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06" r:id="rId2"/>
    <p:sldId id="307" r:id="rId3"/>
    <p:sldId id="278" r:id="rId4"/>
    <p:sldId id="287" r:id="rId5"/>
    <p:sldId id="308" r:id="rId6"/>
    <p:sldId id="288" r:id="rId7"/>
    <p:sldId id="289" r:id="rId8"/>
    <p:sldId id="290" r:id="rId9"/>
    <p:sldId id="291" r:id="rId10"/>
    <p:sldId id="292" r:id="rId11"/>
    <p:sldId id="293" r:id="rId12"/>
    <p:sldId id="309" r:id="rId13"/>
    <p:sldId id="310" r:id="rId14"/>
    <p:sldId id="311" r:id="rId15"/>
    <p:sldId id="312" r:id="rId16"/>
    <p:sldId id="313" r:id="rId17"/>
    <p:sldId id="314" r:id="rId18"/>
    <p:sldId id="315" r:id="rId19"/>
    <p:sldId id="316" r:id="rId20"/>
    <p:sldId id="317" r:id="rId21"/>
    <p:sldId id="303" r:id="rId22"/>
    <p:sldId id="304" r:id="rId23"/>
    <p:sldId id="305" r:id="rId24"/>
  </p:sldIdLst>
  <p:sldSz cx="7569200" cy="10699750"/>
  <p:notesSz cx="7569200" cy="1069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04040"/>
    <a:srgbClr val="EB7339"/>
    <a:srgbClr val="354F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5"/>
    <p:restoredTop sz="95574"/>
  </p:normalViewPr>
  <p:slideViewPr>
    <p:cSldViewPr>
      <p:cViewPr>
        <p:scale>
          <a:sx n="120" d="100"/>
          <a:sy n="120" d="100"/>
        </p:scale>
        <p:origin x="60" y="1716"/>
      </p:cViewPr>
      <p:guideLst>
        <p:guide orient="horz" pos="2880"/>
        <p:guide pos="2160"/>
      </p:guideLst>
    </p:cSldViewPr>
  </p:slideViewPr>
  <p:notesTextViewPr>
    <p:cViewPr>
      <p:scale>
        <a:sx n="100" d="100"/>
        <a:sy n="100" d="100"/>
      </p:scale>
      <p:origin x="0" y="0"/>
    </p:cViewPr>
  </p:notesTextViewPr>
  <p:sorterViewPr>
    <p:cViewPr>
      <p:scale>
        <a:sx n="74" d="100"/>
        <a:sy n="7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3564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1143000"/>
            <a:ext cx="2181225" cy="3086100"/>
          </a:xfrm>
          <a:prstGeom prst="rect">
            <a:avLst/>
          </a:prstGeom>
        </p:spPr>
      </p:sp>
      <p:sp>
        <p:nvSpPr>
          <p:cNvPr id="3" name="Notes Placeholder 2"/>
          <p:cNvSpPr>
            <a:spLocks noGrp="1"/>
          </p:cNvSpPr>
          <p:nvPr>
            <p:ph type="body" idx="1"/>
          </p:nvPr>
        </p:nvSpPr>
        <p:spPr>
          <a:xfrm>
            <a:off x="757238" y="5083175"/>
            <a:ext cx="6054725" cy="4814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Quotation slide 2</a:t>
            </a:r>
          </a:p>
        </p:txBody>
      </p:sp>
      <p:sp>
        <p:nvSpPr>
          <p:cNvPr id="4" name="Slide Number Placeholder 3"/>
          <p:cNvSpPr>
            <a:spLocks noGrp="1"/>
          </p:cNvSpPr>
          <p:nvPr>
            <p:ph type="sldNum" sz="quarter" idx="5"/>
          </p:nvPr>
        </p:nvSpPr>
        <p:spPr>
          <a:xfrm>
            <a:off x="4287838" y="10163175"/>
            <a:ext cx="3279775" cy="534988"/>
          </a:xfrm>
          <a:prstGeom prst="rect">
            <a:avLst/>
          </a:prstGeom>
        </p:spPr>
        <p:txBody>
          <a:bodyPr/>
          <a:lstStyle/>
          <a:p>
            <a:fld id="{B00B7772-C904-45C6-B074-7143637CB8A9}" type="slidenum">
              <a:rPr lang="en-IE" smtClean="0"/>
              <a:pPr/>
              <a:t>2</a:t>
            </a:fld>
            <a:endParaRPr lang="en-IE"/>
          </a:p>
        </p:txBody>
      </p:sp>
    </p:spTree>
    <p:extLst>
      <p:ext uri="{BB962C8B-B14F-4D97-AF65-F5344CB8AC3E}">
        <p14:creationId xmlns:p14="http://schemas.microsoft.com/office/powerpoint/2010/main" xmlns="" val="218572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0" y="1338263"/>
            <a:ext cx="2552700" cy="3609975"/>
          </a:xfrm>
          <a:prstGeom prst="rect">
            <a:avLst/>
          </a:prstGeom>
          <a:noFill/>
          <a:ln w="12700">
            <a:solidFill>
              <a:prstClr val="black"/>
            </a:solidFill>
          </a:ln>
        </p:spPr>
      </p:sp>
      <p:sp>
        <p:nvSpPr>
          <p:cNvPr id="3" name="Notes Placeholder 2"/>
          <p:cNvSpPr>
            <a:spLocks noGrp="1"/>
          </p:cNvSpPr>
          <p:nvPr>
            <p:ph type="body" idx="1"/>
          </p:nvPr>
        </p:nvSpPr>
        <p:spPr>
          <a:xfrm>
            <a:off x="757238" y="5149850"/>
            <a:ext cx="6054725" cy="4213225"/>
          </a:xfrm>
          <a:prstGeom prst="rect">
            <a:avLst/>
          </a:prstGeom>
        </p:spPr>
        <p:txBody>
          <a:bodyPr/>
          <a:lstStyle/>
          <a:p>
            <a:endParaRPr lang="en-US" dirty="0"/>
          </a:p>
        </p:txBody>
      </p:sp>
    </p:spTree>
    <p:extLst>
      <p:ext uri="{BB962C8B-B14F-4D97-AF65-F5344CB8AC3E}">
        <p14:creationId xmlns:p14="http://schemas.microsoft.com/office/powerpoint/2010/main" xmlns="" val="2969507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A4A48131-97FE-00A5-A9E4-5CF13CCBDC47}"/>
              </a:ext>
            </a:extLst>
          </p:cNvPr>
          <p:cNvPicPr/>
          <p:nvPr userDrawn="1"/>
        </p:nvPicPr>
        <p:blipFill rotWithShape="1">
          <a:blip r:embed="rId2" cstate="print">
            <a:extLst>
              <a:ext uri="{28A0092B-C50C-407E-A947-70E740481C1C}">
                <a14:useLocalDpi xmlns:a14="http://schemas.microsoft.com/office/drawing/2010/main" xmlns="" val="0"/>
              </a:ext>
            </a:extLst>
          </a:blip>
          <a:srcRect r="44449"/>
          <a:stretch/>
        </p:blipFill>
        <p:spPr bwMode="auto">
          <a:xfrm>
            <a:off x="5504587" y="9831121"/>
            <a:ext cx="1632901" cy="374967"/>
          </a:xfrm>
          <a:prstGeom prst="rect">
            <a:avLst/>
          </a:prstGeom>
          <a:ln>
            <a:noFill/>
          </a:ln>
          <a:extLst>
            <a:ext uri="{53640926-AAD7-44D8-BBD7-CCE9431645EC}">
              <a14:shadowObscured xmlns:a14="http://schemas.microsoft.com/office/drawing/2010/main" xmlns=""/>
            </a:ext>
          </a:extLst>
        </p:spPr>
      </p:pic>
      <p:sp>
        <p:nvSpPr>
          <p:cNvPr id="24" name="Picture Placeholder 6">
            <a:extLst>
              <a:ext uri="{FF2B5EF4-FFF2-40B4-BE49-F238E27FC236}">
                <a16:creationId xmlns:a16="http://schemas.microsoft.com/office/drawing/2014/main" xmlns="" id="{C869125A-E485-921B-30E0-EAC3FE1853E7}"/>
              </a:ext>
            </a:extLst>
          </p:cNvPr>
          <p:cNvSpPr>
            <a:spLocks noGrp="1"/>
          </p:cNvSpPr>
          <p:nvPr>
            <p:ph type="pic" sz="quarter" idx="10"/>
          </p:nvPr>
        </p:nvSpPr>
        <p:spPr>
          <a:xfrm>
            <a:off x="-1" y="2476502"/>
            <a:ext cx="7559675" cy="6351587"/>
          </a:xfrm>
          <a:custGeom>
            <a:avLst/>
            <a:gdLst>
              <a:gd name="connsiteX0" fmla="*/ 0 w 7559675"/>
              <a:gd name="connsiteY0" fmla="*/ 0 h 6351587"/>
              <a:gd name="connsiteX1" fmla="*/ 7559675 w 7559675"/>
              <a:gd name="connsiteY1" fmla="*/ 0 h 6351587"/>
              <a:gd name="connsiteX2" fmla="*/ 7544825 w 7559675"/>
              <a:gd name="connsiteY2" fmla="*/ 6351587 h 6351587"/>
              <a:gd name="connsiteX3" fmla="*/ 4139739 w 7559675"/>
              <a:gd name="connsiteY3" fmla="*/ 6351587 h 6351587"/>
              <a:gd name="connsiteX4" fmla="*/ 4139739 w 7559675"/>
              <a:gd name="connsiteY4" fmla="*/ 4598623 h 6351587"/>
              <a:gd name="connsiteX5" fmla="*/ 1 w 7559675"/>
              <a:gd name="connsiteY5" fmla="*/ 4598623 h 6351587"/>
              <a:gd name="connsiteX6" fmla="*/ 1 w 7559675"/>
              <a:gd name="connsiteY6" fmla="*/ 6102329 h 6351587"/>
              <a:gd name="connsiteX7" fmla="*/ 0 w 7559675"/>
              <a:gd name="connsiteY7" fmla="*/ 6102329 h 635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6351587">
                <a:moveTo>
                  <a:pt x="0" y="0"/>
                </a:moveTo>
                <a:lnTo>
                  <a:pt x="7559675" y="0"/>
                </a:lnTo>
                <a:lnTo>
                  <a:pt x="7544825" y="6351587"/>
                </a:lnTo>
                <a:lnTo>
                  <a:pt x="4139739" y="6351587"/>
                </a:lnTo>
                <a:lnTo>
                  <a:pt x="4139739" y="4598623"/>
                </a:lnTo>
                <a:lnTo>
                  <a:pt x="1" y="4598623"/>
                </a:lnTo>
                <a:lnTo>
                  <a:pt x="1" y="6102329"/>
                </a:lnTo>
                <a:lnTo>
                  <a:pt x="0" y="6102329"/>
                </a:lnTo>
                <a:close/>
              </a:path>
            </a:pathLst>
          </a:custGeom>
          <a:solidFill>
            <a:schemeClr val="bg1">
              <a:lumMod val="75000"/>
            </a:schemeClr>
          </a:solidFill>
        </p:spPr>
        <p:txBody>
          <a:bodyPr wrap="square">
            <a:noAutofit/>
          </a:bodyPr>
          <a:lstStyle>
            <a:lvl1pPr marL="0" indent="0" algn="ctr">
              <a:buFontTx/>
              <a:buNone/>
              <a:defRPr sz="1727">
                <a:latin typeface="Montserrat" panose="00000500000000000000" pitchFamily="50" charset="0"/>
              </a:defRPr>
            </a:lvl1pPr>
          </a:lstStyle>
          <a:p>
            <a:endParaRPr lang="en-US" dirty="0"/>
          </a:p>
          <a:p>
            <a:r>
              <a:rPr lang="en-US" dirty="0"/>
              <a:t>Drag Your Image Here</a:t>
            </a:r>
          </a:p>
        </p:txBody>
      </p:sp>
      <p:sp>
        <p:nvSpPr>
          <p:cNvPr id="25" name="Rectangle 24">
            <a:extLst>
              <a:ext uri="{FF2B5EF4-FFF2-40B4-BE49-F238E27FC236}">
                <a16:creationId xmlns:a16="http://schemas.microsoft.com/office/drawing/2014/main" xmlns="" id="{CA1B6418-CE93-EC13-D995-5FE9354E8DA6}"/>
              </a:ext>
            </a:extLst>
          </p:cNvPr>
          <p:cNvSpPr/>
          <p:nvPr userDrawn="1"/>
        </p:nvSpPr>
        <p:spPr>
          <a:xfrm>
            <a:off x="0" y="7075123"/>
            <a:ext cx="4139738" cy="2755998"/>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26" name="Picture 25" descr="Logo, company name&#10;&#10;Description automatically generated">
            <a:extLst>
              <a:ext uri="{FF2B5EF4-FFF2-40B4-BE49-F238E27FC236}">
                <a16:creationId xmlns:a16="http://schemas.microsoft.com/office/drawing/2014/main" xmlns="" id="{18751D3E-7888-8F30-9E76-968E0CA06FC3}"/>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12515" y="423242"/>
            <a:ext cx="2957756" cy="17784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A6D9265-2535-8E41-ACA5-E727E5100885}"/>
              </a:ext>
            </a:extLst>
          </p:cNvPr>
          <p:cNvSpPr/>
          <p:nvPr userDrawn="1"/>
        </p:nvSpPr>
        <p:spPr>
          <a:xfrm>
            <a:off x="-31447" y="0"/>
            <a:ext cx="7591122" cy="10691813"/>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aphic 2">
            <a:extLst>
              <a:ext uri="{FF2B5EF4-FFF2-40B4-BE49-F238E27FC236}">
                <a16:creationId xmlns:a16="http://schemas.microsoft.com/office/drawing/2014/main" xmlns="" id="{1BE865EA-FC47-5553-BE85-F1CD2F830E03}"/>
              </a:ext>
            </a:extLst>
          </p:cNvPr>
          <p:cNvGrpSpPr/>
          <p:nvPr userDrawn="1"/>
        </p:nvGrpSpPr>
        <p:grpSpPr>
          <a:xfrm rot="16200000">
            <a:off x="-1111459" y="7124474"/>
            <a:ext cx="3833889" cy="1673865"/>
            <a:chOff x="3357879" y="5072538"/>
            <a:chExt cx="593407" cy="259080"/>
          </a:xfrm>
          <a:solidFill>
            <a:srgbClr val="EB7339"/>
          </a:solidFill>
        </p:grpSpPr>
        <p:sp>
          <p:nvSpPr>
            <p:cNvPr id="9" name="Freeform 8">
              <a:extLst>
                <a:ext uri="{FF2B5EF4-FFF2-40B4-BE49-F238E27FC236}">
                  <a16:creationId xmlns:a16="http://schemas.microsoft.com/office/drawing/2014/main" xmlns="" id="{653D4538-FABC-D757-ADD6-479F83B7002D}"/>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xmlns="" id="{66818EBF-33EA-6D67-24A2-28988C2AC881}"/>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xmlns="" id="{C5568228-D116-9667-0374-3C9A1A34FBB8}"/>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2" name="Graphic 2">
            <a:extLst>
              <a:ext uri="{FF2B5EF4-FFF2-40B4-BE49-F238E27FC236}">
                <a16:creationId xmlns:a16="http://schemas.microsoft.com/office/drawing/2014/main" xmlns="" id="{243EBD55-AA24-26A4-3716-B02AE1811CE6}"/>
              </a:ext>
            </a:extLst>
          </p:cNvPr>
          <p:cNvGrpSpPr/>
          <p:nvPr userDrawn="1"/>
        </p:nvGrpSpPr>
        <p:grpSpPr>
          <a:xfrm rot="5400000">
            <a:off x="5340797" y="2244049"/>
            <a:ext cx="3833889" cy="1673865"/>
            <a:chOff x="3357879" y="5072538"/>
            <a:chExt cx="593407" cy="259080"/>
          </a:xfrm>
          <a:solidFill>
            <a:srgbClr val="EB7339"/>
          </a:solidFill>
        </p:grpSpPr>
        <p:sp>
          <p:nvSpPr>
            <p:cNvPr id="13" name="Freeform 12">
              <a:extLst>
                <a:ext uri="{FF2B5EF4-FFF2-40B4-BE49-F238E27FC236}">
                  <a16:creationId xmlns:a16="http://schemas.microsoft.com/office/drawing/2014/main" xmlns="" id="{6FA9F828-F0A1-259A-5334-44E740E188E9}"/>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xmlns="" id="{C2B92ED8-BD77-C2CA-E920-8288A9031AFB}"/>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xmlns="" id="{D940BB72-674C-3495-C8B1-0CAE1C8988E3}"/>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6" name="Rectangle 15">
            <a:extLst>
              <a:ext uri="{FF2B5EF4-FFF2-40B4-BE49-F238E27FC236}">
                <a16:creationId xmlns:a16="http://schemas.microsoft.com/office/drawing/2014/main" xmlns="" id="{93C15A28-C3E6-0B79-DFDF-0DCDF4332252}"/>
              </a:ext>
            </a:extLst>
          </p:cNvPr>
          <p:cNvSpPr/>
          <p:nvPr userDrawn="1"/>
        </p:nvSpPr>
        <p:spPr>
          <a:xfrm>
            <a:off x="341542" y="431568"/>
            <a:ext cx="6845145" cy="982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a:extLst>
              <a:ext uri="{FF2B5EF4-FFF2-40B4-BE49-F238E27FC236}">
                <a16:creationId xmlns:a16="http://schemas.microsoft.com/office/drawing/2014/main" xmlns="" id="{63307290-36A9-FE74-BA59-D611BE07FEFA}"/>
              </a:ext>
            </a:extLst>
          </p:cNvPr>
          <p:cNvSpPr>
            <a:spLocks noGrp="1"/>
          </p:cNvSpPr>
          <p:nvPr>
            <p:ph type="body" sz="quarter" idx="13" hasCustomPrompt="1"/>
          </p:nvPr>
        </p:nvSpPr>
        <p:spPr>
          <a:xfrm>
            <a:off x="792163" y="742278"/>
            <a:ext cx="5895907" cy="708318"/>
          </a:xfrm>
          <a:prstGeom prst="rect">
            <a:avLst/>
          </a:prstGeom>
        </p:spPr>
        <p:txBody>
          <a:bodyPr>
            <a:noAutofit/>
          </a:bodyPr>
          <a:lstStyle>
            <a:lvl1pPr marL="0" indent="0" algn="l">
              <a:buNone/>
              <a:defRPr sz="2400" b="1" i="0">
                <a:solidFill>
                  <a:srgbClr val="EB73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FULL TEXT SLIDE</a:t>
            </a:r>
            <a:endParaRPr lang="en-US" dirty="0"/>
          </a:p>
        </p:txBody>
      </p:sp>
      <p:sp>
        <p:nvSpPr>
          <p:cNvPr id="18" name="Text Placeholder 3">
            <a:extLst>
              <a:ext uri="{FF2B5EF4-FFF2-40B4-BE49-F238E27FC236}">
                <a16:creationId xmlns:a16="http://schemas.microsoft.com/office/drawing/2014/main" xmlns="" id="{AA2A1F41-B490-3320-BC8D-6FB4275ADA45}"/>
              </a:ext>
            </a:extLst>
          </p:cNvPr>
          <p:cNvSpPr>
            <a:spLocks noGrp="1"/>
          </p:cNvSpPr>
          <p:nvPr>
            <p:ph type="body" sz="quarter" idx="16" hasCustomPrompt="1"/>
          </p:nvPr>
        </p:nvSpPr>
        <p:spPr>
          <a:xfrm>
            <a:off x="792163" y="1858780"/>
            <a:ext cx="5895975" cy="7839856"/>
          </a:xfrm>
          <a:prstGeom prst="rect">
            <a:avLst/>
          </a:prstGeom>
        </p:spPr>
        <p:txBody>
          <a:bodyPr numCol="2" spcCol="216000">
            <a:normAutofit/>
          </a:bodyPr>
          <a:lstStyle>
            <a:lvl1pPr marL="0" indent="0" algn="just">
              <a:lnSpc>
                <a:spcPts val="1220"/>
              </a:lnSpc>
              <a:buNone/>
              <a:defRPr sz="1100">
                <a:solidFill>
                  <a:srgbClr val="404040"/>
                </a:solidFill>
              </a:defRPr>
            </a:lvl1pPr>
            <a:lvl2pPr marL="377967" indent="0" algn="just">
              <a:lnSpc>
                <a:spcPts val="1220"/>
              </a:lnSpc>
              <a:buNone/>
              <a:defRPr sz="1100">
                <a:solidFill>
                  <a:srgbClr val="404040"/>
                </a:solidFill>
              </a:defRPr>
            </a:lvl2pPr>
            <a:lvl3pPr marL="755934" indent="0" algn="just">
              <a:lnSpc>
                <a:spcPts val="1220"/>
              </a:lnSpc>
              <a:buNone/>
              <a:defRPr sz="1100">
                <a:solidFill>
                  <a:srgbClr val="404040"/>
                </a:solidFill>
              </a:defRPr>
            </a:lvl3pPr>
            <a:lvl4pPr marL="1133901" indent="0" algn="just">
              <a:lnSpc>
                <a:spcPts val="1220"/>
              </a:lnSpc>
              <a:buNone/>
              <a:defRPr sz="1100">
                <a:solidFill>
                  <a:srgbClr val="404040"/>
                </a:solidFill>
              </a:defRPr>
            </a:lvl4pPr>
            <a:lvl5pPr marL="1511869" indent="0" algn="just">
              <a:lnSpc>
                <a:spcPts val="1220"/>
              </a:lnSpc>
              <a:buNone/>
              <a:defRPr sz="1100">
                <a:solidFill>
                  <a:srgbClr val="404040"/>
                </a:solidFill>
              </a:defRPr>
            </a:lvl5pPr>
          </a:lstStyle>
          <a:p>
            <a:pPr lvl="0"/>
            <a:r>
              <a:rPr lang="en-GB" dirty="0"/>
              <a:t>Click to type…</a:t>
            </a:r>
            <a:endParaRPr lang="en-US" dirty="0"/>
          </a:p>
        </p:txBody>
      </p:sp>
      <p:sp>
        <p:nvSpPr>
          <p:cNvPr id="19" name="Rectangle 18">
            <a:extLst>
              <a:ext uri="{FF2B5EF4-FFF2-40B4-BE49-F238E27FC236}">
                <a16:creationId xmlns:a16="http://schemas.microsoft.com/office/drawing/2014/main" xmlns="" id="{E687F23B-9D83-8082-3604-6489408196D4}"/>
              </a:ext>
            </a:extLst>
          </p:cNvPr>
          <p:cNvSpPr/>
          <p:nvPr userDrawn="1"/>
        </p:nvSpPr>
        <p:spPr>
          <a:xfrm>
            <a:off x="7518400" y="-288925"/>
            <a:ext cx="3288243" cy="108608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xmlns="" id="{150F5A5C-4684-4ACD-48F7-58B8DF3FE80E}"/>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1" name="Rectangle 20">
            <a:extLst>
              <a:ext uri="{FF2B5EF4-FFF2-40B4-BE49-F238E27FC236}">
                <a16:creationId xmlns:a16="http://schemas.microsoft.com/office/drawing/2014/main" xmlns="" id="{D70884CB-3562-C9C1-7B9B-2A841FFF6619}"/>
              </a:ext>
            </a:extLst>
          </p:cNvPr>
          <p:cNvSpPr/>
          <p:nvPr userDrawn="1"/>
        </p:nvSpPr>
        <p:spPr>
          <a:xfrm rot="16200000">
            <a:off x="5750313" y="8236536"/>
            <a:ext cx="3173496" cy="200055"/>
          </a:xfrm>
          <a:prstGeom prst="rect">
            <a:avLst/>
          </a:prstGeom>
        </p:spPr>
        <p:txBody>
          <a:bodyPr wrap="square">
            <a:spAutoFit/>
          </a:bodyPr>
          <a:lstStyle/>
          <a:p>
            <a:pPr algn="l"/>
            <a:r>
              <a:rPr lang="en-IE" sz="700" b="0" i="0" u="none" strike="noStrike" kern="1000" spc="270" baseline="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Local Learning Communities</a:t>
            </a:r>
            <a:endParaRPr lang="en-US" sz="700" b="0" i="0" kern="1000" spc="270" baseline="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xmlns="" id="{BD64C417-0C94-55FA-C6BC-142FC95A1208}"/>
              </a:ext>
            </a:extLst>
          </p:cNvPr>
          <p:cNvPicPr>
            <a:picLocks noChangeAspect="1"/>
          </p:cNvPicPr>
          <p:nvPr userDrawn="1"/>
        </p:nvPicPr>
        <p:blipFill>
          <a:blip r:embed="rId2" cstate="print"/>
          <a:stretch>
            <a:fillRect/>
          </a:stretch>
        </p:blipFill>
        <p:spPr>
          <a:xfrm>
            <a:off x="7270305" y="10030255"/>
            <a:ext cx="127000" cy="127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5498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D3CF41F-582E-AB4E-1C44-AF3CC70CC4BC}"/>
              </a:ext>
            </a:extLst>
          </p:cNvPr>
          <p:cNvSpPr/>
          <p:nvPr userDrawn="1"/>
        </p:nvSpPr>
        <p:spPr>
          <a:xfrm>
            <a:off x="-31447" y="0"/>
            <a:ext cx="7591122" cy="10691813"/>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aphic 2">
            <a:extLst>
              <a:ext uri="{FF2B5EF4-FFF2-40B4-BE49-F238E27FC236}">
                <a16:creationId xmlns:a16="http://schemas.microsoft.com/office/drawing/2014/main" xmlns="" id="{49DA7585-7C75-9C53-C702-E7F28C1B449B}"/>
              </a:ext>
            </a:extLst>
          </p:cNvPr>
          <p:cNvGrpSpPr/>
          <p:nvPr userDrawn="1"/>
        </p:nvGrpSpPr>
        <p:grpSpPr>
          <a:xfrm rot="16200000">
            <a:off x="-1111459" y="7124474"/>
            <a:ext cx="3833889" cy="1673865"/>
            <a:chOff x="3357879" y="5072538"/>
            <a:chExt cx="593407" cy="259080"/>
          </a:xfrm>
          <a:solidFill>
            <a:srgbClr val="EB7339"/>
          </a:solidFill>
        </p:grpSpPr>
        <p:sp>
          <p:nvSpPr>
            <p:cNvPr id="10" name="Freeform 9">
              <a:extLst>
                <a:ext uri="{FF2B5EF4-FFF2-40B4-BE49-F238E27FC236}">
                  <a16:creationId xmlns:a16="http://schemas.microsoft.com/office/drawing/2014/main" xmlns="" id="{6CCDDC63-8823-C82B-5682-EC233A7C47FF}"/>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xmlns="" id="{1A03834F-F174-8B27-B150-5448940BAC3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xmlns="" id="{26225318-79E7-0924-B55E-E152118EF4D2}"/>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3" name="Graphic 2">
            <a:extLst>
              <a:ext uri="{FF2B5EF4-FFF2-40B4-BE49-F238E27FC236}">
                <a16:creationId xmlns:a16="http://schemas.microsoft.com/office/drawing/2014/main" xmlns="" id="{F559D7B5-A828-AF50-CC29-4A0513B764A1}"/>
              </a:ext>
            </a:extLst>
          </p:cNvPr>
          <p:cNvGrpSpPr/>
          <p:nvPr userDrawn="1"/>
        </p:nvGrpSpPr>
        <p:grpSpPr>
          <a:xfrm rot="5400000">
            <a:off x="5340797" y="2244049"/>
            <a:ext cx="3833889" cy="1673865"/>
            <a:chOff x="3357879" y="5072538"/>
            <a:chExt cx="593407" cy="259080"/>
          </a:xfrm>
          <a:solidFill>
            <a:srgbClr val="EB7339"/>
          </a:solidFill>
        </p:grpSpPr>
        <p:sp>
          <p:nvSpPr>
            <p:cNvPr id="14" name="Freeform 13">
              <a:extLst>
                <a:ext uri="{FF2B5EF4-FFF2-40B4-BE49-F238E27FC236}">
                  <a16:creationId xmlns:a16="http://schemas.microsoft.com/office/drawing/2014/main" xmlns="" id="{173D5F7C-02D8-AD02-52E6-598D47149F59}"/>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xmlns="" id="{4B01CE5F-7D49-17B3-D2A8-C990DF5F7DEE}"/>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xmlns="" id="{8C509749-F5F9-A56C-442C-62772FD59CBB}"/>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 name="Rectangle 16">
            <a:extLst>
              <a:ext uri="{FF2B5EF4-FFF2-40B4-BE49-F238E27FC236}">
                <a16:creationId xmlns:a16="http://schemas.microsoft.com/office/drawing/2014/main" xmlns="" id="{886E5267-2E24-2EF1-9C5B-FF346DCC0D2B}"/>
              </a:ext>
            </a:extLst>
          </p:cNvPr>
          <p:cNvSpPr/>
          <p:nvPr userDrawn="1"/>
        </p:nvSpPr>
        <p:spPr>
          <a:xfrm>
            <a:off x="341542" y="431568"/>
            <a:ext cx="6845145" cy="982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2">
            <a:extLst>
              <a:ext uri="{FF2B5EF4-FFF2-40B4-BE49-F238E27FC236}">
                <a16:creationId xmlns:a16="http://schemas.microsoft.com/office/drawing/2014/main" xmlns="" id="{5677601B-82A0-D89A-B4BF-7D9155D47FFC}"/>
              </a:ext>
            </a:extLst>
          </p:cNvPr>
          <p:cNvSpPr>
            <a:spLocks noGrp="1"/>
          </p:cNvSpPr>
          <p:nvPr>
            <p:ph type="body" sz="quarter" idx="13" hasCustomPrompt="1"/>
          </p:nvPr>
        </p:nvSpPr>
        <p:spPr>
          <a:xfrm>
            <a:off x="792163" y="742278"/>
            <a:ext cx="5895907" cy="708318"/>
          </a:xfrm>
          <a:prstGeom prst="rect">
            <a:avLst/>
          </a:prstGeom>
        </p:spPr>
        <p:txBody>
          <a:bodyPr>
            <a:noAutofit/>
          </a:bodyPr>
          <a:lstStyle>
            <a:lvl1pPr marL="0" indent="0" algn="l">
              <a:buNone/>
              <a:defRPr sz="2400" b="1" i="0">
                <a:solidFill>
                  <a:srgbClr val="EB73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FULL TEXT SLIDE</a:t>
            </a:r>
            <a:endParaRPr lang="en-US" dirty="0"/>
          </a:p>
        </p:txBody>
      </p:sp>
      <p:sp>
        <p:nvSpPr>
          <p:cNvPr id="19" name="Text Placeholder 3">
            <a:extLst>
              <a:ext uri="{FF2B5EF4-FFF2-40B4-BE49-F238E27FC236}">
                <a16:creationId xmlns:a16="http://schemas.microsoft.com/office/drawing/2014/main" xmlns="" id="{086E71DA-BF00-FE9C-12B7-EF01E70F1AFC}"/>
              </a:ext>
            </a:extLst>
          </p:cNvPr>
          <p:cNvSpPr>
            <a:spLocks noGrp="1"/>
          </p:cNvSpPr>
          <p:nvPr>
            <p:ph type="body" sz="quarter" idx="16" hasCustomPrompt="1"/>
          </p:nvPr>
        </p:nvSpPr>
        <p:spPr>
          <a:xfrm>
            <a:off x="792163" y="1858780"/>
            <a:ext cx="5895975" cy="7839856"/>
          </a:xfrm>
          <a:prstGeom prst="rect">
            <a:avLst/>
          </a:prstGeom>
        </p:spPr>
        <p:txBody>
          <a:bodyPr numCol="2" spcCol="216000">
            <a:normAutofit/>
          </a:bodyPr>
          <a:lstStyle>
            <a:lvl1pPr marL="0" indent="0" algn="just">
              <a:lnSpc>
                <a:spcPts val="1220"/>
              </a:lnSpc>
              <a:buNone/>
              <a:defRPr sz="1100">
                <a:solidFill>
                  <a:srgbClr val="404040"/>
                </a:solidFill>
              </a:defRPr>
            </a:lvl1pPr>
            <a:lvl2pPr marL="377967" indent="0" algn="just">
              <a:lnSpc>
                <a:spcPts val="1220"/>
              </a:lnSpc>
              <a:buNone/>
              <a:defRPr sz="1100">
                <a:solidFill>
                  <a:srgbClr val="404040"/>
                </a:solidFill>
              </a:defRPr>
            </a:lvl2pPr>
            <a:lvl3pPr marL="755934" indent="0" algn="just">
              <a:lnSpc>
                <a:spcPts val="1220"/>
              </a:lnSpc>
              <a:buNone/>
              <a:defRPr sz="1100">
                <a:solidFill>
                  <a:srgbClr val="404040"/>
                </a:solidFill>
              </a:defRPr>
            </a:lvl3pPr>
            <a:lvl4pPr marL="1133901" indent="0" algn="just">
              <a:lnSpc>
                <a:spcPts val="1220"/>
              </a:lnSpc>
              <a:buNone/>
              <a:defRPr sz="1100">
                <a:solidFill>
                  <a:srgbClr val="404040"/>
                </a:solidFill>
              </a:defRPr>
            </a:lvl4pPr>
            <a:lvl5pPr marL="1511869" indent="0" algn="just">
              <a:lnSpc>
                <a:spcPts val="1220"/>
              </a:lnSpc>
              <a:buNone/>
              <a:defRPr sz="1100">
                <a:solidFill>
                  <a:srgbClr val="404040"/>
                </a:solidFill>
              </a:defRPr>
            </a:lvl5pPr>
          </a:lstStyle>
          <a:p>
            <a:pPr lvl="0"/>
            <a:r>
              <a:rPr lang="en-GB" dirty="0"/>
              <a:t>Click to type…</a:t>
            </a:r>
            <a:endParaRPr lang="en-US" dirty="0"/>
          </a:p>
        </p:txBody>
      </p:sp>
      <p:sp>
        <p:nvSpPr>
          <p:cNvPr id="20" name="Rectangle 19">
            <a:extLst>
              <a:ext uri="{FF2B5EF4-FFF2-40B4-BE49-F238E27FC236}">
                <a16:creationId xmlns:a16="http://schemas.microsoft.com/office/drawing/2014/main" xmlns="" id="{C1715FAD-F843-2345-05BD-CCFFAFAC1CE8}"/>
              </a:ext>
            </a:extLst>
          </p:cNvPr>
          <p:cNvSpPr/>
          <p:nvPr userDrawn="1"/>
        </p:nvSpPr>
        <p:spPr>
          <a:xfrm>
            <a:off x="7553526" y="-138245"/>
            <a:ext cx="3288243" cy="108608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xmlns="" id="{DA7EF73B-9B90-65BC-CC46-AA656FA82002}"/>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2" name="Rectangle 21">
            <a:extLst>
              <a:ext uri="{FF2B5EF4-FFF2-40B4-BE49-F238E27FC236}">
                <a16:creationId xmlns:a16="http://schemas.microsoft.com/office/drawing/2014/main" xmlns="" id="{7B09D0BD-C9FC-6764-F7AD-DF84D0FD4A89}"/>
              </a:ext>
            </a:extLst>
          </p:cNvPr>
          <p:cNvSpPr/>
          <p:nvPr userDrawn="1"/>
        </p:nvSpPr>
        <p:spPr>
          <a:xfrm rot="16200000">
            <a:off x="5750313" y="8236536"/>
            <a:ext cx="3173496" cy="200055"/>
          </a:xfrm>
          <a:prstGeom prst="rect">
            <a:avLst/>
          </a:prstGeom>
        </p:spPr>
        <p:txBody>
          <a:bodyPr wrap="square">
            <a:spAutoFit/>
          </a:bodyPr>
          <a:lstStyle/>
          <a:p>
            <a:pPr algn="l"/>
            <a:r>
              <a:rPr lang="en-IE" sz="700" b="0" i="0" u="none" strike="noStrike" kern="1000" spc="270" baseline="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Local Learning Communities</a:t>
            </a:r>
            <a:endParaRPr lang="en-US" sz="700" b="0" i="0" kern="1000" spc="270" baseline="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xmlns="" id="{122776AA-FDBC-1F7B-5C01-91359D5C1094}"/>
              </a:ext>
            </a:extLst>
          </p:cNvPr>
          <p:cNvPicPr>
            <a:picLocks noChangeAspect="1"/>
          </p:cNvPicPr>
          <p:nvPr userDrawn="1"/>
        </p:nvPicPr>
        <p:blipFill>
          <a:blip r:embed="rId2" cstate="print"/>
          <a:stretch>
            <a:fillRect/>
          </a:stretch>
        </p:blipFill>
        <p:spPr>
          <a:xfrm>
            <a:off x="7270305" y="10030255"/>
            <a:ext cx="127000" cy="127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C30FFCB-19F7-F00D-657B-F16542452B73}"/>
              </a:ext>
            </a:extLst>
          </p:cNvPr>
          <p:cNvSpPr/>
          <p:nvPr userDrawn="1"/>
        </p:nvSpPr>
        <p:spPr>
          <a:xfrm>
            <a:off x="-31447" y="0"/>
            <a:ext cx="7591122" cy="10691813"/>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
            <a:extLst>
              <a:ext uri="{FF2B5EF4-FFF2-40B4-BE49-F238E27FC236}">
                <a16:creationId xmlns:a16="http://schemas.microsoft.com/office/drawing/2014/main" xmlns="" id="{6856DDD4-AD2B-B151-76A0-2F83A87A84B0}"/>
              </a:ext>
            </a:extLst>
          </p:cNvPr>
          <p:cNvGrpSpPr/>
          <p:nvPr userDrawn="1"/>
        </p:nvGrpSpPr>
        <p:grpSpPr>
          <a:xfrm rot="16200000">
            <a:off x="-1111459" y="7124474"/>
            <a:ext cx="3833889" cy="1673865"/>
            <a:chOff x="3357879" y="5072538"/>
            <a:chExt cx="593407" cy="259080"/>
          </a:xfrm>
          <a:solidFill>
            <a:srgbClr val="EB7339"/>
          </a:solidFill>
        </p:grpSpPr>
        <p:sp>
          <p:nvSpPr>
            <p:cNvPr id="8" name="Freeform 7">
              <a:extLst>
                <a:ext uri="{FF2B5EF4-FFF2-40B4-BE49-F238E27FC236}">
                  <a16:creationId xmlns:a16="http://schemas.microsoft.com/office/drawing/2014/main" xmlns="" id="{1BA2B9F2-E516-C5AD-0784-B777206CB985}"/>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xmlns="" id="{5FFBBA9A-9E2E-317C-842C-246CF80F52C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xmlns="" id="{1B1405AD-62B3-4E96-E1F2-838CD2E724CB}"/>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aphic 2">
            <a:extLst>
              <a:ext uri="{FF2B5EF4-FFF2-40B4-BE49-F238E27FC236}">
                <a16:creationId xmlns:a16="http://schemas.microsoft.com/office/drawing/2014/main" xmlns="" id="{8C4171B2-AE2D-1E51-DD82-1734314A69B6}"/>
              </a:ext>
            </a:extLst>
          </p:cNvPr>
          <p:cNvGrpSpPr/>
          <p:nvPr userDrawn="1"/>
        </p:nvGrpSpPr>
        <p:grpSpPr>
          <a:xfrm rot="5400000">
            <a:off x="5340797" y="2244049"/>
            <a:ext cx="3833889" cy="1673865"/>
            <a:chOff x="3357879" y="5072538"/>
            <a:chExt cx="593407" cy="259080"/>
          </a:xfrm>
          <a:solidFill>
            <a:srgbClr val="EB7339"/>
          </a:solidFill>
        </p:grpSpPr>
        <p:sp>
          <p:nvSpPr>
            <p:cNvPr id="12" name="Freeform 11">
              <a:extLst>
                <a:ext uri="{FF2B5EF4-FFF2-40B4-BE49-F238E27FC236}">
                  <a16:creationId xmlns:a16="http://schemas.microsoft.com/office/drawing/2014/main" xmlns="" id="{DA33F4AE-865D-2A22-2E4F-94A7F5AE18EB}"/>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xmlns="" id="{9436E169-61B4-0A6F-0131-92B4E6642951}"/>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xmlns="" id="{DFA5E18B-9C24-25D3-0192-F37CFE58A94C}"/>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5" name="Rectangle 14">
            <a:extLst>
              <a:ext uri="{FF2B5EF4-FFF2-40B4-BE49-F238E27FC236}">
                <a16:creationId xmlns:a16="http://schemas.microsoft.com/office/drawing/2014/main" xmlns="" id="{E8F3E28A-9014-680E-B5A1-2415FFEA2458}"/>
              </a:ext>
            </a:extLst>
          </p:cNvPr>
          <p:cNvSpPr/>
          <p:nvPr userDrawn="1"/>
        </p:nvSpPr>
        <p:spPr>
          <a:xfrm>
            <a:off x="341542" y="431568"/>
            <a:ext cx="6845145" cy="982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xmlns="" id="{BC174C89-33A3-18ED-3D97-B8DA65D22A85}"/>
              </a:ext>
            </a:extLst>
          </p:cNvPr>
          <p:cNvSpPr>
            <a:spLocks noGrp="1"/>
          </p:cNvSpPr>
          <p:nvPr>
            <p:ph type="body" sz="quarter" idx="13" hasCustomPrompt="1"/>
          </p:nvPr>
        </p:nvSpPr>
        <p:spPr>
          <a:xfrm>
            <a:off x="792163" y="742278"/>
            <a:ext cx="5895907" cy="708318"/>
          </a:xfrm>
          <a:prstGeom prst="rect">
            <a:avLst/>
          </a:prstGeom>
        </p:spPr>
        <p:txBody>
          <a:bodyPr>
            <a:noAutofit/>
          </a:bodyPr>
          <a:lstStyle>
            <a:lvl1pPr marL="0" indent="0" algn="l">
              <a:buNone/>
              <a:defRPr sz="2400" b="1" i="0">
                <a:solidFill>
                  <a:srgbClr val="EB73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FULL TEXT SLIDE</a:t>
            </a:r>
            <a:endParaRPr lang="en-US" dirty="0"/>
          </a:p>
        </p:txBody>
      </p:sp>
      <p:sp>
        <p:nvSpPr>
          <p:cNvPr id="17" name="Text Placeholder 3">
            <a:extLst>
              <a:ext uri="{FF2B5EF4-FFF2-40B4-BE49-F238E27FC236}">
                <a16:creationId xmlns:a16="http://schemas.microsoft.com/office/drawing/2014/main" xmlns="" id="{14F4F142-F526-D732-19B6-8B6875C6FFB7}"/>
              </a:ext>
            </a:extLst>
          </p:cNvPr>
          <p:cNvSpPr>
            <a:spLocks noGrp="1"/>
          </p:cNvSpPr>
          <p:nvPr>
            <p:ph type="body" sz="quarter" idx="16" hasCustomPrompt="1"/>
          </p:nvPr>
        </p:nvSpPr>
        <p:spPr>
          <a:xfrm>
            <a:off x="792163" y="1858780"/>
            <a:ext cx="5895975" cy="7839856"/>
          </a:xfrm>
          <a:prstGeom prst="rect">
            <a:avLst/>
          </a:prstGeom>
        </p:spPr>
        <p:txBody>
          <a:bodyPr numCol="2" spcCol="216000">
            <a:normAutofit/>
          </a:bodyPr>
          <a:lstStyle>
            <a:lvl1pPr marL="0" indent="0" algn="just">
              <a:lnSpc>
                <a:spcPts val="1220"/>
              </a:lnSpc>
              <a:buNone/>
              <a:defRPr sz="1100">
                <a:solidFill>
                  <a:srgbClr val="404040"/>
                </a:solidFill>
              </a:defRPr>
            </a:lvl1pPr>
            <a:lvl2pPr marL="377967" indent="0" algn="just">
              <a:lnSpc>
                <a:spcPts val="1220"/>
              </a:lnSpc>
              <a:buNone/>
              <a:defRPr sz="1100">
                <a:solidFill>
                  <a:srgbClr val="404040"/>
                </a:solidFill>
              </a:defRPr>
            </a:lvl2pPr>
            <a:lvl3pPr marL="755934" indent="0" algn="just">
              <a:lnSpc>
                <a:spcPts val="1220"/>
              </a:lnSpc>
              <a:buNone/>
              <a:defRPr sz="1100">
                <a:solidFill>
                  <a:srgbClr val="404040"/>
                </a:solidFill>
              </a:defRPr>
            </a:lvl3pPr>
            <a:lvl4pPr marL="1133901" indent="0" algn="just">
              <a:lnSpc>
                <a:spcPts val="1220"/>
              </a:lnSpc>
              <a:buNone/>
              <a:defRPr sz="1100">
                <a:solidFill>
                  <a:srgbClr val="404040"/>
                </a:solidFill>
              </a:defRPr>
            </a:lvl4pPr>
            <a:lvl5pPr marL="1511869" indent="0" algn="just">
              <a:lnSpc>
                <a:spcPts val="1220"/>
              </a:lnSpc>
              <a:buNone/>
              <a:defRPr sz="1100">
                <a:solidFill>
                  <a:srgbClr val="404040"/>
                </a:solidFill>
              </a:defRPr>
            </a:lvl5pPr>
          </a:lstStyle>
          <a:p>
            <a:pPr lvl="0"/>
            <a:r>
              <a:rPr lang="en-GB" dirty="0"/>
              <a:t>Click to type…</a:t>
            </a:r>
            <a:endParaRPr lang="en-US" dirty="0"/>
          </a:p>
        </p:txBody>
      </p:sp>
      <p:sp>
        <p:nvSpPr>
          <p:cNvPr id="18" name="Rectangle 17">
            <a:extLst>
              <a:ext uri="{FF2B5EF4-FFF2-40B4-BE49-F238E27FC236}">
                <a16:creationId xmlns:a16="http://schemas.microsoft.com/office/drawing/2014/main" xmlns="" id="{5DD85269-7D62-BF84-CBB0-1D435B53AE03}"/>
              </a:ext>
            </a:extLst>
          </p:cNvPr>
          <p:cNvSpPr/>
          <p:nvPr userDrawn="1"/>
        </p:nvSpPr>
        <p:spPr>
          <a:xfrm>
            <a:off x="7518400" y="-288925"/>
            <a:ext cx="3288243" cy="108608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xmlns="" id="{C0AAC420-346F-E0E6-0E31-809D64A509CD}"/>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0" name="Rectangle 19">
            <a:extLst>
              <a:ext uri="{FF2B5EF4-FFF2-40B4-BE49-F238E27FC236}">
                <a16:creationId xmlns:a16="http://schemas.microsoft.com/office/drawing/2014/main" xmlns="" id="{EDAC1D2E-4FB0-A221-EC5A-2C4C7BE6F355}"/>
              </a:ext>
            </a:extLst>
          </p:cNvPr>
          <p:cNvSpPr/>
          <p:nvPr userDrawn="1"/>
        </p:nvSpPr>
        <p:spPr>
          <a:xfrm rot="16200000">
            <a:off x="5750313" y="8236536"/>
            <a:ext cx="3173496" cy="200055"/>
          </a:xfrm>
          <a:prstGeom prst="rect">
            <a:avLst/>
          </a:prstGeom>
        </p:spPr>
        <p:txBody>
          <a:bodyPr wrap="square">
            <a:spAutoFit/>
          </a:bodyPr>
          <a:lstStyle/>
          <a:p>
            <a:pPr algn="l"/>
            <a:r>
              <a:rPr lang="en-IE" sz="700" b="0" i="0" u="none" strike="noStrike" kern="1000" spc="270" baseline="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Local Learning Communities</a:t>
            </a:r>
            <a:endParaRPr lang="en-US" sz="700" b="0" i="0" kern="1000" spc="270" baseline="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xmlns="" id="{AC1E3187-0B03-F6A0-7435-9E26568BE72F}"/>
              </a:ext>
            </a:extLst>
          </p:cNvPr>
          <p:cNvPicPr>
            <a:picLocks noChangeAspect="1"/>
          </p:cNvPicPr>
          <p:nvPr userDrawn="1"/>
        </p:nvPicPr>
        <p:blipFill>
          <a:blip r:embed="rId2" cstate="print"/>
          <a:stretch>
            <a:fillRect/>
          </a:stretch>
        </p:blipFill>
        <p:spPr>
          <a:xfrm>
            <a:off x="7270305" y="10030255"/>
            <a:ext cx="127000" cy="127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4D53D2E-490F-190D-AAB2-641F26B446A7}"/>
              </a:ext>
            </a:extLst>
          </p:cNvPr>
          <p:cNvSpPr/>
          <p:nvPr userDrawn="1"/>
        </p:nvSpPr>
        <p:spPr>
          <a:xfrm>
            <a:off x="-31447" y="0"/>
            <a:ext cx="7591122" cy="10691813"/>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aphic 2">
            <a:extLst>
              <a:ext uri="{FF2B5EF4-FFF2-40B4-BE49-F238E27FC236}">
                <a16:creationId xmlns:a16="http://schemas.microsoft.com/office/drawing/2014/main" xmlns="" id="{C558B8CB-4D23-6675-7065-DCBD5DA70F95}"/>
              </a:ext>
            </a:extLst>
          </p:cNvPr>
          <p:cNvGrpSpPr/>
          <p:nvPr userDrawn="1"/>
        </p:nvGrpSpPr>
        <p:grpSpPr>
          <a:xfrm rot="16200000">
            <a:off x="-1111459" y="7124474"/>
            <a:ext cx="3833889" cy="1673865"/>
            <a:chOff x="3357879" y="5072538"/>
            <a:chExt cx="593407" cy="259080"/>
          </a:xfrm>
          <a:solidFill>
            <a:srgbClr val="EB7339"/>
          </a:solidFill>
        </p:grpSpPr>
        <p:sp>
          <p:nvSpPr>
            <p:cNvPr id="7" name="Freeform 6">
              <a:extLst>
                <a:ext uri="{FF2B5EF4-FFF2-40B4-BE49-F238E27FC236}">
                  <a16:creationId xmlns:a16="http://schemas.microsoft.com/office/drawing/2014/main" xmlns="" id="{A9B94433-158E-5EDA-B956-1B93BAC8196D}"/>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xmlns="" id="{82FC1EDB-1E0C-2052-170A-F254896789BE}"/>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xmlns="" id="{9BE677C7-81D1-CA2E-4CDD-C5296870085A}"/>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 name="Graphic 2">
            <a:extLst>
              <a:ext uri="{FF2B5EF4-FFF2-40B4-BE49-F238E27FC236}">
                <a16:creationId xmlns:a16="http://schemas.microsoft.com/office/drawing/2014/main" xmlns="" id="{7ABF02EA-5ECE-EE60-C905-184C2B78A724}"/>
              </a:ext>
            </a:extLst>
          </p:cNvPr>
          <p:cNvGrpSpPr/>
          <p:nvPr userDrawn="1"/>
        </p:nvGrpSpPr>
        <p:grpSpPr>
          <a:xfrm rot="5400000">
            <a:off x="5340797" y="2244049"/>
            <a:ext cx="3833889" cy="1673865"/>
            <a:chOff x="3357879" y="5072538"/>
            <a:chExt cx="593407" cy="259080"/>
          </a:xfrm>
          <a:solidFill>
            <a:srgbClr val="EB7339"/>
          </a:solidFill>
        </p:grpSpPr>
        <p:sp>
          <p:nvSpPr>
            <p:cNvPr id="11" name="Freeform 10">
              <a:extLst>
                <a:ext uri="{FF2B5EF4-FFF2-40B4-BE49-F238E27FC236}">
                  <a16:creationId xmlns:a16="http://schemas.microsoft.com/office/drawing/2014/main" xmlns="" id="{C80531E4-F0BB-F327-B0E8-A10AF092AC7B}"/>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xmlns="" id="{E2AB136D-FFA1-5961-E767-C1D81B3A7FB5}"/>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xmlns="" id="{392CCDC8-6691-E7ED-10EF-589530B80DDD}"/>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4" name="Rectangle 13">
            <a:extLst>
              <a:ext uri="{FF2B5EF4-FFF2-40B4-BE49-F238E27FC236}">
                <a16:creationId xmlns:a16="http://schemas.microsoft.com/office/drawing/2014/main" xmlns="" id="{A562CA8A-71FB-F4A2-96C7-698DB3AE981B}"/>
              </a:ext>
            </a:extLst>
          </p:cNvPr>
          <p:cNvSpPr/>
          <p:nvPr userDrawn="1"/>
        </p:nvSpPr>
        <p:spPr>
          <a:xfrm>
            <a:off x="341542" y="431568"/>
            <a:ext cx="6845145" cy="982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2">
            <a:extLst>
              <a:ext uri="{FF2B5EF4-FFF2-40B4-BE49-F238E27FC236}">
                <a16:creationId xmlns:a16="http://schemas.microsoft.com/office/drawing/2014/main" xmlns="" id="{EB1CAB9F-19E3-C312-19F4-56C5A6AC471C}"/>
              </a:ext>
            </a:extLst>
          </p:cNvPr>
          <p:cNvSpPr>
            <a:spLocks noGrp="1"/>
          </p:cNvSpPr>
          <p:nvPr>
            <p:ph type="body" sz="quarter" idx="13" hasCustomPrompt="1"/>
          </p:nvPr>
        </p:nvSpPr>
        <p:spPr>
          <a:xfrm>
            <a:off x="792163" y="742278"/>
            <a:ext cx="5895907" cy="708318"/>
          </a:xfrm>
          <a:prstGeom prst="rect">
            <a:avLst/>
          </a:prstGeom>
        </p:spPr>
        <p:txBody>
          <a:bodyPr>
            <a:noAutofit/>
          </a:bodyPr>
          <a:lstStyle>
            <a:lvl1pPr marL="0" indent="0" algn="l">
              <a:buNone/>
              <a:defRPr sz="2400" b="1" i="0">
                <a:solidFill>
                  <a:srgbClr val="EB73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FULL TEXT SLIDE</a:t>
            </a:r>
            <a:endParaRPr lang="en-US" dirty="0"/>
          </a:p>
        </p:txBody>
      </p:sp>
      <p:sp>
        <p:nvSpPr>
          <p:cNvPr id="16" name="Text Placeholder 3">
            <a:extLst>
              <a:ext uri="{FF2B5EF4-FFF2-40B4-BE49-F238E27FC236}">
                <a16:creationId xmlns:a16="http://schemas.microsoft.com/office/drawing/2014/main" xmlns="" id="{811C60AC-3A86-0130-B323-943779A0D432}"/>
              </a:ext>
            </a:extLst>
          </p:cNvPr>
          <p:cNvSpPr>
            <a:spLocks noGrp="1"/>
          </p:cNvSpPr>
          <p:nvPr>
            <p:ph type="body" sz="quarter" idx="16" hasCustomPrompt="1"/>
          </p:nvPr>
        </p:nvSpPr>
        <p:spPr>
          <a:xfrm>
            <a:off x="792163" y="1858780"/>
            <a:ext cx="5895975" cy="7839856"/>
          </a:xfrm>
          <a:prstGeom prst="rect">
            <a:avLst/>
          </a:prstGeom>
        </p:spPr>
        <p:txBody>
          <a:bodyPr numCol="2" spcCol="216000">
            <a:normAutofit/>
          </a:bodyPr>
          <a:lstStyle>
            <a:lvl1pPr marL="0" indent="0" algn="just">
              <a:lnSpc>
                <a:spcPts val="1220"/>
              </a:lnSpc>
              <a:buNone/>
              <a:defRPr sz="1100">
                <a:solidFill>
                  <a:srgbClr val="404040"/>
                </a:solidFill>
              </a:defRPr>
            </a:lvl1pPr>
            <a:lvl2pPr marL="377967" indent="0" algn="just">
              <a:lnSpc>
                <a:spcPts val="1220"/>
              </a:lnSpc>
              <a:buNone/>
              <a:defRPr sz="1100">
                <a:solidFill>
                  <a:srgbClr val="404040"/>
                </a:solidFill>
              </a:defRPr>
            </a:lvl2pPr>
            <a:lvl3pPr marL="755934" indent="0" algn="just">
              <a:lnSpc>
                <a:spcPts val="1220"/>
              </a:lnSpc>
              <a:buNone/>
              <a:defRPr sz="1100">
                <a:solidFill>
                  <a:srgbClr val="404040"/>
                </a:solidFill>
              </a:defRPr>
            </a:lvl3pPr>
            <a:lvl4pPr marL="1133901" indent="0" algn="just">
              <a:lnSpc>
                <a:spcPts val="1220"/>
              </a:lnSpc>
              <a:buNone/>
              <a:defRPr sz="1100">
                <a:solidFill>
                  <a:srgbClr val="404040"/>
                </a:solidFill>
              </a:defRPr>
            </a:lvl4pPr>
            <a:lvl5pPr marL="1511869" indent="0" algn="just">
              <a:lnSpc>
                <a:spcPts val="1220"/>
              </a:lnSpc>
              <a:buNone/>
              <a:defRPr sz="1100">
                <a:solidFill>
                  <a:srgbClr val="404040"/>
                </a:solidFill>
              </a:defRPr>
            </a:lvl5pPr>
          </a:lstStyle>
          <a:p>
            <a:pPr lvl="0"/>
            <a:r>
              <a:rPr lang="en-GB" dirty="0"/>
              <a:t>Click to type…</a:t>
            </a:r>
            <a:endParaRPr lang="en-US" dirty="0"/>
          </a:p>
        </p:txBody>
      </p:sp>
      <p:sp>
        <p:nvSpPr>
          <p:cNvPr id="17" name="Rectangle 16">
            <a:extLst>
              <a:ext uri="{FF2B5EF4-FFF2-40B4-BE49-F238E27FC236}">
                <a16:creationId xmlns:a16="http://schemas.microsoft.com/office/drawing/2014/main" xmlns="" id="{7FD44814-5675-4EC4-7672-C7D28E7557F9}"/>
              </a:ext>
            </a:extLst>
          </p:cNvPr>
          <p:cNvSpPr/>
          <p:nvPr userDrawn="1"/>
        </p:nvSpPr>
        <p:spPr>
          <a:xfrm>
            <a:off x="7518400" y="-288925"/>
            <a:ext cx="3288243" cy="108608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xmlns="" id="{DB448BAA-9701-C272-EF41-F826454F9DF5}"/>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9" name="Rectangle 18">
            <a:extLst>
              <a:ext uri="{FF2B5EF4-FFF2-40B4-BE49-F238E27FC236}">
                <a16:creationId xmlns:a16="http://schemas.microsoft.com/office/drawing/2014/main" xmlns="" id="{CC23D86A-8B66-C386-9219-D554B10245A9}"/>
              </a:ext>
            </a:extLst>
          </p:cNvPr>
          <p:cNvSpPr/>
          <p:nvPr userDrawn="1"/>
        </p:nvSpPr>
        <p:spPr>
          <a:xfrm rot="16200000">
            <a:off x="5750313" y="8236536"/>
            <a:ext cx="3173496" cy="200055"/>
          </a:xfrm>
          <a:prstGeom prst="rect">
            <a:avLst/>
          </a:prstGeom>
        </p:spPr>
        <p:txBody>
          <a:bodyPr wrap="square">
            <a:spAutoFit/>
          </a:bodyPr>
          <a:lstStyle/>
          <a:p>
            <a:pPr algn="l"/>
            <a:r>
              <a:rPr lang="en-IE" sz="700" b="0" i="0" u="none" strike="noStrike" kern="1000" spc="270" baseline="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Local Learning Communities</a:t>
            </a:r>
            <a:endParaRPr lang="en-US" sz="700" b="0" i="0" kern="1000" spc="270" baseline="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xmlns="" id="{9122FE6B-8122-8A2E-E8BA-37C8544BA90E}"/>
              </a:ext>
            </a:extLst>
          </p:cNvPr>
          <p:cNvPicPr>
            <a:picLocks noChangeAspect="1"/>
          </p:cNvPicPr>
          <p:nvPr userDrawn="1"/>
        </p:nvPicPr>
        <p:blipFill>
          <a:blip r:embed="rId2" cstate="print"/>
          <a:stretch>
            <a:fillRect/>
          </a:stretch>
        </p:blipFill>
        <p:spPr>
          <a:xfrm>
            <a:off x="7270305" y="10030255"/>
            <a:ext cx="127000" cy="127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Quote Slide 0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21D39C44-0A64-BD46-8EA0-A0EA62B69E38}"/>
              </a:ext>
            </a:extLst>
          </p:cNvPr>
          <p:cNvSpPr>
            <a:spLocks noGrp="1"/>
          </p:cNvSpPr>
          <p:nvPr>
            <p:ph type="pic" sz="quarter" idx="11"/>
          </p:nvPr>
        </p:nvSpPr>
        <p:spPr>
          <a:xfrm>
            <a:off x="1" y="1"/>
            <a:ext cx="7569200" cy="10699750"/>
          </a:xfrm>
          <a:custGeom>
            <a:avLst/>
            <a:gdLst>
              <a:gd name="connsiteX0" fmla="*/ 839586 w 7559675"/>
              <a:gd name="connsiteY0" fmla="*/ 760760 h 10691813"/>
              <a:gd name="connsiteX1" fmla="*/ 839586 w 7559675"/>
              <a:gd name="connsiteY1" fmla="*/ 9931052 h 10691813"/>
              <a:gd name="connsiteX2" fmla="*/ 6720089 w 7559675"/>
              <a:gd name="connsiteY2" fmla="*/ 9931052 h 10691813"/>
              <a:gd name="connsiteX3" fmla="*/ 6720089 w 7559675"/>
              <a:gd name="connsiteY3" fmla="*/ 760760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839586" y="760760"/>
                </a:moveTo>
                <a:lnTo>
                  <a:pt x="839586" y="9931052"/>
                </a:lnTo>
                <a:lnTo>
                  <a:pt x="6720089" y="9931052"/>
                </a:lnTo>
                <a:lnTo>
                  <a:pt x="6720089" y="760760"/>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8">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Text Placeholder 32">
            <a:extLst>
              <a:ext uri="{FF2B5EF4-FFF2-40B4-BE49-F238E27FC236}">
                <a16:creationId xmlns:a16="http://schemas.microsoft.com/office/drawing/2014/main" xmlns="" id="{45C74116-8E75-C343-9797-79ADADD81E54}"/>
              </a:ext>
            </a:extLst>
          </p:cNvPr>
          <p:cNvSpPr>
            <a:spLocks noGrp="1"/>
          </p:cNvSpPr>
          <p:nvPr>
            <p:ph type="body" sz="quarter" idx="13" hasCustomPrompt="1"/>
          </p:nvPr>
        </p:nvSpPr>
        <p:spPr>
          <a:xfrm>
            <a:off x="839257" y="3677558"/>
            <a:ext cx="5893866" cy="1739602"/>
          </a:xfrm>
          <a:prstGeom prst="rect">
            <a:avLst/>
          </a:prstGeom>
        </p:spPr>
        <p:txBody>
          <a:bodyPr>
            <a:noAutofit/>
          </a:bodyPr>
          <a:lstStyle>
            <a:lvl1pPr marL="0" indent="0" algn="ctr">
              <a:buNone/>
              <a:defRPr sz="1901" b="1" i="0">
                <a:solidFill>
                  <a:srgbClr val="011E3B"/>
                </a:solidFill>
                <a:latin typeface="Calibri" panose="020F0502020204030204" pitchFamily="34" charset="0"/>
                <a:cs typeface="Calibri" panose="020F0502020204030204" pitchFamily="34" charset="0"/>
              </a:defRPr>
            </a:lvl1pPr>
            <a:lvl2pPr marL="378232" indent="0">
              <a:buNone/>
              <a:defRPr sz="3202">
                <a:solidFill>
                  <a:srgbClr val="011E3B"/>
                </a:solidFill>
                <a:latin typeface="Montserrat" pitchFamily="2" charset="77"/>
              </a:defRPr>
            </a:lvl2pPr>
            <a:lvl3pPr marL="756463" indent="0">
              <a:buNone/>
              <a:defRPr sz="3202">
                <a:solidFill>
                  <a:srgbClr val="011E3B"/>
                </a:solidFill>
                <a:latin typeface="Montserrat" pitchFamily="2" charset="77"/>
              </a:defRPr>
            </a:lvl3pPr>
            <a:lvl4pPr marL="1134695" indent="0">
              <a:buNone/>
              <a:defRPr sz="3202">
                <a:solidFill>
                  <a:srgbClr val="011E3B"/>
                </a:solidFill>
                <a:latin typeface="Montserrat" pitchFamily="2" charset="77"/>
              </a:defRPr>
            </a:lvl4pPr>
            <a:lvl5pPr marL="1512927" indent="0">
              <a:buNone/>
              <a:defRPr sz="3202">
                <a:solidFill>
                  <a:srgbClr val="011E3B"/>
                </a:solidFill>
                <a:latin typeface="Montserrat" pitchFamily="2" charset="77"/>
              </a:defRPr>
            </a:lvl5pPr>
          </a:lstStyle>
          <a:p>
            <a:pPr lvl="0"/>
            <a:r>
              <a:rPr lang="en-GB" dirty="0"/>
              <a:t>QUOTE HERE</a:t>
            </a:r>
          </a:p>
          <a:p>
            <a:pPr lvl="0"/>
            <a:endParaRPr lang="en-US" dirty="0"/>
          </a:p>
        </p:txBody>
      </p:sp>
      <p:sp>
        <p:nvSpPr>
          <p:cNvPr id="13" name="Text Placeholder 32">
            <a:extLst>
              <a:ext uri="{FF2B5EF4-FFF2-40B4-BE49-F238E27FC236}">
                <a16:creationId xmlns:a16="http://schemas.microsoft.com/office/drawing/2014/main" xmlns="" id="{BED8F978-92E6-494A-B307-5D48E682CF05}"/>
              </a:ext>
            </a:extLst>
          </p:cNvPr>
          <p:cNvSpPr>
            <a:spLocks noGrp="1"/>
          </p:cNvSpPr>
          <p:nvPr>
            <p:ph type="body" sz="quarter" idx="16" hasCustomPrompt="1"/>
          </p:nvPr>
        </p:nvSpPr>
        <p:spPr>
          <a:xfrm>
            <a:off x="837667" y="1633390"/>
            <a:ext cx="5893866" cy="357863"/>
          </a:xfrm>
          <a:prstGeom prst="rect">
            <a:avLst/>
          </a:prstGeom>
        </p:spPr>
        <p:txBody>
          <a:bodyPr anchor="t">
            <a:noAutofit/>
          </a:bodyPr>
          <a:lstStyle>
            <a:lvl1pPr marL="0" indent="0" algn="ctr">
              <a:lnSpc>
                <a:spcPct val="200000"/>
              </a:lnSpc>
              <a:spcBef>
                <a:spcPts val="0"/>
              </a:spcBef>
              <a:buNone/>
              <a:defRPr sz="1301" b="1" i="0">
                <a:solidFill>
                  <a:schemeClr val="bg1"/>
                </a:solidFill>
                <a:latin typeface="Calibri" panose="020F0502020204030204" pitchFamily="34" charset="0"/>
                <a:cs typeface="Calibri" panose="020F0502020204030204" pitchFamily="34" charset="0"/>
              </a:defRPr>
            </a:lvl1pPr>
            <a:lvl2pPr marL="378232" indent="0">
              <a:buNone/>
              <a:defRPr sz="3202">
                <a:solidFill>
                  <a:srgbClr val="011E3B"/>
                </a:solidFill>
                <a:latin typeface="Montserrat" pitchFamily="2" charset="77"/>
              </a:defRPr>
            </a:lvl2pPr>
            <a:lvl3pPr marL="756463" indent="0">
              <a:buNone/>
              <a:defRPr sz="3202">
                <a:solidFill>
                  <a:srgbClr val="011E3B"/>
                </a:solidFill>
                <a:latin typeface="Montserrat" pitchFamily="2" charset="77"/>
              </a:defRPr>
            </a:lvl3pPr>
            <a:lvl4pPr marL="1134695" indent="0">
              <a:buNone/>
              <a:defRPr sz="3202">
                <a:solidFill>
                  <a:srgbClr val="011E3B"/>
                </a:solidFill>
                <a:latin typeface="Montserrat" pitchFamily="2" charset="77"/>
              </a:defRPr>
            </a:lvl4pPr>
            <a:lvl5pPr marL="1512927" indent="0">
              <a:buNone/>
              <a:defRPr sz="3202">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xmlns="" val="117674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6/28/2023</a:t>
            </a:fld>
            <a:endParaRPr lang="en-US"/>
          </a:p>
        </p:txBody>
      </p:sp>
      <p:sp>
        <p:nvSpPr>
          <p:cNvPr id="6" name="Holder 6"/>
          <p:cNvSpPr>
            <a:spLocks noGrp="1"/>
          </p:cNvSpPr>
          <p:nvPr>
            <p:ph type="sldNum" sz="quarter" idx="7"/>
          </p:nvPr>
        </p:nvSpPr>
        <p:spPr>
          <a:xfrm>
            <a:off x="6545580" y="9907752"/>
            <a:ext cx="145415" cy="160020"/>
          </a:xfrm>
          <a:prstGeom prst="rect">
            <a:avLst/>
          </a:prstGeom>
        </p:spPr>
        <p:txBody>
          <a:bodyPr wrap="square" lIns="0" tIns="0" rIns="0" bIns="0">
            <a:spAutoFit/>
          </a:bodyPr>
          <a:lstStyle>
            <a:lvl1pPr>
              <a:defRPr sz="950" b="0" i="0">
                <a:solidFill>
                  <a:srgbClr val="2F3134"/>
                </a:solidFill>
                <a:latin typeface="Arial MT"/>
                <a:cs typeface="Arial MT"/>
              </a:defRPr>
            </a:lvl1pPr>
          </a:lstStyle>
          <a:p>
            <a:pPr marL="38100">
              <a:lnSpc>
                <a:spcPct val="100000"/>
              </a:lnSpc>
              <a:spcBef>
                <a:spcPts val="5"/>
              </a:spcBef>
            </a:pPr>
            <a:fld id="{81D60167-4931-47E6-BA6A-407CBD079E47}" type="slidenum">
              <a:rPr spc="10" dirty="0"/>
              <a:pPr marL="38100">
                <a:lnSpc>
                  <a:spcPct val="100000"/>
                </a:lnSpc>
                <a:spcBef>
                  <a:spcPts val="5"/>
                </a:spcBef>
              </a:pPr>
              <a:t>‹#›</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ehedoroufysis@gmail.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Climate_pollutant" TargetMode="External"/><Relationship Id="rId2" Type="http://schemas.openxmlformats.org/officeDocument/2006/relationships/hyperlink" Target="https://en.wikipedia.org/wiki/United_Nations_Environment_Programm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Landfill_ga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6A38AB91-C4AA-4057-34D8-C677C8166B0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l="10385" r="10385"/>
          <a:stretch>
            <a:fillRect/>
          </a:stretch>
        </p:blipFill>
        <p:spPr>
          <a:xfrm>
            <a:off x="-101600" y="2987675"/>
            <a:ext cx="7559675" cy="6351587"/>
          </a:xfrm>
        </p:spPr>
      </p:pic>
      <p:sp>
        <p:nvSpPr>
          <p:cNvPr id="7" name="object 15">
            <a:extLst>
              <a:ext uri="{FF2B5EF4-FFF2-40B4-BE49-F238E27FC236}">
                <a16:creationId xmlns:a16="http://schemas.microsoft.com/office/drawing/2014/main" xmlns="" id="{6806617E-C618-8177-DE83-7EE620664AAA}"/>
              </a:ext>
            </a:extLst>
          </p:cNvPr>
          <p:cNvSpPr/>
          <p:nvPr/>
        </p:nvSpPr>
        <p:spPr>
          <a:xfrm>
            <a:off x="1697659" y="7616646"/>
            <a:ext cx="5134941" cy="666115"/>
          </a:xfrm>
          <a:custGeom>
            <a:avLst/>
            <a:gdLst/>
            <a:ahLst/>
            <a:cxnLst/>
            <a:rect l="l" t="t" r="r" b="b"/>
            <a:pathLst>
              <a:path w="5607684" h="666115">
                <a:moveTo>
                  <a:pt x="5607494" y="0"/>
                </a:moveTo>
                <a:lnTo>
                  <a:pt x="0" y="0"/>
                </a:lnTo>
                <a:lnTo>
                  <a:pt x="0" y="665657"/>
                </a:lnTo>
                <a:lnTo>
                  <a:pt x="5607494" y="665657"/>
                </a:lnTo>
                <a:lnTo>
                  <a:pt x="5607494" y="0"/>
                </a:lnTo>
                <a:close/>
              </a:path>
            </a:pathLst>
          </a:custGeom>
          <a:solidFill>
            <a:srgbClr val="FFFFFF"/>
          </a:solidFill>
        </p:spPr>
        <p:txBody>
          <a:bodyPr wrap="square" lIns="0" tIns="0" rIns="0" bIns="0" rtlCol="0"/>
          <a:lstStyle/>
          <a:p>
            <a:endParaRPr/>
          </a:p>
        </p:txBody>
      </p:sp>
      <p:sp>
        <p:nvSpPr>
          <p:cNvPr id="8" name="object 16">
            <a:extLst>
              <a:ext uri="{FF2B5EF4-FFF2-40B4-BE49-F238E27FC236}">
                <a16:creationId xmlns:a16="http://schemas.microsoft.com/office/drawing/2014/main" xmlns="" id="{1541DF31-5127-2AAB-B486-4AF5FA3D12EE}"/>
              </a:ext>
            </a:extLst>
          </p:cNvPr>
          <p:cNvSpPr txBox="1"/>
          <p:nvPr/>
        </p:nvSpPr>
        <p:spPr>
          <a:xfrm>
            <a:off x="1718310" y="7712075"/>
            <a:ext cx="5114290" cy="443070"/>
          </a:xfrm>
          <a:prstGeom prst="rect">
            <a:avLst/>
          </a:prstGeom>
        </p:spPr>
        <p:txBody>
          <a:bodyPr vert="horz" wrap="square" lIns="0" tIns="12065" rIns="0" bIns="0" rtlCol="0">
            <a:spAutoFit/>
          </a:bodyPr>
          <a:lstStyle/>
          <a:p>
            <a:pPr marL="12700">
              <a:lnSpc>
                <a:spcPct val="100000"/>
              </a:lnSpc>
              <a:spcBef>
                <a:spcPts val="95"/>
              </a:spcBef>
              <a:tabLst>
                <a:tab pos="1393190" algn="l"/>
                <a:tab pos="1737360" algn="l"/>
                <a:tab pos="2077085" algn="l"/>
                <a:tab pos="3531870" algn="l"/>
              </a:tabLst>
            </a:pPr>
            <a:r>
              <a:rPr lang="bg-BG" sz="2800" b="1" dirty="0" smtClean="0">
                <a:solidFill>
                  <a:srgbClr val="EB7339"/>
                </a:solidFill>
                <a:cs typeface="Calibri"/>
              </a:rPr>
              <a:t>ПРИЛОЖЕНИЕ 2 – ПРИМЕРИ</a:t>
            </a:r>
          </a:p>
        </p:txBody>
      </p:sp>
      <p:sp>
        <p:nvSpPr>
          <p:cNvPr id="9" name="object 17">
            <a:extLst>
              <a:ext uri="{FF2B5EF4-FFF2-40B4-BE49-F238E27FC236}">
                <a16:creationId xmlns:a16="http://schemas.microsoft.com/office/drawing/2014/main" xmlns="" id="{998D404C-E10F-505A-D19A-E6C3D7DCE375}"/>
              </a:ext>
            </a:extLst>
          </p:cNvPr>
          <p:cNvSpPr/>
          <p:nvPr/>
        </p:nvSpPr>
        <p:spPr>
          <a:xfrm>
            <a:off x="-6327" y="3302719"/>
            <a:ext cx="2403901" cy="5596089"/>
          </a:xfrm>
          <a:custGeom>
            <a:avLst/>
            <a:gdLst/>
            <a:ahLst/>
            <a:cxnLst/>
            <a:rect l="l" t="t" r="r" b="b"/>
            <a:pathLst>
              <a:path w="1642110" h="3822700">
                <a:moveTo>
                  <a:pt x="718756" y="1921903"/>
                </a:moveTo>
                <a:lnTo>
                  <a:pt x="715683" y="1878914"/>
                </a:lnTo>
                <a:lnTo>
                  <a:pt x="706450" y="1836432"/>
                </a:lnTo>
                <a:lnTo>
                  <a:pt x="691057" y="1794979"/>
                </a:lnTo>
                <a:lnTo>
                  <a:pt x="669518" y="1755063"/>
                </a:lnTo>
                <a:lnTo>
                  <a:pt x="641819" y="1717205"/>
                </a:lnTo>
                <a:lnTo>
                  <a:pt x="607974" y="1681899"/>
                </a:lnTo>
                <a:lnTo>
                  <a:pt x="563105" y="1632775"/>
                </a:lnTo>
                <a:lnTo>
                  <a:pt x="524205" y="1579638"/>
                </a:lnTo>
                <a:lnTo>
                  <a:pt x="490855" y="1523580"/>
                </a:lnTo>
                <a:lnTo>
                  <a:pt x="462622" y="1465681"/>
                </a:lnTo>
                <a:lnTo>
                  <a:pt x="439089" y="1407033"/>
                </a:lnTo>
                <a:lnTo>
                  <a:pt x="419823" y="1348701"/>
                </a:lnTo>
                <a:lnTo>
                  <a:pt x="404393" y="1291793"/>
                </a:lnTo>
                <a:lnTo>
                  <a:pt x="392366" y="1237373"/>
                </a:lnTo>
                <a:lnTo>
                  <a:pt x="383336" y="1186535"/>
                </a:lnTo>
                <a:lnTo>
                  <a:pt x="376872" y="1140358"/>
                </a:lnTo>
                <a:lnTo>
                  <a:pt x="372529" y="1099921"/>
                </a:lnTo>
                <a:lnTo>
                  <a:pt x="368554" y="1040612"/>
                </a:lnTo>
                <a:lnTo>
                  <a:pt x="367982" y="1017270"/>
                </a:lnTo>
                <a:lnTo>
                  <a:pt x="367677" y="1011605"/>
                </a:lnTo>
                <a:lnTo>
                  <a:pt x="359130" y="948994"/>
                </a:lnTo>
                <a:lnTo>
                  <a:pt x="342023" y="879894"/>
                </a:lnTo>
                <a:lnTo>
                  <a:pt x="328523" y="840308"/>
                </a:lnTo>
                <a:lnTo>
                  <a:pt x="311061" y="798804"/>
                </a:lnTo>
                <a:lnTo>
                  <a:pt x="289115" y="756437"/>
                </a:lnTo>
                <a:lnTo>
                  <a:pt x="262204" y="714260"/>
                </a:lnTo>
                <a:lnTo>
                  <a:pt x="229819" y="673354"/>
                </a:lnTo>
                <a:lnTo>
                  <a:pt x="191439" y="634771"/>
                </a:lnTo>
                <a:lnTo>
                  <a:pt x="146570" y="599567"/>
                </a:lnTo>
                <a:lnTo>
                  <a:pt x="94703" y="568833"/>
                </a:lnTo>
                <a:lnTo>
                  <a:pt x="35344" y="543598"/>
                </a:lnTo>
                <a:lnTo>
                  <a:pt x="0" y="533819"/>
                </a:lnTo>
                <a:lnTo>
                  <a:pt x="0" y="595045"/>
                </a:lnTo>
                <a:lnTo>
                  <a:pt x="42748" y="609180"/>
                </a:lnTo>
                <a:lnTo>
                  <a:pt x="101447" y="639279"/>
                </a:lnTo>
                <a:lnTo>
                  <a:pt x="150977" y="675233"/>
                </a:lnTo>
                <a:lnTo>
                  <a:pt x="192112" y="715518"/>
                </a:lnTo>
                <a:lnTo>
                  <a:pt x="225653" y="758571"/>
                </a:lnTo>
                <a:lnTo>
                  <a:pt x="252336" y="802855"/>
                </a:lnTo>
                <a:lnTo>
                  <a:pt x="272961" y="846810"/>
                </a:lnTo>
                <a:lnTo>
                  <a:pt x="288290" y="888911"/>
                </a:lnTo>
                <a:lnTo>
                  <a:pt x="299110" y="927582"/>
                </a:lnTo>
                <a:lnTo>
                  <a:pt x="310248" y="988529"/>
                </a:lnTo>
                <a:lnTo>
                  <a:pt x="312597" y="1017270"/>
                </a:lnTo>
                <a:lnTo>
                  <a:pt x="312597" y="1025423"/>
                </a:lnTo>
                <a:lnTo>
                  <a:pt x="312851" y="1042377"/>
                </a:lnTo>
                <a:lnTo>
                  <a:pt x="315772" y="1099299"/>
                </a:lnTo>
                <a:lnTo>
                  <a:pt x="319239" y="1137539"/>
                </a:lnTo>
                <a:lnTo>
                  <a:pt x="324599" y="1181163"/>
                </a:lnTo>
                <a:lnTo>
                  <a:pt x="332244" y="1229309"/>
                </a:lnTo>
                <a:lnTo>
                  <a:pt x="342595" y="1281125"/>
                </a:lnTo>
                <a:lnTo>
                  <a:pt x="356044" y="1335760"/>
                </a:lnTo>
                <a:lnTo>
                  <a:pt x="372986" y="1392339"/>
                </a:lnTo>
                <a:lnTo>
                  <a:pt x="393852" y="1450022"/>
                </a:lnTo>
                <a:lnTo>
                  <a:pt x="419036" y="1507959"/>
                </a:lnTo>
                <a:lnTo>
                  <a:pt x="448945" y="1565275"/>
                </a:lnTo>
                <a:lnTo>
                  <a:pt x="483971" y="1621116"/>
                </a:lnTo>
                <a:lnTo>
                  <a:pt x="524548" y="1674647"/>
                </a:lnTo>
                <a:lnTo>
                  <a:pt x="571055" y="1724977"/>
                </a:lnTo>
                <a:lnTo>
                  <a:pt x="604329" y="1762925"/>
                </a:lnTo>
                <a:lnTo>
                  <a:pt x="630085" y="1802930"/>
                </a:lnTo>
                <a:lnTo>
                  <a:pt x="647979" y="1844979"/>
                </a:lnTo>
                <a:lnTo>
                  <a:pt x="657669" y="1889086"/>
                </a:lnTo>
                <a:lnTo>
                  <a:pt x="658812" y="1935238"/>
                </a:lnTo>
                <a:lnTo>
                  <a:pt x="651065" y="1983447"/>
                </a:lnTo>
                <a:lnTo>
                  <a:pt x="637755" y="2028393"/>
                </a:lnTo>
                <a:lnTo>
                  <a:pt x="618451" y="2072335"/>
                </a:lnTo>
                <a:lnTo>
                  <a:pt x="593890" y="2114893"/>
                </a:lnTo>
                <a:lnTo>
                  <a:pt x="564769" y="2155672"/>
                </a:lnTo>
                <a:lnTo>
                  <a:pt x="531825" y="2194293"/>
                </a:lnTo>
                <a:lnTo>
                  <a:pt x="495769" y="2230361"/>
                </a:lnTo>
                <a:lnTo>
                  <a:pt x="457327" y="2263495"/>
                </a:lnTo>
                <a:lnTo>
                  <a:pt x="417220" y="2293289"/>
                </a:lnTo>
                <a:lnTo>
                  <a:pt x="376174" y="2319375"/>
                </a:lnTo>
                <a:lnTo>
                  <a:pt x="334899" y="2341359"/>
                </a:lnTo>
                <a:lnTo>
                  <a:pt x="239915" y="2381694"/>
                </a:lnTo>
                <a:lnTo>
                  <a:pt x="188163" y="2407564"/>
                </a:lnTo>
                <a:lnTo>
                  <a:pt x="139115" y="2435695"/>
                </a:lnTo>
                <a:lnTo>
                  <a:pt x="92964" y="2465336"/>
                </a:lnTo>
                <a:lnTo>
                  <a:pt x="49949" y="2495727"/>
                </a:lnTo>
                <a:lnTo>
                  <a:pt x="10261" y="2526119"/>
                </a:lnTo>
                <a:lnTo>
                  <a:pt x="0" y="2534539"/>
                </a:lnTo>
                <a:lnTo>
                  <a:pt x="0" y="2616898"/>
                </a:lnTo>
                <a:lnTo>
                  <a:pt x="3822" y="2613202"/>
                </a:lnTo>
                <a:lnTo>
                  <a:pt x="37401" y="2582976"/>
                </a:lnTo>
                <a:lnTo>
                  <a:pt x="74726" y="2552027"/>
                </a:lnTo>
                <a:lnTo>
                  <a:pt x="115671" y="2521140"/>
                </a:lnTo>
                <a:lnTo>
                  <a:pt x="160070" y="2491130"/>
                </a:lnTo>
                <a:lnTo>
                  <a:pt x="207784" y="2462784"/>
                </a:lnTo>
                <a:lnTo>
                  <a:pt x="258673" y="2436876"/>
                </a:lnTo>
                <a:lnTo>
                  <a:pt x="312597" y="2414219"/>
                </a:lnTo>
                <a:lnTo>
                  <a:pt x="353250" y="2398115"/>
                </a:lnTo>
                <a:lnTo>
                  <a:pt x="394792" y="2377668"/>
                </a:lnTo>
                <a:lnTo>
                  <a:pt x="436537" y="2353157"/>
                </a:lnTo>
                <a:lnTo>
                  <a:pt x="477837" y="2324874"/>
                </a:lnTo>
                <a:lnTo>
                  <a:pt x="518020" y="2293086"/>
                </a:lnTo>
                <a:lnTo>
                  <a:pt x="556437" y="2258060"/>
                </a:lnTo>
                <a:lnTo>
                  <a:pt x="592416" y="2220099"/>
                </a:lnTo>
                <a:lnTo>
                  <a:pt x="625297" y="2179459"/>
                </a:lnTo>
                <a:lnTo>
                  <a:pt x="654418" y="2136419"/>
                </a:lnTo>
                <a:lnTo>
                  <a:pt x="679119" y="2091270"/>
                </a:lnTo>
                <a:lnTo>
                  <a:pt x="698728" y="2044293"/>
                </a:lnTo>
                <a:lnTo>
                  <a:pt x="712597" y="1995741"/>
                </a:lnTo>
                <a:lnTo>
                  <a:pt x="718654" y="1940369"/>
                </a:lnTo>
                <a:lnTo>
                  <a:pt x="718756" y="1921903"/>
                </a:lnTo>
                <a:close/>
              </a:path>
              <a:path w="1642110" h="3822700">
                <a:moveTo>
                  <a:pt x="1383372" y="2168067"/>
                </a:moveTo>
                <a:lnTo>
                  <a:pt x="1381099" y="2128189"/>
                </a:lnTo>
                <a:lnTo>
                  <a:pt x="1374317" y="2086597"/>
                </a:lnTo>
                <a:lnTo>
                  <a:pt x="1363091" y="2043391"/>
                </a:lnTo>
                <a:lnTo>
                  <a:pt x="1347444" y="1998662"/>
                </a:lnTo>
                <a:lnTo>
                  <a:pt x="1327442" y="1952510"/>
                </a:lnTo>
                <a:lnTo>
                  <a:pt x="1303147" y="1905038"/>
                </a:lnTo>
                <a:lnTo>
                  <a:pt x="1274584" y="1856359"/>
                </a:lnTo>
                <a:lnTo>
                  <a:pt x="1241818" y="1806562"/>
                </a:lnTo>
                <a:lnTo>
                  <a:pt x="1204912" y="1755749"/>
                </a:lnTo>
                <a:lnTo>
                  <a:pt x="1138618" y="1667510"/>
                </a:lnTo>
                <a:lnTo>
                  <a:pt x="1079398" y="1587080"/>
                </a:lnTo>
                <a:lnTo>
                  <a:pt x="1026858" y="1513992"/>
                </a:lnTo>
                <a:lnTo>
                  <a:pt x="980617" y="1447800"/>
                </a:lnTo>
                <a:lnTo>
                  <a:pt x="940257" y="1388008"/>
                </a:lnTo>
                <a:lnTo>
                  <a:pt x="905395" y="1334160"/>
                </a:lnTo>
                <a:lnTo>
                  <a:pt x="875652" y="1285786"/>
                </a:lnTo>
                <a:lnTo>
                  <a:pt x="850620" y="1242428"/>
                </a:lnTo>
                <a:lnTo>
                  <a:pt x="829919" y="1203604"/>
                </a:lnTo>
                <a:lnTo>
                  <a:pt x="813142" y="1168844"/>
                </a:lnTo>
                <a:lnTo>
                  <a:pt x="789800" y="1109662"/>
                </a:lnTo>
                <a:lnTo>
                  <a:pt x="777468" y="1061148"/>
                </a:lnTo>
                <a:lnTo>
                  <a:pt x="772985" y="1019543"/>
                </a:lnTo>
                <a:lnTo>
                  <a:pt x="772718" y="1000163"/>
                </a:lnTo>
                <a:lnTo>
                  <a:pt x="773226" y="981100"/>
                </a:lnTo>
                <a:lnTo>
                  <a:pt x="774141" y="961898"/>
                </a:lnTo>
                <a:lnTo>
                  <a:pt x="774141" y="943432"/>
                </a:lnTo>
                <a:lnTo>
                  <a:pt x="772909" y="876185"/>
                </a:lnTo>
                <a:lnTo>
                  <a:pt x="768045" y="835266"/>
                </a:lnTo>
                <a:lnTo>
                  <a:pt x="759866" y="790917"/>
                </a:lnTo>
                <a:lnTo>
                  <a:pt x="747979" y="744194"/>
                </a:lnTo>
                <a:lnTo>
                  <a:pt x="732040" y="696188"/>
                </a:lnTo>
                <a:lnTo>
                  <a:pt x="711682" y="647966"/>
                </a:lnTo>
                <a:lnTo>
                  <a:pt x="686511" y="600583"/>
                </a:lnTo>
                <a:lnTo>
                  <a:pt x="656170" y="555129"/>
                </a:lnTo>
                <a:lnTo>
                  <a:pt x="620293" y="512660"/>
                </a:lnTo>
                <a:lnTo>
                  <a:pt x="582206" y="478396"/>
                </a:lnTo>
                <a:lnTo>
                  <a:pt x="541629" y="449503"/>
                </a:lnTo>
                <a:lnTo>
                  <a:pt x="498373" y="426110"/>
                </a:lnTo>
                <a:lnTo>
                  <a:pt x="452208" y="408305"/>
                </a:lnTo>
                <a:lnTo>
                  <a:pt x="402920" y="396214"/>
                </a:lnTo>
                <a:lnTo>
                  <a:pt x="356831" y="390715"/>
                </a:lnTo>
                <a:lnTo>
                  <a:pt x="294132" y="389585"/>
                </a:lnTo>
                <a:lnTo>
                  <a:pt x="221284" y="390715"/>
                </a:lnTo>
                <a:lnTo>
                  <a:pt x="156464" y="388442"/>
                </a:lnTo>
                <a:lnTo>
                  <a:pt x="99517" y="383425"/>
                </a:lnTo>
                <a:lnTo>
                  <a:pt x="50253" y="376351"/>
                </a:lnTo>
                <a:lnTo>
                  <a:pt x="8521" y="367931"/>
                </a:lnTo>
                <a:lnTo>
                  <a:pt x="0" y="365671"/>
                </a:lnTo>
                <a:lnTo>
                  <a:pt x="0" y="426034"/>
                </a:lnTo>
                <a:lnTo>
                  <a:pt x="58686" y="436537"/>
                </a:lnTo>
                <a:lnTo>
                  <a:pt x="109512" y="442658"/>
                </a:lnTo>
                <a:lnTo>
                  <a:pt x="166497" y="447243"/>
                </a:lnTo>
                <a:lnTo>
                  <a:pt x="229971" y="450113"/>
                </a:lnTo>
                <a:lnTo>
                  <a:pt x="300278" y="451116"/>
                </a:lnTo>
                <a:lnTo>
                  <a:pt x="354558" y="454164"/>
                </a:lnTo>
                <a:lnTo>
                  <a:pt x="406273" y="463194"/>
                </a:lnTo>
                <a:lnTo>
                  <a:pt x="454901" y="478040"/>
                </a:lnTo>
                <a:lnTo>
                  <a:pt x="499948" y="498525"/>
                </a:lnTo>
                <a:lnTo>
                  <a:pt x="540893" y="524484"/>
                </a:lnTo>
                <a:lnTo>
                  <a:pt x="577215" y="555739"/>
                </a:lnTo>
                <a:lnTo>
                  <a:pt x="611238" y="595172"/>
                </a:lnTo>
                <a:lnTo>
                  <a:pt x="639749" y="638695"/>
                </a:lnTo>
                <a:lnTo>
                  <a:pt x="663143" y="684974"/>
                </a:lnTo>
                <a:lnTo>
                  <a:pt x="681824" y="732599"/>
                </a:lnTo>
                <a:lnTo>
                  <a:pt x="696201" y="780237"/>
                </a:lnTo>
                <a:lnTo>
                  <a:pt x="706678" y="826503"/>
                </a:lnTo>
                <a:lnTo>
                  <a:pt x="713651" y="870038"/>
                </a:lnTo>
                <a:lnTo>
                  <a:pt x="717550" y="909472"/>
                </a:lnTo>
                <a:lnTo>
                  <a:pt x="718756" y="943432"/>
                </a:lnTo>
                <a:lnTo>
                  <a:pt x="718756" y="961898"/>
                </a:lnTo>
                <a:lnTo>
                  <a:pt x="717854" y="983919"/>
                </a:lnTo>
                <a:lnTo>
                  <a:pt x="717346" y="1005611"/>
                </a:lnTo>
                <a:lnTo>
                  <a:pt x="719175" y="1049972"/>
                </a:lnTo>
                <a:lnTo>
                  <a:pt x="727456" y="1098892"/>
                </a:lnTo>
                <a:lnTo>
                  <a:pt x="745426" y="1156296"/>
                </a:lnTo>
                <a:lnTo>
                  <a:pt x="776325" y="1226108"/>
                </a:lnTo>
                <a:lnTo>
                  <a:pt x="797623" y="1266888"/>
                </a:lnTo>
                <a:lnTo>
                  <a:pt x="823366" y="1312240"/>
                </a:lnTo>
                <a:lnTo>
                  <a:pt x="853948" y="1362659"/>
                </a:lnTo>
                <a:lnTo>
                  <a:pt x="889787" y="1418615"/>
                </a:lnTo>
                <a:lnTo>
                  <a:pt x="931278" y="1480616"/>
                </a:lnTo>
                <a:lnTo>
                  <a:pt x="978827" y="1549158"/>
                </a:lnTo>
                <a:lnTo>
                  <a:pt x="1032827" y="1624698"/>
                </a:lnTo>
                <a:lnTo>
                  <a:pt x="1093698" y="1707769"/>
                </a:lnTo>
                <a:lnTo>
                  <a:pt x="1161834" y="1798828"/>
                </a:lnTo>
                <a:lnTo>
                  <a:pt x="1201521" y="1853450"/>
                </a:lnTo>
                <a:lnTo>
                  <a:pt x="1235684" y="1906498"/>
                </a:lnTo>
                <a:lnTo>
                  <a:pt x="1264297" y="1957844"/>
                </a:lnTo>
                <a:lnTo>
                  <a:pt x="1287373" y="2007374"/>
                </a:lnTo>
                <a:lnTo>
                  <a:pt x="1304912" y="2054987"/>
                </a:lnTo>
                <a:lnTo>
                  <a:pt x="1316913" y="2100567"/>
                </a:lnTo>
                <a:lnTo>
                  <a:pt x="1323378" y="2144014"/>
                </a:lnTo>
                <a:lnTo>
                  <a:pt x="1324292" y="2185200"/>
                </a:lnTo>
                <a:lnTo>
                  <a:pt x="1319682" y="2224024"/>
                </a:lnTo>
                <a:lnTo>
                  <a:pt x="1290129" y="2301036"/>
                </a:lnTo>
                <a:lnTo>
                  <a:pt x="1263853" y="2337981"/>
                </a:lnTo>
                <a:lnTo>
                  <a:pt x="1231646" y="2371394"/>
                </a:lnTo>
                <a:lnTo>
                  <a:pt x="1194511" y="2401481"/>
                </a:lnTo>
                <a:lnTo>
                  <a:pt x="1153401" y="2428430"/>
                </a:lnTo>
                <a:lnTo>
                  <a:pt x="1109306" y="2452471"/>
                </a:lnTo>
                <a:lnTo>
                  <a:pt x="1063193" y="2473782"/>
                </a:lnTo>
                <a:lnTo>
                  <a:pt x="1016038" y="2492565"/>
                </a:lnTo>
                <a:lnTo>
                  <a:pt x="968819" y="2509037"/>
                </a:lnTo>
                <a:lnTo>
                  <a:pt x="922502" y="2523388"/>
                </a:lnTo>
                <a:lnTo>
                  <a:pt x="878078" y="2535834"/>
                </a:lnTo>
                <a:lnTo>
                  <a:pt x="836498" y="2546553"/>
                </a:lnTo>
                <a:lnTo>
                  <a:pt x="798753" y="2555760"/>
                </a:lnTo>
                <a:lnTo>
                  <a:pt x="780288" y="2561920"/>
                </a:lnTo>
                <a:lnTo>
                  <a:pt x="739902" y="2570086"/>
                </a:lnTo>
                <a:lnTo>
                  <a:pt x="701827" y="2576525"/>
                </a:lnTo>
                <a:lnTo>
                  <a:pt x="591337" y="2592260"/>
                </a:lnTo>
                <a:lnTo>
                  <a:pt x="552157" y="2599080"/>
                </a:lnTo>
                <a:lnTo>
                  <a:pt x="514515" y="2608135"/>
                </a:lnTo>
                <a:lnTo>
                  <a:pt x="477913" y="2620505"/>
                </a:lnTo>
                <a:lnTo>
                  <a:pt x="441820" y="2637307"/>
                </a:lnTo>
                <a:lnTo>
                  <a:pt x="405739" y="2659634"/>
                </a:lnTo>
                <a:lnTo>
                  <a:pt x="369138" y="2688628"/>
                </a:lnTo>
                <a:lnTo>
                  <a:pt x="331495" y="2725369"/>
                </a:lnTo>
                <a:lnTo>
                  <a:pt x="292303" y="2770962"/>
                </a:lnTo>
                <a:lnTo>
                  <a:pt x="219697" y="2868955"/>
                </a:lnTo>
                <a:lnTo>
                  <a:pt x="186042" y="2908554"/>
                </a:lnTo>
                <a:lnTo>
                  <a:pt x="150660" y="2945409"/>
                </a:lnTo>
                <a:lnTo>
                  <a:pt x="114122" y="2979610"/>
                </a:lnTo>
                <a:lnTo>
                  <a:pt x="77012" y="3011208"/>
                </a:lnTo>
                <a:lnTo>
                  <a:pt x="39890" y="3040278"/>
                </a:lnTo>
                <a:lnTo>
                  <a:pt x="3352" y="3066910"/>
                </a:lnTo>
                <a:lnTo>
                  <a:pt x="0" y="3069209"/>
                </a:lnTo>
                <a:lnTo>
                  <a:pt x="0" y="3145193"/>
                </a:lnTo>
                <a:lnTo>
                  <a:pt x="40754" y="3117723"/>
                </a:lnTo>
                <a:lnTo>
                  <a:pt x="78740" y="3089554"/>
                </a:lnTo>
                <a:lnTo>
                  <a:pt x="117182" y="3058503"/>
                </a:lnTo>
                <a:lnTo>
                  <a:pt x="155625" y="3024657"/>
                </a:lnTo>
                <a:lnTo>
                  <a:pt x="193611" y="2988132"/>
                </a:lnTo>
                <a:lnTo>
                  <a:pt x="230682" y="2949029"/>
                </a:lnTo>
                <a:lnTo>
                  <a:pt x="266395" y="2907423"/>
                </a:lnTo>
                <a:lnTo>
                  <a:pt x="300278" y="2863456"/>
                </a:lnTo>
                <a:lnTo>
                  <a:pt x="339852" y="2808249"/>
                </a:lnTo>
                <a:lnTo>
                  <a:pt x="377037" y="2764650"/>
                </a:lnTo>
                <a:lnTo>
                  <a:pt x="412648" y="2731033"/>
                </a:lnTo>
                <a:lnTo>
                  <a:pt x="447509" y="2705773"/>
                </a:lnTo>
                <a:lnTo>
                  <a:pt x="482409" y="2687243"/>
                </a:lnTo>
                <a:lnTo>
                  <a:pt x="518185" y="2673832"/>
                </a:lnTo>
                <a:lnTo>
                  <a:pt x="555625" y="2663914"/>
                </a:lnTo>
                <a:lnTo>
                  <a:pt x="595541" y="2655862"/>
                </a:lnTo>
                <a:lnTo>
                  <a:pt x="638759" y="2648077"/>
                </a:lnTo>
                <a:lnTo>
                  <a:pt x="672312" y="2643263"/>
                </a:lnTo>
                <a:lnTo>
                  <a:pt x="708748" y="2637294"/>
                </a:lnTo>
                <a:lnTo>
                  <a:pt x="748652" y="2629027"/>
                </a:lnTo>
                <a:lnTo>
                  <a:pt x="792594" y="2617292"/>
                </a:lnTo>
                <a:lnTo>
                  <a:pt x="811060" y="2611145"/>
                </a:lnTo>
                <a:lnTo>
                  <a:pt x="848690" y="2602623"/>
                </a:lnTo>
                <a:lnTo>
                  <a:pt x="889850" y="2592743"/>
                </a:lnTo>
                <a:lnTo>
                  <a:pt x="933742" y="2581237"/>
                </a:lnTo>
                <a:lnTo>
                  <a:pt x="979525" y="2567876"/>
                </a:lnTo>
                <a:lnTo>
                  <a:pt x="1026426" y="2552408"/>
                </a:lnTo>
                <a:lnTo>
                  <a:pt x="1073607" y="2534602"/>
                </a:lnTo>
                <a:lnTo>
                  <a:pt x="1120292" y="2514219"/>
                </a:lnTo>
                <a:lnTo>
                  <a:pt x="1165656" y="2491016"/>
                </a:lnTo>
                <a:lnTo>
                  <a:pt x="1208887" y="2464727"/>
                </a:lnTo>
                <a:lnTo>
                  <a:pt x="1249184" y="2435136"/>
                </a:lnTo>
                <a:lnTo>
                  <a:pt x="1285748" y="2402001"/>
                </a:lnTo>
                <a:lnTo>
                  <a:pt x="1317764" y="2365057"/>
                </a:lnTo>
                <a:lnTo>
                  <a:pt x="1344422" y="2324087"/>
                </a:lnTo>
                <a:lnTo>
                  <a:pt x="1364919" y="2278837"/>
                </a:lnTo>
                <a:lnTo>
                  <a:pt x="1378762" y="2225751"/>
                </a:lnTo>
                <a:lnTo>
                  <a:pt x="1382217" y="2198344"/>
                </a:lnTo>
                <a:lnTo>
                  <a:pt x="1383372" y="2168067"/>
                </a:lnTo>
                <a:close/>
              </a:path>
              <a:path w="1642110" h="3822700">
                <a:moveTo>
                  <a:pt x="1641830" y="2069592"/>
                </a:moveTo>
                <a:lnTo>
                  <a:pt x="1640674" y="2018728"/>
                </a:lnTo>
                <a:lnTo>
                  <a:pt x="1637220" y="1967293"/>
                </a:lnTo>
                <a:lnTo>
                  <a:pt x="1631442" y="1914690"/>
                </a:lnTo>
                <a:lnTo>
                  <a:pt x="1623364" y="1860359"/>
                </a:lnTo>
                <a:lnTo>
                  <a:pt x="1609534" y="1789252"/>
                </a:lnTo>
                <a:lnTo>
                  <a:pt x="1594218" y="1721408"/>
                </a:lnTo>
                <a:lnTo>
                  <a:pt x="1577606" y="1656753"/>
                </a:lnTo>
                <a:lnTo>
                  <a:pt x="1559877" y="1595259"/>
                </a:lnTo>
                <a:lnTo>
                  <a:pt x="1541208" y="1536827"/>
                </a:lnTo>
                <a:lnTo>
                  <a:pt x="1521777" y="1481429"/>
                </a:lnTo>
                <a:lnTo>
                  <a:pt x="1501762" y="1428991"/>
                </a:lnTo>
                <a:lnTo>
                  <a:pt x="1481353" y="1379448"/>
                </a:lnTo>
                <a:lnTo>
                  <a:pt x="1460728" y="1332750"/>
                </a:lnTo>
                <a:lnTo>
                  <a:pt x="1440065" y="1288821"/>
                </a:lnTo>
                <a:lnTo>
                  <a:pt x="1419542" y="1247622"/>
                </a:lnTo>
                <a:lnTo>
                  <a:pt x="1399349" y="1209090"/>
                </a:lnTo>
                <a:lnTo>
                  <a:pt x="1379651" y="1173149"/>
                </a:lnTo>
                <a:lnTo>
                  <a:pt x="1360639" y="1139748"/>
                </a:lnTo>
                <a:lnTo>
                  <a:pt x="1325397" y="1080338"/>
                </a:lnTo>
                <a:lnTo>
                  <a:pt x="1287881" y="1019581"/>
                </a:lnTo>
                <a:lnTo>
                  <a:pt x="1270292" y="989584"/>
                </a:lnTo>
                <a:lnTo>
                  <a:pt x="1258468" y="964209"/>
                </a:lnTo>
                <a:lnTo>
                  <a:pt x="1254137" y="943432"/>
                </a:lnTo>
                <a:lnTo>
                  <a:pt x="1250569" y="930173"/>
                </a:lnTo>
                <a:lnTo>
                  <a:pt x="1235951" y="885761"/>
                </a:lnTo>
                <a:lnTo>
                  <a:pt x="1211834" y="821423"/>
                </a:lnTo>
                <a:lnTo>
                  <a:pt x="1196352" y="783234"/>
                </a:lnTo>
                <a:lnTo>
                  <a:pt x="1178674" y="741807"/>
                </a:lnTo>
                <a:lnTo>
                  <a:pt x="1158862" y="697738"/>
                </a:lnTo>
                <a:lnTo>
                  <a:pt x="1136992" y="651573"/>
                </a:lnTo>
                <a:lnTo>
                  <a:pt x="1113091" y="603935"/>
                </a:lnTo>
                <a:lnTo>
                  <a:pt x="1087247" y="555383"/>
                </a:lnTo>
                <a:lnTo>
                  <a:pt x="1059522" y="506501"/>
                </a:lnTo>
                <a:lnTo>
                  <a:pt x="1029970" y="457885"/>
                </a:lnTo>
                <a:lnTo>
                  <a:pt x="998639" y="410095"/>
                </a:lnTo>
                <a:lnTo>
                  <a:pt x="965619" y="363740"/>
                </a:lnTo>
                <a:lnTo>
                  <a:pt x="930948" y="319379"/>
                </a:lnTo>
                <a:lnTo>
                  <a:pt x="894689" y="277609"/>
                </a:lnTo>
                <a:lnTo>
                  <a:pt x="856919" y="239001"/>
                </a:lnTo>
                <a:lnTo>
                  <a:pt x="817689" y="204152"/>
                </a:lnTo>
                <a:lnTo>
                  <a:pt x="777062" y="173621"/>
                </a:lnTo>
                <a:lnTo>
                  <a:pt x="735101" y="148018"/>
                </a:lnTo>
                <a:lnTo>
                  <a:pt x="691870" y="127914"/>
                </a:lnTo>
                <a:lnTo>
                  <a:pt x="647420" y="113880"/>
                </a:lnTo>
                <a:lnTo>
                  <a:pt x="601814" y="106502"/>
                </a:lnTo>
                <a:lnTo>
                  <a:pt x="537527" y="101155"/>
                </a:lnTo>
                <a:lnTo>
                  <a:pt x="474179" y="94449"/>
                </a:lnTo>
                <a:lnTo>
                  <a:pt x="412203" y="86601"/>
                </a:lnTo>
                <a:lnTo>
                  <a:pt x="352018" y="77787"/>
                </a:lnTo>
                <a:lnTo>
                  <a:pt x="294055" y="68199"/>
                </a:lnTo>
                <a:lnTo>
                  <a:pt x="238747" y="58039"/>
                </a:lnTo>
                <a:lnTo>
                  <a:pt x="186499" y="47485"/>
                </a:lnTo>
                <a:lnTo>
                  <a:pt x="137769" y="36753"/>
                </a:lnTo>
                <a:lnTo>
                  <a:pt x="92964" y="26009"/>
                </a:lnTo>
                <a:lnTo>
                  <a:pt x="52527" y="15468"/>
                </a:lnTo>
                <a:lnTo>
                  <a:pt x="0" y="0"/>
                </a:lnTo>
                <a:lnTo>
                  <a:pt x="0" y="53238"/>
                </a:lnTo>
                <a:lnTo>
                  <a:pt x="63296" y="71539"/>
                </a:lnTo>
                <a:lnTo>
                  <a:pt x="113550" y="83908"/>
                </a:lnTo>
                <a:lnTo>
                  <a:pt x="166497" y="95554"/>
                </a:lnTo>
                <a:lnTo>
                  <a:pt x="221310" y="106451"/>
                </a:lnTo>
                <a:lnTo>
                  <a:pt x="277202" y="116497"/>
                </a:lnTo>
                <a:lnTo>
                  <a:pt x="333349" y="125653"/>
                </a:lnTo>
                <a:lnTo>
                  <a:pt x="388937" y="133845"/>
                </a:lnTo>
                <a:lnTo>
                  <a:pt x="443166" y="141020"/>
                </a:lnTo>
                <a:lnTo>
                  <a:pt x="495211" y="147091"/>
                </a:lnTo>
                <a:lnTo>
                  <a:pt x="544258" y="152019"/>
                </a:lnTo>
                <a:lnTo>
                  <a:pt x="589508" y="155727"/>
                </a:lnTo>
                <a:lnTo>
                  <a:pt x="631190" y="162902"/>
                </a:lnTo>
                <a:lnTo>
                  <a:pt x="672211" y="177266"/>
                </a:lnTo>
                <a:lnTo>
                  <a:pt x="712482" y="198145"/>
                </a:lnTo>
                <a:lnTo>
                  <a:pt x="751890" y="224878"/>
                </a:lnTo>
                <a:lnTo>
                  <a:pt x="790321" y="256794"/>
                </a:lnTo>
                <a:lnTo>
                  <a:pt x="827659" y="293217"/>
                </a:lnTo>
                <a:lnTo>
                  <a:pt x="863790" y="333489"/>
                </a:lnTo>
                <a:lnTo>
                  <a:pt x="898626" y="376923"/>
                </a:lnTo>
                <a:lnTo>
                  <a:pt x="932027" y="422859"/>
                </a:lnTo>
                <a:lnTo>
                  <a:pt x="963904" y="470636"/>
                </a:lnTo>
                <a:lnTo>
                  <a:pt x="994130" y="519582"/>
                </a:lnTo>
                <a:lnTo>
                  <a:pt x="1022604" y="569023"/>
                </a:lnTo>
                <a:lnTo>
                  <a:pt x="1049210" y="618286"/>
                </a:lnTo>
                <a:lnTo>
                  <a:pt x="1073848" y="666711"/>
                </a:lnTo>
                <a:lnTo>
                  <a:pt x="1096391" y="713613"/>
                </a:lnTo>
                <a:lnTo>
                  <a:pt x="1116736" y="758342"/>
                </a:lnTo>
                <a:lnTo>
                  <a:pt x="1134783" y="800227"/>
                </a:lnTo>
                <a:lnTo>
                  <a:pt x="1150391" y="838581"/>
                </a:lnTo>
                <a:lnTo>
                  <a:pt x="1173924" y="902068"/>
                </a:lnTo>
                <a:lnTo>
                  <a:pt x="1186434" y="943432"/>
                </a:lnTo>
                <a:lnTo>
                  <a:pt x="1194422" y="967955"/>
                </a:lnTo>
                <a:lnTo>
                  <a:pt x="1208747" y="996505"/>
                </a:lnTo>
                <a:lnTo>
                  <a:pt x="1228852" y="1030833"/>
                </a:lnTo>
                <a:lnTo>
                  <a:pt x="1269961" y="1098740"/>
                </a:lnTo>
                <a:lnTo>
                  <a:pt x="1286878" y="1127048"/>
                </a:lnTo>
                <a:lnTo>
                  <a:pt x="1323416" y="1190599"/>
                </a:lnTo>
                <a:lnTo>
                  <a:pt x="1342682" y="1225956"/>
                </a:lnTo>
                <a:lnTo>
                  <a:pt x="1362405" y="1263789"/>
                </a:lnTo>
                <a:lnTo>
                  <a:pt x="1382407" y="1304163"/>
                </a:lnTo>
                <a:lnTo>
                  <a:pt x="1402537" y="1347127"/>
                </a:lnTo>
                <a:lnTo>
                  <a:pt x="1422628" y="1392732"/>
                </a:lnTo>
                <a:lnTo>
                  <a:pt x="1442504" y="1441069"/>
                </a:lnTo>
                <a:lnTo>
                  <a:pt x="1461998" y="1492161"/>
                </a:lnTo>
                <a:lnTo>
                  <a:pt x="1480959" y="1546098"/>
                </a:lnTo>
                <a:lnTo>
                  <a:pt x="1499209" y="1602930"/>
                </a:lnTo>
                <a:lnTo>
                  <a:pt x="1516583" y="1662709"/>
                </a:lnTo>
                <a:lnTo>
                  <a:pt x="1532928" y="1725498"/>
                </a:lnTo>
                <a:lnTo>
                  <a:pt x="1548066" y="1791360"/>
                </a:lnTo>
                <a:lnTo>
                  <a:pt x="1561833" y="1860359"/>
                </a:lnTo>
                <a:lnTo>
                  <a:pt x="1571688" y="1921167"/>
                </a:lnTo>
                <a:lnTo>
                  <a:pt x="1578089" y="1980450"/>
                </a:lnTo>
                <a:lnTo>
                  <a:pt x="1581188" y="2038184"/>
                </a:lnTo>
                <a:lnTo>
                  <a:pt x="1581150" y="2094331"/>
                </a:lnTo>
                <a:lnTo>
                  <a:pt x="1578089" y="2148840"/>
                </a:lnTo>
                <a:lnTo>
                  <a:pt x="1572183" y="2201684"/>
                </a:lnTo>
                <a:lnTo>
                  <a:pt x="1563573" y="2252802"/>
                </a:lnTo>
                <a:lnTo>
                  <a:pt x="1552359" y="2302281"/>
                </a:lnTo>
                <a:lnTo>
                  <a:pt x="1538808" y="2349716"/>
                </a:lnTo>
                <a:lnTo>
                  <a:pt x="1522971" y="2395448"/>
                </a:lnTo>
                <a:lnTo>
                  <a:pt x="1505013" y="2439276"/>
                </a:lnTo>
                <a:lnTo>
                  <a:pt x="1485087" y="2481199"/>
                </a:lnTo>
                <a:lnTo>
                  <a:pt x="1463344" y="2521153"/>
                </a:lnTo>
                <a:lnTo>
                  <a:pt x="1439926" y="2559100"/>
                </a:lnTo>
                <a:lnTo>
                  <a:pt x="1414995" y="2595003"/>
                </a:lnTo>
                <a:lnTo>
                  <a:pt x="1388681" y="2628811"/>
                </a:lnTo>
                <a:lnTo>
                  <a:pt x="1361147" y="2660497"/>
                </a:lnTo>
                <a:lnTo>
                  <a:pt x="1332547" y="2690012"/>
                </a:lnTo>
                <a:lnTo>
                  <a:pt x="1303007" y="2717317"/>
                </a:lnTo>
                <a:lnTo>
                  <a:pt x="1272692" y="2742361"/>
                </a:lnTo>
                <a:lnTo>
                  <a:pt x="1241742" y="2765120"/>
                </a:lnTo>
                <a:lnTo>
                  <a:pt x="1178534" y="2803575"/>
                </a:lnTo>
                <a:lnTo>
                  <a:pt x="1114577" y="2832366"/>
                </a:lnTo>
                <a:lnTo>
                  <a:pt x="1002842" y="2863697"/>
                </a:lnTo>
                <a:lnTo>
                  <a:pt x="955446" y="2879788"/>
                </a:lnTo>
                <a:lnTo>
                  <a:pt x="908964" y="2899181"/>
                </a:lnTo>
                <a:lnTo>
                  <a:pt x="863485" y="2921660"/>
                </a:lnTo>
                <a:lnTo>
                  <a:pt x="819111" y="2946971"/>
                </a:lnTo>
                <a:lnTo>
                  <a:pt x="775931" y="2974873"/>
                </a:lnTo>
                <a:lnTo>
                  <a:pt x="734047" y="3005150"/>
                </a:lnTo>
                <a:lnTo>
                  <a:pt x="693572" y="3037548"/>
                </a:lnTo>
                <a:lnTo>
                  <a:pt x="654570" y="3071838"/>
                </a:lnTo>
                <a:lnTo>
                  <a:pt x="617169" y="3107779"/>
                </a:lnTo>
                <a:lnTo>
                  <a:pt x="581444" y="3145142"/>
                </a:lnTo>
                <a:lnTo>
                  <a:pt x="547509" y="3183674"/>
                </a:lnTo>
                <a:lnTo>
                  <a:pt x="515454" y="3223158"/>
                </a:lnTo>
                <a:lnTo>
                  <a:pt x="485368" y="3263341"/>
                </a:lnTo>
                <a:lnTo>
                  <a:pt x="457352" y="3303994"/>
                </a:lnTo>
                <a:lnTo>
                  <a:pt x="431520" y="3344875"/>
                </a:lnTo>
                <a:lnTo>
                  <a:pt x="407936" y="3385756"/>
                </a:lnTo>
                <a:lnTo>
                  <a:pt x="386727" y="3426396"/>
                </a:lnTo>
                <a:lnTo>
                  <a:pt x="367969" y="3466541"/>
                </a:lnTo>
                <a:lnTo>
                  <a:pt x="343992" y="3510877"/>
                </a:lnTo>
                <a:lnTo>
                  <a:pt x="313474" y="3551618"/>
                </a:lnTo>
                <a:lnTo>
                  <a:pt x="277647" y="3588893"/>
                </a:lnTo>
                <a:lnTo>
                  <a:pt x="237705" y="3622802"/>
                </a:lnTo>
                <a:lnTo>
                  <a:pt x="194894" y="3653459"/>
                </a:lnTo>
                <a:lnTo>
                  <a:pt x="150418" y="3680993"/>
                </a:lnTo>
                <a:lnTo>
                  <a:pt x="105511" y="3705491"/>
                </a:lnTo>
                <a:lnTo>
                  <a:pt x="61366" y="3727081"/>
                </a:lnTo>
                <a:lnTo>
                  <a:pt x="19215" y="3745852"/>
                </a:lnTo>
                <a:lnTo>
                  <a:pt x="0" y="3753789"/>
                </a:lnTo>
                <a:lnTo>
                  <a:pt x="0" y="3822611"/>
                </a:lnTo>
                <a:lnTo>
                  <a:pt x="51993" y="3802443"/>
                </a:lnTo>
                <a:lnTo>
                  <a:pt x="91909" y="3784625"/>
                </a:lnTo>
                <a:lnTo>
                  <a:pt x="133438" y="3763975"/>
                </a:lnTo>
                <a:lnTo>
                  <a:pt x="175742" y="3740518"/>
                </a:lnTo>
                <a:lnTo>
                  <a:pt x="217970" y="3714229"/>
                </a:lnTo>
                <a:lnTo>
                  <a:pt x="259308" y="3685133"/>
                </a:lnTo>
                <a:lnTo>
                  <a:pt x="298907" y="3653205"/>
                </a:lnTo>
                <a:lnTo>
                  <a:pt x="335953" y="3618458"/>
                </a:lnTo>
                <a:lnTo>
                  <a:pt x="369595" y="3580892"/>
                </a:lnTo>
                <a:lnTo>
                  <a:pt x="399008" y="3540506"/>
                </a:lnTo>
                <a:lnTo>
                  <a:pt x="423354" y="3497300"/>
                </a:lnTo>
                <a:lnTo>
                  <a:pt x="443052" y="3457918"/>
                </a:lnTo>
                <a:lnTo>
                  <a:pt x="465162" y="3417900"/>
                </a:lnTo>
                <a:lnTo>
                  <a:pt x="489572" y="3377539"/>
                </a:lnTo>
                <a:lnTo>
                  <a:pt x="516178" y="3337090"/>
                </a:lnTo>
                <a:lnTo>
                  <a:pt x="544893" y="3296843"/>
                </a:lnTo>
                <a:lnTo>
                  <a:pt x="575614" y="3257080"/>
                </a:lnTo>
                <a:lnTo>
                  <a:pt x="608228" y="3218078"/>
                </a:lnTo>
                <a:lnTo>
                  <a:pt x="642645" y="3180105"/>
                </a:lnTo>
                <a:lnTo>
                  <a:pt x="678751" y="3143453"/>
                </a:lnTo>
                <a:lnTo>
                  <a:pt x="716457" y="3108401"/>
                </a:lnTo>
                <a:lnTo>
                  <a:pt x="755650" y="3075228"/>
                </a:lnTo>
                <a:lnTo>
                  <a:pt x="796239" y="3044202"/>
                </a:lnTo>
                <a:lnTo>
                  <a:pt x="838123" y="3015602"/>
                </a:lnTo>
                <a:lnTo>
                  <a:pt x="881202" y="2989719"/>
                </a:lnTo>
                <a:lnTo>
                  <a:pt x="925360" y="2966821"/>
                </a:lnTo>
                <a:lnTo>
                  <a:pt x="970508" y="2947187"/>
                </a:lnTo>
                <a:lnTo>
                  <a:pt x="1016546" y="2931109"/>
                </a:lnTo>
                <a:lnTo>
                  <a:pt x="1063358" y="2918841"/>
                </a:lnTo>
                <a:lnTo>
                  <a:pt x="1098130" y="2910128"/>
                </a:lnTo>
                <a:lnTo>
                  <a:pt x="1133271" y="2898470"/>
                </a:lnTo>
                <a:lnTo>
                  <a:pt x="1168615" y="2883916"/>
                </a:lnTo>
                <a:lnTo>
                  <a:pt x="1203985" y="2866517"/>
                </a:lnTo>
                <a:lnTo>
                  <a:pt x="1239189" y="2846349"/>
                </a:lnTo>
                <a:lnTo>
                  <a:pt x="1274064" y="2823438"/>
                </a:lnTo>
                <a:lnTo>
                  <a:pt x="1308417" y="2797860"/>
                </a:lnTo>
                <a:lnTo>
                  <a:pt x="1342072" y="2769666"/>
                </a:lnTo>
                <a:lnTo>
                  <a:pt x="1374863" y="2738907"/>
                </a:lnTo>
                <a:lnTo>
                  <a:pt x="1406601" y="2705633"/>
                </a:lnTo>
                <a:lnTo>
                  <a:pt x="1437093" y="2669908"/>
                </a:lnTo>
                <a:lnTo>
                  <a:pt x="1466189" y="2631783"/>
                </a:lnTo>
                <a:lnTo>
                  <a:pt x="1493685" y="2591320"/>
                </a:lnTo>
                <a:lnTo>
                  <a:pt x="1519415" y="2548559"/>
                </a:lnTo>
                <a:lnTo>
                  <a:pt x="1543202" y="2503551"/>
                </a:lnTo>
                <a:lnTo>
                  <a:pt x="1564855" y="2456370"/>
                </a:lnTo>
                <a:lnTo>
                  <a:pt x="1584210" y="2407069"/>
                </a:lnTo>
                <a:lnTo>
                  <a:pt x="1601063" y="2355685"/>
                </a:lnTo>
                <a:lnTo>
                  <a:pt x="1615287" y="2302154"/>
                </a:lnTo>
                <a:lnTo>
                  <a:pt x="1626628" y="2246922"/>
                </a:lnTo>
                <a:lnTo>
                  <a:pt x="1634959" y="2189645"/>
                </a:lnTo>
                <a:lnTo>
                  <a:pt x="1640090" y="2130526"/>
                </a:lnTo>
                <a:lnTo>
                  <a:pt x="1641830" y="2069592"/>
                </a:lnTo>
                <a:close/>
              </a:path>
            </a:pathLst>
          </a:custGeom>
          <a:solidFill>
            <a:srgbClr val="EB7339"/>
          </a:solidFill>
        </p:spPr>
        <p:txBody>
          <a:bodyPr wrap="square" lIns="0" tIns="0" rIns="0" bIns="0" rtlCol="0"/>
          <a:lstStyle/>
          <a:p>
            <a:endParaRPr/>
          </a:p>
        </p:txBody>
      </p:sp>
    </p:spTree>
    <p:extLst>
      <p:ext uri="{BB962C8B-B14F-4D97-AF65-F5344CB8AC3E}">
        <p14:creationId xmlns:p14="http://schemas.microsoft.com/office/powerpoint/2010/main" xmlns="" val="296728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001ACCF0-076D-B2A7-8923-339BD9AACABB}"/>
              </a:ext>
            </a:extLst>
          </p:cNvPr>
          <p:cNvCxnSpPr>
            <a:cxnSpLocks/>
          </p:cNvCxnSpPr>
          <p:nvPr/>
        </p:nvCxnSpPr>
        <p:spPr>
          <a:xfrm>
            <a:off x="355600" y="6440372"/>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20093E79-797B-54AE-99D3-6D9751A5207D}"/>
              </a:ext>
            </a:extLst>
          </p:cNvPr>
          <p:cNvGrpSpPr/>
          <p:nvPr/>
        </p:nvGrpSpPr>
        <p:grpSpPr>
          <a:xfrm>
            <a:off x="643847" y="6258098"/>
            <a:ext cx="3320550" cy="815608"/>
            <a:chOff x="642634" y="1690786"/>
            <a:chExt cx="3320550" cy="815608"/>
          </a:xfrm>
        </p:grpSpPr>
        <p:sp>
          <p:nvSpPr>
            <p:cNvPr id="13" name="Rectangle 12">
              <a:extLst>
                <a:ext uri="{FF2B5EF4-FFF2-40B4-BE49-F238E27FC236}">
                  <a16:creationId xmlns:a16="http://schemas.microsoft.com/office/drawing/2014/main" xmlns="" id="{86D1FECA-BCAA-9663-919A-293F189647F2}"/>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2F212216-DA89-EEF2-F739-D8A25B4A9D57}"/>
                </a:ext>
              </a:extLst>
            </p:cNvPr>
            <p:cNvSpPr txBox="1"/>
            <p:nvPr/>
          </p:nvSpPr>
          <p:spPr>
            <a:xfrm>
              <a:off x="736599" y="1690786"/>
              <a:ext cx="3226585" cy="815608"/>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ДЕЙНОСТИ И РЕЗУЛТАТИ</a:t>
              </a: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15" name="Text Placeholder 5">
            <a:extLst>
              <a:ext uri="{FF2B5EF4-FFF2-40B4-BE49-F238E27FC236}">
                <a16:creationId xmlns:a16="http://schemas.microsoft.com/office/drawing/2014/main" xmlns="" id="{8F778D0E-27B2-289F-41C8-737F6FD5A896}"/>
              </a:ext>
            </a:extLst>
          </p:cNvPr>
          <p:cNvSpPr txBox="1">
            <a:spLocks/>
          </p:cNvSpPr>
          <p:nvPr/>
        </p:nvSpPr>
        <p:spPr>
          <a:xfrm>
            <a:off x="677809" y="6792094"/>
            <a:ext cx="1676400" cy="129027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Списък на дейностите и съответните резултати. Мерките са предназначени да постигнат всички аспекти на целите на проекта.</a:t>
            </a:r>
            <a:endParaRPr lang="en-IE" sz="1400" i="1" kern="0" spc="-5" dirty="0">
              <a:solidFill>
                <a:srgbClr val="EB7339"/>
              </a:solidFill>
              <a:cs typeface="Calibri"/>
            </a:endParaRPr>
          </a:p>
        </p:txBody>
      </p:sp>
      <p:sp>
        <p:nvSpPr>
          <p:cNvPr id="17" name="Text Placeholder 5">
            <a:extLst>
              <a:ext uri="{FF2B5EF4-FFF2-40B4-BE49-F238E27FC236}">
                <a16:creationId xmlns:a16="http://schemas.microsoft.com/office/drawing/2014/main" xmlns="" id="{459C83D1-317D-8092-A106-AFE76EADE4DC}"/>
              </a:ext>
            </a:extLst>
          </p:cNvPr>
          <p:cNvSpPr txBox="1">
            <a:spLocks/>
          </p:cNvSpPr>
          <p:nvPr/>
        </p:nvSpPr>
        <p:spPr>
          <a:xfrm>
            <a:off x="2565043" y="6792093"/>
            <a:ext cx="4421526" cy="308118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US" b="1" dirty="0" err="1" smtClean="0"/>
              <a:t>Намаляване</a:t>
            </a:r>
            <a:r>
              <a:rPr lang="en-US" b="1" dirty="0" smtClean="0"/>
              <a:t> </a:t>
            </a:r>
            <a:r>
              <a:rPr lang="en-US" b="1" dirty="0" err="1" smtClean="0"/>
              <a:t>на</a:t>
            </a:r>
            <a:r>
              <a:rPr lang="en-US" b="1" dirty="0" smtClean="0"/>
              <a:t> </a:t>
            </a:r>
            <a:r>
              <a:rPr lang="en-US" b="1" dirty="0" err="1" smtClean="0"/>
              <a:t>глобалното</a:t>
            </a:r>
            <a:r>
              <a:rPr lang="en-US" b="1" dirty="0" smtClean="0"/>
              <a:t> </a:t>
            </a:r>
            <a:r>
              <a:rPr lang="en-US" b="1" dirty="0" err="1" smtClean="0"/>
              <a:t>затопляне</a:t>
            </a:r>
            <a:r>
              <a:rPr lang="en-US" b="1" dirty="0" smtClean="0"/>
              <a:t>:</a:t>
            </a:r>
            <a:endParaRPr lang="bg-BG" b="1" dirty="0" smtClean="0"/>
          </a:p>
          <a:p>
            <a:pPr lvl="0"/>
            <a:r>
              <a:rPr lang="en-US" dirty="0" smtClean="0"/>
              <a:t>SLCP </a:t>
            </a:r>
            <a:r>
              <a:rPr lang="en-US" dirty="0" err="1" smtClean="0"/>
              <a:t>допринасят</a:t>
            </a:r>
            <a:r>
              <a:rPr lang="en-US" dirty="0" smtClean="0"/>
              <a:t> </a:t>
            </a:r>
            <a:r>
              <a:rPr lang="en-US" dirty="0" err="1" smtClean="0"/>
              <a:t>значително</a:t>
            </a:r>
            <a:r>
              <a:rPr lang="en-US" dirty="0" smtClean="0"/>
              <a:t> </a:t>
            </a:r>
            <a:r>
              <a:rPr lang="en-US" dirty="0" err="1" smtClean="0"/>
              <a:t>за</a:t>
            </a:r>
            <a:r>
              <a:rPr lang="en-US" dirty="0" smtClean="0"/>
              <a:t> </a:t>
            </a:r>
            <a:r>
              <a:rPr lang="en-US" dirty="0" err="1" smtClean="0"/>
              <a:t>глобалното</a:t>
            </a:r>
            <a:r>
              <a:rPr lang="en-US" dirty="0" smtClean="0"/>
              <a:t> </a:t>
            </a:r>
            <a:r>
              <a:rPr lang="en-US" dirty="0" err="1" smtClean="0"/>
              <a:t>затопляне</a:t>
            </a:r>
            <a:r>
              <a:rPr lang="en-US" dirty="0" smtClean="0"/>
              <a:t>, </a:t>
            </a:r>
            <a:r>
              <a:rPr lang="en-US" dirty="0" err="1" smtClean="0"/>
              <a:t>така</a:t>
            </a:r>
            <a:r>
              <a:rPr lang="en-US" dirty="0" smtClean="0"/>
              <a:t> </a:t>
            </a:r>
            <a:r>
              <a:rPr lang="en-US" dirty="0" err="1" smtClean="0"/>
              <a:t>че</a:t>
            </a:r>
            <a:r>
              <a:rPr lang="en-US" dirty="0" smtClean="0"/>
              <a:t> </a:t>
            </a:r>
            <a:r>
              <a:rPr lang="en-US" dirty="0" err="1" smtClean="0"/>
              <a:t>намаляването</a:t>
            </a:r>
            <a:r>
              <a:rPr lang="en-US" dirty="0" smtClean="0"/>
              <a:t> </a:t>
            </a:r>
            <a:r>
              <a:rPr lang="en-US" dirty="0" err="1" smtClean="0"/>
              <a:t>или</a:t>
            </a:r>
            <a:r>
              <a:rPr lang="en-US" dirty="0" smtClean="0"/>
              <a:t> </a:t>
            </a:r>
            <a:r>
              <a:rPr lang="en-US" dirty="0" err="1" smtClean="0"/>
              <a:t>премахването</a:t>
            </a:r>
            <a:r>
              <a:rPr lang="en-US" dirty="0" smtClean="0"/>
              <a:t> </a:t>
            </a:r>
            <a:r>
              <a:rPr lang="en-US" dirty="0" err="1" smtClean="0"/>
              <a:t>на</a:t>
            </a:r>
            <a:r>
              <a:rPr lang="en-US" dirty="0" smtClean="0"/>
              <a:t> </a:t>
            </a:r>
            <a:r>
              <a:rPr lang="en-US" dirty="0" err="1" smtClean="0"/>
              <a:t>тяхната</a:t>
            </a:r>
            <a:r>
              <a:rPr lang="en-US" dirty="0" smtClean="0"/>
              <a:t> </a:t>
            </a:r>
            <a:r>
              <a:rPr lang="en-US" dirty="0" err="1" smtClean="0"/>
              <a:t>употреба</a:t>
            </a:r>
            <a:r>
              <a:rPr lang="en-US" dirty="0" smtClean="0"/>
              <a:t> </a:t>
            </a:r>
            <a:r>
              <a:rPr lang="en-US" dirty="0" err="1" smtClean="0"/>
              <a:t>може</a:t>
            </a:r>
            <a:r>
              <a:rPr lang="en-US" dirty="0" smtClean="0"/>
              <a:t> </a:t>
            </a:r>
            <a:r>
              <a:rPr lang="en-US" dirty="0" err="1" smtClean="0"/>
              <a:t>да</a:t>
            </a:r>
            <a:r>
              <a:rPr lang="en-US" dirty="0" smtClean="0"/>
              <a:t> </a:t>
            </a:r>
            <a:r>
              <a:rPr lang="en-US" dirty="0" err="1" smtClean="0"/>
              <a:t>има</a:t>
            </a:r>
            <a:r>
              <a:rPr lang="en-US" dirty="0" smtClean="0"/>
              <a:t> </a:t>
            </a:r>
            <a:r>
              <a:rPr lang="en-US" dirty="0" err="1" smtClean="0"/>
              <a:t>значително</a:t>
            </a:r>
            <a:r>
              <a:rPr lang="en-US" dirty="0" smtClean="0"/>
              <a:t> </a:t>
            </a:r>
            <a:r>
              <a:rPr lang="en-US" dirty="0" err="1" smtClean="0"/>
              <a:t>въздействие</a:t>
            </a:r>
            <a:r>
              <a:rPr lang="en-US" dirty="0" smtClean="0"/>
              <a:t> </a:t>
            </a:r>
            <a:r>
              <a:rPr lang="en-US" dirty="0" err="1" smtClean="0"/>
              <a:t>върху</a:t>
            </a:r>
            <a:r>
              <a:rPr lang="en-US" dirty="0" smtClean="0"/>
              <a:t> </a:t>
            </a:r>
            <a:r>
              <a:rPr lang="en-US" dirty="0" err="1" smtClean="0"/>
              <a:t>намаляване</a:t>
            </a:r>
            <a:r>
              <a:rPr lang="en-US" dirty="0" smtClean="0"/>
              <a:t> </a:t>
            </a:r>
            <a:r>
              <a:rPr lang="en-US" dirty="0" err="1" smtClean="0"/>
              <a:t>скоростта</a:t>
            </a:r>
            <a:r>
              <a:rPr lang="en-US" dirty="0" smtClean="0"/>
              <a:t> </a:t>
            </a:r>
            <a:r>
              <a:rPr lang="en-US" dirty="0" err="1" smtClean="0"/>
              <a:t>на</a:t>
            </a:r>
            <a:r>
              <a:rPr lang="en-US" dirty="0" smtClean="0"/>
              <a:t> </a:t>
            </a:r>
            <a:r>
              <a:rPr lang="en-US" dirty="0" err="1" smtClean="0"/>
              <a:t>глобалното</a:t>
            </a:r>
            <a:r>
              <a:rPr lang="en-US" dirty="0" smtClean="0"/>
              <a:t> </a:t>
            </a:r>
            <a:r>
              <a:rPr lang="en-US" dirty="0" err="1" smtClean="0"/>
              <a:t>затопляне</a:t>
            </a:r>
            <a:r>
              <a:rPr lang="en-US" dirty="0" smtClean="0"/>
              <a:t>.</a:t>
            </a:r>
            <a:endParaRPr lang="bg-BG" dirty="0" smtClean="0"/>
          </a:p>
          <a:p>
            <a:pPr lvl="0"/>
            <a:endParaRPr lang="bg-BG" dirty="0" smtClean="0"/>
          </a:p>
          <a:p>
            <a:pPr lvl="0"/>
            <a:r>
              <a:rPr lang="en-US" b="1" dirty="0" err="1" smtClean="0"/>
              <a:t>Подобряване</a:t>
            </a:r>
            <a:r>
              <a:rPr lang="en-US" b="1" dirty="0" smtClean="0"/>
              <a:t> </a:t>
            </a:r>
            <a:r>
              <a:rPr lang="en-US" b="1" dirty="0" err="1" smtClean="0"/>
              <a:t>на</a:t>
            </a:r>
            <a:r>
              <a:rPr lang="en-US" b="1" dirty="0" smtClean="0"/>
              <a:t> </a:t>
            </a:r>
            <a:r>
              <a:rPr lang="en-US" b="1" dirty="0" err="1" smtClean="0"/>
              <a:t>качеството</a:t>
            </a:r>
            <a:r>
              <a:rPr lang="en-US" b="1" dirty="0" smtClean="0"/>
              <a:t> </a:t>
            </a:r>
            <a:r>
              <a:rPr lang="en-US" b="1" dirty="0" err="1" smtClean="0"/>
              <a:t>на</a:t>
            </a:r>
            <a:r>
              <a:rPr lang="en-US" b="1" dirty="0" smtClean="0"/>
              <a:t> </a:t>
            </a:r>
            <a:r>
              <a:rPr lang="en-US" b="1" dirty="0" err="1" smtClean="0"/>
              <a:t>въздуха</a:t>
            </a:r>
            <a:r>
              <a:rPr lang="en-US" b="1" dirty="0" smtClean="0"/>
              <a:t>:</a:t>
            </a:r>
            <a:endParaRPr lang="bg-BG" b="1" dirty="0" smtClean="0"/>
          </a:p>
          <a:p>
            <a:pPr lvl="0"/>
            <a:r>
              <a:rPr lang="bg-BG" dirty="0" smtClean="0"/>
              <a:t>м</a:t>
            </a:r>
            <a:r>
              <a:rPr lang="en-US" dirty="0" err="1" smtClean="0"/>
              <a:t>ного</a:t>
            </a:r>
            <a:r>
              <a:rPr lang="en-US" dirty="0" smtClean="0"/>
              <a:t> SLCP </a:t>
            </a:r>
            <a:r>
              <a:rPr lang="en-US" dirty="0" err="1" smtClean="0"/>
              <a:t>също</a:t>
            </a:r>
            <a:r>
              <a:rPr lang="en-US" dirty="0" smtClean="0"/>
              <a:t> </a:t>
            </a:r>
            <a:r>
              <a:rPr lang="en-US" dirty="0" err="1" smtClean="0"/>
              <a:t>са</a:t>
            </a:r>
            <a:r>
              <a:rPr lang="en-US" dirty="0" smtClean="0"/>
              <a:t> </a:t>
            </a:r>
            <a:r>
              <a:rPr lang="en-US" dirty="0" err="1" smtClean="0"/>
              <a:t>вредни</a:t>
            </a:r>
            <a:r>
              <a:rPr lang="en-US" dirty="0" smtClean="0"/>
              <a:t> </a:t>
            </a:r>
            <a:r>
              <a:rPr lang="en-US" dirty="0" err="1" smtClean="0"/>
              <a:t>замърсители</a:t>
            </a:r>
            <a:r>
              <a:rPr lang="en-US" dirty="0" smtClean="0"/>
              <a:t> </a:t>
            </a:r>
            <a:r>
              <a:rPr lang="en-US" dirty="0" err="1" smtClean="0"/>
              <a:t>на</a:t>
            </a:r>
            <a:r>
              <a:rPr lang="en-US" dirty="0" smtClean="0"/>
              <a:t> </a:t>
            </a:r>
            <a:r>
              <a:rPr lang="en-US" dirty="0" err="1" smtClean="0"/>
              <a:t>въздуха</a:t>
            </a:r>
            <a:r>
              <a:rPr lang="en-US" dirty="0" smtClean="0"/>
              <a:t>, </a:t>
            </a:r>
            <a:r>
              <a:rPr lang="en-US" dirty="0" err="1" smtClean="0"/>
              <a:t>които</a:t>
            </a:r>
            <a:r>
              <a:rPr lang="en-US" dirty="0" smtClean="0"/>
              <a:t> </a:t>
            </a:r>
            <a:r>
              <a:rPr lang="en-US" dirty="0" err="1" smtClean="0"/>
              <a:t>имат</a:t>
            </a:r>
            <a:r>
              <a:rPr lang="en-US" dirty="0" smtClean="0"/>
              <a:t> </a:t>
            </a:r>
            <a:r>
              <a:rPr lang="en-US" dirty="0" err="1" smtClean="0"/>
              <a:t>отрицателно</a:t>
            </a:r>
            <a:r>
              <a:rPr lang="en-US" dirty="0" smtClean="0"/>
              <a:t> </a:t>
            </a:r>
            <a:r>
              <a:rPr lang="en-US" dirty="0" err="1" smtClean="0"/>
              <a:t>въздействие</a:t>
            </a:r>
            <a:r>
              <a:rPr lang="en-US" dirty="0" smtClean="0"/>
              <a:t> </a:t>
            </a:r>
            <a:r>
              <a:rPr lang="en-US" dirty="0" err="1" smtClean="0"/>
              <a:t>върху</a:t>
            </a:r>
            <a:r>
              <a:rPr lang="en-US" dirty="0" smtClean="0"/>
              <a:t> </a:t>
            </a:r>
            <a:r>
              <a:rPr lang="en-US" dirty="0" err="1" smtClean="0"/>
              <a:t>човешкото</a:t>
            </a:r>
            <a:r>
              <a:rPr lang="en-US" dirty="0" smtClean="0"/>
              <a:t> </a:t>
            </a:r>
            <a:r>
              <a:rPr lang="en-US" dirty="0" err="1" smtClean="0"/>
              <a:t>здраве</a:t>
            </a:r>
            <a:r>
              <a:rPr lang="en-US" dirty="0" smtClean="0"/>
              <a:t>. </a:t>
            </a:r>
            <a:r>
              <a:rPr lang="en-US" dirty="0" err="1" smtClean="0"/>
              <a:t>Намаляването</a:t>
            </a:r>
            <a:r>
              <a:rPr lang="en-US" dirty="0" smtClean="0"/>
              <a:t> </a:t>
            </a:r>
            <a:r>
              <a:rPr lang="en-US" dirty="0" err="1" smtClean="0"/>
              <a:t>или</a:t>
            </a:r>
            <a:r>
              <a:rPr lang="en-US" dirty="0" smtClean="0"/>
              <a:t> </a:t>
            </a:r>
            <a:r>
              <a:rPr lang="en-US" dirty="0" err="1" smtClean="0"/>
              <a:t>премахването</a:t>
            </a:r>
            <a:r>
              <a:rPr lang="en-US" dirty="0" smtClean="0"/>
              <a:t> </a:t>
            </a:r>
            <a:r>
              <a:rPr lang="en-US" dirty="0" err="1" smtClean="0"/>
              <a:t>на</a:t>
            </a:r>
            <a:r>
              <a:rPr lang="en-US" dirty="0" smtClean="0"/>
              <a:t> </a:t>
            </a:r>
            <a:r>
              <a:rPr lang="en-US" dirty="0" err="1" smtClean="0"/>
              <a:t>употребата</a:t>
            </a:r>
            <a:r>
              <a:rPr lang="en-US" dirty="0" smtClean="0"/>
              <a:t> </a:t>
            </a:r>
            <a:r>
              <a:rPr lang="en-US" dirty="0" err="1" smtClean="0"/>
              <a:t>им</a:t>
            </a:r>
            <a:r>
              <a:rPr lang="en-US" dirty="0" smtClean="0"/>
              <a:t> </a:t>
            </a:r>
            <a:r>
              <a:rPr lang="en-US" dirty="0" err="1" smtClean="0"/>
              <a:t>може</a:t>
            </a:r>
            <a:r>
              <a:rPr lang="en-US" dirty="0" smtClean="0"/>
              <a:t> </a:t>
            </a:r>
            <a:r>
              <a:rPr lang="en-US" dirty="0" err="1" smtClean="0"/>
              <a:t>да</a:t>
            </a:r>
            <a:r>
              <a:rPr lang="en-US" dirty="0" smtClean="0"/>
              <a:t> </a:t>
            </a:r>
            <a:r>
              <a:rPr lang="en-US" dirty="0" err="1" smtClean="0"/>
              <a:t>доведе</a:t>
            </a:r>
            <a:r>
              <a:rPr lang="en-US" dirty="0" smtClean="0"/>
              <a:t> </a:t>
            </a:r>
            <a:r>
              <a:rPr lang="en-US" dirty="0" err="1" smtClean="0"/>
              <a:t>до</a:t>
            </a:r>
            <a:r>
              <a:rPr lang="en-US" dirty="0" smtClean="0"/>
              <a:t> </a:t>
            </a:r>
            <a:r>
              <a:rPr lang="en-US" dirty="0" err="1" smtClean="0"/>
              <a:t>подобряване</a:t>
            </a:r>
            <a:r>
              <a:rPr lang="en-US" dirty="0" smtClean="0"/>
              <a:t> </a:t>
            </a:r>
            <a:r>
              <a:rPr lang="en-US" dirty="0" err="1" smtClean="0"/>
              <a:t>качеството</a:t>
            </a:r>
            <a:r>
              <a:rPr lang="en-US" dirty="0" smtClean="0"/>
              <a:t> </a:t>
            </a:r>
            <a:r>
              <a:rPr lang="en-US" dirty="0" err="1" smtClean="0"/>
              <a:t>на</a:t>
            </a:r>
            <a:r>
              <a:rPr lang="en-US" dirty="0" smtClean="0"/>
              <a:t> </a:t>
            </a:r>
            <a:r>
              <a:rPr lang="en-US" dirty="0" err="1" smtClean="0"/>
              <a:t>въздуха</a:t>
            </a:r>
            <a:r>
              <a:rPr lang="en-US" dirty="0" smtClean="0"/>
              <a:t> и </a:t>
            </a:r>
            <a:r>
              <a:rPr lang="en-US" dirty="0" err="1" smtClean="0"/>
              <a:t>намаляване</a:t>
            </a:r>
            <a:r>
              <a:rPr lang="en-US" dirty="0" smtClean="0"/>
              <a:t> </a:t>
            </a:r>
            <a:r>
              <a:rPr lang="en-US" dirty="0" err="1" smtClean="0"/>
              <a:t>на</a:t>
            </a:r>
            <a:r>
              <a:rPr lang="en-US" dirty="0" smtClean="0"/>
              <a:t> </a:t>
            </a:r>
            <a:r>
              <a:rPr lang="en-US" dirty="0" err="1" smtClean="0"/>
              <a:t>свързаните</a:t>
            </a:r>
            <a:r>
              <a:rPr lang="en-US" dirty="0" smtClean="0"/>
              <a:t> с </a:t>
            </a:r>
            <a:r>
              <a:rPr lang="en-US" dirty="0" err="1" smtClean="0"/>
              <a:t>това</a:t>
            </a:r>
            <a:r>
              <a:rPr lang="en-US" dirty="0" smtClean="0"/>
              <a:t> </a:t>
            </a:r>
            <a:r>
              <a:rPr lang="en-US" dirty="0" err="1" smtClean="0"/>
              <a:t>въздействия</a:t>
            </a:r>
            <a:r>
              <a:rPr lang="en-US" dirty="0" smtClean="0"/>
              <a:t> </a:t>
            </a:r>
            <a:r>
              <a:rPr lang="en-US" dirty="0" err="1" smtClean="0"/>
              <a:t>върху</a:t>
            </a:r>
            <a:r>
              <a:rPr lang="en-US" dirty="0" smtClean="0"/>
              <a:t> </a:t>
            </a:r>
            <a:r>
              <a:rPr lang="en-US" dirty="0" err="1" smtClean="0"/>
              <a:t>здравето</a:t>
            </a:r>
            <a:r>
              <a:rPr lang="en-US" dirty="0" smtClean="0"/>
              <a:t>.</a:t>
            </a:r>
            <a:endParaRPr lang="bg-BG" dirty="0" smtClean="0"/>
          </a:p>
          <a:p>
            <a:pPr marL="67945" algn="l">
              <a:lnSpc>
                <a:spcPts val="1275"/>
              </a:lnSpc>
              <a:buClr>
                <a:srgbClr val="EB7339"/>
              </a:buClr>
            </a:pPr>
            <a:endParaRPr lang="en-IE" kern="0" spc="-5" dirty="0">
              <a:latin typeface="Calibri"/>
              <a:cs typeface="Calibri"/>
            </a:endParaRPr>
          </a:p>
          <a:p>
            <a:pPr lvl="0"/>
            <a:r>
              <a:rPr lang="en-US" b="1" dirty="0" err="1" smtClean="0"/>
              <a:t>Повишаване</a:t>
            </a:r>
            <a:r>
              <a:rPr lang="en-US" b="1" dirty="0" smtClean="0"/>
              <a:t> </a:t>
            </a:r>
            <a:r>
              <a:rPr lang="en-US" b="1" dirty="0" err="1" smtClean="0"/>
              <a:t>на</a:t>
            </a:r>
            <a:r>
              <a:rPr lang="en-US" b="1" dirty="0" smtClean="0"/>
              <a:t> </a:t>
            </a:r>
            <a:r>
              <a:rPr lang="en-US" b="1" dirty="0" err="1" smtClean="0"/>
              <a:t>продоволствената</a:t>
            </a:r>
            <a:r>
              <a:rPr lang="en-US" b="1" dirty="0" smtClean="0"/>
              <a:t> </a:t>
            </a:r>
            <a:r>
              <a:rPr lang="en-US" b="1" dirty="0" err="1" smtClean="0"/>
              <a:t>сигурност</a:t>
            </a:r>
            <a:r>
              <a:rPr lang="en-US" b="1" dirty="0" smtClean="0"/>
              <a:t>:</a:t>
            </a:r>
            <a:endParaRPr lang="bg-BG" b="1" dirty="0" smtClean="0"/>
          </a:p>
          <a:p>
            <a:pPr lvl="0"/>
            <a:r>
              <a:rPr lang="en-US" dirty="0" smtClean="0"/>
              <a:t>SLCP </a:t>
            </a:r>
            <a:r>
              <a:rPr lang="en-US" dirty="0" err="1" smtClean="0"/>
              <a:t>могат</a:t>
            </a:r>
            <a:r>
              <a:rPr lang="en-US" dirty="0" smtClean="0"/>
              <a:t> </a:t>
            </a:r>
            <a:r>
              <a:rPr lang="en-US" dirty="0" err="1" smtClean="0"/>
              <a:t>също</a:t>
            </a:r>
            <a:r>
              <a:rPr lang="en-US" dirty="0" smtClean="0"/>
              <a:t> </a:t>
            </a:r>
            <a:r>
              <a:rPr lang="en-US" dirty="0" err="1" smtClean="0"/>
              <a:t>да</a:t>
            </a:r>
            <a:r>
              <a:rPr lang="en-US" dirty="0" smtClean="0"/>
              <a:t> </a:t>
            </a:r>
            <a:r>
              <a:rPr lang="en-US" dirty="0" err="1" smtClean="0"/>
              <a:t>имат</a:t>
            </a:r>
            <a:r>
              <a:rPr lang="en-US" dirty="0" smtClean="0"/>
              <a:t> </a:t>
            </a:r>
            <a:r>
              <a:rPr lang="en-US" dirty="0" err="1" smtClean="0"/>
              <a:t>отрицателно</a:t>
            </a:r>
            <a:r>
              <a:rPr lang="en-US" dirty="0" smtClean="0"/>
              <a:t> </a:t>
            </a:r>
            <a:r>
              <a:rPr lang="en-US" dirty="0" err="1" smtClean="0"/>
              <a:t>въздействие</a:t>
            </a:r>
            <a:r>
              <a:rPr lang="en-US" dirty="0" smtClean="0"/>
              <a:t> </a:t>
            </a:r>
            <a:r>
              <a:rPr lang="en-US" dirty="0" err="1" smtClean="0"/>
              <a:t>върху</a:t>
            </a:r>
            <a:r>
              <a:rPr lang="en-US" dirty="0" smtClean="0"/>
              <a:t> </a:t>
            </a:r>
            <a:r>
              <a:rPr lang="en-US" dirty="0" err="1" smtClean="0"/>
              <a:t>селското</a:t>
            </a:r>
            <a:r>
              <a:rPr lang="en-US" dirty="0" smtClean="0"/>
              <a:t> </a:t>
            </a:r>
            <a:r>
              <a:rPr lang="en-US" dirty="0" err="1" smtClean="0"/>
              <a:t>стопанство</a:t>
            </a:r>
            <a:r>
              <a:rPr lang="en-US" dirty="0" smtClean="0"/>
              <a:t> и </a:t>
            </a:r>
            <a:r>
              <a:rPr lang="en-US" dirty="0" err="1" smtClean="0"/>
              <a:t>продоволствената</a:t>
            </a:r>
            <a:r>
              <a:rPr lang="en-US" dirty="0" smtClean="0"/>
              <a:t> </a:t>
            </a:r>
            <a:r>
              <a:rPr lang="en-US" dirty="0" err="1" smtClean="0"/>
              <a:t>сигурност</a:t>
            </a:r>
            <a:r>
              <a:rPr lang="en-US" dirty="0" smtClean="0"/>
              <a:t>. </a:t>
            </a:r>
            <a:r>
              <a:rPr lang="en-US" dirty="0" err="1" smtClean="0"/>
              <a:t>Намаляването</a:t>
            </a:r>
            <a:r>
              <a:rPr lang="en-US" dirty="0" smtClean="0"/>
              <a:t> </a:t>
            </a:r>
            <a:r>
              <a:rPr lang="en-US" dirty="0" err="1" smtClean="0"/>
              <a:t>или</a:t>
            </a:r>
            <a:r>
              <a:rPr lang="en-US" dirty="0" smtClean="0"/>
              <a:t> </a:t>
            </a:r>
            <a:r>
              <a:rPr lang="en-US" dirty="0" err="1" smtClean="0"/>
              <a:t>премахването</a:t>
            </a:r>
            <a:r>
              <a:rPr lang="en-US" dirty="0" smtClean="0"/>
              <a:t> </a:t>
            </a:r>
            <a:r>
              <a:rPr lang="en-US" dirty="0" err="1" smtClean="0"/>
              <a:t>на</a:t>
            </a:r>
            <a:r>
              <a:rPr lang="en-US" dirty="0" smtClean="0"/>
              <a:t> SLCPs </a:t>
            </a:r>
            <a:r>
              <a:rPr lang="en-US" dirty="0" err="1" smtClean="0"/>
              <a:t>може</a:t>
            </a:r>
            <a:r>
              <a:rPr lang="en-US" dirty="0" smtClean="0"/>
              <a:t> </a:t>
            </a:r>
            <a:r>
              <a:rPr lang="en-US" dirty="0" err="1" smtClean="0"/>
              <a:t>да</a:t>
            </a:r>
            <a:r>
              <a:rPr lang="en-US" dirty="0" smtClean="0"/>
              <a:t> </a:t>
            </a:r>
            <a:r>
              <a:rPr lang="en-US" dirty="0" err="1" smtClean="0"/>
              <a:t>подобри</a:t>
            </a:r>
            <a:r>
              <a:rPr lang="en-US" dirty="0" smtClean="0"/>
              <a:t> </a:t>
            </a:r>
            <a:r>
              <a:rPr lang="en-US" dirty="0" err="1" smtClean="0"/>
              <a:t>селскостопанската</a:t>
            </a:r>
            <a:r>
              <a:rPr lang="en-US" dirty="0" smtClean="0"/>
              <a:t> </a:t>
            </a:r>
            <a:r>
              <a:rPr lang="en-US" dirty="0" err="1" smtClean="0"/>
              <a:t>производителност</a:t>
            </a:r>
            <a:r>
              <a:rPr lang="en-US" dirty="0" smtClean="0"/>
              <a:t> и </a:t>
            </a:r>
            <a:r>
              <a:rPr lang="en-US" dirty="0" err="1" smtClean="0"/>
              <a:t>продоволствената</a:t>
            </a:r>
            <a:r>
              <a:rPr lang="en-US" dirty="0" smtClean="0"/>
              <a:t> </a:t>
            </a:r>
            <a:r>
              <a:rPr lang="en-US" dirty="0" err="1" smtClean="0"/>
              <a:t>сигурност</a:t>
            </a:r>
            <a:r>
              <a:rPr lang="en-US" dirty="0" smtClean="0"/>
              <a:t>.</a:t>
            </a:r>
            <a:endParaRPr lang="bg-BG" dirty="0"/>
          </a:p>
        </p:txBody>
      </p:sp>
      <p:grpSp>
        <p:nvGrpSpPr>
          <p:cNvPr id="47" name="Graphic 3">
            <a:extLst>
              <a:ext uri="{FF2B5EF4-FFF2-40B4-BE49-F238E27FC236}">
                <a16:creationId xmlns:a16="http://schemas.microsoft.com/office/drawing/2014/main" xmlns="" id="{AA0EC141-F8FE-6FAE-8FE5-535266AFDF8B}"/>
              </a:ext>
            </a:extLst>
          </p:cNvPr>
          <p:cNvGrpSpPr>
            <a:grpSpLocks noChangeAspect="1"/>
          </p:cNvGrpSpPr>
          <p:nvPr/>
        </p:nvGrpSpPr>
        <p:grpSpPr>
          <a:xfrm>
            <a:off x="833198" y="8487275"/>
            <a:ext cx="741602" cy="748800"/>
            <a:chOff x="8626076" y="3737866"/>
            <a:chExt cx="1130020" cy="1140988"/>
          </a:xfrm>
          <a:solidFill>
            <a:srgbClr val="404040"/>
          </a:solidFill>
        </p:grpSpPr>
        <p:grpSp>
          <p:nvGrpSpPr>
            <p:cNvPr id="48" name="Graphic 3">
              <a:extLst>
                <a:ext uri="{FF2B5EF4-FFF2-40B4-BE49-F238E27FC236}">
                  <a16:creationId xmlns:a16="http://schemas.microsoft.com/office/drawing/2014/main" xmlns="" id="{135F4FBB-BC3B-AE3F-F579-BA9FF9CC2C93}"/>
                </a:ext>
              </a:extLst>
            </p:cNvPr>
            <p:cNvGrpSpPr/>
            <p:nvPr/>
          </p:nvGrpSpPr>
          <p:grpSpPr>
            <a:xfrm>
              <a:off x="8626076" y="4097168"/>
              <a:ext cx="907855" cy="521124"/>
              <a:chOff x="8626076" y="4097168"/>
              <a:chExt cx="907855" cy="521124"/>
            </a:xfrm>
            <a:grpFill/>
          </p:grpSpPr>
          <p:sp>
            <p:nvSpPr>
              <p:cNvPr id="57" name="Freeform 56">
                <a:extLst>
                  <a:ext uri="{FF2B5EF4-FFF2-40B4-BE49-F238E27FC236}">
                    <a16:creationId xmlns:a16="http://schemas.microsoft.com/office/drawing/2014/main" xmlns="" id="{7049FDFD-B6EA-C98C-9697-2C94A5870A4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xmlns="" id="{35FC28BF-6074-B327-6D15-8F64D9DB0401}"/>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49" name="Freeform 48">
              <a:extLst>
                <a:ext uri="{FF2B5EF4-FFF2-40B4-BE49-F238E27FC236}">
                  <a16:creationId xmlns:a16="http://schemas.microsoft.com/office/drawing/2014/main" xmlns="" id="{D6E35D41-FD55-3A60-C927-0329176E6CB5}"/>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xmlns="" id="{9E4A88BF-3E32-03A9-0B44-70C0EA43C88C}"/>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xmlns="" id="{8FC46FD7-C04F-B867-7677-D22B253967C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xmlns="" id="{E2D81669-EF56-1A80-3607-AD99F790CED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xmlns="" id="{1D5682E1-FA3C-6B24-8DAA-B547DA0BFC68}"/>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xmlns="" id="{8AC4BC20-1250-7B4A-0747-D3CF6FA9D529}"/>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xmlns="" id="{88E62CB7-2B8E-810E-213E-1925036656BF}"/>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xmlns="" id="{B11D6D42-6F04-F465-0898-5B80C40F796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cxnSp>
        <p:nvCxnSpPr>
          <p:cNvPr id="6" name="Straight Connector 5">
            <a:extLst>
              <a:ext uri="{FF2B5EF4-FFF2-40B4-BE49-F238E27FC236}">
                <a16:creationId xmlns:a16="http://schemas.microsoft.com/office/drawing/2014/main" xmlns="" id="{BF0045D5-1B91-1133-25C1-E22F7E213449}"/>
              </a:ext>
            </a:extLst>
          </p:cNvPr>
          <p:cNvCxnSpPr>
            <a:cxnSpLocks/>
          </p:cNvCxnSpPr>
          <p:nvPr/>
        </p:nvCxnSpPr>
        <p:spPr>
          <a:xfrm>
            <a:off x="355600" y="9302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22F8FA05-3ED1-40A9-1C56-3FB3F90CA242}"/>
              </a:ext>
            </a:extLst>
          </p:cNvPr>
          <p:cNvGrpSpPr/>
          <p:nvPr/>
        </p:nvGrpSpPr>
        <p:grpSpPr>
          <a:xfrm>
            <a:off x="720047" y="748001"/>
            <a:ext cx="3320550" cy="561692"/>
            <a:chOff x="642634" y="1690786"/>
            <a:chExt cx="3320550" cy="561692"/>
          </a:xfrm>
        </p:grpSpPr>
        <p:sp>
          <p:nvSpPr>
            <p:cNvPr id="10" name="Rectangle 9">
              <a:extLst>
                <a:ext uri="{FF2B5EF4-FFF2-40B4-BE49-F238E27FC236}">
                  <a16:creationId xmlns:a16="http://schemas.microsoft.com/office/drawing/2014/main" xmlns="" id="{583014BB-1F25-510B-B16D-C151C515DD5F}"/>
                </a:ext>
              </a:extLst>
            </p:cNvPr>
            <p:cNvSpPr/>
            <p:nvPr/>
          </p:nvSpPr>
          <p:spPr>
            <a:xfrm>
              <a:off x="642634" y="1690786"/>
              <a:ext cx="260735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10A2BA6A-5F39-A88A-682F-16749567AB15}"/>
                </a:ext>
              </a:extLst>
            </p:cNvPr>
            <p:cNvSpPr txBox="1"/>
            <p:nvPr/>
          </p:nvSpPr>
          <p:spPr>
            <a:xfrm>
              <a:off x="736599" y="1690786"/>
              <a:ext cx="3226585" cy="561692"/>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ПРЕДПОЛОЖЕНИЯ И БАРИЕРИ</a:t>
              </a:r>
              <a:endParaRPr lang="en-IE" sz="1400" b="1" spc="-10" dirty="0" smtClean="0">
                <a:solidFill>
                  <a:schemeClr val="bg1"/>
                </a:solidFill>
                <a:cs typeface="Calibri"/>
              </a:endParaRPr>
            </a:p>
            <a:p>
              <a:pPr marL="9525" marR="389255">
                <a:spcBef>
                  <a:spcPts val="260"/>
                </a:spcBef>
              </a:pPr>
              <a:endParaRPr lang="en-IE" sz="1400" b="1" dirty="0">
                <a:solidFill>
                  <a:schemeClr val="bg1"/>
                </a:solidFill>
                <a:latin typeface="Calibri"/>
                <a:cs typeface="Calibri"/>
              </a:endParaRPr>
            </a:p>
          </p:txBody>
        </p:sp>
      </p:grpSp>
      <p:sp>
        <p:nvSpPr>
          <p:cNvPr id="20" name="Text Placeholder 5">
            <a:extLst>
              <a:ext uri="{FF2B5EF4-FFF2-40B4-BE49-F238E27FC236}">
                <a16:creationId xmlns:a16="http://schemas.microsoft.com/office/drawing/2014/main" xmlns="" id="{B6C3646E-1933-E178-BA78-9383D5953113}"/>
              </a:ext>
            </a:extLst>
          </p:cNvPr>
          <p:cNvSpPr txBox="1">
            <a:spLocks/>
          </p:cNvSpPr>
          <p:nvPr/>
        </p:nvSpPr>
        <p:spPr>
          <a:xfrm>
            <a:off x="431800" y="1281997"/>
            <a:ext cx="1735191"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предположения за това как може да се случи желаната промяна, избройте възможните бариери  </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21" name="Text Placeholder 5">
            <a:extLst>
              <a:ext uri="{FF2B5EF4-FFF2-40B4-BE49-F238E27FC236}">
                <a16:creationId xmlns:a16="http://schemas.microsoft.com/office/drawing/2014/main" xmlns="" id="{88AE968F-67D8-DA96-59D6-E17CCAFA105C}"/>
              </a:ext>
            </a:extLst>
          </p:cNvPr>
          <p:cNvSpPr txBox="1">
            <a:spLocks/>
          </p:cNvSpPr>
          <p:nvPr/>
        </p:nvSpPr>
        <p:spPr>
          <a:xfrm>
            <a:off x="2108200" y="1082676"/>
            <a:ext cx="5105400" cy="4953000"/>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241935" algn="l">
              <a:lnSpc>
                <a:spcPts val="1270"/>
              </a:lnSpc>
            </a:pPr>
            <a:r>
              <a:rPr lang="ru-RU" b="1" spc="-5" dirty="0" smtClean="0">
                <a:latin typeface="+mj-lt"/>
                <a:cs typeface="Calibri"/>
              </a:rPr>
              <a:t>Промяната се случва чрез повишаване на осведомеността, поемане на ангажимент от страна на европейските държави да направят промяна в използването на краткотрайни замърсители на климата (SLCP).</a:t>
            </a:r>
          </a:p>
          <a:p>
            <a:pPr marL="67945" marR="241935" algn="l">
              <a:lnSpc>
                <a:spcPts val="1270"/>
              </a:lnSpc>
            </a:pPr>
            <a:r>
              <a:rPr lang="ru-RU" b="1" spc="-5" dirty="0" smtClean="0">
                <a:latin typeface="+mj-lt"/>
                <a:cs typeface="Calibri"/>
              </a:rPr>
              <a:t>Бариерите включват:</a:t>
            </a:r>
            <a:endParaRPr lang="en-IE" b="1" dirty="0">
              <a:latin typeface="+mj-lt"/>
              <a:cs typeface="Calibri"/>
            </a:endParaRPr>
          </a:p>
          <a:p>
            <a:pPr marL="360000" marR="62865" indent="-230188" algn="l">
              <a:lnSpc>
                <a:spcPts val="1270"/>
              </a:lnSpc>
              <a:spcBef>
                <a:spcPts val="295"/>
              </a:spcBef>
              <a:buClr>
                <a:srgbClr val="EB7339"/>
              </a:buClr>
              <a:buFont typeface="Arial" panose="020B0604020202020204" pitchFamily="34" charset="0"/>
              <a:buChar char="•"/>
              <a:tabLst>
                <a:tab pos="523875" algn="l"/>
                <a:tab pos="525463" algn="l"/>
              </a:tabLst>
            </a:pPr>
            <a:r>
              <a:rPr lang="ru-RU" spc="-5" dirty="0" smtClean="0">
                <a:latin typeface="+mj-lt"/>
                <a:cs typeface="Calibri"/>
              </a:rPr>
              <a:t>Ограничена осведоменост и политическа воля: много хора и политици не са наясно с въздействието на SLCP или не ги виждат като приоритет.</a:t>
            </a:r>
          </a:p>
          <a:p>
            <a:pPr marL="360000" marR="62865" indent="-230188" algn="l">
              <a:lnSpc>
                <a:spcPts val="1270"/>
              </a:lnSpc>
              <a:spcBef>
                <a:spcPts val="295"/>
              </a:spcBef>
              <a:buClr>
                <a:srgbClr val="EB7339"/>
              </a:buClr>
              <a:buFont typeface="Arial" panose="020B0604020202020204" pitchFamily="34" charset="0"/>
              <a:buChar char="•"/>
              <a:tabLst>
                <a:tab pos="523875" algn="l"/>
                <a:tab pos="525463" algn="l"/>
              </a:tabLst>
            </a:pPr>
            <a:r>
              <a:rPr lang="ru-RU" spc="-5" dirty="0" smtClean="0">
                <a:latin typeface="+mj-lt"/>
                <a:cs typeface="Calibri"/>
              </a:rPr>
              <a:t>В сравнение с други неотложни проблеми. Това може да доведе до липса на политическа воля за инвестиране в намаляването на тези замърсители.</a:t>
            </a:r>
          </a:p>
          <a:p>
            <a:pPr marL="360000" marR="62865" indent="-230188" algn="l">
              <a:lnSpc>
                <a:spcPts val="1270"/>
              </a:lnSpc>
              <a:spcBef>
                <a:spcPts val="295"/>
              </a:spcBef>
              <a:buClr>
                <a:srgbClr val="EB7339"/>
              </a:buClr>
              <a:buFont typeface="Arial" panose="020B0604020202020204" pitchFamily="34" charset="0"/>
              <a:buChar char="•"/>
              <a:tabLst>
                <a:tab pos="523875" algn="l"/>
                <a:tab pos="525463" algn="l"/>
              </a:tabLst>
            </a:pPr>
            <a:r>
              <a:rPr lang="ru-RU" spc="-5" dirty="0" smtClean="0">
                <a:latin typeface="+mj-lt"/>
                <a:cs typeface="Calibri"/>
              </a:rPr>
              <a:t>Цена: в някои случаи намаляването на SLCP може да бъде скъпо. Например замяната на флуоровъглеводорид (HFC) с по-щадящи околната среда алтернативи може да бъде скъпа, особено в развиващите се страни, където финансирането на екологични инициативи е ограничено.</a:t>
            </a:r>
          </a:p>
          <a:p>
            <a:pPr marL="360000" marR="62865" indent="-230188" algn="l">
              <a:lnSpc>
                <a:spcPts val="1270"/>
              </a:lnSpc>
              <a:spcBef>
                <a:spcPts val="295"/>
              </a:spcBef>
              <a:buClr>
                <a:srgbClr val="EB7339"/>
              </a:buClr>
              <a:buFont typeface="Arial" panose="020B0604020202020204" pitchFamily="34" charset="0"/>
              <a:buChar char="•"/>
              <a:tabLst>
                <a:tab pos="523875" algn="l"/>
                <a:tab pos="525463" algn="l"/>
              </a:tabLst>
            </a:pPr>
            <a:r>
              <a:rPr lang="ru-RU" spc="-5" dirty="0" smtClean="0">
                <a:latin typeface="+mj-lt"/>
                <a:cs typeface="Calibri"/>
              </a:rPr>
              <a:t>Технологични ограничения: някои сектори може все още да нямат достъпни или жизнеспособни алтернативи на SLCP. Например, има ограничени алтернативи на дизела в тежкотоварния транспорт, който е значителен източник на емисии на черен въглерод.</a:t>
            </a:r>
          </a:p>
          <a:p>
            <a:pPr marL="360000" marR="62865" indent="-230188" algn="l">
              <a:lnSpc>
                <a:spcPts val="1270"/>
              </a:lnSpc>
              <a:spcBef>
                <a:spcPts val="295"/>
              </a:spcBef>
              <a:buClr>
                <a:srgbClr val="EB7339"/>
              </a:buClr>
              <a:buFont typeface="Arial" panose="020B0604020202020204" pitchFamily="34" charset="0"/>
              <a:buChar char="•"/>
              <a:tabLst>
                <a:tab pos="523875" algn="l"/>
                <a:tab pos="525463" algn="l"/>
              </a:tabLst>
            </a:pPr>
            <a:r>
              <a:rPr lang="ru-RU" spc="-5" dirty="0" smtClean="0">
                <a:latin typeface="+mj-lt"/>
                <a:cs typeface="Calibri"/>
              </a:rPr>
              <a:t>Липса на координация: справянето с SLCPs изисква координирани усилия от множество сектори и заинтересовани страни, включително правителства, частния сектор и гражданското общество. Липсата на координация и сътрудничество между тези групи може да попречи на напредъка.</a:t>
            </a:r>
          </a:p>
          <a:p>
            <a:pPr marL="360000" marR="62865" indent="-230188" algn="l">
              <a:lnSpc>
                <a:spcPts val="1270"/>
              </a:lnSpc>
              <a:spcBef>
                <a:spcPts val="295"/>
              </a:spcBef>
              <a:buClr>
                <a:srgbClr val="EB7339"/>
              </a:buClr>
              <a:buFont typeface="Arial" panose="020B0604020202020204" pitchFamily="34" charset="0"/>
              <a:buChar char="•"/>
              <a:tabLst>
                <a:tab pos="523875" algn="l"/>
                <a:tab pos="525463" algn="l"/>
              </a:tabLst>
            </a:pPr>
            <a:r>
              <a:rPr lang="ru-RU" spc="-5" dirty="0" smtClean="0">
                <a:latin typeface="+mj-lt"/>
                <a:cs typeface="Calibri"/>
              </a:rPr>
              <a:t>Опозиция от интереси: индустрии, които разчитат на производството или използването на SLCPs, като индустрията за изкопаеми горива или производителите на HFCs, може да се противопоставят на усилията за намаляване на тези замърсители, за да защитят своите печалби.</a:t>
            </a:r>
          </a:p>
          <a:p>
            <a:pPr marL="360000" marR="62865" indent="-230188" algn="l">
              <a:lnSpc>
                <a:spcPts val="1270"/>
              </a:lnSpc>
              <a:spcBef>
                <a:spcPts val="295"/>
              </a:spcBef>
              <a:buClr>
                <a:srgbClr val="EB7339"/>
              </a:buClr>
              <a:buFont typeface="Arial" panose="020B0604020202020204" pitchFamily="34" charset="0"/>
              <a:buChar char="•"/>
              <a:tabLst>
                <a:tab pos="523875" algn="l"/>
                <a:tab pos="525463" algn="l"/>
              </a:tabLst>
            </a:pPr>
            <a:r>
              <a:rPr lang="ru-RU" spc="-5" dirty="0" smtClean="0">
                <a:latin typeface="+mj-lt"/>
                <a:cs typeface="Calibri"/>
              </a:rPr>
              <a:t>Предизвикателства при прилагането: дори когато страните са се ангажирали да намалят SLCPs, може да има предизвикателства при прилагането на политики и инициативи за постигане на тези цели, включително липса на инфраструктура, ограничен капацитет и слаби механизми за прилагане.</a:t>
            </a:r>
            <a:endParaRPr lang="en-IE" dirty="0">
              <a:latin typeface="+mj-lt"/>
              <a:cs typeface="Calibri"/>
            </a:endParaRPr>
          </a:p>
        </p:txBody>
      </p:sp>
      <p:grpSp>
        <p:nvGrpSpPr>
          <p:cNvPr id="79" name="Group 78">
            <a:extLst>
              <a:ext uri="{FF2B5EF4-FFF2-40B4-BE49-F238E27FC236}">
                <a16:creationId xmlns:a16="http://schemas.microsoft.com/office/drawing/2014/main" xmlns="" id="{8296DA2B-8A51-1DBA-7528-FBDE9AF19FFA}"/>
              </a:ext>
            </a:extLst>
          </p:cNvPr>
          <p:cNvGrpSpPr>
            <a:grpSpLocks noChangeAspect="1"/>
          </p:cNvGrpSpPr>
          <p:nvPr/>
        </p:nvGrpSpPr>
        <p:grpSpPr>
          <a:xfrm>
            <a:off x="508000" y="2646370"/>
            <a:ext cx="749002" cy="748800"/>
            <a:chOff x="715822" y="3962678"/>
            <a:chExt cx="1008541" cy="1008269"/>
          </a:xfrm>
        </p:grpSpPr>
        <p:sp>
          <p:nvSpPr>
            <p:cNvPr id="80" name="Freeform 79">
              <a:extLst>
                <a:ext uri="{FF2B5EF4-FFF2-40B4-BE49-F238E27FC236}">
                  <a16:creationId xmlns:a16="http://schemas.microsoft.com/office/drawing/2014/main" xmlns="" id="{ED4822C3-168B-5152-E1F5-583131A92208}"/>
                </a:ext>
              </a:extLst>
            </p:cNvPr>
            <p:cNvSpPr/>
            <p:nvPr/>
          </p:nvSpPr>
          <p:spPr>
            <a:xfrm>
              <a:off x="715822" y="3962678"/>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solidFill>
              <a:srgbClr val="404040"/>
            </a:solidFill>
            <a:ln w="270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xmlns="" id="{EA842A7F-7283-B1FD-52DA-D253F3CF3D32}"/>
                </a:ext>
              </a:extLst>
            </p:cNvPr>
            <p:cNvSpPr/>
            <p:nvPr/>
          </p:nvSpPr>
          <p:spPr>
            <a:xfrm>
              <a:off x="1129406" y="4567233"/>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solidFill>
              <a:srgbClr val="404040"/>
            </a:solidFill>
            <a:ln w="270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xmlns="" id="{3AEE489B-8FC8-65B3-F34D-90B4A8B431FE}"/>
                </a:ext>
              </a:extLst>
            </p:cNvPr>
            <p:cNvSpPr/>
            <p:nvPr/>
          </p:nvSpPr>
          <p:spPr>
            <a:xfrm>
              <a:off x="1626903" y="4743705"/>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solidFill>
              <a:srgbClr val="404040"/>
            </a:solidFill>
            <a:ln w="270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xmlns="" id="{CBE3CAF2-19EB-7960-D1FC-4AF5678F21E4}"/>
                </a:ext>
              </a:extLst>
            </p:cNvPr>
            <p:cNvSpPr/>
            <p:nvPr/>
          </p:nvSpPr>
          <p:spPr>
            <a:xfrm>
              <a:off x="1626632" y="480859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xmlns="" id="{32FF500B-C8E1-2416-0DA7-A5CF9BA4210A}"/>
                </a:ext>
              </a:extLst>
            </p:cNvPr>
            <p:cNvSpPr/>
            <p:nvPr/>
          </p:nvSpPr>
          <p:spPr>
            <a:xfrm>
              <a:off x="878486" y="4873752"/>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xmlns="" id="{9AEA0FC3-5EC3-A5EA-6995-225C2C983BE7}"/>
                </a:ext>
              </a:extLst>
            </p:cNvPr>
            <p:cNvSpPr/>
            <p:nvPr/>
          </p:nvSpPr>
          <p:spPr>
            <a:xfrm>
              <a:off x="943388"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solidFill>
              <a:srgbClr val="404040"/>
            </a:solidFill>
            <a:ln w="270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xmlns="" id="{C9A57586-F1DD-EA6A-10AA-1361718A2D55}"/>
                </a:ext>
              </a:extLst>
            </p:cNvPr>
            <p:cNvSpPr/>
            <p:nvPr/>
          </p:nvSpPr>
          <p:spPr>
            <a:xfrm>
              <a:off x="1008563"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solidFill>
              <a:srgbClr val="404040"/>
            </a:solidFill>
            <a:ln w="270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xmlns="" id="{3BD90696-7018-F599-CF96-1CF827CB3A4B}"/>
                </a:ext>
              </a:extLst>
            </p:cNvPr>
            <p:cNvSpPr/>
            <p:nvPr/>
          </p:nvSpPr>
          <p:spPr>
            <a:xfrm>
              <a:off x="1626903" y="4874023"/>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solidFill>
              <a:srgbClr val="404040"/>
            </a:solidFill>
            <a:ln w="270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xmlns="" id="{C26CC82D-DBF2-B739-8A93-92A6F4C317A5}"/>
                </a:ext>
              </a:extLst>
            </p:cNvPr>
            <p:cNvSpPr/>
            <p:nvPr/>
          </p:nvSpPr>
          <p:spPr>
            <a:xfrm>
              <a:off x="1070478" y="4744248"/>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solidFill>
              <a:srgbClr val="404040"/>
            </a:solidFill>
            <a:ln w="270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xmlns="" id="{00E79186-2BC7-1408-D0B8-A2649FC6FF7B}"/>
                </a:ext>
              </a:extLst>
            </p:cNvPr>
            <p:cNvSpPr/>
            <p:nvPr/>
          </p:nvSpPr>
          <p:spPr>
            <a:xfrm>
              <a:off x="1235857" y="4060077"/>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solidFill>
              <a:srgbClr val="404040"/>
            </a:solidFill>
            <a:ln w="2705" cap="flat">
              <a:noFill/>
              <a:prstDash val="solid"/>
              <a:miter/>
            </a:ln>
          </p:spPr>
          <p:txBody>
            <a:bodyPr rtlCol="0" anchor="ctr"/>
            <a:lstStyle/>
            <a:p>
              <a:endParaRPr lang="en-US"/>
            </a:p>
          </p:txBody>
        </p:sp>
        <p:grpSp>
          <p:nvGrpSpPr>
            <p:cNvPr id="90" name="Graphic 2">
              <a:extLst>
                <a:ext uri="{FF2B5EF4-FFF2-40B4-BE49-F238E27FC236}">
                  <a16:creationId xmlns:a16="http://schemas.microsoft.com/office/drawing/2014/main" xmlns="" id="{58055574-00E8-1E27-DE44-55E724ACEE6F}"/>
                </a:ext>
              </a:extLst>
            </p:cNvPr>
            <p:cNvGrpSpPr/>
            <p:nvPr/>
          </p:nvGrpSpPr>
          <p:grpSpPr>
            <a:xfrm>
              <a:off x="1170412" y="3995461"/>
              <a:ext cx="520036" cy="519372"/>
              <a:chOff x="4594347" y="2258759"/>
              <a:chExt cx="520036" cy="519372"/>
            </a:xfrm>
            <a:solidFill>
              <a:srgbClr val="EB7339"/>
            </a:solidFill>
          </p:grpSpPr>
          <p:sp>
            <p:nvSpPr>
              <p:cNvPr id="92" name="Freeform 91">
                <a:extLst>
                  <a:ext uri="{FF2B5EF4-FFF2-40B4-BE49-F238E27FC236}">
                    <a16:creationId xmlns:a16="http://schemas.microsoft.com/office/drawing/2014/main" xmlns="" id="{8EDEB2D0-2E7E-E372-F03F-38DC4CD23156}"/>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grpFill/>
              <a:ln w="270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xmlns="" id="{77A56140-0B42-DD47-45D8-C88643897D5F}"/>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grpFill/>
              <a:ln w="2705" cap="flat">
                <a:noFill/>
                <a:prstDash val="solid"/>
                <a:miter/>
              </a:ln>
            </p:spPr>
            <p:txBody>
              <a:bodyPr rtlCol="0" anchor="ctr"/>
              <a:lstStyle/>
              <a:p>
                <a:endParaRPr lang="en-US"/>
              </a:p>
            </p:txBody>
          </p:sp>
        </p:grpSp>
        <p:sp>
          <p:nvSpPr>
            <p:cNvPr id="91" name="Freeform 90">
              <a:extLst>
                <a:ext uri="{FF2B5EF4-FFF2-40B4-BE49-F238E27FC236}">
                  <a16:creationId xmlns:a16="http://schemas.microsoft.com/office/drawing/2014/main" xmlns="" id="{B8F18B7C-BEA7-DF8B-747B-D3873F002AD5}"/>
                </a:ext>
              </a:extLst>
            </p:cNvPr>
            <p:cNvSpPr/>
            <p:nvPr/>
          </p:nvSpPr>
          <p:spPr>
            <a:xfrm>
              <a:off x="1333348" y="4157544"/>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solidFill>
              <a:srgbClr val="404040"/>
            </a:solidFill>
            <a:ln w="2705" cap="flat">
              <a:noFill/>
              <a:prstDash val="solid"/>
              <a:miter/>
            </a:ln>
          </p:spPr>
          <p:txBody>
            <a:bodyPr rtlCol="0" anchor="ctr"/>
            <a:lstStyle/>
            <a:p>
              <a:endParaRPr lang="en-US"/>
            </a:p>
          </p:txBody>
        </p:sp>
      </p:grpSp>
      <p:sp>
        <p:nvSpPr>
          <p:cNvPr id="94" name="Slide Number Placeholder 5">
            <a:extLst>
              <a:ext uri="{FF2B5EF4-FFF2-40B4-BE49-F238E27FC236}">
                <a16:creationId xmlns:a16="http://schemas.microsoft.com/office/drawing/2014/main" xmlns="" id="{63348BE4-EDAB-7B5C-43FF-959B2BFB1AFE}"/>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10</a:t>
            </a:fld>
            <a:endParaRPr lang="en-US" dirty="0"/>
          </a:p>
        </p:txBody>
      </p:sp>
    </p:spTree>
    <p:extLst>
      <p:ext uri="{BB962C8B-B14F-4D97-AF65-F5344CB8AC3E}">
        <p14:creationId xmlns:p14="http://schemas.microsoft.com/office/powerpoint/2010/main" xmlns="" val="342273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001ACCF0-076D-B2A7-8923-339BD9AACABB}"/>
              </a:ext>
            </a:extLst>
          </p:cNvPr>
          <p:cNvCxnSpPr>
            <a:cxnSpLocks/>
          </p:cNvCxnSpPr>
          <p:nvPr/>
        </p:nvCxnSpPr>
        <p:spPr>
          <a:xfrm>
            <a:off x="295953" y="960149"/>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20093E79-797B-54AE-99D3-6D9751A5207D}"/>
              </a:ext>
            </a:extLst>
          </p:cNvPr>
          <p:cNvGrpSpPr/>
          <p:nvPr/>
        </p:nvGrpSpPr>
        <p:grpSpPr>
          <a:xfrm>
            <a:off x="660400" y="777875"/>
            <a:ext cx="3320550" cy="1069524"/>
            <a:chOff x="642634" y="1690786"/>
            <a:chExt cx="3320550" cy="1069524"/>
          </a:xfrm>
        </p:grpSpPr>
        <p:sp>
          <p:nvSpPr>
            <p:cNvPr id="13" name="Rectangle 12">
              <a:extLst>
                <a:ext uri="{FF2B5EF4-FFF2-40B4-BE49-F238E27FC236}">
                  <a16:creationId xmlns:a16="http://schemas.microsoft.com/office/drawing/2014/main" xmlns="" id="{86D1FECA-BCAA-9663-919A-293F189647F2}"/>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2F212216-DA89-EEF2-F739-D8A25B4A9D57}"/>
                </a:ext>
              </a:extLst>
            </p:cNvPr>
            <p:cNvSpPr txBox="1"/>
            <p:nvPr/>
          </p:nvSpPr>
          <p:spPr>
            <a:xfrm>
              <a:off x="736599" y="1690786"/>
              <a:ext cx="3226585" cy="1069524"/>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ДЕЙНОСТИ И РЕЗУЛТАТИ</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15" name="Text Placeholder 5">
            <a:extLst>
              <a:ext uri="{FF2B5EF4-FFF2-40B4-BE49-F238E27FC236}">
                <a16:creationId xmlns:a16="http://schemas.microsoft.com/office/drawing/2014/main" xmlns="" id="{8F778D0E-27B2-289F-41C8-737F6FD5A896}"/>
              </a:ext>
            </a:extLst>
          </p:cNvPr>
          <p:cNvSpPr txBox="1">
            <a:spLocks/>
          </p:cNvSpPr>
          <p:nvPr/>
        </p:nvSpPr>
        <p:spPr>
          <a:xfrm>
            <a:off x="694362" y="1311871"/>
            <a:ext cx="1676400" cy="129027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Списък на дейностите и съответните резултати. Мерките са предназначени да постигнат всички аспекти на целите на проекта.</a:t>
            </a:r>
            <a:endParaRPr lang="en-IE" sz="1400" i="1" kern="0" spc="-5" dirty="0">
              <a:solidFill>
                <a:srgbClr val="EB7339"/>
              </a:solidFill>
              <a:cs typeface="Calibri"/>
            </a:endParaRPr>
          </a:p>
        </p:txBody>
      </p:sp>
      <p:sp>
        <p:nvSpPr>
          <p:cNvPr id="17" name="Text Placeholder 5">
            <a:extLst>
              <a:ext uri="{FF2B5EF4-FFF2-40B4-BE49-F238E27FC236}">
                <a16:creationId xmlns:a16="http://schemas.microsoft.com/office/drawing/2014/main" xmlns="" id="{459C83D1-317D-8092-A106-AFE76EADE4DC}"/>
              </a:ext>
            </a:extLst>
          </p:cNvPr>
          <p:cNvSpPr txBox="1">
            <a:spLocks/>
          </p:cNvSpPr>
          <p:nvPr/>
        </p:nvSpPr>
        <p:spPr>
          <a:xfrm>
            <a:off x="2581596" y="1311870"/>
            <a:ext cx="4421526" cy="308118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US" b="1" dirty="0" err="1" smtClean="0"/>
              <a:t>Спестяване</a:t>
            </a:r>
            <a:r>
              <a:rPr lang="en-US" b="1" dirty="0" smtClean="0"/>
              <a:t> </a:t>
            </a:r>
            <a:r>
              <a:rPr lang="en-US" b="1" dirty="0" err="1" smtClean="0"/>
              <a:t>на</a:t>
            </a:r>
            <a:r>
              <a:rPr lang="en-US" b="1" dirty="0" smtClean="0"/>
              <a:t> </a:t>
            </a:r>
            <a:r>
              <a:rPr lang="en-US" b="1" dirty="0" err="1" smtClean="0"/>
              <a:t>разходи</a:t>
            </a:r>
            <a:r>
              <a:rPr lang="en-US" b="1" dirty="0" smtClean="0"/>
              <a:t>:</a:t>
            </a:r>
            <a:endParaRPr lang="bg-BG" b="1" dirty="0" smtClean="0"/>
          </a:p>
          <a:p>
            <a:pPr lvl="0"/>
            <a:r>
              <a:rPr lang="bg-BG" dirty="0" smtClean="0"/>
              <a:t>Н</a:t>
            </a:r>
            <a:r>
              <a:rPr lang="en-US" dirty="0" err="1" smtClean="0"/>
              <a:t>амаляването</a:t>
            </a:r>
            <a:r>
              <a:rPr lang="en-US" dirty="0" smtClean="0"/>
              <a:t> </a:t>
            </a:r>
            <a:r>
              <a:rPr lang="en-US" dirty="0" err="1" smtClean="0"/>
              <a:t>на</a:t>
            </a:r>
            <a:r>
              <a:rPr lang="en-US" dirty="0" smtClean="0"/>
              <a:t> </a:t>
            </a:r>
            <a:r>
              <a:rPr lang="en-US" dirty="0" err="1" smtClean="0"/>
              <a:t>може</a:t>
            </a:r>
            <a:r>
              <a:rPr lang="en-US" dirty="0" smtClean="0"/>
              <a:t> </a:t>
            </a:r>
            <a:r>
              <a:rPr lang="en-US" dirty="0" err="1" smtClean="0"/>
              <a:t>да</a:t>
            </a:r>
            <a:r>
              <a:rPr lang="en-US" dirty="0" smtClean="0"/>
              <a:t> </a:t>
            </a:r>
            <a:r>
              <a:rPr lang="en-US" dirty="0" err="1" smtClean="0"/>
              <a:t>изисква</a:t>
            </a:r>
            <a:r>
              <a:rPr lang="en-US" dirty="0" smtClean="0"/>
              <a:t> </a:t>
            </a:r>
            <a:r>
              <a:rPr lang="en-US" dirty="0" err="1" smtClean="0"/>
              <a:t>известна</a:t>
            </a:r>
            <a:r>
              <a:rPr lang="en-US" dirty="0" smtClean="0"/>
              <a:t> </a:t>
            </a:r>
            <a:r>
              <a:rPr lang="en-US" dirty="0" err="1" smtClean="0"/>
              <a:t>предварителна</a:t>
            </a:r>
            <a:r>
              <a:rPr lang="en-US" dirty="0" smtClean="0"/>
              <a:t> </a:t>
            </a:r>
            <a:r>
              <a:rPr lang="en-US" dirty="0" err="1" smtClean="0"/>
              <a:t>инвестиция</a:t>
            </a:r>
            <a:r>
              <a:rPr lang="en-US" dirty="0" smtClean="0"/>
              <a:t>, </a:t>
            </a:r>
            <a:r>
              <a:rPr lang="bg-BG" dirty="0" smtClean="0"/>
              <a:t>но </a:t>
            </a:r>
            <a:r>
              <a:rPr lang="en-US" dirty="0" err="1" smtClean="0"/>
              <a:t>дългосрочните</a:t>
            </a:r>
            <a:r>
              <a:rPr lang="en-US" dirty="0" smtClean="0"/>
              <a:t> </a:t>
            </a:r>
            <a:r>
              <a:rPr lang="en-US" dirty="0" err="1" smtClean="0"/>
              <a:t>спестявания</a:t>
            </a:r>
            <a:r>
              <a:rPr lang="en-US" dirty="0" smtClean="0"/>
              <a:t> </a:t>
            </a:r>
            <a:r>
              <a:rPr lang="en-US" dirty="0" err="1" smtClean="0"/>
              <a:t>могат</a:t>
            </a:r>
            <a:r>
              <a:rPr lang="en-US" dirty="0" smtClean="0"/>
              <a:t> </a:t>
            </a:r>
            <a:r>
              <a:rPr lang="en-US" dirty="0" err="1" smtClean="0"/>
              <a:t>да</a:t>
            </a:r>
            <a:r>
              <a:rPr lang="en-US" dirty="0" smtClean="0"/>
              <a:t> </a:t>
            </a:r>
            <a:r>
              <a:rPr lang="en-US" dirty="0" err="1" smtClean="0"/>
              <a:t>бъдат</a:t>
            </a:r>
            <a:r>
              <a:rPr lang="en-US" dirty="0" smtClean="0"/>
              <a:t> </a:t>
            </a:r>
            <a:r>
              <a:rPr lang="en-US" dirty="0" err="1" smtClean="0"/>
              <a:t>значителни</a:t>
            </a:r>
            <a:r>
              <a:rPr lang="en-US" dirty="0" smtClean="0"/>
              <a:t>. </a:t>
            </a:r>
            <a:r>
              <a:rPr lang="en-US" dirty="0" err="1" smtClean="0"/>
              <a:t>Например</a:t>
            </a:r>
            <a:r>
              <a:rPr lang="bg-BG" dirty="0" smtClean="0"/>
              <a:t>,</a:t>
            </a:r>
            <a:r>
              <a:rPr lang="en-US" dirty="0" smtClean="0"/>
              <a:t> </a:t>
            </a:r>
            <a:r>
              <a:rPr lang="en-US" dirty="0" err="1" smtClean="0"/>
              <a:t>намаляването</a:t>
            </a:r>
            <a:r>
              <a:rPr lang="en-US" dirty="0" smtClean="0"/>
              <a:t> </a:t>
            </a:r>
            <a:r>
              <a:rPr lang="en-US" dirty="0" err="1" smtClean="0"/>
              <a:t>на</a:t>
            </a:r>
            <a:r>
              <a:rPr lang="en-US" dirty="0" smtClean="0"/>
              <a:t> </a:t>
            </a:r>
            <a:r>
              <a:rPr lang="en-US" dirty="0" err="1" smtClean="0"/>
              <a:t>емисиите</a:t>
            </a:r>
            <a:r>
              <a:rPr lang="en-US" dirty="0" smtClean="0"/>
              <a:t> </a:t>
            </a:r>
            <a:r>
              <a:rPr lang="en-US" dirty="0" err="1" smtClean="0"/>
              <a:t>на</a:t>
            </a:r>
            <a:r>
              <a:rPr lang="en-US" dirty="0" smtClean="0"/>
              <a:t> </a:t>
            </a:r>
            <a:r>
              <a:rPr lang="en-US" dirty="0" err="1" smtClean="0"/>
              <a:t>черен</a:t>
            </a:r>
            <a:r>
              <a:rPr lang="en-US" dirty="0" smtClean="0"/>
              <a:t> </a:t>
            </a:r>
            <a:r>
              <a:rPr lang="en-US" dirty="0" err="1" smtClean="0"/>
              <a:t>въглерод</a:t>
            </a:r>
            <a:r>
              <a:rPr lang="en-US" dirty="0" smtClean="0"/>
              <a:t> </a:t>
            </a:r>
            <a:r>
              <a:rPr lang="en-US" dirty="0" err="1" smtClean="0"/>
              <a:t>може</a:t>
            </a:r>
            <a:r>
              <a:rPr lang="en-US" dirty="0" smtClean="0"/>
              <a:t> </a:t>
            </a:r>
            <a:r>
              <a:rPr lang="en-US" dirty="0" err="1" smtClean="0"/>
              <a:t>да</a:t>
            </a:r>
            <a:r>
              <a:rPr lang="en-US" dirty="0" smtClean="0"/>
              <a:t> </a:t>
            </a:r>
            <a:r>
              <a:rPr lang="en-US" dirty="0" err="1" smtClean="0"/>
              <a:t>спести</a:t>
            </a:r>
            <a:r>
              <a:rPr lang="en-US" dirty="0" smtClean="0"/>
              <a:t> </a:t>
            </a:r>
            <a:r>
              <a:rPr lang="en-US" dirty="0" err="1" smtClean="0"/>
              <a:t>разходи</a:t>
            </a:r>
            <a:r>
              <a:rPr lang="en-US" dirty="0" smtClean="0"/>
              <a:t>, </a:t>
            </a:r>
            <a:r>
              <a:rPr lang="en-US" dirty="0" err="1" smtClean="0"/>
              <a:t>свързани</a:t>
            </a:r>
            <a:r>
              <a:rPr lang="en-US" dirty="0" smtClean="0"/>
              <a:t> </a:t>
            </a:r>
            <a:r>
              <a:rPr lang="en-US" dirty="0" err="1" smtClean="0"/>
              <a:t>със</a:t>
            </a:r>
            <a:r>
              <a:rPr lang="en-US" dirty="0" smtClean="0"/>
              <a:t> </a:t>
            </a:r>
            <a:r>
              <a:rPr lang="en-US" dirty="0" err="1" smtClean="0"/>
              <a:t>здравеопазването</a:t>
            </a:r>
            <a:r>
              <a:rPr lang="en-US" dirty="0" smtClean="0"/>
              <a:t> и </a:t>
            </a:r>
            <a:r>
              <a:rPr lang="en-US" dirty="0" err="1" smtClean="0"/>
              <a:t>загуба</a:t>
            </a:r>
            <a:r>
              <a:rPr lang="en-US" dirty="0" smtClean="0"/>
              <a:t> </a:t>
            </a:r>
            <a:r>
              <a:rPr lang="en-US" dirty="0" err="1" smtClean="0"/>
              <a:t>на</a:t>
            </a:r>
            <a:r>
              <a:rPr lang="en-US" dirty="0" smtClean="0"/>
              <a:t> </a:t>
            </a:r>
            <a:r>
              <a:rPr lang="en-US" dirty="0" err="1" smtClean="0"/>
              <a:t>производителност</a:t>
            </a:r>
            <a:r>
              <a:rPr lang="en-US" dirty="0" smtClean="0"/>
              <a:t> </a:t>
            </a:r>
            <a:r>
              <a:rPr lang="en-US" dirty="0" err="1" smtClean="0"/>
              <a:t>поради</a:t>
            </a:r>
            <a:r>
              <a:rPr lang="en-US" dirty="0" smtClean="0"/>
              <a:t> </a:t>
            </a:r>
            <a:r>
              <a:rPr lang="en-US" dirty="0" err="1" smtClean="0"/>
              <a:t>заболявания</a:t>
            </a:r>
            <a:r>
              <a:rPr lang="en-US" dirty="0" smtClean="0"/>
              <a:t>, </a:t>
            </a:r>
            <a:r>
              <a:rPr lang="en-US" dirty="0" err="1" smtClean="0"/>
              <a:t>свързани</a:t>
            </a:r>
            <a:r>
              <a:rPr lang="en-US" dirty="0" smtClean="0"/>
              <a:t> </a:t>
            </a:r>
            <a:r>
              <a:rPr lang="en-US" dirty="0" err="1" smtClean="0"/>
              <a:t>със</a:t>
            </a:r>
            <a:r>
              <a:rPr lang="en-US" dirty="0" smtClean="0"/>
              <a:t> </a:t>
            </a:r>
            <a:r>
              <a:rPr lang="en-US" dirty="0" err="1" smtClean="0"/>
              <a:t>замърсяването</a:t>
            </a:r>
            <a:r>
              <a:rPr lang="en-US" dirty="0" smtClean="0"/>
              <a:t> </a:t>
            </a:r>
            <a:r>
              <a:rPr lang="en-US" dirty="0" err="1" smtClean="0"/>
              <a:t>на</a:t>
            </a:r>
            <a:r>
              <a:rPr lang="en-US" dirty="0" smtClean="0"/>
              <a:t> </a:t>
            </a:r>
            <a:r>
              <a:rPr lang="en-US" dirty="0" err="1" smtClean="0"/>
              <a:t>въздуха</a:t>
            </a:r>
            <a:r>
              <a:rPr lang="en-US" dirty="0" smtClean="0"/>
              <a:t>.</a:t>
            </a:r>
            <a:endParaRPr lang="bg-BG" dirty="0" smtClean="0"/>
          </a:p>
          <a:p>
            <a:pPr lvl="0"/>
            <a:endParaRPr lang="bg-BG" dirty="0" smtClean="0"/>
          </a:p>
          <a:p>
            <a:r>
              <a:rPr lang="en-US" b="1" dirty="0" err="1" smtClean="0"/>
              <a:t>Подкрепа</a:t>
            </a:r>
            <a:r>
              <a:rPr lang="en-US" b="1" dirty="0" smtClean="0"/>
              <a:t> </a:t>
            </a:r>
            <a:r>
              <a:rPr lang="en-US" b="1" dirty="0" err="1" smtClean="0"/>
              <a:t>за</a:t>
            </a:r>
            <a:r>
              <a:rPr lang="en-US" b="1" dirty="0" smtClean="0"/>
              <a:t> </a:t>
            </a:r>
            <a:r>
              <a:rPr lang="en-US" b="1" dirty="0" err="1" smtClean="0"/>
              <a:t>устойчиво</a:t>
            </a:r>
            <a:r>
              <a:rPr lang="en-US" b="1" dirty="0" smtClean="0"/>
              <a:t> </a:t>
            </a:r>
            <a:r>
              <a:rPr lang="en-US" b="1" dirty="0" err="1" smtClean="0"/>
              <a:t>развитие</a:t>
            </a:r>
            <a:r>
              <a:rPr lang="en-US" b="1" dirty="0" smtClean="0"/>
              <a:t>:</a:t>
            </a:r>
            <a:endParaRPr lang="bg-BG" b="1" dirty="0" smtClean="0"/>
          </a:p>
          <a:p>
            <a:r>
              <a:rPr lang="bg-BG" dirty="0" smtClean="0"/>
              <a:t>М</a:t>
            </a:r>
            <a:r>
              <a:rPr lang="en-US" dirty="0" err="1" smtClean="0"/>
              <a:t>ного</a:t>
            </a:r>
            <a:r>
              <a:rPr lang="en-US" dirty="0" smtClean="0"/>
              <a:t> </a:t>
            </a:r>
            <a:r>
              <a:rPr lang="en-US" dirty="0" err="1" smtClean="0"/>
              <a:t>от</a:t>
            </a:r>
            <a:r>
              <a:rPr lang="en-US" dirty="0" smtClean="0"/>
              <a:t> </a:t>
            </a:r>
            <a:r>
              <a:rPr lang="en-US" dirty="0" err="1" smtClean="0"/>
              <a:t>стратегиите</a:t>
            </a:r>
            <a:r>
              <a:rPr lang="en-US" dirty="0" smtClean="0"/>
              <a:t> </a:t>
            </a:r>
            <a:r>
              <a:rPr lang="en-US" dirty="0" err="1" smtClean="0"/>
              <a:t>за</a:t>
            </a:r>
            <a:r>
              <a:rPr lang="en-US" dirty="0" smtClean="0"/>
              <a:t> </a:t>
            </a:r>
            <a:r>
              <a:rPr lang="en-US" dirty="0" err="1" smtClean="0"/>
              <a:t>намаляване</a:t>
            </a:r>
            <a:r>
              <a:rPr lang="en-US" dirty="0" smtClean="0"/>
              <a:t> </a:t>
            </a:r>
            <a:r>
              <a:rPr lang="en-US" dirty="0" err="1" smtClean="0"/>
              <a:t>на</a:t>
            </a:r>
            <a:r>
              <a:rPr lang="en-US" dirty="0" smtClean="0"/>
              <a:t> </a:t>
            </a:r>
            <a:r>
              <a:rPr lang="bg-BG" dirty="0" smtClean="0"/>
              <a:t>краткотрайните </a:t>
            </a:r>
            <a:r>
              <a:rPr lang="bg-BG" dirty="0" smtClean="0"/>
              <a:t>замърсители</a:t>
            </a:r>
            <a:r>
              <a:rPr lang="en-US" dirty="0" smtClean="0"/>
              <a:t>, </a:t>
            </a:r>
            <a:r>
              <a:rPr lang="en-US" dirty="0" err="1" smtClean="0"/>
              <a:t>като</a:t>
            </a:r>
            <a:r>
              <a:rPr lang="en-US" dirty="0" smtClean="0"/>
              <a:t> </a:t>
            </a:r>
            <a:r>
              <a:rPr lang="en-US" dirty="0" err="1" smtClean="0"/>
              <a:t>енергийната</a:t>
            </a:r>
            <a:r>
              <a:rPr lang="en-US" dirty="0" smtClean="0"/>
              <a:t> </a:t>
            </a:r>
            <a:r>
              <a:rPr lang="en-US" dirty="0" err="1" smtClean="0"/>
              <a:t>ефективност</a:t>
            </a:r>
            <a:r>
              <a:rPr lang="en-US" dirty="0" smtClean="0"/>
              <a:t> и </a:t>
            </a:r>
            <a:r>
              <a:rPr lang="en-US" dirty="0" err="1" smtClean="0"/>
              <a:t>използването</a:t>
            </a:r>
            <a:r>
              <a:rPr lang="en-US" dirty="0" smtClean="0"/>
              <a:t> </a:t>
            </a:r>
            <a:r>
              <a:rPr lang="en-US" dirty="0" err="1" smtClean="0"/>
              <a:t>на</a:t>
            </a:r>
            <a:r>
              <a:rPr lang="en-US" dirty="0" smtClean="0"/>
              <a:t> </a:t>
            </a:r>
            <a:r>
              <a:rPr lang="en-US" dirty="0" err="1" smtClean="0"/>
              <a:t>възобновяема</a:t>
            </a:r>
            <a:r>
              <a:rPr lang="en-US" dirty="0" smtClean="0"/>
              <a:t> </a:t>
            </a:r>
            <a:r>
              <a:rPr lang="en-US" dirty="0" err="1" smtClean="0"/>
              <a:t>енергия</a:t>
            </a:r>
            <a:r>
              <a:rPr lang="en-US" dirty="0" smtClean="0"/>
              <a:t>, </a:t>
            </a:r>
            <a:r>
              <a:rPr lang="en-US" dirty="0" err="1" smtClean="0"/>
              <a:t>могат</a:t>
            </a:r>
            <a:r>
              <a:rPr lang="en-US" dirty="0" smtClean="0"/>
              <a:t> </a:t>
            </a:r>
            <a:r>
              <a:rPr lang="en-US" dirty="0" err="1" smtClean="0"/>
              <a:t>също</a:t>
            </a:r>
            <a:r>
              <a:rPr lang="en-US" dirty="0" smtClean="0"/>
              <a:t> </a:t>
            </a:r>
            <a:r>
              <a:rPr lang="en-US" dirty="0" err="1" smtClean="0"/>
              <a:t>да</a:t>
            </a:r>
            <a:r>
              <a:rPr lang="en-US" dirty="0" smtClean="0"/>
              <a:t> </a:t>
            </a:r>
            <a:r>
              <a:rPr lang="en-US" dirty="0" err="1" smtClean="0"/>
              <a:t>подкрепят</a:t>
            </a:r>
            <a:r>
              <a:rPr lang="en-US" dirty="0" smtClean="0"/>
              <a:t> </a:t>
            </a:r>
            <a:r>
              <a:rPr lang="en-US" dirty="0" err="1" smtClean="0"/>
              <a:t>устойчивото</a:t>
            </a:r>
            <a:r>
              <a:rPr lang="en-US" dirty="0" smtClean="0"/>
              <a:t> </a:t>
            </a:r>
            <a:r>
              <a:rPr lang="en-US" dirty="0" err="1" smtClean="0"/>
              <a:t>развитие</a:t>
            </a:r>
            <a:r>
              <a:rPr lang="en-US" dirty="0" smtClean="0"/>
              <a:t> и </a:t>
            </a:r>
            <a:r>
              <a:rPr lang="en-US" dirty="0" err="1" smtClean="0"/>
              <a:t>да</a:t>
            </a:r>
            <a:r>
              <a:rPr lang="en-US" dirty="0" smtClean="0"/>
              <a:t> </a:t>
            </a:r>
            <a:r>
              <a:rPr lang="en-US" dirty="0" err="1" smtClean="0"/>
              <a:t>намалят</a:t>
            </a:r>
            <a:r>
              <a:rPr lang="en-US" dirty="0" smtClean="0"/>
              <a:t> </a:t>
            </a:r>
            <a:r>
              <a:rPr lang="en-US" dirty="0" err="1" smtClean="0"/>
              <a:t>бедността</a:t>
            </a:r>
            <a:r>
              <a:rPr lang="en-US" dirty="0" smtClean="0"/>
              <a:t> в </a:t>
            </a:r>
            <a:r>
              <a:rPr lang="en-US" dirty="0" err="1" smtClean="0"/>
              <a:t>развиващите</a:t>
            </a:r>
            <a:r>
              <a:rPr lang="en-US" dirty="0" smtClean="0"/>
              <a:t> </a:t>
            </a:r>
            <a:r>
              <a:rPr lang="en-US" dirty="0" err="1" smtClean="0"/>
              <a:t>се</a:t>
            </a:r>
            <a:r>
              <a:rPr lang="en-US" dirty="0" smtClean="0"/>
              <a:t> </a:t>
            </a:r>
            <a:r>
              <a:rPr lang="en-US" dirty="0" err="1" smtClean="0"/>
              <a:t>страни</a:t>
            </a:r>
            <a:r>
              <a:rPr lang="en-US" dirty="0" smtClean="0"/>
              <a:t>. </a:t>
            </a:r>
            <a:endParaRPr lang="en-IE" kern="0" spc="-5" dirty="0">
              <a:latin typeface="Calibri"/>
              <a:cs typeface="Calibri"/>
            </a:endParaRPr>
          </a:p>
        </p:txBody>
      </p:sp>
      <p:grpSp>
        <p:nvGrpSpPr>
          <p:cNvPr id="47" name="Graphic 3">
            <a:extLst>
              <a:ext uri="{FF2B5EF4-FFF2-40B4-BE49-F238E27FC236}">
                <a16:creationId xmlns:a16="http://schemas.microsoft.com/office/drawing/2014/main" xmlns="" id="{AA0EC141-F8FE-6FAE-8FE5-535266AFDF8B}"/>
              </a:ext>
            </a:extLst>
          </p:cNvPr>
          <p:cNvGrpSpPr>
            <a:grpSpLocks noChangeAspect="1"/>
          </p:cNvGrpSpPr>
          <p:nvPr/>
        </p:nvGrpSpPr>
        <p:grpSpPr>
          <a:xfrm>
            <a:off x="833198" y="2924675"/>
            <a:ext cx="741602" cy="748800"/>
            <a:chOff x="8626076" y="3737866"/>
            <a:chExt cx="1130020" cy="1140988"/>
          </a:xfrm>
          <a:solidFill>
            <a:srgbClr val="404040"/>
          </a:solidFill>
        </p:grpSpPr>
        <p:grpSp>
          <p:nvGrpSpPr>
            <p:cNvPr id="48" name="Graphic 3">
              <a:extLst>
                <a:ext uri="{FF2B5EF4-FFF2-40B4-BE49-F238E27FC236}">
                  <a16:creationId xmlns:a16="http://schemas.microsoft.com/office/drawing/2014/main" xmlns="" id="{135F4FBB-BC3B-AE3F-F579-BA9FF9CC2C93}"/>
                </a:ext>
              </a:extLst>
            </p:cNvPr>
            <p:cNvGrpSpPr/>
            <p:nvPr/>
          </p:nvGrpSpPr>
          <p:grpSpPr>
            <a:xfrm>
              <a:off x="8626076" y="4097168"/>
              <a:ext cx="907855" cy="521124"/>
              <a:chOff x="8626076" y="4097168"/>
              <a:chExt cx="907855" cy="521124"/>
            </a:xfrm>
            <a:grpFill/>
          </p:grpSpPr>
          <p:sp>
            <p:nvSpPr>
              <p:cNvPr id="57" name="Freeform 56">
                <a:extLst>
                  <a:ext uri="{FF2B5EF4-FFF2-40B4-BE49-F238E27FC236}">
                    <a16:creationId xmlns:a16="http://schemas.microsoft.com/office/drawing/2014/main" xmlns="" id="{7049FDFD-B6EA-C98C-9697-2C94A5870A4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xmlns="" id="{35FC28BF-6074-B327-6D15-8F64D9DB0401}"/>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49" name="Freeform 48">
              <a:extLst>
                <a:ext uri="{FF2B5EF4-FFF2-40B4-BE49-F238E27FC236}">
                  <a16:creationId xmlns:a16="http://schemas.microsoft.com/office/drawing/2014/main" xmlns="" id="{D6E35D41-FD55-3A60-C927-0329176E6CB5}"/>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xmlns="" id="{9E4A88BF-3E32-03A9-0B44-70C0EA43C88C}"/>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xmlns="" id="{8FC46FD7-C04F-B867-7677-D22B253967C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xmlns="" id="{E2D81669-EF56-1A80-3607-AD99F790CED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xmlns="" id="{1D5682E1-FA3C-6B24-8DAA-B547DA0BFC68}"/>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xmlns="" id="{8AC4BC20-1250-7B4A-0747-D3CF6FA9D529}"/>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xmlns="" id="{88E62CB7-2B8E-810E-213E-1925036656BF}"/>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xmlns="" id="{B11D6D42-6F04-F465-0898-5B80C40F796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cxnSp>
        <p:nvCxnSpPr>
          <p:cNvPr id="33" name="Straight Connector 32">
            <a:extLst>
              <a:ext uri="{FF2B5EF4-FFF2-40B4-BE49-F238E27FC236}">
                <a16:creationId xmlns:a16="http://schemas.microsoft.com/office/drawing/2014/main" xmlns="" id="{F2CACA13-1782-273A-E7E8-B97AE91F28F4}"/>
              </a:ext>
            </a:extLst>
          </p:cNvPr>
          <p:cNvCxnSpPr>
            <a:cxnSpLocks/>
          </p:cNvCxnSpPr>
          <p:nvPr/>
        </p:nvCxnSpPr>
        <p:spPr>
          <a:xfrm>
            <a:off x="355600" y="4164423"/>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xmlns="" id="{967D2FF3-CCAC-430B-7910-FE9EE557671A}"/>
              </a:ext>
            </a:extLst>
          </p:cNvPr>
          <p:cNvGrpSpPr/>
          <p:nvPr/>
        </p:nvGrpSpPr>
        <p:grpSpPr>
          <a:xfrm>
            <a:off x="660400" y="3985254"/>
            <a:ext cx="5746418" cy="815608"/>
            <a:chOff x="642634" y="1690786"/>
            <a:chExt cx="5746418" cy="815608"/>
          </a:xfrm>
        </p:grpSpPr>
        <p:sp>
          <p:nvSpPr>
            <p:cNvPr id="35" name="Rectangle 34">
              <a:extLst>
                <a:ext uri="{FF2B5EF4-FFF2-40B4-BE49-F238E27FC236}">
                  <a16:creationId xmlns:a16="http://schemas.microsoft.com/office/drawing/2014/main" xmlns="" id="{E14AA2E1-317B-04F6-6730-B15C1B88E4D9}"/>
                </a:ext>
              </a:extLst>
            </p:cNvPr>
            <p:cNvSpPr/>
            <p:nvPr/>
          </p:nvSpPr>
          <p:spPr>
            <a:xfrm>
              <a:off x="642634" y="1690786"/>
              <a:ext cx="3962400"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A8A5514-3498-6225-B727-5A6E2DF1E4D6}"/>
                </a:ext>
              </a:extLst>
            </p:cNvPr>
            <p:cNvSpPr txBox="1"/>
            <p:nvPr/>
          </p:nvSpPr>
          <p:spPr>
            <a:xfrm>
              <a:off x="736599" y="1690786"/>
              <a:ext cx="5652453" cy="815608"/>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ИНДИКАТОРИ ЗА ОЦЕНКА НА ВЪЗДЕЙСТВИЕТО</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37" name="Text Placeholder 5">
            <a:extLst>
              <a:ext uri="{FF2B5EF4-FFF2-40B4-BE49-F238E27FC236}">
                <a16:creationId xmlns:a16="http://schemas.microsoft.com/office/drawing/2014/main" xmlns="" id="{547672F8-3ACE-1B17-3DE1-3B04378424FB}"/>
              </a:ext>
            </a:extLst>
          </p:cNvPr>
          <p:cNvSpPr txBox="1">
            <a:spLocks/>
          </p:cNvSpPr>
          <p:nvPr/>
        </p:nvSpPr>
        <p:spPr>
          <a:xfrm>
            <a:off x="694362" y="4519249"/>
            <a:ext cx="1676400" cy="1516426"/>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Опеделяне на индикатори, които демонстрират напредък в постигане на определените резултати и съответните прагове</a:t>
            </a:r>
            <a:endParaRPr lang="en-IE" sz="1400" i="1" kern="0" spc="-5" dirty="0">
              <a:solidFill>
                <a:srgbClr val="EB7339"/>
              </a:solidFill>
              <a:cs typeface="Calibri"/>
            </a:endParaRPr>
          </a:p>
        </p:txBody>
      </p:sp>
      <p:sp>
        <p:nvSpPr>
          <p:cNvPr id="38" name="Text Placeholder 5">
            <a:extLst>
              <a:ext uri="{FF2B5EF4-FFF2-40B4-BE49-F238E27FC236}">
                <a16:creationId xmlns:a16="http://schemas.microsoft.com/office/drawing/2014/main" xmlns="" id="{13001C6A-179B-F210-252E-F3AEBF5679A3}"/>
              </a:ext>
            </a:extLst>
          </p:cNvPr>
          <p:cNvSpPr txBox="1">
            <a:spLocks/>
          </p:cNvSpPr>
          <p:nvPr/>
        </p:nvSpPr>
        <p:spPr>
          <a:xfrm>
            <a:off x="2336800" y="4319199"/>
            <a:ext cx="4800600" cy="5831276"/>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b="1" kern="0" spc="-5" dirty="0" smtClean="0">
                <a:cs typeface="Calibri"/>
              </a:rPr>
              <a:t>Има няколко индикатора, които могат да се използват за доказване на напредъка към резултати от намаляване употребата на краткотрайни климатични замърсители (SLCP):</a:t>
            </a:r>
          </a:p>
          <a:p>
            <a:pPr marL="67945" algn="l">
              <a:lnSpc>
                <a:spcPts val="1275"/>
              </a:lnSpc>
            </a:pPr>
            <a:r>
              <a:rPr lang="ru-RU" b="1" kern="0" spc="-5" dirty="0" smtClean="0">
                <a:cs typeface="Calibri"/>
              </a:rPr>
              <a:t> </a:t>
            </a:r>
          </a:p>
          <a:p>
            <a:pPr marL="67945" algn="l">
              <a:lnSpc>
                <a:spcPts val="1275"/>
              </a:lnSpc>
            </a:pPr>
            <a:r>
              <a:rPr lang="ru-RU" b="1" kern="0" spc="-5" dirty="0" smtClean="0">
                <a:cs typeface="Calibri"/>
              </a:rPr>
              <a:t>Намаляване на емисиите: </a:t>
            </a:r>
            <a:r>
              <a:rPr lang="ru-RU" kern="0" spc="-5" dirty="0" smtClean="0">
                <a:cs typeface="Calibri"/>
              </a:rPr>
              <a:t>един ключов индикатор за напредък е намаляване емисиите на SLCP, като метан, черен въглерод и </a:t>
            </a:r>
            <a:r>
              <a:rPr lang="ru-RU" kern="0" spc="-5" dirty="0" err="1" smtClean="0">
                <a:cs typeface="Calibri"/>
              </a:rPr>
              <a:t>хидрофлуоровъглеводороди</a:t>
            </a:r>
            <a:r>
              <a:rPr lang="ru-RU" kern="0" spc="-5" dirty="0" smtClean="0">
                <a:cs typeface="Calibri"/>
              </a:rPr>
              <a:t>, </a:t>
            </a:r>
            <a:r>
              <a:rPr lang="ru-RU" kern="0" spc="-5" dirty="0" smtClean="0">
                <a:cs typeface="Calibri"/>
              </a:rPr>
              <a:t>които могат да бъдат проследени с помощта на </a:t>
            </a:r>
            <a:r>
              <a:rPr lang="ru-RU" kern="0" spc="-5" dirty="0" err="1" smtClean="0">
                <a:cs typeface="Calibri"/>
              </a:rPr>
              <a:t>регистриране</a:t>
            </a:r>
            <a:r>
              <a:rPr lang="ru-RU" kern="0" spc="-5" dirty="0" smtClean="0">
                <a:cs typeface="Calibri"/>
              </a:rPr>
              <a:t> </a:t>
            </a:r>
            <a:r>
              <a:rPr lang="ru-RU" kern="0" spc="-5" dirty="0" err="1" smtClean="0">
                <a:cs typeface="Calibri"/>
              </a:rPr>
              <a:t>на</a:t>
            </a:r>
            <a:r>
              <a:rPr lang="ru-RU" kern="0" spc="-5" dirty="0" smtClean="0">
                <a:cs typeface="Calibri"/>
              </a:rPr>
              <a:t> </a:t>
            </a:r>
            <a:r>
              <a:rPr lang="ru-RU" kern="0" spc="-5" dirty="0" smtClean="0">
                <a:cs typeface="Calibri"/>
              </a:rPr>
              <a:t>емисиите.</a:t>
            </a:r>
          </a:p>
          <a:p>
            <a:pPr marL="67945" algn="l">
              <a:lnSpc>
                <a:spcPts val="1275"/>
              </a:lnSpc>
            </a:pPr>
            <a:r>
              <a:rPr lang="ru-RU" b="1" kern="0" spc="-5" dirty="0" smtClean="0">
                <a:cs typeface="Calibri"/>
              </a:rPr>
              <a:t> </a:t>
            </a:r>
          </a:p>
          <a:p>
            <a:pPr marL="67945" algn="l">
              <a:lnSpc>
                <a:spcPts val="1275"/>
              </a:lnSpc>
            </a:pPr>
            <a:r>
              <a:rPr lang="ru-RU" b="1" kern="0" spc="-5" dirty="0" err="1" smtClean="0">
                <a:cs typeface="Calibri"/>
              </a:rPr>
              <a:t>Прилагане</a:t>
            </a:r>
            <a:r>
              <a:rPr lang="ru-RU" b="1" kern="0" spc="-5" dirty="0" smtClean="0">
                <a:cs typeface="Calibri"/>
              </a:rPr>
              <a:t> на </a:t>
            </a:r>
            <a:r>
              <a:rPr lang="ru-RU" b="1" kern="0" spc="-5" dirty="0" smtClean="0">
                <a:cs typeface="Calibri"/>
              </a:rPr>
              <a:t>политики и разпоредби: </a:t>
            </a:r>
            <a:r>
              <a:rPr lang="ru-RU" kern="0" spc="-5" dirty="0" smtClean="0">
                <a:cs typeface="Calibri"/>
              </a:rPr>
              <a:t>друг показател за напредък е приемането на политики и разпоредби, насочени към намаляване на SLCP. Те могат да включват разпоредби относно емисиите от превозни средства, строителни кодекси, които насърчават енергийната ефективност и забрани за производството и използването на определени SLCP.</a:t>
            </a:r>
          </a:p>
          <a:p>
            <a:pPr marL="67945" algn="l">
              <a:lnSpc>
                <a:spcPts val="1275"/>
              </a:lnSpc>
            </a:pPr>
            <a:r>
              <a:rPr lang="ru-RU" b="1" kern="0" spc="-5" dirty="0" smtClean="0">
                <a:cs typeface="Calibri"/>
              </a:rPr>
              <a:t> </a:t>
            </a:r>
          </a:p>
          <a:p>
            <a:pPr marL="67945" algn="l">
              <a:lnSpc>
                <a:spcPts val="1275"/>
              </a:lnSpc>
            </a:pPr>
            <a:r>
              <a:rPr lang="ru-RU" b="1" kern="0" spc="-5" dirty="0" smtClean="0">
                <a:cs typeface="Calibri"/>
              </a:rPr>
              <a:t>Инвестиции в чисти технологии: </a:t>
            </a:r>
            <a:r>
              <a:rPr lang="ru-RU" kern="0" spc="-5" dirty="0" smtClean="0">
                <a:cs typeface="Calibri"/>
              </a:rPr>
              <a:t>напредъкът може да бъде доказан и </a:t>
            </a:r>
            <a:r>
              <a:rPr lang="ru-RU" kern="0" spc="-5" dirty="0" smtClean="0">
                <a:cs typeface="Calibri"/>
              </a:rPr>
              <a:t>чрез размер на инвестиции </a:t>
            </a:r>
            <a:r>
              <a:rPr lang="ru-RU" kern="0" spc="-5" dirty="0" smtClean="0">
                <a:cs typeface="Calibri"/>
              </a:rPr>
              <a:t>в чисти технологии, които могат да помогнат за намаляване или премахване използването на SLCP, като възобновяеми енергийни източници, електрически превозни средства и алтернативни хладилни агенти.</a:t>
            </a:r>
          </a:p>
          <a:p>
            <a:pPr marL="67945" algn="l">
              <a:lnSpc>
                <a:spcPts val="1275"/>
              </a:lnSpc>
            </a:pPr>
            <a:r>
              <a:rPr lang="ru-RU" b="1" kern="0" spc="-5" dirty="0" smtClean="0">
                <a:cs typeface="Calibri"/>
              </a:rPr>
              <a:t> </a:t>
            </a:r>
          </a:p>
          <a:p>
            <a:pPr marL="67945" algn="l">
              <a:lnSpc>
                <a:spcPts val="1275"/>
              </a:lnSpc>
            </a:pPr>
            <a:r>
              <a:rPr lang="ru-RU" b="1" kern="0" spc="-5" dirty="0" smtClean="0">
                <a:cs typeface="Calibri"/>
              </a:rPr>
              <a:t>Подобряване на качеството на въздуха: </a:t>
            </a:r>
            <a:r>
              <a:rPr lang="ru-RU" kern="0" spc="-5" dirty="0" smtClean="0">
                <a:cs typeface="Calibri"/>
              </a:rPr>
              <a:t>намаляването на SLCPs може да доведе до подобряване качеството на въздуха, което може да бъде проследено с помощта на станции за мониторинг на качеството на въздуха и свързани здравни данни.</a:t>
            </a:r>
          </a:p>
          <a:p>
            <a:pPr marL="67945" algn="l">
              <a:lnSpc>
                <a:spcPts val="1275"/>
              </a:lnSpc>
            </a:pPr>
            <a:r>
              <a:rPr lang="ru-RU" kern="0" spc="-5" dirty="0" smtClean="0">
                <a:cs typeface="Calibri"/>
              </a:rPr>
              <a:t> </a:t>
            </a:r>
            <a:endParaRPr lang="ru-RU" kern="0" spc="-5" dirty="0" smtClean="0">
              <a:cs typeface="Calibri"/>
            </a:endParaRPr>
          </a:p>
          <a:p>
            <a:pPr marL="67945" algn="l">
              <a:lnSpc>
                <a:spcPts val="1275"/>
              </a:lnSpc>
            </a:pPr>
            <a:r>
              <a:rPr lang="ru-RU" b="1" kern="0" spc="-5" dirty="0" err="1" smtClean="0">
                <a:cs typeface="Calibri"/>
              </a:rPr>
              <a:t>Подобряване</a:t>
            </a:r>
            <a:r>
              <a:rPr lang="ru-RU" b="1" kern="0" spc="-5" dirty="0" smtClean="0">
                <a:cs typeface="Calibri"/>
              </a:rPr>
              <a:t> </a:t>
            </a:r>
            <a:r>
              <a:rPr lang="ru-RU" b="1" kern="0" spc="-5" dirty="0" smtClean="0">
                <a:cs typeface="Calibri"/>
              </a:rPr>
              <a:t>на </a:t>
            </a:r>
            <a:r>
              <a:rPr lang="ru-RU" b="1" kern="0" spc="-5" dirty="0" err="1" smtClean="0">
                <a:cs typeface="Calibri"/>
              </a:rPr>
              <a:t>производителността</a:t>
            </a:r>
            <a:r>
              <a:rPr lang="ru-RU" b="1" kern="0" spc="-5" dirty="0" smtClean="0">
                <a:cs typeface="Calibri"/>
              </a:rPr>
              <a:t> </a:t>
            </a:r>
            <a:r>
              <a:rPr lang="ru-RU" b="1" kern="0" spc="-5" dirty="0" smtClean="0">
                <a:cs typeface="Calibri"/>
              </a:rPr>
              <a:t>в</a:t>
            </a:r>
            <a:r>
              <a:rPr lang="ru-RU" b="1" kern="0" spc="-5" dirty="0" smtClean="0">
                <a:cs typeface="Calibri"/>
              </a:rPr>
              <a:t> </a:t>
            </a:r>
            <a:r>
              <a:rPr lang="ru-RU" b="1" kern="0" spc="-5" dirty="0" smtClean="0">
                <a:cs typeface="Calibri"/>
              </a:rPr>
              <a:t>селското стопанство: </a:t>
            </a:r>
            <a:r>
              <a:rPr lang="ru-RU" kern="0" spc="-5" dirty="0" smtClean="0">
                <a:cs typeface="Calibri"/>
              </a:rPr>
              <a:t>друг индикатор за напредък е подобряване </a:t>
            </a:r>
            <a:r>
              <a:rPr lang="ru-RU" kern="0" spc="-5" dirty="0" err="1" smtClean="0">
                <a:cs typeface="Calibri"/>
              </a:rPr>
              <a:t>производителността</a:t>
            </a:r>
            <a:r>
              <a:rPr lang="ru-RU" kern="0" spc="-5" dirty="0" smtClean="0">
                <a:cs typeface="Calibri"/>
              </a:rPr>
              <a:t> </a:t>
            </a:r>
            <a:r>
              <a:rPr lang="ru-RU" kern="0" spc="-5" dirty="0" smtClean="0">
                <a:cs typeface="Calibri"/>
              </a:rPr>
              <a:t>в</a:t>
            </a:r>
            <a:r>
              <a:rPr lang="ru-RU" kern="0" spc="-5" dirty="0" smtClean="0">
                <a:cs typeface="Calibri"/>
              </a:rPr>
              <a:t> </a:t>
            </a:r>
            <a:r>
              <a:rPr lang="ru-RU" kern="0" spc="-5" dirty="0" smtClean="0">
                <a:cs typeface="Calibri"/>
              </a:rPr>
              <a:t>селското стопанство, което може да бъде проследено с помощта на </a:t>
            </a:r>
            <a:r>
              <a:rPr lang="ru-RU" kern="0" spc="-5" dirty="0" smtClean="0">
                <a:cs typeface="Calibri"/>
              </a:rPr>
              <a:t>измерители </a:t>
            </a:r>
            <a:r>
              <a:rPr lang="ru-RU" kern="0" spc="-5" dirty="0" smtClean="0">
                <a:cs typeface="Calibri"/>
              </a:rPr>
              <a:t>като добиви на култури, показатели за продоволствена сигурност и свързани икономически данни.</a:t>
            </a:r>
          </a:p>
          <a:p>
            <a:pPr marL="67945" algn="l">
              <a:lnSpc>
                <a:spcPts val="1275"/>
              </a:lnSpc>
            </a:pPr>
            <a:r>
              <a:rPr lang="ru-RU" b="1" kern="0" spc="-5" dirty="0" smtClean="0">
                <a:cs typeface="Calibri"/>
              </a:rPr>
              <a:t> </a:t>
            </a:r>
          </a:p>
          <a:p>
            <a:pPr marL="67945" algn="l">
              <a:lnSpc>
                <a:spcPts val="1275"/>
              </a:lnSpc>
            </a:pPr>
            <a:r>
              <a:rPr lang="ru-RU" b="1" kern="0" spc="-5" dirty="0" smtClean="0">
                <a:cs typeface="Calibri"/>
              </a:rPr>
              <a:t>Обществена осведоменост и ангажираност: </a:t>
            </a:r>
            <a:r>
              <a:rPr lang="ru-RU" kern="0" spc="-5" dirty="0" smtClean="0">
                <a:cs typeface="Calibri"/>
              </a:rPr>
              <a:t>напредъкът може също да бъде доказан чрез повишена обществена осведоменост и ангажираност по въпроса за SLCPs, както и приемането на индивидуални действия за намаляване на емисиите, като икономия на енергия и избор на устойчив транспорт.</a:t>
            </a:r>
            <a:endParaRPr lang="en-IE" kern="0" spc="-5" dirty="0">
              <a:latin typeface="Calibri"/>
              <a:cs typeface="Calibri"/>
            </a:endParaRPr>
          </a:p>
        </p:txBody>
      </p:sp>
      <p:grpSp>
        <p:nvGrpSpPr>
          <p:cNvPr id="43" name="Graphic 3">
            <a:extLst>
              <a:ext uri="{FF2B5EF4-FFF2-40B4-BE49-F238E27FC236}">
                <a16:creationId xmlns:a16="http://schemas.microsoft.com/office/drawing/2014/main" xmlns="" id="{83CB0963-1334-CBE8-8B2C-D63281F190D5}"/>
              </a:ext>
            </a:extLst>
          </p:cNvPr>
          <p:cNvGrpSpPr/>
          <p:nvPr/>
        </p:nvGrpSpPr>
        <p:grpSpPr>
          <a:xfrm>
            <a:off x="803096" y="6120653"/>
            <a:ext cx="749709" cy="753222"/>
            <a:chOff x="10641325" y="2076985"/>
            <a:chExt cx="1044352" cy="1049245"/>
          </a:xfrm>
          <a:solidFill>
            <a:srgbClr val="404040"/>
          </a:solidFill>
        </p:grpSpPr>
        <p:sp>
          <p:nvSpPr>
            <p:cNvPr id="44" name="Freeform 43">
              <a:extLst>
                <a:ext uri="{FF2B5EF4-FFF2-40B4-BE49-F238E27FC236}">
                  <a16:creationId xmlns:a16="http://schemas.microsoft.com/office/drawing/2014/main" xmlns="" id="{1D7D03D9-3F8E-C5A8-716F-B5EBC9A89EFF}"/>
                </a:ext>
              </a:extLst>
            </p:cNvPr>
            <p:cNvSpPr/>
            <p:nvPr/>
          </p:nvSpPr>
          <p:spPr>
            <a:xfrm>
              <a:off x="11467582" y="2112094"/>
              <a:ext cx="178965" cy="180336"/>
            </a:xfrm>
            <a:custGeom>
              <a:avLst/>
              <a:gdLst>
                <a:gd name="connsiteX0" fmla="*/ 161824 w 178965"/>
                <a:gd name="connsiteY0" fmla="*/ 180337 h 180336"/>
                <a:gd name="connsiteX1" fmla="*/ 54855 w 178965"/>
                <a:gd name="connsiteY1" fmla="*/ 125481 h 180336"/>
                <a:gd name="connsiteX2" fmla="*/ 0 w 178965"/>
                <a:gd name="connsiteY2" fmla="*/ 18514 h 180336"/>
                <a:gd name="connsiteX3" fmla="*/ 178280 w 178965"/>
                <a:gd name="connsiteY3" fmla="*/ 2057 h 180336"/>
                <a:gd name="connsiteX4" fmla="*/ 161824 w 178965"/>
                <a:gd name="connsiteY4" fmla="*/ 180337 h 180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65" h="180336">
                  <a:moveTo>
                    <a:pt x="161824" y="180337"/>
                  </a:moveTo>
                  <a:cubicBezTo>
                    <a:pt x="120682" y="174851"/>
                    <a:pt x="85027" y="152909"/>
                    <a:pt x="54855" y="125481"/>
                  </a:cubicBezTo>
                  <a:cubicBezTo>
                    <a:pt x="24686" y="95311"/>
                    <a:pt x="5486" y="59655"/>
                    <a:pt x="0" y="18514"/>
                  </a:cubicBezTo>
                  <a:cubicBezTo>
                    <a:pt x="57599" y="2057"/>
                    <a:pt x="117940" y="-3428"/>
                    <a:pt x="178280" y="2057"/>
                  </a:cubicBezTo>
                  <a:cubicBezTo>
                    <a:pt x="181024" y="62398"/>
                    <a:pt x="175538" y="122739"/>
                    <a:pt x="161824" y="180337"/>
                  </a:cubicBezTo>
                  <a:close/>
                </a:path>
              </a:pathLst>
            </a:custGeom>
            <a:solidFill>
              <a:srgbClr val="EB7339"/>
            </a:solidFill>
            <a:ln w="27426" cap="flat">
              <a:noFill/>
              <a:prstDash val="solid"/>
              <a:miter/>
            </a:ln>
          </p:spPr>
          <p:txBody>
            <a:bodyPr rtlCol="0" anchor="ctr"/>
            <a:lstStyle/>
            <a:p>
              <a:endParaRPr lang="en-US"/>
            </a:p>
          </p:txBody>
        </p:sp>
        <p:grpSp>
          <p:nvGrpSpPr>
            <p:cNvPr id="45" name="Graphic 3">
              <a:extLst>
                <a:ext uri="{FF2B5EF4-FFF2-40B4-BE49-F238E27FC236}">
                  <a16:creationId xmlns:a16="http://schemas.microsoft.com/office/drawing/2014/main" xmlns="" id="{3FF37A0C-06FB-AD6C-5356-2C8117B33D92}"/>
                </a:ext>
              </a:extLst>
            </p:cNvPr>
            <p:cNvGrpSpPr/>
            <p:nvPr/>
          </p:nvGrpSpPr>
          <p:grpSpPr>
            <a:xfrm>
              <a:off x="10641325" y="2076985"/>
              <a:ext cx="1044352" cy="1049245"/>
              <a:chOff x="10641325" y="2076985"/>
              <a:chExt cx="1044352" cy="1049245"/>
            </a:xfrm>
            <a:grpFill/>
          </p:grpSpPr>
          <p:sp>
            <p:nvSpPr>
              <p:cNvPr id="46" name="Freeform 45">
                <a:extLst>
                  <a:ext uri="{FF2B5EF4-FFF2-40B4-BE49-F238E27FC236}">
                    <a16:creationId xmlns:a16="http://schemas.microsoft.com/office/drawing/2014/main" xmlns="" id="{2364E307-CEA1-F2C4-1F0E-EF35BF8A3037}"/>
                  </a:ext>
                </a:extLst>
              </p:cNvPr>
              <p:cNvSpPr/>
              <p:nvPr/>
            </p:nvSpPr>
            <p:spPr>
              <a:xfrm>
                <a:off x="10690304" y="2076985"/>
                <a:ext cx="995373" cy="991647"/>
              </a:xfrm>
              <a:custGeom>
                <a:avLst/>
                <a:gdLst>
                  <a:gd name="connsiteX0" fmla="*/ 991216 w 995373"/>
                  <a:gd name="connsiteY0" fmla="*/ 20709 h 991647"/>
                  <a:gd name="connsiteX1" fmla="*/ 974758 w 995373"/>
                  <a:gd name="connsiteY1" fmla="*/ 4253 h 991647"/>
                  <a:gd name="connsiteX2" fmla="*/ 733395 w 995373"/>
                  <a:gd name="connsiteY2" fmla="*/ 28938 h 991647"/>
                  <a:gd name="connsiteX3" fmla="*/ 527687 w 995373"/>
                  <a:gd name="connsiteY3" fmla="*/ 157847 h 991647"/>
                  <a:gd name="connsiteX4" fmla="*/ 396035 w 995373"/>
                  <a:gd name="connsiteY4" fmla="*/ 289500 h 991647"/>
                  <a:gd name="connsiteX5" fmla="*/ 204041 w 995373"/>
                  <a:gd name="connsiteY5" fmla="*/ 314185 h 991647"/>
                  <a:gd name="connsiteX6" fmla="*/ 193069 w 995373"/>
                  <a:gd name="connsiteY6" fmla="*/ 319670 h 991647"/>
                  <a:gd name="connsiteX7" fmla="*/ 6562 w 995373"/>
                  <a:gd name="connsiteY7" fmla="*/ 506178 h 991647"/>
                  <a:gd name="connsiteX8" fmla="*/ 1076 w 995373"/>
                  <a:gd name="connsiteY8" fmla="*/ 525377 h 991647"/>
                  <a:gd name="connsiteX9" fmla="*/ 17533 w 995373"/>
                  <a:gd name="connsiteY9" fmla="*/ 539091 h 991647"/>
                  <a:gd name="connsiteX10" fmla="*/ 157414 w 995373"/>
                  <a:gd name="connsiteY10" fmla="*/ 563776 h 991647"/>
                  <a:gd name="connsiteX11" fmla="*/ 184841 w 995373"/>
                  <a:gd name="connsiteY11" fmla="*/ 591204 h 991647"/>
                  <a:gd name="connsiteX12" fmla="*/ 127244 w 995373"/>
                  <a:gd name="connsiteY12" fmla="*/ 621374 h 991647"/>
                  <a:gd name="connsiteX13" fmla="*/ 116272 w 995373"/>
                  <a:gd name="connsiteY13" fmla="*/ 635088 h 991647"/>
                  <a:gd name="connsiteX14" fmla="*/ 121758 w 995373"/>
                  <a:gd name="connsiteY14" fmla="*/ 651545 h 991647"/>
                  <a:gd name="connsiteX15" fmla="*/ 341180 w 995373"/>
                  <a:gd name="connsiteY15" fmla="*/ 870966 h 991647"/>
                  <a:gd name="connsiteX16" fmla="*/ 354893 w 995373"/>
                  <a:gd name="connsiteY16" fmla="*/ 876451 h 991647"/>
                  <a:gd name="connsiteX17" fmla="*/ 357635 w 995373"/>
                  <a:gd name="connsiteY17" fmla="*/ 876451 h 991647"/>
                  <a:gd name="connsiteX18" fmla="*/ 371349 w 995373"/>
                  <a:gd name="connsiteY18" fmla="*/ 865480 h 991647"/>
                  <a:gd name="connsiteX19" fmla="*/ 401521 w 995373"/>
                  <a:gd name="connsiteY19" fmla="*/ 807882 h 991647"/>
                  <a:gd name="connsiteX20" fmla="*/ 428948 w 995373"/>
                  <a:gd name="connsiteY20" fmla="*/ 835310 h 991647"/>
                  <a:gd name="connsiteX21" fmla="*/ 453632 w 995373"/>
                  <a:gd name="connsiteY21" fmla="*/ 975191 h 991647"/>
                  <a:gd name="connsiteX22" fmla="*/ 467346 w 995373"/>
                  <a:gd name="connsiteY22" fmla="*/ 991647 h 991647"/>
                  <a:gd name="connsiteX23" fmla="*/ 472832 w 995373"/>
                  <a:gd name="connsiteY23" fmla="*/ 991647 h 991647"/>
                  <a:gd name="connsiteX24" fmla="*/ 486546 w 995373"/>
                  <a:gd name="connsiteY24" fmla="*/ 986162 h 991647"/>
                  <a:gd name="connsiteX25" fmla="*/ 670312 w 995373"/>
                  <a:gd name="connsiteY25" fmla="*/ 802397 h 991647"/>
                  <a:gd name="connsiteX26" fmla="*/ 675798 w 995373"/>
                  <a:gd name="connsiteY26" fmla="*/ 791425 h 991647"/>
                  <a:gd name="connsiteX27" fmla="*/ 700481 w 995373"/>
                  <a:gd name="connsiteY27" fmla="*/ 599432 h 991647"/>
                  <a:gd name="connsiteX28" fmla="*/ 832134 w 995373"/>
                  <a:gd name="connsiteY28" fmla="*/ 467780 h 991647"/>
                  <a:gd name="connsiteX29" fmla="*/ 961044 w 995373"/>
                  <a:gd name="connsiteY29" fmla="*/ 262073 h 991647"/>
                  <a:gd name="connsiteX30" fmla="*/ 991216 w 995373"/>
                  <a:gd name="connsiteY30" fmla="*/ 20709 h 991647"/>
                  <a:gd name="connsiteX31" fmla="*/ 160156 w 995373"/>
                  <a:gd name="connsiteY31" fmla="*/ 525377 h 991647"/>
                  <a:gd name="connsiteX32" fmla="*/ 61417 w 995373"/>
                  <a:gd name="connsiteY32" fmla="*/ 506178 h 991647"/>
                  <a:gd name="connsiteX33" fmla="*/ 215011 w 995373"/>
                  <a:gd name="connsiteY33" fmla="*/ 352583 h 991647"/>
                  <a:gd name="connsiteX34" fmla="*/ 346665 w 995373"/>
                  <a:gd name="connsiteY34" fmla="*/ 336127 h 991647"/>
                  <a:gd name="connsiteX35" fmla="*/ 160156 w 995373"/>
                  <a:gd name="connsiteY35" fmla="*/ 525377 h 991647"/>
                  <a:gd name="connsiteX36" fmla="*/ 349408 w 995373"/>
                  <a:gd name="connsiteY36" fmla="*/ 827081 h 991647"/>
                  <a:gd name="connsiteX37" fmla="*/ 165642 w 995373"/>
                  <a:gd name="connsiteY37" fmla="*/ 643316 h 991647"/>
                  <a:gd name="connsiteX38" fmla="*/ 209527 w 995373"/>
                  <a:gd name="connsiteY38" fmla="*/ 618632 h 991647"/>
                  <a:gd name="connsiteX39" fmla="*/ 371349 w 995373"/>
                  <a:gd name="connsiteY39" fmla="*/ 780454 h 991647"/>
                  <a:gd name="connsiteX40" fmla="*/ 349408 w 995373"/>
                  <a:gd name="connsiteY40" fmla="*/ 827081 h 991647"/>
                  <a:gd name="connsiteX41" fmla="*/ 642884 w 995373"/>
                  <a:gd name="connsiteY41" fmla="*/ 783197 h 991647"/>
                  <a:gd name="connsiteX42" fmla="*/ 489288 w 995373"/>
                  <a:gd name="connsiteY42" fmla="*/ 936792 h 991647"/>
                  <a:gd name="connsiteX43" fmla="*/ 470090 w 995373"/>
                  <a:gd name="connsiteY43" fmla="*/ 838053 h 991647"/>
                  <a:gd name="connsiteX44" fmla="*/ 656598 w 995373"/>
                  <a:gd name="connsiteY44" fmla="*/ 651545 h 991647"/>
                  <a:gd name="connsiteX45" fmla="*/ 642884 w 995373"/>
                  <a:gd name="connsiteY45" fmla="*/ 783197 h 991647"/>
                  <a:gd name="connsiteX46" fmla="*/ 807450 w 995373"/>
                  <a:gd name="connsiteY46" fmla="*/ 443095 h 991647"/>
                  <a:gd name="connsiteX47" fmla="*/ 448146 w 995373"/>
                  <a:gd name="connsiteY47" fmla="*/ 802397 h 991647"/>
                  <a:gd name="connsiteX48" fmla="*/ 193069 w 995373"/>
                  <a:gd name="connsiteY48" fmla="*/ 547320 h 991647"/>
                  <a:gd name="connsiteX49" fmla="*/ 552373 w 995373"/>
                  <a:gd name="connsiteY49" fmla="*/ 188018 h 991647"/>
                  <a:gd name="connsiteX50" fmla="*/ 738881 w 995373"/>
                  <a:gd name="connsiteY50" fmla="*/ 70079 h 991647"/>
                  <a:gd name="connsiteX51" fmla="*/ 804706 w 995373"/>
                  <a:gd name="connsiteY51" fmla="*/ 193503 h 991647"/>
                  <a:gd name="connsiteX52" fmla="*/ 928131 w 995373"/>
                  <a:gd name="connsiteY52" fmla="*/ 259330 h 991647"/>
                  <a:gd name="connsiteX53" fmla="*/ 807450 w 995373"/>
                  <a:gd name="connsiteY53" fmla="*/ 443095 h 991647"/>
                  <a:gd name="connsiteX54" fmla="*/ 939103 w 995373"/>
                  <a:gd name="connsiteY54" fmla="*/ 218188 h 991647"/>
                  <a:gd name="connsiteX55" fmla="*/ 832134 w 995373"/>
                  <a:gd name="connsiteY55" fmla="*/ 163333 h 991647"/>
                  <a:gd name="connsiteX56" fmla="*/ 777279 w 995373"/>
                  <a:gd name="connsiteY56" fmla="*/ 56365 h 991647"/>
                  <a:gd name="connsiteX57" fmla="*/ 955558 w 995373"/>
                  <a:gd name="connsiteY57" fmla="*/ 39909 h 991647"/>
                  <a:gd name="connsiteX58" fmla="*/ 939103 w 995373"/>
                  <a:gd name="connsiteY58" fmla="*/ 218188 h 9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95373" h="991647">
                    <a:moveTo>
                      <a:pt x="991216" y="20709"/>
                    </a:moveTo>
                    <a:cubicBezTo>
                      <a:pt x="991216" y="12481"/>
                      <a:pt x="982986" y="4253"/>
                      <a:pt x="974758" y="4253"/>
                    </a:cubicBezTo>
                    <a:cubicBezTo>
                      <a:pt x="892475" y="-6718"/>
                      <a:pt x="810192" y="4253"/>
                      <a:pt x="733395" y="28938"/>
                    </a:cubicBezTo>
                    <a:cubicBezTo>
                      <a:pt x="656598" y="56365"/>
                      <a:pt x="585285" y="100249"/>
                      <a:pt x="527687" y="157847"/>
                    </a:cubicBezTo>
                    <a:lnTo>
                      <a:pt x="396035" y="289500"/>
                    </a:lnTo>
                    <a:lnTo>
                      <a:pt x="204041" y="314185"/>
                    </a:lnTo>
                    <a:cubicBezTo>
                      <a:pt x="198555" y="314185"/>
                      <a:pt x="195813" y="316928"/>
                      <a:pt x="193069" y="319670"/>
                    </a:cubicBezTo>
                    <a:lnTo>
                      <a:pt x="6562" y="506178"/>
                    </a:lnTo>
                    <a:cubicBezTo>
                      <a:pt x="1076" y="511664"/>
                      <a:pt x="-1666" y="519892"/>
                      <a:pt x="1076" y="525377"/>
                    </a:cubicBezTo>
                    <a:cubicBezTo>
                      <a:pt x="3819" y="533606"/>
                      <a:pt x="9304" y="536349"/>
                      <a:pt x="17533" y="539091"/>
                    </a:cubicBezTo>
                    <a:lnTo>
                      <a:pt x="157414" y="563776"/>
                    </a:lnTo>
                    <a:lnTo>
                      <a:pt x="184841" y="591204"/>
                    </a:lnTo>
                    <a:lnTo>
                      <a:pt x="127244" y="621374"/>
                    </a:lnTo>
                    <a:cubicBezTo>
                      <a:pt x="121758" y="624117"/>
                      <a:pt x="119014" y="629603"/>
                      <a:pt x="116272" y="635088"/>
                    </a:cubicBezTo>
                    <a:cubicBezTo>
                      <a:pt x="116272" y="640573"/>
                      <a:pt x="116272" y="648802"/>
                      <a:pt x="121758" y="651545"/>
                    </a:cubicBezTo>
                    <a:lnTo>
                      <a:pt x="341180" y="870966"/>
                    </a:lnTo>
                    <a:cubicBezTo>
                      <a:pt x="343922" y="873708"/>
                      <a:pt x="349408" y="876451"/>
                      <a:pt x="354893" y="876451"/>
                    </a:cubicBezTo>
                    <a:cubicBezTo>
                      <a:pt x="354893" y="876451"/>
                      <a:pt x="357635" y="876451"/>
                      <a:pt x="357635" y="876451"/>
                    </a:cubicBezTo>
                    <a:cubicBezTo>
                      <a:pt x="363121" y="876451"/>
                      <a:pt x="368607" y="870966"/>
                      <a:pt x="371349" y="865480"/>
                    </a:cubicBezTo>
                    <a:lnTo>
                      <a:pt x="401521" y="807882"/>
                    </a:lnTo>
                    <a:lnTo>
                      <a:pt x="428948" y="835310"/>
                    </a:lnTo>
                    <a:lnTo>
                      <a:pt x="453632" y="975191"/>
                    </a:lnTo>
                    <a:cubicBezTo>
                      <a:pt x="453632" y="983419"/>
                      <a:pt x="459118" y="988905"/>
                      <a:pt x="467346" y="991647"/>
                    </a:cubicBezTo>
                    <a:cubicBezTo>
                      <a:pt x="470090" y="991647"/>
                      <a:pt x="470090" y="991647"/>
                      <a:pt x="472832" y="991647"/>
                    </a:cubicBezTo>
                    <a:cubicBezTo>
                      <a:pt x="478318" y="991647"/>
                      <a:pt x="483804" y="988905"/>
                      <a:pt x="486546" y="986162"/>
                    </a:cubicBezTo>
                    <a:lnTo>
                      <a:pt x="670312" y="802397"/>
                    </a:lnTo>
                    <a:cubicBezTo>
                      <a:pt x="673054" y="799654"/>
                      <a:pt x="675798" y="794168"/>
                      <a:pt x="675798" y="791425"/>
                    </a:cubicBezTo>
                    <a:lnTo>
                      <a:pt x="700481" y="599432"/>
                    </a:lnTo>
                    <a:lnTo>
                      <a:pt x="832134" y="467780"/>
                    </a:lnTo>
                    <a:cubicBezTo>
                      <a:pt x="889733" y="410182"/>
                      <a:pt x="933617" y="338870"/>
                      <a:pt x="961044" y="262073"/>
                    </a:cubicBezTo>
                    <a:cubicBezTo>
                      <a:pt x="991216" y="185275"/>
                      <a:pt x="1002186" y="102992"/>
                      <a:pt x="991216" y="20709"/>
                    </a:cubicBezTo>
                    <a:close/>
                    <a:moveTo>
                      <a:pt x="160156" y="525377"/>
                    </a:moveTo>
                    <a:lnTo>
                      <a:pt x="61417" y="506178"/>
                    </a:lnTo>
                    <a:lnTo>
                      <a:pt x="215011" y="352583"/>
                    </a:lnTo>
                    <a:lnTo>
                      <a:pt x="346665" y="336127"/>
                    </a:lnTo>
                    <a:lnTo>
                      <a:pt x="160156" y="525377"/>
                    </a:lnTo>
                    <a:close/>
                    <a:moveTo>
                      <a:pt x="349408" y="827081"/>
                    </a:moveTo>
                    <a:lnTo>
                      <a:pt x="165642" y="643316"/>
                    </a:lnTo>
                    <a:lnTo>
                      <a:pt x="209527" y="618632"/>
                    </a:lnTo>
                    <a:lnTo>
                      <a:pt x="371349" y="780454"/>
                    </a:lnTo>
                    <a:lnTo>
                      <a:pt x="349408" y="827081"/>
                    </a:lnTo>
                    <a:close/>
                    <a:moveTo>
                      <a:pt x="642884" y="783197"/>
                    </a:moveTo>
                    <a:lnTo>
                      <a:pt x="489288" y="936792"/>
                    </a:lnTo>
                    <a:lnTo>
                      <a:pt x="470090" y="838053"/>
                    </a:lnTo>
                    <a:lnTo>
                      <a:pt x="656598" y="651545"/>
                    </a:lnTo>
                    <a:lnTo>
                      <a:pt x="642884" y="783197"/>
                    </a:lnTo>
                    <a:close/>
                    <a:moveTo>
                      <a:pt x="807450" y="443095"/>
                    </a:moveTo>
                    <a:lnTo>
                      <a:pt x="448146" y="802397"/>
                    </a:lnTo>
                    <a:lnTo>
                      <a:pt x="193069" y="547320"/>
                    </a:lnTo>
                    <a:lnTo>
                      <a:pt x="552373" y="188018"/>
                    </a:lnTo>
                    <a:cubicBezTo>
                      <a:pt x="604485" y="135905"/>
                      <a:pt x="667568" y="94764"/>
                      <a:pt x="738881" y="70079"/>
                    </a:cubicBezTo>
                    <a:cubicBezTo>
                      <a:pt x="747109" y="116706"/>
                      <a:pt x="771794" y="157847"/>
                      <a:pt x="804706" y="193503"/>
                    </a:cubicBezTo>
                    <a:cubicBezTo>
                      <a:pt x="837620" y="226417"/>
                      <a:pt x="881505" y="248359"/>
                      <a:pt x="928131" y="259330"/>
                    </a:cubicBezTo>
                    <a:cubicBezTo>
                      <a:pt x="900703" y="327899"/>
                      <a:pt x="859562" y="390982"/>
                      <a:pt x="807450" y="443095"/>
                    </a:cubicBezTo>
                    <a:close/>
                    <a:moveTo>
                      <a:pt x="939103" y="218188"/>
                    </a:moveTo>
                    <a:cubicBezTo>
                      <a:pt x="897961" y="212703"/>
                      <a:pt x="862305" y="190761"/>
                      <a:pt x="832134" y="163333"/>
                    </a:cubicBezTo>
                    <a:cubicBezTo>
                      <a:pt x="801964" y="133162"/>
                      <a:pt x="782764" y="97507"/>
                      <a:pt x="777279" y="56365"/>
                    </a:cubicBezTo>
                    <a:cubicBezTo>
                      <a:pt x="834878" y="39909"/>
                      <a:pt x="895219" y="34423"/>
                      <a:pt x="955558" y="39909"/>
                    </a:cubicBezTo>
                    <a:cubicBezTo>
                      <a:pt x="958302" y="100249"/>
                      <a:pt x="952816" y="160590"/>
                      <a:pt x="939103" y="218188"/>
                    </a:cubicBezTo>
                    <a:close/>
                  </a:path>
                </a:pathLst>
              </a:custGeom>
              <a:grpFill/>
              <a:ln w="274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xmlns="" id="{B97B944F-66D6-BEA4-96CD-F1B6F0126E6C}"/>
                  </a:ext>
                </a:extLst>
              </p:cNvPr>
              <p:cNvSpPr/>
              <p:nvPr/>
            </p:nvSpPr>
            <p:spPr>
              <a:xfrm>
                <a:off x="11188507" y="2334258"/>
                <a:ext cx="239991" cy="240677"/>
              </a:xfrm>
              <a:custGeom>
                <a:avLst/>
                <a:gdLst>
                  <a:gd name="connsiteX0" fmla="*/ 34971 w 239991"/>
                  <a:gd name="connsiteY0" fmla="*/ 34970 h 240677"/>
                  <a:gd name="connsiteX1" fmla="*/ 34971 w 239991"/>
                  <a:gd name="connsiteY1" fmla="*/ 205021 h 240677"/>
                  <a:gd name="connsiteX2" fmla="*/ 119996 w 239991"/>
                  <a:gd name="connsiteY2" fmla="*/ 240677 h 240677"/>
                  <a:gd name="connsiteX3" fmla="*/ 205022 w 239991"/>
                  <a:gd name="connsiteY3" fmla="*/ 205021 h 240677"/>
                  <a:gd name="connsiteX4" fmla="*/ 205022 w 239991"/>
                  <a:gd name="connsiteY4" fmla="*/ 205021 h 240677"/>
                  <a:gd name="connsiteX5" fmla="*/ 205022 w 239991"/>
                  <a:gd name="connsiteY5" fmla="*/ 34970 h 240677"/>
                  <a:gd name="connsiteX6" fmla="*/ 34971 w 239991"/>
                  <a:gd name="connsiteY6" fmla="*/ 34970 h 240677"/>
                  <a:gd name="connsiteX7" fmla="*/ 177595 w 239991"/>
                  <a:gd name="connsiteY7" fmla="*/ 177594 h 240677"/>
                  <a:gd name="connsiteX8" fmla="*/ 62398 w 239991"/>
                  <a:gd name="connsiteY8" fmla="*/ 177594 h 240677"/>
                  <a:gd name="connsiteX9" fmla="*/ 62398 w 239991"/>
                  <a:gd name="connsiteY9" fmla="*/ 62398 h 240677"/>
                  <a:gd name="connsiteX10" fmla="*/ 119996 w 239991"/>
                  <a:gd name="connsiteY10" fmla="*/ 37713 h 240677"/>
                  <a:gd name="connsiteX11" fmla="*/ 177595 w 239991"/>
                  <a:gd name="connsiteY11" fmla="*/ 62398 h 240677"/>
                  <a:gd name="connsiteX12" fmla="*/ 177595 w 239991"/>
                  <a:gd name="connsiteY12" fmla="*/ 177594 h 2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991" h="240677">
                    <a:moveTo>
                      <a:pt x="34971" y="34970"/>
                    </a:moveTo>
                    <a:cubicBezTo>
                      <a:pt x="-11657" y="81597"/>
                      <a:pt x="-11657" y="158394"/>
                      <a:pt x="34971" y="205021"/>
                    </a:cubicBezTo>
                    <a:cubicBezTo>
                      <a:pt x="59654" y="229706"/>
                      <a:pt x="89826" y="240677"/>
                      <a:pt x="119996" y="240677"/>
                    </a:cubicBezTo>
                    <a:cubicBezTo>
                      <a:pt x="150167" y="240677"/>
                      <a:pt x="180337" y="229706"/>
                      <a:pt x="205022" y="205021"/>
                    </a:cubicBezTo>
                    <a:lnTo>
                      <a:pt x="205022" y="205021"/>
                    </a:lnTo>
                    <a:cubicBezTo>
                      <a:pt x="251648" y="158394"/>
                      <a:pt x="251648" y="81597"/>
                      <a:pt x="205022" y="34970"/>
                    </a:cubicBezTo>
                    <a:cubicBezTo>
                      <a:pt x="158395" y="-11657"/>
                      <a:pt x="81598" y="-11657"/>
                      <a:pt x="34971" y="34970"/>
                    </a:cubicBezTo>
                    <a:close/>
                    <a:moveTo>
                      <a:pt x="177595" y="177594"/>
                    </a:moveTo>
                    <a:cubicBezTo>
                      <a:pt x="147423" y="207764"/>
                      <a:pt x="95312" y="207764"/>
                      <a:pt x="62398" y="177594"/>
                    </a:cubicBezTo>
                    <a:cubicBezTo>
                      <a:pt x="32227" y="147424"/>
                      <a:pt x="32227" y="95311"/>
                      <a:pt x="62398" y="62398"/>
                    </a:cubicBezTo>
                    <a:cubicBezTo>
                      <a:pt x="78854" y="45941"/>
                      <a:pt x="98054" y="37713"/>
                      <a:pt x="119996" y="37713"/>
                    </a:cubicBezTo>
                    <a:cubicBezTo>
                      <a:pt x="141937" y="37713"/>
                      <a:pt x="161137" y="45941"/>
                      <a:pt x="177595" y="62398"/>
                    </a:cubicBezTo>
                    <a:cubicBezTo>
                      <a:pt x="207765" y="95311"/>
                      <a:pt x="207765" y="144681"/>
                      <a:pt x="177595" y="177594"/>
                    </a:cubicBezTo>
                    <a:close/>
                  </a:path>
                </a:pathLst>
              </a:custGeom>
              <a:grp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xmlns="" id="{55A5BB58-660D-5541-28FB-3215215BD2B6}"/>
                  </a:ext>
                </a:extLst>
              </p:cNvPr>
              <p:cNvSpPr/>
              <p:nvPr/>
            </p:nvSpPr>
            <p:spPr>
              <a:xfrm>
                <a:off x="10696180" y="2862240"/>
                <a:ext cx="207763" cy="209135"/>
              </a:xfrm>
              <a:custGeom>
                <a:avLst/>
                <a:gdLst>
                  <a:gd name="connsiteX0" fmla="*/ 203651 w 207763"/>
                  <a:gd name="connsiteY0" fmla="*/ 6171 h 209135"/>
                  <a:gd name="connsiteX1" fmla="*/ 176223 w 207763"/>
                  <a:gd name="connsiteY1" fmla="*/ 6171 h 209135"/>
                  <a:gd name="connsiteX2" fmla="*/ 6171 w 207763"/>
                  <a:gd name="connsiteY2" fmla="*/ 176223 h 209135"/>
                  <a:gd name="connsiteX3" fmla="*/ 6171 w 207763"/>
                  <a:gd name="connsiteY3" fmla="*/ 203650 h 209135"/>
                  <a:gd name="connsiteX4" fmla="*/ 19885 w 207763"/>
                  <a:gd name="connsiteY4" fmla="*/ 209136 h 209135"/>
                  <a:gd name="connsiteX5" fmla="*/ 33599 w 207763"/>
                  <a:gd name="connsiteY5" fmla="*/ 203650 h 209135"/>
                  <a:gd name="connsiteX6" fmla="*/ 203651 w 207763"/>
                  <a:gd name="connsiteY6" fmla="*/ 33599 h 209135"/>
                  <a:gd name="connsiteX7" fmla="*/ 203651 w 207763"/>
                  <a:gd name="connsiteY7" fmla="*/ 6171 h 2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63" h="209135">
                    <a:moveTo>
                      <a:pt x="203651" y="6171"/>
                    </a:moveTo>
                    <a:cubicBezTo>
                      <a:pt x="195421" y="-2057"/>
                      <a:pt x="184451" y="-2057"/>
                      <a:pt x="176223" y="6171"/>
                    </a:cubicBezTo>
                    <a:lnTo>
                      <a:pt x="6171" y="176223"/>
                    </a:lnTo>
                    <a:cubicBezTo>
                      <a:pt x="-2057" y="184451"/>
                      <a:pt x="-2057" y="195422"/>
                      <a:pt x="6171" y="203650"/>
                    </a:cubicBezTo>
                    <a:cubicBezTo>
                      <a:pt x="8913" y="206393"/>
                      <a:pt x="14399" y="209136"/>
                      <a:pt x="19885" y="209136"/>
                    </a:cubicBezTo>
                    <a:cubicBezTo>
                      <a:pt x="25371" y="209136"/>
                      <a:pt x="30855" y="206393"/>
                      <a:pt x="33599" y="203650"/>
                    </a:cubicBezTo>
                    <a:lnTo>
                      <a:pt x="203651" y="33599"/>
                    </a:lnTo>
                    <a:cubicBezTo>
                      <a:pt x="209135" y="25371"/>
                      <a:pt x="209135" y="14399"/>
                      <a:pt x="203651" y="6171"/>
                    </a:cubicBezTo>
                    <a:close/>
                  </a:path>
                </a:pathLst>
              </a:custGeom>
              <a:grpFill/>
              <a:ln w="274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xmlns="" id="{2ADD3775-BAAA-F2ED-C502-C08BC486F735}"/>
                  </a:ext>
                </a:extLst>
              </p:cNvPr>
              <p:cNvSpPr/>
              <p:nvPr/>
            </p:nvSpPr>
            <p:spPr>
              <a:xfrm>
                <a:off x="10841547" y="2917095"/>
                <a:ext cx="116566" cy="115881"/>
              </a:xfrm>
              <a:custGeom>
                <a:avLst/>
                <a:gdLst>
                  <a:gd name="connsiteX0" fmla="*/ 82968 w 116566"/>
                  <a:gd name="connsiteY0" fmla="*/ 6171 h 115881"/>
                  <a:gd name="connsiteX1" fmla="*/ 6171 w 116566"/>
                  <a:gd name="connsiteY1" fmla="*/ 82968 h 115881"/>
                  <a:gd name="connsiteX2" fmla="*/ 6171 w 116566"/>
                  <a:gd name="connsiteY2" fmla="*/ 110396 h 115881"/>
                  <a:gd name="connsiteX3" fmla="*/ 19885 w 116566"/>
                  <a:gd name="connsiteY3" fmla="*/ 115881 h 115881"/>
                  <a:gd name="connsiteX4" fmla="*/ 33599 w 116566"/>
                  <a:gd name="connsiteY4" fmla="*/ 110396 h 115881"/>
                  <a:gd name="connsiteX5" fmla="*/ 110396 w 116566"/>
                  <a:gd name="connsiteY5" fmla="*/ 33599 h 115881"/>
                  <a:gd name="connsiteX6" fmla="*/ 110396 w 116566"/>
                  <a:gd name="connsiteY6" fmla="*/ 6171 h 115881"/>
                  <a:gd name="connsiteX7" fmla="*/ 82968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82968" y="6171"/>
                    </a:moveTo>
                    <a:lnTo>
                      <a:pt x="6171" y="82968"/>
                    </a:lnTo>
                    <a:cubicBezTo>
                      <a:pt x="-2057" y="91197"/>
                      <a:pt x="-2057" y="102168"/>
                      <a:pt x="6171" y="110396"/>
                    </a:cubicBezTo>
                    <a:cubicBezTo>
                      <a:pt x="8913" y="113139"/>
                      <a:pt x="14399" y="115881"/>
                      <a:pt x="19885" y="115881"/>
                    </a:cubicBezTo>
                    <a:cubicBezTo>
                      <a:pt x="25371" y="115881"/>
                      <a:pt x="30857" y="113139"/>
                      <a:pt x="33599" y="110396"/>
                    </a:cubicBezTo>
                    <a:lnTo>
                      <a:pt x="110396" y="33599"/>
                    </a:lnTo>
                    <a:cubicBezTo>
                      <a:pt x="118624" y="25371"/>
                      <a:pt x="118624" y="14399"/>
                      <a:pt x="110396" y="6171"/>
                    </a:cubicBezTo>
                    <a:cubicBezTo>
                      <a:pt x="104910" y="-2057"/>
                      <a:pt x="91196" y="-2057"/>
                      <a:pt x="82968" y="6171"/>
                    </a:cubicBez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xmlns="" id="{A2CACC71-8BA8-4EE5-6B0F-73B58ABD60C8}"/>
                  </a:ext>
                </a:extLst>
              </p:cNvPr>
              <p:cNvSpPr/>
              <p:nvPr/>
            </p:nvSpPr>
            <p:spPr>
              <a:xfrm>
                <a:off x="10800014" y="3032976"/>
                <a:ext cx="40503" cy="39770"/>
              </a:xfrm>
              <a:custGeom>
                <a:avLst/>
                <a:gdLst>
                  <a:gd name="connsiteX0" fmla="*/ 20275 w 40503"/>
                  <a:gd name="connsiteY0" fmla="*/ 0 h 39770"/>
                  <a:gd name="connsiteX1" fmla="*/ 1076 w 40503"/>
                  <a:gd name="connsiteY1" fmla="*/ 13714 h 39770"/>
                  <a:gd name="connsiteX2" fmla="*/ 6562 w 40503"/>
                  <a:gd name="connsiteY2" fmla="*/ 35656 h 39770"/>
                  <a:gd name="connsiteX3" fmla="*/ 31247 w 40503"/>
                  <a:gd name="connsiteY3" fmla="*/ 35656 h 39770"/>
                  <a:gd name="connsiteX4" fmla="*/ 39475 w 40503"/>
                  <a:gd name="connsiteY4" fmla="*/ 10971 h 39770"/>
                  <a:gd name="connsiteX5" fmla="*/ 20275 w 40503"/>
                  <a:gd name="connsiteY5" fmla="*/ 0 h 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03" h="39770">
                    <a:moveTo>
                      <a:pt x="20275" y="0"/>
                    </a:moveTo>
                    <a:cubicBezTo>
                      <a:pt x="12047" y="0"/>
                      <a:pt x="3819" y="5486"/>
                      <a:pt x="1076" y="13714"/>
                    </a:cubicBezTo>
                    <a:cubicBezTo>
                      <a:pt x="-1666" y="21942"/>
                      <a:pt x="1076" y="30171"/>
                      <a:pt x="6562" y="35656"/>
                    </a:cubicBezTo>
                    <a:cubicBezTo>
                      <a:pt x="12047" y="41141"/>
                      <a:pt x="23018" y="41141"/>
                      <a:pt x="31247" y="35656"/>
                    </a:cubicBezTo>
                    <a:cubicBezTo>
                      <a:pt x="39475" y="30171"/>
                      <a:pt x="42217" y="19200"/>
                      <a:pt x="39475" y="10971"/>
                    </a:cubicBezTo>
                    <a:cubicBezTo>
                      <a:pt x="36731" y="5486"/>
                      <a:pt x="28503" y="0"/>
                      <a:pt x="20275" y="0"/>
                    </a:cubicBezTo>
                    <a:close/>
                  </a:path>
                </a:pathLst>
              </a:custGeom>
              <a:grpFill/>
              <a:ln w="274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xmlns="" id="{F8E106DB-EB55-3F4B-9557-55337A127D20}"/>
                  </a:ext>
                </a:extLst>
              </p:cNvPr>
              <p:cNvSpPr/>
              <p:nvPr/>
            </p:nvSpPr>
            <p:spPr>
              <a:xfrm>
                <a:off x="10839490" y="3045471"/>
                <a:ext cx="27427" cy="1218"/>
              </a:xfrm>
              <a:custGeom>
                <a:avLst/>
                <a:gdLst>
                  <a:gd name="connsiteX0" fmla="*/ 0 w 27427"/>
                  <a:gd name="connsiteY0" fmla="*/ 1219 h 1218"/>
                  <a:gd name="connsiteX1" fmla="*/ 0 w 27427"/>
                  <a:gd name="connsiteY1" fmla="*/ 1219 h 1218"/>
                  <a:gd name="connsiteX2" fmla="*/ 0 w 27427"/>
                  <a:gd name="connsiteY2" fmla="*/ 1219 h 1218"/>
                </a:gdLst>
                <a:ahLst/>
                <a:cxnLst>
                  <a:cxn ang="0">
                    <a:pos x="connsiteX0" y="connsiteY0"/>
                  </a:cxn>
                  <a:cxn ang="0">
                    <a:pos x="connsiteX1" y="connsiteY1"/>
                  </a:cxn>
                  <a:cxn ang="0">
                    <a:pos x="connsiteX2" y="connsiteY2"/>
                  </a:cxn>
                </a:cxnLst>
                <a:rect l="l" t="t" r="r" b="b"/>
                <a:pathLst>
                  <a:path w="27427" h="1218">
                    <a:moveTo>
                      <a:pt x="0" y="1219"/>
                    </a:moveTo>
                    <a:cubicBezTo>
                      <a:pt x="0" y="1219"/>
                      <a:pt x="0" y="-1524"/>
                      <a:pt x="0" y="1219"/>
                    </a:cubicBezTo>
                    <a:lnTo>
                      <a:pt x="0" y="1219"/>
                    </a:lnTo>
                    <a:close/>
                  </a:path>
                </a:pathLst>
              </a:custGeom>
              <a:grpFill/>
              <a:ln w="274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xmlns="" id="{DCC182A1-1E48-7EFC-7932-6F8E327DE73B}"/>
                  </a:ext>
                </a:extLst>
              </p:cNvPr>
              <p:cNvSpPr/>
              <p:nvPr/>
            </p:nvSpPr>
            <p:spPr>
              <a:xfrm>
                <a:off x="10748292" y="3076175"/>
                <a:ext cx="50741" cy="50055"/>
              </a:xfrm>
              <a:custGeom>
                <a:avLst/>
                <a:gdLst>
                  <a:gd name="connsiteX0" fmla="*/ 17143 w 50741"/>
                  <a:gd name="connsiteY0" fmla="*/ 6171 h 50055"/>
                  <a:gd name="connsiteX1" fmla="*/ 6171 w 50741"/>
                  <a:gd name="connsiteY1" fmla="*/ 17143 h 50055"/>
                  <a:gd name="connsiteX2" fmla="*/ 6171 w 50741"/>
                  <a:gd name="connsiteY2" fmla="*/ 44570 h 50055"/>
                  <a:gd name="connsiteX3" fmla="*/ 19885 w 50741"/>
                  <a:gd name="connsiteY3" fmla="*/ 50056 h 50055"/>
                  <a:gd name="connsiteX4" fmla="*/ 33599 w 50741"/>
                  <a:gd name="connsiteY4" fmla="*/ 44570 h 50055"/>
                  <a:gd name="connsiteX5" fmla="*/ 44570 w 50741"/>
                  <a:gd name="connsiteY5" fmla="*/ 33599 h 50055"/>
                  <a:gd name="connsiteX6" fmla="*/ 44570 w 50741"/>
                  <a:gd name="connsiteY6" fmla="*/ 6171 h 50055"/>
                  <a:gd name="connsiteX7" fmla="*/ 17143 w 50741"/>
                  <a:gd name="connsiteY7" fmla="*/ 6171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17143" y="6171"/>
                    </a:moveTo>
                    <a:lnTo>
                      <a:pt x="6171" y="17143"/>
                    </a:lnTo>
                    <a:cubicBezTo>
                      <a:pt x="-2057" y="25371"/>
                      <a:pt x="-2057" y="36342"/>
                      <a:pt x="6171" y="44570"/>
                    </a:cubicBezTo>
                    <a:cubicBezTo>
                      <a:pt x="8915" y="47313"/>
                      <a:pt x="14401" y="50056"/>
                      <a:pt x="19885" y="50056"/>
                    </a:cubicBezTo>
                    <a:cubicBezTo>
                      <a:pt x="25371" y="50056"/>
                      <a:pt x="30857" y="47313"/>
                      <a:pt x="33599" y="44570"/>
                    </a:cubicBezTo>
                    <a:lnTo>
                      <a:pt x="44570" y="33599"/>
                    </a:lnTo>
                    <a:cubicBezTo>
                      <a:pt x="52798" y="25371"/>
                      <a:pt x="52798" y="14400"/>
                      <a:pt x="44570" y="6171"/>
                    </a:cubicBezTo>
                    <a:cubicBezTo>
                      <a:pt x="36342" y="-2057"/>
                      <a:pt x="25371" y="-2057"/>
                      <a:pt x="17143" y="6171"/>
                    </a:cubicBez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xmlns="" id="{780FC701-100B-D8E4-648B-BFCF6D24A258}"/>
                  </a:ext>
                </a:extLst>
              </p:cNvPr>
              <p:cNvSpPr/>
              <p:nvPr/>
            </p:nvSpPr>
            <p:spPr>
              <a:xfrm>
                <a:off x="10641325" y="2900638"/>
                <a:ext cx="116566" cy="115881"/>
              </a:xfrm>
              <a:custGeom>
                <a:avLst/>
                <a:gdLst>
                  <a:gd name="connsiteX0" fmla="*/ 110396 w 116566"/>
                  <a:gd name="connsiteY0" fmla="*/ 6171 h 115881"/>
                  <a:gd name="connsiteX1" fmla="*/ 82968 w 116566"/>
                  <a:gd name="connsiteY1" fmla="*/ 6171 h 115881"/>
                  <a:gd name="connsiteX2" fmla="*/ 6171 w 116566"/>
                  <a:gd name="connsiteY2" fmla="*/ 82969 h 115881"/>
                  <a:gd name="connsiteX3" fmla="*/ 6171 w 116566"/>
                  <a:gd name="connsiteY3" fmla="*/ 110396 h 115881"/>
                  <a:gd name="connsiteX4" fmla="*/ 19885 w 116566"/>
                  <a:gd name="connsiteY4" fmla="*/ 115882 h 115881"/>
                  <a:gd name="connsiteX5" fmla="*/ 33599 w 116566"/>
                  <a:gd name="connsiteY5" fmla="*/ 110396 h 115881"/>
                  <a:gd name="connsiteX6" fmla="*/ 110396 w 116566"/>
                  <a:gd name="connsiteY6" fmla="*/ 33599 h 115881"/>
                  <a:gd name="connsiteX7" fmla="*/ 110396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110396" y="6171"/>
                    </a:moveTo>
                    <a:cubicBezTo>
                      <a:pt x="102168" y="-2057"/>
                      <a:pt x="91196" y="-2057"/>
                      <a:pt x="82968" y="6171"/>
                    </a:cubicBezTo>
                    <a:lnTo>
                      <a:pt x="6171" y="82969"/>
                    </a:lnTo>
                    <a:cubicBezTo>
                      <a:pt x="-2057" y="91197"/>
                      <a:pt x="-2057" y="102168"/>
                      <a:pt x="6171" y="110396"/>
                    </a:cubicBezTo>
                    <a:cubicBezTo>
                      <a:pt x="8913" y="113139"/>
                      <a:pt x="14399" y="115882"/>
                      <a:pt x="19885" y="115882"/>
                    </a:cubicBezTo>
                    <a:cubicBezTo>
                      <a:pt x="25371" y="115882"/>
                      <a:pt x="30855" y="113139"/>
                      <a:pt x="33599" y="110396"/>
                    </a:cubicBezTo>
                    <a:lnTo>
                      <a:pt x="110396" y="33599"/>
                    </a:lnTo>
                    <a:cubicBezTo>
                      <a:pt x="118624" y="28113"/>
                      <a:pt x="118624" y="14400"/>
                      <a:pt x="110396" y="6171"/>
                    </a:cubicBez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xmlns="" id="{2AB9072C-A862-1DE8-565E-E6B3B2D12B12}"/>
                  </a:ext>
                </a:extLst>
              </p:cNvPr>
              <p:cNvSpPr/>
              <p:nvPr/>
            </p:nvSpPr>
            <p:spPr>
              <a:xfrm>
                <a:off x="10756959" y="2861124"/>
                <a:ext cx="38645" cy="38485"/>
              </a:xfrm>
              <a:custGeom>
                <a:avLst/>
                <a:gdLst>
                  <a:gd name="connsiteX0" fmla="*/ 24932 w 38645"/>
                  <a:gd name="connsiteY0" fmla="*/ 37457 h 38485"/>
                  <a:gd name="connsiteX1" fmla="*/ 38646 w 38645"/>
                  <a:gd name="connsiteY1" fmla="*/ 21001 h 38485"/>
                  <a:gd name="connsiteX2" fmla="*/ 27676 w 38645"/>
                  <a:gd name="connsiteY2" fmla="*/ 1801 h 38485"/>
                  <a:gd name="connsiteX3" fmla="*/ 5734 w 38645"/>
                  <a:gd name="connsiteY3" fmla="*/ 4544 h 38485"/>
                  <a:gd name="connsiteX4" fmla="*/ 2990 w 38645"/>
                  <a:gd name="connsiteY4" fmla="*/ 29229 h 38485"/>
                  <a:gd name="connsiteX5" fmla="*/ 2990 w 38645"/>
                  <a:gd name="connsiteY5" fmla="*/ 29229 h 38485"/>
                  <a:gd name="connsiteX6" fmla="*/ 2990 w 38645"/>
                  <a:gd name="connsiteY6" fmla="*/ 29229 h 38485"/>
                  <a:gd name="connsiteX7" fmla="*/ 24932 w 38645"/>
                  <a:gd name="connsiteY7" fmla="*/ 37457 h 3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5" h="38485">
                    <a:moveTo>
                      <a:pt x="24932" y="37457"/>
                    </a:moveTo>
                    <a:cubicBezTo>
                      <a:pt x="33161" y="34714"/>
                      <a:pt x="38646" y="29229"/>
                      <a:pt x="38646" y="21001"/>
                    </a:cubicBezTo>
                    <a:cubicBezTo>
                      <a:pt x="38646" y="12773"/>
                      <a:pt x="35904" y="4544"/>
                      <a:pt x="27676" y="1801"/>
                    </a:cubicBezTo>
                    <a:cubicBezTo>
                      <a:pt x="19448" y="-941"/>
                      <a:pt x="11218" y="-941"/>
                      <a:pt x="5734" y="4544"/>
                    </a:cubicBezTo>
                    <a:cubicBezTo>
                      <a:pt x="248" y="10030"/>
                      <a:pt x="-2496" y="21001"/>
                      <a:pt x="2990" y="29229"/>
                    </a:cubicBezTo>
                    <a:cubicBezTo>
                      <a:pt x="2990" y="29229"/>
                      <a:pt x="2990" y="29229"/>
                      <a:pt x="2990" y="29229"/>
                    </a:cubicBezTo>
                    <a:cubicBezTo>
                      <a:pt x="2990" y="29229"/>
                      <a:pt x="2990" y="29229"/>
                      <a:pt x="2990" y="29229"/>
                    </a:cubicBezTo>
                    <a:cubicBezTo>
                      <a:pt x="8476" y="37457"/>
                      <a:pt x="16704" y="40200"/>
                      <a:pt x="24932" y="37457"/>
                    </a:cubicBez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xmlns="" id="{DCAE2ECA-65AD-9A61-1A19-8C3426516965}"/>
                  </a:ext>
                </a:extLst>
              </p:cNvPr>
              <p:cNvSpPr/>
              <p:nvPr/>
            </p:nvSpPr>
            <p:spPr>
              <a:xfrm>
                <a:off x="10800405" y="2807384"/>
                <a:ext cx="50741" cy="50055"/>
              </a:xfrm>
              <a:custGeom>
                <a:avLst/>
                <a:gdLst>
                  <a:gd name="connsiteX0" fmla="*/ 33599 w 50741"/>
                  <a:gd name="connsiteY0" fmla="*/ 44570 h 50055"/>
                  <a:gd name="connsiteX1" fmla="*/ 44570 w 50741"/>
                  <a:gd name="connsiteY1" fmla="*/ 33599 h 50055"/>
                  <a:gd name="connsiteX2" fmla="*/ 44570 w 50741"/>
                  <a:gd name="connsiteY2" fmla="*/ 6171 h 50055"/>
                  <a:gd name="connsiteX3" fmla="*/ 17143 w 50741"/>
                  <a:gd name="connsiteY3" fmla="*/ 6171 h 50055"/>
                  <a:gd name="connsiteX4" fmla="*/ 6171 w 50741"/>
                  <a:gd name="connsiteY4" fmla="*/ 17142 h 50055"/>
                  <a:gd name="connsiteX5" fmla="*/ 6171 w 50741"/>
                  <a:gd name="connsiteY5" fmla="*/ 44570 h 50055"/>
                  <a:gd name="connsiteX6" fmla="*/ 19885 w 50741"/>
                  <a:gd name="connsiteY6" fmla="*/ 50055 h 50055"/>
                  <a:gd name="connsiteX7" fmla="*/ 33599 w 50741"/>
                  <a:gd name="connsiteY7" fmla="*/ 44570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33599" y="44570"/>
                    </a:moveTo>
                    <a:lnTo>
                      <a:pt x="44570" y="33599"/>
                    </a:lnTo>
                    <a:cubicBezTo>
                      <a:pt x="52798" y="25371"/>
                      <a:pt x="52798" y="14399"/>
                      <a:pt x="44570" y="6171"/>
                    </a:cubicBezTo>
                    <a:cubicBezTo>
                      <a:pt x="36341" y="-2057"/>
                      <a:pt x="25371" y="-2057"/>
                      <a:pt x="17143" y="6171"/>
                    </a:cubicBezTo>
                    <a:lnTo>
                      <a:pt x="6171" y="17142"/>
                    </a:lnTo>
                    <a:cubicBezTo>
                      <a:pt x="-2057" y="25371"/>
                      <a:pt x="-2057" y="36342"/>
                      <a:pt x="6171" y="44570"/>
                    </a:cubicBezTo>
                    <a:cubicBezTo>
                      <a:pt x="8913" y="47312"/>
                      <a:pt x="14399" y="50055"/>
                      <a:pt x="19885" y="50055"/>
                    </a:cubicBezTo>
                    <a:cubicBezTo>
                      <a:pt x="25371" y="50055"/>
                      <a:pt x="30857" y="50055"/>
                      <a:pt x="33599" y="44570"/>
                    </a:cubicBezTo>
                    <a:close/>
                  </a:path>
                </a:pathLst>
              </a:custGeom>
              <a:grpFill/>
              <a:ln w="27426" cap="flat">
                <a:noFill/>
                <a:prstDash val="solid"/>
                <a:miter/>
              </a:ln>
            </p:spPr>
            <p:txBody>
              <a:bodyPr rtlCol="0" anchor="ctr"/>
              <a:lstStyle/>
              <a:p>
                <a:endParaRPr lang="en-US"/>
              </a:p>
            </p:txBody>
          </p:sp>
        </p:grpSp>
      </p:grpSp>
      <p:sp>
        <p:nvSpPr>
          <p:cNvPr id="78" name="Slide Number Placeholder 5">
            <a:extLst>
              <a:ext uri="{FF2B5EF4-FFF2-40B4-BE49-F238E27FC236}">
                <a16:creationId xmlns:a16="http://schemas.microsoft.com/office/drawing/2014/main" xmlns="" id="{DD041728-1EDC-F2D1-BBE0-2424823448A0}"/>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11</a:t>
            </a:fld>
            <a:endParaRPr lang="en-US" dirty="0"/>
          </a:p>
        </p:txBody>
      </p:sp>
    </p:spTree>
    <p:extLst>
      <p:ext uri="{BB962C8B-B14F-4D97-AF65-F5344CB8AC3E}">
        <p14:creationId xmlns:p14="http://schemas.microsoft.com/office/powerpoint/2010/main" xmlns="" val="405652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194DA829-A968-7E83-D00E-561C5C35E7DB}"/>
              </a:ext>
            </a:extLst>
          </p:cNvPr>
          <p:cNvSpPr>
            <a:spLocks noGrp="1"/>
          </p:cNvSpPr>
          <p:nvPr>
            <p:ph type="body" sz="quarter" idx="13"/>
          </p:nvPr>
        </p:nvSpPr>
        <p:spPr>
          <a:xfrm>
            <a:off x="5342364" y="777875"/>
            <a:ext cx="2226836" cy="685799"/>
          </a:xfrm>
          <a:solidFill>
            <a:srgbClr val="EB7339"/>
          </a:solidFill>
        </p:spPr>
        <p:txBody>
          <a:bodyPr anchor="ctr"/>
          <a:lstStyle/>
          <a:p>
            <a:pPr marL="223838"/>
            <a:r>
              <a:rPr lang="en-IE" sz="2400" spc="-5" dirty="0" err="1" smtClean="0">
                <a:solidFill>
                  <a:schemeClr val="bg1"/>
                </a:solidFill>
                <a:latin typeface="Calibri"/>
                <a:cs typeface="Calibri"/>
              </a:rPr>
              <a:t>ADCMoura</a:t>
            </a:r>
            <a:r>
              <a:rPr lang="bg-BG" sz="2400" spc="-5" dirty="0" smtClean="0">
                <a:solidFill>
                  <a:schemeClr val="bg1"/>
                </a:solidFill>
                <a:latin typeface="Calibri"/>
                <a:cs typeface="Calibri"/>
              </a:rPr>
              <a:t>, Португалия</a:t>
            </a:r>
            <a:endParaRPr lang="en-IE" sz="2400" spc="-5" dirty="0">
              <a:solidFill>
                <a:schemeClr val="bg1"/>
              </a:solidFill>
              <a:latin typeface="Calibri"/>
              <a:cs typeface="Calibri"/>
            </a:endParaRPr>
          </a:p>
        </p:txBody>
      </p:sp>
      <p:cxnSp>
        <p:nvCxnSpPr>
          <p:cNvPr id="16" name="Straight Connector 15">
            <a:extLst>
              <a:ext uri="{FF2B5EF4-FFF2-40B4-BE49-F238E27FC236}">
                <a16:creationId xmlns:a16="http://schemas.microsoft.com/office/drawing/2014/main" xmlns="" id="{0597E16B-C4ED-C5D5-CB8C-3E786F7817CC}"/>
              </a:ext>
            </a:extLst>
          </p:cNvPr>
          <p:cNvCxnSpPr>
            <a:cxnSpLocks/>
          </p:cNvCxnSpPr>
          <p:nvPr/>
        </p:nvCxnSpPr>
        <p:spPr>
          <a:xfrm>
            <a:off x="321830" y="2262860"/>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21">
            <a:extLst>
              <a:ext uri="{FF2B5EF4-FFF2-40B4-BE49-F238E27FC236}">
                <a16:creationId xmlns:a16="http://schemas.microsoft.com/office/drawing/2014/main" xmlns="" id="{A791C3B0-6E34-92DE-4F57-73E0CF759E85}"/>
              </a:ext>
            </a:extLst>
          </p:cNvPr>
          <p:cNvGrpSpPr/>
          <p:nvPr/>
        </p:nvGrpSpPr>
        <p:grpSpPr>
          <a:xfrm>
            <a:off x="608864" y="2108971"/>
            <a:ext cx="3175736" cy="307777"/>
            <a:chOff x="642634" y="1690786"/>
            <a:chExt cx="4274723" cy="307777"/>
          </a:xfrm>
        </p:grpSpPr>
        <p:sp>
          <p:nvSpPr>
            <p:cNvPr id="20" name="Rectangle 19">
              <a:extLst>
                <a:ext uri="{FF2B5EF4-FFF2-40B4-BE49-F238E27FC236}">
                  <a16:creationId xmlns:a16="http://schemas.microsoft.com/office/drawing/2014/main" xmlns="" id="{DF3F7005-123D-9156-4726-2B31EBC7D77F}"/>
                </a:ext>
              </a:extLst>
            </p:cNvPr>
            <p:cNvSpPr/>
            <p:nvPr/>
          </p:nvSpPr>
          <p:spPr>
            <a:xfrm>
              <a:off x="642634" y="1690786"/>
              <a:ext cx="427472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C99325C7-1E72-EEEE-EA0E-1F95DAB2E4C2}"/>
                </a:ext>
              </a:extLst>
            </p:cNvPr>
            <p:cNvSpPr txBox="1"/>
            <p:nvPr/>
          </p:nvSpPr>
          <p:spPr>
            <a:xfrm>
              <a:off x="736600" y="1690786"/>
              <a:ext cx="4180757" cy="307777"/>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НАЧАЛО НА ИНИЦИАТИВАТА</a:t>
              </a:r>
              <a:endParaRPr lang="en-IE" sz="1400" b="1" dirty="0">
                <a:solidFill>
                  <a:schemeClr val="bg1"/>
                </a:solidFill>
                <a:latin typeface="Calibri"/>
                <a:cs typeface="Calibri"/>
              </a:endParaRPr>
            </a:p>
          </p:txBody>
        </p:sp>
      </p:grpSp>
      <p:sp>
        <p:nvSpPr>
          <p:cNvPr id="27" name="Text Placeholder 5">
            <a:extLst>
              <a:ext uri="{FF2B5EF4-FFF2-40B4-BE49-F238E27FC236}">
                <a16:creationId xmlns:a16="http://schemas.microsoft.com/office/drawing/2014/main" xmlns="" id="{7682C84E-7472-F507-268D-EDF1535DE029}"/>
              </a:ext>
            </a:extLst>
          </p:cNvPr>
          <p:cNvSpPr txBox="1">
            <a:spLocks/>
          </p:cNvSpPr>
          <p:nvPr/>
        </p:nvSpPr>
        <p:spPr>
          <a:xfrm>
            <a:off x="584200" y="2637278"/>
            <a:ext cx="1791724" cy="1188597"/>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как е </a:t>
            </a:r>
            <a:r>
              <a:rPr lang="ru-RU" sz="1400" i="1" kern="0" spc="-5" dirty="0" err="1" smtClean="0">
                <a:solidFill>
                  <a:srgbClr val="EB7339"/>
                </a:solidFill>
                <a:cs typeface="Calibri"/>
              </a:rPr>
              <a:t>започнала</a:t>
            </a:r>
            <a:r>
              <a:rPr lang="ru-RU" sz="1400" i="1" kern="0" spc="-5" dirty="0" smtClean="0">
                <a:solidFill>
                  <a:srgbClr val="EB7339"/>
                </a:solidFill>
                <a:cs typeface="Calibri"/>
              </a:rPr>
              <a:t> </a:t>
            </a:r>
            <a:r>
              <a:rPr lang="ru-RU" sz="1400" i="1" kern="0" spc="-5" dirty="0" err="1" smtClean="0">
                <a:solidFill>
                  <a:srgbClr val="EB7339"/>
                </a:solidFill>
                <a:cs typeface="Calibri"/>
              </a:rPr>
              <a:t>инициативата</a:t>
            </a:r>
            <a:r>
              <a:rPr lang="ru-RU" sz="1400" i="1" kern="0" spc="-5" dirty="0" smtClean="0">
                <a:solidFill>
                  <a:srgbClr val="EB7339"/>
                </a:solidFill>
                <a:cs typeface="Calibri"/>
              </a:rPr>
              <a:t>, </a:t>
            </a:r>
            <a:r>
              <a:rPr lang="ru-RU" sz="1400" i="1" kern="0" spc="-5" dirty="0" err="1" smtClean="0">
                <a:solidFill>
                  <a:srgbClr val="EB7339"/>
                </a:solidFill>
                <a:cs typeface="Calibri"/>
              </a:rPr>
              <a:t>водеща</a:t>
            </a:r>
            <a:r>
              <a:rPr lang="ru-RU" sz="1400" i="1" kern="0" spc="-5" dirty="0" smtClean="0">
                <a:solidFill>
                  <a:srgbClr val="EB7339"/>
                </a:solidFill>
                <a:cs typeface="Calibri"/>
              </a:rPr>
              <a:t> до </a:t>
            </a:r>
            <a:r>
              <a:rPr lang="ru-RU" sz="1400" i="1" kern="0" spc="-5" dirty="0" err="1" smtClean="0">
                <a:solidFill>
                  <a:srgbClr val="EB7339"/>
                </a:solidFill>
                <a:cs typeface="Calibri"/>
              </a:rPr>
              <a:t>промяна</a:t>
            </a:r>
            <a:r>
              <a:rPr lang="ru-RU" sz="1400" i="1" kern="0" spc="-5" dirty="0" smtClean="0">
                <a:solidFill>
                  <a:srgbClr val="EB7339"/>
                </a:solidFill>
                <a:cs typeface="Calibri"/>
              </a:rPr>
              <a:t>, кои </a:t>
            </a:r>
            <a:r>
              <a:rPr lang="ru-RU" sz="1400" i="1" kern="0" spc="-5" dirty="0" err="1" smtClean="0">
                <a:solidFill>
                  <a:srgbClr val="EB7339"/>
                </a:solidFill>
                <a:cs typeface="Calibri"/>
              </a:rPr>
              <a:t>са</a:t>
            </a:r>
            <a:r>
              <a:rPr lang="ru-RU" sz="1400" i="1" kern="0" spc="-5" dirty="0" smtClean="0">
                <a:solidFill>
                  <a:srgbClr val="EB7339"/>
                </a:solidFill>
                <a:cs typeface="Calibri"/>
              </a:rPr>
              <a:t> </a:t>
            </a:r>
            <a:r>
              <a:rPr lang="ru-RU" sz="1400" i="1" kern="0" spc="-5" dirty="0" err="1" smtClean="0">
                <a:solidFill>
                  <a:srgbClr val="EB7339"/>
                </a:solidFill>
                <a:cs typeface="Calibri"/>
              </a:rPr>
              <a:t>инициаторите</a:t>
            </a:r>
            <a:endParaRPr lang="en-IE" sz="1400" i="1" kern="0" spc="-5" dirty="0">
              <a:solidFill>
                <a:srgbClr val="EB7339"/>
              </a:solidFill>
              <a:latin typeface="Calibri"/>
              <a:cs typeface="Calibri"/>
            </a:endParaRPr>
          </a:p>
        </p:txBody>
      </p:sp>
      <p:sp>
        <p:nvSpPr>
          <p:cNvPr id="28" name="Text Placeholder 5">
            <a:extLst>
              <a:ext uri="{FF2B5EF4-FFF2-40B4-BE49-F238E27FC236}">
                <a16:creationId xmlns:a16="http://schemas.microsoft.com/office/drawing/2014/main" xmlns="" id="{86B4AB98-6475-E749-0110-D61417244D74}"/>
              </a:ext>
            </a:extLst>
          </p:cNvPr>
          <p:cNvSpPr txBox="1">
            <a:spLocks/>
          </p:cNvSpPr>
          <p:nvPr/>
        </p:nvSpPr>
        <p:spPr>
          <a:xfrm>
            <a:off x="2586758" y="2637278"/>
            <a:ext cx="4320000" cy="291101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67310">
              <a:lnSpc>
                <a:spcPts val="1270"/>
              </a:lnSpc>
              <a:spcBef>
                <a:spcPts val="155"/>
              </a:spcBef>
            </a:pPr>
            <a:r>
              <a:rPr lang="ru-RU" dirty="0" err="1" smtClean="0">
                <a:cs typeface="Calibri"/>
              </a:rPr>
              <a:t>Във</a:t>
            </a:r>
            <a:r>
              <a:rPr lang="ru-RU" dirty="0" smtClean="0">
                <a:cs typeface="Calibri"/>
              </a:rPr>
              <a:t> </a:t>
            </a:r>
            <a:r>
              <a:rPr lang="ru-RU" dirty="0" err="1" smtClean="0">
                <a:cs typeface="Calibri"/>
              </a:rPr>
              <a:t>време</a:t>
            </a:r>
            <a:r>
              <a:rPr lang="ru-RU" dirty="0" smtClean="0">
                <a:cs typeface="Calibri"/>
              </a:rPr>
              <a:t>, </a:t>
            </a:r>
            <a:r>
              <a:rPr lang="ru-RU" dirty="0" err="1" smtClean="0">
                <a:cs typeface="Calibri"/>
              </a:rPr>
              <a:t>когато</a:t>
            </a:r>
            <a:r>
              <a:rPr lang="ru-RU" dirty="0" smtClean="0">
                <a:cs typeface="Calibri"/>
              </a:rPr>
              <a:t> Португалия се бори с </a:t>
            </a:r>
            <a:r>
              <a:rPr lang="ru-RU" dirty="0" err="1" smtClean="0">
                <a:cs typeface="Calibri"/>
              </a:rPr>
              <a:t>последиците</a:t>
            </a:r>
            <a:r>
              <a:rPr lang="ru-RU" dirty="0" smtClean="0">
                <a:cs typeface="Calibri"/>
              </a:rPr>
              <a:t> от </a:t>
            </a:r>
            <a:r>
              <a:rPr lang="ru-RU" dirty="0" err="1" smtClean="0">
                <a:cs typeface="Calibri"/>
              </a:rPr>
              <a:t>изменението</a:t>
            </a:r>
            <a:r>
              <a:rPr lang="ru-RU" dirty="0" smtClean="0">
                <a:cs typeface="Calibri"/>
              </a:rPr>
              <a:t> на климата, </a:t>
            </a:r>
            <a:r>
              <a:rPr lang="ru-RU" dirty="0" err="1" smtClean="0">
                <a:cs typeface="Calibri"/>
              </a:rPr>
              <a:t>излагайки</a:t>
            </a:r>
            <a:r>
              <a:rPr lang="ru-RU" dirty="0" smtClean="0">
                <a:cs typeface="Calibri"/>
              </a:rPr>
              <a:t> я на </a:t>
            </a:r>
            <a:r>
              <a:rPr lang="ru-RU" dirty="0" err="1" smtClean="0">
                <a:cs typeface="Calibri"/>
              </a:rPr>
              <a:t>опасностите</a:t>
            </a:r>
            <a:r>
              <a:rPr lang="ru-RU" dirty="0" smtClean="0">
                <a:cs typeface="Calibri"/>
              </a:rPr>
              <a:t>, </a:t>
            </a:r>
            <a:r>
              <a:rPr lang="ru-RU" dirty="0" err="1" smtClean="0">
                <a:cs typeface="Calibri"/>
              </a:rPr>
              <a:t>произтичащи</a:t>
            </a:r>
            <a:r>
              <a:rPr lang="ru-RU" dirty="0" smtClean="0">
                <a:cs typeface="Calibri"/>
              </a:rPr>
              <a:t> от </a:t>
            </a:r>
            <a:r>
              <a:rPr lang="ru-RU" dirty="0" err="1" smtClean="0">
                <a:cs typeface="Calibri"/>
              </a:rPr>
              <a:t>покачването</a:t>
            </a:r>
            <a:r>
              <a:rPr lang="ru-RU" dirty="0" smtClean="0">
                <a:cs typeface="Calibri"/>
              </a:rPr>
              <a:t> на </a:t>
            </a:r>
            <a:r>
              <a:rPr lang="ru-RU" dirty="0" err="1" smtClean="0">
                <a:cs typeface="Calibri"/>
              </a:rPr>
              <a:t>морск</a:t>
            </a:r>
            <a:r>
              <a:rPr lang="bg-BG" dirty="0" err="1" smtClean="0">
                <a:cs typeface="Calibri"/>
              </a:rPr>
              <a:t>ото</a:t>
            </a:r>
            <a:r>
              <a:rPr lang="bg-BG" dirty="0" smtClean="0">
                <a:cs typeface="Calibri"/>
              </a:rPr>
              <a:t> равнище</a:t>
            </a:r>
            <a:r>
              <a:rPr lang="ru-RU" dirty="0" smtClean="0">
                <a:cs typeface="Calibri"/>
              </a:rPr>
              <a:t>, </a:t>
            </a:r>
            <a:r>
              <a:rPr lang="ru-RU" dirty="0" err="1" smtClean="0">
                <a:cs typeface="Calibri"/>
              </a:rPr>
              <a:t>продължителните</a:t>
            </a:r>
            <a:r>
              <a:rPr lang="ru-RU" dirty="0" smtClean="0">
                <a:cs typeface="Calibri"/>
              </a:rPr>
              <a:t> суши и </a:t>
            </a:r>
            <a:r>
              <a:rPr lang="ru-RU" dirty="0" err="1" smtClean="0">
                <a:cs typeface="Calibri"/>
              </a:rPr>
              <a:t>повишения</a:t>
            </a:r>
            <a:r>
              <a:rPr lang="ru-RU" dirty="0" smtClean="0">
                <a:cs typeface="Calibri"/>
              </a:rPr>
              <a:t> риск от </a:t>
            </a:r>
            <a:r>
              <a:rPr lang="ru-RU" dirty="0" err="1" smtClean="0">
                <a:cs typeface="Calibri"/>
              </a:rPr>
              <a:t>пожари</a:t>
            </a:r>
            <a:r>
              <a:rPr lang="ru-RU" dirty="0" smtClean="0">
                <a:cs typeface="Calibri"/>
              </a:rPr>
              <a:t>, и </a:t>
            </a:r>
            <a:r>
              <a:rPr lang="ru-RU" dirty="0" err="1" smtClean="0">
                <a:cs typeface="Calibri"/>
              </a:rPr>
              <a:t>когато</a:t>
            </a:r>
            <a:r>
              <a:rPr lang="ru-RU" dirty="0" smtClean="0">
                <a:cs typeface="Calibri"/>
              </a:rPr>
              <a:t> </a:t>
            </a:r>
            <a:r>
              <a:rPr lang="ru-RU" dirty="0" err="1" smtClean="0">
                <a:cs typeface="Calibri"/>
              </a:rPr>
              <a:t>голямото</a:t>
            </a:r>
            <a:r>
              <a:rPr lang="ru-RU" dirty="0" smtClean="0">
                <a:cs typeface="Calibri"/>
              </a:rPr>
              <a:t> </a:t>
            </a:r>
            <a:r>
              <a:rPr lang="ru-RU" dirty="0" err="1" smtClean="0">
                <a:cs typeface="Calibri"/>
              </a:rPr>
              <a:t>предизвикателство</a:t>
            </a:r>
            <a:r>
              <a:rPr lang="ru-RU" dirty="0" smtClean="0">
                <a:cs typeface="Calibri"/>
              </a:rPr>
              <a:t> на </a:t>
            </a:r>
            <a:r>
              <a:rPr lang="ru-RU" dirty="0" err="1" smtClean="0">
                <a:cs typeface="Calibri"/>
              </a:rPr>
              <a:t>следващите</a:t>
            </a:r>
            <a:r>
              <a:rPr lang="ru-RU" dirty="0" smtClean="0">
                <a:cs typeface="Calibri"/>
              </a:rPr>
              <a:t> </a:t>
            </a:r>
            <a:r>
              <a:rPr lang="ru-RU" dirty="0" err="1" smtClean="0">
                <a:cs typeface="Calibri"/>
              </a:rPr>
              <a:t>десетилетия</a:t>
            </a:r>
            <a:r>
              <a:rPr lang="ru-RU" dirty="0" smtClean="0">
                <a:cs typeface="Calibri"/>
              </a:rPr>
              <a:t> е именно </a:t>
            </a:r>
            <a:r>
              <a:rPr lang="ru-RU" dirty="0" err="1" smtClean="0">
                <a:cs typeface="Calibri"/>
              </a:rPr>
              <a:t>намаляването</a:t>
            </a:r>
            <a:r>
              <a:rPr lang="ru-RU" dirty="0" smtClean="0">
                <a:cs typeface="Calibri"/>
              </a:rPr>
              <a:t> на </a:t>
            </a:r>
            <a:r>
              <a:rPr lang="ru-RU" dirty="0" err="1" smtClean="0">
                <a:cs typeface="Calibri"/>
              </a:rPr>
              <a:t>емисиите</a:t>
            </a:r>
            <a:r>
              <a:rPr lang="ru-RU" dirty="0" smtClean="0">
                <a:cs typeface="Calibri"/>
              </a:rPr>
              <a:t> </a:t>
            </a:r>
            <a:r>
              <a:rPr lang="ru-RU" dirty="0" err="1" smtClean="0">
                <a:cs typeface="Calibri"/>
              </a:rPr>
              <a:t>на</a:t>
            </a:r>
            <a:r>
              <a:rPr lang="ru-RU" dirty="0" smtClean="0">
                <a:cs typeface="Calibri"/>
              </a:rPr>
              <a:t> </a:t>
            </a:r>
            <a:r>
              <a:rPr lang="ru-RU" dirty="0" err="1" smtClean="0">
                <a:cs typeface="Calibri"/>
              </a:rPr>
              <a:t>парникови</a:t>
            </a:r>
            <a:r>
              <a:rPr lang="ru-RU" dirty="0" smtClean="0">
                <a:cs typeface="Calibri"/>
              </a:rPr>
              <a:t> </a:t>
            </a:r>
            <a:r>
              <a:rPr lang="ru-RU" dirty="0" err="1" smtClean="0">
                <a:cs typeface="Calibri"/>
              </a:rPr>
              <a:t>газове</a:t>
            </a:r>
            <a:r>
              <a:rPr lang="ru-RU" dirty="0" smtClean="0">
                <a:cs typeface="Calibri"/>
              </a:rPr>
              <a:t> и за </a:t>
            </a:r>
            <a:r>
              <a:rPr lang="ru-RU" dirty="0" err="1" smtClean="0">
                <a:cs typeface="Calibri"/>
              </a:rPr>
              <a:t>постигане</a:t>
            </a:r>
            <a:r>
              <a:rPr lang="ru-RU" dirty="0" smtClean="0">
                <a:cs typeface="Calibri"/>
              </a:rPr>
              <a:t> на </a:t>
            </a:r>
            <a:r>
              <a:rPr lang="ru-RU" dirty="0" err="1" smtClean="0">
                <a:cs typeface="Calibri"/>
              </a:rPr>
              <a:t>въглеродна</a:t>
            </a:r>
            <a:r>
              <a:rPr lang="ru-RU" dirty="0" smtClean="0">
                <a:cs typeface="Calibri"/>
              </a:rPr>
              <a:t> </a:t>
            </a:r>
            <a:r>
              <a:rPr lang="ru-RU" dirty="0" err="1" smtClean="0">
                <a:cs typeface="Calibri"/>
              </a:rPr>
              <a:t>неутралност</a:t>
            </a:r>
            <a:r>
              <a:rPr lang="ru-RU" dirty="0" smtClean="0">
                <a:cs typeface="Calibri"/>
              </a:rPr>
              <a:t> </a:t>
            </a:r>
            <a:r>
              <a:rPr lang="ru-RU" dirty="0" err="1" smtClean="0">
                <a:cs typeface="Calibri"/>
              </a:rPr>
              <a:t>през</a:t>
            </a:r>
            <a:r>
              <a:rPr lang="ru-RU" dirty="0" smtClean="0">
                <a:cs typeface="Calibri"/>
              </a:rPr>
              <a:t> 2050 г., </a:t>
            </a:r>
            <a:r>
              <a:rPr lang="ru-RU" dirty="0" err="1" smtClean="0">
                <a:cs typeface="Calibri"/>
              </a:rPr>
              <a:t>може</a:t>
            </a:r>
            <a:r>
              <a:rPr lang="ru-RU" dirty="0" smtClean="0">
                <a:cs typeface="Calibri"/>
              </a:rPr>
              <a:t> да се </a:t>
            </a:r>
            <a:r>
              <a:rPr lang="ru-RU" dirty="0" err="1" smtClean="0">
                <a:cs typeface="Calibri"/>
              </a:rPr>
              <a:t>види</a:t>
            </a:r>
            <a:r>
              <a:rPr lang="ru-RU" dirty="0" smtClean="0">
                <a:cs typeface="Calibri"/>
              </a:rPr>
              <a:t>, </a:t>
            </a:r>
            <a:r>
              <a:rPr lang="ru-RU" dirty="0" err="1" smtClean="0">
                <a:cs typeface="Calibri"/>
              </a:rPr>
              <a:t>че</a:t>
            </a:r>
            <a:r>
              <a:rPr lang="ru-RU" dirty="0" smtClean="0">
                <a:cs typeface="Calibri"/>
              </a:rPr>
              <a:t> </a:t>
            </a:r>
            <a:r>
              <a:rPr lang="ru-RU" dirty="0" err="1" smtClean="0">
                <a:cs typeface="Calibri"/>
              </a:rPr>
              <a:t>транспортният</a:t>
            </a:r>
            <a:r>
              <a:rPr lang="ru-RU" dirty="0" smtClean="0">
                <a:cs typeface="Calibri"/>
              </a:rPr>
              <a:t> сектор </a:t>
            </a:r>
            <a:r>
              <a:rPr lang="ru-RU" dirty="0" err="1" smtClean="0">
                <a:cs typeface="Calibri"/>
              </a:rPr>
              <a:t>отговаря</a:t>
            </a:r>
            <a:r>
              <a:rPr lang="ru-RU" dirty="0" smtClean="0">
                <a:cs typeface="Calibri"/>
              </a:rPr>
              <a:t> за около ¼ от </a:t>
            </a:r>
            <a:r>
              <a:rPr lang="ru-RU" dirty="0" err="1" smtClean="0">
                <a:cs typeface="Calibri"/>
              </a:rPr>
              <a:t>емисиите</a:t>
            </a:r>
            <a:r>
              <a:rPr lang="ru-RU" dirty="0" smtClean="0">
                <a:cs typeface="Calibri"/>
              </a:rPr>
              <a:t>, </a:t>
            </a:r>
            <a:r>
              <a:rPr lang="ru-RU" dirty="0" err="1" smtClean="0">
                <a:cs typeface="Calibri"/>
              </a:rPr>
              <a:t>главно</a:t>
            </a:r>
            <a:r>
              <a:rPr lang="ru-RU" dirty="0" smtClean="0">
                <a:cs typeface="Calibri"/>
              </a:rPr>
              <a:t> </a:t>
            </a:r>
            <a:r>
              <a:rPr lang="ru-RU" dirty="0" err="1" smtClean="0">
                <a:cs typeface="Calibri"/>
              </a:rPr>
              <a:t>поради</a:t>
            </a:r>
            <a:r>
              <a:rPr lang="ru-RU" dirty="0" smtClean="0">
                <a:cs typeface="Calibri"/>
              </a:rPr>
              <a:t> факта, </a:t>
            </a:r>
            <a:r>
              <a:rPr lang="ru-RU" dirty="0" err="1" smtClean="0">
                <a:cs typeface="Calibri"/>
              </a:rPr>
              <a:t>че</a:t>
            </a:r>
            <a:r>
              <a:rPr lang="ru-RU" dirty="0" smtClean="0">
                <a:cs typeface="Calibri"/>
              </a:rPr>
              <a:t> </a:t>
            </a:r>
            <a:r>
              <a:rPr lang="ru-RU" dirty="0" err="1" smtClean="0">
                <a:cs typeface="Calibri"/>
              </a:rPr>
              <a:t>голяма</a:t>
            </a:r>
            <a:r>
              <a:rPr lang="ru-RU" dirty="0" smtClean="0">
                <a:cs typeface="Calibri"/>
              </a:rPr>
              <a:t> част от </a:t>
            </a:r>
            <a:r>
              <a:rPr lang="ru-RU" dirty="0" err="1" smtClean="0">
                <a:cs typeface="Calibri"/>
              </a:rPr>
              <a:t>населението</a:t>
            </a:r>
            <a:r>
              <a:rPr lang="ru-RU" dirty="0" smtClean="0">
                <a:cs typeface="Calibri"/>
              </a:rPr>
              <a:t> </a:t>
            </a:r>
            <a:r>
              <a:rPr lang="ru-RU" dirty="0" err="1" smtClean="0">
                <a:cs typeface="Calibri"/>
              </a:rPr>
              <a:t>използва</a:t>
            </a:r>
            <a:r>
              <a:rPr lang="ru-RU" dirty="0" smtClean="0">
                <a:cs typeface="Calibri"/>
              </a:rPr>
              <a:t> </a:t>
            </a:r>
            <a:r>
              <a:rPr lang="ru-RU" dirty="0" err="1" smtClean="0">
                <a:cs typeface="Calibri"/>
              </a:rPr>
              <a:t>собствен</a:t>
            </a:r>
            <a:r>
              <a:rPr lang="ru-RU" dirty="0" smtClean="0">
                <a:cs typeface="Calibri"/>
              </a:rPr>
              <a:t> </a:t>
            </a:r>
            <a:r>
              <a:rPr lang="ru-RU" dirty="0" err="1" smtClean="0">
                <a:cs typeface="Calibri"/>
              </a:rPr>
              <a:t>автомобил</a:t>
            </a:r>
            <a:r>
              <a:rPr lang="ru-RU" dirty="0" smtClean="0">
                <a:cs typeface="Calibri"/>
              </a:rPr>
              <a:t> в много от </a:t>
            </a:r>
            <a:r>
              <a:rPr lang="ru-RU" dirty="0" err="1" smtClean="0">
                <a:cs typeface="Calibri"/>
              </a:rPr>
              <a:t>своите</a:t>
            </a:r>
            <a:r>
              <a:rPr lang="ru-RU" dirty="0" smtClean="0">
                <a:cs typeface="Calibri"/>
              </a:rPr>
              <a:t> </a:t>
            </a:r>
            <a:r>
              <a:rPr lang="ru-RU" dirty="0" err="1" smtClean="0">
                <a:cs typeface="Calibri"/>
              </a:rPr>
              <a:t>пътувания</a:t>
            </a:r>
            <a:r>
              <a:rPr lang="ru-RU" dirty="0" smtClean="0">
                <a:cs typeface="Calibri"/>
              </a:rPr>
              <a:t>, вместо да </a:t>
            </a:r>
            <a:r>
              <a:rPr lang="ru-RU" dirty="0" err="1" smtClean="0">
                <a:cs typeface="Calibri"/>
              </a:rPr>
              <a:t>използва</a:t>
            </a:r>
            <a:r>
              <a:rPr lang="ru-RU" dirty="0" smtClean="0">
                <a:cs typeface="Calibri"/>
              </a:rPr>
              <a:t> активно </a:t>
            </a:r>
            <a:r>
              <a:rPr lang="ru-RU" dirty="0" err="1" smtClean="0">
                <a:cs typeface="Calibri"/>
              </a:rPr>
              <a:t>алтернативни</a:t>
            </a:r>
            <a:r>
              <a:rPr lang="ru-RU" dirty="0" smtClean="0">
                <a:cs typeface="Calibri"/>
              </a:rPr>
              <a:t> </a:t>
            </a:r>
            <a:r>
              <a:rPr lang="ru-RU" dirty="0" err="1" smtClean="0">
                <a:cs typeface="Calibri"/>
              </a:rPr>
              <a:t>форми</a:t>
            </a:r>
            <a:r>
              <a:rPr lang="ru-RU" dirty="0" smtClean="0">
                <a:cs typeface="Calibri"/>
              </a:rPr>
              <a:t> на </a:t>
            </a:r>
            <a:r>
              <a:rPr lang="ru-RU" dirty="0" err="1" smtClean="0">
                <a:cs typeface="Calibri"/>
              </a:rPr>
              <a:t>мобилност</a:t>
            </a:r>
            <a:r>
              <a:rPr lang="ru-RU" dirty="0" smtClean="0">
                <a:cs typeface="Calibri"/>
              </a:rPr>
              <a:t>, </a:t>
            </a:r>
            <a:r>
              <a:rPr lang="ru-RU" dirty="0" err="1" smtClean="0">
                <a:cs typeface="Calibri"/>
              </a:rPr>
              <a:t>като</a:t>
            </a:r>
            <a:r>
              <a:rPr lang="ru-RU" dirty="0" smtClean="0">
                <a:cs typeface="Calibri"/>
              </a:rPr>
              <a:t> </a:t>
            </a:r>
            <a:r>
              <a:rPr lang="ru-RU" dirty="0" err="1" smtClean="0">
                <a:cs typeface="Calibri"/>
              </a:rPr>
              <a:t>тази</a:t>
            </a:r>
            <a:r>
              <a:rPr lang="ru-RU" dirty="0" smtClean="0">
                <a:cs typeface="Calibri"/>
              </a:rPr>
              <a:t>, </a:t>
            </a:r>
            <a:r>
              <a:rPr lang="ru-RU" dirty="0" err="1" smtClean="0">
                <a:cs typeface="Calibri"/>
              </a:rPr>
              <a:t>предоставена</a:t>
            </a:r>
            <a:r>
              <a:rPr lang="ru-RU" dirty="0" smtClean="0">
                <a:cs typeface="Calibri"/>
              </a:rPr>
              <a:t> от велосипеда. </a:t>
            </a:r>
            <a:r>
              <a:rPr lang="ru-RU" dirty="0" err="1" smtClean="0">
                <a:cs typeface="Calibri"/>
              </a:rPr>
              <a:t>Ето</a:t>
            </a:r>
            <a:r>
              <a:rPr lang="ru-RU" dirty="0" smtClean="0">
                <a:cs typeface="Calibri"/>
              </a:rPr>
              <a:t> </a:t>
            </a:r>
            <a:r>
              <a:rPr lang="ru-RU" dirty="0" err="1" smtClean="0">
                <a:cs typeface="Calibri"/>
              </a:rPr>
              <a:t>защо</a:t>
            </a:r>
            <a:r>
              <a:rPr lang="ru-RU" dirty="0" smtClean="0">
                <a:cs typeface="Calibri"/>
              </a:rPr>
              <a:t> не е </a:t>
            </a:r>
            <a:r>
              <a:rPr lang="ru-RU" dirty="0" err="1" smtClean="0">
                <a:cs typeface="Calibri"/>
              </a:rPr>
              <a:t>изненадващо</a:t>
            </a:r>
            <a:r>
              <a:rPr lang="ru-RU" dirty="0" smtClean="0">
                <a:cs typeface="Calibri"/>
              </a:rPr>
              <a:t>, </a:t>
            </a:r>
            <a:r>
              <a:rPr lang="ru-RU" dirty="0" err="1" smtClean="0">
                <a:cs typeface="Calibri"/>
              </a:rPr>
              <a:t>че</a:t>
            </a:r>
            <a:r>
              <a:rPr lang="ru-RU" dirty="0" smtClean="0">
                <a:cs typeface="Calibri"/>
              </a:rPr>
              <a:t> </a:t>
            </a:r>
            <a:r>
              <a:rPr lang="ru-RU" dirty="0" err="1" smtClean="0">
                <a:cs typeface="Calibri"/>
              </a:rPr>
              <a:t>през</a:t>
            </a:r>
            <a:r>
              <a:rPr lang="ru-RU" dirty="0" smtClean="0">
                <a:cs typeface="Calibri"/>
              </a:rPr>
              <a:t> 2018 г. ECF - </a:t>
            </a:r>
            <a:r>
              <a:rPr lang="ru-RU" dirty="0" err="1" smtClean="0">
                <a:cs typeface="Calibri"/>
              </a:rPr>
              <a:t>Европейската</a:t>
            </a:r>
            <a:r>
              <a:rPr lang="ru-RU" dirty="0" smtClean="0">
                <a:cs typeface="Calibri"/>
              </a:rPr>
              <a:t> федерация на </a:t>
            </a:r>
            <a:r>
              <a:rPr lang="ru-RU" dirty="0" err="1" smtClean="0">
                <a:cs typeface="Calibri"/>
              </a:rPr>
              <a:t>велосипедистите</a:t>
            </a:r>
            <a:r>
              <a:rPr lang="ru-RU" dirty="0" smtClean="0">
                <a:cs typeface="Calibri"/>
              </a:rPr>
              <a:t> </a:t>
            </a:r>
            <a:r>
              <a:rPr lang="ru-RU" dirty="0" err="1" smtClean="0">
                <a:cs typeface="Calibri"/>
              </a:rPr>
              <a:t>постави</a:t>
            </a:r>
            <a:r>
              <a:rPr lang="ru-RU" dirty="0" smtClean="0">
                <a:cs typeface="Calibri"/>
              </a:rPr>
              <a:t> Португалия на 27-ма позиция от 28 европейски </a:t>
            </a:r>
            <a:r>
              <a:rPr lang="ru-RU" dirty="0" err="1" smtClean="0">
                <a:cs typeface="Calibri"/>
              </a:rPr>
              <a:t>държави</a:t>
            </a:r>
            <a:r>
              <a:rPr lang="ru-RU" dirty="0" smtClean="0">
                <a:cs typeface="Calibri"/>
              </a:rPr>
              <a:t> по отношение на </a:t>
            </a:r>
            <a:r>
              <a:rPr lang="ru-RU" dirty="0" err="1" smtClean="0">
                <a:cs typeface="Calibri"/>
              </a:rPr>
              <a:t>предоставени</a:t>
            </a:r>
            <a:r>
              <a:rPr lang="ru-RU" dirty="0" smtClean="0">
                <a:cs typeface="Calibri"/>
              </a:rPr>
              <a:t> условия за </a:t>
            </a:r>
            <a:r>
              <a:rPr lang="ru-RU" dirty="0" err="1" smtClean="0">
                <a:cs typeface="Calibri"/>
              </a:rPr>
              <a:t>колоездене</a:t>
            </a:r>
            <a:r>
              <a:rPr lang="ru-RU" dirty="0" smtClean="0">
                <a:cs typeface="Calibri"/>
              </a:rPr>
              <a:t>, </a:t>
            </a:r>
            <a:r>
              <a:rPr lang="ru-RU" dirty="0" err="1" smtClean="0">
                <a:cs typeface="Calibri"/>
              </a:rPr>
              <a:t>поради</a:t>
            </a:r>
            <a:r>
              <a:rPr lang="ru-RU" dirty="0" smtClean="0">
                <a:cs typeface="Calibri"/>
              </a:rPr>
              <a:t> </a:t>
            </a:r>
            <a:r>
              <a:rPr lang="ru-RU" dirty="0" err="1" smtClean="0">
                <a:cs typeface="Calibri"/>
              </a:rPr>
              <a:t>високия</a:t>
            </a:r>
            <a:r>
              <a:rPr lang="ru-RU" dirty="0" smtClean="0">
                <a:cs typeface="Calibri"/>
              </a:rPr>
              <a:t> процент на </a:t>
            </a:r>
            <a:r>
              <a:rPr lang="ru-RU" dirty="0" err="1" smtClean="0">
                <a:cs typeface="Calibri"/>
              </a:rPr>
              <a:t>произшествия</a:t>
            </a:r>
            <a:r>
              <a:rPr lang="ru-RU" dirty="0" smtClean="0">
                <a:cs typeface="Calibri"/>
              </a:rPr>
              <a:t> и </a:t>
            </a:r>
            <a:r>
              <a:rPr lang="ru-RU" dirty="0" err="1" smtClean="0">
                <a:cs typeface="Calibri"/>
              </a:rPr>
              <a:t>ниския</a:t>
            </a:r>
            <a:r>
              <a:rPr lang="ru-RU" dirty="0" smtClean="0">
                <a:cs typeface="Calibri"/>
              </a:rPr>
              <a:t> </a:t>
            </a:r>
            <a:r>
              <a:rPr lang="ru-RU" dirty="0" err="1" smtClean="0">
                <a:cs typeface="Calibri"/>
              </a:rPr>
              <a:t>дял</a:t>
            </a:r>
            <a:r>
              <a:rPr lang="ru-RU" dirty="0" smtClean="0">
                <a:cs typeface="Calibri"/>
              </a:rPr>
              <a:t> на </a:t>
            </a:r>
            <a:r>
              <a:rPr lang="ru-RU" dirty="0" err="1" smtClean="0">
                <a:cs typeface="Calibri"/>
              </a:rPr>
              <a:t>колоезденето</a:t>
            </a:r>
            <a:r>
              <a:rPr lang="ru-RU" dirty="0" smtClean="0">
                <a:cs typeface="Calibri"/>
              </a:rPr>
              <a:t>. От друга страна, </a:t>
            </a:r>
            <a:r>
              <a:rPr lang="ru-RU" dirty="0" err="1" smtClean="0">
                <a:cs typeface="Calibri"/>
              </a:rPr>
              <a:t>данните</a:t>
            </a:r>
            <a:r>
              <a:rPr lang="ru-RU" dirty="0" smtClean="0">
                <a:cs typeface="Calibri"/>
              </a:rPr>
              <a:t> от </a:t>
            </a:r>
            <a:r>
              <a:rPr lang="ru-RU" dirty="0" err="1" smtClean="0">
                <a:cs typeface="Calibri"/>
              </a:rPr>
              <a:t>Евробарометър</a:t>
            </a:r>
            <a:r>
              <a:rPr lang="ru-RU" dirty="0" smtClean="0">
                <a:cs typeface="Calibri"/>
              </a:rPr>
              <a:t> за 2014 г. </a:t>
            </a:r>
            <a:r>
              <a:rPr lang="ru-RU" dirty="0" err="1" smtClean="0">
                <a:cs typeface="Calibri"/>
              </a:rPr>
              <a:t>показват</a:t>
            </a:r>
            <a:r>
              <a:rPr lang="ru-RU" dirty="0" smtClean="0">
                <a:cs typeface="Calibri"/>
              </a:rPr>
              <a:t>, </a:t>
            </a:r>
            <a:r>
              <a:rPr lang="ru-RU" dirty="0" err="1" smtClean="0">
                <a:cs typeface="Calibri"/>
              </a:rPr>
              <a:t>че</a:t>
            </a:r>
            <a:r>
              <a:rPr lang="ru-RU" dirty="0" smtClean="0">
                <a:cs typeface="Calibri"/>
              </a:rPr>
              <a:t> в Португалия само 1% от </a:t>
            </a:r>
            <a:r>
              <a:rPr lang="ru-RU" dirty="0" err="1" smtClean="0">
                <a:cs typeface="Calibri"/>
              </a:rPr>
              <a:t>хората</a:t>
            </a:r>
            <a:r>
              <a:rPr lang="ru-RU" dirty="0" smtClean="0">
                <a:cs typeface="Calibri"/>
              </a:rPr>
              <a:t> </a:t>
            </a:r>
            <a:r>
              <a:rPr lang="ru-RU" dirty="0" err="1" smtClean="0">
                <a:cs typeface="Calibri"/>
              </a:rPr>
              <a:t>използват</a:t>
            </a:r>
            <a:r>
              <a:rPr lang="ru-RU" dirty="0" smtClean="0">
                <a:cs typeface="Calibri"/>
              </a:rPr>
              <a:t> велосипеда </a:t>
            </a:r>
            <a:r>
              <a:rPr lang="ru-RU" dirty="0" err="1" smtClean="0">
                <a:cs typeface="Calibri"/>
              </a:rPr>
              <a:t>като</a:t>
            </a:r>
            <a:r>
              <a:rPr lang="ru-RU" dirty="0" smtClean="0">
                <a:cs typeface="Calibri"/>
              </a:rPr>
              <a:t> </a:t>
            </a:r>
            <a:r>
              <a:rPr lang="ru-RU" dirty="0" err="1" smtClean="0">
                <a:cs typeface="Calibri"/>
              </a:rPr>
              <a:t>основно</a:t>
            </a:r>
            <a:r>
              <a:rPr lang="ru-RU" dirty="0" smtClean="0">
                <a:cs typeface="Calibri"/>
              </a:rPr>
              <a:t> средство за транспорт в </a:t>
            </a:r>
            <a:r>
              <a:rPr lang="ru-RU" dirty="0" err="1" smtClean="0">
                <a:cs typeface="Calibri"/>
              </a:rPr>
              <a:t>ежедневието</a:t>
            </a:r>
            <a:r>
              <a:rPr lang="ru-RU" dirty="0" smtClean="0">
                <a:cs typeface="Calibri"/>
              </a:rPr>
              <a:t> си (23% ходят пеша, но 47% </a:t>
            </a:r>
            <a:r>
              <a:rPr lang="ru-RU" dirty="0" err="1" smtClean="0">
                <a:cs typeface="Calibri"/>
              </a:rPr>
              <a:t>използват</a:t>
            </a:r>
            <a:r>
              <a:rPr lang="ru-RU" dirty="0" smtClean="0">
                <a:cs typeface="Calibri"/>
              </a:rPr>
              <a:t> автомобили). </a:t>
            </a:r>
            <a:r>
              <a:rPr lang="ru-RU" dirty="0" err="1" smtClean="0">
                <a:cs typeface="Calibri"/>
              </a:rPr>
              <a:t>Според</a:t>
            </a:r>
            <a:r>
              <a:rPr lang="ru-RU" dirty="0" smtClean="0">
                <a:cs typeface="Calibri"/>
              </a:rPr>
              <a:t> </a:t>
            </a:r>
            <a:r>
              <a:rPr lang="ru-RU" dirty="0" err="1" smtClean="0">
                <a:cs typeface="Calibri"/>
              </a:rPr>
              <a:t>същия</a:t>
            </a:r>
            <a:r>
              <a:rPr lang="ru-RU" dirty="0" smtClean="0">
                <a:cs typeface="Calibri"/>
              </a:rPr>
              <a:t> </a:t>
            </a:r>
            <a:r>
              <a:rPr lang="ru-RU" dirty="0" err="1" smtClean="0">
                <a:cs typeface="Calibri"/>
              </a:rPr>
              <a:t>Евробарометър</a:t>
            </a:r>
            <a:r>
              <a:rPr lang="ru-RU" dirty="0" smtClean="0">
                <a:cs typeface="Calibri"/>
              </a:rPr>
              <a:t> Португалия е </a:t>
            </a:r>
            <a:r>
              <a:rPr lang="ru-RU" dirty="0" err="1" smtClean="0">
                <a:cs typeface="Calibri"/>
              </a:rPr>
              <a:t>една</a:t>
            </a:r>
            <a:r>
              <a:rPr lang="ru-RU" dirty="0" smtClean="0">
                <a:cs typeface="Calibri"/>
              </a:rPr>
              <a:t> от </a:t>
            </a:r>
            <a:r>
              <a:rPr lang="ru-RU" dirty="0" err="1" smtClean="0">
                <a:cs typeface="Calibri"/>
              </a:rPr>
              <a:t>страните</a:t>
            </a:r>
            <a:r>
              <a:rPr lang="ru-RU" dirty="0" smtClean="0">
                <a:cs typeface="Calibri"/>
              </a:rPr>
              <a:t> в ЕС, </a:t>
            </a:r>
            <a:r>
              <a:rPr lang="ru-RU" dirty="0" err="1" smtClean="0">
                <a:cs typeface="Calibri"/>
              </a:rPr>
              <a:t>където</a:t>
            </a:r>
            <a:r>
              <a:rPr lang="ru-RU" dirty="0" smtClean="0">
                <a:cs typeface="Calibri"/>
              </a:rPr>
              <a:t> се </a:t>
            </a:r>
            <a:r>
              <a:rPr lang="ru-RU" dirty="0" err="1" smtClean="0">
                <a:cs typeface="Calibri"/>
              </a:rPr>
              <a:t>практикуват</a:t>
            </a:r>
            <a:r>
              <a:rPr lang="ru-RU" dirty="0" smtClean="0">
                <a:cs typeface="Calibri"/>
              </a:rPr>
              <a:t> </a:t>
            </a:r>
            <a:r>
              <a:rPr lang="ru-RU" dirty="0" err="1" smtClean="0">
                <a:cs typeface="Calibri"/>
              </a:rPr>
              <a:t>по-малко</a:t>
            </a:r>
            <a:r>
              <a:rPr lang="ru-RU" dirty="0" smtClean="0">
                <a:cs typeface="Calibri"/>
              </a:rPr>
              <a:t> физически упражнения (73% от </a:t>
            </a:r>
            <a:r>
              <a:rPr lang="ru-RU" dirty="0" err="1" smtClean="0">
                <a:cs typeface="Calibri"/>
              </a:rPr>
              <a:t>португалците</a:t>
            </a:r>
            <a:r>
              <a:rPr lang="ru-RU" dirty="0" smtClean="0">
                <a:cs typeface="Calibri"/>
              </a:rPr>
              <a:t> </a:t>
            </a:r>
            <a:r>
              <a:rPr lang="ru-RU" dirty="0" err="1" smtClean="0">
                <a:cs typeface="Calibri"/>
              </a:rPr>
              <a:t>никога</a:t>
            </a:r>
            <a:r>
              <a:rPr lang="ru-RU" dirty="0" smtClean="0">
                <a:cs typeface="Calibri"/>
              </a:rPr>
              <a:t> не </a:t>
            </a:r>
            <a:r>
              <a:rPr lang="ru-RU" dirty="0" err="1" smtClean="0">
                <a:cs typeface="Calibri"/>
              </a:rPr>
              <a:t>ги</a:t>
            </a:r>
            <a:r>
              <a:rPr lang="ru-RU" dirty="0" smtClean="0">
                <a:cs typeface="Calibri"/>
              </a:rPr>
              <a:t> правят).</a:t>
            </a:r>
            <a:endParaRPr lang="en-IE" dirty="0">
              <a:cs typeface="Calibri"/>
            </a:endParaRPr>
          </a:p>
          <a:p>
            <a:pPr marL="67945" marR="67310">
              <a:lnSpc>
                <a:spcPts val="1270"/>
              </a:lnSpc>
              <a:spcBef>
                <a:spcPts val="155"/>
              </a:spcBef>
            </a:pPr>
            <a:r>
              <a:rPr lang="ru-RU" dirty="0" err="1" smtClean="0">
                <a:cs typeface="Calibri"/>
              </a:rPr>
              <a:t>Тази</a:t>
            </a:r>
            <a:r>
              <a:rPr lang="ru-RU" dirty="0" smtClean="0">
                <a:cs typeface="Calibri"/>
              </a:rPr>
              <a:t> </a:t>
            </a:r>
            <a:r>
              <a:rPr lang="ru-RU" dirty="0" err="1" smtClean="0">
                <a:cs typeface="Calibri"/>
              </a:rPr>
              <a:t>реалност</a:t>
            </a:r>
            <a:r>
              <a:rPr lang="ru-RU" dirty="0" smtClean="0">
                <a:cs typeface="Calibri"/>
              </a:rPr>
              <a:t> се </a:t>
            </a:r>
            <a:r>
              <a:rPr lang="ru-RU" dirty="0" err="1" smtClean="0">
                <a:cs typeface="Calibri"/>
              </a:rPr>
              <a:t>усеща</a:t>
            </a:r>
            <a:r>
              <a:rPr lang="ru-RU" dirty="0" smtClean="0">
                <a:cs typeface="Calibri"/>
              </a:rPr>
              <a:t> и в град </a:t>
            </a:r>
            <a:r>
              <a:rPr lang="ru-RU" dirty="0" err="1" smtClean="0">
                <a:cs typeface="Calibri"/>
              </a:rPr>
              <a:t>Моура</a:t>
            </a:r>
            <a:r>
              <a:rPr lang="ru-RU" dirty="0" smtClean="0">
                <a:cs typeface="Calibri"/>
              </a:rPr>
              <a:t>, в </a:t>
            </a:r>
            <a:r>
              <a:rPr lang="ru-RU" dirty="0" err="1" smtClean="0">
                <a:cs typeface="Calibri"/>
              </a:rPr>
              <a:t>югоизточната</a:t>
            </a:r>
            <a:r>
              <a:rPr lang="ru-RU" dirty="0" smtClean="0">
                <a:cs typeface="Calibri"/>
              </a:rPr>
              <a:t> част на Португалия, </a:t>
            </a:r>
            <a:r>
              <a:rPr lang="ru-RU" dirty="0" err="1" smtClean="0">
                <a:cs typeface="Calibri"/>
              </a:rPr>
              <a:t>където</a:t>
            </a:r>
            <a:r>
              <a:rPr lang="ru-RU" dirty="0" smtClean="0">
                <a:cs typeface="Calibri"/>
              </a:rPr>
              <a:t> </a:t>
            </a:r>
            <a:r>
              <a:rPr lang="ru-RU" dirty="0" err="1" smtClean="0">
                <a:cs typeface="Calibri"/>
              </a:rPr>
              <a:t>дълбоко</a:t>
            </a:r>
            <a:r>
              <a:rPr lang="ru-RU" dirty="0" smtClean="0">
                <a:cs typeface="Calibri"/>
              </a:rPr>
              <a:t> </a:t>
            </a:r>
            <a:r>
              <a:rPr lang="ru-RU" dirty="0" err="1" smtClean="0">
                <a:cs typeface="Calibri"/>
              </a:rPr>
              <a:t>вкоренената</a:t>
            </a:r>
            <a:r>
              <a:rPr lang="ru-RU" dirty="0" smtClean="0">
                <a:cs typeface="Calibri"/>
              </a:rPr>
              <a:t> </a:t>
            </a:r>
            <a:r>
              <a:rPr lang="ru-RU" dirty="0" err="1" smtClean="0">
                <a:cs typeface="Calibri"/>
              </a:rPr>
              <a:t>култура</a:t>
            </a:r>
            <a:r>
              <a:rPr lang="ru-RU" dirty="0" smtClean="0">
                <a:cs typeface="Calibri"/>
              </a:rPr>
              <a:t> на </a:t>
            </a:r>
            <a:r>
              <a:rPr lang="ru-RU" dirty="0" err="1" smtClean="0">
                <a:cs typeface="Calibri"/>
              </a:rPr>
              <a:t>зависимост</a:t>
            </a:r>
            <a:r>
              <a:rPr lang="ru-RU" dirty="0" smtClean="0">
                <a:cs typeface="Calibri"/>
              </a:rPr>
              <a:t> от </a:t>
            </a:r>
            <a:r>
              <a:rPr lang="ru-RU" dirty="0" err="1" smtClean="0">
                <a:cs typeface="Calibri"/>
              </a:rPr>
              <a:t>автомобила</a:t>
            </a:r>
            <a:r>
              <a:rPr lang="ru-RU" dirty="0" smtClean="0">
                <a:cs typeface="Calibri"/>
              </a:rPr>
              <a:t> и </a:t>
            </a:r>
            <a:r>
              <a:rPr lang="ru-RU" dirty="0" err="1" smtClean="0">
                <a:cs typeface="Calibri"/>
              </a:rPr>
              <a:t>неизползването</a:t>
            </a:r>
            <a:r>
              <a:rPr lang="ru-RU" dirty="0" smtClean="0">
                <a:cs typeface="Calibri"/>
              </a:rPr>
              <a:t> на </a:t>
            </a:r>
            <a:r>
              <a:rPr lang="ru-RU" dirty="0" err="1" smtClean="0">
                <a:cs typeface="Calibri"/>
              </a:rPr>
              <a:t>форми</a:t>
            </a:r>
            <a:r>
              <a:rPr lang="ru-RU" dirty="0" smtClean="0">
                <a:cs typeface="Calibri"/>
              </a:rPr>
              <a:t> </a:t>
            </a:r>
            <a:r>
              <a:rPr lang="ru-RU" dirty="0" err="1" smtClean="0">
                <a:cs typeface="Calibri"/>
              </a:rPr>
              <a:t>на</a:t>
            </a:r>
            <a:r>
              <a:rPr lang="ru-RU" dirty="0" smtClean="0">
                <a:cs typeface="Calibri"/>
              </a:rPr>
              <a:t> активна </a:t>
            </a:r>
            <a:r>
              <a:rPr lang="ru-RU" dirty="0" err="1" smtClean="0">
                <a:cs typeface="Calibri"/>
              </a:rPr>
              <a:t>мобилност</a:t>
            </a:r>
            <a:r>
              <a:rPr lang="ru-RU" dirty="0" smtClean="0">
                <a:cs typeface="Calibri"/>
              </a:rPr>
              <a:t> и стратегия за </a:t>
            </a:r>
            <a:r>
              <a:rPr lang="ru-RU" dirty="0" err="1" smtClean="0">
                <a:cs typeface="Calibri"/>
              </a:rPr>
              <a:t>предпочитане</a:t>
            </a:r>
            <a:r>
              <a:rPr lang="ru-RU" dirty="0" smtClean="0">
                <a:cs typeface="Calibri"/>
              </a:rPr>
              <a:t> на </a:t>
            </a:r>
            <a:r>
              <a:rPr lang="ru-RU" dirty="0" err="1" smtClean="0">
                <a:cs typeface="Calibri"/>
              </a:rPr>
              <a:t>индивидуалния</a:t>
            </a:r>
            <a:r>
              <a:rPr lang="ru-RU" dirty="0" smtClean="0">
                <a:cs typeface="Calibri"/>
              </a:rPr>
              <a:t> </a:t>
            </a:r>
            <a:r>
              <a:rPr lang="ru-RU" dirty="0" err="1" smtClean="0">
                <a:cs typeface="Calibri"/>
              </a:rPr>
              <a:t>автомобил</a:t>
            </a:r>
            <a:r>
              <a:rPr lang="ru-RU" dirty="0" smtClean="0">
                <a:cs typeface="Calibri"/>
              </a:rPr>
              <a:t> </a:t>
            </a:r>
            <a:r>
              <a:rPr lang="ru-RU" dirty="0" err="1" smtClean="0">
                <a:cs typeface="Calibri"/>
              </a:rPr>
              <a:t>допринасят</a:t>
            </a:r>
            <a:r>
              <a:rPr lang="ru-RU" dirty="0" smtClean="0">
                <a:cs typeface="Calibri"/>
              </a:rPr>
              <a:t> за </a:t>
            </a:r>
            <a:r>
              <a:rPr lang="ru-RU" dirty="0" err="1" smtClean="0">
                <a:cs typeface="Calibri"/>
              </a:rPr>
              <a:t>стотици</a:t>
            </a:r>
            <a:r>
              <a:rPr lang="ru-RU" dirty="0" smtClean="0">
                <a:cs typeface="Calibri"/>
              </a:rPr>
              <a:t> </a:t>
            </a:r>
            <a:r>
              <a:rPr lang="ru-RU" dirty="0" err="1" smtClean="0">
                <a:cs typeface="Calibri"/>
              </a:rPr>
              <a:t>превозни</a:t>
            </a:r>
            <a:r>
              <a:rPr lang="ru-RU" dirty="0" smtClean="0">
                <a:cs typeface="Calibri"/>
              </a:rPr>
              <a:t> средства, </a:t>
            </a:r>
            <a:r>
              <a:rPr lang="ru-RU" dirty="0" err="1" smtClean="0">
                <a:cs typeface="Calibri"/>
              </a:rPr>
              <a:t>задвижвани</a:t>
            </a:r>
            <a:r>
              <a:rPr lang="ru-RU" dirty="0" smtClean="0">
                <a:cs typeface="Calibri"/>
              </a:rPr>
              <a:t> с </a:t>
            </a:r>
            <a:r>
              <a:rPr lang="ru-RU" dirty="0" err="1" smtClean="0">
                <a:cs typeface="Calibri"/>
              </a:rPr>
              <a:t>вътрешно</a:t>
            </a:r>
            <a:r>
              <a:rPr lang="ru-RU" dirty="0" smtClean="0">
                <a:cs typeface="Calibri"/>
              </a:rPr>
              <a:t> </a:t>
            </a:r>
            <a:r>
              <a:rPr lang="ru-RU" dirty="0" err="1" smtClean="0">
                <a:cs typeface="Calibri"/>
              </a:rPr>
              <a:t>горене</a:t>
            </a:r>
            <a:r>
              <a:rPr lang="ru-RU" dirty="0" smtClean="0">
                <a:cs typeface="Calibri"/>
              </a:rPr>
              <a:t>, </a:t>
            </a:r>
            <a:r>
              <a:rPr lang="ru-RU" dirty="0" err="1" smtClean="0">
                <a:cs typeface="Calibri"/>
              </a:rPr>
              <a:t>влизащи</a:t>
            </a:r>
            <a:r>
              <a:rPr lang="ru-RU" dirty="0" smtClean="0">
                <a:cs typeface="Calibri"/>
              </a:rPr>
              <a:t> и </a:t>
            </a:r>
            <a:r>
              <a:rPr lang="ru-RU" dirty="0" err="1" smtClean="0">
                <a:cs typeface="Calibri"/>
              </a:rPr>
              <a:t>движещи</a:t>
            </a:r>
            <a:r>
              <a:rPr lang="ru-RU" dirty="0" smtClean="0">
                <a:cs typeface="Calibri"/>
              </a:rPr>
              <a:t> се </a:t>
            </a:r>
            <a:r>
              <a:rPr lang="ru-RU" dirty="0" err="1" smtClean="0">
                <a:cs typeface="Calibri"/>
              </a:rPr>
              <a:t>всеки</a:t>
            </a:r>
            <a:r>
              <a:rPr lang="ru-RU" dirty="0" smtClean="0">
                <a:cs typeface="Calibri"/>
              </a:rPr>
              <a:t> </a:t>
            </a:r>
            <a:r>
              <a:rPr lang="ru-RU" dirty="0" err="1" smtClean="0">
                <a:cs typeface="Calibri"/>
              </a:rPr>
              <a:t>ден</a:t>
            </a:r>
            <a:r>
              <a:rPr lang="ru-RU" dirty="0" smtClean="0">
                <a:cs typeface="Calibri"/>
              </a:rPr>
              <a:t> в </a:t>
            </a:r>
            <a:r>
              <a:rPr lang="ru-RU" dirty="0" err="1" smtClean="0">
                <a:cs typeface="Calibri"/>
              </a:rPr>
              <a:t>малкия</a:t>
            </a:r>
            <a:r>
              <a:rPr lang="ru-RU" dirty="0" smtClean="0">
                <a:cs typeface="Calibri"/>
              </a:rPr>
              <a:t> град </a:t>
            </a:r>
            <a:r>
              <a:rPr lang="ru-RU" dirty="0" err="1" smtClean="0">
                <a:cs typeface="Calibri"/>
              </a:rPr>
              <a:t>Моура</a:t>
            </a:r>
            <a:r>
              <a:rPr lang="ru-RU" dirty="0" smtClean="0">
                <a:cs typeface="Calibri"/>
              </a:rPr>
              <a:t>, </a:t>
            </a:r>
            <a:r>
              <a:rPr lang="ru-RU" dirty="0" err="1" smtClean="0">
                <a:cs typeface="Calibri"/>
              </a:rPr>
              <a:t>където</a:t>
            </a:r>
            <a:r>
              <a:rPr lang="ru-RU" dirty="0" smtClean="0">
                <a:cs typeface="Calibri"/>
              </a:rPr>
              <a:t> </a:t>
            </a:r>
            <a:r>
              <a:rPr lang="ru-RU" dirty="0" err="1" smtClean="0">
                <a:cs typeface="Calibri"/>
              </a:rPr>
              <a:t>живеят</a:t>
            </a:r>
            <a:r>
              <a:rPr lang="ru-RU" dirty="0" smtClean="0">
                <a:cs typeface="Calibri"/>
              </a:rPr>
              <a:t> около 8000 души. В град с исторически </a:t>
            </a:r>
            <a:r>
              <a:rPr lang="ru-RU" dirty="0" err="1" smtClean="0">
                <a:cs typeface="Calibri"/>
              </a:rPr>
              <a:t>център</a:t>
            </a:r>
            <a:r>
              <a:rPr lang="ru-RU" dirty="0" smtClean="0">
                <a:cs typeface="Calibri"/>
              </a:rPr>
              <a:t> с тесни </a:t>
            </a:r>
            <a:r>
              <a:rPr lang="ru-RU" dirty="0" err="1" smtClean="0">
                <a:cs typeface="Calibri"/>
              </a:rPr>
              <a:t>улици</a:t>
            </a:r>
            <a:r>
              <a:rPr lang="ru-RU" dirty="0" smtClean="0">
                <a:cs typeface="Calibri"/>
              </a:rPr>
              <a:t> и </a:t>
            </a:r>
            <a:r>
              <a:rPr lang="ru-RU" dirty="0" err="1" smtClean="0">
                <a:cs typeface="Calibri"/>
              </a:rPr>
              <a:t>където</a:t>
            </a:r>
            <a:r>
              <a:rPr lang="ru-RU" dirty="0" smtClean="0">
                <a:cs typeface="Calibri"/>
              </a:rPr>
              <a:t> </a:t>
            </a:r>
            <a:r>
              <a:rPr lang="ru-RU" dirty="0" err="1" smtClean="0">
                <a:cs typeface="Calibri"/>
              </a:rPr>
              <a:t>крайните</a:t>
            </a:r>
            <a:r>
              <a:rPr lang="ru-RU" dirty="0" smtClean="0">
                <a:cs typeface="Calibri"/>
              </a:rPr>
              <a:t> точки на </a:t>
            </a:r>
            <a:r>
              <a:rPr lang="ru-RU" dirty="0" err="1" smtClean="0">
                <a:cs typeface="Calibri"/>
              </a:rPr>
              <a:t>географско</a:t>
            </a:r>
            <a:r>
              <a:rPr lang="ru-RU" dirty="0" smtClean="0">
                <a:cs typeface="Calibri"/>
              </a:rPr>
              <a:t> положение </a:t>
            </a:r>
            <a:r>
              <a:rPr lang="ru-RU" dirty="0" err="1" smtClean="0">
                <a:cs typeface="Calibri"/>
              </a:rPr>
              <a:t>са</a:t>
            </a:r>
            <a:r>
              <a:rPr lang="ru-RU" dirty="0" smtClean="0">
                <a:cs typeface="Calibri"/>
              </a:rPr>
              <a:t> само на два километра </a:t>
            </a:r>
            <a:r>
              <a:rPr lang="ru-RU" dirty="0" err="1" smtClean="0">
                <a:cs typeface="Calibri"/>
              </a:rPr>
              <a:t>една</a:t>
            </a:r>
            <a:r>
              <a:rPr lang="ru-RU" dirty="0" smtClean="0">
                <a:cs typeface="Calibri"/>
              </a:rPr>
              <a:t> от друга, не е </a:t>
            </a:r>
            <a:r>
              <a:rPr lang="ru-RU" dirty="0" err="1" smtClean="0">
                <a:cs typeface="Calibri"/>
              </a:rPr>
              <a:t>нито</a:t>
            </a:r>
            <a:r>
              <a:rPr lang="ru-RU" dirty="0" smtClean="0">
                <a:cs typeface="Calibri"/>
              </a:rPr>
              <a:t> разбираемо, </a:t>
            </a:r>
            <a:r>
              <a:rPr lang="ru-RU" dirty="0" err="1" smtClean="0">
                <a:cs typeface="Calibri"/>
              </a:rPr>
              <a:t>нито</a:t>
            </a:r>
            <a:r>
              <a:rPr lang="ru-RU" dirty="0" smtClean="0">
                <a:cs typeface="Calibri"/>
              </a:rPr>
              <a:t> разумно </a:t>
            </a:r>
            <a:r>
              <a:rPr lang="ru-RU" dirty="0" err="1" smtClean="0">
                <a:cs typeface="Calibri"/>
              </a:rPr>
              <a:t>автомобилът</a:t>
            </a:r>
            <a:r>
              <a:rPr lang="ru-RU" dirty="0" smtClean="0">
                <a:cs typeface="Calibri"/>
              </a:rPr>
              <a:t> да </a:t>
            </a:r>
            <a:r>
              <a:rPr lang="ru-RU" dirty="0" err="1" smtClean="0">
                <a:cs typeface="Calibri"/>
              </a:rPr>
              <a:t>бъде</a:t>
            </a:r>
            <a:r>
              <a:rPr lang="ru-RU" dirty="0" smtClean="0">
                <a:cs typeface="Calibri"/>
              </a:rPr>
              <a:t> </a:t>
            </a:r>
            <a:r>
              <a:rPr lang="ru-RU" dirty="0" err="1" smtClean="0">
                <a:cs typeface="Calibri"/>
              </a:rPr>
              <a:t>транспортното</a:t>
            </a:r>
            <a:r>
              <a:rPr lang="ru-RU" dirty="0" smtClean="0">
                <a:cs typeface="Calibri"/>
              </a:rPr>
              <a:t> средство, </a:t>
            </a:r>
            <a:r>
              <a:rPr lang="ru-RU" dirty="0" err="1" smtClean="0">
                <a:cs typeface="Calibri"/>
              </a:rPr>
              <a:t>използвано</a:t>
            </a:r>
            <a:r>
              <a:rPr lang="ru-RU" dirty="0" smtClean="0">
                <a:cs typeface="Calibri"/>
              </a:rPr>
              <a:t> за </a:t>
            </a:r>
            <a:r>
              <a:rPr lang="ru-RU" dirty="0" err="1" smtClean="0">
                <a:cs typeface="Calibri"/>
              </a:rPr>
              <a:t>предевижване</a:t>
            </a:r>
            <a:r>
              <a:rPr lang="ru-RU" dirty="0" smtClean="0">
                <a:cs typeface="Calibri"/>
              </a:rPr>
              <a:t>. </a:t>
            </a:r>
            <a:r>
              <a:rPr lang="ru-RU" b="1" dirty="0" err="1" smtClean="0">
                <a:cs typeface="Calibri"/>
              </a:rPr>
              <a:t>Основните</a:t>
            </a:r>
            <a:r>
              <a:rPr lang="ru-RU" b="1" dirty="0" smtClean="0">
                <a:cs typeface="Calibri"/>
              </a:rPr>
              <a:t> причини за </a:t>
            </a:r>
            <a:r>
              <a:rPr lang="ru-RU" b="1" dirty="0" err="1" smtClean="0">
                <a:cs typeface="Calibri"/>
              </a:rPr>
              <a:t>пътуване</a:t>
            </a:r>
            <a:r>
              <a:rPr lang="ru-RU" b="1" dirty="0" smtClean="0">
                <a:cs typeface="Calibri"/>
              </a:rPr>
              <a:t> </a:t>
            </a:r>
            <a:r>
              <a:rPr lang="ru-RU" b="1" dirty="0" err="1" smtClean="0">
                <a:cs typeface="Calibri"/>
              </a:rPr>
              <a:t>са</a:t>
            </a:r>
            <a:r>
              <a:rPr lang="ru-RU" b="1" dirty="0" smtClean="0">
                <a:cs typeface="Calibri"/>
              </a:rPr>
              <a:t> работа, </a:t>
            </a:r>
            <a:r>
              <a:rPr lang="ru-RU" b="1" dirty="0" err="1" smtClean="0">
                <a:cs typeface="Calibri"/>
              </a:rPr>
              <a:t>учене</a:t>
            </a:r>
            <a:r>
              <a:rPr lang="ru-RU" b="1" dirty="0" smtClean="0">
                <a:cs typeface="Calibri"/>
              </a:rPr>
              <a:t> и </a:t>
            </a:r>
            <a:r>
              <a:rPr lang="ru-RU" b="1" dirty="0" err="1" smtClean="0">
                <a:cs typeface="Calibri"/>
              </a:rPr>
              <a:t>пазаруване</a:t>
            </a:r>
            <a:r>
              <a:rPr lang="ru-RU" b="1" dirty="0" smtClean="0">
                <a:cs typeface="Calibri"/>
              </a:rPr>
              <a:t>, </a:t>
            </a:r>
            <a:r>
              <a:rPr lang="ru-RU" b="1" dirty="0" err="1" smtClean="0">
                <a:cs typeface="Calibri"/>
              </a:rPr>
              <a:t>като</a:t>
            </a:r>
            <a:r>
              <a:rPr lang="ru-RU" b="1" dirty="0" smtClean="0">
                <a:cs typeface="Calibri"/>
              </a:rPr>
              <a:t> </a:t>
            </a:r>
            <a:r>
              <a:rPr lang="ru-RU" b="1" dirty="0" err="1" smtClean="0">
                <a:cs typeface="Calibri"/>
              </a:rPr>
              <a:t>разстоянията</a:t>
            </a:r>
            <a:r>
              <a:rPr lang="ru-RU" b="1" dirty="0" smtClean="0">
                <a:cs typeface="Calibri"/>
              </a:rPr>
              <a:t> </a:t>
            </a:r>
            <a:r>
              <a:rPr lang="ru-RU" b="1" dirty="0" err="1" smtClean="0">
                <a:cs typeface="Calibri"/>
              </a:rPr>
              <a:t>често</a:t>
            </a:r>
            <a:r>
              <a:rPr lang="ru-RU" b="1" dirty="0" smtClean="0">
                <a:cs typeface="Calibri"/>
              </a:rPr>
              <a:t> </a:t>
            </a:r>
            <a:r>
              <a:rPr lang="ru-RU" b="1" dirty="0" err="1" smtClean="0">
                <a:cs typeface="Calibri"/>
              </a:rPr>
              <a:t>са</a:t>
            </a:r>
            <a:r>
              <a:rPr lang="ru-RU" b="1" dirty="0" smtClean="0">
                <a:cs typeface="Calibri"/>
              </a:rPr>
              <a:t> </a:t>
            </a:r>
            <a:r>
              <a:rPr lang="ru-RU" b="1" dirty="0" err="1" smtClean="0">
                <a:cs typeface="Calibri"/>
              </a:rPr>
              <a:t>по-малко</a:t>
            </a:r>
            <a:r>
              <a:rPr lang="ru-RU" b="1" dirty="0" smtClean="0">
                <a:cs typeface="Calibri"/>
              </a:rPr>
              <a:t> от 500 метра</a:t>
            </a:r>
            <a:r>
              <a:rPr lang="ru-RU" dirty="0" smtClean="0">
                <a:cs typeface="Calibri"/>
              </a:rPr>
              <a:t>! </a:t>
            </a:r>
            <a:r>
              <a:rPr lang="ru-RU" dirty="0" err="1" smtClean="0">
                <a:cs typeface="Calibri"/>
              </a:rPr>
              <a:t>Освен</a:t>
            </a:r>
            <a:r>
              <a:rPr lang="ru-RU" dirty="0" smtClean="0">
                <a:cs typeface="Calibri"/>
              </a:rPr>
              <a:t> </a:t>
            </a:r>
            <a:r>
              <a:rPr lang="ru-RU" dirty="0" err="1" smtClean="0">
                <a:cs typeface="Calibri"/>
              </a:rPr>
              <a:t>това</a:t>
            </a:r>
            <a:r>
              <a:rPr lang="ru-RU" dirty="0" smtClean="0">
                <a:cs typeface="Calibri"/>
              </a:rPr>
              <a:t> </a:t>
            </a:r>
            <a:r>
              <a:rPr lang="ru-RU" dirty="0" err="1" smtClean="0">
                <a:cs typeface="Calibri"/>
              </a:rPr>
              <a:t>превозни</a:t>
            </a:r>
            <a:r>
              <a:rPr lang="ru-RU" dirty="0" smtClean="0">
                <a:cs typeface="Calibri"/>
              </a:rPr>
              <a:t> средства </a:t>
            </a:r>
            <a:r>
              <a:rPr lang="ru-RU" dirty="0" err="1" smtClean="0">
                <a:cs typeface="Calibri"/>
              </a:rPr>
              <a:t>влизат</a:t>
            </a:r>
            <a:r>
              <a:rPr lang="ru-RU" dirty="0" smtClean="0">
                <a:cs typeface="Calibri"/>
              </a:rPr>
              <a:t> в града за </a:t>
            </a:r>
            <a:r>
              <a:rPr lang="ru-RU" dirty="0" err="1" smtClean="0">
                <a:cs typeface="Calibri"/>
              </a:rPr>
              <a:t>снабдяване</a:t>
            </a:r>
            <a:r>
              <a:rPr lang="ru-RU" dirty="0" smtClean="0">
                <a:cs typeface="Calibri"/>
              </a:rPr>
              <a:t> на </a:t>
            </a:r>
            <a:r>
              <a:rPr lang="ru-RU" dirty="0" err="1" smtClean="0">
                <a:cs typeface="Calibri"/>
              </a:rPr>
              <a:t>търговски</a:t>
            </a:r>
            <a:r>
              <a:rPr lang="ru-RU" dirty="0" smtClean="0">
                <a:cs typeface="Calibri"/>
              </a:rPr>
              <a:t> </a:t>
            </a:r>
            <a:r>
              <a:rPr lang="ru-RU" dirty="0" err="1" smtClean="0">
                <a:cs typeface="Calibri"/>
              </a:rPr>
              <a:t>обекти</a:t>
            </a:r>
            <a:r>
              <a:rPr lang="ru-RU" dirty="0" smtClean="0">
                <a:cs typeface="Calibri"/>
              </a:rPr>
              <a:t>. </a:t>
            </a:r>
            <a:r>
              <a:rPr lang="ru-RU" dirty="0" err="1" smtClean="0">
                <a:cs typeface="Calibri"/>
              </a:rPr>
              <a:t>Практическите</a:t>
            </a:r>
            <a:r>
              <a:rPr lang="ru-RU" dirty="0" smtClean="0">
                <a:cs typeface="Calibri"/>
              </a:rPr>
              <a:t> </a:t>
            </a:r>
            <a:r>
              <a:rPr lang="ru-RU" dirty="0" err="1" smtClean="0">
                <a:cs typeface="Calibri"/>
              </a:rPr>
              <a:t>ефекти</a:t>
            </a:r>
            <a:r>
              <a:rPr lang="ru-RU" dirty="0" smtClean="0">
                <a:cs typeface="Calibri"/>
              </a:rPr>
              <a:t> от </a:t>
            </a:r>
            <a:r>
              <a:rPr lang="ru-RU" dirty="0" err="1" smtClean="0">
                <a:cs typeface="Calibri"/>
              </a:rPr>
              <a:t>тази</a:t>
            </a:r>
            <a:r>
              <a:rPr lang="ru-RU" dirty="0" smtClean="0">
                <a:cs typeface="Calibri"/>
              </a:rPr>
              <a:t> ситуация </a:t>
            </a:r>
            <a:r>
              <a:rPr lang="ru-RU" dirty="0" err="1" smtClean="0">
                <a:cs typeface="Calibri"/>
              </a:rPr>
              <a:t>са</a:t>
            </a:r>
            <a:r>
              <a:rPr lang="ru-RU" dirty="0" smtClean="0">
                <a:cs typeface="Calibri"/>
              </a:rPr>
              <a:t>: чести </a:t>
            </a:r>
            <a:r>
              <a:rPr lang="ru-RU" dirty="0" err="1" smtClean="0">
                <a:cs typeface="Calibri"/>
              </a:rPr>
              <a:t>задръствания</a:t>
            </a:r>
            <a:r>
              <a:rPr lang="ru-RU" dirty="0" smtClean="0">
                <a:cs typeface="Calibri"/>
              </a:rPr>
              <a:t> в </a:t>
            </a:r>
            <a:r>
              <a:rPr lang="ru-RU" dirty="0" err="1" smtClean="0">
                <a:cs typeface="Calibri"/>
              </a:rPr>
              <a:t>историческия</a:t>
            </a:r>
            <a:r>
              <a:rPr lang="ru-RU" dirty="0" smtClean="0">
                <a:cs typeface="Calibri"/>
              </a:rPr>
              <a:t> </a:t>
            </a:r>
            <a:r>
              <a:rPr lang="ru-RU" dirty="0" err="1" smtClean="0">
                <a:cs typeface="Calibri"/>
              </a:rPr>
              <a:t>център</a:t>
            </a:r>
            <a:r>
              <a:rPr lang="ru-RU" dirty="0" smtClean="0">
                <a:cs typeface="Calibri"/>
              </a:rPr>
              <a:t>, </a:t>
            </a:r>
            <a:r>
              <a:rPr lang="ru-RU" dirty="0" err="1" smtClean="0">
                <a:cs typeface="Calibri"/>
              </a:rPr>
              <a:t>търговските</a:t>
            </a:r>
            <a:r>
              <a:rPr lang="ru-RU" dirty="0" smtClean="0">
                <a:cs typeface="Calibri"/>
              </a:rPr>
              <a:t> </a:t>
            </a:r>
            <a:r>
              <a:rPr lang="ru-RU" dirty="0" err="1" smtClean="0">
                <a:cs typeface="Calibri"/>
              </a:rPr>
              <a:t>зони</a:t>
            </a:r>
            <a:r>
              <a:rPr lang="ru-RU" dirty="0" smtClean="0">
                <a:cs typeface="Calibri"/>
              </a:rPr>
              <a:t> и в </a:t>
            </a:r>
            <a:r>
              <a:rPr lang="ru-RU" dirty="0" err="1" smtClean="0">
                <a:cs typeface="Calibri"/>
              </a:rPr>
              <a:t>близост</a:t>
            </a:r>
            <a:r>
              <a:rPr lang="ru-RU" dirty="0" smtClean="0">
                <a:cs typeface="Calibri"/>
              </a:rPr>
              <a:t> до </a:t>
            </a:r>
            <a:r>
              <a:rPr lang="ru-RU" dirty="0" err="1" smtClean="0">
                <a:cs typeface="Calibri"/>
              </a:rPr>
              <a:t>училищата</a:t>
            </a:r>
            <a:r>
              <a:rPr lang="ru-RU" dirty="0" smtClean="0">
                <a:cs typeface="Calibri"/>
              </a:rPr>
              <a:t>, </a:t>
            </a:r>
            <a:r>
              <a:rPr lang="ru-RU" dirty="0" err="1" smtClean="0">
                <a:cs typeface="Calibri"/>
              </a:rPr>
              <a:t>замърсяването</a:t>
            </a:r>
            <a:r>
              <a:rPr lang="ru-RU" dirty="0" smtClean="0">
                <a:cs typeface="Calibri"/>
              </a:rPr>
              <a:t> на </a:t>
            </a:r>
            <a:r>
              <a:rPr lang="ru-RU" dirty="0" err="1" smtClean="0">
                <a:cs typeface="Calibri"/>
              </a:rPr>
              <a:t>въздуха</a:t>
            </a:r>
            <a:r>
              <a:rPr lang="ru-RU" dirty="0" smtClean="0">
                <a:cs typeface="Calibri"/>
              </a:rPr>
              <a:t> </a:t>
            </a:r>
            <a:r>
              <a:rPr lang="ru-RU" dirty="0" err="1" smtClean="0">
                <a:cs typeface="Calibri"/>
              </a:rPr>
              <a:t>със</a:t>
            </a:r>
            <a:r>
              <a:rPr lang="ru-RU" dirty="0" smtClean="0">
                <a:cs typeface="Calibri"/>
              </a:rPr>
              <a:t> </a:t>
            </a:r>
            <a:r>
              <a:rPr lang="ru-RU" dirty="0" err="1" smtClean="0">
                <a:cs typeface="Calibri"/>
              </a:rPr>
              <a:t>сериозни</a:t>
            </a:r>
            <a:r>
              <a:rPr lang="ru-RU" dirty="0" smtClean="0">
                <a:cs typeface="Calibri"/>
              </a:rPr>
              <a:t> </a:t>
            </a:r>
            <a:r>
              <a:rPr lang="ru-RU" dirty="0" err="1" smtClean="0">
                <a:cs typeface="Calibri"/>
              </a:rPr>
              <a:t>последици</a:t>
            </a:r>
            <a:r>
              <a:rPr lang="ru-RU" dirty="0" smtClean="0">
                <a:cs typeface="Calibri"/>
              </a:rPr>
              <a:t> за </a:t>
            </a:r>
            <a:r>
              <a:rPr lang="ru-RU" dirty="0" err="1" smtClean="0">
                <a:cs typeface="Calibri"/>
              </a:rPr>
              <a:t>общественото</a:t>
            </a:r>
            <a:r>
              <a:rPr lang="ru-RU" dirty="0" smtClean="0">
                <a:cs typeface="Calibri"/>
              </a:rPr>
              <a:t> </a:t>
            </a:r>
            <a:r>
              <a:rPr lang="ru-RU" dirty="0" err="1" smtClean="0">
                <a:cs typeface="Calibri"/>
              </a:rPr>
              <a:t>здраве</a:t>
            </a:r>
            <a:r>
              <a:rPr lang="ru-RU" dirty="0" smtClean="0">
                <a:cs typeface="Calibri"/>
              </a:rPr>
              <a:t>. В </a:t>
            </a:r>
            <a:r>
              <a:rPr lang="ru-RU" dirty="0" err="1" smtClean="0">
                <a:cs typeface="Calibri"/>
              </a:rPr>
              <a:t>допълнение</a:t>
            </a:r>
            <a:r>
              <a:rPr lang="ru-RU" dirty="0" smtClean="0">
                <a:cs typeface="Calibri"/>
              </a:rPr>
              <a:t> </a:t>
            </a:r>
            <a:r>
              <a:rPr lang="ru-RU" dirty="0" err="1" smtClean="0">
                <a:cs typeface="Calibri"/>
              </a:rPr>
              <a:t>към</a:t>
            </a:r>
            <a:r>
              <a:rPr lang="ru-RU" dirty="0" smtClean="0">
                <a:cs typeface="Calibri"/>
              </a:rPr>
              <a:t> </a:t>
            </a:r>
            <a:r>
              <a:rPr lang="ru-RU" dirty="0" err="1" smtClean="0">
                <a:cs typeface="Calibri"/>
              </a:rPr>
              <a:t>свързаните</a:t>
            </a:r>
            <a:r>
              <a:rPr lang="ru-RU" dirty="0" smtClean="0">
                <a:cs typeface="Calibri"/>
              </a:rPr>
              <a:t> с </a:t>
            </a:r>
            <a:r>
              <a:rPr lang="ru-RU" dirty="0" err="1" smtClean="0">
                <a:cs typeface="Calibri"/>
              </a:rPr>
              <a:t>това</a:t>
            </a:r>
            <a:r>
              <a:rPr lang="ru-RU" dirty="0" smtClean="0">
                <a:cs typeface="Calibri"/>
              </a:rPr>
              <a:t> </a:t>
            </a:r>
            <a:r>
              <a:rPr lang="ru-RU" dirty="0" err="1" smtClean="0">
                <a:cs typeface="Calibri"/>
              </a:rPr>
              <a:t>рискове</a:t>
            </a:r>
            <a:r>
              <a:rPr lang="ru-RU" dirty="0" smtClean="0">
                <a:cs typeface="Calibri"/>
              </a:rPr>
              <a:t> и патологии </a:t>
            </a:r>
            <a:r>
              <a:rPr lang="ru-RU" dirty="0" err="1" smtClean="0">
                <a:cs typeface="Calibri"/>
              </a:rPr>
              <a:t>са</a:t>
            </a:r>
            <a:r>
              <a:rPr lang="ru-RU" dirty="0" smtClean="0">
                <a:cs typeface="Calibri"/>
              </a:rPr>
              <a:t> </a:t>
            </a:r>
            <a:r>
              <a:rPr lang="ru-RU" dirty="0" err="1" smtClean="0">
                <a:cs typeface="Calibri"/>
              </a:rPr>
              <a:t>заседналият</a:t>
            </a:r>
            <a:r>
              <a:rPr lang="ru-RU" dirty="0" smtClean="0">
                <a:cs typeface="Calibri"/>
              </a:rPr>
              <a:t> начин на живот, </a:t>
            </a:r>
            <a:r>
              <a:rPr lang="ru-RU" dirty="0" err="1" smtClean="0">
                <a:cs typeface="Calibri"/>
              </a:rPr>
              <a:t>предизвикан</a:t>
            </a:r>
            <a:r>
              <a:rPr lang="ru-RU" dirty="0" smtClean="0">
                <a:cs typeface="Calibri"/>
              </a:rPr>
              <a:t> от </a:t>
            </a:r>
            <a:r>
              <a:rPr lang="ru-RU" dirty="0" err="1" smtClean="0">
                <a:cs typeface="Calibri"/>
              </a:rPr>
              <a:t>злоупотребата</a:t>
            </a:r>
            <a:r>
              <a:rPr lang="ru-RU" dirty="0" smtClean="0">
                <a:cs typeface="Calibri"/>
              </a:rPr>
              <a:t> с </a:t>
            </a:r>
            <a:r>
              <a:rPr lang="ru-RU" dirty="0" err="1" smtClean="0">
                <a:cs typeface="Calibri"/>
              </a:rPr>
              <a:t>автомобила</a:t>
            </a:r>
            <a:r>
              <a:rPr lang="ru-RU" dirty="0" smtClean="0">
                <a:cs typeface="Calibri"/>
              </a:rPr>
              <a:t>, </a:t>
            </a:r>
            <a:r>
              <a:rPr lang="ru-RU" dirty="0" err="1" smtClean="0">
                <a:cs typeface="Calibri"/>
              </a:rPr>
              <a:t>пътната</a:t>
            </a:r>
            <a:r>
              <a:rPr lang="ru-RU" dirty="0" smtClean="0">
                <a:cs typeface="Calibri"/>
              </a:rPr>
              <a:t> </a:t>
            </a:r>
            <a:r>
              <a:rPr lang="ru-RU" dirty="0" err="1" smtClean="0">
                <a:cs typeface="Calibri"/>
              </a:rPr>
              <a:t>безопасност</a:t>
            </a:r>
            <a:r>
              <a:rPr lang="ru-RU" dirty="0" smtClean="0">
                <a:cs typeface="Calibri"/>
              </a:rPr>
              <a:t> за </a:t>
            </a:r>
            <a:r>
              <a:rPr lang="ru-RU" dirty="0" err="1" smtClean="0">
                <a:cs typeface="Calibri"/>
              </a:rPr>
              <a:t>пешеходците</a:t>
            </a:r>
            <a:r>
              <a:rPr lang="ru-RU" dirty="0" smtClean="0">
                <a:cs typeface="Calibri"/>
              </a:rPr>
              <a:t>, </a:t>
            </a:r>
            <a:r>
              <a:rPr lang="ru-RU" dirty="0" err="1" smtClean="0">
                <a:cs typeface="Calibri"/>
              </a:rPr>
              <a:t>особено</a:t>
            </a:r>
            <a:r>
              <a:rPr lang="ru-RU" dirty="0" smtClean="0">
                <a:cs typeface="Calibri"/>
              </a:rPr>
              <a:t> по тесните улички, </a:t>
            </a:r>
            <a:r>
              <a:rPr lang="ru-RU" dirty="0" err="1" smtClean="0">
                <a:cs typeface="Calibri"/>
              </a:rPr>
              <a:t>превърнати</a:t>
            </a:r>
            <a:r>
              <a:rPr lang="ru-RU" dirty="0" smtClean="0">
                <a:cs typeface="Calibri"/>
              </a:rPr>
              <a:t> в паркинги, </a:t>
            </a:r>
            <a:r>
              <a:rPr lang="ru-RU" dirty="0" err="1" smtClean="0">
                <a:cs typeface="Calibri"/>
              </a:rPr>
              <a:t>което</a:t>
            </a:r>
            <a:r>
              <a:rPr lang="ru-RU" dirty="0" smtClean="0">
                <a:cs typeface="Calibri"/>
              </a:rPr>
              <a:t> </a:t>
            </a:r>
            <a:r>
              <a:rPr lang="ru-RU" dirty="0" err="1" smtClean="0">
                <a:cs typeface="Calibri"/>
              </a:rPr>
              <a:t>прави</a:t>
            </a:r>
            <a:r>
              <a:rPr lang="ru-RU" dirty="0" smtClean="0">
                <a:cs typeface="Calibri"/>
              </a:rPr>
              <a:t> </a:t>
            </a:r>
            <a:r>
              <a:rPr lang="ru-RU" dirty="0" err="1" smtClean="0">
                <a:cs typeface="Calibri"/>
              </a:rPr>
              <a:t>рационалното</a:t>
            </a:r>
            <a:r>
              <a:rPr lang="ru-RU" dirty="0" smtClean="0">
                <a:cs typeface="Calibri"/>
              </a:rPr>
              <a:t> и устойчиво </a:t>
            </a:r>
            <a:r>
              <a:rPr lang="ru-RU" dirty="0" err="1" smtClean="0">
                <a:cs typeface="Calibri"/>
              </a:rPr>
              <a:t>присвояване</a:t>
            </a:r>
            <a:r>
              <a:rPr lang="ru-RU" dirty="0" smtClean="0">
                <a:cs typeface="Calibri"/>
              </a:rPr>
              <a:t> на </a:t>
            </a:r>
            <a:r>
              <a:rPr lang="ru-RU" dirty="0" err="1" smtClean="0">
                <a:cs typeface="Calibri"/>
              </a:rPr>
              <a:t>обществено</a:t>
            </a:r>
            <a:r>
              <a:rPr lang="ru-RU" dirty="0" smtClean="0">
                <a:cs typeface="Calibri"/>
              </a:rPr>
              <a:t> пространство </a:t>
            </a:r>
            <a:r>
              <a:rPr lang="ru-RU" dirty="0" err="1" smtClean="0">
                <a:cs typeface="Calibri"/>
              </a:rPr>
              <a:t>неосъществимо</a:t>
            </a:r>
            <a:r>
              <a:rPr lang="ru-RU" dirty="0" smtClean="0">
                <a:cs typeface="Calibri"/>
              </a:rPr>
              <a:t>. </a:t>
            </a:r>
            <a:r>
              <a:rPr lang="ru-RU" dirty="0" err="1" smtClean="0">
                <a:cs typeface="Calibri"/>
              </a:rPr>
              <a:t>Накратко</a:t>
            </a:r>
            <a:r>
              <a:rPr lang="ru-RU" dirty="0" smtClean="0">
                <a:cs typeface="Calibri"/>
              </a:rPr>
              <a:t>, вредите от </a:t>
            </a:r>
            <a:r>
              <a:rPr lang="ru-RU" dirty="0" err="1" smtClean="0">
                <a:cs typeface="Calibri"/>
              </a:rPr>
              <a:t>използване</a:t>
            </a:r>
            <a:r>
              <a:rPr lang="ru-RU" dirty="0" smtClean="0">
                <a:cs typeface="Calibri"/>
              </a:rPr>
              <a:t> на автомобили в </a:t>
            </a:r>
            <a:r>
              <a:rPr lang="ru-RU" dirty="0" err="1" smtClean="0">
                <a:cs typeface="Calibri"/>
              </a:rPr>
              <a:t>Моура</a:t>
            </a:r>
            <a:r>
              <a:rPr lang="ru-RU" dirty="0" smtClean="0">
                <a:cs typeface="Calibri"/>
              </a:rPr>
              <a:t> </a:t>
            </a:r>
            <a:r>
              <a:rPr lang="ru-RU" dirty="0" err="1" smtClean="0">
                <a:cs typeface="Calibri"/>
              </a:rPr>
              <a:t>възлиза</a:t>
            </a:r>
            <a:r>
              <a:rPr lang="ru-RU" dirty="0" smtClean="0">
                <a:cs typeface="Calibri"/>
              </a:rPr>
              <a:t> на много </a:t>
            </a:r>
            <a:r>
              <a:rPr lang="ru-RU" dirty="0" err="1" smtClean="0">
                <a:cs typeface="Calibri"/>
              </a:rPr>
              <a:t>хиляди</a:t>
            </a:r>
            <a:r>
              <a:rPr lang="ru-RU" dirty="0" smtClean="0">
                <a:cs typeface="Calibri"/>
              </a:rPr>
              <a:t> евро </a:t>
            </a:r>
            <a:r>
              <a:rPr lang="ru-RU" dirty="0" err="1" smtClean="0">
                <a:cs typeface="Calibri"/>
              </a:rPr>
              <a:t>годишно</a:t>
            </a:r>
            <a:r>
              <a:rPr lang="en-IE" dirty="0" smtClean="0">
                <a:cs typeface="Calibri"/>
              </a:rPr>
              <a:t>.</a:t>
            </a:r>
            <a:endParaRPr lang="en-IE" dirty="0">
              <a:cs typeface="Calibri"/>
            </a:endParaRPr>
          </a:p>
          <a:p>
            <a:pPr marL="67945" marR="67310" algn="just">
              <a:lnSpc>
                <a:spcPts val="1270"/>
              </a:lnSpc>
              <a:spcBef>
                <a:spcPts val="155"/>
              </a:spcBef>
            </a:pPr>
            <a:endParaRPr lang="en-IE" dirty="0">
              <a:cs typeface="Calibri"/>
            </a:endParaRPr>
          </a:p>
        </p:txBody>
      </p:sp>
      <p:grpSp>
        <p:nvGrpSpPr>
          <p:cNvPr id="5" name="Graphic 2">
            <a:extLst>
              <a:ext uri="{FF2B5EF4-FFF2-40B4-BE49-F238E27FC236}">
                <a16:creationId xmlns:a16="http://schemas.microsoft.com/office/drawing/2014/main" xmlns="" id="{8BABA9DE-5C3A-8344-6068-630F9E093F8B}"/>
              </a:ext>
            </a:extLst>
          </p:cNvPr>
          <p:cNvGrpSpPr/>
          <p:nvPr/>
        </p:nvGrpSpPr>
        <p:grpSpPr>
          <a:xfrm>
            <a:off x="862605" y="-139338"/>
            <a:ext cx="3836735" cy="1675108"/>
            <a:chOff x="3357879" y="5072538"/>
            <a:chExt cx="593407" cy="259080"/>
          </a:xfrm>
          <a:solidFill>
            <a:srgbClr val="EB7339"/>
          </a:solidFill>
        </p:grpSpPr>
        <p:sp>
          <p:nvSpPr>
            <p:cNvPr id="34" name="Freeform 33">
              <a:extLst>
                <a:ext uri="{FF2B5EF4-FFF2-40B4-BE49-F238E27FC236}">
                  <a16:creationId xmlns:a16="http://schemas.microsoft.com/office/drawing/2014/main" xmlns="" id="{EB61E01E-E0C6-834D-F3C7-72815905E1E5}"/>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 id="{FB3AC62B-ACD7-B155-0ADD-FF2FCF34659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 id="{8B2B72C7-85AC-D844-48E0-2D8E44AF0154}"/>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grpSp>
        <p:nvGrpSpPr>
          <p:cNvPr id="7" name="Group 71">
            <a:extLst>
              <a:ext uri="{FF2B5EF4-FFF2-40B4-BE49-F238E27FC236}">
                <a16:creationId xmlns:a16="http://schemas.microsoft.com/office/drawing/2014/main" xmlns="" id="{B6B16CFA-E394-FEF2-C59A-8B64F112E41A}"/>
              </a:ext>
            </a:extLst>
          </p:cNvPr>
          <p:cNvGrpSpPr/>
          <p:nvPr/>
        </p:nvGrpSpPr>
        <p:grpSpPr>
          <a:xfrm>
            <a:off x="724607" y="3470249"/>
            <a:ext cx="748786" cy="898971"/>
            <a:chOff x="689122" y="3058524"/>
            <a:chExt cx="748786" cy="898971"/>
          </a:xfrm>
        </p:grpSpPr>
        <p:grpSp>
          <p:nvGrpSpPr>
            <p:cNvPr id="8" name="Group 42">
              <a:extLst>
                <a:ext uri="{FF2B5EF4-FFF2-40B4-BE49-F238E27FC236}">
                  <a16:creationId xmlns:a16="http://schemas.microsoft.com/office/drawing/2014/main" xmlns="" id="{B07E81CD-05C5-8925-C449-288CEE5DAA4D}"/>
                </a:ext>
              </a:extLst>
            </p:cNvPr>
            <p:cNvGrpSpPr>
              <a:grpSpLocks noChangeAspect="1"/>
            </p:cNvGrpSpPr>
            <p:nvPr/>
          </p:nvGrpSpPr>
          <p:grpSpPr>
            <a:xfrm>
              <a:off x="689122" y="3208695"/>
              <a:ext cx="748786" cy="748800"/>
              <a:chOff x="8736336" y="773976"/>
              <a:chExt cx="925001" cy="925018"/>
            </a:xfrm>
            <a:solidFill>
              <a:srgbClr val="404040"/>
            </a:solidFill>
          </p:grpSpPr>
          <p:grpSp>
            <p:nvGrpSpPr>
              <p:cNvPr id="9" name="Graphic 2">
                <a:extLst>
                  <a:ext uri="{FF2B5EF4-FFF2-40B4-BE49-F238E27FC236}">
                    <a16:creationId xmlns:a16="http://schemas.microsoft.com/office/drawing/2014/main" xmlns="" id="{11FD8B12-83C3-80E7-6226-38B45F51D838}"/>
                  </a:ext>
                </a:extLst>
              </p:cNvPr>
              <p:cNvGrpSpPr/>
              <p:nvPr/>
            </p:nvGrpSpPr>
            <p:grpSpPr>
              <a:xfrm>
                <a:off x="8736336" y="773976"/>
                <a:ext cx="925001" cy="925018"/>
                <a:chOff x="8736336" y="773976"/>
                <a:chExt cx="925001" cy="925018"/>
              </a:xfrm>
              <a:grpFill/>
            </p:grpSpPr>
            <p:sp>
              <p:nvSpPr>
                <p:cNvPr id="47" name="Freeform 46">
                  <a:extLst>
                    <a:ext uri="{FF2B5EF4-FFF2-40B4-BE49-F238E27FC236}">
                      <a16:creationId xmlns:a16="http://schemas.microsoft.com/office/drawing/2014/main" xmlns="" id="{F32BF458-7C6E-4345-F7AA-B8BB65F1059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xmlns="" id="{5CA8752E-0846-7260-5104-23D48FD2BC60}"/>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xmlns="" id="{78CF27AB-4ED5-27EA-1A91-C86384DEDA12}"/>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xmlns="" id="{A2BAFC86-AB3F-E415-52C3-125906C812A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xmlns="" id="{462D7BBA-B870-F7B5-7AA7-CBEA5080149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xmlns="" id="{81B75D88-18F3-39EA-2771-A3D885C4854D}"/>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xmlns="" id="{60A8B218-10BF-AB0A-AC5D-37554E54634B}"/>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xmlns="" id="{5F48BA59-1839-FB7B-D8C4-D0D7C3855F69}"/>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xmlns="" id="{E7164EBD-2795-5338-EC6F-9C398DC4AE68}"/>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 name="Group 70">
              <a:extLst>
                <a:ext uri="{FF2B5EF4-FFF2-40B4-BE49-F238E27FC236}">
                  <a16:creationId xmlns:a16="http://schemas.microsoft.com/office/drawing/2014/main" xmlns="" id="{09CDF227-7AEE-E2AF-DAC8-3B16E48CC066}"/>
                </a:ext>
              </a:extLst>
            </p:cNvPr>
            <p:cNvGrpSpPr/>
            <p:nvPr/>
          </p:nvGrpSpPr>
          <p:grpSpPr>
            <a:xfrm rot="16200000">
              <a:off x="998594" y="2926741"/>
              <a:ext cx="122527" cy="386093"/>
              <a:chOff x="1467781" y="3425458"/>
              <a:chExt cx="122527" cy="386093"/>
            </a:xfrm>
          </p:grpSpPr>
          <p:sp>
            <p:nvSpPr>
              <p:cNvPr id="68" name="Freeform 67">
                <a:extLst>
                  <a:ext uri="{FF2B5EF4-FFF2-40B4-BE49-F238E27FC236}">
                    <a16:creationId xmlns:a16="http://schemas.microsoft.com/office/drawing/2014/main" xmlns="" id="{2D4C12EA-6004-3C97-5810-3EEA2E53862A}"/>
                  </a:ext>
                </a:extLst>
              </p:cNvPr>
              <p:cNvSpPr/>
              <p:nvPr/>
            </p:nvSpPr>
            <p:spPr>
              <a:xfrm>
                <a:off x="1508410" y="3606805"/>
                <a:ext cx="81898" cy="23399"/>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xmlns="" id="{E7C11180-A874-66B5-176C-86387E114923}"/>
                  </a:ext>
                </a:extLst>
              </p:cNvPr>
              <p:cNvSpPr/>
              <p:nvPr/>
            </p:nvSpPr>
            <p:spPr>
              <a:xfrm>
                <a:off x="1468192" y="3758902"/>
                <a:ext cx="73702" cy="5264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xmlns="" id="{C6778297-441C-549B-661D-C4A3CB1A751C}"/>
                  </a:ext>
                </a:extLst>
              </p:cNvPr>
              <p:cNvSpPr/>
              <p:nvPr/>
            </p:nvSpPr>
            <p:spPr>
              <a:xfrm>
                <a:off x="1467781" y="3425458"/>
                <a:ext cx="74265" cy="5265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 name="Slide Number Placeholder 5">
            <a:extLst>
              <a:ext uri="{FF2B5EF4-FFF2-40B4-BE49-F238E27FC236}">
                <a16:creationId xmlns:a16="http://schemas.microsoft.com/office/drawing/2014/main" xmlns=""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12</a:t>
            </a:fld>
            <a:endParaRPr lang="en-US" dirty="0"/>
          </a:p>
        </p:txBody>
      </p:sp>
      <p:sp>
        <p:nvSpPr>
          <p:cNvPr id="4" name="Text Placeholder 45">
            <a:extLst>
              <a:ext uri="{FF2B5EF4-FFF2-40B4-BE49-F238E27FC236}">
                <a16:creationId xmlns:a16="http://schemas.microsoft.com/office/drawing/2014/main" xmlns="" id="{D7358AF8-55B7-EF2C-89D1-41E6C00F5D39}"/>
              </a:ext>
            </a:extLst>
          </p:cNvPr>
          <p:cNvSpPr txBox="1">
            <a:spLocks/>
          </p:cNvSpPr>
          <p:nvPr/>
        </p:nvSpPr>
        <p:spPr>
          <a:xfrm>
            <a:off x="3940592" y="475966"/>
            <a:ext cx="1401772" cy="1044202"/>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8000" b="1" kern="0" dirty="0">
                <a:solidFill>
                  <a:srgbClr val="354F92"/>
                </a:solidFill>
              </a:rPr>
              <a:t>03</a:t>
            </a:r>
          </a:p>
        </p:txBody>
      </p:sp>
    </p:spTree>
    <p:extLst>
      <p:ext uri="{BB962C8B-B14F-4D97-AF65-F5344CB8AC3E}">
        <p14:creationId xmlns:p14="http://schemas.microsoft.com/office/powerpoint/2010/main" xmlns="" val="400577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xmlns="" id="{0597E16B-C4ED-C5D5-CB8C-3E786F7817CC}"/>
              </a:ext>
            </a:extLst>
          </p:cNvPr>
          <p:cNvCxnSpPr>
            <a:cxnSpLocks/>
          </p:cNvCxnSpPr>
          <p:nvPr/>
        </p:nvCxnSpPr>
        <p:spPr>
          <a:xfrm>
            <a:off x="321830" y="9302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21">
            <a:extLst>
              <a:ext uri="{FF2B5EF4-FFF2-40B4-BE49-F238E27FC236}">
                <a16:creationId xmlns:a16="http://schemas.microsoft.com/office/drawing/2014/main" xmlns="" id="{A791C3B0-6E34-92DE-4F57-73E0CF759E85}"/>
              </a:ext>
            </a:extLst>
          </p:cNvPr>
          <p:cNvGrpSpPr/>
          <p:nvPr/>
        </p:nvGrpSpPr>
        <p:grpSpPr>
          <a:xfrm>
            <a:off x="608864" y="701676"/>
            <a:ext cx="3175736" cy="304799"/>
            <a:chOff x="642634" y="1690784"/>
            <a:chExt cx="3175736" cy="534891"/>
          </a:xfrm>
        </p:grpSpPr>
        <p:sp>
          <p:nvSpPr>
            <p:cNvPr id="20" name="Rectangle 19">
              <a:extLst>
                <a:ext uri="{FF2B5EF4-FFF2-40B4-BE49-F238E27FC236}">
                  <a16:creationId xmlns:a16="http://schemas.microsoft.com/office/drawing/2014/main" xmlns="" id="{DF3F7005-123D-9156-4726-2B31EBC7D77F}"/>
                </a:ext>
              </a:extLst>
            </p:cNvPr>
            <p:cNvSpPr/>
            <p:nvPr/>
          </p:nvSpPr>
          <p:spPr>
            <a:xfrm>
              <a:off x="642634" y="1690786"/>
              <a:ext cx="2794736" cy="534889"/>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C99325C7-1E72-EEEE-EA0E-1F95DAB2E4C2}"/>
                </a:ext>
              </a:extLst>
            </p:cNvPr>
            <p:cNvSpPr txBox="1"/>
            <p:nvPr/>
          </p:nvSpPr>
          <p:spPr>
            <a:xfrm>
              <a:off x="736600" y="1690784"/>
              <a:ext cx="3081770" cy="372939"/>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 НАЧАЛО НА ИНИЦИАТИВАТА</a:t>
              </a:r>
              <a:endParaRPr lang="en-IE" sz="1400" b="1" dirty="0">
                <a:solidFill>
                  <a:schemeClr val="bg1"/>
                </a:solidFill>
                <a:cs typeface="Calibri"/>
              </a:endParaRPr>
            </a:p>
          </p:txBody>
        </p:sp>
      </p:grpSp>
      <p:sp>
        <p:nvSpPr>
          <p:cNvPr id="27" name="Text Placeholder 5">
            <a:extLst>
              <a:ext uri="{FF2B5EF4-FFF2-40B4-BE49-F238E27FC236}">
                <a16:creationId xmlns:a16="http://schemas.microsoft.com/office/drawing/2014/main" xmlns="" id="{7682C84E-7472-F507-268D-EDF1535DE029}"/>
              </a:ext>
            </a:extLst>
          </p:cNvPr>
          <p:cNvSpPr txBox="1">
            <a:spLocks/>
          </p:cNvSpPr>
          <p:nvPr/>
        </p:nvSpPr>
        <p:spPr>
          <a:xfrm>
            <a:off x="699524" y="1158875"/>
            <a:ext cx="1676400" cy="1436096"/>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как е </a:t>
            </a:r>
            <a:r>
              <a:rPr lang="ru-RU" sz="1400" i="1" kern="0" spc="-5" dirty="0" err="1" smtClean="0">
                <a:solidFill>
                  <a:srgbClr val="EB7339"/>
                </a:solidFill>
                <a:cs typeface="Calibri"/>
              </a:rPr>
              <a:t>започнала</a:t>
            </a:r>
            <a:r>
              <a:rPr lang="ru-RU" sz="1400" i="1" kern="0" spc="-5" dirty="0" smtClean="0">
                <a:solidFill>
                  <a:srgbClr val="EB7339"/>
                </a:solidFill>
                <a:cs typeface="Calibri"/>
              </a:rPr>
              <a:t> </a:t>
            </a:r>
            <a:r>
              <a:rPr lang="ru-RU" sz="1400" i="1" kern="0" spc="-5" dirty="0" err="1" smtClean="0">
                <a:solidFill>
                  <a:srgbClr val="EB7339"/>
                </a:solidFill>
                <a:cs typeface="Calibri"/>
              </a:rPr>
              <a:t>инициативата</a:t>
            </a:r>
            <a:r>
              <a:rPr lang="ru-RU" sz="1400" i="1" kern="0" spc="-5" dirty="0" smtClean="0">
                <a:solidFill>
                  <a:srgbClr val="EB7339"/>
                </a:solidFill>
                <a:cs typeface="Calibri"/>
              </a:rPr>
              <a:t>, </a:t>
            </a:r>
            <a:r>
              <a:rPr lang="ru-RU" sz="1400" i="1" kern="0" spc="-5" dirty="0" err="1" smtClean="0">
                <a:solidFill>
                  <a:srgbClr val="EB7339"/>
                </a:solidFill>
                <a:cs typeface="Calibri"/>
              </a:rPr>
              <a:t>водеща</a:t>
            </a:r>
            <a:r>
              <a:rPr lang="ru-RU" sz="1400" i="1" kern="0" spc="-5" dirty="0" smtClean="0">
                <a:solidFill>
                  <a:srgbClr val="EB7339"/>
                </a:solidFill>
                <a:cs typeface="Calibri"/>
              </a:rPr>
              <a:t> до </a:t>
            </a:r>
            <a:r>
              <a:rPr lang="ru-RU" sz="1400" i="1" kern="0" spc="-5" dirty="0" err="1" smtClean="0">
                <a:solidFill>
                  <a:srgbClr val="EB7339"/>
                </a:solidFill>
                <a:cs typeface="Calibri"/>
              </a:rPr>
              <a:t>промяна</a:t>
            </a:r>
            <a:r>
              <a:rPr lang="ru-RU" sz="1400" i="1" kern="0" spc="-5" dirty="0" smtClean="0">
                <a:solidFill>
                  <a:srgbClr val="EB7339"/>
                </a:solidFill>
                <a:cs typeface="Calibri"/>
              </a:rPr>
              <a:t>, кои </a:t>
            </a:r>
            <a:r>
              <a:rPr lang="ru-RU" sz="1400" i="1" kern="0" spc="-5" dirty="0" err="1" smtClean="0">
                <a:solidFill>
                  <a:srgbClr val="EB7339"/>
                </a:solidFill>
                <a:cs typeface="Calibri"/>
              </a:rPr>
              <a:t>са</a:t>
            </a:r>
            <a:r>
              <a:rPr lang="ru-RU" sz="1400" i="1" kern="0" spc="-5" dirty="0" smtClean="0">
                <a:solidFill>
                  <a:srgbClr val="EB7339"/>
                </a:solidFill>
                <a:cs typeface="Calibri"/>
              </a:rPr>
              <a:t> </a:t>
            </a:r>
            <a:r>
              <a:rPr lang="ru-RU" sz="1400" i="1" kern="0" spc="-5" dirty="0" err="1" smtClean="0">
                <a:solidFill>
                  <a:srgbClr val="EB7339"/>
                </a:solidFill>
                <a:cs typeface="Calibri"/>
              </a:rPr>
              <a:t>инициаторите</a:t>
            </a:r>
            <a:endParaRPr lang="en-IE" sz="1400" i="1" kern="0" spc="-5" dirty="0">
              <a:solidFill>
                <a:srgbClr val="EB7339"/>
              </a:solidFill>
              <a:cs typeface="Calibri"/>
            </a:endParaRPr>
          </a:p>
        </p:txBody>
      </p:sp>
      <p:sp>
        <p:nvSpPr>
          <p:cNvPr id="28" name="Text Placeholder 5">
            <a:extLst>
              <a:ext uri="{FF2B5EF4-FFF2-40B4-BE49-F238E27FC236}">
                <a16:creationId xmlns:a16="http://schemas.microsoft.com/office/drawing/2014/main" xmlns="" id="{86B4AB98-6475-E749-0110-D61417244D74}"/>
              </a:ext>
            </a:extLst>
          </p:cNvPr>
          <p:cNvSpPr txBox="1">
            <a:spLocks/>
          </p:cNvSpPr>
          <p:nvPr/>
        </p:nvSpPr>
        <p:spPr>
          <a:xfrm>
            <a:off x="2586758" y="1304693"/>
            <a:ext cx="4320000" cy="291101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67310">
              <a:lnSpc>
                <a:spcPts val="1270"/>
              </a:lnSpc>
              <a:spcBef>
                <a:spcPts val="155"/>
              </a:spcBef>
            </a:pPr>
            <a:r>
              <a:rPr lang="ru-RU" dirty="0" err="1" smtClean="0">
                <a:cs typeface="Calibri"/>
              </a:rPr>
              <a:t>Създадената</a:t>
            </a:r>
            <a:r>
              <a:rPr lang="ru-RU" dirty="0" smtClean="0">
                <a:cs typeface="Calibri"/>
              </a:rPr>
              <a:t> неустойчива среда за развитие на града </a:t>
            </a:r>
            <a:r>
              <a:rPr lang="ru-RU" dirty="0" err="1" smtClean="0">
                <a:cs typeface="Calibri"/>
              </a:rPr>
              <a:t>подтиква</a:t>
            </a:r>
            <a:r>
              <a:rPr lang="ru-RU" dirty="0" smtClean="0">
                <a:cs typeface="Calibri"/>
              </a:rPr>
              <a:t>  </a:t>
            </a:r>
            <a:r>
              <a:rPr lang="ru-RU" dirty="0" err="1" smtClean="0">
                <a:cs typeface="Calibri"/>
              </a:rPr>
              <a:t>група</a:t>
            </a:r>
            <a:r>
              <a:rPr lang="ru-RU" dirty="0" smtClean="0">
                <a:cs typeface="Calibri"/>
              </a:rPr>
              <a:t> от </a:t>
            </a:r>
            <a:r>
              <a:rPr lang="ru-RU" dirty="0" err="1" smtClean="0">
                <a:cs typeface="Calibri"/>
              </a:rPr>
              <a:t>участници</a:t>
            </a:r>
            <a:r>
              <a:rPr lang="ru-RU" dirty="0" smtClean="0">
                <a:cs typeface="Calibri"/>
              </a:rPr>
              <a:t>/</a:t>
            </a:r>
            <a:r>
              <a:rPr lang="ru-RU" dirty="0" err="1" smtClean="0">
                <a:cs typeface="Calibri"/>
              </a:rPr>
              <a:t>местни</a:t>
            </a:r>
            <a:r>
              <a:rPr lang="ru-RU" dirty="0" smtClean="0">
                <a:cs typeface="Calibri"/>
              </a:rPr>
              <a:t> </a:t>
            </a:r>
            <a:r>
              <a:rPr lang="ru-RU" dirty="0" err="1" smtClean="0">
                <a:cs typeface="Calibri"/>
              </a:rPr>
              <a:t>лидери</a:t>
            </a:r>
            <a:r>
              <a:rPr lang="ru-RU" dirty="0" smtClean="0">
                <a:cs typeface="Calibri"/>
              </a:rPr>
              <a:t> </a:t>
            </a:r>
            <a:r>
              <a:rPr lang="ru-RU" b="1" dirty="0" smtClean="0">
                <a:cs typeface="Calibri"/>
              </a:rPr>
              <a:t>(</a:t>
            </a:r>
            <a:r>
              <a:rPr lang="ru-RU" b="1" dirty="0" err="1" smtClean="0">
                <a:cs typeface="Calibri"/>
              </a:rPr>
              <a:t>Група</a:t>
            </a:r>
            <a:r>
              <a:rPr lang="ru-RU" b="1" dirty="0" smtClean="0">
                <a:cs typeface="Calibri"/>
              </a:rPr>
              <a:t> за местно </a:t>
            </a:r>
            <a:r>
              <a:rPr lang="ru-RU" b="1" dirty="0" err="1" smtClean="0">
                <a:cs typeface="Calibri"/>
              </a:rPr>
              <a:t>планиране</a:t>
            </a:r>
            <a:r>
              <a:rPr lang="ru-RU" b="1" dirty="0" smtClean="0">
                <a:cs typeface="Calibri"/>
              </a:rPr>
              <a:t> и действие</a:t>
            </a:r>
            <a:r>
              <a:rPr lang="ru-RU" dirty="0" smtClean="0">
                <a:cs typeface="Calibri"/>
              </a:rPr>
              <a:t>), </a:t>
            </a:r>
            <a:r>
              <a:rPr lang="ru-RU" dirty="0" err="1" smtClean="0">
                <a:cs typeface="Calibri"/>
              </a:rPr>
              <a:t>заинтересовани</a:t>
            </a:r>
            <a:r>
              <a:rPr lang="ru-RU" dirty="0" smtClean="0">
                <a:cs typeface="Calibri"/>
              </a:rPr>
              <a:t> от </a:t>
            </a:r>
            <a:r>
              <a:rPr lang="ru-RU" dirty="0" err="1" smtClean="0">
                <a:cs typeface="Calibri"/>
              </a:rPr>
              <a:t>решаването</a:t>
            </a:r>
            <a:r>
              <a:rPr lang="ru-RU" dirty="0" smtClean="0">
                <a:cs typeface="Calibri"/>
              </a:rPr>
              <a:t> на проблема и </a:t>
            </a:r>
            <a:r>
              <a:rPr lang="ru-RU" dirty="0" err="1" smtClean="0">
                <a:cs typeface="Calibri"/>
              </a:rPr>
              <a:t>като</a:t>
            </a:r>
            <a:r>
              <a:rPr lang="ru-RU" dirty="0" smtClean="0">
                <a:cs typeface="Calibri"/>
              </a:rPr>
              <a:t> </a:t>
            </a:r>
            <a:r>
              <a:rPr lang="ru-RU" dirty="0" err="1" smtClean="0">
                <a:cs typeface="Calibri"/>
              </a:rPr>
              <a:t>защитници</a:t>
            </a:r>
            <a:r>
              <a:rPr lang="ru-RU" dirty="0" smtClean="0">
                <a:cs typeface="Calibri"/>
              </a:rPr>
              <a:t> на </a:t>
            </a:r>
            <a:r>
              <a:rPr lang="ru-RU" dirty="0" err="1" smtClean="0">
                <a:cs typeface="Calibri"/>
              </a:rPr>
              <a:t>изменението</a:t>
            </a:r>
            <a:r>
              <a:rPr lang="ru-RU" dirty="0" smtClean="0">
                <a:cs typeface="Calibri"/>
              </a:rPr>
              <a:t> </a:t>
            </a:r>
            <a:r>
              <a:rPr lang="ru-RU" dirty="0" err="1" smtClean="0">
                <a:cs typeface="Calibri"/>
              </a:rPr>
              <a:t>на</a:t>
            </a:r>
            <a:r>
              <a:rPr lang="ru-RU" dirty="0" smtClean="0">
                <a:cs typeface="Calibri"/>
              </a:rPr>
              <a:t> климата,  да </a:t>
            </a:r>
            <a:r>
              <a:rPr lang="ru-RU" dirty="0" err="1" smtClean="0">
                <a:cs typeface="Calibri"/>
              </a:rPr>
              <a:t>обединят</a:t>
            </a:r>
            <a:r>
              <a:rPr lang="ru-RU" dirty="0" smtClean="0">
                <a:cs typeface="Calibri"/>
              </a:rPr>
              <a:t> </a:t>
            </a:r>
            <a:r>
              <a:rPr lang="ru-RU" dirty="0" err="1" smtClean="0">
                <a:cs typeface="Calibri"/>
              </a:rPr>
              <a:t>усилията</a:t>
            </a:r>
            <a:r>
              <a:rPr lang="ru-RU" dirty="0" smtClean="0">
                <a:cs typeface="Calibri"/>
              </a:rPr>
              <a:t> си и да </a:t>
            </a:r>
            <a:r>
              <a:rPr lang="ru-RU" dirty="0" err="1" smtClean="0">
                <a:cs typeface="Calibri"/>
              </a:rPr>
              <a:t>изградят</a:t>
            </a:r>
            <a:r>
              <a:rPr lang="ru-RU" dirty="0" smtClean="0">
                <a:cs typeface="Calibri"/>
              </a:rPr>
              <a:t> и приложат на практика в град </a:t>
            </a:r>
            <a:r>
              <a:rPr lang="ru-RU" dirty="0" err="1" smtClean="0">
                <a:cs typeface="Calibri"/>
              </a:rPr>
              <a:t>Моура</a:t>
            </a:r>
            <a:r>
              <a:rPr lang="ru-RU" dirty="0" smtClean="0">
                <a:cs typeface="Calibri"/>
              </a:rPr>
              <a:t> </a:t>
            </a:r>
            <a:r>
              <a:rPr lang="ru-RU" dirty="0" err="1" smtClean="0">
                <a:cs typeface="Calibri"/>
              </a:rPr>
              <a:t>местен</a:t>
            </a:r>
            <a:r>
              <a:rPr lang="ru-RU" dirty="0" smtClean="0">
                <a:cs typeface="Calibri"/>
              </a:rPr>
              <a:t> план за активна </a:t>
            </a:r>
            <a:r>
              <a:rPr lang="ru-RU" dirty="0" err="1" smtClean="0">
                <a:cs typeface="Calibri"/>
              </a:rPr>
              <a:t>велосипедна</a:t>
            </a:r>
            <a:r>
              <a:rPr lang="ru-RU" dirty="0" smtClean="0">
                <a:cs typeface="Calibri"/>
              </a:rPr>
              <a:t> </a:t>
            </a:r>
            <a:r>
              <a:rPr lang="ru-RU" dirty="0" err="1" smtClean="0">
                <a:cs typeface="Calibri"/>
              </a:rPr>
              <a:t>мобилност</a:t>
            </a:r>
            <a:r>
              <a:rPr lang="ru-RU" dirty="0" smtClean="0">
                <a:cs typeface="Calibri"/>
              </a:rPr>
              <a:t> (PLMAC), </a:t>
            </a:r>
            <a:r>
              <a:rPr lang="ru-RU" dirty="0" err="1" smtClean="0">
                <a:cs typeface="Calibri"/>
              </a:rPr>
              <a:t>като</a:t>
            </a:r>
            <a:r>
              <a:rPr lang="ru-RU" dirty="0" smtClean="0">
                <a:cs typeface="Calibri"/>
              </a:rPr>
              <a:t> по </a:t>
            </a:r>
            <a:r>
              <a:rPr lang="ru-RU" dirty="0" err="1" smtClean="0">
                <a:cs typeface="Calibri"/>
              </a:rPr>
              <a:t>този</a:t>
            </a:r>
            <a:r>
              <a:rPr lang="ru-RU" dirty="0" smtClean="0">
                <a:cs typeface="Calibri"/>
              </a:rPr>
              <a:t> начин </a:t>
            </a:r>
            <a:r>
              <a:rPr lang="ru-RU" dirty="0" err="1" smtClean="0">
                <a:cs typeface="Calibri"/>
              </a:rPr>
              <a:t>прави</a:t>
            </a:r>
            <a:r>
              <a:rPr lang="ru-RU" dirty="0" smtClean="0">
                <a:cs typeface="Calibri"/>
              </a:rPr>
              <a:t> </a:t>
            </a:r>
            <a:r>
              <a:rPr lang="ru-RU" dirty="0" err="1" smtClean="0">
                <a:cs typeface="Calibri"/>
              </a:rPr>
              <a:t>възможно</a:t>
            </a:r>
            <a:r>
              <a:rPr lang="ru-RU" dirty="0" smtClean="0">
                <a:cs typeface="Calibri"/>
              </a:rPr>
              <a:t> </a:t>
            </a:r>
            <a:r>
              <a:rPr lang="ru-RU" dirty="0" err="1" smtClean="0">
                <a:cs typeface="Calibri"/>
              </a:rPr>
              <a:t>максимизирането</a:t>
            </a:r>
            <a:r>
              <a:rPr lang="ru-RU" dirty="0" smtClean="0">
                <a:cs typeface="Calibri"/>
              </a:rPr>
              <a:t> на ползите, </a:t>
            </a:r>
            <a:r>
              <a:rPr lang="ru-RU" dirty="0" err="1" smtClean="0">
                <a:cs typeface="Calibri"/>
              </a:rPr>
              <a:t>произтичащи</a:t>
            </a:r>
            <a:r>
              <a:rPr lang="ru-RU" dirty="0" smtClean="0">
                <a:cs typeface="Calibri"/>
              </a:rPr>
              <a:t> от </a:t>
            </a:r>
            <a:r>
              <a:rPr lang="ru-RU" dirty="0" err="1" smtClean="0">
                <a:cs typeface="Calibri"/>
              </a:rPr>
              <a:t>използването</a:t>
            </a:r>
            <a:r>
              <a:rPr lang="ru-RU" dirty="0" smtClean="0">
                <a:cs typeface="Calibri"/>
              </a:rPr>
              <a:t> на велосипеда за </a:t>
            </a:r>
            <a:r>
              <a:rPr lang="ru-RU" dirty="0" err="1" smtClean="0">
                <a:cs typeface="Calibri"/>
              </a:rPr>
              <a:t>здравето</a:t>
            </a:r>
            <a:r>
              <a:rPr lang="ru-RU" dirty="0" smtClean="0">
                <a:cs typeface="Calibri"/>
              </a:rPr>
              <a:t>, </a:t>
            </a:r>
            <a:r>
              <a:rPr lang="ru-RU" dirty="0" err="1" smtClean="0">
                <a:cs typeface="Calibri"/>
              </a:rPr>
              <a:t>икономиката</a:t>
            </a:r>
            <a:r>
              <a:rPr lang="ru-RU" dirty="0" smtClean="0">
                <a:cs typeface="Calibri"/>
              </a:rPr>
              <a:t>, </a:t>
            </a:r>
            <a:r>
              <a:rPr lang="ru-RU" dirty="0" err="1" smtClean="0">
                <a:cs typeface="Calibri"/>
              </a:rPr>
              <a:t>заетостта</a:t>
            </a:r>
            <a:r>
              <a:rPr lang="ru-RU" dirty="0" smtClean="0">
                <a:cs typeface="Calibri"/>
              </a:rPr>
              <a:t>, </a:t>
            </a:r>
            <a:r>
              <a:rPr lang="ru-RU" dirty="0" err="1" smtClean="0">
                <a:cs typeface="Calibri"/>
              </a:rPr>
              <a:t>околната</a:t>
            </a:r>
            <a:r>
              <a:rPr lang="ru-RU" dirty="0" smtClean="0">
                <a:cs typeface="Calibri"/>
              </a:rPr>
              <a:t> среда и </a:t>
            </a:r>
            <a:r>
              <a:rPr lang="ru-RU" dirty="0" err="1" smtClean="0">
                <a:cs typeface="Calibri"/>
              </a:rPr>
              <a:t>гражданството</a:t>
            </a:r>
            <a:r>
              <a:rPr lang="ru-RU" dirty="0" smtClean="0">
                <a:cs typeface="Calibri"/>
              </a:rPr>
              <a:t>.</a:t>
            </a:r>
          </a:p>
          <a:p>
            <a:pPr marL="67945" marR="67310">
              <a:lnSpc>
                <a:spcPts val="1270"/>
              </a:lnSpc>
              <a:spcBef>
                <a:spcPts val="155"/>
              </a:spcBef>
            </a:pPr>
            <a:endParaRPr lang="en-IE" dirty="0">
              <a:cs typeface="Calibri"/>
            </a:endParaRPr>
          </a:p>
          <a:p>
            <a:pPr marL="67945" marR="67310">
              <a:lnSpc>
                <a:spcPts val="1270"/>
              </a:lnSpc>
              <a:spcBef>
                <a:spcPts val="155"/>
              </a:spcBef>
            </a:pPr>
            <a:r>
              <a:rPr lang="ru-RU" dirty="0" err="1" smtClean="0">
                <a:cs typeface="Calibri"/>
              </a:rPr>
              <a:t>Групата</a:t>
            </a:r>
            <a:r>
              <a:rPr lang="ru-RU" dirty="0" smtClean="0">
                <a:cs typeface="Calibri"/>
              </a:rPr>
              <a:t> за </a:t>
            </a:r>
            <a:r>
              <a:rPr lang="ru-RU" dirty="0" err="1" smtClean="0">
                <a:cs typeface="Calibri"/>
              </a:rPr>
              <a:t>планиране</a:t>
            </a:r>
            <a:r>
              <a:rPr lang="ru-RU" dirty="0" smtClean="0">
                <a:cs typeface="Calibri"/>
              </a:rPr>
              <a:t> и местно действие (</a:t>
            </a:r>
            <a:r>
              <a:rPr lang="ru-RU" dirty="0" err="1" smtClean="0">
                <a:cs typeface="Calibri"/>
              </a:rPr>
              <a:t>Шампиони</a:t>
            </a:r>
            <a:r>
              <a:rPr lang="ru-RU" dirty="0" smtClean="0">
                <a:cs typeface="Calibri"/>
              </a:rPr>
              <a:t> за </a:t>
            </a:r>
            <a:r>
              <a:rPr lang="ru-RU" dirty="0" err="1" smtClean="0">
                <a:cs typeface="Calibri"/>
              </a:rPr>
              <a:t>изменението</a:t>
            </a:r>
            <a:r>
              <a:rPr lang="ru-RU" dirty="0" smtClean="0">
                <a:cs typeface="Calibri"/>
              </a:rPr>
              <a:t> на климата) </a:t>
            </a:r>
            <a:r>
              <a:rPr lang="ru-RU" dirty="0" err="1" smtClean="0">
                <a:cs typeface="Calibri"/>
              </a:rPr>
              <a:t>включва</a:t>
            </a:r>
            <a:r>
              <a:rPr lang="ru-RU" dirty="0" smtClean="0">
                <a:cs typeface="Calibri"/>
              </a:rPr>
              <a:t>: </a:t>
            </a:r>
            <a:r>
              <a:rPr lang="ru-RU" dirty="0" err="1" smtClean="0">
                <a:cs typeface="Calibri"/>
              </a:rPr>
              <a:t>ADCMoura</a:t>
            </a:r>
            <a:r>
              <a:rPr lang="ru-RU" dirty="0" smtClean="0">
                <a:cs typeface="Calibri"/>
              </a:rPr>
              <a:t>, </a:t>
            </a:r>
            <a:r>
              <a:rPr lang="ru-RU" dirty="0" err="1" smtClean="0">
                <a:cs typeface="Calibri"/>
              </a:rPr>
              <a:t>кметството</a:t>
            </a:r>
            <a:r>
              <a:rPr lang="ru-RU" dirty="0" smtClean="0">
                <a:cs typeface="Calibri"/>
              </a:rPr>
              <a:t> на </a:t>
            </a:r>
            <a:r>
              <a:rPr lang="ru-RU" dirty="0" err="1" smtClean="0">
                <a:cs typeface="Calibri"/>
              </a:rPr>
              <a:t>Моура</a:t>
            </a:r>
            <a:r>
              <a:rPr lang="ru-RU" dirty="0" smtClean="0">
                <a:cs typeface="Calibri"/>
              </a:rPr>
              <a:t>, </a:t>
            </a:r>
            <a:r>
              <a:rPr lang="ru-RU" dirty="0" err="1" smtClean="0">
                <a:cs typeface="Calibri"/>
              </a:rPr>
              <a:t>енорийския</a:t>
            </a:r>
            <a:r>
              <a:rPr lang="ru-RU" dirty="0" smtClean="0">
                <a:cs typeface="Calibri"/>
              </a:rPr>
              <a:t> </a:t>
            </a:r>
            <a:r>
              <a:rPr lang="ru-RU" dirty="0" err="1" smtClean="0">
                <a:cs typeface="Calibri"/>
              </a:rPr>
              <a:t>съвет</a:t>
            </a:r>
            <a:r>
              <a:rPr lang="ru-RU" dirty="0" smtClean="0">
                <a:cs typeface="Calibri"/>
              </a:rPr>
              <a:t> </a:t>
            </a:r>
            <a:r>
              <a:rPr lang="ru-RU" dirty="0" err="1" smtClean="0">
                <a:cs typeface="Calibri"/>
              </a:rPr>
              <a:t>на</a:t>
            </a:r>
            <a:r>
              <a:rPr lang="ru-RU" dirty="0" smtClean="0">
                <a:cs typeface="Calibri"/>
              </a:rPr>
              <a:t> </a:t>
            </a:r>
            <a:r>
              <a:rPr lang="ru-RU" dirty="0" err="1" smtClean="0">
                <a:cs typeface="Calibri"/>
              </a:rPr>
              <a:t>Моура</a:t>
            </a:r>
            <a:r>
              <a:rPr lang="ru-RU" dirty="0" smtClean="0">
                <a:cs typeface="Calibri"/>
              </a:rPr>
              <a:t>, </a:t>
            </a:r>
            <a:r>
              <a:rPr lang="ru-RU" dirty="0" err="1" smtClean="0">
                <a:cs typeface="Calibri"/>
              </a:rPr>
              <a:t>група</a:t>
            </a:r>
            <a:r>
              <a:rPr lang="ru-RU" dirty="0" smtClean="0">
                <a:cs typeface="Calibri"/>
              </a:rPr>
              <a:t> училища </a:t>
            </a:r>
            <a:r>
              <a:rPr lang="ru-RU" dirty="0" err="1" smtClean="0">
                <a:cs typeface="Calibri"/>
              </a:rPr>
              <a:t>Santo</a:t>
            </a:r>
            <a:r>
              <a:rPr lang="ru-RU" dirty="0" smtClean="0">
                <a:cs typeface="Calibri"/>
              </a:rPr>
              <a:t> </a:t>
            </a:r>
            <a:r>
              <a:rPr lang="ru-RU" dirty="0" err="1" smtClean="0">
                <a:cs typeface="Calibri"/>
              </a:rPr>
              <a:t>Amador</a:t>
            </a:r>
            <a:r>
              <a:rPr lang="ru-RU" dirty="0" smtClean="0">
                <a:cs typeface="Calibri"/>
              </a:rPr>
              <a:t>, </a:t>
            </a:r>
            <a:r>
              <a:rPr lang="ru-RU" dirty="0" err="1" smtClean="0">
                <a:cs typeface="Calibri"/>
              </a:rPr>
              <a:t>асоциация</a:t>
            </a:r>
            <a:r>
              <a:rPr lang="ru-RU" dirty="0" smtClean="0">
                <a:cs typeface="Calibri"/>
              </a:rPr>
              <a:t> за </a:t>
            </a:r>
            <a:r>
              <a:rPr lang="ru-RU" dirty="0" err="1" smtClean="0">
                <a:cs typeface="Calibri"/>
              </a:rPr>
              <a:t>търговия</a:t>
            </a:r>
            <a:r>
              <a:rPr lang="ru-RU" dirty="0" smtClean="0">
                <a:cs typeface="Calibri"/>
              </a:rPr>
              <a:t>, услуги и </a:t>
            </a:r>
            <a:r>
              <a:rPr lang="ru-RU" dirty="0" err="1" smtClean="0">
                <a:cs typeface="Calibri"/>
              </a:rPr>
              <a:t>туризъм</a:t>
            </a:r>
            <a:r>
              <a:rPr lang="ru-RU" dirty="0" smtClean="0">
                <a:cs typeface="Calibri"/>
              </a:rPr>
              <a:t> в </a:t>
            </a:r>
            <a:r>
              <a:rPr lang="ru-RU" dirty="0" err="1" smtClean="0">
                <a:cs typeface="Calibri"/>
              </a:rPr>
              <a:t>Бежа</a:t>
            </a:r>
            <a:r>
              <a:rPr lang="ru-RU" dirty="0" smtClean="0">
                <a:cs typeface="Calibri"/>
              </a:rPr>
              <a:t>, местно </a:t>
            </a:r>
            <a:r>
              <a:rPr lang="ru-RU" dirty="0" err="1" smtClean="0">
                <a:cs typeface="Calibri"/>
              </a:rPr>
              <a:t>здравно</a:t>
            </a:r>
            <a:r>
              <a:rPr lang="ru-RU" dirty="0" smtClean="0">
                <a:cs typeface="Calibri"/>
              </a:rPr>
              <a:t> звено </a:t>
            </a:r>
            <a:r>
              <a:rPr lang="ru-RU" dirty="0" err="1" smtClean="0">
                <a:cs typeface="Calibri"/>
              </a:rPr>
              <a:t>Baixo</a:t>
            </a:r>
            <a:r>
              <a:rPr lang="ru-RU" dirty="0" smtClean="0">
                <a:cs typeface="Calibri"/>
              </a:rPr>
              <a:t> </a:t>
            </a:r>
            <a:r>
              <a:rPr lang="ru-RU" dirty="0" err="1" smtClean="0">
                <a:cs typeface="Calibri"/>
              </a:rPr>
              <a:t>Alentejo</a:t>
            </a:r>
            <a:r>
              <a:rPr lang="ru-RU" dirty="0" smtClean="0">
                <a:cs typeface="Calibri"/>
              </a:rPr>
              <a:t> (чрез </a:t>
            </a:r>
            <a:r>
              <a:rPr lang="ru-RU" dirty="0" err="1" smtClean="0">
                <a:cs typeface="Calibri"/>
              </a:rPr>
              <a:t>здравен</a:t>
            </a:r>
            <a:r>
              <a:rPr lang="ru-RU" dirty="0" smtClean="0">
                <a:cs typeface="Calibri"/>
              </a:rPr>
              <a:t> </a:t>
            </a:r>
            <a:r>
              <a:rPr lang="ru-RU" dirty="0" err="1" smtClean="0">
                <a:cs typeface="Calibri"/>
              </a:rPr>
              <a:t>център</a:t>
            </a:r>
            <a:r>
              <a:rPr lang="ru-RU" dirty="0" smtClean="0">
                <a:cs typeface="Calibri"/>
              </a:rPr>
              <a:t> </a:t>
            </a:r>
            <a:r>
              <a:rPr lang="ru-RU" dirty="0" err="1" smtClean="0">
                <a:cs typeface="Calibri"/>
              </a:rPr>
              <a:t>Моура</a:t>
            </a:r>
            <a:r>
              <a:rPr lang="ru-RU" dirty="0" smtClean="0">
                <a:cs typeface="Calibri"/>
              </a:rPr>
              <a:t>), </a:t>
            </a:r>
            <a:r>
              <a:rPr lang="ru-RU" dirty="0" err="1" smtClean="0">
                <a:cs typeface="Calibri"/>
              </a:rPr>
              <a:t>частни</a:t>
            </a:r>
            <a:r>
              <a:rPr lang="ru-RU" dirty="0" smtClean="0">
                <a:cs typeface="Calibri"/>
              </a:rPr>
              <a:t> институции за </a:t>
            </a:r>
            <a:r>
              <a:rPr lang="ru-RU" dirty="0" err="1" smtClean="0">
                <a:cs typeface="Calibri"/>
              </a:rPr>
              <a:t>социална</a:t>
            </a:r>
            <a:r>
              <a:rPr lang="ru-RU" dirty="0" smtClean="0">
                <a:cs typeface="Calibri"/>
              </a:rPr>
              <a:t> </a:t>
            </a:r>
            <a:r>
              <a:rPr lang="ru-RU" dirty="0" err="1" smtClean="0">
                <a:cs typeface="Calibri"/>
              </a:rPr>
              <a:t>солидарност</a:t>
            </a:r>
            <a:r>
              <a:rPr lang="ru-RU" dirty="0" smtClean="0">
                <a:cs typeface="Calibri"/>
              </a:rPr>
              <a:t> на </a:t>
            </a:r>
            <a:r>
              <a:rPr lang="ru-RU" dirty="0" err="1" smtClean="0">
                <a:cs typeface="Calibri"/>
              </a:rPr>
              <a:t>Моура</a:t>
            </a:r>
            <a:r>
              <a:rPr lang="ru-RU" dirty="0" smtClean="0">
                <a:cs typeface="Calibri"/>
              </a:rPr>
              <a:t>.</a:t>
            </a:r>
          </a:p>
          <a:p>
            <a:pPr marL="67945" marR="67310">
              <a:lnSpc>
                <a:spcPts val="1270"/>
              </a:lnSpc>
              <a:spcBef>
                <a:spcPts val="155"/>
              </a:spcBef>
            </a:pPr>
            <a:endParaRPr lang="ru-RU" dirty="0" smtClean="0">
              <a:cs typeface="Calibri"/>
            </a:endParaRPr>
          </a:p>
          <a:p>
            <a:pPr marL="67945" marR="67310">
              <a:lnSpc>
                <a:spcPts val="1270"/>
              </a:lnSpc>
              <a:spcBef>
                <a:spcPts val="155"/>
              </a:spcBef>
            </a:pPr>
            <a:r>
              <a:rPr lang="ru-RU" dirty="0" err="1" smtClean="0">
                <a:cs typeface="Calibri"/>
              </a:rPr>
              <a:t>Групата</a:t>
            </a:r>
            <a:r>
              <a:rPr lang="ru-RU" dirty="0" smtClean="0">
                <a:cs typeface="Calibri"/>
              </a:rPr>
              <a:t>  е </a:t>
            </a:r>
            <a:r>
              <a:rPr lang="ru-RU" dirty="0" err="1" smtClean="0">
                <a:cs typeface="Calibri"/>
              </a:rPr>
              <a:t>планирала</a:t>
            </a:r>
            <a:r>
              <a:rPr lang="ru-RU" dirty="0" smtClean="0">
                <a:cs typeface="Calibri"/>
              </a:rPr>
              <a:t> </a:t>
            </a:r>
            <a:r>
              <a:rPr lang="ru-RU" dirty="0" err="1" smtClean="0">
                <a:cs typeface="Calibri"/>
              </a:rPr>
              <a:t>конкретни</a:t>
            </a:r>
            <a:r>
              <a:rPr lang="ru-RU" dirty="0" smtClean="0">
                <a:cs typeface="Calibri"/>
              </a:rPr>
              <a:t> </a:t>
            </a:r>
            <a:r>
              <a:rPr lang="ru-RU" dirty="0" err="1" smtClean="0">
                <a:cs typeface="Calibri"/>
              </a:rPr>
              <a:t>дейности</a:t>
            </a:r>
            <a:r>
              <a:rPr lang="ru-RU" dirty="0" smtClean="0">
                <a:cs typeface="Calibri"/>
              </a:rPr>
              <a:t> в краткосрочен, </a:t>
            </a:r>
            <a:r>
              <a:rPr lang="ru-RU" dirty="0" err="1" smtClean="0">
                <a:cs typeface="Calibri"/>
              </a:rPr>
              <a:t>средносрочен</a:t>
            </a:r>
            <a:r>
              <a:rPr lang="ru-RU" dirty="0" smtClean="0">
                <a:cs typeface="Calibri"/>
              </a:rPr>
              <a:t> и </a:t>
            </a:r>
            <a:r>
              <a:rPr lang="ru-RU" dirty="0" err="1" smtClean="0">
                <a:cs typeface="Calibri"/>
              </a:rPr>
              <a:t>дългосрочен</a:t>
            </a:r>
            <a:r>
              <a:rPr lang="ru-RU" dirty="0" smtClean="0">
                <a:cs typeface="Calibri"/>
              </a:rPr>
              <a:t> план, на </a:t>
            </a:r>
            <a:r>
              <a:rPr lang="ru-RU" dirty="0" err="1" smtClean="0">
                <a:cs typeface="Calibri"/>
              </a:rPr>
              <a:t>различни</a:t>
            </a:r>
            <a:r>
              <a:rPr lang="ru-RU" dirty="0" smtClean="0">
                <a:cs typeface="Calibri"/>
              </a:rPr>
              <a:t> нива на интервенция: а) Инфраструктура и </a:t>
            </a:r>
            <a:r>
              <a:rPr lang="ru-RU" dirty="0" err="1" smtClean="0">
                <a:cs typeface="Calibri"/>
              </a:rPr>
              <a:t>интермодалност</a:t>
            </a:r>
            <a:r>
              <a:rPr lang="ru-RU" dirty="0" smtClean="0">
                <a:cs typeface="Calibri"/>
              </a:rPr>
              <a:t>, б) </a:t>
            </a:r>
            <a:r>
              <a:rPr lang="ru-RU" dirty="0" err="1" smtClean="0">
                <a:cs typeface="Calibri"/>
              </a:rPr>
              <a:t>Изграждане</a:t>
            </a:r>
            <a:r>
              <a:rPr lang="ru-RU" dirty="0" smtClean="0">
                <a:cs typeface="Calibri"/>
              </a:rPr>
              <a:t> на </a:t>
            </a:r>
            <a:r>
              <a:rPr lang="ru-RU" dirty="0" err="1" smtClean="0">
                <a:cs typeface="Calibri"/>
              </a:rPr>
              <a:t>капацитет</a:t>
            </a:r>
            <a:r>
              <a:rPr lang="ru-RU" dirty="0" smtClean="0">
                <a:cs typeface="Calibri"/>
              </a:rPr>
              <a:t> и </a:t>
            </a:r>
            <a:r>
              <a:rPr lang="ru-RU" dirty="0" err="1" smtClean="0">
                <a:cs typeface="Calibri"/>
              </a:rPr>
              <a:t>подкрепа</a:t>
            </a:r>
            <a:r>
              <a:rPr lang="ru-RU" dirty="0" smtClean="0">
                <a:cs typeface="Calibri"/>
              </a:rPr>
              <a:t>, в) </a:t>
            </a:r>
            <a:r>
              <a:rPr lang="ru-RU" dirty="0" err="1" smtClean="0">
                <a:cs typeface="Calibri"/>
              </a:rPr>
              <a:t>Култура</a:t>
            </a:r>
            <a:r>
              <a:rPr lang="ru-RU" dirty="0" smtClean="0">
                <a:cs typeface="Calibri"/>
              </a:rPr>
              <a:t> и поведение. </a:t>
            </a:r>
          </a:p>
          <a:p>
            <a:pPr marL="67945" marR="67310">
              <a:lnSpc>
                <a:spcPts val="1270"/>
              </a:lnSpc>
              <a:spcBef>
                <a:spcPts val="155"/>
              </a:spcBef>
            </a:pPr>
            <a:endParaRPr lang="ru-RU" dirty="0" smtClean="0">
              <a:cs typeface="Calibri"/>
            </a:endParaRPr>
          </a:p>
          <a:p>
            <a:pPr marL="67945" marR="67310">
              <a:lnSpc>
                <a:spcPts val="1270"/>
              </a:lnSpc>
              <a:spcBef>
                <a:spcPts val="155"/>
              </a:spcBef>
            </a:pPr>
            <a:r>
              <a:rPr lang="ru-RU" dirty="0" err="1" smtClean="0">
                <a:cs typeface="Calibri"/>
              </a:rPr>
              <a:t>Групата</a:t>
            </a:r>
            <a:r>
              <a:rPr lang="ru-RU" dirty="0" smtClean="0">
                <a:cs typeface="Calibri"/>
              </a:rPr>
              <a:t> е част от </a:t>
            </a:r>
            <a:r>
              <a:rPr lang="ru-RU" dirty="0" err="1" smtClean="0">
                <a:cs typeface="Calibri"/>
              </a:rPr>
              <a:t>националната</a:t>
            </a:r>
            <a:r>
              <a:rPr lang="ru-RU" dirty="0" smtClean="0">
                <a:cs typeface="Calibri"/>
              </a:rPr>
              <a:t> инициатива в Португалия за </a:t>
            </a:r>
            <a:r>
              <a:rPr lang="ru-RU" dirty="0" err="1" smtClean="0">
                <a:cs typeface="Calibri"/>
              </a:rPr>
              <a:t>кръгови</a:t>
            </a:r>
            <a:r>
              <a:rPr lang="ru-RU" dirty="0" smtClean="0">
                <a:cs typeface="Calibri"/>
              </a:rPr>
              <a:t> </a:t>
            </a:r>
            <a:r>
              <a:rPr lang="ru-RU" dirty="0" err="1" smtClean="0">
                <a:cs typeface="Calibri"/>
              </a:rPr>
              <a:t>градове</a:t>
            </a:r>
            <a:r>
              <a:rPr lang="ru-RU" dirty="0" smtClean="0">
                <a:cs typeface="Calibri"/>
              </a:rPr>
              <a:t> - </a:t>
            </a:r>
            <a:r>
              <a:rPr lang="ru-RU" dirty="0" err="1" smtClean="0">
                <a:cs typeface="Calibri"/>
              </a:rPr>
              <a:t>CircularNet</a:t>
            </a:r>
            <a:r>
              <a:rPr lang="ru-RU" dirty="0" smtClean="0">
                <a:cs typeface="Calibri"/>
              </a:rPr>
              <a:t>, </a:t>
            </a:r>
            <a:r>
              <a:rPr lang="ru-RU" dirty="0" err="1" smtClean="0">
                <a:cs typeface="Calibri"/>
              </a:rPr>
              <a:t>включваща</a:t>
            </a:r>
            <a:r>
              <a:rPr lang="ru-RU" dirty="0" smtClean="0">
                <a:cs typeface="Calibri"/>
              </a:rPr>
              <a:t> 8 </a:t>
            </a:r>
            <a:r>
              <a:rPr lang="ru-RU" dirty="0" err="1" smtClean="0">
                <a:cs typeface="Calibri"/>
              </a:rPr>
              <a:t>португалски</a:t>
            </a:r>
            <a:r>
              <a:rPr lang="ru-RU" dirty="0" smtClean="0">
                <a:cs typeface="Calibri"/>
              </a:rPr>
              <a:t> града, </a:t>
            </a:r>
            <a:r>
              <a:rPr lang="ru-RU" dirty="0" err="1" smtClean="0">
                <a:cs typeface="Calibri"/>
              </a:rPr>
              <a:t>включително</a:t>
            </a:r>
            <a:r>
              <a:rPr lang="ru-RU" dirty="0" smtClean="0">
                <a:cs typeface="Calibri"/>
              </a:rPr>
              <a:t> </a:t>
            </a:r>
            <a:r>
              <a:rPr lang="ru-RU" dirty="0" err="1" smtClean="0">
                <a:cs typeface="Calibri"/>
              </a:rPr>
              <a:t>Моура</a:t>
            </a:r>
            <a:r>
              <a:rPr lang="ru-RU" dirty="0" smtClean="0">
                <a:cs typeface="Calibri"/>
              </a:rPr>
              <a:t>, </a:t>
            </a:r>
            <a:r>
              <a:rPr lang="ru-RU" dirty="0" err="1" smtClean="0">
                <a:cs typeface="Calibri"/>
              </a:rPr>
              <a:t>насърчавана</a:t>
            </a:r>
            <a:r>
              <a:rPr lang="ru-RU" dirty="0" smtClean="0">
                <a:cs typeface="Calibri"/>
              </a:rPr>
              <a:t> от </a:t>
            </a:r>
            <a:r>
              <a:rPr lang="ru-RU" dirty="0" err="1" smtClean="0">
                <a:cs typeface="Calibri"/>
              </a:rPr>
              <a:t>португалското</a:t>
            </a:r>
            <a:r>
              <a:rPr lang="ru-RU" dirty="0" smtClean="0">
                <a:cs typeface="Calibri"/>
              </a:rPr>
              <a:t> </a:t>
            </a:r>
            <a:r>
              <a:rPr lang="ru-RU" dirty="0" err="1" smtClean="0">
                <a:cs typeface="Calibri"/>
              </a:rPr>
              <a:t>правителство</a:t>
            </a:r>
            <a:r>
              <a:rPr lang="ru-RU" dirty="0" smtClean="0">
                <a:cs typeface="Calibri"/>
              </a:rPr>
              <a:t> чрез </a:t>
            </a:r>
            <a:r>
              <a:rPr lang="ru-RU" dirty="0" err="1" smtClean="0">
                <a:cs typeface="Calibri"/>
              </a:rPr>
              <a:t>Министерството</a:t>
            </a:r>
            <a:r>
              <a:rPr lang="ru-RU" dirty="0" smtClean="0">
                <a:cs typeface="Calibri"/>
              </a:rPr>
              <a:t> на </a:t>
            </a:r>
            <a:r>
              <a:rPr lang="ru-RU" dirty="0" err="1" smtClean="0">
                <a:cs typeface="Calibri"/>
              </a:rPr>
              <a:t>околната</a:t>
            </a:r>
            <a:r>
              <a:rPr lang="ru-RU" dirty="0" smtClean="0">
                <a:cs typeface="Calibri"/>
              </a:rPr>
              <a:t> среда и </a:t>
            </a:r>
            <a:r>
              <a:rPr lang="ru-RU" dirty="0" err="1" smtClean="0">
                <a:cs typeface="Calibri"/>
              </a:rPr>
              <a:t>климатичните</a:t>
            </a:r>
            <a:r>
              <a:rPr lang="ru-RU" dirty="0" smtClean="0">
                <a:cs typeface="Calibri"/>
              </a:rPr>
              <a:t> действия. </a:t>
            </a:r>
            <a:r>
              <a:rPr lang="ru-RU" dirty="0" err="1" smtClean="0">
                <a:cs typeface="Calibri"/>
              </a:rPr>
              <a:t>Тази</a:t>
            </a:r>
            <a:r>
              <a:rPr lang="ru-RU" dirty="0" smtClean="0">
                <a:cs typeface="Calibri"/>
              </a:rPr>
              <a:t> </a:t>
            </a:r>
            <a:r>
              <a:rPr lang="ru-RU" dirty="0" err="1" smtClean="0">
                <a:cs typeface="Calibri"/>
              </a:rPr>
              <a:t>правителствена</a:t>
            </a:r>
            <a:r>
              <a:rPr lang="ru-RU" dirty="0" smtClean="0">
                <a:cs typeface="Calibri"/>
              </a:rPr>
              <a:t> </a:t>
            </a:r>
            <a:r>
              <a:rPr lang="ru-RU" dirty="0" err="1" smtClean="0">
                <a:cs typeface="Calibri"/>
              </a:rPr>
              <a:t>програма</a:t>
            </a:r>
            <a:r>
              <a:rPr lang="ru-RU" dirty="0" smtClean="0">
                <a:cs typeface="Calibri"/>
              </a:rPr>
              <a:t> е </a:t>
            </a:r>
            <a:r>
              <a:rPr lang="ru-RU" dirty="0" err="1" smtClean="0">
                <a:cs typeface="Calibri"/>
              </a:rPr>
              <a:t>насочена</a:t>
            </a:r>
            <a:r>
              <a:rPr lang="ru-RU" dirty="0" smtClean="0">
                <a:cs typeface="Calibri"/>
              </a:rPr>
              <a:t> </a:t>
            </a:r>
            <a:r>
              <a:rPr lang="ru-RU" dirty="0" err="1" smtClean="0">
                <a:cs typeface="Calibri"/>
              </a:rPr>
              <a:t>към</a:t>
            </a:r>
            <a:r>
              <a:rPr lang="ru-RU" dirty="0" smtClean="0">
                <a:cs typeface="Calibri"/>
              </a:rPr>
              <a:t> </a:t>
            </a:r>
            <a:r>
              <a:rPr lang="ru-RU" dirty="0" err="1" smtClean="0">
                <a:cs typeface="Calibri"/>
              </a:rPr>
              <a:t>подкрепа</a:t>
            </a:r>
            <a:r>
              <a:rPr lang="ru-RU" dirty="0" smtClean="0">
                <a:cs typeface="Calibri"/>
              </a:rPr>
              <a:t> и </a:t>
            </a:r>
            <a:r>
              <a:rPr lang="ru-RU" dirty="0" err="1" smtClean="0">
                <a:cs typeface="Calibri"/>
              </a:rPr>
              <a:t>овластяване</a:t>
            </a:r>
            <a:r>
              <a:rPr lang="ru-RU" dirty="0" smtClean="0">
                <a:cs typeface="Calibri"/>
              </a:rPr>
              <a:t> на </a:t>
            </a:r>
            <a:r>
              <a:rPr lang="ru-RU" dirty="0" err="1" smtClean="0">
                <a:cs typeface="Calibri"/>
              </a:rPr>
              <a:t>общините</a:t>
            </a:r>
            <a:r>
              <a:rPr lang="ru-RU" dirty="0" smtClean="0">
                <a:cs typeface="Calibri"/>
              </a:rPr>
              <a:t> и </a:t>
            </a:r>
            <a:r>
              <a:rPr lang="ru-RU" dirty="0" err="1" smtClean="0">
                <a:cs typeface="Calibri"/>
              </a:rPr>
              <a:t>техните</a:t>
            </a:r>
            <a:r>
              <a:rPr lang="ru-RU" dirty="0" smtClean="0">
                <a:cs typeface="Calibri"/>
              </a:rPr>
              <a:t> общности в </a:t>
            </a:r>
            <a:r>
              <a:rPr lang="ru-RU" dirty="0" err="1" smtClean="0">
                <a:cs typeface="Calibri"/>
              </a:rPr>
              <a:t>прехода</a:t>
            </a:r>
            <a:r>
              <a:rPr lang="ru-RU" dirty="0" smtClean="0">
                <a:cs typeface="Calibri"/>
              </a:rPr>
              <a:t> </a:t>
            </a:r>
            <a:r>
              <a:rPr lang="ru-RU" dirty="0" err="1" smtClean="0">
                <a:cs typeface="Calibri"/>
              </a:rPr>
              <a:t>към</a:t>
            </a:r>
            <a:r>
              <a:rPr lang="ru-RU" dirty="0" smtClean="0">
                <a:cs typeface="Calibri"/>
              </a:rPr>
              <a:t> </a:t>
            </a:r>
            <a:r>
              <a:rPr lang="ru-RU" dirty="0" err="1" smtClean="0">
                <a:cs typeface="Calibri"/>
              </a:rPr>
              <a:t>кръгова</a:t>
            </a:r>
            <a:r>
              <a:rPr lang="ru-RU" dirty="0" smtClean="0">
                <a:cs typeface="Calibri"/>
              </a:rPr>
              <a:t> </a:t>
            </a:r>
            <a:r>
              <a:rPr lang="ru-RU" dirty="0" err="1" smtClean="0">
                <a:cs typeface="Calibri"/>
              </a:rPr>
              <a:t>икономика</a:t>
            </a:r>
            <a:r>
              <a:rPr lang="ru-RU" dirty="0" smtClean="0">
                <a:cs typeface="Calibri"/>
              </a:rPr>
              <a:t>, </a:t>
            </a:r>
            <a:r>
              <a:rPr lang="ru-RU" dirty="0" err="1" smtClean="0">
                <a:cs typeface="Calibri"/>
              </a:rPr>
              <a:t>като</a:t>
            </a:r>
            <a:r>
              <a:rPr lang="ru-RU" dirty="0" smtClean="0">
                <a:cs typeface="Calibri"/>
              </a:rPr>
              <a:t> </a:t>
            </a:r>
            <a:r>
              <a:rPr lang="ru-RU" dirty="0" err="1" smtClean="0">
                <a:cs typeface="Calibri"/>
              </a:rPr>
              <a:t>активната</a:t>
            </a:r>
            <a:r>
              <a:rPr lang="ru-RU" dirty="0" smtClean="0">
                <a:cs typeface="Calibri"/>
              </a:rPr>
              <a:t> </a:t>
            </a:r>
            <a:r>
              <a:rPr lang="ru-RU" dirty="0" err="1" smtClean="0">
                <a:cs typeface="Calibri"/>
              </a:rPr>
              <a:t>мобилност</a:t>
            </a:r>
            <a:r>
              <a:rPr lang="ru-RU" dirty="0" smtClean="0">
                <a:cs typeface="Calibri"/>
              </a:rPr>
              <a:t> е </a:t>
            </a:r>
            <a:r>
              <a:rPr lang="ru-RU" dirty="0" err="1" smtClean="0">
                <a:cs typeface="Calibri"/>
              </a:rPr>
              <a:t>една</a:t>
            </a:r>
            <a:r>
              <a:rPr lang="ru-RU" dirty="0" smtClean="0">
                <a:cs typeface="Calibri"/>
              </a:rPr>
              <a:t> от </a:t>
            </a:r>
            <a:r>
              <a:rPr lang="ru-RU" dirty="0" err="1" smtClean="0">
                <a:cs typeface="Calibri"/>
              </a:rPr>
              <a:t>приоритетните</a:t>
            </a:r>
            <a:r>
              <a:rPr lang="ru-RU" dirty="0" smtClean="0">
                <a:cs typeface="Calibri"/>
              </a:rPr>
              <a:t> теми. На свой </a:t>
            </a:r>
            <a:r>
              <a:rPr lang="ru-RU" dirty="0" err="1" smtClean="0">
                <a:cs typeface="Calibri"/>
              </a:rPr>
              <a:t>ред</a:t>
            </a:r>
            <a:r>
              <a:rPr lang="ru-RU" dirty="0" smtClean="0">
                <a:cs typeface="Calibri"/>
              </a:rPr>
              <a:t> </a:t>
            </a:r>
            <a:r>
              <a:rPr lang="ru-RU" dirty="0" err="1" smtClean="0">
                <a:cs typeface="Calibri"/>
              </a:rPr>
              <a:t>тя</a:t>
            </a:r>
            <a:r>
              <a:rPr lang="ru-RU" dirty="0" smtClean="0">
                <a:cs typeface="Calibri"/>
              </a:rPr>
              <a:t> е в </a:t>
            </a:r>
            <a:r>
              <a:rPr lang="ru-RU" dirty="0" err="1" smtClean="0">
                <a:cs typeface="Calibri"/>
              </a:rPr>
              <a:t>съответствие</a:t>
            </a:r>
            <a:r>
              <a:rPr lang="ru-RU" dirty="0" smtClean="0">
                <a:cs typeface="Calibri"/>
              </a:rPr>
              <a:t> с Цели за устойчиво развитие на ООН ЦУР 4, 11, 12, 13 и 17.</a:t>
            </a:r>
            <a:endParaRPr lang="en-IE" dirty="0">
              <a:cs typeface="Calibri"/>
            </a:endParaRPr>
          </a:p>
        </p:txBody>
      </p:sp>
      <p:grpSp>
        <p:nvGrpSpPr>
          <p:cNvPr id="4" name="Group 71">
            <a:extLst>
              <a:ext uri="{FF2B5EF4-FFF2-40B4-BE49-F238E27FC236}">
                <a16:creationId xmlns:a16="http://schemas.microsoft.com/office/drawing/2014/main" xmlns="" id="{B6B16CFA-E394-FEF2-C59A-8B64F112E41A}"/>
              </a:ext>
            </a:extLst>
          </p:cNvPr>
          <p:cNvGrpSpPr/>
          <p:nvPr/>
        </p:nvGrpSpPr>
        <p:grpSpPr>
          <a:xfrm>
            <a:off x="889000" y="2317304"/>
            <a:ext cx="748786" cy="898971"/>
            <a:chOff x="689122" y="3058524"/>
            <a:chExt cx="748786" cy="898971"/>
          </a:xfrm>
        </p:grpSpPr>
        <p:grpSp>
          <p:nvGrpSpPr>
            <p:cNvPr id="5" name="Group 42">
              <a:extLst>
                <a:ext uri="{FF2B5EF4-FFF2-40B4-BE49-F238E27FC236}">
                  <a16:creationId xmlns:a16="http://schemas.microsoft.com/office/drawing/2014/main" xmlns="" id="{B07E81CD-05C5-8925-C449-288CEE5DAA4D}"/>
                </a:ext>
              </a:extLst>
            </p:cNvPr>
            <p:cNvGrpSpPr>
              <a:grpSpLocks noChangeAspect="1"/>
            </p:cNvGrpSpPr>
            <p:nvPr/>
          </p:nvGrpSpPr>
          <p:grpSpPr>
            <a:xfrm>
              <a:off x="689122" y="3208695"/>
              <a:ext cx="748786" cy="748800"/>
              <a:chOff x="8736336" y="773976"/>
              <a:chExt cx="925001" cy="925018"/>
            </a:xfrm>
            <a:solidFill>
              <a:srgbClr val="404040"/>
            </a:solidFill>
          </p:grpSpPr>
          <p:grpSp>
            <p:nvGrpSpPr>
              <p:cNvPr id="6" name="Graphic 2">
                <a:extLst>
                  <a:ext uri="{FF2B5EF4-FFF2-40B4-BE49-F238E27FC236}">
                    <a16:creationId xmlns:a16="http://schemas.microsoft.com/office/drawing/2014/main" xmlns="" id="{11FD8B12-83C3-80E7-6226-38B45F51D838}"/>
                  </a:ext>
                </a:extLst>
              </p:cNvPr>
              <p:cNvGrpSpPr/>
              <p:nvPr/>
            </p:nvGrpSpPr>
            <p:grpSpPr>
              <a:xfrm>
                <a:off x="8736336" y="773976"/>
                <a:ext cx="925001" cy="925018"/>
                <a:chOff x="8736336" y="773976"/>
                <a:chExt cx="925001" cy="925018"/>
              </a:xfrm>
              <a:grpFill/>
            </p:grpSpPr>
            <p:sp>
              <p:nvSpPr>
                <p:cNvPr id="47" name="Freeform 46">
                  <a:extLst>
                    <a:ext uri="{FF2B5EF4-FFF2-40B4-BE49-F238E27FC236}">
                      <a16:creationId xmlns:a16="http://schemas.microsoft.com/office/drawing/2014/main" xmlns="" id="{F32BF458-7C6E-4345-F7AA-B8BB65F1059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xmlns="" id="{5CA8752E-0846-7260-5104-23D48FD2BC60}"/>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xmlns="" id="{78CF27AB-4ED5-27EA-1A91-C86384DEDA12}"/>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xmlns="" id="{A2BAFC86-AB3F-E415-52C3-125906C812A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xmlns="" id="{462D7BBA-B870-F7B5-7AA7-CBEA5080149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xmlns="" id="{81B75D88-18F3-39EA-2771-A3D885C4854D}"/>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xmlns="" id="{60A8B218-10BF-AB0A-AC5D-37554E54634B}"/>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xmlns="" id="{5F48BA59-1839-FB7B-D8C4-D0D7C3855F69}"/>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xmlns="" id="{E7164EBD-2795-5338-EC6F-9C398DC4AE68}"/>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 name="Group 70">
              <a:extLst>
                <a:ext uri="{FF2B5EF4-FFF2-40B4-BE49-F238E27FC236}">
                  <a16:creationId xmlns:a16="http://schemas.microsoft.com/office/drawing/2014/main" xmlns="" id="{09CDF227-7AEE-E2AF-DAC8-3B16E48CC066}"/>
                </a:ext>
              </a:extLst>
            </p:cNvPr>
            <p:cNvGrpSpPr/>
            <p:nvPr/>
          </p:nvGrpSpPr>
          <p:grpSpPr>
            <a:xfrm rot="16200000">
              <a:off x="998594" y="2926741"/>
              <a:ext cx="122527" cy="386093"/>
              <a:chOff x="1467781" y="3425458"/>
              <a:chExt cx="122527" cy="386093"/>
            </a:xfrm>
          </p:grpSpPr>
          <p:sp>
            <p:nvSpPr>
              <p:cNvPr id="68" name="Freeform 67">
                <a:extLst>
                  <a:ext uri="{FF2B5EF4-FFF2-40B4-BE49-F238E27FC236}">
                    <a16:creationId xmlns:a16="http://schemas.microsoft.com/office/drawing/2014/main" xmlns="" id="{2D4C12EA-6004-3C97-5810-3EEA2E53862A}"/>
                  </a:ext>
                </a:extLst>
              </p:cNvPr>
              <p:cNvSpPr/>
              <p:nvPr/>
            </p:nvSpPr>
            <p:spPr>
              <a:xfrm>
                <a:off x="1508410" y="3606805"/>
                <a:ext cx="81898" cy="23399"/>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xmlns="" id="{E7C11180-A874-66B5-176C-86387E114923}"/>
                  </a:ext>
                </a:extLst>
              </p:cNvPr>
              <p:cNvSpPr/>
              <p:nvPr/>
            </p:nvSpPr>
            <p:spPr>
              <a:xfrm>
                <a:off x="1468192" y="3758902"/>
                <a:ext cx="73702" cy="5264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xmlns="" id="{C6778297-441C-549B-661D-C4A3CB1A751C}"/>
                  </a:ext>
                </a:extLst>
              </p:cNvPr>
              <p:cNvSpPr/>
              <p:nvPr/>
            </p:nvSpPr>
            <p:spPr>
              <a:xfrm>
                <a:off x="1467781" y="3425458"/>
                <a:ext cx="74265" cy="5265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 name="Slide Number Placeholder 5">
            <a:extLst>
              <a:ext uri="{FF2B5EF4-FFF2-40B4-BE49-F238E27FC236}">
                <a16:creationId xmlns:a16="http://schemas.microsoft.com/office/drawing/2014/main" xmlns=""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13</a:t>
            </a:fld>
            <a:endParaRPr lang="en-US" dirty="0"/>
          </a:p>
        </p:txBody>
      </p:sp>
      <p:cxnSp>
        <p:nvCxnSpPr>
          <p:cNvPr id="7" name="Straight Connector 6">
            <a:extLst>
              <a:ext uri="{FF2B5EF4-FFF2-40B4-BE49-F238E27FC236}">
                <a16:creationId xmlns:a16="http://schemas.microsoft.com/office/drawing/2014/main" xmlns="" id="{CCB41079-E699-829E-F6F5-205FE9AA7D1E}"/>
              </a:ext>
            </a:extLst>
          </p:cNvPr>
          <p:cNvCxnSpPr>
            <a:cxnSpLocks/>
          </p:cNvCxnSpPr>
          <p:nvPr/>
        </p:nvCxnSpPr>
        <p:spPr>
          <a:xfrm>
            <a:off x="279400" y="67976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13" name="Group 7">
            <a:extLst>
              <a:ext uri="{FF2B5EF4-FFF2-40B4-BE49-F238E27FC236}">
                <a16:creationId xmlns:a16="http://schemas.microsoft.com/office/drawing/2014/main" xmlns="" id="{E0789D0D-8992-775C-2717-460CC3E43B24}"/>
              </a:ext>
            </a:extLst>
          </p:cNvPr>
          <p:cNvGrpSpPr/>
          <p:nvPr/>
        </p:nvGrpSpPr>
        <p:grpSpPr>
          <a:xfrm>
            <a:off x="660400" y="6645275"/>
            <a:ext cx="2962282" cy="561692"/>
            <a:chOff x="642634" y="1690786"/>
            <a:chExt cx="2962282" cy="561692"/>
          </a:xfrm>
        </p:grpSpPr>
        <p:sp>
          <p:nvSpPr>
            <p:cNvPr id="9" name="Rectangle 8">
              <a:extLst>
                <a:ext uri="{FF2B5EF4-FFF2-40B4-BE49-F238E27FC236}">
                  <a16:creationId xmlns:a16="http://schemas.microsoft.com/office/drawing/2014/main" xmlns="" id="{51932E3C-FEC2-F808-01F5-EA98926725E5}"/>
                </a:ext>
              </a:extLst>
            </p:cNvPr>
            <p:cNvSpPr/>
            <p:nvPr/>
          </p:nvSpPr>
          <p:spPr>
            <a:xfrm>
              <a:off x="642634" y="1690786"/>
              <a:ext cx="2598928"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BC48682F-4174-5FF7-1AA6-3617B6A7FFE2}"/>
                </a:ext>
              </a:extLst>
            </p:cNvPr>
            <p:cNvSpPr txBox="1"/>
            <p:nvPr/>
          </p:nvSpPr>
          <p:spPr>
            <a:xfrm>
              <a:off x="736600" y="1690786"/>
              <a:ext cx="2868316"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ДЪЛГОСРОЧНА ЦЕЛ</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11" name="Text Placeholder 5">
            <a:extLst>
              <a:ext uri="{FF2B5EF4-FFF2-40B4-BE49-F238E27FC236}">
                <a16:creationId xmlns:a16="http://schemas.microsoft.com/office/drawing/2014/main" xmlns="" id="{D9C2C6F3-344A-E369-4C8C-FBF14833FCA0}"/>
              </a:ext>
            </a:extLst>
          </p:cNvPr>
          <p:cNvSpPr txBox="1">
            <a:spLocks/>
          </p:cNvSpPr>
          <p:nvPr/>
        </p:nvSpPr>
        <p:spPr>
          <a:xfrm>
            <a:off x="719844" y="7330182"/>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bg-BG" sz="1400" i="1" kern="0" spc="-5" dirty="0" smtClean="0">
                <a:solidFill>
                  <a:srgbClr val="EB7339"/>
                </a:solidFill>
                <a:latin typeface="Calibri"/>
                <a:cs typeface="Calibri"/>
              </a:rPr>
              <a:t>Какво ще постигнем в бъдеще?</a:t>
            </a:r>
            <a:endParaRPr lang="en-IE" sz="1400" i="1" kern="0" spc="-5" dirty="0">
              <a:solidFill>
                <a:srgbClr val="EB7339"/>
              </a:solidFill>
              <a:latin typeface="Calibri"/>
              <a:cs typeface="Calibri"/>
            </a:endParaRPr>
          </a:p>
          <a:p>
            <a:pPr marL="67945" algn="l">
              <a:lnSpc>
                <a:spcPts val="1275"/>
              </a:lnSpc>
            </a:pPr>
            <a:endParaRPr lang="en-IE" sz="1400" i="1" kern="0" spc="-5" dirty="0">
              <a:solidFill>
                <a:srgbClr val="EB7339"/>
              </a:solidFill>
              <a:latin typeface="Calibri"/>
              <a:cs typeface="Calibri"/>
            </a:endParaRPr>
          </a:p>
        </p:txBody>
      </p:sp>
      <p:sp>
        <p:nvSpPr>
          <p:cNvPr id="12" name="Text Placeholder 5">
            <a:extLst>
              <a:ext uri="{FF2B5EF4-FFF2-40B4-BE49-F238E27FC236}">
                <a16:creationId xmlns:a16="http://schemas.microsoft.com/office/drawing/2014/main" xmlns="" id="{32EE45D2-947E-4E29-3E23-D3B91D00A0D0}"/>
              </a:ext>
            </a:extLst>
          </p:cNvPr>
          <p:cNvSpPr txBox="1">
            <a:spLocks/>
          </p:cNvSpPr>
          <p:nvPr/>
        </p:nvSpPr>
        <p:spPr>
          <a:xfrm>
            <a:off x="2607078" y="6950075"/>
            <a:ext cx="4320000" cy="3313633"/>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0330" marR="3175">
              <a:lnSpc>
                <a:spcPts val="1280"/>
              </a:lnSpc>
            </a:pPr>
            <a:r>
              <a:rPr lang="ru-RU" dirty="0" smtClean="0">
                <a:cs typeface="Calibri"/>
              </a:rPr>
              <a:t>«Да </a:t>
            </a:r>
            <a:r>
              <a:rPr lang="ru-RU" dirty="0" err="1" smtClean="0">
                <a:cs typeface="Calibri"/>
              </a:rPr>
              <a:t>насърчи</a:t>
            </a:r>
            <a:r>
              <a:rPr lang="ru-RU" dirty="0" smtClean="0">
                <a:cs typeface="Calibri"/>
              </a:rPr>
              <a:t> и </a:t>
            </a:r>
            <a:r>
              <a:rPr lang="ru-RU" dirty="0" err="1" smtClean="0">
                <a:cs typeface="Calibri"/>
              </a:rPr>
              <a:t>превърне</a:t>
            </a:r>
            <a:r>
              <a:rPr lang="ru-RU" dirty="0" smtClean="0">
                <a:cs typeface="Calibri"/>
              </a:rPr>
              <a:t> в </a:t>
            </a:r>
            <a:r>
              <a:rPr lang="ru-RU" dirty="0" err="1" smtClean="0">
                <a:cs typeface="Calibri"/>
              </a:rPr>
              <a:t>ежедневие</a:t>
            </a:r>
            <a:r>
              <a:rPr lang="ru-RU" dirty="0" smtClean="0">
                <a:cs typeface="Calibri"/>
              </a:rPr>
              <a:t> </a:t>
            </a:r>
            <a:r>
              <a:rPr lang="ru-RU" dirty="0" err="1" smtClean="0">
                <a:cs typeface="Calibri"/>
              </a:rPr>
              <a:t>използването</a:t>
            </a:r>
            <a:r>
              <a:rPr lang="ru-RU" dirty="0" smtClean="0">
                <a:cs typeface="Calibri"/>
              </a:rPr>
              <a:t> на </a:t>
            </a:r>
            <a:r>
              <a:rPr lang="ru-RU" dirty="0" err="1" smtClean="0">
                <a:cs typeface="Calibri"/>
              </a:rPr>
              <a:t>велосипеди</a:t>
            </a:r>
            <a:r>
              <a:rPr lang="ru-RU" dirty="0" smtClean="0">
                <a:cs typeface="Calibri"/>
              </a:rPr>
              <a:t> </a:t>
            </a:r>
            <a:r>
              <a:rPr lang="ru-RU" dirty="0" err="1" smtClean="0">
                <a:cs typeface="Calibri"/>
              </a:rPr>
              <a:t>като</a:t>
            </a:r>
            <a:r>
              <a:rPr lang="ru-RU" dirty="0" smtClean="0">
                <a:cs typeface="Calibri"/>
              </a:rPr>
              <a:t> транспортно средство </a:t>
            </a:r>
            <a:r>
              <a:rPr lang="ru-RU" dirty="0" err="1" smtClean="0">
                <a:cs typeface="Calibri"/>
              </a:rPr>
              <a:t>като</a:t>
            </a:r>
            <a:r>
              <a:rPr lang="ru-RU" dirty="0" smtClean="0">
                <a:cs typeface="Calibri"/>
              </a:rPr>
              <a:t> постепенно замени </a:t>
            </a:r>
            <a:r>
              <a:rPr lang="ru-RU" dirty="0" err="1" smtClean="0">
                <a:cs typeface="Calibri"/>
              </a:rPr>
              <a:t>индивидуалния</a:t>
            </a:r>
            <a:r>
              <a:rPr lang="ru-RU" dirty="0" smtClean="0">
                <a:cs typeface="Calibri"/>
              </a:rPr>
              <a:t> транспорт, </a:t>
            </a:r>
            <a:r>
              <a:rPr lang="ru-RU" dirty="0" err="1" smtClean="0">
                <a:cs typeface="Calibri"/>
              </a:rPr>
              <a:t>захранван</a:t>
            </a:r>
            <a:r>
              <a:rPr lang="ru-RU" dirty="0" smtClean="0">
                <a:cs typeface="Calibri"/>
              </a:rPr>
              <a:t> с </a:t>
            </a:r>
            <a:r>
              <a:rPr lang="ru-RU" dirty="0" err="1" smtClean="0">
                <a:cs typeface="Calibri"/>
              </a:rPr>
              <a:t>изкопаеми</a:t>
            </a:r>
            <a:r>
              <a:rPr lang="ru-RU" dirty="0" smtClean="0">
                <a:cs typeface="Calibri"/>
              </a:rPr>
              <a:t> </a:t>
            </a:r>
            <a:r>
              <a:rPr lang="ru-RU" dirty="0" err="1" smtClean="0">
                <a:cs typeface="Calibri"/>
              </a:rPr>
              <a:t>горива</a:t>
            </a:r>
            <a:r>
              <a:rPr lang="ru-RU" dirty="0" smtClean="0">
                <a:cs typeface="Calibri"/>
              </a:rPr>
              <a:t>.» Като </a:t>
            </a:r>
            <a:r>
              <a:rPr lang="ru-RU" dirty="0" err="1" smtClean="0">
                <a:cs typeface="Calibri"/>
              </a:rPr>
              <a:t>превърне</a:t>
            </a:r>
            <a:r>
              <a:rPr lang="ru-RU" dirty="0" smtClean="0">
                <a:cs typeface="Calibri"/>
              </a:rPr>
              <a:t> </a:t>
            </a:r>
            <a:r>
              <a:rPr lang="ru-RU" dirty="0" err="1" smtClean="0">
                <a:cs typeface="Calibri"/>
              </a:rPr>
              <a:t>активното</a:t>
            </a:r>
            <a:r>
              <a:rPr lang="ru-RU" dirty="0" smtClean="0">
                <a:cs typeface="Calibri"/>
              </a:rPr>
              <a:t> </a:t>
            </a:r>
            <a:r>
              <a:rPr lang="ru-RU" dirty="0" err="1" smtClean="0">
                <a:cs typeface="Calibri"/>
              </a:rPr>
              <a:t>колоездене</a:t>
            </a:r>
            <a:r>
              <a:rPr lang="ru-RU" dirty="0" smtClean="0">
                <a:cs typeface="Calibri"/>
              </a:rPr>
              <a:t> в </a:t>
            </a:r>
            <a:r>
              <a:rPr lang="ru-RU" dirty="0" err="1" smtClean="0">
                <a:cs typeface="Calibri"/>
              </a:rPr>
              <a:t>най-популярния</a:t>
            </a:r>
            <a:r>
              <a:rPr lang="ru-RU" dirty="0" smtClean="0">
                <a:cs typeface="Calibri"/>
              </a:rPr>
              <a:t> начин за </a:t>
            </a:r>
            <a:r>
              <a:rPr lang="ru-RU" dirty="0" err="1" smtClean="0">
                <a:cs typeface="Calibri"/>
              </a:rPr>
              <a:t>пътуване</a:t>
            </a:r>
            <a:r>
              <a:rPr lang="ru-RU" dirty="0" smtClean="0">
                <a:cs typeface="Calibri"/>
              </a:rPr>
              <a:t> на кратки </a:t>
            </a:r>
            <a:r>
              <a:rPr lang="ru-RU" dirty="0" err="1" smtClean="0">
                <a:cs typeface="Calibri"/>
              </a:rPr>
              <a:t>разстояния</a:t>
            </a:r>
            <a:r>
              <a:rPr lang="ru-RU" dirty="0" smtClean="0">
                <a:cs typeface="Calibri"/>
              </a:rPr>
              <a:t> и </a:t>
            </a:r>
            <a:r>
              <a:rPr lang="ru-RU" dirty="0" err="1" smtClean="0">
                <a:cs typeface="Calibri"/>
              </a:rPr>
              <a:t>подобри</a:t>
            </a:r>
            <a:r>
              <a:rPr lang="ru-RU" dirty="0" smtClean="0">
                <a:cs typeface="Calibri"/>
              </a:rPr>
              <a:t> </a:t>
            </a:r>
            <a:r>
              <a:rPr lang="ru-RU" dirty="0" err="1" smtClean="0">
                <a:cs typeface="Calibri"/>
              </a:rPr>
              <a:t>взаимодействието</a:t>
            </a:r>
            <a:r>
              <a:rPr lang="ru-RU" dirty="0" smtClean="0">
                <a:cs typeface="Calibri"/>
              </a:rPr>
              <a:t> с </a:t>
            </a:r>
            <a:r>
              <a:rPr lang="ru-RU" dirty="0" err="1" smtClean="0">
                <a:cs typeface="Calibri"/>
              </a:rPr>
              <a:t>други</a:t>
            </a:r>
            <a:r>
              <a:rPr lang="ru-RU" dirty="0" smtClean="0">
                <a:cs typeface="Calibri"/>
              </a:rPr>
              <a:t> </a:t>
            </a:r>
            <a:r>
              <a:rPr lang="ru-RU" dirty="0" err="1" smtClean="0">
                <a:cs typeface="Calibri"/>
              </a:rPr>
              <a:t>форми</a:t>
            </a:r>
            <a:r>
              <a:rPr lang="ru-RU" dirty="0" smtClean="0">
                <a:cs typeface="Calibri"/>
              </a:rPr>
              <a:t> на активна и/или устойчива </a:t>
            </a:r>
            <a:r>
              <a:rPr lang="ru-RU" dirty="0" err="1" smtClean="0">
                <a:cs typeface="Calibri"/>
              </a:rPr>
              <a:t>мобилност</a:t>
            </a:r>
            <a:r>
              <a:rPr lang="ru-RU" dirty="0" smtClean="0">
                <a:cs typeface="Calibri"/>
              </a:rPr>
              <a:t> в гр. </a:t>
            </a:r>
            <a:r>
              <a:rPr lang="ru-RU" dirty="0" err="1" smtClean="0">
                <a:cs typeface="Calibri"/>
              </a:rPr>
              <a:t>Моура</a:t>
            </a:r>
            <a:r>
              <a:rPr lang="ru-RU" dirty="0" smtClean="0">
                <a:cs typeface="Calibri"/>
              </a:rPr>
              <a:t> </a:t>
            </a:r>
            <a:r>
              <a:rPr lang="ru-RU" dirty="0" err="1" smtClean="0">
                <a:cs typeface="Calibri"/>
              </a:rPr>
              <a:t>значително</a:t>
            </a:r>
            <a:r>
              <a:rPr lang="ru-RU" dirty="0" smtClean="0">
                <a:cs typeface="Calibri"/>
              </a:rPr>
              <a:t> </a:t>
            </a:r>
            <a:r>
              <a:rPr lang="ru-RU" dirty="0" err="1" smtClean="0">
                <a:cs typeface="Calibri"/>
              </a:rPr>
              <a:t>ще</a:t>
            </a:r>
            <a:r>
              <a:rPr lang="ru-RU" dirty="0" smtClean="0">
                <a:cs typeface="Calibri"/>
              </a:rPr>
              <a:t> се </a:t>
            </a:r>
            <a:r>
              <a:rPr lang="ru-RU" dirty="0" err="1" smtClean="0">
                <a:cs typeface="Calibri"/>
              </a:rPr>
              <a:t>подобри</a:t>
            </a:r>
            <a:r>
              <a:rPr lang="ru-RU" dirty="0" smtClean="0">
                <a:cs typeface="Calibri"/>
              </a:rPr>
              <a:t>  </a:t>
            </a:r>
            <a:r>
              <a:rPr lang="ru-RU" dirty="0" err="1" smtClean="0">
                <a:cs typeface="Calibri"/>
              </a:rPr>
              <a:t>качеството</a:t>
            </a:r>
            <a:r>
              <a:rPr lang="ru-RU" dirty="0" smtClean="0">
                <a:cs typeface="Calibri"/>
              </a:rPr>
              <a:t> на живот на </a:t>
            </a:r>
            <a:r>
              <a:rPr lang="ru-RU" dirty="0" err="1" smtClean="0">
                <a:cs typeface="Calibri"/>
              </a:rPr>
              <a:t>неговите</a:t>
            </a:r>
            <a:r>
              <a:rPr lang="ru-RU" dirty="0" smtClean="0">
                <a:cs typeface="Calibri"/>
              </a:rPr>
              <a:t> жители, с ползи за </a:t>
            </a:r>
            <a:r>
              <a:rPr lang="ru-RU" dirty="0" err="1" smtClean="0">
                <a:cs typeface="Calibri"/>
              </a:rPr>
              <a:t>здравето</a:t>
            </a:r>
            <a:r>
              <a:rPr lang="ru-RU" dirty="0" smtClean="0">
                <a:cs typeface="Calibri"/>
              </a:rPr>
              <a:t>, </a:t>
            </a:r>
            <a:r>
              <a:rPr lang="ru-RU" dirty="0" err="1" smtClean="0">
                <a:cs typeface="Calibri"/>
              </a:rPr>
              <a:t>икономиката</a:t>
            </a:r>
            <a:r>
              <a:rPr lang="ru-RU" dirty="0" smtClean="0">
                <a:cs typeface="Calibri"/>
              </a:rPr>
              <a:t> и </a:t>
            </a:r>
            <a:r>
              <a:rPr lang="ru-RU" dirty="0" err="1" smtClean="0">
                <a:cs typeface="Calibri"/>
              </a:rPr>
              <a:t>заетостта</a:t>
            </a:r>
            <a:r>
              <a:rPr lang="ru-RU" dirty="0" smtClean="0">
                <a:cs typeface="Calibri"/>
              </a:rPr>
              <a:t>, </a:t>
            </a:r>
            <a:r>
              <a:rPr lang="ru-RU" dirty="0" err="1" smtClean="0">
                <a:cs typeface="Calibri"/>
              </a:rPr>
              <a:t>околната</a:t>
            </a:r>
            <a:r>
              <a:rPr lang="ru-RU" dirty="0" smtClean="0">
                <a:cs typeface="Calibri"/>
              </a:rPr>
              <a:t> среда и </a:t>
            </a:r>
            <a:r>
              <a:rPr lang="ru-RU" dirty="0" err="1" smtClean="0">
                <a:cs typeface="Calibri"/>
              </a:rPr>
              <a:t>гражданството</a:t>
            </a:r>
            <a:r>
              <a:rPr lang="ru-RU" dirty="0" smtClean="0">
                <a:cs typeface="Calibri"/>
              </a:rPr>
              <a:t>.</a:t>
            </a:r>
          </a:p>
          <a:p>
            <a:pPr marL="100330" marR="3175">
              <a:lnSpc>
                <a:spcPts val="1280"/>
              </a:lnSpc>
            </a:pPr>
            <a:endParaRPr lang="en-IE" dirty="0">
              <a:latin typeface="Calibri"/>
              <a:cs typeface="Calibri"/>
            </a:endParaRPr>
          </a:p>
          <a:p>
            <a:pPr marL="100330" marR="3175" algn="l">
              <a:lnSpc>
                <a:spcPts val="1280"/>
              </a:lnSpc>
            </a:pPr>
            <a:r>
              <a:rPr lang="bg-BG" b="1" dirty="0" smtClean="0">
                <a:latin typeface="Calibri"/>
                <a:cs typeface="Calibri"/>
              </a:rPr>
              <a:t>Цели за </a:t>
            </a:r>
            <a:r>
              <a:rPr lang="en-IE" b="1" dirty="0" smtClean="0">
                <a:latin typeface="Calibri"/>
                <a:cs typeface="Calibri"/>
              </a:rPr>
              <a:t>2030 (</a:t>
            </a:r>
            <a:r>
              <a:rPr lang="bg-BG" b="1" dirty="0" smtClean="0">
                <a:latin typeface="Calibri"/>
                <a:cs typeface="Calibri"/>
              </a:rPr>
              <a:t>дългосрочни</a:t>
            </a:r>
            <a:r>
              <a:rPr lang="en-IE" b="1" dirty="0" smtClean="0">
                <a:latin typeface="Calibri"/>
                <a:cs typeface="Calibri"/>
              </a:rPr>
              <a:t>)</a:t>
            </a:r>
            <a:endParaRPr lang="en-IE" b="1" dirty="0">
              <a:latin typeface="Calibri"/>
              <a:cs typeface="Calibri"/>
            </a:endParaRPr>
          </a:p>
          <a:p>
            <a:pPr marL="271780" marR="3175" indent="-171450" algn="l">
              <a:lnSpc>
                <a:spcPts val="1280"/>
              </a:lnSpc>
              <a:buClr>
                <a:srgbClr val="EB7339"/>
              </a:buClr>
              <a:buFont typeface="Arial" pitchFamily="34" charset="0"/>
              <a:buChar char="•"/>
            </a:pPr>
            <a:r>
              <a:rPr lang="ru-RU" dirty="0" err="1" smtClean="0">
                <a:cs typeface="Calibri"/>
              </a:rPr>
              <a:t>Дял</a:t>
            </a:r>
            <a:r>
              <a:rPr lang="ru-RU" dirty="0" smtClean="0">
                <a:cs typeface="Calibri"/>
              </a:rPr>
              <a:t> на </a:t>
            </a:r>
            <a:r>
              <a:rPr lang="ru-RU" dirty="0" err="1" smtClean="0">
                <a:cs typeface="Calibri"/>
              </a:rPr>
              <a:t>пътуванията</a:t>
            </a:r>
            <a:r>
              <a:rPr lang="ru-RU" dirty="0" smtClean="0">
                <a:cs typeface="Calibri"/>
              </a:rPr>
              <a:t> с велосипед в град </a:t>
            </a:r>
            <a:r>
              <a:rPr lang="ru-RU" dirty="0" err="1" smtClean="0">
                <a:cs typeface="Calibri"/>
              </a:rPr>
              <a:t>Moura</a:t>
            </a:r>
            <a:r>
              <a:rPr lang="ru-RU" dirty="0" smtClean="0">
                <a:cs typeface="Calibri"/>
              </a:rPr>
              <a:t> - 10 %.</a:t>
            </a:r>
          </a:p>
          <a:p>
            <a:pPr marL="271780" marR="3175" indent="-171450" algn="l">
              <a:lnSpc>
                <a:spcPts val="1280"/>
              </a:lnSpc>
              <a:buClr>
                <a:srgbClr val="EB7339"/>
              </a:buClr>
              <a:buFont typeface="Arial" pitchFamily="34" charset="0"/>
              <a:buChar char="•"/>
            </a:pPr>
            <a:r>
              <a:rPr lang="ru-RU" dirty="0" err="1" smtClean="0">
                <a:cs typeface="Calibri"/>
              </a:rPr>
              <a:t>Дял</a:t>
            </a:r>
            <a:r>
              <a:rPr lang="ru-RU" dirty="0" smtClean="0">
                <a:cs typeface="Calibri"/>
              </a:rPr>
              <a:t> на </a:t>
            </a:r>
            <a:r>
              <a:rPr lang="ru-RU" dirty="0" err="1" smtClean="0">
                <a:cs typeface="Calibri"/>
              </a:rPr>
              <a:t>пътуванията</a:t>
            </a:r>
            <a:r>
              <a:rPr lang="ru-RU" dirty="0" smtClean="0">
                <a:cs typeface="Calibri"/>
              </a:rPr>
              <a:t> с </a:t>
            </a:r>
            <a:r>
              <a:rPr lang="ru-RU" dirty="0" err="1" smtClean="0">
                <a:cs typeface="Calibri"/>
              </a:rPr>
              <a:t>електрически</a:t>
            </a:r>
            <a:r>
              <a:rPr lang="ru-RU" dirty="0" smtClean="0">
                <a:cs typeface="Calibri"/>
              </a:rPr>
              <a:t> </a:t>
            </a:r>
            <a:r>
              <a:rPr lang="ru-RU" dirty="0" err="1" smtClean="0">
                <a:cs typeface="Calibri"/>
              </a:rPr>
              <a:t>превозни</a:t>
            </a:r>
            <a:r>
              <a:rPr lang="ru-RU" dirty="0" smtClean="0">
                <a:cs typeface="Calibri"/>
              </a:rPr>
              <a:t> средства, </a:t>
            </a:r>
            <a:r>
              <a:rPr lang="ru-RU" dirty="0" err="1" smtClean="0">
                <a:cs typeface="Calibri"/>
              </a:rPr>
              <a:t>различни</a:t>
            </a:r>
            <a:r>
              <a:rPr lang="ru-RU" dirty="0" smtClean="0">
                <a:cs typeface="Calibri"/>
              </a:rPr>
              <a:t> от </a:t>
            </a:r>
            <a:r>
              <a:rPr lang="ru-RU" dirty="0" err="1" smtClean="0">
                <a:cs typeface="Calibri"/>
              </a:rPr>
              <a:t>велосипеди</a:t>
            </a:r>
            <a:r>
              <a:rPr lang="ru-RU" dirty="0" smtClean="0">
                <a:cs typeface="Calibri"/>
              </a:rPr>
              <a:t>, в град Мура - 10%.</a:t>
            </a:r>
          </a:p>
          <a:p>
            <a:pPr marL="271780" marR="3175" indent="-171450" algn="l">
              <a:lnSpc>
                <a:spcPts val="1280"/>
              </a:lnSpc>
              <a:buClr>
                <a:srgbClr val="EB7339"/>
              </a:buClr>
              <a:buFont typeface="Arial" pitchFamily="34" charset="0"/>
              <a:buChar char="•"/>
            </a:pPr>
            <a:r>
              <a:rPr lang="ru-RU" dirty="0" smtClean="0">
                <a:cs typeface="Calibri"/>
              </a:rPr>
              <a:t>Обща </a:t>
            </a:r>
            <a:r>
              <a:rPr lang="ru-RU" dirty="0" err="1" smtClean="0">
                <a:cs typeface="Calibri"/>
              </a:rPr>
              <a:t>дължина</a:t>
            </a:r>
            <a:r>
              <a:rPr lang="ru-RU" dirty="0" smtClean="0">
                <a:cs typeface="Calibri"/>
              </a:rPr>
              <a:t> на </a:t>
            </a:r>
            <a:r>
              <a:rPr lang="ru-RU" dirty="0" err="1" smtClean="0">
                <a:cs typeface="Calibri"/>
              </a:rPr>
              <a:t>велосипедните</a:t>
            </a:r>
            <a:r>
              <a:rPr lang="ru-RU" dirty="0" smtClean="0">
                <a:cs typeface="Calibri"/>
              </a:rPr>
              <a:t> </a:t>
            </a:r>
            <a:r>
              <a:rPr lang="ru-RU" dirty="0" err="1" smtClean="0">
                <a:cs typeface="Calibri"/>
              </a:rPr>
              <a:t>алеи</a:t>
            </a:r>
            <a:r>
              <a:rPr lang="ru-RU" dirty="0" smtClean="0">
                <a:cs typeface="Calibri"/>
              </a:rPr>
              <a:t> и/или </a:t>
            </a:r>
            <a:r>
              <a:rPr lang="ru-RU" dirty="0" err="1" smtClean="0">
                <a:cs typeface="Calibri"/>
              </a:rPr>
              <a:t>маршрути</a:t>
            </a:r>
            <a:r>
              <a:rPr lang="ru-RU" dirty="0" smtClean="0">
                <a:cs typeface="Calibri"/>
              </a:rPr>
              <a:t>, </a:t>
            </a:r>
            <a:r>
              <a:rPr lang="ru-RU" dirty="0" err="1" smtClean="0">
                <a:cs typeface="Calibri"/>
              </a:rPr>
              <a:t>предназначени</a:t>
            </a:r>
            <a:r>
              <a:rPr lang="ru-RU" dirty="0" smtClean="0">
                <a:cs typeface="Calibri"/>
              </a:rPr>
              <a:t> </a:t>
            </a:r>
            <a:r>
              <a:rPr lang="ru-RU" dirty="0" err="1" smtClean="0">
                <a:cs typeface="Calibri"/>
              </a:rPr>
              <a:t>изключително</a:t>
            </a:r>
            <a:r>
              <a:rPr lang="ru-RU" dirty="0" smtClean="0">
                <a:cs typeface="Calibri"/>
              </a:rPr>
              <a:t> за </a:t>
            </a:r>
            <a:r>
              <a:rPr lang="ru-RU" dirty="0" err="1" smtClean="0">
                <a:cs typeface="Calibri"/>
              </a:rPr>
              <a:t>пешеходци</a:t>
            </a:r>
            <a:r>
              <a:rPr lang="ru-RU" dirty="0" smtClean="0">
                <a:cs typeface="Calibri"/>
              </a:rPr>
              <a:t> и </a:t>
            </a:r>
            <a:r>
              <a:rPr lang="ru-RU" dirty="0" err="1" smtClean="0">
                <a:cs typeface="Calibri"/>
              </a:rPr>
              <a:t>велосипедисти</a:t>
            </a:r>
            <a:r>
              <a:rPr lang="ru-RU" dirty="0" smtClean="0">
                <a:cs typeface="Calibri"/>
              </a:rPr>
              <a:t> в град </a:t>
            </a:r>
            <a:r>
              <a:rPr lang="ru-RU" dirty="0" err="1" smtClean="0">
                <a:cs typeface="Calibri"/>
              </a:rPr>
              <a:t>Moura</a:t>
            </a:r>
            <a:r>
              <a:rPr lang="ru-RU" dirty="0" smtClean="0">
                <a:cs typeface="Calibri"/>
              </a:rPr>
              <a:t> - 2 км. </a:t>
            </a:r>
          </a:p>
          <a:p>
            <a:pPr marL="271780" marR="3175" indent="-171450" algn="l">
              <a:lnSpc>
                <a:spcPts val="1280"/>
              </a:lnSpc>
              <a:buClr>
                <a:srgbClr val="EB7339"/>
              </a:buClr>
            </a:pPr>
            <a:endParaRPr lang="ru-RU" dirty="0" smtClean="0">
              <a:cs typeface="Calibri"/>
            </a:endParaRPr>
          </a:p>
          <a:p>
            <a:pPr marR="3175" indent="-171450" algn="l">
              <a:lnSpc>
                <a:spcPts val="1280"/>
              </a:lnSpc>
              <a:buClr>
                <a:srgbClr val="EB7339"/>
              </a:buClr>
            </a:pPr>
            <a:r>
              <a:rPr lang="ru-RU" dirty="0" smtClean="0">
                <a:cs typeface="Calibri"/>
              </a:rPr>
              <a:t>С цел оценка и мониторинг на </a:t>
            </a:r>
            <a:r>
              <a:rPr lang="ru-RU" dirty="0" err="1" smtClean="0">
                <a:cs typeface="Calibri"/>
              </a:rPr>
              <a:t>резултатите</a:t>
            </a:r>
            <a:r>
              <a:rPr lang="ru-RU" dirty="0" smtClean="0">
                <a:cs typeface="Calibri"/>
              </a:rPr>
              <a:t> от </a:t>
            </a:r>
            <a:r>
              <a:rPr lang="ru-RU" dirty="0" err="1" smtClean="0">
                <a:cs typeface="Calibri"/>
              </a:rPr>
              <a:t>Местния</a:t>
            </a:r>
            <a:r>
              <a:rPr lang="ru-RU" dirty="0" smtClean="0">
                <a:cs typeface="Calibri"/>
              </a:rPr>
              <a:t> план за активна </a:t>
            </a:r>
            <a:r>
              <a:rPr lang="ru-RU" dirty="0" err="1" smtClean="0">
                <a:cs typeface="Calibri"/>
              </a:rPr>
              <a:t>велосипедна</a:t>
            </a:r>
            <a:r>
              <a:rPr lang="ru-RU" dirty="0" smtClean="0">
                <a:cs typeface="Calibri"/>
              </a:rPr>
              <a:t> </a:t>
            </a:r>
            <a:r>
              <a:rPr lang="ru-RU" dirty="0" err="1" smtClean="0">
                <a:cs typeface="Calibri"/>
              </a:rPr>
              <a:t>мобилност</a:t>
            </a:r>
            <a:r>
              <a:rPr lang="ru-RU" dirty="0" smtClean="0">
                <a:cs typeface="Calibri"/>
              </a:rPr>
              <a:t> </a:t>
            </a:r>
            <a:r>
              <a:rPr lang="ru-RU" dirty="0" err="1" smtClean="0">
                <a:cs typeface="Calibri"/>
              </a:rPr>
              <a:t>са</a:t>
            </a:r>
            <a:r>
              <a:rPr lang="ru-RU" dirty="0" smtClean="0">
                <a:cs typeface="Calibri"/>
              </a:rPr>
              <a:t> </a:t>
            </a:r>
            <a:r>
              <a:rPr lang="ru-RU" dirty="0" err="1" smtClean="0">
                <a:cs typeface="Calibri"/>
              </a:rPr>
              <a:t>поставени</a:t>
            </a:r>
            <a:r>
              <a:rPr lang="ru-RU" dirty="0" smtClean="0">
                <a:cs typeface="Calibri"/>
              </a:rPr>
              <a:t> и </a:t>
            </a:r>
            <a:r>
              <a:rPr lang="ru-RU" dirty="0" err="1" smtClean="0">
                <a:cs typeface="Calibri"/>
              </a:rPr>
              <a:t>междинни</a:t>
            </a:r>
            <a:r>
              <a:rPr lang="ru-RU" dirty="0" smtClean="0">
                <a:cs typeface="Calibri"/>
              </a:rPr>
              <a:t> цели за 2025 г.</a:t>
            </a:r>
            <a:endParaRPr lang="en-IE" dirty="0">
              <a:latin typeface="Calibri"/>
              <a:cs typeface="Calibri"/>
            </a:endParaRPr>
          </a:p>
        </p:txBody>
      </p:sp>
      <p:grpSp>
        <p:nvGrpSpPr>
          <p:cNvPr id="15" name="Group 12">
            <a:extLst>
              <a:ext uri="{FF2B5EF4-FFF2-40B4-BE49-F238E27FC236}">
                <a16:creationId xmlns:a16="http://schemas.microsoft.com/office/drawing/2014/main" xmlns="" id="{227EB4FD-2270-66E7-578D-17D0893FCF84}"/>
              </a:ext>
            </a:extLst>
          </p:cNvPr>
          <p:cNvGrpSpPr>
            <a:grpSpLocks noChangeAspect="1"/>
          </p:cNvGrpSpPr>
          <p:nvPr/>
        </p:nvGrpSpPr>
        <p:grpSpPr>
          <a:xfrm>
            <a:off x="763523" y="8135769"/>
            <a:ext cx="749618" cy="748800"/>
            <a:chOff x="7257599" y="768348"/>
            <a:chExt cx="868457" cy="867509"/>
          </a:xfrm>
          <a:solidFill>
            <a:srgbClr val="404040"/>
          </a:solidFill>
        </p:grpSpPr>
        <p:sp>
          <p:nvSpPr>
            <p:cNvPr id="14" name="Freeform 13">
              <a:extLst>
                <a:ext uri="{FF2B5EF4-FFF2-40B4-BE49-F238E27FC236}">
                  <a16:creationId xmlns:a16="http://schemas.microsoft.com/office/drawing/2014/main" xmlns="" id="{C9C69F69-AED9-01B7-0934-40E4A9DC7B36}"/>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2" name="Graphic 2">
              <a:extLst>
                <a:ext uri="{FF2B5EF4-FFF2-40B4-BE49-F238E27FC236}">
                  <a16:creationId xmlns:a16="http://schemas.microsoft.com/office/drawing/2014/main" xmlns="" id="{16038620-CFFF-C96F-FFE4-C4BE24965236}"/>
                </a:ext>
              </a:extLst>
            </p:cNvPr>
            <p:cNvGrpSpPr/>
            <p:nvPr/>
          </p:nvGrpSpPr>
          <p:grpSpPr>
            <a:xfrm>
              <a:off x="7257599" y="768348"/>
              <a:ext cx="868457" cy="867509"/>
              <a:chOff x="7257599" y="768348"/>
              <a:chExt cx="868457" cy="867509"/>
            </a:xfrm>
            <a:grpFill/>
          </p:grpSpPr>
          <p:sp>
            <p:nvSpPr>
              <p:cNvPr id="17" name="Freeform 16">
                <a:extLst>
                  <a:ext uri="{FF2B5EF4-FFF2-40B4-BE49-F238E27FC236}">
                    <a16:creationId xmlns:a16="http://schemas.microsoft.com/office/drawing/2014/main" xmlns="" id="{4ADAA8A6-07DE-DE62-8510-10BF3ABCA13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xmlns="" id="{E815C87D-43C5-7EB7-BB4A-5EFC9942DCF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 id="{B6087B28-5953-667C-1254-D0794CA7619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xmlns="" id="{94082594-D776-5BC9-242E-B4153E5A8695}"/>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xmlns="" id="{6034042C-84E2-3586-4028-60ED97E829D8}"/>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xmlns="" val="147884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14</a:t>
            </a:fld>
            <a:endParaRPr lang="en-US" dirty="0"/>
          </a:p>
        </p:txBody>
      </p:sp>
      <p:cxnSp>
        <p:nvCxnSpPr>
          <p:cNvPr id="7" name="Straight Connector 6">
            <a:extLst>
              <a:ext uri="{FF2B5EF4-FFF2-40B4-BE49-F238E27FC236}">
                <a16:creationId xmlns:a16="http://schemas.microsoft.com/office/drawing/2014/main" xmlns="" id="{CCB41079-E699-829E-F6F5-205FE9AA7D1E}"/>
              </a:ext>
            </a:extLst>
          </p:cNvPr>
          <p:cNvCxnSpPr>
            <a:cxnSpLocks/>
          </p:cNvCxnSpPr>
          <p:nvPr/>
        </p:nvCxnSpPr>
        <p:spPr>
          <a:xfrm>
            <a:off x="279400" y="10064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7">
            <a:extLst>
              <a:ext uri="{FF2B5EF4-FFF2-40B4-BE49-F238E27FC236}">
                <a16:creationId xmlns:a16="http://schemas.microsoft.com/office/drawing/2014/main" xmlns="" id="{E0789D0D-8992-775C-2717-460CC3E43B24}"/>
              </a:ext>
            </a:extLst>
          </p:cNvPr>
          <p:cNvGrpSpPr/>
          <p:nvPr/>
        </p:nvGrpSpPr>
        <p:grpSpPr>
          <a:xfrm>
            <a:off x="566434" y="852586"/>
            <a:ext cx="2962282" cy="561692"/>
            <a:chOff x="642634" y="1690786"/>
            <a:chExt cx="2962282" cy="561692"/>
          </a:xfrm>
        </p:grpSpPr>
        <p:sp>
          <p:nvSpPr>
            <p:cNvPr id="9" name="Rectangle 8">
              <a:extLst>
                <a:ext uri="{FF2B5EF4-FFF2-40B4-BE49-F238E27FC236}">
                  <a16:creationId xmlns:a16="http://schemas.microsoft.com/office/drawing/2014/main" xmlns="" id="{51932E3C-FEC2-F808-01F5-EA98926725E5}"/>
                </a:ext>
              </a:extLst>
            </p:cNvPr>
            <p:cNvSpPr/>
            <p:nvPr/>
          </p:nvSpPr>
          <p:spPr>
            <a:xfrm>
              <a:off x="642634" y="1690786"/>
              <a:ext cx="2598928"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BC48682F-4174-5FF7-1AA6-3617B6A7FFE2}"/>
                </a:ext>
              </a:extLst>
            </p:cNvPr>
            <p:cNvSpPr txBox="1"/>
            <p:nvPr/>
          </p:nvSpPr>
          <p:spPr>
            <a:xfrm>
              <a:off x="736600" y="1690786"/>
              <a:ext cx="2868316"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ДЪЛГОСРОЧНА ЦЕЛ</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11" name="Text Placeholder 5">
            <a:extLst>
              <a:ext uri="{FF2B5EF4-FFF2-40B4-BE49-F238E27FC236}">
                <a16:creationId xmlns:a16="http://schemas.microsoft.com/office/drawing/2014/main" xmlns="" id="{D9C2C6F3-344A-E369-4C8C-FBF14833FCA0}"/>
              </a:ext>
            </a:extLst>
          </p:cNvPr>
          <p:cNvSpPr txBox="1">
            <a:spLocks/>
          </p:cNvSpPr>
          <p:nvPr/>
        </p:nvSpPr>
        <p:spPr>
          <a:xfrm>
            <a:off x="657094" y="1386582"/>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bg-BG" sz="1400" i="1" kern="0" spc="-5" dirty="0" smtClean="0">
                <a:solidFill>
                  <a:srgbClr val="EB7339"/>
                </a:solidFill>
                <a:cs typeface="Calibri"/>
              </a:rPr>
              <a:t>Какво ще постигнем в бъдеще?</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12" name="Text Placeholder 5">
            <a:extLst>
              <a:ext uri="{FF2B5EF4-FFF2-40B4-BE49-F238E27FC236}">
                <a16:creationId xmlns:a16="http://schemas.microsoft.com/office/drawing/2014/main" xmlns="" id="{32EE45D2-947E-4E29-3E23-D3B91D00A0D0}"/>
              </a:ext>
            </a:extLst>
          </p:cNvPr>
          <p:cNvSpPr txBox="1">
            <a:spLocks/>
          </p:cNvSpPr>
          <p:nvPr/>
        </p:nvSpPr>
        <p:spPr>
          <a:xfrm>
            <a:off x="2544328" y="1235075"/>
            <a:ext cx="4320000" cy="4648199"/>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0330" marR="3175" algn="l">
              <a:lnSpc>
                <a:spcPts val="1280"/>
              </a:lnSpc>
            </a:pPr>
            <a:r>
              <a:rPr lang="ru-RU" b="1" dirty="0" smtClean="0">
                <a:cs typeface="Calibri"/>
              </a:rPr>
              <a:t>Цели до 2025 г. (</a:t>
            </a:r>
            <a:r>
              <a:rPr lang="ru-RU" b="1" dirty="0" err="1" smtClean="0">
                <a:cs typeface="Calibri"/>
              </a:rPr>
              <a:t>средносрочен</a:t>
            </a:r>
            <a:r>
              <a:rPr lang="ru-RU" b="1" dirty="0" smtClean="0">
                <a:cs typeface="Calibri"/>
              </a:rPr>
              <a:t> план)</a:t>
            </a:r>
          </a:p>
          <a:p>
            <a:pPr marL="100330" marR="3175" algn="l">
              <a:lnSpc>
                <a:spcPts val="1280"/>
              </a:lnSpc>
            </a:pPr>
            <a:endParaRPr lang="ru-RU" b="1" dirty="0" smtClean="0">
              <a:cs typeface="Calibri"/>
            </a:endParaRPr>
          </a:p>
          <a:p>
            <a:pPr marL="100330" marR="3175" algn="l">
              <a:lnSpc>
                <a:spcPts val="1280"/>
              </a:lnSpc>
              <a:buFont typeface="Arial" pitchFamily="34" charset="0"/>
              <a:buChar char="•"/>
            </a:pPr>
            <a:r>
              <a:rPr lang="ru-RU" dirty="0" err="1" smtClean="0">
                <a:solidFill>
                  <a:schemeClr val="tx1"/>
                </a:solidFill>
                <a:cs typeface="Calibri"/>
              </a:rPr>
              <a:t>Дял</a:t>
            </a:r>
            <a:r>
              <a:rPr lang="ru-RU" dirty="0" smtClean="0">
                <a:solidFill>
                  <a:schemeClr val="tx1"/>
                </a:solidFill>
                <a:cs typeface="Calibri"/>
              </a:rPr>
              <a:t> на </a:t>
            </a:r>
            <a:r>
              <a:rPr lang="ru-RU" dirty="0" err="1" smtClean="0">
                <a:solidFill>
                  <a:schemeClr val="tx1"/>
                </a:solidFill>
                <a:cs typeface="Calibri"/>
              </a:rPr>
              <a:t>пътуванията</a:t>
            </a:r>
            <a:r>
              <a:rPr lang="ru-RU" dirty="0" smtClean="0">
                <a:solidFill>
                  <a:schemeClr val="tx1"/>
                </a:solidFill>
                <a:cs typeface="Calibri"/>
              </a:rPr>
              <a:t> с велосипед в град </a:t>
            </a:r>
            <a:r>
              <a:rPr lang="ru-RU" dirty="0" err="1" smtClean="0">
                <a:solidFill>
                  <a:schemeClr val="tx1"/>
                </a:solidFill>
                <a:cs typeface="Calibri"/>
              </a:rPr>
              <a:t>Moura</a:t>
            </a:r>
            <a:r>
              <a:rPr lang="ru-RU" dirty="0" smtClean="0">
                <a:solidFill>
                  <a:schemeClr val="tx1"/>
                </a:solidFill>
                <a:cs typeface="Calibri"/>
              </a:rPr>
              <a:t> - 3 % </a:t>
            </a:r>
          </a:p>
          <a:p>
            <a:pPr marL="100330" marR="3175" algn="l">
              <a:lnSpc>
                <a:spcPts val="1280"/>
              </a:lnSpc>
              <a:buFont typeface="Arial" pitchFamily="34" charset="0"/>
              <a:buChar char="•"/>
            </a:pPr>
            <a:r>
              <a:rPr lang="ru-RU" dirty="0" err="1" smtClean="0">
                <a:solidFill>
                  <a:schemeClr val="tx1"/>
                </a:solidFill>
                <a:cs typeface="Calibri"/>
              </a:rPr>
              <a:t>Дял</a:t>
            </a:r>
            <a:r>
              <a:rPr lang="ru-RU" dirty="0" smtClean="0">
                <a:solidFill>
                  <a:schemeClr val="tx1"/>
                </a:solidFill>
                <a:cs typeface="Calibri"/>
              </a:rPr>
              <a:t> на </a:t>
            </a:r>
            <a:r>
              <a:rPr lang="ru-RU" dirty="0" err="1" smtClean="0">
                <a:solidFill>
                  <a:schemeClr val="tx1"/>
                </a:solidFill>
                <a:cs typeface="Calibri"/>
              </a:rPr>
              <a:t>пътуванията</a:t>
            </a:r>
            <a:r>
              <a:rPr lang="ru-RU" dirty="0" smtClean="0">
                <a:solidFill>
                  <a:schemeClr val="tx1"/>
                </a:solidFill>
                <a:cs typeface="Calibri"/>
              </a:rPr>
              <a:t> с </a:t>
            </a:r>
            <a:r>
              <a:rPr lang="ru-RU" dirty="0" err="1" smtClean="0">
                <a:solidFill>
                  <a:schemeClr val="tx1"/>
                </a:solidFill>
                <a:cs typeface="Calibri"/>
              </a:rPr>
              <a:t>електрически</a:t>
            </a:r>
            <a:r>
              <a:rPr lang="ru-RU" dirty="0" smtClean="0">
                <a:solidFill>
                  <a:schemeClr val="tx1"/>
                </a:solidFill>
                <a:cs typeface="Calibri"/>
              </a:rPr>
              <a:t> </a:t>
            </a:r>
            <a:r>
              <a:rPr lang="ru-RU" dirty="0" err="1" smtClean="0">
                <a:solidFill>
                  <a:schemeClr val="tx1"/>
                </a:solidFill>
                <a:cs typeface="Calibri"/>
              </a:rPr>
              <a:t>превозни</a:t>
            </a:r>
            <a:r>
              <a:rPr lang="ru-RU" dirty="0" smtClean="0">
                <a:solidFill>
                  <a:schemeClr val="tx1"/>
                </a:solidFill>
                <a:cs typeface="Calibri"/>
              </a:rPr>
              <a:t> средства, </a:t>
            </a:r>
            <a:r>
              <a:rPr lang="ru-RU" dirty="0" err="1" smtClean="0">
                <a:solidFill>
                  <a:schemeClr val="tx1"/>
                </a:solidFill>
                <a:cs typeface="Calibri"/>
              </a:rPr>
              <a:t>различни</a:t>
            </a:r>
            <a:r>
              <a:rPr lang="ru-RU" dirty="0" smtClean="0">
                <a:solidFill>
                  <a:schemeClr val="tx1"/>
                </a:solidFill>
                <a:cs typeface="Calibri"/>
              </a:rPr>
              <a:t> от </a:t>
            </a:r>
          </a:p>
          <a:p>
            <a:pPr marL="100330" marR="3175" algn="l">
              <a:lnSpc>
                <a:spcPts val="1280"/>
              </a:lnSpc>
            </a:pPr>
            <a:r>
              <a:rPr lang="ru-RU" dirty="0" smtClean="0">
                <a:solidFill>
                  <a:schemeClr val="tx1"/>
                </a:solidFill>
                <a:cs typeface="Calibri"/>
              </a:rPr>
              <a:t>  </a:t>
            </a:r>
            <a:r>
              <a:rPr lang="ru-RU" dirty="0" err="1" smtClean="0">
                <a:solidFill>
                  <a:schemeClr val="tx1"/>
                </a:solidFill>
                <a:cs typeface="Calibri"/>
              </a:rPr>
              <a:t>велосипеди</a:t>
            </a:r>
            <a:r>
              <a:rPr lang="ru-RU" dirty="0" smtClean="0">
                <a:solidFill>
                  <a:schemeClr val="tx1"/>
                </a:solidFill>
                <a:cs typeface="Calibri"/>
              </a:rPr>
              <a:t>, в град </a:t>
            </a:r>
            <a:r>
              <a:rPr lang="ru-RU" dirty="0" err="1" smtClean="0">
                <a:solidFill>
                  <a:schemeClr val="tx1"/>
                </a:solidFill>
                <a:cs typeface="Calibri"/>
              </a:rPr>
              <a:t>Moura</a:t>
            </a:r>
            <a:r>
              <a:rPr lang="ru-RU" dirty="0" smtClean="0">
                <a:solidFill>
                  <a:schemeClr val="tx1"/>
                </a:solidFill>
                <a:cs typeface="Calibri"/>
              </a:rPr>
              <a:t> - 5 %. </a:t>
            </a:r>
          </a:p>
          <a:p>
            <a:pPr marL="100330" marR="3175" algn="l">
              <a:lnSpc>
                <a:spcPts val="1280"/>
              </a:lnSpc>
              <a:buFont typeface="Arial" pitchFamily="34" charset="0"/>
              <a:buChar char="•"/>
            </a:pPr>
            <a:r>
              <a:rPr lang="ru-RU" dirty="0" smtClean="0">
                <a:solidFill>
                  <a:schemeClr val="tx1"/>
                </a:solidFill>
                <a:cs typeface="Calibri"/>
              </a:rPr>
              <a:t>Обща </a:t>
            </a:r>
            <a:r>
              <a:rPr lang="ru-RU" dirty="0" err="1" smtClean="0">
                <a:solidFill>
                  <a:schemeClr val="tx1"/>
                </a:solidFill>
                <a:cs typeface="Calibri"/>
              </a:rPr>
              <a:t>дължина</a:t>
            </a:r>
            <a:r>
              <a:rPr lang="ru-RU" dirty="0" smtClean="0">
                <a:solidFill>
                  <a:schemeClr val="tx1"/>
                </a:solidFill>
                <a:cs typeface="Calibri"/>
              </a:rPr>
              <a:t> на </a:t>
            </a:r>
            <a:r>
              <a:rPr lang="ru-RU" dirty="0" err="1" smtClean="0">
                <a:solidFill>
                  <a:schemeClr val="tx1"/>
                </a:solidFill>
                <a:cs typeface="Calibri"/>
              </a:rPr>
              <a:t>велоалеите</a:t>
            </a:r>
            <a:r>
              <a:rPr lang="ru-RU" dirty="0" smtClean="0">
                <a:solidFill>
                  <a:schemeClr val="tx1"/>
                </a:solidFill>
                <a:cs typeface="Calibri"/>
              </a:rPr>
              <a:t> и/или </a:t>
            </a:r>
            <a:r>
              <a:rPr lang="ru-RU" dirty="0" err="1" smtClean="0">
                <a:solidFill>
                  <a:schemeClr val="tx1"/>
                </a:solidFill>
                <a:cs typeface="Calibri"/>
              </a:rPr>
              <a:t>маршрутите</a:t>
            </a:r>
            <a:r>
              <a:rPr lang="ru-RU" dirty="0" smtClean="0">
                <a:solidFill>
                  <a:schemeClr val="tx1"/>
                </a:solidFill>
                <a:cs typeface="Calibri"/>
              </a:rPr>
              <a:t>, </a:t>
            </a:r>
            <a:r>
              <a:rPr lang="ru-RU" dirty="0" err="1" smtClean="0">
                <a:solidFill>
                  <a:schemeClr val="tx1"/>
                </a:solidFill>
                <a:cs typeface="Calibri"/>
              </a:rPr>
              <a:t>предназначени</a:t>
            </a:r>
            <a:endParaRPr lang="ru-RU" dirty="0" smtClean="0">
              <a:solidFill>
                <a:schemeClr val="tx1"/>
              </a:solidFill>
              <a:cs typeface="Calibri"/>
            </a:endParaRPr>
          </a:p>
          <a:p>
            <a:pPr marL="100330" marR="3175" algn="l">
              <a:lnSpc>
                <a:spcPts val="1280"/>
              </a:lnSpc>
            </a:pPr>
            <a:r>
              <a:rPr lang="ru-RU" dirty="0" smtClean="0">
                <a:solidFill>
                  <a:schemeClr val="tx1"/>
                </a:solidFill>
                <a:cs typeface="Calibri"/>
              </a:rPr>
              <a:t>  </a:t>
            </a:r>
            <a:r>
              <a:rPr lang="ru-RU" dirty="0" err="1" smtClean="0">
                <a:solidFill>
                  <a:schemeClr val="tx1"/>
                </a:solidFill>
                <a:cs typeface="Calibri"/>
              </a:rPr>
              <a:t>изключително</a:t>
            </a:r>
            <a:r>
              <a:rPr lang="ru-RU" dirty="0" smtClean="0">
                <a:solidFill>
                  <a:schemeClr val="tx1"/>
                </a:solidFill>
                <a:cs typeface="Calibri"/>
              </a:rPr>
              <a:t> за </a:t>
            </a:r>
            <a:r>
              <a:rPr lang="ru-RU" dirty="0" err="1" smtClean="0">
                <a:solidFill>
                  <a:schemeClr val="tx1"/>
                </a:solidFill>
                <a:cs typeface="Calibri"/>
              </a:rPr>
              <a:t>пешеходци</a:t>
            </a:r>
            <a:r>
              <a:rPr lang="ru-RU" dirty="0" smtClean="0">
                <a:solidFill>
                  <a:schemeClr val="tx1"/>
                </a:solidFill>
                <a:cs typeface="Calibri"/>
              </a:rPr>
              <a:t> </a:t>
            </a:r>
            <a:r>
              <a:rPr lang="ru-RU" dirty="0" err="1" smtClean="0">
                <a:solidFill>
                  <a:schemeClr val="tx1"/>
                </a:solidFill>
                <a:cs typeface="Calibri"/>
              </a:rPr>
              <a:t>иколоездачи</a:t>
            </a:r>
            <a:r>
              <a:rPr lang="ru-RU" dirty="0" smtClean="0">
                <a:solidFill>
                  <a:schemeClr val="tx1"/>
                </a:solidFill>
                <a:cs typeface="Calibri"/>
              </a:rPr>
              <a:t> в гр. </a:t>
            </a:r>
            <a:r>
              <a:rPr lang="ru-RU" dirty="0" err="1" smtClean="0">
                <a:solidFill>
                  <a:schemeClr val="tx1"/>
                </a:solidFill>
                <a:cs typeface="Calibri"/>
              </a:rPr>
              <a:t>Моура</a:t>
            </a:r>
            <a:r>
              <a:rPr lang="ru-RU" dirty="0" smtClean="0">
                <a:solidFill>
                  <a:schemeClr val="tx1"/>
                </a:solidFill>
                <a:cs typeface="Calibri"/>
              </a:rPr>
              <a:t> -1000 м.</a:t>
            </a:r>
            <a:endParaRPr lang="en-IE" dirty="0">
              <a:solidFill>
                <a:schemeClr val="tx1"/>
              </a:solidFill>
              <a:cs typeface="Calibri"/>
            </a:endParaRPr>
          </a:p>
          <a:p>
            <a:pPr marL="100330" marR="3175" algn="l">
              <a:lnSpc>
                <a:spcPts val="1280"/>
              </a:lnSpc>
            </a:pPr>
            <a:endParaRPr lang="bg-BG" b="1" dirty="0" smtClean="0">
              <a:latin typeface="Calibri"/>
              <a:cs typeface="Calibri"/>
            </a:endParaRPr>
          </a:p>
          <a:p>
            <a:pPr marL="100330" marR="3175" algn="l">
              <a:lnSpc>
                <a:spcPts val="1280"/>
              </a:lnSpc>
            </a:pPr>
            <a:r>
              <a:rPr lang="ru-RU" b="1" dirty="0" smtClean="0">
                <a:cs typeface="Calibri"/>
              </a:rPr>
              <a:t>Цели за 2023 г. (в краткосрочен план)</a:t>
            </a:r>
          </a:p>
          <a:p>
            <a:pPr marL="100330" marR="3175" algn="l">
              <a:lnSpc>
                <a:spcPts val="1280"/>
              </a:lnSpc>
            </a:pPr>
            <a:endParaRPr lang="ru-RU" b="1" dirty="0" smtClean="0">
              <a:cs typeface="Calibri"/>
            </a:endParaRPr>
          </a:p>
          <a:p>
            <a:pPr marL="100330" marR="3175" algn="l">
              <a:lnSpc>
                <a:spcPts val="1280"/>
              </a:lnSpc>
              <a:buFont typeface="Arial" pitchFamily="34" charset="0"/>
              <a:buChar char="•"/>
            </a:pPr>
            <a:r>
              <a:rPr lang="ru-RU" dirty="0" err="1" smtClean="0">
                <a:cs typeface="Calibri"/>
              </a:rPr>
              <a:t>Изготвяне</a:t>
            </a:r>
            <a:r>
              <a:rPr lang="ru-RU" dirty="0" smtClean="0">
                <a:cs typeface="Calibri"/>
              </a:rPr>
              <a:t> на </a:t>
            </a:r>
            <a:r>
              <a:rPr lang="ru-RU" dirty="0" err="1" smtClean="0">
                <a:cs typeface="Calibri"/>
              </a:rPr>
              <a:t>ръководство</a:t>
            </a:r>
            <a:r>
              <a:rPr lang="ru-RU" dirty="0" smtClean="0">
                <a:cs typeface="Calibri"/>
              </a:rPr>
              <a:t> с анализ на </a:t>
            </a:r>
            <a:r>
              <a:rPr lang="ru-RU" dirty="0" err="1" smtClean="0">
                <a:cs typeface="Calibri"/>
              </a:rPr>
              <a:t>ситуацията</a:t>
            </a:r>
            <a:endParaRPr lang="ru-RU" dirty="0" smtClean="0">
              <a:cs typeface="Calibri"/>
            </a:endParaRPr>
          </a:p>
          <a:p>
            <a:pPr marL="100330" marR="3175" algn="l">
              <a:lnSpc>
                <a:spcPts val="1280"/>
              </a:lnSpc>
              <a:buFont typeface="Arial" pitchFamily="34" charset="0"/>
              <a:buChar char="•"/>
            </a:pPr>
            <a:r>
              <a:rPr lang="ru-RU" dirty="0" err="1" smtClean="0">
                <a:cs typeface="Calibri"/>
              </a:rPr>
              <a:t>Идентифициране</a:t>
            </a:r>
            <a:r>
              <a:rPr lang="ru-RU" dirty="0" smtClean="0">
                <a:cs typeface="Calibri"/>
              </a:rPr>
              <a:t> на </a:t>
            </a:r>
            <a:r>
              <a:rPr lang="ru-RU" dirty="0" err="1" smtClean="0">
                <a:cs typeface="Calibri"/>
              </a:rPr>
              <a:t>предимствата</a:t>
            </a:r>
            <a:r>
              <a:rPr lang="ru-RU" dirty="0" smtClean="0">
                <a:cs typeface="Calibri"/>
              </a:rPr>
              <a:t> и причините за </a:t>
            </a:r>
            <a:r>
              <a:rPr lang="ru-RU" dirty="0" err="1" smtClean="0">
                <a:cs typeface="Calibri"/>
              </a:rPr>
              <a:t>Местен</a:t>
            </a:r>
            <a:r>
              <a:rPr lang="ru-RU" dirty="0" smtClean="0">
                <a:cs typeface="Calibri"/>
              </a:rPr>
              <a:t> план за </a:t>
            </a:r>
          </a:p>
          <a:p>
            <a:pPr marL="100330" marR="3175" algn="l">
              <a:lnSpc>
                <a:spcPts val="1280"/>
              </a:lnSpc>
            </a:pPr>
            <a:r>
              <a:rPr lang="ru-RU" dirty="0" smtClean="0">
                <a:cs typeface="Calibri"/>
              </a:rPr>
              <a:t>  активна </a:t>
            </a:r>
            <a:r>
              <a:rPr lang="ru-RU" dirty="0" err="1" smtClean="0">
                <a:cs typeface="Calibri"/>
              </a:rPr>
              <a:t>велосипедна</a:t>
            </a:r>
            <a:r>
              <a:rPr lang="ru-RU" dirty="0" smtClean="0">
                <a:cs typeface="Calibri"/>
              </a:rPr>
              <a:t> </a:t>
            </a:r>
            <a:r>
              <a:rPr lang="ru-RU" dirty="0" err="1" smtClean="0">
                <a:cs typeface="Calibri"/>
              </a:rPr>
              <a:t>мобилност</a:t>
            </a:r>
            <a:r>
              <a:rPr lang="ru-RU" dirty="0" smtClean="0">
                <a:cs typeface="Calibri"/>
              </a:rPr>
              <a:t> </a:t>
            </a:r>
          </a:p>
          <a:p>
            <a:pPr marL="100330" marR="3175" algn="l">
              <a:lnSpc>
                <a:spcPts val="1280"/>
              </a:lnSpc>
              <a:buFont typeface="Arial" pitchFamily="34" charset="0"/>
              <a:buChar char="•"/>
            </a:pPr>
            <a:r>
              <a:rPr lang="ru-RU" dirty="0" err="1" smtClean="0">
                <a:cs typeface="Calibri"/>
              </a:rPr>
              <a:t>Определяне</a:t>
            </a:r>
            <a:r>
              <a:rPr lang="ru-RU" dirty="0" smtClean="0">
                <a:cs typeface="Calibri"/>
              </a:rPr>
              <a:t> на целите, </a:t>
            </a:r>
            <a:r>
              <a:rPr lang="ru-RU" dirty="0" err="1" smtClean="0">
                <a:cs typeface="Calibri"/>
              </a:rPr>
              <a:t>мерките</a:t>
            </a:r>
            <a:r>
              <a:rPr lang="ru-RU" dirty="0" smtClean="0">
                <a:cs typeface="Calibri"/>
              </a:rPr>
              <a:t>/</a:t>
            </a:r>
            <a:r>
              <a:rPr lang="ru-RU" dirty="0" err="1" smtClean="0">
                <a:cs typeface="Calibri"/>
              </a:rPr>
              <a:t>дейностите</a:t>
            </a:r>
            <a:r>
              <a:rPr lang="ru-RU" dirty="0" smtClean="0">
                <a:cs typeface="Calibri"/>
              </a:rPr>
              <a:t> за </a:t>
            </a:r>
            <a:r>
              <a:rPr lang="ru-RU" dirty="0" err="1" smtClean="0">
                <a:cs typeface="Calibri"/>
              </a:rPr>
              <a:t>изпълнение</a:t>
            </a:r>
            <a:r>
              <a:rPr lang="ru-RU" dirty="0" smtClean="0">
                <a:cs typeface="Calibri"/>
              </a:rPr>
              <a:t> и </a:t>
            </a:r>
          </a:p>
          <a:p>
            <a:pPr marL="100330" marR="3175" algn="l">
              <a:lnSpc>
                <a:spcPts val="1280"/>
              </a:lnSpc>
            </a:pPr>
            <a:r>
              <a:rPr lang="ru-RU" dirty="0" smtClean="0">
                <a:cs typeface="Calibri"/>
              </a:rPr>
              <a:t>  </a:t>
            </a:r>
            <a:r>
              <a:rPr lang="ru-RU" dirty="0" err="1" smtClean="0">
                <a:cs typeface="Calibri"/>
              </a:rPr>
              <a:t>консултация</a:t>
            </a:r>
            <a:r>
              <a:rPr lang="ru-RU" dirty="0" smtClean="0">
                <a:cs typeface="Calibri"/>
              </a:rPr>
              <a:t> </a:t>
            </a:r>
            <a:r>
              <a:rPr lang="ru-RU" dirty="0" err="1" smtClean="0">
                <a:cs typeface="Calibri"/>
              </a:rPr>
              <a:t>със</a:t>
            </a:r>
            <a:r>
              <a:rPr lang="ru-RU" dirty="0" smtClean="0">
                <a:cs typeface="Calibri"/>
              </a:rPr>
              <a:t> </a:t>
            </a:r>
            <a:r>
              <a:rPr lang="ru-RU" dirty="0" err="1" smtClean="0">
                <a:cs typeface="Calibri"/>
              </a:rPr>
              <a:t>заинтересованите</a:t>
            </a:r>
            <a:r>
              <a:rPr lang="ru-RU" dirty="0" smtClean="0">
                <a:cs typeface="Calibri"/>
              </a:rPr>
              <a:t> </a:t>
            </a:r>
            <a:r>
              <a:rPr lang="ru-RU" dirty="0" err="1" smtClean="0">
                <a:cs typeface="Calibri"/>
              </a:rPr>
              <a:t>страни</a:t>
            </a:r>
            <a:endParaRPr lang="ru-RU" dirty="0" smtClean="0">
              <a:cs typeface="Calibri"/>
            </a:endParaRPr>
          </a:p>
          <a:p>
            <a:pPr marL="100330" marR="3175" algn="l">
              <a:lnSpc>
                <a:spcPts val="1280"/>
              </a:lnSpc>
              <a:buFont typeface="Arial" pitchFamily="34" charset="0"/>
              <a:buChar char="•"/>
            </a:pPr>
            <a:r>
              <a:rPr lang="ru-RU" dirty="0" err="1" smtClean="0">
                <a:cs typeface="Calibri"/>
              </a:rPr>
              <a:t>Създаване</a:t>
            </a:r>
            <a:r>
              <a:rPr lang="ru-RU" dirty="0" smtClean="0">
                <a:cs typeface="Calibri"/>
              </a:rPr>
              <a:t> на мрежа от </a:t>
            </a:r>
            <a:r>
              <a:rPr lang="ru-RU" dirty="0" err="1" smtClean="0">
                <a:cs typeface="Calibri"/>
              </a:rPr>
              <a:t>шампиони</a:t>
            </a:r>
            <a:r>
              <a:rPr lang="ru-RU" dirty="0" smtClean="0">
                <a:cs typeface="Calibri"/>
              </a:rPr>
              <a:t> за активна </a:t>
            </a:r>
            <a:r>
              <a:rPr lang="ru-RU" dirty="0" err="1" smtClean="0">
                <a:cs typeface="Calibri"/>
              </a:rPr>
              <a:t>велосипедна</a:t>
            </a:r>
            <a:r>
              <a:rPr lang="ru-RU" dirty="0" smtClean="0">
                <a:cs typeface="Calibri"/>
              </a:rPr>
              <a:t> </a:t>
            </a:r>
          </a:p>
          <a:p>
            <a:pPr marL="100330" marR="3175" algn="l">
              <a:lnSpc>
                <a:spcPts val="1280"/>
              </a:lnSpc>
            </a:pPr>
            <a:r>
              <a:rPr lang="ru-RU" dirty="0" smtClean="0">
                <a:cs typeface="Calibri"/>
              </a:rPr>
              <a:t>  </a:t>
            </a:r>
            <a:r>
              <a:rPr lang="ru-RU" dirty="0" err="1" smtClean="0">
                <a:cs typeface="Calibri"/>
              </a:rPr>
              <a:t>мобилност</a:t>
            </a:r>
            <a:r>
              <a:rPr lang="ru-RU" dirty="0" smtClean="0">
                <a:cs typeface="Calibri"/>
              </a:rPr>
              <a:t>, </a:t>
            </a:r>
            <a:r>
              <a:rPr lang="ru-RU" dirty="0" err="1" smtClean="0">
                <a:cs typeface="Calibri"/>
              </a:rPr>
              <a:t>която</a:t>
            </a:r>
            <a:r>
              <a:rPr lang="ru-RU" dirty="0" smtClean="0">
                <a:cs typeface="Calibri"/>
              </a:rPr>
              <a:t> </a:t>
            </a:r>
            <a:r>
              <a:rPr lang="ru-RU" dirty="0" err="1" smtClean="0">
                <a:cs typeface="Calibri"/>
              </a:rPr>
              <a:t>отговаря</a:t>
            </a:r>
            <a:r>
              <a:rPr lang="ru-RU" dirty="0" smtClean="0">
                <a:cs typeface="Calibri"/>
              </a:rPr>
              <a:t> за </a:t>
            </a:r>
            <a:r>
              <a:rPr lang="ru-RU" dirty="0" err="1" smtClean="0">
                <a:cs typeface="Calibri"/>
              </a:rPr>
              <a:t>насърчаването</a:t>
            </a:r>
            <a:r>
              <a:rPr lang="ru-RU" dirty="0" smtClean="0">
                <a:cs typeface="Calibri"/>
              </a:rPr>
              <a:t> и </a:t>
            </a:r>
            <a:r>
              <a:rPr lang="ru-RU" dirty="0" err="1" smtClean="0">
                <a:cs typeface="Calibri"/>
              </a:rPr>
              <a:t>проследяването</a:t>
            </a:r>
            <a:r>
              <a:rPr lang="ru-RU" dirty="0" smtClean="0">
                <a:cs typeface="Calibri"/>
              </a:rPr>
              <a:t> на </a:t>
            </a:r>
          </a:p>
          <a:p>
            <a:pPr marL="100330" marR="3175" algn="l">
              <a:lnSpc>
                <a:spcPts val="1280"/>
              </a:lnSpc>
            </a:pPr>
            <a:r>
              <a:rPr lang="ru-RU" dirty="0" smtClean="0">
                <a:cs typeface="Calibri"/>
              </a:rPr>
              <a:t>  </a:t>
            </a:r>
            <a:r>
              <a:rPr lang="ru-RU" dirty="0" err="1" smtClean="0">
                <a:cs typeface="Calibri"/>
              </a:rPr>
              <a:t>изпълнението</a:t>
            </a:r>
            <a:r>
              <a:rPr lang="ru-RU" dirty="0" smtClean="0">
                <a:cs typeface="Calibri"/>
              </a:rPr>
              <a:t> на </a:t>
            </a:r>
            <a:r>
              <a:rPr lang="ru-RU" dirty="0" err="1" smtClean="0">
                <a:cs typeface="Calibri"/>
              </a:rPr>
              <a:t>дейности</a:t>
            </a:r>
            <a:r>
              <a:rPr lang="ru-RU" dirty="0" smtClean="0">
                <a:cs typeface="Calibri"/>
              </a:rPr>
              <a:t>/мерки, </a:t>
            </a:r>
            <a:r>
              <a:rPr lang="ru-RU" dirty="0" err="1" smtClean="0">
                <a:cs typeface="Calibri"/>
              </a:rPr>
              <a:t>както</a:t>
            </a:r>
            <a:r>
              <a:rPr lang="ru-RU" dirty="0" smtClean="0">
                <a:cs typeface="Calibri"/>
              </a:rPr>
              <a:t> и </a:t>
            </a:r>
            <a:r>
              <a:rPr lang="ru-RU" dirty="0" err="1" smtClean="0">
                <a:cs typeface="Calibri"/>
              </a:rPr>
              <a:t>индикатори</a:t>
            </a:r>
            <a:r>
              <a:rPr lang="ru-RU" dirty="0" smtClean="0">
                <a:cs typeface="Calibri"/>
              </a:rPr>
              <a:t> за  </a:t>
            </a:r>
          </a:p>
          <a:p>
            <a:pPr marL="100330" marR="3175" algn="l">
              <a:lnSpc>
                <a:spcPts val="1280"/>
              </a:lnSpc>
            </a:pPr>
            <a:r>
              <a:rPr lang="ru-RU" dirty="0" smtClean="0">
                <a:cs typeface="Calibri"/>
              </a:rPr>
              <a:t>  мониторинг и оценка на плана.</a:t>
            </a:r>
            <a:endParaRPr lang="en-IE" dirty="0">
              <a:latin typeface="Calibri"/>
              <a:cs typeface="Calibri"/>
            </a:endParaRPr>
          </a:p>
        </p:txBody>
      </p:sp>
      <p:grpSp>
        <p:nvGrpSpPr>
          <p:cNvPr id="8" name="Group 12">
            <a:extLst>
              <a:ext uri="{FF2B5EF4-FFF2-40B4-BE49-F238E27FC236}">
                <a16:creationId xmlns:a16="http://schemas.microsoft.com/office/drawing/2014/main" xmlns="" id="{227EB4FD-2270-66E7-578D-17D0893FCF84}"/>
              </a:ext>
            </a:extLst>
          </p:cNvPr>
          <p:cNvGrpSpPr>
            <a:grpSpLocks noChangeAspect="1"/>
          </p:cNvGrpSpPr>
          <p:nvPr/>
        </p:nvGrpSpPr>
        <p:grpSpPr>
          <a:xfrm>
            <a:off x="700773" y="2192169"/>
            <a:ext cx="749618" cy="748800"/>
            <a:chOff x="7257599" y="768348"/>
            <a:chExt cx="868457" cy="867509"/>
          </a:xfrm>
          <a:solidFill>
            <a:srgbClr val="404040"/>
          </a:solidFill>
        </p:grpSpPr>
        <p:sp>
          <p:nvSpPr>
            <p:cNvPr id="14" name="Freeform 13">
              <a:extLst>
                <a:ext uri="{FF2B5EF4-FFF2-40B4-BE49-F238E27FC236}">
                  <a16:creationId xmlns:a16="http://schemas.microsoft.com/office/drawing/2014/main" xmlns="" id="{C9C69F69-AED9-01B7-0934-40E4A9DC7B36}"/>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 name="Graphic 2">
              <a:extLst>
                <a:ext uri="{FF2B5EF4-FFF2-40B4-BE49-F238E27FC236}">
                  <a16:creationId xmlns:a16="http://schemas.microsoft.com/office/drawing/2014/main" xmlns="" id="{16038620-CFFF-C96F-FFE4-C4BE24965236}"/>
                </a:ext>
              </a:extLst>
            </p:cNvPr>
            <p:cNvGrpSpPr/>
            <p:nvPr/>
          </p:nvGrpSpPr>
          <p:grpSpPr>
            <a:xfrm>
              <a:off x="7257599" y="768348"/>
              <a:ext cx="868457" cy="867509"/>
              <a:chOff x="7257599" y="768348"/>
              <a:chExt cx="868457" cy="867509"/>
            </a:xfrm>
            <a:grpFill/>
          </p:grpSpPr>
          <p:sp>
            <p:nvSpPr>
              <p:cNvPr id="17" name="Freeform 16">
                <a:extLst>
                  <a:ext uri="{FF2B5EF4-FFF2-40B4-BE49-F238E27FC236}">
                    <a16:creationId xmlns:a16="http://schemas.microsoft.com/office/drawing/2014/main" xmlns="" id="{4ADAA8A6-07DE-DE62-8510-10BF3ABCA13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xmlns="" id="{E815C87D-43C5-7EB7-BB4A-5EFC9942DCF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 id="{B6087B28-5953-667C-1254-D0794CA7619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xmlns="" id="{94082594-D776-5BC9-242E-B4153E5A8695}"/>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xmlns="" id="{6034042C-84E2-3586-4028-60ED97E829D8}"/>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 name="Straight Connector 1">
            <a:extLst>
              <a:ext uri="{FF2B5EF4-FFF2-40B4-BE49-F238E27FC236}">
                <a16:creationId xmlns:a16="http://schemas.microsoft.com/office/drawing/2014/main" xmlns="" id="{6B2A4474-6385-C773-9232-4A13547BFD3F}"/>
              </a:ext>
            </a:extLst>
          </p:cNvPr>
          <p:cNvCxnSpPr>
            <a:cxnSpLocks/>
          </p:cNvCxnSpPr>
          <p:nvPr/>
        </p:nvCxnSpPr>
        <p:spPr>
          <a:xfrm>
            <a:off x="333509" y="45878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oup 3">
            <a:extLst>
              <a:ext uri="{FF2B5EF4-FFF2-40B4-BE49-F238E27FC236}">
                <a16:creationId xmlns:a16="http://schemas.microsoft.com/office/drawing/2014/main" xmlns="" id="{AA658893-C647-AAFE-9B00-EEA405554804}"/>
              </a:ext>
            </a:extLst>
          </p:cNvPr>
          <p:cNvGrpSpPr/>
          <p:nvPr/>
        </p:nvGrpSpPr>
        <p:grpSpPr>
          <a:xfrm>
            <a:off x="620543" y="4433986"/>
            <a:ext cx="2837166" cy="561692"/>
            <a:chOff x="642634" y="1690786"/>
            <a:chExt cx="2837166" cy="561692"/>
          </a:xfrm>
        </p:grpSpPr>
        <p:sp>
          <p:nvSpPr>
            <p:cNvPr id="5" name="Rectangle 4">
              <a:extLst>
                <a:ext uri="{FF2B5EF4-FFF2-40B4-BE49-F238E27FC236}">
                  <a16:creationId xmlns:a16="http://schemas.microsoft.com/office/drawing/2014/main" xmlns="" id="{940BF3C3-E341-0FE9-5B5A-6981B0DB550B}"/>
                </a:ext>
              </a:extLst>
            </p:cNvPr>
            <p:cNvSpPr/>
            <p:nvPr/>
          </p:nvSpPr>
          <p:spPr>
            <a:xfrm>
              <a:off x="642634" y="1690786"/>
              <a:ext cx="22275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B1C39858-448C-58DF-EC0B-F7C3533A7301}"/>
                </a:ext>
              </a:extLst>
            </p:cNvPr>
            <p:cNvSpPr txBox="1"/>
            <p:nvPr/>
          </p:nvSpPr>
          <p:spPr>
            <a:xfrm>
              <a:off x="736600" y="1690786"/>
              <a:ext cx="2743200"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ЗИНТЕРЕСОВАНИ СТРАНИ</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5" name="Text Placeholder 5">
            <a:extLst>
              <a:ext uri="{FF2B5EF4-FFF2-40B4-BE49-F238E27FC236}">
                <a16:creationId xmlns:a16="http://schemas.microsoft.com/office/drawing/2014/main" xmlns="" id="{9AEA8219-0381-BD78-37F2-28B78C471143}"/>
              </a:ext>
            </a:extLst>
          </p:cNvPr>
          <p:cNvSpPr txBox="1">
            <a:spLocks/>
          </p:cNvSpPr>
          <p:nvPr/>
        </p:nvSpPr>
        <p:spPr>
          <a:xfrm>
            <a:off x="584200" y="4962293"/>
            <a:ext cx="1925149"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a:t>
            </a:r>
            <a:r>
              <a:rPr lang="ru-RU" sz="1400" i="1" kern="0" spc="-5" dirty="0" err="1" smtClean="0">
                <a:solidFill>
                  <a:srgbClr val="EB7339"/>
                </a:solidFill>
                <a:cs typeface="Calibri"/>
              </a:rPr>
              <a:t>заинтересованите</a:t>
            </a:r>
            <a:r>
              <a:rPr lang="ru-RU" sz="1400" i="1" kern="0" spc="-5" dirty="0" smtClean="0">
                <a:solidFill>
                  <a:srgbClr val="EB7339"/>
                </a:solidFill>
                <a:cs typeface="Calibri"/>
              </a:rPr>
              <a:t> </a:t>
            </a:r>
            <a:r>
              <a:rPr lang="ru-RU" sz="1400" i="1" kern="0" spc="-5" dirty="0" err="1" smtClean="0">
                <a:solidFill>
                  <a:srgbClr val="EB7339"/>
                </a:solidFill>
                <a:cs typeface="Calibri"/>
              </a:rPr>
              <a:t>страни</a:t>
            </a:r>
            <a:r>
              <a:rPr lang="ru-RU" sz="1400" i="1" kern="0" spc="-5" dirty="0" smtClean="0">
                <a:solidFill>
                  <a:srgbClr val="EB7339"/>
                </a:solidFill>
                <a:cs typeface="Calibri"/>
              </a:rPr>
              <a:t>, </a:t>
            </a:r>
            <a:r>
              <a:rPr lang="ru-RU" sz="1400" i="1" kern="0" spc="-5" dirty="0" err="1" smtClean="0">
                <a:solidFill>
                  <a:srgbClr val="EB7339"/>
                </a:solidFill>
                <a:cs typeface="Calibri"/>
              </a:rPr>
              <a:t>вижте</a:t>
            </a:r>
            <a:r>
              <a:rPr lang="ru-RU" sz="1400" i="1" kern="0" spc="-5" dirty="0" smtClean="0">
                <a:solidFill>
                  <a:srgbClr val="EB7339"/>
                </a:solidFill>
                <a:cs typeface="Calibri"/>
              </a:rPr>
              <a:t> </a:t>
            </a:r>
            <a:r>
              <a:rPr lang="ru-RU" sz="1400" i="1" kern="0" spc="-5" dirty="0" err="1" smtClean="0">
                <a:solidFill>
                  <a:srgbClr val="EB7339"/>
                </a:solidFill>
                <a:cs typeface="Calibri"/>
              </a:rPr>
              <a:t>таблицата</a:t>
            </a:r>
            <a:r>
              <a:rPr lang="ru-RU" sz="1400" i="1" kern="0" spc="-5" dirty="0" smtClean="0">
                <a:solidFill>
                  <a:srgbClr val="EB7339"/>
                </a:solidFill>
                <a:cs typeface="Calibri"/>
              </a:rPr>
              <a:t> в Приложение 1</a:t>
            </a:r>
            <a:endParaRPr lang="en-IE" sz="1400" i="1" kern="0" spc="-5" dirty="0">
              <a:solidFill>
                <a:srgbClr val="EB7339"/>
              </a:solidFill>
              <a:latin typeface="Calibri"/>
              <a:cs typeface="Calibri"/>
            </a:endParaRPr>
          </a:p>
        </p:txBody>
      </p:sp>
      <p:sp>
        <p:nvSpPr>
          <p:cNvPr id="26" name="Text Placeholder 5">
            <a:extLst>
              <a:ext uri="{FF2B5EF4-FFF2-40B4-BE49-F238E27FC236}">
                <a16:creationId xmlns:a16="http://schemas.microsoft.com/office/drawing/2014/main" xmlns="" id="{AFCB30AA-CFC7-A2A0-FAA8-948F0C443983}"/>
              </a:ext>
            </a:extLst>
          </p:cNvPr>
          <p:cNvSpPr txBox="1">
            <a:spLocks/>
          </p:cNvSpPr>
          <p:nvPr/>
        </p:nvSpPr>
        <p:spPr>
          <a:xfrm>
            <a:off x="2598437" y="4962293"/>
            <a:ext cx="4320000" cy="530141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ru-RU" kern="0" spc="-5" dirty="0" smtClean="0">
                <a:cs typeface="Calibri"/>
              </a:rPr>
              <a:t>Те </a:t>
            </a:r>
            <a:r>
              <a:rPr lang="ru-RU" kern="0" spc="-5" dirty="0" err="1" smtClean="0">
                <a:cs typeface="Calibri"/>
              </a:rPr>
              <a:t>са</a:t>
            </a:r>
            <a:r>
              <a:rPr lang="ru-RU" kern="0" spc="-5" dirty="0" smtClean="0">
                <a:cs typeface="Calibri"/>
              </a:rPr>
              <a:t> </a:t>
            </a:r>
            <a:r>
              <a:rPr lang="ru-RU" kern="0" spc="-5" dirty="0" err="1" smtClean="0">
                <a:cs typeface="Calibri"/>
              </a:rPr>
              <a:t>членовете</a:t>
            </a:r>
            <a:r>
              <a:rPr lang="ru-RU" kern="0" spc="-5" dirty="0" smtClean="0">
                <a:cs typeface="Calibri"/>
              </a:rPr>
              <a:t> на </a:t>
            </a:r>
            <a:r>
              <a:rPr lang="ru-RU" kern="0" spc="-5" dirty="0" err="1" smtClean="0">
                <a:cs typeface="Calibri"/>
              </a:rPr>
              <a:t>Групата</a:t>
            </a:r>
            <a:r>
              <a:rPr lang="ru-RU" kern="0" spc="-5" dirty="0" smtClean="0">
                <a:cs typeface="Calibri"/>
              </a:rPr>
              <a:t> за местно </a:t>
            </a:r>
            <a:r>
              <a:rPr lang="ru-RU" kern="0" spc="-5" dirty="0" err="1" smtClean="0">
                <a:cs typeface="Calibri"/>
              </a:rPr>
              <a:t>планиране</a:t>
            </a:r>
            <a:r>
              <a:rPr lang="ru-RU" kern="0" spc="-5" dirty="0" smtClean="0">
                <a:cs typeface="Calibri"/>
              </a:rPr>
              <a:t> и действие (</a:t>
            </a:r>
            <a:r>
              <a:rPr lang="ru-RU" kern="0" spc="-5" dirty="0" err="1" smtClean="0">
                <a:cs typeface="Calibri"/>
              </a:rPr>
              <a:t>Шампиони</a:t>
            </a:r>
            <a:r>
              <a:rPr lang="ru-RU" kern="0" spc="-5" dirty="0" smtClean="0">
                <a:cs typeface="Calibri"/>
              </a:rPr>
              <a:t> по </a:t>
            </a:r>
            <a:r>
              <a:rPr lang="ru-RU" kern="0" spc="-5" dirty="0" err="1" smtClean="0">
                <a:cs typeface="Calibri"/>
              </a:rPr>
              <a:t>изменението</a:t>
            </a:r>
            <a:r>
              <a:rPr lang="ru-RU" kern="0" spc="-5" dirty="0" smtClean="0">
                <a:cs typeface="Calibri"/>
              </a:rPr>
              <a:t> на климата):</a:t>
            </a:r>
          </a:p>
          <a:p>
            <a:pPr marL="67945">
              <a:lnSpc>
                <a:spcPts val="1275"/>
              </a:lnSpc>
            </a:pPr>
            <a:endParaRPr lang="en-IE" kern="0" spc="-5" dirty="0">
              <a:latin typeface="Calibri"/>
              <a:cs typeface="Calibri"/>
            </a:endParaRPr>
          </a:p>
          <a:p>
            <a:pPr marL="67945">
              <a:lnSpc>
                <a:spcPts val="1275"/>
              </a:lnSpc>
            </a:pPr>
            <a:r>
              <a:rPr lang="en-IE" b="1" kern="0" spc="-5" dirty="0" err="1">
                <a:latin typeface="Calibri"/>
                <a:cs typeface="Calibri"/>
              </a:rPr>
              <a:t>ADCMoura</a:t>
            </a:r>
            <a:r>
              <a:rPr lang="en-IE" b="1" kern="0" spc="-5" dirty="0">
                <a:latin typeface="Calibri"/>
                <a:cs typeface="Calibri"/>
              </a:rPr>
              <a:t> - </a:t>
            </a:r>
            <a:r>
              <a:rPr lang="ru-RU" kern="0" spc="-5" dirty="0" err="1" smtClean="0">
                <a:cs typeface="Calibri"/>
              </a:rPr>
              <a:t>асоциация</a:t>
            </a:r>
            <a:r>
              <a:rPr lang="ru-RU" kern="0" spc="-5" dirty="0" smtClean="0">
                <a:cs typeface="Calibri"/>
              </a:rPr>
              <a:t> за местно развитие с богат опит в </a:t>
            </a:r>
            <a:r>
              <a:rPr lang="ru-RU" kern="0" spc="-5" dirty="0" err="1" smtClean="0">
                <a:cs typeface="Calibri"/>
              </a:rPr>
              <a:t>проектирането</a:t>
            </a:r>
            <a:r>
              <a:rPr lang="ru-RU" kern="0" spc="-5" dirty="0" smtClean="0">
                <a:cs typeface="Calibri"/>
              </a:rPr>
              <a:t> и </a:t>
            </a:r>
            <a:r>
              <a:rPr lang="ru-RU" kern="0" spc="-5" dirty="0" err="1" smtClean="0">
                <a:cs typeface="Calibri"/>
              </a:rPr>
              <a:t>провеждането</a:t>
            </a:r>
            <a:r>
              <a:rPr lang="ru-RU" kern="0" spc="-5" dirty="0" smtClean="0">
                <a:cs typeface="Calibri"/>
              </a:rPr>
              <a:t> на </a:t>
            </a:r>
            <a:r>
              <a:rPr lang="ru-RU" kern="0" spc="-5" dirty="0" err="1" smtClean="0">
                <a:cs typeface="Calibri"/>
              </a:rPr>
              <a:t>процеси</a:t>
            </a:r>
            <a:r>
              <a:rPr lang="ru-RU" kern="0" spc="-5" dirty="0" smtClean="0">
                <a:cs typeface="Calibri"/>
              </a:rPr>
              <a:t> </a:t>
            </a:r>
            <a:r>
              <a:rPr lang="ru-RU" kern="0" spc="-5" dirty="0" err="1" smtClean="0">
                <a:cs typeface="Calibri"/>
              </a:rPr>
              <a:t>на</a:t>
            </a:r>
            <a:r>
              <a:rPr lang="ru-RU" kern="0" spc="-5" dirty="0" smtClean="0">
                <a:cs typeface="Calibri"/>
              </a:rPr>
              <a:t> участие и </a:t>
            </a:r>
            <a:r>
              <a:rPr lang="ru-RU" kern="0" spc="-5" dirty="0" err="1" smtClean="0">
                <a:cs typeface="Calibri"/>
              </a:rPr>
              <a:t>изграждане</a:t>
            </a:r>
            <a:r>
              <a:rPr lang="ru-RU" kern="0" spc="-5" dirty="0" smtClean="0">
                <a:cs typeface="Calibri"/>
              </a:rPr>
              <a:t> </a:t>
            </a:r>
            <a:r>
              <a:rPr lang="ru-RU" kern="0" spc="-5" dirty="0" err="1" smtClean="0">
                <a:cs typeface="Calibri"/>
              </a:rPr>
              <a:t>и</a:t>
            </a:r>
            <a:r>
              <a:rPr lang="ru-RU" kern="0" spc="-5" dirty="0" smtClean="0">
                <a:cs typeface="Calibri"/>
              </a:rPr>
              <a:t> управление на мрежи за </a:t>
            </a:r>
            <a:r>
              <a:rPr lang="ru-RU" kern="0" spc="-5" dirty="0" err="1" smtClean="0">
                <a:cs typeface="Calibri"/>
              </a:rPr>
              <a:t>сътрудничество</a:t>
            </a:r>
            <a:r>
              <a:rPr lang="ru-RU" kern="0" spc="-5" dirty="0" smtClean="0">
                <a:cs typeface="Calibri"/>
              </a:rPr>
              <a:t>;</a:t>
            </a:r>
            <a:endParaRPr lang="en-IE" kern="0" spc="-5" dirty="0">
              <a:latin typeface="Calibri"/>
              <a:cs typeface="Calibri"/>
            </a:endParaRPr>
          </a:p>
          <a:p>
            <a:pPr marL="67945">
              <a:lnSpc>
                <a:spcPts val="1275"/>
              </a:lnSpc>
            </a:pPr>
            <a:endParaRPr lang="en-IE" kern="0" spc="-5" dirty="0">
              <a:latin typeface="Calibri"/>
              <a:cs typeface="Calibri"/>
            </a:endParaRPr>
          </a:p>
          <a:p>
            <a:pPr marL="67945">
              <a:lnSpc>
                <a:spcPts val="1275"/>
              </a:lnSpc>
            </a:pPr>
            <a:r>
              <a:rPr lang="pt-BR" b="1" kern="0" spc="-5" dirty="0" smtClean="0">
                <a:cs typeface="Calibri"/>
              </a:rPr>
              <a:t>Община </a:t>
            </a:r>
            <a:r>
              <a:rPr lang="bg-BG" b="1" kern="0" spc="-5" dirty="0" err="1" smtClean="0">
                <a:cs typeface="Calibri"/>
              </a:rPr>
              <a:t>Моура</a:t>
            </a:r>
            <a:r>
              <a:rPr lang="pt-BR" b="1" kern="0" spc="-5" dirty="0" smtClean="0">
                <a:cs typeface="Calibri"/>
              </a:rPr>
              <a:t> и Freguesia de Moura и Santo Amador (Енорийски съвет) </a:t>
            </a:r>
            <a:r>
              <a:rPr lang="en-IE" kern="0" spc="-5" dirty="0" smtClean="0">
                <a:latin typeface="Calibri"/>
                <a:cs typeface="Calibri"/>
              </a:rPr>
              <a:t>- </a:t>
            </a:r>
            <a:r>
              <a:rPr lang="ru-RU" kern="0" spc="-5" dirty="0" err="1" smtClean="0">
                <a:cs typeface="Calibri"/>
              </a:rPr>
              <a:t>местни</a:t>
            </a:r>
            <a:r>
              <a:rPr lang="ru-RU" kern="0" spc="-5" dirty="0" smtClean="0">
                <a:cs typeface="Calibri"/>
              </a:rPr>
              <a:t> власти, </a:t>
            </a:r>
            <a:r>
              <a:rPr lang="ru-RU" kern="0" spc="-5" dirty="0" err="1" smtClean="0">
                <a:cs typeface="Calibri"/>
              </a:rPr>
              <a:t>целящи</a:t>
            </a:r>
            <a:r>
              <a:rPr lang="ru-RU" kern="0" spc="-5" dirty="0" smtClean="0">
                <a:cs typeface="Calibri"/>
              </a:rPr>
              <a:t> да </a:t>
            </a:r>
            <a:r>
              <a:rPr lang="ru-RU" kern="0" spc="-5" dirty="0" err="1" smtClean="0">
                <a:cs typeface="Calibri"/>
              </a:rPr>
              <a:t>защитават</a:t>
            </a:r>
            <a:r>
              <a:rPr lang="ru-RU" kern="0" spc="-5" dirty="0" smtClean="0">
                <a:cs typeface="Calibri"/>
              </a:rPr>
              <a:t> </a:t>
            </a:r>
            <a:r>
              <a:rPr lang="ru-RU" kern="0" spc="-5" dirty="0" err="1" smtClean="0">
                <a:cs typeface="Calibri"/>
              </a:rPr>
              <a:t>интересите</a:t>
            </a:r>
            <a:r>
              <a:rPr lang="ru-RU" kern="0" spc="-5" dirty="0" smtClean="0">
                <a:cs typeface="Calibri"/>
              </a:rPr>
              <a:t> на </a:t>
            </a:r>
            <a:r>
              <a:rPr lang="ru-RU" kern="0" spc="-5" dirty="0" err="1" smtClean="0">
                <a:cs typeface="Calibri"/>
              </a:rPr>
              <a:t>населението</a:t>
            </a:r>
            <a:r>
              <a:rPr lang="ru-RU" kern="0" spc="-5" dirty="0" smtClean="0">
                <a:cs typeface="Calibri"/>
              </a:rPr>
              <a:t>, </a:t>
            </a:r>
            <a:r>
              <a:rPr lang="ru-RU" kern="0" spc="-5" dirty="0" err="1" smtClean="0">
                <a:cs typeface="Calibri"/>
              </a:rPr>
              <a:t>пребиваващо</a:t>
            </a:r>
            <a:r>
              <a:rPr lang="ru-RU" kern="0" spc="-5" dirty="0" smtClean="0">
                <a:cs typeface="Calibri"/>
              </a:rPr>
              <a:t> </a:t>
            </a:r>
            <a:r>
              <a:rPr lang="ru-RU" kern="0" spc="-5" dirty="0" err="1" smtClean="0">
                <a:cs typeface="Calibri"/>
              </a:rPr>
              <a:t>на</a:t>
            </a:r>
            <a:r>
              <a:rPr lang="ru-RU" kern="0" spc="-5" dirty="0" smtClean="0">
                <a:cs typeface="Calibri"/>
              </a:rPr>
              <a:t> </a:t>
            </a:r>
            <a:r>
              <a:rPr lang="ru-RU" kern="0" spc="-5" dirty="0" err="1" smtClean="0">
                <a:cs typeface="Calibri"/>
              </a:rPr>
              <a:t>територията</a:t>
            </a:r>
            <a:r>
              <a:rPr lang="ru-RU" kern="0" spc="-5" dirty="0" smtClean="0">
                <a:cs typeface="Calibri"/>
              </a:rPr>
              <a:t> </a:t>
            </a:r>
            <a:r>
              <a:rPr lang="ru-RU" kern="0" spc="-5" dirty="0" err="1" smtClean="0">
                <a:cs typeface="Calibri"/>
              </a:rPr>
              <a:t>на</a:t>
            </a:r>
            <a:r>
              <a:rPr lang="ru-RU" kern="0" spc="-5" dirty="0" smtClean="0">
                <a:cs typeface="Calibri"/>
              </a:rPr>
              <a:t> </a:t>
            </a:r>
            <a:r>
              <a:rPr lang="ru-RU" kern="0" spc="-5" dirty="0" err="1" smtClean="0">
                <a:cs typeface="Calibri"/>
              </a:rPr>
              <a:t>Моура</a:t>
            </a:r>
            <a:r>
              <a:rPr lang="ru-RU" kern="0" spc="-5" dirty="0" smtClean="0">
                <a:cs typeface="Calibri"/>
              </a:rPr>
              <a:t>, чрез избрани от </a:t>
            </a:r>
            <a:r>
              <a:rPr lang="ru-RU" kern="0" spc="-5" dirty="0" err="1" smtClean="0">
                <a:cs typeface="Calibri"/>
              </a:rPr>
              <a:t>тях</a:t>
            </a:r>
            <a:r>
              <a:rPr lang="ru-RU" kern="0" spc="-5" dirty="0" smtClean="0">
                <a:cs typeface="Calibri"/>
              </a:rPr>
              <a:t> </a:t>
            </a:r>
            <a:r>
              <a:rPr lang="ru-RU" kern="0" spc="-5" dirty="0" err="1" smtClean="0">
                <a:cs typeface="Calibri"/>
              </a:rPr>
              <a:t>представителни</a:t>
            </a:r>
            <a:r>
              <a:rPr lang="ru-RU" kern="0" spc="-5" dirty="0" smtClean="0">
                <a:cs typeface="Calibri"/>
              </a:rPr>
              <a:t> </a:t>
            </a:r>
            <a:r>
              <a:rPr lang="ru-RU" kern="0" spc="-5" dirty="0" err="1" smtClean="0">
                <a:cs typeface="Calibri"/>
              </a:rPr>
              <a:t>органи</a:t>
            </a:r>
            <a:r>
              <a:rPr lang="ru-RU" kern="0" spc="-5" dirty="0" smtClean="0">
                <a:cs typeface="Calibri"/>
              </a:rPr>
              <a:t>, </a:t>
            </a:r>
            <a:r>
              <a:rPr lang="ru-RU" kern="0" spc="-5" dirty="0" err="1" smtClean="0">
                <a:cs typeface="Calibri"/>
              </a:rPr>
              <a:t>които</a:t>
            </a:r>
            <a:r>
              <a:rPr lang="ru-RU" kern="0" spc="-5" dirty="0" smtClean="0">
                <a:cs typeface="Calibri"/>
              </a:rPr>
              <a:t> </a:t>
            </a:r>
            <a:r>
              <a:rPr lang="ru-RU" kern="0" spc="-5" dirty="0" err="1" smtClean="0">
                <a:cs typeface="Calibri"/>
              </a:rPr>
              <a:t>имат</a:t>
            </a:r>
            <a:r>
              <a:rPr lang="ru-RU" kern="0" spc="-5" dirty="0" smtClean="0">
                <a:cs typeface="Calibri"/>
              </a:rPr>
              <a:t> </a:t>
            </a:r>
            <a:r>
              <a:rPr lang="ru-RU" kern="0" spc="-5" dirty="0" err="1" smtClean="0">
                <a:cs typeface="Calibri"/>
              </a:rPr>
              <a:t>правомощия</a:t>
            </a:r>
            <a:r>
              <a:rPr lang="ru-RU" kern="0" spc="-5" dirty="0" smtClean="0">
                <a:cs typeface="Calibri"/>
              </a:rPr>
              <a:t> именно в </a:t>
            </a:r>
            <a:r>
              <a:rPr lang="ru-RU" kern="0" spc="-5" dirty="0" err="1" smtClean="0">
                <a:cs typeface="Calibri"/>
              </a:rPr>
              <a:t>областта</a:t>
            </a:r>
            <a:r>
              <a:rPr lang="ru-RU" kern="0" spc="-5" dirty="0" smtClean="0">
                <a:cs typeface="Calibri"/>
              </a:rPr>
              <a:t> на </a:t>
            </a:r>
            <a:r>
              <a:rPr lang="ru-RU" kern="0" spc="-5" dirty="0" err="1" smtClean="0">
                <a:cs typeface="Calibri"/>
              </a:rPr>
              <a:t>градското</a:t>
            </a:r>
            <a:r>
              <a:rPr lang="ru-RU" kern="0" spc="-5" dirty="0" smtClean="0">
                <a:cs typeface="Calibri"/>
              </a:rPr>
              <a:t> </a:t>
            </a:r>
            <a:r>
              <a:rPr lang="ru-RU" kern="0" spc="-5" dirty="0" err="1" smtClean="0">
                <a:cs typeface="Calibri"/>
              </a:rPr>
              <a:t>планиране</a:t>
            </a:r>
            <a:r>
              <a:rPr lang="ru-RU" kern="0" spc="-5" dirty="0" smtClean="0">
                <a:cs typeface="Calibri"/>
              </a:rPr>
              <a:t> и развитие;</a:t>
            </a:r>
            <a:endParaRPr lang="en-IE" kern="0" spc="-5" dirty="0">
              <a:latin typeface="Calibri"/>
              <a:cs typeface="Calibri"/>
            </a:endParaRPr>
          </a:p>
          <a:p>
            <a:pPr marL="67945">
              <a:lnSpc>
                <a:spcPts val="1275"/>
              </a:lnSpc>
            </a:pPr>
            <a:endParaRPr lang="en-IE" kern="0" spc="-5" dirty="0">
              <a:latin typeface="Calibri"/>
              <a:cs typeface="Calibri"/>
            </a:endParaRPr>
          </a:p>
          <a:p>
            <a:pPr marL="67945">
              <a:lnSpc>
                <a:spcPts val="1275"/>
              </a:lnSpc>
            </a:pPr>
            <a:r>
              <a:rPr lang="en-IE" b="1" kern="0" spc="-5" dirty="0" err="1">
                <a:latin typeface="Calibri"/>
                <a:cs typeface="Calibri"/>
              </a:rPr>
              <a:t>Agrupamento</a:t>
            </a:r>
            <a:r>
              <a:rPr lang="en-IE" b="1" kern="0" spc="-5" dirty="0">
                <a:latin typeface="Calibri"/>
                <a:cs typeface="Calibri"/>
              </a:rPr>
              <a:t> de </a:t>
            </a:r>
            <a:r>
              <a:rPr lang="en-IE" b="1" kern="0" spc="-5" dirty="0" err="1">
                <a:latin typeface="Calibri"/>
                <a:cs typeface="Calibri"/>
              </a:rPr>
              <a:t>Escolas</a:t>
            </a:r>
            <a:r>
              <a:rPr lang="en-IE" b="1" kern="0" spc="-5" dirty="0">
                <a:latin typeface="Calibri"/>
                <a:cs typeface="Calibri"/>
              </a:rPr>
              <a:t> de </a:t>
            </a:r>
            <a:r>
              <a:rPr lang="en-IE" b="1" kern="0" spc="-5" dirty="0" err="1">
                <a:latin typeface="Calibri"/>
                <a:cs typeface="Calibri"/>
              </a:rPr>
              <a:t>Moura</a:t>
            </a:r>
            <a:r>
              <a:rPr lang="en-IE" b="1" kern="0" spc="-5" dirty="0">
                <a:latin typeface="Calibri"/>
                <a:cs typeface="Calibri"/>
              </a:rPr>
              <a:t> </a:t>
            </a:r>
            <a:r>
              <a:rPr lang="en-IE" b="1" kern="0" spc="-5" dirty="0" smtClean="0">
                <a:latin typeface="Calibri"/>
                <a:cs typeface="Calibri"/>
              </a:rPr>
              <a:t>(</a:t>
            </a:r>
            <a:r>
              <a:rPr lang="bg-BG" b="1" kern="0" spc="-5" dirty="0" smtClean="0">
                <a:latin typeface="Calibri"/>
                <a:cs typeface="Calibri"/>
              </a:rPr>
              <a:t>Обединение на училищата в </a:t>
            </a:r>
            <a:r>
              <a:rPr lang="bg-BG" b="1" kern="0" spc="-5" dirty="0" err="1" smtClean="0">
                <a:latin typeface="Calibri"/>
                <a:cs typeface="Calibri"/>
              </a:rPr>
              <a:t>Моура</a:t>
            </a:r>
            <a:r>
              <a:rPr lang="en-IE" b="1" kern="0" spc="-5" dirty="0" smtClean="0">
                <a:latin typeface="Calibri"/>
                <a:cs typeface="Calibri"/>
              </a:rPr>
              <a:t>) </a:t>
            </a:r>
            <a:r>
              <a:rPr lang="en-IE" kern="0" spc="-5" dirty="0">
                <a:latin typeface="Calibri"/>
                <a:cs typeface="Calibri"/>
              </a:rPr>
              <a:t>- </a:t>
            </a:r>
            <a:r>
              <a:rPr lang="ru-RU" kern="0" spc="-5" dirty="0" err="1" smtClean="0">
                <a:cs typeface="Calibri"/>
              </a:rPr>
              <a:t>организационна</a:t>
            </a:r>
            <a:r>
              <a:rPr lang="ru-RU" kern="0" spc="-5" dirty="0" smtClean="0">
                <a:cs typeface="Calibri"/>
              </a:rPr>
              <a:t> единица на </a:t>
            </a:r>
            <a:r>
              <a:rPr lang="ru-RU" kern="0" spc="-5" dirty="0" err="1" smtClean="0">
                <a:cs typeface="Calibri"/>
              </a:rPr>
              <a:t>образователната</a:t>
            </a:r>
            <a:r>
              <a:rPr lang="ru-RU" kern="0" spc="-5" dirty="0" smtClean="0">
                <a:cs typeface="Calibri"/>
              </a:rPr>
              <a:t> система </a:t>
            </a:r>
            <a:r>
              <a:rPr lang="ru-RU" kern="0" spc="-5" dirty="0" err="1" smtClean="0">
                <a:cs typeface="Calibri"/>
              </a:rPr>
              <a:t>със</a:t>
            </a:r>
            <a:r>
              <a:rPr lang="ru-RU" kern="0" spc="-5" dirty="0" smtClean="0">
                <a:cs typeface="Calibri"/>
              </a:rPr>
              <a:t> </a:t>
            </a:r>
            <a:r>
              <a:rPr lang="ru-RU" kern="0" spc="-5" dirty="0" err="1" smtClean="0">
                <a:cs typeface="Calibri"/>
              </a:rPr>
              <a:t>собствени</a:t>
            </a:r>
            <a:r>
              <a:rPr lang="ru-RU" kern="0" spc="-5" dirty="0" smtClean="0">
                <a:cs typeface="Calibri"/>
              </a:rPr>
              <a:t> </a:t>
            </a:r>
            <a:r>
              <a:rPr lang="ru-RU" kern="0" spc="-5" dirty="0" err="1" smtClean="0">
                <a:cs typeface="Calibri"/>
              </a:rPr>
              <a:t>административни</a:t>
            </a:r>
            <a:r>
              <a:rPr lang="ru-RU" kern="0" spc="-5" dirty="0" smtClean="0">
                <a:cs typeface="Calibri"/>
              </a:rPr>
              <a:t> и </a:t>
            </a:r>
            <a:r>
              <a:rPr lang="ru-RU" kern="0" spc="-5" dirty="0" err="1" smtClean="0">
                <a:cs typeface="Calibri"/>
              </a:rPr>
              <a:t>управленски</a:t>
            </a:r>
            <a:r>
              <a:rPr lang="ru-RU" kern="0" spc="-5" dirty="0" smtClean="0">
                <a:cs typeface="Calibri"/>
              </a:rPr>
              <a:t> </a:t>
            </a:r>
            <a:r>
              <a:rPr lang="ru-RU" kern="0" spc="-5" dirty="0" err="1" smtClean="0">
                <a:cs typeface="Calibri"/>
              </a:rPr>
              <a:t>органи</a:t>
            </a:r>
            <a:r>
              <a:rPr lang="ru-RU" kern="0" spc="-5" dirty="0" smtClean="0">
                <a:cs typeface="Calibri"/>
              </a:rPr>
              <a:t>, </a:t>
            </a:r>
            <a:r>
              <a:rPr lang="ru-RU" kern="0" spc="-5" dirty="0" err="1" smtClean="0">
                <a:cs typeface="Calibri"/>
              </a:rPr>
              <a:t>включваща</a:t>
            </a:r>
            <a:r>
              <a:rPr lang="ru-RU" kern="0" spc="-5" dirty="0" smtClean="0">
                <a:cs typeface="Calibri"/>
              </a:rPr>
              <a:t> заведения за </a:t>
            </a:r>
            <a:r>
              <a:rPr lang="ru-RU" kern="0" spc="-5" dirty="0" err="1" smtClean="0">
                <a:cs typeface="Calibri"/>
              </a:rPr>
              <a:t>предучилищно</a:t>
            </a:r>
            <a:r>
              <a:rPr lang="ru-RU" kern="0" spc="-5" dirty="0" smtClean="0">
                <a:cs typeface="Calibri"/>
              </a:rPr>
              <a:t> образование и </a:t>
            </a:r>
            <a:r>
              <a:rPr lang="ru-RU" kern="0" spc="-5" dirty="0" err="1" smtClean="0">
                <a:cs typeface="Calibri"/>
              </a:rPr>
              <a:t>една</a:t>
            </a:r>
            <a:r>
              <a:rPr lang="ru-RU" kern="0" spc="-5" dirty="0" smtClean="0">
                <a:cs typeface="Calibri"/>
              </a:rPr>
              <a:t> или </a:t>
            </a:r>
            <a:r>
              <a:rPr lang="ru-RU" kern="0" spc="-5" dirty="0" err="1" smtClean="0">
                <a:cs typeface="Calibri"/>
              </a:rPr>
              <a:t>повече</a:t>
            </a:r>
            <a:r>
              <a:rPr lang="ru-RU" kern="0" spc="-5" dirty="0" smtClean="0">
                <a:cs typeface="Calibri"/>
              </a:rPr>
              <a:t> степени и цикли на обучение, </a:t>
            </a:r>
            <a:r>
              <a:rPr lang="ru-RU" kern="0" spc="-5" dirty="0" err="1" smtClean="0">
                <a:cs typeface="Calibri"/>
              </a:rPr>
              <a:t>базирани</a:t>
            </a:r>
            <a:r>
              <a:rPr lang="ru-RU" kern="0" spc="-5" dirty="0" smtClean="0">
                <a:cs typeface="Calibri"/>
              </a:rPr>
              <a:t> на общ педагогически проект. Един от </a:t>
            </a:r>
            <a:r>
              <a:rPr lang="ru-RU" kern="0" spc="-5" dirty="0" err="1" smtClean="0">
                <a:cs typeface="Calibri"/>
              </a:rPr>
              <a:t>органите</a:t>
            </a:r>
            <a:r>
              <a:rPr lang="ru-RU" kern="0" spc="-5" dirty="0" smtClean="0">
                <a:cs typeface="Calibri"/>
              </a:rPr>
              <a:t> на управление на </a:t>
            </a:r>
            <a:r>
              <a:rPr lang="ru-RU" kern="0" spc="-5" dirty="0" err="1" smtClean="0">
                <a:cs typeface="Calibri"/>
              </a:rPr>
              <a:t>обединението</a:t>
            </a:r>
            <a:r>
              <a:rPr lang="ru-RU" kern="0" spc="-5" dirty="0" smtClean="0">
                <a:cs typeface="Calibri"/>
              </a:rPr>
              <a:t> е </a:t>
            </a:r>
            <a:r>
              <a:rPr lang="ru-RU" kern="0" spc="-5" dirty="0" err="1" smtClean="0">
                <a:cs typeface="Calibri"/>
              </a:rPr>
              <a:t>Общият</a:t>
            </a:r>
            <a:r>
              <a:rPr lang="ru-RU" kern="0" spc="-5" dirty="0" smtClean="0">
                <a:cs typeface="Calibri"/>
              </a:rPr>
              <a:t> </a:t>
            </a:r>
            <a:r>
              <a:rPr lang="ru-RU" kern="0" spc="-5" dirty="0" err="1" smtClean="0">
                <a:cs typeface="Calibri"/>
              </a:rPr>
              <a:t>съвет</a:t>
            </a:r>
            <a:r>
              <a:rPr lang="ru-RU" kern="0" spc="-5" dirty="0" smtClean="0">
                <a:cs typeface="Calibri"/>
              </a:rPr>
              <a:t>. </a:t>
            </a:r>
            <a:r>
              <a:rPr lang="ru-RU" kern="0" spc="-5" dirty="0" err="1" smtClean="0">
                <a:cs typeface="Calibri"/>
              </a:rPr>
              <a:t>Това</a:t>
            </a:r>
            <a:r>
              <a:rPr lang="ru-RU" kern="0" spc="-5" dirty="0" smtClean="0">
                <a:cs typeface="Calibri"/>
              </a:rPr>
              <a:t> е </a:t>
            </a:r>
            <a:r>
              <a:rPr lang="ru-RU" kern="0" spc="-5" dirty="0" err="1" smtClean="0">
                <a:cs typeface="Calibri"/>
              </a:rPr>
              <a:t>съвещателен</a:t>
            </a:r>
            <a:r>
              <a:rPr lang="ru-RU" kern="0" spc="-5" dirty="0" smtClean="0">
                <a:cs typeface="Calibri"/>
              </a:rPr>
              <a:t> орган, отговорен за </a:t>
            </a:r>
            <a:r>
              <a:rPr lang="ru-RU" kern="0" spc="-5" dirty="0" err="1" smtClean="0">
                <a:cs typeface="Calibri"/>
              </a:rPr>
              <a:t>определяне</a:t>
            </a:r>
            <a:r>
              <a:rPr lang="ru-RU" kern="0" spc="-5" dirty="0" smtClean="0">
                <a:cs typeface="Calibri"/>
              </a:rPr>
              <a:t> на </a:t>
            </a:r>
            <a:r>
              <a:rPr lang="ru-RU" kern="0" spc="-5" dirty="0" err="1" smtClean="0">
                <a:cs typeface="Calibri"/>
              </a:rPr>
              <a:t>насоките</a:t>
            </a:r>
            <a:r>
              <a:rPr lang="ru-RU" kern="0" spc="-5" dirty="0" smtClean="0">
                <a:cs typeface="Calibri"/>
              </a:rPr>
              <a:t> </a:t>
            </a:r>
            <a:r>
              <a:rPr lang="ru-RU" kern="0" spc="-5" dirty="0" err="1" smtClean="0">
                <a:cs typeface="Calibri"/>
              </a:rPr>
              <a:t>на</a:t>
            </a:r>
            <a:r>
              <a:rPr lang="ru-RU" kern="0" spc="-5" dirty="0" smtClean="0">
                <a:cs typeface="Calibri"/>
              </a:rPr>
              <a:t> </a:t>
            </a:r>
            <a:r>
              <a:rPr lang="ru-RU" kern="0" spc="-5" dirty="0" err="1" smtClean="0">
                <a:cs typeface="Calibri"/>
              </a:rPr>
              <a:t>дейността</a:t>
            </a:r>
            <a:r>
              <a:rPr lang="ru-RU" kern="0" spc="-5" dirty="0" smtClean="0">
                <a:cs typeface="Calibri"/>
              </a:rPr>
              <a:t> </a:t>
            </a:r>
            <a:r>
              <a:rPr lang="ru-RU" kern="0" spc="-5" dirty="0" err="1" smtClean="0">
                <a:cs typeface="Calibri"/>
              </a:rPr>
              <a:t>на</a:t>
            </a:r>
            <a:r>
              <a:rPr lang="ru-RU" kern="0" spc="-5" dirty="0" smtClean="0">
                <a:cs typeface="Calibri"/>
              </a:rPr>
              <a:t> </a:t>
            </a:r>
            <a:r>
              <a:rPr lang="ru-RU" kern="0" spc="-5" dirty="0" err="1" smtClean="0">
                <a:cs typeface="Calibri"/>
              </a:rPr>
              <a:t>училищата</a:t>
            </a:r>
            <a:r>
              <a:rPr lang="ru-RU" kern="0" spc="-5" dirty="0" smtClean="0">
                <a:cs typeface="Calibri"/>
              </a:rPr>
              <a:t>, </a:t>
            </a:r>
            <a:r>
              <a:rPr lang="ru-RU" kern="0" spc="-5" dirty="0" err="1" smtClean="0">
                <a:cs typeface="Calibri"/>
              </a:rPr>
              <a:t>осигуряващ</a:t>
            </a:r>
            <a:r>
              <a:rPr lang="ru-RU" kern="0" spc="-5" dirty="0" smtClean="0">
                <a:cs typeface="Calibri"/>
              </a:rPr>
              <a:t> </a:t>
            </a:r>
            <a:r>
              <a:rPr lang="ru-RU" kern="0" spc="-5" dirty="0" err="1" smtClean="0">
                <a:cs typeface="Calibri"/>
              </a:rPr>
              <a:t>участието</a:t>
            </a:r>
            <a:r>
              <a:rPr lang="ru-RU" kern="0" spc="-5" dirty="0" smtClean="0">
                <a:cs typeface="Calibri"/>
              </a:rPr>
              <a:t> и </a:t>
            </a:r>
            <a:r>
              <a:rPr lang="ru-RU" kern="0" spc="-5" dirty="0" err="1" smtClean="0">
                <a:cs typeface="Calibri"/>
              </a:rPr>
              <a:t>представителството</a:t>
            </a:r>
            <a:r>
              <a:rPr lang="ru-RU" kern="0" spc="-5" dirty="0" smtClean="0">
                <a:cs typeface="Calibri"/>
              </a:rPr>
              <a:t> на </a:t>
            </a:r>
            <a:r>
              <a:rPr lang="ru-RU" kern="0" spc="-5" dirty="0" err="1" smtClean="0">
                <a:cs typeface="Calibri"/>
              </a:rPr>
              <a:t>образователната</a:t>
            </a:r>
            <a:r>
              <a:rPr lang="ru-RU" kern="0" spc="-5" dirty="0" smtClean="0">
                <a:cs typeface="Calibri"/>
              </a:rPr>
              <a:t> </a:t>
            </a:r>
            <a:r>
              <a:rPr lang="ru-RU" kern="0" spc="-5" dirty="0" err="1" smtClean="0">
                <a:cs typeface="Calibri"/>
              </a:rPr>
              <a:t>общност</a:t>
            </a:r>
            <a:r>
              <a:rPr lang="ru-RU" kern="0" spc="-5" dirty="0" smtClean="0">
                <a:cs typeface="Calibri"/>
              </a:rPr>
              <a:t> (учители, </a:t>
            </a:r>
            <a:r>
              <a:rPr lang="ru-RU" kern="0" spc="-5" dirty="0" err="1" smtClean="0">
                <a:cs typeface="Calibri"/>
              </a:rPr>
              <a:t>непедагогически</a:t>
            </a:r>
            <a:r>
              <a:rPr lang="ru-RU" kern="0" spc="-5" dirty="0" smtClean="0">
                <a:cs typeface="Calibri"/>
              </a:rPr>
              <a:t> персонал, </a:t>
            </a:r>
            <a:r>
              <a:rPr lang="ru-RU" kern="0" spc="-5" dirty="0" err="1" smtClean="0">
                <a:cs typeface="Calibri"/>
              </a:rPr>
              <a:t>ученици</a:t>
            </a:r>
            <a:r>
              <a:rPr lang="ru-RU" kern="0" spc="-5" dirty="0" smtClean="0">
                <a:cs typeface="Calibri"/>
              </a:rPr>
              <a:t>, родители и </a:t>
            </a:r>
            <a:r>
              <a:rPr lang="ru-RU" kern="0" spc="-5" dirty="0" err="1" smtClean="0">
                <a:cs typeface="Calibri"/>
              </a:rPr>
              <a:t>настойници</a:t>
            </a:r>
            <a:r>
              <a:rPr lang="ru-RU" kern="0" spc="-5" dirty="0" smtClean="0">
                <a:cs typeface="Calibri"/>
              </a:rPr>
              <a:t>, </a:t>
            </a:r>
            <a:r>
              <a:rPr lang="ru-RU" kern="0" spc="-5" dirty="0" err="1" smtClean="0">
                <a:cs typeface="Calibri"/>
              </a:rPr>
              <a:t>местна</a:t>
            </a:r>
            <a:r>
              <a:rPr lang="ru-RU" kern="0" spc="-5" dirty="0" smtClean="0">
                <a:cs typeface="Calibri"/>
              </a:rPr>
              <a:t> </a:t>
            </a:r>
            <a:r>
              <a:rPr lang="ru-RU" kern="0" spc="-5" dirty="0" err="1" smtClean="0">
                <a:cs typeface="Calibri"/>
              </a:rPr>
              <a:t>общност</a:t>
            </a:r>
            <a:r>
              <a:rPr lang="ru-RU" kern="0" spc="-5" dirty="0" smtClean="0">
                <a:cs typeface="Calibri"/>
              </a:rPr>
              <a:t> </a:t>
            </a:r>
            <a:r>
              <a:rPr lang="ru-RU" kern="0" spc="-5" dirty="0" err="1" smtClean="0">
                <a:cs typeface="Calibri"/>
              </a:rPr>
              <a:t>и</a:t>
            </a:r>
            <a:r>
              <a:rPr lang="ru-RU" kern="0" spc="-5" dirty="0" smtClean="0">
                <a:cs typeface="Calibri"/>
              </a:rPr>
              <a:t> </a:t>
            </a:r>
            <a:r>
              <a:rPr lang="ru-RU" kern="0" spc="-5" dirty="0" err="1" smtClean="0">
                <a:cs typeface="Calibri"/>
              </a:rPr>
              <a:t>местни</a:t>
            </a:r>
            <a:r>
              <a:rPr lang="ru-RU" kern="0" spc="-5" dirty="0" smtClean="0">
                <a:cs typeface="Calibri"/>
              </a:rPr>
              <a:t> власти);</a:t>
            </a:r>
          </a:p>
          <a:p>
            <a:pPr marL="67945">
              <a:lnSpc>
                <a:spcPts val="1275"/>
              </a:lnSpc>
            </a:pPr>
            <a:endParaRPr lang="en-IE" kern="0" spc="-5" dirty="0">
              <a:latin typeface="Calibri"/>
              <a:cs typeface="Calibri"/>
            </a:endParaRPr>
          </a:p>
          <a:p>
            <a:pPr marL="67945">
              <a:lnSpc>
                <a:spcPts val="1275"/>
              </a:lnSpc>
            </a:pPr>
            <a:r>
              <a:rPr lang="en-IE" b="1" kern="0" spc="-5" dirty="0">
                <a:latin typeface="Calibri"/>
                <a:cs typeface="Calibri"/>
              </a:rPr>
              <a:t>Escola </a:t>
            </a:r>
            <a:r>
              <a:rPr lang="en-IE" b="1" kern="0" spc="-5" dirty="0" err="1">
                <a:latin typeface="Calibri"/>
                <a:cs typeface="Calibri"/>
              </a:rPr>
              <a:t>Profissional</a:t>
            </a:r>
            <a:r>
              <a:rPr lang="en-IE" b="1" kern="0" spc="-5" dirty="0">
                <a:latin typeface="Calibri"/>
                <a:cs typeface="Calibri"/>
              </a:rPr>
              <a:t> de </a:t>
            </a:r>
            <a:r>
              <a:rPr lang="en-IE" b="1" kern="0" spc="-5" dirty="0" err="1">
                <a:latin typeface="Calibri"/>
                <a:cs typeface="Calibri"/>
              </a:rPr>
              <a:t>Moura</a:t>
            </a:r>
            <a:r>
              <a:rPr lang="en-IE" b="1" kern="0" spc="-5" dirty="0">
                <a:latin typeface="Calibri"/>
                <a:cs typeface="Calibri"/>
              </a:rPr>
              <a:t> </a:t>
            </a:r>
            <a:r>
              <a:rPr lang="en-IE" b="1" kern="0" spc="-5" dirty="0" smtClean="0">
                <a:latin typeface="Calibri"/>
                <a:cs typeface="Calibri"/>
              </a:rPr>
              <a:t>(</a:t>
            </a:r>
            <a:r>
              <a:rPr lang="bg-BG" b="1" kern="0" spc="-5" dirty="0" smtClean="0">
                <a:latin typeface="Calibri"/>
                <a:cs typeface="Calibri"/>
              </a:rPr>
              <a:t>Професионално училище</a:t>
            </a:r>
            <a:r>
              <a:rPr lang="en-IE" b="1" kern="0" spc="-5" dirty="0" smtClean="0">
                <a:latin typeface="Calibri"/>
                <a:cs typeface="Calibri"/>
              </a:rPr>
              <a:t>) </a:t>
            </a:r>
            <a:r>
              <a:rPr lang="en-IE" kern="0" spc="-5" dirty="0">
                <a:latin typeface="Calibri"/>
                <a:cs typeface="Calibri"/>
              </a:rPr>
              <a:t>- </a:t>
            </a:r>
            <a:r>
              <a:rPr lang="ru-RU" kern="0" spc="-5" dirty="0" err="1" smtClean="0">
                <a:cs typeface="Calibri"/>
              </a:rPr>
              <a:t>алтернативно</a:t>
            </a:r>
            <a:r>
              <a:rPr lang="ru-RU" kern="0" spc="-5" dirty="0" smtClean="0">
                <a:cs typeface="Calibri"/>
              </a:rPr>
              <a:t> </a:t>
            </a:r>
            <a:r>
              <a:rPr lang="ru-RU" kern="0" spc="-5" dirty="0" err="1" smtClean="0">
                <a:cs typeface="Calibri"/>
              </a:rPr>
              <a:t>учебно</a:t>
            </a:r>
            <a:r>
              <a:rPr lang="ru-RU" kern="0" spc="-5" dirty="0" smtClean="0">
                <a:cs typeface="Calibri"/>
              </a:rPr>
              <a:t> заведение за </a:t>
            </a:r>
            <a:r>
              <a:rPr lang="ru-RU" kern="0" spc="-5" dirty="0" err="1" smtClean="0">
                <a:cs typeface="Calibri"/>
              </a:rPr>
              <a:t>млади</a:t>
            </a:r>
            <a:r>
              <a:rPr lang="ru-RU" kern="0" spc="-5" dirty="0" smtClean="0">
                <a:cs typeface="Calibri"/>
              </a:rPr>
              <a:t> хора, </a:t>
            </a:r>
            <a:r>
              <a:rPr lang="ru-RU" kern="0" spc="-5" dirty="0" err="1" smtClean="0">
                <a:cs typeface="Calibri"/>
              </a:rPr>
              <a:t>завършващи</a:t>
            </a:r>
            <a:r>
              <a:rPr lang="ru-RU" kern="0" spc="-5" dirty="0" smtClean="0">
                <a:cs typeface="Calibri"/>
              </a:rPr>
              <a:t> </a:t>
            </a:r>
            <a:r>
              <a:rPr lang="ru-RU" kern="0" spc="-5" dirty="0" err="1" smtClean="0">
                <a:cs typeface="Calibri"/>
              </a:rPr>
              <a:t>основно</a:t>
            </a:r>
            <a:r>
              <a:rPr lang="ru-RU" kern="0" spc="-5" dirty="0" smtClean="0">
                <a:cs typeface="Calibri"/>
              </a:rPr>
              <a:t> образование (9-ти </a:t>
            </a:r>
            <a:r>
              <a:rPr lang="ru-RU" kern="0" spc="-5" dirty="0" err="1" smtClean="0">
                <a:cs typeface="Calibri"/>
              </a:rPr>
              <a:t>клас</a:t>
            </a:r>
            <a:r>
              <a:rPr lang="ru-RU" kern="0" spc="-5" dirty="0" smtClean="0">
                <a:cs typeface="Calibri"/>
              </a:rPr>
              <a:t>), </a:t>
            </a:r>
            <a:r>
              <a:rPr lang="ru-RU" kern="0" spc="-5" dirty="0" err="1" smtClean="0">
                <a:cs typeface="Calibri"/>
              </a:rPr>
              <a:t>насочено</a:t>
            </a:r>
            <a:r>
              <a:rPr lang="ru-RU" kern="0" spc="-5" dirty="0" smtClean="0">
                <a:cs typeface="Calibri"/>
              </a:rPr>
              <a:t> </a:t>
            </a:r>
            <a:r>
              <a:rPr lang="ru-RU" kern="0" spc="-5" dirty="0" err="1" smtClean="0">
                <a:cs typeface="Calibri"/>
              </a:rPr>
              <a:t>към</a:t>
            </a:r>
            <a:r>
              <a:rPr lang="ru-RU" kern="0" spc="-5" dirty="0" smtClean="0">
                <a:cs typeface="Calibri"/>
              </a:rPr>
              <a:t> обучение на </a:t>
            </a:r>
            <a:r>
              <a:rPr lang="ru-RU" kern="0" spc="-5" dirty="0" err="1" smtClean="0">
                <a:cs typeface="Calibri"/>
              </a:rPr>
              <a:t>средно</a:t>
            </a:r>
            <a:r>
              <a:rPr lang="ru-RU" kern="0" spc="-5" dirty="0" smtClean="0">
                <a:cs typeface="Calibri"/>
              </a:rPr>
              <a:t> </a:t>
            </a:r>
            <a:r>
              <a:rPr lang="ru-RU" kern="0" spc="-5" dirty="0" err="1" smtClean="0">
                <a:cs typeface="Calibri"/>
              </a:rPr>
              <a:t>ниво</a:t>
            </a:r>
            <a:r>
              <a:rPr lang="ru-RU" kern="0" spc="-5" dirty="0" smtClean="0">
                <a:cs typeface="Calibri"/>
              </a:rPr>
              <a:t> </a:t>
            </a:r>
            <a:r>
              <a:rPr lang="ru-RU" kern="0" spc="-5" dirty="0" err="1" smtClean="0">
                <a:cs typeface="Calibri"/>
              </a:rPr>
              <a:t>висококвалифицирани</a:t>
            </a:r>
            <a:r>
              <a:rPr lang="ru-RU" kern="0" spc="-5" dirty="0" smtClean="0">
                <a:cs typeface="Calibri"/>
              </a:rPr>
              <a:t> технически </a:t>
            </a:r>
            <a:r>
              <a:rPr lang="ru-RU" kern="0" spc="-5" dirty="0" err="1" smtClean="0">
                <a:cs typeface="Calibri"/>
              </a:rPr>
              <a:t>кадри</a:t>
            </a:r>
            <a:r>
              <a:rPr lang="ru-RU" kern="0" spc="-5" dirty="0" smtClean="0">
                <a:cs typeface="Calibri"/>
              </a:rPr>
              <a:t>, в </a:t>
            </a:r>
            <a:r>
              <a:rPr lang="ru-RU" kern="0" spc="-5" dirty="0" err="1" smtClean="0">
                <a:cs typeface="Calibri"/>
              </a:rPr>
              <a:t>съответствие</a:t>
            </a:r>
            <a:r>
              <a:rPr lang="ru-RU" kern="0" spc="-5" dirty="0" smtClean="0">
                <a:cs typeface="Calibri"/>
              </a:rPr>
              <a:t> с </a:t>
            </a:r>
            <a:r>
              <a:rPr lang="ru-RU" kern="0" spc="-5" dirty="0" err="1" smtClean="0">
                <a:cs typeface="Calibri"/>
              </a:rPr>
              <a:t>нуждите</a:t>
            </a:r>
            <a:r>
              <a:rPr lang="ru-RU" kern="0" spc="-5" dirty="0" smtClean="0">
                <a:cs typeface="Calibri"/>
              </a:rPr>
              <a:t> на </a:t>
            </a:r>
            <a:r>
              <a:rPr lang="ru-RU" kern="0" spc="-5" dirty="0" err="1" smtClean="0">
                <a:cs typeface="Calibri"/>
              </a:rPr>
              <a:t>пазара</a:t>
            </a:r>
            <a:r>
              <a:rPr lang="ru-RU" kern="0" spc="-5" dirty="0" smtClean="0">
                <a:cs typeface="Calibri"/>
              </a:rPr>
              <a:t> </a:t>
            </a:r>
            <a:r>
              <a:rPr lang="ru-RU" kern="0" spc="-5" dirty="0" err="1" smtClean="0">
                <a:cs typeface="Calibri"/>
              </a:rPr>
              <a:t>на</a:t>
            </a:r>
            <a:r>
              <a:rPr lang="ru-RU" kern="0" spc="-5" dirty="0" smtClean="0">
                <a:cs typeface="Calibri"/>
              </a:rPr>
              <a:t> труда и с </a:t>
            </a:r>
            <a:r>
              <a:rPr lang="ru-RU" kern="0" spc="-5" dirty="0" err="1" smtClean="0">
                <a:cs typeface="Calibri"/>
              </a:rPr>
              <a:t>приоритетите</a:t>
            </a:r>
            <a:r>
              <a:rPr lang="ru-RU" kern="0" spc="-5" dirty="0" smtClean="0">
                <a:cs typeface="Calibri"/>
              </a:rPr>
              <a:t> и </a:t>
            </a:r>
            <a:r>
              <a:rPr lang="ru-RU" kern="0" spc="-5" dirty="0" err="1" smtClean="0">
                <a:cs typeface="Calibri"/>
              </a:rPr>
              <a:t>стратегиите</a:t>
            </a:r>
            <a:r>
              <a:rPr lang="ru-RU" kern="0" spc="-5" dirty="0" smtClean="0">
                <a:cs typeface="Calibri"/>
              </a:rPr>
              <a:t> за местно/</a:t>
            </a:r>
            <a:r>
              <a:rPr lang="ru-RU" kern="0" spc="-5" dirty="0" err="1" smtClean="0">
                <a:cs typeface="Calibri"/>
              </a:rPr>
              <a:t>регионално</a:t>
            </a:r>
            <a:r>
              <a:rPr lang="ru-RU" kern="0" spc="-5" dirty="0" smtClean="0">
                <a:cs typeface="Calibri"/>
              </a:rPr>
              <a:t> развитие;</a:t>
            </a:r>
            <a:endParaRPr lang="en-IE" kern="0" spc="-5" dirty="0">
              <a:latin typeface="Calibri"/>
              <a:cs typeface="Calibri"/>
            </a:endParaRPr>
          </a:p>
        </p:txBody>
      </p:sp>
      <p:grpSp>
        <p:nvGrpSpPr>
          <p:cNvPr id="16" name="Graphic 3">
            <a:extLst>
              <a:ext uri="{FF2B5EF4-FFF2-40B4-BE49-F238E27FC236}">
                <a16:creationId xmlns:a16="http://schemas.microsoft.com/office/drawing/2014/main" xmlns="" id="{F9C14F28-C401-1F28-AB23-25458F131C8B}"/>
              </a:ext>
            </a:extLst>
          </p:cNvPr>
          <p:cNvGrpSpPr>
            <a:grpSpLocks noChangeAspect="1"/>
          </p:cNvGrpSpPr>
          <p:nvPr/>
        </p:nvGrpSpPr>
        <p:grpSpPr>
          <a:xfrm>
            <a:off x="828717" y="5957582"/>
            <a:ext cx="749544" cy="748800"/>
            <a:chOff x="10436851" y="3696286"/>
            <a:chExt cx="1037794" cy="1036764"/>
          </a:xfrm>
          <a:solidFill>
            <a:srgbClr val="404040"/>
          </a:solidFill>
        </p:grpSpPr>
        <p:sp>
          <p:nvSpPr>
            <p:cNvPr id="30" name="Freeform 29">
              <a:extLst>
                <a:ext uri="{FF2B5EF4-FFF2-40B4-BE49-F238E27FC236}">
                  <a16:creationId xmlns:a16="http://schemas.microsoft.com/office/drawing/2014/main" xmlns="" id="{5FB8435D-5A34-C545-40C6-BF00E5B0A643}"/>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B7339"/>
            </a:solidFill>
            <a:ln w="27426" cap="flat">
              <a:noFill/>
              <a:prstDash val="solid"/>
              <a:miter/>
            </a:ln>
          </p:spPr>
          <p:txBody>
            <a:bodyPr rtlCol="0" anchor="ctr"/>
            <a:lstStyle/>
            <a:p>
              <a:endParaRPr lang="en-US"/>
            </a:p>
          </p:txBody>
        </p:sp>
        <p:grpSp>
          <p:nvGrpSpPr>
            <p:cNvPr id="20" name="Graphic 3">
              <a:extLst>
                <a:ext uri="{FF2B5EF4-FFF2-40B4-BE49-F238E27FC236}">
                  <a16:creationId xmlns:a16="http://schemas.microsoft.com/office/drawing/2014/main" xmlns="" id="{8B9CFA16-FF04-E0F3-8D2F-1A9D27D7DB85}"/>
                </a:ext>
              </a:extLst>
            </p:cNvPr>
            <p:cNvGrpSpPr/>
            <p:nvPr/>
          </p:nvGrpSpPr>
          <p:grpSpPr>
            <a:xfrm>
              <a:off x="10436851" y="3696286"/>
              <a:ext cx="1037794" cy="1036764"/>
              <a:chOff x="10436851" y="3696286"/>
              <a:chExt cx="1037794" cy="1036764"/>
            </a:xfrm>
            <a:grpFill/>
          </p:grpSpPr>
          <p:sp>
            <p:nvSpPr>
              <p:cNvPr id="32" name="Freeform 31">
                <a:extLst>
                  <a:ext uri="{FF2B5EF4-FFF2-40B4-BE49-F238E27FC236}">
                    <a16:creationId xmlns:a16="http://schemas.microsoft.com/office/drawing/2014/main" xmlns="" id="{CC7B8344-EF5E-F80D-0940-FC1061B12D9B}"/>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xmlns="" id="{C01DE567-E58F-A73B-40F5-356E2FCD44FB}"/>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xmlns="" val="428163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15</a:t>
            </a:fld>
            <a:endParaRPr lang="en-US" dirty="0"/>
          </a:p>
        </p:txBody>
      </p:sp>
      <p:cxnSp>
        <p:nvCxnSpPr>
          <p:cNvPr id="16" name="Straight Connector 15">
            <a:extLst>
              <a:ext uri="{FF2B5EF4-FFF2-40B4-BE49-F238E27FC236}">
                <a16:creationId xmlns:a16="http://schemas.microsoft.com/office/drawing/2014/main" xmlns="" id="{9510E4E1-16CE-21CE-1B81-54E2C957C1D1}"/>
              </a:ext>
            </a:extLst>
          </p:cNvPr>
          <p:cNvCxnSpPr>
            <a:cxnSpLocks/>
          </p:cNvCxnSpPr>
          <p:nvPr/>
        </p:nvCxnSpPr>
        <p:spPr>
          <a:xfrm>
            <a:off x="321830" y="9302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9">
            <a:extLst>
              <a:ext uri="{FF2B5EF4-FFF2-40B4-BE49-F238E27FC236}">
                <a16:creationId xmlns:a16="http://schemas.microsoft.com/office/drawing/2014/main" xmlns="" id="{5F4E36C3-A90A-EFA7-0B2E-87CB96589598}"/>
              </a:ext>
            </a:extLst>
          </p:cNvPr>
          <p:cNvGrpSpPr/>
          <p:nvPr/>
        </p:nvGrpSpPr>
        <p:grpSpPr>
          <a:xfrm>
            <a:off x="608864" y="776386"/>
            <a:ext cx="2837166" cy="561692"/>
            <a:chOff x="642634" y="1690786"/>
            <a:chExt cx="2837166" cy="561692"/>
          </a:xfrm>
        </p:grpSpPr>
        <p:sp>
          <p:nvSpPr>
            <p:cNvPr id="21" name="Rectangle 20">
              <a:extLst>
                <a:ext uri="{FF2B5EF4-FFF2-40B4-BE49-F238E27FC236}">
                  <a16:creationId xmlns:a16="http://schemas.microsoft.com/office/drawing/2014/main" xmlns="" id="{8F3D1C36-68A4-0F06-B9F5-599D6BA38D03}"/>
                </a:ext>
              </a:extLst>
            </p:cNvPr>
            <p:cNvSpPr/>
            <p:nvPr/>
          </p:nvSpPr>
          <p:spPr>
            <a:xfrm>
              <a:off x="642634" y="1690786"/>
              <a:ext cx="22275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566EAC9C-EDE8-7519-CC48-BC700CFFF11B}"/>
                </a:ext>
              </a:extLst>
            </p:cNvPr>
            <p:cNvSpPr txBox="1"/>
            <p:nvPr/>
          </p:nvSpPr>
          <p:spPr>
            <a:xfrm>
              <a:off x="736600" y="1690786"/>
              <a:ext cx="2743200" cy="561692"/>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ЗИНТЕРЕСОВАНИ СТРАНИ</a:t>
              </a:r>
              <a:endParaRPr lang="en-IE" sz="1400" b="1" spc="-10" dirty="0" smtClean="0">
                <a:solidFill>
                  <a:schemeClr val="bg1"/>
                </a:solidFill>
                <a:cs typeface="Calibri"/>
              </a:endParaRPr>
            </a:p>
            <a:p>
              <a:pPr marL="9525" marR="389255">
                <a:spcBef>
                  <a:spcPts val="260"/>
                </a:spcBef>
              </a:pPr>
              <a:endParaRPr lang="en-IE" sz="1400" b="1" dirty="0">
                <a:solidFill>
                  <a:schemeClr val="bg1"/>
                </a:solidFill>
                <a:latin typeface="Calibri"/>
                <a:cs typeface="Calibri"/>
              </a:endParaRPr>
            </a:p>
          </p:txBody>
        </p:sp>
      </p:grpSp>
      <p:sp>
        <p:nvSpPr>
          <p:cNvPr id="27" name="Text Placeholder 5">
            <a:extLst>
              <a:ext uri="{FF2B5EF4-FFF2-40B4-BE49-F238E27FC236}">
                <a16:creationId xmlns:a16="http://schemas.microsoft.com/office/drawing/2014/main" xmlns="" id="{9B4967E0-B538-2FC6-A30B-43D678B1F1C3}"/>
              </a:ext>
            </a:extLst>
          </p:cNvPr>
          <p:cNvSpPr txBox="1">
            <a:spLocks/>
          </p:cNvSpPr>
          <p:nvPr/>
        </p:nvSpPr>
        <p:spPr>
          <a:xfrm>
            <a:off x="699523" y="1304693"/>
            <a:ext cx="1798147"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a:t>
            </a:r>
            <a:r>
              <a:rPr lang="ru-RU" sz="1400" i="1" kern="0" spc="-5" dirty="0" err="1" smtClean="0">
                <a:solidFill>
                  <a:srgbClr val="EB7339"/>
                </a:solidFill>
                <a:cs typeface="Calibri"/>
              </a:rPr>
              <a:t>заинтересованите</a:t>
            </a:r>
            <a:r>
              <a:rPr lang="ru-RU" sz="1400" i="1" kern="0" spc="-5" dirty="0" smtClean="0">
                <a:solidFill>
                  <a:srgbClr val="EB7339"/>
                </a:solidFill>
                <a:cs typeface="Calibri"/>
              </a:rPr>
              <a:t> </a:t>
            </a:r>
            <a:r>
              <a:rPr lang="ru-RU" sz="1400" i="1" kern="0" spc="-5" dirty="0" err="1" smtClean="0">
                <a:solidFill>
                  <a:srgbClr val="EB7339"/>
                </a:solidFill>
                <a:cs typeface="Calibri"/>
              </a:rPr>
              <a:t>страни</a:t>
            </a:r>
            <a:r>
              <a:rPr lang="ru-RU" sz="1400" i="1" kern="0" spc="-5" dirty="0" smtClean="0">
                <a:solidFill>
                  <a:srgbClr val="EB7339"/>
                </a:solidFill>
                <a:cs typeface="Calibri"/>
              </a:rPr>
              <a:t>, </a:t>
            </a:r>
            <a:r>
              <a:rPr lang="ru-RU" sz="1400" i="1" kern="0" spc="-5" dirty="0" err="1" smtClean="0">
                <a:solidFill>
                  <a:srgbClr val="EB7339"/>
                </a:solidFill>
                <a:cs typeface="Calibri"/>
              </a:rPr>
              <a:t>вижте</a:t>
            </a:r>
            <a:r>
              <a:rPr lang="ru-RU" sz="1400" i="1" kern="0" spc="-5" dirty="0" smtClean="0">
                <a:solidFill>
                  <a:srgbClr val="EB7339"/>
                </a:solidFill>
                <a:cs typeface="Calibri"/>
              </a:rPr>
              <a:t> </a:t>
            </a:r>
            <a:r>
              <a:rPr lang="ru-RU" sz="1400" i="1" kern="0" spc="-5" dirty="0" err="1" smtClean="0">
                <a:solidFill>
                  <a:srgbClr val="EB7339"/>
                </a:solidFill>
                <a:cs typeface="Calibri"/>
              </a:rPr>
              <a:t>таблицата</a:t>
            </a:r>
            <a:r>
              <a:rPr lang="ru-RU" sz="1400" i="1" kern="0" spc="-5" dirty="0" smtClean="0">
                <a:solidFill>
                  <a:srgbClr val="EB7339"/>
                </a:solidFill>
                <a:cs typeface="Calibri"/>
              </a:rPr>
              <a:t> в Приложение 1</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28" name="Text Placeholder 5">
            <a:extLst>
              <a:ext uri="{FF2B5EF4-FFF2-40B4-BE49-F238E27FC236}">
                <a16:creationId xmlns:a16="http://schemas.microsoft.com/office/drawing/2014/main" xmlns="" id="{997B46CC-F87C-314F-7519-CA41D5586906}"/>
              </a:ext>
            </a:extLst>
          </p:cNvPr>
          <p:cNvSpPr txBox="1">
            <a:spLocks/>
          </p:cNvSpPr>
          <p:nvPr/>
        </p:nvSpPr>
        <p:spPr>
          <a:xfrm>
            <a:off x="2586758" y="1304693"/>
            <a:ext cx="4320000" cy="530141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en-IE" b="1" kern="0" spc="-5" dirty="0" err="1">
                <a:latin typeface="Calibri"/>
                <a:cs typeface="Calibri"/>
              </a:rPr>
              <a:t>Associação</a:t>
            </a:r>
            <a:r>
              <a:rPr lang="en-IE" b="1" kern="0" spc="-5" dirty="0">
                <a:latin typeface="Calibri"/>
                <a:cs typeface="Calibri"/>
              </a:rPr>
              <a:t> do </a:t>
            </a:r>
            <a:r>
              <a:rPr lang="en-IE" b="1" kern="0" spc="-5" dirty="0" err="1">
                <a:latin typeface="Calibri"/>
                <a:cs typeface="Calibri"/>
              </a:rPr>
              <a:t>Comércio</a:t>
            </a:r>
            <a:r>
              <a:rPr lang="en-IE" b="1" kern="0" spc="-5" dirty="0">
                <a:latin typeface="Calibri"/>
                <a:cs typeface="Calibri"/>
              </a:rPr>
              <a:t>, </a:t>
            </a:r>
            <a:r>
              <a:rPr lang="en-IE" b="1" kern="0" spc="-5" dirty="0" err="1">
                <a:latin typeface="Calibri"/>
                <a:cs typeface="Calibri"/>
              </a:rPr>
              <a:t>Serviços</a:t>
            </a:r>
            <a:r>
              <a:rPr lang="en-IE" b="1" kern="0" spc="-5" dirty="0">
                <a:latin typeface="Calibri"/>
                <a:cs typeface="Calibri"/>
              </a:rPr>
              <a:t> e Turismo e </a:t>
            </a:r>
            <a:r>
              <a:rPr lang="en-IE" b="1" kern="0" spc="-5" dirty="0" err="1">
                <a:latin typeface="Calibri"/>
                <a:cs typeface="Calibri"/>
              </a:rPr>
              <a:t>Comerciantes</a:t>
            </a:r>
            <a:r>
              <a:rPr lang="en-IE" b="1" kern="0" spc="-5" dirty="0">
                <a:latin typeface="Calibri"/>
                <a:cs typeface="Calibri"/>
              </a:rPr>
              <a:t> do Distrito de </a:t>
            </a:r>
            <a:r>
              <a:rPr lang="en-IE" b="1" kern="0" spc="-5" dirty="0" err="1">
                <a:latin typeface="Calibri"/>
                <a:cs typeface="Calibri"/>
              </a:rPr>
              <a:t>Beja</a:t>
            </a:r>
            <a:r>
              <a:rPr lang="en-IE" b="1" kern="0" spc="-5" dirty="0">
                <a:latin typeface="Calibri"/>
                <a:cs typeface="Calibri"/>
              </a:rPr>
              <a:t> </a:t>
            </a:r>
            <a:r>
              <a:rPr lang="en-IE" b="1" kern="0" spc="-5" dirty="0" smtClean="0">
                <a:latin typeface="Calibri"/>
                <a:cs typeface="Calibri"/>
              </a:rPr>
              <a:t>(</a:t>
            </a:r>
            <a:r>
              <a:rPr lang="bg-BG" b="1" kern="0" spc="-5" dirty="0" smtClean="0">
                <a:latin typeface="Calibri"/>
                <a:cs typeface="Calibri"/>
              </a:rPr>
              <a:t>търговска асоциация</a:t>
            </a:r>
            <a:r>
              <a:rPr lang="en-IE" kern="0" spc="-5" dirty="0" smtClean="0">
                <a:latin typeface="Calibri"/>
                <a:cs typeface="Calibri"/>
              </a:rPr>
              <a:t>) </a:t>
            </a:r>
            <a:r>
              <a:rPr lang="en-IE" kern="0" spc="-5" dirty="0">
                <a:latin typeface="Calibri"/>
                <a:cs typeface="Calibri"/>
              </a:rPr>
              <a:t>– </a:t>
            </a:r>
            <a:r>
              <a:rPr lang="ru-RU" kern="0" spc="-5" dirty="0" err="1" smtClean="0">
                <a:cs typeface="Calibri"/>
              </a:rPr>
              <a:t>асоциация</a:t>
            </a:r>
            <a:r>
              <a:rPr lang="ru-RU" kern="0" spc="-5" dirty="0" smtClean="0">
                <a:cs typeface="Calibri"/>
              </a:rPr>
              <a:t> на бизнеса от сектора на </a:t>
            </a:r>
            <a:r>
              <a:rPr lang="ru-RU" kern="0" spc="-5" dirty="0" err="1" smtClean="0">
                <a:cs typeface="Calibri"/>
              </a:rPr>
              <a:t>търговията</a:t>
            </a:r>
            <a:r>
              <a:rPr lang="ru-RU" kern="0" spc="-5" dirty="0" smtClean="0">
                <a:cs typeface="Calibri"/>
              </a:rPr>
              <a:t> и </a:t>
            </a:r>
            <a:r>
              <a:rPr lang="ru-RU" kern="0" spc="-5" dirty="0" err="1" smtClean="0">
                <a:cs typeface="Calibri"/>
              </a:rPr>
              <a:t>услугите</a:t>
            </a:r>
            <a:r>
              <a:rPr lang="ru-RU" kern="0" spc="-5" dirty="0" smtClean="0">
                <a:cs typeface="Calibri"/>
              </a:rPr>
              <a:t>, способна в </a:t>
            </a:r>
            <a:r>
              <a:rPr lang="ru-RU" kern="0" spc="-5" dirty="0" err="1" smtClean="0">
                <a:cs typeface="Calibri"/>
              </a:rPr>
              <a:t>рамките</a:t>
            </a:r>
            <a:r>
              <a:rPr lang="ru-RU" kern="0" spc="-5" dirty="0" smtClean="0">
                <a:cs typeface="Calibri"/>
              </a:rPr>
              <a:t> на </a:t>
            </a:r>
            <a:r>
              <a:rPr lang="ru-RU" kern="0" spc="-5" dirty="0" err="1" smtClean="0">
                <a:cs typeface="Calibri"/>
              </a:rPr>
              <a:t>своята</a:t>
            </a:r>
            <a:r>
              <a:rPr lang="ru-RU" kern="0" spc="-5" dirty="0" smtClean="0">
                <a:cs typeface="Calibri"/>
              </a:rPr>
              <a:t> </a:t>
            </a:r>
            <a:r>
              <a:rPr lang="ru-RU" kern="0" spc="-5" dirty="0" err="1" smtClean="0">
                <a:cs typeface="Calibri"/>
              </a:rPr>
              <a:t>дейност</a:t>
            </a:r>
            <a:r>
              <a:rPr lang="ru-RU" kern="0" spc="-5" dirty="0" smtClean="0">
                <a:cs typeface="Calibri"/>
              </a:rPr>
              <a:t> да </a:t>
            </a:r>
            <a:r>
              <a:rPr lang="ru-RU" kern="0" spc="-5" dirty="0" err="1" smtClean="0">
                <a:cs typeface="Calibri"/>
              </a:rPr>
              <a:t>създава</a:t>
            </a:r>
            <a:r>
              <a:rPr lang="ru-RU" kern="0" spc="-5" dirty="0" smtClean="0">
                <a:cs typeface="Calibri"/>
              </a:rPr>
              <a:t> нови услуги и да </a:t>
            </a:r>
            <a:r>
              <a:rPr lang="ru-RU" kern="0" spc="-5" dirty="0" err="1" smtClean="0">
                <a:cs typeface="Calibri"/>
              </a:rPr>
              <a:t>установява</a:t>
            </a:r>
            <a:r>
              <a:rPr lang="ru-RU" kern="0" spc="-5" dirty="0" smtClean="0">
                <a:cs typeface="Calibri"/>
              </a:rPr>
              <a:t> </a:t>
            </a:r>
            <a:r>
              <a:rPr lang="ru-RU" kern="0" spc="-5" dirty="0" err="1" smtClean="0">
                <a:cs typeface="Calibri"/>
              </a:rPr>
              <a:t>партньорства</a:t>
            </a:r>
            <a:r>
              <a:rPr lang="ru-RU" kern="0" spc="-5" dirty="0" smtClean="0">
                <a:cs typeface="Calibri"/>
              </a:rPr>
              <a:t>, </a:t>
            </a:r>
            <a:r>
              <a:rPr lang="ru-RU" kern="0" spc="-5" dirty="0" err="1" smtClean="0">
                <a:cs typeface="Calibri"/>
              </a:rPr>
              <a:t>които</a:t>
            </a:r>
            <a:r>
              <a:rPr lang="ru-RU" kern="0" spc="-5" dirty="0" smtClean="0">
                <a:cs typeface="Calibri"/>
              </a:rPr>
              <a:t> се </a:t>
            </a:r>
            <a:r>
              <a:rPr lang="ru-RU" kern="0" spc="-5" dirty="0" err="1" smtClean="0">
                <a:cs typeface="Calibri"/>
              </a:rPr>
              <a:t>вписват</a:t>
            </a:r>
            <a:r>
              <a:rPr lang="ru-RU" kern="0" spc="-5" dirty="0" smtClean="0">
                <a:cs typeface="Calibri"/>
              </a:rPr>
              <a:t> в </a:t>
            </a:r>
            <a:r>
              <a:rPr lang="ru-RU" kern="0" spc="-5" dirty="0" err="1" smtClean="0">
                <a:cs typeface="Calibri"/>
              </a:rPr>
              <a:t>предварително</a:t>
            </a:r>
            <a:r>
              <a:rPr lang="ru-RU" kern="0" spc="-5" dirty="0" smtClean="0">
                <a:cs typeface="Calibri"/>
              </a:rPr>
              <a:t> определена стратегия за развитие и </a:t>
            </a:r>
            <a:r>
              <a:rPr lang="ru-RU" kern="0" spc="-5" dirty="0" err="1" smtClean="0">
                <a:cs typeface="Calibri"/>
              </a:rPr>
              <a:t>отговарят</a:t>
            </a:r>
            <a:r>
              <a:rPr lang="ru-RU" kern="0" spc="-5" dirty="0" smtClean="0">
                <a:cs typeface="Calibri"/>
              </a:rPr>
              <a:t> на </a:t>
            </a:r>
            <a:r>
              <a:rPr lang="ru-RU" kern="0" spc="-5" dirty="0" err="1" smtClean="0">
                <a:cs typeface="Calibri"/>
              </a:rPr>
              <a:t>нуждите</a:t>
            </a:r>
            <a:r>
              <a:rPr lang="ru-RU" kern="0" spc="-5" dirty="0" smtClean="0">
                <a:cs typeface="Calibri"/>
              </a:rPr>
              <a:t> </a:t>
            </a:r>
            <a:r>
              <a:rPr lang="ru-RU" kern="0" spc="-5" dirty="0" err="1" smtClean="0">
                <a:cs typeface="Calibri"/>
              </a:rPr>
              <a:t>на</a:t>
            </a:r>
            <a:r>
              <a:rPr lang="ru-RU" kern="0" spc="-5" dirty="0" smtClean="0">
                <a:cs typeface="Calibri"/>
              </a:rPr>
              <a:t> </a:t>
            </a:r>
            <a:r>
              <a:rPr lang="ru-RU" kern="0" spc="-5" dirty="0" err="1" smtClean="0">
                <a:cs typeface="Calibri"/>
              </a:rPr>
              <a:t>своите</a:t>
            </a:r>
            <a:r>
              <a:rPr lang="ru-RU" kern="0" spc="-5" dirty="0" smtClean="0">
                <a:cs typeface="Calibri"/>
              </a:rPr>
              <a:t> </a:t>
            </a:r>
            <a:r>
              <a:rPr lang="ru-RU" kern="0" spc="-5" dirty="0" err="1" smtClean="0">
                <a:cs typeface="Calibri"/>
              </a:rPr>
              <a:t>членове</a:t>
            </a:r>
            <a:r>
              <a:rPr lang="ru-RU" kern="0" spc="-5" dirty="0" smtClean="0">
                <a:cs typeface="Calibri"/>
              </a:rPr>
              <a:t>;</a:t>
            </a:r>
          </a:p>
          <a:p>
            <a:pPr marL="67945">
              <a:lnSpc>
                <a:spcPts val="1275"/>
              </a:lnSpc>
            </a:pPr>
            <a:endParaRPr lang="en-IE" kern="0" spc="-5" dirty="0">
              <a:latin typeface="Calibri"/>
              <a:cs typeface="Calibri"/>
            </a:endParaRPr>
          </a:p>
          <a:p>
            <a:pPr marL="67945">
              <a:lnSpc>
                <a:spcPts val="1275"/>
              </a:lnSpc>
            </a:pPr>
            <a:r>
              <a:rPr lang="en-IE" b="1" kern="0" spc="-5" dirty="0" err="1">
                <a:latin typeface="Calibri"/>
                <a:cs typeface="Calibri"/>
              </a:rPr>
              <a:t>Baixo</a:t>
            </a:r>
            <a:r>
              <a:rPr lang="en-IE" b="1" kern="0" spc="-5" dirty="0">
                <a:latin typeface="Calibri"/>
                <a:cs typeface="Calibri"/>
              </a:rPr>
              <a:t> </a:t>
            </a:r>
            <a:r>
              <a:rPr lang="en-IE" b="1" kern="0" spc="-5" dirty="0" err="1">
                <a:latin typeface="Calibri"/>
                <a:cs typeface="Calibri"/>
              </a:rPr>
              <a:t>Alentejo</a:t>
            </a:r>
            <a:r>
              <a:rPr lang="en-IE" b="1" kern="0" spc="-5" dirty="0">
                <a:latin typeface="Calibri"/>
                <a:cs typeface="Calibri"/>
              </a:rPr>
              <a:t> Local Health Unit </a:t>
            </a:r>
            <a:r>
              <a:rPr lang="en-IE" b="1" kern="0" spc="-5" dirty="0" smtClean="0">
                <a:latin typeface="Calibri"/>
                <a:cs typeface="Calibri"/>
              </a:rPr>
              <a:t>(</a:t>
            </a:r>
            <a:r>
              <a:rPr lang="bg-BG" b="1" kern="0" spc="-5" dirty="0" smtClean="0">
                <a:latin typeface="Calibri"/>
                <a:cs typeface="Calibri"/>
              </a:rPr>
              <a:t>чрез здравен център </a:t>
            </a:r>
            <a:r>
              <a:rPr lang="bg-BG" b="1" kern="0" spc="-5" dirty="0" err="1" smtClean="0">
                <a:latin typeface="Calibri"/>
                <a:cs typeface="Calibri"/>
              </a:rPr>
              <a:t>Моура</a:t>
            </a:r>
            <a:r>
              <a:rPr lang="en-IE" b="1" kern="0" spc="-5" dirty="0" smtClean="0">
                <a:latin typeface="Calibri"/>
                <a:cs typeface="Calibri"/>
              </a:rPr>
              <a:t>) </a:t>
            </a:r>
            <a:r>
              <a:rPr lang="en-IE" kern="0" spc="-5" dirty="0">
                <a:latin typeface="Calibri"/>
                <a:cs typeface="Calibri"/>
              </a:rPr>
              <a:t>- </a:t>
            </a:r>
            <a:r>
              <a:rPr lang="ru-RU" kern="0" spc="-5" dirty="0" err="1" smtClean="0">
                <a:cs typeface="Calibri"/>
              </a:rPr>
              <a:t>отговатя</a:t>
            </a:r>
            <a:r>
              <a:rPr lang="ru-RU" kern="0" spc="-5" dirty="0" smtClean="0">
                <a:cs typeface="Calibri"/>
              </a:rPr>
              <a:t> за </a:t>
            </a:r>
            <a:r>
              <a:rPr lang="ru-RU" kern="0" spc="-5" dirty="0" err="1" smtClean="0">
                <a:cs typeface="Calibri"/>
              </a:rPr>
              <a:t>предоставянето</a:t>
            </a:r>
            <a:r>
              <a:rPr lang="ru-RU" kern="0" spc="-5" dirty="0" smtClean="0">
                <a:cs typeface="Calibri"/>
              </a:rPr>
              <a:t> на </a:t>
            </a:r>
            <a:r>
              <a:rPr lang="ru-RU" kern="0" spc="-5" dirty="0" err="1" smtClean="0">
                <a:cs typeface="Calibri"/>
              </a:rPr>
              <a:t>първична</a:t>
            </a:r>
            <a:r>
              <a:rPr lang="ru-RU" kern="0" spc="-5" dirty="0" smtClean="0">
                <a:cs typeface="Calibri"/>
              </a:rPr>
              <a:t> </a:t>
            </a:r>
            <a:r>
              <a:rPr lang="ru-RU" kern="0" spc="-5" dirty="0" err="1" smtClean="0">
                <a:cs typeface="Calibri"/>
              </a:rPr>
              <a:t>здравна</a:t>
            </a:r>
            <a:r>
              <a:rPr lang="ru-RU" kern="0" spc="-5" dirty="0" smtClean="0">
                <a:cs typeface="Calibri"/>
              </a:rPr>
              <a:t> </a:t>
            </a:r>
            <a:r>
              <a:rPr lang="ru-RU" kern="0" spc="-5" dirty="0" err="1" smtClean="0">
                <a:cs typeface="Calibri"/>
              </a:rPr>
              <a:t>помощ</a:t>
            </a:r>
            <a:r>
              <a:rPr lang="ru-RU" kern="0" spc="-5" dirty="0" smtClean="0">
                <a:cs typeface="Calibri"/>
              </a:rPr>
              <a:t>, </a:t>
            </a:r>
            <a:r>
              <a:rPr lang="ru-RU" kern="0" spc="-5" dirty="0" err="1" smtClean="0">
                <a:cs typeface="Calibri"/>
              </a:rPr>
              <a:t>както</a:t>
            </a:r>
            <a:r>
              <a:rPr lang="ru-RU" kern="0" spc="-5" dirty="0" smtClean="0">
                <a:cs typeface="Calibri"/>
              </a:rPr>
              <a:t> и за </a:t>
            </a:r>
            <a:r>
              <a:rPr lang="ru-RU" kern="0" spc="-5" dirty="0" err="1" smtClean="0">
                <a:cs typeface="Calibri"/>
              </a:rPr>
              <a:t>осигуряване</a:t>
            </a:r>
            <a:r>
              <a:rPr lang="ru-RU" kern="0" spc="-5" dirty="0" smtClean="0">
                <a:cs typeface="Calibri"/>
              </a:rPr>
              <a:t> на </a:t>
            </a:r>
            <a:r>
              <a:rPr lang="ru-RU" kern="0" spc="-5" dirty="0" err="1" smtClean="0">
                <a:cs typeface="Calibri"/>
              </a:rPr>
              <a:t>обществените</a:t>
            </a:r>
            <a:r>
              <a:rPr lang="ru-RU" kern="0" spc="-5" dirty="0" smtClean="0">
                <a:cs typeface="Calibri"/>
              </a:rPr>
              <a:t> </a:t>
            </a:r>
            <a:r>
              <a:rPr lang="ru-RU" kern="0" spc="-5" dirty="0" err="1" smtClean="0">
                <a:cs typeface="Calibri"/>
              </a:rPr>
              <a:t>здравни</a:t>
            </a:r>
            <a:r>
              <a:rPr lang="ru-RU" kern="0" spc="-5" dirty="0" smtClean="0">
                <a:cs typeface="Calibri"/>
              </a:rPr>
              <a:t> </a:t>
            </a:r>
            <a:r>
              <a:rPr lang="ru-RU" kern="0" spc="-5" dirty="0" err="1" smtClean="0">
                <a:cs typeface="Calibri"/>
              </a:rPr>
              <a:t>дейности</a:t>
            </a:r>
            <a:r>
              <a:rPr lang="ru-RU" kern="0" spc="-5" dirty="0" smtClean="0">
                <a:cs typeface="Calibri"/>
              </a:rPr>
              <a:t> и </a:t>
            </a:r>
            <a:r>
              <a:rPr lang="ru-RU" kern="0" spc="-5" dirty="0" err="1" smtClean="0">
                <a:cs typeface="Calibri"/>
              </a:rPr>
              <a:t>необходимите</a:t>
            </a:r>
            <a:r>
              <a:rPr lang="ru-RU" kern="0" spc="-5" dirty="0" smtClean="0">
                <a:cs typeface="Calibri"/>
              </a:rPr>
              <a:t> средства за </a:t>
            </a:r>
            <a:r>
              <a:rPr lang="ru-RU" kern="0" spc="-5" dirty="0" err="1" smtClean="0">
                <a:cs typeface="Calibri"/>
              </a:rPr>
              <a:t>упражняване</a:t>
            </a:r>
            <a:r>
              <a:rPr lang="ru-RU" kern="0" spc="-5" dirty="0" smtClean="0">
                <a:cs typeface="Calibri"/>
              </a:rPr>
              <a:t> на </a:t>
            </a:r>
            <a:r>
              <a:rPr lang="ru-RU" kern="0" spc="-5" dirty="0" err="1" smtClean="0">
                <a:cs typeface="Calibri"/>
              </a:rPr>
              <a:t>правомощията</a:t>
            </a:r>
            <a:r>
              <a:rPr lang="ru-RU" kern="0" spc="-5" dirty="0" smtClean="0">
                <a:cs typeface="Calibri"/>
              </a:rPr>
              <a:t> </a:t>
            </a:r>
            <a:r>
              <a:rPr lang="ru-RU" kern="0" spc="-5" dirty="0" err="1" smtClean="0">
                <a:cs typeface="Calibri"/>
              </a:rPr>
              <a:t>на</a:t>
            </a:r>
            <a:r>
              <a:rPr lang="ru-RU" kern="0" spc="-5" dirty="0" smtClean="0">
                <a:cs typeface="Calibri"/>
              </a:rPr>
              <a:t> </a:t>
            </a:r>
            <a:r>
              <a:rPr lang="ru-RU" kern="0" spc="-5" dirty="0" err="1" smtClean="0">
                <a:cs typeface="Calibri"/>
              </a:rPr>
              <a:t>здравния</a:t>
            </a:r>
            <a:r>
              <a:rPr lang="ru-RU" kern="0" spc="-5" dirty="0" smtClean="0">
                <a:cs typeface="Calibri"/>
              </a:rPr>
              <a:t> орган в община Мура;</a:t>
            </a:r>
          </a:p>
          <a:p>
            <a:pPr marL="67945">
              <a:lnSpc>
                <a:spcPts val="1275"/>
              </a:lnSpc>
            </a:pPr>
            <a:endParaRPr lang="en-IE" kern="0" spc="-5" dirty="0">
              <a:latin typeface="Calibri"/>
              <a:cs typeface="Calibri"/>
            </a:endParaRPr>
          </a:p>
          <a:p>
            <a:pPr marL="67945">
              <a:lnSpc>
                <a:spcPts val="1275"/>
              </a:lnSpc>
            </a:pPr>
            <a:r>
              <a:rPr lang="en-IE" b="1" kern="0" spc="-5" dirty="0" smtClean="0">
                <a:latin typeface="Calibri"/>
                <a:cs typeface="Calibri"/>
              </a:rPr>
              <a:t>IPSS </a:t>
            </a:r>
            <a:r>
              <a:rPr lang="en-IE" b="1" kern="0" spc="-5" dirty="0">
                <a:latin typeface="Calibri"/>
                <a:cs typeface="Calibri"/>
              </a:rPr>
              <a:t>of Moura - </a:t>
            </a:r>
            <a:r>
              <a:rPr lang="en-IE" b="1" kern="0" spc="-5" dirty="0" err="1">
                <a:latin typeface="Calibri"/>
                <a:cs typeface="Calibri"/>
              </a:rPr>
              <a:t>Instituições</a:t>
            </a:r>
            <a:r>
              <a:rPr lang="en-IE" b="1" kern="0" spc="-5" dirty="0">
                <a:latin typeface="Calibri"/>
                <a:cs typeface="Calibri"/>
              </a:rPr>
              <a:t> </a:t>
            </a:r>
            <a:r>
              <a:rPr lang="en-IE" b="1" kern="0" spc="-5" dirty="0" err="1">
                <a:latin typeface="Calibri"/>
                <a:cs typeface="Calibri"/>
              </a:rPr>
              <a:t>Particularidades</a:t>
            </a:r>
            <a:r>
              <a:rPr lang="en-IE" b="1" kern="0" spc="-5" dirty="0">
                <a:latin typeface="Calibri"/>
                <a:cs typeface="Calibri"/>
              </a:rPr>
              <a:t> de </a:t>
            </a:r>
            <a:r>
              <a:rPr lang="en-IE" b="1" kern="0" spc="-5" dirty="0" err="1">
                <a:latin typeface="Calibri"/>
                <a:cs typeface="Calibri"/>
              </a:rPr>
              <a:t>Solidariedade</a:t>
            </a:r>
            <a:r>
              <a:rPr lang="en-IE" b="1" kern="0" spc="-5" dirty="0">
                <a:latin typeface="Calibri"/>
                <a:cs typeface="Calibri"/>
              </a:rPr>
              <a:t> Social </a:t>
            </a:r>
            <a:r>
              <a:rPr lang="en-IE" kern="0" spc="-5" dirty="0" smtClean="0">
                <a:latin typeface="Calibri"/>
                <a:cs typeface="Calibri"/>
              </a:rPr>
              <a:t>– </a:t>
            </a:r>
            <a:r>
              <a:rPr lang="bg-BG" kern="0" spc="-5" dirty="0" smtClean="0">
                <a:latin typeface="Calibri"/>
                <a:cs typeface="Calibri"/>
              </a:rPr>
              <a:t>обединение на организации, активни в области като </a:t>
            </a:r>
            <a:r>
              <a:rPr lang="ru-RU" kern="0" spc="-5" dirty="0" err="1" smtClean="0">
                <a:cs typeface="Calibri"/>
              </a:rPr>
              <a:t>социална</a:t>
            </a:r>
            <a:r>
              <a:rPr lang="ru-RU" kern="0" spc="-5" dirty="0" smtClean="0">
                <a:cs typeface="Calibri"/>
              </a:rPr>
              <a:t> </a:t>
            </a:r>
            <a:r>
              <a:rPr lang="ru-RU" kern="0" spc="-5" dirty="0" err="1" smtClean="0">
                <a:cs typeface="Calibri"/>
              </a:rPr>
              <a:t>сигурност</a:t>
            </a:r>
            <a:r>
              <a:rPr lang="ru-RU" kern="0" spc="-5" dirty="0" smtClean="0">
                <a:cs typeface="Calibri"/>
              </a:rPr>
              <a:t>, </a:t>
            </a:r>
            <a:r>
              <a:rPr lang="ru-RU" kern="0" spc="-5" dirty="0" err="1" smtClean="0">
                <a:cs typeface="Calibri"/>
              </a:rPr>
              <a:t>здравеопазване</a:t>
            </a:r>
            <a:r>
              <a:rPr lang="ru-RU" kern="0" spc="-5" dirty="0" smtClean="0">
                <a:cs typeface="Calibri"/>
              </a:rPr>
              <a:t> и образование, </a:t>
            </a:r>
            <a:r>
              <a:rPr lang="ru-RU" kern="0" spc="-5" dirty="0" err="1" smtClean="0">
                <a:cs typeface="Calibri"/>
              </a:rPr>
              <a:t>като</a:t>
            </a:r>
            <a:r>
              <a:rPr lang="ru-RU" kern="0" spc="-5" dirty="0" smtClean="0">
                <a:cs typeface="Calibri"/>
              </a:rPr>
              <a:t> се стремят да </a:t>
            </a:r>
            <a:r>
              <a:rPr lang="ru-RU" kern="0" spc="-5" dirty="0" err="1" smtClean="0">
                <a:cs typeface="Calibri"/>
              </a:rPr>
              <a:t>реагират</a:t>
            </a:r>
            <a:r>
              <a:rPr lang="ru-RU" kern="0" spc="-5" dirty="0" smtClean="0">
                <a:cs typeface="Calibri"/>
              </a:rPr>
              <a:t>  на </a:t>
            </a:r>
            <a:r>
              <a:rPr lang="ru-RU" kern="0" spc="-5" dirty="0" err="1" smtClean="0">
                <a:cs typeface="Calibri"/>
              </a:rPr>
              <a:t>извънредни</a:t>
            </a:r>
            <a:r>
              <a:rPr lang="ru-RU" kern="0" spc="-5" dirty="0" smtClean="0">
                <a:cs typeface="Calibri"/>
              </a:rPr>
              <a:t> </a:t>
            </a:r>
            <a:r>
              <a:rPr lang="ru-RU" kern="0" spc="-5" dirty="0" err="1" smtClean="0">
                <a:cs typeface="Calibri"/>
              </a:rPr>
              <a:t>социални</a:t>
            </a:r>
            <a:r>
              <a:rPr lang="ru-RU" kern="0" spc="-5" dirty="0" smtClean="0">
                <a:cs typeface="Calibri"/>
              </a:rPr>
              <a:t> ситуации и да подкрепят </a:t>
            </a:r>
            <a:r>
              <a:rPr lang="ru-RU" kern="0" spc="-5" dirty="0" err="1" smtClean="0">
                <a:cs typeface="Calibri"/>
              </a:rPr>
              <a:t>най-уязвимите</a:t>
            </a:r>
            <a:r>
              <a:rPr lang="ru-RU" kern="0" spc="-5" dirty="0" smtClean="0">
                <a:cs typeface="Calibri"/>
              </a:rPr>
              <a:t> </a:t>
            </a:r>
            <a:r>
              <a:rPr lang="ru-RU" kern="0" spc="-5" dirty="0" err="1" smtClean="0">
                <a:cs typeface="Calibri"/>
              </a:rPr>
              <a:t>граждани</a:t>
            </a:r>
            <a:r>
              <a:rPr lang="ru-RU" kern="0" spc="-5" dirty="0" smtClean="0">
                <a:cs typeface="Calibri"/>
              </a:rPr>
              <a:t>: </a:t>
            </a:r>
            <a:r>
              <a:rPr lang="ru-RU" kern="0" spc="-5" dirty="0" err="1" smtClean="0">
                <a:cs typeface="Calibri"/>
              </a:rPr>
              <a:t>деца</a:t>
            </a:r>
            <a:r>
              <a:rPr lang="ru-RU" kern="0" spc="-5" dirty="0" smtClean="0">
                <a:cs typeface="Calibri"/>
              </a:rPr>
              <a:t> и </a:t>
            </a:r>
            <a:r>
              <a:rPr lang="ru-RU" kern="0" spc="-5" dirty="0" err="1" smtClean="0">
                <a:cs typeface="Calibri"/>
              </a:rPr>
              <a:t>млади</a:t>
            </a:r>
            <a:r>
              <a:rPr lang="ru-RU" kern="0" spc="-5" dirty="0" smtClean="0">
                <a:cs typeface="Calibri"/>
              </a:rPr>
              <a:t> хора в </a:t>
            </a:r>
            <a:r>
              <a:rPr lang="ru-RU" kern="0" spc="-5" dirty="0" err="1" smtClean="0">
                <a:cs typeface="Calibri"/>
              </a:rPr>
              <a:t>опасност</a:t>
            </a:r>
            <a:r>
              <a:rPr lang="ru-RU" kern="0" spc="-5" dirty="0" smtClean="0">
                <a:cs typeface="Calibri"/>
              </a:rPr>
              <a:t>; </a:t>
            </a:r>
            <a:r>
              <a:rPr lang="ru-RU" kern="0" spc="-5" dirty="0" err="1" smtClean="0">
                <a:cs typeface="Calibri"/>
              </a:rPr>
              <a:t>възрастни</a:t>
            </a:r>
            <a:r>
              <a:rPr lang="ru-RU" kern="0" spc="-5" dirty="0" smtClean="0">
                <a:cs typeface="Calibri"/>
              </a:rPr>
              <a:t> хора; хора с </a:t>
            </a:r>
            <a:r>
              <a:rPr lang="ru-RU" kern="0" spc="-5" dirty="0" err="1" smtClean="0">
                <a:cs typeface="Calibri"/>
              </a:rPr>
              <a:t>увреждания</a:t>
            </a:r>
            <a:r>
              <a:rPr lang="ru-RU" kern="0" spc="-5" dirty="0" smtClean="0">
                <a:cs typeface="Calibri"/>
              </a:rPr>
              <a:t> и </a:t>
            </a:r>
            <a:r>
              <a:rPr lang="ru-RU" kern="0" spc="-5" dirty="0" err="1" smtClean="0">
                <a:cs typeface="Calibri"/>
              </a:rPr>
              <a:t>нетрудоспособност</a:t>
            </a:r>
            <a:r>
              <a:rPr lang="ru-RU" kern="0" spc="-5" dirty="0" smtClean="0">
                <a:cs typeface="Calibri"/>
              </a:rPr>
              <a:t> </a:t>
            </a:r>
            <a:r>
              <a:rPr lang="ru-RU" kern="0" spc="-5" dirty="0" err="1" smtClean="0">
                <a:cs typeface="Calibri"/>
              </a:rPr>
              <a:t>и</a:t>
            </a:r>
            <a:r>
              <a:rPr lang="ru-RU" kern="0" spc="-5" dirty="0" smtClean="0">
                <a:cs typeface="Calibri"/>
              </a:rPr>
              <a:t> др.</a:t>
            </a:r>
            <a:endParaRPr lang="en-IE" kern="0" spc="-5" dirty="0">
              <a:latin typeface="Calibri"/>
              <a:cs typeface="Calibri"/>
            </a:endParaRPr>
          </a:p>
        </p:txBody>
      </p:sp>
      <p:grpSp>
        <p:nvGrpSpPr>
          <p:cNvPr id="4" name="Graphic 3">
            <a:extLst>
              <a:ext uri="{FF2B5EF4-FFF2-40B4-BE49-F238E27FC236}">
                <a16:creationId xmlns:a16="http://schemas.microsoft.com/office/drawing/2014/main" xmlns="" id="{DAF96626-3600-52A8-E9A8-F8DEA877A03E}"/>
              </a:ext>
            </a:extLst>
          </p:cNvPr>
          <p:cNvGrpSpPr>
            <a:grpSpLocks noChangeAspect="1"/>
          </p:cNvGrpSpPr>
          <p:nvPr/>
        </p:nvGrpSpPr>
        <p:grpSpPr>
          <a:xfrm>
            <a:off x="817038" y="2299982"/>
            <a:ext cx="749544" cy="748800"/>
            <a:chOff x="10436851" y="3696286"/>
            <a:chExt cx="1037794" cy="1036764"/>
          </a:xfrm>
          <a:solidFill>
            <a:srgbClr val="404040"/>
          </a:solidFill>
        </p:grpSpPr>
        <p:sp>
          <p:nvSpPr>
            <p:cNvPr id="35" name="Freeform 34">
              <a:extLst>
                <a:ext uri="{FF2B5EF4-FFF2-40B4-BE49-F238E27FC236}">
                  <a16:creationId xmlns:a16="http://schemas.microsoft.com/office/drawing/2014/main" xmlns="" id="{DAF86A35-4665-C59F-22D7-5CEC110B5816}"/>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B7339"/>
            </a:solid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xmlns="" id="{91594E9B-2862-03C5-09F8-3BA48C8B87D4}"/>
                </a:ext>
              </a:extLst>
            </p:cNvPr>
            <p:cNvGrpSpPr/>
            <p:nvPr/>
          </p:nvGrpSpPr>
          <p:grpSpPr>
            <a:xfrm>
              <a:off x="10436851" y="3696286"/>
              <a:ext cx="1037794" cy="1036764"/>
              <a:chOff x="10436851" y="3696286"/>
              <a:chExt cx="1037794" cy="1036764"/>
            </a:xfrm>
            <a:grpFill/>
          </p:grpSpPr>
          <p:sp>
            <p:nvSpPr>
              <p:cNvPr id="37" name="Freeform 36">
                <a:extLst>
                  <a:ext uri="{FF2B5EF4-FFF2-40B4-BE49-F238E27FC236}">
                    <a16:creationId xmlns:a16="http://schemas.microsoft.com/office/drawing/2014/main" xmlns="" id="{1E98A2E8-04B7-3561-23AA-3F9049FBBDDB}"/>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xmlns="" id="{D26F503D-9058-B5D2-4A43-B78C56135894}"/>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dirty="0"/>
              </a:p>
            </p:txBody>
          </p:sp>
        </p:grpSp>
      </p:grpSp>
      <p:cxnSp>
        <p:nvCxnSpPr>
          <p:cNvPr id="39" name="Straight Connector 38">
            <a:extLst>
              <a:ext uri="{FF2B5EF4-FFF2-40B4-BE49-F238E27FC236}">
                <a16:creationId xmlns:a16="http://schemas.microsoft.com/office/drawing/2014/main" xmlns="" id="{88AD0D46-6C2E-BCBE-A011-11429FAFA683}"/>
              </a:ext>
            </a:extLst>
          </p:cNvPr>
          <p:cNvCxnSpPr>
            <a:cxnSpLocks/>
          </p:cNvCxnSpPr>
          <p:nvPr/>
        </p:nvCxnSpPr>
        <p:spPr>
          <a:xfrm>
            <a:off x="321830" y="48926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6" name="Group 39">
            <a:extLst>
              <a:ext uri="{FF2B5EF4-FFF2-40B4-BE49-F238E27FC236}">
                <a16:creationId xmlns:a16="http://schemas.microsoft.com/office/drawing/2014/main" xmlns="" id="{FF1293F2-C4AB-9683-A1A6-E5F9B6A1885B}"/>
              </a:ext>
            </a:extLst>
          </p:cNvPr>
          <p:cNvGrpSpPr/>
          <p:nvPr/>
        </p:nvGrpSpPr>
        <p:grpSpPr>
          <a:xfrm>
            <a:off x="686277" y="4713506"/>
            <a:ext cx="2684766" cy="815608"/>
            <a:chOff x="642634" y="1690786"/>
            <a:chExt cx="2684766" cy="815608"/>
          </a:xfrm>
        </p:grpSpPr>
        <p:sp>
          <p:nvSpPr>
            <p:cNvPr id="41" name="Rectangle 40">
              <a:extLst>
                <a:ext uri="{FF2B5EF4-FFF2-40B4-BE49-F238E27FC236}">
                  <a16:creationId xmlns:a16="http://schemas.microsoft.com/office/drawing/2014/main" xmlns="" id="{073131CC-9D8B-F78D-36A2-6F906A32A210}"/>
                </a:ext>
              </a:extLst>
            </p:cNvPr>
            <p:cNvSpPr/>
            <p:nvPr/>
          </p:nvSpPr>
          <p:spPr>
            <a:xfrm>
              <a:off x="642634" y="1690786"/>
              <a:ext cx="2075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8FE10D30-D46C-F813-0897-ABEE26319E94}"/>
                </a:ext>
              </a:extLst>
            </p:cNvPr>
            <p:cNvSpPr txBox="1"/>
            <p:nvPr/>
          </p:nvSpPr>
          <p:spPr>
            <a:xfrm>
              <a:off x="736600" y="1690786"/>
              <a:ext cx="2590800" cy="815608"/>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ПРОБЛЕМЪТ</a:t>
              </a: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43" name="Text Placeholder 5">
            <a:extLst>
              <a:ext uri="{FF2B5EF4-FFF2-40B4-BE49-F238E27FC236}">
                <a16:creationId xmlns:a16="http://schemas.microsoft.com/office/drawing/2014/main" xmlns="" id="{3E3A9149-073B-EDE1-81CC-DF74D18326DD}"/>
              </a:ext>
            </a:extLst>
          </p:cNvPr>
          <p:cNvSpPr txBox="1">
            <a:spLocks/>
          </p:cNvSpPr>
          <p:nvPr/>
        </p:nvSpPr>
        <p:spPr>
          <a:xfrm>
            <a:off x="720239" y="5197475"/>
            <a:ext cx="1676400" cy="1340305"/>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err="1" smtClean="0">
                <a:solidFill>
                  <a:srgbClr val="EB7339"/>
                </a:solidFill>
                <a:cs typeface="Calibri"/>
              </a:rPr>
              <a:t>Какъв</a:t>
            </a:r>
            <a:r>
              <a:rPr lang="ru-RU" sz="1400" i="1" kern="0" spc="-5" dirty="0" smtClean="0">
                <a:solidFill>
                  <a:srgbClr val="EB7339"/>
                </a:solidFill>
                <a:cs typeface="Calibri"/>
              </a:rPr>
              <a:t> е </a:t>
            </a:r>
            <a:r>
              <a:rPr lang="ru-RU" sz="1400" i="1" kern="0" spc="-5" dirty="0" err="1" smtClean="0">
                <a:solidFill>
                  <a:srgbClr val="EB7339"/>
                </a:solidFill>
                <a:cs typeface="Calibri"/>
              </a:rPr>
              <a:t>истинският</a:t>
            </a:r>
            <a:r>
              <a:rPr lang="ru-RU" sz="1400" i="1" kern="0" spc="-5" dirty="0" smtClean="0">
                <a:solidFill>
                  <a:srgbClr val="EB7339"/>
                </a:solidFill>
                <a:cs typeface="Calibri"/>
              </a:rPr>
              <a:t>/те проблем/и, </a:t>
            </a:r>
            <a:r>
              <a:rPr lang="ru-RU" sz="1400" i="1" kern="0" spc="-5" dirty="0" err="1" smtClean="0">
                <a:solidFill>
                  <a:srgbClr val="EB7339"/>
                </a:solidFill>
                <a:cs typeface="Calibri"/>
              </a:rPr>
              <a:t>свързани</a:t>
            </a:r>
            <a:r>
              <a:rPr lang="ru-RU" sz="1400" i="1" kern="0" spc="-5" dirty="0" smtClean="0">
                <a:solidFill>
                  <a:srgbClr val="EB7339"/>
                </a:solidFill>
                <a:cs typeface="Calibri"/>
              </a:rPr>
              <a:t> с </a:t>
            </a:r>
            <a:r>
              <a:rPr lang="ru-RU" sz="1400" i="1" kern="0" spc="-5" dirty="0" err="1" smtClean="0">
                <a:solidFill>
                  <a:srgbClr val="EB7339"/>
                </a:solidFill>
                <a:cs typeface="Calibri"/>
              </a:rPr>
              <a:t>изменението</a:t>
            </a:r>
            <a:r>
              <a:rPr lang="ru-RU" sz="1400" i="1" kern="0" spc="-5" dirty="0" smtClean="0">
                <a:solidFill>
                  <a:srgbClr val="EB7339"/>
                </a:solidFill>
                <a:cs typeface="Calibri"/>
              </a:rPr>
              <a:t> на климата и </a:t>
            </a:r>
            <a:r>
              <a:rPr lang="ru-RU" sz="1400" i="1" kern="0" spc="-5" dirty="0" err="1" smtClean="0">
                <a:solidFill>
                  <a:srgbClr val="EB7339"/>
                </a:solidFill>
                <a:cs typeface="Calibri"/>
              </a:rPr>
              <a:t>загубата</a:t>
            </a:r>
            <a:r>
              <a:rPr lang="ru-RU" sz="1400" i="1" kern="0" spc="-5" dirty="0" smtClean="0">
                <a:solidFill>
                  <a:srgbClr val="EB7339"/>
                </a:solidFill>
                <a:cs typeface="Calibri"/>
              </a:rPr>
              <a:t> на </a:t>
            </a:r>
            <a:r>
              <a:rPr lang="ru-RU" sz="1400" i="1" kern="0" spc="-5" dirty="0" err="1" smtClean="0">
                <a:solidFill>
                  <a:srgbClr val="EB7339"/>
                </a:solidFill>
                <a:cs typeface="Calibri"/>
              </a:rPr>
              <a:t>биологично</a:t>
            </a:r>
            <a:r>
              <a:rPr lang="ru-RU" sz="1400" i="1" kern="0" spc="-5" dirty="0" smtClean="0">
                <a:solidFill>
                  <a:srgbClr val="EB7339"/>
                </a:solidFill>
                <a:cs typeface="Calibri"/>
              </a:rPr>
              <a:t> разнообразие?</a:t>
            </a:r>
            <a:endParaRPr lang="en-IE" sz="1400" i="1" kern="0" spc="-5" dirty="0">
              <a:solidFill>
                <a:srgbClr val="EB7339"/>
              </a:solidFill>
              <a:latin typeface="Calibri"/>
              <a:cs typeface="Calibri"/>
            </a:endParaRPr>
          </a:p>
        </p:txBody>
      </p:sp>
      <p:sp>
        <p:nvSpPr>
          <p:cNvPr id="44" name="Text Placeholder 5">
            <a:extLst>
              <a:ext uri="{FF2B5EF4-FFF2-40B4-BE49-F238E27FC236}">
                <a16:creationId xmlns:a16="http://schemas.microsoft.com/office/drawing/2014/main" xmlns="" id="{75554A4C-F8AB-C571-FA09-4C02D8088A4F}"/>
              </a:ext>
            </a:extLst>
          </p:cNvPr>
          <p:cNvSpPr txBox="1">
            <a:spLocks/>
          </p:cNvSpPr>
          <p:nvPr/>
        </p:nvSpPr>
        <p:spPr>
          <a:xfrm>
            <a:off x="2607473" y="5247500"/>
            <a:ext cx="4320000" cy="5840495"/>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ru-RU" kern="0" spc="-5" dirty="0" smtClean="0">
                <a:cs typeface="Calibri"/>
              </a:rPr>
              <a:t>Противно на </a:t>
            </a:r>
            <a:r>
              <a:rPr lang="ru-RU" kern="0" spc="-5" dirty="0" err="1" smtClean="0">
                <a:cs typeface="Calibri"/>
              </a:rPr>
              <a:t>нарастващата</a:t>
            </a:r>
            <a:r>
              <a:rPr lang="ru-RU" kern="0" spc="-5" dirty="0" smtClean="0">
                <a:cs typeface="Calibri"/>
              </a:rPr>
              <a:t> тенденция за </a:t>
            </a:r>
            <a:r>
              <a:rPr lang="ru-RU" kern="0" spc="-5" dirty="0" err="1" smtClean="0">
                <a:cs typeface="Calibri"/>
              </a:rPr>
              <a:t>използване</a:t>
            </a:r>
            <a:r>
              <a:rPr lang="ru-RU" kern="0" spc="-5" dirty="0" smtClean="0">
                <a:cs typeface="Calibri"/>
              </a:rPr>
              <a:t> на </a:t>
            </a:r>
            <a:r>
              <a:rPr lang="ru-RU" kern="0" spc="-5" dirty="0" err="1" smtClean="0">
                <a:cs typeface="Calibri"/>
              </a:rPr>
              <a:t>велосипеди</a:t>
            </a:r>
            <a:r>
              <a:rPr lang="ru-RU" kern="0" spc="-5" dirty="0" smtClean="0">
                <a:cs typeface="Calibri"/>
              </a:rPr>
              <a:t> в </a:t>
            </a:r>
            <a:r>
              <a:rPr lang="ru-RU" kern="0" spc="-5" dirty="0" err="1" smtClean="0">
                <a:cs typeface="Calibri"/>
              </a:rPr>
              <a:t>развитите</a:t>
            </a:r>
            <a:r>
              <a:rPr lang="ru-RU" kern="0" spc="-5" dirty="0" smtClean="0">
                <a:cs typeface="Calibri"/>
              </a:rPr>
              <a:t> общества и </a:t>
            </a:r>
            <a:r>
              <a:rPr lang="ru-RU" kern="0" spc="-5" dirty="0" err="1" smtClean="0">
                <a:cs typeface="Calibri"/>
              </a:rPr>
              <a:t>това</a:t>
            </a:r>
            <a:r>
              <a:rPr lang="ru-RU" kern="0" spc="-5" dirty="0" smtClean="0">
                <a:cs typeface="Calibri"/>
              </a:rPr>
              <a:t>, </a:t>
            </a:r>
            <a:r>
              <a:rPr lang="ru-RU" kern="0" spc="-5" dirty="0" err="1" smtClean="0">
                <a:cs typeface="Calibri"/>
              </a:rPr>
              <a:t>което</a:t>
            </a:r>
            <a:r>
              <a:rPr lang="ru-RU" kern="0" spc="-5" dirty="0" smtClean="0">
                <a:cs typeface="Calibri"/>
              </a:rPr>
              <a:t> се </a:t>
            </a:r>
            <a:r>
              <a:rPr lang="ru-RU" kern="0" spc="-5" dirty="0" err="1" smtClean="0">
                <a:cs typeface="Calibri"/>
              </a:rPr>
              <a:t>препоръчва</a:t>
            </a:r>
            <a:r>
              <a:rPr lang="ru-RU" kern="0" spc="-5" dirty="0" smtClean="0">
                <a:cs typeface="Calibri"/>
              </a:rPr>
              <a:t> от </a:t>
            </a:r>
            <a:r>
              <a:rPr lang="ru-RU" kern="0" spc="-5" dirty="0" err="1" smtClean="0">
                <a:cs typeface="Calibri"/>
              </a:rPr>
              <a:t>няколко</a:t>
            </a:r>
            <a:r>
              <a:rPr lang="ru-RU" kern="0" spc="-5" dirty="0" smtClean="0">
                <a:cs typeface="Calibri"/>
              </a:rPr>
              <a:t> </a:t>
            </a:r>
            <a:r>
              <a:rPr lang="ru-RU" kern="0" spc="-5" dirty="0" err="1" smtClean="0">
                <a:cs typeface="Calibri"/>
              </a:rPr>
              <a:t>директиви</a:t>
            </a:r>
            <a:r>
              <a:rPr lang="ru-RU" kern="0" spc="-5" dirty="0" smtClean="0">
                <a:cs typeface="Calibri"/>
              </a:rPr>
              <a:t> на ЕК, в град </a:t>
            </a:r>
            <a:r>
              <a:rPr lang="ru-RU" kern="0" spc="-5" dirty="0" err="1" smtClean="0">
                <a:cs typeface="Calibri"/>
              </a:rPr>
              <a:t>Моура</a:t>
            </a:r>
            <a:r>
              <a:rPr lang="ru-RU" kern="0" spc="-5" dirty="0" smtClean="0">
                <a:cs typeface="Calibri"/>
              </a:rPr>
              <a:t> </a:t>
            </a:r>
            <a:r>
              <a:rPr lang="ru-RU" kern="0" spc="-5" dirty="0" err="1" smtClean="0">
                <a:cs typeface="Calibri"/>
              </a:rPr>
              <a:t>преобладава</a:t>
            </a:r>
            <a:r>
              <a:rPr lang="ru-RU" kern="0" spc="-5" dirty="0" smtClean="0">
                <a:cs typeface="Calibri"/>
              </a:rPr>
              <a:t> </a:t>
            </a:r>
            <a:r>
              <a:rPr lang="ru-RU" kern="0" spc="-5" dirty="0" err="1" smtClean="0">
                <a:cs typeface="Calibri"/>
              </a:rPr>
              <a:t>автомобилният</a:t>
            </a:r>
            <a:r>
              <a:rPr lang="ru-RU" kern="0" spc="-5" dirty="0" smtClean="0">
                <a:cs typeface="Calibri"/>
              </a:rPr>
              <a:t> </a:t>
            </a:r>
            <a:r>
              <a:rPr lang="ru-RU" kern="0" spc="-5" dirty="0" err="1" smtClean="0">
                <a:cs typeface="Calibri"/>
              </a:rPr>
              <a:t>трансорт</a:t>
            </a:r>
            <a:r>
              <a:rPr lang="ru-RU" kern="0" spc="-5" dirty="0" smtClean="0">
                <a:cs typeface="Calibri"/>
              </a:rPr>
              <a:t>. </a:t>
            </a:r>
            <a:r>
              <a:rPr lang="ru-RU" kern="0" spc="-5" dirty="0" err="1" smtClean="0">
                <a:cs typeface="Calibri"/>
              </a:rPr>
              <a:t>Негативното</a:t>
            </a:r>
            <a:r>
              <a:rPr lang="ru-RU" kern="0" spc="-5" dirty="0" smtClean="0">
                <a:cs typeface="Calibri"/>
              </a:rPr>
              <a:t> </a:t>
            </a:r>
            <a:r>
              <a:rPr lang="ru-RU" kern="0" spc="-5" dirty="0" err="1" smtClean="0">
                <a:cs typeface="Calibri"/>
              </a:rPr>
              <a:t>въздействие</a:t>
            </a:r>
            <a:r>
              <a:rPr lang="ru-RU" kern="0" spc="-5" dirty="0" smtClean="0">
                <a:cs typeface="Calibri"/>
              </a:rPr>
              <a:t> от </a:t>
            </a:r>
            <a:r>
              <a:rPr lang="ru-RU" kern="0" spc="-5" dirty="0" err="1" smtClean="0">
                <a:cs typeface="Calibri"/>
              </a:rPr>
              <a:t>този</a:t>
            </a:r>
            <a:r>
              <a:rPr lang="ru-RU" kern="0" spc="-5" dirty="0" smtClean="0">
                <a:cs typeface="Calibri"/>
              </a:rPr>
              <a:t> транспорт се </a:t>
            </a:r>
            <a:r>
              <a:rPr lang="ru-RU" kern="0" spc="-5" dirty="0" err="1" smtClean="0">
                <a:cs typeface="Calibri"/>
              </a:rPr>
              <a:t>изразява</a:t>
            </a:r>
            <a:r>
              <a:rPr lang="ru-RU" kern="0" spc="-5" dirty="0" smtClean="0">
                <a:cs typeface="Calibri"/>
              </a:rPr>
              <a:t> </a:t>
            </a:r>
            <a:r>
              <a:rPr lang="ru-RU" kern="0" spc="-5" dirty="0" err="1" smtClean="0">
                <a:cs typeface="Calibri"/>
              </a:rPr>
              <a:t>във</a:t>
            </a:r>
            <a:r>
              <a:rPr lang="ru-RU" kern="0" spc="-5" dirty="0" smtClean="0">
                <a:cs typeface="Calibri"/>
              </a:rPr>
              <a:t> </a:t>
            </a:r>
            <a:r>
              <a:rPr lang="ru-RU" kern="0" spc="-5" dirty="0" err="1" smtClean="0">
                <a:cs typeface="Calibri"/>
              </a:rPr>
              <a:t>висока</a:t>
            </a:r>
            <a:r>
              <a:rPr lang="ru-RU" kern="0" spc="-5" dirty="0" smtClean="0">
                <a:cs typeface="Calibri"/>
              </a:rPr>
              <a:t> </a:t>
            </a:r>
            <a:r>
              <a:rPr lang="ru-RU" kern="0" spc="-5" dirty="0" err="1" smtClean="0">
                <a:cs typeface="Calibri"/>
              </a:rPr>
              <a:t>консумация</a:t>
            </a:r>
            <a:r>
              <a:rPr lang="ru-RU" kern="0" spc="-5" dirty="0" smtClean="0">
                <a:cs typeface="Calibri"/>
              </a:rPr>
              <a:t> на </a:t>
            </a:r>
            <a:r>
              <a:rPr lang="ru-RU" kern="0" spc="-5" dirty="0" err="1" smtClean="0">
                <a:cs typeface="Calibri"/>
              </a:rPr>
              <a:t>енергия</a:t>
            </a:r>
            <a:r>
              <a:rPr lang="ru-RU" kern="0" spc="-5" dirty="0" smtClean="0">
                <a:cs typeface="Calibri"/>
              </a:rPr>
              <a:t>, </a:t>
            </a:r>
            <a:r>
              <a:rPr lang="ru-RU" kern="0" spc="-5" dirty="0" err="1" smtClean="0">
                <a:cs typeface="Calibri"/>
              </a:rPr>
              <a:t>повишени</a:t>
            </a:r>
            <a:r>
              <a:rPr lang="ru-RU" kern="0" spc="-5" dirty="0" smtClean="0">
                <a:cs typeface="Calibri"/>
              </a:rPr>
              <a:t> </a:t>
            </a:r>
            <a:r>
              <a:rPr lang="ru-RU" kern="0" spc="-5" dirty="0" err="1" smtClean="0">
                <a:cs typeface="Calibri"/>
              </a:rPr>
              <a:t>емисии</a:t>
            </a:r>
            <a:r>
              <a:rPr lang="ru-RU" kern="0" spc="-5" dirty="0" smtClean="0">
                <a:cs typeface="Calibri"/>
              </a:rPr>
              <a:t> </a:t>
            </a:r>
            <a:r>
              <a:rPr lang="ru-RU" kern="0" spc="-5" dirty="0" err="1" smtClean="0">
                <a:cs typeface="Calibri"/>
              </a:rPr>
              <a:t>на</a:t>
            </a:r>
            <a:r>
              <a:rPr lang="ru-RU" kern="0" spc="-5" dirty="0" smtClean="0">
                <a:cs typeface="Calibri"/>
              </a:rPr>
              <a:t> CO2, </a:t>
            </a:r>
            <a:r>
              <a:rPr lang="ru-RU" kern="0" spc="-5" dirty="0" err="1" smtClean="0">
                <a:cs typeface="Calibri"/>
              </a:rPr>
              <a:t>атмосферни</a:t>
            </a:r>
            <a:r>
              <a:rPr lang="ru-RU" kern="0" spc="-5" dirty="0" smtClean="0">
                <a:cs typeface="Calibri"/>
              </a:rPr>
              <a:t> </a:t>
            </a:r>
            <a:r>
              <a:rPr lang="ru-RU" kern="0" spc="-5" dirty="0" err="1" smtClean="0">
                <a:cs typeface="Calibri"/>
              </a:rPr>
              <a:t>замърсители</a:t>
            </a:r>
            <a:r>
              <a:rPr lang="ru-RU" kern="0" spc="-5" dirty="0" smtClean="0">
                <a:cs typeface="Calibri"/>
              </a:rPr>
              <a:t> и шум, </a:t>
            </a:r>
            <a:r>
              <a:rPr lang="ru-RU" kern="0" spc="-5" dirty="0" err="1" smtClean="0">
                <a:cs typeface="Calibri"/>
              </a:rPr>
              <a:t>задръствания</a:t>
            </a:r>
            <a:r>
              <a:rPr lang="ru-RU" kern="0" spc="-5" dirty="0" smtClean="0">
                <a:cs typeface="Calibri"/>
              </a:rPr>
              <a:t>, </a:t>
            </a:r>
            <a:r>
              <a:rPr lang="ru-RU" kern="0" spc="-5" dirty="0" err="1" smtClean="0">
                <a:cs typeface="Calibri"/>
              </a:rPr>
              <a:t>лошо</a:t>
            </a:r>
            <a:r>
              <a:rPr lang="ru-RU" kern="0" spc="-5" dirty="0" smtClean="0">
                <a:cs typeface="Calibri"/>
              </a:rPr>
              <a:t> качество и </a:t>
            </a:r>
            <a:r>
              <a:rPr lang="ru-RU" kern="0" spc="-5" dirty="0" err="1" smtClean="0">
                <a:cs typeface="Calibri"/>
              </a:rPr>
              <a:t>по-малък</a:t>
            </a:r>
            <a:r>
              <a:rPr lang="ru-RU" kern="0" spc="-5" dirty="0" smtClean="0">
                <a:cs typeface="Calibri"/>
              </a:rPr>
              <a:t> потенциал за </a:t>
            </a:r>
            <a:r>
              <a:rPr lang="ru-RU" kern="0" spc="-5" dirty="0" err="1" smtClean="0">
                <a:cs typeface="Calibri"/>
              </a:rPr>
              <a:t>използване</a:t>
            </a:r>
            <a:r>
              <a:rPr lang="ru-RU" kern="0" spc="-5" dirty="0" smtClean="0">
                <a:cs typeface="Calibri"/>
              </a:rPr>
              <a:t> на </a:t>
            </a:r>
            <a:r>
              <a:rPr lang="ru-RU" kern="0" spc="-5" dirty="0" err="1" smtClean="0">
                <a:cs typeface="Calibri"/>
              </a:rPr>
              <a:t>привлекателни</a:t>
            </a:r>
            <a:r>
              <a:rPr lang="ru-RU" kern="0" spc="-5" dirty="0" smtClean="0">
                <a:cs typeface="Calibri"/>
              </a:rPr>
              <a:t> </a:t>
            </a:r>
            <a:r>
              <a:rPr lang="ru-RU" kern="0" spc="-5" dirty="0" err="1" smtClean="0">
                <a:cs typeface="Calibri"/>
              </a:rPr>
              <a:t>обществени</a:t>
            </a:r>
            <a:r>
              <a:rPr lang="ru-RU" kern="0" spc="-5" dirty="0" smtClean="0">
                <a:cs typeface="Calibri"/>
              </a:rPr>
              <a:t> пространства, т.е. </a:t>
            </a:r>
            <a:r>
              <a:rPr lang="ru-RU" kern="0" spc="-5" dirty="0" err="1" smtClean="0">
                <a:cs typeface="Calibri"/>
              </a:rPr>
              <a:t>отрицателно</a:t>
            </a:r>
            <a:r>
              <a:rPr lang="ru-RU" kern="0" spc="-5" dirty="0" smtClean="0">
                <a:cs typeface="Calibri"/>
              </a:rPr>
              <a:t> </a:t>
            </a:r>
            <a:r>
              <a:rPr lang="ru-RU" kern="0" spc="-5" dirty="0" err="1" smtClean="0">
                <a:cs typeface="Calibri"/>
              </a:rPr>
              <a:t>въздействие</a:t>
            </a:r>
            <a:r>
              <a:rPr lang="ru-RU" kern="0" spc="-5" dirty="0" smtClean="0">
                <a:cs typeface="Calibri"/>
              </a:rPr>
              <a:t> </a:t>
            </a:r>
            <a:r>
              <a:rPr lang="ru-RU" kern="0" spc="-5" dirty="0" err="1" smtClean="0">
                <a:cs typeface="Calibri"/>
              </a:rPr>
              <a:t>върху</a:t>
            </a:r>
            <a:r>
              <a:rPr lang="ru-RU" kern="0" spc="-5" dirty="0" smtClean="0">
                <a:cs typeface="Calibri"/>
              </a:rPr>
              <a:t> </a:t>
            </a:r>
            <a:r>
              <a:rPr lang="ru-RU" kern="0" spc="-5" dirty="0" err="1" smtClean="0">
                <a:cs typeface="Calibri"/>
              </a:rPr>
              <a:t>икономическата</a:t>
            </a:r>
            <a:r>
              <a:rPr lang="ru-RU" kern="0" spc="-5" dirty="0" smtClean="0">
                <a:cs typeface="Calibri"/>
              </a:rPr>
              <a:t> </a:t>
            </a:r>
            <a:r>
              <a:rPr lang="ru-RU" kern="0" spc="-5" dirty="0" err="1" smtClean="0">
                <a:cs typeface="Calibri"/>
              </a:rPr>
              <a:t>конкурентоспособност</a:t>
            </a:r>
            <a:r>
              <a:rPr lang="ru-RU" kern="0" spc="-5" dirty="0" smtClean="0">
                <a:cs typeface="Calibri"/>
              </a:rPr>
              <a:t>, </a:t>
            </a:r>
            <a:r>
              <a:rPr lang="ru-RU" kern="0" spc="-5" dirty="0" err="1" smtClean="0">
                <a:cs typeface="Calibri"/>
              </a:rPr>
              <a:t>общественото</a:t>
            </a:r>
            <a:r>
              <a:rPr lang="ru-RU" kern="0" spc="-5" dirty="0" smtClean="0">
                <a:cs typeface="Calibri"/>
              </a:rPr>
              <a:t> </a:t>
            </a:r>
            <a:r>
              <a:rPr lang="ru-RU" kern="0" spc="-5" dirty="0" err="1" smtClean="0">
                <a:cs typeface="Calibri"/>
              </a:rPr>
              <a:t>здраве</a:t>
            </a:r>
            <a:r>
              <a:rPr lang="ru-RU" kern="0" spc="-5" dirty="0" smtClean="0">
                <a:cs typeface="Calibri"/>
              </a:rPr>
              <a:t> и </a:t>
            </a:r>
            <a:r>
              <a:rPr lang="ru-RU" kern="0" spc="-5" dirty="0" err="1" smtClean="0">
                <a:cs typeface="Calibri"/>
              </a:rPr>
              <a:t>качеството</a:t>
            </a:r>
            <a:r>
              <a:rPr lang="ru-RU" kern="0" spc="-5" dirty="0" smtClean="0">
                <a:cs typeface="Calibri"/>
              </a:rPr>
              <a:t> на живот на </a:t>
            </a:r>
            <a:r>
              <a:rPr lang="ru-RU" kern="0" spc="-5" dirty="0" err="1" smtClean="0">
                <a:cs typeface="Calibri"/>
              </a:rPr>
              <a:t>обитателите</a:t>
            </a:r>
            <a:r>
              <a:rPr lang="ru-RU" kern="0" spc="-5" dirty="0" smtClean="0">
                <a:cs typeface="Calibri"/>
              </a:rPr>
              <a:t>.</a:t>
            </a:r>
          </a:p>
          <a:p>
            <a:pPr marL="67945">
              <a:lnSpc>
                <a:spcPts val="1275"/>
              </a:lnSpc>
            </a:pPr>
            <a:endParaRPr lang="en-IE" kern="0" spc="-5" dirty="0">
              <a:latin typeface="Calibri"/>
              <a:cs typeface="Calibri"/>
            </a:endParaRPr>
          </a:p>
          <a:p>
            <a:pPr marL="67945">
              <a:lnSpc>
                <a:spcPts val="1275"/>
              </a:lnSpc>
            </a:pPr>
            <a:r>
              <a:rPr lang="ru-RU" kern="0" spc="-5" dirty="0" err="1" smtClean="0">
                <a:cs typeface="Calibri"/>
              </a:rPr>
              <a:t>Неизползването</a:t>
            </a:r>
            <a:r>
              <a:rPr lang="ru-RU" kern="0" spc="-5" dirty="0" smtClean="0">
                <a:cs typeface="Calibri"/>
              </a:rPr>
              <a:t> на потенциала на </a:t>
            </a:r>
            <a:r>
              <a:rPr lang="ru-RU" kern="0" spc="-5" dirty="0" err="1" smtClean="0">
                <a:cs typeface="Calibri"/>
              </a:rPr>
              <a:t>велосипедния</a:t>
            </a:r>
            <a:r>
              <a:rPr lang="ru-RU" kern="0" spc="-5" dirty="0" smtClean="0">
                <a:cs typeface="Calibri"/>
              </a:rPr>
              <a:t> </a:t>
            </a:r>
            <a:r>
              <a:rPr lang="ru-RU" kern="0" spc="-5" dirty="0" err="1" smtClean="0">
                <a:cs typeface="Calibri"/>
              </a:rPr>
              <a:t>трнспорт</a:t>
            </a:r>
            <a:r>
              <a:rPr lang="ru-RU" kern="0" spc="-5" dirty="0" smtClean="0">
                <a:cs typeface="Calibri"/>
              </a:rPr>
              <a:t> </a:t>
            </a:r>
            <a:r>
              <a:rPr lang="ru-RU" kern="0" spc="-5" dirty="0" err="1" smtClean="0">
                <a:cs typeface="Calibri"/>
              </a:rPr>
              <a:t>има</a:t>
            </a:r>
            <a:r>
              <a:rPr lang="ru-RU" kern="0" spc="-5" dirty="0" smtClean="0">
                <a:cs typeface="Calibri"/>
              </a:rPr>
              <a:t> </a:t>
            </a:r>
            <a:r>
              <a:rPr lang="ru-RU" kern="0" spc="-5" dirty="0" err="1" smtClean="0">
                <a:cs typeface="Calibri"/>
              </a:rPr>
              <a:t>отрицателни</a:t>
            </a:r>
            <a:r>
              <a:rPr lang="ru-RU" kern="0" spc="-5" dirty="0" smtClean="0">
                <a:cs typeface="Calibri"/>
              </a:rPr>
              <a:t> </a:t>
            </a:r>
            <a:r>
              <a:rPr lang="ru-RU" kern="0" spc="-5" dirty="0" err="1" smtClean="0">
                <a:cs typeface="Calibri"/>
              </a:rPr>
              <a:t>последици</a:t>
            </a:r>
            <a:r>
              <a:rPr lang="ru-RU" kern="0" spc="-5" dirty="0" smtClean="0">
                <a:cs typeface="Calibri"/>
              </a:rPr>
              <a:t> и по отношение на </a:t>
            </a:r>
            <a:r>
              <a:rPr lang="ru-RU" kern="0" spc="-5" dirty="0" err="1" smtClean="0">
                <a:cs typeface="Calibri"/>
              </a:rPr>
              <a:t>мобилността</a:t>
            </a:r>
            <a:r>
              <a:rPr lang="ru-RU" kern="0" spc="-5" dirty="0" smtClean="0">
                <a:cs typeface="Calibri"/>
              </a:rPr>
              <a:t>, </a:t>
            </a:r>
            <a:r>
              <a:rPr lang="ru-RU" kern="0" spc="-5" dirty="0" err="1" smtClean="0">
                <a:cs typeface="Calibri"/>
              </a:rPr>
              <a:t>достъпността</a:t>
            </a:r>
            <a:r>
              <a:rPr lang="ru-RU" kern="0" spc="-5" dirty="0" smtClean="0">
                <a:cs typeface="Calibri"/>
              </a:rPr>
              <a:t> и </a:t>
            </a:r>
            <a:r>
              <a:rPr lang="ru-RU" kern="0" spc="-5" dirty="0" err="1" smtClean="0">
                <a:cs typeface="Calibri"/>
              </a:rPr>
              <a:t>социалното</a:t>
            </a:r>
            <a:r>
              <a:rPr lang="ru-RU" kern="0" spc="-5" dirty="0" smtClean="0">
                <a:cs typeface="Calibri"/>
              </a:rPr>
              <a:t> </a:t>
            </a:r>
            <a:r>
              <a:rPr lang="ru-RU" kern="0" spc="-5" dirty="0" err="1" smtClean="0">
                <a:cs typeface="Calibri"/>
              </a:rPr>
              <a:t>изключване</a:t>
            </a:r>
            <a:r>
              <a:rPr lang="ru-RU" kern="0" spc="-5" dirty="0" smtClean="0">
                <a:cs typeface="Calibri"/>
              </a:rPr>
              <a:t>, </a:t>
            </a:r>
            <a:r>
              <a:rPr lang="ru-RU" kern="0" spc="-5" dirty="0" err="1" smtClean="0">
                <a:cs typeface="Calibri"/>
              </a:rPr>
              <a:t>особено</a:t>
            </a:r>
            <a:r>
              <a:rPr lang="ru-RU" kern="0" spc="-5" dirty="0" smtClean="0">
                <a:cs typeface="Calibri"/>
              </a:rPr>
              <a:t> за </a:t>
            </a:r>
            <a:r>
              <a:rPr lang="ru-RU" kern="0" spc="-5" dirty="0" err="1" smtClean="0">
                <a:cs typeface="Calibri"/>
              </a:rPr>
              <a:t>населението</a:t>
            </a:r>
            <a:r>
              <a:rPr lang="ru-RU" kern="0" spc="-5" dirty="0" smtClean="0">
                <a:cs typeface="Calibri"/>
              </a:rPr>
              <a:t> в </a:t>
            </a:r>
            <a:r>
              <a:rPr lang="ru-RU" kern="0" spc="-5" dirty="0" err="1" smtClean="0">
                <a:cs typeface="Calibri"/>
              </a:rPr>
              <a:t>неравностойно</a:t>
            </a:r>
            <a:r>
              <a:rPr lang="ru-RU" kern="0" spc="-5" dirty="0" smtClean="0">
                <a:cs typeface="Calibri"/>
              </a:rPr>
              <a:t> положение, </a:t>
            </a:r>
            <a:r>
              <a:rPr lang="ru-RU" kern="0" spc="-5" dirty="0" err="1" smtClean="0">
                <a:cs typeface="Calibri"/>
              </a:rPr>
              <a:t>живеещо</a:t>
            </a:r>
            <a:r>
              <a:rPr lang="ru-RU" kern="0" spc="-5" dirty="0" smtClean="0">
                <a:cs typeface="Calibri"/>
              </a:rPr>
              <a:t> в </a:t>
            </a:r>
            <a:r>
              <a:rPr lang="ru-RU" kern="0" spc="-5" dirty="0" err="1" smtClean="0">
                <a:cs typeface="Calibri"/>
              </a:rPr>
              <a:t>покрайнините</a:t>
            </a:r>
            <a:r>
              <a:rPr lang="ru-RU" kern="0" spc="-5" dirty="0" smtClean="0">
                <a:cs typeface="Calibri"/>
              </a:rPr>
              <a:t> на града. </a:t>
            </a:r>
            <a:r>
              <a:rPr lang="ru-RU" kern="0" spc="-5" dirty="0" err="1" smtClean="0">
                <a:cs typeface="Calibri"/>
              </a:rPr>
              <a:t>Проблемите</a:t>
            </a:r>
            <a:r>
              <a:rPr lang="ru-RU" kern="0" spc="-5" dirty="0" smtClean="0">
                <a:cs typeface="Calibri"/>
              </a:rPr>
              <a:t>, </a:t>
            </a:r>
            <a:r>
              <a:rPr lang="ru-RU" kern="0" spc="-5" dirty="0" err="1" smtClean="0">
                <a:cs typeface="Calibri"/>
              </a:rPr>
              <a:t>свързани</a:t>
            </a:r>
            <a:r>
              <a:rPr lang="ru-RU" kern="0" spc="-5" dirty="0" smtClean="0">
                <a:cs typeface="Calibri"/>
              </a:rPr>
              <a:t> с </a:t>
            </a:r>
            <a:r>
              <a:rPr lang="ru-RU" kern="0" spc="-5" dirty="0" err="1" smtClean="0">
                <a:cs typeface="Calibri"/>
              </a:rPr>
              <a:t>мобилността</a:t>
            </a:r>
            <a:r>
              <a:rPr lang="ru-RU" kern="0" spc="-5" dirty="0" smtClean="0">
                <a:cs typeface="Calibri"/>
              </a:rPr>
              <a:t> и </a:t>
            </a:r>
            <a:r>
              <a:rPr lang="ru-RU" kern="0" spc="-5" dirty="0" err="1" smtClean="0">
                <a:cs typeface="Calibri"/>
              </a:rPr>
              <a:t>плавността</a:t>
            </a:r>
            <a:r>
              <a:rPr lang="ru-RU" kern="0" spc="-5" dirty="0" smtClean="0">
                <a:cs typeface="Calibri"/>
              </a:rPr>
              <a:t> на </a:t>
            </a:r>
            <a:r>
              <a:rPr lang="ru-RU" kern="0" spc="-5" dirty="0" err="1" smtClean="0">
                <a:cs typeface="Calibri"/>
              </a:rPr>
              <a:t>движението</a:t>
            </a:r>
            <a:r>
              <a:rPr lang="ru-RU" kern="0" spc="-5" dirty="0" smtClean="0">
                <a:cs typeface="Calibri"/>
              </a:rPr>
              <a:t>, </a:t>
            </a:r>
            <a:r>
              <a:rPr lang="ru-RU" kern="0" spc="-5" dirty="0" err="1" smtClean="0">
                <a:cs typeface="Calibri"/>
              </a:rPr>
              <a:t>са</a:t>
            </a:r>
            <a:r>
              <a:rPr lang="ru-RU" kern="0" spc="-5" dirty="0" smtClean="0">
                <a:cs typeface="Calibri"/>
              </a:rPr>
              <a:t> </a:t>
            </a:r>
            <a:r>
              <a:rPr lang="ru-RU" kern="0" spc="-5" dirty="0" err="1" smtClean="0">
                <a:cs typeface="Calibri"/>
              </a:rPr>
              <a:t>особено</a:t>
            </a:r>
            <a:r>
              <a:rPr lang="ru-RU" kern="0" spc="-5" dirty="0" smtClean="0">
                <a:cs typeface="Calibri"/>
              </a:rPr>
              <a:t> остри в </a:t>
            </a:r>
            <a:r>
              <a:rPr lang="ru-RU" kern="0" spc="-5" dirty="0" err="1" smtClean="0">
                <a:cs typeface="Calibri"/>
              </a:rPr>
              <a:t>историческия</a:t>
            </a:r>
            <a:r>
              <a:rPr lang="ru-RU" kern="0" spc="-5" dirty="0" smtClean="0">
                <a:cs typeface="Calibri"/>
              </a:rPr>
              <a:t> </a:t>
            </a:r>
            <a:r>
              <a:rPr lang="ru-RU" kern="0" spc="-5" dirty="0" err="1" smtClean="0">
                <a:cs typeface="Calibri"/>
              </a:rPr>
              <a:t>център</a:t>
            </a:r>
            <a:r>
              <a:rPr lang="ru-RU" kern="0" spc="-5" dirty="0" smtClean="0">
                <a:cs typeface="Calibri"/>
              </a:rPr>
              <a:t> на града, </a:t>
            </a:r>
            <a:r>
              <a:rPr lang="ru-RU" kern="0" spc="-5" dirty="0" err="1" smtClean="0">
                <a:cs typeface="Calibri"/>
              </a:rPr>
              <a:t>където</a:t>
            </a:r>
            <a:r>
              <a:rPr lang="ru-RU" kern="0" spc="-5" dirty="0" smtClean="0">
                <a:cs typeface="Calibri"/>
              </a:rPr>
              <a:t> </a:t>
            </a:r>
            <a:r>
              <a:rPr lang="ru-RU" kern="0" spc="-5" dirty="0" err="1" smtClean="0">
                <a:cs typeface="Calibri"/>
              </a:rPr>
              <a:t>пътната</a:t>
            </a:r>
            <a:r>
              <a:rPr lang="ru-RU" kern="0" spc="-5" dirty="0" smtClean="0">
                <a:cs typeface="Calibri"/>
              </a:rPr>
              <a:t> мрежа е </a:t>
            </a:r>
            <a:r>
              <a:rPr lang="ru-RU" kern="0" spc="-5" dirty="0" err="1" smtClean="0">
                <a:cs typeface="Calibri"/>
              </a:rPr>
              <a:t>по-гъста</a:t>
            </a:r>
            <a:r>
              <a:rPr lang="ru-RU" kern="0" spc="-5" dirty="0" smtClean="0">
                <a:cs typeface="Calibri"/>
              </a:rPr>
              <a:t>, </a:t>
            </a:r>
            <a:r>
              <a:rPr lang="ru-RU" kern="0" spc="-5" dirty="0" err="1" smtClean="0">
                <a:cs typeface="Calibri"/>
              </a:rPr>
              <a:t>по-тясна</a:t>
            </a:r>
            <a:r>
              <a:rPr lang="ru-RU" kern="0" spc="-5" dirty="0" smtClean="0">
                <a:cs typeface="Calibri"/>
              </a:rPr>
              <a:t> и </a:t>
            </a:r>
            <a:r>
              <a:rPr lang="ru-RU" kern="0" spc="-5" dirty="0" err="1" smtClean="0">
                <a:cs typeface="Calibri"/>
              </a:rPr>
              <a:t>по-криволичеща</a:t>
            </a:r>
            <a:r>
              <a:rPr lang="ru-RU" kern="0" spc="-5" dirty="0" smtClean="0">
                <a:cs typeface="Calibri"/>
              </a:rPr>
              <a:t>, в </a:t>
            </a:r>
            <a:r>
              <a:rPr lang="ru-RU" kern="0" spc="-5" dirty="0" err="1" smtClean="0">
                <a:cs typeface="Calibri"/>
              </a:rPr>
              <a:t>близост</a:t>
            </a:r>
            <a:r>
              <a:rPr lang="ru-RU" kern="0" spc="-5" dirty="0" smtClean="0">
                <a:cs typeface="Calibri"/>
              </a:rPr>
              <a:t> до </a:t>
            </a:r>
            <a:r>
              <a:rPr lang="ru-RU" kern="0" spc="-5" dirty="0" err="1" smtClean="0">
                <a:cs typeface="Calibri"/>
              </a:rPr>
              <a:t>търговските</a:t>
            </a:r>
            <a:r>
              <a:rPr lang="ru-RU" kern="0" spc="-5" dirty="0" smtClean="0">
                <a:cs typeface="Calibri"/>
              </a:rPr>
              <a:t> </a:t>
            </a:r>
            <a:r>
              <a:rPr lang="ru-RU" kern="0" spc="-5" dirty="0" err="1" smtClean="0">
                <a:cs typeface="Calibri"/>
              </a:rPr>
              <a:t>обекти</a:t>
            </a:r>
            <a:r>
              <a:rPr lang="ru-RU" kern="0" spc="-5" dirty="0" smtClean="0">
                <a:cs typeface="Calibri"/>
              </a:rPr>
              <a:t> и в </a:t>
            </a:r>
            <a:r>
              <a:rPr lang="ru-RU" kern="0" spc="-5" dirty="0" err="1" smtClean="0">
                <a:cs typeface="Calibri"/>
              </a:rPr>
              <a:t>близост</a:t>
            </a:r>
            <a:r>
              <a:rPr lang="ru-RU" kern="0" spc="-5" dirty="0" smtClean="0">
                <a:cs typeface="Calibri"/>
              </a:rPr>
              <a:t> до </a:t>
            </a:r>
            <a:r>
              <a:rPr lang="ru-RU" kern="0" spc="-5" dirty="0" err="1" smtClean="0">
                <a:cs typeface="Calibri"/>
              </a:rPr>
              <a:t>учебните</a:t>
            </a:r>
            <a:r>
              <a:rPr lang="ru-RU" kern="0" spc="-5" dirty="0" smtClean="0">
                <a:cs typeface="Calibri"/>
              </a:rPr>
              <a:t> заведения, </a:t>
            </a:r>
            <a:r>
              <a:rPr lang="ru-RU" kern="0" spc="-5" dirty="0" err="1" smtClean="0">
                <a:cs typeface="Calibri"/>
              </a:rPr>
              <a:t>особено</a:t>
            </a:r>
            <a:r>
              <a:rPr lang="ru-RU" kern="0" spc="-5" dirty="0" smtClean="0">
                <a:cs typeface="Calibri"/>
              </a:rPr>
              <a:t> в </a:t>
            </a:r>
            <a:r>
              <a:rPr lang="ru-RU" kern="0" spc="-5" dirty="0" err="1" smtClean="0">
                <a:cs typeface="Calibri"/>
              </a:rPr>
              <a:t>началото</a:t>
            </a:r>
            <a:r>
              <a:rPr lang="ru-RU" kern="0" spc="-5" dirty="0" smtClean="0">
                <a:cs typeface="Calibri"/>
              </a:rPr>
              <a:t> и края на </a:t>
            </a:r>
            <a:r>
              <a:rPr lang="ru-RU" kern="0" spc="-5" dirty="0" err="1" smtClean="0">
                <a:cs typeface="Calibri"/>
              </a:rPr>
              <a:t>учебния</a:t>
            </a:r>
            <a:r>
              <a:rPr lang="ru-RU" kern="0" spc="-5" dirty="0" smtClean="0">
                <a:cs typeface="Calibri"/>
              </a:rPr>
              <a:t> </a:t>
            </a:r>
            <a:r>
              <a:rPr lang="ru-RU" kern="0" spc="-5" dirty="0" err="1" smtClean="0">
                <a:cs typeface="Calibri"/>
              </a:rPr>
              <a:t>ден</a:t>
            </a:r>
            <a:r>
              <a:rPr lang="ru-RU" kern="0" spc="-5" dirty="0" smtClean="0">
                <a:cs typeface="Calibri"/>
              </a:rPr>
              <a:t>.</a:t>
            </a:r>
          </a:p>
          <a:p>
            <a:pPr marL="67945">
              <a:lnSpc>
                <a:spcPts val="1275"/>
              </a:lnSpc>
            </a:pPr>
            <a:endParaRPr lang="en-IE" kern="0" spc="-5" dirty="0">
              <a:latin typeface="Calibri"/>
              <a:cs typeface="Calibri"/>
            </a:endParaRPr>
          </a:p>
          <a:p>
            <a:pPr marL="67945">
              <a:lnSpc>
                <a:spcPts val="1275"/>
              </a:lnSpc>
            </a:pPr>
            <a:r>
              <a:rPr lang="ru-RU" kern="0" spc="-5" dirty="0" err="1" smtClean="0">
                <a:cs typeface="Calibri"/>
              </a:rPr>
              <a:t>Сегашното</a:t>
            </a:r>
            <a:r>
              <a:rPr lang="ru-RU" kern="0" spc="-5" dirty="0" smtClean="0">
                <a:cs typeface="Calibri"/>
              </a:rPr>
              <a:t> </a:t>
            </a:r>
            <a:r>
              <a:rPr lang="ru-RU" kern="0" spc="-5" dirty="0" err="1" smtClean="0">
                <a:cs typeface="Calibri"/>
              </a:rPr>
              <a:t>разпространение</a:t>
            </a:r>
            <a:r>
              <a:rPr lang="ru-RU" kern="0" spc="-5" dirty="0" smtClean="0">
                <a:cs typeface="Calibri"/>
              </a:rPr>
              <a:t> на </a:t>
            </a:r>
            <a:r>
              <a:rPr lang="ru-RU" kern="0" spc="-5" dirty="0" err="1" smtClean="0">
                <a:cs typeface="Calibri"/>
              </a:rPr>
              <a:t>използването</a:t>
            </a:r>
            <a:r>
              <a:rPr lang="ru-RU" kern="0" spc="-5" dirty="0" smtClean="0">
                <a:cs typeface="Calibri"/>
              </a:rPr>
              <a:t> </a:t>
            </a:r>
            <a:r>
              <a:rPr lang="ru-RU" kern="0" spc="-5" dirty="0" err="1" smtClean="0">
                <a:cs typeface="Calibri"/>
              </a:rPr>
              <a:t>на</a:t>
            </a:r>
            <a:r>
              <a:rPr lang="ru-RU" kern="0" spc="-5" dirty="0" smtClean="0">
                <a:cs typeface="Calibri"/>
              </a:rPr>
              <a:t> автомобили в </a:t>
            </a:r>
            <a:r>
              <a:rPr lang="ru-RU" kern="0" spc="-5" dirty="0" err="1" smtClean="0">
                <a:cs typeface="Calibri"/>
              </a:rPr>
              <a:t>общността</a:t>
            </a:r>
            <a:r>
              <a:rPr lang="ru-RU" kern="0" spc="-5" dirty="0" smtClean="0">
                <a:cs typeface="Calibri"/>
              </a:rPr>
              <a:t> на </a:t>
            </a:r>
            <a:r>
              <a:rPr lang="ru-RU" kern="0" spc="-5" dirty="0" err="1" smtClean="0">
                <a:cs typeface="Calibri"/>
              </a:rPr>
              <a:t>Моура</a:t>
            </a:r>
            <a:r>
              <a:rPr lang="ru-RU" kern="0" spc="-5" dirty="0" smtClean="0">
                <a:cs typeface="Calibri"/>
              </a:rPr>
              <a:t> не е непременно </a:t>
            </a:r>
            <a:r>
              <a:rPr lang="ru-RU" kern="0" spc="-5" dirty="0" err="1" smtClean="0">
                <a:cs typeface="Calibri"/>
              </a:rPr>
              <a:t>резултат</a:t>
            </a:r>
            <a:r>
              <a:rPr lang="ru-RU" kern="0" spc="-5" dirty="0" smtClean="0">
                <a:cs typeface="Calibri"/>
              </a:rPr>
              <a:t> от свободен </a:t>
            </a:r>
            <a:r>
              <a:rPr lang="ru-RU" kern="0" spc="-5" dirty="0" err="1" smtClean="0">
                <a:cs typeface="Calibri"/>
              </a:rPr>
              <a:t>избор</a:t>
            </a:r>
            <a:r>
              <a:rPr lang="ru-RU" kern="0" spc="-5" dirty="0" smtClean="0">
                <a:cs typeface="Calibri"/>
              </a:rPr>
              <a:t>, а от набор от </a:t>
            </a:r>
            <a:r>
              <a:rPr lang="ru-RU" kern="0" spc="-5" dirty="0" err="1" smtClean="0">
                <a:cs typeface="Calibri"/>
              </a:rPr>
              <a:t>социално-икономически</a:t>
            </a:r>
            <a:r>
              <a:rPr lang="ru-RU" kern="0" spc="-5" dirty="0" smtClean="0">
                <a:cs typeface="Calibri"/>
              </a:rPr>
              <a:t>, </a:t>
            </a:r>
            <a:r>
              <a:rPr lang="ru-RU" kern="0" spc="-5" dirty="0" err="1" smtClean="0">
                <a:cs typeface="Calibri"/>
              </a:rPr>
              <a:t>инфраструктурни</a:t>
            </a:r>
            <a:r>
              <a:rPr lang="ru-RU" kern="0" spc="-5" dirty="0" smtClean="0">
                <a:cs typeface="Calibri"/>
              </a:rPr>
              <a:t> и </a:t>
            </a:r>
            <a:r>
              <a:rPr lang="ru-RU" kern="0" spc="-5" dirty="0" err="1" smtClean="0">
                <a:cs typeface="Calibri"/>
              </a:rPr>
              <a:t>културни</a:t>
            </a:r>
            <a:r>
              <a:rPr lang="ru-RU" kern="0" spc="-5" dirty="0" smtClean="0">
                <a:cs typeface="Calibri"/>
              </a:rPr>
              <a:t> </a:t>
            </a:r>
            <a:r>
              <a:rPr lang="ru-RU" kern="0" spc="-5" dirty="0" err="1" smtClean="0">
                <a:cs typeface="Calibri"/>
              </a:rPr>
              <a:t>обстоятелства</a:t>
            </a:r>
            <a:r>
              <a:rPr lang="ru-RU" kern="0" spc="-5" dirty="0" smtClean="0">
                <a:cs typeface="Calibri"/>
              </a:rPr>
              <a:t>, </a:t>
            </a:r>
            <a:r>
              <a:rPr lang="ru-RU" kern="0" spc="-5" dirty="0" err="1" smtClean="0">
                <a:cs typeface="Calibri"/>
              </a:rPr>
              <a:t>които</a:t>
            </a:r>
            <a:r>
              <a:rPr lang="ru-RU" kern="0" spc="-5" dirty="0" smtClean="0">
                <a:cs typeface="Calibri"/>
              </a:rPr>
              <a:t> </a:t>
            </a:r>
            <a:r>
              <a:rPr lang="ru-RU" kern="0" spc="-5" dirty="0" err="1" smtClean="0">
                <a:cs typeface="Calibri"/>
              </a:rPr>
              <a:t>обуславят</a:t>
            </a:r>
            <a:r>
              <a:rPr lang="ru-RU" kern="0" spc="-5" dirty="0" smtClean="0">
                <a:cs typeface="Calibri"/>
              </a:rPr>
              <a:t> </a:t>
            </a:r>
            <a:r>
              <a:rPr lang="ru-RU" kern="0" spc="-5" dirty="0" err="1" smtClean="0">
                <a:cs typeface="Calibri"/>
              </a:rPr>
              <a:t>моделите</a:t>
            </a:r>
            <a:r>
              <a:rPr lang="ru-RU" kern="0" spc="-5" dirty="0" smtClean="0">
                <a:cs typeface="Calibri"/>
              </a:rPr>
              <a:t> на </a:t>
            </a:r>
            <a:r>
              <a:rPr lang="ru-RU" kern="0" spc="-5" dirty="0" err="1" smtClean="0">
                <a:cs typeface="Calibri"/>
              </a:rPr>
              <a:t>мобилност</a:t>
            </a:r>
            <a:r>
              <a:rPr lang="ru-RU" kern="0" spc="-5" dirty="0" smtClean="0">
                <a:cs typeface="Calibri"/>
              </a:rPr>
              <a:t> от </a:t>
            </a:r>
            <a:r>
              <a:rPr lang="ru-RU" kern="0" spc="-5" dirty="0" err="1" smtClean="0">
                <a:cs typeface="Calibri"/>
              </a:rPr>
              <a:t>десетилетия</a:t>
            </a:r>
            <a:r>
              <a:rPr lang="ru-RU" kern="0" spc="-5" dirty="0" smtClean="0">
                <a:cs typeface="Calibri"/>
              </a:rPr>
              <a:t>. По </a:t>
            </a:r>
            <a:r>
              <a:rPr lang="ru-RU" kern="0" spc="-5" dirty="0" err="1" smtClean="0">
                <a:cs typeface="Calibri"/>
              </a:rPr>
              <a:t>този</a:t>
            </a:r>
            <a:r>
              <a:rPr lang="ru-RU" kern="0" spc="-5" dirty="0" smtClean="0">
                <a:cs typeface="Calibri"/>
              </a:rPr>
              <a:t> начин, в </a:t>
            </a:r>
            <a:r>
              <a:rPr lang="ru-RU" kern="0" spc="-5" dirty="0" err="1" smtClean="0">
                <a:cs typeface="Calibri"/>
              </a:rPr>
              <a:t>допълнение</a:t>
            </a:r>
            <a:r>
              <a:rPr lang="ru-RU" kern="0" spc="-5" dirty="0" smtClean="0">
                <a:cs typeface="Calibri"/>
              </a:rPr>
              <a:t> </a:t>
            </a:r>
            <a:r>
              <a:rPr lang="ru-RU" kern="0" spc="-5" dirty="0" err="1" smtClean="0">
                <a:cs typeface="Calibri"/>
              </a:rPr>
              <a:t>към</a:t>
            </a:r>
            <a:r>
              <a:rPr lang="ru-RU" kern="0" spc="-5" dirty="0" smtClean="0">
                <a:cs typeface="Calibri"/>
              </a:rPr>
              <a:t> </a:t>
            </a:r>
            <a:r>
              <a:rPr lang="ru-RU" kern="0" spc="-5" dirty="0" err="1" smtClean="0">
                <a:cs typeface="Calibri"/>
              </a:rPr>
              <a:t>промените</a:t>
            </a:r>
            <a:r>
              <a:rPr lang="ru-RU" kern="0" spc="-5" dirty="0" smtClean="0">
                <a:cs typeface="Calibri"/>
              </a:rPr>
              <a:t> на </a:t>
            </a:r>
            <a:r>
              <a:rPr lang="ru-RU" kern="0" spc="-5" dirty="0" err="1" smtClean="0">
                <a:cs typeface="Calibri"/>
              </a:rPr>
              <a:t>ниво</a:t>
            </a:r>
            <a:r>
              <a:rPr lang="ru-RU" kern="0" spc="-5" dirty="0" smtClean="0">
                <a:cs typeface="Calibri"/>
              </a:rPr>
              <a:t> </a:t>
            </a:r>
            <a:r>
              <a:rPr lang="ru-RU" kern="0" spc="-5" dirty="0" err="1" smtClean="0">
                <a:cs typeface="Calibri"/>
              </a:rPr>
              <a:t>градско</a:t>
            </a:r>
            <a:r>
              <a:rPr lang="ru-RU" kern="0" spc="-5" dirty="0" smtClean="0">
                <a:cs typeface="Calibri"/>
              </a:rPr>
              <a:t> </a:t>
            </a:r>
            <a:r>
              <a:rPr lang="ru-RU" kern="0" spc="-5" dirty="0" err="1" smtClean="0">
                <a:cs typeface="Calibri"/>
              </a:rPr>
              <a:t>планиране</a:t>
            </a:r>
            <a:r>
              <a:rPr lang="ru-RU" kern="0" spc="-5" dirty="0" smtClean="0">
                <a:cs typeface="Calibri"/>
              </a:rPr>
              <a:t> и инфраструктура, е необходимо </a:t>
            </a:r>
            <a:r>
              <a:rPr lang="ru-RU" kern="0" spc="-5" dirty="0" err="1" smtClean="0">
                <a:cs typeface="Calibri"/>
              </a:rPr>
              <a:t>също</a:t>
            </a:r>
            <a:r>
              <a:rPr lang="ru-RU" kern="0" spc="-5" dirty="0" smtClean="0">
                <a:cs typeface="Calibri"/>
              </a:rPr>
              <a:t> </a:t>
            </a:r>
            <a:r>
              <a:rPr lang="ru-RU" kern="0" spc="-5" dirty="0" err="1" smtClean="0">
                <a:cs typeface="Calibri"/>
              </a:rPr>
              <a:t>така</a:t>
            </a:r>
            <a:r>
              <a:rPr lang="ru-RU" kern="0" spc="-5" dirty="0" smtClean="0">
                <a:cs typeface="Calibri"/>
              </a:rPr>
              <a:t> да се </a:t>
            </a:r>
            <a:r>
              <a:rPr lang="ru-RU" kern="0" spc="-5" dirty="0" err="1" smtClean="0">
                <a:cs typeface="Calibri"/>
              </a:rPr>
              <a:t>промени</a:t>
            </a:r>
            <a:r>
              <a:rPr lang="ru-RU" kern="0" spc="-5" dirty="0" smtClean="0">
                <a:cs typeface="Calibri"/>
              </a:rPr>
              <a:t> </a:t>
            </a:r>
            <a:r>
              <a:rPr lang="ru-RU" kern="0" spc="-5" dirty="0" err="1" smtClean="0">
                <a:cs typeface="Calibri"/>
              </a:rPr>
              <a:t>вкорененото</a:t>
            </a:r>
            <a:r>
              <a:rPr lang="ru-RU" kern="0" spc="-5" dirty="0" smtClean="0">
                <a:cs typeface="Calibri"/>
              </a:rPr>
              <a:t> поведение </a:t>
            </a:r>
            <a:r>
              <a:rPr lang="ru-RU" kern="0" spc="-5" dirty="0" err="1" smtClean="0">
                <a:cs typeface="Calibri"/>
              </a:rPr>
              <a:t>процес</a:t>
            </a:r>
            <a:r>
              <a:rPr lang="ru-RU" kern="0" spc="-5" dirty="0" smtClean="0">
                <a:cs typeface="Calibri"/>
              </a:rPr>
              <a:t>, </a:t>
            </a:r>
            <a:r>
              <a:rPr lang="ru-RU" kern="0" spc="-5" dirty="0" err="1" smtClean="0">
                <a:cs typeface="Calibri"/>
              </a:rPr>
              <a:t>който</a:t>
            </a:r>
            <a:r>
              <a:rPr lang="ru-RU" kern="0" spc="-5" dirty="0" smtClean="0">
                <a:cs typeface="Calibri"/>
              </a:rPr>
              <a:t> не е </a:t>
            </a:r>
            <a:r>
              <a:rPr lang="ru-RU" kern="0" spc="-5" dirty="0" err="1" smtClean="0">
                <a:cs typeface="Calibri"/>
              </a:rPr>
              <a:t>незабавен</a:t>
            </a:r>
            <a:r>
              <a:rPr lang="ru-RU" kern="0" spc="-5" dirty="0" smtClean="0">
                <a:cs typeface="Calibri"/>
              </a:rPr>
              <a:t> или линеен и </a:t>
            </a:r>
            <a:r>
              <a:rPr lang="ru-RU" kern="0" spc="-5" dirty="0" err="1" smtClean="0">
                <a:cs typeface="Calibri"/>
              </a:rPr>
              <a:t>който</a:t>
            </a:r>
            <a:r>
              <a:rPr lang="ru-RU" kern="0" spc="-5" dirty="0" smtClean="0">
                <a:cs typeface="Calibri"/>
              </a:rPr>
              <a:t> </a:t>
            </a:r>
            <a:r>
              <a:rPr lang="ru-RU" kern="0" spc="-5" dirty="0" err="1" smtClean="0">
                <a:cs typeface="Calibri"/>
              </a:rPr>
              <a:t>изисква</a:t>
            </a:r>
            <a:r>
              <a:rPr lang="ru-RU" kern="0" spc="-5" dirty="0" smtClean="0">
                <a:cs typeface="Calibri"/>
              </a:rPr>
              <a:t> солидно и </a:t>
            </a:r>
            <a:r>
              <a:rPr lang="ru-RU" kern="0" spc="-5" dirty="0" err="1" smtClean="0">
                <a:cs typeface="Calibri"/>
              </a:rPr>
              <a:t>продължително</a:t>
            </a:r>
            <a:r>
              <a:rPr lang="ru-RU" kern="0" spc="-5" dirty="0" smtClean="0">
                <a:cs typeface="Calibri"/>
              </a:rPr>
              <a:t> </a:t>
            </a:r>
            <a:r>
              <a:rPr lang="ru-RU" kern="0" spc="-5" dirty="0" err="1" smtClean="0">
                <a:cs typeface="Calibri"/>
              </a:rPr>
              <a:t>политическо</a:t>
            </a:r>
            <a:r>
              <a:rPr lang="ru-RU" kern="0" spc="-5" dirty="0" smtClean="0">
                <a:cs typeface="Calibri"/>
              </a:rPr>
              <a:t> лидерство и </a:t>
            </a:r>
            <a:r>
              <a:rPr lang="ru-RU" kern="0" spc="-5" dirty="0" err="1" smtClean="0">
                <a:cs typeface="Calibri"/>
              </a:rPr>
              <a:t>ангажираност</a:t>
            </a:r>
            <a:r>
              <a:rPr lang="ru-RU" kern="0" spc="-5" dirty="0" smtClean="0">
                <a:cs typeface="Calibri"/>
              </a:rPr>
              <a:t> от страна на </a:t>
            </a:r>
            <a:r>
              <a:rPr lang="ru-RU" kern="0" spc="-5" dirty="0" err="1" smtClean="0">
                <a:cs typeface="Calibri"/>
              </a:rPr>
              <a:t>заинтересованите</a:t>
            </a:r>
            <a:r>
              <a:rPr lang="ru-RU" kern="0" spc="-5" dirty="0" smtClean="0">
                <a:cs typeface="Calibri"/>
              </a:rPr>
              <a:t> </a:t>
            </a:r>
            <a:r>
              <a:rPr lang="ru-RU" kern="0" spc="-5" dirty="0" err="1" smtClean="0">
                <a:cs typeface="Calibri"/>
              </a:rPr>
              <a:t>страни</a:t>
            </a:r>
            <a:r>
              <a:rPr lang="ru-RU" kern="0" spc="-5" dirty="0" smtClean="0">
                <a:cs typeface="Calibri"/>
              </a:rPr>
              <a:t>.</a:t>
            </a:r>
            <a:endParaRPr lang="en-IE" kern="0" spc="-5" dirty="0">
              <a:latin typeface="Calibri"/>
              <a:cs typeface="Calibri"/>
            </a:endParaRPr>
          </a:p>
        </p:txBody>
      </p:sp>
      <p:grpSp>
        <p:nvGrpSpPr>
          <p:cNvPr id="7" name="Graphic 3">
            <a:extLst>
              <a:ext uri="{FF2B5EF4-FFF2-40B4-BE49-F238E27FC236}">
                <a16:creationId xmlns:a16="http://schemas.microsoft.com/office/drawing/2014/main" xmlns="" id="{65B81231-1EF8-0639-85DE-7A925CE2D5E5}"/>
              </a:ext>
            </a:extLst>
          </p:cNvPr>
          <p:cNvGrpSpPr>
            <a:grpSpLocks noChangeAspect="1"/>
          </p:cNvGrpSpPr>
          <p:nvPr/>
        </p:nvGrpSpPr>
        <p:grpSpPr>
          <a:xfrm>
            <a:off x="736600" y="6645275"/>
            <a:ext cx="663571" cy="748800"/>
            <a:chOff x="4643578" y="432838"/>
            <a:chExt cx="1028134" cy="1160188"/>
          </a:xfrm>
          <a:solidFill>
            <a:srgbClr val="404040"/>
          </a:solidFill>
        </p:grpSpPr>
        <p:sp>
          <p:nvSpPr>
            <p:cNvPr id="46" name="Freeform 45">
              <a:extLst>
                <a:ext uri="{FF2B5EF4-FFF2-40B4-BE49-F238E27FC236}">
                  <a16:creationId xmlns:a16="http://schemas.microsoft.com/office/drawing/2014/main" xmlns="" id="{39068B60-A6C7-A764-2216-74BE45603932}"/>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B7339"/>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xmlns="" id="{2C538B79-82F7-8142-B878-DC917E98D75A}"/>
                </a:ext>
              </a:extLst>
            </p:cNvPr>
            <p:cNvGrpSpPr/>
            <p:nvPr/>
          </p:nvGrpSpPr>
          <p:grpSpPr>
            <a:xfrm>
              <a:off x="4643578" y="432838"/>
              <a:ext cx="1028134" cy="1160188"/>
              <a:chOff x="4643578" y="432838"/>
              <a:chExt cx="1028134" cy="1160188"/>
            </a:xfrm>
            <a:grpFill/>
          </p:grpSpPr>
          <p:sp>
            <p:nvSpPr>
              <p:cNvPr id="48" name="Freeform 47">
                <a:extLst>
                  <a:ext uri="{FF2B5EF4-FFF2-40B4-BE49-F238E27FC236}">
                    <a16:creationId xmlns:a16="http://schemas.microsoft.com/office/drawing/2014/main" xmlns="" id="{39245C1F-C51D-A3F0-9405-BAA418349D42}"/>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xmlns="" id="{C7E3516A-CEFF-99A2-A00A-B1FD4A6A4EBF}"/>
                  </a:ext>
                </a:extLst>
              </p:cNvPr>
              <p:cNvGrpSpPr/>
              <p:nvPr/>
            </p:nvGrpSpPr>
            <p:grpSpPr>
              <a:xfrm>
                <a:off x="4643578" y="432838"/>
                <a:ext cx="1028134" cy="1160188"/>
                <a:chOff x="4643578" y="432838"/>
                <a:chExt cx="1028134" cy="1160188"/>
              </a:xfrm>
              <a:grpFill/>
            </p:grpSpPr>
            <p:sp>
              <p:nvSpPr>
                <p:cNvPr id="50" name="Freeform 49">
                  <a:extLst>
                    <a:ext uri="{FF2B5EF4-FFF2-40B4-BE49-F238E27FC236}">
                      <a16:creationId xmlns:a16="http://schemas.microsoft.com/office/drawing/2014/main" xmlns="" id="{B34A60AB-2AAC-7273-E3EB-03810E12AA13}"/>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xmlns="" id="{479753A8-69B7-C39F-21DE-4D5F42DD85FA}"/>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xmlns="" val="307531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16</a:t>
            </a:fld>
            <a:endParaRPr lang="en-US" dirty="0"/>
          </a:p>
        </p:txBody>
      </p:sp>
      <p:cxnSp>
        <p:nvCxnSpPr>
          <p:cNvPr id="2" name="Straight Connector 1">
            <a:extLst>
              <a:ext uri="{FF2B5EF4-FFF2-40B4-BE49-F238E27FC236}">
                <a16:creationId xmlns:a16="http://schemas.microsoft.com/office/drawing/2014/main" xmlns="" id="{3284E1AB-D522-2098-725F-AF3B2049EA59}"/>
              </a:ext>
            </a:extLst>
          </p:cNvPr>
          <p:cNvCxnSpPr>
            <a:cxnSpLocks/>
          </p:cNvCxnSpPr>
          <p:nvPr/>
        </p:nvCxnSpPr>
        <p:spPr>
          <a:xfrm>
            <a:off x="279400" y="1112549"/>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xmlns="" id="{01D019F1-8133-E842-86F5-3992EEB435A1}"/>
              </a:ext>
            </a:extLst>
          </p:cNvPr>
          <p:cNvGrpSpPr/>
          <p:nvPr/>
        </p:nvGrpSpPr>
        <p:grpSpPr>
          <a:xfrm>
            <a:off x="643847" y="930275"/>
            <a:ext cx="3320550" cy="815608"/>
            <a:chOff x="642634" y="1690786"/>
            <a:chExt cx="3320550" cy="815608"/>
          </a:xfrm>
        </p:grpSpPr>
        <p:sp>
          <p:nvSpPr>
            <p:cNvPr id="5" name="Rectangle 4">
              <a:extLst>
                <a:ext uri="{FF2B5EF4-FFF2-40B4-BE49-F238E27FC236}">
                  <a16:creationId xmlns:a16="http://schemas.microsoft.com/office/drawing/2014/main" xmlns="" id="{238F9927-E01C-F6A1-ADD9-C754A5E9D9E4}"/>
                </a:ext>
              </a:extLst>
            </p:cNvPr>
            <p:cNvSpPr/>
            <p:nvPr/>
          </p:nvSpPr>
          <p:spPr>
            <a:xfrm>
              <a:off x="642634" y="1690786"/>
              <a:ext cx="3015751"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B3E84949-9679-EADA-997F-ECF7707F8DFF}"/>
                </a:ext>
              </a:extLst>
            </p:cNvPr>
            <p:cNvSpPr txBox="1"/>
            <p:nvPr/>
          </p:nvSpPr>
          <p:spPr>
            <a:xfrm>
              <a:off x="736599" y="1690786"/>
              <a:ext cx="3226585" cy="815608"/>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ИНТЕРВЕНЦИИ</a:t>
              </a: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7" name="Text Placeholder 5">
            <a:extLst>
              <a:ext uri="{FF2B5EF4-FFF2-40B4-BE49-F238E27FC236}">
                <a16:creationId xmlns:a16="http://schemas.microsoft.com/office/drawing/2014/main" xmlns="" id="{75E25175-522E-6892-2CD2-A851AB9BE23A}"/>
              </a:ext>
            </a:extLst>
          </p:cNvPr>
          <p:cNvSpPr txBox="1">
            <a:spLocks/>
          </p:cNvSpPr>
          <p:nvPr/>
        </p:nvSpPr>
        <p:spPr>
          <a:xfrm>
            <a:off x="677809" y="1464271"/>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err="1" smtClean="0">
                <a:solidFill>
                  <a:srgbClr val="EB7339"/>
                </a:solidFill>
                <a:cs typeface="Calibri"/>
              </a:rPr>
              <a:t>Помислете</a:t>
            </a:r>
            <a:r>
              <a:rPr lang="ru-RU" sz="1400" i="1" kern="0" spc="-5" dirty="0" smtClean="0">
                <a:solidFill>
                  <a:srgbClr val="EB7339"/>
                </a:solidFill>
                <a:cs typeface="Calibri"/>
              </a:rPr>
              <a:t> за </a:t>
            </a:r>
            <a:r>
              <a:rPr lang="ru-RU" sz="1400" i="1" kern="0" spc="-5" dirty="0" err="1" smtClean="0">
                <a:solidFill>
                  <a:srgbClr val="EB7339"/>
                </a:solidFill>
                <a:cs typeface="Calibri"/>
              </a:rPr>
              <a:t>възможни</a:t>
            </a:r>
            <a:r>
              <a:rPr lang="ru-RU" sz="1400" i="1" kern="0" spc="-5" dirty="0" smtClean="0">
                <a:solidFill>
                  <a:srgbClr val="EB7339"/>
                </a:solidFill>
                <a:cs typeface="Calibri"/>
              </a:rPr>
              <a:t> интервенции за </a:t>
            </a:r>
            <a:r>
              <a:rPr lang="ru-RU" sz="1400" i="1" kern="0" spc="-5" dirty="0" err="1" smtClean="0">
                <a:solidFill>
                  <a:srgbClr val="EB7339"/>
                </a:solidFill>
                <a:cs typeface="Calibri"/>
              </a:rPr>
              <a:t>постигане</a:t>
            </a:r>
            <a:r>
              <a:rPr lang="ru-RU" sz="1400" i="1" kern="0" spc="-5" dirty="0" smtClean="0">
                <a:solidFill>
                  <a:srgbClr val="EB7339"/>
                </a:solidFill>
                <a:cs typeface="Calibri"/>
              </a:rPr>
              <a:t> на </a:t>
            </a:r>
            <a:r>
              <a:rPr lang="ru-RU" sz="1400" i="1" kern="0" spc="-5" dirty="0" err="1" smtClean="0">
                <a:solidFill>
                  <a:srgbClr val="EB7339"/>
                </a:solidFill>
                <a:cs typeface="Calibri"/>
              </a:rPr>
              <a:t>желаните</a:t>
            </a:r>
            <a:r>
              <a:rPr lang="ru-RU" sz="1400" i="1" kern="0" spc="-5" dirty="0" smtClean="0">
                <a:solidFill>
                  <a:srgbClr val="EB7339"/>
                </a:solidFill>
                <a:cs typeface="Calibri"/>
              </a:rPr>
              <a:t> </a:t>
            </a:r>
            <a:r>
              <a:rPr lang="ru-RU" sz="1400" i="1" kern="0" spc="-5" dirty="0" err="1" smtClean="0">
                <a:solidFill>
                  <a:srgbClr val="EB7339"/>
                </a:solidFill>
                <a:cs typeface="Calibri"/>
              </a:rPr>
              <a:t>резултати</a:t>
            </a:r>
            <a:r>
              <a:rPr lang="ru-RU" sz="1400" i="1" kern="0" spc="-5" dirty="0" smtClean="0">
                <a:solidFill>
                  <a:srgbClr val="EB7339"/>
                </a:solidFill>
                <a:cs typeface="Calibri"/>
              </a:rPr>
              <a:t>  </a:t>
            </a:r>
            <a:endParaRPr lang="en-IE" sz="1400" i="1" kern="0" spc="-5" dirty="0">
              <a:solidFill>
                <a:srgbClr val="EB7339"/>
              </a:solidFill>
              <a:latin typeface="Calibri"/>
              <a:cs typeface="Calibri"/>
            </a:endParaRPr>
          </a:p>
        </p:txBody>
      </p:sp>
      <p:sp>
        <p:nvSpPr>
          <p:cNvPr id="8" name="Text Placeholder 5">
            <a:extLst>
              <a:ext uri="{FF2B5EF4-FFF2-40B4-BE49-F238E27FC236}">
                <a16:creationId xmlns:a16="http://schemas.microsoft.com/office/drawing/2014/main" xmlns="" id="{D4FCB528-6664-4106-2455-04C59E970E15}"/>
              </a:ext>
            </a:extLst>
          </p:cNvPr>
          <p:cNvSpPr txBox="1">
            <a:spLocks/>
          </p:cNvSpPr>
          <p:nvPr/>
        </p:nvSpPr>
        <p:spPr>
          <a:xfrm>
            <a:off x="2565043" y="1235075"/>
            <a:ext cx="4494514" cy="5714999"/>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1750" marR="278130" algn="l">
              <a:lnSpc>
                <a:spcPts val="1270"/>
              </a:lnSpc>
              <a:buClr>
                <a:srgbClr val="EB7339"/>
              </a:buClr>
              <a:buSzPct val="90909"/>
              <a:tabLst>
                <a:tab pos="752475" algn="l"/>
              </a:tabLst>
            </a:pPr>
            <a:r>
              <a:rPr lang="ru-RU" spc="-5" dirty="0" err="1" smtClean="0">
                <a:cs typeface="Calibri"/>
              </a:rPr>
              <a:t>Местният</a:t>
            </a:r>
            <a:r>
              <a:rPr lang="ru-RU" spc="-5" dirty="0" smtClean="0">
                <a:cs typeface="Calibri"/>
              </a:rPr>
              <a:t> план за активна </a:t>
            </a:r>
            <a:r>
              <a:rPr lang="ru-RU" spc="-5" dirty="0" err="1" smtClean="0">
                <a:cs typeface="Calibri"/>
              </a:rPr>
              <a:t>велосипедна</a:t>
            </a:r>
            <a:r>
              <a:rPr lang="ru-RU" spc="-5" dirty="0" smtClean="0">
                <a:cs typeface="Calibri"/>
              </a:rPr>
              <a:t> </a:t>
            </a:r>
            <a:r>
              <a:rPr lang="ru-RU" spc="-5" dirty="0" err="1" smtClean="0">
                <a:cs typeface="Calibri"/>
              </a:rPr>
              <a:t>мобилност</a:t>
            </a:r>
            <a:r>
              <a:rPr lang="ru-RU" spc="-5" dirty="0" smtClean="0">
                <a:cs typeface="Calibri"/>
              </a:rPr>
              <a:t> в </a:t>
            </a:r>
            <a:r>
              <a:rPr lang="ru-RU" spc="-5" dirty="0" err="1" smtClean="0">
                <a:cs typeface="Calibri"/>
              </a:rPr>
              <a:t>Моура</a:t>
            </a:r>
            <a:r>
              <a:rPr lang="ru-RU" spc="-5" dirty="0" smtClean="0">
                <a:cs typeface="Calibri"/>
              </a:rPr>
              <a:t>  е </a:t>
            </a:r>
            <a:r>
              <a:rPr lang="ru-RU" spc="-5" dirty="0" err="1" smtClean="0">
                <a:cs typeface="Calibri"/>
              </a:rPr>
              <a:t>опрделил</a:t>
            </a:r>
            <a:r>
              <a:rPr lang="ru-RU" spc="-5" dirty="0" smtClean="0">
                <a:cs typeface="Calibri"/>
              </a:rPr>
              <a:t> интервенции в 6 области:</a:t>
            </a:r>
          </a:p>
          <a:p>
            <a:pPr marL="31750" marR="278130" algn="l">
              <a:lnSpc>
                <a:spcPts val="1270"/>
              </a:lnSpc>
              <a:buClr>
                <a:srgbClr val="EB7339"/>
              </a:buClr>
              <a:buSzPct val="90909"/>
              <a:tabLst>
                <a:tab pos="752475" algn="l"/>
              </a:tabLst>
            </a:pPr>
            <a:endParaRPr lang="en-IE" spc="-5" dirty="0">
              <a:latin typeface="Calibri"/>
              <a:cs typeface="Calibri"/>
            </a:endParaRPr>
          </a:p>
          <a:p>
            <a:pPr marL="31750" marR="278130" algn="l">
              <a:lnSpc>
                <a:spcPts val="1270"/>
              </a:lnSpc>
              <a:buClr>
                <a:srgbClr val="EB7339"/>
              </a:buClr>
              <a:buSzPct val="90909"/>
              <a:tabLst>
                <a:tab pos="752475" algn="l"/>
              </a:tabLst>
            </a:pPr>
            <a:r>
              <a:rPr lang="en-IE" b="1" spc="-5" dirty="0">
                <a:solidFill>
                  <a:srgbClr val="EB7339"/>
                </a:solidFill>
                <a:latin typeface="Calibri"/>
                <a:cs typeface="Calibri"/>
              </a:rPr>
              <a:t>01</a:t>
            </a:r>
            <a:r>
              <a:rPr lang="en-IE" b="1" spc="-5" dirty="0">
                <a:latin typeface="Calibri"/>
                <a:cs typeface="Calibri"/>
              </a:rPr>
              <a:t> </a:t>
            </a:r>
            <a:r>
              <a:rPr lang="en-IE" b="1" spc="-5" dirty="0" smtClean="0">
                <a:latin typeface="Calibri"/>
                <a:cs typeface="Calibri"/>
              </a:rPr>
              <a:t>– </a:t>
            </a:r>
            <a:r>
              <a:rPr lang="bg-BG" b="1" spc="-5" dirty="0" smtClean="0">
                <a:latin typeface="Calibri"/>
                <a:cs typeface="Calibri"/>
              </a:rPr>
              <a:t>Правна рамка</a:t>
            </a:r>
            <a:endParaRPr lang="en-IE" b="1" spc="-5" dirty="0">
              <a:latin typeface="Calibri"/>
              <a:cs typeface="Calibri"/>
            </a:endParaRPr>
          </a:p>
          <a:p>
            <a:pPr marL="447675" marR="278130" indent="-171450" algn="l">
              <a:lnSpc>
                <a:spcPts val="1270"/>
              </a:lnSpc>
              <a:buClr>
                <a:srgbClr val="EB7339"/>
              </a:buClr>
              <a:buSzPct val="90909"/>
              <a:buFont typeface="Arial" panose="020B0604020202020204" pitchFamily="34" charset="0"/>
              <a:buChar char="•"/>
              <a:tabLst>
                <a:tab pos="752475" algn="l"/>
              </a:tabLst>
            </a:pPr>
            <a:r>
              <a:rPr lang="bg-BG" spc="-5" dirty="0" smtClean="0">
                <a:latin typeface="Calibri"/>
                <a:cs typeface="Calibri"/>
              </a:rPr>
              <a:t>Правна рамка, гарантираща </a:t>
            </a:r>
            <a:r>
              <a:rPr lang="bg-BG" spc="-5" dirty="0" err="1" smtClean="0">
                <a:latin typeface="Calibri"/>
                <a:cs typeface="Calibri"/>
              </a:rPr>
              <a:t>безопаността</a:t>
            </a:r>
            <a:r>
              <a:rPr lang="bg-BG" spc="-5" dirty="0" smtClean="0">
                <a:latin typeface="Calibri"/>
                <a:cs typeface="Calibri"/>
              </a:rPr>
              <a:t> на велосипедистите</a:t>
            </a:r>
            <a:endParaRPr lang="en-IE" spc="-5" dirty="0">
              <a:latin typeface="Calibri"/>
              <a:cs typeface="Calibri"/>
            </a:endParaRPr>
          </a:p>
          <a:p>
            <a:pPr marL="447675" marR="278130" indent="-171450" algn="l">
              <a:lnSpc>
                <a:spcPts val="1270"/>
              </a:lnSpc>
              <a:buClr>
                <a:srgbClr val="EB7339"/>
              </a:buClr>
              <a:buSzPct val="90909"/>
              <a:buFont typeface="Arial" panose="020B0604020202020204" pitchFamily="34" charset="0"/>
              <a:buChar char="•"/>
              <a:tabLst>
                <a:tab pos="752475" algn="l"/>
              </a:tabLst>
            </a:pPr>
            <a:r>
              <a:rPr lang="ru-RU" spc="-5" dirty="0" err="1" smtClean="0">
                <a:cs typeface="Calibri"/>
              </a:rPr>
              <a:t>Регулиране</a:t>
            </a:r>
            <a:r>
              <a:rPr lang="ru-RU" spc="-5" dirty="0" smtClean="0">
                <a:cs typeface="Calibri"/>
              </a:rPr>
              <a:t> на </a:t>
            </a:r>
            <a:r>
              <a:rPr lang="ru-RU" spc="-5" dirty="0" err="1" smtClean="0">
                <a:cs typeface="Calibri"/>
              </a:rPr>
              <a:t>територията</a:t>
            </a:r>
            <a:r>
              <a:rPr lang="ru-RU" spc="-5" dirty="0" smtClean="0">
                <a:cs typeface="Calibri"/>
              </a:rPr>
              <a:t> в </a:t>
            </a:r>
            <a:r>
              <a:rPr lang="ru-RU" spc="-5" dirty="0" err="1" smtClean="0">
                <a:cs typeface="Calibri"/>
              </a:rPr>
              <a:t>полза</a:t>
            </a:r>
            <a:r>
              <a:rPr lang="ru-RU" spc="-5" dirty="0" smtClean="0">
                <a:cs typeface="Calibri"/>
              </a:rPr>
              <a:t> на </a:t>
            </a:r>
            <a:r>
              <a:rPr lang="ru-RU" spc="-5" dirty="0" err="1" smtClean="0">
                <a:cs typeface="Calibri"/>
              </a:rPr>
              <a:t>активните</a:t>
            </a:r>
            <a:r>
              <a:rPr lang="ru-RU" spc="-5" dirty="0" smtClean="0">
                <a:cs typeface="Calibri"/>
              </a:rPr>
              <a:t> </a:t>
            </a:r>
            <a:r>
              <a:rPr lang="ru-RU" spc="-5" dirty="0" err="1" smtClean="0">
                <a:cs typeface="Calibri"/>
              </a:rPr>
              <a:t>видове</a:t>
            </a:r>
            <a:r>
              <a:rPr lang="ru-RU" spc="-5" dirty="0" smtClean="0">
                <a:cs typeface="Calibri"/>
              </a:rPr>
              <a:t> транспорт</a:t>
            </a:r>
            <a:endParaRPr lang="en-IE" spc="-5" dirty="0">
              <a:latin typeface="Calibri"/>
              <a:cs typeface="Calibri"/>
            </a:endParaRPr>
          </a:p>
          <a:p>
            <a:pPr marL="31750" marR="278130" algn="l">
              <a:lnSpc>
                <a:spcPts val="1270"/>
              </a:lnSpc>
              <a:buClr>
                <a:srgbClr val="EB7339"/>
              </a:buClr>
              <a:buSzPct val="90909"/>
              <a:tabLst>
                <a:tab pos="752475" algn="l"/>
              </a:tabLst>
            </a:pPr>
            <a:r>
              <a:rPr lang="en-IE" b="1" spc="-5" dirty="0">
                <a:solidFill>
                  <a:srgbClr val="EB7339"/>
                </a:solidFill>
                <a:latin typeface="Calibri"/>
                <a:cs typeface="Calibri"/>
              </a:rPr>
              <a:t>02</a:t>
            </a:r>
            <a:r>
              <a:rPr lang="en-IE" b="1" spc="-5" dirty="0">
                <a:latin typeface="Calibri"/>
                <a:cs typeface="Calibri"/>
              </a:rPr>
              <a:t> </a:t>
            </a:r>
            <a:r>
              <a:rPr lang="en-IE" b="1" spc="-5" dirty="0" smtClean="0">
                <a:latin typeface="Calibri"/>
                <a:cs typeface="Calibri"/>
              </a:rPr>
              <a:t>– </a:t>
            </a:r>
            <a:r>
              <a:rPr lang="bg-BG" b="1" spc="-5" dirty="0" smtClean="0">
                <a:latin typeface="Calibri"/>
                <a:cs typeface="Calibri"/>
              </a:rPr>
              <a:t>Научно изследователска дейност</a:t>
            </a:r>
            <a:endParaRPr lang="en-IE" b="1" spc="-5" dirty="0">
              <a:latin typeface="Calibri"/>
              <a:cs typeface="Calibri"/>
            </a:endParaRPr>
          </a:p>
          <a:p>
            <a:pPr marL="444500" marR="278130" indent="-174625" algn="l">
              <a:lnSpc>
                <a:spcPts val="1270"/>
              </a:lnSpc>
              <a:buClr>
                <a:srgbClr val="EB7339"/>
              </a:buClr>
              <a:buSzPct val="90909"/>
              <a:buFont typeface="Arial" panose="020B0604020202020204" pitchFamily="34" charset="0"/>
              <a:buChar char="•"/>
              <a:tabLst>
                <a:tab pos="752475" algn="l"/>
              </a:tabLst>
            </a:pPr>
            <a:r>
              <a:rPr lang="ru-RU" spc="-5" dirty="0" err="1" smtClean="0">
                <a:cs typeface="Calibri"/>
              </a:rPr>
              <a:t>Задълбочаване</a:t>
            </a:r>
            <a:r>
              <a:rPr lang="ru-RU" spc="-5" dirty="0" smtClean="0">
                <a:cs typeface="Calibri"/>
              </a:rPr>
              <a:t> и </a:t>
            </a:r>
            <a:r>
              <a:rPr lang="ru-RU" spc="-5" dirty="0" err="1" smtClean="0">
                <a:cs typeface="Calibri"/>
              </a:rPr>
              <a:t>разпространение</a:t>
            </a:r>
            <a:r>
              <a:rPr lang="ru-RU" spc="-5" dirty="0" smtClean="0">
                <a:cs typeface="Calibri"/>
              </a:rPr>
              <a:t> на технически и </a:t>
            </a:r>
            <a:r>
              <a:rPr lang="ru-RU" spc="-5" dirty="0" err="1" smtClean="0">
                <a:cs typeface="Calibri"/>
              </a:rPr>
              <a:t>научни</a:t>
            </a:r>
            <a:r>
              <a:rPr lang="ru-RU" spc="-5" dirty="0" smtClean="0">
                <a:cs typeface="Calibri"/>
              </a:rPr>
              <a:t> знания</a:t>
            </a:r>
            <a:endParaRPr lang="en-IE" spc="-5" dirty="0">
              <a:latin typeface="Calibri"/>
              <a:cs typeface="Calibri"/>
            </a:endParaRPr>
          </a:p>
          <a:p>
            <a:pPr marL="31750" marR="278130" algn="l">
              <a:lnSpc>
                <a:spcPts val="1270"/>
              </a:lnSpc>
              <a:buClr>
                <a:srgbClr val="EB7339"/>
              </a:buClr>
              <a:buSzPct val="90909"/>
              <a:tabLst>
                <a:tab pos="752475" algn="l"/>
              </a:tabLst>
            </a:pPr>
            <a:r>
              <a:rPr lang="en-IE" b="1" spc="-5" dirty="0">
                <a:solidFill>
                  <a:srgbClr val="EB7339"/>
                </a:solidFill>
                <a:latin typeface="Calibri"/>
                <a:cs typeface="Calibri"/>
              </a:rPr>
              <a:t>03</a:t>
            </a:r>
            <a:r>
              <a:rPr lang="en-IE" b="1" spc="-5" dirty="0">
                <a:latin typeface="Calibri"/>
                <a:cs typeface="Calibri"/>
              </a:rPr>
              <a:t> </a:t>
            </a:r>
            <a:r>
              <a:rPr lang="en-IE" b="1" spc="-5" dirty="0" smtClean="0">
                <a:latin typeface="Calibri"/>
                <a:cs typeface="Calibri"/>
              </a:rPr>
              <a:t>– </a:t>
            </a:r>
            <a:r>
              <a:rPr lang="bg-BG" b="1" spc="-5" dirty="0" err="1" smtClean="0">
                <a:latin typeface="Calibri"/>
                <a:cs typeface="Calibri"/>
              </a:rPr>
              <a:t>Инфраструктра</a:t>
            </a:r>
            <a:r>
              <a:rPr lang="bg-BG" b="1" spc="-5" dirty="0" smtClean="0">
                <a:latin typeface="Calibri"/>
                <a:cs typeface="Calibri"/>
              </a:rPr>
              <a:t> и </a:t>
            </a:r>
            <a:r>
              <a:rPr lang="bg-BG" b="1" spc="-5" dirty="0" err="1" smtClean="0">
                <a:latin typeface="Calibri"/>
                <a:cs typeface="Calibri"/>
              </a:rPr>
              <a:t>интермодалност</a:t>
            </a:r>
            <a:endParaRPr lang="en-IE" b="1" spc="-5" dirty="0">
              <a:latin typeface="Calibri"/>
              <a:cs typeface="Calibri"/>
            </a:endParaRPr>
          </a:p>
          <a:p>
            <a:pPr marL="444500" marR="278130" indent="-174625" algn="l">
              <a:lnSpc>
                <a:spcPts val="1270"/>
              </a:lnSpc>
              <a:buClr>
                <a:srgbClr val="EB7339"/>
              </a:buClr>
              <a:buSzPct val="90909"/>
              <a:buFont typeface="Arial" panose="020B0604020202020204" pitchFamily="34" charset="0"/>
              <a:buChar char="•"/>
              <a:tabLst>
                <a:tab pos="752475" algn="l"/>
              </a:tabLst>
            </a:pPr>
            <a:r>
              <a:rPr lang="ru-RU" spc="-5" dirty="0" err="1" smtClean="0">
                <a:cs typeface="Calibri"/>
              </a:rPr>
              <a:t>Лесна</a:t>
            </a:r>
            <a:r>
              <a:rPr lang="ru-RU" spc="-5" dirty="0" smtClean="0">
                <a:cs typeface="Calibri"/>
              </a:rPr>
              <a:t> и </a:t>
            </a:r>
            <a:r>
              <a:rPr lang="ru-RU" spc="-5" dirty="0" err="1" smtClean="0">
                <a:cs typeface="Calibri"/>
              </a:rPr>
              <a:t>атрактивна</a:t>
            </a:r>
            <a:r>
              <a:rPr lang="ru-RU" spc="-5" dirty="0" smtClean="0">
                <a:cs typeface="Calibri"/>
              </a:rPr>
              <a:t> активна </a:t>
            </a:r>
            <a:r>
              <a:rPr lang="ru-RU" spc="-5" dirty="0" err="1" smtClean="0">
                <a:cs typeface="Calibri"/>
              </a:rPr>
              <a:t>мобилност</a:t>
            </a:r>
            <a:r>
              <a:rPr lang="ru-RU" spc="-5" dirty="0" smtClean="0">
                <a:cs typeface="Calibri"/>
              </a:rPr>
              <a:t>, с </a:t>
            </a:r>
            <a:r>
              <a:rPr lang="ru-RU" spc="-5" dirty="0" err="1" smtClean="0">
                <a:cs typeface="Calibri"/>
              </a:rPr>
              <a:t>подходяща</a:t>
            </a:r>
            <a:r>
              <a:rPr lang="ru-RU" spc="-5" dirty="0" smtClean="0">
                <a:cs typeface="Calibri"/>
              </a:rPr>
              <a:t> инфраструктура</a:t>
            </a:r>
            <a:endParaRPr lang="en-IE" spc="-5" dirty="0">
              <a:latin typeface="Calibri"/>
              <a:cs typeface="Calibri"/>
            </a:endParaRPr>
          </a:p>
          <a:p>
            <a:pPr marL="444500" marR="278130" indent="-174625" algn="l">
              <a:lnSpc>
                <a:spcPts val="1270"/>
              </a:lnSpc>
              <a:buClr>
                <a:srgbClr val="EB7339"/>
              </a:buClr>
              <a:buSzPct val="90909"/>
              <a:buFont typeface="Arial" panose="020B0604020202020204" pitchFamily="34" charset="0"/>
              <a:buChar char="•"/>
              <a:tabLst>
                <a:tab pos="752475" algn="l"/>
              </a:tabLst>
            </a:pPr>
            <a:r>
              <a:rPr lang="ru-RU" spc="-5" dirty="0" err="1" smtClean="0">
                <a:cs typeface="Calibri"/>
              </a:rPr>
              <a:t>Насърчаване</a:t>
            </a:r>
            <a:r>
              <a:rPr lang="ru-RU" spc="-5" dirty="0" smtClean="0">
                <a:cs typeface="Calibri"/>
              </a:rPr>
              <a:t> на </a:t>
            </a:r>
            <a:r>
              <a:rPr lang="ru-RU" spc="-5" dirty="0" err="1" smtClean="0">
                <a:cs typeface="Calibri"/>
              </a:rPr>
              <a:t>интермодалността</a:t>
            </a:r>
            <a:r>
              <a:rPr lang="ru-RU" spc="-5" dirty="0" smtClean="0">
                <a:cs typeface="Calibri"/>
              </a:rPr>
              <a:t> и </a:t>
            </a:r>
            <a:r>
              <a:rPr lang="ru-RU" spc="-5" dirty="0" err="1" smtClean="0">
                <a:cs typeface="Calibri"/>
              </a:rPr>
              <a:t>интеграцията</a:t>
            </a:r>
            <a:r>
              <a:rPr lang="ru-RU" spc="-5" dirty="0" smtClean="0">
                <a:cs typeface="Calibri"/>
              </a:rPr>
              <a:t> с </a:t>
            </a:r>
            <a:r>
              <a:rPr lang="ru-RU" spc="-5" dirty="0" err="1" smtClean="0">
                <a:cs typeface="Calibri"/>
              </a:rPr>
              <a:t>обществения</a:t>
            </a:r>
            <a:r>
              <a:rPr lang="ru-RU" spc="-5" dirty="0" smtClean="0">
                <a:cs typeface="Calibri"/>
              </a:rPr>
              <a:t> транспорт</a:t>
            </a:r>
            <a:endParaRPr lang="en-IE" spc="-5" dirty="0">
              <a:latin typeface="Calibri"/>
              <a:cs typeface="Calibri"/>
            </a:endParaRPr>
          </a:p>
          <a:p>
            <a:pPr marL="31750" marR="278130" algn="l">
              <a:lnSpc>
                <a:spcPts val="1270"/>
              </a:lnSpc>
              <a:buClr>
                <a:srgbClr val="EB7339"/>
              </a:buClr>
              <a:buSzPct val="90909"/>
              <a:tabLst>
                <a:tab pos="752475" algn="l"/>
              </a:tabLst>
            </a:pPr>
            <a:endParaRPr lang="en-IE" spc="-5" dirty="0">
              <a:latin typeface="Calibri"/>
              <a:cs typeface="Calibri"/>
            </a:endParaRPr>
          </a:p>
          <a:p>
            <a:pPr marL="31750" marR="278130" algn="l">
              <a:lnSpc>
                <a:spcPts val="1270"/>
              </a:lnSpc>
              <a:buClr>
                <a:srgbClr val="EB7339"/>
              </a:buClr>
              <a:buSzPct val="90909"/>
              <a:tabLst>
                <a:tab pos="752475" algn="l"/>
              </a:tabLst>
            </a:pPr>
            <a:r>
              <a:rPr lang="en-IE" b="1" spc="-5" dirty="0">
                <a:solidFill>
                  <a:srgbClr val="EB7339"/>
                </a:solidFill>
                <a:latin typeface="Calibri"/>
                <a:cs typeface="Calibri"/>
              </a:rPr>
              <a:t>04</a:t>
            </a:r>
            <a:r>
              <a:rPr lang="en-IE" b="1" spc="-5" dirty="0">
                <a:latin typeface="Calibri"/>
                <a:cs typeface="Calibri"/>
              </a:rPr>
              <a:t> </a:t>
            </a:r>
            <a:r>
              <a:rPr lang="en-IE" b="1" spc="-5" dirty="0" smtClean="0">
                <a:latin typeface="Calibri"/>
                <a:cs typeface="Calibri"/>
              </a:rPr>
              <a:t>– </a:t>
            </a:r>
            <a:r>
              <a:rPr lang="bg-BG" b="1" spc="-5" dirty="0" smtClean="0">
                <a:latin typeface="Calibri"/>
                <a:cs typeface="Calibri"/>
              </a:rPr>
              <a:t>Изграждане на капацитет и подкрепа</a:t>
            </a:r>
            <a:endParaRPr lang="en-IE" b="1" spc="-5" dirty="0">
              <a:latin typeface="Calibri"/>
              <a:cs typeface="Calibri"/>
            </a:endParaRPr>
          </a:p>
          <a:p>
            <a:pPr marL="488950" marR="278130" indent="-171450" algn="l">
              <a:lnSpc>
                <a:spcPts val="1270"/>
              </a:lnSpc>
              <a:buClr>
                <a:srgbClr val="EB7339"/>
              </a:buClr>
              <a:buSzPct val="90909"/>
              <a:buFont typeface="Arial" panose="020B0604020202020204" pitchFamily="34" charset="0"/>
              <a:buChar char="•"/>
              <a:tabLst>
                <a:tab pos="752475" algn="l"/>
              </a:tabLst>
            </a:pPr>
            <a:r>
              <a:rPr lang="ru-RU" spc="-5" dirty="0" smtClean="0">
                <a:cs typeface="Calibri"/>
              </a:rPr>
              <a:t>Взаимодействие  с </a:t>
            </a:r>
            <a:r>
              <a:rPr lang="ru-RU" spc="-5" dirty="0" err="1" smtClean="0">
                <a:cs typeface="Calibri"/>
              </a:rPr>
              <a:t>пешеходци</a:t>
            </a:r>
            <a:r>
              <a:rPr lang="ru-RU" spc="-5" dirty="0" smtClean="0">
                <a:cs typeface="Calibri"/>
              </a:rPr>
              <a:t>, </a:t>
            </a:r>
            <a:r>
              <a:rPr lang="ru-RU" spc="-5" dirty="0" err="1" smtClean="0">
                <a:cs typeface="Calibri"/>
              </a:rPr>
              <a:t>велосипедисти</a:t>
            </a:r>
            <a:r>
              <a:rPr lang="ru-RU" spc="-5" dirty="0" smtClean="0">
                <a:cs typeface="Calibri"/>
              </a:rPr>
              <a:t> и </a:t>
            </a:r>
            <a:r>
              <a:rPr lang="ru-RU" spc="-5" dirty="0" err="1" smtClean="0">
                <a:cs typeface="Calibri"/>
              </a:rPr>
              <a:t>водачи</a:t>
            </a:r>
            <a:r>
              <a:rPr lang="ru-RU" spc="-5" dirty="0" smtClean="0">
                <a:cs typeface="Calibri"/>
              </a:rPr>
              <a:t> на автомобили</a:t>
            </a:r>
          </a:p>
          <a:p>
            <a:pPr marL="488950" marR="278130" indent="-171450" algn="l">
              <a:lnSpc>
                <a:spcPts val="1270"/>
              </a:lnSpc>
              <a:buClr>
                <a:srgbClr val="EB7339"/>
              </a:buClr>
              <a:buSzPct val="90909"/>
              <a:buFont typeface="Arial" panose="020B0604020202020204" pitchFamily="34" charset="0"/>
              <a:buChar char="•"/>
              <a:tabLst>
                <a:tab pos="752475" algn="l"/>
              </a:tabLst>
            </a:pPr>
            <a:r>
              <a:rPr lang="bg-BG" spc="-5" dirty="0" smtClean="0">
                <a:latin typeface="Calibri"/>
                <a:cs typeface="Calibri"/>
              </a:rPr>
              <a:t>Обучение на професионалисти</a:t>
            </a:r>
            <a:endParaRPr lang="en-IE" spc="-5" dirty="0">
              <a:latin typeface="Calibri"/>
              <a:cs typeface="Calibri"/>
            </a:endParaRPr>
          </a:p>
          <a:p>
            <a:pPr marL="488950" marR="278130" indent="-171450" algn="l">
              <a:lnSpc>
                <a:spcPts val="1270"/>
              </a:lnSpc>
              <a:buClr>
                <a:srgbClr val="EB7339"/>
              </a:buClr>
              <a:buSzPct val="90909"/>
              <a:buFont typeface="Arial" panose="020B0604020202020204" pitchFamily="34" charset="0"/>
              <a:buChar char="•"/>
              <a:tabLst>
                <a:tab pos="752475" algn="l"/>
              </a:tabLst>
            </a:pPr>
            <a:r>
              <a:rPr lang="ru-RU" spc="-5" dirty="0" smtClean="0">
                <a:cs typeface="Calibri"/>
              </a:rPr>
              <a:t>Надзор на </a:t>
            </a:r>
            <a:r>
              <a:rPr lang="ru-RU" spc="-5" dirty="0" err="1" smtClean="0">
                <a:cs typeface="Calibri"/>
              </a:rPr>
              <a:t>законови</a:t>
            </a:r>
            <a:r>
              <a:rPr lang="ru-RU" spc="-5" dirty="0" smtClean="0">
                <a:cs typeface="Calibri"/>
              </a:rPr>
              <a:t> и </a:t>
            </a:r>
            <a:r>
              <a:rPr lang="ru-RU" spc="-5" dirty="0" err="1" smtClean="0">
                <a:cs typeface="Calibri"/>
              </a:rPr>
              <a:t>регулаторни</a:t>
            </a:r>
            <a:r>
              <a:rPr lang="ru-RU" spc="-5" dirty="0" smtClean="0">
                <a:cs typeface="Calibri"/>
              </a:rPr>
              <a:t> </a:t>
            </a:r>
            <a:r>
              <a:rPr lang="ru-RU" spc="-5" dirty="0" err="1" smtClean="0">
                <a:cs typeface="Calibri"/>
              </a:rPr>
              <a:t>несъответствия</a:t>
            </a:r>
            <a:r>
              <a:rPr lang="bg-BG" spc="-5" dirty="0" smtClean="0">
                <a:latin typeface="Calibri"/>
                <a:cs typeface="Calibri"/>
              </a:rPr>
              <a:t>Финансови стимули</a:t>
            </a:r>
            <a:endParaRPr lang="en-IE" spc="-5" dirty="0">
              <a:latin typeface="Calibri"/>
              <a:cs typeface="Calibri"/>
            </a:endParaRPr>
          </a:p>
          <a:p>
            <a:pPr marL="31750" marR="278130" algn="l">
              <a:lnSpc>
                <a:spcPts val="1270"/>
              </a:lnSpc>
              <a:buClr>
                <a:srgbClr val="EB7339"/>
              </a:buClr>
              <a:buSzPct val="90909"/>
              <a:tabLst>
                <a:tab pos="752475" algn="l"/>
              </a:tabLst>
            </a:pPr>
            <a:endParaRPr lang="en-IE" spc="-5" dirty="0">
              <a:latin typeface="Calibri"/>
              <a:cs typeface="Calibri"/>
            </a:endParaRPr>
          </a:p>
          <a:p>
            <a:pPr marL="31750" marR="278130" algn="l">
              <a:lnSpc>
                <a:spcPts val="1270"/>
              </a:lnSpc>
              <a:buClr>
                <a:srgbClr val="EB7339"/>
              </a:buClr>
              <a:buSzPct val="90909"/>
              <a:tabLst>
                <a:tab pos="752475" algn="l"/>
              </a:tabLst>
            </a:pPr>
            <a:r>
              <a:rPr lang="en-IE" b="1" spc="-5" dirty="0">
                <a:solidFill>
                  <a:srgbClr val="EB7339"/>
                </a:solidFill>
                <a:latin typeface="Calibri"/>
                <a:cs typeface="Calibri"/>
              </a:rPr>
              <a:t>05</a:t>
            </a:r>
            <a:r>
              <a:rPr lang="en-IE" b="1" spc="-5" dirty="0">
                <a:latin typeface="Calibri"/>
                <a:cs typeface="Calibri"/>
              </a:rPr>
              <a:t> </a:t>
            </a:r>
            <a:r>
              <a:rPr lang="en-IE" b="1" spc="-5" dirty="0" smtClean="0">
                <a:latin typeface="Calibri"/>
                <a:cs typeface="Calibri"/>
              </a:rPr>
              <a:t>– </a:t>
            </a:r>
            <a:r>
              <a:rPr lang="bg-BG" b="1" spc="-5" dirty="0" smtClean="0">
                <a:latin typeface="Calibri"/>
                <a:cs typeface="Calibri"/>
              </a:rPr>
              <a:t>Поведение и култура</a:t>
            </a:r>
            <a:endParaRPr lang="en-IE" b="1" spc="-5" dirty="0">
              <a:latin typeface="Calibri"/>
              <a:cs typeface="Calibri"/>
            </a:endParaRPr>
          </a:p>
          <a:p>
            <a:pPr marL="441325" marR="278130" indent="-171450" algn="l">
              <a:lnSpc>
                <a:spcPts val="1270"/>
              </a:lnSpc>
              <a:buClr>
                <a:srgbClr val="EB7339"/>
              </a:buClr>
              <a:buSzPct val="90909"/>
              <a:buFont typeface="Arial" panose="020B0604020202020204" pitchFamily="34" charset="0"/>
              <a:buChar char="•"/>
              <a:tabLst>
                <a:tab pos="752475" algn="l"/>
              </a:tabLst>
            </a:pPr>
            <a:r>
              <a:rPr lang="ru-RU" spc="-5" dirty="0" err="1" smtClean="0">
                <a:cs typeface="Calibri"/>
              </a:rPr>
              <a:t>Насърчаване</a:t>
            </a:r>
            <a:r>
              <a:rPr lang="ru-RU" spc="-5" dirty="0" smtClean="0">
                <a:cs typeface="Calibri"/>
              </a:rPr>
              <a:t> на </a:t>
            </a:r>
            <a:r>
              <a:rPr lang="ru-RU" spc="-5" dirty="0" err="1" smtClean="0">
                <a:cs typeface="Calibri"/>
              </a:rPr>
              <a:t>силна</a:t>
            </a:r>
            <a:r>
              <a:rPr lang="ru-RU" spc="-5" dirty="0" smtClean="0">
                <a:cs typeface="Calibri"/>
              </a:rPr>
              <a:t> </a:t>
            </a:r>
            <a:r>
              <a:rPr lang="ru-RU" spc="-5" dirty="0" err="1" smtClean="0">
                <a:cs typeface="Calibri"/>
              </a:rPr>
              <a:t>култура</a:t>
            </a:r>
            <a:r>
              <a:rPr lang="ru-RU" spc="-5" dirty="0" smtClean="0">
                <a:cs typeface="Calibri"/>
              </a:rPr>
              <a:t> </a:t>
            </a:r>
            <a:r>
              <a:rPr lang="ru-RU" spc="-5" dirty="0" err="1" smtClean="0">
                <a:cs typeface="Calibri"/>
              </a:rPr>
              <a:t>на</a:t>
            </a:r>
            <a:r>
              <a:rPr lang="ru-RU" spc="-5" dirty="0" smtClean="0">
                <a:cs typeface="Calibri"/>
              </a:rPr>
              <a:t> активна </a:t>
            </a:r>
            <a:r>
              <a:rPr lang="ru-RU" spc="-5" dirty="0" err="1" smtClean="0">
                <a:cs typeface="Calibri"/>
              </a:rPr>
              <a:t>мобилност</a:t>
            </a:r>
            <a:r>
              <a:rPr lang="ru-RU" spc="-5" dirty="0" smtClean="0">
                <a:cs typeface="Calibri"/>
              </a:rPr>
              <a:t> (</a:t>
            </a:r>
            <a:r>
              <a:rPr lang="ru-RU" spc="-5" dirty="0" err="1" smtClean="0">
                <a:cs typeface="Calibri"/>
              </a:rPr>
              <a:t>особено</a:t>
            </a:r>
            <a:r>
              <a:rPr lang="ru-RU" spc="-5" dirty="0" smtClean="0">
                <a:cs typeface="Calibri"/>
              </a:rPr>
              <a:t> </a:t>
            </a:r>
            <a:r>
              <a:rPr lang="ru-RU" spc="-5" dirty="0" err="1" smtClean="0">
                <a:cs typeface="Calibri"/>
              </a:rPr>
              <a:t>колоездене</a:t>
            </a:r>
            <a:r>
              <a:rPr lang="ru-RU" spc="-5" dirty="0" smtClean="0">
                <a:cs typeface="Calibri"/>
              </a:rPr>
              <a:t>)</a:t>
            </a:r>
            <a:endParaRPr lang="en-IE" spc="-5" dirty="0">
              <a:latin typeface="Calibri"/>
              <a:cs typeface="Calibri"/>
            </a:endParaRPr>
          </a:p>
          <a:p>
            <a:pPr marL="31750" marR="278130" algn="l">
              <a:lnSpc>
                <a:spcPts val="1270"/>
              </a:lnSpc>
              <a:buClr>
                <a:srgbClr val="EB7339"/>
              </a:buClr>
              <a:buSzPct val="90909"/>
              <a:tabLst>
                <a:tab pos="752475" algn="l"/>
              </a:tabLst>
            </a:pPr>
            <a:endParaRPr lang="en-IE" spc="-5" dirty="0">
              <a:latin typeface="Calibri"/>
              <a:cs typeface="Calibri"/>
            </a:endParaRPr>
          </a:p>
          <a:p>
            <a:pPr marL="31750" marR="278130" algn="l">
              <a:lnSpc>
                <a:spcPts val="1270"/>
              </a:lnSpc>
              <a:buClr>
                <a:srgbClr val="EB7339"/>
              </a:buClr>
              <a:buSzPct val="90909"/>
              <a:tabLst>
                <a:tab pos="752475" algn="l"/>
              </a:tabLst>
            </a:pPr>
            <a:r>
              <a:rPr lang="en-IE" b="1" spc="-5" dirty="0">
                <a:solidFill>
                  <a:srgbClr val="EB7339"/>
                </a:solidFill>
                <a:latin typeface="Calibri"/>
                <a:cs typeface="Calibri"/>
              </a:rPr>
              <a:t>06</a:t>
            </a:r>
            <a:r>
              <a:rPr lang="en-IE" b="1" spc="-5" dirty="0">
                <a:latin typeface="Calibri"/>
                <a:cs typeface="Calibri"/>
              </a:rPr>
              <a:t> </a:t>
            </a:r>
            <a:r>
              <a:rPr lang="en-IE" b="1" spc="-5" dirty="0" smtClean="0">
                <a:latin typeface="Calibri"/>
                <a:cs typeface="Calibri"/>
              </a:rPr>
              <a:t>– </a:t>
            </a:r>
            <a:r>
              <a:rPr lang="bg-BG" b="1" spc="-5" dirty="0" smtClean="0">
                <a:latin typeface="Calibri"/>
                <a:cs typeface="Calibri"/>
              </a:rPr>
              <a:t>Мониторинг и оценка</a:t>
            </a:r>
            <a:endParaRPr lang="en-IE" b="1" spc="-5" dirty="0">
              <a:latin typeface="Calibri"/>
              <a:cs typeface="Calibri"/>
            </a:endParaRPr>
          </a:p>
          <a:p>
            <a:pPr marL="441325" marR="278130" indent="-171450" algn="l">
              <a:lnSpc>
                <a:spcPts val="1270"/>
              </a:lnSpc>
              <a:buClr>
                <a:srgbClr val="EB7339"/>
              </a:buClr>
              <a:buSzPct val="90909"/>
              <a:buFont typeface="Arial" panose="020B0604020202020204" pitchFamily="34" charset="0"/>
              <a:buChar char="•"/>
              <a:tabLst>
                <a:tab pos="752475" algn="l"/>
              </a:tabLst>
            </a:pPr>
            <a:r>
              <a:rPr lang="bg-BG" spc="-5" dirty="0" smtClean="0">
                <a:latin typeface="Calibri"/>
                <a:cs typeface="Calibri"/>
              </a:rPr>
              <a:t>Мониторинг на мерките и резултатите</a:t>
            </a:r>
            <a:endParaRPr lang="en-IE" spc="-5" dirty="0">
              <a:latin typeface="Calibri"/>
              <a:cs typeface="Calibri"/>
            </a:endParaRPr>
          </a:p>
          <a:p>
            <a:pPr marL="441325" marR="278130" indent="-171450" algn="l">
              <a:lnSpc>
                <a:spcPts val="1270"/>
              </a:lnSpc>
              <a:buClr>
                <a:srgbClr val="EB7339"/>
              </a:buClr>
              <a:buSzPct val="90909"/>
              <a:buFont typeface="Arial" panose="020B0604020202020204" pitchFamily="34" charset="0"/>
              <a:buChar char="•"/>
              <a:tabLst>
                <a:tab pos="752475" algn="l"/>
              </a:tabLst>
            </a:pPr>
            <a:r>
              <a:rPr lang="ru-RU" spc="-5" dirty="0" smtClean="0">
                <a:cs typeface="Calibri"/>
              </a:rPr>
              <a:t>Оценка на </a:t>
            </a:r>
            <a:r>
              <a:rPr lang="ru-RU" spc="-5" dirty="0" err="1" smtClean="0">
                <a:cs typeface="Calibri"/>
              </a:rPr>
              <a:t>ефективността</a:t>
            </a:r>
            <a:r>
              <a:rPr lang="ru-RU" spc="-5" dirty="0" smtClean="0">
                <a:cs typeface="Calibri"/>
              </a:rPr>
              <a:t> и </a:t>
            </a:r>
            <a:r>
              <a:rPr lang="ru-RU" spc="-5" dirty="0" err="1" smtClean="0">
                <a:cs typeface="Calibri"/>
              </a:rPr>
              <a:t>възвръщаемост</a:t>
            </a:r>
            <a:r>
              <a:rPr lang="ru-RU" spc="-5" dirty="0" smtClean="0">
                <a:cs typeface="Calibri"/>
              </a:rPr>
              <a:t> на </a:t>
            </a:r>
            <a:r>
              <a:rPr lang="ru-RU" spc="-5" dirty="0" err="1" smtClean="0">
                <a:cs typeface="Calibri"/>
              </a:rPr>
              <a:t>инвестициите</a:t>
            </a:r>
            <a:r>
              <a:rPr lang="en-IE" spc="-5" dirty="0" smtClean="0">
                <a:latin typeface="Calibri"/>
                <a:cs typeface="Calibri"/>
              </a:rPr>
              <a:t>.</a:t>
            </a:r>
            <a:endParaRPr lang="en-IE" spc="-5" dirty="0">
              <a:latin typeface="Calibri"/>
              <a:cs typeface="Calibri"/>
            </a:endParaRPr>
          </a:p>
        </p:txBody>
      </p:sp>
      <p:grpSp>
        <p:nvGrpSpPr>
          <p:cNvPr id="9" name="Graphic 3">
            <a:extLst>
              <a:ext uri="{FF2B5EF4-FFF2-40B4-BE49-F238E27FC236}">
                <a16:creationId xmlns:a16="http://schemas.microsoft.com/office/drawing/2014/main" xmlns="" id="{9C2801FA-6ED8-D5B5-5D5C-E5EF74DD9578}"/>
              </a:ext>
            </a:extLst>
          </p:cNvPr>
          <p:cNvGrpSpPr>
            <a:grpSpLocks noChangeAspect="1"/>
          </p:cNvGrpSpPr>
          <p:nvPr/>
        </p:nvGrpSpPr>
        <p:grpSpPr>
          <a:xfrm>
            <a:off x="679191" y="2766660"/>
            <a:ext cx="747307" cy="748800"/>
            <a:chOff x="2694219" y="430095"/>
            <a:chExt cx="1090872" cy="1093052"/>
          </a:xfrm>
          <a:solidFill>
            <a:srgbClr val="404040"/>
          </a:solidFill>
        </p:grpSpPr>
        <p:sp>
          <p:nvSpPr>
            <p:cNvPr id="10" name="Freeform 9">
              <a:extLst>
                <a:ext uri="{FF2B5EF4-FFF2-40B4-BE49-F238E27FC236}">
                  <a16:creationId xmlns:a16="http://schemas.microsoft.com/office/drawing/2014/main" xmlns="" id="{45718333-D116-6365-069C-157D61FA8A81}"/>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EB7339"/>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xmlns="" id="{A79BF30B-6277-9B06-B347-80D03AA1994F}"/>
                </a:ext>
              </a:extLst>
            </p:cNvPr>
            <p:cNvGrpSpPr/>
            <p:nvPr/>
          </p:nvGrpSpPr>
          <p:grpSpPr>
            <a:xfrm>
              <a:off x="2694219" y="430095"/>
              <a:ext cx="1090872" cy="1093052"/>
              <a:chOff x="2694219" y="430095"/>
              <a:chExt cx="1090872" cy="1093052"/>
            </a:xfrm>
            <a:grpFill/>
          </p:grpSpPr>
          <p:sp>
            <p:nvSpPr>
              <p:cNvPr id="12" name="Freeform 11">
                <a:extLst>
                  <a:ext uri="{FF2B5EF4-FFF2-40B4-BE49-F238E27FC236}">
                    <a16:creationId xmlns:a16="http://schemas.microsoft.com/office/drawing/2014/main" xmlns="" id="{3B2A6FA1-B094-382B-89FD-67C0261FC52C}"/>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xmlns="" id="{2B421676-9F27-AA9C-1F42-4C586E2D6451}"/>
                  </a:ext>
                </a:extLst>
              </p:cNvPr>
              <p:cNvGrpSpPr/>
              <p:nvPr/>
            </p:nvGrpSpPr>
            <p:grpSpPr>
              <a:xfrm>
                <a:off x="2694219" y="553519"/>
                <a:ext cx="1090872" cy="969628"/>
                <a:chOff x="2694219" y="553519"/>
                <a:chExt cx="1090872" cy="969628"/>
              </a:xfrm>
              <a:grpFill/>
            </p:grpSpPr>
            <p:sp>
              <p:nvSpPr>
                <p:cNvPr id="14" name="Freeform 13">
                  <a:extLst>
                    <a:ext uri="{FF2B5EF4-FFF2-40B4-BE49-F238E27FC236}">
                      <a16:creationId xmlns:a16="http://schemas.microsoft.com/office/drawing/2014/main" xmlns="" id="{A768821D-8B49-C5CB-EBCD-661463C927D2}"/>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xmlns="" id="{01683D97-15DB-F47A-AF9E-C5D98F75D8C6}"/>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cxnSp>
        <p:nvCxnSpPr>
          <p:cNvPr id="17" name="Straight Connector 16">
            <a:extLst>
              <a:ext uri="{FF2B5EF4-FFF2-40B4-BE49-F238E27FC236}">
                <a16:creationId xmlns:a16="http://schemas.microsoft.com/office/drawing/2014/main" xmlns="" id="{19A8FA29-FBC6-5C40-4CAC-B90C89FBE59B}"/>
              </a:ext>
            </a:extLst>
          </p:cNvPr>
          <p:cNvCxnSpPr>
            <a:cxnSpLocks/>
          </p:cNvCxnSpPr>
          <p:nvPr/>
        </p:nvCxnSpPr>
        <p:spPr>
          <a:xfrm>
            <a:off x="307627" y="64166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7">
            <a:extLst>
              <a:ext uri="{FF2B5EF4-FFF2-40B4-BE49-F238E27FC236}">
                <a16:creationId xmlns:a16="http://schemas.microsoft.com/office/drawing/2014/main" xmlns="" id="{03133610-B816-131D-75EF-BA4B75684691}"/>
              </a:ext>
            </a:extLst>
          </p:cNvPr>
          <p:cNvGrpSpPr/>
          <p:nvPr/>
        </p:nvGrpSpPr>
        <p:grpSpPr>
          <a:xfrm>
            <a:off x="584201" y="6234401"/>
            <a:ext cx="3408424" cy="561692"/>
            <a:chOff x="554761" y="1690786"/>
            <a:chExt cx="3408424" cy="561692"/>
          </a:xfrm>
        </p:grpSpPr>
        <p:sp>
          <p:nvSpPr>
            <p:cNvPr id="19" name="Rectangle 18">
              <a:extLst>
                <a:ext uri="{FF2B5EF4-FFF2-40B4-BE49-F238E27FC236}">
                  <a16:creationId xmlns:a16="http://schemas.microsoft.com/office/drawing/2014/main" xmlns="" id="{0B58D181-FEE5-B626-1E38-0EC72DE0245A}"/>
                </a:ext>
              </a:extLst>
            </p:cNvPr>
            <p:cNvSpPr/>
            <p:nvPr/>
          </p:nvSpPr>
          <p:spPr>
            <a:xfrm>
              <a:off x="642634" y="1690786"/>
              <a:ext cx="253115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xmlns="" id="{890F67F2-AE8F-9FF6-5532-6E55C9D22DB3}"/>
                </a:ext>
              </a:extLst>
            </p:cNvPr>
            <p:cNvSpPr txBox="1"/>
            <p:nvPr/>
          </p:nvSpPr>
          <p:spPr>
            <a:xfrm>
              <a:off x="554761" y="1690786"/>
              <a:ext cx="3408424"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ПРЕДПОЛОЖЕНИЯ И БАРИЕРИ</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4" name="Text Placeholder 5">
            <a:extLst>
              <a:ext uri="{FF2B5EF4-FFF2-40B4-BE49-F238E27FC236}">
                <a16:creationId xmlns:a16="http://schemas.microsoft.com/office/drawing/2014/main" xmlns="" id="{BF6F5F7B-05C2-3031-8938-6E7E1A24EAA5}"/>
              </a:ext>
            </a:extLst>
          </p:cNvPr>
          <p:cNvSpPr txBox="1">
            <a:spLocks/>
          </p:cNvSpPr>
          <p:nvPr/>
        </p:nvSpPr>
        <p:spPr>
          <a:xfrm>
            <a:off x="706035" y="6768397"/>
            <a:ext cx="1735191"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предположения за </a:t>
            </a:r>
            <a:r>
              <a:rPr lang="ru-RU" sz="1400" i="1" kern="0" spc="-5" dirty="0" err="1" smtClean="0">
                <a:solidFill>
                  <a:srgbClr val="EB7339"/>
                </a:solidFill>
                <a:cs typeface="Calibri"/>
              </a:rPr>
              <a:t>това</a:t>
            </a:r>
            <a:r>
              <a:rPr lang="ru-RU" sz="1400" i="1" kern="0" spc="-5" dirty="0" smtClean="0">
                <a:solidFill>
                  <a:srgbClr val="EB7339"/>
                </a:solidFill>
                <a:cs typeface="Calibri"/>
              </a:rPr>
              <a:t> как </a:t>
            </a:r>
            <a:r>
              <a:rPr lang="ru-RU" sz="1400" i="1" kern="0" spc="-5" dirty="0" err="1" smtClean="0">
                <a:solidFill>
                  <a:srgbClr val="EB7339"/>
                </a:solidFill>
                <a:cs typeface="Calibri"/>
              </a:rPr>
              <a:t>може</a:t>
            </a:r>
            <a:r>
              <a:rPr lang="ru-RU" sz="1400" i="1" kern="0" spc="-5" dirty="0" smtClean="0">
                <a:solidFill>
                  <a:srgbClr val="EB7339"/>
                </a:solidFill>
                <a:cs typeface="Calibri"/>
              </a:rPr>
              <a:t> да се случи </a:t>
            </a:r>
            <a:r>
              <a:rPr lang="ru-RU" sz="1400" i="1" kern="0" spc="-5" dirty="0" err="1" smtClean="0">
                <a:solidFill>
                  <a:srgbClr val="EB7339"/>
                </a:solidFill>
                <a:cs typeface="Calibri"/>
              </a:rPr>
              <a:t>желаната</a:t>
            </a:r>
            <a:r>
              <a:rPr lang="ru-RU" sz="1400" i="1" kern="0" spc="-5" dirty="0" smtClean="0">
                <a:solidFill>
                  <a:srgbClr val="EB7339"/>
                </a:solidFill>
                <a:cs typeface="Calibri"/>
              </a:rPr>
              <a:t> </a:t>
            </a:r>
            <a:r>
              <a:rPr lang="ru-RU" sz="1400" i="1" kern="0" spc="-5" dirty="0" err="1" smtClean="0">
                <a:solidFill>
                  <a:srgbClr val="EB7339"/>
                </a:solidFill>
                <a:cs typeface="Calibri"/>
              </a:rPr>
              <a:t>промяна</a:t>
            </a:r>
            <a:r>
              <a:rPr lang="ru-RU" sz="1400" i="1" kern="0" spc="-5" dirty="0" smtClean="0">
                <a:solidFill>
                  <a:srgbClr val="EB7339"/>
                </a:solidFill>
                <a:cs typeface="Calibri"/>
              </a:rPr>
              <a:t>, </a:t>
            </a:r>
            <a:r>
              <a:rPr lang="ru-RU" sz="1400" i="1" kern="0" spc="-5" dirty="0" err="1" smtClean="0">
                <a:solidFill>
                  <a:srgbClr val="EB7339"/>
                </a:solidFill>
                <a:cs typeface="Calibri"/>
              </a:rPr>
              <a:t>избройте</a:t>
            </a:r>
            <a:r>
              <a:rPr lang="ru-RU" sz="1400" i="1" kern="0" spc="-5" dirty="0" smtClean="0">
                <a:solidFill>
                  <a:srgbClr val="EB7339"/>
                </a:solidFill>
                <a:cs typeface="Calibri"/>
              </a:rPr>
              <a:t> </a:t>
            </a:r>
            <a:r>
              <a:rPr lang="ru-RU" sz="1400" i="1" kern="0" spc="-5" dirty="0" err="1" smtClean="0">
                <a:solidFill>
                  <a:srgbClr val="EB7339"/>
                </a:solidFill>
                <a:cs typeface="Calibri"/>
              </a:rPr>
              <a:t>възможните</a:t>
            </a:r>
            <a:r>
              <a:rPr lang="ru-RU" sz="1400" i="1" kern="0" spc="-5" dirty="0" smtClean="0">
                <a:solidFill>
                  <a:srgbClr val="EB7339"/>
                </a:solidFill>
                <a:cs typeface="Calibri"/>
              </a:rPr>
              <a:t> </a:t>
            </a:r>
            <a:r>
              <a:rPr lang="ru-RU" sz="1400" i="1" kern="0" spc="-5" dirty="0" err="1" smtClean="0">
                <a:solidFill>
                  <a:srgbClr val="EB7339"/>
                </a:solidFill>
                <a:cs typeface="Calibri"/>
              </a:rPr>
              <a:t>бариери</a:t>
            </a:r>
            <a:r>
              <a:rPr lang="ru-RU" sz="1400" i="1" kern="0" spc="-5" dirty="0" smtClean="0">
                <a:solidFill>
                  <a:srgbClr val="EB7339"/>
                </a:solidFill>
                <a:cs typeface="Calibri"/>
              </a:rPr>
              <a:t>  </a:t>
            </a:r>
            <a:endParaRPr lang="en-IE" sz="1400" i="1" kern="0" spc="-5" dirty="0">
              <a:solidFill>
                <a:srgbClr val="EB7339"/>
              </a:solidFill>
              <a:latin typeface="Calibri"/>
              <a:cs typeface="Calibri"/>
            </a:endParaRPr>
          </a:p>
        </p:txBody>
      </p:sp>
      <p:sp>
        <p:nvSpPr>
          <p:cNvPr id="25" name="Text Placeholder 5">
            <a:extLst>
              <a:ext uri="{FF2B5EF4-FFF2-40B4-BE49-F238E27FC236}">
                <a16:creationId xmlns:a16="http://schemas.microsoft.com/office/drawing/2014/main" xmlns="" id="{1A8AEEC9-6721-321A-9A41-2AAE76F43615}"/>
              </a:ext>
            </a:extLst>
          </p:cNvPr>
          <p:cNvSpPr txBox="1">
            <a:spLocks/>
          </p:cNvSpPr>
          <p:nvPr/>
        </p:nvSpPr>
        <p:spPr>
          <a:xfrm>
            <a:off x="2593270" y="6768395"/>
            <a:ext cx="4421526" cy="3495313"/>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241935">
              <a:lnSpc>
                <a:spcPts val="1270"/>
              </a:lnSpc>
            </a:pPr>
            <a:r>
              <a:rPr lang="ru-RU" spc="-5" dirty="0" smtClean="0">
                <a:cs typeface="Calibri"/>
              </a:rPr>
              <a:t>За </a:t>
            </a:r>
            <a:r>
              <a:rPr lang="ru-RU" spc="-5" dirty="0" err="1" smtClean="0">
                <a:cs typeface="Calibri"/>
              </a:rPr>
              <a:t>успешното</a:t>
            </a:r>
            <a:r>
              <a:rPr lang="ru-RU" spc="-5" dirty="0" smtClean="0">
                <a:cs typeface="Calibri"/>
              </a:rPr>
              <a:t> </a:t>
            </a:r>
            <a:r>
              <a:rPr lang="ru-RU" spc="-5" dirty="0" err="1" smtClean="0">
                <a:cs typeface="Calibri"/>
              </a:rPr>
              <a:t>изпълнение</a:t>
            </a:r>
            <a:r>
              <a:rPr lang="ru-RU" spc="-5" dirty="0" smtClean="0">
                <a:cs typeface="Calibri"/>
              </a:rPr>
              <a:t> на </a:t>
            </a:r>
            <a:r>
              <a:rPr lang="ru-RU" spc="-5" dirty="0" err="1" smtClean="0">
                <a:cs typeface="Calibri"/>
              </a:rPr>
              <a:t>Местния</a:t>
            </a:r>
            <a:r>
              <a:rPr lang="ru-RU" spc="-5" dirty="0" smtClean="0">
                <a:cs typeface="Calibri"/>
              </a:rPr>
              <a:t> план за активна </a:t>
            </a:r>
            <a:r>
              <a:rPr lang="ru-RU" spc="-5" dirty="0" err="1" smtClean="0">
                <a:cs typeface="Calibri"/>
              </a:rPr>
              <a:t>велосипедна</a:t>
            </a:r>
            <a:r>
              <a:rPr lang="ru-RU" spc="-5" dirty="0" smtClean="0">
                <a:cs typeface="Calibri"/>
              </a:rPr>
              <a:t> </a:t>
            </a:r>
            <a:r>
              <a:rPr lang="ru-RU" spc="-5" dirty="0" err="1" smtClean="0">
                <a:cs typeface="Calibri"/>
              </a:rPr>
              <a:t>мобилност</a:t>
            </a:r>
            <a:r>
              <a:rPr lang="ru-RU" spc="-5" dirty="0" smtClean="0">
                <a:cs typeface="Calibri"/>
              </a:rPr>
              <a:t> е необходимо да се </a:t>
            </a:r>
            <a:r>
              <a:rPr lang="ru-RU" spc="-5" dirty="0" err="1" smtClean="0">
                <a:cs typeface="Calibri"/>
              </a:rPr>
              <a:t>гарантира</a:t>
            </a:r>
            <a:r>
              <a:rPr lang="ru-RU" spc="-5" dirty="0" smtClean="0">
                <a:cs typeface="Calibri"/>
              </a:rPr>
              <a:t> набор от </a:t>
            </a:r>
            <a:r>
              <a:rPr lang="ru-RU" spc="-5" dirty="0" err="1" smtClean="0">
                <a:cs typeface="Calibri"/>
              </a:rPr>
              <a:t>изисквания</a:t>
            </a:r>
            <a:r>
              <a:rPr lang="ru-RU" spc="-5" dirty="0" smtClean="0">
                <a:cs typeface="Calibri"/>
              </a:rPr>
              <a:t> (</a:t>
            </a:r>
            <a:r>
              <a:rPr lang="ru-RU" spc="-5" dirty="0" err="1" smtClean="0">
                <a:cs typeface="Calibri"/>
              </a:rPr>
              <a:t>критични</a:t>
            </a:r>
            <a:r>
              <a:rPr lang="ru-RU" spc="-5" dirty="0" smtClean="0">
                <a:cs typeface="Calibri"/>
              </a:rPr>
              <a:t> </a:t>
            </a:r>
            <a:r>
              <a:rPr lang="ru-RU" spc="-5" dirty="0" err="1" smtClean="0">
                <a:cs typeface="Calibri"/>
              </a:rPr>
              <a:t>фактори</a:t>
            </a:r>
            <a:r>
              <a:rPr lang="ru-RU" spc="-5" dirty="0" smtClean="0">
                <a:cs typeface="Calibri"/>
              </a:rPr>
              <a:t> за успех), без </a:t>
            </a:r>
            <a:r>
              <a:rPr lang="ru-RU" spc="-5" dirty="0" err="1" smtClean="0">
                <a:cs typeface="Calibri"/>
              </a:rPr>
              <a:t>които</a:t>
            </a:r>
            <a:r>
              <a:rPr lang="ru-RU" spc="-5" dirty="0" smtClean="0">
                <a:cs typeface="Calibri"/>
              </a:rPr>
              <a:t> </a:t>
            </a:r>
            <a:r>
              <a:rPr lang="ru-RU" spc="-5" dirty="0" err="1" smtClean="0">
                <a:cs typeface="Calibri"/>
              </a:rPr>
              <a:t>няма</a:t>
            </a:r>
            <a:r>
              <a:rPr lang="ru-RU" spc="-5" dirty="0" smtClean="0">
                <a:cs typeface="Calibri"/>
              </a:rPr>
              <a:t> да е </a:t>
            </a:r>
            <a:r>
              <a:rPr lang="ru-RU" spc="-5" dirty="0" err="1" smtClean="0">
                <a:cs typeface="Calibri"/>
              </a:rPr>
              <a:t>възможно</a:t>
            </a:r>
            <a:r>
              <a:rPr lang="ru-RU" spc="-5" dirty="0" smtClean="0">
                <a:cs typeface="Calibri"/>
              </a:rPr>
              <a:t> да се </a:t>
            </a:r>
            <a:r>
              <a:rPr lang="ru-RU" spc="-5" dirty="0" err="1" smtClean="0">
                <a:cs typeface="Calibri"/>
              </a:rPr>
              <a:t>постигнат</a:t>
            </a:r>
            <a:r>
              <a:rPr lang="ru-RU" spc="-5" dirty="0" smtClean="0">
                <a:cs typeface="Calibri"/>
              </a:rPr>
              <a:t> </a:t>
            </a:r>
            <a:r>
              <a:rPr lang="ru-RU" spc="-5" dirty="0" err="1" smtClean="0">
                <a:cs typeface="Calibri"/>
              </a:rPr>
              <a:t>очакваните</a:t>
            </a:r>
            <a:r>
              <a:rPr lang="ru-RU" spc="-5" dirty="0" smtClean="0">
                <a:cs typeface="Calibri"/>
              </a:rPr>
              <a:t> </a:t>
            </a:r>
            <a:r>
              <a:rPr lang="ru-RU" spc="-5" dirty="0" err="1" smtClean="0">
                <a:cs typeface="Calibri"/>
              </a:rPr>
              <a:t>резултати</a:t>
            </a:r>
            <a:r>
              <a:rPr lang="ru-RU" spc="-5" dirty="0" smtClean="0">
                <a:cs typeface="Calibri"/>
              </a:rPr>
              <a:t>. </a:t>
            </a:r>
            <a:r>
              <a:rPr lang="ru-RU" spc="-5" dirty="0" err="1" smtClean="0">
                <a:cs typeface="Calibri"/>
              </a:rPr>
              <a:t>Преди</a:t>
            </a:r>
            <a:r>
              <a:rPr lang="ru-RU" spc="-5" dirty="0" smtClean="0">
                <a:cs typeface="Calibri"/>
              </a:rPr>
              <a:t> </a:t>
            </a:r>
            <a:r>
              <a:rPr lang="ru-RU" spc="-5" dirty="0" err="1" smtClean="0">
                <a:cs typeface="Calibri"/>
              </a:rPr>
              <a:t>всичко</a:t>
            </a:r>
            <a:r>
              <a:rPr lang="ru-RU" spc="-5" dirty="0" smtClean="0">
                <a:cs typeface="Calibri"/>
              </a:rPr>
              <a:t> </a:t>
            </a:r>
            <a:r>
              <a:rPr lang="en-IE" sz="1100" spc="-5" dirty="0" smtClean="0">
                <a:latin typeface="Calibri"/>
                <a:cs typeface="Calibri"/>
              </a:rPr>
              <a:t>:</a:t>
            </a:r>
            <a:endParaRPr lang="en-IE" sz="1100" spc="-5" dirty="0">
              <a:latin typeface="Calibri"/>
              <a:cs typeface="Calibri"/>
            </a:endParaRPr>
          </a:p>
          <a:p>
            <a:pPr marL="67945" marR="241935">
              <a:lnSpc>
                <a:spcPts val="1270"/>
              </a:lnSpc>
            </a:pPr>
            <a:endParaRPr lang="en-IE" sz="1100" spc="-5" dirty="0">
              <a:latin typeface="Calibri"/>
              <a:cs typeface="Calibri"/>
            </a:endParaRPr>
          </a:p>
          <a:p>
            <a:pPr marL="67945" marR="241935">
              <a:lnSpc>
                <a:spcPts val="1270"/>
              </a:lnSpc>
            </a:pPr>
            <a:r>
              <a:rPr lang="bg-BG" b="1" spc="-5" dirty="0" smtClean="0">
                <a:cs typeface="Calibri"/>
              </a:rPr>
              <a:t>Ясен и постоянен политически ангажимент</a:t>
            </a:r>
          </a:p>
          <a:p>
            <a:pPr marL="67945" marR="241935">
              <a:lnSpc>
                <a:spcPts val="1270"/>
              </a:lnSpc>
              <a:buFont typeface="Arial" pitchFamily="34" charset="0"/>
              <a:buChar char="•"/>
            </a:pPr>
            <a:r>
              <a:rPr lang="ru-RU" spc="-5" dirty="0" smtClean="0">
                <a:cs typeface="Calibri"/>
              </a:rPr>
              <a:t>  </a:t>
            </a:r>
            <a:r>
              <a:rPr lang="ru-RU" spc="-5" dirty="0" err="1" smtClean="0">
                <a:cs typeface="Calibri"/>
              </a:rPr>
              <a:t>Стимулиране</a:t>
            </a:r>
            <a:r>
              <a:rPr lang="ru-RU" spc="-5" dirty="0" smtClean="0">
                <a:cs typeface="Calibri"/>
              </a:rPr>
              <a:t> </a:t>
            </a:r>
            <a:r>
              <a:rPr lang="ru-RU" spc="-5" dirty="0" err="1" smtClean="0">
                <a:cs typeface="Calibri"/>
              </a:rPr>
              <a:t>участието</a:t>
            </a:r>
            <a:r>
              <a:rPr lang="ru-RU" spc="-5" dirty="0" smtClean="0">
                <a:cs typeface="Calibri"/>
              </a:rPr>
              <a:t> на </a:t>
            </a:r>
            <a:r>
              <a:rPr lang="ru-RU" spc="-5" dirty="0" err="1" smtClean="0">
                <a:cs typeface="Calibri"/>
              </a:rPr>
              <a:t>заинтересованите</a:t>
            </a:r>
            <a:r>
              <a:rPr lang="ru-RU" spc="-5" dirty="0" smtClean="0">
                <a:cs typeface="Calibri"/>
              </a:rPr>
              <a:t> </a:t>
            </a:r>
            <a:r>
              <a:rPr lang="ru-RU" spc="-5" dirty="0" err="1" smtClean="0">
                <a:cs typeface="Calibri"/>
              </a:rPr>
              <a:t>страни</a:t>
            </a:r>
            <a:r>
              <a:rPr lang="ru-RU" spc="-5" dirty="0" smtClean="0">
                <a:cs typeface="Calibri"/>
              </a:rPr>
              <a:t>, не само на </a:t>
            </a:r>
          </a:p>
          <a:p>
            <a:pPr marL="67945" marR="241935">
              <a:lnSpc>
                <a:spcPts val="1270"/>
              </a:lnSpc>
            </a:pPr>
            <a:r>
              <a:rPr lang="ru-RU" spc="-5" dirty="0" smtClean="0">
                <a:cs typeface="Calibri"/>
              </a:rPr>
              <a:t>    местно, но и на </a:t>
            </a:r>
            <a:r>
              <a:rPr lang="ru-RU" spc="-5" dirty="0" err="1" smtClean="0">
                <a:cs typeface="Calibri"/>
              </a:rPr>
              <a:t>регионално</a:t>
            </a:r>
            <a:r>
              <a:rPr lang="ru-RU" spc="-5" dirty="0" smtClean="0">
                <a:cs typeface="Calibri"/>
              </a:rPr>
              <a:t> и </a:t>
            </a:r>
            <a:r>
              <a:rPr lang="ru-RU" spc="-5" dirty="0" err="1" smtClean="0">
                <a:cs typeface="Calibri"/>
              </a:rPr>
              <a:t>национално</a:t>
            </a:r>
            <a:r>
              <a:rPr lang="ru-RU" spc="-5" dirty="0" smtClean="0">
                <a:cs typeface="Calibri"/>
              </a:rPr>
              <a:t> </a:t>
            </a:r>
            <a:r>
              <a:rPr lang="ru-RU" spc="-5" dirty="0" err="1" smtClean="0">
                <a:cs typeface="Calibri"/>
              </a:rPr>
              <a:t>ниво</a:t>
            </a:r>
            <a:r>
              <a:rPr lang="ru-RU" spc="-5" dirty="0" smtClean="0">
                <a:cs typeface="Calibri"/>
              </a:rPr>
              <a:t>, </a:t>
            </a:r>
            <a:r>
              <a:rPr lang="ru-RU" spc="-5" dirty="0" err="1" smtClean="0">
                <a:cs typeface="Calibri"/>
              </a:rPr>
              <a:t>като</a:t>
            </a:r>
            <a:r>
              <a:rPr lang="ru-RU" spc="-5" dirty="0" smtClean="0">
                <a:cs typeface="Calibri"/>
              </a:rPr>
              <a:t> </a:t>
            </a:r>
            <a:r>
              <a:rPr lang="ru-RU" spc="-5" dirty="0" err="1" smtClean="0">
                <a:cs typeface="Calibri"/>
              </a:rPr>
              <a:t>централна</a:t>
            </a:r>
            <a:r>
              <a:rPr lang="ru-RU" spc="-5" dirty="0" smtClean="0">
                <a:cs typeface="Calibri"/>
              </a:rPr>
              <a:t>,</a:t>
            </a:r>
          </a:p>
          <a:p>
            <a:pPr marL="67945" marR="241935">
              <a:lnSpc>
                <a:spcPts val="1270"/>
              </a:lnSpc>
            </a:pPr>
            <a:r>
              <a:rPr lang="ru-RU" spc="-5" dirty="0" smtClean="0">
                <a:cs typeface="Calibri"/>
              </a:rPr>
              <a:t>    </a:t>
            </a:r>
            <a:r>
              <a:rPr lang="ru-RU" spc="-5" dirty="0" err="1" smtClean="0">
                <a:cs typeface="Calibri"/>
              </a:rPr>
              <a:t>регионална</a:t>
            </a:r>
            <a:r>
              <a:rPr lang="ru-RU" spc="-5" dirty="0" smtClean="0">
                <a:cs typeface="Calibri"/>
              </a:rPr>
              <a:t> и </a:t>
            </a:r>
            <a:r>
              <a:rPr lang="ru-RU" spc="-5" dirty="0" err="1" smtClean="0">
                <a:cs typeface="Calibri"/>
              </a:rPr>
              <a:t>местна</a:t>
            </a:r>
            <a:r>
              <a:rPr lang="ru-RU" spc="-5" dirty="0" smtClean="0">
                <a:cs typeface="Calibri"/>
              </a:rPr>
              <a:t> публична администрация, </a:t>
            </a:r>
            <a:r>
              <a:rPr lang="ru-RU" spc="-5" dirty="0" err="1" smtClean="0">
                <a:cs typeface="Calibri"/>
              </a:rPr>
              <a:t>други</a:t>
            </a:r>
            <a:r>
              <a:rPr lang="ru-RU" spc="-5" dirty="0" smtClean="0">
                <a:cs typeface="Calibri"/>
              </a:rPr>
              <a:t> </a:t>
            </a:r>
            <a:r>
              <a:rPr lang="ru-RU" spc="-5" dirty="0" err="1" smtClean="0">
                <a:cs typeface="Calibri"/>
              </a:rPr>
              <a:t>публични</a:t>
            </a:r>
            <a:r>
              <a:rPr lang="ru-RU" spc="-5" dirty="0" smtClean="0">
                <a:cs typeface="Calibri"/>
              </a:rPr>
              <a:t> и</a:t>
            </a:r>
          </a:p>
          <a:p>
            <a:pPr marL="67945" marR="241935">
              <a:lnSpc>
                <a:spcPts val="1270"/>
              </a:lnSpc>
            </a:pPr>
            <a:r>
              <a:rPr lang="ru-RU" spc="-5" dirty="0" smtClean="0">
                <a:cs typeface="Calibri"/>
              </a:rPr>
              <a:t>    </a:t>
            </a:r>
            <a:r>
              <a:rPr lang="ru-RU" spc="-5" dirty="0" err="1" smtClean="0">
                <a:cs typeface="Calibri"/>
              </a:rPr>
              <a:t>частни</a:t>
            </a:r>
            <a:r>
              <a:rPr lang="ru-RU" spc="-5" dirty="0" smtClean="0">
                <a:cs typeface="Calibri"/>
              </a:rPr>
              <a:t> институции и </a:t>
            </a:r>
            <a:r>
              <a:rPr lang="ru-RU" spc="-5" dirty="0" err="1" smtClean="0">
                <a:cs typeface="Calibri"/>
              </a:rPr>
              <a:t>гражданското</a:t>
            </a:r>
            <a:r>
              <a:rPr lang="ru-RU" spc="-5" dirty="0" smtClean="0">
                <a:cs typeface="Calibri"/>
              </a:rPr>
              <a:t> общество. </a:t>
            </a:r>
          </a:p>
          <a:p>
            <a:pPr marL="67945" marR="241935">
              <a:lnSpc>
                <a:spcPts val="1270"/>
              </a:lnSpc>
            </a:pPr>
            <a:endParaRPr lang="ru-RU" spc="-5" dirty="0" smtClean="0">
              <a:cs typeface="Calibri"/>
            </a:endParaRPr>
          </a:p>
          <a:p>
            <a:pPr marL="67945" marR="241935">
              <a:lnSpc>
                <a:spcPts val="1270"/>
              </a:lnSpc>
              <a:buFont typeface="Arial" pitchFamily="34" charset="0"/>
              <a:buChar char="•"/>
            </a:pPr>
            <a:r>
              <a:rPr lang="ru-RU" spc="-5" dirty="0" smtClean="0">
                <a:cs typeface="Calibri"/>
              </a:rPr>
              <a:t>  </a:t>
            </a:r>
            <a:r>
              <a:rPr lang="ru-RU" spc="-5" dirty="0" err="1" smtClean="0">
                <a:cs typeface="Calibri"/>
              </a:rPr>
              <a:t>Интегриране</a:t>
            </a:r>
            <a:r>
              <a:rPr lang="ru-RU" spc="-5" dirty="0" smtClean="0">
                <a:cs typeface="Calibri"/>
              </a:rPr>
              <a:t> на целите за активна </a:t>
            </a:r>
            <a:r>
              <a:rPr lang="ru-RU" spc="-5" dirty="0" err="1" smtClean="0">
                <a:cs typeface="Calibri"/>
              </a:rPr>
              <a:t>велосипедна</a:t>
            </a:r>
            <a:r>
              <a:rPr lang="ru-RU" spc="-5" dirty="0" smtClean="0">
                <a:cs typeface="Calibri"/>
              </a:rPr>
              <a:t> </a:t>
            </a:r>
            <a:r>
              <a:rPr lang="ru-RU" spc="-5" dirty="0" err="1" smtClean="0">
                <a:cs typeface="Calibri"/>
              </a:rPr>
              <a:t>мобилност</a:t>
            </a:r>
            <a:r>
              <a:rPr lang="ru-RU" spc="-5" dirty="0" smtClean="0">
                <a:cs typeface="Calibri"/>
              </a:rPr>
              <a:t> в</a:t>
            </a:r>
          </a:p>
          <a:p>
            <a:pPr marL="67945" marR="241935">
              <a:lnSpc>
                <a:spcPts val="1270"/>
              </a:lnSpc>
            </a:pPr>
            <a:r>
              <a:rPr lang="ru-RU" spc="-5" dirty="0" smtClean="0">
                <a:cs typeface="Calibri"/>
              </a:rPr>
              <a:t>    </a:t>
            </a:r>
            <a:r>
              <a:rPr lang="ru-RU" spc="-5" dirty="0" err="1" smtClean="0">
                <a:cs typeface="Calibri"/>
              </a:rPr>
              <a:t>процесите</a:t>
            </a:r>
            <a:r>
              <a:rPr lang="ru-RU" spc="-5" dirty="0" smtClean="0">
                <a:cs typeface="Calibri"/>
              </a:rPr>
              <a:t> на </a:t>
            </a:r>
            <a:r>
              <a:rPr lang="ru-RU" spc="-5" dirty="0" err="1" smtClean="0">
                <a:cs typeface="Calibri"/>
              </a:rPr>
              <a:t>градско</a:t>
            </a:r>
            <a:r>
              <a:rPr lang="ru-RU" spc="-5" dirty="0" smtClean="0">
                <a:cs typeface="Calibri"/>
              </a:rPr>
              <a:t> и </a:t>
            </a:r>
            <a:r>
              <a:rPr lang="ru-RU" spc="-5" dirty="0" err="1" smtClean="0">
                <a:cs typeface="Calibri"/>
              </a:rPr>
              <a:t>инфраструктурно</a:t>
            </a:r>
            <a:r>
              <a:rPr lang="ru-RU" spc="-5" dirty="0" smtClean="0">
                <a:cs typeface="Calibri"/>
              </a:rPr>
              <a:t> управление и </a:t>
            </a:r>
            <a:r>
              <a:rPr lang="ru-RU" spc="-5" dirty="0" err="1" smtClean="0">
                <a:cs typeface="Calibri"/>
              </a:rPr>
              <a:t>планиране</a:t>
            </a:r>
            <a:endParaRPr lang="ru-RU" spc="-5" dirty="0" smtClean="0">
              <a:cs typeface="Calibri"/>
            </a:endParaRPr>
          </a:p>
          <a:p>
            <a:pPr marL="67945" marR="241935">
              <a:lnSpc>
                <a:spcPts val="1270"/>
              </a:lnSpc>
            </a:pPr>
            <a:r>
              <a:rPr lang="ru-RU" spc="-5" dirty="0" smtClean="0">
                <a:cs typeface="Calibri"/>
              </a:rPr>
              <a:t>    на </a:t>
            </a:r>
            <a:r>
              <a:rPr lang="ru-RU" spc="-5" dirty="0" err="1" smtClean="0">
                <a:cs typeface="Calibri"/>
              </a:rPr>
              <a:t>общинско</a:t>
            </a:r>
            <a:r>
              <a:rPr lang="ru-RU" spc="-5" dirty="0" smtClean="0">
                <a:cs typeface="Calibri"/>
              </a:rPr>
              <a:t> </a:t>
            </a:r>
            <a:r>
              <a:rPr lang="ru-RU" spc="-5" dirty="0" err="1" smtClean="0">
                <a:cs typeface="Calibri"/>
              </a:rPr>
              <a:t>ниво</a:t>
            </a:r>
            <a:r>
              <a:rPr lang="ru-RU" spc="-5" dirty="0" smtClean="0">
                <a:cs typeface="Calibri"/>
              </a:rPr>
              <a:t>.</a:t>
            </a:r>
          </a:p>
          <a:p>
            <a:pPr marL="67945" marR="241935">
              <a:lnSpc>
                <a:spcPts val="1270"/>
              </a:lnSpc>
            </a:pPr>
            <a:endParaRPr lang="en-IE" sz="1100" spc="-5" dirty="0">
              <a:latin typeface="Calibri"/>
              <a:cs typeface="Calibri"/>
            </a:endParaRPr>
          </a:p>
          <a:p>
            <a:pPr marL="67945" marR="241935">
              <a:lnSpc>
                <a:spcPts val="1270"/>
              </a:lnSpc>
            </a:pPr>
            <a:r>
              <a:rPr lang="bg-BG" sz="1100" b="1" spc="-5" dirty="0" smtClean="0">
                <a:latin typeface="Calibri"/>
                <a:cs typeface="Calibri"/>
              </a:rPr>
              <a:t>Адекватно финансиране</a:t>
            </a:r>
            <a:endParaRPr lang="en-IE" sz="1100" b="1" spc="-5" dirty="0">
              <a:latin typeface="Calibri"/>
              <a:cs typeface="Calibri"/>
            </a:endParaRPr>
          </a:p>
          <a:p>
            <a:pPr marL="239395" marR="241935" indent="-171450" algn="l">
              <a:lnSpc>
                <a:spcPts val="1270"/>
              </a:lnSpc>
              <a:buClr>
                <a:srgbClr val="EB7339"/>
              </a:buClr>
              <a:buFont typeface="Arial" panose="020B0604020202020204" pitchFamily="34" charset="0"/>
              <a:buChar char="•"/>
            </a:pPr>
            <a:r>
              <a:rPr lang="ru-RU" spc="-5" dirty="0" err="1" smtClean="0">
                <a:cs typeface="Calibri"/>
              </a:rPr>
              <a:t>Насърчаване</a:t>
            </a:r>
            <a:r>
              <a:rPr lang="ru-RU" spc="-5" dirty="0" smtClean="0">
                <a:cs typeface="Calibri"/>
              </a:rPr>
              <a:t> на политики и действия, с </a:t>
            </a:r>
            <a:r>
              <a:rPr lang="ru-RU" spc="-5" dirty="0" err="1" smtClean="0">
                <a:cs typeface="Calibri"/>
              </a:rPr>
              <a:t>финансови</a:t>
            </a:r>
            <a:r>
              <a:rPr lang="ru-RU" spc="-5" dirty="0" smtClean="0">
                <a:cs typeface="Calibri"/>
              </a:rPr>
              <a:t> средства, </a:t>
            </a:r>
            <a:r>
              <a:rPr lang="ru-RU" spc="-5" dirty="0" err="1" smtClean="0">
                <a:cs typeface="Calibri"/>
              </a:rPr>
              <a:t>които</a:t>
            </a:r>
            <a:r>
              <a:rPr lang="ru-RU" spc="-5" dirty="0" smtClean="0">
                <a:cs typeface="Calibri"/>
              </a:rPr>
              <a:t> </a:t>
            </a:r>
            <a:r>
              <a:rPr lang="ru-RU" spc="-5" dirty="0" err="1" smtClean="0">
                <a:cs typeface="Calibri"/>
              </a:rPr>
              <a:t>благоприятстват</a:t>
            </a:r>
            <a:r>
              <a:rPr lang="ru-RU" spc="-5" dirty="0" smtClean="0">
                <a:cs typeface="Calibri"/>
              </a:rPr>
              <a:t> </a:t>
            </a:r>
            <a:r>
              <a:rPr lang="ru-RU" spc="-5" dirty="0" err="1" smtClean="0">
                <a:cs typeface="Calibri"/>
              </a:rPr>
              <a:t>активния</a:t>
            </a:r>
            <a:r>
              <a:rPr lang="ru-RU" spc="-5" dirty="0" smtClean="0">
                <a:cs typeface="Calibri"/>
              </a:rPr>
              <a:t> транспорт в трите </a:t>
            </a:r>
            <a:r>
              <a:rPr lang="ru-RU" spc="-5" dirty="0" err="1" smtClean="0">
                <a:cs typeface="Calibri"/>
              </a:rPr>
              <a:t>приоритетни</a:t>
            </a:r>
            <a:r>
              <a:rPr lang="ru-RU" spc="-5" dirty="0" smtClean="0">
                <a:cs typeface="Calibri"/>
              </a:rPr>
              <a:t> области на </a:t>
            </a:r>
            <a:r>
              <a:rPr lang="ru-RU" spc="-5" dirty="0" err="1" smtClean="0">
                <a:cs typeface="Calibri"/>
              </a:rPr>
              <a:t>намеса</a:t>
            </a:r>
            <a:r>
              <a:rPr lang="ru-RU" spc="-5" dirty="0" smtClean="0">
                <a:cs typeface="Calibri"/>
              </a:rPr>
              <a:t> </a:t>
            </a:r>
            <a:r>
              <a:rPr lang="ru-RU" spc="-5" dirty="0" err="1" smtClean="0">
                <a:cs typeface="Calibri"/>
              </a:rPr>
              <a:t>на</a:t>
            </a:r>
            <a:r>
              <a:rPr lang="ru-RU" spc="-5" dirty="0" smtClean="0">
                <a:cs typeface="Calibri"/>
              </a:rPr>
              <a:t> </a:t>
            </a:r>
            <a:r>
              <a:rPr lang="ru-RU" spc="-5" dirty="0" err="1" smtClean="0">
                <a:cs typeface="Calibri"/>
              </a:rPr>
              <a:t>Местния</a:t>
            </a:r>
            <a:r>
              <a:rPr lang="ru-RU" spc="-5" dirty="0" smtClean="0">
                <a:cs typeface="Calibri"/>
              </a:rPr>
              <a:t> план за активна </a:t>
            </a:r>
            <a:r>
              <a:rPr lang="ru-RU" spc="-5" dirty="0" err="1" smtClean="0">
                <a:cs typeface="Calibri"/>
              </a:rPr>
              <a:t>велосипедна</a:t>
            </a:r>
            <a:r>
              <a:rPr lang="ru-RU" spc="-5" dirty="0" smtClean="0">
                <a:cs typeface="Calibri"/>
              </a:rPr>
              <a:t> </a:t>
            </a:r>
            <a:r>
              <a:rPr lang="ru-RU" spc="-5" dirty="0" err="1" smtClean="0">
                <a:cs typeface="Calibri"/>
              </a:rPr>
              <a:t>мобилност</a:t>
            </a:r>
            <a:r>
              <a:rPr lang="ru-RU" spc="-5" dirty="0" smtClean="0">
                <a:cs typeface="Calibri"/>
              </a:rPr>
              <a:t>: </a:t>
            </a:r>
            <a:r>
              <a:rPr lang="ru-RU" spc="-5" dirty="0" err="1" smtClean="0">
                <a:cs typeface="Calibri"/>
              </a:rPr>
              <a:t>инфраструктури</a:t>
            </a:r>
            <a:r>
              <a:rPr lang="ru-RU" spc="-5" dirty="0" smtClean="0">
                <a:cs typeface="Calibri"/>
              </a:rPr>
              <a:t> и </a:t>
            </a:r>
            <a:r>
              <a:rPr lang="ru-RU" spc="-5" dirty="0" err="1" smtClean="0">
                <a:cs typeface="Calibri"/>
              </a:rPr>
              <a:t>интермодалност</a:t>
            </a:r>
            <a:r>
              <a:rPr lang="ru-RU" spc="-5" dirty="0" smtClean="0">
                <a:cs typeface="Calibri"/>
              </a:rPr>
              <a:t>, обучение и </a:t>
            </a:r>
            <a:r>
              <a:rPr lang="ru-RU" spc="-5" dirty="0" err="1" smtClean="0">
                <a:cs typeface="Calibri"/>
              </a:rPr>
              <a:t>подкрепа</a:t>
            </a:r>
            <a:r>
              <a:rPr lang="ru-RU" spc="-5" dirty="0" smtClean="0">
                <a:cs typeface="Calibri"/>
              </a:rPr>
              <a:t>, </a:t>
            </a:r>
            <a:r>
              <a:rPr lang="ru-RU" spc="-5" dirty="0" err="1" smtClean="0">
                <a:cs typeface="Calibri"/>
              </a:rPr>
              <a:t>както</a:t>
            </a:r>
            <a:r>
              <a:rPr lang="ru-RU" spc="-5" dirty="0" smtClean="0">
                <a:cs typeface="Calibri"/>
              </a:rPr>
              <a:t> </a:t>
            </a:r>
            <a:r>
              <a:rPr lang="ru-RU" spc="-5" dirty="0" err="1" smtClean="0">
                <a:cs typeface="Calibri"/>
              </a:rPr>
              <a:t>и</a:t>
            </a:r>
            <a:r>
              <a:rPr lang="ru-RU" spc="-5" dirty="0" smtClean="0">
                <a:cs typeface="Calibri"/>
              </a:rPr>
              <a:t> </a:t>
            </a:r>
            <a:r>
              <a:rPr lang="ru-RU" spc="-5" dirty="0" err="1" smtClean="0">
                <a:cs typeface="Calibri"/>
              </a:rPr>
              <a:t>култура</a:t>
            </a:r>
            <a:r>
              <a:rPr lang="ru-RU" spc="-5" dirty="0" smtClean="0">
                <a:cs typeface="Calibri"/>
              </a:rPr>
              <a:t> </a:t>
            </a:r>
            <a:r>
              <a:rPr lang="ru-RU" spc="-5" dirty="0" err="1" smtClean="0">
                <a:cs typeface="Calibri"/>
              </a:rPr>
              <a:t>и</a:t>
            </a:r>
            <a:r>
              <a:rPr lang="ru-RU" spc="-5" dirty="0" smtClean="0">
                <a:cs typeface="Calibri"/>
              </a:rPr>
              <a:t> поведение.</a:t>
            </a:r>
            <a:endParaRPr lang="en-IE" sz="1100" spc="-5" dirty="0">
              <a:latin typeface="Calibri"/>
              <a:cs typeface="Calibri"/>
            </a:endParaRPr>
          </a:p>
        </p:txBody>
      </p:sp>
      <p:grpSp>
        <p:nvGrpSpPr>
          <p:cNvPr id="18" name="Group 25">
            <a:extLst>
              <a:ext uri="{FF2B5EF4-FFF2-40B4-BE49-F238E27FC236}">
                <a16:creationId xmlns:a16="http://schemas.microsoft.com/office/drawing/2014/main" xmlns="" id="{C83340AA-CAC6-8FFE-4264-09A1CED4EBBB}"/>
              </a:ext>
            </a:extLst>
          </p:cNvPr>
          <p:cNvGrpSpPr>
            <a:grpSpLocks noChangeAspect="1"/>
          </p:cNvGrpSpPr>
          <p:nvPr/>
        </p:nvGrpSpPr>
        <p:grpSpPr>
          <a:xfrm>
            <a:off x="785739" y="8132770"/>
            <a:ext cx="749002" cy="748800"/>
            <a:chOff x="715822" y="3962678"/>
            <a:chExt cx="1008541" cy="1008269"/>
          </a:xfrm>
        </p:grpSpPr>
        <p:sp>
          <p:nvSpPr>
            <p:cNvPr id="29" name="Freeform 28">
              <a:extLst>
                <a:ext uri="{FF2B5EF4-FFF2-40B4-BE49-F238E27FC236}">
                  <a16:creationId xmlns:a16="http://schemas.microsoft.com/office/drawing/2014/main" xmlns="" id="{94BC554C-272E-8C30-0948-36B07C9D4EE2}"/>
                </a:ext>
              </a:extLst>
            </p:cNvPr>
            <p:cNvSpPr/>
            <p:nvPr/>
          </p:nvSpPr>
          <p:spPr>
            <a:xfrm>
              <a:off x="715822" y="3962678"/>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solidFill>
              <a:srgbClr val="404040"/>
            </a:solidFill>
            <a:ln w="270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xmlns="" id="{17D51570-81D1-0706-907E-C9B8531486BA}"/>
                </a:ext>
              </a:extLst>
            </p:cNvPr>
            <p:cNvSpPr/>
            <p:nvPr/>
          </p:nvSpPr>
          <p:spPr>
            <a:xfrm>
              <a:off x="1129406" y="4567233"/>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solidFill>
              <a:srgbClr val="404040"/>
            </a:solidFill>
            <a:ln w="270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xmlns="" id="{D2412386-1E25-514F-7CAA-A1A320D39CCF}"/>
                </a:ext>
              </a:extLst>
            </p:cNvPr>
            <p:cNvSpPr/>
            <p:nvPr/>
          </p:nvSpPr>
          <p:spPr>
            <a:xfrm>
              <a:off x="1626903" y="4743705"/>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solidFill>
              <a:srgbClr val="404040"/>
            </a:solidFill>
            <a:ln w="270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xmlns="" id="{4F7F4D61-DFDF-AF87-6817-6FAFBEC83D1F}"/>
                </a:ext>
              </a:extLst>
            </p:cNvPr>
            <p:cNvSpPr/>
            <p:nvPr/>
          </p:nvSpPr>
          <p:spPr>
            <a:xfrm>
              <a:off x="1626632" y="480859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xmlns="" id="{860AB13F-CE1C-66A8-0A84-550A32137E04}"/>
                </a:ext>
              </a:extLst>
            </p:cNvPr>
            <p:cNvSpPr/>
            <p:nvPr/>
          </p:nvSpPr>
          <p:spPr>
            <a:xfrm>
              <a:off x="878486" y="4873752"/>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xmlns="" id="{468666B6-A65A-00A7-46C8-175BA61597AE}"/>
                </a:ext>
              </a:extLst>
            </p:cNvPr>
            <p:cNvSpPr/>
            <p:nvPr/>
          </p:nvSpPr>
          <p:spPr>
            <a:xfrm>
              <a:off x="943388"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solidFill>
              <a:srgbClr val="404040"/>
            </a:solidFill>
            <a:ln w="270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xmlns="" id="{79BA0747-B02A-C78B-7FD0-3520DB881ACF}"/>
                </a:ext>
              </a:extLst>
            </p:cNvPr>
            <p:cNvSpPr/>
            <p:nvPr/>
          </p:nvSpPr>
          <p:spPr>
            <a:xfrm>
              <a:off x="1008563"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solidFill>
              <a:srgbClr val="404040"/>
            </a:solidFill>
            <a:ln w="270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xmlns="" id="{0AC8C7C2-C429-4DD8-34B7-FDB2FA731215}"/>
                </a:ext>
              </a:extLst>
            </p:cNvPr>
            <p:cNvSpPr/>
            <p:nvPr/>
          </p:nvSpPr>
          <p:spPr>
            <a:xfrm>
              <a:off x="1626903" y="4874023"/>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solidFill>
              <a:srgbClr val="404040"/>
            </a:solidFill>
            <a:ln w="270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xmlns="" id="{B3FCE306-BAA4-EDA3-D6EC-87F6D47C2E46}"/>
                </a:ext>
              </a:extLst>
            </p:cNvPr>
            <p:cNvSpPr/>
            <p:nvPr/>
          </p:nvSpPr>
          <p:spPr>
            <a:xfrm>
              <a:off x="1070478" y="4744248"/>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solidFill>
              <a:srgbClr val="404040"/>
            </a:solidFill>
            <a:ln w="270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xmlns="" id="{0F3CC75F-132C-E8CD-D71C-850F614A9EF6}"/>
                </a:ext>
              </a:extLst>
            </p:cNvPr>
            <p:cNvSpPr/>
            <p:nvPr/>
          </p:nvSpPr>
          <p:spPr>
            <a:xfrm>
              <a:off x="1235857" y="4060077"/>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solidFill>
              <a:srgbClr val="404040"/>
            </a:solidFill>
            <a:ln w="2705" cap="flat">
              <a:noFill/>
              <a:prstDash val="solid"/>
              <a:miter/>
            </a:ln>
          </p:spPr>
          <p:txBody>
            <a:bodyPr rtlCol="0" anchor="ctr"/>
            <a:lstStyle/>
            <a:p>
              <a:endParaRPr lang="en-US"/>
            </a:p>
          </p:txBody>
        </p:sp>
        <p:grpSp>
          <p:nvGrpSpPr>
            <p:cNvPr id="20" name="Graphic 2">
              <a:extLst>
                <a:ext uri="{FF2B5EF4-FFF2-40B4-BE49-F238E27FC236}">
                  <a16:creationId xmlns:a16="http://schemas.microsoft.com/office/drawing/2014/main" xmlns="" id="{920FF7DC-F98F-7D48-12EB-D8752A55A71C}"/>
                </a:ext>
              </a:extLst>
            </p:cNvPr>
            <p:cNvGrpSpPr/>
            <p:nvPr/>
          </p:nvGrpSpPr>
          <p:grpSpPr>
            <a:xfrm>
              <a:off x="1170412" y="3995461"/>
              <a:ext cx="520036" cy="519372"/>
              <a:chOff x="4594347" y="2258759"/>
              <a:chExt cx="520036" cy="519372"/>
            </a:xfrm>
            <a:solidFill>
              <a:srgbClr val="EB7339"/>
            </a:solidFill>
          </p:grpSpPr>
          <p:sp>
            <p:nvSpPr>
              <p:cNvPr id="59" name="Freeform 58">
                <a:extLst>
                  <a:ext uri="{FF2B5EF4-FFF2-40B4-BE49-F238E27FC236}">
                    <a16:creationId xmlns:a16="http://schemas.microsoft.com/office/drawing/2014/main" xmlns="" id="{4D60709E-E6DF-0669-7133-E9DB45820631}"/>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grpFill/>
              <a:ln w="270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xmlns="" id="{5536DF7E-A189-EBF6-CD19-1932F6D1BF69}"/>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grpFill/>
              <a:ln w="2705" cap="flat">
                <a:noFill/>
                <a:prstDash val="solid"/>
                <a:miter/>
              </a:ln>
            </p:spPr>
            <p:txBody>
              <a:bodyPr rtlCol="0" anchor="ctr"/>
              <a:lstStyle/>
              <a:p>
                <a:endParaRPr lang="en-US"/>
              </a:p>
            </p:txBody>
          </p:sp>
        </p:grpSp>
        <p:sp>
          <p:nvSpPr>
            <p:cNvPr id="58" name="Freeform 57">
              <a:extLst>
                <a:ext uri="{FF2B5EF4-FFF2-40B4-BE49-F238E27FC236}">
                  <a16:creationId xmlns:a16="http://schemas.microsoft.com/office/drawing/2014/main" xmlns="" id="{9AC32A8B-C284-948C-B757-3C75C0161758}"/>
                </a:ext>
              </a:extLst>
            </p:cNvPr>
            <p:cNvSpPr/>
            <p:nvPr/>
          </p:nvSpPr>
          <p:spPr>
            <a:xfrm>
              <a:off x="1333348" y="4157544"/>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solidFill>
              <a:srgbClr val="404040"/>
            </a:solidFill>
            <a:ln w="2705" cap="flat">
              <a:noFill/>
              <a:prstDash val="solid"/>
              <a:miter/>
            </a:ln>
          </p:spPr>
          <p:txBody>
            <a:bodyPr rtlCol="0" anchor="ctr"/>
            <a:lstStyle/>
            <a:p>
              <a:endParaRPr lang="en-US"/>
            </a:p>
          </p:txBody>
        </p:sp>
      </p:grpSp>
    </p:spTree>
    <p:extLst>
      <p:ext uri="{BB962C8B-B14F-4D97-AF65-F5344CB8AC3E}">
        <p14:creationId xmlns:p14="http://schemas.microsoft.com/office/powerpoint/2010/main" xmlns="" val="6132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17</a:t>
            </a:fld>
            <a:endParaRPr lang="en-US" dirty="0"/>
          </a:p>
        </p:txBody>
      </p:sp>
      <p:cxnSp>
        <p:nvCxnSpPr>
          <p:cNvPr id="17" name="Straight Connector 16">
            <a:extLst>
              <a:ext uri="{FF2B5EF4-FFF2-40B4-BE49-F238E27FC236}">
                <a16:creationId xmlns:a16="http://schemas.microsoft.com/office/drawing/2014/main" xmlns="" id="{19A8FA29-FBC6-5C40-4CAC-B90C89FBE59B}"/>
              </a:ext>
            </a:extLst>
          </p:cNvPr>
          <p:cNvCxnSpPr>
            <a:cxnSpLocks/>
          </p:cNvCxnSpPr>
          <p:nvPr/>
        </p:nvCxnSpPr>
        <p:spPr>
          <a:xfrm>
            <a:off x="321830" y="10064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7">
            <a:extLst>
              <a:ext uri="{FF2B5EF4-FFF2-40B4-BE49-F238E27FC236}">
                <a16:creationId xmlns:a16="http://schemas.microsoft.com/office/drawing/2014/main" xmlns="" id="{03133610-B816-131D-75EF-BA4B75684691}"/>
              </a:ext>
            </a:extLst>
          </p:cNvPr>
          <p:cNvGrpSpPr/>
          <p:nvPr/>
        </p:nvGrpSpPr>
        <p:grpSpPr>
          <a:xfrm>
            <a:off x="660400" y="824201"/>
            <a:ext cx="3346427" cy="561692"/>
            <a:chOff x="616757" y="1690786"/>
            <a:chExt cx="3346427" cy="561692"/>
          </a:xfrm>
        </p:grpSpPr>
        <p:sp>
          <p:nvSpPr>
            <p:cNvPr id="19" name="Rectangle 18">
              <a:extLst>
                <a:ext uri="{FF2B5EF4-FFF2-40B4-BE49-F238E27FC236}">
                  <a16:creationId xmlns:a16="http://schemas.microsoft.com/office/drawing/2014/main" xmlns="" id="{0B58D181-FEE5-B626-1E38-0EC72DE0245A}"/>
                </a:ext>
              </a:extLst>
            </p:cNvPr>
            <p:cNvSpPr/>
            <p:nvPr/>
          </p:nvSpPr>
          <p:spPr>
            <a:xfrm>
              <a:off x="642634" y="1690786"/>
              <a:ext cx="253115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xmlns="" id="{890F67F2-AE8F-9FF6-5532-6E55C9D22DB3}"/>
                </a:ext>
              </a:extLst>
            </p:cNvPr>
            <p:cNvSpPr txBox="1"/>
            <p:nvPr/>
          </p:nvSpPr>
          <p:spPr>
            <a:xfrm>
              <a:off x="616757" y="1690786"/>
              <a:ext cx="3346427" cy="561692"/>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ПРЕДПОЛОЖЕНИЯ И БАРИЕРИ</a:t>
              </a:r>
              <a:endParaRPr lang="en-IE" sz="1400" b="1" spc="-10" dirty="0" smtClean="0">
                <a:solidFill>
                  <a:schemeClr val="bg1"/>
                </a:solidFill>
                <a:cs typeface="Calibri"/>
              </a:endParaRPr>
            </a:p>
            <a:p>
              <a:pPr marL="9525" marR="389255">
                <a:spcBef>
                  <a:spcPts val="260"/>
                </a:spcBef>
              </a:pPr>
              <a:endParaRPr lang="en-IE" sz="1400" b="1" dirty="0">
                <a:solidFill>
                  <a:schemeClr val="bg1"/>
                </a:solidFill>
                <a:latin typeface="Calibri"/>
                <a:cs typeface="Calibri"/>
              </a:endParaRPr>
            </a:p>
          </p:txBody>
        </p:sp>
      </p:grpSp>
      <p:sp>
        <p:nvSpPr>
          <p:cNvPr id="24" name="Text Placeholder 5">
            <a:extLst>
              <a:ext uri="{FF2B5EF4-FFF2-40B4-BE49-F238E27FC236}">
                <a16:creationId xmlns:a16="http://schemas.microsoft.com/office/drawing/2014/main" xmlns="" id="{BF6F5F7B-05C2-3031-8938-6E7E1A24EAA5}"/>
              </a:ext>
            </a:extLst>
          </p:cNvPr>
          <p:cNvSpPr txBox="1">
            <a:spLocks/>
          </p:cNvSpPr>
          <p:nvPr/>
        </p:nvSpPr>
        <p:spPr>
          <a:xfrm>
            <a:off x="720238" y="1358197"/>
            <a:ext cx="1735191"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предположения за </a:t>
            </a:r>
            <a:r>
              <a:rPr lang="ru-RU" sz="1400" i="1" kern="0" spc="-5" dirty="0" err="1" smtClean="0">
                <a:solidFill>
                  <a:srgbClr val="EB7339"/>
                </a:solidFill>
                <a:cs typeface="Calibri"/>
              </a:rPr>
              <a:t>това</a:t>
            </a:r>
            <a:r>
              <a:rPr lang="ru-RU" sz="1400" i="1" kern="0" spc="-5" dirty="0" smtClean="0">
                <a:solidFill>
                  <a:srgbClr val="EB7339"/>
                </a:solidFill>
                <a:cs typeface="Calibri"/>
              </a:rPr>
              <a:t> как </a:t>
            </a:r>
            <a:r>
              <a:rPr lang="ru-RU" sz="1400" i="1" kern="0" spc="-5" dirty="0" err="1" smtClean="0">
                <a:solidFill>
                  <a:srgbClr val="EB7339"/>
                </a:solidFill>
                <a:cs typeface="Calibri"/>
              </a:rPr>
              <a:t>може</a:t>
            </a:r>
            <a:r>
              <a:rPr lang="ru-RU" sz="1400" i="1" kern="0" spc="-5" dirty="0" smtClean="0">
                <a:solidFill>
                  <a:srgbClr val="EB7339"/>
                </a:solidFill>
                <a:cs typeface="Calibri"/>
              </a:rPr>
              <a:t> да се случи </a:t>
            </a:r>
            <a:r>
              <a:rPr lang="ru-RU" sz="1400" i="1" kern="0" spc="-5" dirty="0" err="1" smtClean="0">
                <a:solidFill>
                  <a:srgbClr val="EB7339"/>
                </a:solidFill>
                <a:cs typeface="Calibri"/>
              </a:rPr>
              <a:t>желаната</a:t>
            </a:r>
            <a:r>
              <a:rPr lang="ru-RU" sz="1400" i="1" kern="0" spc="-5" dirty="0" smtClean="0">
                <a:solidFill>
                  <a:srgbClr val="EB7339"/>
                </a:solidFill>
                <a:cs typeface="Calibri"/>
              </a:rPr>
              <a:t> </a:t>
            </a:r>
            <a:r>
              <a:rPr lang="ru-RU" sz="1400" i="1" kern="0" spc="-5" dirty="0" err="1" smtClean="0">
                <a:solidFill>
                  <a:srgbClr val="EB7339"/>
                </a:solidFill>
                <a:cs typeface="Calibri"/>
              </a:rPr>
              <a:t>промяна</a:t>
            </a:r>
            <a:r>
              <a:rPr lang="ru-RU" sz="1400" i="1" kern="0" spc="-5" dirty="0" smtClean="0">
                <a:solidFill>
                  <a:srgbClr val="EB7339"/>
                </a:solidFill>
                <a:cs typeface="Calibri"/>
              </a:rPr>
              <a:t>, </a:t>
            </a:r>
            <a:r>
              <a:rPr lang="ru-RU" sz="1400" i="1" kern="0" spc="-5" dirty="0" err="1" smtClean="0">
                <a:solidFill>
                  <a:srgbClr val="EB7339"/>
                </a:solidFill>
                <a:cs typeface="Calibri"/>
              </a:rPr>
              <a:t>избройте</a:t>
            </a:r>
            <a:r>
              <a:rPr lang="ru-RU" sz="1400" i="1" kern="0" spc="-5" dirty="0" smtClean="0">
                <a:solidFill>
                  <a:srgbClr val="EB7339"/>
                </a:solidFill>
                <a:cs typeface="Calibri"/>
              </a:rPr>
              <a:t> </a:t>
            </a:r>
            <a:r>
              <a:rPr lang="ru-RU" sz="1400" i="1" kern="0" spc="-5" dirty="0" err="1" smtClean="0">
                <a:solidFill>
                  <a:srgbClr val="EB7339"/>
                </a:solidFill>
                <a:cs typeface="Calibri"/>
              </a:rPr>
              <a:t>възможните</a:t>
            </a:r>
            <a:r>
              <a:rPr lang="ru-RU" sz="1400" i="1" kern="0" spc="-5" dirty="0" smtClean="0">
                <a:solidFill>
                  <a:srgbClr val="EB7339"/>
                </a:solidFill>
                <a:cs typeface="Calibri"/>
              </a:rPr>
              <a:t> </a:t>
            </a:r>
            <a:r>
              <a:rPr lang="ru-RU" sz="1400" i="1" kern="0" spc="-5" dirty="0" err="1" smtClean="0">
                <a:solidFill>
                  <a:srgbClr val="EB7339"/>
                </a:solidFill>
                <a:cs typeface="Calibri"/>
              </a:rPr>
              <a:t>бариери</a:t>
            </a:r>
            <a:r>
              <a:rPr lang="ru-RU" sz="1400" i="1" kern="0" spc="-5" dirty="0" smtClean="0">
                <a:solidFill>
                  <a:srgbClr val="EB7339"/>
                </a:solidFill>
                <a:cs typeface="Calibri"/>
              </a:rPr>
              <a:t>  </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25" name="Text Placeholder 5">
            <a:extLst>
              <a:ext uri="{FF2B5EF4-FFF2-40B4-BE49-F238E27FC236}">
                <a16:creationId xmlns:a16="http://schemas.microsoft.com/office/drawing/2014/main" xmlns="" id="{1A8AEEC9-6721-321A-9A41-2AAE76F43615}"/>
              </a:ext>
            </a:extLst>
          </p:cNvPr>
          <p:cNvSpPr txBox="1">
            <a:spLocks/>
          </p:cNvSpPr>
          <p:nvPr/>
        </p:nvSpPr>
        <p:spPr>
          <a:xfrm>
            <a:off x="2607472" y="1358195"/>
            <a:ext cx="4453727" cy="3659387"/>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241935" algn="l">
              <a:lnSpc>
                <a:spcPts val="1270"/>
              </a:lnSpc>
            </a:pPr>
            <a:r>
              <a:rPr lang="bg-BG" sz="1100" b="1" spc="-5" dirty="0" smtClean="0">
                <a:latin typeface="Calibri"/>
                <a:cs typeface="Calibri"/>
              </a:rPr>
              <a:t>Местни стратегии</a:t>
            </a:r>
            <a:endParaRPr lang="en-IE" sz="1100" b="1" spc="-5" dirty="0">
              <a:latin typeface="Calibri"/>
              <a:cs typeface="Calibri"/>
            </a:endParaRPr>
          </a:p>
          <a:p>
            <a:pPr marL="239395" marR="241935" indent="-171450" algn="l">
              <a:lnSpc>
                <a:spcPts val="1270"/>
              </a:lnSpc>
              <a:buClr>
                <a:srgbClr val="EB7339"/>
              </a:buClr>
              <a:buFont typeface="Arial" panose="020B0604020202020204" pitchFamily="34" charset="0"/>
              <a:buChar char="•"/>
            </a:pPr>
            <a:r>
              <a:rPr lang="ru-RU" spc="-5" dirty="0" smtClean="0">
                <a:cs typeface="Calibri"/>
              </a:rPr>
              <a:t>Да се </a:t>
            </a:r>
            <a:r>
              <a:rPr lang="ru-RU" spc="-5" dirty="0" err="1" smtClean="0">
                <a:cs typeface="Calibri"/>
              </a:rPr>
              <a:t>насърчават</a:t>
            </a:r>
            <a:r>
              <a:rPr lang="ru-RU" spc="-5" dirty="0" smtClean="0">
                <a:cs typeface="Calibri"/>
              </a:rPr>
              <a:t> подходи, </a:t>
            </a:r>
            <a:r>
              <a:rPr lang="ru-RU" spc="-5" dirty="0" err="1" smtClean="0">
                <a:cs typeface="Calibri"/>
              </a:rPr>
              <a:t>подходящи</a:t>
            </a:r>
            <a:r>
              <a:rPr lang="ru-RU" spc="-5" dirty="0" smtClean="0">
                <a:cs typeface="Calibri"/>
              </a:rPr>
              <a:t> за </a:t>
            </a:r>
            <a:r>
              <a:rPr lang="ru-RU" spc="-5" dirty="0" err="1" smtClean="0">
                <a:cs typeface="Calibri"/>
              </a:rPr>
              <a:t>местните</a:t>
            </a:r>
            <a:r>
              <a:rPr lang="ru-RU" spc="-5" dirty="0" smtClean="0">
                <a:cs typeface="Calibri"/>
              </a:rPr>
              <a:t> специфики в </a:t>
            </a:r>
            <a:r>
              <a:rPr lang="ru-RU" spc="-5" dirty="0" err="1" smtClean="0">
                <a:cs typeface="Calibri"/>
              </a:rPr>
              <a:t>управлението</a:t>
            </a:r>
            <a:r>
              <a:rPr lang="ru-RU" spc="-5" dirty="0" smtClean="0">
                <a:cs typeface="Calibri"/>
              </a:rPr>
              <a:t> на </a:t>
            </a:r>
            <a:r>
              <a:rPr lang="ru-RU" spc="-5" dirty="0" err="1" smtClean="0">
                <a:cs typeface="Calibri"/>
              </a:rPr>
              <a:t>активната</a:t>
            </a:r>
            <a:r>
              <a:rPr lang="ru-RU" spc="-5" dirty="0" smtClean="0">
                <a:cs typeface="Calibri"/>
              </a:rPr>
              <a:t> </a:t>
            </a:r>
            <a:r>
              <a:rPr lang="ru-RU" spc="-5" dirty="0" err="1" smtClean="0">
                <a:cs typeface="Calibri"/>
              </a:rPr>
              <a:t>велосипедна</a:t>
            </a:r>
            <a:r>
              <a:rPr lang="ru-RU" spc="-5" dirty="0" smtClean="0">
                <a:cs typeface="Calibri"/>
              </a:rPr>
              <a:t> </a:t>
            </a:r>
            <a:r>
              <a:rPr lang="ru-RU" spc="-5" dirty="0" err="1" smtClean="0">
                <a:cs typeface="Calibri"/>
              </a:rPr>
              <a:t>мобилност</a:t>
            </a:r>
            <a:r>
              <a:rPr lang="ru-RU" spc="-5" dirty="0" smtClean="0">
                <a:cs typeface="Calibri"/>
              </a:rPr>
              <a:t>.</a:t>
            </a:r>
            <a:endParaRPr lang="en-US" spc="-5" dirty="0" smtClean="0">
              <a:cs typeface="Calibri"/>
            </a:endParaRPr>
          </a:p>
          <a:p>
            <a:pPr marL="67945" marR="241935" algn="l">
              <a:lnSpc>
                <a:spcPts val="1270"/>
              </a:lnSpc>
            </a:pPr>
            <a:endParaRPr lang="en-IE" spc="-5" dirty="0">
              <a:latin typeface="Calibri"/>
              <a:cs typeface="Calibri"/>
            </a:endParaRPr>
          </a:p>
          <a:p>
            <a:pPr marL="67945" marR="241935" algn="l">
              <a:lnSpc>
                <a:spcPts val="1270"/>
              </a:lnSpc>
            </a:pPr>
            <a:r>
              <a:rPr lang="bg-BG" sz="1100" b="1" spc="-5" dirty="0" smtClean="0">
                <a:latin typeface="Calibri"/>
                <a:cs typeface="Calibri"/>
              </a:rPr>
              <a:t>Компетентни и отдадени човешки ресурси</a:t>
            </a:r>
            <a:endParaRPr lang="en-IE" sz="1100" b="1" spc="-5" dirty="0" smtClean="0">
              <a:latin typeface="Calibri"/>
              <a:cs typeface="Calibri"/>
            </a:endParaRPr>
          </a:p>
          <a:p>
            <a:pPr marL="239395" marR="241935" indent="-171450" algn="l">
              <a:lnSpc>
                <a:spcPts val="1270"/>
              </a:lnSpc>
              <a:buClr>
                <a:srgbClr val="EB7339"/>
              </a:buClr>
              <a:buFont typeface="Arial" panose="020B0604020202020204" pitchFamily="34" charset="0"/>
              <a:buChar char="•"/>
            </a:pPr>
            <a:r>
              <a:rPr lang="ru-RU" spc="-5" dirty="0" smtClean="0">
                <a:cs typeface="Calibri"/>
              </a:rPr>
              <a:t>Да се </a:t>
            </a:r>
            <a:r>
              <a:rPr lang="ru-RU" spc="-5" dirty="0" err="1" smtClean="0">
                <a:cs typeface="Calibri"/>
              </a:rPr>
              <a:t>насърчава</a:t>
            </a:r>
            <a:r>
              <a:rPr lang="ru-RU" spc="-5" dirty="0" smtClean="0">
                <a:cs typeface="Calibri"/>
              </a:rPr>
              <a:t> </a:t>
            </a:r>
            <a:r>
              <a:rPr lang="ru-RU" spc="-5" dirty="0" err="1" smtClean="0">
                <a:cs typeface="Calibri"/>
              </a:rPr>
              <a:t>интернализацията</a:t>
            </a:r>
            <a:r>
              <a:rPr lang="ru-RU" spc="-5" dirty="0" smtClean="0">
                <a:cs typeface="Calibri"/>
              </a:rPr>
              <a:t> на </a:t>
            </a:r>
            <a:r>
              <a:rPr lang="ru-RU" spc="-5" dirty="0" err="1" smtClean="0">
                <a:cs typeface="Calibri"/>
              </a:rPr>
              <a:t>специфични</a:t>
            </a:r>
            <a:r>
              <a:rPr lang="ru-RU" spc="-5" dirty="0" smtClean="0">
                <a:cs typeface="Calibri"/>
              </a:rPr>
              <a:t> </a:t>
            </a:r>
            <a:r>
              <a:rPr lang="ru-RU" spc="-5" dirty="0" err="1" smtClean="0">
                <a:cs typeface="Calibri"/>
              </a:rPr>
              <a:t>приоритети</a:t>
            </a:r>
            <a:r>
              <a:rPr lang="ru-RU" spc="-5" dirty="0" smtClean="0">
                <a:cs typeface="Calibri"/>
              </a:rPr>
              <a:t> и компетенции в </a:t>
            </a:r>
            <a:r>
              <a:rPr lang="ru-RU" spc="-5" dirty="0" err="1" smtClean="0">
                <a:cs typeface="Calibri"/>
              </a:rPr>
              <a:t>субектите</a:t>
            </a:r>
            <a:r>
              <a:rPr lang="ru-RU" spc="-5" dirty="0" smtClean="0">
                <a:cs typeface="Calibri"/>
              </a:rPr>
              <a:t>/</a:t>
            </a:r>
            <a:r>
              <a:rPr lang="ru-RU" spc="-5" dirty="0" err="1" smtClean="0">
                <a:cs typeface="Calibri"/>
              </a:rPr>
              <a:t>институциите</a:t>
            </a:r>
            <a:r>
              <a:rPr lang="ru-RU" spc="-5" dirty="0" smtClean="0">
                <a:cs typeface="Calibri"/>
              </a:rPr>
              <a:t>, </a:t>
            </a:r>
            <a:r>
              <a:rPr lang="ru-RU" spc="-5" dirty="0" err="1" smtClean="0">
                <a:cs typeface="Calibri"/>
              </a:rPr>
              <a:t>които</a:t>
            </a:r>
            <a:r>
              <a:rPr lang="ru-RU" spc="-5" dirty="0" smtClean="0">
                <a:cs typeface="Calibri"/>
              </a:rPr>
              <a:t> </a:t>
            </a:r>
            <a:r>
              <a:rPr lang="ru-RU" spc="-5" dirty="0" err="1" smtClean="0">
                <a:cs typeface="Calibri"/>
              </a:rPr>
              <a:t>са</a:t>
            </a:r>
            <a:r>
              <a:rPr lang="ru-RU" spc="-5" dirty="0" smtClean="0">
                <a:cs typeface="Calibri"/>
              </a:rPr>
              <a:t> </a:t>
            </a:r>
            <a:r>
              <a:rPr lang="ru-RU" spc="-5" dirty="0" err="1" smtClean="0">
                <a:cs typeface="Calibri"/>
              </a:rPr>
              <a:t>заинтересовани</a:t>
            </a:r>
            <a:r>
              <a:rPr lang="ru-RU" spc="-5" dirty="0" smtClean="0">
                <a:cs typeface="Calibri"/>
              </a:rPr>
              <a:t> </a:t>
            </a:r>
            <a:r>
              <a:rPr lang="ru-RU" spc="-5" dirty="0" err="1" smtClean="0">
                <a:cs typeface="Calibri"/>
              </a:rPr>
              <a:t>страни</a:t>
            </a:r>
            <a:r>
              <a:rPr lang="ru-RU" spc="-5" dirty="0" smtClean="0">
                <a:cs typeface="Calibri"/>
              </a:rPr>
              <a:t> </a:t>
            </a:r>
            <a:r>
              <a:rPr lang="ru-RU" spc="-5" dirty="0" err="1" smtClean="0">
                <a:cs typeface="Calibri"/>
              </a:rPr>
              <a:t>в</a:t>
            </a:r>
            <a:r>
              <a:rPr lang="ru-RU" spc="-5" dirty="0" smtClean="0">
                <a:cs typeface="Calibri"/>
              </a:rPr>
              <a:t> </a:t>
            </a:r>
            <a:r>
              <a:rPr lang="ru-RU" spc="-5" dirty="0" err="1" smtClean="0">
                <a:cs typeface="Calibri"/>
              </a:rPr>
              <a:t>промяната</a:t>
            </a:r>
            <a:r>
              <a:rPr lang="ru-RU" spc="-5" dirty="0" smtClean="0">
                <a:cs typeface="Calibri"/>
              </a:rPr>
              <a:t>.</a:t>
            </a:r>
          </a:p>
          <a:p>
            <a:pPr marL="239395" marR="241935" indent="-171450" algn="l">
              <a:lnSpc>
                <a:spcPts val="1270"/>
              </a:lnSpc>
              <a:buClr>
                <a:srgbClr val="EB7339"/>
              </a:buClr>
            </a:pPr>
            <a:endParaRPr lang="en-IE" sz="1100" spc="-5" dirty="0">
              <a:latin typeface="Calibri"/>
              <a:cs typeface="Calibri"/>
            </a:endParaRPr>
          </a:p>
          <a:p>
            <a:pPr marL="67945" marR="241935" algn="l">
              <a:lnSpc>
                <a:spcPts val="1270"/>
              </a:lnSpc>
            </a:pPr>
            <a:r>
              <a:rPr lang="ru-RU" b="1" spc="-5" dirty="0" err="1" smtClean="0">
                <a:cs typeface="Calibri"/>
              </a:rPr>
              <a:t>Непрекъснато</a:t>
            </a:r>
            <a:r>
              <a:rPr lang="ru-RU" b="1" spc="-5" dirty="0" smtClean="0">
                <a:cs typeface="Calibri"/>
              </a:rPr>
              <a:t> </a:t>
            </a:r>
            <a:r>
              <a:rPr lang="ru-RU" b="1" spc="-5" dirty="0" err="1" smtClean="0">
                <a:cs typeface="Calibri"/>
              </a:rPr>
              <a:t>подобряване</a:t>
            </a:r>
            <a:r>
              <a:rPr lang="ru-RU" b="1" spc="-5" dirty="0" smtClean="0">
                <a:cs typeface="Calibri"/>
              </a:rPr>
              <a:t> на </a:t>
            </a:r>
            <a:r>
              <a:rPr lang="ru-RU" b="1" spc="-5" dirty="0" err="1" smtClean="0">
                <a:cs typeface="Calibri"/>
              </a:rPr>
              <a:t>продуктите</a:t>
            </a:r>
            <a:r>
              <a:rPr lang="ru-RU" b="1" spc="-5" dirty="0" smtClean="0">
                <a:cs typeface="Calibri"/>
              </a:rPr>
              <a:t>, </a:t>
            </a:r>
            <a:r>
              <a:rPr lang="ru-RU" b="1" spc="-5" dirty="0" err="1" smtClean="0">
                <a:cs typeface="Calibri"/>
              </a:rPr>
              <a:t>процесите</a:t>
            </a:r>
            <a:r>
              <a:rPr lang="ru-RU" b="1" spc="-5" dirty="0" smtClean="0">
                <a:cs typeface="Calibri"/>
              </a:rPr>
              <a:t> и </a:t>
            </a:r>
            <a:r>
              <a:rPr lang="ru-RU" b="1" spc="-5" dirty="0" err="1" smtClean="0">
                <a:cs typeface="Calibri"/>
              </a:rPr>
              <a:t>услугите</a:t>
            </a:r>
            <a:endParaRPr lang="ru-RU" b="1" spc="-5" dirty="0" smtClean="0">
              <a:cs typeface="Calibri"/>
            </a:endParaRPr>
          </a:p>
          <a:p>
            <a:pPr marL="239395" marR="241935" indent="-171450" algn="l">
              <a:lnSpc>
                <a:spcPts val="1270"/>
              </a:lnSpc>
              <a:buClr>
                <a:srgbClr val="EB7339"/>
              </a:buClr>
              <a:buFont typeface="Arial" panose="020B0604020202020204" pitchFamily="34" charset="0"/>
              <a:buChar char="•"/>
            </a:pPr>
            <a:r>
              <a:rPr lang="ru-RU" spc="-5" dirty="0" smtClean="0">
                <a:cs typeface="Calibri"/>
              </a:rPr>
              <a:t>Да се </a:t>
            </a:r>
            <a:r>
              <a:rPr lang="ru-RU" spc="-5" dirty="0" err="1" smtClean="0">
                <a:cs typeface="Calibri"/>
              </a:rPr>
              <a:t>осигурява</a:t>
            </a:r>
            <a:r>
              <a:rPr lang="ru-RU" spc="-5" dirty="0" smtClean="0">
                <a:cs typeface="Calibri"/>
              </a:rPr>
              <a:t> постоянен мониторинг на </a:t>
            </a:r>
            <a:r>
              <a:rPr lang="ru-RU" spc="-5" dirty="0" err="1" smtClean="0">
                <a:cs typeface="Calibri"/>
              </a:rPr>
              <a:t>резултатите</a:t>
            </a:r>
            <a:r>
              <a:rPr lang="ru-RU" spc="-5" dirty="0" smtClean="0">
                <a:cs typeface="Calibri"/>
              </a:rPr>
              <a:t> и </a:t>
            </a:r>
            <a:r>
              <a:rPr lang="ru-RU" spc="-5" dirty="0" err="1" smtClean="0">
                <a:cs typeface="Calibri"/>
              </a:rPr>
              <a:t>насърчава</a:t>
            </a:r>
            <a:r>
              <a:rPr lang="ru-RU" spc="-5" dirty="0" smtClean="0">
                <a:cs typeface="Calibri"/>
              </a:rPr>
              <a:t> критично и обосновано </a:t>
            </a:r>
            <a:r>
              <a:rPr lang="ru-RU" spc="-5" dirty="0" err="1" smtClean="0">
                <a:cs typeface="Calibri"/>
              </a:rPr>
              <a:t>изследване</a:t>
            </a:r>
            <a:r>
              <a:rPr lang="ru-RU" spc="-5" dirty="0" smtClean="0">
                <a:cs typeface="Calibri"/>
              </a:rPr>
              <a:t> и анализ.</a:t>
            </a:r>
          </a:p>
          <a:p>
            <a:pPr marL="239395" marR="241935" indent="-171450" algn="l">
              <a:lnSpc>
                <a:spcPts val="1270"/>
              </a:lnSpc>
              <a:buClr>
                <a:srgbClr val="EB7339"/>
              </a:buClr>
              <a:buFont typeface="Arial" panose="020B0604020202020204" pitchFamily="34" charset="0"/>
              <a:buChar char="•"/>
            </a:pPr>
            <a:endParaRPr lang="en-IE" sz="1100" spc="-5" dirty="0">
              <a:latin typeface="Calibri"/>
              <a:cs typeface="Calibri"/>
            </a:endParaRPr>
          </a:p>
          <a:p>
            <a:pPr marL="67945" marR="241935" algn="l">
              <a:lnSpc>
                <a:spcPts val="1270"/>
              </a:lnSpc>
            </a:pPr>
            <a:r>
              <a:rPr lang="bg-BG" sz="1100" b="1" spc="-5" dirty="0" smtClean="0">
                <a:latin typeface="Calibri"/>
                <a:cs typeface="Calibri"/>
              </a:rPr>
              <a:t>Основен фокус върху ученици и студенти</a:t>
            </a:r>
            <a:endParaRPr lang="en-IE" sz="1100" b="1" spc="-5" dirty="0">
              <a:latin typeface="Calibri"/>
              <a:cs typeface="Calibri"/>
            </a:endParaRPr>
          </a:p>
          <a:p>
            <a:pPr marL="239395" marR="241935" indent="-171450" algn="l">
              <a:lnSpc>
                <a:spcPts val="1270"/>
              </a:lnSpc>
              <a:buClr>
                <a:srgbClr val="EB7339"/>
              </a:buClr>
              <a:buFont typeface="Arial" panose="020B0604020202020204" pitchFamily="34" charset="0"/>
              <a:buChar char="•"/>
            </a:pPr>
            <a:r>
              <a:rPr lang="ru-RU" spc="-5" dirty="0" smtClean="0">
                <a:cs typeface="Calibri"/>
              </a:rPr>
              <a:t>Да се </a:t>
            </a:r>
            <a:r>
              <a:rPr lang="ru-RU" spc="-5" dirty="0" err="1" smtClean="0">
                <a:cs typeface="Calibri"/>
              </a:rPr>
              <a:t>създават</a:t>
            </a:r>
            <a:r>
              <a:rPr lang="ru-RU" spc="-5" dirty="0" smtClean="0">
                <a:cs typeface="Calibri"/>
              </a:rPr>
              <a:t> условия за </a:t>
            </a:r>
            <a:r>
              <a:rPr lang="ru-RU" spc="-5" dirty="0" err="1" smtClean="0">
                <a:cs typeface="Calibri"/>
              </a:rPr>
              <a:t>промяна</a:t>
            </a:r>
            <a:r>
              <a:rPr lang="ru-RU" spc="-5" dirty="0" smtClean="0">
                <a:cs typeface="Calibri"/>
              </a:rPr>
              <a:t> на </a:t>
            </a:r>
            <a:r>
              <a:rPr lang="ru-RU" spc="-5" dirty="0" err="1" smtClean="0">
                <a:cs typeface="Calibri"/>
              </a:rPr>
              <a:t>поведението</a:t>
            </a:r>
            <a:r>
              <a:rPr lang="ru-RU" spc="-5" dirty="0" smtClean="0">
                <a:cs typeface="Calibri"/>
              </a:rPr>
              <a:t> </a:t>
            </a:r>
            <a:r>
              <a:rPr lang="ru-RU" spc="-5" dirty="0" err="1" smtClean="0">
                <a:cs typeface="Calibri"/>
              </a:rPr>
              <a:t>на</a:t>
            </a:r>
            <a:r>
              <a:rPr lang="ru-RU" spc="-5" dirty="0" smtClean="0">
                <a:cs typeface="Calibri"/>
              </a:rPr>
              <a:t> </a:t>
            </a:r>
            <a:r>
              <a:rPr lang="ru-RU" spc="-5" dirty="0" err="1" smtClean="0">
                <a:cs typeface="Calibri"/>
              </a:rPr>
              <a:t>маладите</a:t>
            </a:r>
            <a:r>
              <a:rPr lang="ru-RU" spc="-5" dirty="0" smtClean="0">
                <a:cs typeface="Calibri"/>
              </a:rPr>
              <a:t> хора.</a:t>
            </a:r>
          </a:p>
          <a:p>
            <a:pPr marL="239395" marR="241935" indent="-171450" algn="l">
              <a:lnSpc>
                <a:spcPts val="1270"/>
              </a:lnSpc>
              <a:buClr>
                <a:srgbClr val="EB7339"/>
              </a:buClr>
              <a:buFont typeface="Arial" panose="020B0604020202020204" pitchFamily="34" charset="0"/>
              <a:buChar char="•"/>
            </a:pPr>
            <a:endParaRPr lang="en-IE" sz="1100" spc="-5" dirty="0">
              <a:latin typeface="Calibri"/>
              <a:cs typeface="Calibri"/>
            </a:endParaRPr>
          </a:p>
          <a:p>
            <a:pPr marL="67945" marR="241935" algn="l">
              <a:lnSpc>
                <a:spcPts val="1270"/>
              </a:lnSpc>
            </a:pPr>
            <a:r>
              <a:rPr lang="bg-BG" sz="1100" b="1" spc="-5" dirty="0" smtClean="0">
                <a:latin typeface="Calibri"/>
                <a:cs typeface="Calibri"/>
              </a:rPr>
              <a:t>Фокус върху възрастни хора и хора с увреждания</a:t>
            </a:r>
          </a:p>
          <a:p>
            <a:pPr marL="239395" marR="241935" indent="-171450">
              <a:lnSpc>
                <a:spcPts val="1270"/>
              </a:lnSpc>
              <a:buClr>
                <a:srgbClr val="EB7339"/>
              </a:buClr>
              <a:buFont typeface="Arial" panose="020B0604020202020204" pitchFamily="34" charset="0"/>
              <a:buChar char="•"/>
            </a:pPr>
            <a:r>
              <a:rPr lang="ru-RU" spc="-5" dirty="0" smtClean="0">
                <a:cs typeface="Calibri"/>
              </a:rPr>
              <a:t>Да се </a:t>
            </a:r>
            <a:r>
              <a:rPr lang="ru-RU" spc="-5" dirty="0" err="1" smtClean="0">
                <a:cs typeface="Calibri"/>
              </a:rPr>
              <a:t>осигурят</a:t>
            </a:r>
            <a:r>
              <a:rPr lang="ru-RU" spc="-5" dirty="0" smtClean="0">
                <a:cs typeface="Calibri"/>
              </a:rPr>
              <a:t> </a:t>
            </a:r>
            <a:r>
              <a:rPr lang="ru-RU" spc="-5" dirty="0" err="1" smtClean="0">
                <a:cs typeface="Calibri"/>
              </a:rPr>
              <a:t>добри</a:t>
            </a:r>
            <a:r>
              <a:rPr lang="ru-RU" spc="-5" dirty="0" smtClean="0">
                <a:cs typeface="Calibri"/>
              </a:rPr>
              <a:t> условия за </a:t>
            </a:r>
            <a:r>
              <a:rPr lang="ru-RU" spc="-5" dirty="0" err="1" smtClean="0">
                <a:cs typeface="Calibri"/>
              </a:rPr>
              <a:t>достъп</a:t>
            </a:r>
            <a:r>
              <a:rPr lang="ru-RU" spc="-5" dirty="0" smtClean="0">
                <a:cs typeface="Calibri"/>
              </a:rPr>
              <a:t> до </a:t>
            </a:r>
            <a:r>
              <a:rPr lang="ru-RU" spc="-5" dirty="0" err="1" smtClean="0">
                <a:cs typeface="Calibri"/>
              </a:rPr>
              <a:t>обществено</a:t>
            </a:r>
            <a:r>
              <a:rPr lang="ru-RU" spc="-5" dirty="0" smtClean="0">
                <a:cs typeface="Calibri"/>
              </a:rPr>
              <a:t> пространство за хора с </a:t>
            </a:r>
            <a:r>
              <a:rPr lang="ru-RU" spc="-5" dirty="0" err="1" smtClean="0">
                <a:cs typeface="Calibri"/>
              </a:rPr>
              <a:t>увреждания</a:t>
            </a:r>
            <a:r>
              <a:rPr lang="ru-RU" spc="-5" dirty="0" smtClean="0">
                <a:cs typeface="Calibri"/>
              </a:rPr>
              <a:t> и/или </a:t>
            </a:r>
            <a:r>
              <a:rPr lang="ru-RU" spc="-5" dirty="0" err="1" smtClean="0">
                <a:cs typeface="Calibri"/>
              </a:rPr>
              <a:t>намалена</a:t>
            </a:r>
            <a:r>
              <a:rPr lang="ru-RU" spc="-5" dirty="0" smtClean="0">
                <a:cs typeface="Calibri"/>
              </a:rPr>
              <a:t> </a:t>
            </a:r>
            <a:r>
              <a:rPr lang="ru-RU" spc="-5" dirty="0" err="1" smtClean="0">
                <a:cs typeface="Calibri"/>
              </a:rPr>
              <a:t>подвижност</a:t>
            </a:r>
            <a:r>
              <a:rPr lang="ru-RU" spc="-5" dirty="0" smtClean="0">
                <a:cs typeface="Calibri"/>
              </a:rPr>
              <a:t>.</a:t>
            </a:r>
            <a:endParaRPr lang="en-IE" sz="1100" spc="-5" dirty="0">
              <a:latin typeface="Calibri"/>
              <a:cs typeface="Calibri"/>
            </a:endParaRPr>
          </a:p>
        </p:txBody>
      </p:sp>
      <p:grpSp>
        <p:nvGrpSpPr>
          <p:cNvPr id="4" name="Group 25">
            <a:extLst>
              <a:ext uri="{FF2B5EF4-FFF2-40B4-BE49-F238E27FC236}">
                <a16:creationId xmlns:a16="http://schemas.microsoft.com/office/drawing/2014/main" xmlns="" id="{C83340AA-CAC6-8FFE-4264-09A1CED4EBBB}"/>
              </a:ext>
            </a:extLst>
          </p:cNvPr>
          <p:cNvGrpSpPr>
            <a:grpSpLocks noChangeAspect="1"/>
          </p:cNvGrpSpPr>
          <p:nvPr/>
        </p:nvGrpSpPr>
        <p:grpSpPr>
          <a:xfrm>
            <a:off x="799942" y="2722570"/>
            <a:ext cx="749002" cy="748800"/>
            <a:chOff x="715822" y="3962678"/>
            <a:chExt cx="1008541" cy="1008269"/>
          </a:xfrm>
        </p:grpSpPr>
        <p:sp>
          <p:nvSpPr>
            <p:cNvPr id="29" name="Freeform 28">
              <a:extLst>
                <a:ext uri="{FF2B5EF4-FFF2-40B4-BE49-F238E27FC236}">
                  <a16:creationId xmlns:a16="http://schemas.microsoft.com/office/drawing/2014/main" xmlns="" id="{94BC554C-272E-8C30-0948-36B07C9D4EE2}"/>
                </a:ext>
              </a:extLst>
            </p:cNvPr>
            <p:cNvSpPr/>
            <p:nvPr/>
          </p:nvSpPr>
          <p:spPr>
            <a:xfrm>
              <a:off x="715822" y="3962678"/>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solidFill>
              <a:srgbClr val="404040"/>
            </a:solidFill>
            <a:ln w="270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xmlns="" id="{17D51570-81D1-0706-907E-C9B8531486BA}"/>
                </a:ext>
              </a:extLst>
            </p:cNvPr>
            <p:cNvSpPr/>
            <p:nvPr/>
          </p:nvSpPr>
          <p:spPr>
            <a:xfrm>
              <a:off x="1129406" y="4567233"/>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solidFill>
              <a:srgbClr val="404040"/>
            </a:solidFill>
            <a:ln w="270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xmlns="" id="{D2412386-1E25-514F-7CAA-A1A320D39CCF}"/>
                </a:ext>
              </a:extLst>
            </p:cNvPr>
            <p:cNvSpPr/>
            <p:nvPr/>
          </p:nvSpPr>
          <p:spPr>
            <a:xfrm>
              <a:off x="1626903" y="4743705"/>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solidFill>
              <a:srgbClr val="404040"/>
            </a:solidFill>
            <a:ln w="270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xmlns="" id="{4F7F4D61-DFDF-AF87-6817-6FAFBEC83D1F}"/>
                </a:ext>
              </a:extLst>
            </p:cNvPr>
            <p:cNvSpPr/>
            <p:nvPr/>
          </p:nvSpPr>
          <p:spPr>
            <a:xfrm>
              <a:off x="1626632" y="480859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xmlns="" id="{860AB13F-CE1C-66A8-0A84-550A32137E04}"/>
                </a:ext>
              </a:extLst>
            </p:cNvPr>
            <p:cNvSpPr/>
            <p:nvPr/>
          </p:nvSpPr>
          <p:spPr>
            <a:xfrm>
              <a:off x="878486" y="4873752"/>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xmlns="" id="{468666B6-A65A-00A7-46C8-175BA61597AE}"/>
                </a:ext>
              </a:extLst>
            </p:cNvPr>
            <p:cNvSpPr/>
            <p:nvPr/>
          </p:nvSpPr>
          <p:spPr>
            <a:xfrm>
              <a:off x="943388"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solidFill>
              <a:srgbClr val="404040"/>
            </a:solidFill>
            <a:ln w="270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xmlns="" id="{79BA0747-B02A-C78B-7FD0-3520DB881ACF}"/>
                </a:ext>
              </a:extLst>
            </p:cNvPr>
            <p:cNvSpPr/>
            <p:nvPr/>
          </p:nvSpPr>
          <p:spPr>
            <a:xfrm>
              <a:off x="1008563"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solidFill>
              <a:srgbClr val="404040"/>
            </a:solidFill>
            <a:ln w="270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xmlns="" id="{0AC8C7C2-C429-4DD8-34B7-FDB2FA731215}"/>
                </a:ext>
              </a:extLst>
            </p:cNvPr>
            <p:cNvSpPr/>
            <p:nvPr/>
          </p:nvSpPr>
          <p:spPr>
            <a:xfrm>
              <a:off x="1626903" y="4874023"/>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solidFill>
              <a:srgbClr val="404040"/>
            </a:solidFill>
            <a:ln w="270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xmlns="" id="{B3FCE306-BAA4-EDA3-D6EC-87F6D47C2E46}"/>
                </a:ext>
              </a:extLst>
            </p:cNvPr>
            <p:cNvSpPr/>
            <p:nvPr/>
          </p:nvSpPr>
          <p:spPr>
            <a:xfrm>
              <a:off x="1070478" y="4744248"/>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solidFill>
              <a:srgbClr val="404040"/>
            </a:solidFill>
            <a:ln w="270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xmlns="" id="{0F3CC75F-132C-E8CD-D71C-850F614A9EF6}"/>
                </a:ext>
              </a:extLst>
            </p:cNvPr>
            <p:cNvSpPr/>
            <p:nvPr/>
          </p:nvSpPr>
          <p:spPr>
            <a:xfrm>
              <a:off x="1235857" y="4060077"/>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solidFill>
              <a:srgbClr val="404040"/>
            </a:solidFill>
            <a:ln w="2705" cap="flat">
              <a:noFill/>
              <a:prstDash val="solid"/>
              <a:miter/>
            </a:ln>
          </p:spPr>
          <p:txBody>
            <a:bodyPr rtlCol="0" anchor="ctr"/>
            <a:lstStyle/>
            <a:p>
              <a:endParaRPr lang="en-US"/>
            </a:p>
          </p:txBody>
        </p:sp>
        <p:grpSp>
          <p:nvGrpSpPr>
            <p:cNvPr id="5" name="Graphic 2">
              <a:extLst>
                <a:ext uri="{FF2B5EF4-FFF2-40B4-BE49-F238E27FC236}">
                  <a16:creationId xmlns:a16="http://schemas.microsoft.com/office/drawing/2014/main" xmlns="" id="{920FF7DC-F98F-7D48-12EB-D8752A55A71C}"/>
                </a:ext>
              </a:extLst>
            </p:cNvPr>
            <p:cNvGrpSpPr/>
            <p:nvPr/>
          </p:nvGrpSpPr>
          <p:grpSpPr>
            <a:xfrm>
              <a:off x="1170412" y="3995461"/>
              <a:ext cx="520036" cy="519372"/>
              <a:chOff x="4594347" y="2258759"/>
              <a:chExt cx="520036" cy="519372"/>
            </a:xfrm>
            <a:solidFill>
              <a:srgbClr val="EB7339"/>
            </a:solidFill>
          </p:grpSpPr>
          <p:sp>
            <p:nvSpPr>
              <p:cNvPr id="59" name="Freeform 58">
                <a:extLst>
                  <a:ext uri="{FF2B5EF4-FFF2-40B4-BE49-F238E27FC236}">
                    <a16:creationId xmlns:a16="http://schemas.microsoft.com/office/drawing/2014/main" xmlns="" id="{4D60709E-E6DF-0669-7133-E9DB45820631}"/>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grpFill/>
              <a:ln w="270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xmlns="" id="{5536DF7E-A189-EBF6-CD19-1932F6D1BF69}"/>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grpFill/>
              <a:ln w="2705" cap="flat">
                <a:noFill/>
                <a:prstDash val="solid"/>
                <a:miter/>
              </a:ln>
            </p:spPr>
            <p:txBody>
              <a:bodyPr rtlCol="0" anchor="ctr"/>
              <a:lstStyle/>
              <a:p>
                <a:endParaRPr lang="en-US"/>
              </a:p>
            </p:txBody>
          </p:sp>
        </p:grpSp>
        <p:sp>
          <p:nvSpPr>
            <p:cNvPr id="58" name="Freeform 57">
              <a:extLst>
                <a:ext uri="{FF2B5EF4-FFF2-40B4-BE49-F238E27FC236}">
                  <a16:creationId xmlns:a16="http://schemas.microsoft.com/office/drawing/2014/main" xmlns="" id="{9AC32A8B-C284-948C-B757-3C75C0161758}"/>
                </a:ext>
              </a:extLst>
            </p:cNvPr>
            <p:cNvSpPr/>
            <p:nvPr/>
          </p:nvSpPr>
          <p:spPr>
            <a:xfrm>
              <a:off x="1333348" y="4157544"/>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solidFill>
              <a:srgbClr val="404040"/>
            </a:solidFill>
            <a:ln w="2705"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xmlns="" id="{3129CC56-5C6F-DAA6-49E1-F53A694D387D}"/>
              </a:ext>
            </a:extLst>
          </p:cNvPr>
          <p:cNvCxnSpPr>
            <a:cxnSpLocks/>
          </p:cNvCxnSpPr>
          <p:nvPr/>
        </p:nvCxnSpPr>
        <p:spPr>
          <a:xfrm>
            <a:off x="355600" y="54260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6" name="Group 19">
            <a:extLst>
              <a:ext uri="{FF2B5EF4-FFF2-40B4-BE49-F238E27FC236}">
                <a16:creationId xmlns:a16="http://schemas.microsoft.com/office/drawing/2014/main" xmlns="" id="{30EE90C0-0A2D-13DA-5A2D-9809BC359275}"/>
              </a:ext>
            </a:extLst>
          </p:cNvPr>
          <p:cNvGrpSpPr/>
          <p:nvPr/>
        </p:nvGrpSpPr>
        <p:grpSpPr>
          <a:xfrm>
            <a:off x="643847" y="5243801"/>
            <a:ext cx="3320550" cy="815608"/>
            <a:chOff x="642634" y="1690786"/>
            <a:chExt cx="3320550" cy="815608"/>
          </a:xfrm>
        </p:grpSpPr>
        <p:sp>
          <p:nvSpPr>
            <p:cNvPr id="21" name="Rectangle 20">
              <a:extLst>
                <a:ext uri="{FF2B5EF4-FFF2-40B4-BE49-F238E27FC236}">
                  <a16:creationId xmlns:a16="http://schemas.microsoft.com/office/drawing/2014/main" xmlns="" id="{9690E57E-BAB4-35C5-683C-C02708FBF811}"/>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xmlns="" id="{8DA04AF9-F676-8625-E936-B5D5985EDCB3}"/>
                </a:ext>
              </a:extLst>
            </p:cNvPr>
            <p:cNvSpPr txBox="1"/>
            <p:nvPr/>
          </p:nvSpPr>
          <p:spPr>
            <a:xfrm>
              <a:off x="736599" y="1690786"/>
              <a:ext cx="3226585" cy="815608"/>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ДЕЙНОСТИ И РЕЗУЛТАТИ</a:t>
              </a:r>
              <a:endParaRPr lang="en-IE" sz="1400" b="1" spc="-10" dirty="0" smtClean="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7" name="Text Placeholder 5">
            <a:extLst>
              <a:ext uri="{FF2B5EF4-FFF2-40B4-BE49-F238E27FC236}">
                <a16:creationId xmlns:a16="http://schemas.microsoft.com/office/drawing/2014/main" xmlns="" id="{D9D7B266-F09C-03BC-3228-C8253D361587}"/>
              </a:ext>
            </a:extLst>
          </p:cNvPr>
          <p:cNvSpPr txBox="1">
            <a:spLocks/>
          </p:cNvSpPr>
          <p:nvPr/>
        </p:nvSpPr>
        <p:spPr>
          <a:xfrm>
            <a:off x="677809" y="5730875"/>
            <a:ext cx="1676400" cy="1337200"/>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err="1" smtClean="0">
                <a:solidFill>
                  <a:srgbClr val="EB7339"/>
                </a:solidFill>
                <a:cs typeface="Calibri"/>
              </a:rPr>
              <a:t>Списък</a:t>
            </a:r>
            <a:r>
              <a:rPr lang="ru-RU" sz="1400" i="1" kern="0" spc="-5" dirty="0" smtClean="0">
                <a:solidFill>
                  <a:srgbClr val="EB7339"/>
                </a:solidFill>
                <a:cs typeface="Calibri"/>
              </a:rPr>
              <a:t> на </a:t>
            </a:r>
            <a:r>
              <a:rPr lang="ru-RU" sz="1400" i="1" kern="0" spc="-5" dirty="0" err="1" smtClean="0">
                <a:solidFill>
                  <a:srgbClr val="EB7339"/>
                </a:solidFill>
                <a:cs typeface="Calibri"/>
              </a:rPr>
              <a:t>дейностите</a:t>
            </a:r>
            <a:r>
              <a:rPr lang="ru-RU" sz="1400" i="1" kern="0" spc="-5" dirty="0" smtClean="0">
                <a:solidFill>
                  <a:srgbClr val="EB7339"/>
                </a:solidFill>
                <a:cs typeface="Calibri"/>
              </a:rPr>
              <a:t> и </a:t>
            </a:r>
            <a:r>
              <a:rPr lang="ru-RU" sz="1400" i="1" kern="0" spc="-5" dirty="0" err="1" smtClean="0">
                <a:solidFill>
                  <a:srgbClr val="EB7339"/>
                </a:solidFill>
                <a:cs typeface="Calibri"/>
              </a:rPr>
              <a:t>съответните</a:t>
            </a:r>
            <a:r>
              <a:rPr lang="ru-RU" sz="1400" i="1" kern="0" spc="-5" dirty="0" smtClean="0">
                <a:solidFill>
                  <a:srgbClr val="EB7339"/>
                </a:solidFill>
                <a:cs typeface="Calibri"/>
              </a:rPr>
              <a:t> </a:t>
            </a:r>
            <a:r>
              <a:rPr lang="ru-RU" sz="1400" i="1" kern="0" spc="-5" dirty="0" err="1" smtClean="0">
                <a:solidFill>
                  <a:srgbClr val="EB7339"/>
                </a:solidFill>
                <a:cs typeface="Calibri"/>
              </a:rPr>
              <a:t>резултати</a:t>
            </a:r>
            <a:r>
              <a:rPr lang="ru-RU" sz="1400" i="1" kern="0" spc="-5" dirty="0" smtClean="0">
                <a:solidFill>
                  <a:srgbClr val="EB7339"/>
                </a:solidFill>
                <a:cs typeface="Calibri"/>
              </a:rPr>
              <a:t>. </a:t>
            </a:r>
            <a:r>
              <a:rPr lang="ru-RU" sz="1400" i="1" kern="0" spc="-5" dirty="0" err="1" smtClean="0">
                <a:solidFill>
                  <a:srgbClr val="EB7339"/>
                </a:solidFill>
                <a:cs typeface="Calibri"/>
              </a:rPr>
              <a:t>Мерките</a:t>
            </a:r>
            <a:r>
              <a:rPr lang="ru-RU" sz="1400" i="1" kern="0" spc="-5" dirty="0" smtClean="0">
                <a:solidFill>
                  <a:srgbClr val="EB7339"/>
                </a:solidFill>
                <a:cs typeface="Calibri"/>
              </a:rPr>
              <a:t> </a:t>
            </a:r>
            <a:r>
              <a:rPr lang="ru-RU" sz="1400" i="1" kern="0" spc="-5" dirty="0" err="1" smtClean="0">
                <a:solidFill>
                  <a:srgbClr val="EB7339"/>
                </a:solidFill>
                <a:cs typeface="Calibri"/>
              </a:rPr>
              <a:t>са</a:t>
            </a:r>
            <a:r>
              <a:rPr lang="ru-RU" sz="1400" i="1" kern="0" spc="-5" dirty="0" smtClean="0">
                <a:solidFill>
                  <a:srgbClr val="EB7339"/>
                </a:solidFill>
                <a:cs typeface="Calibri"/>
              </a:rPr>
              <a:t> </a:t>
            </a:r>
            <a:r>
              <a:rPr lang="ru-RU" sz="1400" i="1" kern="0" spc="-5" dirty="0" err="1" smtClean="0">
                <a:solidFill>
                  <a:srgbClr val="EB7339"/>
                </a:solidFill>
                <a:cs typeface="Calibri"/>
              </a:rPr>
              <a:t>предназначени</a:t>
            </a:r>
            <a:r>
              <a:rPr lang="ru-RU" sz="1400" i="1" kern="0" spc="-5" dirty="0" smtClean="0">
                <a:solidFill>
                  <a:srgbClr val="EB7339"/>
                </a:solidFill>
                <a:cs typeface="Calibri"/>
              </a:rPr>
              <a:t> да </a:t>
            </a:r>
            <a:r>
              <a:rPr lang="ru-RU" sz="1400" i="1" kern="0" spc="-5" dirty="0" err="1" smtClean="0">
                <a:solidFill>
                  <a:srgbClr val="EB7339"/>
                </a:solidFill>
                <a:cs typeface="Calibri"/>
              </a:rPr>
              <a:t>постигнат</a:t>
            </a:r>
            <a:r>
              <a:rPr lang="ru-RU" sz="1400" i="1" kern="0" spc="-5" dirty="0" smtClean="0">
                <a:solidFill>
                  <a:srgbClr val="EB7339"/>
                </a:solidFill>
                <a:cs typeface="Calibri"/>
              </a:rPr>
              <a:t> </a:t>
            </a:r>
            <a:r>
              <a:rPr lang="ru-RU" sz="1400" i="1" kern="0" spc="-5" dirty="0" err="1" smtClean="0">
                <a:solidFill>
                  <a:srgbClr val="EB7339"/>
                </a:solidFill>
                <a:cs typeface="Calibri"/>
              </a:rPr>
              <a:t>всички</a:t>
            </a:r>
            <a:r>
              <a:rPr lang="ru-RU" sz="1400" i="1" kern="0" spc="-5" dirty="0" smtClean="0">
                <a:solidFill>
                  <a:srgbClr val="EB7339"/>
                </a:solidFill>
                <a:cs typeface="Calibri"/>
              </a:rPr>
              <a:t> </a:t>
            </a:r>
            <a:r>
              <a:rPr lang="ru-RU" sz="1400" i="1" kern="0" spc="-5" dirty="0" err="1" smtClean="0">
                <a:solidFill>
                  <a:srgbClr val="EB7339"/>
                </a:solidFill>
                <a:cs typeface="Calibri"/>
              </a:rPr>
              <a:t>аспекти</a:t>
            </a:r>
            <a:r>
              <a:rPr lang="ru-RU" sz="1400" i="1" kern="0" spc="-5" dirty="0" smtClean="0">
                <a:solidFill>
                  <a:srgbClr val="EB7339"/>
                </a:solidFill>
                <a:cs typeface="Calibri"/>
              </a:rPr>
              <a:t> на целите на проекта.</a:t>
            </a:r>
            <a:endParaRPr lang="en-IE" sz="1400" i="1" kern="0" spc="-5" dirty="0">
              <a:solidFill>
                <a:srgbClr val="EB7339"/>
              </a:solidFill>
              <a:latin typeface="Calibri"/>
              <a:cs typeface="Calibri"/>
            </a:endParaRPr>
          </a:p>
        </p:txBody>
      </p:sp>
      <p:sp>
        <p:nvSpPr>
          <p:cNvPr id="28" name="Text Placeholder 5">
            <a:extLst>
              <a:ext uri="{FF2B5EF4-FFF2-40B4-BE49-F238E27FC236}">
                <a16:creationId xmlns:a16="http://schemas.microsoft.com/office/drawing/2014/main" xmlns="" id="{03853DAA-8B3C-A1F0-744D-2AB64F0C283C}"/>
              </a:ext>
            </a:extLst>
          </p:cNvPr>
          <p:cNvSpPr txBox="1">
            <a:spLocks/>
          </p:cNvSpPr>
          <p:nvPr/>
        </p:nvSpPr>
        <p:spPr>
          <a:xfrm>
            <a:off x="2565043" y="5777796"/>
            <a:ext cx="4421526" cy="492195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0"/>
              </a:lnSpc>
            </a:pPr>
            <a:r>
              <a:rPr lang="ru-RU" spc="-10" dirty="0" err="1" smtClean="0">
                <a:latin typeface="Calibri" panose="020F0502020204030204" pitchFamily="34" charset="0"/>
                <a:cs typeface="Calibri" panose="020F0502020204030204" pitchFamily="34" charset="0"/>
              </a:rPr>
              <a:t>Изпълнението</a:t>
            </a:r>
            <a:r>
              <a:rPr lang="ru-RU" spc="-10" dirty="0" smtClean="0">
                <a:latin typeface="Calibri" panose="020F0502020204030204" pitchFamily="34" charset="0"/>
                <a:cs typeface="Calibri" panose="020F0502020204030204" pitchFamily="34" charset="0"/>
              </a:rPr>
              <a:t> на </a:t>
            </a:r>
            <a:r>
              <a:rPr lang="ru-RU" spc="-10" dirty="0" err="1" smtClean="0">
                <a:latin typeface="Calibri" panose="020F0502020204030204" pitchFamily="34" charset="0"/>
                <a:cs typeface="Calibri" panose="020F0502020204030204" pitchFamily="34" charset="0"/>
              </a:rPr>
              <a:t>Местния</a:t>
            </a:r>
            <a:r>
              <a:rPr lang="ru-RU" spc="-10" dirty="0" smtClean="0">
                <a:latin typeface="Calibri" panose="020F0502020204030204" pitchFamily="34" charset="0"/>
                <a:cs typeface="Calibri" panose="020F0502020204030204" pitchFamily="34" charset="0"/>
              </a:rPr>
              <a:t> план за активна </a:t>
            </a:r>
            <a:r>
              <a:rPr lang="ru-RU" spc="-10" dirty="0" err="1" smtClean="0">
                <a:latin typeface="Calibri" panose="020F0502020204030204" pitchFamily="34" charset="0"/>
                <a:cs typeface="Calibri" panose="020F0502020204030204" pitchFamily="34" charset="0"/>
              </a:rPr>
              <a:t>велосипедна</a:t>
            </a:r>
            <a:r>
              <a:rPr lang="ru-RU" spc="-10" dirty="0" smtClean="0">
                <a:latin typeface="Calibri" panose="020F0502020204030204" pitchFamily="34" charset="0"/>
                <a:cs typeface="Calibri" panose="020F0502020204030204" pitchFamily="34" charset="0"/>
              </a:rPr>
              <a:t> </a:t>
            </a:r>
            <a:r>
              <a:rPr lang="ru-RU" spc="-10" dirty="0" err="1" smtClean="0">
                <a:latin typeface="Calibri" panose="020F0502020204030204" pitchFamily="34" charset="0"/>
                <a:cs typeface="Calibri" panose="020F0502020204030204" pitchFamily="34" charset="0"/>
              </a:rPr>
              <a:t>мобилност</a:t>
            </a:r>
            <a:r>
              <a:rPr lang="ru-RU" spc="-10" dirty="0" smtClean="0">
                <a:latin typeface="Calibri" panose="020F0502020204030204" pitchFamily="34" charset="0"/>
                <a:cs typeface="Calibri" panose="020F0502020204030204" pitchFamily="34" charset="0"/>
              </a:rPr>
              <a:t> </a:t>
            </a:r>
            <a:r>
              <a:rPr lang="ru-RU" spc="-10" dirty="0" err="1" smtClean="0">
                <a:latin typeface="Calibri" panose="020F0502020204030204" pitchFamily="34" charset="0"/>
                <a:cs typeface="Calibri" panose="020F0502020204030204" pitchFamily="34" charset="0"/>
              </a:rPr>
              <a:t>предполага</a:t>
            </a:r>
            <a:r>
              <a:rPr lang="ru-RU" spc="-10" dirty="0" smtClean="0">
                <a:latin typeface="Calibri" panose="020F0502020204030204" pitchFamily="34" charset="0"/>
                <a:cs typeface="Calibri" panose="020F0502020204030204" pitchFamily="34" charset="0"/>
              </a:rPr>
              <a:t> </a:t>
            </a:r>
            <a:r>
              <a:rPr lang="ru-RU" spc="-10" dirty="0" err="1" smtClean="0">
                <a:latin typeface="Calibri" panose="020F0502020204030204" pitchFamily="34" charset="0"/>
                <a:cs typeface="Calibri" panose="020F0502020204030204" pitchFamily="34" charset="0"/>
              </a:rPr>
              <a:t>реализиране</a:t>
            </a:r>
            <a:r>
              <a:rPr lang="ru-RU" spc="-10" dirty="0" smtClean="0">
                <a:latin typeface="Calibri" panose="020F0502020204030204" pitchFamily="34" charset="0"/>
                <a:cs typeface="Calibri" panose="020F0502020204030204" pitchFamily="34" charset="0"/>
              </a:rPr>
              <a:t> на мерки и </a:t>
            </a:r>
            <a:r>
              <a:rPr lang="ru-RU" spc="-10" dirty="0" err="1" smtClean="0">
                <a:latin typeface="Calibri" panose="020F0502020204030204" pitchFamily="34" charset="0"/>
                <a:cs typeface="Calibri" panose="020F0502020204030204" pitchFamily="34" charset="0"/>
              </a:rPr>
              <a:t>дейности</a:t>
            </a:r>
            <a:r>
              <a:rPr lang="ru-RU" spc="-10" dirty="0" smtClean="0">
                <a:latin typeface="Calibri" panose="020F0502020204030204" pitchFamily="34" charset="0"/>
                <a:cs typeface="Calibri" panose="020F0502020204030204" pitchFamily="34" charset="0"/>
              </a:rPr>
              <a:t>, добре </a:t>
            </a:r>
            <a:r>
              <a:rPr lang="ru-RU" spc="-10" dirty="0" err="1" smtClean="0">
                <a:latin typeface="Calibri" panose="020F0502020204030204" pitchFamily="34" charset="0"/>
                <a:cs typeface="Calibri" panose="020F0502020204030204" pitchFamily="34" charset="0"/>
              </a:rPr>
              <a:t>планирани</a:t>
            </a:r>
            <a:r>
              <a:rPr lang="ru-RU" spc="-10" dirty="0" smtClean="0">
                <a:latin typeface="Calibri" panose="020F0502020204030204" pitchFamily="34" charset="0"/>
                <a:cs typeface="Calibri" panose="020F0502020204030204" pitchFamily="34" charset="0"/>
              </a:rPr>
              <a:t> и с </a:t>
            </a:r>
            <a:r>
              <a:rPr lang="ru-RU" spc="-10" dirty="0" err="1" smtClean="0">
                <a:latin typeface="Calibri" panose="020F0502020204030204" pitchFamily="34" charset="0"/>
                <a:cs typeface="Calibri" panose="020F0502020204030204" pitchFamily="34" charset="0"/>
              </a:rPr>
              <a:t>определени</a:t>
            </a:r>
            <a:r>
              <a:rPr lang="ru-RU" spc="-10" dirty="0" smtClean="0">
                <a:latin typeface="Calibri" panose="020F0502020204030204" pitchFamily="34" charset="0"/>
                <a:cs typeface="Calibri" panose="020F0502020204030204" pitchFamily="34" charset="0"/>
              </a:rPr>
              <a:t> </a:t>
            </a:r>
            <a:r>
              <a:rPr lang="ru-RU" spc="-10" dirty="0" err="1" smtClean="0">
                <a:latin typeface="Calibri" panose="020F0502020204030204" pitchFamily="34" charset="0"/>
                <a:cs typeface="Calibri" panose="020F0502020204030204" pitchFamily="34" charset="0"/>
              </a:rPr>
              <a:t>финансови</a:t>
            </a:r>
            <a:r>
              <a:rPr lang="ru-RU" spc="-10" dirty="0" smtClean="0">
                <a:latin typeface="Calibri" panose="020F0502020204030204" pitchFamily="34" charset="0"/>
                <a:cs typeface="Calibri" panose="020F0502020204030204" pitchFamily="34" charset="0"/>
              </a:rPr>
              <a:t> </a:t>
            </a:r>
            <a:r>
              <a:rPr lang="ru-RU" spc="-10" dirty="0" err="1" smtClean="0">
                <a:latin typeface="Calibri" panose="020F0502020204030204" pitchFamily="34" charset="0"/>
                <a:cs typeface="Calibri" panose="020F0502020204030204" pitchFamily="34" charset="0"/>
              </a:rPr>
              <a:t>ресурси</a:t>
            </a:r>
            <a:r>
              <a:rPr lang="ru-RU" spc="-10" dirty="0" smtClean="0">
                <a:latin typeface="Calibri" panose="020F0502020204030204" pitchFamily="34" charset="0"/>
                <a:cs typeface="Calibri" panose="020F0502020204030204" pitchFamily="34" charset="0"/>
              </a:rPr>
              <a:t>, а именно:</a:t>
            </a:r>
          </a:p>
          <a:p>
            <a:pPr marL="67945">
              <a:lnSpc>
                <a:spcPts val="1270"/>
              </a:lnSpc>
            </a:pPr>
            <a:endParaRPr lang="en-IE" sz="1100" dirty="0">
              <a:solidFill>
                <a:srgbClr val="404040"/>
              </a:solidFill>
              <a:latin typeface="Calibri" panose="020F0502020204030204" pitchFamily="34" charset="0"/>
              <a:cs typeface="Calibri" panose="020F0502020204030204" pitchFamily="34" charset="0"/>
            </a:endParaRPr>
          </a:p>
          <a:p>
            <a:pPr marL="67945">
              <a:lnSpc>
                <a:spcPts val="1270"/>
              </a:lnSpc>
              <a:spcBef>
                <a:spcPts val="5"/>
              </a:spcBef>
            </a:pPr>
            <a:r>
              <a:rPr lang="en-IE" sz="1100" b="1" spc="-5" dirty="0">
                <a:solidFill>
                  <a:srgbClr val="EB7339"/>
                </a:solidFill>
                <a:latin typeface="Calibri" panose="020F0502020204030204" pitchFamily="34" charset="0"/>
                <a:cs typeface="Calibri" panose="020F0502020204030204" pitchFamily="34" charset="0"/>
              </a:rPr>
              <a:t>01</a:t>
            </a:r>
            <a:r>
              <a:rPr lang="en-IE" sz="1100" b="1" spc="-15" dirty="0">
                <a:solidFill>
                  <a:srgbClr val="404040"/>
                </a:solidFill>
                <a:latin typeface="Calibri" panose="020F0502020204030204" pitchFamily="34" charset="0"/>
                <a:cs typeface="Calibri" panose="020F0502020204030204" pitchFamily="34" charset="0"/>
              </a:rPr>
              <a:t> </a:t>
            </a:r>
            <a:r>
              <a:rPr lang="en-IE" sz="1100" b="1" spc="-5" dirty="0" smtClean="0">
                <a:solidFill>
                  <a:srgbClr val="404040"/>
                </a:solidFill>
                <a:latin typeface="Calibri" panose="020F0502020204030204" pitchFamily="34" charset="0"/>
                <a:cs typeface="Calibri" panose="020F0502020204030204" pitchFamily="34" charset="0"/>
              </a:rPr>
              <a:t>–</a:t>
            </a:r>
            <a:r>
              <a:rPr lang="en-IE" sz="1100" b="1" spc="-15" dirty="0" smtClean="0">
                <a:solidFill>
                  <a:srgbClr val="404040"/>
                </a:solidFill>
                <a:latin typeface="Calibri" panose="020F0502020204030204" pitchFamily="34" charset="0"/>
                <a:cs typeface="Calibri" panose="020F0502020204030204" pitchFamily="34" charset="0"/>
              </a:rPr>
              <a:t> </a:t>
            </a:r>
            <a:r>
              <a:rPr lang="bg-BG" sz="1100" b="1" spc="-5" dirty="0" smtClean="0">
                <a:solidFill>
                  <a:srgbClr val="404040"/>
                </a:solidFill>
                <a:latin typeface="Calibri" panose="020F0502020204030204" pitchFamily="34" charset="0"/>
                <a:cs typeface="Calibri" panose="020F0502020204030204" pitchFamily="34" charset="0"/>
              </a:rPr>
              <a:t>Правна рамка</a:t>
            </a:r>
            <a:endParaRPr lang="en-IE" sz="1100" dirty="0">
              <a:solidFill>
                <a:srgbClr val="404040"/>
              </a:solidFill>
              <a:latin typeface="Calibri" panose="020F0502020204030204" pitchFamily="34" charset="0"/>
              <a:cs typeface="Calibri" panose="020F0502020204030204" pitchFamily="34" charset="0"/>
            </a:endParaRPr>
          </a:p>
          <a:p>
            <a:pPr marL="450850" marR="448945" indent="-136525">
              <a:lnSpc>
                <a:spcPts val="1270"/>
              </a:lnSpc>
              <a:buClr>
                <a:srgbClr val="EB7339"/>
              </a:buClr>
              <a:buFont typeface="Arial" panose="020B0604020202020204" pitchFamily="34" charset="0"/>
              <a:buChar char="•"/>
              <a:tabLst>
                <a:tab pos="160338" algn="l"/>
              </a:tabLst>
            </a:pPr>
            <a:r>
              <a:rPr lang="ru-RU" spc="-5" dirty="0" err="1" smtClean="0">
                <a:latin typeface="Calibri" panose="020F0502020204030204" pitchFamily="34" charset="0"/>
                <a:cs typeface="Calibri" panose="020F0502020204030204" pitchFamily="34" charset="0"/>
              </a:rPr>
              <a:t>Преглед</a:t>
            </a:r>
            <a:r>
              <a:rPr lang="ru-RU" spc="-5" dirty="0" smtClean="0">
                <a:latin typeface="Calibri" panose="020F0502020204030204" pitchFamily="34" charset="0"/>
                <a:cs typeface="Calibri" panose="020F0502020204030204" pitchFamily="34" charset="0"/>
              </a:rPr>
              <a:t> и </a:t>
            </a:r>
            <a:r>
              <a:rPr lang="ru-RU" spc="-5" dirty="0" err="1" smtClean="0">
                <a:latin typeface="Calibri" panose="020F0502020204030204" pitchFamily="34" charset="0"/>
                <a:cs typeface="Calibri" panose="020F0502020204030204" pitchFamily="34" charset="0"/>
              </a:rPr>
              <a:t>публикуване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Нареба</a:t>
            </a:r>
            <a:r>
              <a:rPr lang="ru-RU" spc="-5" dirty="0" smtClean="0">
                <a:latin typeface="Calibri" panose="020F0502020204030204" pitchFamily="34" charset="0"/>
                <a:cs typeface="Calibri" panose="020F0502020204030204" pitchFamily="34" charset="0"/>
              </a:rPr>
              <a:t> за </a:t>
            </a:r>
            <a:r>
              <a:rPr lang="ru-RU" spc="-5" dirty="0" err="1" smtClean="0">
                <a:latin typeface="Calibri" panose="020F0502020204030204" pitchFamily="34" charset="0"/>
                <a:cs typeface="Calibri" panose="020F0502020204030204" pitchFamily="34" charset="0"/>
              </a:rPr>
              <a:t>сигнализацията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движението</a:t>
            </a:r>
            <a:r>
              <a:rPr lang="ru-RU" spc="-5" dirty="0" smtClean="0">
                <a:latin typeface="Calibri" panose="020F0502020204030204" pitchFamily="34" charset="0"/>
                <a:cs typeface="Calibri" panose="020F0502020204030204" pitchFamily="34" charset="0"/>
              </a:rPr>
              <a:t> и </a:t>
            </a:r>
            <a:r>
              <a:rPr lang="ru-RU" spc="-5" dirty="0" err="1" smtClean="0">
                <a:latin typeface="Calibri" panose="020F0502020204030204" pitchFamily="34" charset="0"/>
                <a:cs typeface="Calibri" panose="020F0502020204030204" pitchFamily="34" charset="0"/>
              </a:rPr>
              <a:t>паркирането</a:t>
            </a:r>
            <a:r>
              <a:rPr lang="ru-RU" spc="-5" dirty="0" smtClean="0">
                <a:latin typeface="Calibri" panose="020F0502020204030204" pitchFamily="34" charset="0"/>
                <a:cs typeface="Calibri" panose="020F0502020204030204" pitchFamily="34" charset="0"/>
              </a:rPr>
              <a:t> в град Мура.</a:t>
            </a:r>
            <a:endParaRPr lang="en-IE" sz="1100" dirty="0">
              <a:solidFill>
                <a:srgbClr val="404040"/>
              </a:solidFill>
              <a:latin typeface="Calibri" panose="020F0502020204030204" pitchFamily="34" charset="0"/>
              <a:cs typeface="Calibri" panose="020F0502020204030204" pitchFamily="34" charset="0"/>
            </a:endParaRPr>
          </a:p>
          <a:p>
            <a:pPr marL="450850" indent="-136525">
              <a:lnSpc>
                <a:spcPts val="1270"/>
              </a:lnSpc>
              <a:spcBef>
                <a:spcPts val="200"/>
              </a:spcBef>
              <a:buClr>
                <a:srgbClr val="EB7339"/>
              </a:buClr>
              <a:buFont typeface="Arial" panose="020B0604020202020204" pitchFamily="34" charset="0"/>
              <a:buChar char="•"/>
              <a:tabLst>
                <a:tab pos="160338" algn="l"/>
              </a:tabLst>
            </a:pPr>
            <a:r>
              <a:rPr lang="bg-BG" sz="1100" spc="-5" dirty="0" smtClean="0">
                <a:solidFill>
                  <a:srgbClr val="404040"/>
                </a:solidFill>
                <a:latin typeface="Calibri" panose="020F0502020204030204" pitchFamily="34" charset="0"/>
                <a:cs typeface="Calibri" panose="020F0502020204030204" pitchFamily="34" charset="0"/>
              </a:rPr>
              <a:t>Публикуване на </a:t>
            </a:r>
            <a:r>
              <a:rPr lang="bg-BG" sz="1100" spc="-5" dirty="0" err="1" smtClean="0">
                <a:solidFill>
                  <a:srgbClr val="404040"/>
                </a:solidFill>
                <a:latin typeface="Calibri" panose="020F0502020204030204" pitchFamily="34" charset="0"/>
                <a:cs typeface="Calibri" panose="020F0502020204030204" pitchFamily="34" charset="0"/>
              </a:rPr>
              <a:t>Надеба</a:t>
            </a:r>
            <a:r>
              <a:rPr lang="bg-BG" sz="1100" spc="-5" dirty="0" smtClean="0">
                <a:solidFill>
                  <a:srgbClr val="404040"/>
                </a:solidFill>
                <a:latin typeface="Calibri" panose="020F0502020204030204" pitchFamily="34" charset="0"/>
                <a:cs typeface="Calibri" panose="020F0502020204030204" pitchFamily="34" charset="0"/>
              </a:rPr>
              <a:t> за активна мобилност в гр. </a:t>
            </a:r>
            <a:r>
              <a:rPr lang="bg-BG" sz="1100" spc="-5" dirty="0" err="1" smtClean="0">
                <a:solidFill>
                  <a:srgbClr val="404040"/>
                </a:solidFill>
                <a:latin typeface="Calibri" panose="020F0502020204030204" pitchFamily="34" charset="0"/>
                <a:cs typeface="Calibri" panose="020F0502020204030204" pitchFamily="34" charset="0"/>
              </a:rPr>
              <a:t>Моура</a:t>
            </a:r>
            <a:r>
              <a:rPr lang="en-IE" sz="1100" spc="-5" dirty="0" smtClean="0">
                <a:solidFill>
                  <a:srgbClr val="404040"/>
                </a:solidFill>
                <a:latin typeface="Calibri" panose="020F0502020204030204" pitchFamily="34" charset="0"/>
                <a:cs typeface="Calibri" panose="020F0502020204030204" pitchFamily="34" charset="0"/>
              </a:rPr>
              <a:t>.</a:t>
            </a:r>
            <a:endParaRPr lang="en-IE" sz="1100" dirty="0">
              <a:solidFill>
                <a:srgbClr val="404040"/>
              </a:solidFill>
              <a:latin typeface="Calibri" panose="020F0502020204030204" pitchFamily="34" charset="0"/>
              <a:cs typeface="Calibri" panose="020F0502020204030204" pitchFamily="34" charset="0"/>
            </a:endParaRPr>
          </a:p>
          <a:p>
            <a:pPr marL="450850" marR="135255" indent="-136525">
              <a:lnSpc>
                <a:spcPts val="1270"/>
              </a:lnSpc>
              <a:buClr>
                <a:srgbClr val="EB7339"/>
              </a:buClr>
              <a:buFont typeface="Arial" panose="020B0604020202020204" pitchFamily="34" charset="0"/>
              <a:buChar char="•"/>
              <a:tabLst>
                <a:tab pos="160338" algn="l"/>
              </a:tabLst>
            </a:pPr>
            <a:r>
              <a:rPr lang="ru-RU" spc="-5" dirty="0" err="1" smtClean="0">
                <a:latin typeface="Calibri" panose="020F0502020204030204" pitchFamily="34" charset="0"/>
                <a:cs typeface="Calibri" panose="020F0502020204030204" pitchFamily="34" charset="0"/>
              </a:rPr>
              <a:t>Включване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механизми</a:t>
            </a:r>
            <a:r>
              <a:rPr lang="ru-RU" spc="-5" dirty="0" smtClean="0">
                <a:latin typeface="Calibri" panose="020F0502020204030204" pitchFamily="34" charset="0"/>
                <a:cs typeface="Calibri" panose="020F0502020204030204" pitchFamily="34" charset="0"/>
              </a:rPr>
              <a:t> за </a:t>
            </a:r>
            <a:r>
              <a:rPr lang="ru-RU" spc="-5" dirty="0" err="1" smtClean="0">
                <a:latin typeface="Calibri" panose="020F0502020204030204" pitchFamily="34" charset="0"/>
                <a:cs typeface="Calibri" panose="020F0502020204030204" pitchFamily="34" charset="0"/>
              </a:rPr>
              <a:t>насърчаване</a:t>
            </a:r>
            <a:r>
              <a:rPr lang="ru-RU" spc="-5" dirty="0" smtClean="0">
                <a:latin typeface="Calibri" panose="020F0502020204030204" pitchFamily="34" charset="0"/>
                <a:cs typeface="Calibri" panose="020F0502020204030204" pitchFamily="34" charset="0"/>
              </a:rPr>
              <a:t> на активна </a:t>
            </a:r>
            <a:r>
              <a:rPr lang="ru-RU" spc="-5" dirty="0" err="1" smtClean="0">
                <a:latin typeface="Calibri" panose="020F0502020204030204" pitchFamily="34" charset="0"/>
                <a:cs typeface="Calibri" panose="020F0502020204030204" pitchFamily="34" charset="0"/>
              </a:rPr>
              <a:t>мобилност</a:t>
            </a:r>
            <a:r>
              <a:rPr lang="ru-RU" spc="-5" dirty="0" smtClean="0">
                <a:latin typeface="Calibri" panose="020F0502020204030204" pitchFamily="34" charset="0"/>
                <a:cs typeface="Calibri" panose="020F0502020204030204" pitchFamily="34" charset="0"/>
              </a:rPr>
              <a:t> в </a:t>
            </a:r>
            <a:r>
              <a:rPr lang="ru-RU" spc="-5" dirty="0" err="1" smtClean="0">
                <a:latin typeface="Calibri" panose="020F0502020204030204" pitchFamily="34" charset="0"/>
                <a:cs typeface="Calibri" panose="020F0502020204030204" pitchFamily="34" charset="0"/>
              </a:rPr>
              <a:t>общинското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законодателство</a:t>
            </a:r>
            <a:r>
              <a:rPr lang="ru-RU" spc="-5" dirty="0" smtClean="0">
                <a:latin typeface="Calibri" panose="020F0502020204030204" pitchFamily="34" charset="0"/>
                <a:cs typeface="Calibri" panose="020F0502020204030204" pitchFamily="34" charset="0"/>
              </a:rPr>
              <a:t> (напр. в обхвата на </a:t>
            </a:r>
            <a:r>
              <a:rPr lang="ru-RU" spc="-5" dirty="0" err="1" smtClean="0">
                <a:latin typeface="Calibri" panose="020F0502020204030204" pitchFamily="34" charset="0"/>
                <a:cs typeface="Calibri" panose="020F0502020204030204" pitchFamily="34" charset="0"/>
              </a:rPr>
              <a:t>градското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планиране</a:t>
            </a:r>
            <a:r>
              <a:rPr lang="ru-RU" spc="-5" dirty="0" smtClean="0">
                <a:latin typeface="Calibri" panose="020F0502020204030204" pitchFamily="34" charset="0"/>
                <a:cs typeface="Calibri" panose="020F0502020204030204" pitchFamily="34" charset="0"/>
              </a:rPr>
              <a:t> и/или </a:t>
            </a:r>
            <a:r>
              <a:rPr lang="ru-RU" spc="-5" dirty="0" err="1" smtClean="0">
                <a:latin typeface="Calibri" panose="020F0502020204030204" pitchFamily="34" charset="0"/>
                <a:cs typeface="Calibri" panose="020F0502020204030204" pitchFamily="34" charset="0"/>
              </a:rPr>
              <a:t>строителните</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разпоредби</a:t>
            </a:r>
            <a:r>
              <a:rPr lang="ru-RU" spc="-5" dirty="0" smtClean="0">
                <a:latin typeface="Calibri" panose="020F0502020204030204" pitchFamily="34" charset="0"/>
                <a:cs typeface="Calibri" panose="020F0502020204030204" pitchFamily="34" charset="0"/>
              </a:rPr>
              <a:t>). </a:t>
            </a:r>
            <a:r>
              <a:rPr lang="bg-BG" spc="-5" dirty="0" smtClean="0">
                <a:latin typeface="Calibri" panose="020F0502020204030204" pitchFamily="34" charset="0"/>
                <a:cs typeface="Calibri" panose="020F0502020204030204" pitchFamily="34" charset="0"/>
              </a:rPr>
              <a:t> </a:t>
            </a:r>
            <a:endParaRPr lang="en-IE" sz="1100" dirty="0">
              <a:solidFill>
                <a:srgbClr val="404040"/>
              </a:solidFill>
              <a:latin typeface="Calibri" panose="020F0502020204030204" pitchFamily="34" charset="0"/>
              <a:cs typeface="Calibri" panose="020F0502020204030204" pitchFamily="34" charset="0"/>
            </a:endParaRPr>
          </a:p>
          <a:p>
            <a:pPr>
              <a:lnSpc>
                <a:spcPts val="1270"/>
              </a:lnSpc>
              <a:spcBef>
                <a:spcPts val="35"/>
              </a:spcBef>
            </a:pPr>
            <a:endParaRPr lang="en-IE" sz="1100" dirty="0">
              <a:solidFill>
                <a:srgbClr val="404040"/>
              </a:solidFill>
              <a:latin typeface="Calibri" panose="020F0502020204030204" pitchFamily="34" charset="0"/>
              <a:cs typeface="Calibri" panose="020F0502020204030204" pitchFamily="34" charset="0"/>
            </a:endParaRPr>
          </a:p>
          <a:p>
            <a:pPr marL="67945">
              <a:lnSpc>
                <a:spcPts val="1270"/>
              </a:lnSpc>
            </a:pPr>
            <a:r>
              <a:rPr lang="en-IE" sz="1100" b="1" spc="-5" dirty="0">
                <a:solidFill>
                  <a:srgbClr val="EB7339"/>
                </a:solidFill>
                <a:latin typeface="Calibri" panose="020F0502020204030204" pitchFamily="34" charset="0"/>
                <a:cs typeface="Calibri" panose="020F0502020204030204" pitchFamily="34" charset="0"/>
              </a:rPr>
              <a:t>02</a:t>
            </a:r>
            <a:r>
              <a:rPr lang="en-IE" sz="1100" b="1" spc="-10" dirty="0">
                <a:solidFill>
                  <a:srgbClr val="404040"/>
                </a:solidFill>
                <a:latin typeface="Calibri" panose="020F0502020204030204" pitchFamily="34" charset="0"/>
                <a:cs typeface="Calibri" panose="020F0502020204030204" pitchFamily="34" charset="0"/>
              </a:rPr>
              <a:t> </a:t>
            </a:r>
            <a:r>
              <a:rPr lang="en-IE" sz="1100" b="1" spc="-5" dirty="0" smtClean="0">
                <a:solidFill>
                  <a:srgbClr val="404040"/>
                </a:solidFill>
                <a:latin typeface="Calibri" panose="020F0502020204030204" pitchFamily="34" charset="0"/>
                <a:cs typeface="Calibri" panose="020F0502020204030204" pitchFamily="34" charset="0"/>
              </a:rPr>
              <a:t>–</a:t>
            </a:r>
            <a:r>
              <a:rPr lang="en-IE" sz="1100" b="1" spc="-15" dirty="0" smtClean="0">
                <a:solidFill>
                  <a:srgbClr val="404040"/>
                </a:solidFill>
                <a:latin typeface="Calibri" panose="020F0502020204030204" pitchFamily="34" charset="0"/>
                <a:cs typeface="Calibri" panose="020F0502020204030204" pitchFamily="34" charset="0"/>
              </a:rPr>
              <a:t> </a:t>
            </a:r>
            <a:r>
              <a:rPr lang="bg-BG" sz="1100" b="1" spc="-5" dirty="0" smtClean="0">
                <a:solidFill>
                  <a:srgbClr val="404040"/>
                </a:solidFill>
                <a:latin typeface="Calibri" panose="020F0502020204030204" pitchFamily="34" charset="0"/>
                <a:cs typeface="Calibri" panose="020F0502020204030204" pitchFamily="34" charset="0"/>
              </a:rPr>
              <a:t>Научно развойна дейност</a:t>
            </a:r>
            <a:endParaRPr lang="en-IE" sz="1100" dirty="0">
              <a:solidFill>
                <a:srgbClr val="404040"/>
              </a:solidFill>
              <a:latin typeface="Calibri" panose="020F0502020204030204" pitchFamily="34" charset="0"/>
              <a:cs typeface="Calibri" panose="020F0502020204030204" pitchFamily="34" charset="0"/>
            </a:endParaRPr>
          </a:p>
          <a:p>
            <a:pPr marL="485775" marR="83820" indent="-171450">
              <a:lnSpc>
                <a:spcPts val="1270"/>
              </a:lnSpc>
              <a:buClr>
                <a:srgbClr val="EB7339"/>
              </a:buClr>
              <a:buFont typeface="Arial" panose="020B0604020202020204" pitchFamily="34" charset="0"/>
              <a:buChar char="•"/>
              <a:tabLst>
                <a:tab pos="160338" algn="l"/>
              </a:tabLst>
            </a:pPr>
            <a:r>
              <a:rPr lang="ru-RU" spc="-5" dirty="0" err="1" smtClean="0">
                <a:latin typeface="Calibri" panose="020F0502020204030204" pitchFamily="34" charset="0"/>
                <a:cs typeface="Calibri" panose="020F0502020204030204" pitchFamily="34" charset="0"/>
              </a:rPr>
              <a:t>Подкрепа</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изследвания</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приложени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към</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местния</a:t>
            </a:r>
            <a:r>
              <a:rPr lang="ru-RU" spc="-5" dirty="0" smtClean="0">
                <a:latin typeface="Calibri" panose="020F0502020204030204" pitchFamily="34" charset="0"/>
                <a:cs typeface="Calibri" panose="020F0502020204030204" pitchFamily="34" charset="0"/>
              </a:rPr>
              <a:t> контекст (например чрез </a:t>
            </a:r>
            <a:r>
              <a:rPr lang="ru-RU" spc="-5" dirty="0" err="1" smtClean="0">
                <a:latin typeface="Calibri" panose="020F0502020204030204" pitchFamily="34" charset="0"/>
                <a:cs typeface="Calibri" panose="020F0502020204030204" pitchFamily="34" charset="0"/>
              </a:rPr>
              <a:t>насърчаване</a:t>
            </a:r>
            <a:r>
              <a:rPr lang="ru-RU" spc="-5" dirty="0" smtClean="0">
                <a:latin typeface="Calibri" panose="020F0502020204030204" pitchFamily="34" charset="0"/>
                <a:cs typeface="Calibri" panose="020F0502020204030204" pitchFamily="34" charset="0"/>
              </a:rPr>
              <a:t> и </a:t>
            </a:r>
            <a:r>
              <a:rPr lang="ru-RU" spc="-5" dirty="0" err="1" smtClean="0">
                <a:latin typeface="Calibri" panose="020F0502020204030204" pitchFamily="34" charset="0"/>
                <a:cs typeface="Calibri" panose="020F0502020204030204" pitchFamily="34" charset="0"/>
              </a:rPr>
              <a:t>награждаване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местни</a:t>
            </a:r>
            <a:r>
              <a:rPr lang="ru-RU" spc="-5" dirty="0" smtClean="0">
                <a:latin typeface="Calibri" panose="020F0502020204030204" pitchFamily="34" charset="0"/>
                <a:cs typeface="Calibri" panose="020F0502020204030204" pitchFamily="34" charset="0"/>
              </a:rPr>
              <a:t> разработки и оценка на разработки от </a:t>
            </a:r>
            <a:r>
              <a:rPr lang="ru-RU" spc="-5" dirty="0" err="1" smtClean="0">
                <a:latin typeface="Calibri" panose="020F0502020204030204" pitchFamily="34" charset="0"/>
                <a:cs typeface="Calibri" panose="020F0502020204030204" pitchFamily="34" charset="0"/>
              </a:rPr>
              <a:t>други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страни</a:t>
            </a:r>
            <a:r>
              <a:rPr lang="ru-RU" spc="-5" dirty="0" smtClean="0">
                <a:latin typeface="Calibri" panose="020F0502020204030204" pitchFamily="34" charset="0"/>
                <a:cs typeface="Calibri" panose="020F0502020204030204" pitchFamily="34" charset="0"/>
              </a:rPr>
              <a:t> по </a:t>
            </a:r>
            <a:r>
              <a:rPr lang="ru-RU" spc="-5" dirty="0" err="1" smtClean="0">
                <a:latin typeface="Calibri" panose="020F0502020204030204" pitchFamily="34" charset="0"/>
                <a:cs typeface="Calibri" panose="020F0502020204030204" pitchFamily="34" charset="0"/>
              </a:rPr>
              <a:t>темата</a:t>
            </a:r>
            <a:r>
              <a:rPr lang="ru-RU" spc="-5" dirty="0" smtClean="0">
                <a:latin typeface="Calibri" panose="020F0502020204030204" pitchFamily="34" charset="0"/>
                <a:cs typeface="Calibri" panose="020F0502020204030204" pitchFamily="34" charset="0"/>
              </a:rPr>
              <a:t> за активна </a:t>
            </a:r>
            <a:r>
              <a:rPr lang="ru-RU" spc="-5" dirty="0" err="1" smtClean="0">
                <a:latin typeface="Calibri" panose="020F0502020204030204" pitchFamily="34" charset="0"/>
                <a:cs typeface="Calibri" panose="020F0502020204030204" pitchFamily="34" charset="0"/>
              </a:rPr>
              <a:t>мобилност</a:t>
            </a:r>
            <a:r>
              <a:rPr lang="ru-RU" spc="-5" dirty="0" smtClean="0">
                <a:latin typeface="Calibri" panose="020F0502020204030204" pitchFamily="34" charset="0"/>
                <a:cs typeface="Calibri" panose="020F0502020204030204" pitchFamily="34" charset="0"/>
              </a:rPr>
              <a:t> в Мура).</a:t>
            </a:r>
            <a:endParaRPr lang="en-IE" sz="1100" dirty="0" smtClean="0">
              <a:solidFill>
                <a:srgbClr val="404040"/>
              </a:solidFill>
              <a:latin typeface="Calibri" panose="020F0502020204030204" pitchFamily="34" charset="0"/>
              <a:cs typeface="Calibri" panose="020F0502020204030204" pitchFamily="34" charset="0"/>
            </a:endParaRPr>
          </a:p>
          <a:p>
            <a:pPr marL="485775" marR="188595" indent="-171450">
              <a:lnSpc>
                <a:spcPts val="1270"/>
              </a:lnSpc>
              <a:spcBef>
                <a:spcPts val="65"/>
              </a:spcBef>
              <a:buClr>
                <a:srgbClr val="EB7339"/>
              </a:buClr>
              <a:buFont typeface="Arial" panose="020B0604020202020204" pitchFamily="34" charset="0"/>
              <a:buChar char="•"/>
              <a:tabLst>
                <a:tab pos="160338" algn="l"/>
              </a:tabLst>
            </a:pPr>
            <a:r>
              <a:rPr lang="ru-RU" spc="-5" dirty="0" err="1" smtClean="0">
                <a:latin typeface="Calibri" panose="020F0502020204030204" pitchFamily="34" charset="0"/>
                <a:cs typeface="Calibri" panose="020F0502020204030204" pitchFamily="34" charset="0"/>
              </a:rPr>
              <a:t>Насърчаване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споделянето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на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специализирани</a:t>
            </a:r>
            <a:r>
              <a:rPr lang="ru-RU" spc="-5" dirty="0" smtClean="0">
                <a:latin typeface="Calibri" panose="020F0502020204030204" pitchFamily="34" charset="0"/>
                <a:cs typeface="Calibri" panose="020F0502020204030204" pitchFamily="34" charset="0"/>
              </a:rPr>
              <a:t> знания с </a:t>
            </a:r>
            <a:r>
              <a:rPr lang="ru-RU" spc="-5" dirty="0" err="1" smtClean="0">
                <a:latin typeface="Calibri" panose="020F0502020204030204" pitchFamily="34" charset="0"/>
                <a:cs typeface="Calibri" panose="020F0502020204030204" pitchFamily="34" charset="0"/>
              </a:rPr>
              <a:t>общността</a:t>
            </a:r>
            <a:r>
              <a:rPr lang="ru-RU" spc="-5" dirty="0" smtClean="0">
                <a:latin typeface="Calibri" panose="020F0502020204030204" pitchFamily="34" charset="0"/>
                <a:cs typeface="Calibri" panose="020F0502020204030204" pitchFamily="34" charset="0"/>
              </a:rPr>
              <a:t> по </a:t>
            </a:r>
            <a:r>
              <a:rPr lang="ru-RU" spc="-5" dirty="0" err="1" smtClean="0">
                <a:latin typeface="Calibri" panose="020F0502020204030204" pitchFamily="34" charset="0"/>
                <a:cs typeface="Calibri" panose="020F0502020204030204" pitchFamily="34" charset="0"/>
              </a:rPr>
              <a:t>достъпен</a:t>
            </a:r>
            <a:r>
              <a:rPr lang="ru-RU" spc="-5" dirty="0" smtClean="0">
                <a:latin typeface="Calibri" panose="020F0502020204030204" pitchFamily="34" charset="0"/>
                <a:cs typeface="Calibri" panose="020F0502020204030204" pitchFamily="34" charset="0"/>
              </a:rPr>
              <a:t> начин (напр. чрез </a:t>
            </a:r>
            <a:r>
              <a:rPr lang="ru-RU" spc="-5" dirty="0" err="1" smtClean="0">
                <a:latin typeface="Calibri" panose="020F0502020204030204" pitchFamily="34" charset="0"/>
                <a:cs typeface="Calibri" panose="020F0502020204030204" pitchFamily="34" charset="0"/>
              </a:rPr>
              <a:t>уебсайт</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страници</a:t>
            </a:r>
            <a:r>
              <a:rPr lang="ru-RU" spc="-5" dirty="0" smtClean="0">
                <a:latin typeface="Calibri" panose="020F0502020204030204" pitchFamily="34" charset="0"/>
                <a:cs typeface="Calibri" panose="020F0502020204030204" pitchFamily="34" charset="0"/>
              </a:rPr>
              <a:t> в </a:t>
            </a:r>
            <a:r>
              <a:rPr lang="ru-RU" spc="-5" dirty="0" err="1" smtClean="0">
                <a:latin typeface="Calibri" panose="020F0502020204030204" pitchFamily="34" charset="0"/>
                <a:cs typeface="Calibri" panose="020F0502020204030204" pitchFamily="34" charset="0"/>
              </a:rPr>
              <a:t>социални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медии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различни</a:t>
            </a:r>
            <a:r>
              <a:rPr lang="ru-RU" spc="-5" dirty="0" smtClean="0">
                <a:latin typeface="Calibri" panose="020F0502020204030204" pitchFamily="34" charset="0"/>
                <a:cs typeface="Calibri" panose="020F0502020204030204" pitchFamily="34" charset="0"/>
              </a:rPr>
              <a:t> приложения).</a:t>
            </a:r>
            <a:endParaRPr lang="en-IE" sz="1100" dirty="0">
              <a:solidFill>
                <a:srgbClr val="404040"/>
              </a:solidFill>
              <a:latin typeface="Calibri" panose="020F0502020204030204" pitchFamily="34" charset="0"/>
              <a:cs typeface="Calibri" panose="020F0502020204030204" pitchFamily="34" charset="0"/>
            </a:endParaRPr>
          </a:p>
        </p:txBody>
      </p:sp>
      <p:grpSp>
        <p:nvGrpSpPr>
          <p:cNvPr id="7" name="Graphic 3">
            <a:extLst>
              <a:ext uri="{FF2B5EF4-FFF2-40B4-BE49-F238E27FC236}">
                <a16:creationId xmlns:a16="http://schemas.microsoft.com/office/drawing/2014/main" xmlns="" id="{0A240A0F-C9F9-F85B-007B-D222859FBAE3}"/>
              </a:ext>
            </a:extLst>
          </p:cNvPr>
          <p:cNvGrpSpPr>
            <a:grpSpLocks noChangeAspect="1"/>
          </p:cNvGrpSpPr>
          <p:nvPr/>
        </p:nvGrpSpPr>
        <p:grpSpPr>
          <a:xfrm>
            <a:off x="812800" y="7254875"/>
            <a:ext cx="741602" cy="748800"/>
            <a:chOff x="8626076" y="3737866"/>
            <a:chExt cx="1130020" cy="1140988"/>
          </a:xfrm>
          <a:solidFill>
            <a:srgbClr val="404040"/>
          </a:solidFill>
        </p:grpSpPr>
        <p:grpSp>
          <p:nvGrpSpPr>
            <p:cNvPr id="8" name="Graphic 3">
              <a:extLst>
                <a:ext uri="{FF2B5EF4-FFF2-40B4-BE49-F238E27FC236}">
                  <a16:creationId xmlns:a16="http://schemas.microsoft.com/office/drawing/2014/main" xmlns="" id="{251D4E2D-DA53-0EAE-29DE-D78A8C7F89F5}"/>
                </a:ext>
              </a:extLst>
            </p:cNvPr>
            <p:cNvGrpSpPr/>
            <p:nvPr/>
          </p:nvGrpSpPr>
          <p:grpSpPr>
            <a:xfrm>
              <a:off x="8626076" y="4097168"/>
              <a:ext cx="907855" cy="521124"/>
              <a:chOff x="8626076" y="4097168"/>
              <a:chExt cx="907855" cy="521124"/>
            </a:xfrm>
            <a:grpFill/>
          </p:grpSpPr>
          <p:sp>
            <p:nvSpPr>
              <p:cNvPr id="44" name="Freeform 43">
                <a:extLst>
                  <a:ext uri="{FF2B5EF4-FFF2-40B4-BE49-F238E27FC236}">
                    <a16:creationId xmlns:a16="http://schemas.microsoft.com/office/drawing/2014/main" xmlns="" id="{5BAE1BAB-19CE-EC9B-AD49-5F24D0B99A6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xmlns="" id="{5251CFE1-CB95-EA48-6A3C-74FC83958FEF}"/>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xmlns="" id="{FB63AD84-0CED-E6EB-C433-6EF9400C7B1F}"/>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xmlns="" id="{C4BA2B59-9701-A7C2-EB9A-E985CD13E996}"/>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xmlns="" id="{F5D99C42-BB89-1B07-7A80-CC133122DA20}"/>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xmlns="" id="{C13E4871-E9C7-0CE2-D432-DB5CE3D03D2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xmlns="" id="{9762664C-1FB5-A0A5-B63E-2F3D0699F1CB}"/>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xmlns="" id="{9B05A87F-17CC-D181-327E-9336BE70362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xmlns="" id="{C7C72ADB-B9E0-E210-738D-FE10EF8F815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xmlns="" id="{5652751B-1897-1401-6048-6EC8D66DAF8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xmlns="" val="2851637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18</a:t>
            </a:fld>
            <a:endParaRPr lang="en-US" dirty="0"/>
          </a:p>
        </p:txBody>
      </p:sp>
      <p:cxnSp>
        <p:nvCxnSpPr>
          <p:cNvPr id="16" name="Straight Connector 15">
            <a:extLst>
              <a:ext uri="{FF2B5EF4-FFF2-40B4-BE49-F238E27FC236}">
                <a16:creationId xmlns:a16="http://schemas.microsoft.com/office/drawing/2014/main" xmlns="" id="{3129CC56-5C6F-DAA6-49E1-F53A694D387D}"/>
              </a:ext>
            </a:extLst>
          </p:cNvPr>
          <p:cNvCxnSpPr>
            <a:cxnSpLocks/>
          </p:cNvCxnSpPr>
          <p:nvPr/>
        </p:nvCxnSpPr>
        <p:spPr>
          <a:xfrm>
            <a:off x="355957" y="95955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9">
            <a:extLst>
              <a:ext uri="{FF2B5EF4-FFF2-40B4-BE49-F238E27FC236}">
                <a16:creationId xmlns:a16="http://schemas.microsoft.com/office/drawing/2014/main" xmlns="" id="{30EE90C0-0A2D-13DA-5A2D-9809BC359275}"/>
              </a:ext>
            </a:extLst>
          </p:cNvPr>
          <p:cNvGrpSpPr/>
          <p:nvPr/>
        </p:nvGrpSpPr>
        <p:grpSpPr>
          <a:xfrm>
            <a:off x="644204" y="777280"/>
            <a:ext cx="3320550" cy="1069524"/>
            <a:chOff x="642634" y="1690786"/>
            <a:chExt cx="3320550" cy="1069524"/>
          </a:xfrm>
        </p:grpSpPr>
        <p:sp>
          <p:nvSpPr>
            <p:cNvPr id="21" name="Rectangle 20">
              <a:extLst>
                <a:ext uri="{FF2B5EF4-FFF2-40B4-BE49-F238E27FC236}">
                  <a16:creationId xmlns:a16="http://schemas.microsoft.com/office/drawing/2014/main" xmlns="" id="{9690E57E-BAB4-35C5-683C-C02708FBF811}"/>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xmlns="" id="{8DA04AF9-F676-8625-E936-B5D5985EDCB3}"/>
                </a:ext>
              </a:extLst>
            </p:cNvPr>
            <p:cNvSpPr txBox="1"/>
            <p:nvPr/>
          </p:nvSpPr>
          <p:spPr>
            <a:xfrm>
              <a:off x="736599" y="1690786"/>
              <a:ext cx="3226585" cy="1069524"/>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ДЕЙНОСТИ И РЕЗУЛТАТИ</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7" name="Text Placeholder 5">
            <a:extLst>
              <a:ext uri="{FF2B5EF4-FFF2-40B4-BE49-F238E27FC236}">
                <a16:creationId xmlns:a16="http://schemas.microsoft.com/office/drawing/2014/main" xmlns="" id="{D9D7B266-F09C-03BC-3228-C8253D361587}"/>
              </a:ext>
            </a:extLst>
          </p:cNvPr>
          <p:cNvSpPr txBox="1">
            <a:spLocks/>
          </p:cNvSpPr>
          <p:nvPr/>
        </p:nvSpPr>
        <p:spPr>
          <a:xfrm>
            <a:off x="678166" y="1311276"/>
            <a:ext cx="1676400" cy="129027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err="1" smtClean="0">
                <a:solidFill>
                  <a:srgbClr val="EB7339"/>
                </a:solidFill>
                <a:cs typeface="Calibri"/>
              </a:rPr>
              <a:t>Списък</a:t>
            </a:r>
            <a:r>
              <a:rPr lang="ru-RU" sz="1400" i="1" kern="0" spc="-5" dirty="0" smtClean="0">
                <a:solidFill>
                  <a:srgbClr val="EB7339"/>
                </a:solidFill>
                <a:cs typeface="Calibri"/>
              </a:rPr>
              <a:t> на </a:t>
            </a:r>
            <a:r>
              <a:rPr lang="ru-RU" sz="1400" i="1" kern="0" spc="-5" dirty="0" err="1" smtClean="0">
                <a:solidFill>
                  <a:srgbClr val="EB7339"/>
                </a:solidFill>
                <a:cs typeface="Calibri"/>
              </a:rPr>
              <a:t>дейностите</a:t>
            </a:r>
            <a:r>
              <a:rPr lang="ru-RU" sz="1400" i="1" kern="0" spc="-5" dirty="0" smtClean="0">
                <a:solidFill>
                  <a:srgbClr val="EB7339"/>
                </a:solidFill>
                <a:cs typeface="Calibri"/>
              </a:rPr>
              <a:t> и </a:t>
            </a:r>
            <a:r>
              <a:rPr lang="ru-RU" sz="1400" i="1" kern="0" spc="-5" dirty="0" err="1" smtClean="0">
                <a:solidFill>
                  <a:srgbClr val="EB7339"/>
                </a:solidFill>
                <a:cs typeface="Calibri"/>
              </a:rPr>
              <a:t>съответните</a:t>
            </a:r>
            <a:r>
              <a:rPr lang="ru-RU" sz="1400" i="1" kern="0" spc="-5" dirty="0" smtClean="0">
                <a:solidFill>
                  <a:srgbClr val="EB7339"/>
                </a:solidFill>
                <a:cs typeface="Calibri"/>
              </a:rPr>
              <a:t> </a:t>
            </a:r>
            <a:r>
              <a:rPr lang="ru-RU" sz="1400" i="1" kern="0" spc="-5" dirty="0" err="1" smtClean="0">
                <a:solidFill>
                  <a:srgbClr val="EB7339"/>
                </a:solidFill>
                <a:cs typeface="Calibri"/>
              </a:rPr>
              <a:t>резултати</a:t>
            </a:r>
            <a:r>
              <a:rPr lang="ru-RU" sz="1400" i="1" kern="0" spc="-5" dirty="0" smtClean="0">
                <a:solidFill>
                  <a:srgbClr val="EB7339"/>
                </a:solidFill>
                <a:cs typeface="Calibri"/>
              </a:rPr>
              <a:t>. </a:t>
            </a:r>
            <a:r>
              <a:rPr lang="ru-RU" sz="1400" i="1" kern="0" spc="-5" dirty="0" err="1" smtClean="0">
                <a:solidFill>
                  <a:srgbClr val="EB7339"/>
                </a:solidFill>
                <a:cs typeface="Calibri"/>
              </a:rPr>
              <a:t>Мерките</a:t>
            </a:r>
            <a:r>
              <a:rPr lang="ru-RU" sz="1400" i="1" kern="0" spc="-5" dirty="0" smtClean="0">
                <a:solidFill>
                  <a:srgbClr val="EB7339"/>
                </a:solidFill>
                <a:cs typeface="Calibri"/>
              </a:rPr>
              <a:t> </a:t>
            </a:r>
            <a:r>
              <a:rPr lang="ru-RU" sz="1400" i="1" kern="0" spc="-5" dirty="0" err="1" smtClean="0">
                <a:solidFill>
                  <a:srgbClr val="EB7339"/>
                </a:solidFill>
                <a:cs typeface="Calibri"/>
              </a:rPr>
              <a:t>са</a:t>
            </a:r>
            <a:r>
              <a:rPr lang="ru-RU" sz="1400" i="1" kern="0" spc="-5" dirty="0" smtClean="0">
                <a:solidFill>
                  <a:srgbClr val="EB7339"/>
                </a:solidFill>
                <a:cs typeface="Calibri"/>
              </a:rPr>
              <a:t> </a:t>
            </a:r>
            <a:r>
              <a:rPr lang="ru-RU" sz="1400" i="1" kern="0" spc="-5" dirty="0" err="1" smtClean="0">
                <a:solidFill>
                  <a:srgbClr val="EB7339"/>
                </a:solidFill>
                <a:cs typeface="Calibri"/>
              </a:rPr>
              <a:t>предназначени</a:t>
            </a:r>
            <a:r>
              <a:rPr lang="ru-RU" sz="1400" i="1" kern="0" spc="-5" dirty="0" smtClean="0">
                <a:solidFill>
                  <a:srgbClr val="EB7339"/>
                </a:solidFill>
                <a:cs typeface="Calibri"/>
              </a:rPr>
              <a:t> да </a:t>
            </a:r>
            <a:r>
              <a:rPr lang="ru-RU" sz="1400" i="1" kern="0" spc="-5" dirty="0" err="1" smtClean="0">
                <a:solidFill>
                  <a:srgbClr val="EB7339"/>
                </a:solidFill>
                <a:cs typeface="Calibri"/>
              </a:rPr>
              <a:t>постигнат</a:t>
            </a:r>
            <a:r>
              <a:rPr lang="ru-RU" sz="1400" i="1" kern="0" spc="-5" dirty="0" smtClean="0">
                <a:solidFill>
                  <a:srgbClr val="EB7339"/>
                </a:solidFill>
                <a:cs typeface="Calibri"/>
              </a:rPr>
              <a:t> </a:t>
            </a:r>
            <a:r>
              <a:rPr lang="ru-RU" sz="1400" i="1" kern="0" spc="-5" dirty="0" err="1" smtClean="0">
                <a:solidFill>
                  <a:srgbClr val="EB7339"/>
                </a:solidFill>
                <a:cs typeface="Calibri"/>
              </a:rPr>
              <a:t>всички</a:t>
            </a:r>
            <a:r>
              <a:rPr lang="ru-RU" sz="1400" i="1" kern="0" spc="-5" dirty="0" smtClean="0">
                <a:solidFill>
                  <a:srgbClr val="EB7339"/>
                </a:solidFill>
                <a:cs typeface="Calibri"/>
              </a:rPr>
              <a:t> </a:t>
            </a:r>
            <a:r>
              <a:rPr lang="ru-RU" sz="1400" i="1" kern="0" spc="-5" dirty="0" err="1" smtClean="0">
                <a:solidFill>
                  <a:srgbClr val="EB7339"/>
                </a:solidFill>
                <a:cs typeface="Calibri"/>
              </a:rPr>
              <a:t>аспекти</a:t>
            </a:r>
            <a:r>
              <a:rPr lang="ru-RU" sz="1400" i="1" kern="0" spc="-5" dirty="0" smtClean="0">
                <a:solidFill>
                  <a:srgbClr val="EB7339"/>
                </a:solidFill>
                <a:cs typeface="Calibri"/>
              </a:rPr>
              <a:t> на целите на проекта.</a:t>
            </a:r>
            <a:endParaRPr lang="en-IE" sz="1400" i="1" kern="0" spc="-5" dirty="0">
              <a:solidFill>
                <a:srgbClr val="EB7339"/>
              </a:solidFill>
              <a:cs typeface="Calibri"/>
            </a:endParaRPr>
          </a:p>
        </p:txBody>
      </p:sp>
      <p:sp>
        <p:nvSpPr>
          <p:cNvPr id="28" name="Text Placeholder 5">
            <a:extLst>
              <a:ext uri="{FF2B5EF4-FFF2-40B4-BE49-F238E27FC236}">
                <a16:creationId xmlns:a16="http://schemas.microsoft.com/office/drawing/2014/main" xmlns="" id="{03853DAA-8B3C-A1F0-744D-2AB64F0C283C}"/>
              </a:ext>
            </a:extLst>
          </p:cNvPr>
          <p:cNvSpPr txBox="1">
            <a:spLocks/>
          </p:cNvSpPr>
          <p:nvPr/>
        </p:nvSpPr>
        <p:spPr>
          <a:xfrm>
            <a:off x="2489200" y="1311275"/>
            <a:ext cx="4648200" cy="492195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lnSpc>
                <a:spcPts val="1270"/>
              </a:lnSpc>
              <a:spcBef>
                <a:spcPts val="5"/>
              </a:spcBef>
            </a:pPr>
            <a:r>
              <a:rPr lang="en-IE" sz="1100" b="1" spc="-5" dirty="0">
                <a:solidFill>
                  <a:srgbClr val="EB7339"/>
                </a:solidFill>
                <a:latin typeface="Calibri" panose="020F0502020204030204" pitchFamily="34" charset="0"/>
                <a:cs typeface="Calibri" panose="020F0502020204030204" pitchFamily="34" charset="0"/>
              </a:rPr>
              <a:t>03 </a:t>
            </a:r>
            <a:r>
              <a:rPr lang="en-IE" sz="1100" b="1" spc="-5" dirty="0" smtClean="0">
                <a:solidFill>
                  <a:srgbClr val="404040"/>
                </a:solidFill>
                <a:latin typeface="Calibri" panose="020F0502020204030204" pitchFamily="34" charset="0"/>
                <a:cs typeface="Calibri" panose="020F0502020204030204" pitchFamily="34" charset="0"/>
              </a:rPr>
              <a:t>–</a:t>
            </a:r>
            <a:r>
              <a:rPr lang="en-IE" sz="1100" b="1" spc="-10" dirty="0" smtClean="0">
                <a:solidFill>
                  <a:srgbClr val="404040"/>
                </a:solidFill>
                <a:latin typeface="Calibri" panose="020F0502020204030204" pitchFamily="34" charset="0"/>
                <a:cs typeface="Calibri" panose="020F0502020204030204" pitchFamily="34" charset="0"/>
              </a:rPr>
              <a:t> </a:t>
            </a:r>
            <a:r>
              <a:rPr lang="bg-BG" b="1" spc="-5" dirty="0" err="1" smtClean="0">
                <a:cs typeface="Calibri"/>
              </a:rPr>
              <a:t>Инфраструктра</a:t>
            </a:r>
            <a:r>
              <a:rPr lang="bg-BG" b="1" spc="-5" dirty="0" smtClean="0">
                <a:cs typeface="Calibri"/>
              </a:rPr>
              <a:t> и </a:t>
            </a:r>
            <a:r>
              <a:rPr lang="bg-BG" b="1" spc="-5" dirty="0" err="1" smtClean="0">
                <a:cs typeface="Calibri"/>
              </a:rPr>
              <a:t>интермодалност</a:t>
            </a:r>
            <a:endParaRPr lang="en-IE" sz="1100" dirty="0">
              <a:solidFill>
                <a:srgbClr val="404040"/>
              </a:solidFill>
              <a:latin typeface="Calibri" panose="020F0502020204030204" pitchFamily="34" charset="0"/>
              <a:cs typeface="Calibri" panose="020F0502020204030204" pitchFamily="34" charset="0"/>
            </a:endParaRPr>
          </a:p>
          <a:p>
            <a:pPr marL="357188" marR="15875" indent="-169863" algn="l">
              <a:lnSpc>
                <a:spcPts val="1270"/>
              </a:lnSpc>
              <a:buClr>
                <a:srgbClr val="EB7339"/>
              </a:buClr>
              <a:buFont typeface="Arial" panose="020B0604020202020204" pitchFamily="34" charset="0"/>
              <a:buChar char="•"/>
              <a:tabLst>
                <a:tab pos="306388" algn="l"/>
              </a:tabLst>
            </a:pPr>
            <a:r>
              <a:rPr lang="ru-RU" spc="-5" dirty="0" err="1" smtClean="0">
                <a:latin typeface="Calibri" panose="020F0502020204030204" pitchFamily="34" charset="0"/>
                <a:cs typeface="Calibri" panose="020F0502020204030204" pitchFamily="34" charset="0"/>
              </a:rPr>
              <a:t>Реализиране</a:t>
            </a:r>
            <a:r>
              <a:rPr lang="ru-RU" spc="-5" dirty="0" smtClean="0">
                <a:latin typeface="Calibri" panose="020F0502020204030204" pitchFamily="34" charset="0"/>
                <a:cs typeface="Calibri" panose="020F0502020204030204" pitchFamily="34" charset="0"/>
              </a:rPr>
              <a:t> на малки инвестиции </a:t>
            </a:r>
            <a:r>
              <a:rPr lang="ru-RU" spc="-5" dirty="0" err="1" smtClean="0">
                <a:latin typeface="Calibri" panose="020F0502020204030204" pitchFamily="34" charset="0"/>
                <a:cs typeface="Calibri" panose="020F0502020204030204" pitchFamily="34" charset="0"/>
              </a:rPr>
              <a:t>като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тестване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движението</a:t>
            </a:r>
            <a:r>
              <a:rPr lang="ru-RU" spc="-5" dirty="0" smtClean="0">
                <a:latin typeface="Calibri" panose="020F0502020204030204" pitchFamily="34" charset="0"/>
                <a:cs typeface="Calibri" panose="020F0502020204030204" pitchFamily="34" charset="0"/>
              </a:rPr>
              <a:t> по </a:t>
            </a:r>
            <a:r>
              <a:rPr lang="ru-RU" spc="-5" dirty="0" err="1" smtClean="0">
                <a:latin typeface="Calibri" panose="020F0502020204030204" pitchFamily="34" charset="0"/>
                <a:cs typeface="Calibri" panose="020F0502020204030204" pitchFamily="34" charset="0"/>
              </a:rPr>
              <a:t>специализирана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летна</a:t>
            </a:r>
            <a:r>
              <a:rPr lang="ru-RU" spc="-5" dirty="0" smtClean="0">
                <a:latin typeface="Calibri" panose="020F0502020204030204" pitchFamily="34" charset="0"/>
                <a:cs typeface="Calibri" panose="020F0502020204030204" pitchFamily="34" charset="0"/>
              </a:rPr>
              <a:t> за активна </a:t>
            </a:r>
            <a:r>
              <a:rPr lang="ru-RU" spc="-5" dirty="0" err="1" smtClean="0">
                <a:latin typeface="Calibri" panose="020F0502020204030204" pitchFamily="34" charset="0"/>
                <a:cs typeface="Calibri" panose="020F0502020204030204" pitchFamily="34" charset="0"/>
              </a:rPr>
              <a:t>мобилност</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свързваща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покрайнините</a:t>
            </a:r>
            <a:r>
              <a:rPr lang="ru-RU" spc="-5" dirty="0" smtClean="0">
                <a:latin typeface="Calibri" panose="020F0502020204030204" pitchFamily="34" charset="0"/>
                <a:cs typeface="Calibri" panose="020F0502020204030204" pitchFamily="34" charset="0"/>
              </a:rPr>
              <a:t> с </a:t>
            </a:r>
            <a:r>
              <a:rPr lang="ru-RU" spc="-5" dirty="0" err="1" smtClean="0">
                <a:latin typeface="Calibri" panose="020F0502020204030204" pitchFamily="34" charset="0"/>
                <a:cs typeface="Calibri" panose="020F0502020204030204" pitchFamily="34" charset="0"/>
              </a:rPr>
              <a:t>центъра</a:t>
            </a:r>
            <a:r>
              <a:rPr lang="ru-RU" spc="-5" dirty="0" smtClean="0">
                <a:latin typeface="Calibri" panose="020F0502020204030204" pitchFamily="34" charset="0"/>
                <a:cs typeface="Calibri" panose="020F0502020204030204" pitchFamily="34" charset="0"/>
              </a:rPr>
              <a:t> на град </a:t>
            </a:r>
            <a:r>
              <a:rPr lang="ru-RU" spc="-5" dirty="0" err="1" smtClean="0">
                <a:latin typeface="Calibri" panose="020F0502020204030204" pitchFamily="34" charset="0"/>
                <a:cs typeface="Calibri" panose="020F0502020204030204" pitchFamily="34" charset="0"/>
              </a:rPr>
              <a:t>Моура</a:t>
            </a:r>
            <a:r>
              <a:rPr lang="ru-RU" spc="-5" dirty="0" smtClean="0">
                <a:latin typeface="Calibri" panose="020F0502020204030204" pitchFamily="34" charset="0"/>
                <a:cs typeface="Calibri" panose="020F0502020204030204" pitchFamily="34" charset="0"/>
              </a:rPr>
              <a:t>; </a:t>
            </a:r>
          </a:p>
          <a:p>
            <a:pPr marL="357188" marR="15875" indent="-169863" algn="l">
              <a:lnSpc>
                <a:spcPts val="1270"/>
              </a:lnSpc>
              <a:buClr>
                <a:srgbClr val="EB7339"/>
              </a:buClr>
              <a:buFont typeface="Arial" panose="020B0604020202020204" pitchFamily="34" charset="0"/>
              <a:buChar char="•"/>
              <a:tabLst>
                <a:tab pos="306388" algn="l"/>
              </a:tabLst>
            </a:pPr>
            <a:r>
              <a:rPr lang="ru-RU" spc="-5" dirty="0" err="1" smtClean="0">
                <a:latin typeface="Calibri" panose="020F0502020204030204" pitchFamily="34" charset="0"/>
                <a:cs typeface="Calibri" panose="020F0502020204030204" pitchFamily="34" charset="0"/>
              </a:rPr>
              <a:t>Обявяване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ден</a:t>
            </a:r>
            <a:r>
              <a:rPr lang="ru-RU" spc="-5" dirty="0" smtClean="0">
                <a:latin typeface="Calibri" panose="020F0502020204030204" pitchFamily="34" charset="0"/>
                <a:cs typeface="Calibri" panose="020F0502020204030204" pitchFamily="34" charset="0"/>
              </a:rPr>
              <a:t> без автомобили в </a:t>
            </a:r>
            <a:r>
              <a:rPr lang="ru-RU" spc="-5" dirty="0" err="1" smtClean="0">
                <a:latin typeface="Calibri" panose="020F0502020204030204" pitchFamily="34" charset="0"/>
                <a:cs typeface="Calibri" panose="020F0502020204030204" pitchFamily="34" charset="0"/>
              </a:rPr>
              <a:t>историческия</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център</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Моура</a:t>
            </a:r>
            <a:r>
              <a:rPr lang="ru-RU" spc="-5" dirty="0" smtClean="0">
                <a:latin typeface="Calibri" panose="020F0502020204030204" pitchFamily="34" charset="0"/>
                <a:cs typeface="Calibri" panose="020F0502020204030204" pitchFamily="34" charset="0"/>
              </a:rPr>
              <a:t> в </a:t>
            </a:r>
            <a:r>
              <a:rPr lang="ru-RU" spc="-5" dirty="0" err="1" smtClean="0">
                <a:latin typeface="Calibri" panose="020F0502020204030204" pitchFamily="34" charset="0"/>
                <a:cs typeface="Calibri" panose="020F0502020204030204" pitchFamily="34" charset="0"/>
              </a:rPr>
              <a:t>петък</a:t>
            </a:r>
            <a:r>
              <a:rPr lang="ru-RU" spc="-5" dirty="0" smtClean="0">
                <a:latin typeface="Calibri" panose="020F0502020204030204" pitchFamily="34" charset="0"/>
                <a:cs typeface="Calibri" panose="020F0502020204030204" pitchFamily="34" charset="0"/>
              </a:rPr>
              <a:t>;</a:t>
            </a:r>
            <a:endParaRPr lang="en-IE" sz="1100" dirty="0" smtClean="0">
              <a:solidFill>
                <a:srgbClr val="404040"/>
              </a:solidFill>
              <a:latin typeface="Calibri" panose="020F0502020204030204" pitchFamily="34" charset="0"/>
              <a:cs typeface="Calibri" panose="020F0502020204030204" pitchFamily="34" charset="0"/>
            </a:endParaRPr>
          </a:p>
          <a:p>
            <a:pPr marL="357188" marR="279400" indent="-169863" algn="l">
              <a:lnSpc>
                <a:spcPts val="1270"/>
              </a:lnSpc>
              <a:buClr>
                <a:srgbClr val="EB7339"/>
              </a:buClr>
              <a:buFont typeface="Arial" panose="020B0604020202020204" pitchFamily="34" charset="0"/>
              <a:buChar char="•"/>
              <a:tabLst>
                <a:tab pos="306388" algn="l"/>
              </a:tabLst>
            </a:pPr>
            <a:r>
              <a:rPr lang="ru-RU" spc="-5" dirty="0" err="1" smtClean="0">
                <a:latin typeface="Calibri" panose="020F0502020204030204" pitchFamily="34" charset="0"/>
                <a:cs typeface="Calibri" panose="020F0502020204030204" pitchFamily="34" charset="0"/>
              </a:rPr>
              <a:t>Отстраняване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препятствията</a:t>
            </a:r>
            <a:r>
              <a:rPr lang="ru-RU" spc="-5" dirty="0" smtClean="0">
                <a:latin typeface="Calibri" panose="020F0502020204030204" pitchFamily="34" charset="0"/>
                <a:cs typeface="Calibri" panose="020F0502020204030204" pitchFamily="34" charset="0"/>
              </a:rPr>
              <a:t> по </a:t>
            </a:r>
            <a:r>
              <a:rPr lang="ru-RU" spc="-5" dirty="0" err="1" smtClean="0">
                <a:latin typeface="Calibri" panose="020F0502020204030204" pitchFamily="34" charset="0"/>
                <a:cs typeface="Calibri" panose="020F0502020204030204" pitchFamily="34" charset="0"/>
              </a:rPr>
              <a:t>пътищата</a:t>
            </a:r>
            <a:r>
              <a:rPr lang="ru-RU" spc="-5" dirty="0" smtClean="0">
                <a:latin typeface="Calibri" panose="020F0502020204030204" pitchFamily="34" charset="0"/>
                <a:cs typeface="Calibri" panose="020F0502020204030204" pitchFamily="34" charset="0"/>
              </a:rPr>
              <a:t> и </a:t>
            </a:r>
            <a:r>
              <a:rPr lang="ru-RU" spc="-5" dirty="0" err="1" smtClean="0">
                <a:latin typeface="Calibri" panose="020F0502020204030204" pitchFamily="34" charset="0"/>
                <a:cs typeface="Calibri" panose="020F0502020204030204" pitchFamily="34" charset="0"/>
              </a:rPr>
              <a:t>създаване</a:t>
            </a:r>
            <a:r>
              <a:rPr lang="ru-RU" spc="-5" dirty="0" smtClean="0">
                <a:latin typeface="Calibri" panose="020F0502020204030204" pitchFamily="34" charset="0"/>
                <a:cs typeface="Calibri" panose="020F0502020204030204" pitchFamily="34" charset="0"/>
              </a:rPr>
              <a:t> на условия за безопасно </a:t>
            </a:r>
            <a:r>
              <a:rPr lang="ru-RU" spc="-5" dirty="0" err="1" smtClean="0">
                <a:latin typeface="Calibri" panose="020F0502020204030204" pitchFamily="34" charset="0"/>
                <a:cs typeface="Calibri" panose="020F0502020204030204" pitchFamily="34" charset="0"/>
              </a:rPr>
              <a:t>преминаване</a:t>
            </a:r>
            <a:r>
              <a:rPr lang="ru-RU" spc="-5" dirty="0" smtClean="0">
                <a:latin typeface="Calibri" panose="020F0502020204030204" pitchFamily="34" charset="0"/>
                <a:cs typeface="Calibri" panose="020F0502020204030204" pitchFamily="34" charset="0"/>
              </a:rPr>
              <a:t> с </a:t>
            </a:r>
            <a:r>
              <a:rPr lang="ru-RU" spc="-5" dirty="0" err="1" smtClean="0">
                <a:latin typeface="Calibri" panose="020F0502020204030204" pitchFamily="34" charset="0"/>
                <a:cs typeface="Calibri" panose="020F0502020204030204" pitchFamily="34" charset="0"/>
              </a:rPr>
              <a:t>велосипеди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през</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кръстовищата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прелезите</a:t>
            </a:r>
            <a:r>
              <a:rPr lang="ru-RU" spc="-5" dirty="0" smtClean="0">
                <a:latin typeface="Calibri" panose="020F0502020204030204" pitchFamily="34" charset="0"/>
                <a:cs typeface="Calibri" panose="020F0502020204030204" pitchFamily="34" charset="0"/>
              </a:rPr>
              <a:t> и др.;</a:t>
            </a:r>
          </a:p>
          <a:p>
            <a:pPr marL="357188" marR="279400" indent="-169863" algn="l">
              <a:lnSpc>
                <a:spcPts val="1270"/>
              </a:lnSpc>
              <a:buClr>
                <a:srgbClr val="EB7339"/>
              </a:buClr>
              <a:buFont typeface="Arial" panose="020B0604020202020204" pitchFamily="34" charset="0"/>
              <a:buChar char="•"/>
              <a:tabLst>
                <a:tab pos="306388" algn="l"/>
              </a:tabLst>
            </a:pPr>
            <a:r>
              <a:rPr lang="ru-RU" spc="-5" dirty="0" err="1" smtClean="0">
                <a:latin typeface="Calibri" panose="020F0502020204030204" pitchFamily="34" charset="0"/>
                <a:cs typeface="Calibri" panose="020F0502020204030204" pitchFamily="34" charset="0"/>
              </a:rPr>
              <a:t>Изграждане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съоръжения</a:t>
            </a:r>
            <a:r>
              <a:rPr lang="ru-RU" spc="-5" dirty="0" smtClean="0">
                <a:latin typeface="Calibri" panose="020F0502020204030204" pitchFamily="34" charset="0"/>
                <a:cs typeface="Calibri" panose="020F0502020204030204" pitchFamily="34" charset="0"/>
              </a:rPr>
              <a:t> за </a:t>
            </a:r>
            <a:r>
              <a:rPr lang="ru-RU" spc="-5" dirty="0" err="1" smtClean="0">
                <a:latin typeface="Calibri" panose="020F0502020204030204" pitchFamily="34" charset="0"/>
                <a:cs typeface="Calibri" panose="020F0502020204030204" pitchFamily="34" charset="0"/>
              </a:rPr>
              <a:t>паркиране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велосипеди</a:t>
            </a:r>
            <a:r>
              <a:rPr lang="ru-RU" spc="-5" dirty="0" smtClean="0">
                <a:latin typeface="Calibri" panose="020F0502020204030204" pitchFamily="34" charset="0"/>
                <a:cs typeface="Calibri" panose="020F0502020204030204" pitchFamily="34" charset="0"/>
              </a:rPr>
              <a:t> (в </a:t>
            </a:r>
            <a:r>
              <a:rPr lang="ru-RU" spc="-5" dirty="0" err="1" smtClean="0">
                <a:latin typeface="Calibri" panose="020F0502020204030204" pitchFamily="34" charset="0"/>
                <a:cs typeface="Calibri" panose="020F0502020204030204" pitchFamily="34" charset="0"/>
              </a:rPr>
              <a:t>близост</a:t>
            </a:r>
            <a:r>
              <a:rPr lang="ru-RU" spc="-5" dirty="0" smtClean="0">
                <a:latin typeface="Calibri" panose="020F0502020204030204" pitchFamily="34" charset="0"/>
                <a:cs typeface="Calibri" panose="020F0502020204030204" pitchFamily="34" charset="0"/>
              </a:rPr>
              <a:t> до училища, </a:t>
            </a:r>
            <a:r>
              <a:rPr lang="ru-RU" spc="-5" dirty="0" err="1" smtClean="0">
                <a:latin typeface="Calibri" panose="020F0502020204030204" pitchFamily="34" charset="0"/>
                <a:cs typeface="Calibri" panose="020F0502020204030204" pitchFamily="34" charset="0"/>
              </a:rPr>
              <a:t>автогара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квартални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търговски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центрове</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големи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търговски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центрове</a:t>
            </a:r>
            <a:r>
              <a:rPr lang="ru-RU" spc="-5" dirty="0" smtClean="0">
                <a:latin typeface="Calibri" panose="020F0502020204030204" pitchFamily="34" charset="0"/>
                <a:cs typeface="Calibri" panose="020F0502020204030204" pitchFamily="34" charset="0"/>
              </a:rPr>
              <a:t> в </a:t>
            </a:r>
            <a:r>
              <a:rPr lang="ru-RU" spc="-5" dirty="0" err="1" smtClean="0">
                <a:latin typeface="Calibri" panose="020F0502020204030204" pitchFamily="34" charset="0"/>
                <a:cs typeface="Calibri" panose="020F0502020204030204" pitchFamily="34" charset="0"/>
              </a:rPr>
              <a:t>покрайнините</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центрове</a:t>
            </a:r>
            <a:r>
              <a:rPr lang="ru-RU" spc="-5" dirty="0" smtClean="0">
                <a:latin typeface="Calibri" panose="020F0502020204030204" pitchFamily="34" charset="0"/>
                <a:cs typeface="Calibri" panose="020F0502020204030204" pitchFamily="34" charset="0"/>
              </a:rPr>
              <a:t> за </a:t>
            </a:r>
            <a:r>
              <a:rPr lang="ru-RU" spc="-5" dirty="0" err="1" smtClean="0">
                <a:latin typeface="Calibri" panose="020F0502020204030204" pitchFamily="34" charset="0"/>
                <a:cs typeface="Calibri" panose="020F0502020204030204" pitchFamily="34" charset="0"/>
              </a:rPr>
              <a:t>обществени</a:t>
            </a:r>
            <a:r>
              <a:rPr lang="ru-RU" spc="-5" dirty="0" smtClean="0">
                <a:latin typeface="Calibri" panose="020F0502020204030204" pitchFamily="34" charset="0"/>
                <a:cs typeface="Calibri" panose="020F0502020204030204" pitchFamily="34" charset="0"/>
              </a:rPr>
              <a:t>/</a:t>
            </a:r>
            <a:r>
              <a:rPr lang="ru-RU" spc="-5" dirty="0" err="1" smtClean="0">
                <a:latin typeface="Calibri" panose="020F0502020204030204" pitchFamily="34" charset="0"/>
                <a:cs typeface="Calibri" panose="020F0502020204030204" pitchFamily="34" charset="0"/>
              </a:rPr>
              <a:t>административни</a:t>
            </a:r>
            <a:r>
              <a:rPr lang="ru-RU" spc="-5" dirty="0" smtClean="0">
                <a:latin typeface="Calibri" panose="020F0502020204030204" pitchFamily="34" charset="0"/>
                <a:cs typeface="Calibri" panose="020F0502020204030204" pitchFamily="34" charset="0"/>
              </a:rPr>
              <a:t> услуги, хотели и </a:t>
            </a:r>
            <a:r>
              <a:rPr lang="ru-RU" spc="-5" dirty="0" err="1" smtClean="0">
                <a:latin typeface="Calibri" panose="020F0502020204030204" pitchFamily="34" charset="0"/>
                <a:cs typeface="Calibri" panose="020F0502020204030204" pitchFamily="34" charset="0"/>
              </a:rPr>
              <a:t>друго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туристическо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настаняване</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здравни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центрове</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обществени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градини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и</a:t>
            </a:r>
            <a:r>
              <a:rPr lang="ru-RU" spc="-5" dirty="0" smtClean="0">
                <a:latin typeface="Calibri" panose="020F0502020204030204" pitchFamily="34" charset="0"/>
                <a:cs typeface="Calibri" panose="020F0502020204030204" pitchFamily="34" charset="0"/>
              </a:rPr>
              <a:t> др.);</a:t>
            </a:r>
          </a:p>
          <a:p>
            <a:pPr marL="357188" marR="279400" indent="-169863" algn="l">
              <a:lnSpc>
                <a:spcPts val="1270"/>
              </a:lnSpc>
              <a:buClr>
                <a:srgbClr val="EB7339"/>
              </a:buClr>
              <a:buFont typeface="Arial" panose="020B0604020202020204" pitchFamily="34" charset="0"/>
              <a:buChar char="•"/>
              <a:tabLst>
                <a:tab pos="306388" algn="l"/>
              </a:tabLst>
            </a:pPr>
            <a:r>
              <a:rPr lang="bg-BG" sz="1100" spc="-5" dirty="0" smtClean="0">
                <a:solidFill>
                  <a:srgbClr val="404040"/>
                </a:solidFill>
                <a:latin typeface="Calibri" panose="020F0502020204030204" pitchFamily="34" charset="0"/>
                <a:cs typeface="Calibri" panose="020F0502020204030204" pitchFamily="34" charset="0"/>
              </a:rPr>
              <a:t>Инсталиране на три </a:t>
            </a:r>
            <a:r>
              <a:rPr lang="bg-BG" sz="1100" spc="-5" dirty="0" err="1" smtClean="0">
                <a:solidFill>
                  <a:srgbClr val="404040"/>
                </a:solidFill>
                <a:latin typeface="Calibri" panose="020F0502020204030204" pitchFamily="34" charset="0"/>
                <a:cs typeface="Calibri" panose="020F0502020204030204" pitchFamily="34" charset="0"/>
              </a:rPr>
              <a:t>зарядни</a:t>
            </a:r>
            <a:r>
              <a:rPr lang="bg-BG" sz="1100" spc="-5" dirty="0" smtClean="0">
                <a:solidFill>
                  <a:srgbClr val="404040"/>
                </a:solidFill>
                <a:latin typeface="Calibri" panose="020F0502020204030204" pitchFamily="34" charset="0"/>
                <a:cs typeface="Calibri" panose="020F0502020204030204" pitchFamily="34" charset="0"/>
              </a:rPr>
              <a:t> станции за електрически велосипеди;</a:t>
            </a:r>
            <a:endParaRPr lang="en-IE" sz="1100" dirty="0">
              <a:solidFill>
                <a:srgbClr val="404040"/>
              </a:solidFill>
              <a:latin typeface="Calibri" panose="020F0502020204030204" pitchFamily="34" charset="0"/>
              <a:cs typeface="Calibri" panose="020F0502020204030204" pitchFamily="34" charset="0"/>
            </a:endParaRPr>
          </a:p>
          <a:p>
            <a:pPr marL="357188" marR="62230" indent="-169863" algn="l">
              <a:lnSpc>
                <a:spcPts val="1270"/>
              </a:lnSpc>
              <a:buClr>
                <a:srgbClr val="EB7339"/>
              </a:buClr>
              <a:buFont typeface="Arial" panose="020B0604020202020204" pitchFamily="34" charset="0"/>
              <a:buChar char="•"/>
              <a:tabLst>
                <a:tab pos="306388" algn="l"/>
              </a:tabLst>
            </a:pPr>
            <a:r>
              <a:rPr lang="ru-RU" spc="-5" dirty="0" err="1" smtClean="0">
                <a:latin typeface="Calibri" panose="020F0502020204030204" pitchFamily="34" charset="0"/>
                <a:cs typeface="Calibri" panose="020F0502020204030204" pitchFamily="34" charset="0"/>
              </a:rPr>
              <a:t>Насърчаване</a:t>
            </a:r>
            <a:r>
              <a:rPr lang="ru-RU" spc="-5" dirty="0" smtClean="0">
                <a:latin typeface="Calibri" panose="020F0502020204030204" pitchFamily="34" charset="0"/>
                <a:cs typeface="Calibri" panose="020F0502020204030204" pitchFamily="34" charset="0"/>
              </a:rPr>
              <a:t> на две </a:t>
            </a:r>
            <a:r>
              <a:rPr lang="ru-RU" spc="-5" dirty="0" err="1" smtClean="0">
                <a:latin typeface="Calibri" panose="020F0502020204030204" pitchFamily="34" charset="0"/>
                <a:cs typeface="Calibri" panose="020F0502020204030204" pitchFamily="34" charset="0"/>
              </a:rPr>
              <a:t>обозначени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велосипедни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алеи</a:t>
            </a:r>
            <a:r>
              <a:rPr lang="ru-RU" spc="-5" dirty="0" smtClean="0">
                <a:latin typeface="Calibri" panose="020F0502020204030204" pitchFamily="34" charset="0"/>
                <a:cs typeface="Calibri" panose="020F0502020204030204" pitchFamily="34" charset="0"/>
              </a:rPr>
              <a:t> за спорт и </a:t>
            </a:r>
            <a:r>
              <a:rPr lang="ru-RU" spc="-5" dirty="0" err="1" smtClean="0">
                <a:latin typeface="Calibri" panose="020F0502020204030204" pitchFamily="34" charset="0"/>
                <a:cs typeface="Calibri" panose="020F0502020204030204" pitchFamily="34" charset="0"/>
              </a:rPr>
              <a:t>отдих</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свързващи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центъра</a:t>
            </a:r>
            <a:r>
              <a:rPr lang="ru-RU" spc="-5" dirty="0" smtClean="0">
                <a:latin typeface="Calibri" panose="020F0502020204030204" pitchFamily="34" charset="0"/>
                <a:cs typeface="Calibri" panose="020F0502020204030204" pitchFamily="34" charset="0"/>
              </a:rPr>
              <a:t> на града с </a:t>
            </a:r>
            <a:r>
              <a:rPr lang="ru-RU" spc="-5" dirty="0" err="1" smtClean="0">
                <a:latin typeface="Calibri" panose="020F0502020204030204" pitchFamily="34" charset="0"/>
                <a:cs typeface="Calibri" panose="020F0502020204030204" pitchFamily="34" charset="0"/>
              </a:rPr>
              <a:t>крайградските</a:t>
            </a:r>
            <a:r>
              <a:rPr lang="ru-RU" spc="-5" dirty="0" smtClean="0">
                <a:latin typeface="Calibri" panose="020F0502020204030204" pitchFamily="34" charset="0"/>
                <a:cs typeface="Calibri" panose="020F0502020204030204" pitchFamily="34" charset="0"/>
              </a:rPr>
              <a:t> и </a:t>
            </a:r>
            <a:r>
              <a:rPr lang="ru-RU" spc="-5" dirty="0" err="1" smtClean="0">
                <a:latin typeface="Calibri" panose="020F0502020204030204" pitchFamily="34" charset="0"/>
                <a:cs typeface="Calibri" panose="020F0502020204030204" pitchFamily="34" charset="0"/>
              </a:rPr>
              <a:t>селските</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райони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като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също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така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насърчават</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велосипедния</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туризъм</a:t>
            </a:r>
            <a:r>
              <a:rPr lang="ru-RU" spc="-5" dirty="0" smtClean="0">
                <a:latin typeface="Calibri" panose="020F0502020204030204" pitchFamily="34" charset="0"/>
                <a:cs typeface="Calibri" panose="020F0502020204030204" pitchFamily="34" charset="0"/>
              </a:rPr>
              <a:t>).</a:t>
            </a:r>
          </a:p>
          <a:p>
            <a:pPr marL="357188" marR="62230" indent="-169863" algn="l">
              <a:lnSpc>
                <a:spcPts val="1270"/>
              </a:lnSpc>
              <a:buClr>
                <a:srgbClr val="EB7339"/>
              </a:buClr>
              <a:buFont typeface="Arial" panose="020B0604020202020204" pitchFamily="34" charset="0"/>
              <a:buChar char="•"/>
              <a:tabLst>
                <a:tab pos="306388" algn="l"/>
              </a:tabLst>
            </a:pPr>
            <a:r>
              <a:rPr lang="ru-RU" spc="-5" dirty="0" err="1" smtClean="0">
                <a:latin typeface="Calibri" panose="020F0502020204030204" pitchFamily="34" charset="0"/>
                <a:cs typeface="Calibri" panose="020F0502020204030204" pitchFamily="34" charset="0"/>
              </a:rPr>
              <a:t>Създайте</a:t>
            </a:r>
            <a:r>
              <a:rPr lang="ru-RU" spc="-5" dirty="0" smtClean="0">
                <a:latin typeface="Calibri" panose="020F0502020204030204" pitchFamily="34" charset="0"/>
                <a:cs typeface="Calibri" panose="020F0502020204030204" pitchFamily="34" charset="0"/>
              </a:rPr>
              <a:t> склад в </a:t>
            </a:r>
            <a:r>
              <a:rPr lang="ru-RU" spc="-5" dirty="0" err="1" smtClean="0">
                <a:latin typeface="Calibri" panose="020F0502020204030204" pitchFamily="34" charset="0"/>
                <a:cs typeface="Calibri" panose="020F0502020204030204" pitchFamily="34" charset="0"/>
              </a:rPr>
              <a:t>покрайнините</a:t>
            </a:r>
            <a:r>
              <a:rPr lang="ru-RU" spc="-5" dirty="0" smtClean="0">
                <a:latin typeface="Calibri" panose="020F0502020204030204" pitchFamily="34" charset="0"/>
                <a:cs typeface="Calibri" panose="020F0502020204030204" pitchFamily="34" charset="0"/>
              </a:rPr>
              <a:t> на града за </a:t>
            </a:r>
            <a:r>
              <a:rPr lang="ru-RU" spc="-5" dirty="0" err="1" smtClean="0">
                <a:latin typeface="Calibri" panose="020F0502020204030204" pitchFamily="34" charset="0"/>
                <a:cs typeface="Calibri" panose="020F0502020204030204" pitchFamily="34" charset="0"/>
              </a:rPr>
              <a:t>прехвърляне</a:t>
            </a:r>
            <a:r>
              <a:rPr lang="ru-RU" spc="-5" dirty="0" smtClean="0">
                <a:latin typeface="Calibri" panose="020F0502020204030204" pitchFamily="34" charset="0"/>
                <a:cs typeface="Calibri" panose="020F0502020204030204" pitchFamily="34" charset="0"/>
              </a:rPr>
              <a:t> на стоки между </a:t>
            </a:r>
            <a:r>
              <a:rPr lang="ru-RU" spc="-5" dirty="0" err="1" smtClean="0">
                <a:latin typeface="Calibri" panose="020F0502020204030204" pitchFamily="34" charset="0"/>
                <a:cs typeface="Calibri" panose="020F0502020204030204" pitchFamily="34" charset="0"/>
              </a:rPr>
              <a:t>тежкотоварни</a:t>
            </a:r>
            <a:r>
              <a:rPr lang="ru-RU" spc="-5" dirty="0" smtClean="0">
                <a:latin typeface="Calibri" panose="020F0502020204030204" pitchFamily="34" charset="0"/>
                <a:cs typeface="Calibri" panose="020F0502020204030204" pitchFamily="34" charset="0"/>
              </a:rPr>
              <a:t> автомобили и карго </a:t>
            </a:r>
            <a:r>
              <a:rPr lang="ru-RU" spc="-5" dirty="0" err="1" smtClean="0">
                <a:latin typeface="Calibri" panose="020F0502020204030204" pitchFamily="34" charset="0"/>
                <a:cs typeface="Calibri" panose="020F0502020204030204" pitchFamily="34" charset="0"/>
              </a:rPr>
              <a:t>велосипеди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което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ще</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направи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доставките</a:t>
            </a:r>
            <a:r>
              <a:rPr lang="ru-RU" spc="-5" dirty="0" smtClean="0">
                <a:latin typeface="Calibri" panose="020F0502020204030204" pitchFamily="34" charset="0"/>
                <a:cs typeface="Calibri" panose="020F0502020204030204" pitchFamily="34" charset="0"/>
              </a:rPr>
              <a:t> в </a:t>
            </a:r>
            <a:r>
              <a:rPr lang="ru-RU" spc="-5" dirty="0" err="1" smtClean="0">
                <a:latin typeface="Calibri" panose="020F0502020204030204" pitchFamily="34" charset="0"/>
                <a:cs typeface="Calibri" panose="020F0502020204030204" pitchFamily="34" charset="0"/>
              </a:rPr>
              <a:t>целия</a:t>
            </a:r>
            <a:r>
              <a:rPr lang="ru-RU" spc="-5" dirty="0" smtClean="0">
                <a:latin typeface="Calibri" panose="020F0502020204030204" pitchFamily="34" charset="0"/>
                <a:cs typeface="Calibri" panose="020F0502020204030204" pitchFamily="34" charset="0"/>
              </a:rPr>
              <a:t> град </a:t>
            </a:r>
            <a:r>
              <a:rPr lang="ru-RU" spc="-5" dirty="0" err="1" smtClean="0">
                <a:latin typeface="Calibri" panose="020F0502020204030204" pitchFamily="34" charset="0"/>
                <a:cs typeface="Calibri" panose="020F0502020204030204" pitchFamily="34" charset="0"/>
              </a:rPr>
              <a:t>по-ефективни</a:t>
            </a:r>
            <a:r>
              <a:rPr lang="ru-RU" spc="-5" dirty="0" smtClean="0">
                <a:latin typeface="Calibri" panose="020F0502020204030204" pitchFamily="34" charset="0"/>
                <a:cs typeface="Calibri" panose="020F0502020204030204" pitchFamily="34" charset="0"/>
              </a:rPr>
              <a:t>;</a:t>
            </a:r>
          </a:p>
          <a:p>
            <a:pPr marL="357188" marR="62230" indent="-169863" algn="l">
              <a:lnSpc>
                <a:spcPts val="1270"/>
              </a:lnSpc>
              <a:buClr>
                <a:srgbClr val="EB7339"/>
              </a:buClr>
              <a:buFont typeface="Arial" panose="020B0604020202020204" pitchFamily="34" charset="0"/>
              <a:buChar char="•"/>
              <a:tabLst>
                <a:tab pos="306388" algn="l"/>
              </a:tabLst>
            </a:pPr>
            <a:r>
              <a:rPr lang="ru-RU" spc="-5" dirty="0" err="1" smtClean="0">
                <a:latin typeface="Calibri" panose="020F0502020204030204" pitchFamily="34" charset="0"/>
                <a:cs typeface="Calibri" panose="020F0502020204030204" pitchFamily="34" charset="0"/>
              </a:rPr>
              <a:t>Насърчаване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прилагането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на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дигтална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общинска</a:t>
            </a:r>
            <a:r>
              <a:rPr lang="ru-RU" spc="-5" dirty="0" smtClean="0">
                <a:latin typeface="Calibri" panose="020F0502020204030204" pitchFamily="34" charset="0"/>
                <a:cs typeface="Calibri" panose="020F0502020204030204" pitchFamily="34" charset="0"/>
              </a:rPr>
              <a:t> платформа за </a:t>
            </a:r>
            <a:r>
              <a:rPr lang="ru-RU" spc="-5" dirty="0" err="1" smtClean="0">
                <a:latin typeface="Calibri" panose="020F0502020204030204" pitchFamily="34" charset="0"/>
                <a:cs typeface="Calibri" panose="020F0502020204030204" pitchFamily="34" charset="0"/>
              </a:rPr>
              <a:t>споделени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велосипеди</a:t>
            </a:r>
            <a:r>
              <a:rPr lang="ru-RU" spc="-5" dirty="0" smtClean="0">
                <a:latin typeface="Calibri" panose="020F0502020204030204" pitchFamily="34" charset="0"/>
                <a:cs typeface="Calibri" panose="020F0502020204030204" pitchFamily="34" charset="0"/>
              </a:rPr>
              <a:t>, с </a:t>
            </a:r>
            <a:r>
              <a:rPr lang="ru-RU" spc="-5" dirty="0" err="1" smtClean="0">
                <a:latin typeface="Calibri" panose="020F0502020204030204" pitchFamily="34" charset="0"/>
                <a:cs typeface="Calibri" panose="020F0502020204030204" pitchFamily="34" charset="0"/>
              </a:rPr>
              <a:t>експериментални</a:t>
            </a:r>
            <a:r>
              <a:rPr lang="ru-RU" spc="-5" dirty="0" smtClean="0">
                <a:latin typeface="Calibri" panose="020F0502020204030204" pitchFamily="34" charset="0"/>
                <a:cs typeface="Calibri" panose="020F0502020204030204" pitchFamily="34" charset="0"/>
              </a:rPr>
              <a:t> станции в </a:t>
            </a:r>
            <a:r>
              <a:rPr lang="ru-RU" spc="-5" dirty="0" err="1" smtClean="0">
                <a:latin typeface="Calibri" panose="020F0502020204030204" pitchFamily="34" charset="0"/>
                <a:cs typeface="Calibri" panose="020F0502020204030204" pitchFamily="34" charset="0"/>
              </a:rPr>
              <a:t>близост</a:t>
            </a:r>
            <a:r>
              <a:rPr lang="ru-RU" spc="-5" dirty="0" smtClean="0">
                <a:latin typeface="Calibri" panose="020F0502020204030204" pitchFamily="34" charset="0"/>
                <a:cs typeface="Calibri" panose="020F0502020204030204" pitchFamily="34" charset="0"/>
              </a:rPr>
              <a:t> до СОУ на гр. </a:t>
            </a:r>
            <a:r>
              <a:rPr lang="ru-RU" spc="-5" dirty="0" err="1" smtClean="0">
                <a:latin typeface="Calibri" panose="020F0502020204030204" pitchFamily="34" charset="0"/>
                <a:cs typeface="Calibri" panose="020F0502020204030204" pitchFamily="34" charset="0"/>
              </a:rPr>
              <a:t>Моура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центъра</a:t>
            </a:r>
            <a:r>
              <a:rPr lang="ru-RU" spc="-5" dirty="0" smtClean="0">
                <a:latin typeface="Calibri" panose="020F0502020204030204" pitchFamily="34" charset="0"/>
                <a:cs typeface="Calibri" panose="020F0502020204030204" pitchFamily="34" charset="0"/>
              </a:rPr>
              <a:t> на града и </a:t>
            </a:r>
            <a:r>
              <a:rPr lang="ru-RU" spc="-5" dirty="0" err="1" smtClean="0">
                <a:latin typeface="Calibri" panose="020F0502020204030204" pitchFamily="34" charset="0"/>
                <a:cs typeface="Calibri" panose="020F0502020204030204" pitchFamily="34" charset="0"/>
              </a:rPr>
              <a:t>автогарата</a:t>
            </a:r>
            <a:r>
              <a:rPr lang="ru-RU" spc="-5" dirty="0" smtClean="0">
                <a:latin typeface="Calibri" panose="020F0502020204030204" pitchFamily="34" charset="0"/>
                <a:cs typeface="Calibri" panose="020F0502020204030204" pitchFamily="34" charset="0"/>
              </a:rPr>
              <a:t>.</a:t>
            </a:r>
          </a:p>
          <a:p>
            <a:pPr>
              <a:lnSpc>
                <a:spcPts val="1270"/>
              </a:lnSpc>
              <a:spcBef>
                <a:spcPts val="25"/>
              </a:spcBef>
            </a:pPr>
            <a:endParaRPr lang="en-IE" sz="1100" dirty="0">
              <a:solidFill>
                <a:srgbClr val="404040"/>
              </a:solidFill>
              <a:latin typeface="Calibri" panose="020F0502020204030204" pitchFamily="34" charset="0"/>
              <a:cs typeface="Calibri" panose="020F0502020204030204" pitchFamily="34" charset="0"/>
            </a:endParaRPr>
          </a:p>
          <a:p>
            <a:pPr marL="12700">
              <a:lnSpc>
                <a:spcPts val="1270"/>
              </a:lnSpc>
            </a:pPr>
            <a:r>
              <a:rPr lang="en-IE" sz="1100" b="1" spc="-5" dirty="0">
                <a:solidFill>
                  <a:srgbClr val="EB7339"/>
                </a:solidFill>
                <a:latin typeface="Calibri" panose="020F0502020204030204" pitchFamily="34" charset="0"/>
                <a:cs typeface="Calibri" panose="020F0502020204030204" pitchFamily="34" charset="0"/>
              </a:rPr>
              <a:t>04</a:t>
            </a:r>
            <a:r>
              <a:rPr lang="en-IE" sz="1100" b="1" spc="-10" dirty="0">
                <a:solidFill>
                  <a:srgbClr val="404040"/>
                </a:solidFill>
                <a:latin typeface="Calibri" panose="020F0502020204030204" pitchFamily="34" charset="0"/>
                <a:cs typeface="Calibri" panose="020F0502020204030204" pitchFamily="34" charset="0"/>
              </a:rPr>
              <a:t> </a:t>
            </a:r>
            <a:r>
              <a:rPr lang="en-IE" sz="1100" b="1" spc="-5" dirty="0" smtClean="0">
                <a:solidFill>
                  <a:srgbClr val="404040"/>
                </a:solidFill>
                <a:latin typeface="Calibri" panose="020F0502020204030204" pitchFamily="34" charset="0"/>
                <a:cs typeface="Calibri" panose="020F0502020204030204" pitchFamily="34" charset="0"/>
              </a:rPr>
              <a:t>–</a:t>
            </a:r>
            <a:r>
              <a:rPr lang="en-IE" sz="1100" b="1" spc="-10" dirty="0" smtClean="0">
                <a:solidFill>
                  <a:srgbClr val="404040"/>
                </a:solidFill>
                <a:latin typeface="Calibri" panose="020F0502020204030204" pitchFamily="34" charset="0"/>
                <a:cs typeface="Calibri" panose="020F0502020204030204" pitchFamily="34" charset="0"/>
              </a:rPr>
              <a:t> </a:t>
            </a:r>
            <a:r>
              <a:rPr lang="bg-BG" sz="1100" b="1" spc="-5" dirty="0" smtClean="0">
                <a:solidFill>
                  <a:srgbClr val="404040"/>
                </a:solidFill>
                <a:latin typeface="Calibri" panose="020F0502020204030204" pitchFamily="34" charset="0"/>
                <a:cs typeface="Calibri" panose="020F0502020204030204" pitchFamily="34" charset="0"/>
              </a:rPr>
              <a:t>Изграждане на капацитет и подкрепа</a:t>
            </a:r>
            <a:endParaRPr lang="en-IE" sz="1100" dirty="0">
              <a:solidFill>
                <a:srgbClr val="404040"/>
              </a:solidFill>
              <a:latin typeface="Calibri" panose="020F0502020204030204" pitchFamily="34" charset="0"/>
              <a:cs typeface="Calibri" panose="020F0502020204030204" pitchFamily="34" charset="0"/>
            </a:endParaRPr>
          </a:p>
          <a:p>
            <a:pPr marL="400050" marR="169545" indent="-171450" algn="l">
              <a:lnSpc>
                <a:spcPts val="1270"/>
              </a:lnSpc>
              <a:buClr>
                <a:srgbClr val="EB7339"/>
              </a:buClr>
              <a:buFont typeface="Arial" panose="020B0604020202020204" pitchFamily="34" charset="0"/>
              <a:buChar char="•"/>
              <a:tabLst>
                <a:tab pos="104775" algn="l"/>
              </a:tabLst>
            </a:pPr>
            <a:r>
              <a:rPr lang="ru-RU" spc="-5" dirty="0" err="1" smtClean="0">
                <a:latin typeface="Calibri" panose="020F0502020204030204" pitchFamily="34" charset="0"/>
                <a:cs typeface="Calibri" panose="020F0502020204030204" pitchFamily="34" charset="0"/>
              </a:rPr>
              <a:t>Разработване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обучителна</a:t>
            </a:r>
            <a:r>
              <a:rPr lang="ru-RU" spc="-5" dirty="0" smtClean="0">
                <a:latin typeface="Calibri" panose="020F0502020204030204" pitchFamily="34" charset="0"/>
                <a:cs typeface="Calibri" panose="020F0502020204030204" pitchFamily="34" charset="0"/>
              </a:rPr>
              <a:t> рамка за </a:t>
            </a:r>
            <a:r>
              <a:rPr lang="ru-RU" spc="-5" dirty="0" err="1" smtClean="0">
                <a:latin typeface="Calibri" panose="020F0502020204030204" pitchFamily="34" charset="0"/>
                <a:cs typeface="Calibri" panose="020F0502020204030204" pitchFamily="34" charset="0"/>
              </a:rPr>
              <a:t>деца</a:t>
            </a:r>
            <a:r>
              <a:rPr lang="ru-RU" spc="-5" dirty="0" smtClean="0">
                <a:latin typeface="Calibri" panose="020F0502020204030204" pitchFamily="34" charset="0"/>
                <a:cs typeface="Calibri" panose="020F0502020204030204" pitchFamily="34" charset="0"/>
              </a:rPr>
              <a:t> и </a:t>
            </a:r>
            <a:r>
              <a:rPr lang="ru-RU" spc="-5" dirty="0" err="1" smtClean="0">
                <a:latin typeface="Calibri" panose="020F0502020204030204" pitchFamily="34" charset="0"/>
                <a:cs typeface="Calibri" panose="020F0502020204030204" pitchFamily="34" charset="0"/>
              </a:rPr>
              <a:t>възрастни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насочена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към</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развиване</a:t>
            </a:r>
            <a:r>
              <a:rPr lang="ru-RU" spc="-5" dirty="0" smtClean="0">
                <a:latin typeface="Calibri" panose="020F0502020204030204" pitchFamily="34" charset="0"/>
                <a:cs typeface="Calibri" panose="020F0502020204030204" pitchFamily="34" charset="0"/>
              </a:rPr>
              <a:t> на умения за </a:t>
            </a:r>
            <a:r>
              <a:rPr lang="ru-RU" spc="-5" dirty="0" err="1" smtClean="0">
                <a:latin typeface="Calibri" panose="020F0502020204030204" pitchFamily="34" charset="0"/>
                <a:cs typeface="Calibri" panose="020F0502020204030204" pitchFamily="34" charset="0"/>
              </a:rPr>
              <a:t>каране</a:t>
            </a:r>
            <a:r>
              <a:rPr lang="ru-RU" spc="-5" dirty="0" smtClean="0">
                <a:latin typeface="Calibri" panose="020F0502020204030204" pitchFamily="34" charset="0"/>
                <a:cs typeface="Calibri" panose="020F0502020204030204" pitchFamily="34" charset="0"/>
              </a:rPr>
              <a:t> на велосипед, в </a:t>
            </a:r>
            <a:r>
              <a:rPr lang="ru-RU" spc="-5" dirty="0" err="1" smtClean="0">
                <a:latin typeface="Calibri" panose="020F0502020204030204" pitchFamily="34" charset="0"/>
                <a:cs typeface="Calibri" panose="020F0502020204030204" pitchFamily="34" charset="0"/>
              </a:rPr>
              <a:t>защитен</a:t>
            </a:r>
            <a:r>
              <a:rPr lang="ru-RU" spc="-5" dirty="0" smtClean="0">
                <a:latin typeface="Calibri" panose="020F0502020204030204" pitchFamily="34" charset="0"/>
                <a:cs typeface="Calibri" panose="020F0502020204030204" pitchFamily="34" charset="0"/>
              </a:rPr>
              <a:t> контекст (</a:t>
            </a:r>
            <a:r>
              <a:rPr lang="ru-RU" spc="-5" dirty="0" err="1" smtClean="0">
                <a:latin typeface="Calibri" panose="020F0502020204030204" pitchFamily="34" charset="0"/>
                <a:cs typeface="Calibri" panose="020F0502020204030204" pitchFamily="34" charset="0"/>
              </a:rPr>
              <a:t>основно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ниво</a:t>
            </a:r>
            <a:r>
              <a:rPr lang="ru-RU" spc="-5" dirty="0" smtClean="0">
                <a:latin typeface="Calibri" panose="020F0502020204030204" pitchFamily="34" charset="0"/>
                <a:cs typeface="Calibri" panose="020F0502020204030204" pitchFamily="34" charset="0"/>
              </a:rPr>
              <a:t>) и в </a:t>
            </a:r>
            <a:r>
              <a:rPr lang="ru-RU" spc="-5" dirty="0" err="1" smtClean="0">
                <a:latin typeface="Calibri" panose="020F0502020204030204" pitchFamily="34" charset="0"/>
                <a:cs typeface="Calibri" panose="020F0502020204030204" pitchFamily="34" charset="0"/>
              </a:rPr>
              <a:t>пътна</a:t>
            </a:r>
            <a:r>
              <a:rPr lang="ru-RU" spc="-5" dirty="0" smtClean="0">
                <a:latin typeface="Calibri" panose="020F0502020204030204" pitchFamily="34" charset="0"/>
                <a:cs typeface="Calibri" panose="020F0502020204030204" pitchFamily="34" charset="0"/>
              </a:rPr>
              <a:t> среда (</a:t>
            </a:r>
            <a:r>
              <a:rPr lang="ru-RU" spc="-5" dirty="0" err="1" smtClean="0">
                <a:latin typeface="Calibri" panose="020F0502020204030204" pitchFamily="34" charset="0"/>
                <a:cs typeface="Calibri" panose="020F0502020204030204" pitchFamily="34" charset="0"/>
              </a:rPr>
              <a:t>ниво</a:t>
            </a:r>
            <a:r>
              <a:rPr lang="ru-RU" spc="-5" dirty="0" smtClean="0">
                <a:latin typeface="Calibri" panose="020F0502020204030204" pitchFamily="34" charset="0"/>
                <a:cs typeface="Calibri" panose="020F0502020204030204" pitchFamily="34" charset="0"/>
              </a:rPr>
              <a:t> за </a:t>
            </a:r>
            <a:r>
              <a:rPr lang="ru-RU" spc="-5" dirty="0" err="1" smtClean="0">
                <a:latin typeface="Calibri" panose="020F0502020204030204" pitchFamily="34" charset="0"/>
                <a:cs typeface="Calibri" panose="020F0502020204030204" pitchFamily="34" charset="0"/>
              </a:rPr>
              <a:t>напреднали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включително</a:t>
            </a:r>
            <a:r>
              <a:rPr lang="ru-RU" spc="-5" dirty="0" smtClean="0">
                <a:latin typeface="Calibri" panose="020F0502020204030204" pitchFamily="34" charset="0"/>
                <a:cs typeface="Calibri" panose="020F0502020204030204" pitchFamily="34" charset="0"/>
              </a:rPr>
              <a:t> обучение как да карате велосипед, </a:t>
            </a:r>
            <a:r>
              <a:rPr lang="ru-RU" spc="-5" dirty="0" err="1" smtClean="0">
                <a:latin typeface="Calibri" panose="020F0502020204030204" pitchFamily="34" charset="0"/>
                <a:cs typeface="Calibri" panose="020F0502020204030204" pitchFamily="34" charset="0"/>
              </a:rPr>
              <a:t>поддръжка</a:t>
            </a:r>
            <a:r>
              <a:rPr lang="ru-RU" spc="-5" dirty="0" smtClean="0">
                <a:latin typeface="Calibri" panose="020F0502020204030204" pitchFamily="34" charset="0"/>
                <a:cs typeface="Calibri" panose="020F0502020204030204" pitchFamily="34" charset="0"/>
              </a:rPr>
              <a:t> на велосипед.</a:t>
            </a:r>
          </a:p>
          <a:p>
            <a:pPr marL="400050" marR="169545" indent="-171450" algn="l">
              <a:lnSpc>
                <a:spcPts val="1270"/>
              </a:lnSpc>
              <a:buClr>
                <a:srgbClr val="EB7339"/>
              </a:buClr>
              <a:buFont typeface="Arial" panose="020B0604020202020204" pitchFamily="34" charset="0"/>
              <a:buChar char="•"/>
              <a:tabLst>
                <a:tab pos="104775" algn="l"/>
              </a:tabLst>
            </a:pPr>
            <a:r>
              <a:rPr lang="ru-RU" spc="-5" dirty="0" err="1" smtClean="0">
                <a:latin typeface="Calibri" panose="020F0502020204030204" pitchFamily="34" charset="0"/>
                <a:cs typeface="Calibri" panose="020F0502020204030204" pitchFamily="34" charset="0"/>
              </a:rPr>
              <a:t>Включване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колоезденето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като</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извънкласен</a:t>
            </a:r>
            <a:r>
              <a:rPr lang="ru-RU" spc="-5" dirty="0" smtClean="0">
                <a:latin typeface="Calibri" panose="020F0502020204030204" pitchFamily="34" charset="0"/>
                <a:cs typeface="Calibri" panose="020F0502020204030204" pitchFamily="34" charset="0"/>
              </a:rPr>
              <a:t> предмет (в определен и безопасен </a:t>
            </a:r>
            <a:r>
              <a:rPr lang="ru-RU" spc="-5" dirty="0" err="1" smtClean="0">
                <a:latin typeface="Calibri" panose="020F0502020204030204" pitchFamily="34" charset="0"/>
                <a:cs typeface="Calibri" panose="020F0502020204030204" pitchFamily="34" charset="0"/>
              </a:rPr>
              <a:t>периметър</a:t>
            </a:r>
            <a:r>
              <a:rPr lang="ru-RU" spc="-5" dirty="0" smtClean="0">
                <a:latin typeface="Calibri" panose="020F0502020204030204" pitchFamily="34" charset="0"/>
                <a:cs typeface="Calibri" panose="020F0502020204030204" pitchFamily="34" charset="0"/>
              </a:rPr>
              <a:t> (училище - 1-ви </a:t>
            </a:r>
            <a:r>
              <a:rPr lang="ru-RU" spc="-5" dirty="0" err="1" smtClean="0">
                <a:latin typeface="Calibri" panose="020F0502020204030204" pitchFamily="34" charset="0"/>
                <a:cs typeface="Calibri" panose="020F0502020204030204" pitchFamily="34" charset="0"/>
              </a:rPr>
              <a:t>цикъл</a:t>
            </a:r>
            <a:r>
              <a:rPr lang="ru-RU" spc="-5" dirty="0" smtClean="0">
                <a:latin typeface="Calibri" panose="020F0502020204030204" pitchFamily="34" charset="0"/>
                <a:cs typeface="Calibri" panose="020F0502020204030204" pitchFamily="34" charset="0"/>
              </a:rPr>
              <a:t>), но </a:t>
            </a:r>
            <a:r>
              <a:rPr lang="ru-RU" spc="-5" dirty="0" err="1" smtClean="0">
                <a:latin typeface="Calibri" panose="020F0502020204030204" pitchFamily="34" charset="0"/>
                <a:cs typeface="Calibri" panose="020F0502020204030204" pitchFamily="34" charset="0"/>
              </a:rPr>
              <a:t>също</a:t>
            </a:r>
            <a:r>
              <a:rPr lang="ru-RU" spc="-5" dirty="0" smtClean="0">
                <a:latin typeface="Calibri" panose="020F0502020204030204" pitchFamily="34" charset="0"/>
                <a:cs typeface="Calibri" panose="020F0502020204030204" pitchFamily="34" charset="0"/>
              </a:rPr>
              <a:t> и в </a:t>
            </a:r>
            <a:r>
              <a:rPr lang="ru-RU" spc="-5" dirty="0" err="1" smtClean="0">
                <a:latin typeface="Calibri" panose="020F0502020204030204" pitchFamily="34" charset="0"/>
                <a:cs typeface="Calibri" panose="020F0502020204030204" pitchFamily="34" charset="0"/>
              </a:rPr>
              <a:t>обществено</a:t>
            </a:r>
            <a:r>
              <a:rPr lang="ru-RU" spc="-5" dirty="0" smtClean="0">
                <a:latin typeface="Calibri" panose="020F0502020204030204" pitchFamily="34" charset="0"/>
                <a:cs typeface="Calibri" panose="020F0502020204030204" pitchFamily="34" charset="0"/>
              </a:rPr>
              <a:t> пространство (</a:t>
            </a:r>
            <a:r>
              <a:rPr lang="ru-RU" spc="-5" dirty="0" err="1" smtClean="0">
                <a:latin typeface="Calibri" panose="020F0502020204030204" pitchFamily="34" charset="0"/>
                <a:cs typeface="Calibri" panose="020F0502020204030204" pitchFamily="34" charset="0"/>
              </a:rPr>
              <a:t>път</a:t>
            </a:r>
            <a:r>
              <a:rPr lang="ru-RU" spc="-5" dirty="0" smtClean="0">
                <a:latin typeface="Calibri" panose="020F0502020204030204" pitchFamily="34" charset="0"/>
                <a:cs typeface="Calibri" panose="020F0502020204030204" pitchFamily="34" charset="0"/>
              </a:rPr>
              <a:t> - 2-ри и 3-ти </a:t>
            </a:r>
            <a:r>
              <a:rPr lang="ru-RU" spc="-5" dirty="0" err="1" smtClean="0">
                <a:latin typeface="Calibri" panose="020F0502020204030204" pitchFamily="34" charset="0"/>
                <a:cs typeface="Calibri" panose="020F0502020204030204" pitchFamily="34" charset="0"/>
              </a:rPr>
              <a:t>цикъл</a:t>
            </a:r>
            <a:r>
              <a:rPr lang="ru-RU" spc="-5" dirty="0" smtClean="0">
                <a:latin typeface="Calibri" panose="020F0502020204030204" pitchFamily="34" charset="0"/>
                <a:cs typeface="Calibri" panose="020F0502020204030204" pitchFamily="34" charset="0"/>
              </a:rPr>
              <a:t> и </a:t>
            </a:r>
            <a:r>
              <a:rPr lang="ru-RU" spc="-5" dirty="0" err="1" smtClean="0">
                <a:latin typeface="Calibri" panose="020F0502020204030204" pitchFamily="34" charset="0"/>
                <a:cs typeface="Calibri" panose="020F0502020204030204" pitchFamily="34" charset="0"/>
              </a:rPr>
              <a:t>средно</a:t>
            </a:r>
            <a:r>
              <a:rPr lang="ru-RU" spc="-5" dirty="0" smtClean="0">
                <a:latin typeface="Calibri" panose="020F0502020204030204" pitchFamily="34" charset="0"/>
                <a:cs typeface="Calibri" panose="020F0502020204030204" pitchFamily="34" charset="0"/>
              </a:rPr>
              <a:t> училище).</a:t>
            </a:r>
          </a:p>
          <a:p>
            <a:pPr marL="400050" marR="169545" indent="-171450" algn="l">
              <a:lnSpc>
                <a:spcPts val="1270"/>
              </a:lnSpc>
              <a:buClr>
                <a:srgbClr val="EB7339"/>
              </a:buClr>
              <a:buFont typeface="Arial" panose="020B0604020202020204" pitchFamily="34" charset="0"/>
              <a:buChar char="•"/>
              <a:tabLst>
                <a:tab pos="104775" algn="l"/>
              </a:tabLst>
            </a:pPr>
            <a:r>
              <a:rPr lang="ru-RU" spc="-5" dirty="0" err="1" smtClean="0">
                <a:latin typeface="Calibri" panose="020F0502020204030204" pitchFamily="34" charset="0"/>
                <a:cs typeface="Calibri" panose="020F0502020204030204" pitchFamily="34" charset="0"/>
              </a:rPr>
              <a:t>Засилване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обучението</a:t>
            </a:r>
            <a:r>
              <a:rPr lang="ru-RU" spc="-5" dirty="0" smtClean="0">
                <a:latin typeface="Calibri" panose="020F0502020204030204" pitchFamily="34" charset="0"/>
                <a:cs typeface="Calibri" panose="020F0502020204030204" pitchFamily="34" charset="0"/>
              </a:rPr>
              <a:t> за </a:t>
            </a:r>
            <a:r>
              <a:rPr lang="ru-RU" spc="-5" dirty="0" err="1" smtClean="0">
                <a:latin typeface="Calibri" panose="020F0502020204030204" pitchFamily="34" charset="0"/>
                <a:cs typeface="Calibri" panose="020F0502020204030204" pitchFamily="34" charset="0"/>
              </a:rPr>
              <a:t>пътна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безопасност</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за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различни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общностни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групи</a:t>
            </a:r>
            <a:r>
              <a:rPr lang="ru-RU" spc="-5" dirty="0" smtClean="0">
                <a:latin typeface="Calibri" panose="020F0502020204030204" pitchFamily="34" charset="0"/>
                <a:cs typeface="Calibri" panose="020F0502020204030204" pitchFamily="34" charset="0"/>
              </a:rPr>
              <a:t>;</a:t>
            </a:r>
          </a:p>
          <a:p>
            <a:pPr marL="400050" indent="-171450" algn="l">
              <a:lnSpc>
                <a:spcPts val="1270"/>
              </a:lnSpc>
              <a:spcBef>
                <a:spcPts val="200"/>
              </a:spcBef>
              <a:buClr>
                <a:srgbClr val="EB7339"/>
              </a:buClr>
              <a:buFont typeface="Arial" panose="020B0604020202020204" pitchFamily="34" charset="0"/>
              <a:buChar char="•"/>
              <a:tabLst>
                <a:tab pos="104775" algn="l"/>
              </a:tabLst>
            </a:pPr>
            <a:r>
              <a:rPr lang="bg-BG" sz="1100" spc="-5" dirty="0" smtClean="0">
                <a:solidFill>
                  <a:srgbClr val="404040"/>
                </a:solidFill>
                <a:latin typeface="Calibri" panose="020F0502020204030204" pitchFamily="34" charset="0"/>
                <a:cs typeface="Calibri" panose="020F0502020204030204" pitchFamily="34" charset="0"/>
              </a:rPr>
              <a:t>Обучение на </a:t>
            </a:r>
            <a:r>
              <a:rPr lang="bg-BG" sz="1100" spc="-5" dirty="0" err="1" smtClean="0">
                <a:solidFill>
                  <a:srgbClr val="404040"/>
                </a:solidFill>
                <a:latin typeface="Calibri" panose="020F0502020204030204" pitchFamily="34" charset="0"/>
                <a:cs typeface="Calibri" panose="020F0502020204030204" pitchFamily="34" charset="0"/>
              </a:rPr>
              <a:t>обучители</a:t>
            </a:r>
            <a:r>
              <a:rPr lang="bg-BG" sz="1100" spc="-5" dirty="0" smtClean="0">
                <a:solidFill>
                  <a:srgbClr val="404040"/>
                </a:solidFill>
                <a:latin typeface="Calibri" panose="020F0502020204030204" pitchFamily="34" charset="0"/>
                <a:cs typeface="Calibri" panose="020F0502020204030204" pitchFamily="34" charset="0"/>
              </a:rPr>
              <a:t> в сферата на активна и устойчива мобилност;</a:t>
            </a:r>
            <a:r>
              <a:rPr lang="en-IE" sz="1100" spc="5" dirty="0" smtClean="0">
                <a:solidFill>
                  <a:srgbClr val="404040"/>
                </a:solidFill>
                <a:latin typeface="Calibri" panose="020F0502020204030204" pitchFamily="34" charset="0"/>
                <a:cs typeface="Calibri" panose="020F0502020204030204" pitchFamily="34" charset="0"/>
              </a:rPr>
              <a:t> </a:t>
            </a:r>
            <a:endParaRPr lang="en-IE" sz="1100" dirty="0">
              <a:solidFill>
                <a:srgbClr val="404040"/>
              </a:solidFill>
              <a:latin typeface="Calibri" panose="020F0502020204030204" pitchFamily="34" charset="0"/>
              <a:cs typeface="Calibri" panose="020F0502020204030204" pitchFamily="34" charset="0"/>
            </a:endParaRPr>
          </a:p>
          <a:p>
            <a:pPr marL="400050" marR="96520" indent="-171450" algn="l">
              <a:lnSpc>
                <a:spcPts val="1270"/>
              </a:lnSpc>
              <a:buClr>
                <a:srgbClr val="EB7339"/>
              </a:buClr>
              <a:buFont typeface="Arial" panose="020B0604020202020204" pitchFamily="34" charset="0"/>
              <a:buChar char="•"/>
              <a:tabLst>
                <a:tab pos="104775" algn="l"/>
              </a:tabLst>
            </a:pPr>
            <a:r>
              <a:rPr lang="ru-RU" spc="-5" dirty="0" err="1" smtClean="0">
                <a:latin typeface="Calibri" panose="020F0502020204030204" pitchFamily="34" charset="0"/>
                <a:cs typeface="Calibri" panose="020F0502020204030204" pitchFamily="34" charset="0"/>
              </a:rPr>
              <a:t>Изграждане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местен</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капацитет</a:t>
            </a:r>
            <a:r>
              <a:rPr lang="ru-RU" spc="-5" dirty="0" smtClean="0">
                <a:latin typeface="Calibri" panose="020F0502020204030204" pitchFamily="34" charset="0"/>
                <a:cs typeface="Calibri" panose="020F0502020204030204" pitchFamily="34" charset="0"/>
              </a:rPr>
              <a:t> и </a:t>
            </a:r>
            <a:r>
              <a:rPr lang="ru-RU" spc="-5" dirty="0" err="1" smtClean="0">
                <a:latin typeface="Calibri" panose="020F0502020204030204" pitchFamily="34" charset="0"/>
                <a:cs typeface="Calibri" panose="020F0502020204030204" pitchFamily="34" charset="0"/>
              </a:rPr>
              <a:t>провеждане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дискусии</a:t>
            </a:r>
            <a:r>
              <a:rPr lang="ru-RU" spc="-5" dirty="0" smtClean="0">
                <a:latin typeface="Calibri" panose="020F0502020204030204" pitchFamily="34" charset="0"/>
                <a:cs typeface="Calibri" panose="020F0502020204030204" pitchFamily="34" charset="0"/>
              </a:rPr>
              <a:t> за  </a:t>
            </a:r>
            <a:r>
              <a:rPr lang="ru-RU" spc="-5" dirty="0" err="1" smtClean="0">
                <a:latin typeface="Calibri" panose="020F0502020204030204" pitchFamily="34" charset="0"/>
                <a:cs typeface="Calibri" panose="020F0502020204030204" pitchFamily="34" charset="0"/>
              </a:rPr>
              <a:t>насърчаване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активната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мобилност</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използване</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на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велосипеди</a:t>
            </a:r>
            <a:r>
              <a:rPr lang="ru-RU" spc="-5" dirty="0" smtClean="0">
                <a:latin typeface="Calibri" panose="020F0502020204030204" pitchFamily="34" charset="0"/>
                <a:cs typeface="Calibri" panose="020F0502020204030204" pitchFamily="34" charset="0"/>
              </a:rPr>
              <a:t> и за </a:t>
            </a:r>
            <a:r>
              <a:rPr lang="ru-RU" spc="-5" dirty="0" err="1" smtClean="0">
                <a:latin typeface="Calibri" panose="020F0502020204030204" pitchFamily="34" charset="0"/>
                <a:cs typeface="Calibri" panose="020F0502020204030204" pitchFamily="34" charset="0"/>
              </a:rPr>
              <a:t>ефекта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върху</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изменението</a:t>
            </a:r>
            <a:r>
              <a:rPr lang="ru-RU" spc="-5" dirty="0" smtClean="0">
                <a:latin typeface="Calibri" panose="020F0502020204030204" pitchFamily="34" charset="0"/>
                <a:cs typeface="Calibri" panose="020F0502020204030204" pitchFamily="34" charset="0"/>
              </a:rPr>
              <a:t> на климата;</a:t>
            </a:r>
          </a:p>
          <a:p>
            <a:pPr marL="400050" marR="6985" indent="-171450" algn="l">
              <a:lnSpc>
                <a:spcPts val="1270"/>
              </a:lnSpc>
              <a:buClr>
                <a:srgbClr val="EB7339"/>
              </a:buClr>
              <a:buFont typeface="Arial" panose="020B0604020202020204" pitchFamily="34" charset="0"/>
              <a:buChar char="•"/>
              <a:tabLst>
                <a:tab pos="104775" algn="l"/>
              </a:tabLst>
            </a:pPr>
            <a:r>
              <a:rPr lang="ru-RU" spc="-5" dirty="0" err="1" smtClean="0">
                <a:latin typeface="Calibri" panose="020F0502020204030204" pitchFamily="34" charset="0"/>
                <a:cs typeface="Calibri" panose="020F0502020204030204" pitchFamily="34" charset="0"/>
              </a:rPr>
              <a:t>Прилагане</a:t>
            </a:r>
            <a:r>
              <a:rPr lang="ru-RU" spc="-5" dirty="0" smtClean="0">
                <a:latin typeface="Calibri" panose="020F0502020204030204" pitchFamily="34" charset="0"/>
                <a:cs typeface="Calibri" panose="020F0502020204030204" pitchFamily="34" charset="0"/>
              </a:rPr>
              <a:t> на мерки за </a:t>
            </a:r>
            <a:r>
              <a:rPr lang="ru-RU" spc="-5" dirty="0" err="1" smtClean="0">
                <a:latin typeface="Calibri" panose="020F0502020204030204" pitchFamily="34" charset="0"/>
                <a:cs typeface="Calibri" panose="020F0502020204030204" pitchFamily="34" charset="0"/>
              </a:rPr>
              <a:t>подкрепа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за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придобиване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конвенционални</a:t>
            </a:r>
            <a:r>
              <a:rPr lang="ru-RU" spc="-5" dirty="0" smtClean="0">
                <a:latin typeface="Calibri" panose="020F0502020204030204" pitchFamily="34" charset="0"/>
                <a:cs typeface="Calibri" panose="020F0502020204030204" pitchFamily="34" charset="0"/>
              </a:rPr>
              <a:t> и </a:t>
            </a:r>
            <a:r>
              <a:rPr lang="ru-RU" spc="-5" dirty="0" err="1" smtClean="0">
                <a:latin typeface="Calibri" panose="020F0502020204030204" pitchFamily="34" charset="0"/>
                <a:cs typeface="Calibri" panose="020F0502020204030204" pitchFamily="34" charset="0"/>
              </a:rPr>
              <a:t>електрически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велосипеди</a:t>
            </a:r>
            <a:r>
              <a:rPr lang="ru-RU" spc="-5" dirty="0" smtClean="0">
                <a:latin typeface="Calibri" panose="020F0502020204030204" pitchFamily="34" charset="0"/>
                <a:cs typeface="Calibri" panose="020F0502020204030204" pitchFamily="34" charset="0"/>
              </a:rPr>
              <a:t> (напр.: чрез </a:t>
            </a:r>
            <a:r>
              <a:rPr lang="ru-RU" spc="-5" dirty="0" err="1" smtClean="0">
                <a:latin typeface="Calibri" panose="020F0502020204030204" pitchFamily="34" charset="0"/>
                <a:cs typeface="Calibri" panose="020F0502020204030204" pitchFamily="34" charset="0"/>
              </a:rPr>
              <a:t>финансиране</a:t>
            </a:r>
            <a:r>
              <a:rPr lang="ru-RU" spc="-5" dirty="0" smtClean="0">
                <a:latin typeface="Calibri" panose="020F0502020204030204" pitchFamily="34" charset="0"/>
                <a:cs typeface="Calibri" panose="020F0502020204030204" pitchFamily="34" charset="0"/>
              </a:rPr>
              <a:t> от </a:t>
            </a:r>
            <a:r>
              <a:rPr lang="ru-RU" spc="-5" dirty="0" err="1" smtClean="0">
                <a:latin typeface="Calibri" panose="020F0502020204030204" pitchFamily="34" charset="0"/>
                <a:cs typeface="Calibri" panose="020F0502020204030204" pitchFamily="34" charset="0"/>
              </a:rPr>
              <a:t>Екологичния</a:t>
            </a:r>
            <a:r>
              <a:rPr lang="ru-RU" spc="-5" dirty="0" smtClean="0">
                <a:latin typeface="Calibri" panose="020F0502020204030204" pitchFamily="34" charset="0"/>
                <a:cs typeface="Calibri" panose="020F0502020204030204" pitchFamily="34" charset="0"/>
              </a:rPr>
              <a:t> фонд; чрез </a:t>
            </a:r>
            <a:r>
              <a:rPr lang="ru-RU" spc="-5" dirty="0" err="1" smtClean="0">
                <a:latin typeface="Calibri" panose="020F0502020204030204" pitchFamily="34" charset="0"/>
                <a:cs typeface="Calibri" panose="020F0502020204030204" pitchFamily="34" charset="0"/>
              </a:rPr>
              <a:t>общинския</a:t>
            </a:r>
            <a:r>
              <a:rPr lang="ru-RU" spc="-5" dirty="0" smtClean="0">
                <a:latin typeface="Calibri" panose="020F0502020204030204" pitchFamily="34" charset="0"/>
                <a:cs typeface="Calibri" panose="020F0502020204030204" pitchFamily="34" charset="0"/>
              </a:rPr>
              <a:t> бюджет и </a:t>
            </a:r>
            <a:r>
              <a:rPr lang="ru-RU" spc="-5" dirty="0" err="1" smtClean="0">
                <a:latin typeface="Calibri" panose="020F0502020204030204" pitchFamily="34" charset="0"/>
                <a:cs typeface="Calibri" panose="020F0502020204030204" pitchFamily="34" charset="0"/>
              </a:rPr>
              <a:t>други</a:t>
            </a:r>
            <a:r>
              <a:rPr lang="ru-RU" spc="-5" dirty="0" smtClean="0">
                <a:latin typeface="Calibri" panose="020F0502020204030204" pitchFamily="34" charset="0"/>
                <a:cs typeface="Calibri" panose="020F0502020204030204" pitchFamily="34" charset="0"/>
              </a:rPr>
              <a:t> линии за </a:t>
            </a:r>
            <a:r>
              <a:rPr lang="ru-RU" spc="-5" dirty="0" err="1" smtClean="0">
                <a:latin typeface="Calibri" panose="020F0502020204030204" pitchFamily="34" charset="0"/>
                <a:cs typeface="Calibri" panose="020F0502020204030204" pitchFamily="34" charset="0"/>
              </a:rPr>
              <a:t>финансиране</a:t>
            </a:r>
            <a:r>
              <a:rPr lang="ru-RU" spc="-5" dirty="0" smtClean="0">
                <a:latin typeface="Calibri" panose="020F0502020204030204" pitchFamily="34" charset="0"/>
                <a:cs typeface="Calibri" panose="020F0502020204030204" pitchFamily="34" charset="0"/>
              </a:rPr>
              <a:t>).</a:t>
            </a:r>
            <a:endParaRPr lang="en-IE" sz="1100" dirty="0">
              <a:solidFill>
                <a:srgbClr val="404040"/>
              </a:solidFill>
              <a:latin typeface="Calibri" panose="020F0502020204030204" pitchFamily="34" charset="0"/>
              <a:cs typeface="Calibri" panose="020F0502020204030204" pitchFamily="34" charset="0"/>
            </a:endParaRPr>
          </a:p>
        </p:txBody>
      </p:sp>
      <p:grpSp>
        <p:nvGrpSpPr>
          <p:cNvPr id="4" name="Graphic 3">
            <a:extLst>
              <a:ext uri="{FF2B5EF4-FFF2-40B4-BE49-F238E27FC236}">
                <a16:creationId xmlns:a16="http://schemas.microsoft.com/office/drawing/2014/main" xmlns="" id="{0A240A0F-C9F9-F85B-007B-D222859FBAE3}"/>
              </a:ext>
            </a:extLst>
          </p:cNvPr>
          <p:cNvGrpSpPr>
            <a:grpSpLocks noChangeAspect="1"/>
          </p:cNvGrpSpPr>
          <p:nvPr/>
        </p:nvGrpSpPr>
        <p:grpSpPr>
          <a:xfrm>
            <a:off x="833198" y="2924675"/>
            <a:ext cx="741602" cy="748800"/>
            <a:chOff x="8626076" y="3737866"/>
            <a:chExt cx="1130020" cy="1140988"/>
          </a:xfrm>
          <a:solidFill>
            <a:srgbClr val="404040"/>
          </a:solidFill>
        </p:grpSpPr>
        <p:grpSp>
          <p:nvGrpSpPr>
            <p:cNvPr id="5" name="Graphic 3">
              <a:extLst>
                <a:ext uri="{FF2B5EF4-FFF2-40B4-BE49-F238E27FC236}">
                  <a16:creationId xmlns:a16="http://schemas.microsoft.com/office/drawing/2014/main" xmlns="" id="{251D4E2D-DA53-0EAE-29DE-D78A8C7F89F5}"/>
                </a:ext>
              </a:extLst>
            </p:cNvPr>
            <p:cNvGrpSpPr/>
            <p:nvPr/>
          </p:nvGrpSpPr>
          <p:grpSpPr>
            <a:xfrm>
              <a:off x="8626076" y="4097168"/>
              <a:ext cx="907855" cy="521124"/>
              <a:chOff x="8626076" y="4097168"/>
              <a:chExt cx="907855" cy="521124"/>
            </a:xfrm>
            <a:grpFill/>
          </p:grpSpPr>
          <p:sp>
            <p:nvSpPr>
              <p:cNvPr id="44" name="Freeform 43">
                <a:extLst>
                  <a:ext uri="{FF2B5EF4-FFF2-40B4-BE49-F238E27FC236}">
                    <a16:creationId xmlns:a16="http://schemas.microsoft.com/office/drawing/2014/main" xmlns="" id="{5BAE1BAB-19CE-EC9B-AD49-5F24D0B99A6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xmlns="" id="{5251CFE1-CB95-EA48-6A3C-74FC83958FEF}"/>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xmlns="" id="{FB63AD84-0CED-E6EB-C433-6EF9400C7B1F}"/>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xmlns="" id="{C4BA2B59-9701-A7C2-EB9A-E985CD13E996}"/>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xmlns="" id="{F5D99C42-BB89-1B07-7A80-CC133122DA20}"/>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xmlns="" id="{C13E4871-E9C7-0CE2-D432-DB5CE3D03D2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xmlns="" id="{9762664C-1FB5-A0A5-B63E-2F3D0699F1CB}"/>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xmlns="" id="{9B05A87F-17CC-D181-327E-9336BE70362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xmlns="" id="{C7C72ADB-B9E0-E210-738D-FE10EF8F815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xmlns="" id="{5652751B-1897-1401-6048-6EC8D66DAF8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xmlns="" val="428623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19</a:t>
            </a:fld>
            <a:endParaRPr lang="en-US" dirty="0"/>
          </a:p>
        </p:txBody>
      </p:sp>
      <p:cxnSp>
        <p:nvCxnSpPr>
          <p:cNvPr id="16" name="Straight Connector 15">
            <a:extLst>
              <a:ext uri="{FF2B5EF4-FFF2-40B4-BE49-F238E27FC236}">
                <a16:creationId xmlns:a16="http://schemas.microsoft.com/office/drawing/2014/main" xmlns="" id="{3129CC56-5C6F-DAA6-49E1-F53A694D387D}"/>
              </a:ext>
            </a:extLst>
          </p:cNvPr>
          <p:cNvCxnSpPr>
            <a:cxnSpLocks/>
          </p:cNvCxnSpPr>
          <p:nvPr/>
        </p:nvCxnSpPr>
        <p:spPr>
          <a:xfrm>
            <a:off x="355957" y="95955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9">
            <a:extLst>
              <a:ext uri="{FF2B5EF4-FFF2-40B4-BE49-F238E27FC236}">
                <a16:creationId xmlns:a16="http://schemas.microsoft.com/office/drawing/2014/main" xmlns="" id="{30EE90C0-0A2D-13DA-5A2D-9809BC359275}"/>
              </a:ext>
            </a:extLst>
          </p:cNvPr>
          <p:cNvGrpSpPr/>
          <p:nvPr/>
        </p:nvGrpSpPr>
        <p:grpSpPr>
          <a:xfrm>
            <a:off x="644204" y="777280"/>
            <a:ext cx="3320550" cy="1069524"/>
            <a:chOff x="642634" y="1690786"/>
            <a:chExt cx="3320550" cy="1069524"/>
          </a:xfrm>
        </p:grpSpPr>
        <p:sp>
          <p:nvSpPr>
            <p:cNvPr id="21" name="Rectangle 20">
              <a:extLst>
                <a:ext uri="{FF2B5EF4-FFF2-40B4-BE49-F238E27FC236}">
                  <a16:creationId xmlns:a16="http://schemas.microsoft.com/office/drawing/2014/main" xmlns="" id="{9690E57E-BAB4-35C5-683C-C02708FBF811}"/>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xmlns="" id="{8DA04AF9-F676-8625-E936-B5D5985EDCB3}"/>
                </a:ext>
              </a:extLst>
            </p:cNvPr>
            <p:cNvSpPr txBox="1"/>
            <p:nvPr/>
          </p:nvSpPr>
          <p:spPr>
            <a:xfrm>
              <a:off x="736599" y="1690786"/>
              <a:ext cx="3226585" cy="1069524"/>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ДЕЙНОСТИ И РЕЗУЛТАТИ</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7" name="Text Placeholder 5">
            <a:extLst>
              <a:ext uri="{FF2B5EF4-FFF2-40B4-BE49-F238E27FC236}">
                <a16:creationId xmlns:a16="http://schemas.microsoft.com/office/drawing/2014/main" xmlns="" id="{D9D7B266-F09C-03BC-3228-C8253D361587}"/>
              </a:ext>
            </a:extLst>
          </p:cNvPr>
          <p:cNvSpPr txBox="1">
            <a:spLocks/>
          </p:cNvSpPr>
          <p:nvPr/>
        </p:nvSpPr>
        <p:spPr>
          <a:xfrm>
            <a:off x="678166" y="1311276"/>
            <a:ext cx="1676400" cy="129027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err="1" smtClean="0">
                <a:solidFill>
                  <a:srgbClr val="EB7339"/>
                </a:solidFill>
                <a:cs typeface="Calibri"/>
              </a:rPr>
              <a:t>Списък</a:t>
            </a:r>
            <a:r>
              <a:rPr lang="ru-RU" sz="1400" i="1" kern="0" spc="-5" dirty="0" smtClean="0">
                <a:solidFill>
                  <a:srgbClr val="EB7339"/>
                </a:solidFill>
                <a:cs typeface="Calibri"/>
              </a:rPr>
              <a:t> на </a:t>
            </a:r>
            <a:r>
              <a:rPr lang="ru-RU" sz="1400" i="1" kern="0" spc="-5" dirty="0" err="1" smtClean="0">
                <a:solidFill>
                  <a:srgbClr val="EB7339"/>
                </a:solidFill>
                <a:cs typeface="Calibri"/>
              </a:rPr>
              <a:t>дейностите</a:t>
            </a:r>
            <a:r>
              <a:rPr lang="ru-RU" sz="1400" i="1" kern="0" spc="-5" dirty="0" smtClean="0">
                <a:solidFill>
                  <a:srgbClr val="EB7339"/>
                </a:solidFill>
                <a:cs typeface="Calibri"/>
              </a:rPr>
              <a:t> и </a:t>
            </a:r>
            <a:r>
              <a:rPr lang="ru-RU" sz="1400" i="1" kern="0" spc="-5" dirty="0" err="1" smtClean="0">
                <a:solidFill>
                  <a:srgbClr val="EB7339"/>
                </a:solidFill>
                <a:cs typeface="Calibri"/>
              </a:rPr>
              <a:t>съответните</a:t>
            </a:r>
            <a:r>
              <a:rPr lang="ru-RU" sz="1400" i="1" kern="0" spc="-5" dirty="0" smtClean="0">
                <a:solidFill>
                  <a:srgbClr val="EB7339"/>
                </a:solidFill>
                <a:cs typeface="Calibri"/>
              </a:rPr>
              <a:t> </a:t>
            </a:r>
            <a:r>
              <a:rPr lang="ru-RU" sz="1400" i="1" kern="0" spc="-5" dirty="0" err="1" smtClean="0">
                <a:solidFill>
                  <a:srgbClr val="EB7339"/>
                </a:solidFill>
                <a:cs typeface="Calibri"/>
              </a:rPr>
              <a:t>резултати</a:t>
            </a:r>
            <a:r>
              <a:rPr lang="ru-RU" sz="1400" i="1" kern="0" spc="-5" dirty="0" smtClean="0">
                <a:solidFill>
                  <a:srgbClr val="EB7339"/>
                </a:solidFill>
                <a:cs typeface="Calibri"/>
              </a:rPr>
              <a:t>. </a:t>
            </a:r>
            <a:r>
              <a:rPr lang="ru-RU" sz="1400" i="1" kern="0" spc="-5" dirty="0" err="1" smtClean="0">
                <a:solidFill>
                  <a:srgbClr val="EB7339"/>
                </a:solidFill>
                <a:cs typeface="Calibri"/>
              </a:rPr>
              <a:t>Мерките</a:t>
            </a:r>
            <a:r>
              <a:rPr lang="ru-RU" sz="1400" i="1" kern="0" spc="-5" dirty="0" smtClean="0">
                <a:solidFill>
                  <a:srgbClr val="EB7339"/>
                </a:solidFill>
                <a:cs typeface="Calibri"/>
              </a:rPr>
              <a:t> </a:t>
            </a:r>
            <a:r>
              <a:rPr lang="ru-RU" sz="1400" i="1" kern="0" spc="-5" dirty="0" err="1" smtClean="0">
                <a:solidFill>
                  <a:srgbClr val="EB7339"/>
                </a:solidFill>
                <a:cs typeface="Calibri"/>
              </a:rPr>
              <a:t>са</a:t>
            </a:r>
            <a:r>
              <a:rPr lang="ru-RU" sz="1400" i="1" kern="0" spc="-5" dirty="0" smtClean="0">
                <a:solidFill>
                  <a:srgbClr val="EB7339"/>
                </a:solidFill>
                <a:cs typeface="Calibri"/>
              </a:rPr>
              <a:t> </a:t>
            </a:r>
            <a:r>
              <a:rPr lang="ru-RU" sz="1400" i="1" kern="0" spc="-5" dirty="0" err="1" smtClean="0">
                <a:solidFill>
                  <a:srgbClr val="EB7339"/>
                </a:solidFill>
                <a:cs typeface="Calibri"/>
              </a:rPr>
              <a:t>предназначени</a:t>
            </a:r>
            <a:r>
              <a:rPr lang="ru-RU" sz="1400" i="1" kern="0" spc="-5" dirty="0" smtClean="0">
                <a:solidFill>
                  <a:srgbClr val="EB7339"/>
                </a:solidFill>
                <a:cs typeface="Calibri"/>
              </a:rPr>
              <a:t> да </a:t>
            </a:r>
            <a:r>
              <a:rPr lang="ru-RU" sz="1400" i="1" kern="0" spc="-5" dirty="0" err="1" smtClean="0">
                <a:solidFill>
                  <a:srgbClr val="EB7339"/>
                </a:solidFill>
                <a:cs typeface="Calibri"/>
              </a:rPr>
              <a:t>постигнат</a:t>
            </a:r>
            <a:r>
              <a:rPr lang="ru-RU" sz="1400" i="1" kern="0" spc="-5" dirty="0" smtClean="0">
                <a:solidFill>
                  <a:srgbClr val="EB7339"/>
                </a:solidFill>
                <a:cs typeface="Calibri"/>
              </a:rPr>
              <a:t> </a:t>
            </a:r>
            <a:r>
              <a:rPr lang="ru-RU" sz="1400" i="1" kern="0" spc="-5" dirty="0" err="1" smtClean="0">
                <a:solidFill>
                  <a:srgbClr val="EB7339"/>
                </a:solidFill>
                <a:cs typeface="Calibri"/>
              </a:rPr>
              <a:t>всички</a:t>
            </a:r>
            <a:r>
              <a:rPr lang="ru-RU" sz="1400" i="1" kern="0" spc="-5" dirty="0" smtClean="0">
                <a:solidFill>
                  <a:srgbClr val="EB7339"/>
                </a:solidFill>
                <a:cs typeface="Calibri"/>
              </a:rPr>
              <a:t> </a:t>
            </a:r>
            <a:r>
              <a:rPr lang="ru-RU" sz="1400" i="1" kern="0" spc="-5" dirty="0" err="1" smtClean="0">
                <a:solidFill>
                  <a:srgbClr val="EB7339"/>
                </a:solidFill>
                <a:cs typeface="Calibri"/>
              </a:rPr>
              <a:t>аспекти</a:t>
            </a:r>
            <a:r>
              <a:rPr lang="ru-RU" sz="1400" i="1" kern="0" spc="-5" dirty="0" smtClean="0">
                <a:solidFill>
                  <a:srgbClr val="EB7339"/>
                </a:solidFill>
                <a:cs typeface="Calibri"/>
              </a:rPr>
              <a:t> на целите на проекта.</a:t>
            </a:r>
            <a:endParaRPr lang="en-IE" sz="1400" i="1" kern="0" spc="-5" dirty="0">
              <a:solidFill>
                <a:srgbClr val="EB7339"/>
              </a:solidFill>
              <a:cs typeface="Calibri"/>
            </a:endParaRPr>
          </a:p>
        </p:txBody>
      </p:sp>
      <p:sp>
        <p:nvSpPr>
          <p:cNvPr id="28" name="Text Placeholder 5">
            <a:extLst>
              <a:ext uri="{FF2B5EF4-FFF2-40B4-BE49-F238E27FC236}">
                <a16:creationId xmlns:a16="http://schemas.microsoft.com/office/drawing/2014/main" xmlns="" id="{03853DAA-8B3C-A1F0-744D-2AB64F0C283C}"/>
              </a:ext>
            </a:extLst>
          </p:cNvPr>
          <p:cNvSpPr txBox="1">
            <a:spLocks/>
          </p:cNvSpPr>
          <p:nvPr/>
        </p:nvSpPr>
        <p:spPr>
          <a:xfrm>
            <a:off x="2565400" y="1158875"/>
            <a:ext cx="4495800" cy="507435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lgn="l">
              <a:lnSpc>
                <a:spcPts val="1270"/>
              </a:lnSpc>
            </a:pPr>
            <a:r>
              <a:rPr lang="en-IE" sz="1100" b="1" spc="-5" dirty="0">
                <a:solidFill>
                  <a:srgbClr val="EB7339"/>
                </a:solidFill>
                <a:latin typeface="Calibri" panose="020F0502020204030204" pitchFamily="34" charset="0"/>
                <a:cs typeface="Calibri" panose="020F0502020204030204" pitchFamily="34" charset="0"/>
              </a:rPr>
              <a:t>05</a:t>
            </a:r>
            <a:r>
              <a:rPr lang="en-IE" sz="1100" b="1" spc="-15" dirty="0">
                <a:solidFill>
                  <a:srgbClr val="EB7339"/>
                </a:solidFill>
                <a:latin typeface="Calibri" panose="020F0502020204030204" pitchFamily="34" charset="0"/>
                <a:cs typeface="Calibri" panose="020F0502020204030204" pitchFamily="34" charset="0"/>
              </a:rPr>
              <a:t> </a:t>
            </a:r>
            <a:r>
              <a:rPr lang="en-IE" sz="1100" b="1" spc="-5" dirty="0" smtClean="0">
                <a:solidFill>
                  <a:srgbClr val="404040"/>
                </a:solidFill>
                <a:latin typeface="Calibri" panose="020F0502020204030204" pitchFamily="34" charset="0"/>
                <a:cs typeface="Calibri" panose="020F0502020204030204" pitchFamily="34" charset="0"/>
              </a:rPr>
              <a:t>–</a:t>
            </a:r>
            <a:r>
              <a:rPr lang="en-IE" sz="1100" b="1" spc="-20" dirty="0" smtClean="0">
                <a:solidFill>
                  <a:srgbClr val="404040"/>
                </a:solidFill>
                <a:latin typeface="Calibri" panose="020F0502020204030204" pitchFamily="34" charset="0"/>
                <a:cs typeface="Calibri" panose="020F0502020204030204" pitchFamily="34" charset="0"/>
              </a:rPr>
              <a:t> </a:t>
            </a:r>
            <a:r>
              <a:rPr lang="bg-BG" sz="1100" b="1" spc="-5" dirty="0" smtClean="0">
                <a:solidFill>
                  <a:srgbClr val="404040"/>
                </a:solidFill>
                <a:latin typeface="Calibri" panose="020F0502020204030204" pitchFamily="34" charset="0"/>
                <a:cs typeface="Calibri" panose="020F0502020204030204" pitchFamily="34" charset="0"/>
              </a:rPr>
              <a:t>Поведение и култура</a:t>
            </a:r>
            <a:endParaRPr lang="en-IE" sz="1100" dirty="0">
              <a:solidFill>
                <a:srgbClr val="404040"/>
              </a:solidFill>
              <a:latin typeface="Calibri" panose="020F0502020204030204" pitchFamily="34" charset="0"/>
              <a:cs typeface="Calibri" panose="020F0502020204030204" pitchFamily="34" charset="0"/>
            </a:endParaRPr>
          </a:p>
          <a:p>
            <a:pPr marL="442913" marR="75565" indent="-171450" algn="l">
              <a:lnSpc>
                <a:spcPts val="1270"/>
              </a:lnSpc>
              <a:buClr>
                <a:srgbClr val="EB7339"/>
              </a:buClr>
              <a:buFont typeface="Arial" panose="020B0604020202020204" pitchFamily="34" charset="0"/>
              <a:buChar char="•"/>
              <a:tabLst>
                <a:tab pos="104775" algn="l"/>
              </a:tabLst>
            </a:pPr>
            <a:r>
              <a:rPr lang="ru-RU" spc="-5" dirty="0" err="1" smtClean="0">
                <a:latin typeface="Calibri" panose="020F0502020204030204" pitchFamily="34" charset="0"/>
                <a:cs typeface="Calibri" panose="020F0502020204030204" pitchFamily="34" charset="0"/>
              </a:rPr>
              <a:t>Създаане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възможности</a:t>
            </a:r>
            <a:r>
              <a:rPr lang="ru-RU" spc="-5" dirty="0" smtClean="0">
                <a:latin typeface="Calibri" panose="020F0502020204030204" pitchFamily="34" charset="0"/>
                <a:cs typeface="Calibri" panose="020F0502020204030204" pitchFamily="34" charset="0"/>
              </a:rPr>
              <a:t> за </a:t>
            </a:r>
            <a:r>
              <a:rPr lang="ru-RU" spc="-5" dirty="0" err="1" smtClean="0">
                <a:latin typeface="Calibri" panose="020F0502020204030204" pitchFamily="34" charset="0"/>
                <a:cs typeface="Calibri" panose="020F0502020204030204" pitchFamily="34" charset="0"/>
              </a:rPr>
              <a:t>признаване</a:t>
            </a:r>
            <a:r>
              <a:rPr lang="ru-RU" spc="-5" dirty="0" smtClean="0">
                <a:latin typeface="Calibri" panose="020F0502020204030204" pitchFamily="34" charset="0"/>
                <a:cs typeface="Calibri" panose="020F0502020204030204" pitchFamily="34" charset="0"/>
              </a:rPr>
              <a:t> на „</a:t>
            </a:r>
            <a:r>
              <a:rPr lang="ru-RU" spc="-5" dirty="0" err="1" smtClean="0">
                <a:latin typeface="Calibri" panose="020F0502020204030204" pitchFamily="34" charset="0"/>
                <a:cs typeface="Calibri" panose="020F0502020204030204" pitchFamily="34" charset="0"/>
              </a:rPr>
              <a:t>шампиони</a:t>
            </a:r>
            <a:r>
              <a:rPr lang="ru-RU" spc="-5" dirty="0" smtClean="0">
                <a:latin typeface="Calibri" panose="020F0502020204030204" pitchFamily="34" charset="0"/>
                <a:cs typeface="Calibri" panose="020F0502020204030204" pitchFamily="34" charset="0"/>
              </a:rPr>
              <a:t> за активна </a:t>
            </a:r>
            <a:r>
              <a:rPr lang="ru-RU" spc="-5" dirty="0" err="1" smtClean="0">
                <a:latin typeface="Calibri" panose="020F0502020204030204" pitchFamily="34" charset="0"/>
                <a:cs typeface="Calibri" panose="020F0502020204030204" pitchFamily="34" charset="0"/>
              </a:rPr>
              <a:t>велосипедна</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мобилност</a:t>
            </a:r>
            <a:r>
              <a:rPr lang="ru-RU" spc="-5" dirty="0" smtClean="0">
                <a:latin typeface="Calibri" panose="020F0502020204030204" pitchFamily="34" charset="0"/>
                <a:cs typeface="Calibri" panose="020F0502020204030204" pitchFamily="34" charset="0"/>
              </a:rPr>
              <a:t>“ чрез награди, </a:t>
            </a:r>
            <a:r>
              <a:rPr lang="ru-RU" spc="-5" dirty="0" err="1" smtClean="0">
                <a:latin typeface="Calibri" panose="020F0502020204030204" pitchFamily="34" charset="0"/>
                <a:cs typeface="Calibri" panose="020F0502020204030204" pitchFamily="34" charset="0"/>
              </a:rPr>
              <a:t>ваучери</a:t>
            </a:r>
            <a:r>
              <a:rPr lang="ru-RU" spc="-5" dirty="0" smtClean="0">
                <a:latin typeface="Calibri" panose="020F0502020204030204" pitchFamily="34" charset="0"/>
                <a:cs typeface="Calibri" panose="020F0502020204030204" pitchFamily="34" charset="0"/>
              </a:rPr>
              <a:t>, печати за качество или </a:t>
            </a:r>
            <a:r>
              <a:rPr lang="ru-RU" spc="-5" dirty="0" err="1" smtClean="0">
                <a:latin typeface="Calibri" panose="020F0502020204030204" pitchFamily="34" charset="0"/>
                <a:cs typeface="Calibri" panose="020F0502020204030204" pitchFamily="34" charset="0"/>
              </a:rPr>
              <a:t>други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форми</a:t>
            </a:r>
            <a:r>
              <a:rPr lang="ru-RU" spc="-5" dirty="0" smtClean="0">
                <a:latin typeface="Calibri" panose="020F0502020204030204" pitchFamily="34" charset="0"/>
                <a:cs typeface="Calibri" panose="020F0502020204030204" pitchFamily="34" charset="0"/>
              </a:rPr>
              <a:t> (независимо дали </a:t>
            </a:r>
            <a:r>
              <a:rPr lang="ru-RU" spc="-5" dirty="0" err="1" smtClean="0">
                <a:latin typeface="Calibri" panose="020F0502020204030204" pitchFamily="34" charset="0"/>
                <a:cs typeface="Calibri" panose="020F0502020204030204" pitchFamily="34" charset="0"/>
              </a:rPr>
              <a:t>колективни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субекти</a:t>
            </a:r>
            <a:r>
              <a:rPr lang="ru-RU" spc="-5" dirty="0" smtClean="0">
                <a:latin typeface="Calibri" panose="020F0502020204030204" pitchFamily="34" charset="0"/>
                <a:cs typeface="Calibri" panose="020F0502020204030204" pitchFamily="34" charset="0"/>
              </a:rPr>
              <a:t> или </a:t>
            </a:r>
            <a:r>
              <a:rPr lang="ru-RU" spc="-5" dirty="0" err="1" smtClean="0">
                <a:latin typeface="Calibri" panose="020F0502020204030204" pitchFamily="34" charset="0"/>
                <a:cs typeface="Calibri" panose="020F0502020204030204" pitchFamily="34" charset="0"/>
              </a:rPr>
              <a:t>отделни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граждани</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които</a:t>
            </a:r>
            <a:r>
              <a:rPr lang="ru-RU" spc="-5" dirty="0" smtClean="0">
                <a:latin typeface="Calibri" panose="020F0502020204030204" pitchFamily="34" charset="0"/>
                <a:cs typeface="Calibri" panose="020F0502020204030204" pitchFamily="34" charset="0"/>
              </a:rPr>
              <a:t> се </a:t>
            </a:r>
            <a:r>
              <a:rPr lang="ru-RU" spc="-5" dirty="0" err="1" smtClean="0">
                <a:latin typeface="Calibri" panose="020F0502020204030204" pitchFamily="34" charset="0"/>
                <a:cs typeface="Calibri" panose="020F0502020204030204" pitchFamily="34" charset="0"/>
              </a:rPr>
              <a:t>отличават</a:t>
            </a:r>
            <a:r>
              <a:rPr lang="ru-RU" spc="-5" dirty="0" smtClean="0">
                <a:latin typeface="Calibri" panose="020F0502020204030204" pitchFamily="34" charset="0"/>
                <a:cs typeface="Calibri" panose="020F0502020204030204" pitchFamily="34" charset="0"/>
              </a:rPr>
              <a:t> </a:t>
            </a:r>
            <a:r>
              <a:rPr lang="ru-RU" spc="-5" dirty="0" err="1" smtClean="0">
                <a:latin typeface="Calibri" panose="020F0502020204030204" pitchFamily="34" charset="0"/>
                <a:cs typeface="Calibri" panose="020F0502020204030204" pitchFamily="34" charset="0"/>
              </a:rPr>
              <a:t>със</a:t>
            </a:r>
            <a:r>
              <a:rPr lang="ru-RU" spc="-5" dirty="0" smtClean="0">
                <a:latin typeface="Calibri" panose="020F0502020204030204" pitchFamily="34" charset="0"/>
                <a:cs typeface="Calibri" panose="020F0502020204030204" pitchFamily="34" charset="0"/>
              </a:rPr>
              <a:t> своя </a:t>
            </a:r>
            <a:r>
              <a:rPr lang="ru-RU" spc="-5" dirty="0" err="1" smtClean="0">
                <a:latin typeface="Calibri" panose="020F0502020204030204" pitchFamily="34" charset="0"/>
                <a:cs typeface="Calibri" panose="020F0502020204030204" pitchFamily="34" charset="0"/>
              </a:rPr>
              <a:t>вдъхновяващ</a:t>
            </a:r>
            <a:r>
              <a:rPr lang="ru-RU" spc="-5" dirty="0" smtClean="0">
                <a:latin typeface="Calibri" panose="020F0502020204030204" pitchFamily="34" charset="0"/>
                <a:cs typeface="Calibri" panose="020F0502020204030204" pitchFamily="34" charset="0"/>
              </a:rPr>
              <a:t> пример).</a:t>
            </a:r>
          </a:p>
          <a:p>
            <a:pPr marL="442913" marR="75565" indent="-171450" algn="l">
              <a:lnSpc>
                <a:spcPts val="1270"/>
              </a:lnSpc>
              <a:buClr>
                <a:srgbClr val="EB7339"/>
              </a:buClr>
              <a:buFont typeface="Arial" panose="020B0604020202020204" pitchFamily="34" charset="0"/>
              <a:buChar char="•"/>
              <a:tabLst>
                <a:tab pos="104775" algn="l"/>
              </a:tabLst>
            </a:pPr>
            <a:r>
              <a:rPr lang="ru-RU" dirty="0" smtClean="0">
                <a:latin typeface="Calibri" panose="020F0502020204030204" pitchFamily="34" charset="0"/>
                <a:cs typeface="Calibri" panose="020F0502020204030204" pitchFamily="34" charset="0"/>
              </a:rPr>
              <a:t>Интервенция с </a:t>
            </a:r>
            <a:r>
              <a:rPr lang="ru-RU" dirty="0" err="1" smtClean="0">
                <a:latin typeface="Calibri" panose="020F0502020204030204" pitchFamily="34" charset="0"/>
                <a:cs typeface="Calibri" panose="020F0502020204030204" pitchFamily="34" charset="0"/>
              </a:rPr>
              <a:t>млади</a:t>
            </a:r>
            <a:r>
              <a:rPr lang="ru-RU" dirty="0" smtClean="0">
                <a:latin typeface="Calibri" panose="020F0502020204030204" pitchFamily="34" charset="0"/>
                <a:cs typeface="Calibri" panose="020F0502020204030204" pitchFamily="34" charset="0"/>
              </a:rPr>
              <a:t> хора в </a:t>
            </a:r>
            <a:r>
              <a:rPr lang="ru-RU" dirty="0" err="1" smtClean="0">
                <a:latin typeface="Calibri" panose="020F0502020204030204" pitchFamily="34" charset="0"/>
                <a:cs typeface="Calibri" panose="020F0502020204030204" pitchFamily="34" charset="0"/>
              </a:rPr>
              <a:t>училищна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възраст</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в</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областта</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образованието</a:t>
            </a:r>
            <a:r>
              <a:rPr lang="ru-RU" dirty="0" smtClean="0">
                <a:latin typeface="Calibri" panose="020F0502020204030204" pitchFamily="34" charset="0"/>
                <a:cs typeface="Calibri" panose="020F0502020204030204" pitchFamily="34" charset="0"/>
              </a:rPr>
              <a:t> за активна и устойчива </a:t>
            </a:r>
            <a:r>
              <a:rPr lang="ru-RU" dirty="0" err="1" smtClean="0">
                <a:latin typeface="Calibri" panose="020F0502020204030204" pitchFamily="34" charset="0"/>
                <a:cs typeface="Calibri" panose="020F0502020204030204" pitchFamily="34" charset="0"/>
              </a:rPr>
              <a:t>мобилност</a:t>
            </a:r>
            <a:r>
              <a:rPr lang="ru-RU" dirty="0" smtClean="0">
                <a:latin typeface="Calibri" panose="020F0502020204030204" pitchFamily="34" charset="0"/>
                <a:cs typeface="Calibri" panose="020F0502020204030204" pitchFamily="34" charset="0"/>
              </a:rPr>
              <a:t> и за </a:t>
            </a:r>
            <a:r>
              <a:rPr lang="ru-RU" dirty="0" err="1" smtClean="0">
                <a:latin typeface="Calibri" panose="020F0502020204030204" pitchFamily="34" charset="0"/>
                <a:cs typeface="Calibri" panose="020F0502020204030204" pitchFamily="34" charset="0"/>
              </a:rPr>
              <a:t>важността</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достъпността</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поведеието</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пътя</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всички</a:t>
            </a:r>
            <a:r>
              <a:rPr lang="ru-RU" dirty="0" smtClean="0">
                <a:latin typeface="Calibri" panose="020F0502020204030204" pitchFamily="34" charset="0"/>
                <a:cs typeface="Calibri" panose="020F0502020204030204" pitchFamily="34" charset="0"/>
              </a:rPr>
              <a:t> нива на образование).</a:t>
            </a:r>
          </a:p>
          <a:p>
            <a:pPr marL="442913"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Насърчаване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промяната</a:t>
            </a:r>
            <a:r>
              <a:rPr lang="ru-RU" dirty="0" smtClean="0">
                <a:latin typeface="Calibri" panose="020F0502020204030204" pitchFamily="34" charset="0"/>
                <a:cs typeface="Calibri" panose="020F0502020204030204" pitchFamily="34" charset="0"/>
              </a:rPr>
              <a:t> в </a:t>
            </a:r>
            <a:r>
              <a:rPr lang="ru-RU" dirty="0" err="1" smtClean="0">
                <a:latin typeface="Calibri" panose="020F0502020204030204" pitchFamily="34" charset="0"/>
                <a:cs typeface="Calibri" panose="020F0502020204030204" pitchFamily="34" charset="0"/>
              </a:rPr>
              <a:t>поведението</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определени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групи</a:t>
            </a:r>
            <a:r>
              <a:rPr lang="ru-RU" dirty="0" smtClean="0">
                <a:latin typeface="Calibri" panose="020F0502020204030204" pitchFamily="34" charset="0"/>
                <a:cs typeface="Calibri" panose="020F0502020204030204" pitchFamily="34" charset="0"/>
              </a:rPr>
              <a:t> от </a:t>
            </a:r>
            <a:r>
              <a:rPr lang="ru-RU" dirty="0" err="1" smtClean="0">
                <a:latin typeface="Calibri" panose="020F0502020204030204" pitchFamily="34" charset="0"/>
                <a:cs typeface="Calibri" panose="020F0502020204030204" pitchFamily="34" charset="0"/>
              </a:rPr>
              <a:t>населението</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работници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студенти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велосипедисти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възрастни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граждани</a:t>
            </a:r>
            <a:r>
              <a:rPr lang="ru-RU" dirty="0" smtClean="0">
                <a:latin typeface="Calibri" panose="020F0502020204030204" pitchFamily="34" charset="0"/>
                <a:cs typeface="Calibri" panose="020F0502020204030204" pitchFamily="34" charset="0"/>
              </a:rPr>
              <a:t> и хора с </a:t>
            </a:r>
            <a:r>
              <a:rPr lang="ru-RU" dirty="0" err="1" smtClean="0">
                <a:latin typeface="Calibri" panose="020F0502020204030204" pitchFamily="34" charset="0"/>
                <a:cs typeface="Calibri" panose="020F0502020204030204" pitchFamily="34" charset="0"/>
              </a:rPr>
              <a:t>намалена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подвижност</a:t>
            </a:r>
            <a:r>
              <a:rPr lang="ru-RU" dirty="0" smtClean="0">
                <a:latin typeface="Calibri" panose="020F0502020204030204" pitchFamily="34" charset="0"/>
                <a:cs typeface="Calibri" panose="020F0502020204030204" pitchFamily="34" charset="0"/>
              </a:rPr>
              <a:t> чрез </a:t>
            </a:r>
            <a:r>
              <a:rPr lang="ru-RU" dirty="0" err="1" smtClean="0">
                <a:latin typeface="Calibri" panose="020F0502020204030204" pitchFamily="34" charset="0"/>
                <a:cs typeface="Calibri" panose="020F0502020204030204" pitchFamily="34" charset="0"/>
              </a:rPr>
              <a:t>ресурси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инициативи</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комуникационни</a:t>
            </a:r>
            <a:r>
              <a:rPr lang="ru-RU" dirty="0" smtClean="0">
                <a:latin typeface="Calibri" panose="020F0502020204030204" pitchFamily="34" charset="0"/>
                <a:cs typeface="Calibri" panose="020F0502020204030204" pitchFamily="34" charset="0"/>
              </a:rPr>
              <a:t> кампании).</a:t>
            </a:r>
          </a:p>
          <a:p>
            <a:pPr marL="442913"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Създаване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интегрирана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дигитална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комуникационна</a:t>
            </a:r>
            <a:r>
              <a:rPr lang="ru-RU" dirty="0" smtClean="0">
                <a:latin typeface="Calibri" panose="020F0502020204030204" pitchFamily="34" charset="0"/>
                <a:cs typeface="Calibri" panose="020F0502020204030204" pitchFamily="34" charset="0"/>
              </a:rPr>
              <a:t> платформа (</a:t>
            </a:r>
            <a:r>
              <a:rPr lang="ru-RU" dirty="0" err="1" smtClean="0">
                <a:latin typeface="Calibri" panose="020F0502020204030204" pitchFamily="34" charset="0"/>
                <a:cs typeface="Calibri" panose="020F0502020204030204" pitchFamily="34" charset="0"/>
              </a:rPr>
              <a:t>включително</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уебсайт</a:t>
            </a:r>
            <a:r>
              <a:rPr lang="ru-RU" dirty="0" smtClean="0">
                <a:latin typeface="Calibri" panose="020F0502020204030204" pitchFamily="34" charset="0"/>
                <a:cs typeface="Calibri" panose="020F0502020204030204" pitchFamily="34" charset="0"/>
              </a:rPr>
              <a:t>, приложения и </a:t>
            </a:r>
            <a:r>
              <a:rPr lang="ru-RU" dirty="0" err="1" smtClean="0">
                <a:latin typeface="Calibri" panose="020F0502020204030204" pitchFamily="34" charset="0"/>
                <a:cs typeface="Calibri" panose="020F0502020204030204" pitchFamily="34" charset="0"/>
              </a:rPr>
              <a:t>социални</a:t>
            </a:r>
            <a:r>
              <a:rPr lang="ru-RU" dirty="0" smtClean="0">
                <a:latin typeface="Calibri" panose="020F0502020204030204" pitchFamily="34" charset="0"/>
                <a:cs typeface="Calibri" panose="020F0502020204030204" pitchFamily="34" charset="0"/>
              </a:rPr>
              <a:t> мрежи, </a:t>
            </a:r>
            <a:r>
              <a:rPr lang="ru-RU" dirty="0" err="1" smtClean="0">
                <a:latin typeface="Calibri" panose="020F0502020204030204" pitchFamily="34" charset="0"/>
                <a:cs typeface="Calibri" panose="020F0502020204030204" pitchFamily="34" charset="0"/>
              </a:rPr>
              <a:t>централизиране</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предоставяне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полезни</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подходящи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ресурси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и</a:t>
            </a:r>
            <a:r>
              <a:rPr lang="ru-RU" dirty="0" smtClean="0">
                <a:latin typeface="Calibri" panose="020F0502020204030204" pitchFamily="34" charset="0"/>
                <a:cs typeface="Calibri" panose="020F0502020204030204" pitchFamily="34" charset="0"/>
              </a:rPr>
              <a:t> информация и </a:t>
            </a:r>
            <a:r>
              <a:rPr lang="ru-RU" dirty="0" err="1" smtClean="0">
                <a:latin typeface="Calibri" panose="020F0502020204030204" pitchFamily="34" charset="0"/>
                <a:cs typeface="Calibri" panose="020F0502020204030204" pitchFamily="34" charset="0"/>
              </a:rPr>
              <a:t>подобряване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комуникацията</a:t>
            </a:r>
            <a:r>
              <a:rPr lang="ru-RU" dirty="0" smtClean="0">
                <a:latin typeface="Calibri" panose="020F0502020204030204" pitchFamily="34" charset="0"/>
                <a:cs typeface="Calibri" panose="020F0502020204030204" pitchFamily="34" charset="0"/>
              </a:rPr>
              <a:t>).</a:t>
            </a:r>
          </a:p>
          <a:p>
            <a:pPr marL="442913"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Насърчаване</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подкрепа</a:t>
            </a:r>
            <a:r>
              <a:rPr lang="ru-RU" dirty="0" smtClean="0">
                <a:latin typeface="Calibri" panose="020F0502020204030204" pitchFamily="34" charset="0"/>
                <a:cs typeface="Calibri" panose="020F0502020204030204" pitchFamily="34" charset="0"/>
              </a:rPr>
              <a:t> за </a:t>
            </a:r>
            <a:r>
              <a:rPr lang="ru-RU" dirty="0" err="1" smtClean="0">
                <a:latin typeface="Calibri" panose="020F0502020204030204" pitchFamily="34" charset="0"/>
                <a:cs typeface="Calibri" panose="020F0502020204030204" pitchFamily="34" charset="0"/>
              </a:rPr>
              <a:t>организиране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събития</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инициативи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популяризирани</a:t>
            </a:r>
            <a:r>
              <a:rPr lang="ru-RU" dirty="0" smtClean="0">
                <a:latin typeface="Calibri" panose="020F0502020204030204" pitchFamily="34" charset="0"/>
                <a:cs typeface="Calibri" panose="020F0502020204030204" pitchFamily="34" charset="0"/>
              </a:rPr>
              <a:t> от </a:t>
            </a:r>
            <a:r>
              <a:rPr lang="ru-RU" dirty="0" err="1" smtClean="0">
                <a:latin typeface="Calibri" panose="020F0502020204030204" pitchFamily="34" charset="0"/>
                <a:cs typeface="Calibri" panose="020F0502020204030204" pitchFamily="34" charset="0"/>
              </a:rPr>
              <a:t>общността</a:t>
            </a:r>
            <a:r>
              <a:rPr lang="ru-RU" dirty="0" smtClean="0">
                <a:latin typeface="Calibri" panose="020F0502020204030204" pitchFamily="34" charset="0"/>
                <a:cs typeface="Calibri" panose="020F0502020204030204" pitchFamily="34" charset="0"/>
              </a:rPr>
              <a:t>/</a:t>
            </a:r>
            <a:r>
              <a:rPr lang="ru-RU" dirty="0" err="1" smtClean="0">
                <a:latin typeface="Calibri" panose="020F0502020204030204" pitchFamily="34" charset="0"/>
                <a:cs typeface="Calibri" panose="020F0502020204030204" pitchFamily="34" charset="0"/>
              </a:rPr>
              <a:t>гражданското</a:t>
            </a:r>
            <a:r>
              <a:rPr lang="ru-RU" dirty="0" smtClean="0">
                <a:latin typeface="Calibri" panose="020F0502020204030204" pitchFamily="34" charset="0"/>
                <a:cs typeface="Calibri" panose="020F0502020204030204" pitchFamily="34" charset="0"/>
              </a:rPr>
              <a:t> общество (</a:t>
            </a:r>
            <a:r>
              <a:rPr lang="ru-RU" dirty="0" err="1" smtClean="0">
                <a:latin typeface="Calibri" panose="020F0502020204030204" pitchFamily="34" charset="0"/>
                <a:cs typeface="Calibri" panose="020F0502020204030204" pitchFamily="34" charset="0"/>
              </a:rPr>
              <a:t>ден</a:t>
            </a:r>
            <a:r>
              <a:rPr lang="ru-RU" dirty="0" smtClean="0">
                <a:latin typeface="Calibri" panose="020F0502020204030204" pitchFamily="34" charset="0"/>
                <a:cs typeface="Calibri" panose="020F0502020204030204" pitchFamily="34" charset="0"/>
              </a:rPr>
              <a:t> без автомобили, </a:t>
            </a:r>
            <a:r>
              <a:rPr lang="ru-RU" dirty="0" err="1" smtClean="0">
                <a:latin typeface="Calibri" panose="020F0502020204030204" pitchFamily="34" charset="0"/>
                <a:cs typeface="Calibri" panose="020F0502020204030204" pitchFamily="34" charset="0"/>
              </a:rPr>
              <a:t>роудшоута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велосипедно</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влакче</a:t>
            </a:r>
            <a:r>
              <a:rPr lang="ru-RU" dirty="0" smtClean="0">
                <a:latin typeface="Calibri" panose="020F0502020204030204" pitchFamily="34" charset="0"/>
                <a:cs typeface="Calibri" panose="020F0502020204030204" pitchFamily="34" charset="0"/>
              </a:rPr>
              <a:t>“ или </a:t>
            </a:r>
            <a:r>
              <a:rPr lang="ru-RU" dirty="0" err="1" smtClean="0">
                <a:latin typeface="Calibri" panose="020F0502020204030204" pitchFamily="34" charset="0"/>
                <a:cs typeface="Calibri" panose="020F0502020204030204" pitchFamily="34" charset="0"/>
              </a:rPr>
              <a:t>група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деца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пътуващи</a:t>
            </a:r>
            <a:r>
              <a:rPr lang="ru-RU" dirty="0" smtClean="0">
                <a:latin typeface="Calibri" panose="020F0502020204030204" pitchFamily="34" charset="0"/>
                <a:cs typeface="Calibri" panose="020F0502020204030204" pitchFamily="34" charset="0"/>
              </a:rPr>
              <a:t> с колело </a:t>
            </a:r>
            <a:r>
              <a:rPr lang="ru-RU" dirty="0" err="1" smtClean="0">
                <a:latin typeface="Calibri" panose="020F0502020204030204" pitchFamily="34" charset="0"/>
                <a:cs typeface="Calibri" panose="020F0502020204030204" pitchFamily="34" charset="0"/>
              </a:rPr>
              <a:t>вкъщи-училище-вкъщи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придружени</a:t>
            </a:r>
            <a:r>
              <a:rPr lang="ru-RU" dirty="0" smtClean="0">
                <a:latin typeface="Calibri" panose="020F0502020204030204" pitchFamily="34" charset="0"/>
                <a:cs typeface="Calibri" panose="020F0502020204030204" pitchFamily="34" charset="0"/>
              </a:rPr>
              <a:t> от </a:t>
            </a:r>
            <a:r>
              <a:rPr lang="ru-RU" dirty="0" err="1" smtClean="0">
                <a:latin typeface="Calibri" panose="020F0502020204030204" pitchFamily="34" charset="0"/>
                <a:cs typeface="Calibri" panose="020F0502020204030204" pitchFamily="34" charset="0"/>
              </a:rPr>
              <a:t>възрастни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екскурзии</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адаптирани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велосипеди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триша</a:t>
            </a:r>
            <a:r>
              <a:rPr lang="ru-RU" dirty="0" smtClean="0">
                <a:latin typeface="Calibri" panose="020F0502020204030204" pitchFamily="34" charset="0"/>
                <a:cs typeface="Calibri" panose="020F0502020204030204" pitchFamily="34" charset="0"/>
              </a:rPr>
              <a:t>) за </a:t>
            </a:r>
            <a:r>
              <a:rPr lang="ru-RU" dirty="0" err="1" smtClean="0">
                <a:latin typeface="Calibri" panose="020F0502020204030204" pitchFamily="34" charset="0"/>
                <a:cs typeface="Calibri" panose="020F0502020204030204" pitchFamily="34" charset="0"/>
              </a:rPr>
              <a:t>възрастни</a:t>
            </a:r>
            <a:r>
              <a:rPr lang="ru-RU" dirty="0" smtClean="0">
                <a:latin typeface="Calibri" panose="020F0502020204030204" pitchFamily="34" charset="0"/>
                <a:cs typeface="Calibri" panose="020F0502020204030204" pitchFamily="34" charset="0"/>
              </a:rPr>
              <a:t> хора и/или хора с </a:t>
            </a:r>
            <a:r>
              <a:rPr lang="ru-RU" dirty="0" err="1" smtClean="0">
                <a:latin typeface="Calibri" panose="020F0502020204030204" pitchFamily="34" charset="0"/>
                <a:cs typeface="Calibri" panose="020F0502020204030204" pitchFamily="34" charset="0"/>
              </a:rPr>
              <a:t>намалена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подвижност</a:t>
            </a:r>
            <a:r>
              <a:rPr lang="ru-RU" dirty="0" smtClean="0">
                <a:latin typeface="Calibri" panose="020F0502020204030204" pitchFamily="34" charset="0"/>
                <a:cs typeface="Calibri" panose="020F0502020204030204" pitchFamily="34" charset="0"/>
              </a:rPr>
              <a:t>).</a:t>
            </a:r>
          </a:p>
          <a:p>
            <a:pPr marL="442913"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Насърчаване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рекламни</a:t>
            </a:r>
            <a:r>
              <a:rPr lang="ru-RU" dirty="0" smtClean="0">
                <a:latin typeface="Calibri" panose="020F0502020204030204" pitchFamily="34" charset="0"/>
                <a:cs typeface="Calibri" panose="020F0502020204030204" pitchFamily="34" charset="0"/>
              </a:rPr>
              <a:t> кампании и </a:t>
            </a:r>
            <a:r>
              <a:rPr lang="ru-RU" dirty="0" err="1" smtClean="0">
                <a:latin typeface="Calibri" panose="020F0502020204030204" pitchFamily="34" charset="0"/>
                <a:cs typeface="Calibri" panose="020F0502020204030204" pitchFamily="34" charset="0"/>
              </a:rPr>
              <a:t>активиране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партньорства</a:t>
            </a:r>
            <a:r>
              <a:rPr lang="ru-RU" dirty="0" smtClean="0">
                <a:latin typeface="Calibri" panose="020F0502020204030204" pitchFamily="34" charset="0"/>
                <a:cs typeface="Calibri" panose="020F0502020204030204" pitchFamily="34" charset="0"/>
              </a:rPr>
              <a:t> с </a:t>
            </a:r>
            <a:r>
              <a:rPr lang="ru-RU" dirty="0" err="1" smtClean="0">
                <a:latin typeface="Calibri" panose="020F0502020204030204" pitchFamily="34" charset="0"/>
                <a:cs typeface="Calibri" panose="020F0502020204030204" pitchFamily="34" charset="0"/>
              </a:rPr>
              <a:t>местни</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регионални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медии</a:t>
            </a:r>
            <a:r>
              <a:rPr lang="ru-RU" dirty="0" smtClean="0">
                <a:latin typeface="Calibri" panose="020F0502020204030204" pitchFamily="34" charset="0"/>
                <a:cs typeface="Calibri" panose="020F0502020204030204" pitchFamily="34" charset="0"/>
              </a:rPr>
              <a:t>.</a:t>
            </a:r>
          </a:p>
          <a:p>
            <a:pPr marL="442913" marR="75565" indent="-171450" algn="l">
              <a:lnSpc>
                <a:spcPts val="1270"/>
              </a:lnSpc>
              <a:buClr>
                <a:srgbClr val="EB7339"/>
              </a:buCl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7938" marR="75565" algn="l">
              <a:lnSpc>
                <a:spcPts val="1270"/>
              </a:lnSpc>
              <a:buClr>
                <a:srgbClr val="EB7339"/>
              </a:buClr>
              <a:tabLst>
                <a:tab pos="104775" algn="l"/>
              </a:tabLst>
            </a:pPr>
            <a:r>
              <a:rPr lang="en-IE" sz="1100" b="1" dirty="0">
                <a:solidFill>
                  <a:srgbClr val="EB7339"/>
                </a:solidFill>
                <a:latin typeface="Calibri" panose="020F0502020204030204" pitchFamily="34" charset="0"/>
                <a:cs typeface="Calibri" panose="020F0502020204030204" pitchFamily="34" charset="0"/>
              </a:rPr>
              <a:t>06</a:t>
            </a:r>
            <a:r>
              <a:rPr lang="en-IE" sz="1100" b="1" dirty="0">
                <a:solidFill>
                  <a:srgbClr val="404040"/>
                </a:solidFill>
                <a:latin typeface="Calibri" panose="020F0502020204030204" pitchFamily="34" charset="0"/>
                <a:cs typeface="Calibri" panose="020F0502020204030204" pitchFamily="34" charset="0"/>
              </a:rPr>
              <a:t> </a:t>
            </a:r>
            <a:r>
              <a:rPr lang="en-IE" sz="1100" b="1" dirty="0" smtClean="0">
                <a:solidFill>
                  <a:srgbClr val="404040"/>
                </a:solidFill>
                <a:latin typeface="Calibri" panose="020F0502020204030204" pitchFamily="34" charset="0"/>
                <a:cs typeface="Calibri" panose="020F0502020204030204" pitchFamily="34" charset="0"/>
              </a:rPr>
              <a:t>– </a:t>
            </a:r>
            <a:r>
              <a:rPr lang="bg-BG" sz="1100" b="1" dirty="0" smtClean="0">
                <a:solidFill>
                  <a:srgbClr val="404040"/>
                </a:solidFill>
                <a:latin typeface="Calibri" panose="020F0502020204030204" pitchFamily="34" charset="0"/>
                <a:cs typeface="Calibri" panose="020F0502020204030204" pitchFamily="34" charset="0"/>
              </a:rPr>
              <a:t>Мониторинг и оценка</a:t>
            </a:r>
            <a:endParaRPr lang="en-IE" sz="1100" b="1" dirty="0">
              <a:solidFill>
                <a:srgbClr val="404040"/>
              </a:solidFill>
              <a:latin typeface="Calibri" panose="020F0502020204030204" pitchFamily="34" charset="0"/>
              <a:cs typeface="Calibri" panose="020F0502020204030204" pitchFamily="34" charset="0"/>
            </a:endParaRPr>
          </a:p>
          <a:p>
            <a:pPr marL="442913"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Създаване</a:t>
            </a:r>
            <a:r>
              <a:rPr lang="ru-RU" dirty="0" smtClean="0">
                <a:latin typeface="Calibri" panose="020F0502020204030204" pitchFamily="34" charset="0"/>
                <a:cs typeface="Calibri" panose="020F0502020204030204" pitchFamily="34" charset="0"/>
              </a:rPr>
              <a:t> на набор от </a:t>
            </a:r>
            <a:r>
              <a:rPr lang="ru-RU" dirty="0" err="1" smtClean="0">
                <a:latin typeface="Calibri" panose="020F0502020204030204" pitchFamily="34" charset="0"/>
                <a:cs typeface="Calibri" panose="020F0502020204030204" pitchFamily="34" charset="0"/>
              </a:rPr>
              <a:t>качествени</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количествени</a:t>
            </a:r>
            <a:r>
              <a:rPr lang="ru-RU" dirty="0" smtClean="0">
                <a:latin typeface="Calibri" panose="020F0502020204030204" pitchFamily="34" charset="0"/>
                <a:cs typeface="Calibri" panose="020F0502020204030204" pitchFamily="34" charset="0"/>
              </a:rPr>
              <a:t> показатели за </a:t>
            </a:r>
            <a:r>
              <a:rPr lang="ru-RU" dirty="0" err="1" smtClean="0">
                <a:latin typeface="Calibri" panose="020F0502020204030204" pitchFamily="34" charset="0"/>
                <a:cs typeface="Calibri" panose="020F0502020204030204" pitchFamily="34" charset="0"/>
              </a:rPr>
              <a:t>изпълнение</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позволяващи</a:t>
            </a:r>
            <a:r>
              <a:rPr lang="ru-RU" dirty="0" smtClean="0">
                <a:latin typeface="Calibri" panose="020F0502020204030204" pitchFamily="34" charset="0"/>
                <a:cs typeface="Calibri" panose="020F0502020204030204" pitchFamily="34" charset="0"/>
              </a:rPr>
              <a:t> да се </a:t>
            </a:r>
            <a:r>
              <a:rPr lang="ru-RU" dirty="0" err="1" smtClean="0">
                <a:latin typeface="Calibri" panose="020F0502020204030204" pitchFamily="34" charset="0"/>
                <a:cs typeface="Calibri" panose="020F0502020204030204" pitchFamily="34" charset="0"/>
              </a:rPr>
              <a:t>измерват</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резултатите</a:t>
            </a:r>
            <a:r>
              <a:rPr lang="ru-RU" dirty="0" smtClean="0">
                <a:latin typeface="Calibri" panose="020F0502020204030204" pitchFamily="34" charset="0"/>
                <a:cs typeface="Calibri" panose="020F0502020204030204" pitchFamily="34" charset="0"/>
              </a:rPr>
              <a:t>.</a:t>
            </a:r>
          </a:p>
          <a:p>
            <a:pPr marL="442913"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Адаптиране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системи</a:t>
            </a:r>
            <a:r>
              <a:rPr lang="ru-RU" dirty="0" smtClean="0">
                <a:latin typeface="Calibri" panose="020F0502020204030204" pitchFamily="34" charset="0"/>
                <a:cs typeface="Calibri" panose="020F0502020204030204" pitchFamily="34" charset="0"/>
              </a:rPr>
              <a:t> за </a:t>
            </a:r>
            <a:r>
              <a:rPr lang="ru-RU" dirty="0" err="1" smtClean="0">
                <a:latin typeface="Calibri" panose="020F0502020204030204" pitchFamily="34" charset="0"/>
                <a:cs typeface="Calibri" panose="020F0502020204030204" pitchFamily="34" charset="0"/>
              </a:rPr>
              <a:t>събиране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данни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позволяващи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по-подробно</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проследяване</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динамиката</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въздействието</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активната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мобилност</a:t>
            </a:r>
            <a:r>
              <a:rPr lang="ru-RU" dirty="0" smtClean="0">
                <a:latin typeface="Calibri" panose="020F0502020204030204" pitchFamily="34" charset="0"/>
                <a:cs typeface="Calibri" panose="020F0502020204030204" pitchFamily="34" charset="0"/>
              </a:rPr>
              <a:t> (напр. </a:t>
            </a:r>
            <a:r>
              <a:rPr lang="ru-RU" dirty="0" err="1" smtClean="0">
                <a:latin typeface="Calibri" panose="020F0502020204030204" pitchFamily="34" charset="0"/>
                <a:cs typeface="Calibri" panose="020F0502020204030204" pitchFamily="34" charset="0"/>
              </a:rPr>
              <a:t>въпросници</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интервюта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официални</a:t>
            </a:r>
            <a:r>
              <a:rPr lang="ru-RU" dirty="0" smtClean="0">
                <a:latin typeface="Calibri" panose="020F0502020204030204" pitchFamily="34" charset="0"/>
                <a:cs typeface="Calibri" panose="020F0502020204030204" pitchFamily="34" charset="0"/>
              </a:rPr>
              <a:t> статистики, </a:t>
            </a:r>
            <a:r>
              <a:rPr lang="ru-RU" dirty="0" err="1" smtClean="0">
                <a:latin typeface="Calibri" panose="020F0502020204030204" pitchFamily="34" charset="0"/>
                <a:cs typeface="Calibri" panose="020F0502020204030204" pitchFamily="34" charset="0"/>
              </a:rPr>
              <a:t>инсталиране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броячи</a:t>
            </a:r>
            <a:r>
              <a:rPr lang="ru-RU" dirty="0" smtClean="0">
                <a:latin typeface="Calibri" panose="020F0502020204030204" pitchFamily="34" charset="0"/>
                <a:cs typeface="Calibri" panose="020F0502020204030204" pitchFamily="34" charset="0"/>
              </a:rPr>
              <a:t> за автомобили или </a:t>
            </a:r>
            <a:r>
              <a:rPr lang="ru-RU" dirty="0" err="1" smtClean="0">
                <a:latin typeface="Calibri" panose="020F0502020204030204" pitchFamily="34" charset="0"/>
                <a:cs typeface="Calibri" panose="020F0502020204030204" pitchFamily="34" charset="0"/>
              </a:rPr>
              <a:t>велосипеди</a:t>
            </a:r>
            <a:r>
              <a:rPr lang="ru-RU" dirty="0" smtClean="0">
                <a:latin typeface="Calibri" panose="020F0502020204030204" pitchFamily="34" charset="0"/>
                <a:cs typeface="Calibri" panose="020F0502020204030204" pitchFamily="34" charset="0"/>
              </a:rPr>
              <a:t> на два от </a:t>
            </a:r>
            <a:r>
              <a:rPr lang="ru-RU" dirty="0" err="1" smtClean="0">
                <a:latin typeface="Calibri" panose="020F0502020204030204" pitchFamily="34" charset="0"/>
                <a:cs typeface="Calibri" panose="020F0502020204030204" pitchFamily="34" charset="0"/>
              </a:rPr>
              <a:t>входовете</a:t>
            </a:r>
            <a:r>
              <a:rPr lang="ru-RU" dirty="0" smtClean="0">
                <a:latin typeface="Calibri" panose="020F0502020204030204" pitchFamily="34" charset="0"/>
                <a:cs typeface="Calibri" panose="020F0502020204030204" pitchFamily="34" charset="0"/>
              </a:rPr>
              <a:t> на града; </a:t>
            </a:r>
            <a:r>
              <a:rPr lang="ru-RU" dirty="0" err="1" smtClean="0">
                <a:latin typeface="Calibri" panose="020F0502020204030204" pitchFamily="34" charset="0"/>
                <a:cs typeface="Calibri" panose="020F0502020204030204" pitchFamily="34" charset="0"/>
              </a:rPr>
              <a:t>измерватели</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качеството</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въздуха</a:t>
            </a:r>
            <a:r>
              <a:rPr lang="ru-RU" dirty="0" smtClean="0">
                <a:latin typeface="Calibri" panose="020F0502020204030204" pitchFamily="34" charset="0"/>
                <a:cs typeface="Calibri" panose="020F0502020204030204" pitchFamily="34" charset="0"/>
              </a:rPr>
              <a:t> и шума).</a:t>
            </a:r>
          </a:p>
          <a:p>
            <a:pPr marL="442913" marR="75565" indent="-171450" algn="l">
              <a:lnSpc>
                <a:spcPts val="1270"/>
              </a:lnSpc>
              <a:buClr>
                <a:srgbClr val="EB7339"/>
              </a:buClr>
              <a:buFont typeface="Arial" panose="020B0604020202020204" pitchFamily="34" charset="0"/>
              <a:buChar char="•"/>
              <a:tabLst>
                <a:tab pos="104775" algn="l"/>
              </a:tabLst>
            </a:pPr>
            <a:r>
              <a:rPr lang="ru-RU" dirty="0" smtClean="0">
                <a:latin typeface="Calibri" panose="020F0502020204030204" pitchFamily="34" charset="0"/>
                <a:cs typeface="Calibri" panose="020F0502020204030204" pitchFamily="34" charset="0"/>
              </a:rPr>
              <a:t>Периодична оценка и </a:t>
            </a:r>
            <a:r>
              <a:rPr lang="ru-RU" dirty="0" err="1" smtClean="0">
                <a:latin typeface="Calibri" panose="020F0502020204030204" pitchFamily="34" charset="0"/>
                <a:cs typeface="Calibri" panose="020F0502020204030204" pitchFamily="34" charset="0"/>
              </a:rPr>
              <a:t>преглед</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местния</a:t>
            </a:r>
            <a:r>
              <a:rPr lang="ru-RU" dirty="0" smtClean="0">
                <a:latin typeface="Calibri" panose="020F0502020204030204" pitchFamily="34" charset="0"/>
                <a:cs typeface="Calibri" panose="020F0502020204030204" pitchFamily="34" charset="0"/>
              </a:rPr>
              <a:t> план за активна </a:t>
            </a:r>
            <a:r>
              <a:rPr lang="ru-RU" dirty="0" err="1" smtClean="0">
                <a:latin typeface="Calibri" panose="020F0502020204030204" pitchFamily="34" charset="0"/>
                <a:cs typeface="Calibri" panose="020F0502020204030204" pitchFamily="34" charset="0"/>
              </a:rPr>
              <a:t>велосипедна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мобилност</a:t>
            </a:r>
            <a:r>
              <a:rPr lang="ru-RU" dirty="0" smtClean="0">
                <a:latin typeface="Calibri" panose="020F0502020204030204" pitchFamily="34" charset="0"/>
                <a:cs typeface="Calibri" panose="020F0502020204030204" pitchFamily="34" charset="0"/>
              </a:rPr>
              <a:t>.</a:t>
            </a:r>
            <a:endParaRPr lang="en-IE" dirty="0">
              <a:latin typeface="Calibri" panose="020F0502020204030204" pitchFamily="34" charset="0"/>
              <a:cs typeface="Calibri" panose="020F0502020204030204" pitchFamily="34" charset="0"/>
            </a:endParaRPr>
          </a:p>
          <a:p>
            <a:pPr marL="442913" marR="75565" indent="-171450" algn="l">
              <a:lnSpc>
                <a:spcPts val="1270"/>
              </a:lnSpc>
              <a:buClr>
                <a:srgbClr val="EB7339"/>
              </a:buClr>
              <a:buFont typeface="Arial" panose="020B0604020202020204" pitchFamily="34" charset="0"/>
              <a:buChar char="•"/>
              <a:tabLst>
                <a:tab pos="104775" algn="l"/>
              </a:tabLst>
            </a:pPr>
            <a:endParaRPr lang="en-IE" dirty="0">
              <a:latin typeface="Calibri" panose="020F0502020204030204" pitchFamily="34" charset="0"/>
              <a:cs typeface="Calibri" panose="020F0502020204030204" pitchFamily="34" charset="0"/>
            </a:endParaRPr>
          </a:p>
          <a:p>
            <a:pPr marL="7938" marR="75565" algn="l">
              <a:lnSpc>
                <a:spcPts val="1270"/>
              </a:lnSpc>
              <a:buClr>
                <a:srgbClr val="EB7339"/>
              </a:buClr>
              <a:tabLst>
                <a:tab pos="104775" algn="l"/>
              </a:tabLst>
            </a:pPr>
            <a:r>
              <a:rPr lang="bg-BG" sz="1100" dirty="0" smtClean="0">
                <a:solidFill>
                  <a:srgbClr val="EB7339"/>
                </a:solidFill>
                <a:latin typeface="Calibri" panose="020F0502020204030204" pitchFamily="34" charset="0"/>
                <a:cs typeface="Calibri" panose="020F0502020204030204" pitchFamily="34" charset="0"/>
              </a:rPr>
              <a:t>Очакваните резултати и ползи в различнит</a:t>
            </a:r>
            <a:r>
              <a:rPr lang="bg-BG" dirty="0" smtClean="0">
                <a:solidFill>
                  <a:srgbClr val="EB7339"/>
                </a:solidFill>
                <a:latin typeface="Calibri" panose="020F0502020204030204" pitchFamily="34" charset="0"/>
                <a:cs typeface="Calibri" panose="020F0502020204030204" pitchFamily="34" charset="0"/>
              </a:rPr>
              <a:t>е области са:</a:t>
            </a:r>
            <a:endParaRPr lang="en-IE" sz="1100" dirty="0">
              <a:solidFill>
                <a:srgbClr val="EB7339"/>
              </a:solidFill>
              <a:latin typeface="Calibri" panose="020F0502020204030204" pitchFamily="34" charset="0"/>
              <a:cs typeface="Calibri" panose="020F0502020204030204" pitchFamily="34" charset="0"/>
            </a:endParaRPr>
          </a:p>
          <a:p>
            <a:pPr marL="7938" marR="75565" algn="l">
              <a:lnSpc>
                <a:spcPts val="1270"/>
              </a:lnSpc>
              <a:buClr>
                <a:srgbClr val="EB7339"/>
              </a:buClr>
              <a:tabLst>
                <a:tab pos="104775" algn="l"/>
              </a:tabLst>
            </a:pPr>
            <a:r>
              <a:rPr lang="bg-BG" sz="1100" b="1" dirty="0" smtClean="0">
                <a:solidFill>
                  <a:srgbClr val="404040"/>
                </a:solidFill>
                <a:latin typeface="Calibri" panose="020F0502020204030204" pitchFamily="34" charset="0"/>
                <a:cs typeface="Calibri" panose="020F0502020204030204" pitchFamily="34" charset="0"/>
              </a:rPr>
              <a:t>Здраве</a:t>
            </a:r>
            <a:endParaRPr lang="en-IE" sz="1100" dirty="0">
              <a:solidFill>
                <a:srgbClr val="404040"/>
              </a:solidFill>
              <a:latin typeface="Calibri" panose="020F0502020204030204" pitchFamily="34" charset="0"/>
              <a:cs typeface="Calibri" panose="020F0502020204030204" pitchFamily="34" charset="0"/>
            </a:endParaRPr>
          </a:p>
          <a:p>
            <a:pPr marL="179388" marR="75565" indent="-171450" algn="l">
              <a:lnSpc>
                <a:spcPts val="1270"/>
              </a:lnSpc>
              <a:buClr>
                <a:srgbClr val="EB7339"/>
              </a:buClr>
              <a:buFont typeface="Arial" panose="020B0604020202020204" pitchFamily="34" charset="0"/>
              <a:buChar char="•"/>
              <a:tabLst>
                <a:tab pos="104775" algn="l"/>
              </a:tabLst>
            </a:pPr>
            <a:r>
              <a:rPr lang="bg-BG" sz="1100" dirty="0" smtClean="0">
                <a:solidFill>
                  <a:srgbClr val="404040"/>
                </a:solidFill>
                <a:latin typeface="Calibri" panose="020F0502020204030204" pitchFamily="34" charset="0"/>
                <a:cs typeface="Calibri" panose="020F0502020204030204" pitchFamily="34" charset="0"/>
              </a:rPr>
              <a:t>Потенциал за намаляване на жертвите от пътни произшествия</a:t>
            </a:r>
            <a:endParaRPr lang="en-IE" sz="1100" dirty="0">
              <a:solidFill>
                <a:srgbClr val="404040"/>
              </a:solidFill>
              <a:latin typeface="Calibri" panose="020F0502020204030204" pitchFamily="34" charset="0"/>
              <a:cs typeface="Calibri" panose="020F0502020204030204" pitchFamily="34" charset="0"/>
            </a:endParaRPr>
          </a:p>
          <a:p>
            <a:pPr marL="179388"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Подобряване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общото</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ниво</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здраве</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благосъстояние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населението</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Ограничаване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заседналия</a:t>
            </a:r>
            <a:r>
              <a:rPr lang="ru-RU" dirty="0" smtClean="0">
                <a:latin typeface="Calibri" panose="020F0502020204030204" pitchFamily="34" charset="0"/>
                <a:cs typeface="Calibri" panose="020F0502020204030204" pitchFamily="34" charset="0"/>
              </a:rPr>
              <a:t> начин на живот, </a:t>
            </a:r>
            <a:r>
              <a:rPr lang="ru-RU" dirty="0" err="1" smtClean="0">
                <a:latin typeface="Calibri" panose="020F0502020204030204" pitchFamily="34" charset="0"/>
                <a:cs typeface="Calibri" panose="020F0502020204030204" pitchFamily="34" charset="0"/>
              </a:rPr>
              <a:t>затлъстяването</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липсата</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физическа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активност</a:t>
            </a:r>
            <a:r>
              <a:rPr lang="ru-RU" dirty="0" smtClean="0">
                <a:latin typeface="Calibri" panose="020F0502020204030204" pitchFamily="34" charset="0"/>
                <a:cs typeface="Calibri" panose="020F0502020204030204" pitchFamily="34" charset="0"/>
              </a:rPr>
              <a:t>.</a:t>
            </a:r>
          </a:p>
          <a:p>
            <a:pPr marL="179388" marR="75565" indent="-171450" algn="l">
              <a:lnSpc>
                <a:spcPts val="1270"/>
              </a:lnSpc>
              <a:buClr>
                <a:srgbClr val="EB7339"/>
              </a:buCl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7938" marR="75565" algn="l">
              <a:lnSpc>
                <a:spcPts val="1270"/>
              </a:lnSpc>
              <a:buClr>
                <a:srgbClr val="EB7339"/>
              </a:buClr>
              <a:tabLst>
                <a:tab pos="104775" algn="l"/>
              </a:tabLst>
            </a:pPr>
            <a:r>
              <a:rPr lang="bg-BG" sz="1100" b="1" dirty="0" smtClean="0">
                <a:solidFill>
                  <a:srgbClr val="404040"/>
                </a:solidFill>
                <a:latin typeface="Calibri" panose="020F0502020204030204" pitchFamily="34" charset="0"/>
                <a:cs typeface="Calibri" panose="020F0502020204030204" pitchFamily="34" charset="0"/>
              </a:rPr>
              <a:t>Икономика и заетост</a:t>
            </a:r>
            <a:r>
              <a:rPr lang="en-IE" sz="1100" b="1" dirty="0" smtClean="0">
                <a:solidFill>
                  <a:srgbClr val="404040"/>
                </a:solidFill>
                <a:latin typeface="Calibri" panose="020F0502020204030204" pitchFamily="34" charset="0"/>
                <a:cs typeface="Calibri" panose="020F0502020204030204" pitchFamily="34" charset="0"/>
              </a:rPr>
              <a:t> </a:t>
            </a:r>
            <a:endParaRPr lang="en-IE" sz="1100" b="1" dirty="0">
              <a:solidFill>
                <a:srgbClr val="404040"/>
              </a:solidFill>
              <a:latin typeface="Calibri" panose="020F0502020204030204" pitchFamily="34" charset="0"/>
              <a:cs typeface="Calibri" panose="020F0502020204030204" pitchFamily="34" charset="0"/>
            </a:endParaRPr>
          </a:p>
          <a:p>
            <a:pPr marL="179388"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Увеличаване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активния</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туризъм</a:t>
            </a:r>
            <a:r>
              <a:rPr lang="ru-RU" dirty="0" smtClean="0">
                <a:latin typeface="Calibri" panose="020F0502020204030204" pitchFamily="34" charset="0"/>
                <a:cs typeface="Calibri" panose="020F0502020204030204" pitchFamily="34" charset="0"/>
              </a:rPr>
              <a:t>.</a:t>
            </a:r>
          </a:p>
          <a:p>
            <a:pPr marL="179388"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Намаляване</a:t>
            </a:r>
            <a:r>
              <a:rPr lang="ru-RU" dirty="0" smtClean="0">
                <a:latin typeface="Calibri" panose="020F0502020204030204" pitchFamily="34" charset="0"/>
                <a:cs typeface="Calibri" panose="020F0502020204030204" pitchFamily="34" charset="0"/>
              </a:rPr>
              <a:t> на дела на </a:t>
            </a:r>
            <a:r>
              <a:rPr lang="ru-RU" dirty="0" err="1" smtClean="0">
                <a:latin typeface="Calibri" panose="020F0502020204030204" pitchFamily="34" charset="0"/>
                <a:cs typeface="Calibri" panose="020F0502020204030204" pitchFamily="34" charset="0"/>
              </a:rPr>
              <a:t>изкопаемите</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горива</a:t>
            </a:r>
            <a:r>
              <a:rPr lang="ru-RU" dirty="0" smtClean="0">
                <a:latin typeface="Calibri" panose="020F0502020204030204" pitchFamily="34" charset="0"/>
                <a:cs typeface="Calibri" panose="020F0502020204030204" pitchFamily="34" charset="0"/>
              </a:rPr>
              <a:t> в </a:t>
            </a:r>
            <a:r>
              <a:rPr lang="ru-RU" dirty="0" err="1" smtClean="0">
                <a:latin typeface="Calibri" panose="020F0502020204030204" pitchFamily="34" charset="0"/>
                <a:cs typeface="Calibri" panose="020F0502020204030204" pitchFamily="34" charset="0"/>
              </a:rPr>
              <a:t>транспортния</a:t>
            </a:r>
            <a:r>
              <a:rPr lang="ru-RU" dirty="0" smtClean="0">
                <a:latin typeface="Calibri" panose="020F0502020204030204" pitchFamily="34" charset="0"/>
                <a:cs typeface="Calibri" panose="020F0502020204030204" pitchFamily="34" charset="0"/>
              </a:rPr>
              <a:t> сектор.</a:t>
            </a:r>
          </a:p>
          <a:p>
            <a:pPr marL="179388"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Увеличаване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заетостта</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създаване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стойност</a:t>
            </a:r>
            <a:r>
              <a:rPr lang="ru-RU" dirty="0" smtClean="0">
                <a:latin typeface="Calibri" panose="020F0502020204030204" pitchFamily="34" charset="0"/>
                <a:cs typeface="Calibri" panose="020F0502020204030204" pitchFamily="34" charset="0"/>
              </a:rPr>
              <a:t> в сектора за </a:t>
            </a:r>
            <a:r>
              <a:rPr lang="ru-RU" dirty="0" err="1" smtClean="0">
                <a:latin typeface="Calibri" panose="020F0502020204030204" pitchFamily="34" charset="0"/>
                <a:cs typeface="Calibri" panose="020F0502020204030204" pitchFamily="34" charset="0"/>
              </a:rPr>
              <a:t>продажба</a:t>
            </a:r>
            <a:r>
              <a:rPr lang="ru-RU" dirty="0" smtClean="0">
                <a:latin typeface="Calibri" panose="020F0502020204030204" pitchFamily="34" charset="0"/>
                <a:cs typeface="Calibri" panose="020F0502020204030204" pitchFamily="34" charset="0"/>
              </a:rPr>
              <a:t> и ремонт на </a:t>
            </a:r>
            <a:r>
              <a:rPr lang="ru-RU" dirty="0" err="1" smtClean="0">
                <a:latin typeface="Calibri" panose="020F0502020204030204" pitchFamily="34" charset="0"/>
                <a:cs typeface="Calibri" panose="020F0502020204030204" pitchFamily="34" charset="0"/>
              </a:rPr>
              <a:t>велосипеди</a:t>
            </a:r>
            <a:r>
              <a:rPr lang="ru-RU" dirty="0" smtClean="0">
                <a:latin typeface="Calibri" panose="020F0502020204030204" pitchFamily="34" charset="0"/>
                <a:cs typeface="Calibri" panose="020F0502020204030204" pitchFamily="34" charset="0"/>
              </a:rPr>
              <a:t>. </a:t>
            </a:r>
          </a:p>
          <a:p>
            <a:pPr marL="179388"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Намаляване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задръстванията</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увеличаване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местната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търговия</a:t>
            </a:r>
            <a:r>
              <a:rPr lang="ru-RU" dirty="0" smtClean="0">
                <a:latin typeface="Calibri" panose="020F0502020204030204" pitchFamily="34" charset="0"/>
                <a:cs typeface="Calibri" panose="020F0502020204030204" pitchFamily="34" charset="0"/>
              </a:rPr>
              <a:t>.</a:t>
            </a:r>
          </a:p>
          <a:p>
            <a:pPr marL="179388"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Намаляване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тежестта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върху</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националната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здравно-осигурителна</a:t>
            </a:r>
            <a:r>
              <a:rPr lang="ru-RU" dirty="0" smtClean="0">
                <a:latin typeface="Calibri" panose="020F0502020204030204" pitchFamily="34" charset="0"/>
                <a:cs typeface="Calibri" panose="020F0502020204030204" pitchFamily="34" charset="0"/>
              </a:rPr>
              <a:t> система.</a:t>
            </a:r>
            <a:endParaRPr lang="en-IE" sz="1100" dirty="0">
              <a:solidFill>
                <a:srgbClr val="404040"/>
              </a:solidFill>
              <a:latin typeface="Calibri" panose="020F0502020204030204" pitchFamily="34" charset="0"/>
              <a:cs typeface="Calibri" panose="020F0502020204030204" pitchFamily="34" charset="0"/>
            </a:endParaRPr>
          </a:p>
          <a:p>
            <a:pPr marL="7938" marR="75565" algn="l">
              <a:lnSpc>
                <a:spcPts val="1270"/>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442913" marR="75565" indent="-171450" algn="l">
              <a:lnSpc>
                <a:spcPts val="1270"/>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442913" marR="75565" indent="-171450" algn="l">
              <a:lnSpc>
                <a:spcPts val="1270"/>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442913" marR="75565" indent="-171450" algn="l">
              <a:lnSpc>
                <a:spcPts val="1270"/>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p:txBody>
      </p:sp>
      <p:grpSp>
        <p:nvGrpSpPr>
          <p:cNvPr id="4" name="Graphic 3">
            <a:extLst>
              <a:ext uri="{FF2B5EF4-FFF2-40B4-BE49-F238E27FC236}">
                <a16:creationId xmlns:a16="http://schemas.microsoft.com/office/drawing/2014/main" xmlns="" id="{0A240A0F-C9F9-F85B-007B-D222859FBAE3}"/>
              </a:ext>
            </a:extLst>
          </p:cNvPr>
          <p:cNvGrpSpPr>
            <a:grpSpLocks noChangeAspect="1"/>
          </p:cNvGrpSpPr>
          <p:nvPr/>
        </p:nvGrpSpPr>
        <p:grpSpPr>
          <a:xfrm>
            <a:off x="833198" y="2924675"/>
            <a:ext cx="741602" cy="748800"/>
            <a:chOff x="8626076" y="3737866"/>
            <a:chExt cx="1130020" cy="1140988"/>
          </a:xfrm>
          <a:solidFill>
            <a:srgbClr val="404040"/>
          </a:solidFill>
        </p:grpSpPr>
        <p:grpSp>
          <p:nvGrpSpPr>
            <p:cNvPr id="5" name="Graphic 3">
              <a:extLst>
                <a:ext uri="{FF2B5EF4-FFF2-40B4-BE49-F238E27FC236}">
                  <a16:creationId xmlns:a16="http://schemas.microsoft.com/office/drawing/2014/main" xmlns="" id="{251D4E2D-DA53-0EAE-29DE-D78A8C7F89F5}"/>
                </a:ext>
              </a:extLst>
            </p:cNvPr>
            <p:cNvGrpSpPr/>
            <p:nvPr/>
          </p:nvGrpSpPr>
          <p:grpSpPr>
            <a:xfrm>
              <a:off x="8626076" y="4097168"/>
              <a:ext cx="907855" cy="521124"/>
              <a:chOff x="8626076" y="4097168"/>
              <a:chExt cx="907855" cy="521124"/>
            </a:xfrm>
            <a:grpFill/>
          </p:grpSpPr>
          <p:sp>
            <p:nvSpPr>
              <p:cNvPr id="44" name="Freeform 43">
                <a:extLst>
                  <a:ext uri="{FF2B5EF4-FFF2-40B4-BE49-F238E27FC236}">
                    <a16:creationId xmlns:a16="http://schemas.microsoft.com/office/drawing/2014/main" xmlns="" id="{5BAE1BAB-19CE-EC9B-AD49-5F24D0B99A6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xmlns="" id="{5251CFE1-CB95-EA48-6A3C-74FC83958FEF}"/>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xmlns="" id="{FB63AD84-0CED-E6EB-C433-6EF9400C7B1F}"/>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xmlns="" id="{C4BA2B59-9701-A7C2-EB9A-E985CD13E996}"/>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xmlns="" id="{F5D99C42-BB89-1B07-7A80-CC133122DA20}"/>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xmlns="" id="{C13E4871-E9C7-0CE2-D432-DB5CE3D03D2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xmlns="" id="{9762664C-1FB5-A0A5-B63E-2F3D0699F1CB}"/>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xmlns="" id="{9B05A87F-17CC-D181-327E-9336BE70362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xmlns="" id="{C7C72ADB-B9E0-E210-738D-FE10EF8F815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xmlns="" id="{5652751B-1897-1401-6048-6EC8D66DAF8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xmlns="" val="1424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CB7EBC1-76FD-DE47-B4D1-D059451DC228}"/>
              </a:ext>
            </a:extLst>
          </p:cNvPr>
          <p:cNvSpPr>
            <a:spLocks noGrp="1"/>
          </p:cNvSpPr>
          <p:nvPr>
            <p:ph type="body" sz="quarter" idx="13"/>
          </p:nvPr>
        </p:nvSpPr>
        <p:spPr>
          <a:xfrm>
            <a:off x="1268525" y="3142319"/>
            <a:ext cx="4995201" cy="1902756"/>
          </a:xfrm>
        </p:spPr>
        <p:txBody>
          <a:bodyPr/>
          <a:lstStyle/>
          <a:p>
            <a:r>
              <a:rPr lang="ru-RU" sz="2000" b="0" dirty="0" smtClean="0">
                <a:solidFill>
                  <a:srgbClr val="404040"/>
                </a:solidFill>
              </a:rPr>
              <a:t>За да подпомогне успешното завършване на Резултат 3 от проект «Шампиони в борбата с климатичните промени», финансиран по програма Еразъм+, всеки партньор е поканен да предостави пример за илюстриране развитието на Теория на промяната.</a:t>
            </a:r>
            <a:endParaRPr lang="en-US" sz="2000" b="0" dirty="0">
              <a:solidFill>
                <a:srgbClr val="404040"/>
              </a:solidFill>
            </a:endParaRPr>
          </a:p>
        </p:txBody>
      </p:sp>
      <p:pic>
        <p:nvPicPr>
          <p:cNvPr id="7" name="Picture Placeholder 6">
            <a:extLst>
              <a:ext uri="{FF2B5EF4-FFF2-40B4-BE49-F238E27FC236}">
                <a16:creationId xmlns:a16="http://schemas.microsoft.com/office/drawing/2014/main" xmlns="" id="{9565E2E9-2640-684B-A75E-FDD42CF07AAE}"/>
              </a:ext>
            </a:extLst>
          </p:cNvPr>
          <p:cNvPicPr>
            <a:picLocks noGrp="1" noChangeAspect="1"/>
          </p:cNvPicPr>
          <p:nvPr>
            <p:ph type="pic" sz="quarter" idx="11"/>
          </p:nvPr>
        </p:nvPicPr>
        <p:blipFill>
          <a:blip r:embed="rId3" cstate="print">
            <a:extLst>
              <a:ext uri="{28A0092B-C50C-407E-A947-70E740481C1C}">
                <a14:useLocalDpi xmlns:a14="http://schemas.microsoft.com/office/drawing/2010/main" xmlns="" val="0"/>
              </a:ext>
            </a:extLst>
          </a:blip>
          <a:srcRect l="32477" r="32477"/>
          <a:stretch>
            <a:fillRect/>
          </a:stretch>
        </p:blipFill>
        <p:spPr/>
      </p:pic>
      <p:grpSp>
        <p:nvGrpSpPr>
          <p:cNvPr id="4" name="Graphic 2">
            <a:extLst>
              <a:ext uri="{FF2B5EF4-FFF2-40B4-BE49-F238E27FC236}">
                <a16:creationId xmlns:a16="http://schemas.microsoft.com/office/drawing/2014/main" xmlns="" id="{5A1F39DB-5271-624E-8893-DF9568933CF1}"/>
              </a:ext>
            </a:extLst>
          </p:cNvPr>
          <p:cNvGrpSpPr/>
          <p:nvPr/>
        </p:nvGrpSpPr>
        <p:grpSpPr>
          <a:xfrm>
            <a:off x="202378" y="5370"/>
            <a:ext cx="3836735" cy="1675108"/>
            <a:chOff x="3357879" y="5072538"/>
            <a:chExt cx="593407" cy="259080"/>
          </a:xfrm>
          <a:solidFill>
            <a:srgbClr val="EB7339"/>
          </a:solidFill>
        </p:grpSpPr>
        <p:sp>
          <p:nvSpPr>
            <p:cNvPr id="10" name="Freeform 9">
              <a:extLst>
                <a:ext uri="{FF2B5EF4-FFF2-40B4-BE49-F238E27FC236}">
                  <a16:creationId xmlns:a16="http://schemas.microsoft.com/office/drawing/2014/main" xmlns="" id="{B971FED9-6B3B-4447-81BC-9A2164EE5EA4}"/>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xmlns="" id="{F3362876-0016-DD4A-8193-230860435AB5}"/>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xmlns="" id="{F0F161AC-C618-4D4F-A79E-7663786FC280}"/>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sp>
        <p:nvSpPr>
          <p:cNvPr id="2" name="Rectangle 1">
            <a:extLst>
              <a:ext uri="{FF2B5EF4-FFF2-40B4-BE49-F238E27FC236}">
                <a16:creationId xmlns:a16="http://schemas.microsoft.com/office/drawing/2014/main" xmlns="" id="{9411D629-5024-8C2C-4D6E-BB409C54D434}"/>
              </a:ext>
            </a:extLst>
          </p:cNvPr>
          <p:cNvSpPr/>
          <p:nvPr/>
        </p:nvSpPr>
        <p:spPr>
          <a:xfrm>
            <a:off x="1147619" y="2138166"/>
            <a:ext cx="5237013" cy="620909"/>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grpSp>
        <p:nvGrpSpPr>
          <p:cNvPr id="5" name="Graphic 2">
            <a:extLst>
              <a:ext uri="{FF2B5EF4-FFF2-40B4-BE49-F238E27FC236}">
                <a16:creationId xmlns:a16="http://schemas.microsoft.com/office/drawing/2014/main" xmlns="" id="{E040D436-6EFF-BB3B-A45D-251A26A64BF7}"/>
              </a:ext>
            </a:extLst>
          </p:cNvPr>
          <p:cNvGrpSpPr/>
          <p:nvPr/>
        </p:nvGrpSpPr>
        <p:grpSpPr>
          <a:xfrm rot="10800000">
            <a:off x="3749191" y="8474075"/>
            <a:ext cx="5071379" cy="2214150"/>
            <a:chOff x="3357879" y="5072538"/>
            <a:chExt cx="593407" cy="259080"/>
          </a:xfrm>
          <a:solidFill>
            <a:srgbClr val="EB7339"/>
          </a:solidFill>
        </p:grpSpPr>
        <p:sp>
          <p:nvSpPr>
            <p:cNvPr id="21" name="Freeform 20">
              <a:extLst>
                <a:ext uri="{FF2B5EF4-FFF2-40B4-BE49-F238E27FC236}">
                  <a16:creationId xmlns:a16="http://schemas.microsoft.com/office/drawing/2014/main" xmlns="" id="{ABC42565-CEB3-E326-9375-6D6E9AC7F167}"/>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xmlns="" id="{DB8D5A81-A721-CC34-7C3A-70C21C9C79C8}"/>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xmlns="" id="{DDA9C94E-B04A-2B9A-0326-7014696E445F}"/>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sp>
        <p:nvSpPr>
          <p:cNvPr id="34" name="Rectangle 33">
            <a:extLst>
              <a:ext uri="{FF2B5EF4-FFF2-40B4-BE49-F238E27FC236}">
                <a16:creationId xmlns:a16="http://schemas.microsoft.com/office/drawing/2014/main" xmlns="" id="{DA5EB75C-7237-A584-181E-8C75998819BB}"/>
              </a:ext>
            </a:extLst>
          </p:cNvPr>
          <p:cNvSpPr/>
          <p:nvPr/>
        </p:nvSpPr>
        <p:spPr>
          <a:xfrm>
            <a:off x="497060" y="5594238"/>
            <a:ext cx="902620" cy="2641468"/>
          </a:xfrm>
          <a:prstGeom prst="rect">
            <a:avLst/>
          </a:prstGeom>
          <a:solidFill>
            <a:srgbClr val="EB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39" name="Text Placeholder 45">
            <a:extLst>
              <a:ext uri="{FF2B5EF4-FFF2-40B4-BE49-F238E27FC236}">
                <a16:creationId xmlns:a16="http://schemas.microsoft.com/office/drawing/2014/main" xmlns="" id="{93A759EE-620D-3249-CA66-975546E4B786}"/>
              </a:ext>
            </a:extLst>
          </p:cNvPr>
          <p:cNvSpPr txBox="1">
            <a:spLocks/>
          </p:cNvSpPr>
          <p:nvPr/>
        </p:nvSpPr>
        <p:spPr>
          <a:xfrm>
            <a:off x="869281" y="6038211"/>
            <a:ext cx="562611" cy="341504"/>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kern="0" dirty="0">
                <a:solidFill>
                  <a:schemeClr val="bg1"/>
                </a:solidFill>
              </a:rPr>
              <a:t>01</a:t>
            </a:r>
          </a:p>
        </p:txBody>
      </p:sp>
      <p:sp>
        <p:nvSpPr>
          <p:cNvPr id="40" name="Text Placeholder 23">
            <a:extLst>
              <a:ext uri="{FF2B5EF4-FFF2-40B4-BE49-F238E27FC236}">
                <a16:creationId xmlns:a16="http://schemas.microsoft.com/office/drawing/2014/main" xmlns="" id="{980A3387-7605-FC53-40CF-25965C2BC860}"/>
              </a:ext>
            </a:extLst>
          </p:cNvPr>
          <p:cNvSpPr txBox="1">
            <a:spLocks/>
          </p:cNvSpPr>
          <p:nvPr/>
        </p:nvSpPr>
        <p:spPr>
          <a:xfrm>
            <a:off x="1483113" y="5883275"/>
            <a:ext cx="5112000" cy="533400"/>
          </a:xfrm>
          <a:prstGeom prst="rect">
            <a:avLst/>
          </a:prstGeom>
          <a:no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tabLst>
                <a:tab pos="4486275" algn="l"/>
              </a:tabLst>
            </a:pPr>
            <a:r>
              <a:rPr lang="ru-RU" sz="1600" kern="0" dirty="0" smtClean="0">
                <a:solidFill>
                  <a:srgbClr val="404040"/>
                </a:solidFill>
                <a:latin typeface="Calibri" panose="020F0502020204030204" pitchFamily="34" charset="0"/>
                <a:cs typeface="Calibri" panose="020F0502020204030204" pitchFamily="34" charset="0"/>
              </a:rPr>
              <a:t>Археологически комплекс «Раткроган», Роскомон, Ирландия	3</a:t>
            </a:r>
            <a:r>
              <a:rPr lang="en-US" sz="1600" kern="0" dirty="0">
                <a:solidFill>
                  <a:srgbClr val="404040"/>
                </a:solidFill>
                <a:latin typeface="Calibri" panose="020F0502020204030204" pitchFamily="34" charset="0"/>
                <a:cs typeface="Calibri" panose="020F0502020204030204" pitchFamily="34" charset="0"/>
              </a:rPr>
              <a:t>	</a:t>
            </a:r>
          </a:p>
        </p:txBody>
      </p:sp>
      <p:sp>
        <p:nvSpPr>
          <p:cNvPr id="41" name="Text Placeholder 47">
            <a:extLst>
              <a:ext uri="{FF2B5EF4-FFF2-40B4-BE49-F238E27FC236}">
                <a16:creationId xmlns:a16="http://schemas.microsoft.com/office/drawing/2014/main" xmlns="" id="{E79A89DA-174C-4AB5-021E-185FC307C4EC}"/>
              </a:ext>
            </a:extLst>
          </p:cNvPr>
          <p:cNvSpPr txBox="1">
            <a:spLocks/>
          </p:cNvSpPr>
          <p:nvPr/>
        </p:nvSpPr>
        <p:spPr>
          <a:xfrm>
            <a:off x="869281" y="6536477"/>
            <a:ext cx="562611" cy="341504"/>
          </a:xfrm>
          <a:prstGeom prst="rect">
            <a:avLst/>
          </a:prstGeom>
          <a:noFill/>
        </p:spPr>
        <p:txBody>
          <a:bodyPr wrap="square" lIns="0" tIns="0" rIns="0" bIns="0">
            <a:noAutofit/>
          </a:bodyPr>
          <a:lstStyle>
            <a:lvl1pPr marL="0" indent="0" algn="ctr">
              <a:buNone/>
              <a:defRPr sz="1901" b="1" i="0">
                <a:solidFill>
                  <a:srgbClr val="011E3B"/>
                </a:solidFill>
                <a:latin typeface="Calibri" panose="020F0502020204030204" pitchFamily="34" charset="0"/>
                <a:ea typeface="+mn-ea"/>
                <a:cs typeface="Calibri" panose="020F0502020204030204" pitchFamily="34" charset="0"/>
              </a:defRPr>
            </a:lvl1pPr>
            <a:lvl2pPr marL="378232" indent="0">
              <a:buNone/>
              <a:defRPr sz="3202">
                <a:solidFill>
                  <a:srgbClr val="011E3B"/>
                </a:solidFill>
                <a:latin typeface="Montserrat" pitchFamily="2" charset="77"/>
                <a:ea typeface="+mn-ea"/>
                <a:cs typeface="+mn-cs"/>
              </a:defRPr>
            </a:lvl2pPr>
            <a:lvl3pPr marL="756463" indent="0">
              <a:buNone/>
              <a:defRPr sz="3202">
                <a:solidFill>
                  <a:srgbClr val="011E3B"/>
                </a:solidFill>
                <a:latin typeface="Montserrat" pitchFamily="2" charset="77"/>
                <a:ea typeface="+mn-ea"/>
                <a:cs typeface="+mn-cs"/>
              </a:defRPr>
            </a:lvl3pPr>
            <a:lvl4pPr marL="1134695" indent="0">
              <a:buNone/>
              <a:defRPr sz="3202">
                <a:solidFill>
                  <a:srgbClr val="011E3B"/>
                </a:solidFill>
                <a:latin typeface="Montserrat" pitchFamily="2" charset="77"/>
                <a:ea typeface="+mn-ea"/>
                <a:cs typeface="+mn-cs"/>
              </a:defRPr>
            </a:lvl4pPr>
            <a:lvl5pPr marL="1512927" indent="0">
              <a:buNone/>
              <a:defRPr sz="3202">
                <a:solidFill>
                  <a:srgbClr val="011E3B"/>
                </a:solidFill>
                <a:latin typeface="Montserra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chemeClr val="bg1"/>
                </a:solidFill>
              </a:rPr>
              <a:t>02</a:t>
            </a:r>
          </a:p>
        </p:txBody>
      </p:sp>
      <p:sp>
        <p:nvSpPr>
          <p:cNvPr id="42" name="Text Placeholder 48">
            <a:extLst>
              <a:ext uri="{FF2B5EF4-FFF2-40B4-BE49-F238E27FC236}">
                <a16:creationId xmlns:a16="http://schemas.microsoft.com/office/drawing/2014/main" xmlns="" id="{4A6C7247-704E-EE7B-4838-7FBBA120B45E}"/>
              </a:ext>
            </a:extLst>
          </p:cNvPr>
          <p:cNvSpPr txBox="1">
            <a:spLocks/>
          </p:cNvSpPr>
          <p:nvPr/>
        </p:nvSpPr>
        <p:spPr>
          <a:xfrm>
            <a:off x="1498600" y="6416675"/>
            <a:ext cx="5112000" cy="489798"/>
          </a:xfrm>
          <a:prstGeom prst="rect">
            <a:avLst/>
          </a:prstGeom>
          <a:no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tabLst>
                <a:tab pos="4486275" algn="l"/>
              </a:tabLst>
            </a:pPr>
            <a:r>
              <a:rPr lang="ru-RU" sz="1600" kern="0" dirty="0" smtClean="0">
                <a:solidFill>
                  <a:srgbClr val="404040"/>
                </a:solidFill>
                <a:latin typeface="Calibri" panose="020F0502020204030204" pitchFamily="34" charset="0"/>
                <a:cs typeface="Calibri" panose="020F0502020204030204" pitchFamily="34" charset="0"/>
              </a:rPr>
              <a:t>Европейски институт за електронно обучение (</a:t>
            </a:r>
            <a:r>
              <a:rPr lang="en-US" sz="1600" kern="0" dirty="0" smtClean="0">
                <a:solidFill>
                  <a:srgbClr val="404040"/>
                </a:solidFill>
                <a:latin typeface="Calibri" panose="020F0502020204030204" pitchFamily="34" charset="0"/>
                <a:cs typeface="Calibri" panose="020F0502020204030204" pitchFamily="34" charset="0"/>
              </a:rPr>
              <a:t>EUEI</a:t>
            </a:r>
            <a:r>
              <a:rPr lang="ru-RU" sz="1600" kern="0" dirty="0" smtClean="0">
                <a:solidFill>
                  <a:srgbClr val="404040"/>
                </a:solidFill>
                <a:latin typeface="Calibri" panose="020F0502020204030204" pitchFamily="34" charset="0"/>
                <a:cs typeface="Calibri" panose="020F0502020204030204" pitchFamily="34" charset="0"/>
              </a:rPr>
              <a:t>), Дания	7</a:t>
            </a:r>
            <a:r>
              <a:rPr lang="en-US" sz="1600" kern="0" dirty="0">
                <a:solidFill>
                  <a:srgbClr val="404040"/>
                </a:solidFill>
                <a:latin typeface="Calibri" panose="020F0502020204030204" pitchFamily="34" charset="0"/>
                <a:cs typeface="Calibri" panose="020F0502020204030204" pitchFamily="34" charset="0"/>
              </a:rPr>
              <a:t>	</a:t>
            </a:r>
          </a:p>
        </p:txBody>
      </p:sp>
      <p:sp>
        <p:nvSpPr>
          <p:cNvPr id="43" name="Text Placeholder 45">
            <a:extLst>
              <a:ext uri="{FF2B5EF4-FFF2-40B4-BE49-F238E27FC236}">
                <a16:creationId xmlns:a16="http://schemas.microsoft.com/office/drawing/2014/main" xmlns="" id="{00E6C6BB-D3BF-8708-54EA-76C620DDA63E}"/>
              </a:ext>
            </a:extLst>
          </p:cNvPr>
          <p:cNvSpPr txBox="1">
            <a:spLocks/>
          </p:cNvSpPr>
          <p:nvPr/>
        </p:nvSpPr>
        <p:spPr>
          <a:xfrm>
            <a:off x="869281" y="7034743"/>
            <a:ext cx="562611" cy="341504"/>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kern="0" dirty="0">
                <a:solidFill>
                  <a:schemeClr val="bg1"/>
                </a:solidFill>
              </a:rPr>
              <a:t>03</a:t>
            </a:r>
          </a:p>
        </p:txBody>
      </p:sp>
      <p:sp>
        <p:nvSpPr>
          <p:cNvPr id="44" name="Text Placeholder 23">
            <a:extLst>
              <a:ext uri="{FF2B5EF4-FFF2-40B4-BE49-F238E27FC236}">
                <a16:creationId xmlns:a16="http://schemas.microsoft.com/office/drawing/2014/main" xmlns="" id="{472F6AAA-430C-8193-E54C-4867721E5DB1}"/>
              </a:ext>
            </a:extLst>
          </p:cNvPr>
          <p:cNvSpPr txBox="1">
            <a:spLocks/>
          </p:cNvSpPr>
          <p:nvPr/>
        </p:nvSpPr>
        <p:spPr>
          <a:xfrm>
            <a:off x="1483113" y="7034743"/>
            <a:ext cx="5112000" cy="341504"/>
          </a:xfrm>
          <a:prstGeom prst="rect">
            <a:avLst/>
          </a:prstGeom>
          <a:no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tabLst>
                <a:tab pos="4486275" algn="l"/>
              </a:tabLst>
            </a:pPr>
            <a:r>
              <a:rPr lang="en-IE" sz="1600" spc="-5" dirty="0" err="1" smtClean="0">
                <a:solidFill>
                  <a:srgbClr val="404040"/>
                </a:solidFill>
                <a:latin typeface="Calibri"/>
                <a:cs typeface="Calibri"/>
              </a:rPr>
              <a:t>ADCMoura</a:t>
            </a:r>
            <a:r>
              <a:rPr lang="bg-BG" sz="1600" spc="-5" dirty="0" smtClean="0">
                <a:solidFill>
                  <a:srgbClr val="404040"/>
                </a:solidFill>
                <a:latin typeface="Calibri"/>
                <a:cs typeface="Calibri"/>
              </a:rPr>
              <a:t>, Португалия	12</a:t>
            </a:r>
            <a:r>
              <a:rPr lang="en-IE" sz="1600" spc="-5" dirty="0">
                <a:solidFill>
                  <a:srgbClr val="404040"/>
                </a:solidFill>
                <a:latin typeface="Calibri"/>
                <a:cs typeface="Calibri"/>
              </a:rPr>
              <a:t>	</a:t>
            </a:r>
            <a:endParaRPr lang="en-IE" sz="1600" dirty="0">
              <a:solidFill>
                <a:srgbClr val="404040"/>
              </a:solidFill>
              <a:latin typeface="Calibri"/>
              <a:cs typeface="Calibri"/>
            </a:endParaRPr>
          </a:p>
          <a:p>
            <a:pPr>
              <a:tabLst>
                <a:tab pos="4660900" algn="l"/>
              </a:tabLst>
            </a:pPr>
            <a:endParaRPr lang="en-US" sz="1600" kern="0" dirty="0">
              <a:solidFill>
                <a:srgbClr val="404040"/>
              </a:solidFill>
              <a:latin typeface="Calibri" panose="020F0502020204030204" pitchFamily="34" charset="0"/>
              <a:cs typeface="Calibri" panose="020F0502020204030204" pitchFamily="34" charset="0"/>
            </a:endParaRPr>
          </a:p>
        </p:txBody>
      </p:sp>
      <p:sp>
        <p:nvSpPr>
          <p:cNvPr id="45" name="Text Placeholder 47">
            <a:extLst>
              <a:ext uri="{FF2B5EF4-FFF2-40B4-BE49-F238E27FC236}">
                <a16:creationId xmlns:a16="http://schemas.microsoft.com/office/drawing/2014/main" xmlns="" id="{C4B60294-74AD-E6ED-DC60-AC5497B81940}"/>
              </a:ext>
            </a:extLst>
          </p:cNvPr>
          <p:cNvSpPr txBox="1">
            <a:spLocks/>
          </p:cNvSpPr>
          <p:nvPr/>
        </p:nvSpPr>
        <p:spPr>
          <a:xfrm>
            <a:off x="869281" y="7533008"/>
            <a:ext cx="562611" cy="341504"/>
          </a:xfrm>
          <a:prstGeom prst="rect">
            <a:avLst/>
          </a:prstGeom>
          <a:noFill/>
        </p:spPr>
        <p:txBody>
          <a:bodyPr wrap="square" lIns="0" tIns="0" rIns="0" bIns="0">
            <a:noAutofit/>
          </a:bodyPr>
          <a:lstStyle>
            <a:lvl1pPr marL="0" indent="0" algn="ctr">
              <a:buNone/>
              <a:defRPr sz="1901" b="1" i="0">
                <a:solidFill>
                  <a:srgbClr val="011E3B"/>
                </a:solidFill>
                <a:latin typeface="Calibri" panose="020F0502020204030204" pitchFamily="34" charset="0"/>
                <a:ea typeface="+mn-ea"/>
                <a:cs typeface="Calibri" panose="020F0502020204030204" pitchFamily="34" charset="0"/>
              </a:defRPr>
            </a:lvl1pPr>
            <a:lvl2pPr marL="378232" indent="0">
              <a:buNone/>
              <a:defRPr sz="3202">
                <a:solidFill>
                  <a:srgbClr val="011E3B"/>
                </a:solidFill>
                <a:latin typeface="Montserrat" pitchFamily="2" charset="77"/>
                <a:ea typeface="+mn-ea"/>
                <a:cs typeface="+mn-cs"/>
              </a:defRPr>
            </a:lvl2pPr>
            <a:lvl3pPr marL="756463" indent="0">
              <a:buNone/>
              <a:defRPr sz="3202">
                <a:solidFill>
                  <a:srgbClr val="011E3B"/>
                </a:solidFill>
                <a:latin typeface="Montserrat" pitchFamily="2" charset="77"/>
                <a:ea typeface="+mn-ea"/>
                <a:cs typeface="+mn-cs"/>
              </a:defRPr>
            </a:lvl3pPr>
            <a:lvl4pPr marL="1134695" indent="0">
              <a:buNone/>
              <a:defRPr sz="3202">
                <a:solidFill>
                  <a:srgbClr val="011E3B"/>
                </a:solidFill>
                <a:latin typeface="Montserrat" pitchFamily="2" charset="77"/>
                <a:ea typeface="+mn-ea"/>
                <a:cs typeface="+mn-cs"/>
              </a:defRPr>
            </a:lvl4pPr>
            <a:lvl5pPr marL="1512927" indent="0">
              <a:buNone/>
              <a:defRPr sz="3202">
                <a:solidFill>
                  <a:srgbClr val="011E3B"/>
                </a:solidFill>
                <a:latin typeface="Montserra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chemeClr val="bg1"/>
                </a:solidFill>
              </a:rPr>
              <a:t>04</a:t>
            </a:r>
          </a:p>
        </p:txBody>
      </p:sp>
      <p:sp>
        <p:nvSpPr>
          <p:cNvPr id="46" name="Text Placeholder 48">
            <a:extLst>
              <a:ext uri="{FF2B5EF4-FFF2-40B4-BE49-F238E27FC236}">
                <a16:creationId xmlns:a16="http://schemas.microsoft.com/office/drawing/2014/main" xmlns="" id="{A2828D6A-C12A-167C-6B4F-A4B07802C2E7}"/>
              </a:ext>
            </a:extLst>
          </p:cNvPr>
          <p:cNvSpPr txBox="1">
            <a:spLocks/>
          </p:cNvSpPr>
          <p:nvPr/>
        </p:nvSpPr>
        <p:spPr>
          <a:xfrm>
            <a:off x="1483113" y="7533007"/>
            <a:ext cx="5112000" cy="560067"/>
          </a:xfrm>
          <a:prstGeom prst="rect">
            <a:avLst/>
          </a:prstGeom>
          <a:no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tabLst>
                <a:tab pos="4486275" algn="l"/>
              </a:tabLst>
            </a:pPr>
            <a:r>
              <a:rPr lang="ru-RU" sz="1600" kern="0" dirty="0" smtClean="0">
                <a:solidFill>
                  <a:srgbClr val="404040"/>
                </a:solidFill>
                <a:latin typeface="Calibri" panose="020F0502020204030204" pitchFamily="34" charset="0"/>
                <a:cs typeface="Calibri" panose="020F0502020204030204" pitchFamily="34" charset="0"/>
              </a:rPr>
              <a:t>ANATOLIKI SA-Организация за местно развитие, Солун, Гърция 	21</a:t>
            </a:r>
            <a:r>
              <a:rPr lang="en-US" sz="1600" kern="0" dirty="0">
                <a:solidFill>
                  <a:srgbClr val="404040"/>
                </a:solidFill>
                <a:latin typeface="Calibri" panose="020F0502020204030204" pitchFamily="34" charset="0"/>
                <a:cs typeface="Calibri" panose="020F0502020204030204" pitchFamily="34" charset="0"/>
              </a:rPr>
              <a:t>	</a:t>
            </a:r>
          </a:p>
        </p:txBody>
      </p:sp>
      <p:cxnSp>
        <p:nvCxnSpPr>
          <p:cNvPr id="59" name="Straight Connector 58">
            <a:extLst>
              <a:ext uri="{FF2B5EF4-FFF2-40B4-BE49-F238E27FC236}">
                <a16:creationId xmlns:a16="http://schemas.microsoft.com/office/drawing/2014/main" xmlns="" id="{54087CAD-ED4D-5953-B35A-60558ACEDCA8}"/>
              </a:ext>
            </a:extLst>
          </p:cNvPr>
          <p:cNvCxnSpPr>
            <a:cxnSpLocks/>
          </p:cNvCxnSpPr>
          <p:nvPr/>
        </p:nvCxnSpPr>
        <p:spPr>
          <a:xfrm>
            <a:off x="1483113" y="6416675"/>
            <a:ext cx="4997133" cy="0"/>
          </a:xfrm>
          <a:prstGeom prst="line">
            <a:avLst/>
          </a:prstGeom>
          <a:ln w="19050">
            <a:solidFill>
              <a:srgbClr val="354F92"/>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A8F07EF1-EDDC-2AC3-E0E6-C280AFE1A58B}"/>
              </a:ext>
            </a:extLst>
          </p:cNvPr>
          <p:cNvCxnSpPr>
            <a:cxnSpLocks/>
          </p:cNvCxnSpPr>
          <p:nvPr/>
        </p:nvCxnSpPr>
        <p:spPr>
          <a:xfrm>
            <a:off x="1498600" y="6950075"/>
            <a:ext cx="4997133" cy="0"/>
          </a:xfrm>
          <a:prstGeom prst="line">
            <a:avLst/>
          </a:prstGeom>
          <a:ln w="19050">
            <a:solidFill>
              <a:srgbClr val="354F92"/>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0D06F582-67E2-411E-C0FC-3712291422FF}"/>
              </a:ext>
            </a:extLst>
          </p:cNvPr>
          <p:cNvCxnSpPr>
            <a:cxnSpLocks/>
          </p:cNvCxnSpPr>
          <p:nvPr/>
        </p:nvCxnSpPr>
        <p:spPr>
          <a:xfrm>
            <a:off x="1540546" y="7483475"/>
            <a:ext cx="4997133" cy="0"/>
          </a:xfrm>
          <a:prstGeom prst="line">
            <a:avLst/>
          </a:prstGeom>
          <a:ln w="19050">
            <a:solidFill>
              <a:srgbClr val="354F92"/>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6"/>
          </p:nvPr>
        </p:nvSpPr>
        <p:spPr/>
        <p:txBody>
          <a:bodyPr/>
          <a:lstStyle/>
          <a:p>
            <a:endParaRPr lang="bg-BG"/>
          </a:p>
        </p:txBody>
      </p:sp>
      <p:sp>
        <p:nvSpPr>
          <p:cNvPr id="27" name="TextBox 26"/>
          <p:cNvSpPr txBox="1"/>
          <p:nvPr/>
        </p:nvSpPr>
        <p:spPr>
          <a:xfrm>
            <a:off x="1193800" y="2149475"/>
            <a:ext cx="4953000" cy="646331"/>
          </a:xfrm>
          <a:prstGeom prst="rect">
            <a:avLst/>
          </a:prstGeom>
          <a:noFill/>
        </p:spPr>
        <p:txBody>
          <a:bodyPr wrap="square" rtlCol="0">
            <a:spAutoFit/>
          </a:bodyPr>
          <a:lstStyle/>
          <a:p>
            <a:pPr algn="ctr"/>
            <a:r>
              <a:rPr lang="bg-BG" b="1" dirty="0" smtClean="0">
                <a:solidFill>
                  <a:schemeClr val="bg1"/>
                </a:solidFill>
              </a:rPr>
              <a:t>ТЕОРИЯ НА ПРОМЯНАТА – ПРИМЕРИ ОТ ПАРНЬОРИТЕ</a:t>
            </a:r>
            <a:endParaRPr lang="bg-BG" b="1" dirty="0">
              <a:solidFill>
                <a:schemeClr val="bg1"/>
              </a:solidFill>
            </a:endParaRPr>
          </a:p>
        </p:txBody>
      </p:sp>
    </p:spTree>
    <p:extLst>
      <p:ext uri="{BB962C8B-B14F-4D97-AF65-F5344CB8AC3E}">
        <p14:creationId xmlns:p14="http://schemas.microsoft.com/office/powerpoint/2010/main" xmlns="" val="1990899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20</a:t>
            </a:fld>
            <a:endParaRPr lang="en-US" dirty="0"/>
          </a:p>
        </p:txBody>
      </p:sp>
      <p:cxnSp>
        <p:nvCxnSpPr>
          <p:cNvPr id="16" name="Straight Connector 15">
            <a:extLst>
              <a:ext uri="{FF2B5EF4-FFF2-40B4-BE49-F238E27FC236}">
                <a16:creationId xmlns:a16="http://schemas.microsoft.com/office/drawing/2014/main" xmlns="" id="{3129CC56-5C6F-DAA6-49E1-F53A694D387D}"/>
              </a:ext>
            </a:extLst>
          </p:cNvPr>
          <p:cNvCxnSpPr>
            <a:cxnSpLocks/>
          </p:cNvCxnSpPr>
          <p:nvPr/>
        </p:nvCxnSpPr>
        <p:spPr>
          <a:xfrm>
            <a:off x="355957" y="95955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9">
            <a:extLst>
              <a:ext uri="{FF2B5EF4-FFF2-40B4-BE49-F238E27FC236}">
                <a16:creationId xmlns:a16="http://schemas.microsoft.com/office/drawing/2014/main" xmlns="" id="{30EE90C0-0A2D-13DA-5A2D-9809BC359275}"/>
              </a:ext>
            </a:extLst>
          </p:cNvPr>
          <p:cNvGrpSpPr/>
          <p:nvPr/>
        </p:nvGrpSpPr>
        <p:grpSpPr>
          <a:xfrm>
            <a:off x="644204" y="777280"/>
            <a:ext cx="3320550" cy="1069524"/>
            <a:chOff x="642634" y="1690786"/>
            <a:chExt cx="3320550" cy="1069524"/>
          </a:xfrm>
        </p:grpSpPr>
        <p:sp>
          <p:nvSpPr>
            <p:cNvPr id="21" name="Rectangle 20">
              <a:extLst>
                <a:ext uri="{FF2B5EF4-FFF2-40B4-BE49-F238E27FC236}">
                  <a16:creationId xmlns:a16="http://schemas.microsoft.com/office/drawing/2014/main" xmlns="" id="{9690E57E-BAB4-35C5-683C-C02708FBF811}"/>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xmlns="" id="{8DA04AF9-F676-8625-E936-B5D5985EDCB3}"/>
                </a:ext>
              </a:extLst>
            </p:cNvPr>
            <p:cNvSpPr txBox="1"/>
            <p:nvPr/>
          </p:nvSpPr>
          <p:spPr>
            <a:xfrm>
              <a:off x="736599" y="1690786"/>
              <a:ext cx="3226585" cy="1069524"/>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ДЕЙНОСТИ И РЕЗУЛТАТИ</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7" name="Text Placeholder 5">
            <a:extLst>
              <a:ext uri="{FF2B5EF4-FFF2-40B4-BE49-F238E27FC236}">
                <a16:creationId xmlns:a16="http://schemas.microsoft.com/office/drawing/2014/main" xmlns="" id="{D9D7B266-F09C-03BC-3228-C8253D361587}"/>
              </a:ext>
            </a:extLst>
          </p:cNvPr>
          <p:cNvSpPr txBox="1">
            <a:spLocks/>
          </p:cNvSpPr>
          <p:nvPr/>
        </p:nvSpPr>
        <p:spPr>
          <a:xfrm>
            <a:off x="678166" y="1311276"/>
            <a:ext cx="1676400" cy="129027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err="1" smtClean="0">
                <a:solidFill>
                  <a:srgbClr val="EB7339"/>
                </a:solidFill>
                <a:cs typeface="Calibri"/>
              </a:rPr>
              <a:t>Списък</a:t>
            </a:r>
            <a:r>
              <a:rPr lang="ru-RU" sz="1400" i="1" kern="0" spc="-5" dirty="0" smtClean="0">
                <a:solidFill>
                  <a:srgbClr val="EB7339"/>
                </a:solidFill>
                <a:cs typeface="Calibri"/>
              </a:rPr>
              <a:t> на </a:t>
            </a:r>
            <a:r>
              <a:rPr lang="ru-RU" sz="1400" i="1" kern="0" spc="-5" dirty="0" err="1" smtClean="0">
                <a:solidFill>
                  <a:srgbClr val="EB7339"/>
                </a:solidFill>
                <a:cs typeface="Calibri"/>
              </a:rPr>
              <a:t>дейностите</a:t>
            </a:r>
            <a:r>
              <a:rPr lang="ru-RU" sz="1400" i="1" kern="0" spc="-5" dirty="0" smtClean="0">
                <a:solidFill>
                  <a:srgbClr val="EB7339"/>
                </a:solidFill>
                <a:cs typeface="Calibri"/>
              </a:rPr>
              <a:t> и </a:t>
            </a:r>
            <a:r>
              <a:rPr lang="ru-RU" sz="1400" i="1" kern="0" spc="-5" dirty="0" err="1" smtClean="0">
                <a:solidFill>
                  <a:srgbClr val="EB7339"/>
                </a:solidFill>
                <a:cs typeface="Calibri"/>
              </a:rPr>
              <a:t>съответните</a:t>
            </a:r>
            <a:r>
              <a:rPr lang="ru-RU" sz="1400" i="1" kern="0" spc="-5" dirty="0" smtClean="0">
                <a:solidFill>
                  <a:srgbClr val="EB7339"/>
                </a:solidFill>
                <a:cs typeface="Calibri"/>
              </a:rPr>
              <a:t> </a:t>
            </a:r>
            <a:r>
              <a:rPr lang="ru-RU" sz="1400" i="1" kern="0" spc="-5" dirty="0" err="1" smtClean="0">
                <a:solidFill>
                  <a:srgbClr val="EB7339"/>
                </a:solidFill>
                <a:cs typeface="Calibri"/>
              </a:rPr>
              <a:t>резултати</a:t>
            </a:r>
            <a:r>
              <a:rPr lang="ru-RU" sz="1400" i="1" kern="0" spc="-5" dirty="0" smtClean="0">
                <a:solidFill>
                  <a:srgbClr val="EB7339"/>
                </a:solidFill>
                <a:cs typeface="Calibri"/>
              </a:rPr>
              <a:t>. </a:t>
            </a:r>
            <a:r>
              <a:rPr lang="ru-RU" sz="1400" i="1" kern="0" spc="-5" dirty="0" err="1" smtClean="0">
                <a:solidFill>
                  <a:srgbClr val="EB7339"/>
                </a:solidFill>
                <a:cs typeface="Calibri"/>
              </a:rPr>
              <a:t>Мерките</a:t>
            </a:r>
            <a:r>
              <a:rPr lang="ru-RU" sz="1400" i="1" kern="0" spc="-5" dirty="0" smtClean="0">
                <a:solidFill>
                  <a:srgbClr val="EB7339"/>
                </a:solidFill>
                <a:cs typeface="Calibri"/>
              </a:rPr>
              <a:t> </a:t>
            </a:r>
            <a:r>
              <a:rPr lang="ru-RU" sz="1400" i="1" kern="0" spc="-5" dirty="0" err="1" smtClean="0">
                <a:solidFill>
                  <a:srgbClr val="EB7339"/>
                </a:solidFill>
                <a:cs typeface="Calibri"/>
              </a:rPr>
              <a:t>са</a:t>
            </a:r>
            <a:r>
              <a:rPr lang="ru-RU" sz="1400" i="1" kern="0" spc="-5" dirty="0" smtClean="0">
                <a:solidFill>
                  <a:srgbClr val="EB7339"/>
                </a:solidFill>
                <a:cs typeface="Calibri"/>
              </a:rPr>
              <a:t> </a:t>
            </a:r>
            <a:r>
              <a:rPr lang="ru-RU" sz="1400" i="1" kern="0" spc="-5" dirty="0" err="1" smtClean="0">
                <a:solidFill>
                  <a:srgbClr val="EB7339"/>
                </a:solidFill>
                <a:cs typeface="Calibri"/>
              </a:rPr>
              <a:t>предназначени</a:t>
            </a:r>
            <a:r>
              <a:rPr lang="ru-RU" sz="1400" i="1" kern="0" spc="-5" dirty="0" smtClean="0">
                <a:solidFill>
                  <a:srgbClr val="EB7339"/>
                </a:solidFill>
                <a:cs typeface="Calibri"/>
              </a:rPr>
              <a:t> да </a:t>
            </a:r>
            <a:r>
              <a:rPr lang="ru-RU" sz="1400" i="1" kern="0" spc="-5" dirty="0" err="1" smtClean="0">
                <a:solidFill>
                  <a:srgbClr val="EB7339"/>
                </a:solidFill>
                <a:cs typeface="Calibri"/>
              </a:rPr>
              <a:t>постигнат</a:t>
            </a:r>
            <a:r>
              <a:rPr lang="ru-RU" sz="1400" i="1" kern="0" spc="-5" dirty="0" smtClean="0">
                <a:solidFill>
                  <a:srgbClr val="EB7339"/>
                </a:solidFill>
                <a:cs typeface="Calibri"/>
              </a:rPr>
              <a:t> </a:t>
            </a:r>
            <a:r>
              <a:rPr lang="ru-RU" sz="1400" i="1" kern="0" spc="-5" dirty="0" err="1" smtClean="0">
                <a:solidFill>
                  <a:srgbClr val="EB7339"/>
                </a:solidFill>
                <a:cs typeface="Calibri"/>
              </a:rPr>
              <a:t>всички</a:t>
            </a:r>
            <a:r>
              <a:rPr lang="ru-RU" sz="1400" i="1" kern="0" spc="-5" dirty="0" smtClean="0">
                <a:solidFill>
                  <a:srgbClr val="EB7339"/>
                </a:solidFill>
                <a:cs typeface="Calibri"/>
              </a:rPr>
              <a:t> </a:t>
            </a:r>
            <a:r>
              <a:rPr lang="ru-RU" sz="1400" i="1" kern="0" spc="-5" dirty="0" err="1" smtClean="0">
                <a:solidFill>
                  <a:srgbClr val="EB7339"/>
                </a:solidFill>
                <a:cs typeface="Calibri"/>
              </a:rPr>
              <a:t>аспекти</a:t>
            </a:r>
            <a:r>
              <a:rPr lang="ru-RU" sz="1400" i="1" kern="0" spc="-5" dirty="0" smtClean="0">
                <a:solidFill>
                  <a:srgbClr val="EB7339"/>
                </a:solidFill>
                <a:cs typeface="Calibri"/>
              </a:rPr>
              <a:t> на целите на проекта.</a:t>
            </a:r>
            <a:endParaRPr lang="en-IE" sz="1400" i="1" kern="0" spc="-5" dirty="0">
              <a:solidFill>
                <a:srgbClr val="EB7339"/>
              </a:solidFill>
              <a:cs typeface="Calibri"/>
            </a:endParaRPr>
          </a:p>
        </p:txBody>
      </p:sp>
      <p:sp>
        <p:nvSpPr>
          <p:cNvPr id="28" name="Text Placeholder 5">
            <a:extLst>
              <a:ext uri="{FF2B5EF4-FFF2-40B4-BE49-F238E27FC236}">
                <a16:creationId xmlns:a16="http://schemas.microsoft.com/office/drawing/2014/main" xmlns="" id="{03853DAA-8B3C-A1F0-744D-2AB64F0C283C}"/>
              </a:ext>
            </a:extLst>
          </p:cNvPr>
          <p:cNvSpPr txBox="1">
            <a:spLocks/>
          </p:cNvSpPr>
          <p:nvPr/>
        </p:nvSpPr>
        <p:spPr>
          <a:xfrm>
            <a:off x="2565400" y="1311275"/>
            <a:ext cx="4495800" cy="492195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938" marR="75565" algn="l">
              <a:lnSpc>
                <a:spcPts val="1270"/>
              </a:lnSpc>
              <a:buClr>
                <a:srgbClr val="EB7339"/>
              </a:buClr>
              <a:tabLst>
                <a:tab pos="104775" algn="l"/>
              </a:tabLst>
            </a:pPr>
            <a:r>
              <a:rPr lang="bg-BG" sz="1100" b="1" dirty="0" smtClean="0">
                <a:solidFill>
                  <a:srgbClr val="404040"/>
                </a:solidFill>
                <a:latin typeface="Calibri" panose="020F0502020204030204" pitchFamily="34" charset="0"/>
                <a:cs typeface="Calibri" panose="020F0502020204030204" pitchFamily="34" charset="0"/>
              </a:rPr>
              <a:t>Околна среда</a:t>
            </a:r>
            <a:endParaRPr lang="en-IE" sz="1100" b="1" dirty="0">
              <a:solidFill>
                <a:srgbClr val="404040"/>
              </a:solidFill>
              <a:latin typeface="Calibri" panose="020F0502020204030204" pitchFamily="34" charset="0"/>
              <a:cs typeface="Calibri" panose="020F0502020204030204" pitchFamily="34" charset="0"/>
            </a:endParaRPr>
          </a:p>
          <a:p>
            <a:pPr marL="179388"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Намаляване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емисиите</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замърсители</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емисиите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парникови</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газове</a:t>
            </a:r>
            <a:r>
              <a:rPr lang="ru-RU" dirty="0" smtClean="0">
                <a:latin typeface="Calibri" panose="020F0502020204030204" pitchFamily="34" charset="0"/>
                <a:cs typeface="Calibri" panose="020F0502020204030204" pitchFamily="34" charset="0"/>
              </a:rPr>
              <a:t> в </a:t>
            </a:r>
            <a:r>
              <a:rPr lang="ru-RU" dirty="0" err="1" smtClean="0">
                <a:latin typeface="Calibri" panose="020F0502020204030204" pitchFamily="34" charset="0"/>
                <a:cs typeface="Calibri" panose="020F0502020204030204" pitchFamily="34" charset="0"/>
              </a:rPr>
              <a:t>транспортния</a:t>
            </a:r>
            <a:r>
              <a:rPr lang="ru-RU" dirty="0" smtClean="0">
                <a:latin typeface="Calibri" panose="020F0502020204030204" pitchFamily="34" charset="0"/>
                <a:cs typeface="Calibri" panose="020F0502020204030204" pitchFamily="34" charset="0"/>
              </a:rPr>
              <a:t> сектор. </a:t>
            </a:r>
            <a:r>
              <a:rPr lang="ru-RU" dirty="0" err="1" smtClean="0">
                <a:latin typeface="Calibri" panose="020F0502020204030204" pitchFamily="34" charset="0"/>
                <a:cs typeface="Calibri" panose="020F0502020204030204" pitchFamily="34" charset="0"/>
              </a:rPr>
              <a:t>Намаляване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шумовото</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замърсяване</a:t>
            </a:r>
            <a:r>
              <a:rPr lang="ru-RU" dirty="0" smtClean="0">
                <a:latin typeface="Calibri" panose="020F0502020204030204" pitchFamily="34" charset="0"/>
                <a:cs typeface="Calibri" panose="020F0502020204030204" pitchFamily="34" charset="0"/>
              </a:rPr>
              <a:t>.</a:t>
            </a:r>
          </a:p>
          <a:p>
            <a:pPr marL="179388" marR="75565" indent="-171450" algn="l">
              <a:lnSpc>
                <a:spcPts val="1270"/>
              </a:lnSpc>
              <a:buClr>
                <a:srgbClr val="EB7339"/>
              </a:buClr>
              <a:buFont typeface="Arial" panose="020B0604020202020204" pitchFamily="34" charset="0"/>
              <a:buChar char="•"/>
              <a:tabLst>
                <a:tab pos="104775" algn="l"/>
              </a:tabLst>
            </a:pPr>
            <a:r>
              <a:rPr lang="ru-RU" dirty="0" err="1" smtClean="0">
                <a:latin typeface="Calibri" panose="020F0502020204030204" pitchFamily="34" charset="0"/>
                <a:cs typeface="Calibri" panose="020F0502020204030204" pitchFamily="34" charset="0"/>
              </a:rPr>
              <a:t>Насърчаване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ефективна</a:t>
            </a:r>
            <a:r>
              <a:rPr lang="ru-RU" dirty="0" smtClean="0">
                <a:latin typeface="Calibri" panose="020F0502020204030204" pitchFamily="34" charset="0"/>
                <a:cs typeface="Calibri" panose="020F0502020204030204" pitchFamily="34" charset="0"/>
              </a:rPr>
              <a:t> и устойчива транспортна система.</a:t>
            </a:r>
          </a:p>
          <a:p>
            <a:pPr marL="179388" marR="75565" indent="-171450" algn="l">
              <a:lnSpc>
                <a:spcPts val="1270"/>
              </a:lnSpc>
              <a:buClr>
                <a:srgbClr val="EB7339"/>
              </a:buCl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7938" marR="75565" algn="l">
              <a:lnSpc>
                <a:spcPts val="1270"/>
              </a:lnSpc>
              <a:buClr>
                <a:srgbClr val="EB7339"/>
              </a:buClr>
              <a:tabLst>
                <a:tab pos="104775" algn="l"/>
              </a:tabLst>
            </a:pPr>
            <a:r>
              <a:rPr lang="bg-BG" b="1" dirty="0" smtClean="0">
                <a:latin typeface="Calibri" panose="020F0502020204030204" pitchFamily="34" charset="0"/>
                <a:cs typeface="Calibri" panose="020F0502020204030204" pitchFamily="34" charset="0"/>
              </a:rPr>
              <a:t>Общността и гражданите</a:t>
            </a:r>
            <a:endParaRPr lang="en-IE" sz="1100" b="1" dirty="0">
              <a:solidFill>
                <a:srgbClr val="404040"/>
              </a:solidFill>
              <a:latin typeface="Calibri" panose="020F0502020204030204" pitchFamily="34" charset="0"/>
              <a:cs typeface="Calibri" panose="020F0502020204030204" pitchFamily="34" charset="0"/>
            </a:endParaRPr>
          </a:p>
          <a:p>
            <a:pPr marL="171450" marR="75565" indent="-171450" algn="l">
              <a:lnSpc>
                <a:spcPts val="1270"/>
              </a:lnSpc>
              <a:buClr>
                <a:srgbClr val="EB7339"/>
              </a:buClr>
              <a:buFont typeface="Arial" panose="020B0604020202020204" pitchFamily="34" charset="0"/>
              <a:buChar char="•"/>
            </a:pPr>
            <a:r>
              <a:rPr lang="ru-RU" dirty="0" err="1" smtClean="0">
                <a:latin typeface="Calibri" panose="020F0502020204030204" pitchFamily="34" charset="0"/>
                <a:cs typeface="Calibri" panose="020F0502020204030204" pitchFamily="34" charset="0"/>
              </a:rPr>
              <a:t>По-безопасен</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по-достъпен</a:t>
            </a:r>
            <a:r>
              <a:rPr lang="ru-RU" dirty="0" smtClean="0">
                <a:latin typeface="Calibri" panose="020F0502020204030204" pitchFamily="34" charset="0"/>
                <a:cs typeface="Calibri" panose="020F0502020204030204" pitchFamily="34" charset="0"/>
              </a:rPr>
              <a:t> и привлекателен град, </a:t>
            </a:r>
            <a:r>
              <a:rPr lang="ru-RU" dirty="0" err="1" smtClean="0">
                <a:latin typeface="Calibri" panose="020F0502020204030204" pitchFamily="34" charset="0"/>
                <a:cs typeface="Calibri" panose="020F0502020204030204" pitchFamily="34" charset="0"/>
              </a:rPr>
              <a:t>благоприятстващ</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активния</a:t>
            </a:r>
            <a:r>
              <a:rPr lang="ru-RU" dirty="0" smtClean="0">
                <a:latin typeface="Calibri" panose="020F0502020204030204" pitchFamily="34" charset="0"/>
                <a:cs typeface="Calibri" panose="020F0502020204030204" pitchFamily="34" charset="0"/>
              </a:rPr>
              <a:t> транспорт.</a:t>
            </a:r>
          </a:p>
          <a:p>
            <a:pPr marL="171450" marR="75565" indent="-171450" algn="l">
              <a:lnSpc>
                <a:spcPts val="1270"/>
              </a:lnSpc>
              <a:buClr>
                <a:srgbClr val="EB7339"/>
              </a:buClr>
              <a:buFont typeface="Arial" panose="020B0604020202020204" pitchFamily="34" charset="0"/>
              <a:buChar char="•"/>
            </a:pPr>
            <a:r>
              <a:rPr lang="ru-RU" dirty="0" err="1" smtClean="0">
                <a:latin typeface="Calibri" panose="020F0502020204030204" pitchFamily="34" charset="0"/>
                <a:cs typeface="Calibri" panose="020F0502020204030204" pitchFamily="34" charset="0"/>
              </a:rPr>
              <a:t>Намаляване</a:t>
            </a:r>
            <a:r>
              <a:rPr lang="ru-RU" dirty="0" smtClean="0">
                <a:latin typeface="Calibri" panose="020F0502020204030204" pitchFamily="34" charset="0"/>
                <a:cs typeface="Calibri" panose="020F0502020204030204" pitchFamily="34" charset="0"/>
              </a:rPr>
              <a:t> на </a:t>
            </a:r>
            <a:r>
              <a:rPr lang="ru-RU" dirty="0" err="1" smtClean="0">
                <a:latin typeface="Calibri" panose="020F0502020204030204" pitchFamily="34" charset="0"/>
                <a:cs typeface="Calibri" panose="020F0502020204030204" pitchFamily="34" charset="0"/>
              </a:rPr>
              <a:t>социалните</a:t>
            </a:r>
            <a:r>
              <a:rPr lang="ru-RU" dirty="0" smtClean="0">
                <a:latin typeface="Calibri" panose="020F0502020204030204" pitchFamily="34" charset="0"/>
                <a:cs typeface="Calibri" panose="020F0502020204030204" pitchFamily="34" charset="0"/>
              </a:rPr>
              <a:t> неравенства в </a:t>
            </a:r>
            <a:r>
              <a:rPr lang="ru-RU" dirty="0" err="1" smtClean="0">
                <a:latin typeface="Calibri" panose="020F0502020204030204" pitchFamily="34" charset="0"/>
                <a:cs typeface="Calibri" panose="020F0502020204030204" pitchFamily="34" charset="0"/>
              </a:rPr>
              <a:t>достъпа</a:t>
            </a:r>
            <a:r>
              <a:rPr lang="ru-RU" dirty="0" smtClean="0">
                <a:latin typeface="Calibri" panose="020F0502020204030204" pitchFamily="34" charset="0"/>
                <a:cs typeface="Calibri" panose="020F0502020204030204" pitchFamily="34" charset="0"/>
              </a:rPr>
              <a:t> до работа, образование и потребление (а именно на </a:t>
            </a:r>
            <a:r>
              <a:rPr lang="ru-RU" dirty="0" err="1" smtClean="0">
                <a:latin typeface="Calibri" panose="020F0502020204030204" pitchFamily="34" charset="0"/>
                <a:cs typeface="Calibri" panose="020F0502020204030204" pitchFamily="34" charset="0"/>
              </a:rPr>
              <a:t>групите</a:t>
            </a:r>
            <a:r>
              <a:rPr lang="ru-RU" dirty="0" smtClean="0">
                <a:latin typeface="Calibri" panose="020F0502020204030204" pitchFamily="34" charset="0"/>
                <a:cs typeface="Calibri" panose="020F0502020204030204" pitchFamily="34" charset="0"/>
              </a:rPr>
              <a:t> в </a:t>
            </a:r>
            <a:r>
              <a:rPr lang="ru-RU" dirty="0" err="1" smtClean="0">
                <a:latin typeface="Calibri" panose="020F0502020204030204" pitchFamily="34" charset="0"/>
                <a:cs typeface="Calibri" panose="020F0502020204030204" pitchFamily="34" charset="0"/>
              </a:rPr>
              <a:t>неравностойно</a:t>
            </a:r>
            <a:r>
              <a:rPr lang="ru-RU" dirty="0" smtClean="0">
                <a:latin typeface="Calibri" panose="020F0502020204030204" pitchFamily="34" charset="0"/>
                <a:cs typeface="Calibri" panose="020F0502020204030204" pitchFamily="34" charset="0"/>
              </a:rPr>
              <a:t> положение, </a:t>
            </a:r>
            <a:r>
              <a:rPr lang="ru-RU" dirty="0" err="1" smtClean="0">
                <a:latin typeface="Calibri" panose="020F0502020204030204" pitchFamily="34" charset="0"/>
                <a:cs typeface="Calibri" panose="020F0502020204030204" pitchFamily="34" charset="0"/>
              </a:rPr>
              <a:t>живеещи</a:t>
            </a:r>
            <a:r>
              <a:rPr lang="ru-RU" dirty="0" smtClean="0">
                <a:latin typeface="Calibri" panose="020F0502020204030204" pitchFamily="34" charset="0"/>
                <a:cs typeface="Calibri" panose="020F0502020204030204" pitchFamily="34" charset="0"/>
              </a:rPr>
              <a:t> в </a:t>
            </a:r>
            <a:r>
              <a:rPr lang="ru-RU" dirty="0" err="1" smtClean="0">
                <a:latin typeface="Calibri" panose="020F0502020204030204" pitchFamily="34" charset="0"/>
                <a:cs typeface="Calibri" panose="020F0502020204030204" pitchFamily="34" charset="0"/>
              </a:rPr>
              <a:t>покрайнините</a:t>
            </a:r>
            <a:r>
              <a:rPr lang="ru-RU" dirty="0" smtClean="0">
                <a:latin typeface="Calibri" panose="020F0502020204030204" pitchFamily="34" charset="0"/>
                <a:cs typeface="Calibri" panose="020F0502020204030204" pitchFamily="34" charset="0"/>
              </a:rPr>
              <a:t> на града). </a:t>
            </a:r>
          </a:p>
          <a:p>
            <a:pPr marL="171450" marR="75565" indent="-171450" algn="l">
              <a:lnSpc>
                <a:spcPts val="1270"/>
              </a:lnSpc>
              <a:buClr>
                <a:srgbClr val="EB7339"/>
              </a:buClr>
              <a:buFont typeface="Arial" panose="020B0604020202020204" pitchFamily="34" charset="0"/>
              <a:buChar char="•"/>
            </a:pPr>
            <a:r>
              <a:rPr lang="ru-RU" dirty="0" err="1" smtClean="0">
                <a:latin typeface="Calibri" panose="020F0502020204030204" pitchFamily="34" charset="0"/>
                <a:cs typeface="Calibri" panose="020F0502020204030204" pitchFamily="34" charset="0"/>
              </a:rPr>
              <a:t>Повишена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мобилност</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независимост</a:t>
            </a:r>
            <a:r>
              <a:rPr lang="ru-RU" dirty="0" smtClean="0">
                <a:latin typeface="Calibri" panose="020F0502020204030204" pitchFamily="34" charset="0"/>
                <a:cs typeface="Calibri" panose="020F0502020204030204" pitchFamily="34" charset="0"/>
              </a:rPr>
              <a:t> сред </a:t>
            </a:r>
            <a:r>
              <a:rPr lang="ru-RU" dirty="0" err="1" smtClean="0">
                <a:latin typeface="Calibri" panose="020F0502020204030204" pitchFamily="34" charset="0"/>
                <a:cs typeface="Calibri" panose="020F0502020204030204" pitchFamily="34" charset="0"/>
              </a:rPr>
              <a:t>най-младите</a:t>
            </a:r>
            <a:r>
              <a:rPr lang="ru-RU" dirty="0" smtClean="0">
                <a:latin typeface="Calibri" panose="020F0502020204030204" pitchFamily="34" charset="0"/>
                <a:cs typeface="Calibri" panose="020F0502020204030204" pitchFamily="34" charset="0"/>
              </a:rPr>
              <a:t> и </a:t>
            </a:r>
            <a:r>
              <a:rPr lang="ru-RU" dirty="0" err="1" smtClean="0">
                <a:latin typeface="Calibri" panose="020F0502020204030204" pitchFamily="34" charset="0"/>
                <a:cs typeface="Calibri" panose="020F0502020204030204" pitchFamily="34" charset="0"/>
              </a:rPr>
              <a:t>хората</a:t>
            </a:r>
            <a:r>
              <a:rPr lang="ru-RU" dirty="0" smtClean="0">
                <a:latin typeface="Calibri" panose="020F0502020204030204" pitchFamily="34" charset="0"/>
                <a:cs typeface="Calibri" panose="020F0502020204030204" pitchFamily="34" charset="0"/>
              </a:rPr>
              <a:t> с </a:t>
            </a:r>
            <a:r>
              <a:rPr lang="ru-RU" dirty="0" err="1" smtClean="0">
                <a:latin typeface="Calibri" panose="020F0502020204030204" pitchFamily="34" charset="0"/>
                <a:cs typeface="Calibri" panose="020F0502020204030204" pitchFamily="34" charset="0"/>
              </a:rPr>
              <a:t>намалена</a:t>
            </a:r>
            <a:r>
              <a:rPr lang="ru-RU" dirty="0" smtClean="0">
                <a:latin typeface="Calibri" panose="020F0502020204030204" pitchFamily="34" charset="0"/>
                <a:cs typeface="Calibri" panose="020F0502020204030204" pitchFamily="34" charset="0"/>
              </a:rPr>
              <a:t> </a:t>
            </a:r>
            <a:r>
              <a:rPr lang="ru-RU" dirty="0" err="1" smtClean="0">
                <a:latin typeface="Calibri" panose="020F0502020204030204" pitchFamily="34" charset="0"/>
                <a:cs typeface="Calibri" panose="020F0502020204030204" pitchFamily="34" charset="0"/>
              </a:rPr>
              <a:t>подвижност</a:t>
            </a:r>
            <a:r>
              <a:rPr lang="ru-RU" dirty="0" smtClean="0">
                <a:latin typeface="Calibri" panose="020F0502020204030204" pitchFamily="34" charset="0"/>
                <a:cs typeface="Calibri" panose="020F0502020204030204" pitchFamily="34" charset="0"/>
              </a:rPr>
              <a:t>.</a:t>
            </a:r>
            <a:endParaRPr lang="en-IE" sz="1100" dirty="0">
              <a:solidFill>
                <a:srgbClr val="404040"/>
              </a:solidFill>
              <a:latin typeface="Calibri" panose="020F0502020204030204" pitchFamily="34" charset="0"/>
              <a:cs typeface="Calibri" panose="020F0502020204030204" pitchFamily="34" charset="0"/>
            </a:endParaRPr>
          </a:p>
          <a:p>
            <a:pPr marL="442913" marR="75565" indent="-171450" algn="l">
              <a:lnSpc>
                <a:spcPts val="1270"/>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442913" marR="75565" indent="-171450" algn="l">
              <a:lnSpc>
                <a:spcPts val="1270"/>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p:txBody>
      </p:sp>
      <p:grpSp>
        <p:nvGrpSpPr>
          <p:cNvPr id="4" name="Graphic 3">
            <a:extLst>
              <a:ext uri="{FF2B5EF4-FFF2-40B4-BE49-F238E27FC236}">
                <a16:creationId xmlns:a16="http://schemas.microsoft.com/office/drawing/2014/main" xmlns="" id="{0A240A0F-C9F9-F85B-007B-D222859FBAE3}"/>
              </a:ext>
            </a:extLst>
          </p:cNvPr>
          <p:cNvGrpSpPr>
            <a:grpSpLocks noChangeAspect="1"/>
          </p:cNvGrpSpPr>
          <p:nvPr/>
        </p:nvGrpSpPr>
        <p:grpSpPr>
          <a:xfrm>
            <a:off x="833198" y="2924675"/>
            <a:ext cx="741602" cy="748800"/>
            <a:chOff x="8626076" y="3737866"/>
            <a:chExt cx="1130020" cy="1140988"/>
          </a:xfrm>
          <a:solidFill>
            <a:srgbClr val="404040"/>
          </a:solidFill>
        </p:grpSpPr>
        <p:grpSp>
          <p:nvGrpSpPr>
            <p:cNvPr id="5" name="Graphic 3">
              <a:extLst>
                <a:ext uri="{FF2B5EF4-FFF2-40B4-BE49-F238E27FC236}">
                  <a16:creationId xmlns:a16="http://schemas.microsoft.com/office/drawing/2014/main" xmlns="" id="{251D4E2D-DA53-0EAE-29DE-D78A8C7F89F5}"/>
                </a:ext>
              </a:extLst>
            </p:cNvPr>
            <p:cNvGrpSpPr/>
            <p:nvPr/>
          </p:nvGrpSpPr>
          <p:grpSpPr>
            <a:xfrm>
              <a:off x="8626076" y="4097168"/>
              <a:ext cx="907855" cy="521124"/>
              <a:chOff x="8626076" y="4097168"/>
              <a:chExt cx="907855" cy="521124"/>
            </a:xfrm>
            <a:grpFill/>
          </p:grpSpPr>
          <p:sp>
            <p:nvSpPr>
              <p:cNvPr id="44" name="Freeform 43">
                <a:extLst>
                  <a:ext uri="{FF2B5EF4-FFF2-40B4-BE49-F238E27FC236}">
                    <a16:creationId xmlns:a16="http://schemas.microsoft.com/office/drawing/2014/main" xmlns="" id="{5BAE1BAB-19CE-EC9B-AD49-5F24D0B99A6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xmlns="" id="{5251CFE1-CB95-EA48-6A3C-74FC83958FEF}"/>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xmlns="" id="{FB63AD84-0CED-E6EB-C433-6EF9400C7B1F}"/>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xmlns="" id="{C4BA2B59-9701-A7C2-EB9A-E985CD13E996}"/>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xmlns="" id="{F5D99C42-BB89-1B07-7A80-CC133122DA20}"/>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xmlns="" id="{C13E4871-E9C7-0CE2-D432-DB5CE3D03D2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xmlns="" id="{9762664C-1FB5-A0A5-B63E-2F3D0699F1CB}"/>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xmlns="" id="{9B05A87F-17CC-D181-327E-9336BE70362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xmlns="" id="{C7C72ADB-B9E0-E210-738D-FE10EF8F815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xmlns="" id="{5652751B-1897-1401-6048-6EC8D66DAF8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cxnSp>
        <p:nvCxnSpPr>
          <p:cNvPr id="9" name="Straight Connector 8">
            <a:extLst>
              <a:ext uri="{FF2B5EF4-FFF2-40B4-BE49-F238E27FC236}">
                <a16:creationId xmlns:a16="http://schemas.microsoft.com/office/drawing/2014/main" xmlns="" id="{5300BBC9-3CBB-EC0E-96C8-AFD2F202AA7C}"/>
              </a:ext>
            </a:extLst>
          </p:cNvPr>
          <p:cNvCxnSpPr>
            <a:cxnSpLocks/>
          </p:cNvCxnSpPr>
          <p:nvPr/>
        </p:nvCxnSpPr>
        <p:spPr>
          <a:xfrm>
            <a:off x="321830" y="4019631"/>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6" name="Group 9">
            <a:extLst>
              <a:ext uri="{FF2B5EF4-FFF2-40B4-BE49-F238E27FC236}">
                <a16:creationId xmlns:a16="http://schemas.microsoft.com/office/drawing/2014/main" xmlns="" id="{E609E983-D092-2486-3037-9957BEE084DA}"/>
              </a:ext>
            </a:extLst>
          </p:cNvPr>
          <p:cNvGrpSpPr/>
          <p:nvPr/>
        </p:nvGrpSpPr>
        <p:grpSpPr>
          <a:xfrm>
            <a:off x="584201" y="3840462"/>
            <a:ext cx="5788848" cy="815608"/>
            <a:chOff x="600205" y="1690786"/>
            <a:chExt cx="5788848" cy="815608"/>
          </a:xfrm>
        </p:grpSpPr>
        <p:sp>
          <p:nvSpPr>
            <p:cNvPr id="11" name="Rectangle 10">
              <a:extLst>
                <a:ext uri="{FF2B5EF4-FFF2-40B4-BE49-F238E27FC236}">
                  <a16:creationId xmlns:a16="http://schemas.microsoft.com/office/drawing/2014/main" xmlns="" id="{018DB1B1-2594-65F1-C14E-D82657053922}"/>
                </a:ext>
              </a:extLst>
            </p:cNvPr>
            <p:cNvSpPr/>
            <p:nvPr/>
          </p:nvSpPr>
          <p:spPr>
            <a:xfrm>
              <a:off x="642634" y="1690786"/>
              <a:ext cx="3745929"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9DA2C639-F398-773C-BAEF-3378FB956253}"/>
                </a:ext>
              </a:extLst>
            </p:cNvPr>
            <p:cNvSpPr txBox="1"/>
            <p:nvPr/>
          </p:nvSpPr>
          <p:spPr>
            <a:xfrm>
              <a:off x="600205" y="1690786"/>
              <a:ext cx="5788848" cy="815608"/>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ИНДИКАТОРИ ЗА ОЦЕНКА НА ВЪЗДЕЙСТВИЕТО</a:t>
              </a: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13" name="Text Placeholder 5">
            <a:extLst>
              <a:ext uri="{FF2B5EF4-FFF2-40B4-BE49-F238E27FC236}">
                <a16:creationId xmlns:a16="http://schemas.microsoft.com/office/drawing/2014/main" xmlns="" id="{34F6D75D-9CC8-4DC8-45EB-0F3ABF0F28DF}"/>
              </a:ext>
            </a:extLst>
          </p:cNvPr>
          <p:cNvSpPr txBox="1">
            <a:spLocks/>
          </p:cNvSpPr>
          <p:nvPr/>
        </p:nvSpPr>
        <p:spPr>
          <a:xfrm>
            <a:off x="660592" y="4374458"/>
            <a:ext cx="1676400" cy="129027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err="1" smtClean="0">
                <a:solidFill>
                  <a:srgbClr val="EB7339"/>
                </a:solidFill>
                <a:cs typeface="Calibri"/>
              </a:rPr>
              <a:t>Опеделяне</a:t>
            </a:r>
            <a:r>
              <a:rPr lang="ru-RU" sz="1400" i="1" kern="0" spc="-5" dirty="0" smtClean="0">
                <a:solidFill>
                  <a:srgbClr val="EB7339"/>
                </a:solidFill>
                <a:cs typeface="Calibri"/>
              </a:rPr>
              <a:t> на </a:t>
            </a:r>
            <a:r>
              <a:rPr lang="ru-RU" sz="1400" i="1" kern="0" spc="-5" dirty="0" err="1" smtClean="0">
                <a:solidFill>
                  <a:srgbClr val="EB7339"/>
                </a:solidFill>
                <a:cs typeface="Calibri"/>
              </a:rPr>
              <a:t>индикатори</a:t>
            </a:r>
            <a:r>
              <a:rPr lang="ru-RU" sz="1400" i="1" kern="0" spc="-5" dirty="0" smtClean="0">
                <a:solidFill>
                  <a:srgbClr val="EB7339"/>
                </a:solidFill>
                <a:cs typeface="Calibri"/>
              </a:rPr>
              <a:t>, </a:t>
            </a:r>
            <a:r>
              <a:rPr lang="ru-RU" sz="1400" i="1" kern="0" spc="-5" dirty="0" err="1" smtClean="0">
                <a:solidFill>
                  <a:srgbClr val="EB7339"/>
                </a:solidFill>
                <a:cs typeface="Calibri"/>
              </a:rPr>
              <a:t>които</a:t>
            </a:r>
            <a:r>
              <a:rPr lang="ru-RU" sz="1400" i="1" kern="0" spc="-5" dirty="0" smtClean="0">
                <a:solidFill>
                  <a:srgbClr val="EB7339"/>
                </a:solidFill>
                <a:cs typeface="Calibri"/>
              </a:rPr>
              <a:t> </a:t>
            </a:r>
            <a:r>
              <a:rPr lang="ru-RU" sz="1400" i="1" kern="0" spc="-5" dirty="0" err="1" smtClean="0">
                <a:solidFill>
                  <a:srgbClr val="EB7339"/>
                </a:solidFill>
                <a:cs typeface="Calibri"/>
              </a:rPr>
              <a:t>демонстрират</a:t>
            </a:r>
            <a:r>
              <a:rPr lang="ru-RU" sz="1400" i="1" kern="0" spc="-5" dirty="0" smtClean="0">
                <a:solidFill>
                  <a:srgbClr val="EB7339"/>
                </a:solidFill>
                <a:cs typeface="Calibri"/>
              </a:rPr>
              <a:t> </a:t>
            </a:r>
            <a:r>
              <a:rPr lang="ru-RU" sz="1400" i="1" kern="0" spc="-5" dirty="0" err="1" smtClean="0">
                <a:solidFill>
                  <a:srgbClr val="EB7339"/>
                </a:solidFill>
                <a:cs typeface="Calibri"/>
              </a:rPr>
              <a:t>напредък</a:t>
            </a:r>
            <a:r>
              <a:rPr lang="ru-RU" sz="1400" i="1" kern="0" spc="-5" dirty="0" smtClean="0">
                <a:solidFill>
                  <a:srgbClr val="EB7339"/>
                </a:solidFill>
                <a:cs typeface="Calibri"/>
              </a:rPr>
              <a:t> в </a:t>
            </a:r>
            <a:r>
              <a:rPr lang="ru-RU" sz="1400" i="1" kern="0" spc="-5" dirty="0" err="1" smtClean="0">
                <a:solidFill>
                  <a:srgbClr val="EB7339"/>
                </a:solidFill>
                <a:cs typeface="Calibri"/>
              </a:rPr>
              <a:t>постигане</a:t>
            </a:r>
            <a:r>
              <a:rPr lang="ru-RU" sz="1400" i="1" kern="0" spc="-5" dirty="0" smtClean="0">
                <a:solidFill>
                  <a:srgbClr val="EB7339"/>
                </a:solidFill>
                <a:cs typeface="Calibri"/>
              </a:rPr>
              <a:t> на </a:t>
            </a:r>
            <a:r>
              <a:rPr lang="ru-RU" sz="1400" i="1" kern="0" spc="-5" dirty="0" err="1" smtClean="0">
                <a:solidFill>
                  <a:srgbClr val="EB7339"/>
                </a:solidFill>
                <a:cs typeface="Calibri"/>
              </a:rPr>
              <a:t>определените</a:t>
            </a:r>
            <a:r>
              <a:rPr lang="ru-RU" sz="1400" i="1" kern="0" spc="-5" dirty="0" smtClean="0">
                <a:solidFill>
                  <a:srgbClr val="EB7339"/>
                </a:solidFill>
                <a:cs typeface="Calibri"/>
              </a:rPr>
              <a:t> </a:t>
            </a:r>
            <a:r>
              <a:rPr lang="ru-RU" sz="1400" i="1" kern="0" spc="-5" dirty="0" err="1" smtClean="0">
                <a:solidFill>
                  <a:srgbClr val="EB7339"/>
                </a:solidFill>
                <a:cs typeface="Calibri"/>
              </a:rPr>
              <a:t>резултати</a:t>
            </a:r>
            <a:r>
              <a:rPr lang="ru-RU" sz="1400" i="1" kern="0" spc="-5" dirty="0" smtClean="0">
                <a:solidFill>
                  <a:srgbClr val="EB7339"/>
                </a:solidFill>
                <a:cs typeface="Calibri"/>
              </a:rPr>
              <a:t> и </a:t>
            </a:r>
            <a:r>
              <a:rPr lang="ru-RU" sz="1400" i="1" kern="0" spc="-5" dirty="0" err="1" smtClean="0">
                <a:solidFill>
                  <a:srgbClr val="EB7339"/>
                </a:solidFill>
                <a:cs typeface="Calibri"/>
              </a:rPr>
              <a:t>съответните</a:t>
            </a:r>
            <a:r>
              <a:rPr lang="ru-RU" sz="1400" i="1" kern="0" spc="-5" dirty="0" smtClean="0">
                <a:solidFill>
                  <a:srgbClr val="EB7339"/>
                </a:solidFill>
                <a:cs typeface="Calibri"/>
              </a:rPr>
              <a:t> </a:t>
            </a:r>
            <a:r>
              <a:rPr lang="ru-RU" sz="1400" i="1" kern="0" spc="-5" dirty="0" err="1" smtClean="0">
                <a:solidFill>
                  <a:srgbClr val="EB7339"/>
                </a:solidFill>
                <a:cs typeface="Calibri"/>
              </a:rPr>
              <a:t>прагове</a:t>
            </a:r>
            <a:endParaRPr lang="en-IE" sz="1400" i="1" kern="0" spc="-5" dirty="0">
              <a:solidFill>
                <a:srgbClr val="EB7339"/>
              </a:solidFill>
              <a:latin typeface="Calibri"/>
              <a:cs typeface="Calibri"/>
            </a:endParaRPr>
          </a:p>
        </p:txBody>
      </p:sp>
      <p:sp>
        <p:nvSpPr>
          <p:cNvPr id="14" name="Text Placeholder 5">
            <a:extLst>
              <a:ext uri="{FF2B5EF4-FFF2-40B4-BE49-F238E27FC236}">
                <a16:creationId xmlns:a16="http://schemas.microsoft.com/office/drawing/2014/main" xmlns="" id="{ACDA4D12-E6CB-6903-D033-516D677C1657}"/>
              </a:ext>
            </a:extLst>
          </p:cNvPr>
          <p:cNvSpPr txBox="1">
            <a:spLocks/>
          </p:cNvSpPr>
          <p:nvPr/>
        </p:nvSpPr>
        <p:spPr>
          <a:xfrm>
            <a:off x="2547826" y="4374457"/>
            <a:ext cx="4208766" cy="5831276"/>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bg-BG" b="1" kern="0" spc="-5" dirty="0" smtClean="0">
                <a:latin typeface="Calibri"/>
                <a:cs typeface="Calibri"/>
              </a:rPr>
              <a:t>Определените индикатори включват:</a:t>
            </a:r>
            <a:endParaRPr lang="en-IE" b="1" kern="0" spc="-5" dirty="0">
              <a:latin typeface="Calibri"/>
              <a:cs typeface="Calibri"/>
            </a:endParaRPr>
          </a:p>
          <a:p>
            <a:pPr marL="67945" algn="l">
              <a:lnSpc>
                <a:spcPts val="1275"/>
              </a:lnSpc>
            </a:pPr>
            <a:endParaRPr lang="en-IE" kern="0" spc="-5" dirty="0">
              <a:latin typeface="Calibri"/>
              <a:cs typeface="Calibri"/>
            </a:endParaRPr>
          </a:p>
          <a:p>
            <a:pPr marL="239395" indent="-171450" algn="l">
              <a:lnSpc>
                <a:spcPts val="1275"/>
              </a:lnSpc>
              <a:buClr>
                <a:srgbClr val="EB7339"/>
              </a:buClr>
              <a:buFont typeface="Arial" panose="020B0604020202020204" pitchFamily="34" charset="0"/>
              <a:buChar char="•"/>
            </a:pPr>
            <a:r>
              <a:rPr lang="ru-RU" kern="0" spc="-5" dirty="0" err="1" smtClean="0">
                <a:cs typeface="Calibri"/>
              </a:rPr>
              <a:t>Изградени</a:t>
            </a:r>
            <a:r>
              <a:rPr lang="ru-RU" kern="0" spc="-5" dirty="0" smtClean="0">
                <a:cs typeface="Calibri"/>
              </a:rPr>
              <a:t> </a:t>
            </a:r>
            <a:r>
              <a:rPr lang="ru-RU" kern="0" spc="-5" dirty="0" err="1" smtClean="0">
                <a:cs typeface="Calibri"/>
              </a:rPr>
              <a:t>велосипедни</a:t>
            </a:r>
            <a:r>
              <a:rPr lang="ru-RU" kern="0" spc="-5" dirty="0" smtClean="0">
                <a:cs typeface="Calibri"/>
              </a:rPr>
              <a:t> </a:t>
            </a:r>
            <a:r>
              <a:rPr lang="ru-RU" kern="0" spc="-5" dirty="0" err="1" smtClean="0">
                <a:cs typeface="Calibri"/>
              </a:rPr>
              <a:t>ленти</a:t>
            </a:r>
            <a:r>
              <a:rPr lang="ru-RU" kern="0" spc="-5" dirty="0" smtClean="0">
                <a:cs typeface="Calibri"/>
              </a:rPr>
              <a:t> или </a:t>
            </a:r>
            <a:r>
              <a:rPr lang="ru-RU" kern="0" spc="-5" dirty="0" err="1" smtClean="0">
                <a:cs typeface="Calibri"/>
              </a:rPr>
              <a:t>специални</a:t>
            </a:r>
            <a:r>
              <a:rPr lang="ru-RU" kern="0" spc="-5" dirty="0" smtClean="0">
                <a:cs typeface="Calibri"/>
              </a:rPr>
              <a:t> </a:t>
            </a:r>
            <a:r>
              <a:rPr lang="ru-RU" kern="0" spc="-5" dirty="0" err="1" smtClean="0">
                <a:cs typeface="Calibri"/>
              </a:rPr>
              <a:t>велоалеи</a:t>
            </a:r>
            <a:r>
              <a:rPr lang="ru-RU" kern="0" spc="-5" dirty="0" smtClean="0">
                <a:cs typeface="Calibri"/>
              </a:rPr>
              <a:t>, </a:t>
            </a:r>
            <a:r>
              <a:rPr lang="ru-RU" b="1" kern="0" spc="-5" dirty="0" smtClean="0">
                <a:cs typeface="Calibri"/>
              </a:rPr>
              <a:t>в км</a:t>
            </a: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b="1" kern="0" spc="-5" dirty="0" smtClean="0">
                <a:cs typeface="Calibri"/>
              </a:rPr>
              <a:t> </a:t>
            </a:r>
            <a:r>
              <a:rPr lang="ru-RU" kern="0" spc="-5" dirty="0" err="1" smtClean="0">
                <a:cs typeface="Calibri"/>
              </a:rPr>
              <a:t>учебни</a:t>
            </a:r>
            <a:r>
              <a:rPr lang="ru-RU" kern="0" spc="-5" dirty="0" smtClean="0">
                <a:cs typeface="Calibri"/>
              </a:rPr>
              <a:t> заведения, </a:t>
            </a:r>
            <a:r>
              <a:rPr lang="ru-RU" kern="0" spc="-5" dirty="0" err="1" smtClean="0">
                <a:cs typeface="Calibri"/>
              </a:rPr>
              <a:t>обслужвани</a:t>
            </a:r>
            <a:r>
              <a:rPr lang="ru-RU" kern="0" spc="-5" dirty="0" smtClean="0">
                <a:cs typeface="Calibri"/>
              </a:rPr>
              <a:t> от </a:t>
            </a:r>
            <a:r>
              <a:rPr lang="ru-RU" kern="0" spc="-5" dirty="0" err="1" smtClean="0">
                <a:cs typeface="Calibri"/>
              </a:rPr>
              <a:t>велосипедната</a:t>
            </a:r>
            <a:r>
              <a:rPr lang="ru-RU" kern="0" spc="-5" dirty="0" smtClean="0">
                <a:cs typeface="Calibri"/>
              </a:rPr>
              <a:t> мрежа</a:t>
            </a: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a:t>
            </a:r>
            <a:r>
              <a:rPr lang="ru-RU" kern="0" spc="-5" dirty="0" err="1" smtClean="0">
                <a:cs typeface="Calibri"/>
              </a:rPr>
              <a:t>обозначени</a:t>
            </a:r>
            <a:r>
              <a:rPr lang="ru-RU" kern="0" spc="-5" dirty="0" smtClean="0">
                <a:cs typeface="Calibri"/>
              </a:rPr>
              <a:t> </a:t>
            </a:r>
            <a:r>
              <a:rPr lang="ru-RU" kern="0" spc="-5" dirty="0" err="1" smtClean="0">
                <a:cs typeface="Calibri"/>
              </a:rPr>
              <a:t>велосипедни</a:t>
            </a:r>
            <a:r>
              <a:rPr lang="ru-RU" kern="0" spc="-5" dirty="0" smtClean="0">
                <a:cs typeface="Calibri"/>
              </a:rPr>
              <a:t> маршрута между </a:t>
            </a:r>
            <a:r>
              <a:rPr lang="ru-RU" kern="0" spc="-5" dirty="0" err="1" smtClean="0">
                <a:cs typeface="Calibri"/>
              </a:rPr>
              <a:t>центъра</a:t>
            </a:r>
            <a:r>
              <a:rPr lang="ru-RU" kern="0" spc="-5" dirty="0" smtClean="0">
                <a:cs typeface="Calibri"/>
              </a:rPr>
              <a:t> и </a:t>
            </a:r>
            <a:r>
              <a:rPr lang="ru-RU" kern="0" spc="-5" dirty="0" err="1" smtClean="0">
                <a:cs typeface="Calibri"/>
              </a:rPr>
              <a:t>покрайнините</a:t>
            </a:r>
            <a:r>
              <a:rPr lang="ru-RU" kern="0" spc="-5" dirty="0" smtClean="0">
                <a:cs typeface="Calibri"/>
              </a:rPr>
              <a:t> на </a:t>
            </a:r>
            <a:r>
              <a:rPr lang="ru-RU" kern="0" spc="-5" dirty="0" err="1" smtClean="0">
                <a:cs typeface="Calibri"/>
              </a:rPr>
              <a:t>Моура</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места за </a:t>
            </a:r>
            <a:r>
              <a:rPr lang="ru-RU" kern="0" spc="-5" dirty="0" err="1" smtClean="0">
                <a:cs typeface="Calibri"/>
              </a:rPr>
              <a:t>паркиране</a:t>
            </a:r>
            <a:r>
              <a:rPr lang="ru-RU" kern="0" spc="-5" dirty="0" smtClean="0">
                <a:cs typeface="Calibri"/>
              </a:rPr>
              <a:t> на </a:t>
            </a:r>
            <a:r>
              <a:rPr lang="ru-RU" kern="0" spc="-5" dirty="0" err="1" smtClean="0">
                <a:cs typeface="Calibri"/>
              </a:rPr>
              <a:t>велосипеди</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b="1" kern="0" spc="-5" dirty="0" smtClean="0">
                <a:cs typeface="Calibri"/>
              </a:rPr>
              <a:t> </a:t>
            </a:r>
            <a:r>
              <a:rPr lang="ru-RU" kern="0" spc="-5" dirty="0" smtClean="0">
                <a:cs typeface="Calibri"/>
              </a:rPr>
              <a:t>станции за </a:t>
            </a:r>
            <a:r>
              <a:rPr lang="ru-RU" kern="0" spc="-5" dirty="0" err="1" smtClean="0">
                <a:cs typeface="Calibri"/>
              </a:rPr>
              <a:t>споделяне</a:t>
            </a:r>
            <a:r>
              <a:rPr lang="ru-RU" kern="0" spc="-5" dirty="0" smtClean="0">
                <a:cs typeface="Calibri"/>
              </a:rPr>
              <a:t> на </a:t>
            </a:r>
            <a:r>
              <a:rPr lang="ru-RU" kern="0" spc="-5" dirty="0" err="1" smtClean="0">
                <a:cs typeface="Calibri"/>
              </a:rPr>
              <a:t>велосипеди</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b="1" kern="0" spc="-5" dirty="0" smtClean="0">
                <a:cs typeface="Calibri"/>
              </a:rPr>
              <a:t> </a:t>
            </a:r>
            <a:r>
              <a:rPr lang="ru-RU" kern="0" spc="-5" dirty="0" err="1" smtClean="0">
                <a:cs typeface="Calibri"/>
              </a:rPr>
              <a:t>паркоместа</a:t>
            </a:r>
            <a:r>
              <a:rPr lang="ru-RU" kern="0" spc="-5" dirty="0" smtClean="0">
                <a:cs typeface="Calibri"/>
              </a:rPr>
              <a:t> за </a:t>
            </a:r>
            <a:r>
              <a:rPr lang="ru-RU" kern="0" spc="-5" dirty="0" err="1" smtClean="0">
                <a:cs typeface="Calibri"/>
              </a:rPr>
              <a:t>споделени</a:t>
            </a:r>
            <a:r>
              <a:rPr lang="ru-RU" kern="0" spc="-5" dirty="0" smtClean="0">
                <a:cs typeface="Calibri"/>
              </a:rPr>
              <a:t> </a:t>
            </a:r>
            <a:r>
              <a:rPr lang="ru-RU" kern="0" spc="-5" dirty="0" err="1" smtClean="0">
                <a:cs typeface="Calibri"/>
              </a:rPr>
              <a:t>велосипеди</a:t>
            </a:r>
            <a:r>
              <a:rPr lang="ru-RU" kern="0" spc="-5" dirty="0" smtClean="0">
                <a:cs typeface="Calibri"/>
              </a:rPr>
              <a:t> </a:t>
            </a: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b="1" kern="0" spc="-5" dirty="0" smtClean="0">
                <a:cs typeface="Calibri"/>
              </a:rPr>
              <a:t> </a:t>
            </a:r>
            <a:r>
              <a:rPr lang="ru-RU" kern="0" spc="-5" dirty="0" err="1" smtClean="0">
                <a:cs typeface="Calibri"/>
              </a:rPr>
              <a:t>предоставени</a:t>
            </a:r>
            <a:r>
              <a:rPr lang="ru-RU" kern="0" spc="-5" dirty="0" smtClean="0">
                <a:cs typeface="Calibri"/>
              </a:rPr>
              <a:t> </a:t>
            </a:r>
            <a:r>
              <a:rPr lang="ru-RU" kern="0" spc="-5" dirty="0" err="1" smtClean="0">
                <a:cs typeface="Calibri"/>
              </a:rPr>
              <a:t>електрически</a:t>
            </a:r>
            <a:r>
              <a:rPr lang="ru-RU" kern="0" spc="-5" dirty="0" smtClean="0">
                <a:cs typeface="Calibri"/>
              </a:rPr>
              <a:t> </a:t>
            </a:r>
            <a:r>
              <a:rPr lang="ru-RU" kern="0" spc="-5" dirty="0" err="1" smtClean="0">
                <a:cs typeface="Calibri"/>
              </a:rPr>
              <a:t>велосипеди</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потребители на </a:t>
            </a:r>
            <a:r>
              <a:rPr lang="ru-RU" kern="0" spc="-5" dirty="0" err="1" smtClean="0">
                <a:cs typeface="Calibri"/>
              </a:rPr>
              <a:t>дигиталната</a:t>
            </a:r>
            <a:r>
              <a:rPr lang="ru-RU" kern="0" spc="-5" dirty="0" smtClean="0">
                <a:cs typeface="Calibri"/>
              </a:rPr>
              <a:t> </a:t>
            </a:r>
            <a:r>
              <a:rPr lang="ru-RU" kern="0" spc="-5" dirty="0" err="1" smtClean="0">
                <a:cs typeface="Calibri"/>
              </a:rPr>
              <a:t>комуникационна</a:t>
            </a:r>
            <a:r>
              <a:rPr lang="ru-RU" kern="0" spc="-5" dirty="0" smtClean="0">
                <a:cs typeface="Calibri"/>
              </a:rPr>
              <a:t> платформа, </a:t>
            </a:r>
            <a:r>
              <a:rPr lang="ru-RU" kern="0" spc="-5" dirty="0" err="1" smtClean="0">
                <a:cs typeface="Calibri"/>
              </a:rPr>
              <a:t>разграничаване</a:t>
            </a:r>
            <a:r>
              <a:rPr lang="ru-RU" kern="0" spc="-5" dirty="0" smtClean="0">
                <a:cs typeface="Calibri"/>
              </a:rPr>
              <a:t> между </a:t>
            </a:r>
            <a:r>
              <a:rPr lang="ru-RU" kern="0" spc="-5" dirty="0" err="1" smtClean="0">
                <a:cs typeface="Calibri"/>
              </a:rPr>
              <a:t>случайни</a:t>
            </a:r>
            <a:r>
              <a:rPr lang="ru-RU" kern="0" spc="-5" dirty="0" smtClean="0">
                <a:cs typeface="Calibri"/>
              </a:rPr>
              <a:t> и чести потребители</a:t>
            </a:r>
          </a:p>
          <a:p>
            <a:pPr marL="239395" indent="-171450" algn="l">
              <a:lnSpc>
                <a:spcPts val="1275"/>
              </a:lnSpc>
              <a:buClr>
                <a:srgbClr val="EB7339"/>
              </a:buClr>
              <a:buFont typeface="Arial" panose="020B0604020202020204" pitchFamily="34" charset="0"/>
              <a:buChar char="•"/>
            </a:pPr>
            <a:r>
              <a:rPr lang="ru-RU" b="1" kern="0" spc="-5" dirty="0" err="1" smtClean="0">
                <a:cs typeface="Calibri"/>
              </a:rPr>
              <a:t>Съотношение</a:t>
            </a:r>
            <a:r>
              <a:rPr lang="ru-RU" kern="0" spc="-5" dirty="0" smtClean="0">
                <a:cs typeface="Calibri"/>
              </a:rPr>
              <a:t> между </a:t>
            </a:r>
            <a:r>
              <a:rPr lang="ru-RU" kern="0" spc="-5" dirty="0" err="1" smtClean="0">
                <a:cs typeface="Calibri"/>
              </a:rPr>
              <a:t>присъединилите</a:t>
            </a:r>
            <a:r>
              <a:rPr lang="ru-RU" kern="0" spc="-5" dirty="0" smtClean="0">
                <a:cs typeface="Calibri"/>
              </a:rPr>
              <a:t> се </a:t>
            </a:r>
            <a:r>
              <a:rPr lang="ru-RU" kern="0" spc="-5" dirty="0" err="1" smtClean="0">
                <a:cs typeface="Calibri"/>
              </a:rPr>
              <a:t>ученици</a:t>
            </a:r>
            <a:r>
              <a:rPr lang="ru-RU" kern="0" spc="-5" dirty="0" smtClean="0">
                <a:cs typeface="Calibri"/>
              </a:rPr>
              <a:t> на </a:t>
            </a:r>
            <a:r>
              <a:rPr lang="ru-RU" kern="0" spc="-5" dirty="0" err="1" smtClean="0">
                <a:cs typeface="Calibri"/>
              </a:rPr>
              <a:t>учебно</a:t>
            </a:r>
            <a:r>
              <a:rPr lang="ru-RU" kern="0" spc="-5" dirty="0" smtClean="0">
                <a:cs typeface="Calibri"/>
              </a:rPr>
              <a:t> заведение и </a:t>
            </a:r>
            <a:r>
              <a:rPr lang="ru-RU" kern="0" spc="-5" dirty="0" err="1" smtClean="0">
                <a:cs typeface="Calibri"/>
              </a:rPr>
              <a:t>общия</a:t>
            </a:r>
            <a:r>
              <a:rPr lang="ru-RU" kern="0" spc="-5" dirty="0" smtClean="0">
                <a:cs typeface="Calibri"/>
              </a:rPr>
              <a:t> </a:t>
            </a:r>
            <a:r>
              <a:rPr lang="ru-RU" kern="0" spc="-5" dirty="0" err="1" smtClean="0">
                <a:cs typeface="Calibri"/>
              </a:rPr>
              <a:t>брой</a:t>
            </a:r>
            <a:r>
              <a:rPr lang="ru-RU" kern="0" spc="-5" dirty="0" smtClean="0">
                <a:cs typeface="Calibri"/>
              </a:rPr>
              <a:t> </a:t>
            </a:r>
            <a:r>
              <a:rPr lang="ru-RU" kern="0" spc="-5" dirty="0" err="1" smtClean="0">
                <a:cs typeface="Calibri"/>
              </a:rPr>
              <a:t>ученици</a:t>
            </a:r>
            <a:r>
              <a:rPr lang="ru-RU" kern="0" spc="-5" dirty="0" smtClean="0">
                <a:cs typeface="Calibri"/>
              </a:rPr>
              <a:t> на всяко </a:t>
            </a:r>
            <a:r>
              <a:rPr lang="ru-RU" kern="0" spc="-5" dirty="0" err="1" smtClean="0">
                <a:cs typeface="Calibri"/>
              </a:rPr>
              <a:t>учебно</a:t>
            </a:r>
            <a:r>
              <a:rPr lang="ru-RU" kern="0" spc="-5" dirty="0" smtClean="0">
                <a:cs typeface="Calibri"/>
              </a:rPr>
              <a:t> заведение</a:t>
            </a:r>
          </a:p>
          <a:p>
            <a:pPr marL="239395" indent="-171450" algn="l">
              <a:lnSpc>
                <a:spcPts val="1275"/>
              </a:lnSpc>
              <a:buClr>
                <a:srgbClr val="EB7339"/>
              </a:buClr>
              <a:buFont typeface="Arial" panose="020B0604020202020204" pitchFamily="34" charset="0"/>
              <a:buChar char="•"/>
            </a:pPr>
            <a:r>
              <a:rPr lang="ru-RU" b="1" kern="0" spc="-5" dirty="0" err="1" smtClean="0">
                <a:cs typeface="Calibri"/>
              </a:rPr>
              <a:t>Степен</a:t>
            </a:r>
            <a:r>
              <a:rPr lang="ru-RU" b="1" kern="0" spc="-5" dirty="0" smtClean="0">
                <a:cs typeface="Calibri"/>
              </a:rPr>
              <a:t> на </a:t>
            </a:r>
            <a:r>
              <a:rPr lang="ru-RU" b="1" kern="0" spc="-5" dirty="0" err="1" smtClean="0">
                <a:cs typeface="Calibri"/>
              </a:rPr>
              <a:t>удовлетвореност</a:t>
            </a:r>
            <a:r>
              <a:rPr lang="ru-RU" b="1" kern="0" spc="-5" dirty="0" smtClean="0">
                <a:cs typeface="Calibri"/>
              </a:rPr>
              <a:t> </a:t>
            </a:r>
            <a:r>
              <a:rPr lang="ru-RU" kern="0" spc="-5" dirty="0" smtClean="0">
                <a:cs typeface="Calibri"/>
              </a:rPr>
              <a:t>сред </a:t>
            </a:r>
            <a:r>
              <a:rPr lang="ru-RU" kern="0" spc="-5" dirty="0" err="1" smtClean="0">
                <a:cs typeface="Calibri"/>
              </a:rPr>
              <a:t>ученици</a:t>
            </a:r>
            <a:r>
              <a:rPr lang="ru-RU" kern="0" spc="-5" dirty="0" smtClean="0">
                <a:cs typeface="Calibri"/>
              </a:rPr>
              <a:t> и родители за </a:t>
            </a:r>
            <a:r>
              <a:rPr lang="ru-RU" kern="0" spc="-5" dirty="0" err="1" smtClean="0">
                <a:cs typeface="Calibri"/>
              </a:rPr>
              <a:t>анализиране</a:t>
            </a:r>
            <a:r>
              <a:rPr lang="ru-RU" kern="0" spc="-5" dirty="0" smtClean="0">
                <a:cs typeface="Calibri"/>
              </a:rPr>
              <a:t> на </a:t>
            </a:r>
            <a:r>
              <a:rPr lang="ru-RU" kern="0" spc="-5" dirty="0" err="1" smtClean="0">
                <a:cs typeface="Calibri"/>
              </a:rPr>
              <a:t>промяната</a:t>
            </a:r>
            <a:r>
              <a:rPr lang="ru-RU" kern="0" spc="-5" dirty="0" smtClean="0">
                <a:cs typeface="Calibri"/>
              </a:rPr>
              <a:t> </a:t>
            </a:r>
            <a:r>
              <a:rPr lang="ru-RU" kern="0" spc="-5" dirty="0" err="1" smtClean="0">
                <a:cs typeface="Calibri"/>
              </a:rPr>
              <a:t>във</a:t>
            </a:r>
            <a:r>
              <a:rPr lang="ru-RU" kern="0" spc="-5" dirty="0" smtClean="0">
                <a:cs typeface="Calibri"/>
              </a:rPr>
              <a:t> </a:t>
            </a:r>
            <a:r>
              <a:rPr lang="ru-RU" kern="0" spc="-5" dirty="0" err="1" smtClean="0">
                <a:cs typeface="Calibri"/>
              </a:rPr>
              <a:t>възприятието</a:t>
            </a:r>
            <a:r>
              <a:rPr lang="ru-RU" kern="0" spc="-5" dirty="0" smtClean="0">
                <a:cs typeface="Calibri"/>
              </a:rPr>
              <a:t> по отношение на </a:t>
            </a:r>
            <a:r>
              <a:rPr lang="ru-RU" kern="0" spc="-5" dirty="0" err="1" smtClean="0">
                <a:cs typeface="Calibri"/>
              </a:rPr>
              <a:t>активната</a:t>
            </a:r>
            <a:r>
              <a:rPr lang="ru-RU" kern="0" spc="-5" dirty="0" smtClean="0">
                <a:cs typeface="Calibri"/>
              </a:rPr>
              <a:t> </a:t>
            </a:r>
            <a:r>
              <a:rPr lang="ru-RU" kern="0" spc="-5" dirty="0" err="1" smtClean="0">
                <a:cs typeface="Calibri"/>
              </a:rPr>
              <a:t>мобилност</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a:t>
            </a:r>
            <a:r>
              <a:rPr lang="ru-RU" kern="0" spc="-5" dirty="0" err="1" smtClean="0">
                <a:cs typeface="Calibri"/>
              </a:rPr>
              <a:t>публични</a:t>
            </a:r>
            <a:r>
              <a:rPr lang="ru-RU" kern="0" spc="-5" dirty="0" smtClean="0">
                <a:cs typeface="Calibri"/>
              </a:rPr>
              <a:t>/</a:t>
            </a:r>
            <a:r>
              <a:rPr lang="ru-RU" kern="0" spc="-5" dirty="0" err="1" smtClean="0">
                <a:cs typeface="Calibri"/>
              </a:rPr>
              <a:t>частни</a:t>
            </a:r>
            <a:r>
              <a:rPr lang="ru-RU" kern="0" spc="-5" dirty="0" smtClean="0">
                <a:cs typeface="Calibri"/>
              </a:rPr>
              <a:t> </a:t>
            </a:r>
            <a:r>
              <a:rPr lang="ru-RU" kern="0" spc="-5" dirty="0" err="1" smtClean="0">
                <a:cs typeface="Calibri"/>
              </a:rPr>
              <a:t>субекти</a:t>
            </a:r>
            <a:r>
              <a:rPr lang="ru-RU" kern="0" spc="-5" dirty="0" smtClean="0">
                <a:cs typeface="Calibri"/>
              </a:rPr>
              <a:t>, </a:t>
            </a:r>
            <a:r>
              <a:rPr lang="ru-RU" kern="0" spc="-5" dirty="0" err="1" smtClean="0">
                <a:cs typeface="Calibri"/>
              </a:rPr>
              <a:t>които</a:t>
            </a:r>
            <a:r>
              <a:rPr lang="ru-RU" kern="0" spc="-5" dirty="0" smtClean="0">
                <a:cs typeface="Calibri"/>
              </a:rPr>
              <a:t> се </a:t>
            </a:r>
            <a:r>
              <a:rPr lang="ru-RU" kern="0" spc="-5" dirty="0" err="1" smtClean="0">
                <a:cs typeface="Calibri"/>
              </a:rPr>
              <a:t>абонират</a:t>
            </a:r>
            <a:r>
              <a:rPr lang="ru-RU" kern="0" spc="-5" dirty="0" smtClean="0">
                <a:cs typeface="Calibri"/>
              </a:rPr>
              <a:t> за карго </a:t>
            </a:r>
            <a:r>
              <a:rPr lang="ru-RU" kern="0" spc="-5" dirty="0" err="1" smtClean="0">
                <a:cs typeface="Calibri"/>
              </a:rPr>
              <a:t>велосипеди</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a:t>
            </a:r>
            <a:r>
              <a:rPr lang="ru-RU" kern="0" spc="-5" dirty="0" err="1" smtClean="0">
                <a:cs typeface="Calibri"/>
              </a:rPr>
              <a:t>публични</a:t>
            </a:r>
            <a:r>
              <a:rPr lang="ru-RU" kern="0" spc="-5" dirty="0" smtClean="0">
                <a:cs typeface="Calibri"/>
              </a:rPr>
              <a:t>/</a:t>
            </a:r>
            <a:r>
              <a:rPr lang="ru-RU" kern="0" spc="-5" dirty="0" err="1" smtClean="0">
                <a:cs typeface="Calibri"/>
              </a:rPr>
              <a:t>частни</a:t>
            </a:r>
            <a:r>
              <a:rPr lang="ru-RU" kern="0" spc="-5" dirty="0" smtClean="0">
                <a:cs typeface="Calibri"/>
              </a:rPr>
              <a:t> </a:t>
            </a:r>
            <a:r>
              <a:rPr lang="ru-RU" kern="0" spc="-5" dirty="0" err="1" smtClean="0">
                <a:cs typeface="Calibri"/>
              </a:rPr>
              <a:t>субекти</a:t>
            </a:r>
            <a:r>
              <a:rPr lang="ru-RU" kern="0" spc="-5" dirty="0" smtClean="0">
                <a:cs typeface="Calibri"/>
              </a:rPr>
              <a:t>, </a:t>
            </a:r>
            <a:r>
              <a:rPr lang="ru-RU" kern="0" spc="-5" dirty="0" err="1" smtClean="0">
                <a:cs typeface="Calibri"/>
              </a:rPr>
              <a:t>които</a:t>
            </a:r>
            <a:r>
              <a:rPr lang="ru-RU" kern="0" spc="-5" dirty="0" smtClean="0">
                <a:cs typeface="Calibri"/>
              </a:rPr>
              <a:t> се </a:t>
            </a:r>
            <a:r>
              <a:rPr lang="ru-RU" kern="0" spc="-5" dirty="0" err="1" smtClean="0">
                <a:cs typeface="Calibri"/>
              </a:rPr>
              <a:t>абонират</a:t>
            </a:r>
            <a:r>
              <a:rPr lang="ru-RU" kern="0" spc="-5" dirty="0" smtClean="0">
                <a:cs typeface="Calibri"/>
              </a:rPr>
              <a:t> за инвестиция в парк от </a:t>
            </a:r>
            <a:r>
              <a:rPr lang="ru-RU" kern="0" spc="-5" dirty="0" err="1" smtClean="0">
                <a:cs typeface="Calibri"/>
              </a:rPr>
              <a:t>велосипеди</a:t>
            </a:r>
            <a:r>
              <a:rPr lang="ru-RU" kern="0" spc="-5" dirty="0" smtClean="0">
                <a:cs typeface="Calibri"/>
              </a:rPr>
              <a:t> за </a:t>
            </a:r>
            <a:r>
              <a:rPr lang="ru-RU" kern="0" spc="-5" dirty="0" err="1" smtClean="0">
                <a:cs typeface="Calibri"/>
              </a:rPr>
              <a:t>превоз</a:t>
            </a:r>
            <a:r>
              <a:rPr lang="ru-RU" kern="0" spc="-5" dirty="0" smtClean="0">
                <a:cs typeface="Calibri"/>
              </a:rPr>
              <a:t> на служители</a:t>
            </a: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заявления, </a:t>
            </a:r>
            <a:r>
              <a:rPr lang="ru-RU" kern="0" spc="-5" dirty="0" err="1" smtClean="0">
                <a:cs typeface="Calibri"/>
              </a:rPr>
              <a:t>подадени</a:t>
            </a:r>
            <a:r>
              <a:rPr lang="ru-RU" kern="0" spc="-5" dirty="0" smtClean="0">
                <a:cs typeface="Calibri"/>
              </a:rPr>
              <a:t> от </a:t>
            </a:r>
            <a:r>
              <a:rPr lang="ru-RU" kern="0" spc="-5" dirty="0" err="1" smtClean="0">
                <a:cs typeface="Calibri"/>
              </a:rPr>
              <a:t>индивидуални</a:t>
            </a:r>
            <a:r>
              <a:rPr lang="ru-RU" kern="0" spc="-5" dirty="0" smtClean="0">
                <a:cs typeface="Calibri"/>
              </a:rPr>
              <a:t> потребители и  организации за </a:t>
            </a:r>
            <a:r>
              <a:rPr lang="ru-RU" kern="0" spc="-5" dirty="0" err="1" smtClean="0">
                <a:cs typeface="Calibri"/>
              </a:rPr>
              <a:t>стимули</a:t>
            </a:r>
            <a:r>
              <a:rPr lang="ru-RU" kern="0" spc="-5" dirty="0" smtClean="0">
                <a:cs typeface="Calibri"/>
              </a:rPr>
              <a:t> </a:t>
            </a:r>
            <a:r>
              <a:rPr lang="ru-RU" kern="0" spc="-5" dirty="0" err="1" smtClean="0">
                <a:cs typeface="Calibri"/>
              </a:rPr>
              <a:t>за</a:t>
            </a:r>
            <a:r>
              <a:rPr lang="ru-RU" kern="0" spc="-5" dirty="0" smtClean="0">
                <a:cs typeface="Calibri"/>
              </a:rPr>
              <a:t> </a:t>
            </a:r>
            <a:r>
              <a:rPr lang="ru-RU" kern="0" spc="-5" dirty="0" err="1" smtClean="0">
                <a:cs typeface="Calibri"/>
              </a:rPr>
              <a:t>закупуване</a:t>
            </a:r>
            <a:r>
              <a:rPr lang="ru-RU" kern="0" spc="-5" dirty="0" smtClean="0">
                <a:cs typeface="Calibri"/>
              </a:rPr>
              <a:t> на </a:t>
            </a:r>
            <a:r>
              <a:rPr lang="ru-RU" kern="0" spc="-5" dirty="0" err="1" smtClean="0">
                <a:cs typeface="Calibri"/>
              </a:rPr>
              <a:t>велосипеди</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a:t>
            </a:r>
            <a:r>
              <a:rPr lang="ru-RU" kern="0" spc="-5" dirty="0" err="1" smtClean="0">
                <a:cs typeface="Calibri"/>
              </a:rPr>
              <a:t>одобрени</a:t>
            </a:r>
            <a:r>
              <a:rPr lang="ru-RU" kern="0" spc="-5" dirty="0" smtClean="0">
                <a:cs typeface="Calibri"/>
              </a:rPr>
              <a:t> заявления</a:t>
            </a: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a:t>
            </a:r>
            <a:r>
              <a:rPr lang="ru-RU" kern="0" spc="-5" dirty="0" err="1" smtClean="0">
                <a:cs typeface="Calibri"/>
              </a:rPr>
              <a:t>ученици</a:t>
            </a:r>
            <a:r>
              <a:rPr lang="ru-RU" kern="0" spc="-5" dirty="0" smtClean="0">
                <a:cs typeface="Calibri"/>
              </a:rPr>
              <a:t> (на </a:t>
            </a:r>
            <a:r>
              <a:rPr lang="ru-RU" kern="0" spc="-5" dirty="0" err="1" smtClean="0">
                <a:cs typeface="Calibri"/>
              </a:rPr>
              <a:t>образователен</a:t>
            </a:r>
            <a:r>
              <a:rPr lang="ru-RU" kern="0" spc="-5" dirty="0" smtClean="0">
                <a:cs typeface="Calibri"/>
              </a:rPr>
              <a:t> </a:t>
            </a:r>
            <a:r>
              <a:rPr lang="ru-RU" kern="0" spc="-5" dirty="0" err="1" smtClean="0">
                <a:cs typeface="Calibri"/>
              </a:rPr>
              <a:t>цикъл</a:t>
            </a:r>
            <a:r>
              <a:rPr lang="ru-RU" kern="0" spc="-5" dirty="0" smtClean="0">
                <a:cs typeface="Calibri"/>
              </a:rPr>
              <a:t>) в училища, </a:t>
            </a:r>
            <a:r>
              <a:rPr lang="ru-RU" kern="0" spc="-5" dirty="0" err="1" smtClean="0">
                <a:cs typeface="Calibri"/>
              </a:rPr>
              <a:t>обхванати</a:t>
            </a:r>
            <a:r>
              <a:rPr lang="ru-RU" kern="0" spc="-5" dirty="0" smtClean="0">
                <a:cs typeface="Calibri"/>
              </a:rPr>
              <a:t> от </a:t>
            </a:r>
            <a:r>
              <a:rPr lang="ru-RU" kern="0" spc="-5" dirty="0" err="1" smtClean="0">
                <a:cs typeface="Calibri"/>
              </a:rPr>
              <a:t>училищен</a:t>
            </a:r>
            <a:r>
              <a:rPr lang="ru-RU" kern="0" spc="-5" dirty="0" smtClean="0">
                <a:cs typeface="Calibri"/>
              </a:rPr>
              <a:t> план за обучение за активна </a:t>
            </a:r>
            <a:r>
              <a:rPr lang="ru-RU" kern="0" spc="-5" dirty="0" err="1" smtClean="0">
                <a:cs typeface="Calibri"/>
              </a:rPr>
              <a:t>мобилност</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b="1" kern="0" spc="-5" dirty="0" smtClean="0">
                <a:cs typeface="Calibri"/>
              </a:rPr>
              <a:t> </a:t>
            </a:r>
            <a:r>
              <a:rPr lang="ru-RU" kern="0" spc="-5" dirty="0" smtClean="0">
                <a:cs typeface="Calibri"/>
              </a:rPr>
              <a:t>хора от </a:t>
            </a:r>
            <a:r>
              <a:rPr lang="ru-RU" kern="0" spc="-5" dirty="0" err="1" smtClean="0">
                <a:cs typeface="Calibri"/>
              </a:rPr>
              <a:t>определени</a:t>
            </a:r>
            <a:r>
              <a:rPr lang="ru-RU" kern="0" spc="-5" dirty="0" smtClean="0">
                <a:cs typeface="Calibri"/>
              </a:rPr>
              <a:t> </a:t>
            </a:r>
            <a:r>
              <a:rPr lang="ru-RU" kern="0" spc="-5" dirty="0" err="1" smtClean="0">
                <a:cs typeface="Calibri"/>
              </a:rPr>
              <a:t>групи</a:t>
            </a:r>
            <a:r>
              <a:rPr lang="ru-RU" kern="0" spc="-5" dirty="0" smtClean="0">
                <a:cs typeface="Calibri"/>
              </a:rPr>
              <a:t> </a:t>
            </a:r>
            <a:r>
              <a:rPr lang="ru-RU" kern="0" spc="-5" dirty="0" err="1" smtClean="0">
                <a:cs typeface="Calibri"/>
              </a:rPr>
              <a:t>от</a:t>
            </a:r>
            <a:r>
              <a:rPr lang="ru-RU" kern="0" spc="-5" dirty="0" smtClean="0">
                <a:cs typeface="Calibri"/>
              </a:rPr>
              <a:t> </a:t>
            </a:r>
            <a:r>
              <a:rPr lang="ru-RU" kern="0" spc="-5" dirty="0" err="1" smtClean="0">
                <a:cs typeface="Calibri"/>
              </a:rPr>
              <a:t>населението</a:t>
            </a:r>
            <a:r>
              <a:rPr lang="ru-RU" kern="0" spc="-5" dirty="0" smtClean="0">
                <a:cs typeface="Calibri"/>
              </a:rPr>
              <a:t>, </a:t>
            </a:r>
            <a:r>
              <a:rPr lang="ru-RU" kern="0" spc="-5" dirty="0" err="1" smtClean="0">
                <a:cs typeface="Calibri"/>
              </a:rPr>
              <a:t>обхванати</a:t>
            </a:r>
            <a:r>
              <a:rPr lang="ru-RU" kern="0" spc="-5" dirty="0" smtClean="0">
                <a:cs typeface="Calibri"/>
              </a:rPr>
              <a:t> </a:t>
            </a:r>
            <a:r>
              <a:rPr lang="ru-RU" kern="0" spc="-5" dirty="0" err="1" smtClean="0">
                <a:cs typeface="Calibri"/>
              </a:rPr>
              <a:t>от</a:t>
            </a:r>
            <a:r>
              <a:rPr lang="ru-RU" kern="0" spc="-5" dirty="0" smtClean="0">
                <a:cs typeface="Calibri"/>
              </a:rPr>
              <a:t> план за обучение за активна </a:t>
            </a:r>
            <a:r>
              <a:rPr lang="ru-RU" kern="0" spc="-5" dirty="0" err="1" smtClean="0">
                <a:cs typeface="Calibri"/>
              </a:rPr>
              <a:t>мобилност</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хора, </a:t>
            </a:r>
            <a:r>
              <a:rPr lang="ru-RU" kern="0" spc="-5" dirty="0" err="1" smtClean="0">
                <a:cs typeface="Calibri"/>
              </a:rPr>
              <a:t>които</a:t>
            </a:r>
            <a:r>
              <a:rPr lang="ru-RU" kern="0" spc="-5" dirty="0" smtClean="0">
                <a:cs typeface="Calibri"/>
              </a:rPr>
              <a:t> се учат да карат велосипед</a:t>
            </a: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a:t>
            </a:r>
            <a:r>
              <a:rPr lang="ru-RU" kern="0" spc="-5" dirty="0" err="1" smtClean="0">
                <a:cs typeface="Calibri"/>
              </a:rPr>
              <a:t>деца</a:t>
            </a:r>
            <a:r>
              <a:rPr lang="ru-RU" kern="0" spc="-5" dirty="0" smtClean="0">
                <a:cs typeface="Calibri"/>
              </a:rPr>
              <a:t>, </a:t>
            </a:r>
            <a:r>
              <a:rPr lang="ru-RU" kern="0" spc="-5" dirty="0" err="1" smtClean="0">
                <a:cs typeface="Calibri"/>
              </a:rPr>
              <a:t>придружавани</a:t>
            </a:r>
            <a:r>
              <a:rPr lang="ru-RU" kern="0" spc="-5" dirty="0" smtClean="0">
                <a:cs typeface="Calibri"/>
              </a:rPr>
              <a:t> от </a:t>
            </a:r>
            <a:r>
              <a:rPr lang="ru-RU" kern="0" spc="-5" dirty="0" err="1" smtClean="0">
                <a:cs typeface="Calibri"/>
              </a:rPr>
              <a:t>възрастни</a:t>
            </a:r>
            <a:r>
              <a:rPr lang="ru-RU" kern="0" spc="-5" dirty="0" smtClean="0">
                <a:cs typeface="Calibri"/>
              </a:rPr>
              <a:t> </a:t>
            </a:r>
            <a:r>
              <a:rPr lang="ru-RU" kern="0" spc="-5" dirty="0" err="1" smtClean="0">
                <a:cs typeface="Calibri"/>
              </a:rPr>
              <a:t>наставници</a:t>
            </a:r>
            <a:r>
              <a:rPr lang="ru-RU" kern="0" spc="-5" dirty="0" smtClean="0">
                <a:cs typeface="Calibri"/>
              </a:rPr>
              <a:t> при </a:t>
            </a:r>
            <a:r>
              <a:rPr lang="ru-RU" kern="0" spc="-5" dirty="0" err="1" smtClean="0">
                <a:cs typeface="Calibri"/>
              </a:rPr>
              <a:t>пътувания</a:t>
            </a:r>
            <a:r>
              <a:rPr lang="ru-RU" kern="0" spc="-5" dirty="0" smtClean="0">
                <a:cs typeface="Calibri"/>
              </a:rPr>
              <a:t> с велосипед по маршрут </a:t>
            </a:r>
            <a:r>
              <a:rPr lang="ru-RU" kern="0" spc="-5" dirty="0" err="1" smtClean="0">
                <a:cs typeface="Calibri"/>
              </a:rPr>
              <a:t>вкъщи</a:t>
            </a:r>
            <a:r>
              <a:rPr lang="ru-RU" kern="0" spc="-5" dirty="0" smtClean="0">
                <a:cs typeface="Calibri"/>
              </a:rPr>
              <a:t> – училище – </a:t>
            </a:r>
            <a:r>
              <a:rPr lang="ru-RU" kern="0" spc="-5" dirty="0" err="1" smtClean="0">
                <a:cs typeface="Calibri"/>
              </a:rPr>
              <a:t>вкъщи</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хора, </a:t>
            </a:r>
            <a:r>
              <a:rPr lang="ru-RU" kern="0" spc="-5" dirty="0" err="1" smtClean="0">
                <a:cs typeface="Calibri"/>
              </a:rPr>
              <a:t>ментори</a:t>
            </a:r>
            <a:r>
              <a:rPr lang="ru-RU" kern="0" spc="-5" dirty="0" smtClean="0">
                <a:cs typeface="Calibri"/>
              </a:rPr>
              <a:t> за </a:t>
            </a:r>
            <a:r>
              <a:rPr lang="ru-RU" kern="0" spc="-5" dirty="0" err="1" smtClean="0">
                <a:cs typeface="Calibri"/>
              </a:rPr>
              <a:t>градско</a:t>
            </a:r>
            <a:r>
              <a:rPr lang="ru-RU" kern="0" spc="-5" dirty="0" smtClean="0">
                <a:cs typeface="Calibri"/>
              </a:rPr>
              <a:t> </a:t>
            </a:r>
            <a:r>
              <a:rPr lang="ru-RU" kern="0" spc="-5" dirty="0" err="1" smtClean="0">
                <a:cs typeface="Calibri"/>
              </a:rPr>
              <a:t>колоездене</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a:t>
            </a:r>
            <a:r>
              <a:rPr lang="ru-RU" kern="0" spc="-5" dirty="0" err="1" smtClean="0">
                <a:cs typeface="Calibri"/>
              </a:rPr>
              <a:t>специфични</a:t>
            </a:r>
            <a:r>
              <a:rPr lang="ru-RU" kern="0" spc="-5" dirty="0" smtClean="0">
                <a:cs typeface="Calibri"/>
              </a:rPr>
              <a:t> кампании за </a:t>
            </a:r>
            <a:r>
              <a:rPr lang="ru-RU" kern="0" spc="-5" dirty="0" err="1" smtClean="0">
                <a:cs typeface="Calibri"/>
              </a:rPr>
              <a:t>разпространение</a:t>
            </a:r>
            <a:r>
              <a:rPr lang="ru-RU" kern="0" spc="-5" dirty="0" smtClean="0">
                <a:cs typeface="Calibri"/>
              </a:rPr>
              <a:t> и </a:t>
            </a:r>
            <a:r>
              <a:rPr lang="ru-RU" kern="0" spc="-5" dirty="0" err="1" smtClean="0">
                <a:cs typeface="Calibri"/>
              </a:rPr>
              <a:t>осведоменост</a:t>
            </a:r>
            <a:r>
              <a:rPr lang="ru-RU" kern="0" spc="-5" dirty="0" smtClean="0">
                <a:cs typeface="Calibri"/>
              </a:rPr>
              <a:t> за активна </a:t>
            </a:r>
            <a:r>
              <a:rPr lang="ru-RU" kern="0" spc="-5" dirty="0" err="1" smtClean="0">
                <a:cs typeface="Calibri"/>
              </a:rPr>
              <a:t>мобилност</a:t>
            </a:r>
            <a:endParaRPr lang="ru-RU" kern="0" spc="-5" dirty="0" smtClean="0">
              <a:cs typeface="Calibri"/>
            </a:endParaRPr>
          </a:p>
          <a:p>
            <a:pPr marL="239395" indent="-171450" algn="l">
              <a:lnSpc>
                <a:spcPts val="1275"/>
              </a:lnSpc>
              <a:buClr>
                <a:srgbClr val="EB7339"/>
              </a:buClr>
              <a:buFont typeface="Arial" panose="020B0604020202020204" pitchFamily="34" charset="0"/>
              <a:buChar char="•"/>
            </a:pPr>
            <a:r>
              <a:rPr lang="ru-RU" b="1" kern="0" spc="-5" dirty="0" err="1" smtClean="0">
                <a:cs typeface="Calibri"/>
              </a:rPr>
              <a:t>Брой</a:t>
            </a:r>
            <a:r>
              <a:rPr lang="ru-RU" kern="0" spc="-5" dirty="0" smtClean="0">
                <a:cs typeface="Calibri"/>
              </a:rPr>
              <a:t> </a:t>
            </a:r>
            <a:r>
              <a:rPr lang="ru-RU" kern="0" spc="-5" dirty="0" err="1" smtClean="0">
                <a:cs typeface="Calibri"/>
              </a:rPr>
              <a:t>изпълнени</a:t>
            </a:r>
            <a:r>
              <a:rPr lang="ru-RU" kern="0" spc="-5" dirty="0" smtClean="0">
                <a:cs typeface="Calibri"/>
              </a:rPr>
              <a:t> </a:t>
            </a:r>
            <a:r>
              <a:rPr lang="ru-RU" kern="0" spc="-5" dirty="0" err="1" smtClean="0">
                <a:cs typeface="Calibri"/>
              </a:rPr>
              <a:t>дейности</a:t>
            </a:r>
            <a:r>
              <a:rPr lang="ru-RU" kern="0" spc="-5" dirty="0" smtClean="0">
                <a:cs typeface="Calibri"/>
              </a:rPr>
              <a:t> за </a:t>
            </a:r>
            <a:r>
              <a:rPr lang="ru-RU" kern="0" spc="-5" dirty="0" err="1" smtClean="0">
                <a:cs typeface="Calibri"/>
              </a:rPr>
              <a:t>насърчаване</a:t>
            </a:r>
            <a:r>
              <a:rPr lang="ru-RU" kern="0" spc="-5" dirty="0" smtClean="0">
                <a:cs typeface="Calibri"/>
              </a:rPr>
              <a:t> на активна </a:t>
            </a:r>
            <a:r>
              <a:rPr lang="ru-RU" kern="0" spc="-5" dirty="0" err="1" smtClean="0">
                <a:cs typeface="Calibri"/>
              </a:rPr>
              <a:t>мобилност</a:t>
            </a:r>
            <a:endParaRPr lang="en-IE" kern="0" spc="-5" dirty="0">
              <a:latin typeface="Calibri"/>
              <a:cs typeface="Calibri"/>
            </a:endParaRPr>
          </a:p>
        </p:txBody>
      </p:sp>
      <p:grpSp>
        <p:nvGrpSpPr>
          <p:cNvPr id="7" name="Graphic 3">
            <a:extLst>
              <a:ext uri="{FF2B5EF4-FFF2-40B4-BE49-F238E27FC236}">
                <a16:creationId xmlns:a16="http://schemas.microsoft.com/office/drawing/2014/main" xmlns="" id="{E0972B34-AF02-29EB-0A43-9851D37346B8}"/>
              </a:ext>
            </a:extLst>
          </p:cNvPr>
          <p:cNvGrpSpPr/>
          <p:nvPr/>
        </p:nvGrpSpPr>
        <p:grpSpPr>
          <a:xfrm>
            <a:off x="769326" y="5968253"/>
            <a:ext cx="749709" cy="753222"/>
            <a:chOff x="10641325" y="2076985"/>
            <a:chExt cx="1044352" cy="1049245"/>
          </a:xfrm>
          <a:solidFill>
            <a:srgbClr val="404040"/>
          </a:solidFill>
        </p:grpSpPr>
        <p:sp>
          <p:nvSpPr>
            <p:cNvPr id="17" name="Freeform 16">
              <a:extLst>
                <a:ext uri="{FF2B5EF4-FFF2-40B4-BE49-F238E27FC236}">
                  <a16:creationId xmlns:a16="http://schemas.microsoft.com/office/drawing/2014/main" xmlns="" id="{958A9623-657C-9D1A-6849-B08F96B55752}"/>
                </a:ext>
              </a:extLst>
            </p:cNvPr>
            <p:cNvSpPr/>
            <p:nvPr/>
          </p:nvSpPr>
          <p:spPr>
            <a:xfrm>
              <a:off x="11467582" y="2112094"/>
              <a:ext cx="178965" cy="180336"/>
            </a:xfrm>
            <a:custGeom>
              <a:avLst/>
              <a:gdLst>
                <a:gd name="connsiteX0" fmla="*/ 161824 w 178965"/>
                <a:gd name="connsiteY0" fmla="*/ 180337 h 180336"/>
                <a:gd name="connsiteX1" fmla="*/ 54855 w 178965"/>
                <a:gd name="connsiteY1" fmla="*/ 125481 h 180336"/>
                <a:gd name="connsiteX2" fmla="*/ 0 w 178965"/>
                <a:gd name="connsiteY2" fmla="*/ 18514 h 180336"/>
                <a:gd name="connsiteX3" fmla="*/ 178280 w 178965"/>
                <a:gd name="connsiteY3" fmla="*/ 2057 h 180336"/>
                <a:gd name="connsiteX4" fmla="*/ 161824 w 178965"/>
                <a:gd name="connsiteY4" fmla="*/ 180337 h 180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65" h="180336">
                  <a:moveTo>
                    <a:pt x="161824" y="180337"/>
                  </a:moveTo>
                  <a:cubicBezTo>
                    <a:pt x="120682" y="174851"/>
                    <a:pt x="85027" y="152909"/>
                    <a:pt x="54855" y="125481"/>
                  </a:cubicBezTo>
                  <a:cubicBezTo>
                    <a:pt x="24686" y="95311"/>
                    <a:pt x="5486" y="59655"/>
                    <a:pt x="0" y="18514"/>
                  </a:cubicBezTo>
                  <a:cubicBezTo>
                    <a:pt x="57599" y="2057"/>
                    <a:pt x="117940" y="-3428"/>
                    <a:pt x="178280" y="2057"/>
                  </a:cubicBezTo>
                  <a:cubicBezTo>
                    <a:pt x="181024" y="62398"/>
                    <a:pt x="175538" y="122739"/>
                    <a:pt x="161824" y="180337"/>
                  </a:cubicBezTo>
                  <a:close/>
                </a:path>
              </a:pathLst>
            </a:custGeom>
            <a:solidFill>
              <a:srgbClr val="EB7339"/>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xmlns="" id="{72BA8E73-F201-FA7A-C185-503AA52E1786}"/>
                </a:ext>
              </a:extLst>
            </p:cNvPr>
            <p:cNvGrpSpPr/>
            <p:nvPr/>
          </p:nvGrpSpPr>
          <p:grpSpPr>
            <a:xfrm>
              <a:off x="10641325" y="2076985"/>
              <a:ext cx="1044352" cy="1049245"/>
              <a:chOff x="10641325" y="2076985"/>
              <a:chExt cx="1044352" cy="1049245"/>
            </a:xfrm>
            <a:grpFill/>
          </p:grpSpPr>
          <p:sp>
            <p:nvSpPr>
              <p:cNvPr id="19" name="Freeform 18">
                <a:extLst>
                  <a:ext uri="{FF2B5EF4-FFF2-40B4-BE49-F238E27FC236}">
                    <a16:creationId xmlns:a16="http://schemas.microsoft.com/office/drawing/2014/main" xmlns="" id="{2E1C0607-2516-C5DF-E154-3486263311A0}"/>
                  </a:ext>
                </a:extLst>
              </p:cNvPr>
              <p:cNvSpPr/>
              <p:nvPr/>
            </p:nvSpPr>
            <p:spPr>
              <a:xfrm>
                <a:off x="10690304" y="2076985"/>
                <a:ext cx="995373" cy="991647"/>
              </a:xfrm>
              <a:custGeom>
                <a:avLst/>
                <a:gdLst>
                  <a:gd name="connsiteX0" fmla="*/ 991216 w 995373"/>
                  <a:gd name="connsiteY0" fmla="*/ 20709 h 991647"/>
                  <a:gd name="connsiteX1" fmla="*/ 974758 w 995373"/>
                  <a:gd name="connsiteY1" fmla="*/ 4253 h 991647"/>
                  <a:gd name="connsiteX2" fmla="*/ 733395 w 995373"/>
                  <a:gd name="connsiteY2" fmla="*/ 28938 h 991647"/>
                  <a:gd name="connsiteX3" fmla="*/ 527687 w 995373"/>
                  <a:gd name="connsiteY3" fmla="*/ 157847 h 991647"/>
                  <a:gd name="connsiteX4" fmla="*/ 396035 w 995373"/>
                  <a:gd name="connsiteY4" fmla="*/ 289500 h 991647"/>
                  <a:gd name="connsiteX5" fmla="*/ 204041 w 995373"/>
                  <a:gd name="connsiteY5" fmla="*/ 314185 h 991647"/>
                  <a:gd name="connsiteX6" fmla="*/ 193069 w 995373"/>
                  <a:gd name="connsiteY6" fmla="*/ 319670 h 991647"/>
                  <a:gd name="connsiteX7" fmla="*/ 6562 w 995373"/>
                  <a:gd name="connsiteY7" fmla="*/ 506178 h 991647"/>
                  <a:gd name="connsiteX8" fmla="*/ 1076 w 995373"/>
                  <a:gd name="connsiteY8" fmla="*/ 525377 h 991647"/>
                  <a:gd name="connsiteX9" fmla="*/ 17533 w 995373"/>
                  <a:gd name="connsiteY9" fmla="*/ 539091 h 991647"/>
                  <a:gd name="connsiteX10" fmla="*/ 157414 w 995373"/>
                  <a:gd name="connsiteY10" fmla="*/ 563776 h 991647"/>
                  <a:gd name="connsiteX11" fmla="*/ 184841 w 995373"/>
                  <a:gd name="connsiteY11" fmla="*/ 591204 h 991647"/>
                  <a:gd name="connsiteX12" fmla="*/ 127244 w 995373"/>
                  <a:gd name="connsiteY12" fmla="*/ 621374 h 991647"/>
                  <a:gd name="connsiteX13" fmla="*/ 116272 w 995373"/>
                  <a:gd name="connsiteY13" fmla="*/ 635088 h 991647"/>
                  <a:gd name="connsiteX14" fmla="*/ 121758 w 995373"/>
                  <a:gd name="connsiteY14" fmla="*/ 651545 h 991647"/>
                  <a:gd name="connsiteX15" fmla="*/ 341180 w 995373"/>
                  <a:gd name="connsiteY15" fmla="*/ 870966 h 991647"/>
                  <a:gd name="connsiteX16" fmla="*/ 354893 w 995373"/>
                  <a:gd name="connsiteY16" fmla="*/ 876451 h 991647"/>
                  <a:gd name="connsiteX17" fmla="*/ 357635 w 995373"/>
                  <a:gd name="connsiteY17" fmla="*/ 876451 h 991647"/>
                  <a:gd name="connsiteX18" fmla="*/ 371349 w 995373"/>
                  <a:gd name="connsiteY18" fmla="*/ 865480 h 991647"/>
                  <a:gd name="connsiteX19" fmla="*/ 401521 w 995373"/>
                  <a:gd name="connsiteY19" fmla="*/ 807882 h 991647"/>
                  <a:gd name="connsiteX20" fmla="*/ 428948 w 995373"/>
                  <a:gd name="connsiteY20" fmla="*/ 835310 h 991647"/>
                  <a:gd name="connsiteX21" fmla="*/ 453632 w 995373"/>
                  <a:gd name="connsiteY21" fmla="*/ 975191 h 991647"/>
                  <a:gd name="connsiteX22" fmla="*/ 467346 w 995373"/>
                  <a:gd name="connsiteY22" fmla="*/ 991647 h 991647"/>
                  <a:gd name="connsiteX23" fmla="*/ 472832 w 995373"/>
                  <a:gd name="connsiteY23" fmla="*/ 991647 h 991647"/>
                  <a:gd name="connsiteX24" fmla="*/ 486546 w 995373"/>
                  <a:gd name="connsiteY24" fmla="*/ 986162 h 991647"/>
                  <a:gd name="connsiteX25" fmla="*/ 670312 w 995373"/>
                  <a:gd name="connsiteY25" fmla="*/ 802397 h 991647"/>
                  <a:gd name="connsiteX26" fmla="*/ 675798 w 995373"/>
                  <a:gd name="connsiteY26" fmla="*/ 791425 h 991647"/>
                  <a:gd name="connsiteX27" fmla="*/ 700481 w 995373"/>
                  <a:gd name="connsiteY27" fmla="*/ 599432 h 991647"/>
                  <a:gd name="connsiteX28" fmla="*/ 832134 w 995373"/>
                  <a:gd name="connsiteY28" fmla="*/ 467780 h 991647"/>
                  <a:gd name="connsiteX29" fmla="*/ 961044 w 995373"/>
                  <a:gd name="connsiteY29" fmla="*/ 262073 h 991647"/>
                  <a:gd name="connsiteX30" fmla="*/ 991216 w 995373"/>
                  <a:gd name="connsiteY30" fmla="*/ 20709 h 991647"/>
                  <a:gd name="connsiteX31" fmla="*/ 160156 w 995373"/>
                  <a:gd name="connsiteY31" fmla="*/ 525377 h 991647"/>
                  <a:gd name="connsiteX32" fmla="*/ 61417 w 995373"/>
                  <a:gd name="connsiteY32" fmla="*/ 506178 h 991647"/>
                  <a:gd name="connsiteX33" fmla="*/ 215011 w 995373"/>
                  <a:gd name="connsiteY33" fmla="*/ 352583 h 991647"/>
                  <a:gd name="connsiteX34" fmla="*/ 346665 w 995373"/>
                  <a:gd name="connsiteY34" fmla="*/ 336127 h 991647"/>
                  <a:gd name="connsiteX35" fmla="*/ 160156 w 995373"/>
                  <a:gd name="connsiteY35" fmla="*/ 525377 h 991647"/>
                  <a:gd name="connsiteX36" fmla="*/ 349408 w 995373"/>
                  <a:gd name="connsiteY36" fmla="*/ 827081 h 991647"/>
                  <a:gd name="connsiteX37" fmla="*/ 165642 w 995373"/>
                  <a:gd name="connsiteY37" fmla="*/ 643316 h 991647"/>
                  <a:gd name="connsiteX38" fmla="*/ 209527 w 995373"/>
                  <a:gd name="connsiteY38" fmla="*/ 618632 h 991647"/>
                  <a:gd name="connsiteX39" fmla="*/ 371349 w 995373"/>
                  <a:gd name="connsiteY39" fmla="*/ 780454 h 991647"/>
                  <a:gd name="connsiteX40" fmla="*/ 349408 w 995373"/>
                  <a:gd name="connsiteY40" fmla="*/ 827081 h 991647"/>
                  <a:gd name="connsiteX41" fmla="*/ 642884 w 995373"/>
                  <a:gd name="connsiteY41" fmla="*/ 783197 h 991647"/>
                  <a:gd name="connsiteX42" fmla="*/ 489288 w 995373"/>
                  <a:gd name="connsiteY42" fmla="*/ 936792 h 991647"/>
                  <a:gd name="connsiteX43" fmla="*/ 470090 w 995373"/>
                  <a:gd name="connsiteY43" fmla="*/ 838053 h 991647"/>
                  <a:gd name="connsiteX44" fmla="*/ 656598 w 995373"/>
                  <a:gd name="connsiteY44" fmla="*/ 651545 h 991647"/>
                  <a:gd name="connsiteX45" fmla="*/ 642884 w 995373"/>
                  <a:gd name="connsiteY45" fmla="*/ 783197 h 991647"/>
                  <a:gd name="connsiteX46" fmla="*/ 807450 w 995373"/>
                  <a:gd name="connsiteY46" fmla="*/ 443095 h 991647"/>
                  <a:gd name="connsiteX47" fmla="*/ 448146 w 995373"/>
                  <a:gd name="connsiteY47" fmla="*/ 802397 h 991647"/>
                  <a:gd name="connsiteX48" fmla="*/ 193069 w 995373"/>
                  <a:gd name="connsiteY48" fmla="*/ 547320 h 991647"/>
                  <a:gd name="connsiteX49" fmla="*/ 552373 w 995373"/>
                  <a:gd name="connsiteY49" fmla="*/ 188018 h 991647"/>
                  <a:gd name="connsiteX50" fmla="*/ 738881 w 995373"/>
                  <a:gd name="connsiteY50" fmla="*/ 70079 h 991647"/>
                  <a:gd name="connsiteX51" fmla="*/ 804706 w 995373"/>
                  <a:gd name="connsiteY51" fmla="*/ 193503 h 991647"/>
                  <a:gd name="connsiteX52" fmla="*/ 928131 w 995373"/>
                  <a:gd name="connsiteY52" fmla="*/ 259330 h 991647"/>
                  <a:gd name="connsiteX53" fmla="*/ 807450 w 995373"/>
                  <a:gd name="connsiteY53" fmla="*/ 443095 h 991647"/>
                  <a:gd name="connsiteX54" fmla="*/ 939103 w 995373"/>
                  <a:gd name="connsiteY54" fmla="*/ 218188 h 991647"/>
                  <a:gd name="connsiteX55" fmla="*/ 832134 w 995373"/>
                  <a:gd name="connsiteY55" fmla="*/ 163333 h 991647"/>
                  <a:gd name="connsiteX56" fmla="*/ 777279 w 995373"/>
                  <a:gd name="connsiteY56" fmla="*/ 56365 h 991647"/>
                  <a:gd name="connsiteX57" fmla="*/ 955558 w 995373"/>
                  <a:gd name="connsiteY57" fmla="*/ 39909 h 991647"/>
                  <a:gd name="connsiteX58" fmla="*/ 939103 w 995373"/>
                  <a:gd name="connsiteY58" fmla="*/ 218188 h 9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95373" h="991647">
                    <a:moveTo>
                      <a:pt x="991216" y="20709"/>
                    </a:moveTo>
                    <a:cubicBezTo>
                      <a:pt x="991216" y="12481"/>
                      <a:pt x="982986" y="4253"/>
                      <a:pt x="974758" y="4253"/>
                    </a:cubicBezTo>
                    <a:cubicBezTo>
                      <a:pt x="892475" y="-6718"/>
                      <a:pt x="810192" y="4253"/>
                      <a:pt x="733395" y="28938"/>
                    </a:cubicBezTo>
                    <a:cubicBezTo>
                      <a:pt x="656598" y="56365"/>
                      <a:pt x="585285" y="100249"/>
                      <a:pt x="527687" y="157847"/>
                    </a:cubicBezTo>
                    <a:lnTo>
                      <a:pt x="396035" y="289500"/>
                    </a:lnTo>
                    <a:lnTo>
                      <a:pt x="204041" y="314185"/>
                    </a:lnTo>
                    <a:cubicBezTo>
                      <a:pt x="198555" y="314185"/>
                      <a:pt x="195813" y="316928"/>
                      <a:pt x="193069" y="319670"/>
                    </a:cubicBezTo>
                    <a:lnTo>
                      <a:pt x="6562" y="506178"/>
                    </a:lnTo>
                    <a:cubicBezTo>
                      <a:pt x="1076" y="511664"/>
                      <a:pt x="-1666" y="519892"/>
                      <a:pt x="1076" y="525377"/>
                    </a:cubicBezTo>
                    <a:cubicBezTo>
                      <a:pt x="3819" y="533606"/>
                      <a:pt x="9304" y="536349"/>
                      <a:pt x="17533" y="539091"/>
                    </a:cubicBezTo>
                    <a:lnTo>
                      <a:pt x="157414" y="563776"/>
                    </a:lnTo>
                    <a:lnTo>
                      <a:pt x="184841" y="591204"/>
                    </a:lnTo>
                    <a:lnTo>
                      <a:pt x="127244" y="621374"/>
                    </a:lnTo>
                    <a:cubicBezTo>
                      <a:pt x="121758" y="624117"/>
                      <a:pt x="119014" y="629603"/>
                      <a:pt x="116272" y="635088"/>
                    </a:cubicBezTo>
                    <a:cubicBezTo>
                      <a:pt x="116272" y="640573"/>
                      <a:pt x="116272" y="648802"/>
                      <a:pt x="121758" y="651545"/>
                    </a:cubicBezTo>
                    <a:lnTo>
                      <a:pt x="341180" y="870966"/>
                    </a:lnTo>
                    <a:cubicBezTo>
                      <a:pt x="343922" y="873708"/>
                      <a:pt x="349408" y="876451"/>
                      <a:pt x="354893" y="876451"/>
                    </a:cubicBezTo>
                    <a:cubicBezTo>
                      <a:pt x="354893" y="876451"/>
                      <a:pt x="357635" y="876451"/>
                      <a:pt x="357635" y="876451"/>
                    </a:cubicBezTo>
                    <a:cubicBezTo>
                      <a:pt x="363121" y="876451"/>
                      <a:pt x="368607" y="870966"/>
                      <a:pt x="371349" y="865480"/>
                    </a:cubicBezTo>
                    <a:lnTo>
                      <a:pt x="401521" y="807882"/>
                    </a:lnTo>
                    <a:lnTo>
                      <a:pt x="428948" y="835310"/>
                    </a:lnTo>
                    <a:lnTo>
                      <a:pt x="453632" y="975191"/>
                    </a:lnTo>
                    <a:cubicBezTo>
                      <a:pt x="453632" y="983419"/>
                      <a:pt x="459118" y="988905"/>
                      <a:pt x="467346" y="991647"/>
                    </a:cubicBezTo>
                    <a:cubicBezTo>
                      <a:pt x="470090" y="991647"/>
                      <a:pt x="470090" y="991647"/>
                      <a:pt x="472832" y="991647"/>
                    </a:cubicBezTo>
                    <a:cubicBezTo>
                      <a:pt x="478318" y="991647"/>
                      <a:pt x="483804" y="988905"/>
                      <a:pt x="486546" y="986162"/>
                    </a:cubicBezTo>
                    <a:lnTo>
                      <a:pt x="670312" y="802397"/>
                    </a:lnTo>
                    <a:cubicBezTo>
                      <a:pt x="673054" y="799654"/>
                      <a:pt x="675798" y="794168"/>
                      <a:pt x="675798" y="791425"/>
                    </a:cubicBezTo>
                    <a:lnTo>
                      <a:pt x="700481" y="599432"/>
                    </a:lnTo>
                    <a:lnTo>
                      <a:pt x="832134" y="467780"/>
                    </a:lnTo>
                    <a:cubicBezTo>
                      <a:pt x="889733" y="410182"/>
                      <a:pt x="933617" y="338870"/>
                      <a:pt x="961044" y="262073"/>
                    </a:cubicBezTo>
                    <a:cubicBezTo>
                      <a:pt x="991216" y="185275"/>
                      <a:pt x="1002186" y="102992"/>
                      <a:pt x="991216" y="20709"/>
                    </a:cubicBezTo>
                    <a:close/>
                    <a:moveTo>
                      <a:pt x="160156" y="525377"/>
                    </a:moveTo>
                    <a:lnTo>
                      <a:pt x="61417" y="506178"/>
                    </a:lnTo>
                    <a:lnTo>
                      <a:pt x="215011" y="352583"/>
                    </a:lnTo>
                    <a:lnTo>
                      <a:pt x="346665" y="336127"/>
                    </a:lnTo>
                    <a:lnTo>
                      <a:pt x="160156" y="525377"/>
                    </a:lnTo>
                    <a:close/>
                    <a:moveTo>
                      <a:pt x="349408" y="827081"/>
                    </a:moveTo>
                    <a:lnTo>
                      <a:pt x="165642" y="643316"/>
                    </a:lnTo>
                    <a:lnTo>
                      <a:pt x="209527" y="618632"/>
                    </a:lnTo>
                    <a:lnTo>
                      <a:pt x="371349" y="780454"/>
                    </a:lnTo>
                    <a:lnTo>
                      <a:pt x="349408" y="827081"/>
                    </a:lnTo>
                    <a:close/>
                    <a:moveTo>
                      <a:pt x="642884" y="783197"/>
                    </a:moveTo>
                    <a:lnTo>
                      <a:pt x="489288" y="936792"/>
                    </a:lnTo>
                    <a:lnTo>
                      <a:pt x="470090" y="838053"/>
                    </a:lnTo>
                    <a:lnTo>
                      <a:pt x="656598" y="651545"/>
                    </a:lnTo>
                    <a:lnTo>
                      <a:pt x="642884" y="783197"/>
                    </a:lnTo>
                    <a:close/>
                    <a:moveTo>
                      <a:pt x="807450" y="443095"/>
                    </a:moveTo>
                    <a:lnTo>
                      <a:pt x="448146" y="802397"/>
                    </a:lnTo>
                    <a:lnTo>
                      <a:pt x="193069" y="547320"/>
                    </a:lnTo>
                    <a:lnTo>
                      <a:pt x="552373" y="188018"/>
                    </a:lnTo>
                    <a:cubicBezTo>
                      <a:pt x="604485" y="135905"/>
                      <a:pt x="667568" y="94764"/>
                      <a:pt x="738881" y="70079"/>
                    </a:cubicBezTo>
                    <a:cubicBezTo>
                      <a:pt x="747109" y="116706"/>
                      <a:pt x="771794" y="157847"/>
                      <a:pt x="804706" y="193503"/>
                    </a:cubicBezTo>
                    <a:cubicBezTo>
                      <a:pt x="837620" y="226417"/>
                      <a:pt x="881505" y="248359"/>
                      <a:pt x="928131" y="259330"/>
                    </a:cubicBezTo>
                    <a:cubicBezTo>
                      <a:pt x="900703" y="327899"/>
                      <a:pt x="859562" y="390982"/>
                      <a:pt x="807450" y="443095"/>
                    </a:cubicBezTo>
                    <a:close/>
                    <a:moveTo>
                      <a:pt x="939103" y="218188"/>
                    </a:moveTo>
                    <a:cubicBezTo>
                      <a:pt x="897961" y="212703"/>
                      <a:pt x="862305" y="190761"/>
                      <a:pt x="832134" y="163333"/>
                    </a:cubicBezTo>
                    <a:cubicBezTo>
                      <a:pt x="801964" y="133162"/>
                      <a:pt x="782764" y="97507"/>
                      <a:pt x="777279" y="56365"/>
                    </a:cubicBezTo>
                    <a:cubicBezTo>
                      <a:pt x="834878" y="39909"/>
                      <a:pt x="895219" y="34423"/>
                      <a:pt x="955558" y="39909"/>
                    </a:cubicBezTo>
                    <a:cubicBezTo>
                      <a:pt x="958302" y="100249"/>
                      <a:pt x="952816" y="160590"/>
                      <a:pt x="939103" y="218188"/>
                    </a:cubicBez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xmlns="" id="{2C3D8A15-9BD7-47F3-E7DB-D31074F2497F}"/>
                  </a:ext>
                </a:extLst>
              </p:cNvPr>
              <p:cNvSpPr/>
              <p:nvPr/>
            </p:nvSpPr>
            <p:spPr>
              <a:xfrm>
                <a:off x="11188507" y="2334258"/>
                <a:ext cx="239991" cy="240677"/>
              </a:xfrm>
              <a:custGeom>
                <a:avLst/>
                <a:gdLst>
                  <a:gd name="connsiteX0" fmla="*/ 34971 w 239991"/>
                  <a:gd name="connsiteY0" fmla="*/ 34970 h 240677"/>
                  <a:gd name="connsiteX1" fmla="*/ 34971 w 239991"/>
                  <a:gd name="connsiteY1" fmla="*/ 205021 h 240677"/>
                  <a:gd name="connsiteX2" fmla="*/ 119996 w 239991"/>
                  <a:gd name="connsiteY2" fmla="*/ 240677 h 240677"/>
                  <a:gd name="connsiteX3" fmla="*/ 205022 w 239991"/>
                  <a:gd name="connsiteY3" fmla="*/ 205021 h 240677"/>
                  <a:gd name="connsiteX4" fmla="*/ 205022 w 239991"/>
                  <a:gd name="connsiteY4" fmla="*/ 205021 h 240677"/>
                  <a:gd name="connsiteX5" fmla="*/ 205022 w 239991"/>
                  <a:gd name="connsiteY5" fmla="*/ 34970 h 240677"/>
                  <a:gd name="connsiteX6" fmla="*/ 34971 w 239991"/>
                  <a:gd name="connsiteY6" fmla="*/ 34970 h 240677"/>
                  <a:gd name="connsiteX7" fmla="*/ 177595 w 239991"/>
                  <a:gd name="connsiteY7" fmla="*/ 177594 h 240677"/>
                  <a:gd name="connsiteX8" fmla="*/ 62398 w 239991"/>
                  <a:gd name="connsiteY8" fmla="*/ 177594 h 240677"/>
                  <a:gd name="connsiteX9" fmla="*/ 62398 w 239991"/>
                  <a:gd name="connsiteY9" fmla="*/ 62398 h 240677"/>
                  <a:gd name="connsiteX10" fmla="*/ 119996 w 239991"/>
                  <a:gd name="connsiteY10" fmla="*/ 37713 h 240677"/>
                  <a:gd name="connsiteX11" fmla="*/ 177595 w 239991"/>
                  <a:gd name="connsiteY11" fmla="*/ 62398 h 240677"/>
                  <a:gd name="connsiteX12" fmla="*/ 177595 w 239991"/>
                  <a:gd name="connsiteY12" fmla="*/ 177594 h 2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991" h="240677">
                    <a:moveTo>
                      <a:pt x="34971" y="34970"/>
                    </a:moveTo>
                    <a:cubicBezTo>
                      <a:pt x="-11657" y="81597"/>
                      <a:pt x="-11657" y="158394"/>
                      <a:pt x="34971" y="205021"/>
                    </a:cubicBezTo>
                    <a:cubicBezTo>
                      <a:pt x="59654" y="229706"/>
                      <a:pt x="89826" y="240677"/>
                      <a:pt x="119996" y="240677"/>
                    </a:cubicBezTo>
                    <a:cubicBezTo>
                      <a:pt x="150167" y="240677"/>
                      <a:pt x="180337" y="229706"/>
                      <a:pt x="205022" y="205021"/>
                    </a:cubicBezTo>
                    <a:lnTo>
                      <a:pt x="205022" y="205021"/>
                    </a:lnTo>
                    <a:cubicBezTo>
                      <a:pt x="251648" y="158394"/>
                      <a:pt x="251648" y="81597"/>
                      <a:pt x="205022" y="34970"/>
                    </a:cubicBezTo>
                    <a:cubicBezTo>
                      <a:pt x="158395" y="-11657"/>
                      <a:pt x="81598" y="-11657"/>
                      <a:pt x="34971" y="34970"/>
                    </a:cubicBezTo>
                    <a:close/>
                    <a:moveTo>
                      <a:pt x="177595" y="177594"/>
                    </a:moveTo>
                    <a:cubicBezTo>
                      <a:pt x="147423" y="207764"/>
                      <a:pt x="95312" y="207764"/>
                      <a:pt x="62398" y="177594"/>
                    </a:cubicBezTo>
                    <a:cubicBezTo>
                      <a:pt x="32227" y="147424"/>
                      <a:pt x="32227" y="95311"/>
                      <a:pt x="62398" y="62398"/>
                    </a:cubicBezTo>
                    <a:cubicBezTo>
                      <a:pt x="78854" y="45941"/>
                      <a:pt x="98054" y="37713"/>
                      <a:pt x="119996" y="37713"/>
                    </a:cubicBezTo>
                    <a:cubicBezTo>
                      <a:pt x="141937" y="37713"/>
                      <a:pt x="161137" y="45941"/>
                      <a:pt x="177595" y="62398"/>
                    </a:cubicBezTo>
                    <a:cubicBezTo>
                      <a:pt x="207765" y="95311"/>
                      <a:pt x="207765" y="144681"/>
                      <a:pt x="177595" y="177594"/>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xmlns="" id="{A6534FF0-5910-DE63-6413-C339382A3271}"/>
                  </a:ext>
                </a:extLst>
              </p:cNvPr>
              <p:cNvSpPr/>
              <p:nvPr/>
            </p:nvSpPr>
            <p:spPr>
              <a:xfrm>
                <a:off x="10696180" y="2862240"/>
                <a:ext cx="207763" cy="209135"/>
              </a:xfrm>
              <a:custGeom>
                <a:avLst/>
                <a:gdLst>
                  <a:gd name="connsiteX0" fmla="*/ 203651 w 207763"/>
                  <a:gd name="connsiteY0" fmla="*/ 6171 h 209135"/>
                  <a:gd name="connsiteX1" fmla="*/ 176223 w 207763"/>
                  <a:gd name="connsiteY1" fmla="*/ 6171 h 209135"/>
                  <a:gd name="connsiteX2" fmla="*/ 6171 w 207763"/>
                  <a:gd name="connsiteY2" fmla="*/ 176223 h 209135"/>
                  <a:gd name="connsiteX3" fmla="*/ 6171 w 207763"/>
                  <a:gd name="connsiteY3" fmla="*/ 203650 h 209135"/>
                  <a:gd name="connsiteX4" fmla="*/ 19885 w 207763"/>
                  <a:gd name="connsiteY4" fmla="*/ 209136 h 209135"/>
                  <a:gd name="connsiteX5" fmla="*/ 33599 w 207763"/>
                  <a:gd name="connsiteY5" fmla="*/ 203650 h 209135"/>
                  <a:gd name="connsiteX6" fmla="*/ 203651 w 207763"/>
                  <a:gd name="connsiteY6" fmla="*/ 33599 h 209135"/>
                  <a:gd name="connsiteX7" fmla="*/ 203651 w 207763"/>
                  <a:gd name="connsiteY7" fmla="*/ 6171 h 2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63" h="209135">
                    <a:moveTo>
                      <a:pt x="203651" y="6171"/>
                    </a:moveTo>
                    <a:cubicBezTo>
                      <a:pt x="195421" y="-2057"/>
                      <a:pt x="184451" y="-2057"/>
                      <a:pt x="176223" y="6171"/>
                    </a:cubicBezTo>
                    <a:lnTo>
                      <a:pt x="6171" y="176223"/>
                    </a:lnTo>
                    <a:cubicBezTo>
                      <a:pt x="-2057" y="184451"/>
                      <a:pt x="-2057" y="195422"/>
                      <a:pt x="6171" y="203650"/>
                    </a:cubicBezTo>
                    <a:cubicBezTo>
                      <a:pt x="8913" y="206393"/>
                      <a:pt x="14399" y="209136"/>
                      <a:pt x="19885" y="209136"/>
                    </a:cubicBezTo>
                    <a:cubicBezTo>
                      <a:pt x="25371" y="209136"/>
                      <a:pt x="30855" y="206393"/>
                      <a:pt x="33599" y="203650"/>
                    </a:cubicBezTo>
                    <a:lnTo>
                      <a:pt x="203651" y="33599"/>
                    </a:lnTo>
                    <a:cubicBezTo>
                      <a:pt x="209135" y="25371"/>
                      <a:pt x="209135" y="14399"/>
                      <a:pt x="203651" y="6171"/>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xmlns="" id="{0AB02934-228D-AB14-15EC-CC0828743E43}"/>
                  </a:ext>
                </a:extLst>
              </p:cNvPr>
              <p:cNvSpPr/>
              <p:nvPr/>
            </p:nvSpPr>
            <p:spPr>
              <a:xfrm>
                <a:off x="10841547" y="2917095"/>
                <a:ext cx="116566" cy="115881"/>
              </a:xfrm>
              <a:custGeom>
                <a:avLst/>
                <a:gdLst>
                  <a:gd name="connsiteX0" fmla="*/ 82968 w 116566"/>
                  <a:gd name="connsiteY0" fmla="*/ 6171 h 115881"/>
                  <a:gd name="connsiteX1" fmla="*/ 6171 w 116566"/>
                  <a:gd name="connsiteY1" fmla="*/ 82968 h 115881"/>
                  <a:gd name="connsiteX2" fmla="*/ 6171 w 116566"/>
                  <a:gd name="connsiteY2" fmla="*/ 110396 h 115881"/>
                  <a:gd name="connsiteX3" fmla="*/ 19885 w 116566"/>
                  <a:gd name="connsiteY3" fmla="*/ 115881 h 115881"/>
                  <a:gd name="connsiteX4" fmla="*/ 33599 w 116566"/>
                  <a:gd name="connsiteY4" fmla="*/ 110396 h 115881"/>
                  <a:gd name="connsiteX5" fmla="*/ 110396 w 116566"/>
                  <a:gd name="connsiteY5" fmla="*/ 33599 h 115881"/>
                  <a:gd name="connsiteX6" fmla="*/ 110396 w 116566"/>
                  <a:gd name="connsiteY6" fmla="*/ 6171 h 115881"/>
                  <a:gd name="connsiteX7" fmla="*/ 82968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82968" y="6171"/>
                    </a:moveTo>
                    <a:lnTo>
                      <a:pt x="6171" y="82968"/>
                    </a:lnTo>
                    <a:cubicBezTo>
                      <a:pt x="-2057" y="91197"/>
                      <a:pt x="-2057" y="102168"/>
                      <a:pt x="6171" y="110396"/>
                    </a:cubicBezTo>
                    <a:cubicBezTo>
                      <a:pt x="8913" y="113139"/>
                      <a:pt x="14399" y="115881"/>
                      <a:pt x="19885" y="115881"/>
                    </a:cubicBezTo>
                    <a:cubicBezTo>
                      <a:pt x="25371" y="115881"/>
                      <a:pt x="30857" y="113139"/>
                      <a:pt x="33599" y="110396"/>
                    </a:cubicBezTo>
                    <a:lnTo>
                      <a:pt x="110396" y="33599"/>
                    </a:lnTo>
                    <a:cubicBezTo>
                      <a:pt x="118624" y="25371"/>
                      <a:pt x="118624" y="14399"/>
                      <a:pt x="110396" y="6171"/>
                    </a:cubicBezTo>
                    <a:cubicBezTo>
                      <a:pt x="104910" y="-2057"/>
                      <a:pt x="91196" y="-2057"/>
                      <a:pt x="82968" y="6171"/>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xmlns="" id="{69CC8B98-00B8-F95F-5AC0-388980516F3F}"/>
                  </a:ext>
                </a:extLst>
              </p:cNvPr>
              <p:cNvSpPr/>
              <p:nvPr/>
            </p:nvSpPr>
            <p:spPr>
              <a:xfrm>
                <a:off x="10800014" y="3032976"/>
                <a:ext cx="40503" cy="39770"/>
              </a:xfrm>
              <a:custGeom>
                <a:avLst/>
                <a:gdLst>
                  <a:gd name="connsiteX0" fmla="*/ 20275 w 40503"/>
                  <a:gd name="connsiteY0" fmla="*/ 0 h 39770"/>
                  <a:gd name="connsiteX1" fmla="*/ 1076 w 40503"/>
                  <a:gd name="connsiteY1" fmla="*/ 13714 h 39770"/>
                  <a:gd name="connsiteX2" fmla="*/ 6562 w 40503"/>
                  <a:gd name="connsiteY2" fmla="*/ 35656 h 39770"/>
                  <a:gd name="connsiteX3" fmla="*/ 31247 w 40503"/>
                  <a:gd name="connsiteY3" fmla="*/ 35656 h 39770"/>
                  <a:gd name="connsiteX4" fmla="*/ 39475 w 40503"/>
                  <a:gd name="connsiteY4" fmla="*/ 10971 h 39770"/>
                  <a:gd name="connsiteX5" fmla="*/ 20275 w 40503"/>
                  <a:gd name="connsiteY5" fmla="*/ 0 h 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03" h="39770">
                    <a:moveTo>
                      <a:pt x="20275" y="0"/>
                    </a:moveTo>
                    <a:cubicBezTo>
                      <a:pt x="12047" y="0"/>
                      <a:pt x="3819" y="5486"/>
                      <a:pt x="1076" y="13714"/>
                    </a:cubicBezTo>
                    <a:cubicBezTo>
                      <a:pt x="-1666" y="21942"/>
                      <a:pt x="1076" y="30171"/>
                      <a:pt x="6562" y="35656"/>
                    </a:cubicBezTo>
                    <a:cubicBezTo>
                      <a:pt x="12047" y="41141"/>
                      <a:pt x="23018" y="41141"/>
                      <a:pt x="31247" y="35656"/>
                    </a:cubicBezTo>
                    <a:cubicBezTo>
                      <a:pt x="39475" y="30171"/>
                      <a:pt x="42217" y="19200"/>
                      <a:pt x="39475" y="10971"/>
                    </a:cubicBezTo>
                    <a:cubicBezTo>
                      <a:pt x="36731" y="5486"/>
                      <a:pt x="28503" y="0"/>
                      <a:pt x="20275" y="0"/>
                    </a:cubicBez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xmlns="" id="{5B1B621E-BC9D-860D-3BF0-811E79934DD1}"/>
                  </a:ext>
                </a:extLst>
              </p:cNvPr>
              <p:cNvSpPr/>
              <p:nvPr/>
            </p:nvSpPr>
            <p:spPr>
              <a:xfrm>
                <a:off x="10839490" y="3045471"/>
                <a:ext cx="27427" cy="1218"/>
              </a:xfrm>
              <a:custGeom>
                <a:avLst/>
                <a:gdLst>
                  <a:gd name="connsiteX0" fmla="*/ 0 w 27427"/>
                  <a:gd name="connsiteY0" fmla="*/ 1219 h 1218"/>
                  <a:gd name="connsiteX1" fmla="*/ 0 w 27427"/>
                  <a:gd name="connsiteY1" fmla="*/ 1219 h 1218"/>
                  <a:gd name="connsiteX2" fmla="*/ 0 w 27427"/>
                  <a:gd name="connsiteY2" fmla="*/ 1219 h 1218"/>
                </a:gdLst>
                <a:ahLst/>
                <a:cxnLst>
                  <a:cxn ang="0">
                    <a:pos x="connsiteX0" y="connsiteY0"/>
                  </a:cxn>
                  <a:cxn ang="0">
                    <a:pos x="connsiteX1" y="connsiteY1"/>
                  </a:cxn>
                  <a:cxn ang="0">
                    <a:pos x="connsiteX2" y="connsiteY2"/>
                  </a:cxn>
                </a:cxnLst>
                <a:rect l="l" t="t" r="r" b="b"/>
                <a:pathLst>
                  <a:path w="27427" h="1218">
                    <a:moveTo>
                      <a:pt x="0" y="1219"/>
                    </a:moveTo>
                    <a:cubicBezTo>
                      <a:pt x="0" y="1219"/>
                      <a:pt x="0" y="-1524"/>
                      <a:pt x="0" y="1219"/>
                    </a:cubicBezTo>
                    <a:lnTo>
                      <a:pt x="0" y="1219"/>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xmlns="" id="{A42513A7-E388-5341-57AC-D5FE763BBE0F}"/>
                  </a:ext>
                </a:extLst>
              </p:cNvPr>
              <p:cNvSpPr/>
              <p:nvPr/>
            </p:nvSpPr>
            <p:spPr>
              <a:xfrm>
                <a:off x="10748292" y="3076175"/>
                <a:ext cx="50741" cy="50055"/>
              </a:xfrm>
              <a:custGeom>
                <a:avLst/>
                <a:gdLst>
                  <a:gd name="connsiteX0" fmla="*/ 17143 w 50741"/>
                  <a:gd name="connsiteY0" fmla="*/ 6171 h 50055"/>
                  <a:gd name="connsiteX1" fmla="*/ 6171 w 50741"/>
                  <a:gd name="connsiteY1" fmla="*/ 17143 h 50055"/>
                  <a:gd name="connsiteX2" fmla="*/ 6171 w 50741"/>
                  <a:gd name="connsiteY2" fmla="*/ 44570 h 50055"/>
                  <a:gd name="connsiteX3" fmla="*/ 19885 w 50741"/>
                  <a:gd name="connsiteY3" fmla="*/ 50056 h 50055"/>
                  <a:gd name="connsiteX4" fmla="*/ 33599 w 50741"/>
                  <a:gd name="connsiteY4" fmla="*/ 44570 h 50055"/>
                  <a:gd name="connsiteX5" fmla="*/ 44570 w 50741"/>
                  <a:gd name="connsiteY5" fmla="*/ 33599 h 50055"/>
                  <a:gd name="connsiteX6" fmla="*/ 44570 w 50741"/>
                  <a:gd name="connsiteY6" fmla="*/ 6171 h 50055"/>
                  <a:gd name="connsiteX7" fmla="*/ 17143 w 50741"/>
                  <a:gd name="connsiteY7" fmla="*/ 6171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17143" y="6171"/>
                    </a:moveTo>
                    <a:lnTo>
                      <a:pt x="6171" y="17143"/>
                    </a:lnTo>
                    <a:cubicBezTo>
                      <a:pt x="-2057" y="25371"/>
                      <a:pt x="-2057" y="36342"/>
                      <a:pt x="6171" y="44570"/>
                    </a:cubicBezTo>
                    <a:cubicBezTo>
                      <a:pt x="8915" y="47313"/>
                      <a:pt x="14401" y="50056"/>
                      <a:pt x="19885" y="50056"/>
                    </a:cubicBezTo>
                    <a:cubicBezTo>
                      <a:pt x="25371" y="50056"/>
                      <a:pt x="30857" y="47313"/>
                      <a:pt x="33599" y="44570"/>
                    </a:cubicBezTo>
                    <a:lnTo>
                      <a:pt x="44570" y="33599"/>
                    </a:lnTo>
                    <a:cubicBezTo>
                      <a:pt x="52798" y="25371"/>
                      <a:pt x="52798" y="14400"/>
                      <a:pt x="44570" y="6171"/>
                    </a:cubicBezTo>
                    <a:cubicBezTo>
                      <a:pt x="36342" y="-2057"/>
                      <a:pt x="25371" y="-2057"/>
                      <a:pt x="17143" y="6171"/>
                    </a:cubicBez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xmlns="" id="{A4DBB6C8-11E9-2153-5241-761A40ECFF70}"/>
                  </a:ext>
                </a:extLst>
              </p:cNvPr>
              <p:cNvSpPr/>
              <p:nvPr/>
            </p:nvSpPr>
            <p:spPr>
              <a:xfrm>
                <a:off x="10641325" y="2900638"/>
                <a:ext cx="116566" cy="115881"/>
              </a:xfrm>
              <a:custGeom>
                <a:avLst/>
                <a:gdLst>
                  <a:gd name="connsiteX0" fmla="*/ 110396 w 116566"/>
                  <a:gd name="connsiteY0" fmla="*/ 6171 h 115881"/>
                  <a:gd name="connsiteX1" fmla="*/ 82968 w 116566"/>
                  <a:gd name="connsiteY1" fmla="*/ 6171 h 115881"/>
                  <a:gd name="connsiteX2" fmla="*/ 6171 w 116566"/>
                  <a:gd name="connsiteY2" fmla="*/ 82969 h 115881"/>
                  <a:gd name="connsiteX3" fmla="*/ 6171 w 116566"/>
                  <a:gd name="connsiteY3" fmla="*/ 110396 h 115881"/>
                  <a:gd name="connsiteX4" fmla="*/ 19885 w 116566"/>
                  <a:gd name="connsiteY4" fmla="*/ 115882 h 115881"/>
                  <a:gd name="connsiteX5" fmla="*/ 33599 w 116566"/>
                  <a:gd name="connsiteY5" fmla="*/ 110396 h 115881"/>
                  <a:gd name="connsiteX6" fmla="*/ 110396 w 116566"/>
                  <a:gd name="connsiteY6" fmla="*/ 33599 h 115881"/>
                  <a:gd name="connsiteX7" fmla="*/ 110396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110396" y="6171"/>
                    </a:moveTo>
                    <a:cubicBezTo>
                      <a:pt x="102168" y="-2057"/>
                      <a:pt x="91196" y="-2057"/>
                      <a:pt x="82968" y="6171"/>
                    </a:cubicBezTo>
                    <a:lnTo>
                      <a:pt x="6171" y="82969"/>
                    </a:lnTo>
                    <a:cubicBezTo>
                      <a:pt x="-2057" y="91197"/>
                      <a:pt x="-2057" y="102168"/>
                      <a:pt x="6171" y="110396"/>
                    </a:cubicBezTo>
                    <a:cubicBezTo>
                      <a:pt x="8913" y="113139"/>
                      <a:pt x="14399" y="115882"/>
                      <a:pt x="19885" y="115882"/>
                    </a:cubicBezTo>
                    <a:cubicBezTo>
                      <a:pt x="25371" y="115882"/>
                      <a:pt x="30855" y="113139"/>
                      <a:pt x="33599" y="110396"/>
                    </a:cubicBezTo>
                    <a:lnTo>
                      <a:pt x="110396" y="33599"/>
                    </a:lnTo>
                    <a:cubicBezTo>
                      <a:pt x="118624" y="28113"/>
                      <a:pt x="118624" y="14400"/>
                      <a:pt x="110396" y="6171"/>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xmlns="" id="{29C66C47-F0EC-D401-1D52-F9EF6070E218}"/>
                  </a:ext>
                </a:extLst>
              </p:cNvPr>
              <p:cNvSpPr/>
              <p:nvPr/>
            </p:nvSpPr>
            <p:spPr>
              <a:xfrm>
                <a:off x="10756959" y="2861124"/>
                <a:ext cx="38645" cy="38485"/>
              </a:xfrm>
              <a:custGeom>
                <a:avLst/>
                <a:gdLst>
                  <a:gd name="connsiteX0" fmla="*/ 24932 w 38645"/>
                  <a:gd name="connsiteY0" fmla="*/ 37457 h 38485"/>
                  <a:gd name="connsiteX1" fmla="*/ 38646 w 38645"/>
                  <a:gd name="connsiteY1" fmla="*/ 21001 h 38485"/>
                  <a:gd name="connsiteX2" fmla="*/ 27676 w 38645"/>
                  <a:gd name="connsiteY2" fmla="*/ 1801 h 38485"/>
                  <a:gd name="connsiteX3" fmla="*/ 5734 w 38645"/>
                  <a:gd name="connsiteY3" fmla="*/ 4544 h 38485"/>
                  <a:gd name="connsiteX4" fmla="*/ 2990 w 38645"/>
                  <a:gd name="connsiteY4" fmla="*/ 29229 h 38485"/>
                  <a:gd name="connsiteX5" fmla="*/ 2990 w 38645"/>
                  <a:gd name="connsiteY5" fmla="*/ 29229 h 38485"/>
                  <a:gd name="connsiteX6" fmla="*/ 2990 w 38645"/>
                  <a:gd name="connsiteY6" fmla="*/ 29229 h 38485"/>
                  <a:gd name="connsiteX7" fmla="*/ 24932 w 38645"/>
                  <a:gd name="connsiteY7" fmla="*/ 37457 h 3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5" h="38485">
                    <a:moveTo>
                      <a:pt x="24932" y="37457"/>
                    </a:moveTo>
                    <a:cubicBezTo>
                      <a:pt x="33161" y="34714"/>
                      <a:pt x="38646" y="29229"/>
                      <a:pt x="38646" y="21001"/>
                    </a:cubicBezTo>
                    <a:cubicBezTo>
                      <a:pt x="38646" y="12773"/>
                      <a:pt x="35904" y="4544"/>
                      <a:pt x="27676" y="1801"/>
                    </a:cubicBezTo>
                    <a:cubicBezTo>
                      <a:pt x="19448" y="-941"/>
                      <a:pt x="11218" y="-941"/>
                      <a:pt x="5734" y="4544"/>
                    </a:cubicBezTo>
                    <a:cubicBezTo>
                      <a:pt x="248" y="10030"/>
                      <a:pt x="-2496" y="21001"/>
                      <a:pt x="2990" y="29229"/>
                    </a:cubicBezTo>
                    <a:cubicBezTo>
                      <a:pt x="2990" y="29229"/>
                      <a:pt x="2990" y="29229"/>
                      <a:pt x="2990" y="29229"/>
                    </a:cubicBezTo>
                    <a:cubicBezTo>
                      <a:pt x="2990" y="29229"/>
                      <a:pt x="2990" y="29229"/>
                      <a:pt x="2990" y="29229"/>
                    </a:cubicBezTo>
                    <a:cubicBezTo>
                      <a:pt x="8476" y="37457"/>
                      <a:pt x="16704" y="40200"/>
                      <a:pt x="24932" y="37457"/>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xmlns="" id="{110B1975-40E5-DF50-6F8C-37442E18B847}"/>
                  </a:ext>
                </a:extLst>
              </p:cNvPr>
              <p:cNvSpPr/>
              <p:nvPr/>
            </p:nvSpPr>
            <p:spPr>
              <a:xfrm>
                <a:off x="10800405" y="2807384"/>
                <a:ext cx="50741" cy="50055"/>
              </a:xfrm>
              <a:custGeom>
                <a:avLst/>
                <a:gdLst>
                  <a:gd name="connsiteX0" fmla="*/ 33599 w 50741"/>
                  <a:gd name="connsiteY0" fmla="*/ 44570 h 50055"/>
                  <a:gd name="connsiteX1" fmla="*/ 44570 w 50741"/>
                  <a:gd name="connsiteY1" fmla="*/ 33599 h 50055"/>
                  <a:gd name="connsiteX2" fmla="*/ 44570 w 50741"/>
                  <a:gd name="connsiteY2" fmla="*/ 6171 h 50055"/>
                  <a:gd name="connsiteX3" fmla="*/ 17143 w 50741"/>
                  <a:gd name="connsiteY3" fmla="*/ 6171 h 50055"/>
                  <a:gd name="connsiteX4" fmla="*/ 6171 w 50741"/>
                  <a:gd name="connsiteY4" fmla="*/ 17142 h 50055"/>
                  <a:gd name="connsiteX5" fmla="*/ 6171 w 50741"/>
                  <a:gd name="connsiteY5" fmla="*/ 44570 h 50055"/>
                  <a:gd name="connsiteX6" fmla="*/ 19885 w 50741"/>
                  <a:gd name="connsiteY6" fmla="*/ 50055 h 50055"/>
                  <a:gd name="connsiteX7" fmla="*/ 33599 w 50741"/>
                  <a:gd name="connsiteY7" fmla="*/ 44570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33599" y="44570"/>
                    </a:moveTo>
                    <a:lnTo>
                      <a:pt x="44570" y="33599"/>
                    </a:lnTo>
                    <a:cubicBezTo>
                      <a:pt x="52798" y="25371"/>
                      <a:pt x="52798" y="14399"/>
                      <a:pt x="44570" y="6171"/>
                    </a:cubicBezTo>
                    <a:cubicBezTo>
                      <a:pt x="36341" y="-2057"/>
                      <a:pt x="25371" y="-2057"/>
                      <a:pt x="17143" y="6171"/>
                    </a:cubicBezTo>
                    <a:lnTo>
                      <a:pt x="6171" y="17142"/>
                    </a:lnTo>
                    <a:cubicBezTo>
                      <a:pt x="-2057" y="25371"/>
                      <a:pt x="-2057" y="36342"/>
                      <a:pt x="6171" y="44570"/>
                    </a:cubicBezTo>
                    <a:cubicBezTo>
                      <a:pt x="8913" y="47312"/>
                      <a:pt x="14399" y="50055"/>
                      <a:pt x="19885" y="50055"/>
                    </a:cubicBezTo>
                    <a:cubicBezTo>
                      <a:pt x="25371" y="50055"/>
                      <a:pt x="30857" y="50055"/>
                      <a:pt x="33599" y="44570"/>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xmlns="" val="221071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a:extLst>
              <a:ext uri="{FF2B5EF4-FFF2-40B4-BE49-F238E27FC236}">
                <a16:creationId xmlns:a16="http://schemas.microsoft.com/office/drawing/2014/main" xmlns="" id="{A696E9DA-55BA-CDF7-8707-1F3AA64ACC52}"/>
              </a:ext>
            </a:extLst>
          </p:cNvPr>
          <p:cNvSpPr txBox="1">
            <a:spLocks/>
          </p:cNvSpPr>
          <p:nvPr/>
        </p:nvSpPr>
        <p:spPr>
          <a:xfrm>
            <a:off x="703395" y="8169275"/>
            <a:ext cx="1887234"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заинтересованите страни, вижте таблицата в Приложение 1</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6" name="Text Placeholder 5">
            <a:extLst>
              <a:ext uri="{FF2B5EF4-FFF2-40B4-BE49-F238E27FC236}">
                <a16:creationId xmlns:a16="http://schemas.microsoft.com/office/drawing/2014/main" xmlns="" id="{194DA829-A968-7E83-D00E-561C5C35E7DB}"/>
              </a:ext>
            </a:extLst>
          </p:cNvPr>
          <p:cNvSpPr>
            <a:spLocks noGrp="1"/>
          </p:cNvSpPr>
          <p:nvPr>
            <p:ph type="body" sz="quarter" idx="13"/>
          </p:nvPr>
        </p:nvSpPr>
        <p:spPr>
          <a:xfrm>
            <a:off x="2238548" y="930275"/>
            <a:ext cx="5330653" cy="914401"/>
          </a:xfrm>
          <a:solidFill>
            <a:srgbClr val="EB7339"/>
          </a:solidFill>
        </p:spPr>
        <p:txBody>
          <a:bodyPr anchor="ctr"/>
          <a:lstStyle/>
          <a:p>
            <a:pPr marL="223838"/>
            <a:r>
              <a:rPr lang="en-IE" kern="0" spc="-5" dirty="0">
                <a:solidFill>
                  <a:schemeClr val="bg1"/>
                </a:solidFill>
                <a:latin typeface="Calibri"/>
                <a:cs typeface="Calibri"/>
              </a:rPr>
              <a:t>ANATOLIKI SA</a:t>
            </a:r>
            <a:r>
              <a:rPr lang="en-IE" sz="2400" spc="-5" dirty="0">
                <a:solidFill>
                  <a:schemeClr val="bg1"/>
                </a:solidFill>
                <a:latin typeface="Calibri"/>
                <a:cs typeface="Calibri"/>
              </a:rPr>
              <a:t> </a:t>
            </a:r>
            <a:r>
              <a:rPr lang="en-IE" sz="2400" spc="-5" dirty="0" smtClean="0">
                <a:solidFill>
                  <a:schemeClr val="bg1"/>
                </a:solidFill>
                <a:latin typeface="Calibri"/>
                <a:cs typeface="Calibri"/>
              </a:rPr>
              <a:t>-</a:t>
            </a:r>
            <a:r>
              <a:rPr lang="bg-BG" sz="2400" spc="-5" dirty="0" smtClean="0">
                <a:solidFill>
                  <a:schemeClr val="bg1"/>
                </a:solidFill>
                <a:latin typeface="Calibri"/>
                <a:cs typeface="Calibri"/>
              </a:rPr>
              <a:t> </a:t>
            </a:r>
            <a:r>
              <a:rPr lang="ru-RU" cap="all" spc="-5" dirty="0" smtClean="0">
                <a:solidFill>
                  <a:schemeClr val="bg1"/>
                </a:solidFill>
                <a:latin typeface="Calibri"/>
                <a:cs typeface="Calibri"/>
              </a:rPr>
              <a:t>Организация за местно развитие, </a:t>
            </a:r>
            <a:r>
              <a:rPr lang="bg-BG" cap="all" spc="-5" dirty="0" smtClean="0">
                <a:solidFill>
                  <a:schemeClr val="bg1"/>
                </a:solidFill>
                <a:latin typeface="Calibri"/>
                <a:cs typeface="Calibri"/>
              </a:rPr>
              <a:t>Солун, Гърция</a:t>
            </a:r>
            <a:endParaRPr lang="en-IE" sz="2400" cap="all" spc="-5" dirty="0">
              <a:solidFill>
                <a:schemeClr val="bg1"/>
              </a:solidFill>
              <a:latin typeface="Calibri"/>
              <a:cs typeface="Calibri"/>
            </a:endParaRPr>
          </a:p>
        </p:txBody>
      </p:sp>
      <p:cxnSp>
        <p:nvCxnSpPr>
          <p:cNvPr id="16" name="Straight Connector 15">
            <a:extLst>
              <a:ext uri="{FF2B5EF4-FFF2-40B4-BE49-F238E27FC236}">
                <a16:creationId xmlns:a16="http://schemas.microsoft.com/office/drawing/2014/main" xmlns="" id="{0597E16B-C4ED-C5D5-CB8C-3E786F7817CC}"/>
              </a:ext>
            </a:extLst>
          </p:cNvPr>
          <p:cNvCxnSpPr>
            <a:cxnSpLocks/>
          </p:cNvCxnSpPr>
          <p:nvPr/>
        </p:nvCxnSpPr>
        <p:spPr>
          <a:xfrm>
            <a:off x="321830" y="232994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xmlns="" id="{A791C3B0-6E34-92DE-4F57-73E0CF759E85}"/>
              </a:ext>
            </a:extLst>
          </p:cNvPr>
          <p:cNvGrpSpPr/>
          <p:nvPr/>
        </p:nvGrpSpPr>
        <p:grpSpPr>
          <a:xfrm>
            <a:off x="608864" y="2176055"/>
            <a:ext cx="3175736" cy="523220"/>
            <a:chOff x="642634" y="1690786"/>
            <a:chExt cx="2837166" cy="523220"/>
          </a:xfrm>
        </p:grpSpPr>
        <p:sp>
          <p:nvSpPr>
            <p:cNvPr id="20" name="Rectangle 19">
              <a:extLst>
                <a:ext uri="{FF2B5EF4-FFF2-40B4-BE49-F238E27FC236}">
                  <a16:creationId xmlns:a16="http://schemas.microsoft.com/office/drawing/2014/main" xmlns="" id="{DF3F7005-123D-9156-4726-2B31EBC7D77F}"/>
                </a:ext>
              </a:extLst>
            </p:cNvPr>
            <p:cNvSpPr/>
            <p:nvPr/>
          </p:nvSpPr>
          <p:spPr>
            <a:xfrm>
              <a:off x="642634" y="1690786"/>
              <a:ext cx="2456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C99325C7-1E72-EEEE-EA0E-1F95DAB2E4C2}"/>
                </a:ext>
              </a:extLst>
            </p:cNvPr>
            <p:cNvSpPr txBox="1"/>
            <p:nvPr/>
          </p:nvSpPr>
          <p:spPr>
            <a:xfrm>
              <a:off x="736600" y="1690786"/>
              <a:ext cx="2743200" cy="523220"/>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НАЧАЛО НА ИНИЦИАТИВАТА</a:t>
              </a:r>
              <a:endParaRPr lang="en-IE" sz="1400" b="1" dirty="0">
                <a:solidFill>
                  <a:schemeClr val="bg1"/>
                </a:solidFill>
                <a:cs typeface="Calibri"/>
              </a:endParaRPr>
            </a:p>
          </p:txBody>
        </p:sp>
      </p:grpSp>
      <p:cxnSp>
        <p:nvCxnSpPr>
          <p:cNvPr id="23" name="Straight Connector 22">
            <a:extLst>
              <a:ext uri="{FF2B5EF4-FFF2-40B4-BE49-F238E27FC236}">
                <a16:creationId xmlns:a16="http://schemas.microsoft.com/office/drawing/2014/main" xmlns="" id="{6D7793EB-2DF6-26B9-93FB-E95084D5682E}"/>
              </a:ext>
            </a:extLst>
          </p:cNvPr>
          <p:cNvCxnSpPr>
            <a:cxnSpLocks/>
          </p:cNvCxnSpPr>
          <p:nvPr/>
        </p:nvCxnSpPr>
        <p:spPr>
          <a:xfrm>
            <a:off x="331705" y="5276786"/>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E7DBCFC1-F2EA-0D92-C946-CC58643AFAD3}"/>
              </a:ext>
            </a:extLst>
          </p:cNvPr>
          <p:cNvGrpSpPr/>
          <p:nvPr/>
        </p:nvGrpSpPr>
        <p:grpSpPr>
          <a:xfrm>
            <a:off x="618739" y="5122897"/>
            <a:ext cx="2962282" cy="561692"/>
            <a:chOff x="642634" y="1690786"/>
            <a:chExt cx="2962282" cy="561692"/>
          </a:xfrm>
        </p:grpSpPr>
        <p:sp>
          <p:nvSpPr>
            <p:cNvPr id="25" name="Rectangle 24">
              <a:extLst>
                <a:ext uri="{FF2B5EF4-FFF2-40B4-BE49-F238E27FC236}">
                  <a16:creationId xmlns:a16="http://schemas.microsoft.com/office/drawing/2014/main" xmlns="" id="{3C33008F-7C39-0212-4995-AAB10D4F94B6}"/>
                </a:ext>
              </a:extLst>
            </p:cNvPr>
            <p:cNvSpPr/>
            <p:nvPr/>
          </p:nvSpPr>
          <p:spPr>
            <a:xfrm>
              <a:off x="642634" y="1690786"/>
              <a:ext cx="2598928"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xmlns="" id="{8AAB3135-E6E4-C779-0273-E87E996385A6}"/>
                </a:ext>
              </a:extLst>
            </p:cNvPr>
            <p:cNvSpPr txBox="1"/>
            <p:nvPr/>
          </p:nvSpPr>
          <p:spPr>
            <a:xfrm>
              <a:off x="736600" y="1690786"/>
              <a:ext cx="2868316"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ДЪЛГОСРОЧНА ЦЕЛ</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7" name="Text Placeholder 5">
            <a:extLst>
              <a:ext uri="{FF2B5EF4-FFF2-40B4-BE49-F238E27FC236}">
                <a16:creationId xmlns:a16="http://schemas.microsoft.com/office/drawing/2014/main" xmlns="" id="{7682C84E-7472-F507-268D-EDF1535DE029}"/>
              </a:ext>
            </a:extLst>
          </p:cNvPr>
          <p:cNvSpPr txBox="1">
            <a:spLocks/>
          </p:cNvSpPr>
          <p:nvPr/>
        </p:nvSpPr>
        <p:spPr>
          <a:xfrm>
            <a:off x="699524" y="2704362"/>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как е започнала инициативата, водеща до промяна, кои са инициаторите</a:t>
            </a:r>
            <a:endParaRPr lang="en-IE" sz="1400" i="1" kern="0" spc="-5" dirty="0">
              <a:solidFill>
                <a:srgbClr val="EB7339"/>
              </a:solidFill>
              <a:cs typeface="Calibri"/>
            </a:endParaRPr>
          </a:p>
        </p:txBody>
      </p:sp>
      <p:sp>
        <p:nvSpPr>
          <p:cNvPr id="28" name="Text Placeholder 5">
            <a:extLst>
              <a:ext uri="{FF2B5EF4-FFF2-40B4-BE49-F238E27FC236}">
                <a16:creationId xmlns:a16="http://schemas.microsoft.com/office/drawing/2014/main" xmlns="" id="{86B4AB98-6475-E749-0110-D61417244D74}"/>
              </a:ext>
            </a:extLst>
          </p:cNvPr>
          <p:cNvSpPr txBox="1">
            <a:spLocks/>
          </p:cNvSpPr>
          <p:nvPr/>
        </p:nvSpPr>
        <p:spPr>
          <a:xfrm>
            <a:off x="2586758" y="2704362"/>
            <a:ext cx="4320000" cy="291101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ru-RU" kern="0" spc="-5" dirty="0" smtClean="0">
                <a:cs typeface="Calibri"/>
              </a:rPr>
              <a:t>“Echedorou Physis” е екологична група от жители на село Калохори, Солун, Гърция. Създаването на инициативата започна по време на пандемията от COVID-19, когато зачестиха дискусиите за различните екологични предизвикателства и изоставянето на делтата на река Галикос и лагуната Калочори. Инициативата започна от гражданите на близките села и крайградските квартали на град Солун, като призив за действие, за да запазим живи детските спомени от речните брегове и устието на река Галикос, като чисти и приветливи за посещение, и които смятат настоящата ситуация на пренебрегване за неподходяща. След продължителен период на дискусии, консултации и неформални действия, групата се трансформира в гражданска организация с нестопанска цел, ръководена от група местни жители на района, идващи от различни среди и професии.</a:t>
            </a:r>
            <a:endParaRPr lang="en-IE" kern="0" spc="-5" dirty="0">
              <a:latin typeface="Calibri"/>
              <a:cs typeface="Calibri"/>
            </a:endParaRPr>
          </a:p>
        </p:txBody>
      </p:sp>
      <p:sp>
        <p:nvSpPr>
          <p:cNvPr id="29" name="Text Placeholder 5">
            <a:extLst>
              <a:ext uri="{FF2B5EF4-FFF2-40B4-BE49-F238E27FC236}">
                <a16:creationId xmlns:a16="http://schemas.microsoft.com/office/drawing/2014/main" xmlns="" id="{629F9501-4DB3-DD53-E9C0-20C2EB70FDFC}"/>
              </a:ext>
            </a:extLst>
          </p:cNvPr>
          <p:cNvSpPr txBox="1">
            <a:spLocks/>
          </p:cNvSpPr>
          <p:nvPr/>
        </p:nvSpPr>
        <p:spPr>
          <a:xfrm>
            <a:off x="709399" y="5656893"/>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bg-BG" sz="1400" i="1" kern="0" spc="-5" dirty="0" smtClean="0">
                <a:solidFill>
                  <a:srgbClr val="EB7339"/>
                </a:solidFill>
                <a:cs typeface="Calibri"/>
              </a:rPr>
              <a:t>Какво ще постигнем в бъдеще?</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30" name="Text Placeholder 5">
            <a:extLst>
              <a:ext uri="{FF2B5EF4-FFF2-40B4-BE49-F238E27FC236}">
                <a16:creationId xmlns:a16="http://schemas.microsoft.com/office/drawing/2014/main" xmlns="" id="{97B81F84-5B61-D509-FE8E-73FAC7BDC5D5}"/>
              </a:ext>
            </a:extLst>
          </p:cNvPr>
          <p:cNvSpPr txBox="1">
            <a:spLocks/>
          </p:cNvSpPr>
          <p:nvPr/>
        </p:nvSpPr>
        <p:spPr>
          <a:xfrm>
            <a:off x="2596633" y="5656893"/>
            <a:ext cx="4320000" cy="193132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ru-RU" kern="0" spc="-5" dirty="0" smtClean="0">
                <a:cs typeface="Calibri"/>
              </a:rPr>
              <a:t>Основната краткосрочна цел, поставена при създаването на екологична група „Echedoros Physis“ беше реконструкцията на два стари, полуразрушени моста, разположени в пешеходен маршрут около делтата на река Галикос, като отправна точка за подмладяване на района и старите маршрути, съществуващи на територията. Междувременно няколко други проблема излязоха на повърхността, които насочиха дейността на групата и към други съществуващи екологични проблеми. Дългосрочната цел на групата е повишаване привлекателността на влажната зона, като съхранено и устойчиво място за посещение, като в същото време допринася за решаването на различни екологични предизвикателства.</a:t>
            </a:r>
            <a:endParaRPr lang="en-IE" kern="0" spc="-5" dirty="0">
              <a:latin typeface="Calibri"/>
              <a:cs typeface="Calibri"/>
            </a:endParaRPr>
          </a:p>
        </p:txBody>
      </p:sp>
      <p:grpSp>
        <p:nvGrpSpPr>
          <p:cNvPr id="33" name="Graphic 2">
            <a:extLst>
              <a:ext uri="{FF2B5EF4-FFF2-40B4-BE49-F238E27FC236}">
                <a16:creationId xmlns:a16="http://schemas.microsoft.com/office/drawing/2014/main" xmlns="" id="{8BABA9DE-5C3A-8344-6068-630F9E093F8B}"/>
              </a:ext>
            </a:extLst>
          </p:cNvPr>
          <p:cNvGrpSpPr/>
          <p:nvPr/>
        </p:nvGrpSpPr>
        <p:grpSpPr>
          <a:xfrm>
            <a:off x="-2110217" y="-146663"/>
            <a:ext cx="3836735" cy="1675108"/>
            <a:chOff x="3357879" y="5072538"/>
            <a:chExt cx="593407" cy="259080"/>
          </a:xfrm>
          <a:solidFill>
            <a:srgbClr val="EB7339"/>
          </a:solidFill>
        </p:grpSpPr>
        <p:sp>
          <p:nvSpPr>
            <p:cNvPr id="34" name="Freeform 33">
              <a:extLst>
                <a:ext uri="{FF2B5EF4-FFF2-40B4-BE49-F238E27FC236}">
                  <a16:creationId xmlns:a16="http://schemas.microsoft.com/office/drawing/2014/main" xmlns="" id="{EB61E01E-E0C6-834D-F3C7-72815905E1E5}"/>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 id="{FB3AC62B-ACD7-B155-0ADD-FF2FCF34659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 id="{8B2B72C7-85AC-D844-48E0-2D8E44AF0154}"/>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cxnSp>
        <p:nvCxnSpPr>
          <p:cNvPr id="37" name="Straight Connector 36">
            <a:extLst>
              <a:ext uri="{FF2B5EF4-FFF2-40B4-BE49-F238E27FC236}">
                <a16:creationId xmlns:a16="http://schemas.microsoft.com/office/drawing/2014/main" xmlns="" id="{7EFD6C42-715C-EF39-A56F-7D4420BB3D6D}"/>
              </a:ext>
            </a:extLst>
          </p:cNvPr>
          <p:cNvCxnSpPr>
            <a:cxnSpLocks/>
          </p:cNvCxnSpPr>
          <p:nvPr/>
        </p:nvCxnSpPr>
        <p:spPr>
          <a:xfrm>
            <a:off x="325701" y="7863160"/>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8A8DF607-E6CE-119D-E327-172B675604E1}"/>
              </a:ext>
            </a:extLst>
          </p:cNvPr>
          <p:cNvGrpSpPr/>
          <p:nvPr/>
        </p:nvGrpSpPr>
        <p:grpSpPr>
          <a:xfrm>
            <a:off x="612734" y="7709271"/>
            <a:ext cx="3019465" cy="561692"/>
            <a:chOff x="642634" y="1690786"/>
            <a:chExt cx="2837166" cy="561692"/>
          </a:xfrm>
        </p:grpSpPr>
        <p:sp>
          <p:nvSpPr>
            <p:cNvPr id="39" name="Rectangle 38">
              <a:extLst>
                <a:ext uri="{FF2B5EF4-FFF2-40B4-BE49-F238E27FC236}">
                  <a16:creationId xmlns:a16="http://schemas.microsoft.com/office/drawing/2014/main" xmlns="" id="{AF2202FF-9E3D-42FF-85F9-8276717BF8D8}"/>
                </a:ext>
              </a:extLst>
            </p:cNvPr>
            <p:cNvSpPr/>
            <p:nvPr/>
          </p:nvSpPr>
          <p:spPr>
            <a:xfrm>
              <a:off x="642634" y="1690786"/>
              <a:ext cx="22275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F27FBC83-D825-6376-4D94-E9744DEAD13A}"/>
                </a:ext>
              </a:extLst>
            </p:cNvPr>
            <p:cNvSpPr txBox="1"/>
            <p:nvPr/>
          </p:nvSpPr>
          <p:spPr>
            <a:xfrm>
              <a:off x="736600" y="1690786"/>
              <a:ext cx="2743200"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ЗАИНТЕРЕСОВАНИ СТРАНИ</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42" name="Text Placeholder 5">
            <a:extLst>
              <a:ext uri="{FF2B5EF4-FFF2-40B4-BE49-F238E27FC236}">
                <a16:creationId xmlns:a16="http://schemas.microsoft.com/office/drawing/2014/main" xmlns="" id="{A102EA07-176A-219F-F0EB-E463A03F4BC1}"/>
              </a:ext>
            </a:extLst>
          </p:cNvPr>
          <p:cNvSpPr txBox="1">
            <a:spLocks/>
          </p:cNvSpPr>
          <p:nvPr/>
        </p:nvSpPr>
        <p:spPr>
          <a:xfrm>
            <a:off x="2590629" y="8237579"/>
            <a:ext cx="4320000" cy="2229422"/>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ru-RU" kern="0" spc="-5" dirty="0" smtClean="0">
                <a:cs typeface="Calibri"/>
              </a:rPr>
              <a:t>През всичките си години на работа групата е създала няколко синергии с различни участници от град Калохори и градската мрежа на Солун. Като доброволна екологична група от активни граждани, “Echedoros Physis” представя в същото време уменията, опита и връзките на своите членове. Групата е установила няколко взаимодействия с публични органи и организации, работещи в района, като Регион Централна Македония, местната община Делта, Агенцията за естествена околна среда и изменение на климата на Аксиос Делта (N.E.C.C.A.) и други екологични и доброволчески организации. „Echedoros Physis” обаче не е свързан с никаква политическа ориентация, като е форма на изразяване на реалните нужди на района и визията на неговите жители.</a:t>
            </a:r>
            <a:endParaRPr lang="en-IE" kern="0" spc="-5" dirty="0">
              <a:latin typeface="Calibri"/>
              <a:cs typeface="Calibri"/>
            </a:endParaRPr>
          </a:p>
        </p:txBody>
      </p:sp>
      <p:grpSp>
        <p:nvGrpSpPr>
          <p:cNvPr id="54" name="Group 53">
            <a:extLst>
              <a:ext uri="{FF2B5EF4-FFF2-40B4-BE49-F238E27FC236}">
                <a16:creationId xmlns:a16="http://schemas.microsoft.com/office/drawing/2014/main" xmlns="" id="{A5CCF8FF-EF04-9620-20EA-F4B09D675415}"/>
              </a:ext>
            </a:extLst>
          </p:cNvPr>
          <p:cNvGrpSpPr>
            <a:grpSpLocks noChangeAspect="1"/>
          </p:cNvGrpSpPr>
          <p:nvPr/>
        </p:nvGrpSpPr>
        <p:grpSpPr>
          <a:xfrm>
            <a:off x="753078" y="6462480"/>
            <a:ext cx="749618" cy="748800"/>
            <a:chOff x="7257599" y="768348"/>
            <a:chExt cx="868457" cy="867509"/>
          </a:xfrm>
          <a:solidFill>
            <a:srgbClr val="404040"/>
          </a:solidFill>
        </p:grpSpPr>
        <p:sp>
          <p:nvSpPr>
            <p:cNvPr id="55" name="Freeform 54">
              <a:extLst>
                <a:ext uri="{FF2B5EF4-FFF2-40B4-BE49-F238E27FC236}">
                  <a16:creationId xmlns:a16="http://schemas.microsoft.com/office/drawing/2014/main" xmlns="" id="{93E85E39-7318-2B08-9D4F-71BFC9A9496F}"/>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6" name="Graphic 2">
              <a:extLst>
                <a:ext uri="{FF2B5EF4-FFF2-40B4-BE49-F238E27FC236}">
                  <a16:creationId xmlns:a16="http://schemas.microsoft.com/office/drawing/2014/main" xmlns="" id="{47452377-5180-A235-2D72-A07450998C31}"/>
                </a:ext>
              </a:extLst>
            </p:cNvPr>
            <p:cNvGrpSpPr/>
            <p:nvPr/>
          </p:nvGrpSpPr>
          <p:grpSpPr>
            <a:xfrm>
              <a:off x="7257599" y="768348"/>
              <a:ext cx="868457" cy="867509"/>
              <a:chOff x="7257599" y="768348"/>
              <a:chExt cx="868457" cy="867509"/>
            </a:xfrm>
            <a:grpFill/>
          </p:grpSpPr>
          <p:sp>
            <p:nvSpPr>
              <p:cNvPr id="57" name="Freeform 56">
                <a:extLst>
                  <a:ext uri="{FF2B5EF4-FFF2-40B4-BE49-F238E27FC236}">
                    <a16:creationId xmlns:a16="http://schemas.microsoft.com/office/drawing/2014/main" xmlns="" id="{93E71204-C7BF-4AEF-0E51-99B757D7DF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xmlns="" id="{B2DDB961-857A-B40A-20CC-ACCAFDCB71FC}"/>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xmlns="" id="{B7209AD5-B17F-8DC1-19F7-204CD1AC27B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xmlns="" id="{8610D398-351F-2906-C110-590DF314EE6C}"/>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xmlns="" id="{68CB73DA-239C-7A78-AB3B-81C15DB7A36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62" name="Graphic 3">
            <a:extLst>
              <a:ext uri="{FF2B5EF4-FFF2-40B4-BE49-F238E27FC236}">
                <a16:creationId xmlns:a16="http://schemas.microsoft.com/office/drawing/2014/main" xmlns="" id="{84C18842-D250-CE2D-E2E6-C81010CCF666}"/>
              </a:ext>
            </a:extLst>
          </p:cNvPr>
          <p:cNvGrpSpPr>
            <a:grpSpLocks noChangeAspect="1"/>
          </p:cNvGrpSpPr>
          <p:nvPr/>
        </p:nvGrpSpPr>
        <p:grpSpPr>
          <a:xfrm>
            <a:off x="727720" y="9173075"/>
            <a:ext cx="749544" cy="748800"/>
            <a:chOff x="10436851" y="3696286"/>
            <a:chExt cx="1037794" cy="1036764"/>
          </a:xfrm>
          <a:solidFill>
            <a:srgbClr val="404040"/>
          </a:solidFill>
        </p:grpSpPr>
        <p:sp>
          <p:nvSpPr>
            <p:cNvPr id="63" name="Freeform 62">
              <a:extLst>
                <a:ext uri="{FF2B5EF4-FFF2-40B4-BE49-F238E27FC236}">
                  <a16:creationId xmlns:a16="http://schemas.microsoft.com/office/drawing/2014/main" xmlns="" id="{07C5F2D8-639B-B12E-1C5B-65A58CBAD37A}"/>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B7339"/>
            </a:solid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xmlns="" id="{E8401CC9-8AE1-6560-3A66-F21E456240DE}"/>
                </a:ext>
              </a:extLst>
            </p:cNvPr>
            <p:cNvGrpSpPr/>
            <p:nvPr/>
          </p:nvGrpSpPr>
          <p:grpSpPr>
            <a:xfrm>
              <a:off x="10436851" y="3696286"/>
              <a:ext cx="1037794" cy="1036764"/>
              <a:chOff x="10436851" y="3696286"/>
              <a:chExt cx="1037794" cy="1036764"/>
            </a:xfrm>
            <a:grpFill/>
          </p:grpSpPr>
          <p:sp>
            <p:nvSpPr>
              <p:cNvPr id="65" name="Freeform 64">
                <a:extLst>
                  <a:ext uri="{FF2B5EF4-FFF2-40B4-BE49-F238E27FC236}">
                    <a16:creationId xmlns:a16="http://schemas.microsoft.com/office/drawing/2014/main" xmlns="" id="{8E8DE5EB-E0F9-110A-C20C-994CE8C99119}"/>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xmlns="" id="{5925B61B-938D-67E1-3833-EC59CB5898C1}"/>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dirty="0"/>
              </a:p>
            </p:txBody>
          </p:sp>
        </p:grpSp>
      </p:grpSp>
      <p:grpSp>
        <p:nvGrpSpPr>
          <p:cNvPr id="72" name="Group 71">
            <a:extLst>
              <a:ext uri="{FF2B5EF4-FFF2-40B4-BE49-F238E27FC236}">
                <a16:creationId xmlns:a16="http://schemas.microsoft.com/office/drawing/2014/main" xmlns="" id="{B6B16CFA-E394-FEF2-C59A-8B64F112E41A}"/>
              </a:ext>
            </a:extLst>
          </p:cNvPr>
          <p:cNvGrpSpPr/>
          <p:nvPr/>
        </p:nvGrpSpPr>
        <p:grpSpPr>
          <a:xfrm>
            <a:off x="724607" y="3841304"/>
            <a:ext cx="748786" cy="898971"/>
            <a:chOff x="689122" y="3058524"/>
            <a:chExt cx="748786" cy="898971"/>
          </a:xfrm>
        </p:grpSpPr>
        <p:grpSp>
          <p:nvGrpSpPr>
            <p:cNvPr id="43" name="Group 42">
              <a:extLst>
                <a:ext uri="{FF2B5EF4-FFF2-40B4-BE49-F238E27FC236}">
                  <a16:creationId xmlns:a16="http://schemas.microsoft.com/office/drawing/2014/main" xmlns="" id="{B07E81CD-05C5-8925-C449-288CEE5DAA4D}"/>
                </a:ext>
              </a:extLst>
            </p:cNvPr>
            <p:cNvGrpSpPr>
              <a:grpSpLocks noChangeAspect="1"/>
            </p:cNvGrpSpPr>
            <p:nvPr/>
          </p:nvGrpSpPr>
          <p:grpSpPr>
            <a:xfrm>
              <a:off x="689122" y="3208695"/>
              <a:ext cx="748786" cy="748800"/>
              <a:chOff x="8736336" y="773976"/>
              <a:chExt cx="925001" cy="925018"/>
            </a:xfrm>
            <a:solidFill>
              <a:srgbClr val="404040"/>
            </a:solidFill>
          </p:grpSpPr>
          <p:grpSp>
            <p:nvGrpSpPr>
              <p:cNvPr id="44" name="Graphic 2">
                <a:extLst>
                  <a:ext uri="{FF2B5EF4-FFF2-40B4-BE49-F238E27FC236}">
                    <a16:creationId xmlns:a16="http://schemas.microsoft.com/office/drawing/2014/main" xmlns="" id="{11FD8B12-83C3-80E7-6226-38B45F51D838}"/>
                  </a:ext>
                </a:extLst>
              </p:cNvPr>
              <p:cNvGrpSpPr/>
              <p:nvPr/>
            </p:nvGrpSpPr>
            <p:grpSpPr>
              <a:xfrm>
                <a:off x="8736336" y="773976"/>
                <a:ext cx="925001" cy="925018"/>
                <a:chOff x="8736336" y="773976"/>
                <a:chExt cx="925001" cy="925018"/>
              </a:xfrm>
              <a:grpFill/>
            </p:grpSpPr>
            <p:sp>
              <p:nvSpPr>
                <p:cNvPr id="47" name="Freeform 46">
                  <a:extLst>
                    <a:ext uri="{FF2B5EF4-FFF2-40B4-BE49-F238E27FC236}">
                      <a16:creationId xmlns:a16="http://schemas.microsoft.com/office/drawing/2014/main" xmlns="" id="{F32BF458-7C6E-4345-F7AA-B8BB65F1059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xmlns="" id="{5CA8752E-0846-7260-5104-23D48FD2BC60}"/>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xmlns="" id="{78CF27AB-4ED5-27EA-1A91-C86384DEDA12}"/>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xmlns="" id="{A2BAFC86-AB3F-E415-52C3-125906C812A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xmlns="" id="{462D7BBA-B870-F7B5-7AA7-CBEA5080149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xmlns="" id="{81B75D88-18F3-39EA-2771-A3D885C4854D}"/>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xmlns="" id="{60A8B218-10BF-AB0A-AC5D-37554E54634B}"/>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xmlns="" id="{5F48BA59-1839-FB7B-D8C4-D0D7C3855F69}"/>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xmlns="" id="{E7164EBD-2795-5338-EC6F-9C398DC4AE68}"/>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1" name="Group 70">
              <a:extLst>
                <a:ext uri="{FF2B5EF4-FFF2-40B4-BE49-F238E27FC236}">
                  <a16:creationId xmlns:a16="http://schemas.microsoft.com/office/drawing/2014/main" xmlns="" id="{09CDF227-7AEE-E2AF-DAC8-3B16E48CC066}"/>
                </a:ext>
              </a:extLst>
            </p:cNvPr>
            <p:cNvGrpSpPr/>
            <p:nvPr/>
          </p:nvGrpSpPr>
          <p:grpSpPr>
            <a:xfrm rot="16200000">
              <a:off x="998594" y="2926741"/>
              <a:ext cx="122527" cy="386093"/>
              <a:chOff x="1467781" y="3425458"/>
              <a:chExt cx="122527" cy="386093"/>
            </a:xfrm>
          </p:grpSpPr>
          <p:sp>
            <p:nvSpPr>
              <p:cNvPr id="68" name="Freeform 67">
                <a:extLst>
                  <a:ext uri="{FF2B5EF4-FFF2-40B4-BE49-F238E27FC236}">
                    <a16:creationId xmlns:a16="http://schemas.microsoft.com/office/drawing/2014/main" xmlns="" id="{2D4C12EA-6004-3C97-5810-3EEA2E53862A}"/>
                  </a:ext>
                </a:extLst>
              </p:cNvPr>
              <p:cNvSpPr/>
              <p:nvPr/>
            </p:nvSpPr>
            <p:spPr>
              <a:xfrm>
                <a:off x="1508410" y="3606805"/>
                <a:ext cx="81898" cy="23399"/>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xmlns="" id="{E7C11180-A874-66B5-176C-86387E114923}"/>
                  </a:ext>
                </a:extLst>
              </p:cNvPr>
              <p:cNvSpPr/>
              <p:nvPr/>
            </p:nvSpPr>
            <p:spPr>
              <a:xfrm>
                <a:off x="1468192" y="3758902"/>
                <a:ext cx="73702" cy="5264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xmlns="" id="{C6778297-441C-549B-661D-C4A3CB1A751C}"/>
                  </a:ext>
                </a:extLst>
              </p:cNvPr>
              <p:cNvSpPr/>
              <p:nvPr/>
            </p:nvSpPr>
            <p:spPr>
              <a:xfrm>
                <a:off x="1467781" y="3425458"/>
                <a:ext cx="74265" cy="5265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3" name="Slide Number Placeholder 5">
            <a:extLst>
              <a:ext uri="{FF2B5EF4-FFF2-40B4-BE49-F238E27FC236}">
                <a16:creationId xmlns:a16="http://schemas.microsoft.com/office/drawing/2014/main" xmlns="" id="{E3A0030D-CF50-9E7E-FEA3-38813E600647}"/>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21</a:t>
            </a:fld>
            <a:endParaRPr lang="en-US" dirty="0"/>
          </a:p>
        </p:txBody>
      </p:sp>
      <p:sp>
        <p:nvSpPr>
          <p:cNvPr id="74" name="Text Placeholder 45">
            <a:extLst>
              <a:ext uri="{FF2B5EF4-FFF2-40B4-BE49-F238E27FC236}">
                <a16:creationId xmlns:a16="http://schemas.microsoft.com/office/drawing/2014/main" xmlns="" id="{C1B8659D-681D-6B63-8045-AAA931A9DF07}"/>
              </a:ext>
            </a:extLst>
          </p:cNvPr>
          <p:cNvSpPr txBox="1">
            <a:spLocks/>
          </p:cNvSpPr>
          <p:nvPr/>
        </p:nvSpPr>
        <p:spPr>
          <a:xfrm>
            <a:off x="601483" y="928786"/>
            <a:ext cx="1382421" cy="1044202"/>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8000" b="1" kern="0" dirty="0">
                <a:solidFill>
                  <a:srgbClr val="354F92"/>
                </a:solidFill>
              </a:rPr>
              <a:t>04</a:t>
            </a:r>
          </a:p>
        </p:txBody>
      </p:sp>
    </p:spTree>
    <p:extLst>
      <p:ext uri="{BB962C8B-B14F-4D97-AF65-F5344CB8AC3E}">
        <p14:creationId xmlns:p14="http://schemas.microsoft.com/office/powerpoint/2010/main" xmlns="" val="133449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6D7793EB-2DF6-26B9-93FB-E95084D5682E}"/>
              </a:ext>
            </a:extLst>
          </p:cNvPr>
          <p:cNvCxnSpPr>
            <a:cxnSpLocks/>
          </p:cNvCxnSpPr>
          <p:nvPr/>
        </p:nvCxnSpPr>
        <p:spPr>
          <a:xfrm>
            <a:off x="283824" y="8540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E7DBCFC1-F2EA-0D92-C946-CC58643AFAD3}"/>
              </a:ext>
            </a:extLst>
          </p:cNvPr>
          <p:cNvGrpSpPr/>
          <p:nvPr/>
        </p:nvGrpSpPr>
        <p:grpSpPr>
          <a:xfrm>
            <a:off x="648271" y="674906"/>
            <a:ext cx="2684766" cy="815608"/>
            <a:chOff x="642634" y="1690786"/>
            <a:chExt cx="2684766" cy="815608"/>
          </a:xfrm>
        </p:grpSpPr>
        <p:sp>
          <p:nvSpPr>
            <p:cNvPr id="25" name="Rectangle 24">
              <a:extLst>
                <a:ext uri="{FF2B5EF4-FFF2-40B4-BE49-F238E27FC236}">
                  <a16:creationId xmlns:a16="http://schemas.microsoft.com/office/drawing/2014/main" xmlns="" id="{3C33008F-7C39-0212-4995-AAB10D4F94B6}"/>
                </a:ext>
              </a:extLst>
            </p:cNvPr>
            <p:cNvSpPr/>
            <p:nvPr/>
          </p:nvSpPr>
          <p:spPr>
            <a:xfrm>
              <a:off x="642634" y="1690786"/>
              <a:ext cx="2075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8AAB3135-E6E4-C779-0273-E87E996385A6}"/>
                </a:ext>
              </a:extLst>
            </p:cNvPr>
            <p:cNvSpPr txBox="1"/>
            <p:nvPr/>
          </p:nvSpPr>
          <p:spPr>
            <a:xfrm>
              <a:off x="736600" y="1690786"/>
              <a:ext cx="2590800" cy="815608"/>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ПРОБЛЕМЪТ</a:t>
              </a: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9" name="Text Placeholder 5">
            <a:extLst>
              <a:ext uri="{FF2B5EF4-FFF2-40B4-BE49-F238E27FC236}">
                <a16:creationId xmlns:a16="http://schemas.microsoft.com/office/drawing/2014/main" xmlns="" id="{629F9501-4DB3-DD53-E9C0-20C2EB70FDFC}"/>
              </a:ext>
            </a:extLst>
          </p:cNvPr>
          <p:cNvSpPr txBox="1">
            <a:spLocks/>
          </p:cNvSpPr>
          <p:nvPr/>
        </p:nvSpPr>
        <p:spPr>
          <a:xfrm>
            <a:off x="682233" y="1208902"/>
            <a:ext cx="1676400" cy="1290278"/>
          </a:xfrm>
          <a:prstGeom prst="rect">
            <a:avLst/>
          </a:prstGeom>
        </p:spPr>
        <p:txBody>
          <a:bodyPr wrap="square" lIns="0" tIns="0" rIns="0" bIns="0" numCol="1" spcCol="216000">
            <a:normAutofit fontScale="925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Какъв е истинският/те проблем/и, свързани с изменението на климата и загубата на биологично разнообразие?</a:t>
            </a:r>
            <a:endParaRPr lang="en-IE" sz="1400" i="1" kern="0" spc="-5" dirty="0">
              <a:solidFill>
                <a:srgbClr val="EB7339"/>
              </a:solidFill>
              <a:cs typeface="Calibri"/>
            </a:endParaRPr>
          </a:p>
        </p:txBody>
      </p:sp>
      <p:sp>
        <p:nvSpPr>
          <p:cNvPr id="30" name="Text Placeholder 5">
            <a:extLst>
              <a:ext uri="{FF2B5EF4-FFF2-40B4-BE49-F238E27FC236}">
                <a16:creationId xmlns:a16="http://schemas.microsoft.com/office/drawing/2014/main" xmlns="" id="{97B81F84-5B61-D509-FE8E-73FAC7BDC5D5}"/>
              </a:ext>
            </a:extLst>
          </p:cNvPr>
          <p:cNvSpPr txBox="1">
            <a:spLocks/>
          </p:cNvSpPr>
          <p:nvPr/>
        </p:nvSpPr>
        <p:spPr>
          <a:xfrm>
            <a:off x="2489200" y="1082675"/>
            <a:ext cx="4400267" cy="2365305"/>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ru-RU" kern="0" spc="-5" dirty="0" smtClean="0">
                <a:cs typeface="Calibri"/>
              </a:rPr>
              <a:t>Районът на делтата на река Галикос и лагуната на Калочори е защитена зона от 30 000 хектара, крайградска територия, разположена само на 10 километра от центъра на град Солун и също така защитена екологична зона от НАТУРА 2000. Въпреки близостта си до градската зона, проблемите, свързани с околната среда, изменението на климата и загубата на биоразнообразие са много:</a:t>
            </a:r>
          </a:p>
          <a:p>
            <a:pPr marL="67945">
              <a:lnSpc>
                <a:spcPts val="1275"/>
              </a:lnSpc>
            </a:pPr>
            <a:r>
              <a:rPr lang="ru-RU" kern="0" spc="-5" dirty="0" smtClean="0">
                <a:cs typeface="Calibri"/>
              </a:rPr>
              <a:t> </a:t>
            </a:r>
          </a:p>
          <a:p>
            <a:pPr marL="445912" lvl="1">
              <a:lnSpc>
                <a:spcPts val="1275"/>
              </a:lnSpc>
              <a:buClr>
                <a:srgbClr val="EB7339"/>
              </a:buClr>
              <a:buFont typeface="Arial" pitchFamily="34" charset="0"/>
              <a:buChar char="•"/>
            </a:pPr>
            <a:r>
              <a:rPr lang="ru-RU" kern="0" spc="-5" dirty="0" smtClean="0">
                <a:cs typeface="Calibri"/>
              </a:rPr>
              <a:t> Замърсяване от близката индустриална зона</a:t>
            </a:r>
          </a:p>
          <a:p>
            <a:pPr marL="445912" lvl="1">
              <a:lnSpc>
                <a:spcPts val="1275"/>
              </a:lnSpc>
              <a:buClr>
                <a:srgbClr val="EB7339"/>
              </a:buClr>
              <a:buFont typeface="Arial" pitchFamily="34" charset="0"/>
              <a:buChar char="•"/>
            </a:pPr>
            <a:r>
              <a:rPr lang="ru-RU" kern="0" spc="-5" dirty="0" smtClean="0">
                <a:cs typeface="Calibri"/>
              </a:rPr>
              <a:t> Незаконен риболов на местни видове</a:t>
            </a:r>
          </a:p>
          <a:p>
            <a:pPr marL="445912" lvl="1">
              <a:lnSpc>
                <a:spcPts val="1275"/>
              </a:lnSpc>
              <a:buClr>
                <a:srgbClr val="EB7339"/>
              </a:buClr>
              <a:buFont typeface="Arial" pitchFamily="34" charset="0"/>
              <a:buChar char="•"/>
            </a:pPr>
            <a:r>
              <a:rPr lang="ru-RU" kern="0" spc="-5" dirty="0" smtClean="0">
                <a:cs typeface="Calibri"/>
              </a:rPr>
              <a:t> Незаконен лов на птици (чапли) и други защитени видове в зоната на НАТУРА 2000</a:t>
            </a:r>
          </a:p>
          <a:p>
            <a:pPr marL="445912" lvl="1">
              <a:lnSpc>
                <a:spcPts val="1275"/>
              </a:lnSpc>
              <a:buClr>
                <a:srgbClr val="EB7339"/>
              </a:buClr>
              <a:buFont typeface="Arial" pitchFamily="34" charset="0"/>
              <a:buChar char="•"/>
            </a:pPr>
            <a:r>
              <a:rPr lang="ru-RU" kern="0" spc="-5" dirty="0" smtClean="0">
                <a:cs typeface="Calibri"/>
              </a:rPr>
              <a:t> Изхвърляне на едрогабаритни отпадъци в лагуната на Калочори и крайбрежието на речната екосистема</a:t>
            </a:r>
          </a:p>
          <a:p>
            <a:pPr marL="445912" lvl="1">
              <a:lnSpc>
                <a:spcPts val="1275"/>
              </a:lnSpc>
              <a:buClr>
                <a:srgbClr val="EB7339"/>
              </a:buClr>
              <a:buFont typeface="Arial" pitchFamily="34" charset="0"/>
              <a:buChar char="•"/>
            </a:pPr>
            <a:r>
              <a:rPr lang="ru-RU" kern="0" spc="-5" dirty="0" smtClean="0">
                <a:cs typeface="Calibri"/>
              </a:rPr>
              <a:t> Изоставяне на района</a:t>
            </a:r>
            <a:endParaRPr lang="en-IE" kern="0" spc="-5" dirty="0">
              <a:latin typeface="Calibri"/>
              <a:cs typeface="Calibri"/>
            </a:endParaRPr>
          </a:p>
        </p:txBody>
      </p:sp>
      <p:cxnSp>
        <p:nvCxnSpPr>
          <p:cNvPr id="2" name="Straight Connector 1">
            <a:extLst>
              <a:ext uri="{FF2B5EF4-FFF2-40B4-BE49-F238E27FC236}">
                <a16:creationId xmlns:a16="http://schemas.microsoft.com/office/drawing/2014/main" xmlns="" id="{A7D11F8E-3689-A7C2-56E4-1EBDFF9ADD5F}"/>
              </a:ext>
            </a:extLst>
          </p:cNvPr>
          <p:cNvCxnSpPr>
            <a:cxnSpLocks/>
          </p:cNvCxnSpPr>
          <p:nvPr/>
        </p:nvCxnSpPr>
        <p:spPr>
          <a:xfrm>
            <a:off x="289105" y="3857716"/>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C90F7DE7-26A7-9EEF-427E-815B3C81510F}"/>
              </a:ext>
            </a:extLst>
          </p:cNvPr>
          <p:cNvGrpSpPr/>
          <p:nvPr/>
        </p:nvGrpSpPr>
        <p:grpSpPr>
          <a:xfrm>
            <a:off x="653552" y="3675442"/>
            <a:ext cx="3320550" cy="815608"/>
            <a:chOff x="642634" y="1690786"/>
            <a:chExt cx="3320550" cy="815608"/>
          </a:xfrm>
        </p:grpSpPr>
        <p:sp>
          <p:nvSpPr>
            <p:cNvPr id="4" name="Rectangle 3">
              <a:extLst>
                <a:ext uri="{FF2B5EF4-FFF2-40B4-BE49-F238E27FC236}">
                  <a16:creationId xmlns:a16="http://schemas.microsoft.com/office/drawing/2014/main" xmlns="" id="{578CEDF5-CF5B-16CA-1710-133FCCF2ABC7}"/>
                </a:ext>
              </a:extLst>
            </p:cNvPr>
            <p:cNvSpPr/>
            <p:nvPr/>
          </p:nvSpPr>
          <p:spPr>
            <a:xfrm>
              <a:off x="642634" y="1690786"/>
              <a:ext cx="3015751"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CB498E0-2328-005C-C6B9-6CF814A96444}"/>
                </a:ext>
              </a:extLst>
            </p:cNvPr>
            <p:cNvSpPr txBox="1"/>
            <p:nvPr/>
          </p:nvSpPr>
          <p:spPr>
            <a:xfrm>
              <a:off x="736599" y="1690786"/>
              <a:ext cx="3226585" cy="815608"/>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ИНТЕРВЕНЦИИ</a:t>
              </a: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7" name="Text Placeholder 5">
            <a:extLst>
              <a:ext uri="{FF2B5EF4-FFF2-40B4-BE49-F238E27FC236}">
                <a16:creationId xmlns:a16="http://schemas.microsoft.com/office/drawing/2014/main" xmlns="" id="{5B3F7584-CBFC-4F50-F8FE-DD8E7E17CFEF}"/>
              </a:ext>
            </a:extLst>
          </p:cNvPr>
          <p:cNvSpPr txBox="1">
            <a:spLocks/>
          </p:cNvSpPr>
          <p:nvPr/>
        </p:nvSpPr>
        <p:spPr>
          <a:xfrm>
            <a:off x="687514" y="4209438"/>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Помислете за възможни интервенции за постигане на желаните резултати  </a:t>
            </a:r>
            <a:endParaRPr lang="en-IE" sz="1400" i="1" kern="0" spc="-5" dirty="0">
              <a:solidFill>
                <a:srgbClr val="EB7339"/>
              </a:solidFill>
              <a:cs typeface="Calibri"/>
            </a:endParaRPr>
          </a:p>
        </p:txBody>
      </p:sp>
      <p:sp>
        <p:nvSpPr>
          <p:cNvPr id="8" name="Text Placeholder 5">
            <a:extLst>
              <a:ext uri="{FF2B5EF4-FFF2-40B4-BE49-F238E27FC236}">
                <a16:creationId xmlns:a16="http://schemas.microsoft.com/office/drawing/2014/main" xmlns="" id="{EDD551AE-ADF7-F1E0-CACC-0F7974603472}"/>
              </a:ext>
            </a:extLst>
          </p:cNvPr>
          <p:cNvSpPr txBox="1">
            <a:spLocks/>
          </p:cNvSpPr>
          <p:nvPr/>
        </p:nvSpPr>
        <p:spPr>
          <a:xfrm>
            <a:off x="2574748" y="4209438"/>
            <a:ext cx="4320000" cy="197863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58419" algn="l">
              <a:lnSpc>
                <a:spcPts val="1270"/>
              </a:lnSpc>
              <a:spcBef>
                <a:spcPts val="25"/>
              </a:spcBef>
            </a:pPr>
            <a:r>
              <a:rPr lang="ru-RU" dirty="0" smtClean="0">
                <a:cs typeface="Calibri"/>
              </a:rPr>
              <a:t>Възможните намеси за постигане на желания резултат от </a:t>
            </a:r>
            <a:r>
              <a:rPr lang="ru-RU" b="1" dirty="0" smtClean="0">
                <a:cs typeface="Calibri"/>
              </a:rPr>
              <a:t>“Echedoros Physis” </a:t>
            </a:r>
            <a:r>
              <a:rPr lang="ru-RU" dirty="0" smtClean="0">
                <a:cs typeface="Calibri"/>
              </a:rPr>
              <a:t>са:</a:t>
            </a:r>
          </a:p>
          <a:p>
            <a:pPr marL="67945" marR="58419" algn="l">
              <a:lnSpc>
                <a:spcPts val="1270"/>
              </a:lnSpc>
              <a:spcBef>
                <a:spcPts val="25"/>
              </a:spcBef>
            </a:pPr>
            <a:endParaRPr lang="ru-RU" dirty="0" smtClean="0">
              <a:cs typeface="Calibri"/>
            </a:endParaRPr>
          </a:p>
          <a:p>
            <a:pPr marL="445912" marR="58419" lvl="1" algn="l">
              <a:lnSpc>
                <a:spcPts val="1270"/>
              </a:lnSpc>
              <a:spcBef>
                <a:spcPts val="25"/>
              </a:spcBef>
              <a:buClr>
                <a:srgbClr val="EB7339"/>
              </a:buClr>
              <a:buFont typeface="Arial" pitchFamily="34" charset="0"/>
              <a:buChar char="•"/>
            </a:pPr>
            <a:r>
              <a:rPr lang="ru-RU" dirty="0" smtClean="0">
                <a:cs typeface="Calibri"/>
              </a:rPr>
              <a:t> Реконструкцията на старите, полуразрушени мостове по реката</a:t>
            </a:r>
          </a:p>
          <a:p>
            <a:pPr marL="445912" marR="58419" lvl="1" algn="l">
              <a:lnSpc>
                <a:spcPts val="1270"/>
              </a:lnSpc>
              <a:spcBef>
                <a:spcPts val="25"/>
              </a:spcBef>
              <a:buClr>
                <a:srgbClr val="EB7339"/>
              </a:buClr>
              <a:buFont typeface="Arial" pitchFamily="34" charset="0"/>
              <a:buChar char="•"/>
            </a:pPr>
            <a:r>
              <a:rPr lang="ru-RU" dirty="0" smtClean="0">
                <a:cs typeface="Calibri"/>
              </a:rPr>
              <a:t> Подмладяване на територията и опазване на околната среда</a:t>
            </a:r>
          </a:p>
          <a:p>
            <a:pPr marL="445912" marR="58419" lvl="1" algn="l">
              <a:lnSpc>
                <a:spcPts val="1270"/>
              </a:lnSpc>
              <a:spcBef>
                <a:spcPts val="25"/>
              </a:spcBef>
              <a:buClr>
                <a:srgbClr val="EB7339"/>
              </a:buClr>
              <a:buFont typeface="Arial" pitchFamily="34" charset="0"/>
              <a:buChar char="•"/>
            </a:pPr>
            <a:r>
              <a:rPr lang="ru-RU" dirty="0" smtClean="0">
                <a:cs typeface="Calibri"/>
              </a:rPr>
              <a:t> Опазване на водните видове и биоразнообразието на района</a:t>
            </a:r>
          </a:p>
          <a:p>
            <a:pPr marL="445912" marR="58419" lvl="1" algn="l">
              <a:lnSpc>
                <a:spcPts val="1270"/>
              </a:lnSpc>
              <a:spcBef>
                <a:spcPts val="25"/>
              </a:spcBef>
              <a:buClr>
                <a:srgbClr val="EB7339"/>
              </a:buClr>
              <a:buFont typeface="Arial" pitchFamily="34" charset="0"/>
              <a:buChar char="•"/>
            </a:pPr>
            <a:r>
              <a:rPr lang="ru-RU" dirty="0" smtClean="0">
                <a:cs typeface="Calibri"/>
              </a:rPr>
              <a:t> Създаване на нови и запазване на стари туристически маршрути </a:t>
            </a:r>
          </a:p>
          <a:p>
            <a:pPr marL="445912" marR="58419" lvl="1" algn="l">
              <a:lnSpc>
                <a:spcPts val="1270"/>
              </a:lnSpc>
              <a:spcBef>
                <a:spcPts val="25"/>
              </a:spcBef>
              <a:buClr>
                <a:srgbClr val="EB7339"/>
              </a:buClr>
              <a:buFont typeface="Arial" pitchFamily="34" charset="0"/>
              <a:buChar char="•"/>
            </a:pPr>
            <a:r>
              <a:rPr lang="ru-RU" dirty="0" smtClean="0">
                <a:cs typeface="Calibri"/>
              </a:rPr>
              <a:t> Почистване на района от всякаква форма на отпадъци и замърсяване</a:t>
            </a:r>
            <a:endParaRPr lang="en-IE" sz="1100" dirty="0">
              <a:latin typeface="Calibri"/>
              <a:cs typeface="Calibri"/>
            </a:endParaRPr>
          </a:p>
        </p:txBody>
      </p:sp>
      <p:grpSp>
        <p:nvGrpSpPr>
          <p:cNvPr id="18" name="Graphic 3">
            <a:extLst>
              <a:ext uri="{FF2B5EF4-FFF2-40B4-BE49-F238E27FC236}">
                <a16:creationId xmlns:a16="http://schemas.microsoft.com/office/drawing/2014/main" xmlns="" id="{C2D3B271-B945-B48F-2BDA-72D15A22CBF9}"/>
              </a:ext>
            </a:extLst>
          </p:cNvPr>
          <p:cNvGrpSpPr>
            <a:grpSpLocks noChangeAspect="1"/>
          </p:cNvGrpSpPr>
          <p:nvPr/>
        </p:nvGrpSpPr>
        <p:grpSpPr>
          <a:xfrm>
            <a:off x="712593" y="2543675"/>
            <a:ext cx="663571" cy="748800"/>
            <a:chOff x="4643578" y="432838"/>
            <a:chExt cx="1028134" cy="1160188"/>
          </a:xfrm>
          <a:solidFill>
            <a:srgbClr val="404040"/>
          </a:solidFill>
        </p:grpSpPr>
        <p:sp>
          <p:nvSpPr>
            <p:cNvPr id="19" name="Freeform 18">
              <a:extLst>
                <a:ext uri="{FF2B5EF4-FFF2-40B4-BE49-F238E27FC236}">
                  <a16:creationId xmlns:a16="http://schemas.microsoft.com/office/drawing/2014/main" xmlns="" id="{1F8F13C0-FF6B-7D27-E709-520C1FB9D4F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B7339"/>
            </a:solidFill>
            <a:ln w="27426" cap="flat">
              <a:noFill/>
              <a:prstDash val="solid"/>
              <a:miter/>
            </a:ln>
          </p:spPr>
          <p:txBody>
            <a:bodyPr rtlCol="0" anchor="ctr"/>
            <a:lstStyle/>
            <a:p>
              <a:endParaRPr lang="en-US"/>
            </a:p>
          </p:txBody>
        </p:sp>
        <p:grpSp>
          <p:nvGrpSpPr>
            <p:cNvPr id="31" name="Graphic 3">
              <a:extLst>
                <a:ext uri="{FF2B5EF4-FFF2-40B4-BE49-F238E27FC236}">
                  <a16:creationId xmlns:a16="http://schemas.microsoft.com/office/drawing/2014/main" xmlns="" id="{B3D98158-7866-5A30-6B15-F2A861E5D821}"/>
                </a:ext>
              </a:extLst>
            </p:cNvPr>
            <p:cNvGrpSpPr/>
            <p:nvPr/>
          </p:nvGrpSpPr>
          <p:grpSpPr>
            <a:xfrm>
              <a:off x="4643578" y="432838"/>
              <a:ext cx="1028134" cy="1160188"/>
              <a:chOff x="4643578" y="432838"/>
              <a:chExt cx="1028134" cy="1160188"/>
            </a:xfrm>
            <a:grpFill/>
          </p:grpSpPr>
          <p:sp>
            <p:nvSpPr>
              <p:cNvPr id="32" name="Freeform 31">
                <a:extLst>
                  <a:ext uri="{FF2B5EF4-FFF2-40B4-BE49-F238E27FC236}">
                    <a16:creationId xmlns:a16="http://schemas.microsoft.com/office/drawing/2014/main" xmlns="" id="{9D772A6A-514E-DC46-C744-C733261AD7EB}"/>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xmlns="" id="{4272E7D9-A128-A9C0-173C-76A4497B678A}"/>
                  </a:ext>
                </a:extLst>
              </p:cNvPr>
              <p:cNvGrpSpPr/>
              <p:nvPr/>
            </p:nvGrpSpPr>
            <p:grpSpPr>
              <a:xfrm>
                <a:off x="4643578" y="432838"/>
                <a:ext cx="1028134" cy="1160188"/>
                <a:chOff x="4643578" y="432838"/>
                <a:chExt cx="1028134" cy="1160188"/>
              </a:xfrm>
              <a:grpFill/>
            </p:grpSpPr>
            <p:sp>
              <p:nvSpPr>
                <p:cNvPr id="38" name="Freeform 37">
                  <a:extLst>
                    <a:ext uri="{FF2B5EF4-FFF2-40B4-BE49-F238E27FC236}">
                      <a16:creationId xmlns:a16="http://schemas.microsoft.com/office/drawing/2014/main" xmlns="" id="{42623227-54D3-0537-0E2B-F9D275ED0F2F}"/>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xmlns="" id="{73013A9C-A37D-80A1-430D-A8242AD007D0}"/>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40" name="Graphic 3">
            <a:extLst>
              <a:ext uri="{FF2B5EF4-FFF2-40B4-BE49-F238E27FC236}">
                <a16:creationId xmlns:a16="http://schemas.microsoft.com/office/drawing/2014/main" xmlns="" id="{14958D8A-C310-31B6-DBED-9261F07BD5DA}"/>
              </a:ext>
            </a:extLst>
          </p:cNvPr>
          <p:cNvGrpSpPr>
            <a:grpSpLocks noChangeAspect="1"/>
          </p:cNvGrpSpPr>
          <p:nvPr/>
        </p:nvGrpSpPr>
        <p:grpSpPr>
          <a:xfrm>
            <a:off x="688896" y="5511827"/>
            <a:ext cx="747307" cy="748800"/>
            <a:chOff x="2694219" y="430095"/>
            <a:chExt cx="1090872" cy="1093052"/>
          </a:xfrm>
          <a:solidFill>
            <a:srgbClr val="404040"/>
          </a:solidFill>
        </p:grpSpPr>
        <p:sp>
          <p:nvSpPr>
            <p:cNvPr id="41" name="Freeform 40">
              <a:extLst>
                <a:ext uri="{FF2B5EF4-FFF2-40B4-BE49-F238E27FC236}">
                  <a16:creationId xmlns:a16="http://schemas.microsoft.com/office/drawing/2014/main" xmlns="" id="{D2BAA6F6-D6AD-9294-8252-8FFBC79B5225}"/>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EB7339"/>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xmlns="" id="{D073257A-DAAD-A54A-8E04-C1ED8839DE36}"/>
                </a:ext>
              </a:extLst>
            </p:cNvPr>
            <p:cNvGrpSpPr/>
            <p:nvPr/>
          </p:nvGrpSpPr>
          <p:grpSpPr>
            <a:xfrm>
              <a:off x="2694219" y="430095"/>
              <a:ext cx="1090872" cy="1093052"/>
              <a:chOff x="2694219" y="430095"/>
              <a:chExt cx="1090872" cy="1093052"/>
            </a:xfrm>
            <a:grpFill/>
          </p:grpSpPr>
          <p:sp>
            <p:nvSpPr>
              <p:cNvPr id="43" name="Freeform 42">
                <a:extLst>
                  <a:ext uri="{FF2B5EF4-FFF2-40B4-BE49-F238E27FC236}">
                    <a16:creationId xmlns:a16="http://schemas.microsoft.com/office/drawing/2014/main" xmlns="" id="{A5EEE93A-0AEF-CF9C-7808-FDFF577BFF54}"/>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44" name="Graphic 3">
                <a:extLst>
                  <a:ext uri="{FF2B5EF4-FFF2-40B4-BE49-F238E27FC236}">
                    <a16:creationId xmlns:a16="http://schemas.microsoft.com/office/drawing/2014/main" xmlns="" id="{0AC94924-5AB3-9781-0034-71498BA59FDD}"/>
                  </a:ext>
                </a:extLst>
              </p:cNvPr>
              <p:cNvGrpSpPr/>
              <p:nvPr/>
            </p:nvGrpSpPr>
            <p:grpSpPr>
              <a:xfrm>
                <a:off x="2694219" y="553519"/>
                <a:ext cx="1090872" cy="969628"/>
                <a:chOff x="2694219" y="553519"/>
                <a:chExt cx="1090872" cy="969628"/>
              </a:xfrm>
              <a:grpFill/>
            </p:grpSpPr>
            <p:sp>
              <p:nvSpPr>
                <p:cNvPr id="45" name="Freeform 44">
                  <a:extLst>
                    <a:ext uri="{FF2B5EF4-FFF2-40B4-BE49-F238E27FC236}">
                      <a16:creationId xmlns:a16="http://schemas.microsoft.com/office/drawing/2014/main" xmlns="" id="{409FF5DC-7E18-54E3-F791-F50D46A8F028}"/>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xmlns="" id="{1411A473-4B89-FAF3-950A-2A13FDDC98EE}"/>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sp>
        <p:nvSpPr>
          <p:cNvPr id="59" name="Slide Number Placeholder 5">
            <a:extLst>
              <a:ext uri="{FF2B5EF4-FFF2-40B4-BE49-F238E27FC236}">
                <a16:creationId xmlns:a16="http://schemas.microsoft.com/office/drawing/2014/main" xmlns="" id="{B3B8AA2E-FA6F-9B9E-4CB0-E2CD9B435D4F}"/>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22</a:t>
            </a:fld>
            <a:endParaRPr lang="en-US" dirty="0"/>
          </a:p>
        </p:txBody>
      </p:sp>
      <p:cxnSp>
        <p:nvCxnSpPr>
          <p:cNvPr id="6" name="Straight Connector 5">
            <a:extLst>
              <a:ext uri="{FF2B5EF4-FFF2-40B4-BE49-F238E27FC236}">
                <a16:creationId xmlns:a16="http://schemas.microsoft.com/office/drawing/2014/main" xmlns="" id="{BD475E0A-30BF-5182-5AEA-F5CA2F8BC325}"/>
              </a:ext>
            </a:extLst>
          </p:cNvPr>
          <p:cNvCxnSpPr>
            <a:cxnSpLocks/>
          </p:cNvCxnSpPr>
          <p:nvPr/>
        </p:nvCxnSpPr>
        <p:spPr>
          <a:xfrm>
            <a:off x="321830" y="6909236"/>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869C67FA-C32D-B56F-B4AE-2353D13BBFAF}"/>
              </a:ext>
            </a:extLst>
          </p:cNvPr>
          <p:cNvGrpSpPr/>
          <p:nvPr/>
        </p:nvGrpSpPr>
        <p:grpSpPr>
          <a:xfrm>
            <a:off x="686277" y="6726962"/>
            <a:ext cx="3320550" cy="561692"/>
            <a:chOff x="642634" y="1690786"/>
            <a:chExt cx="3320550" cy="561692"/>
          </a:xfrm>
        </p:grpSpPr>
        <p:sp>
          <p:nvSpPr>
            <p:cNvPr id="10" name="Rectangle 9">
              <a:extLst>
                <a:ext uri="{FF2B5EF4-FFF2-40B4-BE49-F238E27FC236}">
                  <a16:creationId xmlns:a16="http://schemas.microsoft.com/office/drawing/2014/main" xmlns="" id="{F91DE3C0-7E55-99BA-6BDF-0AEDEADE8E0B}"/>
                </a:ext>
              </a:extLst>
            </p:cNvPr>
            <p:cNvSpPr/>
            <p:nvPr/>
          </p:nvSpPr>
          <p:spPr>
            <a:xfrm>
              <a:off x="642634" y="1690786"/>
              <a:ext cx="264112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2AEDE760-474B-DB52-069C-3DCECCA0264B}"/>
                </a:ext>
              </a:extLst>
            </p:cNvPr>
            <p:cNvSpPr txBox="1"/>
            <p:nvPr/>
          </p:nvSpPr>
          <p:spPr>
            <a:xfrm>
              <a:off x="736599" y="1690786"/>
              <a:ext cx="3226585" cy="561692"/>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ПРЕДПОЛОЖЕНИЯ И БАРИЕРИ</a:t>
              </a:r>
              <a:endParaRPr lang="en-IE" sz="1400" b="1" spc="-10" dirty="0" smtClean="0">
                <a:solidFill>
                  <a:schemeClr val="bg1"/>
                </a:solidFill>
                <a:cs typeface="Calibri"/>
              </a:endParaRPr>
            </a:p>
            <a:p>
              <a:pPr marL="9525" marR="389255">
                <a:spcBef>
                  <a:spcPts val="260"/>
                </a:spcBef>
              </a:pPr>
              <a:endParaRPr lang="en-IE" sz="1400" b="1" dirty="0">
                <a:solidFill>
                  <a:schemeClr val="bg1"/>
                </a:solidFill>
                <a:latin typeface="Calibri"/>
                <a:cs typeface="Calibri"/>
              </a:endParaRPr>
            </a:p>
          </p:txBody>
        </p:sp>
      </p:grpSp>
      <p:sp>
        <p:nvSpPr>
          <p:cNvPr id="20" name="Text Placeholder 5">
            <a:extLst>
              <a:ext uri="{FF2B5EF4-FFF2-40B4-BE49-F238E27FC236}">
                <a16:creationId xmlns:a16="http://schemas.microsoft.com/office/drawing/2014/main" xmlns="" id="{B58D55DD-3364-FF1F-3BE8-E5B7797BCD15}"/>
              </a:ext>
            </a:extLst>
          </p:cNvPr>
          <p:cNvSpPr txBox="1">
            <a:spLocks/>
          </p:cNvSpPr>
          <p:nvPr/>
        </p:nvSpPr>
        <p:spPr>
          <a:xfrm>
            <a:off x="720238" y="7260958"/>
            <a:ext cx="1735191"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предположения за това как може да се случи желаната промяна, избройте възможните бариери  </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21" name="Text Placeholder 5">
            <a:extLst>
              <a:ext uri="{FF2B5EF4-FFF2-40B4-BE49-F238E27FC236}">
                <a16:creationId xmlns:a16="http://schemas.microsoft.com/office/drawing/2014/main" xmlns="" id="{83547D69-BD3F-137F-6041-1337D3855F79}"/>
              </a:ext>
            </a:extLst>
          </p:cNvPr>
          <p:cNvSpPr txBox="1">
            <a:spLocks/>
          </p:cNvSpPr>
          <p:nvPr/>
        </p:nvSpPr>
        <p:spPr>
          <a:xfrm>
            <a:off x="2607473" y="7260957"/>
            <a:ext cx="4421526" cy="2348077"/>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58419">
              <a:lnSpc>
                <a:spcPts val="1270"/>
              </a:lnSpc>
              <a:spcBef>
                <a:spcPts val="30"/>
              </a:spcBef>
            </a:pPr>
            <a:r>
              <a:rPr lang="ru-RU" spc="-5" dirty="0" smtClean="0">
                <a:cs typeface="Calibri"/>
              </a:rPr>
              <a:t>“Echedoros Physis” се стреми, чрез реконструкцията на старите мостове, реновирането на пешеходните маршрути и привличането на туристи да бъдат инструмент за по-широко разпространение на многобройните проблеми, като форма на „призив за действие“ на политическо ниво за опазването на територията.</a:t>
            </a:r>
          </a:p>
          <a:p>
            <a:pPr marL="67945" marR="58419">
              <a:lnSpc>
                <a:spcPts val="1270"/>
              </a:lnSpc>
              <a:spcBef>
                <a:spcPts val="30"/>
              </a:spcBef>
            </a:pPr>
            <a:endParaRPr lang="ru-RU" spc="-5" dirty="0" smtClean="0">
              <a:cs typeface="Calibri"/>
            </a:endParaRPr>
          </a:p>
          <a:p>
            <a:pPr marL="67945" marR="58419">
              <a:lnSpc>
                <a:spcPts val="1270"/>
              </a:lnSpc>
              <a:spcBef>
                <a:spcPts val="30"/>
              </a:spcBef>
            </a:pPr>
            <a:r>
              <a:rPr lang="ru-RU" spc="-5" dirty="0" smtClean="0">
                <a:cs typeface="Calibri"/>
              </a:rPr>
              <a:t>Досегашният опит на членовете на „Echedoros Psysis” показва, че въпреки усилията за минимизиране на екологичните проблеми в техния район на действие, </a:t>
            </a:r>
            <a:r>
              <a:rPr lang="ru-RU" b="1" spc="-5" dirty="0" smtClean="0">
                <a:cs typeface="Calibri"/>
              </a:rPr>
              <a:t>незаконният лов и риболов, изхвърлянето на едрогабаритни отпадъци и проблемите със замърсяването се преместват и в близките територии.</a:t>
            </a:r>
            <a:endParaRPr lang="en-IE" sz="1100" b="1" dirty="0">
              <a:latin typeface="Calibri"/>
              <a:cs typeface="Calibri"/>
            </a:endParaRPr>
          </a:p>
        </p:txBody>
      </p:sp>
      <p:grpSp>
        <p:nvGrpSpPr>
          <p:cNvPr id="22" name="Group 21">
            <a:extLst>
              <a:ext uri="{FF2B5EF4-FFF2-40B4-BE49-F238E27FC236}">
                <a16:creationId xmlns:a16="http://schemas.microsoft.com/office/drawing/2014/main" xmlns="" id="{E92B0F93-C027-0136-1772-D42FB4953FB2}"/>
              </a:ext>
            </a:extLst>
          </p:cNvPr>
          <p:cNvGrpSpPr>
            <a:grpSpLocks noChangeAspect="1"/>
          </p:cNvGrpSpPr>
          <p:nvPr/>
        </p:nvGrpSpPr>
        <p:grpSpPr>
          <a:xfrm>
            <a:off x="799942" y="8625331"/>
            <a:ext cx="749002" cy="748800"/>
            <a:chOff x="715822" y="3962678"/>
            <a:chExt cx="1008541" cy="1008269"/>
          </a:xfrm>
        </p:grpSpPr>
        <p:sp>
          <p:nvSpPr>
            <p:cNvPr id="27" name="Freeform 26">
              <a:extLst>
                <a:ext uri="{FF2B5EF4-FFF2-40B4-BE49-F238E27FC236}">
                  <a16:creationId xmlns:a16="http://schemas.microsoft.com/office/drawing/2014/main" xmlns="" id="{DA0CC335-BF5F-8579-789B-C5D855375D5B}"/>
                </a:ext>
              </a:extLst>
            </p:cNvPr>
            <p:cNvSpPr/>
            <p:nvPr/>
          </p:nvSpPr>
          <p:spPr>
            <a:xfrm>
              <a:off x="715822" y="3962678"/>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solidFill>
              <a:srgbClr val="404040"/>
            </a:solidFill>
            <a:ln w="270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xmlns="" id="{C1A65577-8BCD-1C33-3294-43355A6FC7AA}"/>
                </a:ext>
              </a:extLst>
            </p:cNvPr>
            <p:cNvSpPr/>
            <p:nvPr/>
          </p:nvSpPr>
          <p:spPr>
            <a:xfrm>
              <a:off x="1129406" y="4567233"/>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solidFill>
              <a:srgbClr val="404040"/>
            </a:solidFill>
            <a:ln w="270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xmlns="" id="{B158500C-5836-09DF-847E-CA931D29AEDE}"/>
                </a:ext>
              </a:extLst>
            </p:cNvPr>
            <p:cNvSpPr/>
            <p:nvPr/>
          </p:nvSpPr>
          <p:spPr>
            <a:xfrm>
              <a:off x="1626903" y="4743705"/>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solidFill>
              <a:srgbClr val="404040"/>
            </a:solidFill>
            <a:ln w="270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xmlns="" id="{736F5154-BFEE-9D2F-127C-CA456483F61E}"/>
                </a:ext>
              </a:extLst>
            </p:cNvPr>
            <p:cNvSpPr/>
            <p:nvPr/>
          </p:nvSpPr>
          <p:spPr>
            <a:xfrm>
              <a:off x="1626632" y="480859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xmlns="" id="{9FC8ED11-23D7-7D52-52A2-EF84F3B0B580}"/>
                </a:ext>
              </a:extLst>
            </p:cNvPr>
            <p:cNvSpPr/>
            <p:nvPr/>
          </p:nvSpPr>
          <p:spPr>
            <a:xfrm>
              <a:off x="878486" y="4873752"/>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xmlns="" id="{897DD9B7-E99A-B971-1D37-4643C95E4ADB}"/>
                </a:ext>
              </a:extLst>
            </p:cNvPr>
            <p:cNvSpPr/>
            <p:nvPr/>
          </p:nvSpPr>
          <p:spPr>
            <a:xfrm>
              <a:off x="943388"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solidFill>
              <a:srgbClr val="404040"/>
            </a:solidFill>
            <a:ln w="270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xmlns="" id="{C794BF3B-4391-E949-A8B8-7184EC97494A}"/>
                </a:ext>
              </a:extLst>
            </p:cNvPr>
            <p:cNvSpPr/>
            <p:nvPr/>
          </p:nvSpPr>
          <p:spPr>
            <a:xfrm>
              <a:off x="1008563"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solidFill>
              <a:srgbClr val="404040"/>
            </a:solidFill>
            <a:ln w="270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xmlns="" id="{E0D1ECC2-A290-1ED8-B3A9-1F1614C4256F}"/>
                </a:ext>
              </a:extLst>
            </p:cNvPr>
            <p:cNvSpPr/>
            <p:nvPr/>
          </p:nvSpPr>
          <p:spPr>
            <a:xfrm>
              <a:off x="1626903" y="4874023"/>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solidFill>
              <a:srgbClr val="404040"/>
            </a:solidFill>
            <a:ln w="270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xmlns="" id="{78630D3E-1335-7941-92EC-E7150F7EA192}"/>
                </a:ext>
              </a:extLst>
            </p:cNvPr>
            <p:cNvSpPr/>
            <p:nvPr/>
          </p:nvSpPr>
          <p:spPr>
            <a:xfrm>
              <a:off x="1070478" y="4744248"/>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solidFill>
              <a:srgbClr val="404040"/>
            </a:solidFill>
            <a:ln w="270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xmlns="" id="{D8CF1236-3787-02C9-4392-F18679F27954}"/>
                </a:ext>
              </a:extLst>
            </p:cNvPr>
            <p:cNvSpPr/>
            <p:nvPr/>
          </p:nvSpPr>
          <p:spPr>
            <a:xfrm>
              <a:off x="1235857" y="4060077"/>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solidFill>
              <a:srgbClr val="404040"/>
            </a:solidFill>
            <a:ln w="2705" cap="flat">
              <a:noFill/>
              <a:prstDash val="solid"/>
              <a:miter/>
            </a:ln>
          </p:spPr>
          <p:txBody>
            <a:bodyPr rtlCol="0" anchor="ctr"/>
            <a:lstStyle/>
            <a:p>
              <a:endParaRPr lang="en-US"/>
            </a:p>
          </p:txBody>
        </p:sp>
        <p:grpSp>
          <p:nvGrpSpPr>
            <p:cNvPr id="64" name="Graphic 2">
              <a:extLst>
                <a:ext uri="{FF2B5EF4-FFF2-40B4-BE49-F238E27FC236}">
                  <a16:creationId xmlns:a16="http://schemas.microsoft.com/office/drawing/2014/main" xmlns="" id="{5498E052-34E2-EE2A-23A9-0A9072C08921}"/>
                </a:ext>
              </a:extLst>
            </p:cNvPr>
            <p:cNvGrpSpPr/>
            <p:nvPr/>
          </p:nvGrpSpPr>
          <p:grpSpPr>
            <a:xfrm>
              <a:off x="1170412" y="3995461"/>
              <a:ext cx="520036" cy="519372"/>
              <a:chOff x="4594347" y="2258759"/>
              <a:chExt cx="520036" cy="519372"/>
            </a:xfrm>
            <a:solidFill>
              <a:srgbClr val="EB7339"/>
            </a:solidFill>
          </p:grpSpPr>
          <p:sp>
            <p:nvSpPr>
              <p:cNvPr id="66" name="Freeform 65">
                <a:extLst>
                  <a:ext uri="{FF2B5EF4-FFF2-40B4-BE49-F238E27FC236}">
                    <a16:creationId xmlns:a16="http://schemas.microsoft.com/office/drawing/2014/main" xmlns="" id="{3B4DCB1F-0C99-8DE3-88A5-7FF342C0B17B}"/>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grpFill/>
              <a:ln w="270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xmlns="" id="{6828B200-EAC2-F0DA-CB91-65B620CA10DF}"/>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grpFill/>
              <a:ln w="2705"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xmlns="" id="{96F92BF8-0498-7D17-E3CF-924D01DAF13F}"/>
                </a:ext>
              </a:extLst>
            </p:cNvPr>
            <p:cNvSpPr/>
            <p:nvPr/>
          </p:nvSpPr>
          <p:spPr>
            <a:xfrm>
              <a:off x="1333348" y="4157544"/>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solidFill>
              <a:srgbClr val="404040"/>
            </a:solidFill>
            <a:ln w="2705" cap="flat">
              <a:noFill/>
              <a:prstDash val="solid"/>
              <a:miter/>
            </a:ln>
          </p:spPr>
          <p:txBody>
            <a:bodyPr rtlCol="0" anchor="ctr"/>
            <a:lstStyle/>
            <a:p>
              <a:endParaRPr lang="en-US"/>
            </a:p>
          </p:txBody>
        </p:sp>
      </p:grpSp>
    </p:spTree>
    <p:extLst>
      <p:ext uri="{BB962C8B-B14F-4D97-AF65-F5344CB8AC3E}">
        <p14:creationId xmlns:p14="http://schemas.microsoft.com/office/powerpoint/2010/main" xmlns="" val="151612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
            <a:extLst>
              <a:ext uri="{FF2B5EF4-FFF2-40B4-BE49-F238E27FC236}">
                <a16:creationId xmlns:a16="http://schemas.microsoft.com/office/drawing/2014/main" xmlns="" id="{B3B8AA2E-FA6F-9B9E-4CB0-E2CD9B435D4F}"/>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23</a:t>
            </a:fld>
            <a:endParaRPr lang="en-US" dirty="0"/>
          </a:p>
        </p:txBody>
      </p:sp>
      <p:cxnSp>
        <p:nvCxnSpPr>
          <p:cNvPr id="6" name="Straight Connector 5">
            <a:extLst>
              <a:ext uri="{FF2B5EF4-FFF2-40B4-BE49-F238E27FC236}">
                <a16:creationId xmlns:a16="http://schemas.microsoft.com/office/drawing/2014/main" xmlns="" id="{2B1E287F-21A6-2634-1436-D15C25131DD4}"/>
              </a:ext>
            </a:extLst>
          </p:cNvPr>
          <p:cNvCxnSpPr>
            <a:cxnSpLocks/>
          </p:cNvCxnSpPr>
          <p:nvPr/>
        </p:nvCxnSpPr>
        <p:spPr>
          <a:xfrm>
            <a:off x="321830" y="10826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27B3CEEC-2ACA-1C03-C898-554F375B5148}"/>
              </a:ext>
            </a:extLst>
          </p:cNvPr>
          <p:cNvGrpSpPr/>
          <p:nvPr/>
        </p:nvGrpSpPr>
        <p:grpSpPr>
          <a:xfrm>
            <a:off x="686277" y="900401"/>
            <a:ext cx="3320550" cy="1069524"/>
            <a:chOff x="642634" y="1690786"/>
            <a:chExt cx="3320550" cy="1069524"/>
          </a:xfrm>
        </p:grpSpPr>
        <p:sp>
          <p:nvSpPr>
            <p:cNvPr id="10" name="Rectangle 9">
              <a:extLst>
                <a:ext uri="{FF2B5EF4-FFF2-40B4-BE49-F238E27FC236}">
                  <a16:creationId xmlns:a16="http://schemas.microsoft.com/office/drawing/2014/main" xmlns="" id="{0EE0FA29-D6E1-32C9-09A2-604A361080B7}"/>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AAE34789-C11E-508A-80D5-37FA4702757B}"/>
                </a:ext>
              </a:extLst>
            </p:cNvPr>
            <p:cNvSpPr txBox="1"/>
            <p:nvPr/>
          </p:nvSpPr>
          <p:spPr>
            <a:xfrm>
              <a:off x="736599" y="1690786"/>
              <a:ext cx="3226585" cy="1069524"/>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ДЕЙНОСТИ И РЕЗУЛТАТИ</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0" name="Text Placeholder 5">
            <a:extLst>
              <a:ext uri="{FF2B5EF4-FFF2-40B4-BE49-F238E27FC236}">
                <a16:creationId xmlns:a16="http://schemas.microsoft.com/office/drawing/2014/main" xmlns="" id="{1A7799D1-14D1-83CD-9990-1B7F3E0D3337}"/>
              </a:ext>
            </a:extLst>
          </p:cNvPr>
          <p:cNvSpPr txBox="1">
            <a:spLocks/>
          </p:cNvSpPr>
          <p:nvPr/>
        </p:nvSpPr>
        <p:spPr>
          <a:xfrm>
            <a:off x="720239" y="1434397"/>
            <a:ext cx="1676400" cy="129027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Списък на дейностите и съответните резултати. Мерките са предназначени да постигнат всички аспекти на целите на проекта.</a:t>
            </a:r>
            <a:endParaRPr lang="en-IE" sz="1400" i="1" kern="0" spc="-5" dirty="0">
              <a:solidFill>
                <a:srgbClr val="EB7339"/>
              </a:solidFill>
              <a:cs typeface="Calibri"/>
            </a:endParaRPr>
          </a:p>
        </p:txBody>
      </p:sp>
      <p:sp>
        <p:nvSpPr>
          <p:cNvPr id="21" name="Text Placeholder 5">
            <a:extLst>
              <a:ext uri="{FF2B5EF4-FFF2-40B4-BE49-F238E27FC236}">
                <a16:creationId xmlns:a16="http://schemas.microsoft.com/office/drawing/2014/main" xmlns="" id="{450A8AB1-B4A4-9148-C6E4-C9CB903E3022}"/>
              </a:ext>
            </a:extLst>
          </p:cNvPr>
          <p:cNvSpPr txBox="1">
            <a:spLocks/>
          </p:cNvSpPr>
          <p:nvPr/>
        </p:nvSpPr>
        <p:spPr>
          <a:xfrm>
            <a:off x="2445201" y="1281996"/>
            <a:ext cx="4692199" cy="4144079"/>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err="1" smtClean="0"/>
              <a:t>Досега</a:t>
            </a:r>
            <a:r>
              <a:rPr lang="en-US" dirty="0" smtClean="0"/>
              <a:t> </a:t>
            </a:r>
            <a:r>
              <a:rPr lang="en-US" b="1" dirty="0" smtClean="0"/>
              <a:t>“</a:t>
            </a:r>
            <a:r>
              <a:rPr lang="en-US" b="1" dirty="0" err="1" smtClean="0"/>
              <a:t>Echedoros</a:t>
            </a:r>
            <a:r>
              <a:rPr lang="en-US" b="1" dirty="0" smtClean="0"/>
              <a:t> </a:t>
            </a:r>
            <a:r>
              <a:rPr lang="en-US" b="1" dirty="0" err="1" smtClean="0"/>
              <a:t>Physis</a:t>
            </a:r>
            <a:r>
              <a:rPr lang="en-US" b="1" dirty="0" smtClean="0"/>
              <a:t>” </a:t>
            </a:r>
            <a:r>
              <a:rPr lang="en-US" dirty="0" err="1" smtClean="0"/>
              <a:t>внедри</a:t>
            </a:r>
            <a:r>
              <a:rPr lang="en-US" dirty="0" smtClean="0"/>
              <a:t> и </a:t>
            </a:r>
            <a:r>
              <a:rPr lang="en-US" dirty="0" err="1" smtClean="0"/>
              <a:t>продължава</a:t>
            </a:r>
            <a:r>
              <a:rPr lang="en-US" dirty="0" smtClean="0"/>
              <a:t> </a:t>
            </a:r>
            <a:r>
              <a:rPr lang="en-US" dirty="0" err="1" smtClean="0"/>
              <a:t>да</a:t>
            </a:r>
            <a:r>
              <a:rPr lang="en-US" dirty="0" smtClean="0"/>
              <a:t> </a:t>
            </a:r>
            <a:r>
              <a:rPr lang="en-US" dirty="0" err="1" smtClean="0"/>
              <a:t>прилага</a:t>
            </a:r>
            <a:r>
              <a:rPr lang="en-US" dirty="0" smtClean="0"/>
              <a:t> </a:t>
            </a:r>
            <a:r>
              <a:rPr lang="en-US" dirty="0" err="1" smtClean="0"/>
              <a:t>няколко</a:t>
            </a:r>
            <a:r>
              <a:rPr lang="en-US" dirty="0" smtClean="0"/>
              <a:t> </a:t>
            </a:r>
            <a:r>
              <a:rPr lang="en-US" dirty="0" err="1" smtClean="0"/>
              <a:t>дейности</a:t>
            </a:r>
            <a:r>
              <a:rPr lang="en-US" dirty="0" smtClean="0"/>
              <a:t> в </a:t>
            </a:r>
            <a:r>
              <a:rPr lang="en-US" dirty="0" err="1" smtClean="0"/>
              <a:t>района</a:t>
            </a:r>
            <a:r>
              <a:rPr lang="en-US" dirty="0" smtClean="0"/>
              <a:t>:</a:t>
            </a:r>
            <a:endParaRPr lang="bg-BG" dirty="0" smtClean="0"/>
          </a:p>
          <a:p>
            <a:pPr marL="67945" algn="l">
              <a:lnSpc>
                <a:spcPts val="1275"/>
              </a:lnSpc>
              <a:buClr>
                <a:srgbClr val="EB7339"/>
              </a:buClr>
            </a:pPr>
            <a:endParaRPr lang="en-IE" kern="0" spc="-5" dirty="0" smtClean="0">
              <a:latin typeface="Calibri"/>
              <a:cs typeface="Calibri"/>
            </a:endParaRPr>
          </a:p>
          <a:p>
            <a:pPr marL="239395" indent="-171450" algn="l">
              <a:lnSpc>
                <a:spcPts val="1275"/>
              </a:lnSpc>
              <a:buClr>
                <a:srgbClr val="EB7339"/>
              </a:buClr>
              <a:buFont typeface="Arial" panose="020B0604020202020204" pitchFamily="34" charset="0"/>
              <a:buChar char="•"/>
            </a:pPr>
            <a:r>
              <a:rPr lang="ru-RU" kern="0" spc="-5" dirty="0" smtClean="0">
                <a:cs typeface="Calibri"/>
              </a:rPr>
              <a:t>Групата стартира кампания за групово финансиране, за да възстанови старите, полуразрушени мостове, намиращи се в защитената зона. Заложената финансова цел за строителните работи е почти постигната.</a:t>
            </a:r>
          </a:p>
          <a:p>
            <a:pPr marL="239395" indent="-171450" algn="l">
              <a:lnSpc>
                <a:spcPts val="1275"/>
              </a:lnSpc>
              <a:buClr>
                <a:srgbClr val="EB7339"/>
              </a:buClr>
              <a:buFont typeface="Arial" panose="020B0604020202020204" pitchFamily="34" charset="0"/>
              <a:buChar char="•"/>
            </a:pPr>
            <a:r>
              <a:rPr lang="ru-RU" kern="0" spc="-5" dirty="0" smtClean="0">
                <a:cs typeface="Calibri"/>
              </a:rPr>
              <a:t>Членовете на екипа доброволно патрулират в района, идентифицират незаконни сметища, като информират местните власти, за да съдействат за отстраняването им.</a:t>
            </a:r>
          </a:p>
          <a:p>
            <a:pPr marL="239395" indent="-171450" algn="l">
              <a:lnSpc>
                <a:spcPts val="1275"/>
              </a:lnSpc>
              <a:buClr>
                <a:srgbClr val="EB7339"/>
              </a:buClr>
              <a:buFont typeface="Arial" panose="020B0604020202020204" pitchFamily="34" charset="0"/>
              <a:buChar char="•"/>
            </a:pPr>
            <a:r>
              <a:rPr lang="ru-RU" kern="0" spc="-5" dirty="0" smtClean="0">
                <a:cs typeface="Calibri"/>
              </a:rPr>
              <a:t>Екипът често организира публични призиви към граждани за почистване на района.</a:t>
            </a:r>
          </a:p>
          <a:p>
            <a:pPr marL="239395" indent="-171450" algn="l">
              <a:lnSpc>
                <a:spcPts val="1275"/>
              </a:lnSpc>
              <a:buClr>
                <a:srgbClr val="EB7339"/>
              </a:buClr>
              <a:buFont typeface="Arial" panose="020B0604020202020204" pitchFamily="34" charset="0"/>
              <a:buChar char="•"/>
            </a:pPr>
            <a:r>
              <a:rPr lang="ru-RU" kern="0" spc="-5" dirty="0" smtClean="0">
                <a:cs typeface="Calibri"/>
              </a:rPr>
              <a:t>Допринесли са за реновирането на т.нар. „Червен път“, който пресича защитената територия и замениха остарелите знаци на предишния маршрут.</a:t>
            </a:r>
          </a:p>
          <a:p>
            <a:pPr marL="239395" indent="-171450" algn="l">
              <a:lnSpc>
                <a:spcPts val="1275"/>
              </a:lnSpc>
              <a:buClr>
                <a:srgbClr val="EB7339"/>
              </a:buClr>
              <a:buFont typeface="Arial" panose="020B0604020202020204" pitchFamily="34" charset="0"/>
              <a:buChar char="•"/>
            </a:pPr>
            <a:r>
              <a:rPr lang="ru-RU" kern="0" spc="-5" dirty="0" smtClean="0">
                <a:cs typeface="Calibri"/>
              </a:rPr>
              <a:t>“Echedoros Physis” е много активена в участието си в различни проекти, като в същото време популяризира делтата на река Галикос и разпространява информация за съществуващите проблеми.</a:t>
            </a:r>
          </a:p>
          <a:p>
            <a:pPr marL="239395" indent="-171450" algn="l">
              <a:lnSpc>
                <a:spcPts val="1275"/>
              </a:lnSpc>
              <a:buClr>
                <a:srgbClr val="EB7339"/>
              </a:buClr>
              <a:buFont typeface="Arial" panose="020B0604020202020204" pitchFamily="34" charset="0"/>
              <a:buChar char="•"/>
            </a:pPr>
            <a:r>
              <a:rPr lang="ru-RU" kern="0" spc="-5" dirty="0" smtClean="0">
                <a:cs typeface="Calibri"/>
              </a:rPr>
              <a:t>Доброволната група даде много идеи за проекти на представители на Регион Централна Македония, като постоянно се опитва чрез предизвикателствата на района да окаже влияние на политическо ниво.</a:t>
            </a:r>
          </a:p>
          <a:p>
            <a:pPr marL="239395" indent="-171450" algn="l">
              <a:lnSpc>
                <a:spcPts val="1275"/>
              </a:lnSpc>
              <a:buClr>
                <a:srgbClr val="EB7339"/>
              </a:buClr>
              <a:buFont typeface="Arial" panose="020B0604020202020204" pitchFamily="34" charset="0"/>
              <a:buChar char="•"/>
            </a:pPr>
            <a:r>
              <a:rPr lang="ru-RU" kern="0" spc="-5" dirty="0" smtClean="0">
                <a:cs typeface="Calibri"/>
              </a:rPr>
              <a:t>“Echedoros Physis” редовно организира обиколки с екскурзовод по маршрутите около делтата на река Галикос и лагуната, с чести спирки на интересни места, където посетителите научават за фауната и флората на влажната зона.</a:t>
            </a:r>
            <a:endParaRPr lang="en-IE" kern="0" spc="-5" dirty="0">
              <a:latin typeface="Calibri"/>
              <a:cs typeface="Calibri"/>
            </a:endParaRPr>
          </a:p>
        </p:txBody>
      </p:sp>
      <p:grpSp>
        <p:nvGrpSpPr>
          <p:cNvPr id="22" name="Graphic 3">
            <a:extLst>
              <a:ext uri="{FF2B5EF4-FFF2-40B4-BE49-F238E27FC236}">
                <a16:creationId xmlns:a16="http://schemas.microsoft.com/office/drawing/2014/main" xmlns="" id="{D2F85342-D6FE-EE53-FBDA-C344DC8821E9}"/>
              </a:ext>
            </a:extLst>
          </p:cNvPr>
          <p:cNvGrpSpPr>
            <a:grpSpLocks noChangeAspect="1"/>
          </p:cNvGrpSpPr>
          <p:nvPr/>
        </p:nvGrpSpPr>
        <p:grpSpPr>
          <a:xfrm>
            <a:off x="780242" y="3077075"/>
            <a:ext cx="741602" cy="748800"/>
            <a:chOff x="8626076" y="3737866"/>
            <a:chExt cx="1130020" cy="1140988"/>
          </a:xfrm>
          <a:solidFill>
            <a:srgbClr val="404040"/>
          </a:solidFill>
        </p:grpSpPr>
        <p:grpSp>
          <p:nvGrpSpPr>
            <p:cNvPr id="27" name="Graphic 3">
              <a:extLst>
                <a:ext uri="{FF2B5EF4-FFF2-40B4-BE49-F238E27FC236}">
                  <a16:creationId xmlns:a16="http://schemas.microsoft.com/office/drawing/2014/main" xmlns="" id="{9CF2B0A2-8746-8B35-E6A3-3421919AE80A}"/>
                </a:ext>
              </a:extLst>
            </p:cNvPr>
            <p:cNvGrpSpPr/>
            <p:nvPr/>
          </p:nvGrpSpPr>
          <p:grpSpPr>
            <a:xfrm>
              <a:off x="8626076" y="4097168"/>
              <a:ext cx="907855" cy="521124"/>
              <a:chOff x="8626076" y="4097168"/>
              <a:chExt cx="907855" cy="521124"/>
            </a:xfrm>
            <a:grpFill/>
          </p:grpSpPr>
          <p:sp>
            <p:nvSpPr>
              <p:cNvPr id="63" name="Freeform 62">
                <a:extLst>
                  <a:ext uri="{FF2B5EF4-FFF2-40B4-BE49-F238E27FC236}">
                    <a16:creationId xmlns:a16="http://schemas.microsoft.com/office/drawing/2014/main" xmlns="" id="{837262B2-CE53-4ECD-D1B6-4FB0323D243C}"/>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xmlns="" id="{145DAAAE-FC92-CF2A-2E67-B402BFB4871A}"/>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xmlns="" id="{F8622F22-1110-2EB6-5AA2-65FC01E08EA6}"/>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xmlns="" id="{8FDE015A-C22F-98F0-E00F-7C8FBF0C9AF6}"/>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xmlns="" id="{C0DC9A9A-32CA-3857-E40C-8B2395A19172}"/>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xmlns="" id="{24188AA9-9D0E-20B1-FC5D-3ACF1D76C11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xmlns="" id="{08E71EEC-1D37-E8AA-E9EB-1DC7D78F24D4}"/>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xmlns="" id="{44A29A06-6F54-290B-3A08-6835187E34DF}"/>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xmlns="" id="{41C39505-68EA-F9EF-DFCF-54DACA6D4B24}"/>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xmlns="" id="{AB16DB68-A494-67DD-BB4B-1756BE03EF24}"/>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cxnSp>
        <p:nvCxnSpPr>
          <p:cNvPr id="66" name="Straight Connector 65">
            <a:extLst>
              <a:ext uri="{FF2B5EF4-FFF2-40B4-BE49-F238E27FC236}">
                <a16:creationId xmlns:a16="http://schemas.microsoft.com/office/drawing/2014/main" xmlns="" id="{A2DE0958-1CF3-0F70-8CBB-B6DEF0D13FEF}"/>
              </a:ext>
            </a:extLst>
          </p:cNvPr>
          <p:cNvCxnSpPr>
            <a:cxnSpLocks/>
          </p:cNvCxnSpPr>
          <p:nvPr/>
        </p:nvCxnSpPr>
        <p:spPr>
          <a:xfrm>
            <a:off x="362205" y="5547728"/>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xmlns="" id="{ADF85DC8-D914-F1C7-0165-CA057BFCFA3D}"/>
              </a:ext>
            </a:extLst>
          </p:cNvPr>
          <p:cNvGrpSpPr/>
          <p:nvPr/>
        </p:nvGrpSpPr>
        <p:grpSpPr>
          <a:xfrm>
            <a:off x="667005" y="5368559"/>
            <a:ext cx="5746418" cy="815608"/>
            <a:chOff x="642634" y="1690786"/>
            <a:chExt cx="5746418" cy="815608"/>
          </a:xfrm>
        </p:grpSpPr>
        <p:sp>
          <p:nvSpPr>
            <p:cNvPr id="68" name="Rectangle 67">
              <a:extLst>
                <a:ext uri="{FF2B5EF4-FFF2-40B4-BE49-F238E27FC236}">
                  <a16:creationId xmlns:a16="http://schemas.microsoft.com/office/drawing/2014/main" xmlns="" id="{B8AA22FF-EF21-59A4-76D6-0755E07105D1}"/>
                </a:ext>
              </a:extLst>
            </p:cNvPr>
            <p:cNvSpPr/>
            <p:nvPr/>
          </p:nvSpPr>
          <p:spPr>
            <a:xfrm>
              <a:off x="642634" y="1690786"/>
              <a:ext cx="3879595"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xmlns="" id="{E740848E-C93A-6E3E-AB9A-6991F08F24F1}"/>
                </a:ext>
              </a:extLst>
            </p:cNvPr>
            <p:cNvSpPr txBox="1"/>
            <p:nvPr/>
          </p:nvSpPr>
          <p:spPr>
            <a:xfrm>
              <a:off x="736599" y="1690786"/>
              <a:ext cx="5652453" cy="815608"/>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ИНДИКАТОРИ ЗА ОЦЕНКА НА ВЪЗДЕЙСТВИЕТО</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70" name="Text Placeholder 5">
            <a:extLst>
              <a:ext uri="{FF2B5EF4-FFF2-40B4-BE49-F238E27FC236}">
                <a16:creationId xmlns:a16="http://schemas.microsoft.com/office/drawing/2014/main" xmlns="" id="{0DA98205-8872-0F3D-413A-E46DBA381C3D}"/>
              </a:ext>
            </a:extLst>
          </p:cNvPr>
          <p:cNvSpPr txBox="1">
            <a:spLocks/>
          </p:cNvSpPr>
          <p:nvPr/>
        </p:nvSpPr>
        <p:spPr>
          <a:xfrm>
            <a:off x="700967" y="5807075"/>
            <a:ext cx="1676400" cy="129027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Опеделяне на индикатори, които демонстрират напредък в постигане на определените резултати и съответните прагове</a:t>
            </a:r>
            <a:endParaRPr lang="en-IE" sz="1400" i="1" kern="0" spc="-5" dirty="0">
              <a:solidFill>
                <a:srgbClr val="EB7339"/>
              </a:solidFill>
              <a:cs typeface="Calibri"/>
            </a:endParaRPr>
          </a:p>
        </p:txBody>
      </p:sp>
      <p:sp>
        <p:nvSpPr>
          <p:cNvPr id="71" name="Text Placeholder 5">
            <a:extLst>
              <a:ext uri="{FF2B5EF4-FFF2-40B4-BE49-F238E27FC236}">
                <a16:creationId xmlns:a16="http://schemas.microsoft.com/office/drawing/2014/main" xmlns="" id="{42A60CDB-B990-0043-6669-ABEB6B195F2D}"/>
              </a:ext>
            </a:extLst>
          </p:cNvPr>
          <p:cNvSpPr txBox="1">
            <a:spLocks/>
          </p:cNvSpPr>
          <p:nvPr/>
        </p:nvSpPr>
        <p:spPr>
          <a:xfrm>
            <a:off x="660400" y="8626475"/>
            <a:ext cx="4208766" cy="457200"/>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1287780">
              <a:lnSpc>
                <a:spcPts val="1270"/>
              </a:lnSpc>
            </a:pPr>
            <a:r>
              <a:rPr lang="en-IE" sz="1100" spc="-5" dirty="0">
                <a:latin typeface="Calibri"/>
                <a:cs typeface="Calibri"/>
              </a:rPr>
              <a:t>Contact</a:t>
            </a:r>
            <a:r>
              <a:rPr lang="en-IE" sz="1100" spc="10" dirty="0">
                <a:latin typeface="Calibri"/>
                <a:cs typeface="Calibri"/>
              </a:rPr>
              <a:t> </a:t>
            </a:r>
            <a:r>
              <a:rPr lang="en-IE" sz="1100" spc="-5" dirty="0">
                <a:latin typeface="Calibri"/>
                <a:cs typeface="Calibri"/>
              </a:rPr>
              <a:t>Persons:</a:t>
            </a:r>
            <a:r>
              <a:rPr lang="en-IE" sz="1100" dirty="0">
                <a:latin typeface="Calibri"/>
                <a:cs typeface="Calibri"/>
              </a:rPr>
              <a:t> </a:t>
            </a:r>
            <a:r>
              <a:rPr lang="en-IE" sz="1100" spc="-5" dirty="0">
                <a:latin typeface="Calibri"/>
                <a:cs typeface="Calibri"/>
              </a:rPr>
              <a:t>George</a:t>
            </a:r>
            <a:r>
              <a:rPr lang="en-IE" sz="1100" dirty="0">
                <a:latin typeface="Calibri"/>
                <a:cs typeface="Calibri"/>
              </a:rPr>
              <a:t> </a:t>
            </a:r>
            <a:r>
              <a:rPr lang="en-IE" sz="1100" spc="-5" dirty="0">
                <a:latin typeface="Calibri"/>
                <a:cs typeface="Calibri"/>
              </a:rPr>
              <a:t>Konstantinidis,</a:t>
            </a:r>
            <a:r>
              <a:rPr lang="en-IE" sz="1100" spc="5" dirty="0">
                <a:latin typeface="Calibri"/>
                <a:cs typeface="Calibri"/>
              </a:rPr>
              <a:t> </a:t>
            </a:r>
            <a:r>
              <a:rPr lang="en-IE" sz="1100" spc="-5" dirty="0" err="1">
                <a:latin typeface="Calibri"/>
                <a:cs typeface="Calibri"/>
              </a:rPr>
              <a:t>Ioannis</a:t>
            </a:r>
            <a:r>
              <a:rPr lang="en-IE" sz="1100" spc="10" dirty="0">
                <a:latin typeface="Calibri"/>
                <a:cs typeface="Calibri"/>
              </a:rPr>
              <a:t> </a:t>
            </a:r>
            <a:r>
              <a:rPr lang="en-IE" sz="1100" spc="-5" dirty="0" err="1">
                <a:latin typeface="Calibri"/>
                <a:cs typeface="Calibri"/>
              </a:rPr>
              <a:t>Karakousis</a:t>
            </a:r>
            <a:r>
              <a:rPr lang="en-IE" sz="1100" spc="-5" dirty="0">
                <a:latin typeface="Calibri"/>
                <a:cs typeface="Calibri"/>
              </a:rPr>
              <a:t> </a:t>
            </a:r>
            <a:r>
              <a:rPr lang="en-IE" sz="1100" spc="-235" dirty="0">
                <a:latin typeface="Calibri"/>
                <a:cs typeface="Calibri"/>
              </a:rPr>
              <a:t> </a:t>
            </a:r>
            <a:r>
              <a:rPr lang="en-IE" sz="1100" dirty="0">
                <a:latin typeface="Calibri"/>
                <a:cs typeface="Calibri"/>
              </a:rPr>
              <a:t>Email:</a:t>
            </a:r>
            <a:r>
              <a:rPr lang="en-IE" sz="1100" spc="-25" dirty="0">
                <a:latin typeface="Calibri"/>
                <a:cs typeface="Calibri"/>
              </a:rPr>
              <a:t> </a:t>
            </a:r>
            <a:r>
              <a:rPr lang="en-IE" sz="1100" u="sng" spc="-5" dirty="0">
                <a:uFill>
                  <a:solidFill>
                    <a:srgbClr val="0000FF"/>
                  </a:solidFill>
                </a:uFill>
                <a:latin typeface="Calibri"/>
                <a:cs typeface="Calibri"/>
                <a:hlinkClick r:id="rId2">
                  <a:extLst>
                    <a:ext uri="{A12FA001-AC4F-418D-AE19-62706E023703}">
                      <ahyp:hlinkClr xmlns:ahyp="http://schemas.microsoft.com/office/drawing/2018/hyperlinkcolor" xmlns="" val="tx"/>
                    </a:ext>
                  </a:extLst>
                </a:hlinkClick>
              </a:rPr>
              <a:t>ehedoroufysis@gmail.com</a:t>
            </a:r>
            <a:endParaRPr lang="en-IE" sz="1100" dirty="0">
              <a:latin typeface="Calibri"/>
              <a:cs typeface="Calibri"/>
            </a:endParaRPr>
          </a:p>
        </p:txBody>
      </p:sp>
      <p:grpSp>
        <p:nvGrpSpPr>
          <p:cNvPr id="76" name="Graphic 3">
            <a:extLst>
              <a:ext uri="{FF2B5EF4-FFF2-40B4-BE49-F238E27FC236}">
                <a16:creationId xmlns:a16="http://schemas.microsoft.com/office/drawing/2014/main" xmlns="" id="{CBEF1FF9-FE7E-6E4C-CACB-287BC5270DC0}"/>
              </a:ext>
            </a:extLst>
          </p:cNvPr>
          <p:cNvGrpSpPr/>
          <p:nvPr/>
        </p:nvGrpSpPr>
        <p:grpSpPr>
          <a:xfrm>
            <a:off x="809701" y="7339853"/>
            <a:ext cx="749709" cy="753222"/>
            <a:chOff x="10641325" y="2076985"/>
            <a:chExt cx="1044352" cy="1049245"/>
          </a:xfrm>
          <a:solidFill>
            <a:srgbClr val="404040"/>
          </a:solidFill>
        </p:grpSpPr>
        <p:sp>
          <p:nvSpPr>
            <p:cNvPr id="77" name="Freeform 76">
              <a:extLst>
                <a:ext uri="{FF2B5EF4-FFF2-40B4-BE49-F238E27FC236}">
                  <a16:creationId xmlns:a16="http://schemas.microsoft.com/office/drawing/2014/main" xmlns="" id="{26FF9535-1EE6-C470-4954-AE2838824AF1}"/>
                </a:ext>
              </a:extLst>
            </p:cNvPr>
            <p:cNvSpPr/>
            <p:nvPr/>
          </p:nvSpPr>
          <p:spPr>
            <a:xfrm>
              <a:off x="11467582" y="2112094"/>
              <a:ext cx="178965" cy="180336"/>
            </a:xfrm>
            <a:custGeom>
              <a:avLst/>
              <a:gdLst>
                <a:gd name="connsiteX0" fmla="*/ 161824 w 178965"/>
                <a:gd name="connsiteY0" fmla="*/ 180337 h 180336"/>
                <a:gd name="connsiteX1" fmla="*/ 54855 w 178965"/>
                <a:gd name="connsiteY1" fmla="*/ 125481 h 180336"/>
                <a:gd name="connsiteX2" fmla="*/ 0 w 178965"/>
                <a:gd name="connsiteY2" fmla="*/ 18514 h 180336"/>
                <a:gd name="connsiteX3" fmla="*/ 178280 w 178965"/>
                <a:gd name="connsiteY3" fmla="*/ 2057 h 180336"/>
                <a:gd name="connsiteX4" fmla="*/ 161824 w 178965"/>
                <a:gd name="connsiteY4" fmla="*/ 180337 h 180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65" h="180336">
                  <a:moveTo>
                    <a:pt x="161824" y="180337"/>
                  </a:moveTo>
                  <a:cubicBezTo>
                    <a:pt x="120682" y="174851"/>
                    <a:pt x="85027" y="152909"/>
                    <a:pt x="54855" y="125481"/>
                  </a:cubicBezTo>
                  <a:cubicBezTo>
                    <a:pt x="24686" y="95311"/>
                    <a:pt x="5486" y="59655"/>
                    <a:pt x="0" y="18514"/>
                  </a:cubicBezTo>
                  <a:cubicBezTo>
                    <a:pt x="57599" y="2057"/>
                    <a:pt x="117940" y="-3428"/>
                    <a:pt x="178280" y="2057"/>
                  </a:cubicBezTo>
                  <a:cubicBezTo>
                    <a:pt x="181024" y="62398"/>
                    <a:pt x="175538" y="122739"/>
                    <a:pt x="161824" y="180337"/>
                  </a:cubicBezTo>
                  <a:close/>
                </a:path>
              </a:pathLst>
            </a:custGeom>
            <a:solidFill>
              <a:srgbClr val="EB7339"/>
            </a:solidFill>
            <a:ln w="27426" cap="flat">
              <a:noFill/>
              <a:prstDash val="solid"/>
              <a:miter/>
            </a:ln>
          </p:spPr>
          <p:txBody>
            <a:bodyPr rtlCol="0" anchor="ctr"/>
            <a:lstStyle/>
            <a:p>
              <a:endParaRPr lang="en-US"/>
            </a:p>
          </p:txBody>
        </p:sp>
        <p:grpSp>
          <p:nvGrpSpPr>
            <p:cNvPr id="78" name="Graphic 3">
              <a:extLst>
                <a:ext uri="{FF2B5EF4-FFF2-40B4-BE49-F238E27FC236}">
                  <a16:creationId xmlns:a16="http://schemas.microsoft.com/office/drawing/2014/main" xmlns="" id="{B1CF0271-75B1-B74E-EE6F-3AF1FD44E595}"/>
                </a:ext>
              </a:extLst>
            </p:cNvPr>
            <p:cNvGrpSpPr/>
            <p:nvPr/>
          </p:nvGrpSpPr>
          <p:grpSpPr>
            <a:xfrm>
              <a:off x="10641325" y="2076985"/>
              <a:ext cx="1044352" cy="1049245"/>
              <a:chOff x="10641325" y="2076985"/>
              <a:chExt cx="1044352" cy="1049245"/>
            </a:xfrm>
            <a:grpFill/>
          </p:grpSpPr>
          <p:sp>
            <p:nvSpPr>
              <p:cNvPr id="79" name="Freeform 78">
                <a:extLst>
                  <a:ext uri="{FF2B5EF4-FFF2-40B4-BE49-F238E27FC236}">
                    <a16:creationId xmlns:a16="http://schemas.microsoft.com/office/drawing/2014/main" xmlns="" id="{3043C76F-DA82-4F21-F6BC-8BF828100FAE}"/>
                  </a:ext>
                </a:extLst>
              </p:cNvPr>
              <p:cNvSpPr/>
              <p:nvPr/>
            </p:nvSpPr>
            <p:spPr>
              <a:xfrm>
                <a:off x="10690304" y="2076985"/>
                <a:ext cx="995373" cy="991647"/>
              </a:xfrm>
              <a:custGeom>
                <a:avLst/>
                <a:gdLst>
                  <a:gd name="connsiteX0" fmla="*/ 991216 w 995373"/>
                  <a:gd name="connsiteY0" fmla="*/ 20709 h 991647"/>
                  <a:gd name="connsiteX1" fmla="*/ 974758 w 995373"/>
                  <a:gd name="connsiteY1" fmla="*/ 4253 h 991647"/>
                  <a:gd name="connsiteX2" fmla="*/ 733395 w 995373"/>
                  <a:gd name="connsiteY2" fmla="*/ 28938 h 991647"/>
                  <a:gd name="connsiteX3" fmla="*/ 527687 w 995373"/>
                  <a:gd name="connsiteY3" fmla="*/ 157847 h 991647"/>
                  <a:gd name="connsiteX4" fmla="*/ 396035 w 995373"/>
                  <a:gd name="connsiteY4" fmla="*/ 289500 h 991647"/>
                  <a:gd name="connsiteX5" fmla="*/ 204041 w 995373"/>
                  <a:gd name="connsiteY5" fmla="*/ 314185 h 991647"/>
                  <a:gd name="connsiteX6" fmla="*/ 193069 w 995373"/>
                  <a:gd name="connsiteY6" fmla="*/ 319670 h 991647"/>
                  <a:gd name="connsiteX7" fmla="*/ 6562 w 995373"/>
                  <a:gd name="connsiteY7" fmla="*/ 506178 h 991647"/>
                  <a:gd name="connsiteX8" fmla="*/ 1076 w 995373"/>
                  <a:gd name="connsiteY8" fmla="*/ 525377 h 991647"/>
                  <a:gd name="connsiteX9" fmla="*/ 17533 w 995373"/>
                  <a:gd name="connsiteY9" fmla="*/ 539091 h 991647"/>
                  <a:gd name="connsiteX10" fmla="*/ 157414 w 995373"/>
                  <a:gd name="connsiteY10" fmla="*/ 563776 h 991647"/>
                  <a:gd name="connsiteX11" fmla="*/ 184841 w 995373"/>
                  <a:gd name="connsiteY11" fmla="*/ 591204 h 991647"/>
                  <a:gd name="connsiteX12" fmla="*/ 127244 w 995373"/>
                  <a:gd name="connsiteY12" fmla="*/ 621374 h 991647"/>
                  <a:gd name="connsiteX13" fmla="*/ 116272 w 995373"/>
                  <a:gd name="connsiteY13" fmla="*/ 635088 h 991647"/>
                  <a:gd name="connsiteX14" fmla="*/ 121758 w 995373"/>
                  <a:gd name="connsiteY14" fmla="*/ 651545 h 991647"/>
                  <a:gd name="connsiteX15" fmla="*/ 341180 w 995373"/>
                  <a:gd name="connsiteY15" fmla="*/ 870966 h 991647"/>
                  <a:gd name="connsiteX16" fmla="*/ 354893 w 995373"/>
                  <a:gd name="connsiteY16" fmla="*/ 876451 h 991647"/>
                  <a:gd name="connsiteX17" fmla="*/ 357635 w 995373"/>
                  <a:gd name="connsiteY17" fmla="*/ 876451 h 991647"/>
                  <a:gd name="connsiteX18" fmla="*/ 371349 w 995373"/>
                  <a:gd name="connsiteY18" fmla="*/ 865480 h 991647"/>
                  <a:gd name="connsiteX19" fmla="*/ 401521 w 995373"/>
                  <a:gd name="connsiteY19" fmla="*/ 807882 h 991647"/>
                  <a:gd name="connsiteX20" fmla="*/ 428948 w 995373"/>
                  <a:gd name="connsiteY20" fmla="*/ 835310 h 991647"/>
                  <a:gd name="connsiteX21" fmla="*/ 453632 w 995373"/>
                  <a:gd name="connsiteY21" fmla="*/ 975191 h 991647"/>
                  <a:gd name="connsiteX22" fmla="*/ 467346 w 995373"/>
                  <a:gd name="connsiteY22" fmla="*/ 991647 h 991647"/>
                  <a:gd name="connsiteX23" fmla="*/ 472832 w 995373"/>
                  <a:gd name="connsiteY23" fmla="*/ 991647 h 991647"/>
                  <a:gd name="connsiteX24" fmla="*/ 486546 w 995373"/>
                  <a:gd name="connsiteY24" fmla="*/ 986162 h 991647"/>
                  <a:gd name="connsiteX25" fmla="*/ 670312 w 995373"/>
                  <a:gd name="connsiteY25" fmla="*/ 802397 h 991647"/>
                  <a:gd name="connsiteX26" fmla="*/ 675798 w 995373"/>
                  <a:gd name="connsiteY26" fmla="*/ 791425 h 991647"/>
                  <a:gd name="connsiteX27" fmla="*/ 700481 w 995373"/>
                  <a:gd name="connsiteY27" fmla="*/ 599432 h 991647"/>
                  <a:gd name="connsiteX28" fmla="*/ 832134 w 995373"/>
                  <a:gd name="connsiteY28" fmla="*/ 467780 h 991647"/>
                  <a:gd name="connsiteX29" fmla="*/ 961044 w 995373"/>
                  <a:gd name="connsiteY29" fmla="*/ 262073 h 991647"/>
                  <a:gd name="connsiteX30" fmla="*/ 991216 w 995373"/>
                  <a:gd name="connsiteY30" fmla="*/ 20709 h 991647"/>
                  <a:gd name="connsiteX31" fmla="*/ 160156 w 995373"/>
                  <a:gd name="connsiteY31" fmla="*/ 525377 h 991647"/>
                  <a:gd name="connsiteX32" fmla="*/ 61417 w 995373"/>
                  <a:gd name="connsiteY32" fmla="*/ 506178 h 991647"/>
                  <a:gd name="connsiteX33" fmla="*/ 215011 w 995373"/>
                  <a:gd name="connsiteY33" fmla="*/ 352583 h 991647"/>
                  <a:gd name="connsiteX34" fmla="*/ 346665 w 995373"/>
                  <a:gd name="connsiteY34" fmla="*/ 336127 h 991647"/>
                  <a:gd name="connsiteX35" fmla="*/ 160156 w 995373"/>
                  <a:gd name="connsiteY35" fmla="*/ 525377 h 991647"/>
                  <a:gd name="connsiteX36" fmla="*/ 349408 w 995373"/>
                  <a:gd name="connsiteY36" fmla="*/ 827081 h 991647"/>
                  <a:gd name="connsiteX37" fmla="*/ 165642 w 995373"/>
                  <a:gd name="connsiteY37" fmla="*/ 643316 h 991647"/>
                  <a:gd name="connsiteX38" fmla="*/ 209527 w 995373"/>
                  <a:gd name="connsiteY38" fmla="*/ 618632 h 991647"/>
                  <a:gd name="connsiteX39" fmla="*/ 371349 w 995373"/>
                  <a:gd name="connsiteY39" fmla="*/ 780454 h 991647"/>
                  <a:gd name="connsiteX40" fmla="*/ 349408 w 995373"/>
                  <a:gd name="connsiteY40" fmla="*/ 827081 h 991647"/>
                  <a:gd name="connsiteX41" fmla="*/ 642884 w 995373"/>
                  <a:gd name="connsiteY41" fmla="*/ 783197 h 991647"/>
                  <a:gd name="connsiteX42" fmla="*/ 489288 w 995373"/>
                  <a:gd name="connsiteY42" fmla="*/ 936792 h 991647"/>
                  <a:gd name="connsiteX43" fmla="*/ 470090 w 995373"/>
                  <a:gd name="connsiteY43" fmla="*/ 838053 h 991647"/>
                  <a:gd name="connsiteX44" fmla="*/ 656598 w 995373"/>
                  <a:gd name="connsiteY44" fmla="*/ 651545 h 991647"/>
                  <a:gd name="connsiteX45" fmla="*/ 642884 w 995373"/>
                  <a:gd name="connsiteY45" fmla="*/ 783197 h 991647"/>
                  <a:gd name="connsiteX46" fmla="*/ 807450 w 995373"/>
                  <a:gd name="connsiteY46" fmla="*/ 443095 h 991647"/>
                  <a:gd name="connsiteX47" fmla="*/ 448146 w 995373"/>
                  <a:gd name="connsiteY47" fmla="*/ 802397 h 991647"/>
                  <a:gd name="connsiteX48" fmla="*/ 193069 w 995373"/>
                  <a:gd name="connsiteY48" fmla="*/ 547320 h 991647"/>
                  <a:gd name="connsiteX49" fmla="*/ 552373 w 995373"/>
                  <a:gd name="connsiteY49" fmla="*/ 188018 h 991647"/>
                  <a:gd name="connsiteX50" fmla="*/ 738881 w 995373"/>
                  <a:gd name="connsiteY50" fmla="*/ 70079 h 991647"/>
                  <a:gd name="connsiteX51" fmla="*/ 804706 w 995373"/>
                  <a:gd name="connsiteY51" fmla="*/ 193503 h 991647"/>
                  <a:gd name="connsiteX52" fmla="*/ 928131 w 995373"/>
                  <a:gd name="connsiteY52" fmla="*/ 259330 h 991647"/>
                  <a:gd name="connsiteX53" fmla="*/ 807450 w 995373"/>
                  <a:gd name="connsiteY53" fmla="*/ 443095 h 991647"/>
                  <a:gd name="connsiteX54" fmla="*/ 939103 w 995373"/>
                  <a:gd name="connsiteY54" fmla="*/ 218188 h 991647"/>
                  <a:gd name="connsiteX55" fmla="*/ 832134 w 995373"/>
                  <a:gd name="connsiteY55" fmla="*/ 163333 h 991647"/>
                  <a:gd name="connsiteX56" fmla="*/ 777279 w 995373"/>
                  <a:gd name="connsiteY56" fmla="*/ 56365 h 991647"/>
                  <a:gd name="connsiteX57" fmla="*/ 955558 w 995373"/>
                  <a:gd name="connsiteY57" fmla="*/ 39909 h 991647"/>
                  <a:gd name="connsiteX58" fmla="*/ 939103 w 995373"/>
                  <a:gd name="connsiteY58" fmla="*/ 218188 h 9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95373" h="991647">
                    <a:moveTo>
                      <a:pt x="991216" y="20709"/>
                    </a:moveTo>
                    <a:cubicBezTo>
                      <a:pt x="991216" y="12481"/>
                      <a:pt x="982986" y="4253"/>
                      <a:pt x="974758" y="4253"/>
                    </a:cubicBezTo>
                    <a:cubicBezTo>
                      <a:pt x="892475" y="-6718"/>
                      <a:pt x="810192" y="4253"/>
                      <a:pt x="733395" y="28938"/>
                    </a:cubicBezTo>
                    <a:cubicBezTo>
                      <a:pt x="656598" y="56365"/>
                      <a:pt x="585285" y="100249"/>
                      <a:pt x="527687" y="157847"/>
                    </a:cubicBezTo>
                    <a:lnTo>
                      <a:pt x="396035" y="289500"/>
                    </a:lnTo>
                    <a:lnTo>
                      <a:pt x="204041" y="314185"/>
                    </a:lnTo>
                    <a:cubicBezTo>
                      <a:pt x="198555" y="314185"/>
                      <a:pt x="195813" y="316928"/>
                      <a:pt x="193069" y="319670"/>
                    </a:cubicBezTo>
                    <a:lnTo>
                      <a:pt x="6562" y="506178"/>
                    </a:lnTo>
                    <a:cubicBezTo>
                      <a:pt x="1076" y="511664"/>
                      <a:pt x="-1666" y="519892"/>
                      <a:pt x="1076" y="525377"/>
                    </a:cubicBezTo>
                    <a:cubicBezTo>
                      <a:pt x="3819" y="533606"/>
                      <a:pt x="9304" y="536349"/>
                      <a:pt x="17533" y="539091"/>
                    </a:cubicBezTo>
                    <a:lnTo>
                      <a:pt x="157414" y="563776"/>
                    </a:lnTo>
                    <a:lnTo>
                      <a:pt x="184841" y="591204"/>
                    </a:lnTo>
                    <a:lnTo>
                      <a:pt x="127244" y="621374"/>
                    </a:lnTo>
                    <a:cubicBezTo>
                      <a:pt x="121758" y="624117"/>
                      <a:pt x="119014" y="629603"/>
                      <a:pt x="116272" y="635088"/>
                    </a:cubicBezTo>
                    <a:cubicBezTo>
                      <a:pt x="116272" y="640573"/>
                      <a:pt x="116272" y="648802"/>
                      <a:pt x="121758" y="651545"/>
                    </a:cubicBezTo>
                    <a:lnTo>
                      <a:pt x="341180" y="870966"/>
                    </a:lnTo>
                    <a:cubicBezTo>
                      <a:pt x="343922" y="873708"/>
                      <a:pt x="349408" y="876451"/>
                      <a:pt x="354893" y="876451"/>
                    </a:cubicBezTo>
                    <a:cubicBezTo>
                      <a:pt x="354893" y="876451"/>
                      <a:pt x="357635" y="876451"/>
                      <a:pt x="357635" y="876451"/>
                    </a:cubicBezTo>
                    <a:cubicBezTo>
                      <a:pt x="363121" y="876451"/>
                      <a:pt x="368607" y="870966"/>
                      <a:pt x="371349" y="865480"/>
                    </a:cubicBezTo>
                    <a:lnTo>
                      <a:pt x="401521" y="807882"/>
                    </a:lnTo>
                    <a:lnTo>
                      <a:pt x="428948" y="835310"/>
                    </a:lnTo>
                    <a:lnTo>
                      <a:pt x="453632" y="975191"/>
                    </a:lnTo>
                    <a:cubicBezTo>
                      <a:pt x="453632" y="983419"/>
                      <a:pt x="459118" y="988905"/>
                      <a:pt x="467346" y="991647"/>
                    </a:cubicBezTo>
                    <a:cubicBezTo>
                      <a:pt x="470090" y="991647"/>
                      <a:pt x="470090" y="991647"/>
                      <a:pt x="472832" y="991647"/>
                    </a:cubicBezTo>
                    <a:cubicBezTo>
                      <a:pt x="478318" y="991647"/>
                      <a:pt x="483804" y="988905"/>
                      <a:pt x="486546" y="986162"/>
                    </a:cubicBezTo>
                    <a:lnTo>
                      <a:pt x="670312" y="802397"/>
                    </a:lnTo>
                    <a:cubicBezTo>
                      <a:pt x="673054" y="799654"/>
                      <a:pt x="675798" y="794168"/>
                      <a:pt x="675798" y="791425"/>
                    </a:cubicBezTo>
                    <a:lnTo>
                      <a:pt x="700481" y="599432"/>
                    </a:lnTo>
                    <a:lnTo>
                      <a:pt x="832134" y="467780"/>
                    </a:lnTo>
                    <a:cubicBezTo>
                      <a:pt x="889733" y="410182"/>
                      <a:pt x="933617" y="338870"/>
                      <a:pt x="961044" y="262073"/>
                    </a:cubicBezTo>
                    <a:cubicBezTo>
                      <a:pt x="991216" y="185275"/>
                      <a:pt x="1002186" y="102992"/>
                      <a:pt x="991216" y="20709"/>
                    </a:cubicBezTo>
                    <a:close/>
                    <a:moveTo>
                      <a:pt x="160156" y="525377"/>
                    </a:moveTo>
                    <a:lnTo>
                      <a:pt x="61417" y="506178"/>
                    </a:lnTo>
                    <a:lnTo>
                      <a:pt x="215011" y="352583"/>
                    </a:lnTo>
                    <a:lnTo>
                      <a:pt x="346665" y="336127"/>
                    </a:lnTo>
                    <a:lnTo>
                      <a:pt x="160156" y="525377"/>
                    </a:lnTo>
                    <a:close/>
                    <a:moveTo>
                      <a:pt x="349408" y="827081"/>
                    </a:moveTo>
                    <a:lnTo>
                      <a:pt x="165642" y="643316"/>
                    </a:lnTo>
                    <a:lnTo>
                      <a:pt x="209527" y="618632"/>
                    </a:lnTo>
                    <a:lnTo>
                      <a:pt x="371349" y="780454"/>
                    </a:lnTo>
                    <a:lnTo>
                      <a:pt x="349408" y="827081"/>
                    </a:lnTo>
                    <a:close/>
                    <a:moveTo>
                      <a:pt x="642884" y="783197"/>
                    </a:moveTo>
                    <a:lnTo>
                      <a:pt x="489288" y="936792"/>
                    </a:lnTo>
                    <a:lnTo>
                      <a:pt x="470090" y="838053"/>
                    </a:lnTo>
                    <a:lnTo>
                      <a:pt x="656598" y="651545"/>
                    </a:lnTo>
                    <a:lnTo>
                      <a:pt x="642884" y="783197"/>
                    </a:lnTo>
                    <a:close/>
                    <a:moveTo>
                      <a:pt x="807450" y="443095"/>
                    </a:moveTo>
                    <a:lnTo>
                      <a:pt x="448146" y="802397"/>
                    </a:lnTo>
                    <a:lnTo>
                      <a:pt x="193069" y="547320"/>
                    </a:lnTo>
                    <a:lnTo>
                      <a:pt x="552373" y="188018"/>
                    </a:lnTo>
                    <a:cubicBezTo>
                      <a:pt x="604485" y="135905"/>
                      <a:pt x="667568" y="94764"/>
                      <a:pt x="738881" y="70079"/>
                    </a:cubicBezTo>
                    <a:cubicBezTo>
                      <a:pt x="747109" y="116706"/>
                      <a:pt x="771794" y="157847"/>
                      <a:pt x="804706" y="193503"/>
                    </a:cubicBezTo>
                    <a:cubicBezTo>
                      <a:pt x="837620" y="226417"/>
                      <a:pt x="881505" y="248359"/>
                      <a:pt x="928131" y="259330"/>
                    </a:cubicBezTo>
                    <a:cubicBezTo>
                      <a:pt x="900703" y="327899"/>
                      <a:pt x="859562" y="390982"/>
                      <a:pt x="807450" y="443095"/>
                    </a:cubicBezTo>
                    <a:close/>
                    <a:moveTo>
                      <a:pt x="939103" y="218188"/>
                    </a:moveTo>
                    <a:cubicBezTo>
                      <a:pt x="897961" y="212703"/>
                      <a:pt x="862305" y="190761"/>
                      <a:pt x="832134" y="163333"/>
                    </a:cubicBezTo>
                    <a:cubicBezTo>
                      <a:pt x="801964" y="133162"/>
                      <a:pt x="782764" y="97507"/>
                      <a:pt x="777279" y="56365"/>
                    </a:cubicBezTo>
                    <a:cubicBezTo>
                      <a:pt x="834878" y="39909"/>
                      <a:pt x="895219" y="34423"/>
                      <a:pt x="955558" y="39909"/>
                    </a:cubicBezTo>
                    <a:cubicBezTo>
                      <a:pt x="958302" y="100249"/>
                      <a:pt x="952816" y="160590"/>
                      <a:pt x="939103" y="218188"/>
                    </a:cubicBezTo>
                    <a:close/>
                  </a:path>
                </a:pathLst>
              </a:custGeom>
              <a:grpFill/>
              <a:ln w="274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xmlns="" id="{66B6B986-124D-931C-4DDD-267E74E9B9CD}"/>
                  </a:ext>
                </a:extLst>
              </p:cNvPr>
              <p:cNvSpPr/>
              <p:nvPr/>
            </p:nvSpPr>
            <p:spPr>
              <a:xfrm>
                <a:off x="11188507" y="2334258"/>
                <a:ext cx="239991" cy="240677"/>
              </a:xfrm>
              <a:custGeom>
                <a:avLst/>
                <a:gdLst>
                  <a:gd name="connsiteX0" fmla="*/ 34971 w 239991"/>
                  <a:gd name="connsiteY0" fmla="*/ 34970 h 240677"/>
                  <a:gd name="connsiteX1" fmla="*/ 34971 w 239991"/>
                  <a:gd name="connsiteY1" fmla="*/ 205021 h 240677"/>
                  <a:gd name="connsiteX2" fmla="*/ 119996 w 239991"/>
                  <a:gd name="connsiteY2" fmla="*/ 240677 h 240677"/>
                  <a:gd name="connsiteX3" fmla="*/ 205022 w 239991"/>
                  <a:gd name="connsiteY3" fmla="*/ 205021 h 240677"/>
                  <a:gd name="connsiteX4" fmla="*/ 205022 w 239991"/>
                  <a:gd name="connsiteY4" fmla="*/ 205021 h 240677"/>
                  <a:gd name="connsiteX5" fmla="*/ 205022 w 239991"/>
                  <a:gd name="connsiteY5" fmla="*/ 34970 h 240677"/>
                  <a:gd name="connsiteX6" fmla="*/ 34971 w 239991"/>
                  <a:gd name="connsiteY6" fmla="*/ 34970 h 240677"/>
                  <a:gd name="connsiteX7" fmla="*/ 177595 w 239991"/>
                  <a:gd name="connsiteY7" fmla="*/ 177594 h 240677"/>
                  <a:gd name="connsiteX8" fmla="*/ 62398 w 239991"/>
                  <a:gd name="connsiteY8" fmla="*/ 177594 h 240677"/>
                  <a:gd name="connsiteX9" fmla="*/ 62398 w 239991"/>
                  <a:gd name="connsiteY9" fmla="*/ 62398 h 240677"/>
                  <a:gd name="connsiteX10" fmla="*/ 119996 w 239991"/>
                  <a:gd name="connsiteY10" fmla="*/ 37713 h 240677"/>
                  <a:gd name="connsiteX11" fmla="*/ 177595 w 239991"/>
                  <a:gd name="connsiteY11" fmla="*/ 62398 h 240677"/>
                  <a:gd name="connsiteX12" fmla="*/ 177595 w 239991"/>
                  <a:gd name="connsiteY12" fmla="*/ 177594 h 2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991" h="240677">
                    <a:moveTo>
                      <a:pt x="34971" y="34970"/>
                    </a:moveTo>
                    <a:cubicBezTo>
                      <a:pt x="-11657" y="81597"/>
                      <a:pt x="-11657" y="158394"/>
                      <a:pt x="34971" y="205021"/>
                    </a:cubicBezTo>
                    <a:cubicBezTo>
                      <a:pt x="59654" y="229706"/>
                      <a:pt x="89826" y="240677"/>
                      <a:pt x="119996" y="240677"/>
                    </a:cubicBezTo>
                    <a:cubicBezTo>
                      <a:pt x="150167" y="240677"/>
                      <a:pt x="180337" y="229706"/>
                      <a:pt x="205022" y="205021"/>
                    </a:cubicBezTo>
                    <a:lnTo>
                      <a:pt x="205022" y="205021"/>
                    </a:lnTo>
                    <a:cubicBezTo>
                      <a:pt x="251648" y="158394"/>
                      <a:pt x="251648" y="81597"/>
                      <a:pt x="205022" y="34970"/>
                    </a:cubicBezTo>
                    <a:cubicBezTo>
                      <a:pt x="158395" y="-11657"/>
                      <a:pt x="81598" y="-11657"/>
                      <a:pt x="34971" y="34970"/>
                    </a:cubicBezTo>
                    <a:close/>
                    <a:moveTo>
                      <a:pt x="177595" y="177594"/>
                    </a:moveTo>
                    <a:cubicBezTo>
                      <a:pt x="147423" y="207764"/>
                      <a:pt x="95312" y="207764"/>
                      <a:pt x="62398" y="177594"/>
                    </a:cubicBezTo>
                    <a:cubicBezTo>
                      <a:pt x="32227" y="147424"/>
                      <a:pt x="32227" y="95311"/>
                      <a:pt x="62398" y="62398"/>
                    </a:cubicBezTo>
                    <a:cubicBezTo>
                      <a:pt x="78854" y="45941"/>
                      <a:pt x="98054" y="37713"/>
                      <a:pt x="119996" y="37713"/>
                    </a:cubicBezTo>
                    <a:cubicBezTo>
                      <a:pt x="141937" y="37713"/>
                      <a:pt x="161137" y="45941"/>
                      <a:pt x="177595" y="62398"/>
                    </a:cubicBezTo>
                    <a:cubicBezTo>
                      <a:pt x="207765" y="95311"/>
                      <a:pt x="207765" y="144681"/>
                      <a:pt x="177595" y="177594"/>
                    </a:cubicBezTo>
                    <a:close/>
                  </a:path>
                </a:pathLst>
              </a:custGeom>
              <a:grpFill/>
              <a:ln w="274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xmlns="" id="{B1ACBE6C-6D17-895A-B199-5693C5EE3555}"/>
                  </a:ext>
                </a:extLst>
              </p:cNvPr>
              <p:cNvSpPr/>
              <p:nvPr/>
            </p:nvSpPr>
            <p:spPr>
              <a:xfrm>
                <a:off x="10696180" y="2862240"/>
                <a:ext cx="207763" cy="209135"/>
              </a:xfrm>
              <a:custGeom>
                <a:avLst/>
                <a:gdLst>
                  <a:gd name="connsiteX0" fmla="*/ 203651 w 207763"/>
                  <a:gd name="connsiteY0" fmla="*/ 6171 h 209135"/>
                  <a:gd name="connsiteX1" fmla="*/ 176223 w 207763"/>
                  <a:gd name="connsiteY1" fmla="*/ 6171 h 209135"/>
                  <a:gd name="connsiteX2" fmla="*/ 6171 w 207763"/>
                  <a:gd name="connsiteY2" fmla="*/ 176223 h 209135"/>
                  <a:gd name="connsiteX3" fmla="*/ 6171 w 207763"/>
                  <a:gd name="connsiteY3" fmla="*/ 203650 h 209135"/>
                  <a:gd name="connsiteX4" fmla="*/ 19885 w 207763"/>
                  <a:gd name="connsiteY4" fmla="*/ 209136 h 209135"/>
                  <a:gd name="connsiteX5" fmla="*/ 33599 w 207763"/>
                  <a:gd name="connsiteY5" fmla="*/ 203650 h 209135"/>
                  <a:gd name="connsiteX6" fmla="*/ 203651 w 207763"/>
                  <a:gd name="connsiteY6" fmla="*/ 33599 h 209135"/>
                  <a:gd name="connsiteX7" fmla="*/ 203651 w 207763"/>
                  <a:gd name="connsiteY7" fmla="*/ 6171 h 2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63" h="209135">
                    <a:moveTo>
                      <a:pt x="203651" y="6171"/>
                    </a:moveTo>
                    <a:cubicBezTo>
                      <a:pt x="195421" y="-2057"/>
                      <a:pt x="184451" y="-2057"/>
                      <a:pt x="176223" y="6171"/>
                    </a:cubicBezTo>
                    <a:lnTo>
                      <a:pt x="6171" y="176223"/>
                    </a:lnTo>
                    <a:cubicBezTo>
                      <a:pt x="-2057" y="184451"/>
                      <a:pt x="-2057" y="195422"/>
                      <a:pt x="6171" y="203650"/>
                    </a:cubicBezTo>
                    <a:cubicBezTo>
                      <a:pt x="8913" y="206393"/>
                      <a:pt x="14399" y="209136"/>
                      <a:pt x="19885" y="209136"/>
                    </a:cubicBezTo>
                    <a:cubicBezTo>
                      <a:pt x="25371" y="209136"/>
                      <a:pt x="30855" y="206393"/>
                      <a:pt x="33599" y="203650"/>
                    </a:cubicBezTo>
                    <a:lnTo>
                      <a:pt x="203651" y="33599"/>
                    </a:lnTo>
                    <a:cubicBezTo>
                      <a:pt x="209135" y="25371"/>
                      <a:pt x="209135" y="14399"/>
                      <a:pt x="203651" y="6171"/>
                    </a:cubicBezTo>
                    <a:close/>
                  </a:path>
                </a:pathLst>
              </a:custGeom>
              <a:grpFill/>
              <a:ln w="274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xmlns="" id="{BB6C8657-AE19-9874-1340-60B9CD759357}"/>
                  </a:ext>
                </a:extLst>
              </p:cNvPr>
              <p:cNvSpPr/>
              <p:nvPr/>
            </p:nvSpPr>
            <p:spPr>
              <a:xfrm>
                <a:off x="10841547" y="2917095"/>
                <a:ext cx="116566" cy="115881"/>
              </a:xfrm>
              <a:custGeom>
                <a:avLst/>
                <a:gdLst>
                  <a:gd name="connsiteX0" fmla="*/ 82968 w 116566"/>
                  <a:gd name="connsiteY0" fmla="*/ 6171 h 115881"/>
                  <a:gd name="connsiteX1" fmla="*/ 6171 w 116566"/>
                  <a:gd name="connsiteY1" fmla="*/ 82968 h 115881"/>
                  <a:gd name="connsiteX2" fmla="*/ 6171 w 116566"/>
                  <a:gd name="connsiteY2" fmla="*/ 110396 h 115881"/>
                  <a:gd name="connsiteX3" fmla="*/ 19885 w 116566"/>
                  <a:gd name="connsiteY3" fmla="*/ 115881 h 115881"/>
                  <a:gd name="connsiteX4" fmla="*/ 33599 w 116566"/>
                  <a:gd name="connsiteY4" fmla="*/ 110396 h 115881"/>
                  <a:gd name="connsiteX5" fmla="*/ 110396 w 116566"/>
                  <a:gd name="connsiteY5" fmla="*/ 33599 h 115881"/>
                  <a:gd name="connsiteX6" fmla="*/ 110396 w 116566"/>
                  <a:gd name="connsiteY6" fmla="*/ 6171 h 115881"/>
                  <a:gd name="connsiteX7" fmla="*/ 82968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82968" y="6171"/>
                    </a:moveTo>
                    <a:lnTo>
                      <a:pt x="6171" y="82968"/>
                    </a:lnTo>
                    <a:cubicBezTo>
                      <a:pt x="-2057" y="91197"/>
                      <a:pt x="-2057" y="102168"/>
                      <a:pt x="6171" y="110396"/>
                    </a:cubicBezTo>
                    <a:cubicBezTo>
                      <a:pt x="8913" y="113139"/>
                      <a:pt x="14399" y="115881"/>
                      <a:pt x="19885" y="115881"/>
                    </a:cubicBezTo>
                    <a:cubicBezTo>
                      <a:pt x="25371" y="115881"/>
                      <a:pt x="30857" y="113139"/>
                      <a:pt x="33599" y="110396"/>
                    </a:cubicBezTo>
                    <a:lnTo>
                      <a:pt x="110396" y="33599"/>
                    </a:lnTo>
                    <a:cubicBezTo>
                      <a:pt x="118624" y="25371"/>
                      <a:pt x="118624" y="14399"/>
                      <a:pt x="110396" y="6171"/>
                    </a:cubicBezTo>
                    <a:cubicBezTo>
                      <a:pt x="104910" y="-2057"/>
                      <a:pt x="91196" y="-2057"/>
                      <a:pt x="82968" y="6171"/>
                    </a:cubicBezTo>
                    <a:close/>
                  </a:path>
                </a:pathLst>
              </a:custGeom>
              <a:grpFill/>
              <a:ln w="274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xmlns="" id="{E0E537FF-2057-B9D4-4A56-B921A576DDC5}"/>
                  </a:ext>
                </a:extLst>
              </p:cNvPr>
              <p:cNvSpPr/>
              <p:nvPr/>
            </p:nvSpPr>
            <p:spPr>
              <a:xfrm>
                <a:off x="10800014" y="3032976"/>
                <a:ext cx="40503" cy="39770"/>
              </a:xfrm>
              <a:custGeom>
                <a:avLst/>
                <a:gdLst>
                  <a:gd name="connsiteX0" fmla="*/ 20275 w 40503"/>
                  <a:gd name="connsiteY0" fmla="*/ 0 h 39770"/>
                  <a:gd name="connsiteX1" fmla="*/ 1076 w 40503"/>
                  <a:gd name="connsiteY1" fmla="*/ 13714 h 39770"/>
                  <a:gd name="connsiteX2" fmla="*/ 6562 w 40503"/>
                  <a:gd name="connsiteY2" fmla="*/ 35656 h 39770"/>
                  <a:gd name="connsiteX3" fmla="*/ 31247 w 40503"/>
                  <a:gd name="connsiteY3" fmla="*/ 35656 h 39770"/>
                  <a:gd name="connsiteX4" fmla="*/ 39475 w 40503"/>
                  <a:gd name="connsiteY4" fmla="*/ 10971 h 39770"/>
                  <a:gd name="connsiteX5" fmla="*/ 20275 w 40503"/>
                  <a:gd name="connsiteY5" fmla="*/ 0 h 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03" h="39770">
                    <a:moveTo>
                      <a:pt x="20275" y="0"/>
                    </a:moveTo>
                    <a:cubicBezTo>
                      <a:pt x="12047" y="0"/>
                      <a:pt x="3819" y="5486"/>
                      <a:pt x="1076" y="13714"/>
                    </a:cubicBezTo>
                    <a:cubicBezTo>
                      <a:pt x="-1666" y="21942"/>
                      <a:pt x="1076" y="30171"/>
                      <a:pt x="6562" y="35656"/>
                    </a:cubicBezTo>
                    <a:cubicBezTo>
                      <a:pt x="12047" y="41141"/>
                      <a:pt x="23018" y="41141"/>
                      <a:pt x="31247" y="35656"/>
                    </a:cubicBezTo>
                    <a:cubicBezTo>
                      <a:pt x="39475" y="30171"/>
                      <a:pt x="42217" y="19200"/>
                      <a:pt x="39475" y="10971"/>
                    </a:cubicBezTo>
                    <a:cubicBezTo>
                      <a:pt x="36731" y="5486"/>
                      <a:pt x="28503" y="0"/>
                      <a:pt x="20275" y="0"/>
                    </a:cubicBezTo>
                    <a:close/>
                  </a:path>
                </a:pathLst>
              </a:custGeom>
              <a:grpFill/>
              <a:ln w="274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xmlns="" id="{8423131F-D820-3CCB-8EF5-E3DCFD4C9E0E}"/>
                  </a:ext>
                </a:extLst>
              </p:cNvPr>
              <p:cNvSpPr/>
              <p:nvPr/>
            </p:nvSpPr>
            <p:spPr>
              <a:xfrm>
                <a:off x="10839490" y="3045471"/>
                <a:ext cx="27427" cy="1218"/>
              </a:xfrm>
              <a:custGeom>
                <a:avLst/>
                <a:gdLst>
                  <a:gd name="connsiteX0" fmla="*/ 0 w 27427"/>
                  <a:gd name="connsiteY0" fmla="*/ 1219 h 1218"/>
                  <a:gd name="connsiteX1" fmla="*/ 0 w 27427"/>
                  <a:gd name="connsiteY1" fmla="*/ 1219 h 1218"/>
                  <a:gd name="connsiteX2" fmla="*/ 0 w 27427"/>
                  <a:gd name="connsiteY2" fmla="*/ 1219 h 1218"/>
                </a:gdLst>
                <a:ahLst/>
                <a:cxnLst>
                  <a:cxn ang="0">
                    <a:pos x="connsiteX0" y="connsiteY0"/>
                  </a:cxn>
                  <a:cxn ang="0">
                    <a:pos x="connsiteX1" y="connsiteY1"/>
                  </a:cxn>
                  <a:cxn ang="0">
                    <a:pos x="connsiteX2" y="connsiteY2"/>
                  </a:cxn>
                </a:cxnLst>
                <a:rect l="l" t="t" r="r" b="b"/>
                <a:pathLst>
                  <a:path w="27427" h="1218">
                    <a:moveTo>
                      <a:pt x="0" y="1219"/>
                    </a:moveTo>
                    <a:cubicBezTo>
                      <a:pt x="0" y="1219"/>
                      <a:pt x="0" y="-1524"/>
                      <a:pt x="0" y="1219"/>
                    </a:cubicBezTo>
                    <a:lnTo>
                      <a:pt x="0" y="1219"/>
                    </a:lnTo>
                    <a:close/>
                  </a:path>
                </a:pathLst>
              </a:custGeom>
              <a:grpFill/>
              <a:ln w="2742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xmlns="" id="{ED9AD5B8-A7DA-44B5-2D84-FB8F09B8B0C0}"/>
                  </a:ext>
                </a:extLst>
              </p:cNvPr>
              <p:cNvSpPr/>
              <p:nvPr/>
            </p:nvSpPr>
            <p:spPr>
              <a:xfrm>
                <a:off x="10748292" y="3076175"/>
                <a:ext cx="50741" cy="50055"/>
              </a:xfrm>
              <a:custGeom>
                <a:avLst/>
                <a:gdLst>
                  <a:gd name="connsiteX0" fmla="*/ 17143 w 50741"/>
                  <a:gd name="connsiteY0" fmla="*/ 6171 h 50055"/>
                  <a:gd name="connsiteX1" fmla="*/ 6171 w 50741"/>
                  <a:gd name="connsiteY1" fmla="*/ 17143 h 50055"/>
                  <a:gd name="connsiteX2" fmla="*/ 6171 w 50741"/>
                  <a:gd name="connsiteY2" fmla="*/ 44570 h 50055"/>
                  <a:gd name="connsiteX3" fmla="*/ 19885 w 50741"/>
                  <a:gd name="connsiteY3" fmla="*/ 50056 h 50055"/>
                  <a:gd name="connsiteX4" fmla="*/ 33599 w 50741"/>
                  <a:gd name="connsiteY4" fmla="*/ 44570 h 50055"/>
                  <a:gd name="connsiteX5" fmla="*/ 44570 w 50741"/>
                  <a:gd name="connsiteY5" fmla="*/ 33599 h 50055"/>
                  <a:gd name="connsiteX6" fmla="*/ 44570 w 50741"/>
                  <a:gd name="connsiteY6" fmla="*/ 6171 h 50055"/>
                  <a:gd name="connsiteX7" fmla="*/ 17143 w 50741"/>
                  <a:gd name="connsiteY7" fmla="*/ 6171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17143" y="6171"/>
                    </a:moveTo>
                    <a:lnTo>
                      <a:pt x="6171" y="17143"/>
                    </a:lnTo>
                    <a:cubicBezTo>
                      <a:pt x="-2057" y="25371"/>
                      <a:pt x="-2057" y="36342"/>
                      <a:pt x="6171" y="44570"/>
                    </a:cubicBezTo>
                    <a:cubicBezTo>
                      <a:pt x="8915" y="47313"/>
                      <a:pt x="14401" y="50056"/>
                      <a:pt x="19885" y="50056"/>
                    </a:cubicBezTo>
                    <a:cubicBezTo>
                      <a:pt x="25371" y="50056"/>
                      <a:pt x="30857" y="47313"/>
                      <a:pt x="33599" y="44570"/>
                    </a:cubicBezTo>
                    <a:lnTo>
                      <a:pt x="44570" y="33599"/>
                    </a:lnTo>
                    <a:cubicBezTo>
                      <a:pt x="52798" y="25371"/>
                      <a:pt x="52798" y="14400"/>
                      <a:pt x="44570" y="6171"/>
                    </a:cubicBezTo>
                    <a:cubicBezTo>
                      <a:pt x="36342" y="-2057"/>
                      <a:pt x="25371" y="-2057"/>
                      <a:pt x="17143" y="6171"/>
                    </a:cubicBezTo>
                    <a:close/>
                  </a:path>
                </a:pathLst>
              </a:custGeom>
              <a:grpFill/>
              <a:ln w="2742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xmlns="" id="{A57F6383-C709-AEC4-39A0-061050F9D610}"/>
                  </a:ext>
                </a:extLst>
              </p:cNvPr>
              <p:cNvSpPr/>
              <p:nvPr/>
            </p:nvSpPr>
            <p:spPr>
              <a:xfrm>
                <a:off x="10641325" y="2900638"/>
                <a:ext cx="116566" cy="115881"/>
              </a:xfrm>
              <a:custGeom>
                <a:avLst/>
                <a:gdLst>
                  <a:gd name="connsiteX0" fmla="*/ 110396 w 116566"/>
                  <a:gd name="connsiteY0" fmla="*/ 6171 h 115881"/>
                  <a:gd name="connsiteX1" fmla="*/ 82968 w 116566"/>
                  <a:gd name="connsiteY1" fmla="*/ 6171 h 115881"/>
                  <a:gd name="connsiteX2" fmla="*/ 6171 w 116566"/>
                  <a:gd name="connsiteY2" fmla="*/ 82969 h 115881"/>
                  <a:gd name="connsiteX3" fmla="*/ 6171 w 116566"/>
                  <a:gd name="connsiteY3" fmla="*/ 110396 h 115881"/>
                  <a:gd name="connsiteX4" fmla="*/ 19885 w 116566"/>
                  <a:gd name="connsiteY4" fmla="*/ 115882 h 115881"/>
                  <a:gd name="connsiteX5" fmla="*/ 33599 w 116566"/>
                  <a:gd name="connsiteY5" fmla="*/ 110396 h 115881"/>
                  <a:gd name="connsiteX6" fmla="*/ 110396 w 116566"/>
                  <a:gd name="connsiteY6" fmla="*/ 33599 h 115881"/>
                  <a:gd name="connsiteX7" fmla="*/ 110396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110396" y="6171"/>
                    </a:moveTo>
                    <a:cubicBezTo>
                      <a:pt x="102168" y="-2057"/>
                      <a:pt x="91196" y="-2057"/>
                      <a:pt x="82968" y="6171"/>
                    </a:cubicBezTo>
                    <a:lnTo>
                      <a:pt x="6171" y="82969"/>
                    </a:lnTo>
                    <a:cubicBezTo>
                      <a:pt x="-2057" y="91197"/>
                      <a:pt x="-2057" y="102168"/>
                      <a:pt x="6171" y="110396"/>
                    </a:cubicBezTo>
                    <a:cubicBezTo>
                      <a:pt x="8913" y="113139"/>
                      <a:pt x="14399" y="115882"/>
                      <a:pt x="19885" y="115882"/>
                    </a:cubicBezTo>
                    <a:cubicBezTo>
                      <a:pt x="25371" y="115882"/>
                      <a:pt x="30855" y="113139"/>
                      <a:pt x="33599" y="110396"/>
                    </a:cubicBezTo>
                    <a:lnTo>
                      <a:pt x="110396" y="33599"/>
                    </a:lnTo>
                    <a:cubicBezTo>
                      <a:pt x="118624" y="28113"/>
                      <a:pt x="118624" y="14400"/>
                      <a:pt x="110396" y="6171"/>
                    </a:cubicBezTo>
                    <a:close/>
                  </a:path>
                </a:pathLst>
              </a:custGeom>
              <a:grpFill/>
              <a:ln w="2742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xmlns="" id="{2CCF18E0-C3F2-8D66-7BE6-2BE922C0661B}"/>
                  </a:ext>
                </a:extLst>
              </p:cNvPr>
              <p:cNvSpPr/>
              <p:nvPr/>
            </p:nvSpPr>
            <p:spPr>
              <a:xfrm>
                <a:off x="10756959" y="2861124"/>
                <a:ext cx="38645" cy="38485"/>
              </a:xfrm>
              <a:custGeom>
                <a:avLst/>
                <a:gdLst>
                  <a:gd name="connsiteX0" fmla="*/ 24932 w 38645"/>
                  <a:gd name="connsiteY0" fmla="*/ 37457 h 38485"/>
                  <a:gd name="connsiteX1" fmla="*/ 38646 w 38645"/>
                  <a:gd name="connsiteY1" fmla="*/ 21001 h 38485"/>
                  <a:gd name="connsiteX2" fmla="*/ 27676 w 38645"/>
                  <a:gd name="connsiteY2" fmla="*/ 1801 h 38485"/>
                  <a:gd name="connsiteX3" fmla="*/ 5734 w 38645"/>
                  <a:gd name="connsiteY3" fmla="*/ 4544 h 38485"/>
                  <a:gd name="connsiteX4" fmla="*/ 2990 w 38645"/>
                  <a:gd name="connsiteY4" fmla="*/ 29229 h 38485"/>
                  <a:gd name="connsiteX5" fmla="*/ 2990 w 38645"/>
                  <a:gd name="connsiteY5" fmla="*/ 29229 h 38485"/>
                  <a:gd name="connsiteX6" fmla="*/ 2990 w 38645"/>
                  <a:gd name="connsiteY6" fmla="*/ 29229 h 38485"/>
                  <a:gd name="connsiteX7" fmla="*/ 24932 w 38645"/>
                  <a:gd name="connsiteY7" fmla="*/ 37457 h 3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5" h="38485">
                    <a:moveTo>
                      <a:pt x="24932" y="37457"/>
                    </a:moveTo>
                    <a:cubicBezTo>
                      <a:pt x="33161" y="34714"/>
                      <a:pt x="38646" y="29229"/>
                      <a:pt x="38646" y="21001"/>
                    </a:cubicBezTo>
                    <a:cubicBezTo>
                      <a:pt x="38646" y="12773"/>
                      <a:pt x="35904" y="4544"/>
                      <a:pt x="27676" y="1801"/>
                    </a:cubicBezTo>
                    <a:cubicBezTo>
                      <a:pt x="19448" y="-941"/>
                      <a:pt x="11218" y="-941"/>
                      <a:pt x="5734" y="4544"/>
                    </a:cubicBezTo>
                    <a:cubicBezTo>
                      <a:pt x="248" y="10030"/>
                      <a:pt x="-2496" y="21001"/>
                      <a:pt x="2990" y="29229"/>
                    </a:cubicBezTo>
                    <a:cubicBezTo>
                      <a:pt x="2990" y="29229"/>
                      <a:pt x="2990" y="29229"/>
                      <a:pt x="2990" y="29229"/>
                    </a:cubicBezTo>
                    <a:cubicBezTo>
                      <a:pt x="2990" y="29229"/>
                      <a:pt x="2990" y="29229"/>
                      <a:pt x="2990" y="29229"/>
                    </a:cubicBezTo>
                    <a:cubicBezTo>
                      <a:pt x="8476" y="37457"/>
                      <a:pt x="16704" y="40200"/>
                      <a:pt x="24932" y="37457"/>
                    </a:cubicBezTo>
                    <a:close/>
                  </a:path>
                </a:pathLst>
              </a:custGeom>
              <a:grpFill/>
              <a:ln w="2742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xmlns="" id="{9259C0C2-EC99-4B95-8F8F-B5F6FC2FBE58}"/>
                  </a:ext>
                </a:extLst>
              </p:cNvPr>
              <p:cNvSpPr/>
              <p:nvPr/>
            </p:nvSpPr>
            <p:spPr>
              <a:xfrm>
                <a:off x="10800405" y="2807384"/>
                <a:ext cx="50741" cy="50055"/>
              </a:xfrm>
              <a:custGeom>
                <a:avLst/>
                <a:gdLst>
                  <a:gd name="connsiteX0" fmla="*/ 33599 w 50741"/>
                  <a:gd name="connsiteY0" fmla="*/ 44570 h 50055"/>
                  <a:gd name="connsiteX1" fmla="*/ 44570 w 50741"/>
                  <a:gd name="connsiteY1" fmla="*/ 33599 h 50055"/>
                  <a:gd name="connsiteX2" fmla="*/ 44570 w 50741"/>
                  <a:gd name="connsiteY2" fmla="*/ 6171 h 50055"/>
                  <a:gd name="connsiteX3" fmla="*/ 17143 w 50741"/>
                  <a:gd name="connsiteY3" fmla="*/ 6171 h 50055"/>
                  <a:gd name="connsiteX4" fmla="*/ 6171 w 50741"/>
                  <a:gd name="connsiteY4" fmla="*/ 17142 h 50055"/>
                  <a:gd name="connsiteX5" fmla="*/ 6171 w 50741"/>
                  <a:gd name="connsiteY5" fmla="*/ 44570 h 50055"/>
                  <a:gd name="connsiteX6" fmla="*/ 19885 w 50741"/>
                  <a:gd name="connsiteY6" fmla="*/ 50055 h 50055"/>
                  <a:gd name="connsiteX7" fmla="*/ 33599 w 50741"/>
                  <a:gd name="connsiteY7" fmla="*/ 44570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33599" y="44570"/>
                    </a:moveTo>
                    <a:lnTo>
                      <a:pt x="44570" y="33599"/>
                    </a:lnTo>
                    <a:cubicBezTo>
                      <a:pt x="52798" y="25371"/>
                      <a:pt x="52798" y="14399"/>
                      <a:pt x="44570" y="6171"/>
                    </a:cubicBezTo>
                    <a:cubicBezTo>
                      <a:pt x="36341" y="-2057"/>
                      <a:pt x="25371" y="-2057"/>
                      <a:pt x="17143" y="6171"/>
                    </a:cubicBezTo>
                    <a:lnTo>
                      <a:pt x="6171" y="17142"/>
                    </a:lnTo>
                    <a:cubicBezTo>
                      <a:pt x="-2057" y="25371"/>
                      <a:pt x="-2057" y="36342"/>
                      <a:pt x="6171" y="44570"/>
                    </a:cubicBezTo>
                    <a:cubicBezTo>
                      <a:pt x="8913" y="47312"/>
                      <a:pt x="14399" y="50055"/>
                      <a:pt x="19885" y="50055"/>
                    </a:cubicBezTo>
                    <a:cubicBezTo>
                      <a:pt x="25371" y="50055"/>
                      <a:pt x="30857" y="50055"/>
                      <a:pt x="33599" y="44570"/>
                    </a:cubicBezTo>
                    <a:close/>
                  </a:path>
                </a:pathLst>
              </a:custGeom>
              <a:grpFill/>
              <a:ln w="27426" cap="flat">
                <a:noFill/>
                <a:prstDash val="solid"/>
                <a:miter/>
              </a:ln>
            </p:spPr>
            <p:txBody>
              <a:bodyPr rtlCol="0" anchor="ctr"/>
              <a:lstStyle/>
              <a:p>
                <a:endParaRPr lang="en-US"/>
              </a:p>
            </p:txBody>
          </p:sp>
        </p:grpSp>
      </p:grpSp>
      <p:pic>
        <p:nvPicPr>
          <p:cNvPr id="99" name="object 3">
            <a:extLst>
              <a:ext uri="{FF2B5EF4-FFF2-40B4-BE49-F238E27FC236}">
                <a16:creationId xmlns:a16="http://schemas.microsoft.com/office/drawing/2014/main" xmlns="" id="{AE2A5555-B67E-D6CF-2CBD-D9441E78CF66}"/>
              </a:ext>
            </a:extLst>
          </p:cNvPr>
          <p:cNvPicPr/>
          <p:nvPr/>
        </p:nvPicPr>
        <p:blipFill>
          <a:blip r:embed="rId3" cstate="print"/>
          <a:stretch>
            <a:fillRect/>
          </a:stretch>
        </p:blipFill>
        <p:spPr>
          <a:xfrm>
            <a:off x="4165600" y="8397875"/>
            <a:ext cx="1168421" cy="1285518"/>
          </a:xfrm>
          <a:prstGeom prst="rect">
            <a:avLst/>
          </a:prstGeom>
        </p:spPr>
      </p:pic>
      <p:sp>
        <p:nvSpPr>
          <p:cNvPr id="43" name="Text Placeholder 5">
            <a:extLst>
              <a:ext uri="{FF2B5EF4-FFF2-40B4-BE49-F238E27FC236}">
                <a16:creationId xmlns:a16="http://schemas.microsoft.com/office/drawing/2014/main" xmlns="" id="{450A8AB1-B4A4-9148-C6E4-C9CB903E3022}"/>
              </a:ext>
            </a:extLst>
          </p:cNvPr>
          <p:cNvSpPr txBox="1">
            <a:spLocks/>
          </p:cNvSpPr>
          <p:nvPr/>
        </p:nvSpPr>
        <p:spPr>
          <a:xfrm>
            <a:off x="2413000" y="5853996"/>
            <a:ext cx="4692199" cy="1553279"/>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dirty="0" smtClean="0"/>
              <a:t>Тъй като е доброволна екологична група, работеща на местно ниво, екипът не е задал никакви индикатори за напредък, свързани с резултатите и въздействието, които предвиждат да имат в бъдеще.</a:t>
            </a:r>
          </a:p>
          <a:p>
            <a:r>
              <a:rPr lang="ru-RU" dirty="0" smtClean="0"/>
              <a:t>Въпреки това те водят голям отчет за материалите и количеството отпадъци, които се събират чрез дейностите на екипа, заедно с дейностите, които се организират всяка година.</a:t>
            </a:r>
          </a:p>
          <a:p>
            <a:r>
              <a:rPr lang="ru-RU" dirty="0" smtClean="0"/>
              <a:t>Техните доброволчески действия са по-ориентирани към проблемите на територията, което ги прави постоянни защитници на влажните зони и визионисти за красива, устойчива и чиста от отпадъци територия, намираща се вблизост до градската мрежа на Солун.</a:t>
            </a:r>
            <a:endParaRPr lang="en-IE" kern="0" spc="-5" dirty="0">
              <a:latin typeface="Calibri"/>
              <a:cs typeface="Calibri"/>
            </a:endParaRPr>
          </a:p>
        </p:txBody>
      </p:sp>
      <p:cxnSp>
        <p:nvCxnSpPr>
          <p:cNvPr id="44" name="Straight Connector 43">
            <a:extLst>
              <a:ext uri="{FF2B5EF4-FFF2-40B4-BE49-F238E27FC236}">
                <a16:creationId xmlns:a16="http://schemas.microsoft.com/office/drawing/2014/main" xmlns="" id="{A2DE0958-1CF3-0F70-8CBB-B6DEF0D13FEF}"/>
              </a:ext>
            </a:extLst>
          </p:cNvPr>
          <p:cNvCxnSpPr>
            <a:cxnSpLocks/>
          </p:cNvCxnSpPr>
          <p:nvPr/>
        </p:nvCxnSpPr>
        <p:spPr>
          <a:xfrm>
            <a:off x="355600" y="83216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E740848E-C93A-6E3E-AB9A-6991F08F24F1}"/>
              </a:ext>
            </a:extLst>
          </p:cNvPr>
          <p:cNvSpPr txBox="1"/>
          <p:nvPr/>
        </p:nvSpPr>
        <p:spPr>
          <a:xfrm>
            <a:off x="431800" y="8016875"/>
            <a:ext cx="5652453" cy="815608"/>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ИНДИКАТОРИ ЗА ОЦЕНКА НА ВЪЗДЕЙСТВИЕТО</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nvGrpSpPr>
          <p:cNvPr id="46" name="Group 45">
            <a:extLst>
              <a:ext uri="{FF2B5EF4-FFF2-40B4-BE49-F238E27FC236}">
                <a16:creationId xmlns:a16="http://schemas.microsoft.com/office/drawing/2014/main" xmlns="" id="{ADF85DC8-D914-F1C7-0165-CA057BFCFA3D}"/>
              </a:ext>
            </a:extLst>
          </p:cNvPr>
          <p:cNvGrpSpPr/>
          <p:nvPr/>
        </p:nvGrpSpPr>
        <p:grpSpPr>
          <a:xfrm>
            <a:off x="660401" y="8169275"/>
            <a:ext cx="5746417" cy="815608"/>
            <a:chOff x="642635" y="1690786"/>
            <a:chExt cx="5746417" cy="815608"/>
          </a:xfrm>
        </p:grpSpPr>
        <p:sp>
          <p:nvSpPr>
            <p:cNvPr id="47" name="Rectangle 46">
              <a:extLst>
                <a:ext uri="{FF2B5EF4-FFF2-40B4-BE49-F238E27FC236}">
                  <a16:creationId xmlns:a16="http://schemas.microsoft.com/office/drawing/2014/main" xmlns="" id="{B8AA22FF-EF21-59A4-76D6-0755E07105D1}"/>
                </a:ext>
              </a:extLst>
            </p:cNvPr>
            <p:cNvSpPr/>
            <p:nvPr/>
          </p:nvSpPr>
          <p:spPr>
            <a:xfrm>
              <a:off x="642635" y="1690786"/>
              <a:ext cx="2895600"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xmlns="" id="{E740848E-C93A-6E3E-AB9A-6991F08F24F1}"/>
                </a:ext>
              </a:extLst>
            </p:cNvPr>
            <p:cNvSpPr txBox="1"/>
            <p:nvPr/>
          </p:nvSpPr>
          <p:spPr>
            <a:xfrm>
              <a:off x="736599" y="1690786"/>
              <a:ext cx="5652453" cy="815608"/>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ДОПЪЛНИТЕЛНА ИНФОРМАЦИЯ</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grpSp>
        <p:nvGrpSpPr>
          <p:cNvPr id="49" name="Graphic 3">
            <a:extLst>
              <a:ext uri="{FF2B5EF4-FFF2-40B4-BE49-F238E27FC236}">
                <a16:creationId xmlns:a16="http://schemas.microsoft.com/office/drawing/2014/main" xmlns="" id="{DAF571EF-627B-8186-4D3F-5903B5C8932A}"/>
              </a:ext>
            </a:extLst>
          </p:cNvPr>
          <p:cNvGrpSpPr>
            <a:grpSpLocks noChangeAspect="1"/>
          </p:cNvGrpSpPr>
          <p:nvPr/>
        </p:nvGrpSpPr>
        <p:grpSpPr>
          <a:xfrm>
            <a:off x="5918200" y="9464675"/>
            <a:ext cx="867432" cy="748800"/>
            <a:chOff x="662657" y="2010078"/>
            <a:chExt cx="1091621" cy="942328"/>
          </a:xfrm>
          <a:solidFill>
            <a:srgbClr val="404040"/>
          </a:solidFill>
        </p:grpSpPr>
        <p:sp>
          <p:nvSpPr>
            <p:cNvPr id="50" name="Freeform 49">
              <a:extLst>
                <a:ext uri="{FF2B5EF4-FFF2-40B4-BE49-F238E27FC236}">
                  <a16:creationId xmlns:a16="http://schemas.microsoft.com/office/drawing/2014/main" xmlns="" id="{70D64F2A-0CB1-6967-2F11-0209695A0EC9}"/>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EB7339"/>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xmlns="" id="{5B21DF50-CF11-D904-869E-40010026999B}"/>
                </a:ext>
              </a:extLst>
            </p:cNvPr>
            <p:cNvGrpSpPr/>
            <p:nvPr/>
          </p:nvGrpSpPr>
          <p:grpSpPr>
            <a:xfrm>
              <a:off x="662657" y="2010078"/>
              <a:ext cx="1091621" cy="942328"/>
              <a:chOff x="662657" y="2010078"/>
              <a:chExt cx="1091621" cy="942328"/>
            </a:xfrm>
            <a:grpFill/>
          </p:grpSpPr>
          <p:sp>
            <p:nvSpPr>
              <p:cNvPr id="52" name="Freeform 51">
                <a:extLst>
                  <a:ext uri="{FF2B5EF4-FFF2-40B4-BE49-F238E27FC236}">
                    <a16:creationId xmlns:a16="http://schemas.microsoft.com/office/drawing/2014/main" xmlns="" id="{D3FE54AD-49B7-5CEB-A2FC-41C11A75D864}"/>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xmlns="" id="{A8DCDF28-C7C6-7D0D-AC45-0F6CB259ADFE}"/>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xmlns="" id="{2EB4B84C-1317-F756-2ECE-C54937393B91}"/>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55" name="Graphic 3">
                <a:extLst>
                  <a:ext uri="{FF2B5EF4-FFF2-40B4-BE49-F238E27FC236}">
                    <a16:creationId xmlns:a16="http://schemas.microsoft.com/office/drawing/2014/main" xmlns="" id="{C9FAF817-512B-3484-F296-FFD065F070D8}"/>
                  </a:ext>
                </a:extLst>
              </p:cNvPr>
              <p:cNvGrpSpPr/>
              <p:nvPr/>
            </p:nvGrpSpPr>
            <p:grpSpPr>
              <a:xfrm>
                <a:off x="662657" y="2010078"/>
                <a:ext cx="1091621" cy="942328"/>
                <a:chOff x="662657" y="2010078"/>
                <a:chExt cx="1091621" cy="942328"/>
              </a:xfrm>
              <a:grpFill/>
            </p:grpSpPr>
            <p:sp>
              <p:nvSpPr>
                <p:cNvPr id="56" name="Freeform 55">
                  <a:extLst>
                    <a:ext uri="{FF2B5EF4-FFF2-40B4-BE49-F238E27FC236}">
                      <a16:creationId xmlns:a16="http://schemas.microsoft.com/office/drawing/2014/main" xmlns="" id="{C7E95804-3441-FB52-3C3C-D861088DFB48}"/>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xmlns="" id="{83CC9FA6-F562-5818-776F-91F1722F3642}"/>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cxnSp>
        <p:nvCxnSpPr>
          <p:cNvPr id="58" name="Straight Connector 57">
            <a:extLst>
              <a:ext uri="{FF2B5EF4-FFF2-40B4-BE49-F238E27FC236}">
                <a16:creationId xmlns:a16="http://schemas.microsoft.com/office/drawing/2014/main" xmlns="" id="{A2DE0958-1CF3-0F70-8CBB-B6DEF0D13FEF}"/>
              </a:ext>
            </a:extLst>
          </p:cNvPr>
          <p:cNvCxnSpPr>
            <a:cxnSpLocks/>
          </p:cNvCxnSpPr>
          <p:nvPr/>
        </p:nvCxnSpPr>
        <p:spPr>
          <a:xfrm>
            <a:off x="431800" y="98456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146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a:extLst>
              <a:ext uri="{FF2B5EF4-FFF2-40B4-BE49-F238E27FC236}">
                <a16:creationId xmlns:a16="http://schemas.microsoft.com/office/drawing/2014/main" xmlns="" id="{A696E9DA-55BA-CDF7-8707-1F3AA64ACC52}"/>
              </a:ext>
            </a:extLst>
          </p:cNvPr>
          <p:cNvSpPr txBox="1">
            <a:spLocks/>
          </p:cNvSpPr>
          <p:nvPr/>
        </p:nvSpPr>
        <p:spPr>
          <a:xfrm>
            <a:off x="584200" y="8550275"/>
            <a:ext cx="1887234"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заинтересованите страни, вижте таблицата в Приложение 1</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6" name="Text Placeholder 5">
            <a:extLst>
              <a:ext uri="{FF2B5EF4-FFF2-40B4-BE49-F238E27FC236}">
                <a16:creationId xmlns:a16="http://schemas.microsoft.com/office/drawing/2014/main" xmlns="" id="{194DA829-A968-7E83-D00E-561C5C35E7DB}"/>
              </a:ext>
            </a:extLst>
          </p:cNvPr>
          <p:cNvSpPr>
            <a:spLocks noGrp="1"/>
          </p:cNvSpPr>
          <p:nvPr>
            <p:ph type="body" sz="quarter" idx="13"/>
          </p:nvPr>
        </p:nvSpPr>
        <p:spPr>
          <a:xfrm>
            <a:off x="3941401" y="549275"/>
            <a:ext cx="3627799" cy="1066799"/>
          </a:xfrm>
          <a:solidFill>
            <a:srgbClr val="EB7339"/>
          </a:solidFill>
        </p:spPr>
        <p:txBody>
          <a:bodyPr anchor="ctr"/>
          <a:lstStyle/>
          <a:p>
            <a:pPr marL="223838"/>
            <a:r>
              <a:rPr lang="en-IE" sz="2400" spc="-5" dirty="0">
                <a:solidFill>
                  <a:schemeClr val="bg1"/>
                </a:solidFill>
                <a:latin typeface="Calibri"/>
                <a:cs typeface="Calibri"/>
              </a:rPr>
              <a:t>   </a:t>
            </a:r>
            <a:endParaRPr lang="en-IE" sz="2400" spc="-5" dirty="0" smtClean="0">
              <a:solidFill>
                <a:schemeClr val="bg1"/>
              </a:solidFill>
              <a:latin typeface="Calibri"/>
              <a:cs typeface="Calibri"/>
            </a:endParaRPr>
          </a:p>
          <a:p>
            <a:pPr marL="223838"/>
            <a:r>
              <a:rPr lang="bg-BG" spc="-5" dirty="0" smtClean="0">
                <a:solidFill>
                  <a:schemeClr val="bg1"/>
                </a:solidFill>
                <a:latin typeface="Calibri"/>
                <a:cs typeface="Calibri"/>
              </a:rPr>
              <a:t>Археологически комплекс “Раткроган”, Роскомон, Ирландия</a:t>
            </a:r>
          </a:p>
          <a:p>
            <a:pPr marL="223838"/>
            <a:endParaRPr lang="en-IE" sz="2400" dirty="0">
              <a:solidFill>
                <a:schemeClr val="bg1"/>
              </a:solidFill>
              <a:latin typeface="Calibri"/>
              <a:cs typeface="Calibri"/>
            </a:endParaRPr>
          </a:p>
        </p:txBody>
      </p:sp>
      <p:cxnSp>
        <p:nvCxnSpPr>
          <p:cNvPr id="16" name="Straight Connector 15">
            <a:extLst>
              <a:ext uri="{FF2B5EF4-FFF2-40B4-BE49-F238E27FC236}">
                <a16:creationId xmlns:a16="http://schemas.microsoft.com/office/drawing/2014/main" xmlns="" id="{0597E16B-C4ED-C5D5-CB8C-3E786F7817CC}"/>
              </a:ext>
            </a:extLst>
          </p:cNvPr>
          <p:cNvCxnSpPr>
            <a:cxnSpLocks/>
          </p:cNvCxnSpPr>
          <p:nvPr/>
        </p:nvCxnSpPr>
        <p:spPr>
          <a:xfrm>
            <a:off x="286345" y="194157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6D7793EB-2DF6-26B9-93FB-E95084D5682E}"/>
              </a:ext>
            </a:extLst>
          </p:cNvPr>
          <p:cNvCxnSpPr>
            <a:cxnSpLocks/>
          </p:cNvCxnSpPr>
          <p:nvPr/>
        </p:nvCxnSpPr>
        <p:spPr>
          <a:xfrm>
            <a:off x="286345" y="4984130"/>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7" name="Text Placeholder 5">
            <a:extLst>
              <a:ext uri="{FF2B5EF4-FFF2-40B4-BE49-F238E27FC236}">
                <a16:creationId xmlns:a16="http://schemas.microsoft.com/office/drawing/2014/main" xmlns="" id="{7682C84E-7472-F507-268D-EDF1535DE029}"/>
              </a:ext>
            </a:extLst>
          </p:cNvPr>
          <p:cNvSpPr txBox="1">
            <a:spLocks/>
          </p:cNvSpPr>
          <p:nvPr/>
        </p:nvSpPr>
        <p:spPr>
          <a:xfrm>
            <a:off x="664039" y="2315992"/>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как е започнала инициативата, водеща до промяна, кои са инициаторите</a:t>
            </a:r>
            <a:endParaRPr lang="en-IE" sz="1400" i="1" kern="0" spc="-5" dirty="0">
              <a:solidFill>
                <a:srgbClr val="EB7339"/>
              </a:solidFill>
              <a:cs typeface="Calibri"/>
            </a:endParaRPr>
          </a:p>
        </p:txBody>
      </p:sp>
      <p:sp>
        <p:nvSpPr>
          <p:cNvPr id="28" name="Text Placeholder 5">
            <a:extLst>
              <a:ext uri="{FF2B5EF4-FFF2-40B4-BE49-F238E27FC236}">
                <a16:creationId xmlns:a16="http://schemas.microsoft.com/office/drawing/2014/main" xmlns="" id="{86B4AB98-6475-E749-0110-D61417244D74}"/>
              </a:ext>
            </a:extLst>
          </p:cNvPr>
          <p:cNvSpPr txBox="1">
            <a:spLocks/>
          </p:cNvSpPr>
          <p:nvPr/>
        </p:nvSpPr>
        <p:spPr>
          <a:xfrm>
            <a:off x="2565400" y="2149475"/>
            <a:ext cx="4320000" cy="291101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ru-RU" kern="0" spc="-5" dirty="0" smtClean="0">
                <a:cs typeface="Calibri"/>
              </a:rPr>
              <a:t>Раткроган е добре запазен, праисторически и средновековен археологически комплекс, разположен сред богати земеделски пасища в самото сърце на </a:t>
            </a:r>
            <a:r>
              <a:rPr lang="ru-RU" kern="0" spc="-5" dirty="0" err="1" smtClean="0">
                <a:cs typeface="Calibri"/>
              </a:rPr>
              <a:t>окръг</a:t>
            </a:r>
            <a:r>
              <a:rPr lang="ru-RU" kern="0" spc="-5" dirty="0" smtClean="0">
                <a:cs typeface="Calibri"/>
              </a:rPr>
              <a:t> </a:t>
            </a:r>
            <a:r>
              <a:rPr lang="ru-RU" kern="0" spc="-5" dirty="0" err="1" smtClean="0">
                <a:cs typeface="Calibri"/>
              </a:rPr>
              <a:t>Роскомон</a:t>
            </a:r>
            <a:r>
              <a:rPr lang="ru-RU" kern="0" spc="-5" dirty="0" smtClean="0">
                <a:cs typeface="Calibri"/>
              </a:rPr>
              <a:t>, Ирландия, собственост на местни фермери, които обработват земята от поколения. </a:t>
            </a:r>
            <a:r>
              <a:rPr lang="ru-RU" kern="0" spc="-5" dirty="0" err="1" smtClean="0">
                <a:cs typeface="Calibri"/>
              </a:rPr>
              <a:t>Този</a:t>
            </a:r>
            <a:r>
              <a:rPr lang="ru-RU" kern="0" spc="-5" dirty="0" smtClean="0">
                <a:cs typeface="Calibri"/>
              </a:rPr>
              <a:t> комплекс от археологически обекти е в предварителния списък за статут на ЮНЕСКО за световно наследство (Кралски обекти на Ирландия) като признание за неговото национално и международно значение.</a:t>
            </a:r>
          </a:p>
          <a:p>
            <a:pPr marL="67945">
              <a:lnSpc>
                <a:spcPts val="1275"/>
              </a:lnSpc>
            </a:pPr>
            <a:r>
              <a:rPr lang="ru-RU" kern="0" spc="-5" dirty="0" smtClean="0">
                <a:cs typeface="Calibri"/>
              </a:rPr>
              <a:t> </a:t>
            </a:r>
          </a:p>
          <a:p>
            <a:pPr marL="67945">
              <a:lnSpc>
                <a:spcPts val="1275"/>
              </a:lnSpc>
            </a:pPr>
            <a:r>
              <a:rPr lang="ru-RU" kern="0" spc="-5" dirty="0" smtClean="0">
                <a:cs typeface="Calibri"/>
              </a:rPr>
              <a:t>Районът Раткроган традиционно се свързва с производството на говеждо месо и говедовъдството като цяло; това </a:t>
            </a:r>
            <a:r>
              <a:rPr lang="ru-RU" kern="0" spc="-5" dirty="0" err="1" smtClean="0">
                <a:cs typeface="Calibri"/>
              </a:rPr>
              <a:t>остава</a:t>
            </a:r>
            <a:r>
              <a:rPr lang="ru-RU" kern="0" spc="-5" dirty="0" smtClean="0">
                <a:cs typeface="Calibri"/>
              </a:rPr>
              <a:t> </a:t>
            </a:r>
            <a:r>
              <a:rPr lang="ru-RU" kern="0" spc="-5" dirty="0" err="1" smtClean="0">
                <a:cs typeface="Calibri"/>
              </a:rPr>
              <a:t>основен</a:t>
            </a:r>
            <a:r>
              <a:rPr lang="ru-RU" kern="0" spc="-5" dirty="0" smtClean="0">
                <a:cs typeface="Calibri"/>
              </a:rPr>
              <a:t> </a:t>
            </a:r>
            <a:r>
              <a:rPr lang="ru-RU" kern="0" spc="-5" dirty="0" err="1" smtClean="0">
                <a:cs typeface="Calibri"/>
              </a:rPr>
              <a:t>поминък</a:t>
            </a:r>
            <a:r>
              <a:rPr lang="ru-RU" kern="0" spc="-5" dirty="0" smtClean="0">
                <a:cs typeface="Calibri"/>
              </a:rPr>
              <a:t> за </a:t>
            </a:r>
            <a:r>
              <a:rPr lang="ru-RU" kern="0" spc="-5" dirty="0" err="1" smtClean="0">
                <a:cs typeface="Calibri"/>
              </a:rPr>
              <a:t>Раткроган</a:t>
            </a:r>
            <a:r>
              <a:rPr lang="ru-RU" kern="0" spc="-5" dirty="0" smtClean="0">
                <a:cs typeface="Calibri"/>
              </a:rPr>
              <a:t> и до наши дни. Около две трети от фермерите са регистрирали археологически паметници или обекти в земите си, а около 60% </a:t>
            </a:r>
            <a:r>
              <a:rPr lang="bg-BG" kern="0" spc="-5" dirty="0" smtClean="0">
                <a:solidFill>
                  <a:schemeClr val="tx1"/>
                </a:solidFill>
                <a:cs typeface="Calibri"/>
              </a:rPr>
              <a:t>карстови дупки и изчезващи потоци.</a:t>
            </a:r>
            <a:endParaRPr lang="ru-RU" kern="0" spc="-5" dirty="0" smtClean="0">
              <a:solidFill>
                <a:schemeClr val="tx1"/>
              </a:solidFill>
              <a:cs typeface="Calibri"/>
            </a:endParaRPr>
          </a:p>
          <a:p>
            <a:pPr marL="67945">
              <a:lnSpc>
                <a:spcPts val="1275"/>
              </a:lnSpc>
            </a:pPr>
            <a:r>
              <a:rPr lang="ru-RU" kern="0" spc="-5" dirty="0" smtClean="0">
                <a:cs typeface="Calibri"/>
              </a:rPr>
              <a:t> </a:t>
            </a:r>
          </a:p>
          <a:p>
            <a:pPr marL="67945">
              <a:lnSpc>
                <a:spcPts val="1275"/>
              </a:lnSpc>
            </a:pPr>
            <a:r>
              <a:rPr lang="ru-RU" kern="0" spc="-5" dirty="0" smtClean="0">
                <a:cs typeface="Calibri"/>
              </a:rPr>
              <a:t>Местната фермерска общност е инициатор на проекта.</a:t>
            </a:r>
            <a:endParaRPr lang="en-IE" kern="0" spc="-5" dirty="0">
              <a:latin typeface="Calibri"/>
              <a:cs typeface="Calibri"/>
            </a:endParaRPr>
          </a:p>
        </p:txBody>
      </p:sp>
      <p:sp>
        <p:nvSpPr>
          <p:cNvPr id="29" name="Text Placeholder 5">
            <a:extLst>
              <a:ext uri="{FF2B5EF4-FFF2-40B4-BE49-F238E27FC236}">
                <a16:creationId xmlns:a16="http://schemas.microsoft.com/office/drawing/2014/main" xmlns="" id="{629F9501-4DB3-DD53-E9C0-20C2EB70FDFC}"/>
              </a:ext>
            </a:extLst>
          </p:cNvPr>
          <p:cNvSpPr txBox="1">
            <a:spLocks/>
          </p:cNvSpPr>
          <p:nvPr/>
        </p:nvSpPr>
        <p:spPr>
          <a:xfrm>
            <a:off x="664039" y="5364237"/>
            <a:ext cx="1676400" cy="44283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bg-BG" sz="1400" i="1" kern="0" spc="-5" dirty="0" smtClean="0">
                <a:solidFill>
                  <a:srgbClr val="EB7339"/>
                </a:solidFill>
                <a:cs typeface="Calibri"/>
              </a:rPr>
              <a:t>Какво ще постигнем в бъдеще?</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30" name="Text Placeholder 5">
            <a:extLst>
              <a:ext uri="{FF2B5EF4-FFF2-40B4-BE49-F238E27FC236}">
                <a16:creationId xmlns:a16="http://schemas.microsoft.com/office/drawing/2014/main" xmlns="" id="{97B81F84-5B61-D509-FE8E-73FAC7BDC5D5}"/>
              </a:ext>
            </a:extLst>
          </p:cNvPr>
          <p:cNvSpPr txBox="1">
            <a:spLocks/>
          </p:cNvSpPr>
          <p:nvPr/>
        </p:nvSpPr>
        <p:spPr>
          <a:xfrm>
            <a:off x="2551273" y="5364236"/>
            <a:ext cx="4320000" cy="4312119"/>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ru-RU" kern="0" spc="-5" dirty="0" smtClean="0">
                <a:cs typeface="Calibri"/>
              </a:rPr>
              <a:t>Проект Устойчиво земеделие в археологически комплекс (АК) </a:t>
            </a:r>
            <a:r>
              <a:rPr lang="ru-RU" kern="0" spc="-5" dirty="0" err="1" smtClean="0">
                <a:cs typeface="Calibri"/>
              </a:rPr>
              <a:t>Раткроган</a:t>
            </a:r>
            <a:r>
              <a:rPr lang="ru-RU" kern="0" spc="-5" dirty="0" smtClean="0">
                <a:cs typeface="Calibri"/>
              </a:rPr>
              <a:t> (</a:t>
            </a:r>
            <a:r>
              <a:rPr lang="ru-RU" kern="0" spc="-5" dirty="0" err="1" smtClean="0">
                <a:cs typeface="Calibri"/>
              </a:rPr>
              <a:t>Farming</a:t>
            </a:r>
            <a:r>
              <a:rPr lang="ru-RU" kern="0" spc="-5" dirty="0" smtClean="0">
                <a:cs typeface="Calibri"/>
              </a:rPr>
              <a:t> </a:t>
            </a:r>
            <a:r>
              <a:rPr lang="ru-RU" kern="0" spc="-5" dirty="0" err="1" smtClean="0">
                <a:cs typeface="Calibri"/>
              </a:rPr>
              <a:t>Rathcroghan</a:t>
            </a:r>
            <a:r>
              <a:rPr lang="ru-RU" kern="0" spc="-5" dirty="0" smtClean="0">
                <a:cs typeface="Calibri"/>
              </a:rPr>
              <a:t>) има за цел да насърчи продължаване на животновъдството и </a:t>
            </a:r>
            <a:r>
              <a:rPr lang="ru-RU" kern="0" spc="-5" dirty="0" err="1" smtClean="0">
                <a:cs typeface="Calibri"/>
              </a:rPr>
              <a:t>земеделието</a:t>
            </a:r>
            <a:r>
              <a:rPr lang="ru-RU" kern="0" spc="-5" dirty="0" smtClean="0">
                <a:cs typeface="Calibri"/>
              </a:rPr>
              <a:t> в район Раткроган чрез предоставяне на насоки и икономическа подкрепа за фермерите за поддържане и подобряване на археологическия комплекс, като същевременно предоставя съпътстващи ползи за набор от </a:t>
            </a:r>
            <a:r>
              <a:rPr lang="ru-RU" kern="0" spc="-5" dirty="0" err="1" smtClean="0">
                <a:cs typeface="Calibri"/>
              </a:rPr>
              <a:t>екологични</a:t>
            </a:r>
            <a:r>
              <a:rPr lang="ru-RU" kern="0" spc="-5" dirty="0" smtClean="0">
                <a:cs typeface="Calibri"/>
              </a:rPr>
              <a:t> услуги – включително биоразнообразие, улавяне на въглерод и качество на водата.</a:t>
            </a:r>
            <a:endParaRPr lang="en-IE" kern="0" spc="-5" dirty="0" smtClean="0">
              <a:latin typeface="Calibri"/>
              <a:cs typeface="Calibri"/>
            </a:endParaRPr>
          </a:p>
          <a:p>
            <a:pPr marL="67945">
              <a:lnSpc>
                <a:spcPts val="1275"/>
              </a:lnSpc>
            </a:pPr>
            <a:endParaRPr lang="bg-BG" b="1" kern="0" spc="-5" dirty="0" smtClean="0">
              <a:latin typeface="Calibri"/>
              <a:cs typeface="Calibri"/>
            </a:endParaRPr>
          </a:p>
          <a:p>
            <a:pPr marL="67945">
              <a:lnSpc>
                <a:spcPts val="1275"/>
              </a:lnSpc>
            </a:pPr>
            <a:r>
              <a:rPr lang="bg-BG" b="1" kern="0" spc="-5" dirty="0" smtClean="0">
                <a:cs typeface="Calibri"/>
              </a:rPr>
              <a:t>Целите на проекта са:</a:t>
            </a:r>
          </a:p>
          <a:p>
            <a:pPr marL="67945">
              <a:lnSpc>
                <a:spcPts val="1275"/>
              </a:lnSpc>
            </a:pPr>
            <a:endParaRPr lang="en-IE" kern="0" spc="-5" dirty="0" smtClean="0">
              <a:latin typeface="Calibri"/>
              <a:cs typeface="Calibri"/>
            </a:endParaRPr>
          </a:p>
          <a:p>
            <a:pPr marL="239395" indent="-171450" algn="l">
              <a:lnSpc>
                <a:spcPts val="1275"/>
              </a:lnSpc>
              <a:buClr>
                <a:srgbClr val="EB7339"/>
              </a:buClr>
              <a:buFont typeface="Arial" panose="020B0604020202020204" pitchFamily="34" charset="0"/>
              <a:buChar char="•"/>
            </a:pPr>
            <a:r>
              <a:rPr lang="ru-RU" kern="0" spc="-5" dirty="0" smtClean="0">
                <a:cs typeface="Calibri"/>
              </a:rPr>
              <a:t>Управление на земеделските земи в комплекса, с цел поддържане поминъка на местната фермерска общност.</a:t>
            </a:r>
          </a:p>
          <a:p>
            <a:pPr marL="239395" indent="-171450" algn="l">
              <a:lnSpc>
                <a:spcPts val="1275"/>
              </a:lnSpc>
              <a:buClr>
                <a:srgbClr val="EB7339"/>
              </a:buClr>
              <a:buFont typeface="Arial" panose="020B0604020202020204" pitchFamily="34" charset="0"/>
              <a:buChar char="•"/>
            </a:pPr>
            <a:r>
              <a:rPr lang="ru-RU" dirty="0" smtClean="0"/>
              <a:t>Повишаване осведомеността и признанието сред широката общественост за значението на Раткроган като земеделски археологически комплекс и ролята на местната общност в грижите и опазването му.</a:t>
            </a:r>
            <a:endParaRPr lang="en-IE" kern="0" spc="-5" dirty="0">
              <a:latin typeface="Calibri"/>
              <a:cs typeface="Calibri"/>
            </a:endParaRPr>
          </a:p>
        </p:txBody>
      </p:sp>
      <p:grpSp>
        <p:nvGrpSpPr>
          <p:cNvPr id="33" name="Graphic 2">
            <a:extLst>
              <a:ext uri="{FF2B5EF4-FFF2-40B4-BE49-F238E27FC236}">
                <a16:creationId xmlns:a16="http://schemas.microsoft.com/office/drawing/2014/main" xmlns="" id="{8BABA9DE-5C3A-8344-6068-630F9E093F8B}"/>
              </a:ext>
            </a:extLst>
          </p:cNvPr>
          <p:cNvGrpSpPr/>
          <p:nvPr/>
        </p:nvGrpSpPr>
        <p:grpSpPr>
          <a:xfrm>
            <a:off x="-244376" y="-261840"/>
            <a:ext cx="3836735" cy="1675108"/>
            <a:chOff x="3357879" y="5072538"/>
            <a:chExt cx="593407" cy="259080"/>
          </a:xfrm>
          <a:solidFill>
            <a:srgbClr val="EB7339"/>
          </a:solidFill>
        </p:grpSpPr>
        <p:sp>
          <p:nvSpPr>
            <p:cNvPr id="34" name="Freeform 33">
              <a:extLst>
                <a:ext uri="{FF2B5EF4-FFF2-40B4-BE49-F238E27FC236}">
                  <a16:creationId xmlns:a16="http://schemas.microsoft.com/office/drawing/2014/main" xmlns="" id="{EB61E01E-E0C6-834D-F3C7-72815905E1E5}"/>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 id="{FB3AC62B-ACD7-B155-0ADD-FF2FCF34659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 id="{8B2B72C7-85AC-D844-48E0-2D8E44AF0154}"/>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cxnSp>
        <p:nvCxnSpPr>
          <p:cNvPr id="37" name="Straight Connector 36">
            <a:extLst>
              <a:ext uri="{FF2B5EF4-FFF2-40B4-BE49-F238E27FC236}">
                <a16:creationId xmlns:a16="http://schemas.microsoft.com/office/drawing/2014/main" xmlns="" id="{7EFD6C42-715C-EF39-A56F-7D4420BB3D6D}"/>
              </a:ext>
            </a:extLst>
          </p:cNvPr>
          <p:cNvCxnSpPr>
            <a:cxnSpLocks/>
          </p:cNvCxnSpPr>
          <p:nvPr/>
        </p:nvCxnSpPr>
        <p:spPr>
          <a:xfrm>
            <a:off x="286345" y="8264863"/>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42" name="Text Placeholder 5">
            <a:extLst>
              <a:ext uri="{FF2B5EF4-FFF2-40B4-BE49-F238E27FC236}">
                <a16:creationId xmlns:a16="http://schemas.microsoft.com/office/drawing/2014/main" xmlns="" id="{A102EA07-176A-219F-F0EB-E463A03F4BC1}"/>
              </a:ext>
            </a:extLst>
          </p:cNvPr>
          <p:cNvSpPr txBox="1">
            <a:spLocks/>
          </p:cNvSpPr>
          <p:nvPr/>
        </p:nvSpPr>
        <p:spPr>
          <a:xfrm>
            <a:off x="2565400" y="8550276"/>
            <a:ext cx="4320000" cy="1295400"/>
          </a:xfrm>
          <a:prstGeom prst="rect">
            <a:avLst/>
          </a:prstGeom>
        </p:spPr>
        <p:txBody>
          <a:bodyPr wrap="square" lIns="0" tIns="0" rIns="0" bIns="0" numCol="1" spcCol="216000">
            <a:normAutofit fontScale="925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ru-RU" kern="0" spc="-5" dirty="0" smtClean="0">
                <a:cs typeface="Calibri"/>
              </a:rPr>
              <a:t>Археологически комплекс «Раткроган» е едно истинско партньорство между фермери, експерти по земеделие, </a:t>
            </a:r>
            <a:r>
              <a:rPr lang="ru-RU" kern="0" spc="-5" dirty="0" err="1" smtClean="0">
                <a:cs typeface="Calibri"/>
              </a:rPr>
              <a:t>историческо</a:t>
            </a:r>
            <a:r>
              <a:rPr lang="ru-RU" kern="0" spc="-5" dirty="0" smtClean="0">
                <a:cs typeface="Calibri"/>
              </a:rPr>
              <a:t> наследство и археология, </a:t>
            </a:r>
            <a:r>
              <a:rPr lang="ru-RU" kern="0" spc="-5" dirty="0" err="1" smtClean="0">
                <a:cs typeface="Calibri"/>
              </a:rPr>
              <a:t>местното</a:t>
            </a:r>
            <a:r>
              <a:rPr lang="ru-RU" kern="0" spc="-5" dirty="0" smtClean="0">
                <a:cs typeface="Calibri"/>
              </a:rPr>
              <a:t> </a:t>
            </a:r>
            <a:r>
              <a:rPr lang="ru-RU" kern="0" spc="-5" dirty="0" err="1" smtClean="0">
                <a:cs typeface="Calibri"/>
              </a:rPr>
              <a:t>социално</a:t>
            </a:r>
            <a:r>
              <a:rPr lang="ru-RU" kern="0" spc="-5" dirty="0" smtClean="0">
                <a:cs typeface="Calibri"/>
              </a:rPr>
              <a:t> </a:t>
            </a:r>
            <a:r>
              <a:rPr lang="ru-RU" kern="0" spc="-5" dirty="0" err="1" smtClean="0">
                <a:cs typeface="Calibri"/>
              </a:rPr>
              <a:t>туристическо</a:t>
            </a:r>
            <a:r>
              <a:rPr lang="ru-RU" kern="0" spc="-5" dirty="0" smtClean="0">
                <a:cs typeface="Calibri"/>
              </a:rPr>
              <a:t> предприятие и </a:t>
            </a:r>
            <a:r>
              <a:rPr lang="ru-RU" kern="0" spc="-5" dirty="0" err="1" smtClean="0">
                <a:cs typeface="Calibri"/>
              </a:rPr>
              <a:t>местната</a:t>
            </a:r>
            <a:r>
              <a:rPr lang="ru-RU" kern="0" spc="-5" dirty="0" smtClean="0">
                <a:cs typeface="Calibri"/>
              </a:rPr>
              <a:t> общност. Проектът се ръководи на местно ниво от общностна група, като нейни членове са местни собственици на земя и заинтересовани страни. През 2019 г. успешно са привлечени към проекта 45 местни фермера за защита и поддържане археологията на Раткроган в </a:t>
            </a:r>
            <a:r>
              <a:rPr lang="ru-RU" kern="0" spc="-5" dirty="0" err="1" smtClean="0">
                <a:cs typeface="Calibri"/>
              </a:rPr>
              <a:t>естествения</a:t>
            </a:r>
            <a:r>
              <a:rPr lang="ru-RU" kern="0" spc="-5" dirty="0" smtClean="0">
                <a:cs typeface="Calibri"/>
              </a:rPr>
              <a:t> </a:t>
            </a:r>
            <a:r>
              <a:rPr lang="ru-RU" kern="0" spc="-5" dirty="0" err="1" smtClean="0">
                <a:cs typeface="Calibri"/>
              </a:rPr>
              <a:t>й</a:t>
            </a:r>
            <a:r>
              <a:rPr lang="ru-RU" kern="0" spc="-5" dirty="0" smtClean="0">
                <a:cs typeface="Calibri"/>
              </a:rPr>
              <a:t> вид.</a:t>
            </a:r>
          </a:p>
          <a:p>
            <a:pPr marL="67945">
              <a:lnSpc>
                <a:spcPts val="1275"/>
              </a:lnSpc>
            </a:pPr>
            <a:endParaRPr lang="en-IE" kern="0" spc="-5" dirty="0">
              <a:latin typeface="Calibri"/>
              <a:cs typeface="Calibri"/>
            </a:endParaRPr>
          </a:p>
        </p:txBody>
      </p:sp>
      <p:grpSp>
        <p:nvGrpSpPr>
          <p:cNvPr id="54" name="Group 53">
            <a:extLst>
              <a:ext uri="{FF2B5EF4-FFF2-40B4-BE49-F238E27FC236}">
                <a16:creationId xmlns:a16="http://schemas.microsoft.com/office/drawing/2014/main" xmlns="" id="{A5CCF8FF-EF04-9620-20EA-F4B09D675415}"/>
              </a:ext>
            </a:extLst>
          </p:cNvPr>
          <p:cNvGrpSpPr>
            <a:grpSpLocks noChangeAspect="1"/>
          </p:cNvGrpSpPr>
          <p:nvPr/>
        </p:nvGrpSpPr>
        <p:grpSpPr>
          <a:xfrm>
            <a:off x="707718" y="5807075"/>
            <a:ext cx="749618" cy="748800"/>
            <a:chOff x="7257599" y="768348"/>
            <a:chExt cx="868457" cy="867509"/>
          </a:xfrm>
          <a:solidFill>
            <a:srgbClr val="404040"/>
          </a:solidFill>
        </p:grpSpPr>
        <p:sp>
          <p:nvSpPr>
            <p:cNvPr id="55" name="Freeform 54">
              <a:extLst>
                <a:ext uri="{FF2B5EF4-FFF2-40B4-BE49-F238E27FC236}">
                  <a16:creationId xmlns:a16="http://schemas.microsoft.com/office/drawing/2014/main" xmlns="" id="{93E85E39-7318-2B08-9D4F-71BFC9A9496F}"/>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6" name="Graphic 2">
              <a:extLst>
                <a:ext uri="{FF2B5EF4-FFF2-40B4-BE49-F238E27FC236}">
                  <a16:creationId xmlns:a16="http://schemas.microsoft.com/office/drawing/2014/main" xmlns="" id="{47452377-5180-A235-2D72-A07450998C31}"/>
                </a:ext>
              </a:extLst>
            </p:cNvPr>
            <p:cNvGrpSpPr/>
            <p:nvPr/>
          </p:nvGrpSpPr>
          <p:grpSpPr>
            <a:xfrm>
              <a:off x="7257599" y="768348"/>
              <a:ext cx="868457" cy="867509"/>
              <a:chOff x="7257599" y="768348"/>
              <a:chExt cx="868457" cy="867509"/>
            </a:xfrm>
            <a:grpFill/>
          </p:grpSpPr>
          <p:sp>
            <p:nvSpPr>
              <p:cNvPr id="57" name="Freeform 56">
                <a:extLst>
                  <a:ext uri="{FF2B5EF4-FFF2-40B4-BE49-F238E27FC236}">
                    <a16:creationId xmlns:a16="http://schemas.microsoft.com/office/drawing/2014/main" xmlns="" id="{93E71204-C7BF-4AEF-0E51-99B757D7DF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xmlns="" id="{B2DDB961-857A-B40A-20CC-ACCAFDCB71FC}"/>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xmlns="" id="{B7209AD5-B17F-8DC1-19F7-204CD1AC27B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xmlns="" id="{8610D398-351F-2906-C110-590DF314EE6C}"/>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xmlns="" id="{68CB73DA-239C-7A78-AB3B-81C15DB7A36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62" name="Graphic 3">
            <a:extLst>
              <a:ext uri="{FF2B5EF4-FFF2-40B4-BE49-F238E27FC236}">
                <a16:creationId xmlns:a16="http://schemas.microsoft.com/office/drawing/2014/main" xmlns="" id="{84C18842-D250-CE2D-E2E6-C81010CCF666}"/>
              </a:ext>
            </a:extLst>
          </p:cNvPr>
          <p:cNvGrpSpPr>
            <a:grpSpLocks noChangeAspect="1"/>
          </p:cNvGrpSpPr>
          <p:nvPr/>
        </p:nvGrpSpPr>
        <p:grpSpPr>
          <a:xfrm>
            <a:off x="688364" y="9464675"/>
            <a:ext cx="749544" cy="748800"/>
            <a:chOff x="10436851" y="3696286"/>
            <a:chExt cx="1037794" cy="1036764"/>
          </a:xfrm>
          <a:solidFill>
            <a:srgbClr val="404040"/>
          </a:solidFill>
        </p:grpSpPr>
        <p:sp>
          <p:nvSpPr>
            <p:cNvPr id="63" name="Freeform 62">
              <a:extLst>
                <a:ext uri="{FF2B5EF4-FFF2-40B4-BE49-F238E27FC236}">
                  <a16:creationId xmlns:a16="http://schemas.microsoft.com/office/drawing/2014/main" xmlns="" id="{07C5F2D8-639B-B12E-1C5B-65A58CBAD37A}"/>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B7339"/>
            </a:solid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xmlns="" id="{E8401CC9-8AE1-6560-3A66-F21E456240DE}"/>
                </a:ext>
              </a:extLst>
            </p:cNvPr>
            <p:cNvGrpSpPr/>
            <p:nvPr/>
          </p:nvGrpSpPr>
          <p:grpSpPr>
            <a:xfrm>
              <a:off x="10436851" y="3696286"/>
              <a:ext cx="1037794" cy="1036764"/>
              <a:chOff x="10436851" y="3696286"/>
              <a:chExt cx="1037794" cy="1036764"/>
            </a:xfrm>
            <a:grpFill/>
          </p:grpSpPr>
          <p:sp>
            <p:nvSpPr>
              <p:cNvPr id="65" name="Freeform 64">
                <a:extLst>
                  <a:ext uri="{FF2B5EF4-FFF2-40B4-BE49-F238E27FC236}">
                    <a16:creationId xmlns:a16="http://schemas.microsoft.com/office/drawing/2014/main" xmlns="" id="{8E8DE5EB-E0F9-110A-C20C-994CE8C99119}"/>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xmlns="" id="{5925B61B-938D-67E1-3833-EC59CB5898C1}"/>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dirty="0"/>
              </a:p>
            </p:txBody>
          </p:sp>
        </p:grpSp>
      </p:grpSp>
      <p:grpSp>
        <p:nvGrpSpPr>
          <p:cNvPr id="72" name="Group 71">
            <a:extLst>
              <a:ext uri="{FF2B5EF4-FFF2-40B4-BE49-F238E27FC236}">
                <a16:creationId xmlns:a16="http://schemas.microsoft.com/office/drawing/2014/main" xmlns="" id="{B6B16CFA-E394-FEF2-C59A-8B64F112E41A}"/>
              </a:ext>
            </a:extLst>
          </p:cNvPr>
          <p:cNvGrpSpPr/>
          <p:nvPr/>
        </p:nvGrpSpPr>
        <p:grpSpPr>
          <a:xfrm>
            <a:off x="736600" y="3368675"/>
            <a:ext cx="748786" cy="898971"/>
            <a:chOff x="689122" y="3058524"/>
            <a:chExt cx="748786" cy="898971"/>
          </a:xfrm>
        </p:grpSpPr>
        <p:grpSp>
          <p:nvGrpSpPr>
            <p:cNvPr id="43" name="Group 42">
              <a:extLst>
                <a:ext uri="{FF2B5EF4-FFF2-40B4-BE49-F238E27FC236}">
                  <a16:creationId xmlns:a16="http://schemas.microsoft.com/office/drawing/2014/main" xmlns="" id="{B07E81CD-05C5-8925-C449-288CEE5DAA4D}"/>
                </a:ext>
              </a:extLst>
            </p:cNvPr>
            <p:cNvGrpSpPr>
              <a:grpSpLocks noChangeAspect="1"/>
            </p:cNvGrpSpPr>
            <p:nvPr/>
          </p:nvGrpSpPr>
          <p:grpSpPr>
            <a:xfrm>
              <a:off x="689122" y="3208695"/>
              <a:ext cx="748786" cy="748800"/>
              <a:chOff x="8736336" y="773976"/>
              <a:chExt cx="925001" cy="925018"/>
            </a:xfrm>
            <a:solidFill>
              <a:srgbClr val="404040"/>
            </a:solidFill>
          </p:grpSpPr>
          <p:grpSp>
            <p:nvGrpSpPr>
              <p:cNvPr id="44" name="Graphic 2">
                <a:extLst>
                  <a:ext uri="{FF2B5EF4-FFF2-40B4-BE49-F238E27FC236}">
                    <a16:creationId xmlns:a16="http://schemas.microsoft.com/office/drawing/2014/main" xmlns="" id="{11FD8B12-83C3-80E7-6226-38B45F51D838}"/>
                  </a:ext>
                </a:extLst>
              </p:cNvPr>
              <p:cNvGrpSpPr/>
              <p:nvPr/>
            </p:nvGrpSpPr>
            <p:grpSpPr>
              <a:xfrm>
                <a:off x="8736336" y="773976"/>
                <a:ext cx="925001" cy="925018"/>
                <a:chOff x="8736336" y="773976"/>
                <a:chExt cx="925001" cy="925018"/>
              </a:xfrm>
              <a:grpFill/>
            </p:grpSpPr>
            <p:sp>
              <p:nvSpPr>
                <p:cNvPr id="47" name="Freeform 46">
                  <a:extLst>
                    <a:ext uri="{FF2B5EF4-FFF2-40B4-BE49-F238E27FC236}">
                      <a16:creationId xmlns:a16="http://schemas.microsoft.com/office/drawing/2014/main" xmlns="" id="{F32BF458-7C6E-4345-F7AA-B8BB65F1059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xmlns="" id="{5CA8752E-0846-7260-5104-23D48FD2BC60}"/>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xmlns="" id="{78CF27AB-4ED5-27EA-1A91-C86384DEDA12}"/>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xmlns="" id="{A2BAFC86-AB3F-E415-52C3-125906C812A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xmlns="" id="{462D7BBA-B870-F7B5-7AA7-CBEA5080149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xmlns="" id="{81B75D88-18F3-39EA-2771-A3D885C4854D}"/>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xmlns="" id="{60A8B218-10BF-AB0A-AC5D-37554E54634B}"/>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xmlns="" id="{5F48BA59-1839-FB7B-D8C4-D0D7C3855F69}"/>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xmlns="" id="{E7164EBD-2795-5338-EC6F-9C398DC4AE68}"/>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1" name="Group 70">
              <a:extLst>
                <a:ext uri="{FF2B5EF4-FFF2-40B4-BE49-F238E27FC236}">
                  <a16:creationId xmlns:a16="http://schemas.microsoft.com/office/drawing/2014/main" xmlns="" id="{09CDF227-7AEE-E2AF-DAC8-3B16E48CC066}"/>
                </a:ext>
              </a:extLst>
            </p:cNvPr>
            <p:cNvGrpSpPr/>
            <p:nvPr/>
          </p:nvGrpSpPr>
          <p:grpSpPr>
            <a:xfrm rot="16200000">
              <a:off x="998594" y="2926741"/>
              <a:ext cx="122527" cy="386093"/>
              <a:chOff x="1467781" y="3425458"/>
              <a:chExt cx="122527" cy="386093"/>
            </a:xfrm>
          </p:grpSpPr>
          <p:sp>
            <p:nvSpPr>
              <p:cNvPr id="68" name="Freeform 67">
                <a:extLst>
                  <a:ext uri="{FF2B5EF4-FFF2-40B4-BE49-F238E27FC236}">
                    <a16:creationId xmlns:a16="http://schemas.microsoft.com/office/drawing/2014/main" xmlns="" id="{2D4C12EA-6004-3C97-5810-3EEA2E53862A}"/>
                  </a:ext>
                </a:extLst>
              </p:cNvPr>
              <p:cNvSpPr/>
              <p:nvPr/>
            </p:nvSpPr>
            <p:spPr>
              <a:xfrm>
                <a:off x="1508410" y="3606805"/>
                <a:ext cx="81898" cy="23399"/>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xmlns="" id="{E7C11180-A874-66B5-176C-86387E114923}"/>
                  </a:ext>
                </a:extLst>
              </p:cNvPr>
              <p:cNvSpPr/>
              <p:nvPr/>
            </p:nvSpPr>
            <p:spPr>
              <a:xfrm>
                <a:off x="1468192" y="3758902"/>
                <a:ext cx="73702" cy="5264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xmlns="" id="{C6778297-441C-549B-661D-C4A3CB1A751C}"/>
                  </a:ext>
                </a:extLst>
              </p:cNvPr>
              <p:cNvSpPr/>
              <p:nvPr/>
            </p:nvSpPr>
            <p:spPr>
              <a:xfrm>
                <a:off x="1467781" y="3425458"/>
                <a:ext cx="74265" cy="5265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3" name="Slide Number Placeholder 5">
            <a:extLst>
              <a:ext uri="{FF2B5EF4-FFF2-40B4-BE49-F238E27FC236}">
                <a16:creationId xmlns:a16="http://schemas.microsoft.com/office/drawing/2014/main" xmlns="" id="{E3A0030D-CF50-9E7E-FEA3-38813E600647}"/>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3</a:t>
            </a:fld>
            <a:endParaRPr lang="en-US" dirty="0"/>
          </a:p>
        </p:txBody>
      </p:sp>
      <p:sp>
        <p:nvSpPr>
          <p:cNvPr id="74" name="Text Placeholder 45">
            <a:extLst>
              <a:ext uri="{FF2B5EF4-FFF2-40B4-BE49-F238E27FC236}">
                <a16:creationId xmlns:a16="http://schemas.microsoft.com/office/drawing/2014/main" xmlns="" id="{C1B8659D-681D-6B63-8045-AAA931A9DF07}"/>
              </a:ext>
            </a:extLst>
          </p:cNvPr>
          <p:cNvSpPr txBox="1">
            <a:spLocks/>
          </p:cNvSpPr>
          <p:nvPr/>
        </p:nvSpPr>
        <p:spPr>
          <a:xfrm>
            <a:off x="2408533" y="419768"/>
            <a:ext cx="1931664" cy="1044202"/>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8000" b="1" kern="0" dirty="0">
                <a:solidFill>
                  <a:srgbClr val="354F92"/>
                </a:solidFill>
              </a:rPr>
              <a:t>01</a:t>
            </a:r>
          </a:p>
        </p:txBody>
      </p:sp>
      <p:grpSp>
        <p:nvGrpSpPr>
          <p:cNvPr id="67" name="Group 66">
            <a:extLst>
              <a:ext uri="{FF2B5EF4-FFF2-40B4-BE49-F238E27FC236}">
                <a16:creationId xmlns:a16="http://schemas.microsoft.com/office/drawing/2014/main" xmlns="" id="{A791C3B0-6E34-92DE-4F57-73E0CF759E85}"/>
              </a:ext>
            </a:extLst>
          </p:cNvPr>
          <p:cNvGrpSpPr/>
          <p:nvPr/>
        </p:nvGrpSpPr>
        <p:grpSpPr>
          <a:xfrm>
            <a:off x="573378" y="1768475"/>
            <a:ext cx="3042012" cy="326987"/>
            <a:chOff x="642634" y="1671576"/>
            <a:chExt cx="2752994" cy="326987"/>
          </a:xfrm>
        </p:grpSpPr>
        <p:sp>
          <p:nvSpPr>
            <p:cNvPr id="75" name="Rectangle 74">
              <a:extLst>
                <a:ext uri="{FF2B5EF4-FFF2-40B4-BE49-F238E27FC236}">
                  <a16:creationId xmlns:a16="http://schemas.microsoft.com/office/drawing/2014/main" xmlns="" id="{DF3F7005-123D-9156-4726-2B31EBC7D77F}"/>
                </a:ext>
              </a:extLst>
            </p:cNvPr>
            <p:cNvSpPr/>
            <p:nvPr/>
          </p:nvSpPr>
          <p:spPr>
            <a:xfrm>
              <a:off x="642634" y="1690786"/>
              <a:ext cx="2456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xmlns="" id="{C99325C7-1E72-EEEE-EA0E-1F95DAB2E4C2}"/>
                </a:ext>
              </a:extLst>
            </p:cNvPr>
            <p:cNvSpPr txBox="1"/>
            <p:nvPr/>
          </p:nvSpPr>
          <p:spPr>
            <a:xfrm>
              <a:off x="652428" y="1671576"/>
              <a:ext cx="2743200" cy="304800"/>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НАЧАЛО НА ИНИЦИАТИВАТА</a:t>
              </a:r>
              <a:endParaRPr lang="en-IE" sz="1400" b="1" dirty="0">
                <a:solidFill>
                  <a:schemeClr val="bg1"/>
                </a:solidFill>
                <a:cs typeface="Calibri"/>
              </a:endParaRPr>
            </a:p>
          </p:txBody>
        </p:sp>
      </p:grpSp>
      <p:grpSp>
        <p:nvGrpSpPr>
          <p:cNvPr id="77" name="Group 76">
            <a:extLst>
              <a:ext uri="{FF2B5EF4-FFF2-40B4-BE49-F238E27FC236}">
                <a16:creationId xmlns:a16="http://schemas.microsoft.com/office/drawing/2014/main" xmlns="" id="{E0789D0D-8992-775C-2717-460CC3E43B24}"/>
              </a:ext>
            </a:extLst>
          </p:cNvPr>
          <p:cNvGrpSpPr/>
          <p:nvPr/>
        </p:nvGrpSpPr>
        <p:grpSpPr>
          <a:xfrm>
            <a:off x="593718" y="4816475"/>
            <a:ext cx="2962282" cy="561692"/>
            <a:chOff x="642634" y="1690786"/>
            <a:chExt cx="2962282" cy="561692"/>
          </a:xfrm>
        </p:grpSpPr>
        <p:sp>
          <p:nvSpPr>
            <p:cNvPr id="78" name="Rectangle 77">
              <a:extLst>
                <a:ext uri="{FF2B5EF4-FFF2-40B4-BE49-F238E27FC236}">
                  <a16:creationId xmlns:a16="http://schemas.microsoft.com/office/drawing/2014/main" xmlns="" id="{51932E3C-FEC2-F808-01F5-EA98926725E5}"/>
                </a:ext>
              </a:extLst>
            </p:cNvPr>
            <p:cNvSpPr/>
            <p:nvPr/>
          </p:nvSpPr>
          <p:spPr>
            <a:xfrm>
              <a:off x="642634" y="1690786"/>
              <a:ext cx="2598928"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xmlns="" id="{BC48682F-4174-5FF7-1AA6-3617B6A7FFE2}"/>
                </a:ext>
              </a:extLst>
            </p:cNvPr>
            <p:cNvSpPr txBox="1"/>
            <p:nvPr/>
          </p:nvSpPr>
          <p:spPr>
            <a:xfrm>
              <a:off x="736600" y="1690786"/>
              <a:ext cx="2868316"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ДЪЛГОСРОЧНА ЦЕЛ</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grpSp>
        <p:nvGrpSpPr>
          <p:cNvPr id="83" name="Group 82">
            <a:extLst>
              <a:ext uri="{FF2B5EF4-FFF2-40B4-BE49-F238E27FC236}">
                <a16:creationId xmlns:a16="http://schemas.microsoft.com/office/drawing/2014/main" xmlns="" id="{AA658893-C647-AAFE-9B00-EEA405554804}"/>
              </a:ext>
            </a:extLst>
          </p:cNvPr>
          <p:cNvGrpSpPr/>
          <p:nvPr/>
        </p:nvGrpSpPr>
        <p:grpSpPr>
          <a:xfrm>
            <a:off x="584200" y="8093075"/>
            <a:ext cx="2837166" cy="561692"/>
            <a:chOff x="642634" y="1690786"/>
            <a:chExt cx="2837166" cy="561692"/>
          </a:xfrm>
        </p:grpSpPr>
        <p:sp>
          <p:nvSpPr>
            <p:cNvPr id="84" name="Rectangle 83">
              <a:extLst>
                <a:ext uri="{FF2B5EF4-FFF2-40B4-BE49-F238E27FC236}">
                  <a16:creationId xmlns:a16="http://schemas.microsoft.com/office/drawing/2014/main" xmlns="" id="{940BF3C3-E341-0FE9-5B5A-6981B0DB550B}"/>
                </a:ext>
              </a:extLst>
            </p:cNvPr>
            <p:cNvSpPr/>
            <p:nvPr/>
          </p:nvSpPr>
          <p:spPr>
            <a:xfrm>
              <a:off x="642634" y="1690786"/>
              <a:ext cx="22275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xmlns="" id="{B1C39858-448C-58DF-EC0B-F7C3533A7301}"/>
                </a:ext>
              </a:extLst>
            </p:cNvPr>
            <p:cNvSpPr txBox="1"/>
            <p:nvPr/>
          </p:nvSpPr>
          <p:spPr>
            <a:xfrm>
              <a:off x="736600" y="1690786"/>
              <a:ext cx="2743200"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ЗИНТЕРЕСОВАНИ СТРАНИ</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Tree>
    <p:extLst>
      <p:ext uri="{BB962C8B-B14F-4D97-AF65-F5344CB8AC3E}">
        <p14:creationId xmlns:p14="http://schemas.microsoft.com/office/powerpoint/2010/main" xmlns="" val="395027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6D7793EB-2DF6-26B9-93FB-E95084D5682E}"/>
              </a:ext>
            </a:extLst>
          </p:cNvPr>
          <p:cNvCxnSpPr>
            <a:cxnSpLocks/>
          </p:cNvCxnSpPr>
          <p:nvPr/>
        </p:nvCxnSpPr>
        <p:spPr>
          <a:xfrm>
            <a:off x="283824" y="8540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E7DBCFC1-F2EA-0D92-C946-CC58643AFAD3}"/>
              </a:ext>
            </a:extLst>
          </p:cNvPr>
          <p:cNvGrpSpPr/>
          <p:nvPr/>
        </p:nvGrpSpPr>
        <p:grpSpPr>
          <a:xfrm>
            <a:off x="648271" y="674906"/>
            <a:ext cx="2684766" cy="815608"/>
            <a:chOff x="642634" y="1690786"/>
            <a:chExt cx="2684766" cy="815608"/>
          </a:xfrm>
        </p:grpSpPr>
        <p:sp>
          <p:nvSpPr>
            <p:cNvPr id="25" name="Rectangle 24">
              <a:extLst>
                <a:ext uri="{FF2B5EF4-FFF2-40B4-BE49-F238E27FC236}">
                  <a16:creationId xmlns:a16="http://schemas.microsoft.com/office/drawing/2014/main" xmlns="" id="{3C33008F-7C39-0212-4995-AAB10D4F94B6}"/>
                </a:ext>
              </a:extLst>
            </p:cNvPr>
            <p:cNvSpPr/>
            <p:nvPr/>
          </p:nvSpPr>
          <p:spPr>
            <a:xfrm>
              <a:off x="642634" y="1690786"/>
              <a:ext cx="2075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8AAB3135-E6E4-C779-0273-E87E996385A6}"/>
                </a:ext>
              </a:extLst>
            </p:cNvPr>
            <p:cNvSpPr txBox="1"/>
            <p:nvPr/>
          </p:nvSpPr>
          <p:spPr>
            <a:xfrm>
              <a:off x="736600" y="1690786"/>
              <a:ext cx="2590800" cy="815608"/>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ПРОБЛЕМЪТ</a:t>
              </a: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9" name="Text Placeholder 5">
            <a:extLst>
              <a:ext uri="{FF2B5EF4-FFF2-40B4-BE49-F238E27FC236}">
                <a16:creationId xmlns:a16="http://schemas.microsoft.com/office/drawing/2014/main" xmlns="" id="{629F9501-4DB3-DD53-E9C0-20C2EB70FDFC}"/>
              </a:ext>
            </a:extLst>
          </p:cNvPr>
          <p:cNvSpPr txBox="1">
            <a:spLocks/>
          </p:cNvSpPr>
          <p:nvPr/>
        </p:nvSpPr>
        <p:spPr>
          <a:xfrm>
            <a:off x="660400" y="1006475"/>
            <a:ext cx="1676400" cy="1290278"/>
          </a:xfrm>
          <a:prstGeom prst="rect">
            <a:avLst/>
          </a:prstGeom>
        </p:spPr>
        <p:txBody>
          <a:bodyPr wrap="square" lIns="0" tIns="0" rIns="0" bIns="0" numCol="1" spcCol="216000">
            <a:normAutofit fontScale="925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Какъв е истинският/те проблем/и, свързани с изменението на климата и загубата на биологично разнообразие?</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30" name="Text Placeholder 5">
            <a:extLst>
              <a:ext uri="{FF2B5EF4-FFF2-40B4-BE49-F238E27FC236}">
                <a16:creationId xmlns:a16="http://schemas.microsoft.com/office/drawing/2014/main" xmlns="" id="{97B81F84-5B61-D509-FE8E-73FAC7BDC5D5}"/>
              </a:ext>
            </a:extLst>
          </p:cNvPr>
          <p:cNvSpPr txBox="1">
            <a:spLocks/>
          </p:cNvSpPr>
          <p:nvPr/>
        </p:nvSpPr>
        <p:spPr>
          <a:xfrm>
            <a:off x="2565400" y="1082675"/>
            <a:ext cx="4320000" cy="2239079"/>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err="1" smtClean="0"/>
              <a:t>Проект</a:t>
            </a:r>
            <a:r>
              <a:rPr lang="en-US" dirty="0" smtClean="0"/>
              <a:t> </a:t>
            </a:r>
            <a:r>
              <a:rPr lang="bg-BG" dirty="0" smtClean="0"/>
              <a:t>АК «Раткроган» </a:t>
            </a:r>
            <a:r>
              <a:rPr lang="en-US" dirty="0" err="1" smtClean="0"/>
              <a:t>предлага</a:t>
            </a:r>
            <a:r>
              <a:rPr lang="en-US" dirty="0" smtClean="0"/>
              <a:t> </a:t>
            </a:r>
            <a:r>
              <a:rPr lang="en-US" dirty="0" err="1" smtClean="0"/>
              <a:t>да</a:t>
            </a:r>
            <a:r>
              <a:rPr lang="en-US" dirty="0" smtClean="0"/>
              <a:t> </a:t>
            </a:r>
            <a:r>
              <a:rPr lang="en-US" dirty="0" err="1" smtClean="0"/>
              <a:t>се</a:t>
            </a:r>
            <a:r>
              <a:rPr lang="en-US" dirty="0" smtClean="0"/>
              <a:t> </a:t>
            </a:r>
            <a:r>
              <a:rPr lang="en-US" dirty="0" err="1" smtClean="0"/>
              <a:t>подобрят</a:t>
            </a:r>
            <a:r>
              <a:rPr lang="en-US" dirty="0" smtClean="0"/>
              <a:t> </a:t>
            </a:r>
            <a:r>
              <a:rPr lang="en-US" dirty="0" err="1" smtClean="0"/>
              <a:t>социално-икономическите</a:t>
            </a:r>
            <a:r>
              <a:rPr lang="en-US" dirty="0" smtClean="0"/>
              <a:t> </a:t>
            </a:r>
            <a:r>
              <a:rPr lang="en-US" dirty="0" err="1" smtClean="0"/>
              <a:t>условия</a:t>
            </a:r>
            <a:r>
              <a:rPr lang="en-US" dirty="0" smtClean="0"/>
              <a:t> </a:t>
            </a:r>
            <a:r>
              <a:rPr lang="en-US" dirty="0" err="1" smtClean="0"/>
              <a:t>на</a:t>
            </a:r>
            <a:r>
              <a:rPr lang="en-US" dirty="0" smtClean="0"/>
              <a:t> </a:t>
            </a:r>
            <a:r>
              <a:rPr lang="en-US" dirty="0" err="1" smtClean="0"/>
              <a:t>земеделието</a:t>
            </a:r>
            <a:r>
              <a:rPr lang="bg-BG" dirty="0" smtClean="0"/>
              <a:t> и животновъдството</a:t>
            </a:r>
            <a:r>
              <a:rPr lang="en-US" dirty="0" smtClean="0"/>
              <a:t> </a:t>
            </a:r>
            <a:r>
              <a:rPr lang="en-US" dirty="0" err="1" smtClean="0"/>
              <a:t>чрез</a:t>
            </a:r>
            <a:r>
              <a:rPr lang="en-US" dirty="0" smtClean="0"/>
              <a:t> </a:t>
            </a:r>
            <a:r>
              <a:rPr lang="bg-BG" dirty="0" smtClean="0"/>
              <a:t>р</a:t>
            </a:r>
            <a:r>
              <a:rPr lang="en-US" dirty="0" err="1" smtClean="0"/>
              <a:t>азработване</a:t>
            </a:r>
            <a:r>
              <a:rPr lang="en-US" dirty="0" smtClean="0"/>
              <a:t> и </a:t>
            </a:r>
            <a:r>
              <a:rPr lang="en-US" dirty="0" err="1" smtClean="0"/>
              <a:t>тестване</a:t>
            </a:r>
            <a:r>
              <a:rPr lang="en-US" dirty="0" smtClean="0"/>
              <a:t> </a:t>
            </a:r>
            <a:r>
              <a:rPr lang="en-US" dirty="0" err="1" smtClean="0"/>
              <a:t>на</a:t>
            </a:r>
            <a:r>
              <a:rPr lang="en-US" dirty="0" smtClean="0"/>
              <a:t> </a:t>
            </a:r>
            <a:r>
              <a:rPr lang="en-US" dirty="0" err="1" smtClean="0"/>
              <a:t>иновативни</a:t>
            </a:r>
            <a:r>
              <a:rPr lang="en-US" dirty="0" smtClean="0"/>
              <a:t> </a:t>
            </a:r>
            <a:r>
              <a:rPr lang="en-US" dirty="0" err="1" smtClean="0"/>
              <a:t>решения</a:t>
            </a:r>
            <a:r>
              <a:rPr lang="en-US" dirty="0" smtClean="0"/>
              <a:t> </a:t>
            </a:r>
            <a:r>
              <a:rPr lang="en-US" dirty="0" err="1" smtClean="0"/>
              <a:t>за</a:t>
            </a:r>
            <a:r>
              <a:rPr lang="en-US" dirty="0" smtClean="0"/>
              <a:t> </a:t>
            </a:r>
            <a:r>
              <a:rPr lang="en-US" dirty="0" err="1" smtClean="0"/>
              <a:t>управление</a:t>
            </a:r>
            <a:r>
              <a:rPr lang="en-US" dirty="0" smtClean="0"/>
              <a:t> и </a:t>
            </a:r>
            <a:r>
              <a:rPr lang="en-US" dirty="0" err="1" smtClean="0"/>
              <a:t>поддържане</a:t>
            </a:r>
            <a:r>
              <a:rPr lang="en-US" dirty="0" smtClean="0"/>
              <a:t> </a:t>
            </a:r>
            <a:r>
              <a:rPr lang="en-US" dirty="0" err="1" smtClean="0"/>
              <a:t>на</a:t>
            </a:r>
            <a:r>
              <a:rPr lang="en-US" dirty="0" smtClean="0"/>
              <a:t> </a:t>
            </a:r>
            <a:r>
              <a:rPr lang="bg-BG" dirty="0" smtClean="0"/>
              <a:t>фермерските дейности</a:t>
            </a:r>
            <a:r>
              <a:rPr lang="en-US" dirty="0" smtClean="0"/>
              <a:t> в </a:t>
            </a:r>
            <a:r>
              <a:rPr lang="en-US" dirty="0" err="1" smtClean="0"/>
              <a:t>хармония</a:t>
            </a:r>
            <a:r>
              <a:rPr lang="en-US" dirty="0" smtClean="0"/>
              <a:t> с </a:t>
            </a:r>
            <a:r>
              <a:rPr lang="en-US" dirty="0" err="1" smtClean="0"/>
              <a:t>културните</a:t>
            </a:r>
            <a:r>
              <a:rPr lang="en-US" dirty="0" smtClean="0"/>
              <a:t> и </a:t>
            </a:r>
            <a:r>
              <a:rPr lang="en-US" dirty="0" err="1" smtClean="0"/>
              <a:t>екологични</a:t>
            </a:r>
            <a:r>
              <a:rPr lang="en-US" dirty="0" smtClean="0"/>
              <a:t> </a:t>
            </a:r>
            <a:r>
              <a:rPr lang="en-US" dirty="0" err="1" smtClean="0"/>
              <a:t>ценности</a:t>
            </a:r>
            <a:r>
              <a:rPr lang="en-US" dirty="0" smtClean="0"/>
              <a:t> </a:t>
            </a:r>
            <a:r>
              <a:rPr lang="en-US" dirty="0" err="1" smtClean="0"/>
              <a:t>на</a:t>
            </a:r>
            <a:r>
              <a:rPr lang="en-US" dirty="0" smtClean="0"/>
              <a:t> </a:t>
            </a:r>
            <a:r>
              <a:rPr lang="en-US" dirty="0" err="1" smtClean="0"/>
              <a:t>комплекса</a:t>
            </a:r>
            <a:r>
              <a:rPr lang="en-US" dirty="0" smtClean="0"/>
              <a:t>. (</a:t>
            </a:r>
            <a:r>
              <a:rPr lang="en-US" dirty="0" err="1" smtClean="0"/>
              <a:t>напр</a:t>
            </a:r>
            <a:r>
              <a:rPr lang="en-US" dirty="0" smtClean="0"/>
              <a:t>. </a:t>
            </a:r>
            <a:r>
              <a:rPr lang="en-US" dirty="0" err="1" smtClean="0"/>
              <a:t>качество</a:t>
            </a:r>
            <a:r>
              <a:rPr lang="en-US" dirty="0" smtClean="0"/>
              <a:t> </a:t>
            </a:r>
            <a:r>
              <a:rPr lang="en-US" dirty="0" err="1" smtClean="0"/>
              <a:t>на</a:t>
            </a:r>
            <a:r>
              <a:rPr lang="en-US" dirty="0" smtClean="0"/>
              <a:t> </a:t>
            </a:r>
            <a:r>
              <a:rPr lang="bg-BG" dirty="0" smtClean="0"/>
              <a:t>околната среда</a:t>
            </a:r>
            <a:r>
              <a:rPr lang="en-US" dirty="0" smtClean="0"/>
              <a:t> и </a:t>
            </a:r>
            <a:r>
              <a:rPr lang="en-US" dirty="0" err="1" smtClean="0"/>
              <a:t>състояние</a:t>
            </a:r>
            <a:r>
              <a:rPr lang="bg-BG" dirty="0" smtClean="0"/>
              <a:t> на археологическите обекти</a:t>
            </a:r>
            <a:r>
              <a:rPr lang="en-US" dirty="0" smtClean="0"/>
              <a:t>, </a:t>
            </a:r>
            <a:r>
              <a:rPr lang="en-US" dirty="0" err="1" smtClean="0"/>
              <a:t>насърчаване</a:t>
            </a:r>
            <a:r>
              <a:rPr lang="en-US" dirty="0" smtClean="0"/>
              <a:t> </a:t>
            </a:r>
            <a:r>
              <a:rPr lang="en-US" dirty="0" err="1" smtClean="0"/>
              <a:t>производството</a:t>
            </a:r>
            <a:r>
              <a:rPr lang="en-US" dirty="0" smtClean="0"/>
              <a:t> </a:t>
            </a:r>
            <a:r>
              <a:rPr lang="en-US" dirty="0" err="1" smtClean="0"/>
              <a:t>на</a:t>
            </a:r>
            <a:r>
              <a:rPr lang="en-US" dirty="0" smtClean="0"/>
              <a:t> </a:t>
            </a:r>
            <a:r>
              <a:rPr lang="en-US" dirty="0" err="1" smtClean="0"/>
              <a:t>качествени</a:t>
            </a:r>
            <a:r>
              <a:rPr lang="en-US" dirty="0" smtClean="0"/>
              <a:t> </a:t>
            </a:r>
            <a:r>
              <a:rPr lang="en-US" dirty="0" err="1" smtClean="0"/>
              <a:t>храни</a:t>
            </a:r>
            <a:r>
              <a:rPr lang="en-US" dirty="0" smtClean="0"/>
              <a:t>, </a:t>
            </a:r>
            <a:r>
              <a:rPr lang="en-US" dirty="0" err="1" smtClean="0"/>
              <a:t>подобряване</a:t>
            </a:r>
            <a:r>
              <a:rPr lang="en-US" dirty="0" smtClean="0"/>
              <a:t> </a:t>
            </a:r>
            <a:r>
              <a:rPr lang="bg-BG" dirty="0" smtClean="0"/>
              <a:t>състоянието </a:t>
            </a:r>
            <a:r>
              <a:rPr lang="en-US" dirty="0" err="1" smtClean="0"/>
              <a:t>на</a:t>
            </a:r>
            <a:r>
              <a:rPr lang="en-US" dirty="0" smtClean="0"/>
              <a:t> </a:t>
            </a:r>
            <a:r>
              <a:rPr lang="en-US" dirty="0" err="1" smtClean="0"/>
              <a:t>биоразнообразието</a:t>
            </a:r>
            <a:r>
              <a:rPr lang="en-US" dirty="0" smtClean="0"/>
              <a:t>, </a:t>
            </a:r>
            <a:r>
              <a:rPr lang="en-US" dirty="0" err="1" smtClean="0"/>
              <a:t>подобряване</a:t>
            </a:r>
            <a:r>
              <a:rPr lang="en-US" dirty="0" smtClean="0"/>
              <a:t> </a:t>
            </a:r>
            <a:r>
              <a:rPr lang="bg-BG" dirty="0" smtClean="0"/>
              <a:t>на системите за </a:t>
            </a:r>
            <a:r>
              <a:rPr lang="en-US" dirty="0" err="1" smtClean="0"/>
              <a:t>улавяне</a:t>
            </a:r>
            <a:r>
              <a:rPr lang="en-US" dirty="0" smtClean="0"/>
              <a:t> </a:t>
            </a:r>
            <a:r>
              <a:rPr lang="en-US" dirty="0" err="1" smtClean="0"/>
              <a:t>на</a:t>
            </a:r>
            <a:r>
              <a:rPr lang="en-US" dirty="0" smtClean="0"/>
              <a:t> </a:t>
            </a:r>
            <a:r>
              <a:rPr lang="en-US" dirty="0" err="1" smtClean="0"/>
              <a:t>въглерод</a:t>
            </a:r>
            <a:r>
              <a:rPr lang="en-US" dirty="0" smtClean="0"/>
              <a:t> и </a:t>
            </a:r>
            <a:r>
              <a:rPr lang="en-US" dirty="0" err="1" smtClean="0"/>
              <a:t>качество</a:t>
            </a:r>
            <a:r>
              <a:rPr lang="en-US" dirty="0" smtClean="0"/>
              <a:t> </a:t>
            </a:r>
            <a:r>
              <a:rPr lang="en-US" dirty="0" err="1" smtClean="0"/>
              <a:t>на</a:t>
            </a:r>
            <a:r>
              <a:rPr lang="en-US" dirty="0" smtClean="0"/>
              <a:t> </a:t>
            </a:r>
            <a:r>
              <a:rPr lang="en-US" dirty="0" err="1" smtClean="0"/>
              <a:t>водата</a:t>
            </a:r>
            <a:r>
              <a:rPr lang="en-US" dirty="0" smtClean="0"/>
              <a:t>).</a:t>
            </a:r>
            <a:r>
              <a:rPr lang="bg-BG" dirty="0" smtClean="0"/>
              <a:t> </a:t>
            </a:r>
            <a:r>
              <a:rPr lang="ru-RU" dirty="0" smtClean="0"/>
              <a:t>Фермерите в района се опитват да извършват дейността си по екологичните изисквания за района и са отворени за запазване целостта на Раткроган, но от друга страна са подложени на икономически и бюрократичен натиск да увеличат производството. </a:t>
            </a:r>
            <a:endParaRPr lang="en-IE" kern="0" spc="-5" dirty="0">
              <a:latin typeface="Calibri"/>
              <a:cs typeface="Calibri"/>
            </a:endParaRPr>
          </a:p>
        </p:txBody>
      </p:sp>
      <p:cxnSp>
        <p:nvCxnSpPr>
          <p:cNvPr id="2" name="Straight Connector 1">
            <a:extLst>
              <a:ext uri="{FF2B5EF4-FFF2-40B4-BE49-F238E27FC236}">
                <a16:creationId xmlns:a16="http://schemas.microsoft.com/office/drawing/2014/main" xmlns="" id="{A7D11F8E-3689-A7C2-56E4-1EBDFF9ADD5F}"/>
              </a:ext>
            </a:extLst>
          </p:cNvPr>
          <p:cNvCxnSpPr>
            <a:cxnSpLocks/>
          </p:cNvCxnSpPr>
          <p:nvPr/>
        </p:nvCxnSpPr>
        <p:spPr>
          <a:xfrm>
            <a:off x="283824" y="328895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C90F7DE7-26A7-9EEF-427E-815B3C81510F}"/>
              </a:ext>
            </a:extLst>
          </p:cNvPr>
          <p:cNvGrpSpPr/>
          <p:nvPr/>
        </p:nvGrpSpPr>
        <p:grpSpPr>
          <a:xfrm>
            <a:off x="648271" y="3106681"/>
            <a:ext cx="3320550" cy="815608"/>
            <a:chOff x="642634" y="1690786"/>
            <a:chExt cx="3320550" cy="815608"/>
          </a:xfrm>
        </p:grpSpPr>
        <p:sp>
          <p:nvSpPr>
            <p:cNvPr id="4" name="Rectangle 3">
              <a:extLst>
                <a:ext uri="{FF2B5EF4-FFF2-40B4-BE49-F238E27FC236}">
                  <a16:creationId xmlns:a16="http://schemas.microsoft.com/office/drawing/2014/main" xmlns="" id="{578CEDF5-CF5B-16CA-1710-133FCCF2ABC7}"/>
                </a:ext>
              </a:extLst>
            </p:cNvPr>
            <p:cNvSpPr/>
            <p:nvPr/>
          </p:nvSpPr>
          <p:spPr>
            <a:xfrm>
              <a:off x="642634" y="1690786"/>
              <a:ext cx="3015751"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CB498E0-2328-005C-C6B9-6CF814A96444}"/>
                </a:ext>
              </a:extLst>
            </p:cNvPr>
            <p:cNvSpPr txBox="1"/>
            <p:nvPr/>
          </p:nvSpPr>
          <p:spPr>
            <a:xfrm>
              <a:off x="736599" y="1690786"/>
              <a:ext cx="3226585" cy="815608"/>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ИНТЕРВЕНЦИИ</a:t>
              </a: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7" name="Text Placeholder 5">
            <a:extLst>
              <a:ext uri="{FF2B5EF4-FFF2-40B4-BE49-F238E27FC236}">
                <a16:creationId xmlns:a16="http://schemas.microsoft.com/office/drawing/2014/main" xmlns="" id="{5B3F7584-CBFC-4F50-F8FE-DD8E7E17CFEF}"/>
              </a:ext>
            </a:extLst>
          </p:cNvPr>
          <p:cNvSpPr txBox="1">
            <a:spLocks/>
          </p:cNvSpPr>
          <p:nvPr/>
        </p:nvSpPr>
        <p:spPr>
          <a:xfrm>
            <a:off x="682233" y="3640677"/>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Помислете за възможни интервенции за постигане на желаните резултати  </a:t>
            </a:r>
            <a:endParaRPr lang="en-IE" sz="1400" i="1" kern="0" spc="-5" dirty="0">
              <a:solidFill>
                <a:srgbClr val="EB7339"/>
              </a:solidFill>
              <a:cs typeface="Calibri"/>
            </a:endParaRPr>
          </a:p>
        </p:txBody>
      </p:sp>
      <p:sp>
        <p:nvSpPr>
          <p:cNvPr id="8" name="Text Placeholder 5">
            <a:extLst>
              <a:ext uri="{FF2B5EF4-FFF2-40B4-BE49-F238E27FC236}">
                <a16:creationId xmlns:a16="http://schemas.microsoft.com/office/drawing/2014/main" xmlns="" id="{EDD551AE-ADF7-F1E0-CACC-0F7974603472}"/>
              </a:ext>
            </a:extLst>
          </p:cNvPr>
          <p:cNvSpPr txBox="1">
            <a:spLocks/>
          </p:cNvSpPr>
          <p:nvPr/>
        </p:nvSpPr>
        <p:spPr>
          <a:xfrm>
            <a:off x="2565400" y="3521074"/>
            <a:ext cx="4320000" cy="2514601"/>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bg-BG" b="1" kern="0" spc="-5" dirty="0" smtClean="0">
                <a:cs typeface="Calibri"/>
              </a:rPr>
              <a:t>Целите на проекта са:</a:t>
            </a:r>
          </a:p>
          <a:p>
            <a:pPr marL="239395" indent="-171450" algn="l">
              <a:lnSpc>
                <a:spcPts val="1275"/>
              </a:lnSpc>
              <a:buClr>
                <a:srgbClr val="EB7339"/>
              </a:buClr>
              <a:buFont typeface="Arial" panose="020B0604020202020204" pitchFamily="34" charset="0"/>
              <a:buChar char="•"/>
            </a:pPr>
            <a:r>
              <a:rPr lang="ru-RU" kern="0" spc="-5" dirty="0" smtClean="0">
                <a:cs typeface="Calibri"/>
              </a:rPr>
              <a:t>Управление на земеделските земи в комплекса,  с цел поддържане поминъка на местната фермерска общност.</a:t>
            </a:r>
          </a:p>
          <a:p>
            <a:pPr marL="239395" indent="-171450" algn="l">
              <a:lnSpc>
                <a:spcPts val="1275"/>
              </a:lnSpc>
              <a:buClr>
                <a:srgbClr val="EB7339"/>
              </a:buClr>
              <a:buFont typeface="Arial" panose="020B0604020202020204" pitchFamily="34" charset="0"/>
              <a:buChar char="•"/>
            </a:pPr>
            <a:r>
              <a:rPr lang="ru-RU" kern="0" spc="-5" dirty="0" smtClean="0">
                <a:cs typeface="Calibri"/>
              </a:rPr>
              <a:t>Насърчаване, съхраняване и опазване на археологическото, културното и екологичното наследство на района.</a:t>
            </a:r>
          </a:p>
          <a:p>
            <a:pPr marL="239395" indent="-171450" algn="l">
              <a:lnSpc>
                <a:spcPts val="1275"/>
              </a:lnSpc>
              <a:buClr>
                <a:srgbClr val="EB7339"/>
              </a:buClr>
              <a:buFont typeface="Arial" panose="020B0604020202020204" pitchFamily="34" charset="0"/>
              <a:buChar char="•"/>
            </a:pPr>
            <a:r>
              <a:rPr lang="ru-RU" kern="0" spc="-5" dirty="0" smtClean="0">
                <a:cs typeface="Calibri"/>
              </a:rPr>
              <a:t>Подобряване качеството на водата и биоразнообразието.</a:t>
            </a:r>
          </a:p>
          <a:p>
            <a:pPr marL="239395" indent="-171450" algn="l">
              <a:lnSpc>
                <a:spcPts val="1275"/>
              </a:lnSpc>
              <a:buClr>
                <a:srgbClr val="EB7339"/>
              </a:buClr>
              <a:buFont typeface="Arial" panose="020B0604020202020204" pitchFamily="34" charset="0"/>
              <a:buChar char="•"/>
            </a:pPr>
            <a:r>
              <a:rPr lang="ru-RU" kern="0" spc="-5" dirty="0" smtClean="0">
                <a:cs typeface="Calibri"/>
              </a:rPr>
              <a:t>Насърчаване на най-добрите практики във връзка с инициативите за улавяне на въглерод.</a:t>
            </a:r>
          </a:p>
          <a:p>
            <a:pPr marL="239395" indent="-171450" algn="l">
              <a:lnSpc>
                <a:spcPts val="1275"/>
              </a:lnSpc>
              <a:buClr>
                <a:srgbClr val="EB7339"/>
              </a:buClr>
              <a:buFont typeface="Arial" panose="020B0604020202020204" pitchFamily="34" charset="0"/>
              <a:buChar char="•"/>
            </a:pPr>
            <a:r>
              <a:rPr lang="ru-RU" kern="0" spc="-5" dirty="0" smtClean="0">
                <a:cs typeface="Calibri"/>
              </a:rPr>
              <a:t>Създаване на система от пешеходни пътеки,  с цел осигуряване на обществен достъп до комплекса.</a:t>
            </a:r>
          </a:p>
          <a:p>
            <a:pPr marL="239395" indent="-171450" algn="l">
              <a:lnSpc>
                <a:spcPts val="1275"/>
              </a:lnSpc>
              <a:buClr>
                <a:srgbClr val="EB7339"/>
              </a:buClr>
              <a:buFont typeface="Arial" panose="020B0604020202020204" pitchFamily="34" charset="0"/>
              <a:buChar char="•"/>
            </a:pPr>
            <a:r>
              <a:rPr lang="en-US" dirty="0" err="1" smtClean="0"/>
              <a:t>Повишаване</a:t>
            </a:r>
            <a:r>
              <a:rPr lang="en-US" dirty="0" smtClean="0"/>
              <a:t> </a:t>
            </a:r>
            <a:r>
              <a:rPr lang="en-US" dirty="0" err="1" smtClean="0"/>
              <a:t>осведомеността</a:t>
            </a:r>
            <a:r>
              <a:rPr lang="en-US" dirty="0" smtClean="0"/>
              <a:t> и </a:t>
            </a:r>
            <a:r>
              <a:rPr lang="en-US" dirty="0" err="1" smtClean="0"/>
              <a:t>признанието</a:t>
            </a:r>
            <a:r>
              <a:rPr lang="en-US" dirty="0" smtClean="0"/>
              <a:t> </a:t>
            </a:r>
            <a:r>
              <a:rPr lang="en-US" dirty="0" err="1" smtClean="0"/>
              <a:t>сред</a:t>
            </a:r>
            <a:r>
              <a:rPr lang="en-US" dirty="0" smtClean="0"/>
              <a:t> </a:t>
            </a:r>
            <a:r>
              <a:rPr lang="en-US" dirty="0" err="1" smtClean="0"/>
              <a:t>широката</a:t>
            </a:r>
            <a:r>
              <a:rPr lang="en-US" dirty="0" smtClean="0"/>
              <a:t> </a:t>
            </a:r>
            <a:r>
              <a:rPr lang="en-US" dirty="0" err="1" smtClean="0"/>
              <a:t>общественост</a:t>
            </a:r>
            <a:r>
              <a:rPr lang="en-US" dirty="0" smtClean="0"/>
              <a:t> </a:t>
            </a:r>
            <a:r>
              <a:rPr lang="en-US" dirty="0" err="1" smtClean="0"/>
              <a:t>за</a:t>
            </a:r>
            <a:r>
              <a:rPr lang="en-US" dirty="0" smtClean="0"/>
              <a:t> </a:t>
            </a:r>
            <a:r>
              <a:rPr lang="en-US" dirty="0" err="1" smtClean="0"/>
              <a:t>значението</a:t>
            </a:r>
            <a:r>
              <a:rPr lang="en-US" dirty="0" smtClean="0"/>
              <a:t> </a:t>
            </a:r>
            <a:r>
              <a:rPr lang="en-US" dirty="0" err="1" smtClean="0"/>
              <a:t>на</a:t>
            </a:r>
            <a:r>
              <a:rPr lang="en-US" dirty="0" smtClean="0"/>
              <a:t> </a:t>
            </a:r>
            <a:r>
              <a:rPr lang="en-US" dirty="0" err="1" smtClean="0"/>
              <a:t>Раткроган</a:t>
            </a:r>
            <a:r>
              <a:rPr lang="en-US" dirty="0" smtClean="0"/>
              <a:t> </a:t>
            </a:r>
            <a:r>
              <a:rPr lang="en-US" dirty="0" err="1" smtClean="0"/>
              <a:t>като</a:t>
            </a:r>
            <a:r>
              <a:rPr lang="en-US" dirty="0" smtClean="0"/>
              <a:t> </a:t>
            </a:r>
            <a:r>
              <a:rPr lang="en-US" dirty="0" err="1" smtClean="0"/>
              <a:t>земеделски</a:t>
            </a:r>
            <a:r>
              <a:rPr lang="en-US" dirty="0" smtClean="0"/>
              <a:t> </a:t>
            </a:r>
            <a:r>
              <a:rPr lang="en-US" dirty="0" err="1" smtClean="0"/>
              <a:t>археологически</a:t>
            </a:r>
            <a:r>
              <a:rPr lang="en-US" dirty="0" smtClean="0"/>
              <a:t> </a:t>
            </a:r>
            <a:r>
              <a:rPr lang="en-US" dirty="0" err="1" smtClean="0"/>
              <a:t>комплекс</a:t>
            </a:r>
            <a:r>
              <a:rPr lang="en-US" dirty="0" smtClean="0"/>
              <a:t> и </a:t>
            </a:r>
            <a:r>
              <a:rPr lang="en-US" dirty="0" err="1" smtClean="0"/>
              <a:t>ролята</a:t>
            </a:r>
            <a:r>
              <a:rPr lang="en-US" dirty="0" smtClean="0"/>
              <a:t> </a:t>
            </a:r>
            <a:r>
              <a:rPr lang="en-US" dirty="0" err="1" smtClean="0"/>
              <a:t>на</a:t>
            </a:r>
            <a:r>
              <a:rPr lang="en-US" dirty="0" smtClean="0"/>
              <a:t> </a:t>
            </a:r>
            <a:r>
              <a:rPr lang="en-US" dirty="0" err="1" smtClean="0"/>
              <a:t>местната</a:t>
            </a:r>
            <a:r>
              <a:rPr lang="en-US" dirty="0" smtClean="0"/>
              <a:t> </a:t>
            </a:r>
            <a:r>
              <a:rPr lang="en-US" dirty="0" err="1" smtClean="0"/>
              <a:t>общност</a:t>
            </a:r>
            <a:r>
              <a:rPr lang="en-US" dirty="0" smtClean="0"/>
              <a:t> в </a:t>
            </a:r>
            <a:r>
              <a:rPr lang="en-US" dirty="0" err="1" smtClean="0"/>
              <a:t>грижите</a:t>
            </a:r>
            <a:r>
              <a:rPr lang="en-US" dirty="0" smtClean="0"/>
              <a:t> и </a:t>
            </a:r>
            <a:r>
              <a:rPr lang="en-US" dirty="0" err="1" smtClean="0"/>
              <a:t>опазването</a:t>
            </a:r>
            <a:r>
              <a:rPr lang="en-US" dirty="0" smtClean="0"/>
              <a:t> </a:t>
            </a:r>
            <a:r>
              <a:rPr lang="en-US" dirty="0" err="1" smtClean="0"/>
              <a:t>му</a:t>
            </a:r>
            <a:r>
              <a:rPr lang="en-US" dirty="0" smtClean="0"/>
              <a:t>.</a:t>
            </a:r>
            <a:endParaRPr lang="en-IE" kern="0" spc="-5" dirty="0">
              <a:latin typeface="Calibri"/>
              <a:cs typeface="Calibri"/>
            </a:endParaRPr>
          </a:p>
        </p:txBody>
      </p:sp>
      <p:cxnSp>
        <p:nvCxnSpPr>
          <p:cNvPr id="11" name="Straight Connector 10">
            <a:extLst>
              <a:ext uri="{FF2B5EF4-FFF2-40B4-BE49-F238E27FC236}">
                <a16:creationId xmlns:a16="http://schemas.microsoft.com/office/drawing/2014/main" xmlns="" id="{001ACCF0-076D-B2A7-8923-339BD9AACABB}"/>
              </a:ext>
            </a:extLst>
          </p:cNvPr>
          <p:cNvCxnSpPr>
            <a:cxnSpLocks/>
          </p:cNvCxnSpPr>
          <p:nvPr/>
        </p:nvCxnSpPr>
        <p:spPr>
          <a:xfrm>
            <a:off x="283824" y="6184166"/>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20093E79-797B-54AE-99D3-6D9751A5207D}"/>
              </a:ext>
            </a:extLst>
          </p:cNvPr>
          <p:cNvGrpSpPr/>
          <p:nvPr/>
        </p:nvGrpSpPr>
        <p:grpSpPr>
          <a:xfrm>
            <a:off x="584200" y="5959475"/>
            <a:ext cx="3505200" cy="1111941"/>
            <a:chOff x="578563" y="1648369"/>
            <a:chExt cx="3505200" cy="1111941"/>
          </a:xfrm>
        </p:grpSpPr>
        <p:sp>
          <p:nvSpPr>
            <p:cNvPr id="13" name="Rectangle 12">
              <a:extLst>
                <a:ext uri="{FF2B5EF4-FFF2-40B4-BE49-F238E27FC236}">
                  <a16:creationId xmlns:a16="http://schemas.microsoft.com/office/drawing/2014/main" xmlns="" id="{86D1FECA-BCAA-9663-919A-293F189647F2}"/>
                </a:ext>
              </a:extLst>
            </p:cNvPr>
            <p:cNvSpPr/>
            <p:nvPr/>
          </p:nvSpPr>
          <p:spPr>
            <a:xfrm>
              <a:off x="578563" y="1648369"/>
              <a:ext cx="2602929"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2F212216-DA89-EEF2-F739-D8A25B4A9D57}"/>
                </a:ext>
              </a:extLst>
            </p:cNvPr>
            <p:cNvSpPr txBox="1"/>
            <p:nvPr/>
          </p:nvSpPr>
          <p:spPr>
            <a:xfrm>
              <a:off x="736599" y="1690786"/>
              <a:ext cx="3347164" cy="1069524"/>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ПРЕДПОЛОЖЕНИЯ И БАРИЕРИ</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15" name="Text Placeholder 5">
            <a:extLst>
              <a:ext uri="{FF2B5EF4-FFF2-40B4-BE49-F238E27FC236}">
                <a16:creationId xmlns:a16="http://schemas.microsoft.com/office/drawing/2014/main" xmlns="" id="{8F778D0E-27B2-289F-41C8-737F6FD5A896}"/>
              </a:ext>
            </a:extLst>
          </p:cNvPr>
          <p:cNvSpPr txBox="1">
            <a:spLocks/>
          </p:cNvSpPr>
          <p:nvPr/>
        </p:nvSpPr>
        <p:spPr>
          <a:xfrm>
            <a:off x="682233" y="6535888"/>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предположения за това как може да се случи желаната промяна, избройте възможните бариери  </a:t>
            </a:r>
            <a:endParaRPr lang="en-IE" sz="1400" i="1" kern="0" spc="-5" dirty="0">
              <a:solidFill>
                <a:srgbClr val="EB7339"/>
              </a:solidFill>
              <a:cs typeface="Calibri"/>
            </a:endParaRPr>
          </a:p>
        </p:txBody>
      </p:sp>
      <p:sp>
        <p:nvSpPr>
          <p:cNvPr id="17" name="Text Placeholder 5">
            <a:extLst>
              <a:ext uri="{FF2B5EF4-FFF2-40B4-BE49-F238E27FC236}">
                <a16:creationId xmlns:a16="http://schemas.microsoft.com/office/drawing/2014/main" xmlns="" id="{459C83D1-317D-8092-A106-AFE76EADE4DC}"/>
              </a:ext>
            </a:extLst>
          </p:cNvPr>
          <p:cNvSpPr txBox="1">
            <a:spLocks/>
          </p:cNvSpPr>
          <p:nvPr/>
        </p:nvSpPr>
        <p:spPr>
          <a:xfrm>
            <a:off x="2489200" y="6264275"/>
            <a:ext cx="4650126" cy="4419600"/>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39395" indent="-171450" algn="l">
              <a:lnSpc>
                <a:spcPts val="1275"/>
              </a:lnSpc>
              <a:buClr>
                <a:srgbClr val="EB7339"/>
              </a:buClr>
              <a:buFont typeface="Arial" panose="020B0604020202020204" pitchFamily="34" charset="0"/>
              <a:buChar char="•"/>
            </a:pPr>
            <a:r>
              <a:rPr lang="ru-RU" kern="0" spc="-5" dirty="0" smtClean="0">
                <a:cs typeface="Calibri"/>
              </a:rPr>
              <a:t>Ефикасно и ефективно управление и администриране на проекта, за да се демонстрира способност за завършване на </a:t>
            </a:r>
            <a:r>
              <a:rPr lang="ru-RU" kern="0" spc="-5" dirty="0" err="1" smtClean="0">
                <a:cs typeface="Calibri"/>
              </a:rPr>
              <a:t>работата</a:t>
            </a:r>
            <a:r>
              <a:rPr lang="ru-RU" kern="0" spc="-5" dirty="0" smtClean="0">
                <a:cs typeface="Calibri"/>
              </a:rPr>
              <a:t> по проекта в срок в режим на участие на много и </a:t>
            </a:r>
            <a:r>
              <a:rPr lang="ru-RU" kern="0" spc="-5" dirty="0" err="1" smtClean="0">
                <a:cs typeface="Calibri"/>
              </a:rPr>
              <a:t>различни</a:t>
            </a:r>
            <a:r>
              <a:rPr lang="ru-RU" kern="0" spc="-5" dirty="0" smtClean="0">
                <a:cs typeface="Calibri"/>
              </a:rPr>
              <a:t> институции и </a:t>
            </a:r>
            <a:r>
              <a:rPr lang="ru-RU" kern="0" spc="-5" dirty="0" err="1" smtClean="0">
                <a:cs typeface="Calibri"/>
              </a:rPr>
              <a:t>професионалисти</a:t>
            </a:r>
            <a:r>
              <a:rPr lang="ru-RU" kern="0" spc="-5" dirty="0" smtClean="0">
                <a:cs typeface="Calibri"/>
              </a:rPr>
              <a:t>. </a:t>
            </a:r>
            <a:endParaRPr lang="en-IE" kern="0" spc="-5" dirty="0">
              <a:latin typeface="Calibri"/>
              <a:cs typeface="Calibri"/>
            </a:endParaRPr>
          </a:p>
          <a:p>
            <a:pPr marL="239395" indent="-171450" algn="l">
              <a:lnSpc>
                <a:spcPts val="1275"/>
              </a:lnSpc>
              <a:buClr>
                <a:srgbClr val="EB7339"/>
              </a:buClr>
              <a:buFont typeface="Arial" panose="020B0604020202020204" pitchFamily="34" charset="0"/>
              <a:buChar char="•"/>
            </a:pPr>
            <a:r>
              <a:rPr lang="ru-RU" kern="0" spc="-5" dirty="0" err="1" smtClean="0">
                <a:cs typeface="Calibri"/>
              </a:rPr>
              <a:t>Ежегодни</a:t>
            </a:r>
            <a:r>
              <a:rPr lang="ru-RU" kern="0" spc="-5" dirty="0" smtClean="0">
                <a:cs typeface="Calibri"/>
              </a:rPr>
              <a:t> </a:t>
            </a:r>
            <a:r>
              <a:rPr lang="ru-RU" kern="0" spc="-5" dirty="0" err="1" smtClean="0">
                <a:cs typeface="Calibri"/>
              </a:rPr>
              <a:t>многократни</a:t>
            </a:r>
            <a:r>
              <a:rPr lang="ru-RU" kern="0" spc="-5" dirty="0" smtClean="0">
                <a:cs typeface="Calibri"/>
              </a:rPr>
              <a:t> посещения във ферми, инспекции и базирани на </a:t>
            </a:r>
            <a:r>
              <a:rPr lang="ru-RU" kern="0" spc="-5" dirty="0" err="1" smtClean="0">
                <a:cs typeface="Calibri"/>
              </a:rPr>
              <a:t>резултати</a:t>
            </a:r>
            <a:r>
              <a:rPr lang="ru-RU" kern="0" spc="-5" dirty="0" smtClean="0">
                <a:cs typeface="Calibri"/>
              </a:rPr>
              <a:t> обучения за внимателно наблюдение на напредъка на действията във фермите и археологическите интервенции за справяне с проблемите.</a:t>
            </a:r>
          </a:p>
          <a:p>
            <a:pPr marL="239395" indent="-171450" algn="l">
              <a:lnSpc>
                <a:spcPts val="1275"/>
              </a:lnSpc>
              <a:buClr>
                <a:srgbClr val="EB7339"/>
              </a:buClr>
              <a:buFont typeface="Arial" panose="020B0604020202020204" pitchFamily="34" charset="0"/>
              <a:buChar char="•"/>
            </a:pPr>
            <a:r>
              <a:rPr lang="ru-RU" kern="0" spc="-5" dirty="0" err="1" smtClean="0">
                <a:cs typeface="Calibri"/>
              </a:rPr>
              <a:t>Осигуряване</a:t>
            </a:r>
            <a:r>
              <a:rPr lang="ru-RU" kern="0" spc="-5" dirty="0" smtClean="0">
                <a:cs typeface="Calibri"/>
              </a:rPr>
              <a:t> на </a:t>
            </a:r>
            <a:r>
              <a:rPr lang="ru-RU" kern="0" spc="-5" dirty="0" err="1" smtClean="0">
                <a:cs typeface="Calibri"/>
              </a:rPr>
              <a:t>подкрепа</a:t>
            </a:r>
            <a:r>
              <a:rPr lang="ru-RU" kern="0" spc="-5" dirty="0" smtClean="0">
                <a:cs typeface="Calibri"/>
              </a:rPr>
              <a:t> за </a:t>
            </a:r>
            <a:r>
              <a:rPr lang="ru-RU" kern="0" spc="-5" dirty="0" err="1" smtClean="0">
                <a:cs typeface="Calibri"/>
              </a:rPr>
              <a:t>предоставяне</a:t>
            </a:r>
            <a:r>
              <a:rPr lang="ru-RU" kern="0" spc="-5" dirty="0" smtClean="0">
                <a:cs typeface="Calibri"/>
              </a:rPr>
              <a:t> на </a:t>
            </a:r>
            <a:r>
              <a:rPr lang="ru-RU" kern="0" spc="-5" dirty="0" err="1" smtClean="0">
                <a:cs typeface="Calibri"/>
              </a:rPr>
              <a:t>качествена</a:t>
            </a:r>
            <a:r>
              <a:rPr lang="ru-RU" kern="0" spc="-5" dirty="0" smtClean="0">
                <a:cs typeface="Calibri"/>
              </a:rPr>
              <a:t> информация, изследване и разпространение на </a:t>
            </a:r>
            <a:r>
              <a:rPr lang="ru-RU" kern="0" spc="-5" dirty="0" err="1" smtClean="0">
                <a:cs typeface="Calibri"/>
              </a:rPr>
              <a:t>информацията</a:t>
            </a:r>
            <a:r>
              <a:rPr lang="ru-RU" kern="0" spc="-5" dirty="0" smtClean="0">
                <a:cs typeface="Calibri"/>
              </a:rPr>
              <a:t> под формата на добра практика за </a:t>
            </a:r>
            <a:r>
              <a:rPr lang="ru-RU" kern="0" spc="-5" dirty="0" err="1" smtClean="0">
                <a:cs typeface="Calibri"/>
              </a:rPr>
              <a:t>земеделие</a:t>
            </a:r>
            <a:r>
              <a:rPr lang="ru-RU" kern="0" spc="-5" dirty="0" smtClean="0">
                <a:cs typeface="Calibri"/>
              </a:rPr>
              <a:t> в археологическия комплекс.</a:t>
            </a:r>
          </a:p>
          <a:p>
            <a:pPr marL="239395" indent="-171450" algn="l">
              <a:lnSpc>
                <a:spcPts val="1275"/>
              </a:lnSpc>
              <a:buClr>
                <a:srgbClr val="EB7339"/>
              </a:buClr>
              <a:buFont typeface="Arial" panose="020B0604020202020204" pitchFamily="34" charset="0"/>
              <a:buChar char="•"/>
            </a:pPr>
            <a:r>
              <a:rPr lang="ru-RU" kern="0" spc="-5" dirty="0" err="1" smtClean="0">
                <a:cs typeface="Calibri"/>
              </a:rPr>
              <a:t>Подпомагане</a:t>
            </a:r>
            <a:r>
              <a:rPr lang="ru-RU" kern="0" spc="-5" dirty="0" smtClean="0">
                <a:cs typeface="Calibri"/>
              </a:rPr>
              <a:t> на </a:t>
            </a:r>
            <a:r>
              <a:rPr lang="ru-RU" kern="0" spc="-5" dirty="0" err="1" smtClean="0">
                <a:cs typeface="Calibri"/>
              </a:rPr>
              <a:t>дейности</a:t>
            </a:r>
            <a:r>
              <a:rPr lang="ru-RU" kern="0" spc="-5" dirty="0" smtClean="0">
                <a:cs typeface="Calibri"/>
              </a:rPr>
              <a:t> по консервация на избрани археологически </a:t>
            </a:r>
            <a:r>
              <a:rPr lang="ru-RU" kern="0" spc="-5" dirty="0" err="1" smtClean="0">
                <a:cs typeface="Calibri"/>
              </a:rPr>
              <a:t>обекти</a:t>
            </a:r>
            <a:r>
              <a:rPr lang="ru-RU" kern="0" spc="-5" dirty="0" smtClean="0">
                <a:cs typeface="Calibri"/>
              </a:rPr>
              <a:t> като част от мисията на проекта за опазване на  </a:t>
            </a:r>
            <a:r>
              <a:rPr lang="ru-RU" kern="0" spc="-5" dirty="0" err="1" smtClean="0">
                <a:cs typeface="Calibri"/>
              </a:rPr>
              <a:t>културно-историческото</a:t>
            </a:r>
            <a:r>
              <a:rPr lang="ru-RU" kern="0" spc="-5" dirty="0" smtClean="0">
                <a:cs typeface="Calibri"/>
              </a:rPr>
              <a:t> наследство за бъдещите поколения.</a:t>
            </a:r>
          </a:p>
          <a:p>
            <a:pPr marL="239395" indent="-171450" algn="l">
              <a:lnSpc>
                <a:spcPts val="1275"/>
              </a:lnSpc>
              <a:buClr>
                <a:srgbClr val="EB7339"/>
              </a:buClr>
              <a:buFont typeface="Arial" panose="020B0604020202020204" pitchFamily="34" charset="0"/>
              <a:buChar char="•"/>
            </a:pPr>
            <a:r>
              <a:rPr lang="ru-RU" kern="0" spc="-5" dirty="0" err="1" smtClean="0">
                <a:cs typeface="Calibri"/>
              </a:rPr>
              <a:t>Разпознаване</a:t>
            </a:r>
            <a:r>
              <a:rPr lang="ru-RU" kern="0" spc="-5" dirty="0" smtClean="0">
                <a:cs typeface="Calibri"/>
              </a:rPr>
              <a:t> на </a:t>
            </a:r>
            <a:r>
              <a:rPr lang="ru-RU" kern="0" spc="-5" dirty="0" err="1" smtClean="0">
                <a:cs typeface="Calibri"/>
              </a:rPr>
              <a:t>значението</a:t>
            </a:r>
            <a:r>
              <a:rPr lang="ru-RU" kern="0" spc="-5" dirty="0" smtClean="0">
                <a:cs typeface="Calibri"/>
              </a:rPr>
              <a:t> на </a:t>
            </a:r>
            <a:r>
              <a:rPr lang="ru-RU" kern="0" spc="-5" dirty="0" err="1" smtClean="0">
                <a:cs typeface="Calibri"/>
              </a:rPr>
              <a:t>действията</a:t>
            </a:r>
            <a:r>
              <a:rPr lang="ru-RU" kern="0" spc="-5" dirty="0" smtClean="0">
                <a:cs typeface="Calibri"/>
              </a:rPr>
              <a:t> по </a:t>
            </a:r>
            <a:r>
              <a:rPr lang="ru-RU" kern="0" spc="-5" dirty="0" err="1" smtClean="0">
                <a:cs typeface="Calibri"/>
              </a:rPr>
              <a:t>опазване</a:t>
            </a:r>
            <a:r>
              <a:rPr lang="ru-RU" kern="0" spc="-5" dirty="0" smtClean="0">
                <a:cs typeface="Calibri"/>
              </a:rPr>
              <a:t> на </a:t>
            </a:r>
            <a:r>
              <a:rPr lang="ru-RU" kern="0" spc="-5" dirty="0" err="1" smtClean="0">
                <a:cs typeface="Calibri"/>
              </a:rPr>
              <a:t>околна</a:t>
            </a:r>
            <a:r>
              <a:rPr lang="ru-RU" kern="0" spc="-5" dirty="0" smtClean="0">
                <a:cs typeface="Calibri"/>
              </a:rPr>
              <a:t> среда и климат, качеството на водата, за улавяне на въглерод, възстановяването на живи плетове, буферните зони за биоразнообразието и земеделски практики в по-широк селскостопански контекст.</a:t>
            </a:r>
          </a:p>
          <a:p>
            <a:pPr marL="239395" indent="-171450" algn="l">
              <a:lnSpc>
                <a:spcPts val="1275"/>
              </a:lnSpc>
              <a:buClr>
                <a:srgbClr val="EB7339"/>
              </a:buClr>
              <a:buFont typeface="Arial" panose="020B0604020202020204" pitchFamily="34" charset="0"/>
              <a:buChar char="•"/>
            </a:pPr>
            <a:r>
              <a:rPr lang="ru-RU" kern="0" spc="-5" dirty="0" err="1" smtClean="0">
                <a:cs typeface="Calibri"/>
              </a:rPr>
              <a:t>Осигуряване</a:t>
            </a:r>
            <a:r>
              <a:rPr lang="ru-RU" kern="0" spc="-5" dirty="0" smtClean="0">
                <a:cs typeface="Calibri"/>
              </a:rPr>
              <a:t> на </a:t>
            </a:r>
            <a:r>
              <a:rPr lang="ru-RU" kern="0" spc="-5" dirty="0" err="1" smtClean="0">
                <a:cs typeface="Calibri"/>
              </a:rPr>
              <a:t>устойчивост</a:t>
            </a:r>
            <a:r>
              <a:rPr lang="ru-RU" kern="0" spc="-5" dirty="0" smtClean="0">
                <a:cs typeface="Calibri"/>
              </a:rPr>
              <a:t> </a:t>
            </a:r>
            <a:r>
              <a:rPr lang="ru-RU" kern="0" spc="-5" dirty="0" err="1" smtClean="0">
                <a:cs typeface="Calibri"/>
              </a:rPr>
              <a:t>на</a:t>
            </a:r>
            <a:r>
              <a:rPr lang="ru-RU" kern="0" spc="-5" dirty="0" smtClean="0">
                <a:cs typeface="Calibri"/>
              </a:rPr>
              <a:t> проекта, </a:t>
            </a:r>
            <a:r>
              <a:rPr lang="ru-RU" kern="0" spc="-5" dirty="0" err="1" smtClean="0">
                <a:cs typeface="Calibri"/>
              </a:rPr>
              <a:t>адаптиране</a:t>
            </a:r>
            <a:r>
              <a:rPr lang="ru-RU" kern="0" spc="-5" dirty="0" smtClean="0">
                <a:cs typeface="Calibri"/>
              </a:rPr>
              <a:t> </a:t>
            </a:r>
            <a:r>
              <a:rPr lang="ru-RU" kern="0" spc="-5" dirty="0" err="1" smtClean="0">
                <a:cs typeface="Calibri"/>
              </a:rPr>
              <a:t>към</a:t>
            </a:r>
            <a:r>
              <a:rPr lang="ru-RU" kern="0" spc="-5" dirty="0" smtClean="0">
                <a:cs typeface="Calibri"/>
              </a:rPr>
              <a:t> нови </a:t>
            </a:r>
            <a:r>
              <a:rPr lang="ru-RU" kern="0" spc="-5" dirty="0" err="1" smtClean="0">
                <a:cs typeface="Calibri"/>
              </a:rPr>
              <a:t>земеделски</a:t>
            </a:r>
            <a:r>
              <a:rPr lang="ru-RU" kern="0" spc="-5" dirty="0" smtClean="0">
                <a:cs typeface="Calibri"/>
              </a:rPr>
              <a:t> практики за </a:t>
            </a:r>
            <a:r>
              <a:rPr lang="ru-RU" kern="0" spc="-5" dirty="0" err="1" smtClean="0">
                <a:cs typeface="Calibri"/>
              </a:rPr>
              <a:t>опазване</a:t>
            </a:r>
            <a:r>
              <a:rPr lang="ru-RU" kern="0" spc="-5" dirty="0" smtClean="0">
                <a:cs typeface="Calibri"/>
              </a:rPr>
              <a:t> на </a:t>
            </a:r>
            <a:r>
              <a:rPr lang="ru-RU" kern="0" spc="-5" dirty="0" err="1" smtClean="0">
                <a:cs typeface="Calibri"/>
              </a:rPr>
              <a:t>хранителните</a:t>
            </a:r>
            <a:r>
              <a:rPr lang="ru-RU" kern="0" spc="-5" dirty="0" smtClean="0">
                <a:cs typeface="Calibri"/>
              </a:rPr>
              <a:t> </a:t>
            </a:r>
            <a:r>
              <a:rPr lang="ru-RU" kern="0" spc="-5" dirty="0" err="1" smtClean="0">
                <a:cs typeface="Calibri"/>
              </a:rPr>
              <a:t>вежества</a:t>
            </a:r>
            <a:r>
              <a:rPr lang="ru-RU" kern="0" spc="-5" dirty="0" smtClean="0">
                <a:cs typeface="Calibri"/>
              </a:rPr>
              <a:t> в почвата, </a:t>
            </a:r>
            <a:r>
              <a:rPr lang="ru-RU" kern="0" spc="-5" dirty="0" err="1" smtClean="0">
                <a:cs typeface="Calibri"/>
              </a:rPr>
              <a:t>биологично</a:t>
            </a:r>
            <a:r>
              <a:rPr lang="ru-RU" kern="0" spc="-5" dirty="0" smtClean="0">
                <a:cs typeface="Calibri"/>
              </a:rPr>
              <a:t> земеделие и селски туризъм, така че проектът да може да се адаптира към новите условия в </a:t>
            </a:r>
            <a:r>
              <a:rPr lang="ru-RU" kern="0" spc="-5" dirty="0" err="1" smtClean="0">
                <a:cs typeface="Calibri"/>
              </a:rPr>
              <a:t>бъдеще</a:t>
            </a:r>
            <a:r>
              <a:rPr lang="ru-RU" kern="0" spc="-5" dirty="0" smtClean="0">
                <a:cs typeface="Calibri"/>
              </a:rPr>
              <a:t>.</a:t>
            </a:r>
          </a:p>
          <a:p>
            <a:pPr marL="239395" indent="-171450" algn="l">
              <a:lnSpc>
                <a:spcPts val="1275"/>
              </a:lnSpc>
              <a:buClr>
                <a:srgbClr val="EB7339"/>
              </a:buClr>
              <a:buFont typeface="Arial" panose="020B0604020202020204" pitchFamily="34" charset="0"/>
              <a:buChar char="•"/>
            </a:pPr>
            <a:r>
              <a:rPr lang="ru-RU" kern="0" spc="-5" dirty="0" err="1" smtClean="0">
                <a:cs typeface="Calibri"/>
              </a:rPr>
              <a:t>Популяризиране</a:t>
            </a:r>
            <a:r>
              <a:rPr lang="ru-RU" kern="0" spc="-5" dirty="0" smtClean="0">
                <a:cs typeface="Calibri"/>
              </a:rPr>
              <a:t> и публичност на работа по проекта сред всички заинтересовани страни и широката общественост, включително национални и европейски мрежи.</a:t>
            </a:r>
            <a:endParaRPr lang="en-IE" kern="0" spc="-5" dirty="0">
              <a:latin typeface="Calibri"/>
              <a:cs typeface="Calibri"/>
            </a:endParaRPr>
          </a:p>
        </p:txBody>
      </p:sp>
      <p:grpSp>
        <p:nvGrpSpPr>
          <p:cNvPr id="18" name="Graphic 3">
            <a:extLst>
              <a:ext uri="{FF2B5EF4-FFF2-40B4-BE49-F238E27FC236}">
                <a16:creationId xmlns:a16="http://schemas.microsoft.com/office/drawing/2014/main" xmlns="" id="{C2D3B271-B945-B48F-2BDA-72D15A22CBF9}"/>
              </a:ext>
            </a:extLst>
          </p:cNvPr>
          <p:cNvGrpSpPr>
            <a:grpSpLocks noChangeAspect="1"/>
          </p:cNvGrpSpPr>
          <p:nvPr/>
        </p:nvGrpSpPr>
        <p:grpSpPr>
          <a:xfrm>
            <a:off x="712593" y="2238875"/>
            <a:ext cx="663571" cy="748800"/>
            <a:chOff x="4643578" y="432838"/>
            <a:chExt cx="1028134" cy="1160188"/>
          </a:xfrm>
          <a:solidFill>
            <a:srgbClr val="404040"/>
          </a:solidFill>
        </p:grpSpPr>
        <p:sp>
          <p:nvSpPr>
            <p:cNvPr id="19" name="Freeform 18">
              <a:extLst>
                <a:ext uri="{FF2B5EF4-FFF2-40B4-BE49-F238E27FC236}">
                  <a16:creationId xmlns:a16="http://schemas.microsoft.com/office/drawing/2014/main" xmlns="" id="{1F8F13C0-FF6B-7D27-E709-520C1FB9D4F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B7339"/>
            </a:solidFill>
            <a:ln w="27426" cap="flat">
              <a:noFill/>
              <a:prstDash val="solid"/>
              <a:miter/>
            </a:ln>
          </p:spPr>
          <p:txBody>
            <a:bodyPr rtlCol="0" anchor="ctr"/>
            <a:lstStyle/>
            <a:p>
              <a:endParaRPr lang="en-US"/>
            </a:p>
          </p:txBody>
        </p:sp>
        <p:grpSp>
          <p:nvGrpSpPr>
            <p:cNvPr id="31" name="Graphic 3">
              <a:extLst>
                <a:ext uri="{FF2B5EF4-FFF2-40B4-BE49-F238E27FC236}">
                  <a16:creationId xmlns:a16="http://schemas.microsoft.com/office/drawing/2014/main" xmlns="" id="{B3D98158-7866-5A30-6B15-F2A861E5D821}"/>
                </a:ext>
              </a:extLst>
            </p:cNvPr>
            <p:cNvGrpSpPr/>
            <p:nvPr/>
          </p:nvGrpSpPr>
          <p:grpSpPr>
            <a:xfrm>
              <a:off x="4643578" y="432838"/>
              <a:ext cx="1028134" cy="1160188"/>
              <a:chOff x="4643578" y="432838"/>
              <a:chExt cx="1028134" cy="1160188"/>
            </a:xfrm>
            <a:grpFill/>
          </p:grpSpPr>
          <p:sp>
            <p:nvSpPr>
              <p:cNvPr id="32" name="Freeform 31">
                <a:extLst>
                  <a:ext uri="{FF2B5EF4-FFF2-40B4-BE49-F238E27FC236}">
                    <a16:creationId xmlns:a16="http://schemas.microsoft.com/office/drawing/2014/main" xmlns="" id="{9D772A6A-514E-DC46-C744-C733261AD7EB}"/>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xmlns="" id="{4272E7D9-A128-A9C0-173C-76A4497B678A}"/>
                  </a:ext>
                </a:extLst>
              </p:cNvPr>
              <p:cNvGrpSpPr/>
              <p:nvPr/>
            </p:nvGrpSpPr>
            <p:grpSpPr>
              <a:xfrm>
                <a:off x="4643578" y="432838"/>
                <a:ext cx="1028134" cy="1160188"/>
                <a:chOff x="4643578" y="432838"/>
                <a:chExt cx="1028134" cy="1160188"/>
              </a:xfrm>
              <a:grpFill/>
            </p:grpSpPr>
            <p:sp>
              <p:nvSpPr>
                <p:cNvPr id="38" name="Freeform 37">
                  <a:extLst>
                    <a:ext uri="{FF2B5EF4-FFF2-40B4-BE49-F238E27FC236}">
                      <a16:creationId xmlns:a16="http://schemas.microsoft.com/office/drawing/2014/main" xmlns="" id="{42623227-54D3-0537-0E2B-F9D275ED0F2F}"/>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xmlns="" id="{73013A9C-A37D-80A1-430D-A8242AD007D0}"/>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40" name="Graphic 3">
            <a:extLst>
              <a:ext uri="{FF2B5EF4-FFF2-40B4-BE49-F238E27FC236}">
                <a16:creationId xmlns:a16="http://schemas.microsoft.com/office/drawing/2014/main" xmlns="" id="{14958D8A-C310-31B6-DBED-9261F07BD5DA}"/>
              </a:ext>
            </a:extLst>
          </p:cNvPr>
          <p:cNvGrpSpPr>
            <a:grpSpLocks noChangeAspect="1"/>
          </p:cNvGrpSpPr>
          <p:nvPr/>
        </p:nvGrpSpPr>
        <p:grpSpPr>
          <a:xfrm>
            <a:off x="683615" y="4943066"/>
            <a:ext cx="747307" cy="748800"/>
            <a:chOff x="2694219" y="430095"/>
            <a:chExt cx="1090872" cy="1093052"/>
          </a:xfrm>
          <a:solidFill>
            <a:srgbClr val="404040"/>
          </a:solidFill>
        </p:grpSpPr>
        <p:sp>
          <p:nvSpPr>
            <p:cNvPr id="41" name="Freeform 40">
              <a:extLst>
                <a:ext uri="{FF2B5EF4-FFF2-40B4-BE49-F238E27FC236}">
                  <a16:creationId xmlns:a16="http://schemas.microsoft.com/office/drawing/2014/main" xmlns="" id="{D2BAA6F6-D6AD-9294-8252-8FFBC79B5225}"/>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EB7339"/>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xmlns="" id="{D073257A-DAAD-A54A-8E04-C1ED8839DE36}"/>
                </a:ext>
              </a:extLst>
            </p:cNvPr>
            <p:cNvGrpSpPr/>
            <p:nvPr/>
          </p:nvGrpSpPr>
          <p:grpSpPr>
            <a:xfrm>
              <a:off x="2694219" y="430095"/>
              <a:ext cx="1090872" cy="1093052"/>
              <a:chOff x="2694219" y="430095"/>
              <a:chExt cx="1090872" cy="1093052"/>
            </a:xfrm>
            <a:grpFill/>
          </p:grpSpPr>
          <p:sp>
            <p:nvSpPr>
              <p:cNvPr id="43" name="Freeform 42">
                <a:extLst>
                  <a:ext uri="{FF2B5EF4-FFF2-40B4-BE49-F238E27FC236}">
                    <a16:creationId xmlns:a16="http://schemas.microsoft.com/office/drawing/2014/main" xmlns="" id="{A5EEE93A-0AEF-CF9C-7808-FDFF577BFF54}"/>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44" name="Graphic 3">
                <a:extLst>
                  <a:ext uri="{FF2B5EF4-FFF2-40B4-BE49-F238E27FC236}">
                    <a16:creationId xmlns:a16="http://schemas.microsoft.com/office/drawing/2014/main" xmlns="" id="{0AC94924-5AB3-9781-0034-71498BA59FDD}"/>
                  </a:ext>
                </a:extLst>
              </p:cNvPr>
              <p:cNvGrpSpPr/>
              <p:nvPr/>
            </p:nvGrpSpPr>
            <p:grpSpPr>
              <a:xfrm>
                <a:off x="2694219" y="553519"/>
                <a:ext cx="1090872" cy="969628"/>
                <a:chOff x="2694219" y="553519"/>
                <a:chExt cx="1090872" cy="969628"/>
              </a:xfrm>
              <a:grpFill/>
            </p:grpSpPr>
            <p:sp>
              <p:nvSpPr>
                <p:cNvPr id="45" name="Freeform 44">
                  <a:extLst>
                    <a:ext uri="{FF2B5EF4-FFF2-40B4-BE49-F238E27FC236}">
                      <a16:creationId xmlns:a16="http://schemas.microsoft.com/office/drawing/2014/main" xmlns="" id="{409FF5DC-7E18-54E3-F791-F50D46A8F028}"/>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xmlns="" id="{1411A473-4B89-FAF3-950A-2A13FDDC98EE}"/>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grpSp>
        <p:nvGrpSpPr>
          <p:cNvPr id="47" name="Graphic 3">
            <a:extLst>
              <a:ext uri="{FF2B5EF4-FFF2-40B4-BE49-F238E27FC236}">
                <a16:creationId xmlns:a16="http://schemas.microsoft.com/office/drawing/2014/main" xmlns="" id="{AA0EC141-F8FE-6FAE-8FE5-535266AFDF8B}"/>
              </a:ext>
            </a:extLst>
          </p:cNvPr>
          <p:cNvGrpSpPr>
            <a:grpSpLocks noChangeAspect="1"/>
          </p:cNvGrpSpPr>
          <p:nvPr/>
        </p:nvGrpSpPr>
        <p:grpSpPr>
          <a:xfrm>
            <a:off x="742236" y="7934461"/>
            <a:ext cx="741602" cy="748800"/>
            <a:chOff x="8626076" y="3737866"/>
            <a:chExt cx="1130020" cy="1140988"/>
          </a:xfrm>
          <a:solidFill>
            <a:srgbClr val="404040"/>
          </a:solidFill>
        </p:grpSpPr>
        <p:grpSp>
          <p:nvGrpSpPr>
            <p:cNvPr id="48" name="Graphic 3">
              <a:extLst>
                <a:ext uri="{FF2B5EF4-FFF2-40B4-BE49-F238E27FC236}">
                  <a16:creationId xmlns:a16="http://schemas.microsoft.com/office/drawing/2014/main" xmlns="" id="{135F4FBB-BC3B-AE3F-F579-BA9FF9CC2C93}"/>
                </a:ext>
              </a:extLst>
            </p:cNvPr>
            <p:cNvGrpSpPr/>
            <p:nvPr/>
          </p:nvGrpSpPr>
          <p:grpSpPr>
            <a:xfrm>
              <a:off x="8626076" y="4097168"/>
              <a:ext cx="907855" cy="521124"/>
              <a:chOff x="8626076" y="4097168"/>
              <a:chExt cx="907855" cy="521124"/>
            </a:xfrm>
            <a:grpFill/>
          </p:grpSpPr>
          <p:sp>
            <p:nvSpPr>
              <p:cNvPr id="57" name="Freeform 56">
                <a:extLst>
                  <a:ext uri="{FF2B5EF4-FFF2-40B4-BE49-F238E27FC236}">
                    <a16:creationId xmlns:a16="http://schemas.microsoft.com/office/drawing/2014/main" xmlns="" id="{7049FDFD-B6EA-C98C-9697-2C94A5870A4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xmlns="" id="{35FC28BF-6074-B327-6D15-8F64D9DB0401}"/>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49" name="Freeform 48">
              <a:extLst>
                <a:ext uri="{FF2B5EF4-FFF2-40B4-BE49-F238E27FC236}">
                  <a16:creationId xmlns:a16="http://schemas.microsoft.com/office/drawing/2014/main" xmlns="" id="{D6E35D41-FD55-3A60-C927-0329176E6CB5}"/>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xmlns="" id="{9E4A88BF-3E32-03A9-0B44-70C0EA43C88C}"/>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xmlns="" id="{8FC46FD7-C04F-B867-7677-D22B253967C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xmlns="" id="{E2D81669-EF56-1A80-3607-AD99F790CED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xmlns="" id="{1D5682E1-FA3C-6B24-8DAA-B547DA0BFC68}"/>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xmlns="" id="{8AC4BC20-1250-7B4A-0747-D3CF6FA9D529}"/>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xmlns="" id="{88E62CB7-2B8E-810E-213E-1925036656BF}"/>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xmlns="" id="{B11D6D42-6F04-F465-0898-5B80C40F796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sp>
        <p:nvSpPr>
          <p:cNvPr id="59" name="Slide Number Placeholder 5">
            <a:extLst>
              <a:ext uri="{FF2B5EF4-FFF2-40B4-BE49-F238E27FC236}">
                <a16:creationId xmlns:a16="http://schemas.microsoft.com/office/drawing/2014/main" xmlns="" id="{B3B8AA2E-FA6F-9B9E-4CB0-E2CD9B435D4F}"/>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4</a:t>
            </a:fld>
            <a:endParaRPr lang="en-US" dirty="0"/>
          </a:p>
        </p:txBody>
      </p:sp>
    </p:spTree>
    <p:extLst>
      <p:ext uri="{BB962C8B-B14F-4D97-AF65-F5344CB8AC3E}">
        <p14:creationId xmlns:p14="http://schemas.microsoft.com/office/powerpoint/2010/main" xmlns="" val="59516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6D7793EB-2DF6-26B9-93FB-E95084D5682E}"/>
              </a:ext>
            </a:extLst>
          </p:cNvPr>
          <p:cNvCxnSpPr>
            <a:cxnSpLocks/>
          </p:cNvCxnSpPr>
          <p:nvPr/>
        </p:nvCxnSpPr>
        <p:spPr>
          <a:xfrm>
            <a:off x="283824" y="8540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3">
            <a:extLst>
              <a:ext uri="{FF2B5EF4-FFF2-40B4-BE49-F238E27FC236}">
                <a16:creationId xmlns:a16="http://schemas.microsoft.com/office/drawing/2014/main" xmlns="" id="{E7DBCFC1-F2EA-0D92-C946-CC58643AFAD3}"/>
              </a:ext>
            </a:extLst>
          </p:cNvPr>
          <p:cNvGrpSpPr/>
          <p:nvPr/>
        </p:nvGrpSpPr>
        <p:grpSpPr>
          <a:xfrm>
            <a:off x="584200" y="674906"/>
            <a:ext cx="2684767" cy="815608"/>
            <a:chOff x="642633" y="1690786"/>
            <a:chExt cx="2684767" cy="815608"/>
          </a:xfrm>
        </p:grpSpPr>
        <p:sp>
          <p:nvSpPr>
            <p:cNvPr id="25" name="Rectangle 24">
              <a:extLst>
                <a:ext uri="{FF2B5EF4-FFF2-40B4-BE49-F238E27FC236}">
                  <a16:creationId xmlns:a16="http://schemas.microsoft.com/office/drawing/2014/main" xmlns="" id="{3C33008F-7C39-0212-4995-AAB10D4F94B6}"/>
                </a:ext>
              </a:extLst>
            </p:cNvPr>
            <p:cNvSpPr/>
            <p:nvPr/>
          </p:nvSpPr>
          <p:spPr>
            <a:xfrm>
              <a:off x="642633" y="1690786"/>
              <a:ext cx="2145729" cy="331569"/>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8AAB3135-E6E4-C779-0273-E87E996385A6}"/>
                </a:ext>
              </a:extLst>
            </p:cNvPr>
            <p:cNvSpPr txBox="1"/>
            <p:nvPr/>
          </p:nvSpPr>
          <p:spPr>
            <a:xfrm>
              <a:off x="736600" y="1690786"/>
              <a:ext cx="2590800" cy="815608"/>
            </a:xfrm>
            <a:prstGeom prst="rect">
              <a:avLst/>
            </a:prstGeom>
            <a:noFill/>
          </p:spPr>
          <p:txBody>
            <a:bodyPr wrap="square">
              <a:spAutoFit/>
            </a:bodyPr>
            <a:lstStyle/>
            <a:p>
              <a:pPr marL="9525" marR="389255">
                <a:spcBef>
                  <a:spcPts val="260"/>
                </a:spcBef>
              </a:pPr>
              <a:r>
                <a:rPr lang="bg-BG" sz="1400" b="1" spc="-10" dirty="0" smtClean="0">
                  <a:solidFill>
                    <a:schemeClr val="bg1"/>
                  </a:solidFill>
                  <a:cs typeface="Calibri"/>
                </a:rPr>
                <a:t>ДЕЙНОСТИ И РЕЗУЛТАТИ</a:t>
              </a:r>
              <a:endParaRPr lang="en-IE" sz="1400" b="1" spc="-10" dirty="0" smtClean="0">
                <a:solidFill>
                  <a:schemeClr val="bg1"/>
                </a:solidFill>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9" name="Text Placeholder 5">
            <a:extLst>
              <a:ext uri="{FF2B5EF4-FFF2-40B4-BE49-F238E27FC236}">
                <a16:creationId xmlns:a16="http://schemas.microsoft.com/office/drawing/2014/main" xmlns="" id="{629F9501-4DB3-DD53-E9C0-20C2EB70FDFC}"/>
              </a:ext>
            </a:extLst>
          </p:cNvPr>
          <p:cNvSpPr txBox="1">
            <a:spLocks/>
          </p:cNvSpPr>
          <p:nvPr/>
        </p:nvSpPr>
        <p:spPr>
          <a:xfrm>
            <a:off x="508000" y="1082675"/>
            <a:ext cx="19050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Списък на дейностите и съответните резултати. Мерките са предназначени да постигнат всички аспекти на целите на проекта.</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30" name="Text Placeholder 5">
            <a:extLst>
              <a:ext uri="{FF2B5EF4-FFF2-40B4-BE49-F238E27FC236}">
                <a16:creationId xmlns:a16="http://schemas.microsoft.com/office/drawing/2014/main" xmlns="" id="{97B81F84-5B61-D509-FE8E-73FAC7BDC5D5}"/>
              </a:ext>
            </a:extLst>
          </p:cNvPr>
          <p:cNvSpPr txBox="1">
            <a:spLocks/>
          </p:cNvSpPr>
          <p:nvPr/>
        </p:nvSpPr>
        <p:spPr>
          <a:xfrm>
            <a:off x="2565400" y="1082675"/>
            <a:ext cx="4320000" cy="4495800"/>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0000" lvl="0">
              <a:buClr>
                <a:srgbClr val="EB7339"/>
              </a:buClr>
              <a:buFont typeface="Arial" pitchFamily="34" charset="0"/>
              <a:buChar char="•"/>
            </a:pPr>
            <a:r>
              <a:rPr lang="bg-BG" dirty="0" smtClean="0"/>
              <a:t> </a:t>
            </a:r>
            <a:r>
              <a:rPr lang="en-US" dirty="0" err="1" smtClean="0"/>
              <a:t>Ефикасно</a:t>
            </a:r>
            <a:r>
              <a:rPr lang="en-US" dirty="0" smtClean="0"/>
              <a:t> и </a:t>
            </a:r>
            <a:r>
              <a:rPr lang="en-US" dirty="0" err="1" smtClean="0"/>
              <a:t>ефективно</a:t>
            </a:r>
            <a:r>
              <a:rPr lang="en-US" dirty="0" smtClean="0"/>
              <a:t> </a:t>
            </a:r>
            <a:r>
              <a:rPr lang="en-US" dirty="0" err="1" smtClean="0"/>
              <a:t>управление</a:t>
            </a:r>
            <a:r>
              <a:rPr lang="en-US" dirty="0" smtClean="0"/>
              <a:t> и </a:t>
            </a:r>
            <a:r>
              <a:rPr lang="en-US" dirty="0" err="1" smtClean="0"/>
              <a:t>администриране</a:t>
            </a:r>
            <a:r>
              <a:rPr lang="en-US" dirty="0" smtClean="0"/>
              <a:t> </a:t>
            </a:r>
            <a:r>
              <a:rPr lang="en-US" dirty="0" err="1" smtClean="0"/>
              <a:t>на</a:t>
            </a:r>
            <a:r>
              <a:rPr lang="en-US" dirty="0" smtClean="0"/>
              <a:t> </a:t>
            </a:r>
            <a:r>
              <a:rPr lang="en-US" dirty="0" err="1" smtClean="0"/>
              <a:t>проекта</a:t>
            </a:r>
            <a:r>
              <a:rPr lang="en-US" dirty="0" smtClean="0"/>
              <a:t>, </a:t>
            </a:r>
            <a:r>
              <a:rPr lang="en-US" dirty="0" err="1" smtClean="0"/>
              <a:t>за</a:t>
            </a:r>
            <a:r>
              <a:rPr lang="en-US" dirty="0" smtClean="0"/>
              <a:t> </a:t>
            </a:r>
            <a:r>
              <a:rPr lang="en-US" dirty="0" err="1" smtClean="0"/>
              <a:t>да</a:t>
            </a:r>
            <a:r>
              <a:rPr lang="en-US" dirty="0" smtClean="0"/>
              <a:t> </a:t>
            </a:r>
            <a:r>
              <a:rPr lang="en-US" dirty="0" err="1" smtClean="0"/>
              <a:t>се</a:t>
            </a:r>
            <a:r>
              <a:rPr lang="en-US" dirty="0" smtClean="0"/>
              <a:t> </a:t>
            </a:r>
            <a:r>
              <a:rPr lang="en-US" dirty="0" err="1" smtClean="0"/>
              <a:t>демонстрира</a:t>
            </a:r>
            <a:r>
              <a:rPr lang="en-US" dirty="0" smtClean="0"/>
              <a:t> </a:t>
            </a:r>
            <a:r>
              <a:rPr lang="en-US" dirty="0" err="1" smtClean="0"/>
              <a:t>способност</a:t>
            </a:r>
            <a:r>
              <a:rPr lang="en-US" dirty="0" smtClean="0"/>
              <a:t> </a:t>
            </a:r>
            <a:r>
              <a:rPr lang="en-US" dirty="0" err="1" smtClean="0"/>
              <a:t>за</a:t>
            </a:r>
            <a:r>
              <a:rPr lang="en-US" dirty="0" smtClean="0"/>
              <a:t> </a:t>
            </a:r>
            <a:r>
              <a:rPr lang="en-US" dirty="0" err="1" smtClean="0"/>
              <a:t>завършване</a:t>
            </a:r>
            <a:r>
              <a:rPr lang="en-US" dirty="0" smtClean="0"/>
              <a:t> </a:t>
            </a:r>
            <a:r>
              <a:rPr lang="en-US" dirty="0" err="1" smtClean="0"/>
              <a:t>на</a:t>
            </a:r>
            <a:r>
              <a:rPr lang="en-US" dirty="0" smtClean="0"/>
              <a:t> </a:t>
            </a:r>
            <a:r>
              <a:rPr lang="en-US" dirty="0" err="1" smtClean="0"/>
              <a:t>работа</a:t>
            </a:r>
            <a:r>
              <a:rPr lang="en-US" dirty="0" smtClean="0"/>
              <a:t> в </a:t>
            </a:r>
            <a:r>
              <a:rPr lang="en-US" dirty="0" err="1" smtClean="0"/>
              <a:t>мултиагенционен</a:t>
            </a:r>
            <a:r>
              <a:rPr lang="en-US" dirty="0" smtClean="0"/>
              <a:t> </a:t>
            </a:r>
            <a:r>
              <a:rPr lang="en-US" dirty="0" err="1" smtClean="0"/>
              <a:t>подход</a:t>
            </a:r>
            <a:r>
              <a:rPr lang="en-US" dirty="0" smtClean="0"/>
              <a:t> в </a:t>
            </a:r>
            <a:r>
              <a:rPr lang="en-US" dirty="0" err="1" smtClean="0"/>
              <a:t>рамките</a:t>
            </a:r>
            <a:r>
              <a:rPr lang="en-US" dirty="0" smtClean="0"/>
              <a:t> </a:t>
            </a:r>
            <a:r>
              <a:rPr lang="en-US" dirty="0" err="1" smtClean="0"/>
              <a:t>на</a:t>
            </a:r>
            <a:r>
              <a:rPr lang="en-US" dirty="0" smtClean="0"/>
              <a:t> </a:t>
            </a:r>
            <a:r>
              <a:rPr lang="en-US" dirty="0" err="1" smtClean="0"/>
              <a:t>срока</a:t>
            </a:r>
            <a:r>
              <a:rPr lang="en-US" dirty="0" smtClean="0"/>
              <a:t>.</a:t>
            </a:r>
            <a:endParaRPr lang="bg-BG" dirty="0" smtClean="0"/>
          </a:p>
          <a:p>
            <a:pPr marL="180000" lvl="0">
              <a:buClr>
                <a:srgbClr val="EB7339"/>
              </a:buClr>
            </a:pPr>
            <a:endParaRPr lang="bg-BG" dirty="0" smtClean="0"/>
          </a:p>
          <a:p>
            <a:pPr marL="180000" lvl="0">
              <a:buClr>
                <a:srgbClr val="EB7339"/>
              </a:buClr>
              <a:buFont typeface="Arial" pitchFamily="34" charset="0"/>
              <a:buChar char="•"/>
            </a:pPr>
            <a:r>
              <a:rPr lang="bg-BG" dirty="0" smtClean="0"/>
              <a:t> </a:t>
            </a:r>
            <a:r>
              <a:rPr lang="en-US" dirty="0" err="1" smtClean="0"/>
              <a:t>Множество</a:t>
            </a:r>
            <a:r>
              <a:rPr lang="en-US" dirty="0" smtClean="0"/>
              <a:t> </a:t>
            </a:r>
            <a:r>
              <a:rPr lang="en-US" dirty="0" err="1" smtClean="0"/>
              <a:t>посещения</a:t>
            </a:r>
            <a:r>
              <a:rPr lang="en-US" dirty="0" smtClean="0"/>
              <a:t> </a:t>
            </a:r>
            <a:r>
              <a:rPr lang="en-US" dirty="0" err="1" smtClean="0"/>
              <a:t>във</a:t>
            </a:r>
            <a:r>
              <a:rPr lang="en-US" dirty="0" smtClean="0"/>
              <a:t> </a:t>
            </a:r>
            <a:r>
              <a:rPr lang="en-US" dirty="0" err="1" smtClean="0"/>
              <a:t>ферми</a:t>
            </a:r>
            <a:r>
              <a:rPr lang="en-US" dirty="0" smtClean="0"/>
              <a:t>, </a:t>
            </a:r>
            <a:r>
              <a:rPr lang="en-US" dirty="0" err="1" smtClean="0"/>
              <a:t>инспекции</a:t>
            </a:r>
            <a:r>
              <a:rPr lang="en-US" dirty="0" smtClean="0"/>
              <a:t> и </a:t>
            </a:r>
            <a:r>
              <a:rPr lang="en-US" dirty="0" err="1" smtClean="0"/>
              <a:t>базирани</a:t>
            </a:r>
            <a:r>
              <a:rPr lang="en-US" dirty="0" smtClean="0"/>
              <a:t> </a:t>
            </a:r>
            <a:r>
              <a:rPr lang="en-US" dirty="0" err="1" smtClean="0"/>
              <a:t>на</a:t>
            </a:r>
            <a:r>
              <a:rPr lang="en-US" dirty="0" smtClean="0"/>
              <a:t> </a:t>
            </a:r>
            <a:r>
              <a:rPr lang="en-US" dirty="0" err="1" smtClean="0"/>
              <a:t>резултати</a:t>
            </a:r>
            <a:r>
              <a:rPr lang="en-US" dirty="0" smtClean="0"/>
              <a:t> </a:t>
            </a:r>
            <a:r>
              <a:rPr lang="en-US" dirty="0" err="1" smtClean="0"/>
              <a:t>упражнения</a:t>
            </a:r>
            <a:r>
              <a:rPr lang="en-US" dirty="0" smtClean="0"/>
              <a:t> </a:t>
            </a:r>
            <a:r>
              <a:rPr lang="en-US" dirty="0" err="1" smtClean="0"/>
              <a:t>всяка</a:t>
            </a:r>
            <a:r>
              <a:rPr lang="en-US" dirty="0" smtClean="0"/>
              <a:t> </a:t>
            </a:r>
            <a:r>
              <a:rPr lang="en-US" dirty="0" err="1" smtClean="0"/>
              <a:t>година</a:t>
            </a:r>
            <a:r>
              <a:rPr lang="en-US" dirty="0" smtClean="0"/>
              <a:t> </a:t>
            </a:r>
            <a:r>
              <a:rPr lang="en-US" dirty="0" err="1" smtClean="0"/>
              <a:t>за</a:t>
            </a:r>
            <a:r>
              <a:rPr lang="en-US" dirty="0" smtClean="0"/>
              <a:t> </a:t>
            </a:r>
            <a:r>
              <a:rPr lang="en-US" dirty="0" err="1" smtClean="0"/>
              <a:t>внимателно</a:t>
            </a:r>
            <a:r>
              <a:rPr lang="en-US" dirty="0" smtClean="0"/>
              <a:t> </a:t>
            </a:r>
            <a:r>
              <a:rPr lang="en-US" dirty="0" err="1" smtClean="0"/>
              <a:t>наблюдение</a:t>
            </a:r>
            <a:r>
              <a:rPr lang="en-US" dirty="0" smtClean="0"/>
              <a:t> </a:t>
            </a:r>
            <a:r>
              <a:rPr lang="en-US" dirty="0" err="1" smtClean="0"/>
              <a:t>на</a:t>
            </a:r>
            <a:r>
              <a:rPr lang="en-US" dirty="0" smtClean="0"/>
              <a:t> </a:t>
            </a:r>
            <a:r>
              <a:rPr lang="en-US" dirty="0" err="1" smtClean="0"/>
              <a:t>напредъка</a:t>
            </a:r>
            <a:r>
              <a:rPr lang="en-US" dirty="0" smtClean="0"/>
              <a:t> </a:t>
            </a:r>
            <a:r>
              <a:rPr lang="en-US" dirty="0" err="1" smtClean="0"/>
              <a:t>на</a:t>
            </a:r>
            <a:r>
              <a:rPr lang="en-US" dirty="0" smtClean="0"/>
              <a:t> </a:t>
            </a:r>
            <a:r>
              <a:rPr lang="en-US" dirty="0" err="1" smtClean="0"/>
              <a:t>действията</a:t>
            </a:r>
            <a:r>
              <a:rPr lang="en-US" dirty="0" smtClean="0"/>
              <a:t> </a:t>
            </a:r>
            <a:r>
              <a:rPr lang="en-US" dirty="0" err="1" smtClean="0"/>
              <a:t>във</a:t>
            </a:r>
            <a:r>
              <a:rPr lang="en-US" dirty="0" smtClean="0"/>
              <a:t> </a:t>
            </a:r>
            <a:r>
              <a:rPr lang="en-US" dirty="0" err="1" smtClean="0"/>
              <a:t>фермата</a:t>
            </a:r>
            <a:r>
              <a:rPr lang="en-US" dirty="0" smtClean="0"/>
              <a:t> и </a:t>
            </a:r>
            <a:r>
              <a:rPr lang="en-US" dirty="0" err="1" smtClean="0"/>
              <a:t>археологическите</a:t>
            </a:r>
            <a:r>
              <a:rPr lang="en-US" dirty="0" smtClean="0"/>
              <a:t> </a:t>
            </a:r>
            <a:r>
              <a:rPr lang="en-US" dirty="0" err="1" smtClean="0"/>
              <a:t>интервенции</a:t>
            </a:r>
            <a:r>
              <a:rPr lang="en-US" dirty="0" smtClean="0"/>
              <a:t> </a:t>
            </a:r>
            <a:r>
              <a:rPr lang="en-US" dirty="0" err="1" smtClean="0"/>
              <a:t>за</a:t>
            </a:r>
            <a:r>
              <a:rPr lang="en-US" dirty="0" smtClean="0"/>
              <a:t> </a:t>
            </a:r>
            <a:r>
              <a:rPr lang="en-US" dirty="0" err="1" smtClean="0"/>
              <a:t>справяне</a:t>
            </a:r>
            <a:r>
              <a:rPr lang="en-US" dirty="0" smtClean="0"/>
              <a:t> с </a:t>
            </a:r>
            <a:r>
              <a:rPr lang="en-US" dirty="0" err="1" smtClean="0"/>
              <a:t>проблемите</a:t>
            </a:r>
            <a:r>
              <a:rPr lang="en-US" dirty="0" smtClean="0"/>
              <a:t>.</a:t>
            </a:r>
            <a:endParaRPr lang="bg-BG" dirty="0" smtClean="0"/>
          </a:p>
          <a:p>
            <a:pPr marL="180000" lvl="0">
              <a:buClr>
                <a:srgbClr val="EB7339"/>
              </a:buClr>
            </a:pPr>
            <a:endParaRPr lang="bg-BG" dirty="0" smtClean="0"/>
          </a:p>
          <a:p>
            <a:pPr marL="180000" lvl="0">
              <a:buClr>
                <a:srgbClr val="EB7339"/>
              </a:buClr>
              <a:buFont typeface="Arial" pitchFamily="34" charset="0"/>
              <a:buChar char="•"/>
            </a:pPr>
            <a:r>
              <a:rPr lang="bg-BG" dirty="0" smtClean="0"/>
              <a:t> </a:t>
            </a:r>
            <a:r>
              <a:rPr lang="en-US" dirty="0" err="1" smtClean="0"/>
              <a:t>Да</a:t>
            </a:r>
            <a:r>
              <a:rPr lang="en-US" dirty="0" smtClean="0"/>
              <a:t> </a:t>
            </a:r>
            <a:r>
              <a:rPr lang="en-US" dirty="0" err="1" smtClean="0"/>
              <a:t>осигури</a:t>
            </a:r>
            <a:r>
              <a:rPr lang="en-US" dirty="0" smtClean="0"/>
              <a:t> и </a:t>
            </a:r>
            <a:r>
              <a:rPr lang="en-US" dirty="0" err="1" smtClean="0"/>
              <a:t>подпомогне</a:t>
            </a:r>
            <a:r>
              <a:rPr lang="en-US" dirty="0" smtClean="0"/>
              <a:t> </a:t>
            </a:r>
            <a:r>
              <a:rPr lang="en-US" dirty="0" err="1" smtClean="0"/>
              <a:t>предоставянето</a:t>
            </a:r>
            <a:r>
              <a:rPr lang="en-US" dirty="0" smtClean="0"/>
              <a:t> </a:t>
            </a:r>
            <a:r>
              <a:rPr lang="en-US" dirty="0" err="1" smtClean="0"/>
              <a:t>на</a:t>
            </a:r>
            <a:r>
              <a:rPr lang="en-US" dirty="0" smtClean="0"/>
              <a:t> </a:t>
            </a:r>
            <a:r>
              <a:rPr lang="en-US" dirty="0" err="1" smtClean="0"/>
              <a:t>качествена</a:t>
            </a:r>
            <a:r>
              <a:rPr lang="en-US" dirty="0" smtClean="0"/>
              <a:t> </a:t>
            </a:r>
            <a:r>
              <a:rPr lang="en-US" dirty="0" err="1" smtClean="0"/>
              <a:t>базирана</a:t>
            </a:r>
            <a:r>
              <a:rPr lang="en-US" dirty="0" smtClean="0"/>
              <a:t> </a:t>
            </a:r>
            <a:r>
              <a:rPr lang="en-US" dirty="0" err="1" smtClean="0"/>
              <a:t>информация</a:t>
            </a:r>
            <a:r>
              <a:rPr lang="en-US" dirty="0" smtClean="0"/>
              <a:t>, </a:t>
            </a:r>
            <a:r>
              <a:rPr lang="en-US" dirty="0" err="1" smtClean="0"/>
              <a:t>изследване</a:t>
            </a:r>
            <a:r>
              <a:rPr lang="en-US" dirty="0" smtClean="0"/>
              <a:t> и </a:t>
            </a:r>
            <a:r>
              <a:rPr lang="en-US" dirty="0" err="1" smtClean="0"/>
              <a:t>разпространение</a:t>
            </a:r>
            <a:r>
              <a:rPr lang="en-US" dirty="0" smtClean="0"/>
              <a:t> </a:t>
            </a:r>
            <a:r>
              <a:rPr lang="en-US" dirty="0" err="1" smtClean="0"/>
              <a:t>на</a:t>
            </a:r>
            <a:r>
              <a:rPr lang="en-US" dirty="0" smtClean="0"/>
              <a:t> </a:t>
            </a:r>
            <a:r>
              <a:rPr lang="en-US" dirty="0" err="1" smtClean="0"/>
              <a:t>информация</a:t>
            </a:r>
            <a:r>
              <a:rPr lang="en-US" dirty="0" smtClean="0"/>
              <a:t> </a:t>
            </a:r>
            <a:r>
              <a:rPr lang="en-US" dirty="0" err="1" smtClean="0"/>
              <a:t>за</a:t>
            </a:r>
            <a:r>
              <a:rPr lang="en-US" dirty="0" smtClean="0"/>
              <a:t> </a:t>
            </a:r>
            <a:r>
              <a:rPr lang="en-US" dirty="0" err="1" smtClean="0"/>
              <a:t>модел</a:t>
            </a:r>
            <a:r>
              <a:rPr lang="en-US" dirty="0" smtClean="0"/>
              <a:t> </a:t>
            </a:r>
            <a:r>
              <a:rPr lang="en-US" dirty="0" err="1" smtClean="0"/>
              <a:t>на</a:t>
            </a:r>
            <a:r>
              <a:rPr lang="en-US" dirty="0" smtClean="0"/>
              <a:t> </a:t>
            </a:r>
            <a:r>
              <a:rPr lang="en-US" dirty="0" err="1" smtClean="0"/>
              <a:t>най-добра</a:t>
            </a:r>
            <a:r>
              <a:rPr lang="en-US" dirty="0" smtClean="0"/>
              <a:t> </a:t>
            </a:r>
            <a:r>
              <a:rPr lang="en-US" dirty="0" err="1" smtClean="0"/>
              <a:t>практика</a:t>
            </a:r>
            <a:r>
              <a:rPr lang="en-US" dirty="0" smtClean="0"/>
              <a:t> </a:t>
            </a:r>
            <a:r>
              <a:rPr lang="en-US" dirty="0" err="1" smtClean="0"/>
              <a:t>за</a:t>
            </a:r>
            <a:r>
              <a:rPr lang="en-US" dirty="0" smtClean="0"/>
              <a:t> </a:t>
            </a:r>
            <a:r>
              <a:rPr lang="en-US" dirty="0" err="1" smtClean="0"/>
              <a:t>земеделие</a:t>
            </a:r>
            <a:r>
              <a:rPr lang="en-US" dirty="0" smtClean="0"/>
              <a:t> в </a:t>
            </a:r>
            <a:r>
              <a:rPr lang="en-US" dirty="0" err="1" smtClean="0"/>
              <a:t>археологическия</a:t>
            </a:r>
            <a:r>
              <a:rPr lang="en-US" dirty="0" smtClean="0"/>
              <a:t> </a:t>
            </a:r>
            <a:r>
              <a:rPr lang="bg-BG" dirty="0" smtClean="0"/>
              <a:t>комплекс</a:t>
            </a:r>
            <a:r>
              <a:rPr lang="en-US" dirty="0" smtClean="0"/>
              <a:t>.</a:t>
            </a:r>
            <a:endParaRPr lang="bg-BG" dirty="0" smtClean="0"/>
          </a:p>
          <a:p>
            <a:pPr marL="180000" lvl="0">
              <a:buClr>
                <a:srgbClr val="EB7339"/>
              </a:buClr>
            </a:pPr>
            <a:endParaRPr lang="bg-BG" dirty="0" smtClean="0"/>
          </a:p>
          <a:p>
            <a:pPr marL="180000" lvl="0">
              <a:buClr>
                <a:srgbClr val="EB7339"/>
              </a:buClr>
              <a:buFont typeface="Arial" pitchFamily="34" charset="0"/>
              <a:buChar char="•"/>
            </a:pPr>
            <a:r>
              <a:rPr lang="bg-BG" dirty="0" smtClean="0"/>
              <a:t> </a:t>
            </a:r>
            <a:r>
              <a:rPr lang="en-US" dirty="0" err="1" smtClean="0"/>
              <a:t>Подпомагане</a:t>
            </a:r>
            <a:r>
              <a:rPr lang="en-US" dirty="0" smtClean="0"/>
              <a:t> </a:t>
            </a:r>
            <a:r>
              <a:rPr lang="en-US" dirty="0" err="1" smtClean="0"/>
              <a:t>на</a:t>
            </a:r>
            <a:r>
              <a:rPr lang="en-US" dirty="0" smtClean="0"/>
              <a:t> </a:t>
            </a:r>
            <a:r>
              <a:rPr lang="en-US" dirty="0" err="1" smtClean="0"/>
              <a:t>археологически</a:t>
            </a:r>
            <a:r>
              <a:rPr lang="en-US" dirty="0" smtClean="0"/>
              <a:t> </a:t>
            </a:r>
            <a:r>
              <a:rPr lang="en-US" dirty="0" err="1" smtClean="0"/>
              <a:t>консервационни</a:t>
            </a:r>
            <a:r>
              <a:rPr lang="en-US" dirty="0" smtClean="0"/>
              <a:t> </a:t>
            </a:r>
            <a:r>
              <a:rPr lang="bg-BG" dirty="0" smtClean="0"/>
              <a:t>дейности</a:t>
            </a:r>
            <a:r>
              <a:rPr lang="en-US" dirty="0" smtClean="0"/>
              <a:t> </a:t>
            </a:r>
            <a:r>
              <a:rPr lang="en-US" dirty="0" err="1" smtClean="0"/>
              <a:t>върху</a:t>
            </a:r>
            <a:r>
              <a:rPr lang="en-US" dirty="0" smtClean="0"/>
              <a:t> </a:t>
            </a:r>
            <a:r>
              <a:rPr lang="en-US" dirty="0" err="1" smtClean="0"/>
              <a:t>избрани</a:t>
            </a:r>
            <a:r>
              <a:rPr lang="en-US" dirty="0" smtClean="0"/>
              <a:t> </a:t>
            </a:r>
            <a:r>
              <a:rPr lang="en-US" dirty="0" err="1" smtClean="0"/>
              <a:t>паметници</a:t>
            </a:r>
            <a:r>
              <a:rPr lang="en-US" dirty="0" smtClean="0"/>
              <a:t> </a:t>
            </a:r>
            <a:r>
              <a:rPr lang="en-US" dirty="0" err="1" smtClean="0"/>
              <a:t>като</a:t>
            </a:r>
            <a:r>
              <a:rPr lang="en-US" dirty="0" smtClean="0"/>
              <a:t> </a:t>
            </a:r>
            <a:r>
              <a:rPr lang="en-US" dirty="0" err="1" smtClean="0"/>
              <a:t>част</a:t>
            </a:r>
            <a:r>
              <a:rPr lang="en-US" dirty="0" smtClean="0"/>
              <a:t> </a:t>
            </a:r>
            <a:r>
              <a:rPr lang="en-US" dirty="0" err="1" smtClean="0"/>
              <a:t>от</a:t>
            </a:r>
            <a:r>
              <a:rPr lang="en-US" dirty="0" smtClean="0"/>
              <a:t> </a:t>
            </a:r>
            <a:r>
              <a:rPr lang="en-US" dirty="0" err="1" smtClean="0"/>
              <a:t>мисията</a:t>
            </a:r>
            <a:r>
              <a:rPr lang="en-US" dirty="0" smtClean="0"/>
              <a:t> </a:t>
            </a:r>
            <a:r>
              <a:rPr lang="en-US" dirty="0" err="1" smtClean="0"/>
              <a:t>на</a:t>
            </a:r>
            <a:r>
              <a:rPr lang="en-US" dirty="0" smtClean="0"/>
              <a:t> </a:t>
            </a:r>
            <a:r>
              <a:rPr lang="en-US" dirty="0" err="1" smtClean="0"/>
              <a:t>проекта</a:t>
            </a:r>
            <a:r>
              <a:rPr lang="en-US" dirty="0" smtClean="0"/>
              <a:t> </a:t>
            </a:r>
            <a:r>
              <a:rPr lang="en-US" dirty="0" err="1" smtClean="0"/>
              <a:t>за</a:t>
            </a:r>
            <a:r>
              <a:rPr lang="en-US" dirty="0" smtClean="0"/>
              <a:t> </a:t>
            </a:r>
            <a:r>
              <a:rPr lang="en-US" dirty="0" err="1" smtClean="0"/>
              <a:t>опазване</a:t>
            </a:r>
            <a:r>
              <a:rPr lang="en-US" dirty="0" smtClean="0"/>
              <a:t> </a:t>
            </a:r>
            <a:r>
              <a:rPr lang="en-US" dirty="0" err="1" smtClean="0"/>
              <a:t>на</a:t>
            </a:r>
            <a:r>
              <a:rPr lang="en-US" dirty="0" smtClean="0"/>
              <a:t> </a:t>
            </a:r>
            <a:r>
              <a:rPr lang="en-US" dirty="0" err="1" smtClean="0"/>
              <a:t>нашето</a:t>
            </a:r>
            <a:r>
              <a:rPr lang="en-US" dirty="0" smtClean="0"/>
              <a:t> </a:t>
            </a:r>
            <a:r>
              <a:rPr lang="en-US" dirty="0" err="1" smtClean="0"/>
              <a:t>културно</a:t>
            </a:r>
            <a:r>
              <a:rPr lang="en-US" dirty="0" smtClean="0"/>
              <a:t> </a:t>
            </a:r>
            <a:r>
              <a:rPr lang="en-US" dirty="0" err="1" smtClean="0"/>
              <a:t>наследство</a:t>
            </a:r>
            <a:r>
              <a:rPr lang="en-US" dirty="0" smtClean="0"/>
              <a:t> </a:t>
            </a:r>
            <a:r>
              <a:rPr lang="en-US" dirty="0" err="1" smtClean="0"/>
              <a:t>за</a:t>
            </a:r>
            <a:r>
              <a:rPr lang="en-US" dirty="0" smtClean="0"/>
              <a:t> </a:t>
            </a:r>
            <a:r>
              <a:rPr lang="en-US" dirty="0" err="1" smtClean="0"/>
              <a:t>бъдещите</a:t>
            </a:r>
            <a:r>
              <a:rPr lang="en-US" dirty="0" smtClean="0"/>
              <a:t> </a:t>
            </a:r>
            <a:r>
              <a:rPr lang="en-US" dirty="0" err="1" smtClean="0"/>
              <a:t>поколения</a:t>
            </a:r>
            <a:r>
              <a:rPr lang="en-US" dirty="0" smtClean="0"/>
              <a:t>.</a:t>
            </a:r>
            <a:endParaRPr lang="bg-BG" dirty="0" smtClean="0"/>
          </a:p>
          <a:p>
            <a:pPr marL="180000" lvl="0">
              <a:buClr>
                <a:srgbClr val="EB7339"/>
              </a:buClr>
            </a:pPr>
            <a:endParaRPr lang="bg-BG" dirty="0" smtClean="0"/>
          </a:p>
          <a:p>
            <a:pPr marL="180000" lvl="0">
              <a:buClr>
                <a:srgbClr val="EB7339"/>
              </a:buClr>
              <a:buFont typeface="Arial" pitchFamily="34" charset="0"/>
              <a:buChar char="•"/>
            </a:pPr>
            <a:r>
              <a:rPr lang="bg-BG" dirty="0" smtClean="0"/>
              <a:t> </a:t>
            </a:r>
            <a:r>
              <a:rPr lang="en-US" dirty="0" err="1" smtClean="0"/>
              <a:t>Да</a:t>
            </a:r>
            <a:r>
              <a:rPr lang="en-US" dirty="0" smtClean="0"/>
              <a:t> </a:t>
            </a:r>
            <a:r>
              <a:rPr lang="en-US" dirty="0" err="1" smtClean="0"/>
              <a:t>се</a:t>
            </a:r>
            <a:r>
              <a:rPr lang="en-US" dirty="0" smtClean="0"/>
              <a:t> </a:t>
            </a:r>
            <a:r>
              <a:rPr lang="en-US" dirty="0" err="1" smtClean="0"/>
              <a:t>признае</a:t>
            </a:r>
            <a:r>
              <a:rPr lang="en-US" dirty="0" smtClean="0"/>
              <a:t> </a:t>
            </a:r>
            <a:r>
              <a:rPr lang="en-US" dirty="0" err="1" smtClean="0"/>
              <a:t>значението</a:t>
            </a:r>
            <a:r>
              <a:rPr lang="en-US" dirty="0" smtClean="0"/>
              <a:t> </a:t>
            </a:r>
            <a:r>
              <a:rPr lang="en-US" dirty="0" err="1" smtClean="0"/>
              <a:t>на</a:t>
            </a:r>
            <a:r>
              <a:rPr lang="en-US" dirty="0" smtClean="0"/>
              <a:t> </a:t>
            </a:r>
            <a:r>
              <a:rPr lang="en-US" dirty="0" err="1" smtClean="0"/>
              <a:t>действията</a:t>
            </a:r>
            <a:r>
              <a:rPr lang="en-US" dirty="0" smtClean="0"/>
              <a:t> в </a:t>
            </a:r>
            <a:r>
              <a:rPr lang="en-US" dirty="0" err="1" smtClean="0"/>
              <a:t>областта</a:t>
            </a:r>
            <a:r>
              <a:rPr lang="en-US" dirty="0" smtClean="0"/>
              <a:t> </a:t>
            </a:r>
            <a:r>
              <a:rPr lang="en-US" dirty="0" err="1" smtClean="0"/>
              <a:t>на</a:t>
            </a:r>
            <a:r>
              <a:rPr lang="en-US" dirty="0" smtClean="0"/>
              <a:t> </a:t>
            </a:r>
            <a:r>
              <a:rPr lang="en-US" dirty="0" err="1" smtClean="0"/>
              <a:t>климата</a:t>
            </a:r>
            <a:r>
              <a:rPr lang="en-US" dirty="0" smtClean="0"/>
              <a:t>, </a:t>
            </a:r>
            <a:r>
              <a:rPr lang="en-US" dirty="0" err="1" smtClean="0"/>
              <a:t>качеството</a:t>
            </a:r>
            <a:r>
              <a:rPr lang="en-US" dirty="0" smtClean="0"/>
              <a:t> </a:t>
            </a:r>
            <a:r>
              <a:rPr lang="en-US" dirty="0" err="1" smtClean="0"/>
              <a:t>на</a:t>
            </a:r>
            <a:r>
              <a:rPr lang="en-US" dirty="0" smtClean="0"/>
              <a:t> </a:t>
            </a:r>
            <a:r>
              <a:rPr lang="en-US" dirty="0" err="1" smtClean="0"/>
              <a:t>водата</a:t>
            </a:r>
            <a:r>
              <a:rPr lang="bg-BG" dirty="0" smtClean="0"/>
              <a:t>,</a:t>
            </a:r>
            <a:r>
              <a:rPr lang="en-US" dirty="0" smtClean="0"/>
              <a:t> </a:t>
            </a:r>
            <a:r>
              <a:rPr lang="en-US" dirty="0" err="1" smtClean="0"/>
              <a:t>улавяне</a:t>
            </a:r>
            <a:r>
              <a:rPr lang="en-US" dirty="0" smtClean="0"/>
              <a:t> </a:t>
            </a:r>
            <a:r>
              <a:rPr lang="en-US" dirty="0" err="1" smtClean="0"/>
              <a:t>на</a:t>
            </a:r>
            <a:r>
              <a:rPr lang="en-US" dirty="0" smtClean="0"/>
              <a:t> </a:t>
            </a:r>
            <a:r>
              <a:rPr lang="en-US" dirty="0" err="1" smtClean="0"/>
              <a:t>въглерод</a:t>
            </a:r>
            <a:r>
              <a:rPr lang="en-US" dirty="0" smtClean="0"/>
              <a:t>, </a:t>
            </a:r>
            <a:r>
              <a:rPr lang="en-US" dirty="0" err="1" smtClean="0"/>
              <a:t>възстановяването</a:t>
            </a:r>
            <a:r>
              <a:rPr lang="en-US" dirty="0" smtClean="0"/>
              <a:t> </a:t>
            </a:r>
            <a:r>
              <a:rPr lang="en-US" dirty="0" err="1" smtClean="0"/>
              <a:t>на</a:t>
            </a:r>
            <a:r>
              <a:rPr lang="en-US" dirty="0" smtClean="0"/>
              <a:t> </a:t>
            </a:r>
            <a:r>
              <a:rPr lang="en-US" dirty="0" err="1" smtClean="0"/>
              <a:t>живи</a:t>
            </a:r>
            <a:r>
              <a:rPr lang="en-US" dirty="0" smtClean="0"/>
              <a:t> </a:t>
            </a:r>
            <a:r>
              <a:rPr lang="en-US" dirty="0" err="1" smtClean="0"/>
              <a:t>плетове</a:t>
            </a:r>
            <a:r>
              <a:rPr lang="en-US" dirty="0" smtClean="0"/>
              <a:t>, </a:t>
            </a:r>
            <a:r>
              <a:rPr lang="en-US" dirty="0" err="1" smtClean="0"/>
              <a:t>буферните</a:t>
            </a:r>
            <a:r>
              <a:rPr lang="en-US" dirty="0" smtClean="0"/>
              <a:t> </a:t>
            </a:r>
            <a:r>
              <a:rPr lang="en-US" dirty="0" err="1" smtClean="0"/>
              <a:t>ивици</a:t>
            </a:r>
            <a:r>
              <a:rPr lang="en-US" dirty="0" smtClean="0"/>
              <a:t> </a:t>
            </a:r>
            <a:r>
              <a:rPr lang="en-US" dirty="0" err="1" smtClean="0"/>
              <a:t>за</a:t>
            </a:r>
            <a:r>
              <a:rPr lang="en-US" dirty="0" smtClean="0"/>
              <a:t> </a:t>
            </a:r>
            <a:r>
              <a:rPr lang="en-US" dirty="0" err="1" smtClean="0"/>
              <a:t>биоразнообразието</a:t>
            </a:r>
            <a:r>
              <a:rPr lang="en-US" dirty="0" smtClean="0"/>
              <a:t> </a:t>
            </a:r>
            <a:r>
              <a:rPr lang="en-US" dirty="0" err="1" smtClean="0"/>
              <a:t>на</a:t>
            </a:r>
            <a:r>
              <a:rPr lang="en-US" dirty="0" smtClean="0"/>
              <a:t> </a:t>
            </a:r>
            <a:r>
              <a:rPr lang="en-US" dirty="0" err="1" smtClean="0"/>
              <a:t>дивата</a:t>
            </a:r>
            <a:r>
              <a:rPr lang="en-US" dirty="0" smtClean="0"/>
              <a:t> </a:t>
            </a:r>
            <a:r>
              <a:rPr lang="en-US" dirty="0" err="1" smtClean="0"/>
              <a:t>природа</a:t>
            </a:r>
            <a:r>
              <a:rPr lang="en-US" dirty="0" smtClean="0"/>
              <a:t> и </a:t>
            </a:r>
            <a:r>
              <a:rPr lang="en-US" dirty="0" err="1" smtClean="0"/>
              <a:t>чувствителните</a:t>
            </a:r>
            <a:r>
              <a:rPr lang="en-US" dirty="0" smtClean="0"/>
              <a:t> </a:t>
            </a:r>
            <a:r>
              <a:rPr lang="en-US" dirty="0" err="1" smtClean="0"/>
              <a:t>земеделски</a:t>
            </a:r>
            <a:r>
              <a:rPr lang="en-US" dirty="0" smtClean="0"/>
              <a:t> </a:t>
            </a:r>
            <a:r>
              <a:rPr lang="en-US" dirty="0" err="1" smtClean="0"/>
              <a:t>практики</a:t>
            </a:r>
            <a:r>
              <a:rPr lang="en-US" dirty="0" smtClean="0"/>
              <a:t> в </a:t>
            </a:r>
            <a:r>
              <a:rPr lang="en-US" dirty="0" err="1" smtClean="0"/>
              <a:t>по-широк</a:t>
            </a:r>
            <a:r>
              <a:rPr lang="en-US" dirty="0" smtClean="0"/>
              <a:t> </a:t>
            </a:r>
            <a:r>
              <a:rPr lang="en-US" dirty="0" err="1" smtClean="0"/>
              <a:t>селскостопански</a:t>
            </a:r>
            <a:r>
              <a:rPr lang="en-US" dirty="0" smtClean="0"/>
              <a:t> </a:t>
            </a:r>
            <a:r>
              <a:rPr lang="en-US" dirty="0" err="1" smtClean="0"/>
              <a:t>контекст</a:t>
            </a:r>
            <a:r>
              <a:rPr lang="en-US" dirty="0" smtClean="0"/>
              <a:t>.</a:t>
            </a:r>
            <a:endParaRPr lang="bg-BG" dirty="0" smtClean="0"/>
          </a:p>
          <a:p>
            <a:pPr marL="180000" lvl="0">
              <a:buClr>
                <a:srgbClr val="EB7339"/>
              </a:buClr>
            </a:pPr>
            <a:endParaRPr lang="bg-BG" dirty="0" smtClean="0"/>
          </a:p>
          <a:p>
            <a:pPr marL="180000" lvl="0">
              <a:buClr>
                <a:srgbClr val="EB7339"/>
              </a:buClr>
              <a:buFont typeface="Arial" pitchFamily="34" charset="0"/>
              <a:buChar char="•"/>
            </a:pPr>
            <a:r>
              <a:rPr lang="bg-BG" dirty="0" smtClean="0"/>
              <a:t> </a:t>
            </a:r>
            <a:r>
              <a:rPr lang="en-US" dirty="0" err="1" smtClean="0"/>
              <a:t>Изграждане</a:t>
            </a:r>
            <a:r>
              <a:rPr lang="en-US" dirty="0" smtClean="0"/>
              <a:t> </a:t>
            </a:r>
            <a:r>
              <a:rPr lang="en-US" dirty="0" err="1" smtClean="0"/>
              <a:t>на</a:t>
            </a:r>
            <a:r>
              <a:rPr lang="en-US" dirty="0" smtClean="0"/>
              <a:t> </a:t>
            </a:r>
            <a:r>
              <a:rPr lang="en-US" dirty="0" err="1" smtClean="0"/>
              <a:t>устойчивост</a:t>
            </a:r>
            <a:r>
              <a:rPr lang="en-US" dirty="0" smtClean="0"/>
              <a:t> и </a:t>
            </a:r>
            <a:r>
              <a:rPr lang="en-US" dirty="0" err="1" smtClean="0"/>
              <a:t>адаптивност</a:t>
            </a:r>
            <a:r>
              <a:rPr lang="en-US" dirty="0" smtClean="0"/>
              <a:t> в </a:t>
            </a:r>
            <a:r>
              <a:rPr lang="en-US" dirty="0" err="1" smtClean="0"/>
              <a:t>проекта</a:t>
            </a:r>
            <a:r>
              <a:rPr lang="en-US" dirty="0" smtClean="0"/>
              <a:t> в </a:t>
            </a:r>
            <a:r>
              <a:rPr lang="en-US" dirty="0" err="1" smtClean="0"/>
              <a:t>областта</a:t>
            </a:r>
            <a:r>
              <a:rPr lang="en-US" dirty="0" smtClean="0"/>
              <a:t> </a:t>
            </a:r>
            <a:r>
              <a:rPr lang="en-US" dirty="0" err="1" smtClean="0"/>
              <a:t>на</a:t>
            </a:r>
            <a:r>
              <a:rPr lang="en-US" dirty="0" smtClean="0"/>
              <a:t> </a:t>
            </a:r>
            <a:r>
              <a:rPr lang="en-US" dirty="0" err="1" smtClean="0"/>
              <a:t>новите</a:t>
            </a:r>
            <a:r>
              <a:rPr lang="en-US" dirty="0" smtClean="0"/>
              <a:t> </a:t>
            </a:r>
            <a:r>
              <a:rPr lang="en-US" dirty="0" err="1" smtClean="0"/>
              <a:t>земеделски</a:t>
            </a:r>
            <a:r>
              <a:rPr lang="en-US" dirty="0" smtClean="0"/>
              <a:t> </a:t>
            </a:r>
            <a:r>
              <a:rPr lang="en-US" dirty="0" err="1" smtClean="0"/>
              <a:t>практики</a:t>
            </a:r>
            <a:r>
              <a:rPr lang="en-US" dirty="0" smtClean="0"/>
              <a:t> </a:t>
            </a:r>
            <a:r>
              <a:rPr lang="en-US" dirty="0" err="1" smtClean="0"/>
              <a:t>като</a:t>
            </a:r>
            <a:r>
              <a:rPr lang="en-US" dirty="0" smtClean="0"/>
              <a:t> </a:t>
            </a:r>
            <a:r>
              <a:rPr lang="en-US" dirty="0" err="1" smtClean="0"/>
              <a:t>уплътняване</a:t>
            </a:r>
            <a:r>
              <a:rPr lang="en-US" dirty="0" smtClean="0"/>
              <a:t> </a:t>
            </a:r>
            <a:r>
              <a:rPr lang="en-US" dirty="0" err="1" smtClean="0"/>
              <a:t>на</a:t>
            </a:r>
            <a:r>
              <a:rPr lang="en-US" dirty="0" smtClean="0"/>
              <a:t> </a:t>
            </a:r>
            <a:r>
              <a:rPr lang="en-US" dirty="0" err="1" smtClean="0"/>
              <a:t>почвата</a:t>
            </a:r>
            <a:r>
              <a:rPr lang="en-US" dirty="0" smtClean="0"/>
              <a:t>, </a:t>
            </a:r>
            <a:r>
              <a:rPr lang="en-US" dirty="0" err="1" smtClean="0"/>
              <a:t>хранителни</a:t>
            </a:r>
            <a:r>
              <a:rPr lang="en-US" dirty="0" smtClean="0"/>
              <a:t> </a:t>
            </a:r>
            <a:r>
              <a:rPr lang="en-US" dirty="0" err="1" smtClean="0"/>
              <a:t>вещества</a:t>
            </a:r>
            <a:r>
              <a:rPr lang="en-US" dirty="0" smtClean="0"/>
              <a:t> в </a:t>
            </a:r>
            <a:r>
              <a:rPr lang="en-US" dirty="0" err="1" smtClean="0"/>
              <a:t>почвата</a:t>
            </a:r>
            <a:r>
              <a:rPr lang="en-US" dirty="0" smtClean="0"/>
              <a:t>, </a:t>
            </a:r>
            <a:r>
              <a:rPr lang="en-US" dirty="0" err="1" smtClean="0"/>
              <a:t>органично</a:t>
            </a:r>
            <a:r>
              <a:rPr lang="en-US" dirty="0" smtClean="0"/>
              <a:t> </a:t>
            </a:r>
            <a:r>
              <a:rPr lang="en-US" dirty="0" err="1" smtClean="0"/>
              <a:t>земеделие</a:t>
            </a:r>
            <a:r>
              <a:rPr lang="en-US" dirty="0" smtClean="0"/>
              <a:t> и </a:t>
            </a:r>
            <a:r>
              <a:rPr lang="en-US" dirty="0" err="1" smtClean="0"/>
              <a:t>селски</a:t>
            </a:r>
            <a:r>
              <a:rPr lang="en-US" dirty="0" smtClean="0"/>
              <a:t> </a:t>
            </a:r>
            <a:r>
              <a:rPr lang="en-US" dirty="0" err="1" smtClean="0"/>
              <a:t>туризъм</a:t>
            </a:r>
            <a:r>
              <a:rPr lang="en-US" dirty="0" smtClean="0"/>
              <a:t>, </a:t>
            </a:r>
            <a:r>
              <a:rPr lang="en-US" dirty="0" err="1" smtClean="0"/>
              <a:t>така</a:t>
            </a:r>
            <a:r>
              <a:rPr lang="en-US" dirty="0" smtClean="0"/>
              <a:t> </a:t>
            </a:r>
            <a:r>
              <a:rPr lang="en-US" dirty="0" err="1" smtClean="0"/>
              <a:t>че</a:t>
            </a:r>
            <a:r>
              <a:rPr lang="en-US" dirty="0" smtClean="0"/>
              <a:t> </a:t>
            </a:r>
            <a:r>
              <a:rPr lang="en-US" dirty="0" err="1" smtClean="0"/>
              <a:t>проектът</a:t>
            </a:r>
            <a:r>
              <a:rPr lang="en-US" dirty="0" smtClean="0"/>
              <a:t> </a:t>
            </a:r>
            <a:r>
              <a:rPr lang="en-US" dirty="0" err="1" smtClean="0"/>
              <a:t>да</a:t>
            </a:r>
            <a:r>
              <a:rPr lang="en-US" dirty="0" smtClean="0"/>
              <a:t> е в </a:t>
            </a:r>
            <a:r>
              <a:rPr lang="en-US" dirty="0" err="1" smtClean="0"/>
              <a:t>добра</a:t>
            </a:r>
            <a:r>
              <a:rPr lang="en-US" dirty="0" smtClean="0"/>
              <a:t> </a:t>
            </a:r>
            <a:r>
              <a:rPr lang="en-US" dirty="0" err="1" smtClean="0"/>
              <a:t>позиция</a:t>
            </a:r>
            <a:r>
              <a:rPr lang="en-US" dirty="0" smtClean="0"/>
              <a:t> </a:t>
            </a:r>
            <a:r>
              <a:rPr lang="en-US" dirty="0" err="1" smtClean="0"/>
              <a:t>да</a:t>
            </a:r>
            <a:r>
              <a:rPr lang="en-US" dirty="0" smtClean="0"/>
              <a:t> </a:t>
            </a:r>
            <a:r>
              <a:rPr lang="en-US" dirty="0" err="1" smtClean="0"/>
              <a:t>се</a:t>
            </a:r>
            <a:r>
              <a:rPr lang="en-US" dirty="0" smtClean="0"/>
              <a:t> </a:t>
            </a:r>
            <a:r>
              <a:rPr lang="en-US" dirty="0" err="1" smtClean="0"/>
              <a:t>адаптира</a:t>
            </a:r>
            <a:r>
              <a:rPr lang="en-US" dirty="0" smtClean="0"/>
              <a:t> </a:t>
            </a:r>
            <a:r>
              <a:rPr lang="en-US" dirty="0" err="1" smtClean="0"/>
              <a:t>към</a:t>
            </a:r>
            <a:r>
              <a:rPr lang="en-US" dirty="0" smtClean="0"/>
              <a:t> </a:t>
            </a:r>
            <a:r>
              <a:rPr lang="en-US" dirty="0" err="1" smtClean="0"/>
              <a:t>новите</a:t>
            </a:r>
            <a:r>
              <a:rPr lang="en-US" dirty="0" smtClean="0"/>
              <a:t> </a:t>
            </a:r>
            <a:r>
              <a:rPr lang="en-US" dirty="0" err="1" smtClean="0"/>
              <a:t>развития</a:t>
            </a:r>
            <a:r>
              <a:rPr lang="en-US" dirty="0" smtClean="0"/>
              <a:t> </a:t>
            </a:r>
            <a:r>
              <a:rPr lang="en-US" dirty="0" err="1" smtClean="0"/>
              <a:t>за</a:t>
            </a:r>
            <a:r>
              <a:rPr lang="en-US" dirty="0" smtClean="0"/>
              <a:t> </a:t>
            </a:r>
            <a:r>
              <a:rPr lang="en-US" dirty="0" err="1" smtClean="0"/>
              <a:t>бъдещето</a:t>
            </a:r>
            <a:r>
              <a:rPr lang="en-US" dirty="0" smtClean="0"/>
              <a:t> </a:t>
            </a:r>
            <a:r>
              <a:rPr lang="en-US" dirty="0" err="1" smtClean="0"/>
              <a:t>на</a:t>
            </a:r>
            <a:r>
              <a:rPr lang="en-US" dirty="0" smtClean="0"/>
              <a:t> </a:t>
            </a:r>
            <a:r>
              <a:rPr lang="en-US" dirty="0" err="1" smtClean="0"/>
              <a:t>модела</a:t>
            </a:r>
            <a:r>
              <a:rPr lang="en-US" dirty="0" smtClean="0"/>
              <a:t> EIP</a:t>
            </a:r>
            <a:r>
              <a:rPr lang="bg-BG" dirty="0" smtClean="0"/>
              <a:t>.</a:t>
            </a:r>
            <a:endParaRPr lang="bg-BG" dirty="0"/>
          </a:p>
        </p:txBody>
      </p:sp>
      <p:cxnSp>
        <p:nvCxnSpPr>
          <p:cNvPr id="11" name="Straight Connector 10">
            <a:extLst>
              <a:ext uri="{FF2B5EF4-FFF2-40B4-BE49-F238E27FC236}">
                <a16:creationId xmlns:a16="http://schemas.microsoft.com/office/drawing/2014/main" xmlns="" id="{001ACCF0-076D-B2A7-8923-339BD9AACABB}"/>
              </a:ext>
            </a:extLst>
          </p:cNvPr>
          <p:cNvCxnSpPr>
            <a:cxnSpLocks/>
          </p:cNvCxnSpPr>
          <p:nvPr/>
        </p:nvCxnSpPr>
        <p:spPr>
          <a:xfrm>
            <a:off x="279400" y="57308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aphic 3">
            <a:extLst>
              <a:ext uri="{FF2B5EF4-FFF2-40B4-BE49-F238E27FC236}">
                <a16:creationId xmlns:a16="http://schemas.microsoft.com/office/drawing/2014/main" xmlns="" id="{C2D3B271-B945-B48F-2BDA-72D15A22CBF9}"/>
              </a:ext>
            </a:extLst>
          </p:cNvPr>
          <p:cNvGrpSpPr>
            <a:grpSpLocks noChangeAspect="1"/>
          </p:cNvGrpSpPr>
          <p:nvPr/>
        </p:nvGrpSpPr>
        <p:grpSpPr>
          <a:xfrm>
            <a:off x="712593" y="2315075"/>
            <a:ext cx="663571" cy="748800"/>
            <a:chOff x="4643578" y="432838"/>
            <a:chExt cx="1028134" cy="1160188"/>
          </a:xfrm>
          <a:solidFill>
            <a:srgbClr val="404040"/>
          </a:solidFill>
        </p:grpSpPr>
        <p:sp>
          <p:nvSpPr>
            <p:cNvPr id="19" name="Freeform 18">
              <a:extLst>
                <a:ext uri="{FF2B5EF4-FFF2-40B4-BE49-F238E27FC236}">
                  <a16:creationId xmlns:a16="http://schemas.microsoft.com/office/drawing/2014/main" xmlns="" id="{1F8F13C0-FF6B-7D27-E709-520C1FB9D4F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B7339"/>
            </a:solidFill>
            <a:ln w="27426" cap="flat">
              <a:noFill/>
              <a:prstDash val="solid"/>
              <a:miter/>
            </a:ln>
          </p:spPr>
          <p:txBody>
            <a:bodyPr rtlCol="0" anchor="ctr"/>
            <a:lstStyle/>
            <a:p>
              <a:endParaRPr lang="en-US"/>
            </a:p>
          </p:txBody>
        </p:sp>
        <p:grpSp>
          <p:nvGrpSpPr>
            <p:cNvPr id="12" name="Graphic 3">
              <a:extLst>
                <a:ext uri="{FF2B5EF4-FFF2-40B4-BE49-F238E27FC236}">
                  <a16:creationId xmlns:a16="http://schemas.microsoft.com/office/drawing/2014/main" xmlns="" id="{B3D98158-7866-5A30-6B15-F2A861E5D821}"/>
                </a:ext>
              </a:extLst>
            </p:cNvPr>
            <p:cNvGrpSpPr/>
            <p:nvPr/>
          </p:nvGrpSpPr>
          <p:grpSpPr>
            <a:xfrm>
              <a:off x="4643578" y="432838"/>
              <a:ext cx="1028134" cy="1160188"/>
              <a:chOff x="4643578" y="432838"/>
              <a:chExt cx="1028134" cy="1160188"/>
            </a:xfrm>
            <a:grpFill/>
          </p:grpSpPr>
          <p:sp>
            <p:nvSpPr>
              <p:cNvPr id="32" name="Freeform 31">
                <a:extLst>
                  <a:ext uri="{FF2B5EF4-FFF2-40B4-BE49-F238E27FC236}">
                    <a16:creationId xmlns:a16="http://schemas.microsoft.com/office/drawing/2014/main" xmlns="" id="{9D772A6A-514E-DC46-C744-C733261AD7EB}"/>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xmlns="" id="{4272E7D9-A128-A9C0-173C-76A4497B678A}"/>
                  </a:ext>
                </a:extLst>
              </p:cNvPr>
              <p:cNvGrpSpPr/>
              <p:nvPr/>
            </p:nvGrpSpPr>
            <p:grpSpPr>
              <a:xfrm>
                <a:off x="4643578" y="432838"/>
                <a:ext cx="1028134" cy="1160188"/>
                <a:chOff x="4643578" y="432838"/>
                <a:chExt cx="1028134" cy="1160188"/>
              </a:xfrm>
              <a:grpFill/>
            </p:grpSpPr>
            <p:sp>
              <p:nvSpPr>
                <p:cNvPr id="38" name="Freeform 37">
                  <a:extLst>
                    <a:ext uri="{FF2B5EF4-FFF2-40B4-BE49-F238E27FC236}">
                      <a16:creationId xmlns:a16="http://schemas.microsoft.com/office/drawing/2014/main" xmlns="" id="{42623227-54D3-0537-0E2B-F9D275ED0F2F}"/>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xmlns="" id="{73013A9C-A37D-80A1-430D-A8242AD007D0}"/>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
        <p:nvSpPr>
          <p:cNvPr id="59" name="Slide Number Placeholder 5">
            <a:extLst>
              <a:ext uri="{FF2B5EF4-FFF2-40B4-BE49-F238E27FC236}">
                <a16:creationId xmlns:a16="http://schemas.microsoft.com/office/drawing/2014/main" xmlns="" id="{B3B8AA2E-FA6F-9B9E-4CB0-E2CD9B435D4F}"/>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5</a:t>
            </a:fld>
            <a:endParaRPr lang="en-US" dirty="0"/>
          </a:p>
        </p:txBody>
      </p:sp>
      <p:grpSp>
        <p:nvGrpSpPr>
          <p:cNvPr id="47" name="Group 46">
            <a:extLst>
              <a:ext uri="{FF2B5EF4-FFF2-40B4-BE49-F238E27FC236}">
                <a16:creationId xmlns:a16="http://schemas.microsoft.com/office/drawing/2014/main" xmlns="" id="{E7DBCFC1-F2EA-0D92-C946-CC58643AFAD3}"/>
              </a:ext>
            </a:extLst>
          </p:cNvPr>
          <p:cNvGrpSpPr/>
          <p:nvPr/>
        </p:nvGrpSpPr>
        <p:grpSpPr>
          <a:xfrm>
            <a:off x="584200" y="5578475"/>
            <a:ext cx="5746418" cy="561692"/>
            <a:chOff x="642634" y="1690786"/>
            <a:chExt cx="5746418" cy="561692"/>
          </a:xfrm>
        </p:grpSpPr>
        <p:sp>
          <p:nvSpPr>
            <p:cNvPr id="48" name="Rectangle 47">
              <a:extLst>
                <a:ext uri="{FF2B5EF4-FFF2-40B4-BE49-F238E27FC236}">
                  <a16:creationId xmlns:a16="http://schemas.microsoft.com/office/drawing/2014/main" xmlns="" id="{3C33008F-7C39-0212-4995-AAB10D4F94B6}"/>
                </a:ext>
              </a:extLst>
            </p:cNvPr>
            <p:cNvSpPr/>
            <p:nvPr/>
          </p:nvSpPr>
          <p:spPr>
            <a:xfrm>
              <a:off x="642634" y="1690787"/>
              <a:ext cx="4965129" cy="304799"/>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8AAB3135-E6E4-C779-0273-E87E996385A6}"/>
                </a:ext>
              </a:extLst>
            </p:cNvPr>
            <p:cNvSpPr txBox="1"/>
            <p:nvPr/>
          </p:nvSpPr>
          <p:spPr>
            <a:xfrm>
              <a:off x="736599" y="1690786"/>
              <a:ext cx="5652453" cy="561692"/>
            </a:xfrm>
            <a:prstGeom prst="rect">
              <a:avLst/>
            </a:prstGeom>
            <a:noFill/>
          </p:spPr>
          <p:txBody>
            <a:bodyPr wrap="square">
              <a:spAutoFit/>
            </a:bodyPr>
            <a:lstStyle/>
            <a:p>
              <a:pPr marL="9525" marR="389255">
                <a:spcBef>
                  <a:spcPts val="260"/>
                </a:spcBef>
              </a:pPr>
              <a:r>
                <a:rPr lang="ru-RU" sz="1400" b="1" spc="-10" dirty="0" smtClean="0">
                  <a:solidFill>
                    <a:schemeClr val="bg1"/>
                  </a:solidFill>
                  <a:cs typeface="Calibri"/>
                </a:rPr>
                <a:t>ИНДИКАТОРИ ЗА ОЦЕНКА НА ВЪЗДЕЙСТВИЕТО</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61" name="Text Placeholder 5">
            <a:extLst>
              <a:ext uri="{FF2B5EF4-FFF2-40B4-BE49-F238E27FC236}">
                <a16:creationId xmlns:a16="http://schemas.microsoft.com/office/drawing/2014/main" xmlns="" id="{629F9501-4DB3-DD53-E9C0-20C2EB70FDFC}"/>
              </a:ext>
            </a:extLst>
          </p:cNvPr>
          <p:cNvSpPr txBox="1">
            <a:spLocks/>
          </p:cNvSpPr>
          <p:nvPr/>
        </p:nvSpPr>
        <p:spPr>
          <a:xfrm>
            <a:off x="584200" y="5959475"/>
            <a:ext cx="1806967" cy="1371004"/>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Опеделяне на индикатори, които демонстрират напредък в постигане на определените резултати и съответните прагове</a:t>
            </a:r>
            <a:endParaRPr lang="en-IE" sz="1400" i="1" kern="0" spc="-5" dirty="0">
              <a:solidFill>
                <a:srgbClr val="EB7339"/>
              </a:solidFill>
              <a:cs typeface="Calibri"/>
            </a:endParaRPr>
          </a:p>
        </p:txBody>
      </p:sp>
      <p:grpSp>
        <p:nvGrpSpPr>
          <p:cNvPr id="62" name="Graphic 3">
            <a:extLst>
              <a:ext uri="{FF2B5EF4-FFF2-40B4-BE49-F238E27FC236}">
                <a16:creationId xmlns:a16="http://schemas.microsoft.com/office/drawing/2014/main" xmlns="" id="{FE108A81-85AA-F07E-1C0B-9C0405E5D87D}"/>
              </a:ext>
            </a:extLst>
          </p:cNvPr>
          <p:cNvGrpSpPr/>
          <p:nvPr/>
        </p:nvGrpSpPr>
        <p:grpSpPr>
          <a:xfrm>
            <a:off x="736600" y="7407275"/>
            <a:ext cx="749709" cy="753222"/>
            <a:chOff x="10641325" y="2076985"/>
            <a:chExt cx="1044352" cy="1049245"/>
          </a:xfrm>
          <a:solidFill>
            <a:srgbClr val="404040"/>
          </a:solidFill>
        </p:grpSpPr>
        <p:sp>
          <p:nvSpPr>
            <p:cNvPr id="63" name="Freeform 62">
              <a:extLst>
                <a:ext uri="{FF2B5EF4-FFF2-40B4-BE49-F238E27FC236}">
                  <a16:creationId xmlns:a16="http://schemas.microsoft.com/office/drawing/2014/main" xmlns="" id="{59FD955A-481B-BB1C-9A50-4BEFA9AF2446}"/>
                </a:ext>
              </a:extLst>
            </p:cNvPr>
            <p:cNvSpPr/>
            <p:nvPr/>
          </p:nvSpPr>
          <p:spPr>
            <a:xfrm>
              <a:off x="11467582" y="2112094"/>
              <a:ext cx="178965" cy="180336"/>
            </a:xfrm>
            <a:custGeom>
              <a:avLst/>
              <a:gdLst>
                <a:gd name="connsiteX0" fmla="*/ 161824 w 178965"/>
                <a:gd name="connsiteY0" fmla="*/ 180337 h 180336"/>
                <a:gd name="connsiteX1" fmla="*/ 54855 w 178965"/>
                <a:gd name="connsiteY1" fmla="*/ 125481 h 180336"/>
                <a:gd name="connsiteX2" fmla="*/ 0 w 178965"/>
                <a:gd name="connsiteY2" fmla="*/ 18514 h 180336"/>
                <a:gd name="connsiteX3" fmla="*/ 178280 w 178965"/>
                <a:gd name="connsiteY3" fmla="*/ 2057 h 180336"/>
                <a:gd name="connsiteX4" fmla="*/ 161824 w 178965"/>
                <a:gd name="connsiteY4" fmla="*/ 180337 h 180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65" h="180336">
                  <a:moveTo>
                    <a:pt x="161824" y="180337"/>
                  </a:moveTo>
                  <a:cubicBezTo>
                    <a:pt x="120682" y="174851"/>
                    <a:pt x="85027" y="152909"/>
                    <a:pt x="54855" y="125481"/>
                  </a:cubicBezTo>
                  <a:cubicBezTo>
                    <a:pt x="24686" y="95311"/>
                    <a:pt x="5486" y="59655"/>
                    <a:pt x="0" y="18514"/>
                  </a:cubicBezTo>
                  <a:cubicBezTo>
                    <a:pt x="57599" y="2057"/>
                    <a:pt x="117940" y="-3428"/>
                    <a:pt x="178280" y="2057"/>
                  </a:cubicBezTo>
                  <a:cubicBezTo>
                    <a:pt x="181024" y="62398"/>
                    <a:pt x="175538" y="122739"/>
                    <a:pt x="161824" y="180337"/>
                  </a:cubicBezTo>
                  <a:close/>
                </a:path>
              </a:pathLst>
            </a:custGeom>
            <a:solidFill>
              <a:srgbClr val="EB7339"/>
            </a:solid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xmlns="" id="{86F66358-A035-48E2-1312-EB51F3E327CE}"/>
                </a:ext>
              </a:extLst>
            </p:cNvPr>
            <p:cNvGrpSpPr/>
            <p:nvPr/>
          </p:nvGrpSpPr>
          <p:grpSpPr>
            <a:xfrm>
              <a:off x="10641325" y="2076985"/>
              <a:ext cx="1044352" cy="1049245"/>
              <a:chOff x="10641325" y="2076985"/>
              <a:chExt cx="1044352" cy="1049245"/>
            </a:xfrm>
            <a:grpFill/>
          </p:grpSpPr>
          <p:sp>
            <p:nvSpPr>
              <p:cNvPr id="65" name="Freeform 64">
                <a:extLst>
                  <a:ext uri="{FF2B5EF4-FFF2-40B4-BE49-F238E27FC236}">
                    <a16:creationId xmlns:a16="http://schemas.microsoft.com/office/drawing/2014/main" xmlns="" id="{2E6F23F6-CEE2-EB1A-F658-9268569DBC57}"/>
                  </a:ext>
                </a:extLst>
              </p:cNvPr>
              <p:cNvSpPr/>
              <p:nvPr/>
            </p:nvSpPr>
            <p:spPr>
              <a:xfrm>
                <a:off x="10690304" y="2076985"/>
                <a:ext cx="995373" cy="991647"/>
              </a:xfrm>
              <a:custGeom>
                <a:avLst/>
                <a:gdLst>
                  <a:gd name="connsiteX0" fmla="*/ 991216 w 995373"/>
                  <a:gd name="connsiteY0" fmla="*/ 20709 h 991647"/>
                  <a:gd name="connsiteX1" fmla="*/ 974758 w 995373"/>
                  <a:gd name="connsiteY1" fmla="*/ 4253 h 991647"/>
                  <a:gd name="connsiteX2" fmla="*/ 733395 w 995373"/>
                  <a:gd name="connsiteY2" fmla="*/ 28938 h 991647"/>
                  <a:gd name="connsiteX3" fmla="*/ 527687 w 995373"/>
                  <a:gd name="connsiteY3" fmla="*/ 157847 h 991647"/>
                  <a:gd name="connsiteX4" fmla="*/ 396035 w 995373"/>
                  <a:gd name="connsiteY4" fmla="*/ 289500 h 991647"/>
                  <a:gd name="connsiteX5" fmla="*/ 204041 w 995373"/>
                  <a:gd name="connsiteY5" fmla="*/ 314185 h 991647"/>
                  <a:gd name="connsiteX6" fmla="*/ 193069 w 995373"/>
                  <a:gd name="connsiteY6" fmla="*/ 319670 h 991647"/>
                  <a:gd name="connsiteX7" fmla="*/ 6562 w 995373"/>
                  <a:gd name="connsiteY7" fmla="*/ 506178 h 991647"/>
                  <a:gd name="connsiteX8" fmla="*/ 1076 w 995373"/>
                  <a:gd name="connsiteY8" fmla="*/ 525377 h 991647"/>
                  <a:gd name="connsiteX9" fmla="*/ 17533 w 995373"/>
                  <a:gd name="connsiteY9" fmla="*/ 539091 h 991647"/>
                  <a:gd name="connsiteX10" fmla="*/ 157414 w 995373"/>
                  <a:gd name="connsiteY10" fmla="*/ 563776 h 991647"/>
                  <a:gd name="connsiteX11" fmla="*/ 184841 w 995373"/>
                  <a:gd name="connsiteY11" fmla="*/ 591204 h 991647"/>
                  <a:gd name="connsiteX12" fmla="*/ 127244 w 995373"/>
                  <a:gd name="connsiteY12" fmla="*/ 621374 h 991647"/>
                  <a:gd name="connsiteX13" fmla="*/ 116272 w 995373"/>
                  <a:gd name="connsiteY13" fmla="*/ 635088 h 991647"/>
                  <a:gd name="connsiteX14" fmla="*/ 121758 w 995373"/>
                  <a:gd name="connsiteY14" fmla="*/ 651545 h 991647"/>
                  <a:gd name="connsiteX15" fmla="*/ 341180 w 995373"/>
                  <a:gd name="connsiteY15" fmla="*/ 870966 h 991647"/>
                  <a:gd name="connsiteX16" fmla="*/ 354893 w 995373"/>
                  <a:gd name="connsiteY16" fmla="*/ 876451 h 991647"/>
                  <a:gd name="connsiteX17" fmla="*/ 357635 w 995373"/>
                  <a:gd name="connsiteY17" fmla="*/ 876451 h 991647"/>
                  <a:gd name="connsiteX18" fmla="*/ 371349 w 995373"/>
                  <a:gd name="connsiteY18" fmla="*/ 865480 h 991647"/>
                  <a:gd name="connsiteX19" fmla="*/ 401521 w 995373"/>
                  <a:gd name="connsiteY19" fmla="*/ 807882 h 991647"/>
                  <a:gd name="connsiteX20" fmla="*/ 428948 w 995373"/>
                  <a:gd name="connsiteY20" fmla="*/ 835310 h 991647"/>
                  <a:gd name="connsiteX21" fmla="*/ 453632 w 995373"/>
                  <a:gd name="connsiteY21" fmla="*/ 975191 h 991647"/>
                  <a:gd name="connsiteX22" fmla="*/ 467346 w 995373"/>
                  <a:gd name="connsiteY22" fmla="*/ 991647 h 991647"/>
                  <a:gd name="connsiteX23" fmla="*/ 472832 w 995373"/>
                  <a:gd name="connsiteY23" fmla="*/ 991647 h 991647"/>
                  <a:gd name="connsiteX24" fmla="*/ 486546 w 995373"/>
                  <a:gd name="connsiteY24" fmla="*/ 986162 h 991647"/>
                  <a:gd name="connsiteX25" fmla="*/ 670312 w 995373"/>
                  <a:gd name="connsiteY25" fmla="*/ 802397 h 991647"/>
                  <a:gd name="connsiteX26" fmla="*/ 675798 w 995373"/>
                  <a:gd name="connsiteY26" fmla="*/ 791425 h 991647"/>
                  <a:gd name="connsiteX27" fmla="*/ 700481 w 995373"/>
                  <a:gd name="connsiteY27" fmla="*/ 599432 h 991647"/>
                  <a:gd name="connsiteX28" fmla="*/ 832134 w 995373"/>
                  <a:gd name="connsiteY28" fmla="*/ 467780 h 991647"/>
                  <a:gd name="connsiteX29" fmla="*/ 961044 w 995373"/>
                  <a:gd name="connsiteY29" fmla="*/ 262073 h 991647"/>
                  <a:gd name="connsiteX30" fmla="*/ 991216 w 995373"/>
                  <a:gd name="connsiteY30" fmla="*/ 20709 h 991647"/>
                  <a:gd name="connsiteX31" fmla="*/ 160156 w 995373"/>
                  <a:gd name="connsiteY31" fmla="*/ 525377 h 991647"/>
                  <a:gd name="connsiteX32" fmla="*/ 61417 w 995373"/>
                  <a:gd name="connsiteY32" fmla="*/ 506178 h 991647"/>
                  <a:gd name="connsiteX33" fmla="*/ 215011 w 995373"/>
                  <a:gd name="connsiteY33" fmla="*/ 352583 h 991647"/>
                  <a:gd name="connsiteX34" fmla="*/ 346665 w 995373"/>
                  <a:gd name="connsiteY34" fmla="*/ 336127 h 991647"/>
                  <a:gd name="connsiteX35" fmla="*/ 160156 w 995373"/>
                  <a:gd name="connsiteY35" fmla="*/ 525377 h 991647"/>
                  <a:gd name="connsiteX36" fmla="*/ 349408 w 995373"/>
                  <a:gd name="connsiteY36" fmla="*/ 827081 h 991647"/>
                  <a:gd name="connsiteX37" fmla="*/ 165642 w 995373"/>
                  <a:gd name="connsiteY37" fmla="*/ 643316 h 991647"/>
                  <a:gd name="connsiteX38" fmla="*/ 209527 w 995373"/>
                  <a:gd name="connsiteY38" fmla="*/ 618632 h 991647"/>
                  <a:gd name="connsiteX39" fmla="*/ 371349 w 995373"/>
                  <a:gd name="connsiteY39" fmla="*/ 780454 h 991647"/>
                  <a:gd name="connsiteX40" fmla="*/ 349408 w 995373"/>
                  <a:gd name="connsiteY40" fmla="*/ 827081 h 991647"/>
                  <a:gd name="connsiteX41" fmla="*/ 642884 w 995373"/>
                  <a:gd name="connsiteY41" fmla="*/ 783197 h 991647"/>
                  <a:gd name="connsiteX42" fmla="*/ 489288 w 995373"/>
                  <a:gd name="connsiteY42" fmla="*/ 936792 h 991647"/>
                  <a:gd name="connsiteX43" fmla="*/ 470090 w 995373"/>
                  <a:gd name="connsiteY43" fmla="*/ 838053 h 991647"/>
                  <a:gd name="connsiteX44" fmla="*/ 656598 w 995373"/>
                  <a:gd name="connsiteY44" fmla="*/ 651545 h 991647"/>
                  <a:gd name="connsiteX45" fmla="*/ 642884 w 995373"/>
                  <a:gd name="connsiteY45" fmla="*/ 783197 h 991647"/>
                  <a:gd name="connsiteX46" fmla="*/ 807450 w 995373"/>
                  <a:gd name="connsiteY46" fmla="*/ 443095 h 991647"/>
                  <a:gd name="connsiteX47" fmla="*/ 448146 w 995373"/>
                  <a:gd name="connsiteY47" fmla="*/ 802397 h 991647"/>
                  <a:gd name="connsiteX48" fmla="*/ 193069 w 995373"/>
                  <a:gd name="connsiteY48" fmla="*/ 547320 h 991647"/>
                  <a:gd name="connsiteX49" fmla="*/ 552373 w 995373"/>
                  <a:gd name="connsiteY49" fmla="*/ 188018 h 991647"/>
                  <a:gd name="connsiteX50" fmla="*/ 738881 w 995373"/>
                  <a:gd name="connsiteY50" fmla="*/ 70079 h 991647"/>
                  <a:gd name="connsiteX51" fmla="*/ 804706 w 995373"/>
                  <a:gd name="connsiteY51" fmla="*/ 193503 h 991647"/>
                  <a:gd name="connsiteX52" fmla="*/ 928131 w 995373"/>
                  <a:gd name="connsiteY52" fmla="*/ 259330 h 991647"/>
                  <a:gd name="connsiteX53" fmla="*/ 807450 w 995373"/>
                  <a:gd name="connsiteY53" fmla="*/ 443095 h 991647"/>
                  <a:gd name="connsiteX54" fmla="*/ 939103 w 995373"/>
                  <a:gd name="connsiteY54" fmla="*/ 218188 h 991647"/>
                  <a:gd name="connsiteX55" fmla="*/ 832134 w 995373"/>
                  <a:gd name="connsiteY55" fmla="*/ 163333 h 991647"/>
                  <a:gd name="connsiteX56" fmla="*/ 777279 w 995373"/>
                  <a:gd name="connsiteY56" fmla="*/ 56365 h 991647"/>
                  <a:gd name="connsiteX57" fmla="*/ 955558 w 995373"/>
                  <a:gd name="connsiteY57" fmla="*/ 39909 h 991647"/>
                  <a:gd name="connsiteX58" fmla="*/ 939103 w 995373"/>
                  <a:gd name="connsiteY58" fmla="*/ 218188 h 9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95373" h="991647">
                    <a:moveTo>
                      <a:pt x="991216" y="20709"/>
                    </a:moveTo>
                    <a:cubicBezTo>
                      <a:pt x="991216" y="12481"/>
                      <a:pt x="982986" y="4253"/>
                      <a:pt x="974758" y="4253"/>
                    </a:cubicBezTo>
                    <a:cubicBezTo>
                      <a:pt x="892475" y="-6718"/>
                      <a:pt x="810192" y="4253"/>
                      <a:pt x="733395" y="28938"/>
                    </a:cubicBezTo>
                    <a:cubicBezTo>
                      <a:pt x="656598" y="56365"/>
                      <a:pt x="585285" y="100249"/>
                      <a:pt x="527687" y="157847"/>
                    </a:cubicBezTo>
                    <a:lnTo>
                      <a:pt x="396035" y="289500"/>
                    </a:lnTo>
                    <a:lnTo>
                      <a:pt x="204041" y="314185"/>
                    </a:lnTo>
                    <a:cubicBezTo>
                      <a:pt x="198555" y="314185"/>
                      <a:pt x="195813" y="316928"/>
                      <a:pt x="193069" y="319670"/>
                    </a:cubicBezTo>
                    <a:lnTo>
                      <a:pt x="6562" y="506178"/>
                    </a:lnTo>
                    <a:cubicBezTo>
                      <a:pt x="1076" y="511664"/>
                      <a:pt x="-1666" y="519892"/>
                      <a:pt x="1076" y="525377"/>
                    </a:cubicBezTo>
                    <a:cubicBezTo>
                      <a:pt x="3819" y="533606"/>
                      <a:pt x="9304" y="536349"/>
                      <a:pt x="17533" y="539091"/>
                    </a:cubicBezTo>
                    <a:lnTo>
                      <a:pt x="157414" y="563776"/>
                    </a:lnTo>
                    <a:lnTo>
                      <a:pt x="184841" y="591204"/>
                    </a:lnTo>
                    <a:lnTo>
                      <a:pt x="127244" y="621374"/>
                    </a:lnTo>
                    <a:cubicBezTo>
                      <a:pt x="121758" y="624117"/>
                      <a:pt x="119014" y="629603"/>
                      <a:pt x="116272" y="635088"/>
                    </a:cubicBezTo>
                    <a:cubicBezTo>
                      <a:pt x="116272" y="640573"/>
                      <a:pt x="116272" y="648802"/>
                      <a:pt x="121758" y="651545"/>
                    </a:cubicBezTo>
                    <a:lnTo>
                      <a:pt x="341180" y="870966"/>
                    </a:lnTo>
                    <a:cubicBezTo>
                      <a:pt x="343922" y="873708"/>
                      <a:pt x="349408" y="876451"/>
                      <a:pt x="354893" y="876451"/>
                    </a:cubicBezTo>
                    <a:cubicBezTo>
                      <a:pt x="354893" y="876451"/>
                      <a:pt x="357635" y="876451"/>
                      <a:pt x="357635" y="876451"/>
                    </a:cubicBezTo>
                    <a:cubicBezTo>
                      <a:pt x="363121" y="876451"/>
                      <a:pt x="368607" y="870966"/>
                      <a:pt x="371349" y="865480"/>
                    </a:cubicBezTo>
                    <a:lnTo>
                      <a:pt x="401521" y="807882"/>
                    </a:lnTo>
                    <a:lnTo>
                      <a:pt x="428948" y="835310"/>
                    </a:lnTo>
                    <a:lnTo>
                      <a:pt x="453632" y="975191"/>
                    </a:lnTo>
                    <a:cubicBezTo>
                      <a:pt x="453632" y="983419"/>
                      <a:pt x="459118" y="988905"/>
                      <a:pt x="467346" y="991647"/>
                    </a:cubicBezTo>
                    <a:cubicBezTo>
                      <a:pt x="470090" y="991647"/>
                      <a:pt x="470090" y="991647"/>
                      <a:pt x="472832" y="991647"/>
                    </a:cubicBezTo>
                    <a:cubicBezTo>
                      <a:pt x="478318" y="991647"/>
                      <a:pt x="483804" y="988905"/>
                      <a:pt x="486546" y="986162"/>
                    </a:cubicBezTo>
                    <a:lnTo>
                      <a:pt x="670312" y="802397"/>
                    </a:lnTo>
                    <a:cubicBezTo>
                      <a:pt x="673054" y="799654"/>
                      <a:pt x="675798" y="794168"/>
                      <a:pt x="675798" y="791425"/>
                    </a:cubicBezTo>
                    <a:lnTo>
                      <a:pt x="700481" y="599432"/>
                    </a:lnTo>
                    <a:lnTo>
                      <a:pt x="832134" y="467780"/>
                    </a:lnTo>
                    <a:cubicBezTo>
                      <a:pt x="889733" y="410182"/>
                      <a:pt x="933617" y="338870"/>
                      <a:pt x="961044" y="262073"/>
                    </a:cubicBezTo>
                    <a:cubicBezTo>
                      <a:pt x="991216" y="185275"/>
                      <a:pt x="1002186" y="102992"/>
                      <a:pt x="991216" y="20709"/>
                    </a:cubicBezTo>
                    <a:close/>
                    <a:moveTo>
                      <a:pt x="160156" y="525377"/>
                    </a:moveTo>
                    <a:lnTo>
                      <a:pt x="61417" y="506178"/>
                    </a:lnTo>
                    <a:lnTo>
                      <a:pt x="215011" y="352583"/>
                    </a:lnTo>
                    <a:lnTo>
                      <a:pt x="346665" y="336127"/>
                    </a:lnTo>
                    <a:lnTo>
                      <a:pt x="160156" y="525377"/>
                    </a:lnTo>
                    <a:close/>
                    <a:moveTo>
                      <a:pt x="349408" y="827081"/>
                    </a:moveTo>
                    <a:lnTo>
                      <a:pt x="165642" y="643316"/>
                    </a:lnTo>
                    <a:lnTo>
                      <a:pt x="209527" y="618632"/>
                    </a:lnTo>
                    <a:lnTo>
                      <a:pt x="371349" y="780454"/>
                    </a:lnTo>
                    <a:lnTo>
                      <a:pt x="349408" y="827081"/>
                    </a:lnTo>
                    <a:close/>
                    <a:moveTo>
                      <a:pt x="642884" y="783197"/>
                    </a:moveTo>
                    <a:lnTo>
                      <a:pt x="489288" y="936792"/>
                    </a:lnTo>
                    <a:lnTo>
                      <a:pt x="470090" y="838053"/>
                    </a:lnTo>
                    <a:lnTo>
                      <a:pt x="656598" y="651545"/>
                    </a:lnTo>
                    <a:lnTo>
                      <a:pt x="642884" y="783197"/>
                    </a:lnTo>
                    <a:close/>
                    <a:moveTo>
                      <a:pt x="807450" y="443095"/>
                    </a:moveTo>
                    <a:lnTo>
                      <a:pt x="448146" y="802397"/>
                    </a:lnTo>
                    <a:lnTo>
                      <a:pt x="193069" y="547320"/>
                    </a:lnTo>
                    <a:lnTo>
                      <a:pt x="552373" y="188018"/>
                    </a:lnTo>
                    <a:cubicBezTo>
                      <a:pt x="604485" y="135905"/>
                      <a:pt x="667568" y="94764"/>
                      <a:pt x="738881" y="70079"/>
                    </a:cubicBezTo>
                    <a:cubicBezTo>
                      <a:pt x="747109" y="116706"/>
                      <a:pt x="771794" y="157847"/>
                      <a:pt x="804706" y="193503"/>
                    </a:cubicBezTo>
                    <a:cubicBezTo>
                      <a:pt x="837620" y="226417"/>
                      <a:pt x="881505" y="248359"/>
                      <a:pt x="928131" y="259330"/>
                    </a:cubicBezTo>
                    <a:cubicBezTo>
                      <a:pt x="900703" y="327899"/>
                      <a:pt x="859562" y="390982"/>
                      <a:pt x="807450" y="443095"/>
                    </a:cubicBezTo>
                    <a:close/>
                    <a:moveTo>
                      <a:pt x="939103" y="218188"/>
                    </a:moveTo>
                    <a:cubicBezTo>
                      <a:pt x="897961" y="212703"/>
                      <a:pt x="862305" y="190761"/>
                      <a:pt x="832134" y="163333"/>
                    </a:cubicBezTo>
                    <a:cubicBezTo>
                      <a:pt x="801964" y="133162"/>
                      <a:pt x="782764" y="97507"/>
                      <a:pt x="777279" y="56365"/>
                    </a:cubicBezTo>
                    <a:cubicBezTo>
                      <a:pt x="834878" y="39909"/>
                      <a:pt x="895219" y="34423"/>
                      <a:pt x="955558" y="39909"/>
                    </a:cubicBezTo>
                    <a:cubicBezTo>
                      <a:pt x="958302" y="100249"/>
                      <a:pt x="952816" y="160590"/>
                      <a:pt x="939103" y="218188"/>
                    </a:cubicBez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xmlns="" id="{A0B33747-0560-48B3-DC7B-51B9A7C0263E}"/>
                  </a:ext>
                </a:extLst>
              </p:cNvPr>
              <p:cNvSpPr/>
              <p:nvPr/>
            </p:nvSpPr>
            <p:spPr>
              <a:xfrm>
                <a:off x="11188507" y="2334258"/>
                <a:ext cx="239991" cy="240677"/>
              </a:xfrm>
              <a:custGeom>
                <a:avLst/>
                <a:gdLst>
                  <a:gd name="connsiteX0" fmla="*/ 34971 w 239991"/>
                  <a:gd name="connsiteY0" fmla="*/ 34970 h 240677"/>
                  <a:gd name="connsiteX1" fmla="*/ 34971 w 239991"/>
                  <a:gd name="connsiteY1" fmla="*/ 205021 h 240677"/>
                  <a:gd name="connsiteX2" fmla="*/ 119996 w 239991"/>
                  <a:gd name="connsiteY2" fmla="*/ 240677 h 240677"/>
                  <a:gd name="connsiteX3" fmla="*/ 205022 w 239991"/>
                  <a:gd name="connsiteY3" fmla="*/ 205021 h 240677"/>
                  <a:gd name="connsiteX4" fmla="*/ 205022 w 239991"/>
                  <a:gd name="connsiteY4" fmla="*/ 205021 h 240677"/>
                  <a:gd name="connsiteX5" fmla="*/ 205022 w 239991"/>
                  <a:gd name="connsiteY5" fmla="*/ 34970 h 240677"/>
                  <a:gd name="connsiteX6" fmla="*/ 34971 w 239991"/>
                  <a:gd name="connsiteY6" fmla="*/ 34970 h 240677"/>
                  <a:gd name="connsiteX7" fmla="*/ 177595 w 239991"/>
                  <a:gd name="connsiteY7" fmla="*/ 177594 h 240677"/>
                  <a:gd name="connsiteX8" fmla="*/ 62398 w 239991"/>
                  <a:gd name="connsiteY8" fmla="*/ 177594 h 240677"/>
                  <a:gd name="connsiteX9" fmla="*/ 62398 w 239991"/>
                  <a:gd name="connsiteY9" fmla="*/ 62398 h 240677"/>
                  <a:gd name="connsiteX10" fmla="*/ 119996 w 239991"/>
                  <a:gd name="connsiteY10" fmla="*/ 37713 h 240677"/>
                  <a:gd name="connsiteX11" fmla="*/ 177595 w 239991"/>
                  <a:gd name="connsiteY11" fmla="*/ 62398 h 240677"/>
                  <a:gd name="connsiteX12" fmla="*/ 177595 w 239991"/>
                  <a:gd name="connsiteY12" fmla="*/ 177594 h 2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991" h="240677">
                    <a:moveTo>
                      <a:pt x="34971" y="34970"/>
                    </a:moveTo>
                    <a:cubicBezTo>
                      <a:pt x="-11657" y="81597"/>
                      <a:pt x="-11657" y="158394"/>
                      <a:pt x="34971" y="205021"/>
                    </a:cubicBezTo>
                    <a:cubicBezTo>
                      <a:pt x="59654" y="229706"/>
                      <a:pt x="89826" y="240677"/>
                      <a:pt x="119996" y="240677"/>
                    </a:cubicBezTo>
                    <a:cubicBezTo>
                      <a:pt x="150167" y="240677"/>
                      <a:pt x="180337" y="229706"/>
                      <a:pt x="205022" y="205021"/>
                    </a:cubicBezTo>
                    <a:lnTo>
                      <a:pt x="205022" y="205021"/>
                    </a:lnTo>
                    <a:cubicBezTo>
                      <a:pt x="251648" y="158394"/>
                      <a:pt x="251648" y="81597"/>
                      <a:pt x="205022" y="34970"/>
                    </a:cubicBezTo>
                    <a:cubicBezTo>
                      <a:pt x="158395" y="-11657"/>
                      <a:pt x="81598" y="-11657"/>
                      <a:pt x="34971" y="34970"/>
                    </a:cubicBezTo>
                    <a:close/>
                    <a:moveTo>
                      <a:pt x="177595" y="177594"/>
                    </a:moveTo>
                    <a:cubicBezTo>
                      <a:pt x="147423" y="207764"/>
                      <a:pt x="95312" y="207764"/>
                      <a:pt x="62398" y="177594"/>
                    </a:cubicBezTo>
                    <a:cubicBezTo>
                      <a:pt x="32227" y="147424"/>
                      <a:pt x="32227" y="95311"/>
                      <a:pt x="62398" y="62398"/>
                    </a:cubicBezTo>
                    <a:cubicBezTo>
                      <a:pt x="78854" y="45941"/>
                      <a:pt x="98054" y="37713"/>
                      <a:pt x="119996" y="37713"/>
                    </a:cubicBezTo>
                    <a:cubicBezTo>
                      <a:pt x="141937" y="37713"/>
                      <a:pt x="161137" y="45941"/>
                      <a:pt x="177595" y="62398"/>
                    </a:cubicBezTo>
                    <a:cubicBezTo>
                      <a:pt x="207765" y="95311"/>
                      <a:pt x="207765" y="144681"/>
                      <a:pt x="177595" y="177594"/>
                    </a:cubicBez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xmlns="" id="{ABED4261-3910-79C6-E76D-F0338F37E4AA}"/>
                  </a:ext>
                </a:extLst>
              </p:cNvPr>
              <p:cNvSpPr/>
              <p:nvPr/>
            </p:nvSpPr>
            <p:spPr>
              <a:xfrm>
                <a:off x="10696180" y="2862240"/>
                <a:ext cx="207763" cy="209135"/>
              </a:xfrm>
              <a:custGeom>
                <a:avLst/>
                <a:gdLst>
                  <a:gd name="connsiteX0" fmla="*/ 203651 w 207763"/>
                  <a:gd name="connsiteY0" fmla="*/ 6171 h 209135"/>
                  <a:gd name="connsiteX1" fmla="*/ 176223 w 207763"/>
                  <a:gd name="connsiteY1" fmla="*/ 6171 h 209135"/>
                  <a:gd name="connsiteX2" fmla="*/ 6171 w 207763"/>
                  <a:gd name="connsiteY2" fmla="*/ 176223 h 209135"/>
                  <a:gd name="connsiteX3" fmla="*/ 6171 w 207763"/>
                  <a:gd name="connsiteY3" fmla="*/ 203650 h 209135"/>
                  <a:gd name="connsiteX4" fmla="*/ 19885 w 207763"/>
                  <a:gd name="connsiteY4" fmla="*/ 209136 h 209135"/>
                  <a:gd name="connsiteX5" fmla="*/ 33599 w 207763"/>
                  <a:gd name="connsiteY5" fmla="*/ 203650 h 209135"/>
                  <a:gd name="connsiteX6" fmla="*/ 203651 w 207763"/>
                  <a:gd name="connsiteY6" fmla="*/ 33599 h 209135"/>
                  <a:gd name="connsiteX7" fmla="*/ 203651 w 207763"/>
                  <a:gd name="connsiteY7" fmla="*/ 6171 h 2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63" h="209135">
                    <a:moveTo>
                      <a:pt x="203651" y="6171"/>
                    </a:moveTo>
                    <a:cubicBezTo>
                      <a:pt x="195421" y="-2057"/>
                      <a:pt x="184451" y="-2057"/>
                      <a:pt x="176223" y="6171"/>
                    </a:cubicBezTo>
                    <a:lnTo>
                      <a:pt x="6171" y="176223"/>
                    </a:lnTo>
                    <a:cubicBezTo>
                      <a:pt x="-2057" y="184451"/>
                      <a:pt x="-2057" y="195422"/>
                      <a:pt x="6171" y="203650"/>
                    </a:cubicBezTo>
                    <a:cubicBezTo>
                      <a:pt x="8913" y="206393"/>
                      <a:pt x="14399" y="209136"/>
                      <a:pt x="19885" y="209136"/>
                    </a:cubicBezTo>
                    <a:cubicBezTo>
                      <a:pt x="25371" y="209136"/>
                      <a:pt x="30855" y="206393"/>
                      <a:pt x="33599" y="203650"/>
                    </a:cubicBezTo>
                    <a:lnTo>
                      <a:pt x="203651" y="33599"/>
                    </a:lnTo>
                    <a:cubicBezTo>
                      <a:pt x="209135" y="25371"/>
                      <a:pt x="209135" y="14399"/>
                      <a:pt x="203651" y="6171"/>
                    </a:cubicBez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xmlns="" id="{06DCF7AB-F80E-21DE-7B9B-2A91958400FA}"/>
                  </a:ext>
                </a:extLst>
              </p:cNvPr>
              <p:cNvSpPr/>
              <p:nvPr/>
            </p:nvSpPr>
            <p:spPr>
              <a:xfrm>
                <a:off x="10841547" y="2917095"/>
                <a:ext cx="116566" cy="115881"/>
              </a:xfrm>
              <a:custGeom>
                <a:avLst/>
                <a:gdLst>
                  <a:gd name="connsiteX0" fmla="*/ 82968 w 116566"/>
                  <a:gd name="connsiteY0" fmla="*/ 6171 h 115881"/>
                  <a:gd name="connsiteX1" fmla="*/ 6171 w 116566"/>
                  <a:gd name="connsiteY1" fmla="*/ 82968 h 115881"/>
                  <a:gd name="connsiteX2" fmla="*/ 6171 w 116566"/>
                  <a:gd name="connsiteY2" fmla="*/ 110396 h 115881"/>
                  <a:gd name="connsiteX3" fmla="*/ 19885 w 116566"/>
                  <a:gd name="connsiteY3" fmla="*/ 115881 h 115881"/>
                  <a:gd name="connsiteX4" fmla="*/ 33599 w 116566"/>
                  <a:gd name="connsiteY4" fmla="*/ 110396 h 115881"/>
                  <a:gd name="connsiteX5" fmla="*/ 110396 w 116566"/>
                  <a:gd name="connsiteY5" fmla="*/ 33599 h 115881"/>
                  <a:gd name="connsiteX6" fmla="*/ 110396 w 116566"/>
                  <a:gd name="connsiteY6" fmla="*/ 6171 h 115881"/>
                  <a:gd name="connsiteX7" fmla="*/ 82968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82968" y="6171"/>
                    </a:moveTo>
                    <a:lnTo>
                      <a:pt x="6171" y="82968"/>
                    </a:lnTo>
                    <a:cubicBezTo>
                      <a:pt x="-2057" y="91197"/>
                      <a:pt x="-2057" y="102168"/>
                      <a:pt x="6171" y="110396"/>
                    </a:cubicBezTo>
                    <a:cubicBezTo>
                      <a:pt x="8913" y="113139"/>
                      <a:pt x="14399" y="115881"/>
                      <a:pt x="19885" y="115881"/>
                    </a:cubicBezTo>
                    <a:cubicBezTo>
                      <a:pt x="25371" y="115881"/>
                      <a:pt x="30857" y="113139"/>
                      <a:pt x="33599" y="110396"/>
                    </a:cubicBezTo>
                    <a:lnTo>
                      <a:pt x="110396" y="33599"/>
                    </a:lnTo>
                    <a:cubicBezTo>
                      <a:pt x="118624" y="25371"/>
                      <a:pt x="118624" y="14399"/>
                      <a:pt x="110396" y="6171"/>
                    </a:cubicBezTo>
                    <a:cubicBezTo>
                      <a:pt x="104910" y="-2057"/>
                      <a:pt x="91196" y="-2057"/>
                      <a:pt x="82968" y="6171"/>
                    </a:cubicBez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xmlns="" id="{4B8006A8-33D3-D8C3-3A89-531D892AA120}"/>
                  </a:ext>
                </a:extLst>
              </p:cNvPr>
              <p:cNvSpPr/>
              <p:nvPr/>
            </p:nvSpPr>
            <p:spPr>
              <a:xfrm>
                <a:off x="10800014" y="3032976"/>
                <a:ext cx="40503" cy="39770"/>
              </a:xfrm>
              <a:custGeom>
                <a:avLst/>
                <a:gdLst>
                  <a:gd name="connsiteX0" fmla="*/ 20275 w 40503"/>
                  <a:gd name="connsiteY0" fmla="*/ 0 h 39770"/>
                  <a:gd name="connsiteX1" fmla="*/ 1076 w 40503"/>
                  <a:gd name="connsiteY1" fmla="*/ 13714 h 39770"/>
                  <a:gd name="connsiteX2" fmla="*/ 6562 w 40503"/>
                  <a:gd name="connsiteY2" fmla="*/ 35656 h 39770"/>
                  <a:gd name="connsiteX3" fmla="*/ 31247 w 40503"/>
                  <a:gd name="connsiteY3" fmla="*/ 35656 h 39770"/>
                  <a:gd name="connsiteX4" fmla="*/ 39475 w 40503"/>
                  <a:gd name="connsiteY4" fmla="*/ 10971 h 39770"/>
                  <a:gd name="connsiteX5" fmla="*/ 20275 w 40503"/>
                  <a:gd name="connsiteY5" fmla="*/ 0 h 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03" h="39770">
                    <a:moveTo>
                      <a:pt x="20275" y="0"/>
                    </a:moveTo>
                    <a:cubicBezTo>
                      <a:pt x="12047" y="0"/>
                      <a:pt x="3819" y="5486"/>
                      <a:pt x="1076" y="13714"/>
                    </a:cubicBezTo>
                    <a:cubicBezTo>
                      <a:pt x="-1666" y="21942"/>
                      <a:pt x="1076" y="30171"/>
                      <a:pt x="6562" y="35656"/>
                    </a:cubicBezTo>
                    <a:cubicBezTo>
                      <a:pt x="12047" y="41141"/>
                      <a:pt x="23018" y="41141"/>
                      <a:pt x="31247" y="35656"/>
                    </a:cubicBezTo>
                    <a:cubicBezTo>
                      <a:pt x="39475" y="30171"/>
                      <a:pt x="42217" y="19200"/>
                      <a:pt x="39475" y="10971"/>
                    </a:cubicBezTo>
                    <a:cubicBezTo>
                      <a:pt x="36731" y="5486"/>
                      <a:pt x="28503" y="0"/>
                      <a:pt x="20275" y="0"/>
                    </a:cubicBez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xmlns="" id="{A801103F-0EE3-9C52-B777-9D85E2F01E32}"/>
                  </a:ext>
                </a:extLst>
              </p:cNvPr>
              <p:cNvSpPr/>
              <p:nvPr/>
            </p:nvSpPr>
            <p:spPr>
              <a:xfrm>
                <a:off x="10839490" y="3045471"/>
                <a:ext cx="27427" cy="1218"/>
              </a:xfrm>
              <a:custGeom>
                <a:avLst/>
                <a:gdLst>
                  <a:gd name="connsiteX0" fmla="*/ 0 w 27427"/>
                  <a:gd name="connsiteY0" fmla="*/ 1219 h 1218"/>
                  <a:gd name="connsiteX1" fmla="*/ 0 w 27427"/>
                  <a:gd name="connsiteY1" fmla="*/ 1219 h 1218"/>
                  <a:gd name="connsiteX2" fmla="*/ 0 w 27427"/>
                  <a:gd name="connsiteY2" fmla="*/ 1219 h 1218"/>
                </a:gdLst>
                <a:ahLst/>
                <a:cxnLst>
                  <a:cxn ang="0">
                    <a:pos x="connsiteX0" y="connsiteY0"/>
                  </a:cxn>
                  <a:cxn ang="0">
                    <a:pos x="connsiteX1" y="connsiteY1"/>
                  </a:cxn>
                  <a:cxn ang="0">
                    <a:pos x="connsiteX2" y="connsiteY2"/>
                  </a:cxn>
                </a:cxnLst>
                <a:rect l="l" t="t" r="r" b="b"/>
                <a:pathLst>
                  <a:path w="27427" h="1218">
                    <a:moveTo>
                      <a:pt x="0" y="1219"/>
                    </a:moveTo>
                    <a:cubicBezTo>
                      <a:pt x="0" y="1219"/>
                      <a:pt x="0" y="-1524"/>
                      <a:pt x="0" y="1219"/>
                    </a:cubicBezTo>
                    <a:lnTo>
                      <a:pt x="0" y="1219"/>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xmlns="" id="{A53F7409-BCB5-83D5-E7A1-EEDDC2BB902C}"/>
                  </a:ext>
                </a:extLst>
              </p:cNvPr>
              <p:cNvSpPr/>
              <p:nvPr/>
            </p:nvSpPr>
            <p:spPr>
              <a:xfrm>
                <a:off x="10748292" y="3076175"/>
                <a:ext cx="50741" cy="50055"/>
              </a:xfrm>
              <a:custGeom>
                <a:avLst/>
                <a:gdLst>
                  <a:gd name="connsiteX0" fmla="*/ 17143 w 50741"/>
                  <a:gd name="connsiteY0" fmla="*/ 6171 h 50055"/>
                  <a:gd name="connsiteX1" fmla="*/ 6171 w 50741"/>
                  <a:gd name="connsiteY1" fmla="*/ 17143 h 50055"/>
                  <a:gd name="connsiteX2" fmla="*/ 6171 w 50741"/>
                  <a:gd name="connsiteY2" fmla="*/ 44570 h 50055"/>
                  <a:gd name="connsiteX3" fmla="*/ 19885 w 50741"/>
                  <a:gd name="connsiteY3" fmla="*/ 50056 h 50055"/>
                  <a:gd name="connsiteX4" fmla="*/ 33599 w 50741"/>
                  <a:gd name="connsiteY4" fmla="*/ 44570 h 50055"/>
                  <a:gd name="connsiteX5" fmla="*/ 44570 w 50741"/>
                  <a:gd name="connsiteY5" fmla="*/ 33599 h 50055"/>
                  <a:gd name="connsiteX6" fmla="*/ 44570 w 50741"/>
                  <a:gd name="connsiteY6" fmla="*/ 6171 h 50055"/>
                  <a:gd name="connsiteX7" fmla="*/ 17143 w 50741"/>
                  <a:gd name="connsiteY7" fmla="*/ 6171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17143" y="6171"/>
                    </a:moveTo>
                    <a:lnTo>
                      <a:pt x="6171" y="17143"/>
                    </a:lnTo>
                    <a:cubicBezTo>
                      <a:pt x="-2057" y="25371"/>
                      <a:pt x="-2057" y="36342"/>
                      <a:pt x="6171" y="44570"/>
                    </a:cubicBezTo>
                    <a:cubicBezTo>
                      <a:pt x="8915" y="47313"/>
                      <a:pt x="14401" y="50056"/>
                      <a:pt x="19885" y="50056"/>
                    </a:cubicBezTo>
                    <a:cubicBezTo>
                      <a:pt x="25371" y="50056"/>
                      <a:pt x="30857" y="47313"/>
                      <a:pt x="33599" y="44570"/>
                    </a:cubicBezTo>
                    <a:lnTo>
                      <a:pt x="44570" y="33599"/>
                    </a:lnTo>
                    <a:cubicBezTo>
                      <a:pt x="52798" y="25371"/>
                      <a:pt x="52798" y="14400"/>
                      <a:pt x="44570" y="6171"/>
                    </a:cubicBezTo>
                    <a:cubicBezTo>
                      <a:pt x="36342" y="-2057"/>
                      <a:pt x="25371" y="-2057"/>
                      <a:pt x="17143" y="6171"/>
                    </a:cubicBezTo>
                    <a:close/>
                  </a:path>
                </a:pathLst>
              </a:custGeom>
              <a:grp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xmlns="" id="{8E8A3C41-0EDA-BD8B-1CCD-477E5F752793}"/>
                  </a:ext>
                </a:extLst>
              </p:cNvPr>
              <p:cNvSpPr/>
              <p:nvPr/>
            </p:nvSpPr>
            <p:spPr>
              <a:xfrm>
                <a:off x="10641325" y="2900638"/>
                <a:ext cx="116566" cy="115881"/>
              </a:xfrm>
              <a:custGeom>
                <a:avLst/>
                <a:gdLst>
                  <a:gd name="connsiteX0" fmla="*/ 110396 w 116566"/>
                  <a:gd name="connsiteY0" fmla="*/ 6171 h 115881"/>
                  <a:gd name="connsiteX1" fmla="*/ 82968 w 116566"/>
                  <a:gd name="connsiteY1" fmla="*/ 6171 h 115881"/>
                  <a:gd name="connsiteX2" fmla="*/ 6171 w 116566"/>
                  <a:gd name="connsiteY2" fmla="*/ 82969 h 115881"/>
                  <a:gd name="connsiteX3" fmla="*/ 6171 w 116566"/>
                  <a:gd name="connsiteY3" fmla="*/ 110396 h 115881"/>
                  <a:gd name="connsiteX4" fmla="*/ 19885 w 116566"/>
                  <a:gd name="connsiteY4" fmla="*/ 115882 h 115881"/>
                  <a:gd name="connsiteX5" fmla="*/ 33599 w 116566"/>
                  <a:gd name="connsiteY5" fmla="*/ 110396 h 115881"/>
                  <a:gd name="connsiteX6" fmla="*/ 110396 w 116566"/>
                  <a:gd name="connsiteY6" fmla="*/ 33599 h 115881"/>
                  <a:gd name="connsiteX7" fmla="*/ 110396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110396" y="6171"/>
                    </a:moveTo>
                    <a:cubicBezTo>
                      <a:pt x="102168" y="-2057"/>
                      <a:pt x="91196" y="-2057"/>
                      <a:pt x="82968" y="6171"/>
                    </a:cubicBezTo>
                    <a:lnTo>
                      <a:pt x="6171" y="82969"/>
                    </a:lnTo>
                    <a:cubicBezTo>
                      <a:pt x="-2057" y="91197"/>
                      <a:pt x="-2057" y="102168"/>
                      <a:pt x="6171" y="110396"/>
                    </a:cubicBezTo>
                    <a:cubicBezTo>
                      <a:pt x="8913" y="113139"/>
                      <a:pt x="14399" y="115882"/>
                      <a:pt x="19885" y="115882"/>
                    </a:cubicBezTo>
                    <a:cubicBezTo>
                      <a:pt x="25371" y="115882"/>
                      <a:pt x="30855" y="113139"/>
                      <a:pt x="33599" y="110396"/>
                    </a:cubicBezTo>
                    <a:lnTo>
                      <a:pt x="110396" y="33599"/>
                    </a:lnTo>
                    <a:cubicBezTo>
                      <a:pt x="118624" y="28113"/>
                      <a:pt x="118624" y="14400"/>
                      <a:pt x="110396" y="6171"/>
                    </a:cubicBezTo>
                    <a:close/>
                  </a:path>
                </a:pathLst>
              </a:custGeom>
              <a:grp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xmlns="" id="{77F66506-CFAB-FFD1-DCC2-14E20D23EC76}"/>
                  </a:ext>
                </a:extLst>
              </p:cNvPr>
              <p:cNvSpPr/>
              <p:nvPr/>
            </p:nvSpPr>
            <p:spPr>
              <a:xfrm>
                <a:off x="10756959" y="2861124"/>
                <a:ext cx="38645" cy="38485"/>
              </a:xfrm>
              <a:custGeom>
                <a:avLst/>
                <a:gdLst>
                  <a:gd name="connsiteX0" fmla="*/ 24932 w 38645"/>
                  <a:gd name="connsiteY0" fmla="*/ 37457 h 38485"/>
                  <a:gd name="connsiteX1" fmla="*/ 38646 w 38645"/>
                  <a:gd name="connsiteY1" fmla="*/ 21001 h 38485"/>
                  <a:gd name="connsiteX2" fmla="*/ 27676 w 38645"/>
                  <a:gd name="connsiteY2" fmla="*/ 1801 h 38485"/>
                  <a:gd name="connsiteX3" fmla="*/ 5734 w 38645"/>
                  <a:gd name="connsiteY3" fmla="*/ 4544 h 38485"/>
                  <a:gd name="connsiteX4" fmla="*/ 2990 w 38645"/>
                  <a:gd name="connsiteY4" fmla="*/ 29229 h 38485"/>
                  <a:gd name="connsiteX5" fmla="*/ 2990 w 38645"/>
                  <a:gd name="connsiteY5" fmla="*/ 29229 h 38485"/>
                  <a:gd name="connsiteX6" fmla="*/ 2990 w 38645"/>
                  <a:gd name="connsiteY6" fmla="*/ 29229 h 38485"/>
                  <a:gd name="connsiteX7" fmla="*/ 24932 w 38645"/>
                  <a:gd name="connsiteY7" fmla="*/ 37457 h 3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5" h="38485">
                    <a:moveTo>
                      <a:pt x="24932" y="37457"/>
                    </a:moveTo>
                    <a:cubicBezTo>
                      <a:pt x="33161" y="34714"/>
                      <a:pt x="38646" y="29229"/>
                      <a:pt x="38646" y="21001"/>
                    </a:cubicBezTo>
                    <a:cubicBezTo>
                      <a:pt x="38646" y="12773"/>
                      <a:pt x="35904" y="4544"/>
                      <a:pt x="27676" y="1801"/>
                    </a:cubicBezTo>
                    <a:cubicBezTo>
                      <a:pt x="19448" y="-941"/>
                      <a:pt x="11218" y="-941"/>
                      <a:pt x="5734" y="4544"/>
                    </a:cubicBezTo>
                    <a:cubicBezTo>
                      <a:pt x="248" y="10030"/>
                      <a:pt x="-2496" y="21001"/>
                      <a:pt x="2990" y="29229"/>
                    </a:cubicBezTo>
                    <a:cubicBezTo>
                      <a:pt x="2990" y="29229"/>
                      <a:pt x="2990" y="29229"/>
                      <a:pt x="2990" y="29229"/>
                    </a:cubicBezTo>
                    <a:cubicBezTo>
                      <a:pt x="2990" y="29229"/>
                      <a:pt x="2990" y="29229"/>
                      <a:pt x="2990" y="29229"/>
                    </a:cubicBezTo>
                    <a:cubicBezTo>
                      <a:pt x="8476" y="37457"/>
                      <a:pt x="16704" y="40200"/>
                      <a:pt x="24932" y="37457"/>
                    </a:cubicBezTo>
                    <a:close/>
                  </a:path>
                </a:pathLst>
              </a:custGeom>
              <a:grp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xmlns="" id="{AB5BBDC6-85F7-51C9-6F31-55E5244818DA}"/>
                  </a:ext>
                </a:extLst>
              </p:cNvPr>
              <p:cNvSpPr/>
              <p:nvPr/>
            </p:nvSpPr>
            <p:spPr>
              <a:xfrm>
                <a:off x="10800405" y="2807384"/>
                <a:ext cx="50741" cy="50055"/>
              </a:xfrm>
              <a:custGeom>
                <a:avLst/>
                <a:gdLst>
                  <a:gd name="connsiteX0" fmla="*/ 33599 w 50741"/>
                  <a:gd name="connsiteY0" fmla="*/ 44570 h 50055"/>
                  <a:gd name="connsiteX1" fmla="*/ 44570 w 50741"/>
                  <a:gd name="connsiteY1" fmla="*/ 33599 h 50055"/>
                  <a:gd name="connsiteX2" fmla="*/ 44570 w 50741"/>
                  <a:gd name="connsiteY2" fmla="*/ 6171 h 50055"/>
                  <a:gd name="connsiteX3" fmla="*/ 17143 w 50741"/>
                  <a:gd name="connsiteY3" fmla="*/ 6171 h 50055"/>
                  <a:gd name="connsiteX4" fmla="*/ 6171 w 50741"/>
                  <a:gd name="connsiteY4" fmla="*/ 17142 h 50055"/>
                  <a:gd name="connsiteX5" fmla="*/ 6171 w 50741"/>
                  <a:gd name="connsiteY5" fmla="*/ 44570 h 50055"/>
                  <a:gd name="connsiteX6" fmla="*/ 19885 w 50741"/>
                  <a:gd name="connsiteY6" fmla="*/ 50055 h 50055"/>
                  <a:gd name="connsiteX7" fmla="*/ 33599 w 50741"/>
                  <a:gd name="connsiteY7" fmla="*/ 44570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33599" y="44570"/>
                    </a:moveTo>
                    <a:lnTo>
                      <a:pt x="44570" y="33599"/>
                    </a:lnTo>
                    <a:cubicBezTo>
                      <a:pt x="52798" y="25371"/>
                      <a:pt x="52798" y="14399"/>
                      <a:pt x="44570" y="6171"/>
                    </a:cubicBezTo>
                    <a:cubicBezTo>
                      <a:pt x="36341" y="-2057"/>
                      <a:pt x="25371" y="-2057"/>
                      <a:pt x="17143" y="6171"/>
                    </a:cubicBezTo>
                    <a:lnTo>
                      <a:pt x="6171" y="17142"/>
                    </a:lnTo>
                    <a:cubicBezTo>
                      <a:pt x="-2057" y="25371"/>
                      <a:pt x="-2057" y="36342"/>
                      <a:pt x="6171" y="44570"/>
                    </a:cubicBezTo>
                    <a:cubicBezTo>
                      <a:pt x="8913" y="47312"/>
                      <a:pt x="14399" y="50055"/>
                      <a:pt x="19885" y="50055"/>
                    </a:cubicBezTo>
                    <a:cubicBezTo>
                      <a:pt x="25371" y="50055"/>
                      <a:pt x="30857" y="50055"/>
                      <a:pt x="33599" y="44570"/>
                    </a:cubicBezTo>
                    <a:close/>
                  </a:path>
                </a:pathLst>
              </a:custGeom>
              <a:grpFill/>
              <a:ln w="27426" cap="flat">
                <a:noFill/>
                <a:prstDash val="solid"/>
                <a:miter/>
              </a:ln>
            </p:spPr>
            <p:txBody>
              <a:bodyPr rtlCol="0" anchor="ctr"/>
              <a:lstStyle/>
              <a:p>
                <a:endParaRPr lang="en-US"/>
              </a:p>
            </p:txBody>
          </p:sp>
        </p:grpSp>
      </p:grpSp>
      <p:sp>
        <p:nvSpPr>
          <p:cNvPr id="75" name="Text Placeholder 5">
            <a:extLst>
              <a:ext uri="{FF2B5EF4-FFF2-40B4-BE49-F238E27FC236}">
                <a16:creationId xmlns:a16="http://schemas.microsoft.com/office/drawing/2014/main" xmlns="" id="{97B81F84-5B61-D509-FE8E-73FAC7BDC5D5}"/>
              </a:ext>
            </a:extLst>
          </p:cNvPr>
          <p:cNvSpPr txBox="1">
            <a:spLocks/>
          </p:cNvSpPr>
          <p:nvPr/>
        </p:nvSpPr>
        <p:spPr>
          <a:xfrm>
            <a:off x="2413000" y="5883275"/>
            <a:ext cx="4724400" cy="4343400"/>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b="1" kern="0" spc="-5" dirty="0" smtClean="0">
                <a:cs typeface="Calibri"/>
              </a:rPr>
              <a:t>Използването на KPI (</a:t>
            </a:r>
            <a:r>
              <a:rPr lang="ru-RU" b="1" kern="0" spc="-5" dirty="0" err="1" smtClean="0">
                <a:cs typeface="Calibri"/>
              </a:rPr>
              <a:t>ключови</a:t>
            </a:r>
            <a:r>
              <a:rPr lang="ru-RU" b="1" kern="0" spc="-5" dirty="0" smtClean="0">
                <a:cs typeface="Calibri"/>
              </a:rPr>
              <a:t> </a:t>
            </a:r>
            <a:r>
              <a:rPr lang="ru-RU" b="1" kern="0" spc="-5" dirty="0" err="1" smtClean="0">
                <a:cs typeface="Calibri"/>
              </a:rPr>
              <a:t>индикатори</a:t>
            </a:r>
            <a:r>
              <a:rPr lang="ru-RU" b="1" kern="0" spc="-5" dirty="0" smtClean="0">
                <a:cs typeface="Calibri"/>
              </a:rPr>
              <a:t> за </a:t>
            </a:r>
            <a:r>
              <a:rPr lang="ru-RU" b="1" kern="0" spc="-5" dirty="0" err="1" smtClean="0">
                <a:cs typeface="Calibri"/>
              </a:rPr>
              <a:t>резултат</a:t>
            </a:r>
            <a:r>
              <a:rPr lang="ru-RU" b="1" kern="0" spc="-5" dirty="0" smtClean="0">
                <a:cs typeface="Calibri"/>
              </a:rPr>
              <a:t>) за проследяване на развитието и измерване на напредъка на годишна база чрез набор от идентифицирани действия.</a:t>
            </a:r>
          </a:p>
          <a:p>
            <a:pPr marL="67945" algn="l">
              <a:lnSpc>
                <a:spcPts val="1275"/>
              </a:lnSpc>
            </a:pPr>
            <a:endParaRPr lang="en-IE" b="1" kern="0" spc="-5" dirty="0">
              <a:cs typeface="Calibri"/>
            </a:endParaRPr>
          </a:p>
          <a:p>
            <a:pPr marL="239395" indent="-171450" algn="l">
              <a:lnSpc>
                <a:spcPts val="1275"/>
              </a:lnSpc>
              <a:buClr>
                <a:srgbClr val="EB7339"/>
              </a:buClr>
              <a:buFont typeface="Arial" panose="020B0604020202020204" pitchFamily="34" charset="0"/>
              <a:buChar char="•"/>
            </a:pPr>
            <a:r>
              <a:rPr lang="ru-RU" kern="0" spc="-5" dirty="0" smtClean="0">
                <a:cs typeface="Calibri"/>
              </a:rPr>
              <a:t>Навременно и ефективно завършване на посещенията на стопанството в рамките на графика за календарната година.</a:t>
            </a:r>
          </a:p>
          <a:p>
            <a:pPr marL="239395" indent="-171450" algn="l">
              <a:lnSpc>
                <a:spcPts val="1275"/>
              </a:lnSpc>
              <a:buClr>
                <a:srgbClr val="EB7339"/>
              </a:buClr>
              <a:buFont typeface="Arial" panose="020B0604020202020204" pitchFamily="34" charset="0"/>
              <a:buChar char="•"/>
            </a:pPr>
            <a:r>
              <a:rPr lang="ru-RU" kern="0" spc="-5" dirty="0" smtClean="0">
                <a:cs typeface="Calibri"/>
              </a:rPr>
              <a:t>Ефективно издаване на базирани на резултатите и действия плащания на земеделските стопани, за да се осигури подкрепа и сътрудничество на фермерите</a:t>
            </a:r>
          </a:p>
          <a:p>
            <a:pPr marL="239395" indent="-171450" algn="l">
              <a:lnSpc>
                <a:spcPts val="1275"/>
              </a:lnSpc>
              <a:buClr>
                <a:srgbClr val="EB7339"/>
              </a:buClr>
              <a:buFont typeface="Arial" panose="020B0604020202020204" pitchFamily="34" charset="0"/>
              <a:buChar char="•"/>
            </a:pPr>
            <a:r>
              <a:rPr lang="ru-RU" kern="0" spc="-5" dirty="0" smtClean="0">
                <a:cs typeface="Calibri"/>
              </a:rPr>
              <a:t>Разработени планове за </a:t>
            </a:r>
            <a:r>
              <a:rPr lang="ru-RU" kern="0" spc="-5" dirty="0" err="1" smtClean="0">
                <a:cs typeface="Calibri"/>
              </a:rPr>
              <a:t>земеделските</a:t>
            </a:r>
            <a:r>
              <a:rPr lang="ru-RU" kern="0" spc="-5" dirty="0" smtClean="0">
                <a:cs typeface="Calibri"/>
              </a:rPr>
              <a:t> </a:t>
            </a:r>
            <a:r>
              <a:rPr lang="ru-RU" kern="0" spc="-5" dirty="0" err="1" smtClean="0">
                <a:cs typeface="Calibri"/>
              </a:rPr>
              <a:t>дейности</a:t>
            </a:r>
            <a:r>
              <a:rPr lang="ru-RU" kern="0" spc="-5" dirty="0" smtClean="0">
                <a:cs typeface="Calibri"/>
              </a:rPr>
              <a:t> </a:t>
            </a:r>
            <a:r>
              <a:rPr lang="ru-RU" kern="0" spc="-5" dirty="0" err="1" smtClean="0">
                <a:cs typeface="Calibri"/>
              </a:rPr>
              <a:t>във</a:t>
            </a:r>
            <a:r>
              <a:rPr lang="ru-RU" kern="0" spc="-5" dirty="0" smtClean="0">
                <a:cs typeface="Calibri"/>
              </a:rPr>
              <a:t> </a:t>
            </a:r>
            <a:r>
              <a:rPr lang="ru-RU" kern="0" spc="-5" dirty="0" err="1" smtClean="0">
                <a:cs typeface="Calibri"/>
              </a:rPr>
              <a:t>фермите</a:t>
            </a:r>
            <a:r>
              <a:rPr lang="ru-RU" kern="0" spc="-5" dirty="0" smtClean="0">
                <a:cs typeface="Calibri"/>
              </a:rPr>
              <a:t>, </a:t>
            </a:r>
            <a:r>
              <a:rPr lang="ru-RU" kern="0" spc="-5" dirty="0" err="1" smtClean="0">
                <a:cs typeface="Calibri"/>
              </a:rPr>
              <a:t>представени</a:t>
            </a:r>
            <a:r>
              <a:rPr lang="ru-RU" kern="0" spc="-5" dirty="0" smtClean="0">
                <a:cs typeface="Calibri"/>
              </a:rPr>
              <a:t> и </a:t>
            </a:r>
            <a:r>
              <a:rPr lang="ru-RU" kern="0" spc="-5" dirty="0" err="1" smtClean="0">
                <a:cs typeface="Calibri"/>
              </a:rPr>
              <a:t>одобрени</a:t>
            </a:r>
            <a:r>
              <a:rPr lang="ru-RU" kern="0" spc="-5" dirty="0" smtClean="0">
                <a:cs typeface="Calibri"/>
              </a:rPr>
              <a:t> в </a:t>
            </a:r>
            <a:r>
              <a:rPr lang="ru-RU" kern="0" spc="-5" dirty="0" err="1" smtClean="0">
                <a:cs typeface="Calibri"/>
              </a:rPr>
              <a:t>рамките</a:t>
            </a:r>
            <a:r>
              <a:rPr lang="ru-RU" kern="0" spc="-5" dirty="0" smtClean="0">
                <a:cs typeface="Calibri"/>
              </a:rPr>
              <a:t> на проекта.</a:t>
            </a:r>
          </a:p>
          <a:p>
            <a:pPr marL="239395" indent="-171450" algn="l">
              <a:lnSpc>
                <a:spcPts val="1275"/>
              </a:lnSpc>
              <a:buClr>
                <a:srgbClr val="EB7339"/>
              </a:buClr>
              <a:buFont typeface="Arial" panose="020B0604020202020204" pitchFamily="34" charset="0"/>
              <a:buChar char="•"/>
            </a:pPr>
            <a:r>
              <a:rPr lang="ru-RU" kern="0" spc="-5" dirty="0" smtClean="0">
                <a:cs typeface="Calibri"/>
              </a:rPr>
              <a:t>Информация за </a:t>
            </a:r>
            <a:r>
              <a:rPr lang="ru-RU" kern="0" spc="-5" dirty="0" err="1" smtClean="0">
                <a:cs typeface="Calibri"/>
              </a:rPr>
              <a:t>постепенното</a:t>
            </a:r>
            <a:r>
              <a:rPr lang="ru-RU" kern="0" spc="-5" dirty="0" smtClean="0">
                <a:cs typeface="Calibri"/>
              </a:rPr>
              <a:t> подобряване на резултатите на фермата през </a:t>
            </a:r>
            <a:r>
              <a:rPr lang="ru-RU" kern="0" spc="-5" dirty="0" err="1" smtClean="0">
                <a:cs typeface="Calibri"/>
              </a:rPr>
              <a:t>целия</a:t>
            </a:r>
            <a:r>
              <a:rPr lang="ru-RU" kern="0" spc="-5" dirty="0" smtClean="0">
                <a:cs typeface="Calibri"/>
              </a:rPr>
              <a:t> жизнен </a:t>
            </a:r>
            <a:r>
              <a:rPr lang="ru-RU" kern="0" spc="-5" dirty="0" err="1" smtClean="0">
                <a:cs typeface="Calibri"/>
              </a:rPr>
              <a:t>цилъл</a:t>
            </a:r>
            <a:r>
              <a:rPr lang="ru-RU" kern="0" spc="-5" dirty="0" smtClean="0">
                <a:cs typeface="Calibri"/>
              </a:rPr>
              <a:t> на проекта.</a:t>
            </a:r>
          </a:p>
          <a:p>
            <a:pPr marL="239395" indent="-171450" algn="l">
              <a:lnSpc>
                <a:spcPts val="1275"/>
              </a:lnSpc>
              <a:buClr>
                <a:srgbClr val="EB7339"/>
              </a:buClr>
              <a:buFont typeface="Arial" panose="020B0604020202020204" pitchFamily="34" charset="0"/>
              <a:buChar char="•"/>
            </a:pPr>
            <a:r>
              <a:rPr lang="ru-RU" kern="0" spc="-5" dirty="0" smtClean="0">
                <a:cs typeface="Calibri"/>
              </a:rPr>
              <a:t>Въвеждане на оценка на биоразнообразието и планове за биоразнообразие в годишните планове на стопанството.</a:t>
            </a:r>
          </a:p>
          <a:p>
            <a:pPr marL="239395" indent="-171450" algn="l">
              <a:lnSpc>
                <a:spcPts val="1275"/>
              </a:lnSpc>
              <a:buClr>
                <a:srgbClr val="EB7339"/>
              </a:buClr>
              <a:buFont typeface="Arial" panose="020B0604020202020204" pitchFamily="34" charset="0"/>
              <a:buChar char="•"/>
            </a:pPr>
            <a:r>
              <a:rPr lang="bg-BG" kern="0" spc="-5" dirty="0" smtClean="0">
                <a:cs typeface="Calibri"/>
              </a:rPr>
              <a:t>Предлагане на </a:t>
            </a:r>
            <a:r>
              <a:rPr lang="ru-RU" kern="0" spc="-5" dirty="0" err="1" smtClean="0">
                <a:cs typeface="Calibri"/>
              </a:rPr>
              <a:t>фермерски</a:t>
            </a:r>
            <a:r>
              <a:rPr lang="ru-RU" kern="0" spc="-5" dirty="0" smtClean="0">
                <a:cs typeface="Calibri"/>
              </a:rPr>
              <a:t> продукти за демонстриране на иновативния характер на проекта – фермерство сред археологически пейзаж.</a:t>
            </a:r>
          </a:p>
          <a:p>
            <a:pPr marL="239395" indent="-171450" algn="l">
              <a:lnSpc>
                <a:spcPts val="1275"/>
              </a:lnSpc>
              <a:buClr>
                <a:srgbClr val="EB7339"/>
              </a:buClr>
              <a:buFont typeface="Arial" panose="020B0604020202020204" pitchFamily="34" charset="0"/>
              <a:buChar char="•"/>
            </a:pPr>
            <a:r>
              <a:rPr lang="ru-RU" kern="0" spc="-5" dirty="0" smtClean="0">
                <a:cs typeface="Calibri"/>
              </a:rPr>
              <a:t>Редовни срещи на археолог на общността за напредък по проблемите и изпълнение на оперативните изисквания на Националната служба за </a:t>
            </a:r>
            <a:r>
              <a:rPr lang="ru-RU" kern="0" spc="-5" dirty="0" err="1" smtClean="0">
                <a:cs typeface="Calibri"/>
              </a:rPr>
              <a:t>паметниците</a:t>
            </a:r>
            <a:r>
              <a:rPr lang="ru-RU" kern="0" spc="-5" dirty="0" smtClean="0">
                <a:cs typeface="Calibri"/>
              </a:rPr>
              <a:t>.</a:t>
            </a:r>
          </a:p>
          <a:p>
            <a:pPr marL="239395" indent="-171450" algn="l">
              <a:lnSpc>
                <a:spcPts val="1275"/>
              </a:lnSpc>
              <a:buClr>
                <a:srgbClr val="EB7339"/>
              </a:buClr>
              <a:buFont typeface="Arial" panose="020B0604020202020204" pitchFamily="34" charset="0"/>
              <a:buChar char="•"/>
            </a:pPr>
            <a:r>
              <a:rPr lang="ru-RU" kern="0" spc="-5" dirty="0" err="1" smtClean="0">
                <a:cs typeface="Calibri"/>
              </a:rPr>
              <a:t>Спазване</a:t>
            </a:r>
            <a:r>
              <a:rPr lang="ru-RU" kern="0" spc="-5" dirty="0" smtClean="0">
                <a:cs typeface="Calibri"/>
              </a:rPr>
              <a:t> на </a:t>
            </a:r>
            <a:r>
              <a:rPr lang="ru-RU" kern="0" spc="-5" dirty="0" err="1" smtClean="0">
                <a:cs typeface="Calibri"/>
              </a:rPr>
              <a:t>крайните</a:t>
            </a:r>
            <a:r>
              <a:rPr lang="ru-RU" kern="0" spc="-5" dirty="0" smtClean="0">
                <a:cs typeface="Calibri"/>
              </a:rPr>
              <a:t> </a:t>
            </a:r>
            <a:r>
              <a:rPr lang="ru-RU" kern="0" spc="-5" dirty="0" err="1" smtClean="0">
                <a:cs typeface="Calibri"/>
              </a:rPr>
              <a:t>срокове</a:t>
            </a:r>
            <a:r>
              <a:rPr lang="ru-RU" kern="0" spc="-5" dirty="0" smtClean="0">
                <a:cs typeface="Calibri"/>
              </a:rPr>
              <a:t> за отчет пред </a:t>
            </a:r>
            <a:r>
              <a:rPr lang="ru-RU" kern="0" spc="-5" dirty="0" err="1" smtClean="0">
                <a:cs typeface="Calibri"/>
              </a:rPr>
              <a:t>финансиращата</a:t>
            </a:r>
            <a:r>
              <a:rPr lang="ru-RU" kern="0" spc="-5" dirty="0" smtClean="0">
                <a:cs typeface="Calibri"/>
              </a:rPr>
              <a:t> организация за </a:t>
            </a:r>
            <a:r>
              <a:rPr lang="ru-RU" kern="0" spc="-5" dirty="0" err="1" smtClean="0">
                <a:cs typeface="Calibri"/>
              </a:rPr>
              <a:t>навременно</a:t>
            </a:r>
            <a:r>
              <a:rPr lang="ru-RU" kern="0" spc="-5" dirty="0" smtClean="0">
                <a:cs typeface="Calibri"/>
              </a:rPr>
              <a:t> </a:t>
            </a:r>
            <a:r>
              <a:rPr lang="ru-RU" kern="0" spc="-5" dirty="0" err="1" smtClean="0">
                <a:cs typeface="Calibri"/>
              </a:rPr>
              <a:t>осигуряване</a:t>
            </a:r>
            <a:r>
              <a:rPr lang="ru-RU" kern="0" spc="-5" dirty="0" smtClean="0">
                <a:cs typeface="Calibri"/>
              </a:rPr>
              <a:t> на финансиране.</a:t>
            </a:r>
          </a:p>
          <a:p>
            <a:pPr marL="239395" indent="-171450" algn="l">
              <a:lnSpc>
                <a:spcPts val="1275"/>
              </a:lnSpc>
              <a:buClr>
                <a:srgbClr val="EB7339"/>
              </a:buClr>
              <a:buFont typeface="Arial" panose="020B0604020202020204" pitchFamily="34" charset="0"/>
              <a:buChar char="•"/>
            </a:pPr>
            <a:r>
              <a:rPr lang="ru-RU" kern="0" spc="-5" dirty="0" smtClean="0">
                <a:cs typeface="Calibri"/>
              </a:rPr>
              <a:t>Обучение на </a:t>
            </a:r>
            <a:r>
              <a:rPr lang="ru-RU" kern="0" spc="-5" dirty="0" err="1" smtClean="0">
                <a:cs typeface="Calibri"/>
              </a:rPr>
              <a:t>фермерите</a:t>
            </a:r>
            <a:r>
              <a:rPr lang="ru-RU" kern="0" spc="-5" dirty="0" smtClean="0">
                <a:cs typeface="Calibri"/>
              </a:rPr>
              <a:t> по </a:t>
            </a:r>
            <a:r>
              <a:rPr lang="ru-RU" kern="0" spc="-5" dirty="0" err="1" smtClean="0">
                <a:cs typeface="Calibri"/>
              </a:rPr>
              <a:t>предварително</a:t>
            </a:r>
            <a:r>
              <a:rPr lang="ru-RU" kern="0" spc="-5" dirty="0" smtClean="0">
                <a:cs typeface="Calibri"/>
              </a:rPr>
              <a:t> определена </a:t>
            </a:r>
            <a:r>
              <a:rPr lang="ru-RU" kern="0" spc="-5" dirty="0" err="1" smtClean="0">
                <a:cs typeface="Calibri"/>
              </a:rPr>
              <a:t>програма</a:t>
            </a:r>
            <a:r>
              <a:rPr lang="ru-RU" kern="0" spc="-5" dirty="0" smtClean="0">
                <a:cs typeface="Calibri"/>
              </a:rPr>
              <a:t> и график </a:t>
            </a:r>
          </a:p>
          <a:p>
            <a:pPr marL="239395" indent="-171450" algn="l">
              <a:lnSpc>
                <a:spcPts val="1275"/>
              </a:lnSpc>
              <a:buClr>
                <a:srgbClr val="EB7339"/>
              </a:buClr>
              <a:buFont typeface="Arial" panose="020B0604020202020204" pitchFamily="34" charset="0"/>
              <a:buChar char="•"/>
            </a:pPr>
            <a:r>
              <a:rPr lang="ru-RU" kern="0" spc="-5" dirty="0" err="1" smtClean="0">
                <a:cs typeface="Calibri"/>
              </a:rPr>
              <a:t>Уверете</a:t>
            </a:r>
            <a:r>
              <a:rPr lang="ru-RU" kern="0" spc="-5" dirty="0" smtClean="0">
                <a:cs typeface="Calibri"/>
              </a:rPr>
              <a:t> се, </a:t>
            </a:r>
            <a:r>
              <a:rPr lang="ru-RU" kern="0" spc="-5" dirty="0" err="1" smtClean="0">
                <a:cs typeface="Calibri"/>
              </a:rPr>
              <a:t>че</a:t>
            </a:r>
            <a:r>
              <a:rPr lang="ru-RU" kern="0" spc="-5" dirty="0" smtClean="0">
                <a:cs typeface="Calibri"/>
              </a:rPr>
              <a:t> </a:t>
            </a:r>
            <a:r>
              <a:rPr lang="ru-RU" kern="0" spc="-5" dirty="0" err="1" smtClean="0">
                <a:cs typeface="Calibri"/>
              </a:rPr>
              <a:t>годишните</a:t>
            </a:r>
            <a:r>
              <a:rPr lang="ru-RU" kern="0" spc="-5" dirty="0" smtClean="0">
                <a:cs typeface="Calibri"/>
              </a:rPr>
              <a:t> </a:t>
            </a:r>
            <a:r>
              <a:rPr lang="ru-RU" kern="0" spc="-5" dirty="0" err="1" smtClean="0">
                <a:cs typeface="Calibri"/>
              </a:rPr>
              <a:t>целеви</a:t>
            </a:r>
            <a:r>
              <a:rPr lang="ru-RU" kern="0" spc="-5" dirty="0" smtClean="0">
                <a:cs typeface="Calibri"/>
              </a:rPr>
              <a:t> </a:t>
            </a:r>
            <a:r>
              <a:rPr lang="ru-RU" kern="0" spc="-5" dirty="0" err="1" smtClean="0">
                <a:cs typeface="Calibri"/>
              </a:rPr>
              <a:t>разходи</a:t>
            </a:r>
            <a:r>
              <a:rPr lang="ru-RU" kern="0" spc="-5" dirty="0" smtClean="0">
                <a:cs typeface="Calibri"/>
              </a:rPr>
              <a:t> по проекта </a:t>
            </a:r>
            <a:r>
              <a:rPr lang="ru-RU" kern="0" spc="-5" dirty="0" err="1" smtClean="0">
                <a:cs typeface="Calibri"/>
              </a:rPr>
              <a:t>са</a:t>
            </a:r>
            <a:r>
              <a:rPr lang="ru-RU" kern="0" spc="-5" dirty="0" smtClean="0">
                <a:cs typeface="Calibri"/>
              </a:rPr>
              <a:t> </a:t>
            </a:r>
            <a:r>
              <a:rPr lang="ru-RU" kern="0" spc="-5" dirty="0" err="1" smtClean="0">
                <a:cs typeface="Calibri"/>
              </a:rPr>
              <a:t>постигнати</a:t>
            </a:r>
            <a:r>
              <a:rPr lang="ru-RU" kern="0" spc="-5" dirty="0" smtClean="0">
                <a:cs typeface="Calibri"/>
              </a:rPr>
              <a:t> за </a:t>
            </a:r>
            <a:r>
              <a:rPr lang="ru-RU" kern="0" spc="-5" dirty="0" err="1" smtClean="0">
                <a:cs typeface="Calibri"/>
              </a:rPr>
              <a:t>всеки</a:t>
            </a:r>
            <a:r>
              <a:rPr lang="ru-RU" kern="0" spc="-5" dirty="0" smtClean="0">
                <a:cs typeface="Calibri"/>
              </a:rPr>
              <a:t> </a:t>
            </a:r>
            <a:r>
              <a:rPr lang="ru-RU" kern="0" spc="-5" dirty="0" err="1" smtClean="0">
                <a:cs typeface="Calibri"/>
              </a:rPr>
              <a:t>елемент</a:t>
            </a:r>
            <a:r>
              <a:rPr lang="ru-RU" kern="0" spc="-5" dirty="0" smtClean="0">
                <a:cs typeface="Calibri"/>
              </a:rPr>
              <a:t> от бюджета на проекта.</a:t>
            </a:r>
            <a:endParaRPr lang="en-IE" kern="0" spc="-5" dirty="0">
              <a:cs typeface="Calibri"/>
            </a:endParaRPr>
          </a:p>
        </p:txBody>
      </p:sp>
    </p:spTree>
    <p:extLst>
      <p:ext uri="{BB962C8B-B14F-4D97-AF65-F5344CB8AC3E}">
        <p14:creationId xmlns:p14="http://schemas.microsoft.com/office/powerpoint/2010/main" xmlns="" val="59516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xmlns="" id="{459C83D1-317D-8092-A106-AFE76EADE4DC}"/>
              </a:ext>
            </a:extLst>
          </p:cNvPr>
          <p:cNvSpPr txBox="1">
            <a:spLocks/>
          </p:cNvSpPr>
          <p:nvPr/>
        </p:nvSpPr>
        <p:spPr>
          <a:xfrm>
            <a:off x="584200" y="1463675"/>
            <a:ext cx="6248757" cy="2667000"/>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buClr>
                <a:srgbClr val="EB7339"/>
              </a:buClr>
            </a:pPr>
            <a:r>
              <a:rPr lang="ru-RU" kern="0" spc="-5" dirty="0" smtClean="0">
                <a:cs typeface="Calibri"/>
              </a:rPr>
              <a:t>Всички цели, инициативи и разработки на проект АК «Раткроган» отразяват подхода на Ирландия </a:t>
            </a:r>
            <a:r>
              <a:rPr lang="ru-RU" kern="0" spc="-5" dirty="0" err="1" smtClean="0">
                <a:cs typeface="Calibri"/>
              </a:rPr>
              <a:t>към</a:t>
            </a:r>
            <a:r>
              <a:rPr lang="ru-RU" kern="0" spc="-5" dirty="0" smtClean="0">
                <a:cs typeface="Calibri"/>
              </a:rPr>
              <a:t> </a:t>
            </a:r>
            <a:r>
              <a:rPr lang="ru-RU" kern="0" spc="-5" dirty="0" err="1" smtClean="0">
                <a:cs typeface="Calibri"/>
              </a:rPr>
              <a:t>Европейската</a:t>
            </a:r>
            <a:r>
              <a:rPr lang="ru-RU" kern="0" spc="-5" dirty="0" smtClean="0">
                <a:cs typeface="Calibri"/>
              </a:rPr>
              <a:t> </a:t>
            </a:r>
            <a:r>
              <a:rPr lang="ru-RU" kern="0" spc="-5" dirty="0" err="1" smtClean="0">
                <a:cs typeface="Calibri"/>
              </a:rPr>
              <a:t>селска</a:t>
            </a:r>
            <a:r>
              <a:rPr lang="ru-RU" kern="0" spc="-5" dirty="0" smtClean="0">
                <a:cs typeface="Calibri"/>
              </a:rPr>
              <a:t> мрежа, който е един от най-амбициозните и успешни в Европа. Участието на общността и местната власт бяха ключови за успеха на </a:t>
            </a:r>
            <a:r>
              <a:rPr lang="ru-RU" kern="0" spc="-5" dirty="0" err="1" smtClean="0">
                <a:cs typeface="Calibri"/>
              </a:rPr>
              <a:t>нашата</a:t>
            </a:r>
            <a:r>
              <a:rPr lang="ru-RU" kern="0" spc="-5" dirty="0" smtClean="0">
                <a:cs typeface="Calibri"/>
              </a:rPr>
              <a:t> </a:t>
            </a:r>
            <a:r>
              <a:rPr lang="ru-RU" kern="0" spc="-5" dirty="0" err="1" smtClean="0">
                <a:cs typeface="Calibri"/>
              </a:rPr>
              <a:t>селска</a:t>
            </a:r>
            <a:r>
              <a:rPr lang="ru-RU" kern="0" spc="-5" dirty="0" smtClean="0">
                <a:cs typeface="Calibri"/>
              </a:rPr>
              <a:t> мрежа. Farming Rathcroghan е пример, който демонстрира истински подход отдолу нагоре с участието на местните общности и предоставянето на решения.</a:t>
            </a:r>
          </a:p>
          <a:p>
            <a:pPr marL="67945">
              <a:lnSpc>
                <a:spcPts val="1275"/>
              </a:lnSpc>
              <a:buClr>
                <a:srgbClr val="EB7339"/>
              </a:buClr>
            </a:pPr>
            <a:endParaRPr lang="ru-RU" kern="0" spc="-5" dirty="0" smtClean="0">
              <a:cs typeface="Calibri"/>
            </a:endParaRPr>
          </a:p>
          <a:p>
            <a:pPr marL="67945">
              <a:lnSpc>
                <a:spcPts val="1275"/>
              </a:lnSpc>
              <a:buClr>
                <a:srgbClr val="EB7339"/>
              </a:buClr>
            </a:pPr>
            <a:r>
              <a:rPr lang="ru-RU" kern="0" spc="-5" dirty="0" err="1" smtClean="0">
                <a:cs typeface="Calibri"/>
              </a:rPr>
              <a:t>Националната</a:t>
            </a:r>
            <a:r>
              <a:rPr lang="ru-RU" kern="0" spc="-5" dirty="0" smtClean="0">
                <a:cs typeface="Calibri"/>
              </a:rPr>
              <a:t> </a:t>
            </a:r>
            <a:r>
              <a:rPr lang="ru-RU" kern="0" spc="-5" dirty="0" err="1" smtClean="0">
                <a:cs typeface="Calibri"/>
              </a:rPr>
              <a:t>селска</a:t>
            </a:r>
            <a:r>
              <a:rPr lang="ru-RU" kern="0" spc="-5" dirty="0" smtClean="0">
                <a:cs typeface="Calibri"/>
              </a:rPr>
              <a:t> мрежа </a:t>
            </a:r>
            <a:r>
              <a:rPr lang="ru-RU" kern="0" spc="-5" dirty="0" err="1" smtClean="0">
                <a:cs typeface="Calibri"/>
              </a:rPr>
              <a:t>допринесе</a:t>
            </a:r>
            <a:r>
              <a:rPr lang="ru-RU" kern="0" spc="-5" dirty="0" smtClean="0">
                <a:cs typeface="Calibri"/>
              </a:rPr>
              <a:t> за </a:t>
            </a:r>
            <a:r>
              <a:rPr lang="ru-RU" kern="0" spc="-5" dirty="0" err="1" smtClean="0">
                <a:cs typeface="Calibri"/>
              </a:rPr>
              <a:t>по-голяма</a:t>
            </a:r>
            <a:r>
              <a:rPr lang="ru-RU" kern="0" spc="-5" dirty="0" smtClean="0">
                <a:cs typeface="Calibri"/>
              </a:rPr>
              <a:t> обществена осведоменост за прекрасния лондшафт, на който всички ние се радваме в Ирландия, и как този ландшафт трябва да бъде опазен, ако искаме да продължим да </a:t>
            </a:r>
            <a:r>
              <a:rPr lang="ru-RU" kern="0" spc="-5" dirty="0" err="1" smtClean="0">
                <a:cs typeface="Calibri"/>
              </a:rPr>
              <a:t>произвеждаме</a:t>
            </a:r>
            <a:r>
              <a:rPr lang="ru-RU" kern="0" spc="-5" dirty="0" smtClean="0">
                <a:cs typeface="Calibri"/>
              </a:rPr>
              <a:t> </a:t>
            </a:r>
            <a:r>
              <a:rPr lang="ru-RU" kern="0" spc="-5" dirty="0" err="1" smtClean="0">
                <a:cs typeface="Calibri"/>
              </a:rPr>
              <a:t>висококачествена</a:t>
            </a:r>
            <a:r>
              <a:rPr lang="ru-RU" kern="0" spc="-5" dirty="0" smtClean="0">
                <a:cs typeface="Calibri"/>
              </a:rPr>
              <a:t> </a:t>
            </a:r>
            <a:r>
              <a:rPr lang="ru-RU" kern="0" spc="-5" dirty="0" err="1" smtClean="0">
                <a:cs typeface="Calibri"/>
              </a:rPr>
              <a:t>храна</a:t>
            </a:r>
            <a:r>
              <a:rPr lang="ru-RU" kern="0" spc="-5" dirty="0" smtClean="0">
                <a:cs typeface="Calibri"/>
              </a:rPr>
              <a:t> по екологично устойчив начин.</a:t>
            </a:r>
          </a:p>
          <a:p>
            <a:pPr marL="67945">
              <a:lnSpc>
                <a:spcPts val="1275"/>
              </a:lnSpc>
              <a:buClr>
                <a:srgbClr val="EB7339"/>
              </a:buClr>
            </a:pPr>
            <a:r>
              <a:rPr lang="ru-RU" kern="0" spc="-5" dirty="0" smtClean="0">
                <a:cs typeface="Calibri"/>
              </a:rPr>
              <a:t> </a:t>
            </a:r>
          </a:p>
          <a:p>
            <a:pPr marL="67945">
              <a:lnSpc>
                <a:spcPts val="1275"/>
              </a:lnSpc>
              <a:buClr>
                <a:srgbClr val="EB7339"/>
              </a:buClr>
            </a:pPr>
            <a:r>
              <a:rPr lang="ru-RU" kern="0" spc="-5" dirty="0" err="1" smtClean="0">
                <a:cs typeface="Calibri"/>
              </a:rPr>
              <a:t>Националната</a:t>
            </a:r>
            <a:r>
              <a:rPr lang="ru-RU" kern="0" spc="-5" dirty="0" smtClean="0">
                <a:cs typeface="Calibri"/>
              </a:rPr>
              <a:t> </a:t>
            </a:r>
            <a:r>
              <a:rPr lang="ru-RU" kern="0" spc="-5" dirty="0" err="1" smtClean="0">
                <a:cs typeface="Calibri"/>
              </a:rPr>
              <a:t>селска</a:t>
            </a:r>
            <a:r>
              <a:rPr lang="ru-RU" kern="0" spc="-5" dirty="0" smtClean="0">
                <a:cs typeface="Calibri"/>
              </a:rPr>
              <a:t> мрежа показа, </a:t>
            </a:r>
            <a:r>
              <a:rPr lang="ru-RU" kern="0" spc="-5" dirty="0" err="1" smtClean="0">
                <a:cs typeface="Calibri"/>
              </a:rPr>
              <a:t>че</a:t>
            </a:r>
            <a:r>
              <a:rPr lang="ru-RU" kern="0" spc="-5" dirty="0" smtClean="0">
                <a:cs typeface="Calibri"/>
              </a:rPr>
              <a:t> е успешен модел и </a:t>
            </a:r>
            <a:r>
              <a:rPr lang="ru-RU" kern="0" spc="-5" dirty="0" err="1" smtClean="0">
                <a:cs typeface="Calibri"/>
              </a:rPr>
              <a:t>подходящо</a:t>
            </a:r>
            <a:r>
              <a:rPr lang="ru-RU" kern="0" spc="-5" dirty="0" smtClean="0">
                <a:cs typeface="Calibri"/>
              </a:rPr>
              <a:t> средство за адаптация </a:t>
            </a:r>
            <a:r>
              <a:rPr lang="ru-RU" kern="0" spc="-5" dirty="0" err="1" smtClean="0">
                <a:cs typeface="Calibri"/>
              </a:rPr>
              <a:t>към</a:t>
            </a:r>
            <a:r>
              <a:rPr lang="ru-RU" kern="0" spc="-5" dirty="0" smtClean="0">
                <a:cs typeface="Calibri"/>
              </a:rPr>
              <a:t> </a:t>
            </a:r>
            <a:r>
              <a:rPr lang="ru-RU" kern="0" spc="-5" dirty="0" err="1" smtClean="0">
                <a:cs typeface="Calibri"/>
              </a:rPr>
              <a:t>климатичните</a:t>
            </a:r>
            <a:r>
              <a:rPr lang="ru-RU" kern="0" spc="-5" dirty="0" smtClean="0">
                <a:cs typeface="Calibri"/>
              </a:rPr>
              <a:t> </a:t>
            </a:r>
            <a:r>
              <a:rPr lang="ru-RU" kern="0" spc="-5" dirty="0" err="1" smtClean="0">
                <a:cs typeface="Calibri"/>
              </a:rPr>
              <a:t>промени</a:t>
            </a:r>
            <a:r>
              <a:rPr lang="ru-RU" kern="0" spc="-5" dirty="0" smtClean="0">
                <a:cs typeface="Calibri"/>
              </a:rPr>
              <a:t>, </a:t>
            </a:r>
            <a:r>
              <a:rPr lang="ru-RU" kern="0" spc="-5" dirty="0" err="1" smtClean="0">
                <a:cs typeface="Calibri"/>
              </a:rPr>
              <a:t>опазване</a:t>
            </a:r>
            <a:r>
              <a:rPr lang="ru-RU" kern="0" spc="-5" dirty="0" smtClean="0">
                <a:cs typeface="Calibri"/>
              </a:rPr>
              <a:t> на биоразнообразие, </a:t>
            </a:r>
            <a:r>
              <a:rPr lang="ru-RU" kern="0" spc="-5" dirty="0" err="1" smtClean="0">
                <a:cs typeface="Calibri"/>
              </a:rPr>
              <a:t>биологично</a:t>
            </a:r>
            <a:r>
              <a:rPr lang="ru-RU" kern="0" spc="-5" dirty="0" smtClean="0">
                <a:cs typeface="Calibri"/>
              </a:rPr>
              <a:t> земеделие, въглероден отпечатък, емисии от фермите, качество на водата, демография на земеделието и баланс между половете и общността, фермерски модели.</a:t>
            </a:r>
          </a:p>
          <a:p>
            <a:pPr marL="67945">
              <a:lnSpc>
                <a:spcPts val="1275"/>
              </a:lnSpc>
              <a:buClr>
                <a:srgbClr val="EB7339"/>
              </a:buClr>
            </a:pPr>
            <a:r>
              <a:rPr lang="ru-RU" kern="0" spc="-5" dirty="0" smtClean="0">
                <a:cs typeface="Calibri"/>
              </a:rPr>
              <a:t> </a:t>
            </a:r>
          </a:p>
        </p:txBody>
      </p:sp>
      <p:cxnSp>
        <p:nvCxnSpPr>
          <p:cNvPr id="23" name="Straight Connector 22">
            <a:extLst>
              <a:ext uri="{FF2B5EF4-FFF2-40B4-BE49-F238E27FC236}">
                <a16:creationId xmlns:a16="http://schemas.microsoft.com/office/drawing/2014/main" xmlns="" id="{6D7793EB-2DF6-26B9-93FB-E95084D5682E}"/>
              </a:ext>
            </a:extLst>
          </p:cNvPr>
          <p:cNvCxnSpPr>
            <a:cxnSpLocks/>
          </p:cNvCxnSpPr>
          <p:nvPr/>
        </p:nvCxnSpPr>
        <p:spPr>
          <a:xfrm>
            <a:off x="343471" y="103324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01ACCF0-076D-B2A7-8923-339BD9AACABB}"/>
              </a:ext>
            </a:extLst>
          </p:cNvPr>
          <p:cNvCxnSpPr/>
          <p:nvPr/>
        </p:nvCxnSpPr>
        <p:spPr>
          <a:xfrm>
            <a:off x="355600" y="98456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20093E79-797B-54AE-99D3-6D9751A5207D}"/>
              </a:ext>
            </a:extLst>
          </p:cNvPr>
          <p:cNvGrpSpPr/>
          <p:nvPr/>
        </p:nvGrpSpPr>
        <p:grpSpPr>
          <a:xfrm>
            <a:off x="660400" y="854075"/>
            <a:ext cx="5087480" cy="310700"/>
            <a:chOff x="642634" y="1690786"/>
            <a:chExt cx="5087480" cy="310700"/>
          </a:xfrm>
        </p:grpSpPr>
        <p:sp>
          <p:nvSpPr>
            <p:cNvPr id="13" name="Rectangle 12">
              <a:extLst>
                <a:ext uri="{FF2B5EF4-FFF2-40B4-BE49-F238E27FC236}">
                  <a16:creationId xmlns:a16="http://schemas.microsoft.com/office/drawing/2014/main" xmlns="" id="{86D1FECA-BCAA-9663-919A-293F189647F2}"/>
                </a:ext>
              </a:extLst>
            </p:cNvPr>
            <p:cNvSpPr/>
            <p:nvPr/>
          </p:nvSpPr>
          <p:spPr>
            <a:xfrm>
              <a:off x="642634" y="1690786"/>
              <a:ext cx="2971800"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2F212216-DA89-EEF2-F739-D8A25B4A9D57}"/>
                </a:ext>
              </a:extLst>
            </p:cNvPr>
            <p:cNvSpPr txBox="1"/>
            <p:nvPr/>
          </p:nvSpPr>
          <p:spPr>
            <a:xfrm>
              <a:off x="736599" y="1690786"/>
              <a:ext cx="4993515" cy="310700"/>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ДОПЪЛНИТЕЛНА ИНФОРМАЦИЯ</a:t>
              </a:r>
              <a:endParaRPr lang="en-IE" sz="1400" b="1" spc="-10" dirty="0">
                <a:solidFill>
                  <a:schemeClr val="bg1"/>
                </a:solidFill>
                <a:latin typeface="Calibri"/>
                <a:cs typeface="Calibri"/>
              </a:endParaRPr>
            </a:p>
          </p:txBody>
        </p:sp>
      </p:grpSp>
      <p:sp>
        <p:nvSpPr>
          <p:cNvPr id="42" name="Rectangle 41">
            <a:extLst>
              <a:ext uri="{FF2B5EF4-FFF2-40B4-BE49-F238E27FC236}">
                <a16:creationId xmlns:a16="http://schemas.microsoft.com/office/drawing/2014/main" xmlns="" id="{E1823BC9-8596-F53B-8CA6-50463EEE440F}"/>
              </a:ext>
            </a:extLst>
          </p:cNvPr>
          <p:cNvSpPr/>
          <p:nvPr/>
        </p:nvSpPr>
        <p:spPr>
          <a:xfrm>
            <a:off x="5613400" y="4968875"/>
            <a:ext cx="1054254" cy="283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aphic 3">
            <a:extLst>
              <a:ext uri="{FF2B5EF4-FFF2-40B4-BE49-F238E27FC236}">
                <a16:creationId xmlns:a16="http://schemas.microsoft.com/office/drawing/2014/main" xmlns="" id="{DAF571EF-627B-8186-4D3F-5903B5C8932A}"/>
              </a:ext>
            </a:extLst>
          </p:cNvPr>
          <p:cNvGrpSpPr>
            <a:grpSpLocks noChangeAspect="1"/>
          </p:cNvGrpSpPr>
          <p:nvPr/>
        </p:nvGrpSpPr>
        <p:grpSpPr>
          <a:xfrm>
            <a:off x="5965168" y="9464675"/>
            <a:ext cx="867432" cy="748800"/>
            <a:chOff x="662657" y="2010078"/>
            <a:chExt cx="1091621" cy="942328"/>
          </a:xfrm>
          <a:solidFill>
            <a:srgbClr val="404040"/>
          </a:solidFill>
        </p:grpSpPr>
        <p:sp>
          <p:nvSpPr>
            <p:cNvPr id="44" name="Freeform 43">
              <a:extLst>
                <a:ext uri="{FF2B5EF4-FFF2-40B4-BE49-F238E27FC236}">
                  <a16:creationId xmlns:a16="http://schemas.microsoft.com/office/drawing/2014/main" xmlns="" id="{70D64F2A-0CB1-6967-2F11-0209695A0EC9}"/>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EB7339"/>
            </a:solidFill>
            <a:ln w="27426" cap="flat">
              <a:noFill/>
              <a:prstDash val="solid"/>
              <a:miter/>
            </a:ln>
          </p:spPr>
          <p:txBody>
            <a:bodyPr rtlCol="0" anchor="ctr"/>
            <a:lstStyle/>
            <a:p>
              <a:endParaRPr lang="en-US"/>
            </a:p>
          </p:txBody>
        </p:sp>
        <p:grpSp>
          <p:nvGrpSpPr>
            <p:cNvPr id="45" name="Graphic 3">
              <a:extLst>
                <a:ext uri="{FF2B5EF4-FFF2-40B4-BE49-F238E27FC236}">
                  <a16:creationId xmlns:a16="http://schemas.microsoft.com/office/drawing/2014/main" xmlns="" id="{5B21DF50-CF11-D904-869E-40010026999B}"/>
                </a:ext>
              </a:extLst>
            </p:cNvPr>
            <p:cNvGrpSpPr/>
            <p:nvPr/>
          </p:nvGrpSpPr>
          <p:grpSpPr>
            <a:xfrm>
              <a:off x="662657" y="2010078"/>
              <a:ext cx="1091621" cy="942328"/>
              <a:chOff x="662657" y="2010078"/>
              <a:chExt cx="1091621" cy="942328"/>
            </a:xfrm>
            <a:grpFill/>
          </p:grpSpPr>
          <p:sp>
            <p:nvSpPr>
              <p:cNvPr id="46" name="Freeform 45">
                <a:extLst>
                  <a:ext uri="{FF2B5EF4-FFF2-40B4-BE49-F238E27FC236}">
                    <a16:creationId xmlns:a16="http://schemas.microsoft.com/office/drawing/2014/main" xmlns="" id="{D3FE54AD-49B7-5CEB-A2FC-41C11A75D864}"/>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xmlns="" id="{A8DCDF28-C7C6-7D0D-AC45-0F6CB259ADFE}"/>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xmlns="" id="{2EB4B84C-1317-F756-2ECE-C54937393B91}"/>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49" name="Graphic 3">
                <a:extLst>
                  <a:ext uri="{FF2B5EF4-FFF2-40B4-BE49-F238E27FC236}">
                    <a16:creationId xmlns:a16="http://schemas.microsoft.com/office/drawing/2014/main" xmlns="" id="{C9FAF817-512B-3484-F296-FFD065F070D8}"/>
                  </a:ext>
                </a:extLst>
              </p:cNvPr>
              <p:cNvGrpSpPr/>
              <p:nvPr/>
            </p:nvGrpSpPr>
            <p:grpSpPr>
              <a:xfrm>
                <a:off x="662657" y="2010078"/>
                <a:ext cx="1091621" cy="942328"/>
                <a:chOff x="662657" y="2010078"/>
                <a:chExt cx="1091621" cy="942328"/>
              </a:xfrm>
              <a:grpFill/>
            </p:grpSpPr>
            <p:sp>
              <p:nvSpPr>
                <p:cNvPr id="50" name="Freeform 49">
                  <a:extLst>
                    <a:ext uri="{FF2B5EF4-FFF2-40B4-BE49-F238E27FC236}">
                      <a16:creationId xmlns:a16="http://schemas.microsoft.com/office/drawing/2014/main" xmlns="" id="{C7E95804-3441-FB52-3C3C-D861088DFB48}"/>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xmlns="" id="{83CC9FA6-F562-5818-776F-91F1722F3642}"/>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sp>
        <p:nvSpPr>
          <p:cNvPr id="52" name="Slide Number Placeholder 5">
            <a:extLst>
              <a:ext uri="{FF2B5EF4-FFF2-40B4-BE49-F238E27FC236}">
                <a16:creationId xmlns:a16="http://schemas.microsoft.com/office/drawing/2014/main" xmlns="" id="{D3A263F9-F762-82D1-1AE7-5A7809B63DBF}"/>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6</a:t>
            </a:fld>
            <a:endParaRPr lang="en-US" dirty="0"/>
          </a:p>
        </p:txBody>
      </p:sp>
      <p:pic>
        <p:nvPicPr>
          <p:cNvPr id="37" name="Picture 36">
            <a:extLst>
              <a:ext uri="{FF2B5EF4-FFF2-40B4-BE49-F238E27FC236}">
                <a16:creationId xmlns:a16="http://schemas.microsoft.com/office/drawing/2014/main" xmlns="" id="{0016FB37-A06A-E9C2-84ED-43E0749A0BD0}"/>
              </a:ext>
            </a:extLst>
          </p:cNvPr>
          <p:cNvPicPr>
            <a:picLocks noChangeAspect="1"/>
          </p:cNvPicPr>
          <p:nvPr/>
        </p:nvPicPr>
        <p:blipFill>
          <a:blip r:embed="rId2" cstate="print"/>
          <a:stretch>
            <a:fillRect/>
          </a:stretch>
        </p:blipFill>
        <p:spPr>
          <a:xfrm>
            <a:off x="508000" y="4511675"/>
            <a:ext cx="3251200" cy="2438400"/>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13199" y="7214199"/>
            <a:ext cx="2899033" cy="2174276"/>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84600" y="4511675"/>
            <a:ext cx="3251201" cy="2438400"/>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3400" y="7178675"/>
            <a:ext cx="2946400" cy="2209800"/>
          </a:xfrm>
          <a:prstGeom prst="rect">
            <a:avLst/>
          </a:prstGeom>
        </p:spPr>
      </p:pic>
      <p:sp>
        <p:nvSpPr>
          <p:cNvPr id="41" name="TextBox 40"/>
          <p:cNvSpPr txBox="1"/>
          <p:nvPr/>
        </p:nvSpPr>
        <p:spPr>
          <a:xfrm>
            <a:off x="508000" y="4250065"/>
            <a:ext cx="3200400" cy="261610"/>
          </a:xfrm>
          <a:prstGeom prst="rect">
            <a:avLst/>
          </a:prstGeom>
          <a:noFill/>
        </p:spPr>
        <p:txBody>
          <a:bodyPr wrap="square" rtlCol="0">
            <a:spAutoFit/>
          </a:bodyPr>
          <a:lstStyle/>
          <a:p>
            <a:r>
              <a:rPr lang="bg-BG" sz="1100" dirty="0" smtClean="0"/>
              <a:t>Пейзажът на АК “Раткроган”</a:t>
            </a:r>
            <a:endParaRPr lang="bg-BG" sz="1100" dirty="0"/>
          </a:p>
        </p:txBody>
      </p:sp>
    </p:spTree>
    <p:extLst>
      <p:ext uri="{BB962C8B-B14F-4D97-AF65-F5344CB8AC3E}">
        <p14:creationId xmlns:p14="http://schemas.microsoft.com/office/powerpoint/2010/main" xmlns="" val="197739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194DA829-A968-7E83-D00E-561C5C35E7DB}"/>
              </a:ext>
            </a:extLst>
          </p:cNvPr>
          <p:cNvSpPr>
            <a:spLocks noGrp="1"/>
          </p:cNvSpPr>
          <p:nvPr>
            <p:ph type="body" sz="quarter" idx="13"/>
          </p:nvPr>
        </p:nvSpPr>
        <p:spPr>
          <a:xfrm>
            <a:off x="3029545" y="625475"/>
            <a:ext cx="4539655" cy="1066800"/>
          </a:xfrm>
          <a:solidFill>
            <a:srgbClr val="EB7339"/>
          </a:solidFill>
        </p:spPr>
        <p:txBody>
          <a:bodyPr anchor="ctr"/>
          <a:lstStyle/>
          <a:p>
            <a:pPr marL="223838"/>
            <a:r>
              <a:rPr lang="ru-RU" spc="-5" dirty="0" smtClean="0">
                <a:solidFill>
                  <a:schemeClr val="bg1"/>
                </a:solidFill>
                <a:latin typeface="Calibri"/>
                <a:cs typeface="Calibri"/>
              </a:rPr>
              <a:t>Европейски институт за електронно обучение (EUEI), Дания</a:t>
            </a:r>
            <a:endParaRPr lang="en-IE" sz="2400" spc="-5" dirty="0">
              <a:solidFill>
                <a:schemeClr val="bg1"/>
              </a:solidFill>
              <a:latin typeface="Calibri"/>
              <a:cs typeface="Calibri"/>
            </a:endParaRPr>
          </a:p>
        </p:txBody>
      </p:sp>
      <p:cxnSp>
        <p:nvCxnSpPr>
          <p:cNvPr id="16" name="Straight Connector 15">
            <a:extLst>
              <a:ext uri="{FF2B5EF4-FFF2-40B4-BE49-F238E27FC236}">
                <a16:creationId xmlns:a16="http://schemas.microsoft.com/office/drawing/2014/main" xmlns="" id="{0597E16B-C4ED-C5D5-CB8C-3E786F7817CC}"/>
              </a:ext>
            </a:extLst>
          </p:cNvPr>
          <p:cNvCxnSpPr>
            <a:cxnSpLocks/>
          </p:cNvCxnSpPr>
          <p:nvPr/>
        </p:nvCxnSpPr>
        <p:spPr>
          <a:xfrm>
            <a:off x="286345" y="194157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xmlns="" id="{A791C3B0-6E34-92DE-4F57-73E0CF759E85}"/>
              </a:ext>
            </a:extLst>
          </p:cNvPr>
          <p:cNvGrpSpPr/>
          <p:nvPr/>
        </p:nvGrpSpPr>
        <p:grpSpPr>
          <a:xfrm>
            <a:off x="573378" y="1787685"/>
            <a:ext cx="3363621" cy="523220"/>
            <a:chOff x="642634" y="1690786"/>
            <a:chExt cx="2837166" cy="523220"/>
          </a:xfrm>
        </p:grpSpPr>
        <p:sp>
          <p:nvSpPr>
            <p:cNvPr id="20" name="Rectangle 19">
              <a:extLst>
                <a:ext uri="{FF2B5EF4-FFF2-40B4-BE49-F238E27FC236}">
                  <a16:creationId xmlns:a16="http://schemas.microsoft.com/office/drawing/2014/main" xmlns="" id="{DF3F7005-123D-9156-4726-2B31EBC7D77F}"/>
                </a:ext>
              </a:extLst>
            </p:cNvPr>
            <p:cNvSpPr/>
            <p:nvPr/>
          </p:nvSpPr>
          <p:spPr>
            <a:xfrm>
              <a:off x="642634" y="1690786"/>
              <a:ext cx="2456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C99325C7-1E72-EEEE-EA0E-1F95DAB2E4C2}"/>
                </a:ext>
              </a:extLst>
            </p:cNvPr>
            <p:cNvSpPr txBox="1"/>
            <p:nvPr/>
          </p:nvSpPr>
          <p:spPr>
            <a:xfrm>
              <a:off x="736600" y="1690786"/>
              <a:ext cx="2743200" cy="523220"/>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НАЧАЛО НА ИНИЦИАТИВАТА</a:t>
              </a:r>
              <a:endParaRPr lang="en-IE" sz="1400" b="1" dirty="0">
                <a:solidFill>
                  <a:schemeClr val="bg1"/>
                </a:solidFill>
                <a:latin typeface="Calibri"/>
                <a:cs typeface="Calibri"/>
              </a:endParaRPr>
            </a:p>
          </p:txBody>
        </p:sp>
      </p:grpSp>
      <p:cxnSp>
        <p:nvCxnSpPr>
          <p:cNvPr id="23" name="Straight Connector 22">
            <a:extLst>
              <a:ext uri="{FF2B5EF4-FFF2-40B4-BE49-F238E27FC236}">
                <a16:creationId xmlns:a16="http://schemas.microsoft.com/office/drawing/2014/main" xmlns="" id="{6D7793EB-2DF6-26B9-93FB-E95084D5682E}"/>
              </a:ext>
            </a:extLst>
          </p:cNvPr>
          <p:cNvCxnSpPr>
            <a:cxnSpLocks/>
          </p:cNvCxnSpPr>
          <p:nvPr/>
        </p:nvCxnSpPr>
        <p:spPr>
          <a:xfrm>
            <a:off x="319210" y="7093481"/>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E7DBCFC1-F2EA-0D92-C946-CC58643AFAD3}"/>
              </a:ext>
            </a:extLst>
          </p:cNvPr>
          <p:cNvGrpSpPr/>
          <p:nvPr/>
        </p:nvGrpSpPr>
        <p:grpSpPr>
          <a:xfrm>
            <a:off x="606244" y="6939592"/>
            <a:ext cx="2962282" cy="561692"/>
            <a:chOff x="642634" y="1690786"/>
            <a:chExt cx="2962282" cy="561692"/>
          </a:xfrm>
        </p:grpSpPr>
        <p:sp>
          <p:nvSpPr>
            <p:cNvPr id="25" name="Rectangle 24">
              <a:extLst>
                <a:ext uri="{FF2B5EF4-FFF2-40B4-BE49-F238E27FC236}">
                  <a16:creationId xmlns:a16="http://schemas.microsoft.com/office/drawing/2014/main" xmlns="" id="{3C33008F-7C39-0212-4995-AAB10D4F94B6}"/>
                </a:ext>
              </a:extLst>
            </p:cNvPr>
            <p:cNvSpPr/>
            <p:nvPr/>
          </p:nvSpPr>
          <p:spPr>
            <a:xfrm>
              <a:off x="642634" y="1690786"/>
              <a:ext cx="2598928"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xmlns="" id="{8AAB3135-E6E4-C779-0273-E87E996385A6}"/>
                </a:ext>
              </a:extLst>
            </p:cNvPr>
            <p:cNvSpPr txBox="1"/>
            <p:nvPr/>
          </p:nvSpPr>
          <p:spPr>
            <a:xfrm>
              <a:off x="736600" y="1690786"/>
              <a:ext cx="2868316"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ДЪЛГОСРОЧНА ЦЕЛ</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7" name="Text Placeholder 5">
            <a:extLst>
              <a:ext uri="{FF2B5EF4-FFF2-40B4-BE49-F238E27FC236}">
                <a16:creationId xmlns:a16="http://schemas.microsoft.com/office/drawing/2014/main" xmlns="" id="{7682C84E-7472-F507-268D-EDF1535DE029}"/>
              </a:ext>
            </a:extLst>
          </p:cNvPr>
          <p:cNvSpPr txBox="1">
            <a:spLocks/>
          </p:cNvSpPr>
          <p:nvPr/>
        </p:nvSpPr>
        <p:spPr>
          <a:xfrm>
            <a:off x="664039" y="2315992"/>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как е започнала инициативата, водеща до промяна, кои са инициаторите</a:t>
            </a:r>
          </a:p>
        </p:txBody>
      </p:sp>
      <p:sp>
        <p:nvSpPr>
          <p:cNvPr id="28" name="Text Placeholder 5">
            <a:extLst>
              <a:ext uri="{FF2B5EF4-FFF2-40B4-BE49-F238E27FC236}">
                <a16:creationId xmlns:a16="http://schemas.microsoft.com/office/drawing/2014/main" xmlns="" id="{86B4AB98-6475-E749-0110-D61417244D74}"/>
              </a:ext>
            </a:extLst>
          </p:cNvPr>
          <p:cNvSpPr txBox="1">
            <a:spLocks/>
          </p:cNvSpPr>
          <p:nvPr/>
        </p:nvSpPr>
        <p:spPr>
          <a:xfrm>
            <a:off x="2551273" y="2315992"/>
            <a:ext cx="4320000" cy="417688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err="1" smtClean="0"/>
              <a:t>Коалицията</a:t>
            </a:r>
            <a:r>
              <a:rPr lang="en-US" dirty="0" smtClean="0"/>
              <a:t> </a:t>
            </a:r>
            <a:r>
              <a:rPr lang="en-US" dirty="0" err="1" smtClean="0"/>
              <a:t>за</a:t>
            </a:r>
            <a:r>
              <a:rPr lang="en-US" dirty="0" smtClean="0"/>
              <a:t> </a:t>
            </a:r>
            <a:r>
              <a:rPr lang="en-US" dirty="0" err="1" smtClean="0"/>
              <a:t>климат</a:t>
            </a:r>
            <a:r>
              <a:rPr lang="bg-BG" dirty="0" smtClean="0"/>
              <a:t>а</a:t>
            </a:r>
            <a:r>
              <a:rPr lang="en-US" dirty="0" smtClean="0"/>
              <a:t> и </a:t>
            </a:r>
            <a:r>
              <a:rPr lang="en-US" dirty="0" err="1" smtClean="0"/>
              <a:t>чист</a:t>
            </a:r>
            <a:r>
              <a:rPr lang="bg-BG" dirty="0" smtClean="0"/>
              <a:t>ия</a:t>
            </a:r>
            <a:r>
              <a:rPr lang="en-US" dirty="0" smtClean="0"/>
              <a:t> </a:t>
            </a:r>
            <a:r>
              <a:rPr lang="en-US" dirty="0" err="1" smtClean="0"/>
              <a:t>въздух</a:t>
            </a:r>
            <a:r>
              <a:rPr lang="en-US" dirty="0" smtClean="0"/>
              <a:t> (CCAC) </a:t>
            </a:r>
            <a:r>
              <a:rPr lang="en-US" dirty="0" err="1" smtClean="0"/>
              <a:t>работи</a:t>
            </a:r>
            <a:r>
              <a:rPr lang="en-US" dirty="0" smtClean="0"/>
              <a:t> </a:t>
            </a:r>
            <a:r>
              <a:rPr lang="en-US" dirty="0" err="1" smtClean="0"/>
              <a:t>за</a:t>
            </a:r>
            <a:r>
              <a:rPr lang="en-US" dirty="0" smtClean="0"/>
              <a:t> </a:t>
            </a:r>
            <a:r>
              <a:rPr lang="en-US" dirty="0" err="1" smtClean="0"/>
              <a:t>намаляване</a:t>
            </a:r>
            <a:r>
              <a:rPr lang="en-US" dirty="0" smtClean="0"/>
              <a:t> </a:t>
            </a:r>
            <a:r>
              <a:rPr lang="en-US" dirty="0" err="1" smtClean="0"/>
              <a:t>на</a:t>
            </a:r>
            <a:r>
              <a:rPr lang="en-US" dirty="0" smtClean="0"/>
              <a:t> </a:t>
            </a:r>
            <a:r>
              <a:rPr lang="en-US" dirty="0" err="1" smtClean="0"/>
              <a:t>краткотрайните</a:t>
            </a:r>
            <a:r>
              <a:rPr lang="en-US" dirty="0" smtClean="0"/>
              <a:t> </a:t>
            </a:r>
            <a:r>
              <a:rPr lang="en-US" dirty="0" err="1" smtClean="0"/>
              <a:t>замърсители</a:t>
            </a:r>
            <a:r>
              <a:rPr lang="en-US" dirty="0" smtClean="0"/>
              <a:t> </a:t>
            </a:r>
            <a:r>
              <a:rPr lang="en-US" dirty="0" err="1" smtClean="0"/>
              <a:t>на</a:t>
            </a:r>
            <a:r>
              <a:rPr lang="en-US" dirty="0" smtClean="0"/>
              <a:t> </a:t>
            </a:r>
            <a:r>
              <a:rPr lang="en-US" dirty="0" err="1" smtClean="0"/>
              <a:t>климата</a:t>
            </a:r>
            <a:r>
              <a:rPr lang="en-US" dirty="0" smtClean="0"/>
              <a:t> (SLCP), </a:t>
            </a:r>
            <a:r>
              <a:rPr lang="en-US" dirty="0" err="1" smtClean="0"/>
              <a:t>като</a:t>
            </a:r>
            <a:r>
              <a:rPr lang="en-US" dirty="0" smtClean="0"/>
              <a:t> </a:t>
            </a:r>
            <a:r>
              <a:rPr lang="en-US" dirty="0" err="1" smtClean="0"/>
              <a:t>подкрепя</a:t>
            </a:r>
            <a:r>
              <a:rPr lang="en-US" dirty="0" smtClean="0"/>
              <a:t> </a:t>
            </a:r>
            <a:r>
              <a:rPr lang="en-US" dirty="0" err="1" smtClean="0"/>
              <a:t>партньори</a:t>
            </a:r>
            <a:r>
              <a:rPr lang="en-US" dirty="0" smtClean="0"/>
              <a:t> </a:t>
            </a:r>
            <a:r>
              <a:rPr lang="en-US" dirty="0" err="1" smtClean="0"/>
              <a:t>от</a:t>
            </a:r>
            <a:r>
              <a:rPr lang="en-US" dirty="0" smtClean="0"/>
              <a:t> </a:t>
            </a:r>
            <a:r>
              <a:rPr lang="en-US" dirty="0" err="1" smtClean="0"/>
              <a:t>цяла</a:t>
            </a:r>
            <a:r>
              <a:rPr lang="en-US" dirty="0" smtClean="0"/>
              <a:t> </a:t>
            </a:r>
            <a:r>
              <a:rPr lang="en-US" dirty="0" err="1" smtClean="0"/>
              <a:t>Европа</a:t>
            </a:r>
            <a:r>
              <a:rPr lang="en-US" dirty="0" smtClean="0"/>
              <a:t> в </a:t>
            </a:r>
            <a:r>
              <a:rPr lang="en-US" dirty="0" err="1" smtClean="0"/>
              <a:t>създаването</a:t>
            </a:r>
            <a:r>
              <a:rPr lang="en-US" dirty="0" smtClean="0"/>
              <a:t> </a:t>
            </a:r>
            <a:r>
              <a:rPr lang="en-US" dirty="0" err="1" smtClean="0"/>
              <a:t>на</a:t>
            </a:r>
            <a:r>
              <a:rPr lang="en-US" dirty="0" smtClean="0"/>
              <a:t> </a:t>
            </a:r>
            <a:r>
              <a:rPr lang="en-US" dirty="0" err="1" smtClean="0"/>
              <a:t>политики</a:t>
            </a:r>
            <a:r>
              <a:rPr lang="en-US" dirty="0" smtClean="0"/>
              <a:t> и </a:t>
            </a:r>
            <a:r>
              <a:rPr lang="en-US" dirty="0" err="1" smtClean="0"/>
              <a:t>практики</a:t>
            </a:r>
            <a:r>
              <a:rPr lang="en-US" dirty="0" smtClean="0"/>
              <a:t> </a:t>
            </a:r>
            <a:r>
              <a:rPr lang="en-US" dirty="0" err="1" smtClean="0"/>
              <a:t>за</a:t>
            </a:r>
            <a:r>
              <a:rPr lang="en-US" dirty="0" smtClean="0"/>
              <a:t> </a:t>
            </a:r>
            <a:r>
              <a:rPr lang="en-US" dirty="0" err="1" smtClean="0"/>
              <a:t>значително</a:t>
            </a:r>
            <a:r>
              <a:rPr lang="en-US" dirty="0" smtClean="0"/>
              <a:t> </a:t>
            </a:r>
            <a:r>
              <a:rPr lang="en-US" dirty="0" err="1" smtClean="0"/>
              <a:t>намаляване</a:t>
            </a:r>
            <a:r>
              <a:rPr lang="en-US" dirty="0" smtClean="0"/>
              <a:t> </a:t>
            </a:r>
            <a:r>
              <a:rPr lang="en-US" dirty="0" err="1" smtClean="0"/>
              <a:t>на</a:t>
            </a:r>
            <a:r>
              <a:rPr lang="en-US" dirty="0" smtClean="0"/>
              <a:t> </a:t>
            </a:r>
            <a:r>
              <a:rPr lang="en-US" dirty="0" err="1" smtClean="0"/>
              <a:t>техните</a:t>
            </a:r>
            <a:r>
              <a:rPr lang="en-US" dirty="0" smtClean="0"/>
              <a:t> </a:t>
            </a:r>
            <a:r>
              <a:rPr lang="en-US" dirty="0" err="1" smtClean="0"/>
              <a:t>емисии</a:t>
            </a:r>
            <a:r>
              <a:rPr lang="en-US" dirty="0" smtClean="0"/>
              <a:t>.</a:t>
            </a:r>
            <a:endParaRPr lang="bg-BG" dirty="0" smtClean="0"/>
          </a:p>
          <a:p>
            <a:r>
              <a:rPr lang="en-US" dirty="0" smtClean="0"/>
              <a:t> </a:t>
            </a:r>
            <a:endParaRPr lang="bg-BG" dirty="0" smtClean="0"/>
          </a:p>
          <a:p>
            <a:r>
              <a:rPr lang="en-US" dirty="0" smtClean="0"/>
              <a:t>„</a:t>
            </a:r>
            <a:r>
              <a:rPr lang="en-US" dirty="0" err="1" smtClean="0"/>
              <a:t>Коалицията</a:t>
            </a:r>
            <a:r>
              <a:rPr lang="en-US" dirty="0" smtClean="0"/>
              <a:t> </a:t>
            </a:r>
            <a:r>
              <a:rPr lang="en-US" dirty="0" err="1" smtClean="0"/>
              <a:t>за</a:t>
            </a:r>
            <a:r>
              <a:rPr lang="en-US" dirty="0" smtClean="0"/>
              <a:t> </a:t>
            </a:r>
            <a:r>
              <a:rPr lang="en-US" dirty="0" err="1" smtClean="0"/>
              <a:t>климата</a:t>
            </a:r>
            <a:r>
              <a:rPr lang="en-US" dirty="0" smtClean="0"/>
              <a:t> и </a:t>
            </a:r>
            <a:r>
              <a:rPr lang="en-US" dirty="0" err="1" smtClean="0"/>
              <a:t>чистия</a:t>
            </a:r>
            <a:r>
              <a:rPr lang="en-US" dirty="0" smtClean="0"/>
              <a:t> </a:t>
            </a:r>
            <a:r>
              <a:rPr lang="en-US" dirty="0" err="1" smtClean="0"/>
              <a:t>въздух</a:t>
            </a:r>
            <a:r>
              <a:rPr lang="en-US" dirty="0" smtClean="0"/>
              <a:t> </a:t>
            </a:r>
            <a:r>
              <a:rPr lang="bg-BG" dirty="0" smtClean="0"/>
              <a:t>обединява </a:t>
            </a:r>
            <a:r>
              <a:rPr lang="en-US" dirty="0" err="1" smtClean="0"/>
              <a:t>лидери</a:t>
            </a:r>
            <a:r>
              <a:rPr lang="en-US" dirty="0" smtClean="0"/>
              <a:t>, </a:t>
            </a:r>
            <a:r>
              <a:rPr lang="en-US" dirty="0" err="1" smtClean="0"/>
              <a:t>които</a:t>
            </a:r>
            <a:r>
              <a:rPr lang="en-US" dirty="0" smtClean="0"/>
              <a:t> </a:t>
            </a:r>
            <a:r>
              <a:rPr lang="en-US" dirty="0" err="1" smtClean="0"/>
              <a:t>работят</a:t>
            </a:r>
            <a:r>
              <a:rPr lang="en-US" dirty="0" smtClean="0"/>
              <a:t> </a:t>
            </a:r>
            <a:r>
              <a:rPr lang="en-US" dirty="0" err="1" smtClean="0"/>
              <a:t>заедно</a:t>
            </a:r>
            <a:r>
              <a:rPr lang="en-US" dirty="0" smtClean="0"/>
              <a:t>, </a:t>
            </a:r>
            <a:r>
              <a:rPr lang="en-US" dirty="0" err="1" smtClean="0"/>
              <a:t>за</a:t>
            </a:r>
            <a:r>
              <a:rPr lang="en-US" dirty="0" smtClean="0"/>
              <a:t> </a:t>
            </a:r>
            <a:r>
              <a:rPr lang="en-US" dirty="0" err="1" smtClean="0"/>
              <a:t>да</a:t>
            </a:r>
            <a:r>
              <a:rPr lang="en-US" dirty="0" smtClean="0"/>
              <a:t> </a:t>
            </a:r>
            <a:r>
              <a:rPr lang="bg-BG" dirty="0" smtClean="0"/>
              <a:t>стигнат до</a:t>
            </a:r>
            <a:r>
              <a:rPr lang="en-US" dirty="0" smtClean="0"/>
              <a:t> </a:t>
            </a:r>
            <a:r>
              <a:rPr lang="en-US" dirty="0" err="1" smtClean="0"/>
              <a:t>мащабни</a:t>
            </a:r>
            <a:r>
              <a:rPr lang="en-US" dirty="0" smtClean="0"/>
              <a:t> </a:t>
            </a:r>
            <a:r>
              <a:rPr lang="en-US" dirty="0" err="1" smtClean="0"/>
              <a:t>решения</a:t>
            </a:r>
            <a:r>
              <a:rPr lang="en-US" dirty="0" smtClean="0"/>
              <a:t>. </a:t>
            </a:r>
            <a:r>
              <a:rPr lang="en-US" dirty="0" err="1" smtClean="0"/>
              <a:t>Става</a:t>
            </a:r>
            <a:r>
              <a:rPr lang="en-US" dirty="0" smtClean="0"/>
              <a:t> </a:t>
            </a:r>
            <a:r>
              <a:rPr lang="en-US" dirty="0" err="1" smtClean="0"/>
              <a:t>въпрос</a:t>
            </a:r>
            <a:r>
              <a:rPr lang="en-US" dirty="0" smtClean="0"/>
              <a:t> </a:t>
            </a:r>
            <a:r>
              <a:rPr lang="en-US" dirty="0" err="1" smtClean="0"/>
              <a:t>за</a:t>
            </a:r>
            <a:r>
              <a:rPr lang="en-US" dirty="0" smtClean="0"/>
              <a:t> </a:t>
            </a:r>
            <a:r>
              <a:rPr lang="en-US" dirty="0" err="1" smtClean="0"/>
              <a:t>сътрудничество</a:t>
            </a:r>
            <a:r>
              <a:rPr lang="en-US" dirty="0" smtClean="0"/>
              <a:t> с </a:t>
            </a:r>
            <a:r>
              <a:rPr lang="en-US" dirty="0" err="1" smtClean="0"/>
              <a:t>национални</a:t>
            </a:r>
            <a:r>
              <a:rPr lang="en-US" dirty="0" smtClean="0"/>
              <a:t> </a:t>
            </a:r>
            <a:r>
              <a:rPr lang="en-US" dirty="0" err="1" smtClean="0"/>
              <a:t>правителства</a:t>
            </a:r>
            <a:r>
              <a:rPr lang="en-US" dirty="0" smtClean="0"/>
              <a:t>, </a:t>
            </a:r>
            <a:r>
              <a:rPr lang="en-US" dirty="0" err="1" smtClean="0"/>
              <a:t>градове</a:t>
            </a:r>
            <a:r>
              <a:rPr lang="en-US" dirty="0" smtClean="0"/>
              <a:t>, </a:t>
            </a:r>
            <a:r>
              <a:rPr lang="en-US" dirty="0" err="1" smtClean="0"/>
              <a:t>компании</a:t>
            </a:r>
            <a:r>
              <a:rPr lang="en-US" dirty="0" smtClean="0"/>
              <a:t>, </a:t>
            </a:r>
            <a:r>
              <a:rPr lang="en-US" dirty="0" err="1" smtClean="0"/>
              <a:t>групи</a:t>
            </a:r>
            <a:r>
              <a:rPr lang="en-US" dirty="0" smtClean="0"/>
              <a:t> </a:t>
            </a:r>
            <a:r>
              <a:rPr lang="en-US" dirty="0" err="1" smtClean="0"/>
              <a:t>на</a:t>
            </a:r>
            <a:r>
              <a:rPr lang="en-US" dirty="0" smtClean="0"/>
              <a:t> </a:t>
            </a:r>
            <a:r>
              <a:rPr lang="en-US" dirty="0" err="1" smtClean="0"/>
              <a:t>гражданското</a:t>
            </a:r>
            <a:r>
              <a:rPr lang="en-US" dirty="0" smtClean="0"/>
              <a:t> </a:t>
            </a:r>
            <a:r>
              <a:rPr lang="en-US" dirty="0" err="1" smtClean="0"/>
              <a:t>общество</a:t>
            </a:r>
            <a:r>
              <a:rPr lang="en-US" dirty="0" smtClean="0"/>
              <a:t>, </a:t>
            </a:r>
            <a:r>
              <a:rPr lang="en-US" dirty="0" err="1" smtClean="0"/>
              <a:t>всички</a:t>
            </a:r>
            <a:r>
              <a:rPr lang="en-US" dirty="0" smtClean="0"/>
              <a:t> </a:t>
            </a:r>
            <a:r>
              <a:rPr lang="en-US" dirty="0" err="1" smtClean="0"/>
              <a:t>работещи</a:t>
            </a:r>
            <a:r>
              <a:rPr lang="en-US" dirty="0" smtClean="0"/>
              <a:t> </a:t>
            </a:r>
            <a:r>
              <a:rPr lang="en-US" dirty="0" err="1" smtClean="0"/>
              <a:t>заедно</a:t>
            </a:r>
            <a:r>
              <a:rPr lang="en-US" dirty="0" smtClean="0"/>
              <a:t> </a:t>
            </a:r>
            <a:r>
              <a:rPr lang="en-US" dirty="0" err="1" smtClean="0"/>
              <a:t>за</a:t>
            </a:r>
            <a:r>
              <a:rPr lang="en-US" dirty="0" smtClean="0"/>
              <a:t> </a:t>
            </a:r>
            <a:r>
              <a:rPr lang="en-US" dirty="0" err="1" smtClean="0"/>
              <a:t>справяне</a:t>
            </a:r>
            <a:r>
              <a:rPr lang="en-US" dirty="0" smtClean="0"/>
              <a:t> с </a:t>
            </a:r>
            <a:r>
              <a:rPr lang="en-US" dirty="0" err="1" smtClean="0"/>
              <a:t>най-спешните</a:t>
            </a:r>
            <a:r>
              <a:rPr lang="en-US" dirty="0" smtClean="0"/>
              <a:t> </a:t>
            </a:r>
            <a:r>
              <a:rPr lang="en-US" dirty="0" err="1" smtClean="0"/>
              <a:t>проблеми</a:t>
            </a:r>
            <a:r>
              <a:rPr lang="en-US" dirty="0" smtClean="0"/>
              <a:t> </a:t>
            </a:r>
            <a:r>
              <a:rPr lang="en-US" dirty="0" err="1" smtClean="0"/>
              <a:t>на</a:t>
            </a:r>
            <a:r>
              <a:rPr lang="en-US" dirty="0" smtClean="0"/>
              <a:t> </a:t>
            </a:r>
            <a:r>
              <a:rPr lang="en-US" dirty="0" err="1" smtClean="0"/>
              <a:t>днешния</a:t>
            </a:r>
            <a:r>
              <a:rPr lang="en-US" dirty="0" smtClean="0"/>
              <a:t> </a:t>
            </a:r>
            <a:r>
              <a:rPr lang="en-US" dirty="0" err="1" smtClean="0"/>
              <a:t>ден</a:t>
            </a:r>
            <a:r>
              <a:rPr lang="en-US" dirty="0" smtClean="0"/>
              <a:t>: </a:t>
            </a:r>
            <a:r>
              <a:rPr lang="en-US" dirty="0" err="1" smtClean="0"/>
              <a:t>въздухът</a:t>
            </a:r>
            <a:r>
              <a:rPr lang="en-US" dirty="0" smtClean="0"/>
              <a:t>, </a:t>
            </a:r>
            <a:r>
              <a:rPr lang="en-US" dirty="0" err="1" smtClean="0"/>
              <a:t>който</a:t>
            </a:r>
            <a:r>
              <a:rPr lang="en-US" dirty="0" smtClean="0"/>
              <a:t> </a:t>
            </a:r>
            <a:r>
              <a:rPr lang="en-US" dirty="0" err="1" smtClean="0"/>
              <a:t>дишаме</a:t>
            </a:r>
            <a:r>
              <a:rPr lang="en-US" dirty="0" smtClean="0"/>
              <a:t>, и </a:t>
            </a:r>
            <a:r>
              <a:rPr lang="en-US" dirty="0" err="1" smtClean="0"/>
              <a:t>екзистенциалното</a:t>
            </a:r>
            <a:r>
              <a:rPr lang="en-US" dirty="0" smtClean="0"/>
              <a:t> </a:t>
            </a:r>
            <a:r>
              <a:rPr lang="en-US" dirty="0" err="1" smtClean="0"/>
              <a:t>изменение</a:t>
            </a:r>
            <a:r>
              <a:rPr lang="en-US" dirty="0" smtClean="0"/>
              <a:t> </a:t>
            </a:r>
            <a:r>
              <a:rPr lang="en-US" dirty="0" err="1" smtClean="0"/>
              <a:t>на</a:t>
            </a:r>
            <a:r>
              <a:rPr lang="en-US" dirty="0" smtClean="0"/>
              <a:t> </a:t>
            </a:r>
            <a:r>
              <a:rPr lang="en-US" dirty="0" err="1" smtClean="0"/>
              <a:t>климата</a:t>
            </a:r>
            <a:r>
              <a:rPr lang="en-US" dirty="0" smtClean="0"/>
              <a:t>, </a:t>
            </a:r>
            <a:r>
              <a:rPr lang="en-US" dirty="0" err="1" smtClean="0"/>
              <a:t>пред</a:t>
            </a:r>
            <a:r>
              <a:rPr lang="en-US" dirty="0" smtClean="0"/>
              <a:t> </a:t>
            </a:r>
            <a:r>
              <a:rPr lang="en-US" dirty="0" err="1" smtClean="0"/>
              <a:t>което</a:t>
            </a:r>
            <a:r>
              <a:rPr lang="en-US" dirty="0" smtClean="0"/>
              <a:t> </a:t>
            </a:r>
            <a:r>
              <a:rPr lang="en-US" dirty="0" err="1" smtClean="0"/>
              <a:t>сме</a:t>
            </a:r>
            <a:r>
              <a:rPr lang="en-US" dirty="0" smtClean="0"/>
              <a:t> </a:t>
            </a:r>
            <a:r>
              <a:rPr lang="en-US" dirty="0" err="1" smtClean="0"/>
              <a:t>изправени</a:t>
            </a:r>
            <a:r>
              <a:rPr lang="en-US" dirty="0" smtClean="0"/>
              <a:t>.“ </a:t>
            </a:r>
            <a:r>
              <a:rPr lang="en-US" b="1" i="1" dirty="0" err="1" smtClean="0"/>
              <a:t>Андрю</a:t>
            </a:r>
            <a:r>
              <a:rPr lang="en-US" b="1" i="1" dirty="0" smtClean="0"/>
              <a:t> </a:t>
            </a:r>
            <a:r>
              <a:rPr lang="en-US" b="1" i="1" dirty="0" err="1" smtClean="0"/>
              <a:t>Стиър</a:t>
            </a:r>
            <a:r>
              <a:rPr lang="en-US" b="1" i="1" dirty="0" smtClean="0"/>
              <a:t>, </a:t>
            </a:r>
            <a:r>
              <a:rPr lang="en-US" b="1" i="1" dirty="0" err="1" smtClean="0"/>
              <a:t>президент</a:t>
            </a:r>
            <a:r>
              <a:rPr lang="en-US" b="1" i="1" dirty="0" smtClean="0"/>
              <a:t> и </a:t>
            </a:r>
            <a:r>
              <a:rPr lang="en-US" b="1" i="1" dirty="0" err="1" smtClean="0"/>
              <a:t>главен</a:t>
            </a:r>
            <a:r>
              <a:rPr lang="en-US" b="1" i="1" dirty="0" smtClean="0"/>
              <a:t> </a:t>
            </a:r>
            <a:r>
              <a:rPr lang="en-US" b="1" i="1" dirty="0" err="1" smtClean="0"/>
              <a:t>изпълнителен</a:t>
            </a:r>
            <a:r>
              <a:rPr lang="en-US" b="1" i="1" dirty="0" smtClean="0"/>
              <a:t> </a:t>
            </a:r>
            <a:r>
              <a:rPr lang="en-US" b="1" i="1" dirty="0" err="1" smtClean="0"/>
              <a:t>директор</a:t>
            </a:r>
            <a:r>
              <a:rPr lang="en-US" b="1" i="1" dirty="0" smtClean="0"/>
              <a:t> </a:t>
            </a:r>
            <a:r>
              <a:rPr lang="en-US" b="1" i="1" dirty="0" err="1" smtClean="0"/>
              <a:t>на</a:t>
            </a:r>
            <a:r>
              <a:rPr lang="en-US" b="1" i="1" dirty="0" smtClean="0"/>
              <a:t> </a:t>
            </a:r>
            <a:r>
              <a:rPr lang="en-US" b="1" i="1" dirty="0" err="1" smtClean="0"/>
              <a:t>Световния</a:t>
            </a:r>
            <a:r>
              <a:rPr lang="en-US" b="1" i="1" dirty="0" smtClean="0"/>
              <a:t> </a:t>
            </a:r>
            <a:r>
              <a:rPr lang="en-US" b="1" i="1" dirty="0" err="1" smtClean="0"/>
              <a:t>институт</a:t>
            </a:r>
            <a:r>
              <a:rPr lang="en-US" b="1" i="1" dirty="0" smtClean="0"/>
              <a:t> </a:t>
            </a:r>
            <a:r>
              <a:rPr lang="en-US" b="1" i="1" dirty="0" err="1" smtClean="0"/>
              <a:t>за</a:t>
            </a:r>
            <a:r>
              <a:rPr lang="en-US" b="1" i="1" dirty="0" smtClean="0"/>
              <a:t> </a:t>
            </a:r>
            <a:r>
              <a:rPr lang="en-US" b="1" i="1" dirty="0" err="1" smtClean="0"/>
              <a:t>ресурси</a:t>
            </a:r>
            <a:r>
              <a:rPr lang="bg-BG" b="1" i="1" dirty="0" smtClean="0"/>
              <a:t>.</a:t>
            </a:r>
          </a:p>
          <a:p>
            <a:endParaRPr lang="bg-BG" b="1" i="1" dirty="0" smtClean="0">
              <a:cs typeface="Calibri"/>
            </a:endParaRPr>
          </a:p>
          <a:p>
            <a:r>
              <a:rPr lang="ru-RU" dirty="0" err="1" smtClean="0">
                <a:cs typeface="Calibri"/>
              </a:rPr>
              <a:t>Коалицията</a:t>
            </a:r>
            <a:r>
              <a:rPr lang="ru-RU" dirty="0" smtClean="0">
                <a:cs typeface="Calibri"/>
              </a:rPr>
              <a:t> за </a:t>
            </a:r>
            <a:r>
              <a:rPr lang="ru-RU" dirty="0" smtClean="0">
                <a:cs typeface="Calibri"/>
              </a:rPr>
              <a:t>климата </a:t>
            </a:r>
            <a:r>
              <a:rPr lang="ru-RU" dirty="0" smtClean="0">
                <a:cs typeface="Calibri"/>
              </a:rPr>
              <a:t>и </a:t>
            </a:r>
            <a:r>
              <a:rPr lang="ru-RU" dirty="0" err="1" smtClean="0">
                <a:cs typeface="Calibri"/>
              </a:rPr>
              <a:t>чистия</a:t>
            </a:r>
            <a:r>
              <a:rPr lang="ru-RU" dirty="0" smtClean="0">
                <a:cs typeface="Calibri"/>
              </a:rPr>
              <a:t> </a:t>
            </a:r>
            <a:r>
              <a:rPr lang="ru-RU" dirty="0" err="1" smtClean="0">
                <a:cs typeface="Calibri"/>
              </a:rPr>
              <a:t>въздух</a:t>
            </a:r>
            <a:r>
              <a:rPr lang="ru-RU" dirty="0" smtClean="0">
                <a:cs typeface="Calibri"/>
              </a:rPr>
              <a:t> </a:t>
            </a:r>
            <a:r>
              <a:rPr lang="ru-RU" dirty="0" err="1" smtClean="0">
                <a:cs typeface="Calibri"/>
              </a:rPr>
              <a:t>и</a:t>
            </a:r>
            <a:r>
              <a:rPr lang="ru-RU" dirty="0" smtClean="0">
                <a:cs typeface="Calibri"/>
              </a:rPr>
              <a:t> </a:t>
            </a:r>
            <a:r>
              <a:rPr lang="ru-RU" dirty="0" smtClean="0">
                <a:cs typeface="Calibri"/>
              </a:rPr>
              <a:t>намаляване на </a:t>
            </a:r>
            <a:r>
              <a:rPr lang="ru-RU" dirty="0" err="1" smtClean="0">
                <a:cs typeface="Calibri"/>
              </a:rPr>
              <a:t>краткотрайните</a:t>
            </a:r>
            <a:r>
              <a:rPr lang="ru-RU" dirty="0" smtClean="0">
                <a:cs typeface="Calibri"/>
              </a:rPr>
              <a:t> </a:t>
            </a:r>
            <a:r>
              <a:rPr lang="ru-RU" dirty="0" err="1" smtClean="0">
                <a:cs typeface="Calibri"/>
              </a:rPr>
              <a:t>климатични</a:t>
            </a:r>
            <a:r>
              <a:rPr lang="ru-RU" dirty="0" smtClean="0">
                <a:cs typeface="Calibri"/>
              </a:rPr>
              <a:t> </a:t>
            </a:r>
            <a:r>
              <a:rPr lang="ru-RU" dirty="0" err="1" smtClean="0">
                <a:cs typeface="Calibri"/>
              </a:rPr>
              <a:t>замърсители</a:t>
            </a:r>
            <a:r>
              <a:rPr lang="ru-RU" dirty="0" smtClean="0">
                <a:cs typeface="Calibri"/>
              </a:rPr>
              <a:t> (CCAC</a:t>
            </a:r>
            <a:r>
              <a:rPr lang="ru-RU" dirty="0" smtClean="0">
                <a:cs typeface="Calibri"/>
              </a:rPr>
              <a:t>) стартира от Програмата на ООН за околната среда </a:t>
            </a:r>
            <a:r>
              <a:rPr lang="en-IE" spc="-5" dirty="0" smtClean="0">
                <a:cs typeface="Calibri"/>
                <a:hlinkClick r:id="rId2">
                  <a:extLst>
                    <a:ext uri="{A12FA001-AC4F-418D-AE19-62706E023703}">
                      <ahyp:hlinkClr xmlns:ahyp="http://schemas.microsoft.com/office/drawing/2018/hyperlinkcolor" xmlns="" val="tx"/>
                    </a:ext>
                  </a:extLst>
                </a:hlinkClick>
              </a:rPr>
              <a:t>United</a:t>
            </a:r>
            <a:r>
              <a:rPr lang="en-IE" spc="240" dirty="0" smtClean="0">
                <a:cs typeface="Calibri"/>
                <a:hlinkClick r:id="rId2">
                  <a:extLst>
                    <a:ext uri="{A12FA001-AC4F-418D-AE19-62706E023703}">
                      <ahyp:hlinkClr xmlns:ahyp="http://schemas.microsoft.com/office/drawing/2018/hyperlinkcolor" xmlns="" val="tx"/>
                    </a:ext>
                  </a:extLst>
                </a:hlinkClick>
              </a:rPr>
              <a:t> </a:t>
            </a:r>
            <a:r>
              <a:rPr lang="en-IE" spc="-5" dirty="0">
                <a:cs typeface="Calibri"/>
                <a:hlinkClick r:id="rId2">
                  <a:extLst>
                    <a:ext uri="{A12FA001-AC4F-418D-AE19-62706E023703}">
                      <ahyp:hlinkClr xmlns:ahyp="http://schemas.microsoft.com/office/drawing/2018/hyperlinkcolor" xmlns="" val="tx"/>
                    </a:ext>
                  </a:extLst>
                </a:hlinkClick>
              </a:rPr>
              <a:t>Nations</a:t>
            </a:r>
            <a:r>
              <a:rPr lang="en-IE" spc="240" dirty="0">
                <a:cs typeface="Calibri"/>
                <a:hlinkClick r:id="rId2">
                  <a:extLst>
                    <a:ext uri="{A12FA001-AC4F-418D-AE19-62706E023703}">
                      <ahyp:hlinkClr xmlns:ahyp="http://schemas.microsoft.com/office/drawing/2018/hyperlinkcolor" xmlns="" val="tx"/>
                    </a:ext>
                  </a:extLst>
                </a:hlinkClick>
              </a:rPr>
              <a:t> </a:t>
            </a:r>
            <a:r>
              <a:rPr lang="en-IE" spc="-5" dirty="0">
                <a:cs typeface="Calibri"/>
                <a:hlinkClick r:id="rId2">
                  <a:extLst>
                    <a:ext uri="{A12FA001-AC4F-418D-AE19-62706E023703}">
                      <ahyp:hlinkClr xmlns:ahyp="http://schemas.microsoft.com/office/drawing/2018/hyperlinkcolor" xmlns="" val="tx"/>
                    </a:ext>
                  </a:extLst>
                </a:hlinkClick>
              </a:rPr>
              <a:t>Environment </a:t>
            </a:r>
            <a:r>
              <a:rPr lang="en-IE" spc="-235" dirty="0">
                <a:cs typeface="Calibri"/>
              </a:rPr>
              <a:t> </a:t>
            </a:r>
            <a:r>
              <a:rPr lang="en-IE" spc="-5" dirty="0">
                <a:cs typeface="Calibri"/>
                <a:hlinkClick r:id="rId2">
                  <a:extLst>
                    <a:ext uri="{A12FA001-AC4F-418D-AE19-62706E023703}">
                      <ahyp:hlinkClr xmlns:ahyp="http://schemas.microsoft.com/office/drawing/2018/hyperlinkcolor" xmlns="" val="tx"/>
                    </a:ext>
                  </a:extLst>
                </a:hlinkClick>
              </a:rPr>
              <a:t>Programme </a:t>
            </a:r>
            <a:r>
              <a:rPr lang="en-IE" spc="-5" dirty="0">
                <a:cs typeface="Calibri"/>
              </a:rPr>
              <a:t>(UNEP)</a:t>
            </a:r>
            <a:r>
              <a:rPr lang="en-IE" dirty="0">
                <a:cs typeface="Calibri"/>
              </a:rPr>
              <a:t> </a:t>
            </a:r>
            <a:r>
              <a:rPr lang="bg-BG" dirty="0" smtClean="0">
                <a:cs typeface="Calibri"/>
              </a:rPr>
              <a:t>на 16ти февруари</a:t>
            </a:r>
            <a:r>
              <a:rPr lang="en-IE" dirty="0" smtClean="0">
                <a:cs typeface="Calibri"/>
              </a:rPr>
              <a:t> </a:t>
            </a:r>
            <a:r>
              <a:rPr lang="en-IE" spc="-5" dirty="0">
                <a:cs typeface="Calibri"/>
              </a:rPr>
              <a:t>2012.</a:t>
            </a:r>
            <a:r>
              <a:rPr lang="en-IE" dirty="0">
                <a:cs typeface="Calibri"/>
              </a:rPr>
              <a:t> </a:t>
            </a:r>
            <a:r>
              <a:rPr lang="ru-RU" b="1" dirty="0" smtClean="0">
                <a:cs typeface="Calibri"/>
              </a:rPr>
              <a:t>CCAC има за цел да </a:t>
            </a:r>
            <a:r>
              <a:rPr lang="ru-RU" b="1" dirty="0" err="1" smtClean="0">
                <a:cs typeface="Calibri"/>
              </a:rPr>
              <a:t>катализира</a:t>
            </a:r>
            <a:r>
              <a:rPr lang="ru-RU" b="1" dirty="0" smtClean="0">
                <a:cs typeface="Calibri"/>
              </a:rPr>
              <a:t> </a:t>
            </a:r>
            <a:r>
              <a:rPr lang="ru-RU" b="1" dirty="0" err="1" smtClean="0">
                <a:cs typeface="Calibri"/>
              </a:rPr>
              <a:t>намалението</a:t>
            </a:r>
            <a:r>
              <a:rPr lang="ru-RU" b="1" dirty="0" smtClean="0">
                <a:cs typeface="Calibri"/>
              </a:rPr>
              <a:t> на краткотрайните замърсители на климата, за да защити човешкото здраве, селското стопанство и околната среда</a:t>
            </a:r>
            <a:r>
              <a:rPr lang="en-IE" b="1" spc="-5" dirty="0" smtClean="0">
                <a:cs typeface="Calibri"/>
              </a:rPr>
              <a:t> </a:t>
            </a:r>
            <a:r>
              <a:rPr lang="bg-BG" b="1" spc="-5" dirty="0" smtClean="0">
                <a:cs typeface="Calibri"/>
                <a:hlinkClick r:id="rId3">
                  <a:extLst>
                    <a:ext uri="{A12FA001-AC4F-418D-AE19-62706E023703}">
                      <ahyp:hlinkClr xmlns:ahyp="http://schemas.microsoft.com/office/drawing/2018/hyperlinkcolor" xmlns="" val="tx"/>
                    </a:ext>
                  </a:extLst>
                </a:hlinkClick>
              </a:rPr>
              <a:t>климатични замърсители</a:t>
            </a:r>
            <a:r>
              <a:rPr lang="bg-BG" b="1" spc="-5" dirty="0" smtClean="0">
                <a:cs typeface="Calibri"/>
                <a:hlinkClick r:id="rId3">
                  <a:extLst>
                    <a:ext uri="{A12FA001-AC4F-418D-AE19-62706E023703}">
                      <ahyp:hlinkClr xmlns:ahyp="http://schemas.microsoft.com/office/drawing/2018/hyperlinkcolor" xmlns="" val="tx"/>
                    </a:ext>
                  </a:extLst>
                </a:hlinkClick>
              </a:rPr>
              <a:t>.</a:t>
            </a:r>
            <a:r>
              <a:rPr lang="en-IE" b="1" spc="-5" dirty="0" smtClean="0">
                <a:cs typeface="Calibri"/>
                <a:hlinkClick r:id="rId3">
                  <a:extLst>
                    <a:ext uri="{A12FA001-AC4F-418D-AE19-62706E023703}">
                      <ahyp:hlinkClr xmlns:ahyp="http://schemas.microsoft.com/office/drawing/2018/hyperlinkcolor" xmlns="" val="tx"/>
                    </a:ext>
                  </a:extLst>
                </a:hlinkClick>
              </a:rPr>
              <a:t> </a:t>
            </a:r>
            <a:r>
              <a:rPr lang="en-US" dirty="0" err="1" smtClean="0"/>
              <a:t>Дания</a:t>
            </a:r>
            <a:r>
              <a:rPr lang="en-US" dirty="0" smtClean="0"/>
              <a:t> е </a:t>
            </a:r>
            <a:r>
              <a:rPr lang="en-US" dirty="0" err="1" smtClean="0"/>
              <a:t>партньор</a:t>
            </a:r>
            <a:r>
              <a:rPr lang="en-US" dirty="0" smtClean="0"/>
              <a:t> </a:t>
            </a:r>
            <a:r>
              <a:rPr lang="en-US" dirty="0" err="1" smtClean="0"/>
              <a:t>от</a:t>
            </a:r>
            <a:r>
              <a:rPr lang="en-US" dirty="0" smtClean="0"/>
              <a:t> </a:t>
            </a:r>
            <a:r>
              <a:rPr lang="en-US" dirty="0" err="1" smtClean="0"/>
              <a:t>създаването</a:t>
            </a:r>
            <a:r>
              <a:rPr lang="en-US" dirty="0" smtClean="0"/>
              <a:t> </a:t>
            </a:r>
            <a:r>
              <a:rPr lang="bg-BG" dirty="0" smtClean="0"/>
              <a:t>на Коалицият</a:t>
            </a:r>
            <a:r>
              <a:rPr lang="bg-BG" dirty="0" smtClean="0"/>
              <a:t>а</a:t>
            </a:r>
            <a:r>
              <a:rPr lang="en-US" dirty="0" smtClean="0"/>
              <a:t> </a:t>
            </a:r>
            <a:r>
              <a:rPr lang="en-US" dirty="0" err="1" smtClean="0"/>
              <a:t>през</a:t>
            </a:r>
            <a:r>
              <a:rPr lang="en-US" dirty="0" smtClean="0"/>
              <a:t> 2012 г.</a:t>
            </a:r>
            <a:r>
              <a:rPr lang="bg-BG" dirty="0" smtClean="0"/>
              <a:t> </a:t>
            </a:r>
            <a:r>
              <a:rPr lang="ru-RU" spc="-5" dirty="0" smtClean="0">
                <a:cs typeface="Calibri"/>
              </a:rPr>
              <a:t>Тъй като Дания продължава да върви по пътя към „по-зелено“ и по-устойчиво бъдеще, тя ще работи в тясно сътрудничество с доверени партньори, които да постигнат своите </a:t>
            </a:r>
            <a:r>
              <a:rPr lang="ru-RU" spc="-5" dirty="0" err="1" smtClean="0">
                <a:cs typeface="Calibri"/>
              </a:rPr>
              <a:t>очертани</a:t>
            </a:r>
            <a:r>
              <a:rPr lang="ru-RU" spc="-5" dirty="0" smtClean="0">
                <a:cs typeface="Calibri"/>
              </a:rPr>
              <a:t> </a:t>
            </a:r>
            <a:r>
              <a:rPr lang="ru-RU" spc="-5" dirty="0" smtClean="0">
                <a:cs typeface="Calibri"/>
              </a:rPr>
              <a:t>цели. </a:t>
            </a:r>
            <a:r>
              <a:rPr lang="ru-RU" spc="-5" dirty="0" err="1" smtClean="0">
                <a:cs typeface="Calibri"/>
              </a:rPr>
              <a:t>Това</a:t>
            </a:r>
            <a:r>
              <a:rPr lang="ru-RU" spc="-5" dirty="0" smtClean="0">
                <a:cs typeface="Calibri"/>
              </a:rPr>
              <a:t> </a:t>
            </a:r>
            <a:r>
              <a:rPr lang="ru-RU" spc="-5" dirty="0" smtClean="0">
                <a:cs typeface="Calibri"/>
              </a:rPr>
              <a:t>е жизненоважно за постигане на промени в голям мащаб.</a:t>
            </a:r>
            <a:endParaRPr lang="bg-BG" spc="-5" dirty="0" smtClean="0">
              <a:cs typeface="Calibri"/>
            </a:endParaRPr>
          </a:p>
          <a:p>
            <a:pPr marL="67945" marR="67945">
              <a:lnSpc>
                <a:spcPts val="1270"/>
              </a:lnSpc>
              <a:spcBef>
                <a:spcPts val="5"/>
              </a:spcBef>
            </a:pPr>
            <a:endParaRPr lang="bg-BG" spc="-5" dirty="0" smtClean="0">
              <a:cs typeface="Calibri"/>
            </a:endParaRPr>
          </a:p>
          <a:p>
            <a:pPr marL="67945" marR="67945">
              <a:lnSpc>
                <a:spcPts val="1270"/>
              </a:lnSpc>
              <a:spcBef>
                <a:spcPts val="5"/>
              </a:spcBef>
            </a:pPr>
            <a:endParaRPr lang="en-IE" dirty="0">
              <a:cs typeface="Calibri"/>
            </a:endParaRPr>
          </a:p>
        </p:txBody>
      </p:sp>
      <p:sp>
        <p:nvSpPr>
          <p:cNvPr id="29" name="Text Placeholder 5">
            <a:extLst>
              <a:ext uri="{FF2B5EF4-FFF2-40B4-BE49-F238E27FC236}">
                <a16:creationId xmlns:a16="http://schemas.microsoft.com/office/drawing/2014/main" xmlns="" id="{629F9501-4DB3-DD53-E9C0-20C2EB70FDFC}"/>
              </a:ext>
            </a:extLst>
          </p:cNvPr>
          <p:cNvSpPr txBox="1">
            <a:spLocks/>
          </p:cNvSpPr>
          <p:nvPr/>
        </p:nvSpPr>
        <p:spPr>
          <a:xfrm>
            <a:off x="696904" y="7473588"/>
            <a:ext cx="1676400" cy="390887"/>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bg-BG" sz="1400" i="1" kern="0" spc="-5" dirty="0" smtClean="0">
                <a:solidFill>
                  <a:srgbClr val="EB7339"/>
                </a:solidFill>
                <a:latin typeface="Calibri"/>
                <a:cs typeface="Calibri"/>
              </a:rPr>
              <a:t>Какво ще постигнем в бъдеще?</a:t>
            </a:r>
            <a:endParaRPr lang="en-IE" sz="1400" i="1" kern="0" spc="-5" dirty="0">
              <a:solidFill>
                <a:srgbClr val="EB7339"/>
              </a:solidFill>
              <a:latin typeface="Calibri"/>
              <a:cs typeface="Calibri"/>
            </a:endParaRPr>
          </a:p>
          <a:p>
            <a:pPr marL="67945" algn="l">
              <a:lnSpc>
                <a:spcPts val="1275"/>
              </a:lnSpc>
            </a:pPr>
            <a:endParaRPr lang="en-IE" sz="1400" i="1" kern="0" spc="-5" dirty="0">
              <a:solidFill>
                <a:srgbClr val="EB7339"/>
              </a:solidFill>
              <a:latin typeface="Calibri"/>
              <a:cs typeface="Calibri"/>
            </a:endParaRPr>
          </a:p>
        </p:txBody>
      </p:sp>
      <p:sp>
        <p:nvSpPr>
          <p:cNvPr id="30" name="Text Placeholder 5">
            <a:extLst>
              <a:ext uri="{FF2B5EF4-FFF2-40B4-BE49-F238E27FC236}">
                <a16:creationId xmlns:a16="http://schemas.microsoft.com/office/drawing/2014/main" xmlns="" id="{97B81F84-5B61-D509-FE8E-73FAC7BDC5D5}"/>
              </a:ext>
            </a:extLst>
          </p:cNvPr>
          <p:cNvSpPr txBox="1">
            <a:spLocks/>
          </p:cNvSpPr>
          <p:nvPr/>
        </p:nvSpPr>
        <p:spPr>
          <a:xfrm>
            <a:off x="2584138" y="7331075"/>
            <a:ext cx="4320000" cy="282928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0330" marR="3175" algn="l">
              <a:lnSpc>
                <a:spcPts val="1280"/>
              </a:lnSpc>
            </a:pPr>
            <a:r>
              <a:rPr lang="ru-RU" dirty="0" smtClean="0">
                <a:latin typeface="+mj-lt"/>
                <a:cs typeface="Calibri"/>
              </a:rPr>
              <a:t>За да постигне </a:t>
            </a:r>
            <a:r>
              <a:rPr lang="ru-RU" dirty="0" err="1" smtClean="0">
                <a:latin typeface="+mj-lt"/>
                <a:cs typeface="Calibri"/>
              </a:rPr>
              <a:t>реални</a:t>
            </a:r>
            <a:r>
              <a:rPr lang="ru-RU" dirty="0" smtClean="0">
                <a:latin typeface="+mj-lt"/>
                <a:cs typeface="Calibri"/>
              </a:rPr>
              <a:t> </a:t>
            </a:r>
            <a:r>
              <a:rPr lang="ru-RU" dirty="0" smtClean="0">
                <a:latin typeface="+mj-lt"/>
                <a:cs typeface="Calibri"/>
              </a:rPr>
              <a:t> </a:t>
            </a:r>
            <a:r>
              <a:rPr lang="ru-RU" dirty="0" err="1" smtClean="0">
                <a:latin typeface="+mj-lt"/>
                <a:cs typeface="Calibri"/>
              </a:rPr>
              <a:t>намаления</a:t>
            </a:r>
            <a:r>
              <a:rPr lang="ru-RU" dirty="0" smtClean="0">
                <a:latin typeface="+mj-lt"/>
                <a:cs typeface="Calibri"/>
              </a:rPr>
              <a:t> на </a:t>
            </a:r>
            <a:r>
              <a:rPr lang="ru-RU" dirty="0" err="1" smtClean="0">
                <a:latin typeface="+mj-lt"/>
                <a:cs typeface="Calibri"/>
              </a:rPr>
              <a:t>змърсяванто</a:t>
            </a:r>
            <a:r>
              <a:rPr lang="ru-RU" dirty="0" smtClean="0">
                <a:latin typeface="+mj-lt"/>
                <a:cs typeface="Calibri"/>
              </a:rPr>
              <a:t>, </a:t>
            </a:r>
            <a:r>
              <a:rPr lang="ru-RU" dirty="0" smtClean="0">
                <a:latin typeface="+mj-lt"/>
                <a:cs typeface="Calibri"/>
              </a:rPr>
              <a:t>Коалицията се фокусира върху </a:t>
            </a:r>
            <a:r>
              <a:rPr lang="ru-RU" b="1" dirty="0" smtClean="0">
                <a:latin typeface="+mj-lt"/>
                <a:cs typeface="Calibri"/>
              </a:rPr>
              <a:t>четири ключови стратегии:</a:t>
            </a:r>
          </a:p>
          <a:p>
            <a:pPr marR="3175" algn="l">
              <a:lnSpc>
                <a:spcPts val="1280"/>
              </a:lnSpc>
              <a:spcBef>
                <a:spcPts val="25"/>
              </a:spcBef>
            </a:pPr>
            <a:endParaRPr lang="en-IE" dirty="0">
              <a:latin typeface="+mj-lt"/>
              <a:cs typeface="Times New Roman"/>
            </a:endParaRPr>
          </a:p>
          <a:p>
            <a:pPr marL="320675" marR="218440" indent="-225425" algn="l">
              <a:lnSpc>
                <a:spcPts val="1280"/>
              </a:lnSpc>
              <a:buClr>
                <a:srgbClr val="EB7339"/>
              </a:buClr>
              <a:buSzPct val="90909"/>
              <a:buFont typeface="+mj-lt"/>
              <a:buAutoNum type="arabicPeriod"/>
              <a:tabLst>
                <a:tab pos="752475" algn="l"/>
                <a:tab pos="754063" algn="l"/>
                <a:tab pos="4651375" algn="l"/>
              </a:tabLst>
            </a:pPr>
            <a:r>
              <a:rPr lang="ru-RU" spc="-5" dirty="0" err="1" smtClean="0">
                <a:latin typeface="+mj-lt"/>
                <a:cs typeface="Calibri"/>
              </a:rPr>
              <a:t>Подпомагане</a:t>
            </a:r>
            <a:r>
              <a:rPr lang="ru-RU" spc="-5" dirty="0" smtClean="0">
                <a:latin typeface="+mj-lt"/>
                <a:cs typeface="Calibri"/>
              </a:rPr>
              <a:t> </a:t>
            </a:r>
            <a:r>
              <a:rPr lang="ru-RU" spc="-5" dirty="0" err="1" smtClean="0">
                <a:latin typeface="+mj-lt"/>
                <a:cs typeface="Calibri"/>
              </a:rPr>
              <a:t>процеса</a:t>
            </a:r>
            <a:r>
              <a:rPr lang="ru-RU" spc="-5" dirty="0" smtClean="0">
                <a:latin typeface="+mj-lt"/>
                <a:cs typeface="Calibri"/>
              </a:rPr>
              <a:t> на</a:t>
            </a:r>
            <a:r>
              <a:rPr lang="ru-RU" spc="-5" dirty="0" smtClean="0">
                <a:latin typeface="+mj-lt"/>
                <a:cs typeface="Calibri"/>
              </a:rPr>
              <a:t> трансформации чрез </a:t>
            </a:r>
            <a:r>
              <a:rPr lang="ru-RU" spc="-5" dirty="0" smtClean="0">
                <a:latin typeface="+mj-lt"/>
                <a:cs typeface="Calibri"/>
              </a:rPr>
              <a:t>предоставяне </a:t>
            </a:r>
            <a:r>
              <a:rPr lang="ru-RU" b="1" spc="-5" dirty="0" smtClean="0">
                <a:latin typeface="+mj-lt"/>
                <a:cs typeface="Calibri"/>
              </a:rPr>
              <a:t>на знания, ресурси и технически и институционален капацитет за действие и подпомагане споделянето на информация</a:t>
            </a:r>
            <a:r>
              <a:rPr lang="ru-RU" spc="-5" dirty="0" smtClean="0">
                <a:latin typeface="+mj-lt"/>
                <a:cs typeface="Calibri"/>
              </a:rPr>
              <a:t>, опит и експертиза.</a:t>
            </a:r>
          </a:p>
          <a:p>
            <a:pPr marL="320675" marR="146050" indent="-225425" algn="l">
              <a:lnSpc>
                <a:spcPts val="1280"/>
              </a:lnSpc>
              <a:buClr>
                <a:srgbClr val="EB7339"/>
              </a:buClr>
              <a:buSzPct val="90909"/>
              <a:buFont typeface="+mj-lt"/>
              <a:buAutoNum type="arabicPeriod"/>
              <a:tabLst>
                <a:tab pos="752475" algn="l"/>
                <a:tab pos="754063" algn="l"/>
                <a:tab pos="4651375" algn="l"/>
              </a:tabLst>
            </a:pPr>
            <a:r>
              <a:rPr lang="ru-RU" b="1" spc="-5" dirty="0" smtClean="0">
                <a:latin typeface="+mj-lt"/>
                <a:cs typeface="Calibri"/>
              </a:rPr>
              <a:t>Осигуряване на подкрепа </a:t>
            </a:r>
            <a:r>
              <a:rPr lang="ru-RU" spc="-5" dirty="0" smtClean="0">
                <a:latin typeface="+mj-lt"/>
                <a:cs typeface="Calibri"/>
              </a:rPr>
              <a:t>за действия за поставяне на краткотрайните замърсители на климата на политическата карта чрез</a:t>
            </a:r>
            <a:r>
              <a:rPr lang="ru-RU" b="1" spc="-5" dirty="0" smtClean="0">
                <a:latin typeface="+mj-lt"/>
                <a:cs typeface="Calibri"/>
              </a:rPr>
              <a:t> застъпничество </a:t>
            </a:r>
            <a:r>
              <a:rPr lang="ru-RU" spc="-5" dirty="0" smtClean="0">
                <a:latin typeface="+mj-lt"/>
                <a:cs typeface="Calibri"/>
              </a:rPr>
              <a:t>на всички нива на управление и в частния сектор и гражданското общество.</a:t>
            </a:r>
          </a:p>
          <a:p>
            <a:pPr marL="320675" marR="90805" lvl="0" indent="-225425" algn="l">
              <a:lnSpc>
                <a:spcPts val="1280"/>
              </a:lnSpc>
              <a:buClr>
                <a:srgbClr val="EB7339"/>
              </a:buClr>
              <a:buSzPct val="90909"/>
              <a:buFont typeface="+mj-lt"/>
              <a:buAutoNum type="arabicPeriod"/>
              <a:tabLst>
                <a:tab pos="752475" algn="l"/>
                <a:tab pos="754063" algn="l"/>
                <a:tab pos="4651375" algn="l"/>
              </a:tabLst>
            </a:pPr>
            <a:r>
              <a:rPr lang="en-US" b="1" dirty="0" err="1" smtClean="0">
                <a:latin typeface="+mj-lt"/>
              </a:rPr>
              <a:t>Увеличаване</a:t>
            </a:r>
            <a:r>
              <a:rPr lang="en-US" b="1" dirty="0" smtClean="0">
                <a:latin typeface="+mj-lt"/>
              </a:rPr>
              <a:t> </a:t>
            </a:r>
            <a:r>
              <a:rPr lang="en-US" b="1" dirty="0" err="1" smtClean="0">
                <a:latin typeface="+mj-lt"/>
              </a:rPr>
              <a:t>на</a:t>
            </a:r>
            <a:r>
              <a:rPr lang="en-US" b="1" dirty="0" smtClean="0">
                <a:latin typeface="+mj-lt"/>
              </a:rPr>
              <a:t> </a:t>
            </a:r>
            <a:r>
              <a:rPr lang="en-US" b="1" dirty="0" err="1" smtClean="0">
                <a:latin typeface="+mj-lt"/>
              </a:rPr>
              <a:t>наличността</a:t>
            </a:r>
            <a:r>
              <a:rPr lang="en-US" b="1" dirty="0" smtClean="0">
                <a:latin typeface="+mj-lt"/>
              </a:rPr>
              <a:t> </a:t>
            </a:r>
            <a:r>
              <a:rPr lang="en-US" dirty="0" smtClean="0">
                <a:latin typeface="+mj-lt"/>
              </a:rPr>
              <a:t>и </a:t>
            </a:r>
            <a:r>
              <a:rPr lang="en-US" dirty="0" err="1" smtClean="0">
                <a:latin typeface="+mj-lt"/>
              </a:rPr>
              <a:t>достъпа</a:t>
            </a:r>
            <a:r>
              <a:rPr lang="en-US" dirty="0" smtClean="0">
                <a:latin typeface="+mj-lt"/>
              </a:rPr>
              <a:t> </a:t>
            </a:r>
            <a:r>
              <a:rPr lang="en-US" dirty="0" err="1" smtClean="0">
                <a:latin typeface="+mj-lt"/>
              </a:rPr>
              <a:t>до</a:t>
            </a:r>
            <a:r>
              <a:rPr lang="en-US" dirty="0" smtClean="0">
                <a:latin typeface="+mj-lt"/>
              </a:rPr>
              <a:t> </a:t>
            </a:r>
            <a:r>
              <a:rPr lang="en-US" b="1" dirty="0" err="1" smtClean="0">
                <a:latin typeface="+mj-lt"/>
              </a:rPr>
              <a:t>финансови</a:t>
            </a:r>
            <a:r>
              <a:rPr lang="en-US" b="1" dirty="0" smtClean="0">
                <a:latin typeface="+mj-lt"/>
              </a:rPr>
              <a:t> </a:t>
            </a:r>
            <a:r>
              <a:rPr lang="en-US" b="1" dirty="0" err="1" smtClean="0">
                <a:latin typeface="+mj-lt"/>
              </a:rPr>
              <a:t>ресурси</a:t>
            </a:r>
            <a:r>
              <a:rPr lang="en-US" b="1" dirty="0" smtClean="0">
                <a:latin typeface="+mj-lt"/>
              </a:rPr>
              <a:t> </a:t>
            </a:r>
            <a:r>
              <a:rPr lang="en-US" dirty="0" smtClean="0">
                <a:latin typeface="+mj-lt"/>
              </a:rPr>
              <a:t>в </a:t>
            </a:r>
            <a:r>
              <a:rPr lang="en-US" dirty="0" err="1" smtClean="0">
                <a:latin typeface="+mj-lt"/>
              </a:rPr>
              <a:t>подкрепа</a:t>
            </a:r>
            <a:r>
              <a:rPr lang="en-US" dirty="0" smtClean="0">
                <a:latin typeface="+mj-lt"/>
              </a:rPr>
              <a:t> </a:t>
            </a:r>
            <a:r>
              <a:rPr lang="en-US" dirty="0" err="1" smtClean="0">
                <a:latin typeface="+mj-lt"/>
              </a:rPr>
              <a:t>на</a:t>
            </a:r>
            <a:r>
              <a:rPr lang="en-US" dirty="0" smtClean="0">
                <a:latin typeface="+mj-lt"/>
              </a:rPr>
              <a:t> </a:t>
            </a:r>
            <a:r>
              <a:rPr lang="en-US" dirty="0" err="1" smtClean="0">
                <a:latin typeface="+mj-lt"/>
              </a:rPr>
              <a:t>успешното</a:t>
            </a:r>
            <a:r>
              <a:rPr lang="en-US" dirty="0" smtClean="0">
                <a:latin typeface="+mj-lt"/>
              </a:rPr>
              <a:t> </a:t>
            </a:r>
            <a:r>
              <a:rPr lang="en-US" dirty="0" err="1" smtClean="0">
                <a:latin typeface="+mj-lt"/>
              </a:rPr>
              <a:t>прилагане</a:t>
            </a:r>
            <a:r>
              <a:rPr lang="en-US" dirty="0" smtClean="0">
                <a:latin typeface="+mj-lt"/>
              </a:rPr>
              <a:t> </a:t>
            </a:r>
            <a:r>
              <a:rPr lang="en-US" dirty="0" err="1" smtClean="0">
                <a:latin typeface="+mj-lt"/>
              </a:rPr>
              <a:t>на</a:t>
            </a:r>
            <a:r>
              <a:rPr lang="en-US" dirty="0" smtClean="0">
                <a:latin typeface="+mj-lt"/>
              </a:rPr>
              <a:t> </a:t>
            </a:r>
            <a:r>
              <a:rPr lang="en-US" dirty="0" err="1" smtClean="0">
                <a:latin typeface="+mj-lt"/>
              </a:rPr>
              <a:t>мащаб</a:t>
            </a:r>
            <a:r>
              <a:rPr lang="bg-BG" dirty="0" smtClean="0">
                <a:latin typeface="+mj-lt"/>
              </a:rPr>
              <a:t>ни</a:t>
            </a:r>
            <a:r>
              <a:rPr lang="en-US" dirty="0" smtClean="0">
                <a:latin typeface="+mj-lt"/>
              </a:rPr>
              <a:t> </a:t>
            </a:r>
            <a:r>
              <a:rPr lang="en-US" dirty="0" err="1" smtClean="0">
                <a:latin typeface="+mj-lt"/>
              </a:rPr>
              <a:t>действия</a:t>
            </a:r>
            <a:r>
              <a:rPr lang="bg-BG" dirty="0" smtClean="0">
                <a:latin typeface="+mj-lt"/>
              </a:rPr>
              <a:t>.</a:t>
            </a:r>
          </a:p>
          <a:p>
            <a:pPr marL="320675" marR="90805" indent="-225425" algn="l">
              <a:lnSpc>
                <a:spcPts val="1280"/>
              </a:lnSpc>
              <a:buClr>
                <a:srgbClr val="EB7339"/>
              </a:buClr>
              <a:buSzPct val="90909"/>
              <a:buFont typeface="+mj-lt"/>
              <a:buAutoNum type="arabicPeriod"/>
              <a:tabLst>
                <a:tab pos="752475" algn="l"/>
                <a:tab pos="754063" algn="l"/>
                <a:tab pos="4651375" algn="l"/>
              </a:tabLst>
            </a:pPr>
            <a:r>
              <a:rPr lang="ru-RU" b="1" dirty="0" err="1" smtClean="0">
                <a:latin typeface="+mj-lt"/>
                <a:cs typeface="Calibri"/>
              </a:rPr>
              <a:t>Повишаване</a:t>
            </a:r>
            <a:r>
              <a:rPr lang="ru-RU" b="1" dirty="0" smtClean="0">
                <a:latin typeface="+mj-lt"/>
                <a:cs typeface="Calibri"/>
              </a:rPr>
              <a:t> </a:t>
            </a:r>
            <a:r>
              <a:rPr lang="ru-RU" b="1" dirty="0" smtClean="0">
                <a:latin typeface="+mj-lt"/>
                <a:cs typeface="Calibri"/>
              </a:rPr>
              <a:t>на научните познания, за да се помогне на лицата, вземащи решения, </a:t>
            </a:r>
            <a:r>
              <a:rPr lang="ru-RU" dirty="0" smtClean="0">
                <a:latin typeface="+mj-lt"/>
                <a:cs typeface="Calibri"/>
              </a:rPr>
              <a:t>да </a:t>
            </a:r>
            <a:r>
              <a:rPr lang="ru-RU" dirty="0" err="1" smtClean="0">
                <a:latin typeface="+mj-lt"/>
                <a:cs typeface="Calibri"/>
              </a:rPr>
              <a:t>предприемат</a:t>
            </a:r>
            <a:r>
              <a:rPr lang="ru-RU" dirty="0" smtClean="0">
                <a:latin typeface="+mj-lt"/>
                <a:cs typeface="Calibri"/>
              </a:rPr>
              <a:t> </a:t>
            </a:r>
            <a:r>
              <a:rPr lang="ru-RU" dirty="0" err="1" smtClean="0">
                <a:latin typeface="+mj-lt"/>
                <a:cs typeface="Calibri"/>
              </a:rPr>
              <a:t>мащабни</a:t>
            </a:r>
            <a:r>
              <a:rPr lang="ru-RU" dirty="0" smtClean="0">
                <a:latin typeface="+mj-lt"/>
                <a:cs typeface="Calibri"/>
              </a:rPr>
              <a:t> действия </a:t>
            </a:r>
            <a:r>
              <a:rPr lang="ru-RU" dirty="0" smtClean="0">
                <a:latin typeface="+mj-lt"/>
                <a:cs typeface="Calibri"/>
              </a:rPr>
              <a:t>и да популяризират </a:t>
            </a:r>
            <a:r>
              <a:rPr lang="ru-RU" b="1" dirty="0" smtClean="0">
                <a:latin typeface="+mj-lt"/>
                <a:cs typeface="Calibri"/>
              </a:rPr>
              <a:t>многобройните ползи от </a:t>
            </a:r>
            <a:r>
              <a:rPr lang="ru-RU" b="1" dirty="0" err="1" smtClean="0">
                <a:latin typeface="+mj-lt"/>
                <a:cs typeface="Calibri"/>
              </a:rPr>
              <a:t>тези</a:t>
            </a:r>
            <a:r>
              <a:rPr lang="ru-RU" b="1" dirty="0" smtClean="0">
                <a:latin typeface="+mj-lt"/>
                <a:cs typeface="Calibri"/>
              </a:rPr>
              <a:t> </a:t>
            </a:r>
            <a:r>
              <a:rPr lang="ru-RU" b="1" dirty="0" err="1" smtClean="0">
                <a:latin typeface="+mj-lt"/>
                <a:cs typeface="Calibri"/>
              </a:rPr>
              <a:t>действията</a:t>
            </a:r>
            <a:r>
              <a:rPr lang="ru-RU" b="1" dirty="0" smtClean="0">
                <a:latin typeface="+mj-lt"/>
                <a:cs typeface="Calibri"/>
              </a:rPr>
              <a:t> </a:t>
            </a:r>
            <a:r>
              <a:rPr lang="ru-RU" b="1" dirty="0" smtClean="0">
                <a:latin typeface="+mj-lt"/>
                <a:cs typeface="Calibri"/>
              </a:rPr>
              <a:t>по отношение на краткотрайните замърсители на климата.</a:t>
            </a:r>
          </a:p>
          <a:p>
            <a:pPr marL="320675" indent="-225425" algn="l">
              <a:lnSpc>
                <a:spcPts val="1280"/>
              </a:lnSpc>
              <a:spcBef>
                <a:spcPts val="25"/>
              </a:spcBef>
              <a:buClr>
                <a:srgbClr val="EB7339"/>
              </a:buClr>
              <a:buSzPct val="90909"/>
              <a:buFont typeface="+mj-lt"/>
              <a:buAutoNum type="arabicPeriod"/>
              <a:tabLst>
                <a:tab pos="752475" algn="l"/>
                <a:tab pos="754063" algn="l"/>
                <a:tab pos="4651375" algn="l"/>
              </a:tabLst>
            </a:pPr>
            <a:endParaRPr lang="en-IE" kern="0" spc="-5" dirty="0">
              <a:latin typeface="+mj-lt"/>
              <a:cs typeface="Calibri"/>
            </a:endParaRPr>
          </a:p>
        </p:txBody>
      </p:sp>
      <p:grpSp>
        <p:nvGrpSpPr>
          <p:cNvPr id="33" name="Graphic 2">
            <a:extLst>
              <a:ext uri="{FF2B5EF4-FFF2-40B4-BE49-F238E27FC236}">
                <a16:creationId xmlns:a16="http://schemas.microsoft.com/office/drawing/2014/main" xmlns="" id="{8BABA9DE-5C3A-8344-6068-630F9E093F8B}"/>
              </a:ext>
            </a:extLst>
          </p:cNvPr>
          <p:cNvGrpSpPr/>
          <p:nvPr/>
        </p:nvGrpSpPr>
        <p:grpSpPr>
          <a:xfrm>
            <a:off x="-998907" y="-50894"/>
            <a:ext cx="3836735" cy="1675108"/>
            <a:chOff x="3357879" y="5072538"/>
            <a:chExt cx="593407" cy="259080"/>
          </a:xfrm>
          <a:solidFill>
            <a:srgbClr val="EB7339"/>
          </a:solidFill>
        </p:grpSpPr>
        <p:sp>
          <p:nvSpPr>
            <p:cNvPr id="34" name="Freeform 33">
              <a:extLst>
                <a:ext uri="{FF2B5EF4-FFF2-40B4-BE49-F238E27FC236}">
                  <a16:creationId xmlns:a16="http://schemas.microsoft.com/office/drawing/2014/main" xmlns="" id="{EB61E01E-E0C6-834D-F3C7-72815905E1E5}"/>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xmlns="" id="{FB3AC62B-ACD7-B155-0ADD-FF2FCF34659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xmlns="" id="{8B2B72C7-85AC-D844-48E0-2D8E44AF0154}"/>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xmlns="" id="{A5CCF8FF-EF04-9620-20EA-F4B09D675415}"/>
              </a:ext>
            </a:extLst>
          </p:cNvPr>
          <p:cNvGrpSpPr>
            <a:grpSpLocks noChangeAspect="1"/>
          </p:cNvGrpSpPr>
          <p:nvPr/>
        </p:nvGrpSpPr>
        <p:grpSpPr>
          <a:xfrm>
            <a:off x="825182" y="8016875"/>
            <a:ext cx="749618" cy="748800"/>
            <a:chOff x="7257599" y="768348"/>
            <a:chExt cx="868457" cy="867509"/>
          </a:xfrm>
          <a:solidFill>
            <a:srgbClr val="404040"/>
          </a:solidFill>
        </p:grpSpPr>
        <p:sp>
          <p:nvSpPr>
            <p:cNvPr id="55" name="Freeform 54">
              <a:extLst>
                <a:ext uri="{FF2B5EF4-FFF2-40B4-BE49-F238E27FC236}">
                  <a16:creationId xmlns:a16="http://schemas.microsoft.com/office/drawing/2014/main" xmlns="" id="{93E85E39-7318-2B08-9D4F-71BFC9A9496F}"/>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6" name="Graphic 2">
              <a:extLst>
                <a:ext uri="{FF2B5EF4-FFF2-40B4-BE49-F238E27FC236}">
                  <a16:creationId xmlns:a16="http://schemas.microsoft.com/office/drawing/2014/main" xmlns="" id="{47452377-5180-A235-2D72-A07450998C31}"/>
                </a:ext>
              </a:extLst>
            </p:cNvPr>
            <p:cNvGrpSpPr/>
            <p:nvPr/>
          </p:nvGrpSpPr>
          <p:grpSpPr>
            <a:xfrm>
              <a:off x="7257599" y="768348"/>
              <a:ext cx="868457" cy="867509"/>
              <a:chOff x="7257599" y="768348"/>
              <a:chExt cx="868457" cy="867509"/>
            </a:xfrm>
            <a:grpFill/>
          </p:grpSpPr>
          <p:sp>
            <p:nvSpPr>
              <p:cNvPr id="57" name="Freeform 56">
                <a:extLst>
                  <a:ext uri="{FF2B5EF4-FFF2-40B4-BE49-F238E27FC236}">
                    <a16:creationId xmlns:a16="http://schemas.microsoft.com/office/drawing/2014/main" xmlns="" id="{93E71204-C7BF-4AEF-0E51-99B757D7DF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xmlns="" id="{B2DDB961-857A-B40A-20CC-ACCAFDCB71FC}"/>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xmlns="" id="{B7209AD5-B17F-8DC1-19F7-204CD1AC27B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xmlns="" id="{8610D398-351F-2906-C110-590DF314EE6C}"/>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xmlns="" id="{68CB73DA-239C-7A78-AB3B-81C15DB7A36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72" name="Group 71">
            <a:extLst>
              <a:ext uri="{FF2B5EF4-FFF2-40B4-BE49-F238E27FC236}">
                <a16:creationId xmlns:a16="http://schemas.microsoft.com/office/drawing/2014/main" xmlns="" id="{B6B16CFA-E394-FEF2-C59A-8B64F112E41A}"/>
              </a:ext>
            </a:extLst>
          </p:cNvPr>
          <p:cNvGrpSpPr/>
          <p:nvPr/>
        </p:nvGrpSpPr>
        <p:grpSpPr>
          <a:xfrm>
            <a:off x="689122" y="3460304"/>
            <a:ext cx="748786" cy="898971"/>
            <a:chOff x="689122" y="3058524"/>
            <a:chExt cx="748786" cy="898971"/>
          </a:xfrm>
        </p:grpSpPr>
        <p:grpSp>
          <p:nvGrpSpPr>
            <p:cNvPr id="43" name="Group 42">
              <a:extLst>
                <a:ext uri="{FF2B5EF4-FFF2-40B4-BE49-F238E27FC236}">
                  <a16:creationId xmlns:a16="http://schemas.microsoft.com/office/drawing/2014/main" xmlns="" id="{B07E81CD-05C5-8925-C449-288CEE5DAA4D}"/>
                </a:ext>
              </a:extLst>
            </p:cNvPr>
            <p:cNvGrpSpPr>
              <a:grpSpLocks noChangeAspect="1"/>
            </p:cNvGrpSpPr>
            <p:nvPr/>
          </p:nvGrpSpPr>
          <p:grpSpPr>
            <a:xfrm>
              <a:off x="689122" y="3208695"/>
              <a:ext cx="748786" cy="748800"/>
              <a:chOff x="8736336" y="773976"/>
              <a:chExt cx="925001" cy="925018"/>
            </a:xfrm>
            <a:solidFill>
              <a:srgbClr val="404040"/>
            </a:solidFill>
          </p:grpSpPr>
          <p:grpSp>
            <p:nvGrpSpPr>
              <p:cNvPr id="44" name="Graphic 2">
                <a:extLst>
                  <a:ext uri="{FF2B5EF4-FFF2-40B4-BE49-F238E27FC236}">
                    <a16:creationId xmlns:a16="http://schemas.microsoft.com/office/drawing/2014/main" xmlns="" id="{11FD8B12-83C3-80E7-6226-38B45F51D838}"/>
                  </a:ext>
                </a:extLst>
              </p:cNvPr>
              <p:cNvGrpSpPr/>
              <p:nvPr/>
            </p:nvGrpSpPr>
            <p:grpSpPr>
              <a:xfrm>
                <a:off x="8736336" y="773976"/>
                <a:ext cx="925001" cy="925018"/>
                <a:chOff x="8736336" y="773976"/>
                <a:chExt cx="925001" cy="925018"/>
              </a:xfrm>
              <a:grpFill/>
            </p:grpSpPr>
            <p:sp>
              <p:nvSpPr>
                <p:cNvPr id="47" name="Freeform 46">
                  <a:extLst>
                    <a:ext uri="{FF2B5EF4-FFF2-40B4-BE49-F238E27FC236}">
                      <a16:creationId xmlns:a16="http://schemas.microsoft.com/office/drawing/2014/main" xmlns="" id="{F32BF458-7C6E-4345-F7AA-B8BB65F1059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xmlns="" id="{5CA8752E-0846-7260-5104-23D48FD2BC60}"/>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xmlns="" id="{78CF27AB-4ED5-27EA-1A91-C86384DEDA12}"/>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xmlns="" id="{A2BAFC86-AB3F-E415-52C3-125906C812A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xmlns="" id="{462D7BBA-B870-F7B5-7AA7-CBEA5080149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xmlns="" id="{81B75D88-18F3-39EA-2771-A3D885C4854D}"/>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xmlns="" id="{60A8B218-10BF-AB0A-AC5D-37554E54634B}"/>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xmlns="" id="{5F48BA59-1839-FB7B-D8C4-D0D7C3855F69}"/>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xmlns="" id="{E7164EBD-2795-5338-EC6F-9C398DC4AE68}"/>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1" name="Group 70">
              <a:extLst>
                <a:ext uri="{FF2B5EF4-FFF2-40B4-BE49-F238E27FC236}">
                  <a16:creationId xmlns:a16="http://schemas.microsoft.com/office/drawing/2014/main" xmlns="" id="{09CDF227-7AEE-E2AF-DAC8-3B16E48CC066}"/>
                </a:ext>
              </a:extLst>
            </p:cNvPr>
            <p:cNvGrpSpPr/>
            <p:nvPr/>
          </p:nvGrpSpPr>
          <p:grpSpPr>
            <a:xfrm rot="16200000">
              <a:off x="998594" y="2926741"/>
              <a:ext cx="122527" cy="386093"/>
              <a:chOff x="1467781" y="3425458"/>
              <a:chExt cx="122527" cy="386093"/>
            </a:xfrm>
          </p:grpSpPr>
          <p:sp>
            <p:nvSpPr>
              <p:cNvPr id="68" name="Freeform 67">
                <a:extLst>
                  <a:ext uri="{FF2B5EF4-FFF2-40B4-BE49-F238E27FC236}">
                    <a16:creationId xmlns:a16="http://schemas.microsoft.com/office/drawing/2014/main" xmlns="" id="{2D4C12EA-6004-3C97-5810-3EEA2E53862A}"/>
                  </a:ext>
                </a:extLst>
              </p:cNvPr>
              <p:cNvSpPr/>
              <p:nvPr/>
            </p:nvSpPr>
            <p:spPr>
              <a:xfrm>
                <a:off x="1508410" y="3606805"/>
                <a:ext cx="81898" cy="23399"/>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xmlns="" id="{E7C11180-A874-66B5-176C-86387E114923}"/>
                  </a:ext>
                </a:extLst>
              </p:cNvPr>
              <p:cNvSpPr/>
              <p:nvPr/>
            </p:nvSpPr>
            <p:spPr>
              <a:xfrm>
                <a:off x="1468192" y="3758902"/>
                <a:ext cx="73702" cy="5264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xmlns="" id="{C6778297-441C-549B-661D-C4A3CB1A751C}"/>
                  </a:ext>
                </a:extLst>
              </p:cNvPr>
              <p:cNvSpPr/>
              <p:nvPr/>
            </p:nvSpPr>
            <p:spPr>
              <a:xfrm>
                <a:off x="1467781" y="3425458"/>
                <a:ext cx="74265" cy="5265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 name="Slide Number Placeholder 5">
            <a:extLst>
              <a:ext uri="{FF2B5EF4-FFF2-40B4-BE49-F238E27FC236}">
                <a16:creationId xmlns:a16="http://schemas.microsoft.com/office/drawing/2014/main" xmlns=""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7</a:t>
            </a:fld>
            <a:endParaRPr lang="en-US" dirty="0"/>
          </a:p>
        </p:txBody>
      </p:sp>
      <p:sp>
        <p:nvSpPr>
          <p:cNvPr id="4" name="Text Placeholder 45">
            <a:extLst>
              <a:ext uri="{FF2B5EF4-FFF2-40B4-BE49-F238E27FC236}">
                <a16:creationId xmlns:a16="http://schemas.microsoft.com/office/drawing/2014/main" xmlns="" id="{D7358AF8-55B7-EF2C-89D1-41E6C00F5D39}"/>
              </a:ext>
            </a:extLst>
          </p:cNvPr>
          <p:cNvSpPr txBox="1">
            <a:spLocks/>
          </p:cNvSpPr>
          <p:nvPr/>
        </p:nvSpPr>
        <p:spPr>
          <a:xfrm>
            <a:off x="1803401" y="419768"/>
            <a:ext cx="1401772" cy="1044202"/>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8000" b="1" kern="0" dirty="0">
                <a:solidFill>
                  <a:srgbClr val="354F92"/>
                </a:solidFill>
              </a:rPr>
              <a:t>02</a:t>
            </a:r>
          </a:p>
        </p:txBody>
      </p:sp>
      <p:sp>
        <p:nvSpPr>
          <p:cNvPr id="22529" name="Rectangle 1"/>
          <p:cNvSpPr>
            <a:spLocks noChangeArrowheads="1"/>
          </p:cNvSpPr>
          <p:nvPr/>
        </p:nvSpPr>
        <p:spPr bwMode="auto">
          <a:xfrm>
            <a:off x="0" y="0"/>
            <a:ext cx="7569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Calibri" pitchFamily="34" charset="0"/>
              </a:rPr>
              <a:t>CCAC има за цел да катализира бързо намаляване на краткотрайните замърсители на климата, за да защити човешкото здраве, селското стопанство и околната среда. Дания е партньор от създаването му през 2012 г.</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986706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xmlns="" id="{7EFD6C42-715C-EF39-A56F-7D4420BB3D6D}"/>
              </a:ext>
            </a:extLst>
          </p:cNvPr>
          <p:cNvCxnSpPr>
            <a:cxnSpLocks/>
          </p:cNvCxnSpPr>
          <p:nvPr/>
        </p:nvCxnSpPr>
        <p:spPr>
          <a:xfrm>
            <a:off x="321830" y="7928986"/>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8A8DF607-E6CE-119D-E327-172B675604E1}"/>
              </a:ext>
            </a:extLst>
          </p:cNvPr>
          <p:cNvGrpSpPr/>
          <p:nvPr/>
        </p:nvGrpSpPr>
        <p:grpSpPr>
          <a:xfrm>
            <a:off x="608864" y="7775097"/>
            <a:ext cx="2837166" cy="561692"/>
            <a:chOff x="642634" y="1690786"/>
            <a:chExt cx="2837166" cy="561692"/>
          </a:xfrm>
        </p:grpSpPr>
        <p:sp>
          <p:nvSpPr>
            <p:cNvPr id="39" name="Rectangle 38">
              <a:extLst>
                <a:ext uri="{FF2B5EF4-FFF2-40B4-BE49-F238E27FC236}">
                  <a16:creationId xmlns:a16="http://schemas.microsoft.com/office/drawing/2014/main" xmlns="" id="{AF2202FF-9E3D-42FF-85F9-8276717BF8D8}"/>
                </a:ext>
              </a:extLst>
            </p:cNvPr>
            <p:cNvSpPr/>
            <p:nvPr/>
          </p:nvSpPr>
          <p:spPr>
            <a:xfrm>
              <a:off x="642634" y="1690786"/>
              <a:ext cx="2337536" cy="317978"/>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F27FBC83-D825-6376-4D94-E9744DEAD13A}"/>
                </a:ext>
              </a:extLst>
            </p:cNvPr>
            <p:cNvSpPr txBox="1"/>
            <p:nvPr/>
          </p:nvSpPr>
          <p:spPr>
            <a:xfrm>
              <a:off x="736600" y="1690786"/>
              <a:ext cx="2743200"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ЗАИНТЕРЕСОВАНИ СТРАНИ</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41" name="Text Placeholder 5">
            <a:extLst>
              <a:ext uri="{FF2B5EF4-FFF2-40B4-BE49-F238E27FC236}">
                <a16:creationId xmlns:a16="http://schemas.microsoft.com/office/drawing/2014/main" xmlns="" id="{A696E9DA-55BA-CDF7-8707-1F3AA64ACC52}"/>
              </a:ext>
            </a:extLst>
          </p:cNvPr>
          <p:cNvSpPr txBox="1">
            <a:spLocks/>
          </p:cNvSpPr>
          <p:nvPr/>
        </p:nvSpPr>
        <p:spPr>
          <a:xfrm>
            <a:off x="584200" y="8245475"/>
            <a:ext cx="1798147" cy="990600"/>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Опишете заинтересованите страни, вижте таблицата в Приложение 1</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42" name="Text Placeholder 5">
            <a:extLst>
              <a:ext uri="{FF2B5EF4-FFF2-40B4-BE49-F238E27FC236}">
                <a16:creationId xmlns:a16="http://schemas.microsoft.com/office/drawing/2014/main" xmlns="" id="{A102EA07-176A-219F-F0EB-E463A03F4BC1}"/>
              </a:ext>
            </a:extLst>
          </p:cNvPr>
          <p:cNvSpPr txBox="1">
            <a:spLocks/>
          </p:cNvSpPr>
          <p:nvPr/>
        </p:nvSpPr>
        <p:spPr>
          <a:xfrm>
            <a:off x="2586758" y="8303404"/>
            <a:ext cx="4320000" cy="780271"/>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ru-RU" kern="0" spc="-5" dirty="0" smtClean="0">
                <a:cs typeface="Calibri"/>
              </a:rPr>
              <a:t>Коалицията за климата и чистия въздух (CCAC) се бори с краткотрайните замърсители на климата и набира партньори от цял свят, включително и датското правителство, което активно демонстрира своя ангажимент за справяне с изменението на климата.</a:t>
            </a:r>
            <a:endParaRPr lang="en-IE" kern="0" spc="-5" dirty="0">
              <a:latin typeface="Calibri"/>
              <a:cs typeface="Calibri"/>
            </a:endParaRPr>
          </a:p>
        </p:txBody>
      </p:sp>
      <p:grpSp>
        <p:nvGrpSpPr>
          <p:cNvPr id="62" name="Graphic 3">
            <a:extLst>
              <a:ext uri="{FF2B5EF4-FFF2-40B4-BE49-F238E27FC236}">
                <a16:creationId xmlns:a16="http://schemas.microsoft.com/office/drawing/2014/main" xmlns="" id="{84C18842-D250-CE2D-E2E6-C81010CCF666}"/>
              </a:ext>
            </a:extLst>
          </p:cNvPr>
          <p:cNvGrpSpPr>
            <a:grpSpLocks noChangeAspect="1"/>
          </p:cNvGrpSpPr>
          <p:nvPr/>
        </p:nvGrpSpPr>
        <p:grpSpPr>
          <a:xfrm>
            <a:off x="736600" y="9298693"/>
            <a:ext cx="749544" cy="748800"/>
            <a:chOff x="10436851" y="3696286"/>
            <a:chExt cx="1037794" cy="1036764"/>
          </a:xfrm>
          <a:solidFill>
            <a:srgbClr val="404040"/>
          </a:solidFill>
        </p:grpSpPr>
        <p:sp>
          <p:nvSpPr>
            <p:cNvPr id="63" name="Freeform 62">
              <a:extLst>
                <a:ext uri="{FF2B5EF4-FFF2-40B4-BE49-F238E27FC236}">
                  <a16:creationId xmlns:a16="http://schemas.microsoft.com/office/drawing/2014/main" xmlns="" id="{07C5F2D8-639B-B12E-1C5B-65A58CBAD37A}"/>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B7339"/>
            </a:solid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xmlns="" id="{E8401CC9-8AE1-6560-3A66-F21E456240DE}"/>
                </a:ext>
              </a:extLst>
            </p:cNvPr>
            <p:cNvGrpSpPr/>
            <p:nvPr/>
          </p:nvGrpSpPr>
          <p:grpSpPr>
            <a:xfrm>
              <a:off x="10436851" y="3696286"/>
              <a:ext cx="1037794" cy="1036764"/>
              <a:chOff x="10436851" y="3696286"/>
              <a:chExt cx="1037794" cy="1036764"/>
            </a:xfrm>
            <a:grpFill/>
          </p:grpSpPr>
          <p:sp>
            <p:nvSpPr>
              <p:cNvPr id="65" name="Freeform 64">
                <a:extLst>
                  <a:ext uri="{FF2B5EF4-FFF2-40B4-BE49-F238E27FC236}">
                    <a16:creationId xmlns:a16="http://schemas.microsoft.com/office/drawing/2014/main" xmlns="" id="{8E8DE5EB-E0F9-110A-C20C-994CE8C99119}"/>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xmlns="" id="{5925B61B-938D-67E1-3833-EC59CB5898C1}"/>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dirty="0"/>
              </a:p>
            </p:txBody>
          </p:sp>
        </p:grpSp>
      </p:grpSp>
      <p:cxnSp>
        <p:nvCxnSpPr>
          <p:cNvPr id="4" name="Straight Connector 3">
            <a:extLst>
              <a:ext uri="{FF2B5EF4-FFF2-40B4-BE49-F238E27FC236}">
                <a16:creationId xmlns:a16="http://schemas.microsoft.com/office/drawing/2014/main" xmlns="" id="{96D5A024-16CB-7E86-3048-0C2CCB07BE52}"/>
              </a:ext>
            </a:extLst>
          </p:cNvPr>
          <p:cNvCxnSpPr>
            <a:cxnSpLocks/>
          </p:cNvCxnSpPr>
          <p:nvPr/>
        </p:nvCxnSpPr>
        <p:spPr>
          <a:xfrm>
            <a:off x="355600" y="10064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xmlns="" id="{B35505F9-876C-ECC4-9293-A6D9B93175B1}"/>
              </a:ext>
            </a:extLst>
          </p:cNvPr>
          <p:cNvGrpSpPr/>
          <p:nvPr/>
        </p:nvGrpSpPr>
        <p:grpSpPr>
          <a:xfrm>
            <a:off x="642634" y="852586"/>
            <a:ext cx="2962282" cy="561692"/>
            <a:chOff x="642634" y="1690786"/>
            <a:chExt cx="2962282" cy="561692"/>
          </a:xfrm>
        </p:grpSpPr>
        <p:sp>
          <p:nvSpPr>
            <p:cNvPr id="7" name="Rectangle 6">
              <a:extLst>
                <a:ext uri="{FF2B5EF4-FFF2-40B4-BE49-F238E27FC236}">
                  <a16:creationId xmlns:a16="http://schemas.microsoft.com/office/drawing/2014/main" xmlns="" id="{72428025-C53B-A579-D169-3988BB860535}"/>
                </a:ext>
              </a:extLst>
            </p:cNvPr>
            <p:cNvSpPr/>
            <p:nvPr/>
          </p:nvSpPr>
          <p:spPr>
            <a:xfrm>
              <a:off x="642634" y="1690786"/>
              <a:ext cx="2598928"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6E3A2D4-2762-DFC4-A177-47032E1B7D0F}"/>
                </a:ext>
              </a:extLst>
            </p:cNvPr>
            <p:cNvSpPr txBox="1"/>
            <p:nvPr/>
          </p:nvSpPr>
          <p:spPr>
            <a:xfrm>
              <a:off x="736600" y="1690786"/>
              <a:ext cx="2868316" cy="561692"/>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ДЪЛГОСРОЧНА ЦЕЛ</a:t>
              </a: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9" name="Text Placeholder 5">
            <a:extLst>
              <a:ext uri="{FF2B5EF4-FFF2-40B4-BE49-F238E27FC236}">
                <a16:creationId xmlns:a16="http://schemas.microsoft.com/office/drawing/2014/main" xmlns="" id="{960AE46B-0E2D-3CEF-2ED0-E5FB93C12C55}"/>
              </a:ext>
            </a:extLst>
          </p:cNvPr>
          <p:cNvSpPr txBox="1">
            <a:spLocks/>
          </p:cNvSpPr>
          <p:nvPr/>
        </p:nvSpPr>
        <p:spPr>
          <a:xfrm>
            <a:off x="584200" y="1386582"/>
            <a:ext cx="1676400" cy="381893"/>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bg-BG" sz="1400" i="1" kern="0" spc="-5" dirty="0" smtClean="0">
                <a:solidFill>
                  <a:srgbClr val="EB7339"/>
                </a:solidFill>
                <a:cs typeface="Calibri"/>
              </a:rPr>
              <a:t>Какво ще постигнем в бъдеще?</a:t>
            </a:r>
            <a:endParaRPr lang="en-IE" sz="1400" i="1" kern="0" spc="-5" dirty="0" smtClean="0">
              <a:solidFill>
                <a:srgbClr val="EB7339"/>
              </a:solidFill>
              <a:cs typeface="Calibri"/>
            </a:endParaRPr>
          </a:p>
          <a:p>
            <a:pPr marL="67945" algn="l">
              <a:lnSpc>
                <a:spcPts val="1275"/>
              </a:lnSpc>
            </a:pPr>
            <a:endParaRPr lang="en-IE" sz="1400" i="1" kern="0" spc="-5" dirty="0">
              <a:solidFill>
                <a:srgbClr val="EB7339"/>
              </a:solidFill>
              <a:latin typeface="Calibri"/>
              <a:cs typeface="Calibri"/>
            </a:endParaRPr>
          </a:p>
        </p:txBody>
      </p:sp>
      <p:sp>
        <p:nvSpPr>
          <p:cNvPr id="10" name="Text Placeholder 5">
            <a:extLst>
              <a:ext uri="{FF2B5EF4-FFF2-40B4-BE49-F238E27FC236}">
                <a16:creationId xmlns:a16="http://schemas.microsoft.com/office/drawing/2014/main" xmlns="" id="{36CE52C2-B942-1815-2779-51021D57D78E}"/>
              </a:ext>
            </a:extLst>
          </p:cNvPr>
          <p:cNvSpPr txBox="1">
            <a:spLocks/>
          </p:cNvSpPr>
          <p:nvPr/>
        </p:nvSpPr>
        <p:spPr>
          <a:xfrm>
            <a:off x="2413000" y="1234181"/>
            <a:ext cx="4527528" cy="647789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0"/>
              </a:lnSpc>
            </a:pPr>
            <a:r>
              <a:rPr lang="ru-RU" b="1" spc="-5" dirty="0" smtClean="0">
                <a:solidFill>
                  <a:srgbClr val="EB7339"/>
                </a:solidFill>
                <a:cs typeface="Calibri"/>
              </a:rPr>
              <a:t>Тези стратегии ще доведат до: </a:t>
            </a:r>
          </a:p>
          <a:p>
            <a:pPr marL="67945">
              <a:lnSpc>
                <a:spcPts val="1270"/>
              </a:lnSpc>
            </a:pPr>
            <a:endParaRPr lang="en-IE" b="1" dirty="0">
              <a:solidFill>
                <a:srgbClr val="EB7339"/>
              </a:solidFill>
              <a:cs typeface="Calibri"/>
            </a:endParaRPr>
          </a:p>
          <a:p>
            <a:r>
              <a:rPr lang="bg-BG" b="1" spc="-5" dirty="0" smtClean="0">
                <a:cs typeface="Calibri"/>
              </a:rPr>
              <a:t>	Здраве</a:t>
            </a:r>
            <a:r>
              <a:rPr lang="en-IE" spc="-5" dirty="0" smtClean="0">
                <a:cs typeface="Calibri"/>
              </a:rPr>
              <a:t>.</a:t>
            </a:r>
            <a:r>
              <a:rPr lang="en-IE" dirty="0" smtClean="0">
                <a:cs typeface="Calibri"/>
              </a:rPr>
              <a:t> </a:t>
            </a:r>
            <a:r>
              <a:rPr lang="bg-BG" dirty="0" smtClean="0"/>
              <a:t>Д</a:t>
            </a:r>
            <a:r>
              <a:rPr lang="en-US" dirty="0" err="1" smtClean="0"/>
              <a:t>ействията</a:t>
            </a:r>
            <a:r>
              <a:rPr lang="en-US" dirty="0" smtClean="0"/>
              <a:t> </a:t>
            </a:r>
            <a:r>
              <a:rPr lang="en-US" dirty="0" err="1" smtClean="0"/>
              <a:t>за</a:t>
            </a:r>
            <a:r>
              <a:rPr lang="en-US" dirty="0" smtClean="0"/>
              <a:t> </a:t>
            </a:r>
            <a:r>
              <a:rPr lang="en-US" dirty="0" err="1" smtClean="0"/>
              <a:t>намаляване</a:t>
            </a:r>
            <a:r>
              <a:rPr lang="en-US" dirty="0" smtClean="0"/>
              <a:t> </a:t>
            </a:r>
            <a:r>
              <a:rPr lang="en-US" dirty="0" err="1" smtClean="0"/>
              <a:t>на</a:t>
            </a:r>
            <a:r>
              <a:rPr lang="en-US" dirty="0" smtClean="0"/>
              <a:t> </a:t>
            </a:r>
            <a:r>
              <a:rPr lang="en-US" dirty="0" err="1" smtClean="0"/>
              <a:t>краткотрайните</a:t>
            </a:r>
            <a:r>
              <a:rPr lang="en-US" dirty="0" smtClean="0"/>
              <a:t> </a:t>
            </a:r>
            <a:r>
              <a:rPr lang="en-US" dirty="0" err="1" smtClean="0"/>
              <a:t>замърсители</a:t>
            </a:r>
            <a:r>
              <a:rPr lang="en-US" dirty="0" smtClean="0"/>
              <a:t> </a:t>
            </a:r>
            <a:r>
              <a:rPr lang="en-US" dirty="0" err="1" smtClean="0"/>
              <a:t>на</a:t>
            </a:r>
            <a:r>
              <a:rPr lang="en-US" dirty="0" smtClean="0"/>
              <a:t> </a:t>
            </a:r>
            <a:r>
              <a:rPr lang="en-US" dirty="0" err="1" smtClean="0"/>
              <a:t>климата</a:t>
            </a:r>
            <a:r>
              <a:rPr lang="bg-BG" dirty="0" smtClean="0"/>
              <a:t> </a:t>
            </a:r>
            <a:r>
              <a:rPr lang="en-US" dirty="0" err="1" smtClean="0"/>
              <a:t>имат</a:t>
            </a:r>
            <a:r>
              <a:rPr lang="en-US" dirty="0" smtClean="0"/>
              <a:t> </a:t>
            </a:r>
            <a:r>
              <a:rPr lang="en-US" dirty="0" err="1" smtClean="0"/>
              <a:t>потенциала</a:t>
            </a:r>
            <a:r>
              <a:rPr lang="en-US" dirty="0" smtClean="0"/>
              <a:t> </a:t>
            </a:r>
            <a:r>
              <a:rPr lang="en-US" dirty="0" err="1" smtClean="0"/>
              <a:t>да</a:t>
            </a:r>
            <a:r>
              <a:rPr lang="en-US" dirty="0" smtClean="0"/>
              <a:t> </a:t>
            </a:r>
            <a:r>
              <a:rPr lang="en-US" dirty="0" err="1" smtClean="0"/>
              <a:t>постигнат</a:t>
            </a:r>
            <a:r>
              <a:rPr lang="en-US" dirty="0" smtClean="0"/>
              <a:t> </a:t>
            </a:r>
            <a:r>
              <a:rPr lang="en-US" dirty="0" err="1" smtClean="0"/>
              <a:t>множество</a:t>
            </a:r>
            <a:r>
              <a:rPr lang="en-US" dirty="0" smtClean="0"/>
              <a:t> </a:t>
            </a:r>
            <a:r>
              <a:rPr lang="en-US" dirty="0" err="1" smtClean="0"/>
              <a:t>ползи</a:t>
            </a:r>
            <a:r>
              <a:rPr lang="en-US" dirty="0" smtClean="0"/>
              <a:t>. </a:t>
            </a:r>
            <a:r>
              <a:rPr lang="en-US" dirty="0" err="1" smtClean="0"/>
              <a:t>Например</a:t>
            </a:r>
            <a:r>
              <a:rPr lang="bg-BG" dirty="0" smtClean="0"/>
              <a:t>,</a:t>
            </a:r>
            <a:r>
              <a:rPr lang="en-US" dirty="0" smtClean="0"/>
              <a:t> </a:t>
            </a:r>
            <a:r>
              <a:rPr lang="en-US" dirty="0" err="1" smtClean="0"/>
              <a:t>всяка</a:t>
            </a:r>
            <a:r>
              <a:rPr lang="en-US" dirty="0" smtClean="0"/>
              <a:t> </a:t>
            </a:r>
            <a:r>
              <a:rPr lang="en-US" dirty="0" err="1" smtClean="0"/>
              <a:t>година</a:t>
            </a:r>
            <a:r>
              <a:rPr lang="en-US" dirty="0" smtClean="0"/>
              <a:t> </a:t>
            </a:r>
            <a:r>
              <a:rPr lang="en-US" dirty="0" err="1" smtClean="0"/>
              <a:t>повече</a:t>
            </a:r>
            <a:r>
              <a:rPr lang="en-US" dirty="0" smtClean="0"/>
              <a:t> </a:t>
            </a:r>
            <a:r>
              <a:rPr lang="en-US" dirty="0" err="1" smtClean="0"/>
              <a:t>от</a:t>
            </a:r>
            <a:r>
              <a:rPr lang="en-US" dirty="0" smtClean="0"/>
              <a:t> 6 </a:t>
            </a:r>
            <a:r>
              <a:rPr lang="en-US" dirty="0" err="1" smtClean="0"/>
              <a:t>милиона</a:t>
            </a:r>
            <a:r>
              <a:rPr lang="en-US" dirty="0" smtClean="0"/>
              <a:t> </a:t>
            </a:r>
            <a:r>
              <a:rPr lang="en-US" dirty="0" err="1" smtClean="0"/>
              <a:t>души</a:t>
            </a:r>
            <a:r>
              <a:rPr lang="en-US" dirty="0" smtClean="0"/>
              <a:t> </a:t>
            </a:r>
            <a:r>
              <a:rPr lang="en-US" dirty="0" err="1" smtClean="0"/>
              <a:t>умират</a:t>
            </a:r>
            <a:r>
              <a:rPr lang="en-US" dirty="0" smtClean="0"/>
              <a:t> </a:t>
            </a:r>
            <a:r>
              <a:rPr lang="en-US" dirty="0" err="1" smtClean="0"/>
              <a:t>преждевременно</a:t>
            </a:r>
            <a:r>
              <a:rPr lang="en-US" dirty="0" smtClean="0"/>
              <a:t> </a:t>
            </a:r>
            <a:r>
              <a:rPr lang="en-US" dirty="0" err="1" smtClean="0"/>
              <a:t>от</a:t>
            </a:r>
            <a:r>
              <a:rPr lang="en-US" dirty="0" smtClean="0"/>
              <a:t> </a:t>
            </a:r>
            <a:r>
              <a:rPr lang="en-US" dirty="0" err="1" smtClean="0"/>
              <a:t>замърсяването</a:t>
            </a:r>
            <a:r>
              <a:rPr lang="en-US" dirty="0" smtClean="0"/>
              <a:t> </a:t>
            </a:r>
            <a:r>
              <a:rPr lang="en-US" dirty="0" err="1" smtClean="0"/>
              <a:t>на</a:t>
            </a:r>
            <a:r>
              <a:rPr lang="en-US" dirty="0" smtClean="0"/>
              <a:t> </a:t>
            </a:r>
            <a:r>
              <a:rPr lang="en-US" dirty="0" err="1" smtClean="0"/>
              <a:t>въздуха</a:t>
            </a:r>
            <a:r>
              <a:rPr lang="en-US" dirty="0" smtClean="0"/>
              <a:t> </a:t>
            </a:r>
            <a:r>
              <a:rPr lang="en-US" dirty="0" err="1" smtClean="0"/>
              <a:t>на</a:t>
            </a:r>
            <a:r>
              <a:rPr lang="en-US" dirty="0" smtClean="0"/>
              <a:t> </a:t>
            </a:r>
            <a:r>
              <a:rPr lang="en-US" dirty="0" err="1" smtClean="0"/>
              <a:t>закрито</a:t>
            </a:r>
            <a:r>
              <a:rPr lang="en-US" dirty="0" smtClean="0"/>
              <a:t> и </a:t>
            </a:r>
            <a:r>
              <a:rPr lang="en-US" dirty="0" err="1" smtClean="0"/>
              <a:t>на</a:t>
            </a:r>
            <a:r>
              <a:rPr lang="en-US" dirty="0" smtClean="0"/>
              <a:t> </a:t>
            </a:r>
            <a:r>
              <a:rPr lang="en-US" dirty="0" err="1" smtClean="0"/>
              <a:t>открито</a:t>
            </a:r>
            <a:r>
              <a:rPr lang="en-US" dirty="0" smtClean="0"/>
              <a:t>. </a:t>
            </a:r>
            <a:r>
              <a:rPr lang="en-US" dirty="0" err="1" smtClean="0"/>
              <a:t>До</a:t>
            </a:r>
            <a:r>
              <a:rPr lang="en-US" dirty="0" smtClean="0"/>
              <a:t> </a:t>
            </a:r>
            <a:r>
              <a:rPr lang="en-US" dirty="0" err="1" smtClean="0"/>
              <a:t>голяма</a:t>
            </a:r>
            <a:r>
              <a:rPr lang="en-US" dirty="0" smtClean="0"/>
              <a:t> </a:t>
            </a:r>
            <a:r>
              <a:rPr lang="en-US" dirty="0" err="1" smtClean="0"/>
              <a:t>степен</a:t>
            </a:r>
            <a:r>
              <a:rPr lang="bg-BG" dirty="0" smtClean="0"/>
              <a:t> за това</a:t>
            </a:r>
            <a:r>
              <a:rPr lang="en-US" dirty="0" smtClean="0"/>
              <a:t> </a:t>
            </a:r>
            <a:r>
              <a:rPr lang="en-US" dirty="0" err="1" smtClean="0"/>
              <a:t>са</a:t>
            </a:r>
            <a:r>
              <a:rPr lang="en-US" dirty="0" smtClean="0"/>
              <a:t> </a:t>
            </a:r>
            <a:r>
              <a:rPr lang="en-US" dirty="0" err="1" smtClean="0"/>
              <a:t>виновни</a:t>
            </a:r>
            <a:r>
              <a:rPr lang="en-US" dirty="0" smtClean="0"/>
              <a:t> </a:t>
            </a:r>
            <a:r>
              <a:rPr lang="en-US" dirty="0" err="1" smtClean="0"/>
              <a:t>краткотрайните</a:t>
            </a:r>
            <a:r>
              <a:rPr lang="en-US" dirty="0" smtClean="0"/>
              <a:t> </a:t>
            </a:r>
            <a:r>
              <a:rPr lang="en-US" dirty="0" err="1" smtClean="0"/>
              <a:t>замърсители</a:t>
            </a:r>
            <a:r>
              <a:rPr lang="bg-BG" dirty="0" smtClean="0"/>
              <a:t> на климата</a:t>
            </a:r>
            <a:r>
              <a:rPr lang="en-US" dirty="0" smtClean="0"/>
              <a:t>.</a:t>
            </a:r>
            <a:endParaRPr lang="bg-BG" dirty="0" smtClean="0"/>
          </a:p>
          <a:p>
            <a:endParaRPr lang="bg-BG" dirty="0" smtClean="0"/>
          </a:p>
          <a:p>
            <a:r>
              <a:rPr lang="en-US" u="sng" dirty="0" err="1" smtClean="0"/>
              <a:t>Бързите</a:t>
            </a:r>
            <a:r>
              <a:rPr lang="en-US" u="sng" dirty="0" smtClean="0"/>
              <a:t> </a:t>
            </a:r>
            <a:r>
              <a:rPr lang="en-US" u="sng" dirty="0" err="1" smtClean="0"/>
              <a:t>действия</a:t>
            </a:r>
            <a:r>
              <a:rPr lang="en-US" u="sng" dirty="0" smtClean="0"/>
              <a:t> </a:t>
            </a:r>
            <a:r>
              <a:rPr lang="en-US" u="sng" dirty="0" err="1" smtClean="0"/>
              <a:t>срещу</a:t>
            </a:r>
            <a:r>
              <a:rPr lang="en-US" u="sng" dirty="0" smtClean="0"/>
              <a:t> </a:t>
            </a:r>
            <a:r>
              <a:rPr lang="en-US" u="sng" dirty="0" err="1" smtClean="0"/>
              <a:t>краткотрайните</a:t>
            </a:r>
            <a:r>
              <a:rPr lang="en-US" u="sng" dirty="0" smtClean="0"/>
              <a:t> </a:t>
            </a:r>
            <a:r>
              <a:rPr lang="en-US" u="sng" dirty="0" err="1" smtClean="0"/>
              <a:t>замърсители</a:t>
            </a:r>
            <a:r>
              <a:rPr lang="en-US" u="sng" dirty="0" smtClean="0"/>
              <a:t> </a:t>
            </a:r>
            <a:r>
              <a:rPr lang="en-US" u="sng" dirty="0" err="1" smtClean="0"/>
              <a:t>на</a:t>
            </a:r>
            <a:r>
              <a:rPr lang="en-US" u="sng" dirty="0" smtClean="0"/>
              <a:t> </a:t>
            </a:r>
            <a:r>
              <a:rPr lang="en-US" u="sng" dirty="0" err="1" smtClean="0"/>
              <a:t>климата</a:t>
            </a:r>
            <a:r>
              <a:rPr lang="en-US" u="sng" dirty="0" smtClean="0"/>
              <a:t>, </a:t>
            </a:r>
            <a:r>
              <a:rPr lang="en-US" u="sng" dirty="0" err="1" smtClean="0"/>
              <a:t>като</a:t>
            </a:r>
            <a:r>
              <a:rPr lang="en-US" u="sng" dirty="0" smtClean="0"/>
              <a:t> </a:t>
            </a:r>
            <a:r>
              <a:rPr lang="bg-BG" u="sng" dirty="0" smtClean="0"/>
              <a:t>въвеждане използването</a:t>
            </a:r>
            <a:r>
              <a:rPr lang="en-US" u="sng" dirty="0" smtClean="0"/>
              <a:t> </a:t>
            </a:r>
            <a:r>
              <a:rPr lang="en-US" u="sng" dirty="0" err="1" smtClean="0"/>
              <a:t>на</a:t>
            </a:r>
            <a:r>
              <a:rPr lang="en-US" u="sng" dirty="0" smtClean="0"/>
              <a:t> </a:t>
            </a:r>
            <a:r>
              <a:rPr lang="bg-BG" u="sng" dirty="0" smtClean="0"/>
              <a:t>съвременни печки за готвене и отопление </a:t>
            </a:r>
            <a:r>
              <a:rPr lang="en-US" u="sng" dirty="0" smtClean="0"/>
              <a:t>и </a:t>
            </a:r>
            <a:r>
              <a:rPr lang="bg-BG" u="sng" dirty="0" smtClean="0"/>
              <a:t>на </a:t>
            </a:r>
            <a:r>
              <a:rPr lang="en-US" u="sng" dirty="0" err="1" smtClean="0"/>
              <a:t>чисти</a:t>
            </a:r>
            <a:r>
              <a:rPr lang="en-US" u="sng" dirty="0" smtClean="0"/>
              <a:t> </a:t>
            </a:r>
            <a:r>
              <a:rPr lang="en-US" u="sng" dirty="0" err="1" smtClean="0"/>
              <a:t>горива</a:t>
            </a:r>
            <a:r>
              <a:rPr lang="en-US" u="sng" dirty="0" smtClean="0"/>
              <a:t>, </a:t>
            </a:r>
            <a:r>
              <a:rPr lang="en-US" u="sng" dirty="0" err="1" smtClean="0"/>
              <a:t>имат</a:t>
            </a:r>
            <a:r>
              <a:rPr lang="en-US" u="sng" dirty="0" smtClean="0"/>
              <a:t> </a:t>
            </a:r>
            <a:r>
              <a:rPr lang="en-US" u="sng" dirty="0" err="1" smtClean="0"/>
              <a:t>потенциала</a:t>
            </a:r>
            <a:r>
              <a:rPr lang="en-US" u="sng" dirty="0" smtClean="0"/>
              <a:t> </a:t>
            </a:r>
            <a:r>
              <a:rPr lang="en-US" u="sng" dirty="0" err="1" smtClean="0"/>
              <a:t>да</a:t>
            </a:r>
            <a:r>
              <a:rPr lang="en-US" u="sng" dirty="0" smtClean="0"/>
              <a:t> </a:t>
            </a:r>
            <a:r>
              <a:rPr lang="en-US" u="sng" dirty="0" err="1" smtClean="0"/>
              <a:t>предотвратят</a:t>
            </a:r>
            <a:r>
              <a:rPr lang="en-US" u="sng" dirty="0" smtClean="0"/>
              <a:t> </a:t>
            </a:r>
            <a:r>
              <a:rPr lang="en-US" u="sng" dirty="0" err="1" smtClean="0"/>
              <a:t>над</a:t>
            </a:r>
            <a:r>
              <a:rPr lang="en-US" u="sng" dirty="0" smtClean="0"/>
              <a:t> 2 </a:t>
            </a:r>
            <a:r>
              <a:rPr lang="en-US" u="sng" dirty="0" err="1" smtClean="0"/>
              <a:t>милиона</a:t>
            </a:r>
            <a:r>
              <a:rPr lang="en-US" u="sng" dirty="0" smtClean="0"/>
              <a:t> </a:t>
            </a:r>
            <a:r>
              <a:rPr lang="en-US" u="sng" dirty="0" err="1" smtClean="0"/>
              <a:t>преждевременни</a:t>
            </a:r>
            <a:r>
              <a:rPr lang="en-US" u="sng" dirty="0" smtClean="0"/>
              <a:t> </a:t>
            </a:r>
            <a:r>
              <a:rPr lang="en-US" u="sng" dirty="0" err="1" smtClean="0"/>
              <a:t>смъртни</a:t>
            </a:r>
            <a:r>
              <a:rPr lang="en-US" u="sng" dirty="0" smtClean="0"/>
              <a:t> </a:t>
            </a:r>
            <a:r>
              <a:rPr lang="en-US" u="sng" dirty="0" err="1" smtClean="0"/>
              <a:t>случаи</a:t>
            </a:r>
            <a:r>
              <a:rPr lang="en-US" u="sng" dirty="0" smtClean="0"/>
              <a:t> </a:t>
            </a:r>
            <a:r>
              <a:rPr lang="en-US" u="sng" dirty="0" err="1" smtClean="0"/>
              <a:t>всяка</a:t>
            </a:r>
            <a:r>
              <a:rPr lang="en-US" u="sng" dirty="0" smtClean="0"/>
              <a:t> </a:t>
            </a:r>
            <a:r>
              <a:rPr lang="en-US" u="sng" dirty="0" err="1" smtClean="0"/>
              <a:t>година</a:t>
            </a:r>
            <a:r>
              <a:rPr lang="en-US" u="sng" dirty="0" smtClean="0"/>
              <a:t>.</a:t>
            </a:r>
            <a:endParaRPr lang="bg-BG" u="sng" dirty="0" smtClean="0"/>
          </a:p>
          <a:p>
            <a:pPr>
              <a:lnSpc>
                <a:spcPts val="1270"/>
              </a:lnSpc>
              <a:spcBef>
                <a:spcPts val="5"/>
              </a:spcBef>
            </a:pPr>
            <a:endParaRPr lang="en-IE" dirty="0">
              <a:cs typeface="Times New Roman"/>
            </a:endParaRPr>
          </a:p>
          <a:p>
            <a:r>
              <a:rPr lang="bg-BG" b="1" spc="-5" dirty="0" smtClean="0">
                <a:cs typeface="Calibri"/>
              </a:rPr>
              <a:t>	Селско стопанство</a:t>
            </a:r>
            <a:r>
              <a:rPr lang="en-IE" spc="-5" dirty="0" smtClean="0">
                <a:cs typeface="Calibri"/>
              </a:rPr>
              <a:t>.</a:t>
            </a:r>
            <a:r>
              <a:rPr lang="en-IE" spc="5" dirty="0" smtClean="0">
                <a:cs typeface="Calibri"/>
              </a:rPr>
              <a:t> </a:t>
            </a:r>
            <a:r>
              <a:rPr lang="en-US" dirty="0" err="1" smtClean="0"/>
              <a:t>Намаляването</a:t>
            </a:r>
            <a:r>
              <a:rPr lang="en-US" dirty="0" smtClean="0"/>
              <a:t> </a:t>
            </a:r>
            <a:r>
              <a:rPr lang="en-US" dirty="0" err="1" smtClean="0"/>
              <a:t>на</a:t>
            </a:r>
            <a:r>
              <a:rPr lang="en-US" dirty="0" smtClean="0"/>
              <a:t> </a:t>
            </a:r>
            <a:r>
              <a:rPr lang="en-US" dirty="0" err="1" smtClean="0"/>
              <a:t>метана</a:t>
            </a:r>
            <a:r>
              <a:rPr lang="en-US" dirty="0" smtClean="0"/>
              <a:t> и </a:t>
            </a:r>
            <a:r>
              <a:rPr lang="en-US" dirty="0" err="1" smtClean="0"/>
              <a:t>черния</a:t>
            </a:r>
            <a:r>
              <a:rPr lang="en-US" dirty="0" smtClean="0"/>
              <a:t> </a:t>
            </a:r>
            <a:r>
              <a:rPr lang="en-US" dirty="0" err="1" smtClean="0"/>
              <a:t>въглерод</a:t>
            </a:r>
            <a:r>
              <a:rPr lang="en-US" dirty="0" smtClean="0"/>
              <a:t> </a:t>
            </a:r>
            <a:r>
              <a:rPr lang="en-US" dirty="0" err="1" smtClean="0"/>
              <a:t>може</a:t>
            </a:r>
            <a:r>
              <a:rPr lang="en-US" dirty="0" smtClean="0"/>
              <a:t> </a:t>
            </a:r>
            <a:r>
              <a:rPr lang="en-US" dirty="0" err="1" smtClean="0"/>
              <a:t>да</a:t>
            </a:r>
            <a:r>
              <a:rPr lang="en-US" dirty="0" smtClean="0"/>
              <a:t> </a:t>
            </a:r>
            <a:r>
              <a:rPr lang="en-US" dirty="0" err="1" smtClean="0"/>
              <a:t>предотврати</a:t>
            </a:r>
            <a:r>
              <a:rPr lang="en-US" dirty="0" smtClean="0"/>
              <a:t> </a:t>
            </a:r>
            <a:r>
              <a:rPr lang="en-US" dirty="0" err="1" smtClean="0"/>
              <a:t>големи</a:t>
            </a:r>
            <a:r>
              <a:rPr lang="en-US" dirty="0" smtClean="0"/>
              <a:t> </a:t>
            </a:r>
            <a:r>
              <a:rPr lang="en-US" dirty="0" err="1" smtClean="0"/>
              <a:t>загуби</a:t>
            </a:r>
            <a:r>
              <a:rPr lang="en-US" dirty="0" smtClean="0"/>
              <a:t> </a:t>
            </a:r>
            <a:r>
              <a:rPr lang="en-US" dirty="0" err="1" smtClean="0"/>
              <a:t>на</a:t>
            </a:r>
            <a:r>
              <a:rPr lang="en-US" dirty="0" smtClean="0"/>
              <a:t> </a:t>
            </a:r>
            <a:r>
              <a:rPr lang="en-US" dirty="0" err="1" smtClean="0"/>
              <a:t>реколта</a:t>
            </a:r>
            <a:r>
              <a:rPr lang="en-US" dirty="0" smtClean="0"/>
              <a:t>. </a:t>
            </a:r>
            <a:r>
              <a:rPr lang="en-US" dirty="0" err="1" smtClean="0"/>
              <a:t>Днешните</a:t>
            </a:r>
            <a:r>
              <a:rPr lang="en-US" dirty="0" smtClean="0"/>
              <a:t> </a:t>
            </a:r>
            <a:r>
              <a:rPr lang="en-US" dirty="0" err="1" smtClean="0"/>
              <a:t>глобални</a:t>
            </a:r>
            <a:r>
              <a:rPr lang="en-US" dirty="0" smtClean="0"/>
              <a:t> </a:t>
            </a:r>
            <a:r>
              <a:rPr lang="en-US" dirty="0" err="1" smtClean="0"/>
              <a:t>относителни</a:t>
            </a:r>
            <a:r>
              <a:rPr lang="en-US" dirty="0" smtClean="0"/>
              <a:t> </a:t>
            </a:r>
            <a:r>
              <a:rPr lang="en-US" dirty="0" err="1" smtClean="0"/>
              <a:t>загуби</a:t>
            </a:r>
            <a:r>
              <a:rPr lang="en-US" dirty="0" smtClean="0"/>
              <a:t> </a:t>
            </a:r>
            <a:r>
              <a:rPr lang="en-US" dirty="0" err="1" smtClean="0"/>
              <a:t>на</a:t>
            </a:r>
            <a:r>
              <a:rPr lang="en-US" dirty="0" smtClean="0"/>
              <a:t> </a:t>
            </a:r>
            <a:r>
              <a:rPr lang="en-US" dirty="0" err="1" smtClean="0"/>
              <a:t>добив</a:t>
            </a:r>
            <a:r>
              <a:rPr lang="en-US" dirty="0" smtClean="0"/>
              <a:t>, </a:t>
            </a:r>
            <a:r>
              <a:rPr lang="en-US" dirty="0" err="1" smtClean="0"/>
              <a:t>дължащи</a:t>
            </a:r>
            <a:r>
              <a:rPr lang="en-US" dirty="0" smtClean="0"/>
              <a:t> </a:t>
            </a:r>
            <a:r>
              <a:rPr lang="en-US" dirty="0" err="1" smtClean="0"/>
              <a:t>се</a:t>
            </a:r>
            <a:r>
              <a:rPr lang="en-US" dirty="0" smtClean="0"/>
              <a:t> </a:t>
            </a:r>
            <a:r>
              <a:rPr lang="en-US" dirty="0" err="1" smtClean="0"/>
              <a:t>на</a:t>
            </a:r>
            <a:r>
              <a:rPr lang="en-US" dirty="0" smtClean="0"/>
              <a:t> </a:t>
            </a:r>
            <a:r>
              <a:rPr lang="en-US" dirty="0" err="1" smtClean="0"/>
              <a:t>тропосферното</a:t>
            </a:r>
            <a:r>
              <a:rPr lang="en-US" dirty="0" smtClean="0"/>
              <a:t> (</a:t>
            </a:r>
            <a:r>
              <a:rPr lang="bg-BG" dirty="0" smtClean="0"/>
              <a:t>т</a:t>
            </a:r>
            <a:r>
              <a:rPr lang="en-US" dirty="0" err="1" smtClean="0"/>
              <a:t>ропосферата</a:t>
            </a:r>
            <a:r>
              <a:rPr lang="en-US" dirty="0" smtClean="0"/>
              <a:t> е </a:t>
            </a:r>
            <a:r>
              <a:rPr lang="en-US" dirty="0" err="1" smtClean="0"/>
              <a:t>първият</a:t>
            </a:r>
            <a:r>
              <a:rPr lang="en-US" dirty="0" smtClean="0"/>
              <a:t> и </a:t>
            </a:r>
            <a:r>
              <a:rPr lang="en-US" dirty="0" err="1" smtClean="0"/>
              <a:t>най-долният</a:t>
            </a:r>
            <a:r>
              <a:rPr lang="en-US" dirty="0" smtClean="0"/>
              <a:t> </a:t>
            </a:r>
            <a:r>
              <a:rPr lang="en-US" dirty="0" err="1" smtClean="0"/>
              <a:t>слой</a:t>
            </a:r>
            <a:r>
              <a:rPr lang="en-US" dirty="0" smtClean="0"/>
              <a:t> </a:t>
            </a:r>
            <a:r>
              <a:rPr lang="en-US" dirty="0" err="1" smtClean="0"/>
              <a:t>на</a:t>
            </a:r>
            <a:r>
              <a:rPr lang="en-US" dirty="0" smtClean="0"/>
              <a:t> </a:t>
            </a:r>
            <a:r>
              <a:rPr lang="en-US" dirty="0" err="1" smtClean="0"/>
              <a:t>атмосферата</a:t>
            </a:r>
            <a:r>
              <a:rPr lang="en-US" dirty="0" smtClean="0"/>
              <a:t> </a:t>
            </a:r>
            <a:r>
              <a:rPr lang="en-US" dirty="0" err="1" smtClean="0"/>
              <a:t>на</a:t>
            </a:r>
            <a:r>
              <a:rPr lang="en-US" dirty="0" smtClean="0"/>
              <a:t> </a:t>
            </a:r>
            <a:r>
              <a:rPr lang="en-US" dirty="0" err="1" smtClean="0"/>
              <a:t>Земята</a:t>
            </a:r>
            <a:r>
              <a:rPr lang="en-US" dirty="0" smtClean="0"/>
              <a:t>) </a:t>
            </a:r>
            <a:r>
              <a:rPr lang="en-US" dirty="0" err="1" smtClean="0"/>
              <a:t>излагане</a:t>
            </a:r>
            <a:r>
              <a:rPr lang="en-US" dirty="0" smtClean="0"/>
              <a:t> </a:t>
            </a:r>
            <a:r>
              <a:rPr lang="en-US" dirty="0" err="1" smtClean="0"/>
              <a:t>на</a:t>
            </a:r>
            <a:r>
              <a:rPr lang="en-US" dirty="0" smtClean="0"/>
              <a:t> </a:t>
            </a:r>
            <a:r>
              <a:rPr lang="en-US" dirty="0" err="1" smtClean="0"/>
              <a:t>озон</a:t>
            </a:r>
            <a:r>
              <a:rPr lang="bg-BG" dirty="0" smtClean="0"/>
              <a:t>,</a:t>
            </a:r>
            <a:r>
              <a:rPr lang="en-US" dirty="0" smtClean="0"/>
              <a:t> </a:t>
            </a:r>
            <a:r>
              <a:rPr lang="en-US" dirty="0" err="1" smtClean="0"/>
              <a:t>варират</a:t>
            </a:r>
            <a:r>
              <a:rPr lang="en-US" dirty="0" smtClean="0"/>
              <a:t> </a:t>
            </a:r>
            <a:r>
              <a:rPr lang="en-US" dirty="0" err="1" smtClean="0"/>
              <a:t>между</a:t>
            </a:r>
            <a:r>
              <a:rPr lang="en-US" dirty="0" smtClean="0"/>
              <a:t> 7-12 </a:t>
            </a:r>
            <a:r>
              <a:rPr lang="bg-BG" dirty="0" smtClean="0"/>
              <a:t>%</a:t>
            </a:r>
            <a:r>
              <a:rPr lang="en-US" dirty="0" smtClean="0"/>
              <a:t> </a:t>
            </a:r>
            <a:r>
              <a:rPr lang="en-US" dirty="0" err="1" smtClean="0"/>
              <a:t>за</a:t>
            </a:r>
            <a:r>
              <a:rPr lang="en-US" dirty="0" smtClean="0"/>
              <a:t> </a:t>
            </a:r>
            <a:r>
              <a:rPr lang="en-US" dirty="0" err="1" smtClean="0"/>
              <a:t>пшеница</a:t>
            </a:r>
            <a:r>
              <a:rPr lang="en-US" dirty="0" smtClean="0"/>
              <a:t>, 6-16 </a:t>
            </a:r>
            <a:r>
              <a:rPr lang="bg-BG" dirty="0" smtClean="0"/>
              <a:t>%</a:t>
            </a:r>
            <a:r>
              <a:rPr lang="en-US" dirty="0" smtClean="0"/>
              <a:t> </a:t>
            </a:r>
            <a:r>
              <a:rPr lang="en-US" dirty="0" err="1" smtClean="0"/>
              <a:t>за</a:t>
            </a:r>
            <a:r>
              <a:rPr lang="en-US" dirty="0" smtClean="0"/>
              <a:t> </a:t>
            </a:r>
            <a:r>
              <a:rPr lang="en-US" dirty="0" err="1" smtClean="0"/>
              <a:t>соя</a:t>
            </a:r>
            <a:r>
              <a:rPr lang="en-US" dirty="0" smtClean="0"/>
              <a:t>, 3-4 </a:t>
            </a:r>
            <a:r>
              <a:rPr lang="bg-BG" dirty="0" smtClean="0"/>
              <a:t>%</a:t>
            </a:r>
            <a:r>
              <a:rPr lang="en-US" dirty="0" smtClean="0"/>
              <a:t> </a:t>
            </a:r>
            <a:r>
              <a:rPr lang="en-US" dirty="0" err="1" smtClean="0"/>
              <a:t>за</a:t>
            </a:r>
            <a:r>
              <a:rPr lang="en-US" dirty="0" smtClean="0"/>
              <a:t> </a:t>
            </a:r>
            <a:r>
              <a:rPr lang="en-US" dirty="0" err="1" smtClean="0"/>
              <a:t>ориз</a:t>
            </a:r>
            <a:r>
              <a:rPr lang="en-US" dirty="0" smtClean="0"/>
              <a:t>, и 3-5 </a:t>
            </a:r>
            <a:r>
              <a:rPr lang="bg-BG" dirty="0" smtClean="0"/>
              <a:t>%</a:t>
            </a:r>
            <a:r>
              <a:rPr lang="en-US" dirty="0" smtClean="0"/>
              <a:t> </a:t>
            </a:r>
            <a:r>
              <a:rPr lang="en-US" dirty="0" err="1" smtClean="0"/>
              <a:t>за</a:t>
            </a:r>
            <a:r>
              <a:rPr lang="en-US" dirty="0" smtClean="0"/>
              <a:t> </a:t>
            </a:r>
            <a:r>
              <a:rPr lang="en-US" dirty="0" err="1" smtClean="0"/>
              <a:t>царевица</a:t>
            </a:r>
            <a:r>
              <a:rPr lang="en-US" dirty="0" smtClean="0"/>
              <a:t>.</a:t>
            </a:r>
            <a:endParaRPr lang="bg-BG" dirty="0" smtClean="0"/>
          </a:p>
          <a:p>
            <a:endParaRPr lang="bg-BG" dirty="0" smtClean="0"/>
          </a:p>
          <a:p>
            <a:r>
              <a:rPr lang="en-US" u="sng" dirty="0" err="1" smtClean="0"/>
              <a:t>Освен</a:t>
            </a:r>
            <a:r>
              <a:rPr lang="en-US" u="sng" dirty="0" smtClean="0"/>
              <a:t> </a:t>
            </a:r>
            <a:r>
              <a:rPr lang="en-US" u="sng" dirty="0" err="1" smtClean="0"/>
              <a:t>това</a:t>
            </a:r>
            <a:r>
              <a:rPr lang="en-US" u="sng" dirty="0" smtClean="0"/>
              <a:t> </a:t>
            </a:r>
            <a:r>
              <a:rPr lang="en-US" u="sng" dirty="0" err="1" smtClean="0"/>
              <a:t>черният</a:t>
            </a:r>
            <a:r>
              <a:rPr lang="en-US" u="sng" dirty="0" smtClean="0"/>
              <a:t> </a:t>
            </a:r>
            <a:r>
              <a:rPr lang="en-US" u="sng" dirty="0" err="1" smtClean="0"/>
              <a:t>въглерод</a:t>
            </a:r>
            <a:r>
              <a:rPr lang="en-US" u="sng" dirty="0" smtClean="0"/>
              <a:t> </a:t>
            </a:r>
            <a:r>
              <a:rPr lang="en-US" u="sng" dirty="0" err="1" smtClean="0"/>
              <a:t>влияе</a:t>
            </a:r>
            <a:r>
              <a:rPr lang="en-US" u="sng" dirty="0" smtClean="0"/>
              <a:t> </a:t>
            </a:r>
            <a:r>
              <a:rPr lang="en-US" u="sng" dirty="0" err="1" smtClean="0"/>
              <a:t>върху</a:t>
            </a:r>
            <a:r>
              <a:rPr lang="en-US" u="sng" dirty="0" smtClean="0"/>
              <a:t> </a:t>
            </a:r>
            <a:r>
              <a:rPr lang="en-US" u="sng" dirty="0" err="1" smtClean="0"/>
              <a:t>образуването</a:t>
            </a:r>
            <a:r>
              <a:rPr lang="en-US" u="sng" dirty="0" smtClean="0"/>
              <a:t> </a:t>
            </a:r>
            <a:r>
              <a:rPr lang="en-US" u="sng" dirty="0" err="1" smtClean="0"/>
              <a:t>на</a:t>
            </a:r>
            <a:r>
              <a:rPr lang="en-US" u="sng" dirty="0" smtClean="0"/>
              <a:t> </a:t>
            </a:r>
            <a:r>
              <a:rPr lang="en-US" u="sng" dirty="0" err="1" smtClean="0"/>
              <a:t>облаци</a:t>
            </a:r>
            <a:r>
              <a:rPr lang="en-US" u="sng" dirty="0" smtClean="0"/>
              <a:t>, </a:t>
            </a:r>
            <a:r>
              <a:rPr lang="en-US" u="sng" dirty="0" err="1" smtClean="0"/>
              <a:t>които</a:t>
            </a:r>
            <a:r>
              <a:rPr lang="en-US" u="sng" dirty="0" smtClean="0"/>
              <a:t> </a:t>
            </a:r>
            <a:r>
              <a:rPr lang="en-US" u="sng" dirty="0" err="1" smtClean="0"/>
              <a:t>имат</a:t>
            </a:r>
            <a:r>
              <a:rPr lang="en-US" u="sng" dirty="0" smtClean="0"/>
              <a:t> </a:t>
            </a:r>
            <a:r>
              <a:rPr lang="en-US" u="sng" dirty="0" err="1" smtClean="0"/>
              <a:t>отрицателен</a:t>
            </a:r>
            <a:r>
              <a:rPr lang="en-US" u="sng" dirty="0" smtClean="0"/>
              <a:t> </a:t>
            </a:r>
            <a:r>
              <a:rPr lang="en-US" u="sng" dirty="0" err="1" smtClean="0"/>
              <a:t>ефект</a:t>
            </a:r>
            <a:r>
              <a:rPr lang="en-US" u="sng" dirty="0" smtClean="0"/>
              <a:t> </a:t>
            </a:r>
            <a:r>
              <a:rPr lang="en-US" u="sng" dirty="0" err="1" smtClean="0"/>
              <a:t>върху</a:t>
            </a:r>
            <a:r>
              <a:rPr lang="en-US" u="sng" dirty="0" smtClean="0"/>
              <a:t> </a:t>
            </a:r>
            <a:r>
              <a:rPr lang="en-US" u="sng" dirty="0" err="1" smtClean="0"/>
              <a:t>фотосинтезата</a:t>
            </a:r>
            <a:r>
              <a:rPr lang="en-US" u="sng" dirty="0" smtClean="0"/>
              <a:t>, </a:t>
            </a:r>
            <a:r>
              <a:rPr lang="bg-BG" u="sng" dirty="0" smtClean="0"/>
              <a:t>процес жизненоважен за</a:t>
            </a:r>
            <a:r>
              <a:rPr lang="bg-BG" u="sng" dirty="0" smtClean="0"/>
              <a:t> </a:t>
            </a:r>
            <a:r>
              <a:rPr lang="en-US" u="sng" dirty="0" err="1" smtClean="0"/>
              <a:t>растенията</a:t>
            </a:r>
            <a:r>
              <a:rPr lang="en-US" u="sng" dirty="0" smtClean="0"/>
              <a:t>. </a:t>
            </a:r>
            <a:r>
              <a:rPr lang="en-US" u="sng" dirty="0" err="1" smtClean="0"/>
              <a:t>Бързото</a:t>
            </a:r>
            <a:r>
              <a:rPr lang="en-US" u="sng" dirty="0" smtClean="0"/>
              <a:t> </a:t>
            </a:r>
            <a:r>
              <a:rPr lang="en-US" u="sng" dirty="0" err="1" smtClean="0"/>
              <a:t>намаляване</a:t>
            </a:r>
            <a:r>
              <a:rPr lang="en-US" u="sng" dirty="0" smtClean="0"/>
              <a:t> </a:t>
            </a:r>
            <a:r>
              <a:rPr lang="en-US" u="sng" dirty="0" err="1" smtClean="0"/>
              <a:t>на</a:t>
            </a:r>
            <a:r>
              <a:rPr lang="en-US" u="sng" dirty="0" smtClean="0"/>
              <a:t> </a:t>
            </a:r>
            <a:r>
              <a:rPr lang="en-US" u="sng" dirty="0" err="1" smtClean="0"/>
              <a:t>краткотрайните</a:t>
            </a:r>
            <a:r>
              <a:rPr lang="en-US" u="sng" dirty="0" smtClean="0"/>
              <a:t> </a:t>
            </a:r>
            <a:r>
              <a:rPr lang="en-US" u="sng" dirty="0" err="1" smtClean="0"/>
              <a:t>замърсители</a:t>
            </a:r>
            <a:r>
              <a:rPr lang="en-US" u="sng" dirty="0" smtClean="0"/>
              <a:t> </a:t>
            </a:r>
            <a:r>
              <a:rPr lang="en-US" u="sng" dirty="0" err="1" smtClean="0"/>
              <a:t>на</a:t>
            </a:r>
            <a:r>
              <a:rPr lang="en-US" u="sng" dirty="0" smtClean="0"/>
              <a:t> </a:t>
            </a:r>
            <a:r>
              <a:rPr lang="en-US" u="sng" dirty="0" err="1" smtClean="0"/>
              <a:t>климата</a:t>
            </a:r>
            <a:r>
              <a:rPr lang="en-US" u="sng" dirty="0" smtClean="0"/>
              <a:t>, </a:t>
            </a:r>
            <a:r>
              <a:rPr lang="en-US" u="sng" dirty="0" err="1" smtClean="0"/>
              <a:t>например</a:t>
            </a:r>
            <a:r>
              <a:rPr lang="en-US" u="sng" dirty="0" smtClean="0"/>
              <a:t> </a:t>
            </a:r>
            <a:r>
              <a:rPr lang="en-US" u="sng" dirty="0" err="1" smtClean="0"/>
              <a:t>чрез</a:t>
            </a:r>
            <a:r>
              <a:rPr lang="en-US" u="sng" dirty="0" smtClean="0"/>
              <a:t> </a:t>
            </a:r>
            <a:r>
              <a:rPr lang="bg-BG" u="sng" dirty="0" smtClean="0"/>
              <a:t>улавяне на </a:t>
            </a:r>
            <a:r>
              <a:rPr lang="en-US" u="sng" dirty="0" err="1" smtClean="0"/>
              <a:t>газ</a:t>
            </a:r>
            <a:r>
              <a:rPr lang="bg-BG" u="sng" dirty="0" smtClean="0"/>
              <a:t> от </a:t>
            </a:r>
            <a:r>
              <a:rPr lang="bg-BG" u="sng" dirty="0" err="1" smtClean="0"/>
              <a:t>сметичата</a:t>
            </a:r>
            <a:r>
              <a:rPr lang="bg-BG" u="sng" dirty="0" smtClean="0"/>
              <a:t> (</a:t>
            </a:r>
            <a:r>
              <a:rPr lang="en-IE" u="sng" spc="-5" dirty="0" smtClean="0">
                <a:uFill>
                  <a:solidFill>
                    <a:srgbClr val="000000"/>
                  </a:solidFill>
                </a:uFill>
                <a:cs typeface="Calibri"/>
                <a:hlinkClick r:id="rId2">
                  <a:extLst>
                    <a:ext uri="{A12FA001-AC4F-418D-AE19-62706E023703}">
                      <ahyp:hlinkClr xmlns:ahyp="http://schemas.microsoft.com/office/drawing/2018/hyperlinkcolor" xmlns="" val="tx"/>
                    </a:ext>
                  </a:extLst>
                </a:hlinkClick>
              </a:rPr>
              <a:t>landfill</a:t>
            </a:r>
            <a:r>
              <a:rPr lang="en-IE" u="sng" spc="5" dirty="0" smtClean="0">
                <a:uFill>
                  <a:solidFill>
                    <a:srgbClr val="000000"/>
                  </a:solidFill>
                </a:uFill>
                <a:cs typeface="Calibri"/>
                <a:hlinkClick r:id="rId2">
                  <a:extLst>
                    <a:ext uri="{A12FA001-AC4F-418D-AE19-62706E023703}">
                      <ahyp:hlinkClr xmlns:ahyp="http://schemas.microsoft.com/office/drawing/2018/hyperlinkcolor" xmlns="" val="tx"/>
                    </a:ext>
                  </a:extLst>
                </a:hlinkClick>
              </a:rPr>
              <a:t> </a:t>
            </a:r>
            <a:r>
              <a:rPr lang="en-IE" u="sng" spc="-5" dirty="0" smtClean="0">
                <a:uFill>
                  <a:solidFill>
                    <a:srgbClr val="000000"/>
                  </a:solidFill>
                </a:uFill>
                <a:cs typeface="Calibri"/>
                <a:hlinkClick r:id="rId2">
                  <a:extLst>
                    <a:ext uri="{A12FA001-AC4F-418D-AE19-62706E023703}">
                      <ahyp:hlinkClr xmlns:ahyp="http://schemas.microsoft.com/office/drawing/2018/hyperlinkcolor" xmlns="" val="tx"/>
                    </a:ext>
                  </a:extLst>
                </a:hlinkClick>
              </a:rPr>
              <a:t>gas</a:t>
            </a:r>
            <a:r>
              <a:rPr lang="bg-BG" u="sng" spc="-5" dirty="0" smtClean="0">
                <a:uFill>
                  <a:solidFill>
                    <a:srgbClr val="000000"/>
                  </a:solidFill>
                </a:uFill>
                <a:cs typeface="Calibri"/>
              </a:rPr>
              <a:t>)</a:t>
            </a:r>
            <a:r>
              <a:rPr lang="bg-BG" u="sng" dirty="0" smtClean="0">
                <a:uFill>
                  <a:solidFill>
                    <a:srgbClr val="000000"/>
                  </a:solidFill>
                </a:uFill>
                <a:cs typeface="Calibri"/>
              </a:rPr>
              <a:t> </a:t>
            </a:r>
            <a:r>
              <a:rPr lang="en-US" u="sng" dirty="0" err="1" smtClean="0"/>
              <a:t>или</a:t>
            </a:r>
            <a:r>
              <a:rPr lang="en-US" u="sng" dirty="0" smtClean="0"/>
              <a:t> </a:t>
            </a:r>
            <a:r>
              <a:rPr lang="en-US" u="sng" dirty="0" err="1" smtClean="0"/>
              <a:t>възстановяване</a:t>
            </a:r>
            <a:r>
              <a:rPr lang="en-US" u="sng" dirty="0" smtClean="0"/>
              <a:t> </a:t>
            </a:r>
            <a:r>
              <a:rPr lang="en-US" u="sng" dirty="0" err="1" smtClean="0"/>
              <a:t>на</a:t>
            </a:r>
            <a:r>
              <a:rPr lang="en-US" u="sng" dirty="0" smtClean="0"/>
              <a:t> </a:t>
            </a:r>
            <a:r>
              <a:rPr lang="en-US" u="sng" dirty="0" err="1" smtClean="0"/>
              <a:t>метан</a:t>
            </a:r>
            <a:r>
              <a:rPr lang="en-US" u="sng" dirty="0" smtClean="0"/>
              <a:t> </a:t>
            </a:r>
            <a:r>
              <a:rPr lang="en-US" u="sng" dirty="0" err="1" smtClean="0"/>
              <a:t>от</a:t>
            </a:r>
            <a:r>
              <a:rPr lang="en-US" u="sng" dirty="0" smtClean="0"/>
              <a:t> </a:t>
            </a:r>
            <a:r>
              <a:rPr lang="en-US" u="sng" dirty="0" err="1" smtClean="0"/>
              <a:t>въглищни</a:t>
            </a:r>
            <a:r>
              <a:rPr lang="en-US" u="sng" dirty="0" smtClean="0"/>
              <a:t> </a:t>
            </a:r>
            <a:r>
              <a:rPr lang="en-US" u="sng" dirty="0" err="1" smtClean="0"/>
              <a:t>мини</a:t>
            </a:r>
            <a:r>
              <a:rPr lang="en-US" u="sng" dirty="0" smtClean="0"/>
              <a:t>, </a:t>
            </a:r>
            <a:r>
              <a:rPr lang="en-US" u="sng" dirty="0" err="1" smtClean="0"/>
              <a:t>има</a:t>
            </a:r>
            <a:r>
              <a:rPr lang="en-US" u="sng" dirty="0" smtClean="0"/>
              <a:t> </a:t>
            </a:r>
            <a:r>
              <a:rPr lang="en-US" u="sng" dirty="0" err="1" smtClean="0"/>
              <a:t>потенциала</a:t>
            </a:r>
            <a:r>
              <a:rPr lang="en-US" u="sng" dirty="0" smtClean="0"/>
              <a:t> </a:t>
            </a:r>
            <a:r>
              <a:rPr lang="en-US" u="sng" dirty="0" err="1" smtClean="0"/>
              <a:t>да</a:t>
            </a:r>
            <a:r>
              <a:rPr lang="en-US" u="sng" dirty="0" smtClean="0"/>
              <a:t> </a:t>
            </a:r>
            <a:r>
              <a:rPr lang="en-US" u="sng" dirty="0" err="1" smtClean="0"/>
              <a:t>избегне</a:t>
            </a:r>
            <a:r>
              <a:rPr lang="en-US" u="sng" dirty="0" smtClean="0"/>
              <a:t> </a:t>
            </a:r>
            <a:r>
              <a:rPr lang="en-US" u="sng" dirty="0" err="1" smtClean="0"/>
              <a:t>годишните</a:t>
            </a:r>
            <a:r>
              <a:rPr lang="en-US" u="sng" dirty="0" smtClean="0"/>
              <a:t> </a:t>
            </a:r>
            <a:r>
              <a:rPr lang="en-US" u="sng" dirty="0" err="1" smtClean="0"/>
              <a:t>загуби</a:t>
            </a:r>
            <a:r>
              <a:rPr lang="en-US" u="sng" dirty="0" smtClean="0"/>
              <a:t> </a:t>
            </a:r>
            <a:r>
              <a:rPr lang="en-US" u="sng" dirty="0" err="1" smtClean="0"/>
              <a:t>на</a:t>
            </a:r>
            <a:r>
              <a:rPr lang="en-US" u="sng" dirty="0" smtClean="0"/>
              <a:t> </a:t>
            </a:r>
            <a:r>
              <a:rPr lang="en-US" u="sng" dirty="0" err="1" smtClean="0"/>
              <a:t>повече</a:t>
            </a:r>
            <a:r>
              <a:rPr lang="en-US" u="sng" dirty="0" smtClean="0"/>
              <a:t> </a:t>
            </a:r>
            <a:r>
              <a:rPr lang="en-US" u="sng" dirty="0" err="1" smtClean="0"/>
              <a:t>от</a:t>
            </a:r>
            <a:r>
              <a:rPr lang="en-US" u="sng" dirty="0" smtClean="0"/>
              <a:t> 30 </a:t>
            </a:r>
            <a:r>
              <a:rPr lang="en-US" u="sng" dirty="0" err="1" smtClean="0"/>
              <a:t>милиона</a:t>
            </a:r>
            <a:r>
              <a:rPr lang="en-US" u="sng" dirty="0" smtClean="0"/>
              <a:t> </a:t>
            </a:r>
            <a:r>
              <a:rPr lang="en-US" u="sng" dirty="0" err="1" smtClean="0"/>
              <a:t>тона</a:t>
            </a:r>
            <a:r>
              <a:rPr lang="en-US" u="sng" dirty="0" smtClean="0"/>
              <a:t> </a:t>
            </a:r>
            <a:r>
              <a:rPr lang="en-US" u="sng" dirty="0" err="1" smtClean="0"/>
              <a:t>реколта</a:t>
            </a:r>
            <a:r>
              <a:rPr lang="en-US" u="sng" dirty="0" smtClean="0"/>
              <a:t>.</a:t>
            </a:r>
            <a:endParaRPr lang="en-IE" u="sng" dirty="0">
              <a:cs typeface="Calibri"/>
            </a:endParaRPr>
          </a:p>
          <a:p>
            <a:pPr marL="67945" marR="156210">
              <a:lnSpc>
                <a:spcPts val="1270"/>
              </a:lnSpc>
            </a:pPr>
            <a:endParaRPr lang="bg-BG" dirty="0">
              <a:cs typeface="Times New Roman"/>
            </a:endParaRPr>
          </a:p>
          <a:p>
            <a:pPr marL="67945" marR="156210">
              <a:lnSpc>
                <a:spcPts val="1270"/>
              </a:lnSpc>
            </a:pPr>
            <a:r>
              <a:rPr lang="bg-BG" b="1" spc="-5" dirty="0" smtClean="0">
                <a:cs typeface="Times New Roman"/>
              </a:rPr>
              <a:t>	</a:t>
            </a:r>
            <a:r>
              <a:rPr lang="bg-BG" b="1" spc="-5" dirty="0" smtClean="0">
                <a:cs typeface="Calibri"/>
              </a:rPr>
              <a:t>Климат</a:t>
            </a:r>
            <a:r>
              <a:rPr lang="en-IE" spc="-5" dirty="0" smtClean="0">
                <a:cs typeface="Calibri"/>
              </a:rPr>
              <a:t>.</a:t>
            </a:r>
            <a:r>
              <a:rPr lang="en-IE" spc="-10" dirty="0" smtClean="0">
                <a:cs typeface="Calibri"/>
              </a:rPr>
              <a:t> </a:t>
            </a:r>
            <a:r>
              <a:rPr lang="en-US" dirty="0" err="1" smtClean="0"/>
              <a:t>Намаляването</a:t>
            </a:r>
            <a:r>
              <a:rPr lang="en-US" dirty="0" smtClean="0"/>
              <a:t> </a:t>
            </a:r>
            <a:r>
              <a:rPr lang="en-US" dirty="0" err="1" smtClean="0"/>
              <a:t>на</a:t>
            </a:r>
            <a:r>
              <a:rPr lang="en-US" dirty="0" smtClean="0"/>
              <a:t> </a:t>
            </a:r>
            <a:r>
              <a:rPr lang="bg-BG" dirty="0" smtClean="0"/>
              <a:t>замърсителите</a:t>
            </a:r>
            <a:r>
              <a:rPr lang="en-US" dirty="0" smtClean="0"/>
              <a:t> </a:t>
            </a:r>
            <a:r>
              <a:rPr lang="en-US" dirty="0" err="1" smtClean="0"/>
              <a:t>може</a:t>
            </a:r>
            <a:r>
              <a:rPr lang="en-US" dirty="0" smtClean="0"/>
              <a:t> </a:t>
            </a:r>
            <a:r>
              <a:rPr lang="en-US" dirty="0" err="1" smtClean="0"/>
              <a:t>да</a:t>
            </a:r>
            <a:r>
              <a:rPr lang="en-US" dirty="0" smtClean="0"/>
              <a:t> </a:t>
            </a:r>
            <a:r>
              <a:rPr lang="en-US" dirty="0" err="1" smtClean="0"/>
              <a:t>забави</a:t>
            </a:r>
            <a:r>
              <a:rPr lang="en-US" dirty="0" smtClean="0"/>
              <a:t> </a:t>
            </a:r>
            <a:r>
              <a:rPr lang="en-US" dirty="0" err="1" smtClean="0"/>
              <a:t>затоплянето</a:t>
            </a:r>
            <a:r>
              <a:rPr lang="en-US" dirty="0" smtClean="0"/>
              <a:t>, </a:t>
            </a:r>
            <a:r>
              <a:rPr lang="en-US" dirty="0" err="1" smtClean="0"/>
              <a:t>очаквано</a:t>
            </a:r>
            <a:r>
              <a:rPr lang="en-US" dirty="0" smtClean="0"/>
              <a:t> </a:t>
            </a:r>
            <a:r>
              <a:rPr lang="en-US" dirty="0" err="1" smtClean="0"/>
              <a:t>до</a:t>
            </a:r>
            <a:r>
              <a:rPr lang="en-US" dirty="0" smtClean="0"/>
              <a:t> 2050 г., с </a:t>
            </a:r>
            <a:r>
              <a:rPr lang="en-US" dirty="0" err="1" smtClean="0"/>
              <a:t>около</a:t>
            </a:r>
            <a:r>
              <a:rPr lang="en-US" dirty="0" smtClean="0"/>
              <a:t> 0,4 </a:t>
            </a:r>
            <a:r>
              <a:rPr lang="en-US" dirty="0" err="1" smtClean="0"/>
              <a:t>до</a:t>
            </a:r>
            <a:r>
              <a:rPr lang="en-US" dirty="0" smtClean="0"/>
              <a:t> 0,5 °C, </a:t>
            </a:r>
            <a:r>
              <a:rPr lang="en-US" b="1" dirty="0" err="1" smtClean="0"/>
              <a:t>намалявайки</a:t>
            </a:r>
            <a:r>
              <a:rPr lang="en-US" b="1" dirty="0" smtClean="0"/>
              <a:t> </a:t>
            </a:r>
            <a:r>
              <a:rPr lang="en-US" b="1" dirty="0" err="1" smtClean="0"/>
              <a:t>почти</a:t>
            </a:r>
            <a:r>
              <a:rPr lang="en-US" b="1" dirty="0" smtClean="0"/>
              <a:t> </a:t>
            </a:r>
            <a:r>
              <a:rPr lang="en-US" b="1" dirty="0" err="1" smtClean="0"/>
              <a:t>наполовина</a:t>
            </a:r>
            <a:r>
              <a:rPr lang="en-US" b="1" dirty="0" smtClean="0"/>
              <a:t> </a:t>
            </a:r>
            <a:r>
              <a:rPr lang="en-US" dirty="0" err="1" smtClean="0"/>
              <a:t>прогнозираното</a:t>
            </a:r>
            <a:r>
              <a:rPr lang="en-US" dirty="0" smtClean="0"/>
              <a:t> </a:t>
            </a:r>
            <a:r>
              <a:rPr lang="en-US" dirty="0" err="1" smtClean="0"/>
              <a:t>краткосрочно</a:t>
            </a:r>
            <a:r>
              <a:rPr lang="en-US" dirty="0" smtClean="0"/>
              <a:t> </a:t>
            </a:r>
            <a:r>
              <a:rPr lang="en-US" dirty="0" err="1" smtClean="0"/>
              <a:t>затопляне</a:t>
            </a:r>
            <a:r>
              <a:rPr lang="en-US" dirty="0" smtClean="0"/>
              <a:t> в </a:t>
            </a:r>
            <a:r>
              <a:rPr lang="en-US" dirty="0" err="1" smtClean="0"/>
              <a:t>сравнение</a:t>
            </a:r>
            <a:r>
              <a:rPr lang="en-US" dirty="0" smtClean="0"/>
              <a:t> с </a:t>
            </a:r>
            <a:r>
              <a:rPr lang="en-US" dirty="0" err="1" smtClean="0"/>
              <a:t>основния</a:t>
            </a:r>
            <a:r>
              <a:rPr lang="en-US" dirty="0" smtClean="0"/>
              <a:t> </a:t>
            </a:r>
            <a:r>
              <a:rPr lang="en-US" dirty="0" err="1" smtClean="0"/>
              <a:t>сценарий</a:t>
            </a:r>
            <a:r>
              <a:rPr lang="en-US" dirty="0" smtClean="0"/>
              <a:t>. </a:t>
            </a:r>
            <a:r>
              <a:rPr lang="en-US" dirty="0" err="1" smtClean="0"/>
              <a:t>Това</a:t>
            </a:r>
            <a:r>
              <a:rPr lang="en-US" dirty="0" smtClean="0"/>
              <a:t> </a:t>
            </a:r>
            <a:r>
              <a:rPr lang="en-US" dirty="0" err="1" smtClean="0"/>
              <a:t>обаче</a:t>
            </a:r>
            <a:r>
              <a:rPr lang="en-US" dirty="0" smtClean="0"/>
              <a:t> </a:t>
            </a:r>
            <a:r>
              <a:rPr lang="en-US" dirty="0" err="1" smtClean="0"/>
              <a:t>се</a:t>
            </a:r>
            <a:r>
              <a:rPr lang="en-US" dirty="0" smtClean="0"/>
              <a:t> </a:t>
            </a:r>
            <a:r>
              <a:rPr lang="en-US" dirty="0" err="1" smtClean="0"/>
              <a:t>отнася</a:t>
            </a:r>
            <a:r>
              <a:rPr lang="en-US" dirty="0" smtClean="0"/>
              <a:t> </a:t>
            </a:r>
            <a:r>
              <a:rPr lang="en-US" dirty="0" err="1" smtClean="0"/>
              <a:t>за</a:t>
            </a:r>
            <a:r>
              <a:rPr lang="en-US" dirty="0" smtClean="0"/>
              <a:t> </a:t>
            </a:r>
            <a:r>
              <a:rPr lang="en-US" dirty="0" err="1" smtClean="0"/>
              <a:t>едновременното</a:t>
            </a:r>
            <a:r>
              <a:rPr lang="en-US" dirty="0" smtClean="0"/>
              <a:t> </a:t>
            </a:r>
            <a:r>
              <a:rPr lang="en-US" dirty="0" err="1" smtClean="0"/>
              <a:t>намаляване</a:t>
            </a:r>
            <a:r>
              <a:rPr lang="en-US" dirty="0" smtClean="0"/>
              <a:t> </a:t>
            </a:r>
            <a:r>
              <a:rPr lang="en-US" dirty="0" err="1" smtClean="0"/>
              <a:t>на</a:t>
            </a:r>
            <a:r>
              <a:rPr lang="en-US" dirty="0" smtClean="0"/>
              <a:t> </a:t>
            </a:r>
            <a:r>
              <a:rPr lang="en-US" dirty="0" err="1" smtClean="0"/>
              <a:t>краткотрайните</a:t>
            </a:r>
            <a:r>
              <a:rPr lang="en-US" dirty="0" smtClean="0"/>
              <a:t> и </a:t>
            </a:r>
            <a:r>
              <a:rPr lang="en-US" dirty="0" err="1" smtClean="0"/>
              <a:t>дълготрайните</a:t>
            </a:r>
            <a:r>
              <a:rPr lang="en-US" dirty="0" smtClean="0"/>
              <a:t> </a:t>
            </a:r>
            <a:r>
              <a:rPr lang="en-US" dirty="0" err="1" smtClean="0"/>
              <a:t>климатични</a:t>
            </a:r>
            <a:r>
              <a:rPr lang="en-US" dirty="0" smtClean="0"/>
              <a:t> </a:t>
            </a:r>
            <a:r>
              <a:rPr lang="en-US" dirty="0" err="1" smtClean="0"/>
              <a:t>фактори</a:t>
            </a:r>
            <a:r>
              <a:rPr lang="en-US" dirty="0" smtClean="0"/>
              <a:t>.</a:t>
            </a:r>
            <a:endParaRPr lang="bg-BG" dirty="0" smtClean="0"/>
          </a:p>
          <a:p>
            <a:pPr marL="67945" marR="156210">
              <a:lnSpc>
                <a:spcPts val="1270"/>
              </a:lnSpc>
            </a:pPr>
            <a:endParaRPr lang="en-IE" dirty="0">
              <a:cs typeface="Times New Roman"/>
            </a:endParaRPr>
          </a:p>
          <a:p>
            <a:pPr marL="67945" marR="77470">
              <a:lnSpc>
                <a:spcPts val="1270"/>
              </a:lnSpc>
            </a:pPr>
            <a:r>
              <a:rPr lang="en-US" dirty="0" err="1" smtClean="0"/>
              <a:t>Намаляването</a:t>
            </a:r>
            <a:r>
              <a:rPr lang="en-US" dirty="0" smtClean="0"/>
              <a:t> </a:t>
            </a:r>
            <a:r>
              <a:rPr lang="en-US" dirty="0" err="1" smtClean="0"/>
              <a:t>на</a:t>
            </a:r>
            <a:r>
              <a:rPr lang="en-US" dirty="0" smtClean="0"/>
              <a:t> </a:t>
            </a:r>
            <a:r>
              <a:rPr lang="en-US" dirty="0" err="1" smtClean="0"/>
              <a:t>краткотрайните</a:t>
            </a:r>
            <a:r>
              <a:rPr lang="en-US" dirty="0" smtClean="0"/>
              <a:t> </a:t>
            </a:r>
            <a:r>
              <a:rPr lang="en-US" dirty="0" err="1" smtClean="0"/>
              <a:t>климатични</a:t>
            </a:r>
            <a:r>
              <a:rPr lang="en-US" dirty="0" smtClean="0"/>
              <a:t> </a:t>
            </a:r>
            <a:r>
              <a:rPr lang="en-US" dirty="0" err="1" smtClean="0"/>
              <a:t>фактори</a:t>
            </a:r>
            <a:r>
              <a:rPr lang="en-US" dirty="0" smtClean="0"/>
              <a:t> </a:t>
            </a:r>
            <a:r>
              <a:rPr lang="en-US" dirty="0" err="1" smtClean="0"/>
              <a:t>без</a:t>
            </a:r>
            <a:r>
              <a:rPr lang="en-US" dirty="0" smtClean="0"/>
              <a:t> </a:t>
            </a:r>
            <a:r>
              <a:rPr lang="en-US" dirty="0" err="1" smtClean="0"/>
              <a:t>намаляване</a:t>
            </a:r>
            <a:r>
              <a:rPr lang="en-US" dirty="0" smtClean="0"/>
              <a:t> </a:t>
            </a:r>
            <a:r>
              <a:rPr lang="en-US" dirty="0" err="1" smtClean="0"/>
              <a:t>на</a:t>
            </a:r>
            <a:r>
              <a:rPr lang="en-US" dirty="0" smtClean="0"/>
              <a:t> </a:t>
            </a:r>
            <a:r>
              <a:rPr lang="en-US" dirty="0" err="1" smtClean="0"/>
              <a:t>дълготрайните</a:t>
            </a:r>
            <a:r>
              <a:rPr lang="en-US" dirty="0" smtClean="0"/>
              <a:t> </a:t>
            </a:r>
            <a:r>
              <a:rPr lang="en-US" dirty="0" err="1" smtClean="0"/>
              <a:t>емисии</a:t>
            </a:r>
            <a:r>
              <a:rPr lang="en-US" dirty="0" smtClean="0"/>
              <a:t>, </a:t>
            </a:r>
            <a:r>
              <a:rPr lang="en-US" dirty="0" err="1" smtClean="0"/>
              <a:t>особено</a:t>
            </a:r>
            <a:r>
              <a:rPr lang="en-US" dirty="0" smtClean="0"/>
              <a:t> </a:t>
            </a:r>
            <a:r>
              <a:rPr lang="en-US" dirty="0" err="1" smtClean="0"/>
              <a:t>на</a:t>
            </a:r>
            <a:r>
              <a:rPr lang="en-US" dirty="0" smtClean="0"/>
              <a:t> CO2, </a:t>
            </a:r>
            <a:r>
              <a:rPr lang="en-US" dirty="0" err="1" smtClean="0"/>
              <a:t>няма</a:t>
            </a:r>
            <a:r>
              <a:rPr lang="en-US" dirty="0" smtClean="0"/>
              <a:t> </a:t>
            </a:r>
            <a:r>
              <a:rPr lang="en-US" dirty="0" err="1" smtClean="0"/>
              <a:t>да</a:t>
            </a:r>
            <a:r>
              <a:rPr lang="en-US" dirty="0" smtClean="0"/>
              <a:t> </a:t>
            </a:r>
            <a:r>
              <a:rPr lang="en-US" dirty="0" err="1" smtClean="0"/>
              <a:t>намали</a:t>
            </a:r>
            <a:r>
              <a:rPr lang="en-US" dirty="0" smtClean="0"/>
              <a:t> </a:t>
            </a:r>
            <a:r>
              <a:rPr lang="en-US" dirty="0" err="1" smtClean="0"/>
              <a:t>съществено</a:t>
            </a:r>
            <a:r>
              <a:rPr lang="en-US" dirty="0" smtClean="0"/>
              <a:t> </a:t>
            </a:r>
            <a:r>
              <a:rPr lang="en-US" dirty="0" err="1" smtClean="0"/>
              <a:t>затопляне</a:t>
            </a:r>
            <a:r>
              <a:rPr lang="bg-BG" dirty="0" smtClean="0"/>
              <a:t>то на климата</a:t>
            </a:r>
            <a:r>
              <a:rPr lang="en-US" dirty="0" smtClean="0"/>
              <a:t> </a:t>
            </a:r>
            <a:r>
              <a:rPr lang="en-US" dirty="0" err="1" smtClean="0"/>
              <a:t>след</a:t>
            </a:r>
            <a:r>
              <a:rPr lang="en-US" dirty="0" smtClean="0"/>
              <a:t> </a:t>
            </a:r>
            <a:r>
              <a:rPr lang="en-US" dirty="0" err="1" smtClean="0"/>
              <a:t>няколко</a:t>
            </a:r>
            <a:r>
              <a:rPr lang="en-US" dirty="0" smtClean="0"/>
              <a:t> </a:t>
            </a:r>
            <a:r>
              <a:rPr lang="en-US" dirty="0" err="1" smtClean="0"/>
              <a:t>десетилетия</a:t>
            </a:r>
            <a:r>
              <a:rPr lang="en-US" dirty="0" smtClean="0"/>
              <a:t>. </a:t>
            </a:r>
            <a:r>
              <a:rPr lang="en-US" dirty="0" err="1" smtClean="0"/>
              <a:t>Следователно</a:t>
            </a:r>
            <a:r>
              <a:rPr lang="en-US" dirty="0" smtClean="0"/>
              <a:t>, </a:t>
            </a:r>
            <a:r>
              <a:rPr lang="en-US" dirty="0" err="1" smtClean="0"/>
              <a:t>дългосрочното</a:t>
            </a:r>
            <a:r>
              <a:rPr lang="en-US" dirty="0" smtClean="0"/>
              <a:t> </a:t>
            </a:r>
            <a:r>
              <a:rPr lang="en-US" dirty="0" err="1" smtClean="0"/>
              <a:t>смекчаване</a:t>
            </a:r>
            <a:r>
              <a:rPr lang="en-US" dirty="0" smtClean="0"/>
              <a:t> </a:t>
            </a:r>
            <a:r>
              <a:rPr lang="en-US" dirty="0" err="1" smtClean="0"/>
              <a:t>на</a:t>
            </a:r>
            <a:r>
              <a:rPr lang="en-US" dirty="0" smtClean="0"/>
              <a:t> </a:t>
            </a:r>
            <a:r>
              <a:rPr lang="en-US" dirty="0" err="1" smtClean="0"/>
              <a:t>изменението</a:t>
            </a:r>
            <a:r>
              <a:rPr lang="en-US" dirty="0" smtClean="0"/>
              <a:t> </a:t>
            </a:r>
            <a:r>
              <a:rPr lang="en-US" dirty="0" err="1" smtClean="0"/>
              <a:t>на</a:t>
            </a:r>
            <a:r>
              <a:rPr lang="en-US" dirty="0" smtClean="0"/>
              <a:t> </a:t>
            </a:r>
            <a:r>
              <a:rPr lang="en-US" dirty="0" err="1" smtClean="0"/>
              <a:t>климата</a:t>
            </a:r>
            <a:r>
              <a:rPr lang="en-US" dirty="0" smtClean="0"/>
              <a:t> </a:t>
            </a:r>
            <a:r>
              <a:rPr lang="en-US" dirty="0" err="1" smtClean="0"/>
              <a:t>предполага</a:t>
            </a:r>
            <a:r>
              <a:rPr lang="en-US" dirty="0" smtClean="0"/>
              <a:t>, </a:t>
            </a:r>
            <a:r>
              <a:rPr lang="en-US" dirty="0" err="1" smtClean="0"/>
              <a:t>че</a:t>
            </a:r>
            <a:r>
              <a:rPr lang="en-US" dirty="0" smtClean="0"/>
              <a:t> </a:t>
            </a:r>
            <a:r>
              <a:rPr lang="en-US" dirty="0" err="1" smtClean="0"/>
              <a:t>намаляването</a:t>
            </a:r>
            <a:r>
              <a:rPr lang="en-US" dirty="0" smtClean="0"/>
              <a:t> </a:t>
            </a:r>
            <a:r>
              <a:rPr lang="en-US" dirty="0" err="1" smtClean="0"/>
              <a:t>на</a:t>
            </a:r>
            <a:r>
              <a:rPr lang="en-US" dirty="0" smtClean="0"/>
              <a:t> </a:t>
            </a:r>
            <a:r>
              <a:rPr lang="en-US" dirty="0" err="1" smtClean="0"/>
              <a:t>емисиите</a:t>
            </a:r>
            <a:r>
              <a:rPr lang="en-US" dirty="0" smtClean="0"/>
              <a:t> </a:t>
            </a:r>
            <a:r>
              <a:rPr lang="en-US" dirty="0" err="1" smtClean="0"/>
              <a:t>на</a:t>
            </a:r>
            <a:r>
              <a:rPr lang="en-US" dirty="0" smtClean="0"/>
              <a:t> </a:t>
            </a:r>
            <a:r>
              <a:rPr lang="en-US" dirty="0" err="1" smtClean="0"/>
              <a:t>дълготрайни</a:t>
            </a:r>
            <a:r>
              <a:rPr lang="en-US" dirty="0" smtClean="0"/>
              <a:t> </a:t>
            </a:r>
            <a:r>
              <a:rPr lang="bg-BG" dirty="0" smtClean="0"/>
              <a:t>климатични фактори</a:t>
            </a:r>
            <a:r>
              <a:rPr lang="en-US" dirty="0" smtClean="0"/>
              <a:t> </a:t>
            </a:r>
            <a:r>
              <a:rPr lang="en-US" dirty="0" err="1" smtClean="0"/>
              <a:t>не</a:t>
            </a:r>
            <a:r>
              <a:rPr lang="en-US" dirty="0" smtClean="0"/>
              <a:t> </a:t>
            </a:r>
            <a:r>
              <a:rPr lang="en-US" dirty="0" err="1" smtClean="0"/>
              <a:t>може</a:t>
            </a:r>
            <a:r>
              <a:rPr lang="en-US" dirty="0" smtClean="0"/>
              <a:t> </a:t>
            </a:r>
            <a:r>
              <a:rPr lang="en-US" dirty="0" err="1" smtClean="0"/>
              <a:t>да</a:t>
            </a:r>
            <a:r>
              <a:rPr lang="en-US" dirty="0" smtClean="0"/>
              <a:t> </a:t>
            </a:r>
            <a:r>
              <a:rPr lang="en-US" dirty="0" err="1" smtClean="0"/>
              <a:t>бъде</a:t>
            </a:r>
            <a:r>
              <a:rPr lang="en-US" dirty="0" smtClean="0"/>
              <a:t> </a:t>
            </a:r>
            <a:r>
              <a:rPr lang="en-US" dirty="0" err="1" smtClean="0"/>
              <a:t>заменено</a:t>
            </a:r>
            <a:r>
              <a:rPr lang="en-US" dirty="0" smtClean="0"/>
              <a:t> с </a:t>
            </a:r>
            <a:r>
              <a:rPr lang="en-US" dirty="0" err="1" smtClean="0"/>
              <a:t>намаляване</a:t>
            </a:r>
            <a:r>
              <a:rPr lang="en-US" dirty="0" smtClean="0"/>
              <a:t> </a:t>
            </a:r>
            <a:r>
              <a:rPr lang="en-US" dirty="0" err="1" smtClean="0"/>
              <a:t>на</a:t>
            </a:r>
            <a:r>
              <a:rPr lang="en-US" dirty="0" smtClean="0"/>
              <a:t> </a:t>
            </a:r>
            <a:r>
              <a:rPr lang="en-US" dirty="0" err="1" smtClean="0"/>
              <a:t>краткотрайните</a:t>
            </a:r>
            <a:r>
              <a:rPr lang="en-US" dirty="0" smtClean="0"/>
              <a:t> </a:t>
            </a:r>
            <a:r>
              <a:rPr lang="bg-BG" dirty="0" smtClean="0"/>
              <a:t>климатични фактори</a:t>
            </a:r>
            <a:r>
              <a:rPr lang="en-US" dirty="0" smtClean="0"/>
              <a:t>.</a:t>
            </a:r>
            <a:endParaRPr lang="en-IE" dirty="0">
              <a:cs typeface="Calibri"/>
            </a:endParaRPr>
          </a:p>
        </p:txBody>
      </p:sp>
      <p:grpSp>
        <p:nvGrpSpPr>
          <p:cNvPr id="11" name="Group 10">
            <a:extLst>
              <a:ext uri="{FF2B5EF4-FFF2-40B4-BE49-F238E27FC236}">
                <a16:creationId xmlns:a16="http://schemas.microsoft.com/office/drawing/2014/main" xmlns="" id="{5F72805B-BDDB-0494-4465-4BCECB88FA4F}"/>
              </a:ext>
            </a:extLst>
          </p:cNvPr>
          <p:cNvGrpSpPr>
            <a:grpSpLocks noChangeAspect="1"/>
          </p:cNvGrpSpPr>
          <p:nvPr/>
        </p:nvGrpSpPr>
        <p:grpSpPr>
          <a:xfrm>
            <a:off x="660400" y="1920875"/>
            <a:ext cx="749618" cy="748800"/>
            <a:chOff x="7257599" y="768348"/>
            <a:chExt cx="868457" cy="867509"/>
          </a:xfrm>
          <a:solidFill>
            <a:srgbClr val="404040"/>
          </a:solidFill>
        </p:grpSpPr>
        <p:sp>
          <p:nvSpPr>
            <p:cNvPr id="12" name="Freeform 11">
              <a:extLst>
                <a:ext uri="{FF2B5EF4-FFF2-40B4-BE49-F238E27FC236}">
                  <a16:creationId xmlns:a16="http://schemas.microsoft.com/office/drawing/2014/main" xmlns="" id="{20FA0D30-E1BB-4E28-548B-873141B8AC48}"/>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 name="Graphic 2">
              <a:extLst>
                <a:ext uri="{FF2B5EF4-FFF2-40B4-BE49-F238E27FC236}">
                  <a16:creationId xmlns:a16="http://schemas.microsoft.com/office/drawing/2014/main" xmlns="" id="{26D06AA4-7D59-5E72-A8AF-CCCDF8BE9ECA}"/>
                </a:ext>
              </a:extLst>
            </p:cNvPr>
            <p:cNvGrpSpPr/>
            <p:nvPr/>
          </p:nvGrpSpPr>
          <p:grpSpPr>
            <a:xfrm>
              <a:off x="7257599" y="768348"/>
              <a:ext cx="868457" cy="867509"/>
              <a:chOff x="7257599" y="768348"/>
              <a:chExt cx="868457" cy="867509"/>
            </a:xfrm>
            <a:grpFill/>
          </p:grpSpPr>
          <p:sp>
            <p:nvSpPr>
              <p:cNvPr id="14" name="Freeform 13">
                <a:extLst>
                  <a:ext uri="{FF2B5EF4-FFF2-40B4-BE49-F238E27FC236}">
                    <a16:creationId xmlns:a16="http://schemas.microsoft.com/office/drawing/2014/main" xmlns="" id="{E96CAAEA-2860-0972-41F0-69247D6D98E1}"/>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xmlns="" id="{8EB9015E-EE84-DAD5-EEF6-7EB1092AA1AA}"/>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xmlns="" id="{C25EBC54-7AAE-5659-167A-FD4E38220B48}"/>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xmlns="" id="{55A0827F-E6F2-F803-1474-440DB8256F7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xmlns="" id="{918D6F3C-9F51-3C9D-4B9B-BB1CE9D29D1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1" name="Slide Number Placeholder 5">
            <a:extLst>
              <a:ext uri="{FF2B5EF4-FFF2-40B4-BE49-F238E27FC236}">
                <a16:creationId xmlns:a16="http://schemas.microsoft.com/office/drawing/2014/main" xmlns="" id="{49398630-0907-7B77-43C4-07B361F1D861}"/>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8</a:t>
            </a:fld>
            <a:endParaRPr lang="en-US" dirty="0"/>
          </a:p>
        </p:txBody>
      </p:sp>
    </p:spTree>
    <p:extLst>
      <p:ext uri="{BB962C8B-B14F-4D97-AF65-F5344CB8AC3E}">
        <p14:creationId xmlns:p14="http://schemas.microsoft.com/office/powerpoint/2010/main" xmlns="" val="171817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6D7793EB-2DF6-26B9-93FB-E95084D5682E}"/>
              </a:ext>
            </a:extLst>
          </p:cNvPr>
          <p:cNvCxnSpPr>
            <a:cxnSpLocks/>
          </p:cNvCxnSpPr>
          <p:nvPr/>
        </p:nvCxnSpPr>
        <p:spPr>
          <a:xfrm>
            <a:off x="283824" y="8540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E7DBCFC1-F2EA-0D92-C946-CC58643AFAD3}"/>
              </a:ext>
            </a:extLst>
          </p:cNvPr>
          <p:cNvGrpSpPr/>
          <p:nvPr/>
        </p:nvGrpSpPr>
        <p:grpSpPr>
          <a:xfrm>
            <a:off x="648270" y="674906"/>
            <a:ext cx="2684767" cy="815608"/>
            <a:chOff x="642633" y="1690786"/>
            <a:chExt cx="2684767" cy="815608"/>
          </a:xfrm>
        </p:grpSpPr>
        <p:sp>
          <p:nvSpPr>
            <p:cNvPr id="25" name="Rectangle 24">
              <a:extLst>
                <a:ext uri="{FF2B5EF4-FFF2-40B4-BE49-F238E27FC236}">
                  <a16:creationId xmlns:a16="http://schemas.microsoft.com/office/drawing/2014/main" xmlns="" id="{3C33008F-7C39-0212-4995-AAB10D4F94B6}"/>
                </a:ext>
              </a:extLst>
            </p:cNvPr>
            <p:cNvSpPr/>
            <p:nvPr/>
          </p:nvSpPr>
          <p:spPr>
            <a:xfrm>
              <a:off x="642633" y="1690786"/>
              <a:ext cx="2221929" cy="331569"/>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a:extLst>
                <a:ext uri="{FF2B5EF4-FFF2-40B4-BE49-F238E27FC236}">
                  <a16:creationId xmlns:a16="http://schemas.microsoft.com/office/drawing/2014/main" xmlns="" id="{8AAB3135-E6E4-C779-0273-E87E996385A6}"/>
                </a:ext>
              </a:extLst>
            </p:cNvPr>
            <p:cNvSpPr txBox="1"/>
            <p:nvPr/>
          </p:nvSpPr>
          <p:spPr>
            <a:xfrm>
              <a:off x="736600" y="1690786"/>
              <a:ext cx="2590800" cy="815608"/>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ПРОБЛЕМЪТ</a:t>
              </a: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29" name="Text Placeholder 5">
            <a:extLst>
              <a:ext uri="{FF2B5EF4-FFF2-40B4-BE49-F238E27FC236}">
                <a16:creationId xmlns:a16="http://schemas.microsoft.com/office/drawing/2014/main" xmlns="" id="{629F9501-4DB3-DD53-E9C0-20C2EB70FDFC}"/>
              </a:ext>
            </a:extLst>
          </p:cNvPr>
          <p:cNvSpPr txBox="1">
            <a:spLocks/>
          </p:cNvSpPr>
          <p:nvPr/>
        </p:nvSpPr>
        <p:spPr>
          <a:xfrm>
            <a:off x="355600" y="1158875"/>
            <a:ext cx="1676400" cy="129027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Какъв е истинският/те проблем/и, свързани с изменението на климата и загубата на биологично разнообразие?</a:t>
            </a:r>
            <a:endParaRPr lang="en-IE" sz="1400" i="1" kern="0" spc="-5" dirty="0">
              <a:solidFill>
                <a:srgbClr val="EB7339"/>
              </a:solidFill>
              <a:cs typeface="Calibri"/>
            </a:endParaRPr>
          </a:p>
        </p:txBody>
      </p:sp>
      <p:sp>
        <p:nvSpPr>
          <p:cNvPr id="30" name="Text Placeholder 5">
            <a:extLst>
              <a:ext uri="{FF2B5EF4-FFF2-40B4-BE49-F238E27FC236}">
                <a16:creationId xmlns:a16="http://schemas.microsoft.com/office/drawing/2014/main" xmlns="" id="{97B81F84-5B61-D509-FE8E-73FAC7BDC5D5}"/>
              </a:ext>
            </a:extLst>
          </p:cNvPr>
          <p:cNvSpPr txBox="1">
            <a:spLocks/>
          </p:cNvSpPr>
          <p:nvPr/>
        </p:nvSpPr>
        <p:spPr>
          <a:xfrm>
            <a:off x="2032000" y="1006475"/>
            <a:ext cx="5105400" cy="6172200"/>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b="1" kern="0" spc="-5" dirty="0" smtClean="0">
                <a:cs typeface="Calibri"/>
              </a:rPr>
              <a:t>Истинските проблеми, свързани с изменението на климата и загубата на биоразнообразие, както и с краткотрайните замърсители, са многобройни и сложни. Някои от ключовите проблеми са:</a:t>
            </a:r>
          </a:p>
          <a:p>
            <a:pPr marL="67945">
              <a:lnSpc>
                <a:spcPts val="1275"/>
              </a:lnSpc>
            </a:pPr>
            <a:endParaRPr lang="en-IE" kern="0" spc="-5" dirty="0">
              <a:latin typeface="Calibri"/>
              <a:cs typeface="Calibri"/>
            </a:endParaRPr>
          </a:p>
          <a:p>
            <a:pPr marL="67945">
              <a:lnSpc>
                <a:spcPts val="1275"/>
              </a:lnSpc>
            </a:pPr>
            <a:r>
              <a:rPr lang="bg-BG" b="1" kern="0" spc="-5" dirty="0" smtClean="0">
                <a:latin typeface="Calibri"/>
                <a:cs typeface="Calibri"/>
              </a:rPr>
              <a:t>Промени в климата</a:t>
            </a:r>
            <a:r>
              <a:rPr lang="en-IE" b="1" kern="0" spc="-5" dirty="0" smtClean="0">
                <a:latin typeface="Calibri"/>
                <a:cs typeface="Calibri"/>
              </a:rPr>
              <a:t>: </a:t>
            </a:r>
            <a:endParaRPr lang="en-IE" b="1" kern="0" spc="-5" dirty="0">
              <a:latin typeface="Calibri"/>
              <a:cs typeface="Calibri"/>
            </a:endParaRPr>
          </a:p>
          <a:p>
            <a:pPr marL="67945">
              <a:lnSpc>
                <a:spcPts val="1275"/>
              </a:lnSpc>
            </a:pPr>
            <a:r>
              <a:rPr lang="bg-BG" kern="0" spc="-5" dirty="0" smtClean="0">
                <a:cs typeface="Calibri"/>
              </a:rPr>
              <a:t>П</a:t>
            </a:r>
            <a:r>
              <a:rPr lang="ru-RU" kern="0" spc="-5" dirty="0" err="1" smtClean="0">
                <a:cs typeface="Calibri"/>
              </a:rPr>
              <a:t>ромяната</a:t>
            </a:r>
            <a:r>
              <a:rPr lang="ru-RU" kern="0" spc="-5" dirty="0" smtClean="0">
                <a:cs typeface="Calibri"/>
              </a:rPr>
              <a:t> </a:t>
            </a:r>
            <a:r>
              <a:rPr lang="ru-RU" kern="0" spc="-5" dirty="0" smtClean="0">
                <a:cs typeface="Calibri"/>
              </a:rPr>
              <a:t>на климата се причинява от увеличаването на парниковите газове (главно въглероден диоксид) в атмосферата, които улавят топлината и причиняват повишаване на температурата на планетата. Това води до редица въздействия, включително покачване на морското равнище, по-чести и </a:t>
            </a:r>
            <a:r>
              <a:rPr lang="ru-RU" kern="0" spc="-5" dirty="0" err="1" smtClean="0">
                <a:cs typeface="Calibri"/>
              </a:rPr>
              <a:t>тежки</a:t>
            </a:r>
            <a:r>
              <a:rPr lang="ru-RU" kern="0" spc="-5" dirty="0" smtClean="0">
                <a:cs typeface="Calibri"/>
              </a:rPr>
              <a:t> </a:t>
            </a:r>
            <a:r>
              <a:rPr lang="ru-RU" kern="0" spc="-5" dirty="0" err="1" smtClean="0">
                <a:cs typeface="Calibri"/>
              </a:rPr>
              <a:t>жеги</a:t>
            </a:r>
            <a:r>
              <a:rPr lang="ru-RU" kern="0" spc="-5" dirty="0" smtClean="0">
                <a:cs typeface="Calibri"/>
              </a:rPr>
              <a:t>, </a:t>
            </a:r>
            <a:r>
              <a:rPr lang="ru-RU" kern="0" spc="-5" dirty="0" smtClean="0">
                <a:cs typeface="Calibri"/>
              </a:rPr>
              <a:t>суши и бури, както и промени в екосистемите и биоразнообразието.</a:t>
            </a:r>
          </a:p>
          <a:p>
            <a:pPr marL="67945">
              <a:lnSpc>
                <a:spcPts val="1275"/>
              </a:lnSpc>
            </a:pPr>
            <a:endParaRPr lang="en-IE" kern="0" spc="-5" dirty="0">
              <a:latin typeface="Calibri"/>
              <a:cs typeface="Calibri"/>
            </a:endParaRPr>
          </a:p>
          <a:p>
            <a:pPr marL="67945">
              <a:lnSpc>
                <a:spcPts val="1275"/>
              </a:lnSpc>
            </a:pPr>
            <a:r>
              <a:rPr lang="bg-BG" b="1" kern="0" spc="-5" dirty="0" smtClean="0">
                <a:latin typeface="Calibri"/>
                <a:cs typeface="Calibri"/>
              </a:rPr>
              <a:t>Загуба на биоразнообразие</a:t>
            </a:r>
            <a:r>
              <a:rPr lang="en-IE" b="1" kern="0" spc="-5" dirty="0" smtClean="0">
                <a:latin typeface="Calibri"/>
                <a:cs typeface="Calibri"/>
              </a:rPr>
              <a:t>: </a:t>
            </a:r>
            <a:endParaRPr lang="en-IE" b="1" kern="0" spc="-5" dirty="0">
              <a:latin typeface="Calibri"/>
              <a:cs typeface="Calibri"/>
            </a:endParaRPr>
          </a:p>
          <a:p>
            <a:pPr marL="67945">
              <a:lnSpc>
                <a:spcPts val="1275"/>
              </a:lnSpc>
            </a:pPr>
            <a:r>
              <a:rPr lang="ru-RU" kern="0" spc="-5" dirty="0" smtClean="0">
                <a:cs typeface="Calibri"/>
              </a:rPr>
              <a:t>Загубата на биоразнообразие се причинява от редица човешки дейности, включително унищожаване на местообитания, прекомерна експлоатация, замърсяване и изменение на климата. Това може да доведе до изчезване на видове, нарушаване на екосистемите и загуба на екосистемни услуги, като опрашване и кръговрат на хранителните вещества.</a:t>
            </a:r>
          </a:p>
          <a:p>
            <a:pPr marL="67945">
              <a:lnSpc>
                <a:spcPts val="1275"/>
              </a:lnSpc>
            </a:pPr>
            <a:endParaRPr lang="ru-RU" b="1" kern="0" spc="-5" dirty="0" smtClean="0">
              <a:cs typeface="Calibri"/>
            </a:endParaRPr>
          </a:p>
          <a:p>
            <a:pPr marL="67945">
              <a:lnSpc>
                <a:spcPts val="1275"/>
              </a:lnSpc>
            </a:pPr>
            <a:r>
              <a:rPr lang="en-US" b="1" dirty="0" err="1" smtClean="0"/>
              <a:t>Краткотрайни</a:t>
            </a:r>
            <a:r>
              <a:rPr lang="en-US" b="1" dirty="0" smtClean="0"/>
              <a:t> </a:t>
            </a:r>
            <a:r>
              <a:rPr lang="en-US" b="1" dirty="0" err="1" smtClean="0"/>
              <a:t>замърсители</a:t>
            </a:r>
            <a:r>
              <a:rPr lang="en-US" b="1" dirty="0" smtClean="0"/>
              <a:t>:</a:t>
            </a:r>
            <a:endParaRPr lang="bg-BG" b="1" dirty="0" smtClean="0"/>
          </a:p>
          <a:p>
            <a:pPr marL="67945">
              <a:lnSpc>
                <a:spcPts val="1275"/>
              </a:lnSpc>
            </a:pPr>
            <a:r>
              <a:rPr lang="en-US" dirty="0" err="1" smtClean="0"/>
              <a:t>Краткотрайните</a:t>
            </a:r>
            <a:r>
              <a:rPr lang="en-US" dirty="0" smtClean="0"/>
              <a:t> </a:t>
            </a:r>
            <a:r>
              <a:rPr lang="en-US" dirty="0" err="1" smtClean="0"/>
              <a:t>замърсители</a:t>
            </a:r>
            <a:r>
              <a:rPr lang="en-US" dirty="0" smtClean="0"/>
              <a:t>, </a:t>
            </a:r>
            <a:r>
              <a:rPr lang="en-US" dirty="0" err="1" smtClean="0"/>
              <a:t>като</a:t>
            </a:r>
            <a:r>
              <a:rPr lang="en-US" dirty="0" smtClean="0"/>
              <a:t> </a:t>
            </a:r>
            <a:r>
              <a:rPr lang="en-US" dirty="0" err="1" smtClean="0"/>
              <a:t>сажди</a:t>
            </a:r>
            <a:r>
              <a:rPr lang="en-US" dirty="0" smtClean="0"/>
              <a:t>, </a:t>
            </a:r>
            <a:r>
              <a:rPr lang="en-US" dirty="0" err="1" smtClean="0"/>
              <a:t>метан</a:t>
            </a:r>
            <a:r>
              <a:rPr lang="en-US" dirty="0" smtClean="0"/>
              <a:t> и </a:t>
            </a:r>
            <a:r>
              <a:rPr lang="en-US" dirty="0" err="1" smtClean="0"/>
              <a:t>озон</a:t>
            </a:r>
            <a:r>
              <a:rPr lang="en-US" dirty="0" smtClean="0"/>
              <a:t>, </a:t>
            </a:r>
            <a:r>
              <a:rPr lang="en-US" dirty="0" err="1" smtClean="0"/>
              <a:t>имат</a:t>
            </a:r>
            <a:r>
              <a:rPr lang="en-US" dirty="0" smtClean="0"/>
              <a:t> </a:t>
            </a:r>
            <a:r>
              <a:rPr lang="en-US" dirty="0" err="1" smtClean="0"/>
              <a:t>значително</a:t>
            </a:r>
            <a:r>
              <a:rPr lang="en-US" dirty="0" smtClean="0"/>
              <a:t> </a:t>
            </a:r>
            <a:r>
              <a:rPr lang="en-US" dirty="0" err="1" smtClean="0"/>
              <a:t>въздействие</a:t>
            </a:r>
            <a:r>
              <a:rPr lang="en-US" dirty="0" smtClean="0"/>
              <a:t> </a:t>
            </a:r>
            <a:r>
              <a:rPr lang="en-US" dirty="0" err="1" smtClean="0"/>
              <a:t>върху</a:t>
            </a:r>
            <a:r>
              <a:rPr lang="en-US" dirty="0" smtClean="0"/>
              <a:t> </a:t>
            </a:r>
            <a:r>
              <a:rPr lang="en-US" dirty="0" err="1" smtClean="0"/>
              <a:t>климата</a:t>
            </a:r>
            <a:r>
              <a:rPr lang="en-US" dirty="0" smtClean="0"/>
              <a:t> и </a:t>
            </a:r>
            <a:r>
              <a:rPr lang="en-US" dirty="0" err="1" smtClean="0"/>
              <a:t>биоразнообразието</a:t>
            </a:r>
            <a:r>
              <a:rPr lang="en-US" dirty="0" smtClean="0"/>
              <a:t>. </a:t>
            </a:r>
            <a:r>
              <a:rPr lang="en-US" dirty="0" err="1" smtClean="0"/>
              <a:t>Те</a:t>
            </a:r>
            <a:r>
              <a:rPr lang="en-US" dirty="0" smtClean="0"/>
              <a:t> </a:t>
            </a:r>
            <a:r>
              <a:rPr lang="en-US" dirty="0" err="1" smtClean="0"/>
              <a:t>допринасят</a:t>
            </a:r>
            <a:r>
              <a:rPr lang="en-US" dirty="0" smtClean="0"/>
              <a:t> </a:t>
            </a:r>
            <a:r>
              <a:rPr lang="en-US" dirty="0" err="1" smtClean="0"/>
              <a:t>за</a:t>
            </a:r>
            <a:r>
              <a:rPr lang="en-US" dirty="0" smtClean="0"/>
              <a:t> </a:t>
            </a:r>
            <a:r>
              <a:rPr lang="en-US" dirty="0" err="1" smtClean="0"/>
              <a:t>замърсяването</a:t>
            </a:r>
            <a:r>
              <a:rPr lang="en-US" dirty="0" smtClean="0"/>
              <a:t> </a:t>
            </a:r>
            <a:r>
              <a:rPr lang="en-US" dirty="0" err="1" smtClean="0"/>
              <a:t>на</a:t>
            </a:r>
            <a:r>
              <a:rPr lang="en-US" dirty="0" smtClean="0"/>
              <a:t> </a:t>
            </a:r>
            <a:r>
              <a:rPr lang="en-US" dirty="0" err="1" smtClean="0"/>
              <a:t>въздуха</a:t>
            </a:r>
            <a:r>
              <a:rPr lang="en-US" dirty="0" smtClean="0"/>
              <a:t>, </a:t>
            </a:r>
            <a:r>
              <a:rPr lang="en-US" dirty="0" err="1" smtClean="0"/>
              <a:t>което</a:t>
            </a:r>
            <a:r>
              <a:rPr lang="en-US" dirty="0" smtClean="0"/>
              <a:t> </a:t>
            </a:r>
            <a:r>
              <a:rPr lang="en-US" dirty="0" err="1" smtClean="0"/>
              <a:t>се</a:t>
            </a:r>
            <a:r>
              <a:rPr lang="en-US" dirty="0" smtClean="0"/>
              <a:t> </a:t>
            </a:r>
            <a:r>
              <a:rPr lang="en-US" dirty="0" err="1" smtClean="0"/>
              <a:t>отразява</a:t>
            </a:r>
            <a:r>
              <a:rPr lang="en-US" dirty="0" smtClean="0"/>
              <a:t> </a:t>
            </a:r>
            <a:r>
              <a:rPr lang="en-US" dirty="0" err="1" smtClean="0"/>
              <a:t>на</a:t>
            </a:r>
            <a:r>
              <a:rPr lang="en-US" dirty="0" smtClean="0"/>
              <a:t> </a:t>
            </a:r>
            <a:r>
              <a:rPr lang="en-US" dirty="0" err="1" smtClean="0"/>
              <a:t>човешкото</a:t>
            </a:r>
            <a:r>
              <a:rPr lang="en-US" dirty="0" smtClean="0"/>
              <a:t> </a:t>
            </a:r>
            <a:r>
              <a:rPr lang="en-US" dirty="0" err="1" smtClean="0"/>
              <a:t>здраве</a:t>
            </a:r>
            <a:r>
              <a:rPr lang="en-US" dirty="0" smtClean="0"/>
              <a:t>, а </a:t>
            </a:r>
            <a:r>
              <a:rPr lang="en-US" dirty="0" err="1" smtClean="0"/>
              <a:t>също</a:t>
            </a:r>
            <a:r>
              <a:rPr lang="en-US" dirty="0" smtClean="0"/>
              <a:t> </a:t>
            </a:r>
            <a:r>
              <a:rPr lang="en-US" dirty="0" err="1" smtClean="0"/>
              <a:t>така</a:t>
            </a:r>
            <a:r>
              <a:rPr lang="en-US" dirty="0" smtClean="0"/>
              <a:t> </a:t>
            </a:r>
            <a:r>
              <a:rPr lang="en-US" dirty="0" err="1" smtClean="0"/>
              <a:t>имат</a:t>
            </a:r>
            <a:r>
              <a:rPr lang="en-US" dirty="0" smtClean="0"/>
              <a:t> </a:t>
            </a:r>
            <a:r>
              <a:rPr lang="en-US" dirty="0" err="1" smtClean="0"/>
              <a:t>затоплящ</a:t>
            </a:r>
            <a:r>
              <a:rPr lang="en-US" dirty="0" smtClean="0"/>
              <a:t> </a:t>
            </a:r>
            <a:r>
              <a:rPr lang="en-US" dirty="0" err="1" smtClean="0"/>
              <a:t>ефект</a:t>
            </a:r>
            <a:r>
              <a:rPr lang="en-US" dirty="0" smtClean="0"/>
              <a:t> </a:t>
            </a:r>
            <a:r>
              <a:rPr lang="en-US" dirty="0" err="1" smtClean="0"/>
              <a:t>върху</a:t>
            </a:r>
            <a:r>
              <a:rPr lang="en-US" dirty="0" smtClean="0"/>
              <a:t> </a:t>
            </a:r>
            <a:r>
              <a:rPr lang="en-US" dirty="0" err="1" smtClean="0"/>
              <a:t>планетата</a:t>
            </a:r>
            <a:r>
              <a:rPr lang="en-US" dirty="0" smtClean="0"/>
              <a:t>.</a:t>
            </a:r>
            <a:endParaRPr lang="bg-BG" dirty="0" smtClean="0"/>
          </a:p>
          <a:p>
            <a:pPr marL="67945">
              <a:lnSpc>
                <a:spcPts val="1275"/>
              </a:lnSpc>
            </a:pPr>
            <a:endParaRPr lang="en-IE" kern="0" spc="-5" dirty="0">
              <a:latin typeface="Calibri"/>
              <a:cs typeface="Calibri"/>
            </a:endParaRPr>
          </a:p>
          <a:p>
            <a:pPr marL="67945">
              <a:lnSpc>
                <a:spcPts val="1275"/>
              </a:lnSpc>
            </a:pPr>
            <a:r>
              <a:rPr lang="ru-RU" b="1" kern="0" spc="-5" dirty="0" smtClean="0">
                <a:cs typeface="Calibri"/>
              </a:rPr>
              <a:t>Взаимосвързаност:</a:t>
            </a:r>
          </a:p>
          <a:p>
            <a:pPr marL="67945">
              <a:lnSpc>
                <a:spcPts val="1275"/>
              </a:lnSpc>
            </a:pPr>
            <a:r>
              <a:rPr lang="ru-RU" kern="0" spc="-5" dirty="0" smtClean="0">
                <a:cs typeface="Calibri"/>
              </a:rPr>
              <a:t>Всички тези проблеми </a:t>
            </a:r>
            <a:r>
              <a:rPr lang="ru-RU" kern="0" spc="-5" dirty="0" err="1" smtClean="0">
                <a:cs typeface="Calibri"/>
              </a:rPr>
              <a:t>са</a:t>
            </a:r>
            <a:r>
              <a:rPr lang="ru-RU" kern="0" spc="-5" dirty="0" smtClean="0">
                <a:cs typeface="Calibri"/>
              </a:rPr>
              <a:t> </a:t>
            </a:r>
            <a:r>
              <a:rPr lang="ru-RU" kern="0" spc="-5" dirty="0" err="1" smtClean="0">
                <a:cs typeface="Calibri"/>
              </a:rPr>
              <a:t>взаимосвързани</a:t>
            </a:r>
            <a:r>
              <a:rPr lang="ru-RU" kern="0" spc="-5" dirty="0" smtClean="0">
                <a:cs typeface="Calibri"/>
              </a:rPr>
              <a:t>. </a:t>
            </a:r>
            <a:r>
              <a:rPr lang="ru-RU" kern="0" spc="-5" dirty="0" smtClean="0">
                <a:cs typeface="Calibri"/>
              </a:rPr>
              <a:t>Например изменението на климата може да причини загуба на биоразнообразие, което от своя страна може да допринесе за изменението на климата чрез намаляване на способността на екосистемите да абсорбират и съхраняват въглерод.</a:t>
            </a:r>
          </a:p>
          <a:p>
            <a:pPr marL="67945">
              <a:lnSpc>
                <a:spcPts val="1275"/>
              </a:lnSpc>
            </a:pPr>
            <a:endParaRPr lang="en-IE" kern="0" spc="-5" dirty="0">
              <a:latin typeface="Calibri"/>
              <a:cs typeface="Calibri"/>
            </a:endParaRPr>
          </a:p>
          <a:p>
            <a:pPr marL="67945">
              <a:lnSpc>
                <a:spcPts val="1275"/>
              </a:lnSpc>
            </a:pPr>
            <a:r>
              <a:rPr lang="ru-RU" kern="0" spc="-5" dirty="0" smtClean="0">
                <a:cs typeface="Calibri"/>
              </a:rPr>
              <a:t>Справянето с тези проблеми ще изисква набор от решения, включително намаляване на емисиите на парникови газове, защита и възстановяване на биологичното разнообразие и намаляване на краткотрайните замърсители. Това също ще изисква колективни действия на глобално ниво, тъй като тези проблеми засягат всички и не могат да бъдат решени самостоятелно от нито една страна или група.</a:t>
            </a:r>
            <a:endParaRPr lang="en-IE" kern="0" spc="-5" dirty="0">
              <a:latin typeface="Calibri"/>
              <a:cs typeface="Calibri"/>
            </a:endParaRPr>
          </a:p>
        </p:txBody>
      </p:sp>
      <p:cxnSp>
        <p:nvCxnSpPr>
          <p:cNvPr id="2" name="Straight Connector 1">
            <a:extLst>
              <a:ext uri="{FF2B5EF4-FFF2-40B4-BE49-F238E27FC236}">
                <a16:creationId xmlns:a16="http://schemas.microsoft.com/office/drawing/2014/main" xmlns="" id="{A7D11F8E-3689-A7C2-56E4-1EBDFF9ADD5F}"/>
              </a:ext>
            </a:extLst>
          </p:cNvPr>
          <p:cNvCxnSpPr>
            <a:cxnSpLocks/>
          </p:cNvCxnSpPr>
          <p:nvPr/>
        </p:nvCxnSpPr>
        <p:spPr>
          <a:xfrm>
            <a:off x="361667" y="755615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C90F7DE7-26A7-9EEF-427E-815B3C81510F}"/>
              </a:ext>
            </a:extLst>
          </p:cNvPr>
          <p:cNvGrpSpPr/>
          <p:nvPr/>
        </p:nvGrpSpPr>
        <p:grpSpPr>
          <a:xfrm>
            <a:off x="726114" y="7373881"/>
            <a:ext cx="3320550" cy="815608"/>
            <a:chOff x="642634" y="1690786"/>
            <a:chExt cx="3320550" cy="815608"/>
          </a:xfrm>
        </p:grpSpPr>
        <p:sp>
          <p:nvSpPr>
            <p:cNvPr id="4" name="Rectangle 3">
              <a:extLst>
                <a:ext uri="{FF2B5EF4-FFF2-40B4-BE49-F238E27FC236}">
                  <a16:creationId xmlns:a16="http://schemas.microsoft.com/office/drawing/2014/main" xmlns="" id="{578CEDF5-CF5B-16CA-1710-133FCCF2ABC7}"/>
                </a:ext>
              </a:extLst>
            </p:cNvPr>
            <p:cNvSpPr/>
            <p:nvPr/>
          </p:nvSpPr>
          <p:spPr>
            <a:xfrm>
              <a:off x="642634" y="1690786"/>
              <a:ext cx="3015751"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CB498E0-2328-005C-C6B9-6CF814A96444}"/>
                </a:ext>
              </a:extLst>
            </p:cNvPr>
            <p:cNvSpPr txBox="1"/>
            <p:nvPr/>
          </p:nvSpPr>
          <p:spPr>
            <a:xfrm>
              <a:off x="736599" y="1690786"/>
              <a:ext cx="3226585" cy="815608"/>
            </a:xfrm>
            <a:prstGeom prst="rect">
              <a:avLst/>
            </a:prstGeom>
            <a:noFill/>
          </p:spPr>
          <p:txBody>
            <a:bodyPr wrap="square">
              <a:spAutoFit/>
            </a:bodyPr>
            <a:lstStyle/>
            <a:p>
              <a:pPr marL="9525" marR="389255">
                <a:spcBef>
                  <a:spcPts val="260"/>
                </a:spcBef>
              </a:pPr>
              <a:r>
                <a:rPr lang="bg-BG" sz="1400" b="1" spc="-10" dirty="0" smtClean="0">
                  <a:solidFill>
                    <a:schemeClr val="bg1"/>
                  </a:solidFill>
                  <a:latin typeface="Calibri"/>
                  <a:cs typeface="Calibri"/>
                </a:rPr>
                <a:t>ИНТЕРВЕНЦИИ</a:t>
              </a:r>
              <a:endParaRPr lang="en-IE" sz="1400" b="1" spc="-10" dirty="0">
                <a:solidFill>
                  <a:schemeClr val="bg1"/>
                </a:solidFill>
                <a:latin typeface="Calibri"/>
                <a:cs typeface="Calibri"/>
              </a:endParaRPr>
            </a:p>
            <a:p>
              <a:pPr marL="9525" marR="389255">
                <a:spcBef>
                  <a:spcPts val="260"/>
                </a:spcBef>
              </a:pPr>
              <a:endParaRPr lang="en-IE" sz="1400" b="1" spc="-10" dirty="0">
                <a:solidFill>
                  <a:schemeClr val="bg1"/>
                </a:solidFill>
                <a:latin typeface="Calibri"/>
                <a:cs typeface="Calibri"/>
              </a:endParaRPr>
            </a:p>
            <a:p>
              <a:pPr marL="9525" marR="389255">
                <a:spcBef>
                  <a:spcPts val="260"/>
                </a:spcBef>
              </a:pPr>
              <a:endParaRPr lang="en-IE" sz="1400" b="1" dirty="0">
                <a:solidFill>
                  <a:schemeClr val="bg1"/>
                </a:solidFill>
                <a:latin typeface="Calibri"/>
                <a:cs typeface="Calibri"/>
              </a:endParaRPr>
            </a:p>
          </p:txBody>
        </p:sp>
      </p:grpSp>
      <p:sp>
        <p:nvSpPr>
          <p:cNvPr id="7" name="Text Placeholder 5">
            <a:extLst>
              <a:ext uri="{FF2B5EF4-FFF2-40B4-BE49-F238E27FC236}">
                <a16:creationId xmlns:a16="http://schemas.microsoft.com/office/drawing/2014/main" xmlns="" id="{5B3F7584-CBFC-4F50-F8FE-DD8E7E17CFEF}"/>
              </a:ext>
            </a:extLst>
          </p:cNvPr>
          <p:cNvSpPr txBox="1">
            <a:spLocks/>
          </p:cNvSpPr>
          <p:nvPr/>
        </p:nvSpPr>
        <p:spPr>
          <a:xfrm>
            <a:off x="760076" y="7907877"/>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ru-RU" sz="1400" i="1" kern="0" spc="-5" dirty="0" smtClean="0">
                <a:solidFill>
                  <a:srgbClr val="EB7339"/>
                </a:solidFill>
                <a:cs typeface="Calibri"/>
              </a:rPr>
              <a:t>Помислете за възможни интервенции за постигане на желаните резултати  </a:t>
            </a:r>
            <a:endParaRPr lang="en-IE" sz="1400" i="1" kern="0" spc="-5" dirty="0">
              <a:solidFill>
                <a:srgbClr val="EB7339"/>
              </a:solidFill>
              <a:cs typeface="Calibri"/>
            </a:endParaRPr>
          </a:p>
        </p:txBody>
      </p:sp>
      <p:sp>
        <p:nvSpPr>
          <p:cNvPr id="8" name="Text Placeholder 5">
            <a:extLst>
              <a:ext uri="{FF2B5EF4-FFF2-40B4-BE49-F238E27FC236}">
                <a16:creationId xmlns:a16="http://schemas.microsoft.com/office/drawing/2014/main" xmlns="" id="{EDD551AE-ADF7-F1E0-CACC-0F7974603472}"/>
              </a:ext>
            </a:extLst>
          </p:cNvPr>
          <p:cNvSpPr txBox="1">
            <a:spLocks/>
          </p:cNvSpPr>
          <p:nvPr/>
        </p:nvSpPr>
        <p:spPr>
          <a:xfrm>
            <a:off x="2108200" y="7712076"/>
            <a:ext cx="5027914" cy="2590800"/>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6225" marR="278130" indent="-244475" algn="l">
              <a:lnSpc>
                <a:spcPct val="101400"/>
              </a:lnSpc>
              <a:spcBef>
                <a:spcPts val="819"/>
              </a:spcBef>
              <a:buClr>
                <a:srgbClr val="EB7339"/>
              </a:buClr>
              <a:buSzPct val="90909"/>
              <a:buFont typeface="Wingdings"/>
              <a:buChar char=""/>
              <a:tabLst>
                <a:tab pos="752475" algn="l"/>
              </a:tabLst>
            </a:pPr>
            <a:r>
              <a:rPr lang="ru-RU" b="1" spc="-5" dirty="0" smtClean="0">
                <a:cs typeface="Calibri"/>
              </a:rPr>
              <a:t>Осигуряване на знания, </a:t>
            </a:r>
            <a:r>
              <a:rPr lang="ru-RU" spc="-5" dirty="0" smtClean="0">
                <a:cs typeface="Calibri"/>
              </a:rPr>
              <a:t>ресурси, технически и институционален капацитет за действие</a:t>
            </a:r>
            <a:r>
              <a:rPr lang="ru-RU" b="1" spc="-5" dirty="0" smtClean="0">
                <a:cs typeface="Calibri"/>
              </a:rPr>
              <a:t> и подпомагане </a:t>
            </a:r>
            <a:r>
              <a:rPr lang="ru-RU" spc="-5" dirty="0" smtClean="0">
                <a:cs typeface="Calibri"/>
              </a:rPr>
              <a:t>споделянето на информация, опит и експертиза.</a:t>
            </a:r>
          </a:p>
          <a:p>
            <a:pPr marL="276225" marR="278130" indent="-244475" algn="l">
              <a:lnSpc>
                <a:spcPct val="101400"/>
              </a:lnSpc>
              <a:spcBef>
                <a:spcPts val="819"/>
              </a:spcBef>
              <a:buClr>
                <a:srgbClr val="EB7339"/>
              </a:buClr>
              <a:buSzPct val="90909"/>
              <a:buFont typeface="Wingdings"/>
              <a:buChar char=""/>
              <a:tabLst>
                <a:tab pos="752475" algn="l"/>
              </a:tabLst>
            </a:pPr>
            <a:r>
              <a:rPr lang="ru-RU" b="1" spc="-5" dirty="0" smtClean="0">
                <a:cs typeface="Calibri"/>
              </a:rPr>
              <a:t>Оказване на подкрепа за действия </a:t>
            </a:r>
            <a:r>
              <a:rPr lang="ru-RU" spc="-5" dirty="0" smtClean="0">
                <a:cs typeface="Calibri"/>
              </a:rPr>
              <a:t>за поставяне на краткотрайните замърсители на климата на политическата карта чрез застъпничество </a:t>
            </a:r>
            <a:r>
              <a:rPr lang="ru-RU" b="1" spc="-5" dirty="0" smtClean="0">
                <a:cs typeface="Calibri"/>
              </a:rPr>
              <a:t>на всички нива на управление, в частния сектор и сред гражданското общество.</a:t>
            </a:r>
          </a:p>
          <a:p>
            <a:pPr marL="276225" marR="278130" indent="-244475" algn="l">
              <a:lnSpc>
                <a:spcPct val="101400"/>
              </a:lnSpc>
              <a:spcBef>
                <a:spcPts val="819"/>
              </a:spcBef>
              <a:buClr>
                <a:srgbClr val="EB7339"/>
              </a:buClr>
              <a:buSzPct val="90909"/>
              <a:buFont typeface="Wingdings"/>
              <a:buChar char=""/>
              <a:tabLst>
                <a:tab pos="752475" algn="l"/>
              </a:tabLst>
            </a:pPr>
            <a:r>
              <a:rPr lang="ru-RU" b="1" spc="-5" dirty="0" smtClean="0">
                <a:cs typeface="Calibri"/>
              </a:rPr>
              <a:t>Увеличаване на наличността и достъпа до финансови </a:t>
            </a:r>
            <a:r>
              <a:rPr lang="ru-RU" spc="-5" dirty="0" smtClean="0">
                <a:cs typeface="Calibri"/>
              </a:rPr>
              <a:t>ресурси в подкрепа на успешното прилагане на мащабируеми </a:t>
            </a:r>
            <a:r>
              <a:rPr lang="ru-RU" b="1" spc="-5" dirty="0" smtClean="0">
                <a:cs typeface="Calibri"/>
              </a:rPr>
              <a:t>трансформационни действия.</a:t>
            </a:r>
          </a:p>
          <a:p>
            <a:pPr marL="276225" marR="278130" indent="-244475" algn="l">
              <a:lnSpc>
                <a:spcPct val="101400"/>
              </a:lnSpc>
              <a:spcBef>
                <a:spcPts val="819"/>
              </a:spcBef>
              <a:buClr>
                <a:srgbClr val="EB7339"/>
              </a:buClr>
              <a:buSzPct val="90909"/>
              <a:buFont typeface="Wingdings"/>
              <a:buChar char=""/>
              <a:tabLst>
                <a:tab pos="752475" algn="l"/>
              </a:tabLst>
            </a:pPr>
            <a:r>
              <a:rPr lang="ru-RU" b="1" spc="-5" dirty="0" smtClean="0">
                <a:cs typeface="Calibri"/>
              </a:rPr>
              <a:t>Подобряване на научните познания, </a:t>
            </a:r>
            <a:r>
              <a:rPr lang="ru-RU" spc="-5" dirty="0" smtClean="0">
                <a:cs typeface="Calibri"/>
              </a:rPr>
              <a:t>за да помогне на вземащите решения да </a:t>
            </a:r>
            <a:r>
              <a:rPr lang="ru-RU" b="1" spc="-5" dirty="0" smtClean="0">
                <a:cs typeface="Calibri"/>
              </a:rPr>
              <a:t>разширят </a:t>
            </a:r>
            <a:r>
              <a:rPr lang="ru-RU" spc="-5" dirty="0" smtClean="0">
                <a:cs typeface="Calibri"/>
              </a:rPr>
              <a:t>действията си </a:t>
            </a:r>
            <a:r>
              <a:rPr lang="ru-RU" b="1" spc="-5" dirty="0" smtClean="0">
                <a:cs typeface="Calibri"/>
              </a:rPr>
              <a:t>и да популяризират многобройните ползи </a:t>
            </a:r>
            <a:r>
              <a:rPr lang="ru-RU" spc="-5" dirty="0" smtClean="0">
                <a:cs typeface="Calibri"/>
              </a:rPr>
              <a:t>от действията по отношение на краткотрайните замърсители на климата.</a:t>
            </a:r>
            <a:endParaRPr lang="en-IE" sz="1100" dirty="0">
              <a:latin typeface="Calibri"/>
              <a:cs typeface="Calibri"/>
            </a:endParaRPr>
          </a:p>
        </p:txBody>
      </p:sp>
      <p:grpSp>
        <p:nvGrpSpPr>
          <p:cNvPr id="18" name="Graphic 3">
            <a:extLst>
              <a:ext uri="{FF2B5EF4-FFF2-40B4-BE49-F238E27FC236}">
                <a16:creationId xmlns:a16="http://schemas.microsoft.com/office/drawing/2014/main" xmlns="" id="{C2D3B271-B945-B48F-2BDA-72D15A22CBF9}"/>
              </a:ext>
            </a:extLst>
          </p:cNvPr>
          <p:cNvGrpSpPr>
            <a:grpSpLocks noChangeAspect="1"/>
          </p:cNvGrpSpPr>
          <p:nvPr/>
        </p:nvGrpSpPr>
        <p:grpSpPr>
          <a:xfrm>
            <a:off x="508000" y="2606675"/>
            <a:ext cx="663571" cy="748800"/>
            <a:chOff x="4643578" y="432838"/>
            <a:chExt cx="1028134" cy="1160188"/>
          </a:xfrm>
          <a:solidFill>
            <a:srgbClr val="404040"/>
          </a:solidFill>
        </p:grpSpPr>
        <p:sp>
          <p:nvSpPr>
            <p:cNvPr id="19" name="Freeform 18">
              <a:extLst>
                <a:ext uri="{FF2B5EF4-FFF2-40B4-BE49-F238E27FC236}">
                  <a16:creationId xmlns:a16="http://schemas.microsoft.com/office/drawing/2014/main" xmlns="" id="{1F8F13C0-FF6B-7D27-E709-520C1FB9D4F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B7339"/>
            </a:solidFill>
            <a:ln w="27426" cap="flat">
              <a:noFill/>
              <a:prstDash val="solid"/>
              <a:miter/>
            </a:ln>
          </p:spPr>
          <p:txBody>
            <a:bodyPr rtlCol="0" anchor="ctr"/>
            <a:lstStyle/>
            <a:p>
              <a:endParaRPr lang="en-US"/>
            </a:p>
          </p:txBody>
        </p:sp>
        <p:grpSp>
          <p:nvGrpSpPr>
            <p:cNvPr id="31" name="Graphic 3">
              <a:extLst>
                <a:ext uri="{FF2B5EF4-FFF2-40B4-BE49-F238E27FC236}">
                  <a16:creationId xmlns:a16="http://schemas.microsoft.com/office/drawing/2014/main" xmlns="" id="{B3D98158-7866-5A30-6B15-F2A861E5D821}"/>
                </a:ext>
              </a:extLst>
            </p:cNvPr>
            <p:cNvGrpSpPr/>
            <p:nvPr/>
          </p:nvGrpSpPr>
          <p:grpSpPr>
            <a:xfrm>
              <a:off x="4643578" y="432838"/>
              <a:ext cx="1028134" cy="1160188"/>
              <a:chOff x="4643578" y="432838"/>
              <a:chExt cx="1028134" cy="1160188"/>
            </a:xfrm>
            <a:grpFill/>
          </p:grpSpPr>
          <p:sp>
            <p:nvSpPr>
              <p:cNvPr id="32" name="Freeform 31">
                <a:extLst>
                  <a:ext uri="{FF2B5EF4-FFF2-40B4-BE49-F238E27FC236}">
                    <a16:creationId xmlns:a16="http://schemas.microsoft.com/office/drawing/2014/main" xmlns="" id="{9D772A6A-514E-DC46-C744-C733261AD7EB}"/>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xmlns="" id="{4272E7D9-A128-A9C0-173C-76A4497B678A}"/>
                  </a:ext>
                </a:extLst>
              </p:cNvPr>
              <p:cNvGrpSpPr/>
              <p:nvPr/>
            </p:nvGrpSpPr>
            <p:grpSpPr>
              <a:xfrm>
                <a:off x="4643578" y="432838"/>
                <a:ext cx="1028134" cy="1160188"/>
                <a:chOff x="4643578" y="432838"/>
                <a:chExt cx="1028134" cy="1160188"/>
              </a:xfrm>
              <a:grpFill/>
            </p:grpSpPr>
            <p:sp>
              <p:nvSpPr>
                <p:cNvPr id="38" name="Freeform 37">
                  <a:extLst>
                    <a:ext uri="{FF2B5EF4-FFF2-40B4-BE49-F238E27FC236}">
                      <a16:creationId xmlns:a16="http://schemas.microsoft.com/office/drawing/2014/main" xmlns="" id="{42623227-54D3-0537-0E2B-F9D275ED0F2F}"/>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xmlns="" id="{73013A9C-A37D-80A1-430D-A8242AD007D0}"/>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40" name="Graphic 3">
            <a:extLst>
              <a:ext uri="{FF2B5EF4-FFF2-40B4-BE49-F238E27FC236}">
                <a16:creationId xmlns:a16="http://schemas.microsoft.com/office/drawing/2014/main" xmlns="" id="{14958D8A-C310-31B6-DBED-9261F07BD5DA}"/>
              </a:ext>
            </a:extLst>
          </p:cNvPr>
          <p:cNvGrpSpPr>
            <a:grpSpLocks noChangeAspect="1"/>
          </p:cNvGrpSpPr>
          <p:nvPr/>
        </p:nvGrpSpPr>
        <p:grpSpPr>
          <a:xfrm>
            <a:off x="761458" y="9210266"/>
            <a:ext cx="747307" cy="748800"/>
            <a:chOff x="2694219" y="430095"/>
            <a:chExt cx="1090872" cy="1093052"/>
          </a:xfrm>
          <a:solidFill>
            <a:srgbClr val="404040"/>
          </a:solidFill>
        </p:grpSpPr>
        <p:sp>
          <p:nvSpPr>
            <p:cNvPr id="41" name="Freeform 40">
              <a:extLst>
                <a:ext uri="{FF2B5EF4-FFF2-40B4-BE49-F238E27FC236}">
                  <a16:creationId xmlns:a16="http://schemas.microsoft.com/office/drawing/2014/main" xmlns="" id="{D2BAA6F6-D6AD-9294-8252-8FFBC79B5225}"/>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EB7339"/>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xmlns="" id="{D073257A-DAAD-A54A-8E04-C1ED8839DE36}"/>
                </a:ext>
              </a:extLst>
            </p:cNvPr>
            <p:cNvGrpSpPr/>
            <p:nvPr/>
          </p:nvGrpSpPr>
          <p:grpSpPr>
            <a:xfrm>
              <a:off x="2694219" y="430095"/>
              <a:ext cx="1090872" cy="1093052"/>
              <a:chOff x="2694219" y="430095"/>
              <a:chExt cx="1090872" cy="1093052"/>
            </a:xfrm>
            <a:grpFill/>
          </p:grpSpPr>
          <p:sp>
            <p:nvSpPr>
              <p:cNvPr id="43" name="Freeform 42">
                <a:extLst>
                  <a:ext uri="{FF2B5EF4-FFF2-40B4-BE49-F238E27FC236}">
                    <a16:creationId xmlns:a16="http://schemas.microsoft.com/office/drawing/2014/main" xmlns="" id="{A5EEE93A-0AEF-CF9C-7808-FDFF577BFF54}"/>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44" name="Graphic 3">
                <a:extLst>
                  <a:ext uri="{FF2B5EF4-FFF2-40B4-BE49-F238E27FC236}">
                    <a16:creationId xmlns:a16="http://schemas.microsoft.com/office/drawing/2014/main" xmlns="" id="{0AC94924-5AB3-9781-0034-71498BA59FDD}"/>
                  </a:ext>
                </a:extLst>
              </p:cNvPr>
              <p:cNvGrpSpPr/>
              <p:nvPr/>
            </p:nvGrpSpPr>
            <p:grpSpPr>
              <a:xfrm>
                <a:off x="2694219" y="553519"/>
                <a:ext cx="1090872" cy="969628"/>
                <a:chOff x="2694219" y="553519"/>
                <a:chExt cx="1090872" cy="969628"/>
              </a:xfrm>
              <a:grpFill/>
            </p:grpSpPr>
            <p:sp>
              <p:nvSpPr>
                <p:cNvPr id="45" name="Freeform 44">
                  <a:extLst>
                    <a:ext uri="{FF2B5EF4-FFF2-40B4-BE49-F238E27FC236}">
                      <a16:creationId xmlns:a16="http://schemas.microsoft.com/office/drawing/2014/main" xmlns="" id="{409FF5DC-7E18-54E3-F791-F50D46A8F028}"/>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xmlns="" id="{1411A473-4B89-FAF3-950A-2A13FDDC98EE}"/>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sp>
        <p:nvSpPr>
          <p:cNvPr id="6" name="Slide Number Placeholder 5">
            <a:extLst>
              <a:ext uri="{FF2B5EF4-FFF2-40B4-BE49-F238E27FC236}">
                <a16:creationId xmlns:a16="http://schemas.microsoft.com/office/drawing/2014/main" xmlns="" id="{B2AF77F5-8885-6867-9662-01FDC05DD508}"/>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9</a:t>
            </a:fld>
            <a:endParaRPr lang="en-US" dirty="0"/>
          </a:p>
        </p:txBody>
      </p:sp>
    </p:spTree>
    <p:extLst>
      <p:ext uri="{BB962C8B-B14F-4D97-AF65-F5344CB8AC3E}">
        <p14:creationId xmlns:p14="http://schemas.microsoft.com/office/powerpoint/2010/main" xmlns="" val="3135473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859</TotalTime>
  <Words>7292</Words>
  <Application>Microsoft Office PowerPoint</Application>
  <PresentationFormat>По избор</PresentationFormat>
  <Paragraphs>493</Paragraphs>
  <Slides>23</Slides>
  <Notes>2</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23</vt:i4>
      </vt:variant>
    </vt:vector>
  </HeadingPairs>
  <TitlesOfParts>
    <vt:vector size="24"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McAlpin</dc:creator>
  <cp:lastModifiedBy>duboak@outlook.com</cp:lastModifiedBy>
  <cp:revision>104</cp:revision>
  <dcterms:created xsi:type="dcterms:W3CDTF">2023-05-17T08:32:26Z</dcterms:created>
  <dcterms:modified xsi:type="dcterms:W3CDTF">2023-06-28T07:06:56Z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2023-03-17T00:00:00Z</vt:filetime>
  </property>
  <property fmtid="{D5CDD505-2E9C-101B-9397-08002B2CF9AE}" pid="3" name="Creator">
    <vt:lpwstr>Acrobat PDFMaker 10.1 for Word</vt:lpwstr>
  </property>
  <property fmtid="{D5CDD505-2E9C-101B-9397-08002B2CF9AE}" pid="4" name="LastSaved">
    <vt:filetime>2023-05-17T00:00:00Z</vt:filetime>
  </property>
</Properties>
</file>