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85" r:id="rId2"/>
    <p:sldId id="286" r:id="rId3"/>
    <p:sldId id="278"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2" r:id="rId19"/>
    <p:sldId id="301" r:id="rId20"/>
    <p:sldId id="303" r:id="rId21"/>
    <p:sldId id="304" r:id="rId22"/>
    <p:sldId id="305" r:id="rId23"/>
  </p:sldIdLst>
  <p:sldSz cx="7569200" cy="10699750"/>
  <p:notesSz cx="7569200" cy="1069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B7339"/>
    <a:srgbClr val="354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15" autoAdjust="0"/>
    <p:restoredTop sz="95574"/>
  </p:normalViewPr>
  <p:slideViewPr>
    <p:cSldViewPr>
      <p:cViewPr varScale="1">
        <p:scale>
          <a:sx n="48" d="100"/>
          <a:sy n="48" d="100"/>
        </p:scale>
        <p:origin x="2251" y="67"/>
      </p:cViewPr>
      <p:guideLst>
        <p:guide orient="horz" pos="2880"/>
        <p:guide pos="2160"/>
      </p:guideLst>
    </p:cSldViewPr>
  </p:slideViewPr>
  <p:notesTextViewPr>
    <p:cViewPr>
      <p:scale>
        <a:sx n="100" d="100"/>
        <a:sy n="100" d="100"/>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64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8388" y="1143000"/>
            <a:ext cx="21812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Quotation slide 2</a:t>
            </a:r>
          </a:p>
        </p:txBody>
      </p:sp>
      <p:sp>
        <p:nvSpPr>
          <p:cNvPr id="4" name="Slide Number Placeholder 3"/>
          <p:cNvSpPr>
            <a:spLocks noGrp="1"/>
          </p:cNvSpPr>
          <p:nvPr>
            <p:ph type="sldNum" sz="quarter" idx="5"/>
          </p:nvPr>
        </p:nvSpPr>
        <p:spPr/>
        <p:txBody>
          <a:bodyPr/>
          <a:lstStyle/>
          <a:p>
            <a:fld id="{B00B7772-C904-45C6-B074-7143637CB8A9}" type="slidenum">
              <a:rPr lang="en-IE" smtClean="0"/>
              <a:t>2</a:t>
            </a:fld>
            <a:endParaRPr lang="en-IE"/>
          </a:p>
        </p:txBody>
      </p:sp>
    </p:spTree>
    <p:extLst>
      <p:ext uri="{BB962C8B-B14F-4D97-AF65-F5344CB8AC3E}">
        <p14:creationId xmlns:p14="http://schemas.microsoft.com/office/powerpoint/2010/main" val="218572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0" y="1338263"/>
            <a:ext cx="2552700" cy="3609975"/>
          </a:xfrm>
          <a:prstGeom prst="rect">
            <a:avLst/>
          </a:prstGeom>
          <a:noFill/>
          <a:ln w="12700">
            <a:solidFill>
              <a:prstClr val="black"/>
            </a:solidFill>
          </a:ln>
        </p:spPr>
      </p:sp>
      <p:sp>
        <p:nvSpPr>
          <p:cNvPr id="3" name="Notes Placeholder 2"/>
          <p:cNvSpPr>
            <a:spLocks noGrp="1"/>
          </p:cNvSpPr>
          <p:nvPr>
            <p:ph type="body" idx="1"/>
          </p:nvPr>
        </p:nvSpPr>
        <p:spPr>
          <a:xfrm>
            <a:off x="757238" y="5149850"/>
            <a:ext cx="6054725" cy="4213225"/>
          </a:xfrm>
          <a:prstGeom prst="rect">
            <a:avLst/>
          </a:prstGeom>
        </p:spPr>
        <p:txBody>
          <a:bodyPr/>
          <a:lstStyle/>
          <a:p>
            <a:endParaRPr lang="en-US" dirty="0"/>
          </a:p>
        </p:txBody>
      </p:sp>
    </p:spTree>
    <p:extLst>
      <p:ext uri="{BB962C8B-B14F-4D97-AF65-F5344CB8AC3E}">
        <p14:creationId xmlns:p14="http://schemas.microsoft.com/office/powerpoint/2010/main" val="2969507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4A48131-97FE-00A5-A9E4-5CF13CCBDC47}"/>
              </a:ext>
            </a:extLst>
          </p:cNvPr>
          <p:cNvPicPr/>
          <p:nvPr userDrawn="1"/>
        </p:nvPicPr>
        <p:blipFill rotWithShape="1">
          <a:blip r:embed="rId2" cstate="print">
            <a:extLst>
              <a:ext uri="{28A0092B-C50C-407E-A947-70E740481C1C}">
                <a14:useLocalDpi xmlns:a14="http://schemas.microsoft.com/office/drawing/2010/main" val="0"/>
              </a:ext>
            </a:extLst>
          </a:blip>
          <a:srcRect r="44449"/>
          <a:stretch/>
        </p:blipFill>
        <p:spPr bwMode="auto">
          <a:xfrm>
            <a:off x="5504587" y="9831121"/>
            <a:ext cx="1632901" cy="374967"/>
          </a:xfrm>
          <a:prstGeom prst="rect">
            <a:avLst/>
          </a:prstGeom>
          <a:ln>
            <a:noFill/>
          </a:ln>
          <a:extLst>
            <a:ext uri="{53640926-AAD7-44D8-BBD7-CCE9431645EC}">
              <a14:shadowObscured xmlns:a14="http://schemas.microsoft.com/office/drawing/2010/main"/>
            </a:ext>
          </a:extLst>
        </p:spPr>
      </p:pic>
      <p:sp>
        <p:nvSpPr>
          <p:cNvPr id="24" name="Picture Placeholder 6">
            <a:extLst>
              <a:ext uri="{FF2B5EF4-FFF2-40B4-BE49-F238E27FC236}">
                <a16:creationId xmlns:a16="http://schemas.microsoft.com/office/drawing/2014/main" id="{C869125A-E485-921B-30E0-EAC3FE1853E7}"/>
              </a:ext>
            </a:extLst>
          </p:cNvPr>
          <p:cNvSpPr>
            <a:spLocks noGrp="1"/>
          </p:cNvSpPr>
          <p:nvPr>
            <p:ph type="pic" sz="quarter" idx="10"/>
          </p:nvPr>
        </p:nvSpPr>
        <p:spPr>
          <a:xfrm>
            <a:off x="-1" y="2476502"/>
            <a:ext cx="7559675" cy="6351587"/>
          </a:xfrm>
          <a:custGeom>
            <a:avLst/>
            <a:gdLst>
              <a:gd name="connsiteX0" fmla="*/ 0 w 7559675"/>
              <a:gd name="connsiteY0" fmla="*/ 0 h 6351587"/>
              <a:gd name="connsiteX1" fmla="*/ 7559675 w 7559675"/>
              <a:gd name="connsiteY1" fmla="*/ 0 h 6351587"/>
              <a:gd name="connsiteX2" fmla="*/ 7544825 w 7559675"/>
              <a:gd name="connsiteY2" fmla="*/ 6351587 h 6351587"/>
              <a:gd name="connsiteX3" fmla="*/ 4139739 w 7559675"/>
              <a:gd name="connsiteY3" fmla="*/ 6351587 h 6351587"/>
              <a:gd name="connsiteX4" fmla="*/ 4139739 w 7559675"/>
              <a:gd name="connsiteY4" fmla="*/ 4598623 h 6351587"/>
              <a:gd name="connsiteX5" fmla="*/ 1 w 7559675"/>
              <a:gd name="connsiteY5" fmla="*/ 4598623 h 6351587"/>
              <a:gd name="connsiteX6" fmla="*/ 1 w 7559675"/>
              <a:gd name="connsiteY6" fmla="*/ 6102329 h 6351587"/>
              <a:gd name="connsiteX7" fmla="*/ 0 w 7559675"/>
              <a:gd name="connsiteY7" fmla="*/ 6102329 h 635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6351587">
                <a:moveTo>
                  <a:pt x="0" y="0"/>
                </a:moveTo>
                <a:lnTo>
                  <a:pt x="7559675" y="0"/>
                </a:lnTo>
                <a:lnTo>
                  <a:pt x="7544825" y="6351587"/>
                </a:lnTo>
                <a:lnTo>
                  <a:pt x="4139739" y="6351587"/>
                </a:lnTo>
                <a:lnTo>
                  <a:pt x="4139739" y="4598623"/>
                </a:lnTo>
                <a:lnTo>
                  <a:pt x="1" y="4598623"/>
                </a:lnTo>
                <a:lnTo>
                  <a:pt x="1" y="6102329"/>
                </a:lnTo>
                <a:lnTo>
                  <a:pt x="0" y="6102329"/>
                </a:lnTo>
                <a:close/>
              </a:path>
            </a:pathLst>
          </a:custGeom>
          <a:solidFill>
            <a:schemeClr val="bg1">
              <a:lumMod val="75000"/>
            </a:schemeClr>
          </a:solidFill>
        </p:spPr>
        <p:txBody>
          <a:bodyPr wrap="square">
            <a:noAutofit/>
          </a:bodyPr>
          <a:lstStyle>
            <a:lvl1pPr marL="0" indent="0" algn="ctr">
              <a:buFontTx/>
              <a:buNone/>
              <a:defRPr sz="1727">
                <a:latin typeface="Montserrat" panose="00000500000000000000" pitchFamily="50" charset="0"/>
              </a:defRPr>
            </a:lvl1pPr>
          </a:lstStyle>
          <a:p>
            <a:endParaRPr lang="en-US" dirty="0"/>
          </a:p>
          <a:p>
            <a:r>
              <a:rPr lang="en-US" dirty="0"/>
              <a:t>Drag Your Image Here</a:t>
            </a:r>
          </a:p>
        </p:txBody>
      </p:sp>
      <p:sp>
        <p:nvSpPr>
          <p:cNvPr id="25" name="Rectangle 24">
            <a:extLst>
              <a:ext uri="{FF2B5EF4-FFF2-40B4-BE49-F238E27FC236}">
                <a16:creationId xmlns:a16="http://schemas.microsoft.com/office/drawing/2014/main" id="{CA1B6418-CE93-EC13-D995-5FE9354E8DA6}"/>
              </a:ext>
            </a:extLst>
          </p:cNvPr>
          <p:cNvSpPr/>
          <p:nvPr userDrawn="1"/>
        </p:nvSpPr>
        <p:spPr>
          <a:xfrm>
            <a:off x="0" y="7075123"/>
            <a:ext cx="4139738" cy="2755998"/>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26" name="Picture 25" descr="Logo, company name&#10;&#10;Description automatically generated">
            <a:extLst>
              <a:ext uri="{FF2B5EF4-FFF2-40B4-BE49-F238E27FC236}">
                <a16:creationId xmlns:a16="http://schemas.microsoft.com/office/drawing/2014/main" id="{18751D3E-7888-8F30-9E76-968E0CA06F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12515" y="423242"/>
            <a:ext cx="2957756" cy="17784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6D9265-2535-8E41-ACA5-E727E5100885}"/>
              </a:ext>
            </a:extLst>
          </p:cNvPr>
          <p:cNvSpPr/>
          <p:nvPr userDrawn="1"/>
        </p:nvSpPr>
        <p:spPr>
          <a:xfrm>
            <a:off x="-31447" y="0"/>
            <a:ext cx="7591122" cy="10691813"/>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aphic 2">
            <a:extLst>
              <a:ext uri="{FF2B5EF4-FFF2-40B4-BE49-F238E27FC236}">
                <a16:creationId xmlns:a16="http://schemas.microsoft.com/office/drawing/2014/main" id="{1BE865EA-FC47-5553-BE85-F1CD2F830E03}"/>
              </a:ext>
            </a:extLst>
          </p:cNvPr>
          <p:cNvGrpSpPr/>
          <p:nvPr userDrawn="1"/>
        </p:nvGrpSpPr>
        <p:grpSpPr>
          <a:xfrm rot="16200000">
            <a:off x="-1111459" y="7124474"/>
            <a:ext cx="3833889" cy="1673865"/>
            <a:chOff x="3357879" y="5072538"/>
            <a:chExt cx="593407" cy="259080"/>
          </a:xfrm>
          <a:solidFill>
            <a:srgbClr val="EB7339"/>
          </a:solidFill>
        </p:grpSpPr>
        <p:sp>
          <p:nvSpPr>
            <p:cNvPr id="9" name="Freeform 8">
              <a:extLst>
                <a:ext uri="{FF2B5EF4-FFF2-40B4-BE49-F238E27FC236}">
                  <a16:creationId xmlns:a16="http://schemas.microsoft.com/office/drawing/2014/main" id="{653D4538-FABC-D757-ADD6-479F83B7002D}"/>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66818EBF-33EA-6D67-24A2-28988C2AC881}"/>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C5568228-D116-9667-0374-3C9A1A34FBB8}"/>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2" name="Graphic 2">
            <a:extLst>
              <a:ext uri="{FF2B5EF4-FFF2-40B4-BE49-F238E27FC236}">
                <a16:creationId xmlns:a16="http://schemas.microsoft.com/office/drawing/2014/main" id="{243EBD55-AA24-26A4-3716-B02AE1811CE6}"/>
              </a:ext>
            </a:extLst>
          </p:cNvPr>
          <p:cNvGrpSpPr/>
          <p:nvPr userDrawn="1"/>
        </p:nvGrpSpPr>
        <p:grpSpPr>
          <a:xfrm rot="5400000">
            <a:off x="5340797" y="2244049"/>
            <a:ext cx="3833889" cy="1673865"/>
            <a:chOff x="3357879" y="5072538"/>
            <a:chExt cx="593407" cy="259080"/>
          </a:xfrm>
          <a:solidFill>
            <a:srgbClr val="EB7339"/>
          </a:solidFill>
        </p:grpSpPr>
        <p:sp>
          <p:nvSpPr>
            <p:cNvPr id="13" name="Freeform 12">
              <a:extLst>
                <a:ext uri="{FF2B5EF4-FFF2-40B4-BE49-F238E27FC236}">
                  <a16:creationId xmlns:a16="http://schemas.microsoft.com/office/drawing/2014/main" id="{6FA9F828-F0A1-259A-5334-44E740E188E9}"/>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C2B92ED8-BD77-C2CA-E920-8288A9031AFB}"/>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D940BB72-674C-3495-C8B1-0CAE1C8988E3}"/>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6" name="Rectangle 15">
            <a:extLst>
              <a:ext uri="{FF2B5EF4-FFF2-40B4-BE49-F238E27FC236}">
                <a16:creationId xmlns:a16="http://schemas.microsoft.com/office/drawing/2014/main" id="{93C15A28-C3E6-0B79-DFDF-0DCDF4332252}"/>
              </a:ext>
            </a:extLst>
          </p:cNvPr>
          <p:cNvSpPr/>
          <p:nvPr userDrawn="1"/>
        </p:nvSpPr>
        <p:spPr>
          <a:xfrm>
            <a:off x="341542" y="431568"/>
            <a:ext cx="6845145" cy="982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2">
            <a:extLst>
              <a:ext uri="{FF2B5EF4-FFF2-40B4-BE49-F238E27FC236}">
                <a16:creationId xmlns:a16="http://schemas.microsoft.com/office/drawing/2014/main" id="{63307290-36A9-FE74-BA59-D611BE07FEFA}"/>
              </a:ext>
            </a:extLst>
          </p:cNvPr>
          <p:cNvSpPr>
            <a:spLocks noGrp="1"/>
          </p:cNvSpPr>
          <p:nvPr>
            <p:ph type="body" sz="quarter" idx="13" hasCustomPrompt="1"/>
          </p:nvPr>
        </p:nvSpPr>
        <p:spPr>
          <a:xfrm>
            <a:off x="792163" y="742278"/>
            <a:ext cx="5895907" cy="708318"/>
          </a:xfrm>
          <a:prstGeom prst="rect">
            <a:avLst/>
          </a:prstGeom>
        </p:spPr>
        <p:txBody>
          <a:bodyPr>
            <a:noAutofit/>
          </a:bodyPr>
          <a:lstStyle>
            <a:lvl1pPr marL="0" indent="0" algn="l">
              <a:buNone/>
              <a:defRPr sz="2400" b="1" i="0">
                <a:solidFill>
                  <a:srgbClr val="EB73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FULL TEXT SLIDE</a:t>
            </a:r>
            <a:endParaRPr lang="en-US" dirty="0"/>
          </a:p>
        </p:txBody>
      </p:sp>
      <p:sp>
        <p:nvSpPr>
          <p:cNvPr id="18" name="Text Placeholder 3">
            <a:extLst>
              <a:ext uri="{FF2B5EF4-FFF2-40B4-BE49-F238E27FC236}">
                <a16:creationId xmlns:a16="http://schemas.microsoft.com/office/drawing/2014/main" id="{AA2A1F41-B490-3320-BC8D-6FB4275ADA45}"/>
              </a:ext>
            </a:extLst>
          </p:cNvPr>
          <p:cNvSpPr>
            <a:spLocks noGrp="1"/>
          </p:cNvSpPr>
          <p:nvPr>
            <p:ph type="body" sz="quarter" idx="16" hasCustomPrompt="1"/>
          </p:nvPr>
        </p:nvSpPr>
        <p:spPr>
          <a:xfrm>
            <a:off x="792163" y="1858780"/>
            <a:ext cx="5895975" cy="7839856"/>
          </a:xfrm>
          <a:prstGeom prst="rect">
            <a:avLst/>
          </a:prstGeom>
        </p:spPr>
        <p:txBody>
          <a:bodyPr numCol="2" spcCol="216000">
            <a:normAutofit/>
          </a:bodyPr>
          <a:lstStyle>
            <a:lvl1pPr marL="0" indent="0" algn="just">
              <a:lnSpc>
                <a:spcPts val="1220"/>
              </a:lnSpc>
              <a:buNone/>
              <a:defRPr sz="1100">
                <a:solidFill>
                  <a:srgbClr val="404040"/>
                </a:solidFill>
              </a:defRPr>
            </a:lvl1pPr>
            <a:lvl2pPr marL="377967" indent="0" algn="just">
              <a:lnSpc>
                <a:spcPts val="1220"/>
              </a:lnSpc>
              <a:buNone/>
              <a:defRPr sz="1100">
                <a:solidFill>
                  <a:srgbClr val="404040"/>
                </a:solidFill>
              </a:defRPr>
            </a:lvl2pPr>
            <a:lvl3pPr marL="755934" indent="0" algn="just">
              <a:lnSpc>
                <a:spcPts val="1220"/>
              </a:lnSpc>
              <a:buNone/>
              <a:defRPr sz="1100">
                <a:solidFill>
                  <a:srgbClr val="404040"/>
                </a:solidFill>
              </a:defRPr>
            </a:lvl3pPr>
            <a:lvl4pPr marL="1133901" indent="0" algn="just">
              <a:lnSpc>
                <a:spcPts val="1220"/>
              </a:lnSpc>
              <a:buNone/>
              <a:defRPr sz="1100">
                <a:solidFill>
                  <a:srgbClr val="404040"/>
                </a:solidFill>
              </a:defRPr>
            </a:lvl4pPr>
            <a:lvl5pPr marL="1511869" indent="0" algn="just">
              <a:lnSpc>
                <a:spcPts val="1220"/>
              </a:lnSpc>
              <a:buNone/>
              <a:defRPr sz="1100">
                <a:solidFill>
                  <a:srgbClr val="404040"/>
                </a:solidFill>
              </a:defRPr>
            </a:lvl5pPr>
          </a:lstStyle>
          <a:p>
            <a:pPr lvl="0"/>
            <a:r>
              <a:rPr lang="en-GB" dirty="0"/>
              <a:t>Click to type…</a:t>
            </a:r>
            <a:endParaRPr lang="en-US" dirty="0"/>
          </a:p>
        </p:txBody>
      </p:sp>
      <p:sp>
        <p:nvSpPr>
          <p:cNvPr id="19" name="Rectangle 18">
            <a:extLst>
              <a:ext uri="{FF2B5EF4-FFF2-40B4-BE49-F238E27FC236}">
                <a16:creationId xmlns:a16="http://schemas.microsoft.com/office/drawing/2014/main" id="{E687F23B-9D83-8082-3604-6489408196D4}"/>
              </a:ext>
            </a:extLst>
          </p:cNvPr>
          <p:cNvSpPr/>
          <p:nvPr userDrawn="1"/>
        </p:nvSpPr>
        <p:spPr>
          <a:xfrm>
            <a:off x="7518400" y="-288925"/>
            <a:ext cx="3288243" cy="1086088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150F5A5C-4684-4ACD-48F7-58B8DF3FE80E}"/>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
        <p:nvSpPr>
          <p:cNvPr id="21" name="Rectangle 20">
            <a:extLst>
              <a:ext uri="{FF2B5EF4-FFF2-40B4-BE49-F238E27FC236}">
                <a16:creationId xmlns:a16="http://schemas.microsoft.com/office/drawing/2014/main" id="{D70884CB-3562-C9C1-7B9B-2A841FFF6619}"/>
              </a:ext>
            </a:extLst>
          </p:cNvPr>
          <p:cNvSpPr/>
          <p:nvPr userDrawn="1"/>
        </p:nvSpPr>
        <p:spPr>
          <a:xfrm rot="16200000">
            <a:off x="5750313" y="8236536"/>
            <a:ext cx="3173496" cy="200055"/>
          </a:xfrm>
          <a:prstGeom prst="rect">
            <a:avLst/>
          </a:prstGeom>
        </p:spPr>
        <p:txBody>
          <a:bodyPr wrap="square">
            <a:spAutoFit/>
          </a:bodyPr>
          <a:lstStyle/>
          <a:p>
            <a:pPr algn="l"/>
            <a:r>
              <a:rPr lang="en-IE" sz="700" b="0" i="0" u="none" strike="noStrike" kern="1000" spc="270" baseline="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Local Learning Communities</a:t>
            </a:r>
            <a:endParaRPr lang="en-US" sz="700" b="0" i="0" kern="1000" spc="270" baseline="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D64C417-0C94-55FA-C6BC-142FC95A1208}"/>
              </a:ext>
            </a:extLst>
          </p:cNvPr>
          <p:cNvPicPr>
            <a:picLocks noChangeAspect="1"/>
          </p:cNvPicPr>
          <p:nvPr userDrawn="1"/>
        </p:nvPicPr>
        <p:blipFill>
          <a:blip r:embed="rId2"/>
          <a:stretch>
            <a:fillRect/>
          </a:stretch>
        </p:blipFill>
        <p:spPr>
          <a:xfrm>
            <a:off x="7270305" y="10030255"/>
            <a:ext cx="127000" cy="127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98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3CF41F-582E-AB4E-1C44-AF3CC70CC4BC}"/>
              </a:ext>
            </a:extLst>
          </p:cNvPr>
          <p:cNvSpPr/>
          <p:nvPr userDrawn="1"/>
        </p:nvSpPr>
        <p:spPr>
          <a:xfrm>
            <a:off x="-31447" y="0"/>
            <a:ext cx="7591122" cy="10691813"/>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aphic 2">
            <a:extLst>
              <a:ext uri="{FF2B5EF4-FFF2-40B4-BE49-F238E27FC236}">
                <a16:creationId xmlns:a16="http://schemas.microsoft.com/office/drawing/2014/main" id="{49DA7585-7C75-9C53-C702-E7F28C1B449B}"/>
              </a:ext>
            </a:extLst>
          </p:cNvPr>
          <p:cNvGrpSpPr/>
          <p:nvPr userDrawn="1"/>
        </p:nvGrpSpPr>
        <p:grpSpPr>
          <a:xfrm rot="16200000">
            <a:off x="-1111459" y="7124474"/>
            <a:ext cx="3833889" cy="1673865"/>
            <a:chOff x="3357879" y="5072538"/>
            <a:chExt cx="593407" cy="259080"/>
          </a:xfrm>
          <a:solidFill>
            <a:srgbClr val="EB7339"/>
          </a:solidFill>
        </p:grpSpPr>
        <p:sp>
          <p:nvSpPr>
            <p:cNvPr id="10" name="Freeform 9">
              <a:extLst>
                <a:ext uri="{FF2B5EF4-FFF2-40B4-BE49-F238E27FC236}">
                  <a16:creationId xmlns:a16="http://schemas.microsoft.com/office/drawing/2014/main" id="{6CCDDC63-8823-C82B-5682-EC233A7C47FF}"/>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1A03834F-F174-8B27-B150-5448940BAC39}"/>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6225318-79E7-0924-B55E-E152118EF4D2}"/>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3" name="Graphic 2">
            <a:extLst>
              <a:ext uri="{FF2B5EF4-FFF2-40B4-BE49-F238E27FC236}">
                <a16:creationId xmlns:a16="http://schemas.microsoft.com/office/drawing/2014/main" id="{F559D7B5-A828-AF50-CC29-4A0513B764A1}"/>
              </a:ext>
            </a:extLst>
          </p:cNvPr>
          <p:cNvGrpSpPr/>
          <p:nvPr userDrawn="1"/>
        </p:nvGrpSpPr>
        <p:grpSpPr>
          <a:xfrm rot="5400000">
            <a:off x="5340797" y="2244049"/>
            <a:ext cx="3833889" cy="1673865"/>
            <a:chOff x="3357879" y="5072538"/>
            <a:chExt cx="593407" cy="259080"/>
          </a:xfrm>
          <a:solidFill>
            <a:srgbClr val="EB7339"/>
          </a:solidFill>
        </p:grpSpPr>
        <p:sp>
          <p:nvSpPr>
            <p:cNvPr id="14" name="Freeform 13">
              <a:extLst>
                <a:ext uri="{FF2B5EF4-FFF2-40B4-BE49-F238E27FC236}">
                  <a16:creationId xmlns:a16="http://schemas.microsoft.com/office/drawing/2014/main" id="{173D5F7C-02D8-AD02-52E6-598D47149F59}"/>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4B01CE5F-7D49-17B3-D2A8-C990DF5F7DEE}"/>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8C509749-F5F9-A56C-442C-62772FD59CBB}"/>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7" name="Rectangle 16">
            <a:extLst>
              <a:ext uri="{FF2B5EF4-FFF2-40B4-BE49-F238E27FC236}">
                <a16:creationId xmlns:a16="http://schemas.microsoft.com/office/drawing/2014/main" id="{886E5267-2E24-2EF1-9C5B-FF346DCC0D2B}"/>
              </a:ext>
            </a:extLst>
          </p:cNvPr>
          <p:cNvSpPr/>
          <p:nvPr userDrawn="1"/>
        </p:nvSpPr>
        <p:spPr>
          <a:xfrm>
            <a:off x="341542" y="431568"/>
            <a:ext cx="6845145" cy="982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2">
            <a:extLst>
              <a:ext uri="{FF2B5EF4-FFF2-40B4-BE49-F238E27FC236}">
                <a16:creationId xmlns:a16="http://schemas.microsoft.com/office/drawing/2014/main" id="{5677601B-82A0-D89A-B4BF-7D9155D47FFC}"/>
              </a:ext>
            </a:extLst>
          </p:cNvPr>
          <p:cNvSpPr>
            <a:spLocks noGrp="1"/>
          </p:cNvSpPr>
          <p:nvPr>
            <p:ph type="body" sz="quarter" idx="13" hasCustomPrompt="1"/>
          </p:nvPr>
        </p:nvSpPr>
        <p:spPr>
          <a:xfrm>
            <a:off x="792163" y="742278"/>
            <a:ext cx="5895907" cy="708318"/>
          </a:xfrm>
          <a:prstGeom prst="rect">
            <a:avLst/>
          </a:prstGeom>
        </p:spPr>
        <p:txBody>
          <a:bodyPr>
            <a:noAutofit/>
          </a:bodyPr>
          <a:lstStyle>
            <a:lvl1pPr marL="0" indent="0" algn="l">
              <a:buNone/>
              <a:defRPr sz="2400" b="1" i="0">
                <a:solidFill>
                  <a:srgbClr val="EB73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FULL TEXT SLIDE</a:t>
            </a:r>
            <a:endParaRPr lang="en-US" dirty="0"/>
          </a:p>
        </p:txBody>
      </p:sp>
      <p:sp>
        <p:nvSpPr>
          <p:cNvPr id="19" name="Text Placeholder 3">
            <a:extLst>
              <a:ext uri="{FF2B5EF4-FFF2-40B4-BE49-F238E27FC236}">
                <a16:creationId xmlns:a16="http://schemas.microsoft.com/office/drawing/2014/main" id="{086E71DA-BF00-FE9C-12B7-EF01E70F1AFC}"/>
              </a:ext>
            </a:extLst>
          </p:cNvPr>
          <p:cNvSpPr>
            <a:spLocks noGrp="1"/>
          </p:cNvSpPr>
          <p:nvPr>
            <p:ph type="body" sz="quarter" idx="16" hasCustomPrompt="1"/>
          </p:nvPr>
        </p:nvSpPr>
        <p:spPr>
          <a:xfrm>
            <a:off x="792163" y="1858780"/>
            <a:ext cx="5895975" cy="7839856"/>
          </a:xfrm>
          <a:prstGeom prst="rect">
            <a:avLst/>
          </a:prstGeom>
        </p:spPr>
        <p:txBody>
          <a:bodyPr numCol="2" spcCol="216000">
            <a:normAutofit/>
          </a:bodyPr>
          <a:lstStyle>
            <a:lvl1pPr marL="0" indent="0" algn="just">
              <a:lnSpc>
                <a:spcPts val="1220"/>
              </a:lnSpc>
              <a:buNone/>
              <a:defRPr sz="1100">
                <a:solidFill>
                  <a:srgbClr val="404040"/>
                </a:solidFill>
              </a:defRPr>
            </a:lvl1pPr>
            <a:lvl2pPr marL="377967" indent="0" algn="just">
              <a:lnSpc>
                <a:spcPts val="1220"/>
              </a:lnSpc>
              <a:buNone/>
              <a:defRPr sz="1100">
                <a:solidFill>
                  <a:srgbClr val="404040"/>
                </a:solidFill>
              </a:defRPr>
            </a:lvl2pPr>
            <a:lvl3pPr marL="755934" indent="0" algn="just">
              <a:lnSpc>
                <a:spcPts val="1220"/>
              </a:lnSpc>
              <a:buNone/>
              <a:defRPr sz="1100">
                <a:solidFill>
                  <a:srgbClr val="404040"/>
                </a:solidFill>
              </a:defRPr>
            </a:lvl3pPr>
            <a:lvl4pPr marL="1133901" indent="0" algn="just">
              <a:lnSpc>
                <a:spcPts val="1220"/>
              </a:lnSpc>
              <a:buNone/>
              <a:defRPr sz="1100">
                <a:solidFill>
                  <a:srgbClr val="404040"/>
                </a:solidFill>
              </a:defRPr>
            </a:lvl4pPr>
            <a:lvl5pPr marL="1511869" indent="0" algn="just">
              <a:lnSpc>
                <a:spcPts val="1220"/>
              </a:lnSpc>
              <a:buNone/>
              <a:defRPr sz="1100">
                <a:solidFill>
                  <a:srgbClr val="404040"/>
                </a:solidFill>
              </a:defRPr>
            </a:lvl5pPr>
          </a:lstStyle>
          <a:p>
            <a:pPr lvl="0"/>
            <a:r>
              <a:rPr lang="en-GB" dirty="0"/>
              <a:t>Click to type…</a:t>
            </a:r>
            <a:endParaRPr lang="en-US" dirty="0"/>
          </a:p>
        </p:txBody>
      </p:sp>
      <p:sp>
        <p:nvSpPr>
          <p:cNvPr id="20" name="Rectangle 19">
            <a:extLst>
              <a:ext uri="{FF2B5EF4-FFF2-40B4-BE49-F238E27FC236}">
                <a16:creationId xmlns:a16="http://schemas.microsoft.com/office/drawing/2014/main" id="{C1715FAD-F843-2345-05BD-CCFFAFAC1CE8}"/>
              </a:ext>
            </a:extLst>
          </p:cNvPr>
          <p:cNvSpPr/>
          <p:nvPr userDrawn="1"/>
        </p:nvSpPr>
        <p:spPr>
          <a:xfrm>
            <a:off x="7553526" y="-138245"/>
            <a:ext cx="3288243" cy="1086088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DA7EF73B-9B90-65BC-CC46-AA656FA82002}"/>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
        <p:nvSpPr>
          <p:cNvPr id="22" name="Rectangle 21">
            <a:extLst>
              <a:ext uri="{FF2B5EF4-FFF2-40B4-BE49-F238E27FC236}">
                <a16:creationId xmlns:a16="http://schemas.microsoft.com/office/drawing/2014/main" id="{7B09D0BD-C9FC-6764-F7AD-DF84D0FD4A89}"/>
              </a:ext>
            </a:extLst>
          </p:cNvPr>
          <p:cNvSpPr/>
          <p:nvPr userDrawn="1"/>
        </p:nvSpPr>
        <p:spPr>
          <a:xfrm rot="16200000">
            <a:off x="5750313" y="8236536"/>
            <a:ext cx="3173496" cy="200055"/>
          </a:xfrm>
          <a:prstGeom prst="rect">
            <a:avLst/>
          </a:prstGeom>
        </p:spPr>
        <p:txBody>
          <a:bodyPr wrap="square">
            <a:spAutoFit/>
          </a:bodyPr>
          <a:lstStyle/>
          <a:p>
            <a:pPr algn="l"/>
            <a:r>
              <a:rPr lang="en-IE" sz="700" b="0" i="0" u="none" strike="noStrike" kern="1000" spc="270" baseline="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Local Learning Communities</a:t>
            </a:r>
            <a:endParaRPr lang="en-US" sz="700" b="0" i="0" kern="1000" spc="270" baseline="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122776AA-FDBC-1F7B-5C01-91359D5C1094}"/>
              </a:ext>
            </a:extLst>
          </p:cNvPr>
          <p:cNvPicPr>
            <a:picLocks noChangeAspect="1"/>
          </p:cNvPicPr>
          <p:nvPr userDrawn="1"/>
        </p:nvPicPr>
        <p:blipFill>
          <a:blip r:embed="rId2"/>
          <a:stretch>
            <a:fillRect/>
          </a:stretch>
        </p:blipFill>
        <p:spPr>
          <a:xfrm>
            <a:off x="7270305" y="10030255"/>
            <a:ext cx="127000" cy="127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30FFCB-19F7-F00D-657B-F16542452B73}"/>
              </a:ext>
            </a:extLst>
          </p:cNvPr>
          <p:cNvSpPr/>
          <p:nvPr userDrawn="1"/>
        </p:nvSpPr>
        <p:spPr>
          <a:xfrm>
            <a:off x="-31447" y="0"/>
            <a:ext cx="7591122" cy="10691813"/>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aphic 2">
            <a:extLst>
              <a:ext uri="{FF2B5EF4-FFF2-40B4-BE49-F238E27FC236}">
                <a16:creationId xmlns:a16="http://schemas.microsoft.com/office/drawing/2014/main" id="{6856DDD4-AD2B-B151-76A0-2F83A87A84B0}"/>
              </a:ext>
            </a:extLst>
          </p:cNvPr>
          <p:cNvGrpSpPr/>
          <p:nvPr userDrawn="1"/>
        </p:nvGrpSpPr>
        <p:grpSpPr>
          <a:xfrm rot="16200000">
            <a:off x="-1111459" y="7124474"/>
            <a:ext cx="3833889" cy="1673865"/>
            <a:chOff x="3357879" y="5072538"/>
            <a:chExt cx="593407" cy="259080"/>
          </a:xfrm>
          <a:solidFill>
            <a:srgbClr val="EB7339"/>
          </a:solidFill>
        </p:grpSpPr>
        <p:sp>
          <p:nvSpPr>
            <p:cNvPr id="8" name="Freeform 7">
              <a:extLst>
                <a:ext uri="{FF2B5EF4-FFF2-40B4-BE49-F238E27FC236}">
                  <a16:creationId xmlns:a16="http://schemas.microsoft.com/office/drawing/2014/main" id="{1BA2B9F2-E516-C5AD-0784-B777206CB985}"/>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5FFBBA9A-9E2E-317C-842C-246CF80F52C9}"/>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1B1405AD-62B3-4E96-E1F2-838CD2E724CB}"/>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 name="Graphic 2">
            <a:extLst>
              <a:ext uri="{FF2B5EF4-FFF2-40B4-BE49-F238E27FC236}">
                <a16:creationId xmlns:a16="http://schemas.microsoft.com/office/drawing/2014/main" id="{8C4171B2-AE2D-1E51-DD82-1734314A69B6}"/>
              </a:ext>
            </a:extLst>
          </p:cNvPr>
          <p:cNvGrpSpPr/>
          <p:nvPr userDrawn="1"/>
        </p:nvGrpSpPr>
        <p:grpSpPr>
          <a:xfrm rot="5400000">
            <a:off x="5340797" y="2244049"/>
            <a:ext cx="3833889" cy="1673865"/>
            <a:chOff x="3357879" y="5072538"/>
            <a:chExt cx="593407" cy="259080"/>
          </a:xfrm>
          <a:solidFill>
            <a:srgbClr val="EB7339"/>
          </a:solidFill>
        </p:grpSpPr>
        <p:sp>
          <p:nvSpPr>
            <p:cNvPr id="12" name="Freeform 11">
              <a:extLst>
                <a:ext uri="{FF2B5EF4-FFF2-40B4-BE49-F238E27FC236}">
                  <a16:creationId xmlns:a16="http://schemas.microsoft.com/office/drawing/2014/main" id="{DA33F4AE-865D-2A22-2E4F-94A7F5AE18EB}"/>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436E169-61B4-0A6F-0131-92B4E6642951}"/>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DFA5E18B-9C24-25D3-0192-F37CFE58A94C}"/>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5" name="Rectangle 14">
            <a:extLst>
              <a:ext uri="{FF2B5EF4-FFF2-40B4-BE49-F238E27FC236}">
                <a16:creationId xmlns:a16="http://schemas.microsoft.com/office/drawing/2014/main" id="{E8F3E28A-9014-680E-B5A1-2415FFEA2458}"/>
              </a:ext>
            </a:extLst>
          </p:cNvPr>
          <p:cNvSpPr/>
          <p:nvPr userDrawn="1"/>
        </p:nvSpPr>
        <p:spPr>
          <a:xfrm>
            <a:off x="341542" y="431568"/>
            <a:ext cx="6845145" cy="982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BC174C89-33A3-18ED-3D97-B8DA65D22A85}"/>
              </a:ext>
            </a:extLst>
          </p:cNvPr>
          <p:cNvSpPr>
            <a:spLocks noGrp="1"/>
          </p:cNvSpPr>
          <p:nvPr>
            <p:ph type="body" sz="quarter" idx="13" hasCustomPrompt="1"/>
          </p:nvPr>
        </p:nvSpPr>
        <p:spPr>
          <a:xfrm>
            <a:off x="792163" y="742278"/>
            <a:ext cx="5895907" cy="708318"/>
          </a:xfrm>
          <a:prstGeom prst="rect">
            <a:avLst/>
          </a:prstGeom>
        </p:spPr>
        <p:txBody>
          <a:bodyPr>
            <a:noAutofit/>
          </a:bodyPr>
          <a:lstStyle>
            <a:lvl1pPr marL="0" indent="0" algn="l">
              <a:buNone/>
              <a:defRPr sz="2400" b="1" i="0">
                <a:solidFill>
                  <a:srgbClr val="EB73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FULL TEXT SLIDE</a:t>
            </a:r>
            <a:endParaRPr lang="en-US" dirty="0"/>
          </a:p>
        </p:txBody>
      </p:sp>
      <p:sp>
        <p:nvSpPr>
          <p:cNvPr id="17" name="Text Placeholder 3">
            <a:extLst>
              <a:ext uri="{FF2B5EF4-FFF2-40B4-BE49-F238E27FC236}">
                <a16:creationId xmlns:a16="http://schemas.microsoft.com/office/drawing/2014/main" id="{14F4F142-F526-D732-19B6-8B6875C6FFB7}"/>
              </a:ext>
            </a:extLst>
          </p:cNvPr>
          <p:cNvSpPr>
            <a:spLocks noGrp="1"/>
          </p:cNvSpPr>
          <p:nvPr>
            <p:ph type="body" sz="quarter" idx="16" hasCustomPrompt="1"/>
          </p:nvPr>
        </p:nvSpPr>
        <p:spPr>
          <a:xfrm>
            <a:off x="792163" y="1858780"/>
            <a:ext cx="5895975" cy="7839856"/>
          </a:xfrm>
          <a:prstGeom prst="rect">
            <a:avLst/>
          </a:prstGeom>
        </p:spPr>
        <p:txBody>
          <a:bodyPr numCol="2" spcCol="216000">
            <a:normAutofit/>
          </a:bodyPr>
          <a:lstStyle>
            <a:lvl1pPr marL="0" indent="0" algn="just">
              <a:lnSpc>
                <a:spcPts val="1220"/>
              </a:lnSpc>
              <a:buNone/>
              <a:defRPr sz="1100">
                <a:solidFill>
                  <a:srgbClr val="404040"/>
                </a:solidFill>
              </a:defRPr>
            </a:lvl1pPr>
            <a:lvl2pPr marL="377967" indent="0" algn="just">
              <a:lnSpc>
                <a:spcPts val="1220"/>
              </a:lnSpc>
              <a:buNone/>
              <a:defRPr sz="1100">
                <a:solidFill>
                  <a:srgbClr val="404040"/>
                </a:solidFill>
              </a:defRPr>
            </a:lvl2pPr>
            <a:lvl3pPr marL="755934" indent="0" algn="just">
              <a:lnSpc>
                <a:spcPts val="1220"/>
              </a:lnSpc>
              <a:buNone/>
              <a:defRPr sz="1100">
                <a:solidFill>
                  <a:srgbClr val="404040"/>
                </a:solidFill>
              </a:defRPr>
            </a:lvl3pPr>
            <a:lvl4pPr marL="1133901" indent="0" algn="just">
              <a:lnSpc>
                <a:spcPts val="1220"/>
              </a:lnSpc>
              <a:buNone/>
              <a:defRPr sz="1100">
                <a:solidFill>
                  <a:srgbClr val="404040"/>
                </a:solidFill>
              </a:defRPr>
            </a:lvl4pPr>
            <a:lvl5pPr marL="1511869" indent="0" algn="just">
              <a:lnSpc>
                <a:spcPts val="1220"/>
              </a:lnSpc>
              <a:buNone/>
              <a:defRPr sz="1100">
                <a:solidFill>
                  <a:srgbClr val="404040"/>
                </a:solidFill>
              </a:defRPr>
            </a:lvl5pPr>
          </a:lstStyle>
          <a:p>
            <a:pPr lvl="0"/>
            <a:r>
              <a:rPr lang="en-GB" dirty="0"/>
              <a:t>Click to type…</a:t>
            </a:r>
            <a:endParaRPr lang="en-US" dirty="0"/>
          </a:p>
        </p:txBody>
      </p:sp>
      <p:sp>
        <p:nvSpPr>
          <p:cNvPr id="18" name="Rectangle 17">
            <a:extLst>
              <a:ext uri="{FF2B5EF4-FFF2-40B4-BE49-F238E27FC236}">
                <a16:creationId xmlns:a16="http://schemas.microsoft.com/office/drawing/2014/main" id="{5DD85269-7D62-BF84-CBB0-1D435B53AE03}"/>
              </a:ext>
            </a:extLst>
          </p:cNvPr>
          <p:cNvSpPr/>
          <p:nvPr userDrawn="1"/>
        </p:nvSpPr>
        <p:spPr>
          <a:xfrm>
            <a:off x="7518400" y="-288925"/>
            <a:ext cx="3288243" cy="1086088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C0AAC420-346F-E0E6-0E31-809D64A509CD}"/>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
        <p:nvSpPr>
          <p:cNvPr id="20" name="Rectangle 19">
            <a:extLst>
              <a:ext uri="{FF2B5EF4-FFF2-40B4-BE49-F238E27FC236}">
                <a16:creationId xmlns:a16="http://schemas.microsoft.com/office/drawing/2014/main" id="{EDAC1D2E-4FB0-A221-EC5A-2C4C7BE6F355}"/>
              </a:ext>
            </a:extLst>
          </p:cNvPr>
          <p:cNvSpPr/>
          <p:nvPr userDrawn="1"/>
        </p:nvSpPr>
        <p:spPr>
          <a:xfrm rot="16200000">
            <a:off x="5750313" y="8236536"/>
            <a:ext cx="3173496" cy="200055"/>
          </a:xfrm>
          <a:prstGeom prst="rect">
            <a:avLst/>
          </a:prstGeom>
        </p:spPr>
        <p:txBody>
          <a:bodyPr wrap="square">
            <a:spAutoFit/>
          </a:bodyPr>
          <a:lstStyle/>
          <a:p>
            <a:pPr algn="l"/>
            <a:r>
              <a:rPr lang="en-IE" sz="700" b="0" i="0" u="none" strike="noStrike" kern="1000" spc="270" baseline="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Local Learning Communities</a:t>
            </a:r>
            <a:endParaRPr lang="en-US" sz="700" b="0" i="0" kern="1000" spc="270" baseline="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AC1E3187-0B03-F6A0-7435-9E26568BE72F}"/>
              </a:ext>
            </a:extLst>
          </p:cNvPr>
          <p:cNvPicPr>
            <a:picLocks noChangeAspect="1"/>
          </p:cNvPicPr>
          <p:nvPr userDrawn="1"/>
        </p:nvPicPr>
        <p:blipFill>
          <a:blip r:embed="rId2"/>
          <a:stretch>
            <a:fillRect/>
          </a:stretch>
        </p:blipFill>
        <p:spPr>
          <a:xfrm>
            <a:off x="7270305" y="10030255"/>
            <a:ext cx="127000" cy="127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D53D2E-490F-190D-AAB2-641F26B446A7}"/>
              </a:ext>
            </a:extLst>
          </p:cNvPr>
          <p:cNvSpPr/>
          <p:nvPr userDrawn="1"/>
        </p:nvSpPr>
        <p:spPr>
          <a:xfrm>
            <a:off x="-31447" y="0"/>
            <a:ext cx="7591122" cy="10691813"/>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aphic 2">
            <a:extLst>
              <a:ext uri="{FF2B5EF4-FFF2-40B4-BE49-F238E27FC236}">
                <a16:creationId xmlns:a16="http://schemas.microsoft.com/office/drawing/2014/main" id="{C558B8CB-4D23-6675-7065-DCBD5DA70F95}"/>
              </a:ext>
            </a:extLst>
          </p:cNvPr>
          <p:cNvGrpSpPr/>
          <p:nvPr userDrawn="1"/>
        </p:nvGrpSpPr>
        <p:grpSpPr>
          <a:xfrm rot="16200000">
            <a:off x="-1111459" y="7124474"/>
            <a:ext cx="3833889" cy="1673865"/>
            <a:chOff x="3357879" y="5072538"/>
            <a:chExt cx="593407" cy="259080"/>
          </a:xfrm>
          <a:solidFill>
            <a:srgbClr val="EB7339"/>
          </a:solidFill>
        </p:grpSpPr>
        <p:sp>
          <p:nvSpPr>
            <p:cNvPr id="7" name="Freeform 6">
              <a:extLst>
                <a:ext uri="{FF2B5EF4-FFF2-40B4-BE49-F238E27FC236}">
                  <a16:creationId xmlns:a16="http://schemas.microsoft.com/office/drawing/2014/main" id="{A9B94433-158E-5EDA-B956-1B93BAC8196D}"/>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82FC1EDB-1E0C-2052-170A-F254896789BE}"/>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9BE677C7-81D1-CA2E-4CDD-C5296870085A}"/>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0" name="Graphic 2">
            <a:extLst>
              <a:ext uri="{FF2B5EF4-FFF2-40B4-BE49-F238E27FC236}">
                <a16:creationId xmlns:a16="http://schemas.microsoft.com/office/drawing/2014/main" id="{7ABF02EA-5ECE-EE60-C905-184C2B78A724}"/>
              </a:ext>
            </a:extLst>
          </p:cNvPr>
          <p:cNvGrpSpPr/>
          <p:nvPr userDrawn="1"/>
        </p:nvGrpSpPr>
        <p:grpSpPr>
          <a:xfrm rot="5400000">
            <a:off x="5340797" y="2244049"/>
            <a:ext cx="3833889" cy="1673865"/>
            <a:chOff x="3357879" y="5072538"/>
            <a:chExt cx="593407" cy="259080"/>
          </a:xfrm>
          <a:solidFill>
            <a:srgbClr val="EB7339"/>
          </a:solidFill>
        </p:grpSpPr>
        <p:sp>
          <p:nvSpPr>
            <p:cNvPr id="11" name="Freeform 10">
              <a:extLst>
                <a:ext uri="{FF2B5EF4-FFF2-40B4-BE49-F238E27FC236}">
                  <a16:creationId xmlns:a16="http://schemas.microsoft.com/office/drawing/2014/main" id="{C80531E4-F0BB-F327-B0E8-A10AF092AC7B}"/>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E2AB136D-FFA1-5961-E767-C1D81B3A7FB5}"/>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392CCDC8-6691-E7ED-10EF-589530B80DDD}"/>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4" name="Rectangle 13">
            <a:extLst>
              <a:ext uri="{FF2B5EF4-FFF2-40B4-BE49-F238E27FC236}">
                <a16:creationId xmlns:a16="http://schemas.microsoft.com/office/drawing/2014/main" id="{A562CA8A-71FB-F4A2-96C7-698DB3AE981B}"/>
              </a:ext>
            </a:extLst>
          </p:cNvPr>
          <p:cNvSpPr/>
          <p:nvPr userDrawn="1"/>
        </p:nvSpPr>
        <p:spPr>
          <a:xfrm>
            <a:off x="341542" y="431568"/>
            <a:ext cx="6845145" cy="982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2">
            <a:extLst>
              <a:ext uri="{FF2B5EF4-FFF2-40B4-BE49-F238E27FC236}">
                <a16:creationId xmlns:a16="http://schemas.microsoft.com/office/drawing/2014/main" id="{EB1CAB9F-19E3-C312-19F4-56C5A6AC471C}"/>
              </a:ext>
            </a:extLst>
          </p:cNvPr>
          <p:cNvSpPr>
            <a:spLocks noGrp="1"/>
          </p:cNvSpPr>
          <p:nvPr>
            <p:ph type="body" sz="quarter" idx="13" hasCustomPrompt="1"/>
          </p:nvPr>
        </p:nvSpPr>
        <p:spPr>
          <a:xfrm>
            <a:off x="792163" y="742278"/>
            <a:ext cx="5895907" cy="708318"/>
          </a:xfrm>
          <a:prstGeom prst="rect">
            <a:avLst/>
          </a:prstGeom>
        </p:spPr>
        <p:txBody>
          <a:bodyPr>
            <a:noAutofit/>
          </a:bodyPr>
          <a:lstStyle>
            <a:lvl1pPr marL="0" indent="0" algn="l">
              <a:buNone/>
              <a:defRPr sz="2400" b="1" i="0">
                <a:solidFill>
                  <a:srgbClr val="EB73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FULL TEXT SLIDE</a:t>
            </a:r>
            <a:endParaRPr lang="en-US" dirty="0"/>
          </a:p>
        </p:txBody>
      </p:sp>
      <p:sp>
        <p:nvSpPr>
          <p:cNvPr id="16" name="Text Placeholder 3">
            <a:extLst>
              <a:ext uri="{FF2B5EF4-FFF2-40B4-BE49-F238E27FC236}">
                <a16:creationId xmlns:a16="http://schemas.microsoft.com/office/drawing/2014/main" id="{811C60AC-3A86-0130-B323-943779A0D432}"/>
              </a:ext>
            </a:extLst>
          </p:cNvPr>
          <p:cNvSpPr>
            <a:spLocks noGrp="1"/>
          </p:cNvSpPr>
          <p:nvPr>
            <p:ph type="body" sz="quarter" idx="16" hasCustomPrompt="1"/>
          </p:nvPr>
        </p:nvSpPr>
        <p:spPr>
          <a:xfrm>
            <a:off x="792163" y="1858780"/>
            <a:ext cx="5895975" cy="7839856"/>
          </a:xfrm>
          <a:prstGeom prst="rect">
            <a:avLst/>
          </a:prstGeom>
        </p:spPr>
        <p:txBody>
          <a:bodyPr numCol="2" spcCol="216000">
            <a:normAutofit/>
          </a:bodyPr>
          <a:lstStyle>
            <a:lvl1pPr marL="0" indent="0" algn="just">
              <a:lnSpc>
                <a:spcPts val="1220"/>
              </a:lnSpc>
              <a:buNone/>
              <a:defRPr sz="1100">
                <a:solidFill>
                  <a:srgbClr val="404040"/>
                </a:solidFill>
              </a:defRPr>
            </a:lvl1pPr>
            <a:lvl2pPr marL="377967" indent="0" algn="just">
              <a:lnSpc>
                <a:spcPts val="1220"/>
              </a:lnSpc>
              <a:buNone/>
              <a:defRPr sz="1100">
                <a:solidFill>
                  <a:srgbClr val="404040"/>
                </a:solidFill>
              </a:defRPr>
            </a:lvl2pPr>
            <a:lvl3pPr marL="755934" indent="0" algn="just">
              <a:lnSpc>
                <a:spcPts val="1220"/>
              </a:lnSpc>
              <a:buNone/>
              <a:defRPr sz="1100">
                <a:solidFill>
                  <a:srgbClr val="404040"/>
                </a:solidFill>
              </a:defRPr>
            </a:lvl3pPr>
            <a:lvl4pPr marL="1133901" indent="0" algn="just">
              <a:lnSpc>
                <a:spcPts val="1220"/>
              </a:lnSpc>
              <a:buNone/>
              <a:defRPr sz="1100">
                <a:solidFill>
                  <a:srgbClr val="404040"/>
                </a:solidFill>
              </a:defRPr>
            </a:lvl4pPr>
            <a:lvl5pPr marL="1511869" indent="0" algn="just">
              <a:lnSpc>
                <a:spcPts val="1220"/>
              </a:lnSpc>
              <a:buNone/>
              <a:defRPr sz="1100">
                <a:solidFill>
                  <a:srgbClr val="404040"/>
                </a:solidFill>
              </a:defRPr>
            </a:lvl5pPr>
          </a:lstStyle>
          <a:p>
            <a:pPr lvl="0"/>
            <a:r>
              <a:rPr lang="en-GB" dirty="0"/>
              <a:t>Click to type…</a:t>
            </a:r>
            <a:endParaRPr lang="en-US" dirty="0"/>
          </a:p>
        </p:txBody>
      </p:sp>
      <p:sp>
        <p:nvSpPr>
          <p:cNvPr id="17" name="Rectangle 16">
            <a:extLst>
              <a:ext uri="{FF2B5EF4-FFF2-40B4-BE49-F238E27FC236}">
                <a16:creationId xmlns:a16="http://schemas.microsoft.com/office/drawing/2014/main" id="{7FD44814-5675-4EC4-7672-C7D28E7557F9}"/>
              </a:ext>
            </a:extLst>
          </p:cNvPr>
          <p:cNvSpPr/>
          <p:nvPr userDrawn="1"/>
        </p:nvSpPr>
        <p:spPr>
          <a:xfrm>
            <a:off x="7518400" y="-288925"/>
            <a:ext cx="3288243" cy="1086088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DB448BAA-9701-C272-EF41-F826454F9DF5}"/>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
        <p:nvSpPr>
          <p:cNvPr id="19" name="Rectangle 18">
            <a:extLst>
              <a:ext uri="{FF2B5EF4-FFF2-40B4-BE49-F238E27FC236}">
                <a16:creationId xmlns:a16="http://schemas.microsoft.com/office/drawing/2014/main" id="{CC23D86A-8B66-C386-9219-D554B10245A9}"/>
              </a:ext>
            </a:extLst>
          </p:cNvPr>
          <p:cNvSpPr/>
          <p:nvPr userDrawn="1"/>
        </p:nvSpPr>
        <p:spPr>
          <a:xfrm rot="16200000">
            <a:off x="5750313" y="8236536"/>
            <a:ext cx="3173496" cy="200055"/>
          </a:xfrm>
          <a:prstGeom prst="rect">
            <a:avLst/>
          </a:prstGeom>
        </p:spPr>
        <p:txBody>
          <a:bodyPr wrap="square">
            <a:spAutoFit/>
          </a:bodyPr>
          <a:lstStyle/>
          <a:p>
            <a:pPr algn="l"/>
            <a:r>
              <a:rPr lang="en-IE" sz="700" b="0" i="0" u="none" strike="noStrike" kern="1000" spc="270" baseline="0"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Local Learning Communities</a:t>
            </a:r>
            <a:endParaRPr lang="en-US" sz="700" b="0" i="0" kern="1000" spc="270" baseline="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9122FE6B-8122-8A2E-E8BA-37C8544BA90E}"/>
              </a:ext>
            </a:extLst>
          </p:cNvPr>
          <p:cNvPicPr>
            <a:picLocks noChangeAspect="1"/>
          </p:cNvPicPr>
          <p:nvPr userDrawn="1"/>
        </p:nvPicPr>
        <p:blipFill>
          <a:blip r:embed="rId2"/>
          <a:stretch>
            <a:fillRect/>
          </a:stretch>
        </p:blipFill>
        <p:spPr>
          <a:xfrm>
            <a:off x="7270305" y="10030255"/>
            <a:ext cx="127000" cy="127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Quote Slide 0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1D39C44-0A64-BD46-8EA0-A0EA62B69E38}"/>
              </a:ext>
            </a:extLst>
          </p:cNvPr>
          <p:cNvSpPr>
            <a:spLocks noGrp="1"/>
          </p:cNvSpPr>
          <p:nvPr>
            <p:ph type="pic" sz="quarter" idx="11"/>
          </p:nvPr>
        </p:nvSpPr>
        <p:spPr>
          <a:xfrm>
            <a:off x="1" y="1"/>
            <a:ext cx="7569200" cy="10699750"/>
          </a:xfrm>
          <a:custGeom>
            <a:avLst/>
            <a:gdLst>
              <a:gd name="connsiteX0" fmla="*/ 839586 w 7559675"/>
              <a:gd name="connsiteY0" fmla="*/ 760760 h 10691813"/>
              <a:gd name="connsiteX1" fmla="*/ 839586 w 7559675"/>
              <a:gd name="connsiteY1" fmla="*/ 9931052 h 10691813"/>
              <a:gd name="connsiteX2" fmla="*/ 6720089 w 7559675"/>
              <a:gd name="connsiteY2" fmla="*/ 9931052 h 10691813"/>
              <a:gd name="connsiteX3" fmla="*/ 6720089 w 7559675"/>
              <a:gd name="connsiteY3" fmla="*/ 760760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839586" y="760760"/>
                </a:moveTo>
                <a:lnTo>
                  <a:pt x="839586" y="9931052"/>
                </a:lnTo>
                <a:lnTo>
                  <a:pt x="6720089" y="9931052"/>
                </a:lnTo>
                <a:lnTo>
                  <a:pt x="6720089" y="760760"/>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8">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Text Placeholder 32">
            <a:extLst>
              <a:ext uri="{FF2B5EF4-FFF2-40B4-BE49-F238E27FC236}">
                <a16:creationId xmlns:a16="http://schemas.microsoft.com/office/drawing/2014/main" id="{45C74116-8E75-C343-9797-79ADADD81E54}"/>
              </a:ext>
            </a:extLst>
          </p:cNvPr>
          <p:cNvSpPr>
            <a:spLocks noGrp="1"/>
          </p:cNvSpPr>
          <p:nvPr>
            <p:ph type="body" sz="quarter" idx="13" hasCustomPrompt="1"/>
          </p:nvPr>
        </p:nvSpPr>
        <p:spPr>
          <a:xfrm>
            <a:off x="839257" y="3677558"/>
            <a:ext cx="5893866" cy="1739602"/>
          </a:xfrm>
          <a:prstGeom prst="rect">
            <a:avLst/>
          </a:prstGeom>
        </p:spPr>
        <p:txBody>
          <a:bodyPr>
            <a:noAutofit/>
          </a:bodyPr>
          <a:lstStyle>
            <a:lvl1pPr marL="0" indent="0" algn="ctr">
              <a:buNone/>
              <a:defRPr sz="1901" b="1" i="0">
                <a:solidFill>
                  <a:srgbClr val="011E3B"/>
                </a:solidFill>
                <a:latin typeface="Calibri" panose="020F0502020204030204" pitchFamily="34" charset="0"/>
                <a:cs typeface="Calibri" panose="020F0502020204030204" pitchFamily="34" charset="0"/>
              </a:defRPr>
            </a:lvl1pPr>
            <a:lvl2pPr marL="378232" indent="0">
              <a:buNone/>
              <a:defRPr sz="3202">
                <a:solidFill>
                  <a:srgbClr val="011E3B"/>
                </a:solidFill>
                <a:latin typeface="Montserrat" pitchFamily="2" charset="77"/>
              </a:defRPr>
            </a:lvl2pPr>
            <a:lvl3pPr marL="756463" indent="0">
              <a:buNone/>
              <a:defRPr sz="3202">
                <a:solidFill>
                  <a:srgbClr val="011E3B"/>
                </a:solidFill>
                <a:latin typeface="Montserrat" pitchFamily="2" charset="77"/>
              </a:defRPr>
            </a:lvl3pPr>
            <a:lvl4pPr marL="1134695" indent="0">
              <a:buNone/>
              <a:defRPr sz="3202">
                <a:solidFill>
                  <a:srgbClr val="011E3B"/>
                </a:solidFill>
                <a:latin typeface="Montserrat" pitchFamily="2" charset="77"/>
              </a:defRPr>
            </a:lvl4pPr>
            <a:lvl5pPr marL="1512927" indent="0">
              <a:buNone/>
              <a:defRPr sz="3202">
                <a:solidFill>
                  <a:srgbClr val="011E3B"/>
                </a:solidFill>
                <a:latin typeface="Montserrat" pitchFamily="2" charset="77"/>
              </a:defRPr>
            </a:lvl5pPr>
          </a:lstStyle>
          <a:p>
            <a:pPr lvl="0"/>
            <a:r>
              <a:rPr lang="en-GB" dirty="0"/>
              <a:t>QUOTE HERE</a:t>
            </a:r>
          </a:p>
          <a:p>
            <a:pPr lvl="0"/>
            <a:endParaRPr lang="en-US" dirty="0"/>
          </a:p>
        </p:txBody>
      </p:sp>
      <p:sp>
        <p:nvSpPr>
          <p:cNvPr id="13" name="Text Placeholder 32">
            <a:extLst>
              <a:ext uri="{FF2B5EF4-FFF2-40B4-BE49-F238E27FC236}">
                <a16:creationId xmlns:a16="http://schemas.microsoft.com/office/drawing/2014/main" id="{BED8F978-92E6-494A-B307-5D48E682CF05}"/>
              </a:ext>
            </a:extLst>
          </p:cNvPr>
          <p:cNvSpPr>
            <a:spLocks noGrp="1"/>
          </p:cNvSpPr>
          <p:nvPr>
            <p:ph type="body" sz="quarter" idx="16" hasCustomPrompt="1"/>
          </p:nvPr>
        </p:nvSpPr>
        <p:spPr>
          <a:xfrm>
            <a:off x="837667" y="1633390"/>
            <a:ext cx="5893866" cy="357863"/>
          </a:xfrm>
          <a:prstGeom prst="rect">
            <a:avLst/>
          </a:prstGeom>
        </p:spPr>
        <p:txBody>
          <a:bodyPr anchor="t">
            <a:noAutofit/>
          </a:bodyPr>
          <a:lstStyle>
            <a:lvl1pPr marL="0" indent="0" algn="ctr">
              <a:lnSpc>
                <a:spcPct val="200000"/>
              </a:lnSpc>
              <a:spcBef>
                <a:spcPts val="0"/>
              </a:spcBef>
              <a:buNone/>
              <a:defRPr sz="1301" b="1" i="0">
                <a:solidFill>
                  <a:schemeClr val="bg1"/>
                </a:solidFill>
                <a:latin typeface="Calibri" panose="020F0502020204030204" pitchFamily="34" charset="0"/>
                <a:cs typeface="Calibri" panose="020F0502020204030204" pitchFamily="34" charset="0"/>
              </a:defRPr>
            </a:lvl1pPr>
            <a:lvl2pPr marL="378232" indent="0">
              <a:buNone/>
              <a:defRPr sz="3202">
                <a:solidFill>
                  <a:srgbClr val="011E3B"/>
                </a:solidFill>
                <a:latin typeface="Montserrat" pitchFamily="2" charset="77"/>
              </a:defRPr>
            </a:lvl2pPr>
            <a:lvl3pPr marL="756463" indent="0">
              <a:buNone/>
              <a:defRPr sz="3202">
                <a:solidFill>
                  <a:srgbClr val="011E3B"/>
                </a:solidFill>
                <a:latin typeface="Montserrat" pitchFamily="2" charset="77"/>
              </a:defRPr>
            </a:lvl3pPr>
            <a:lvl4pPr marL="1134695" indent="0">
              <a:buNone/>
              <a:defRPr sz="3202">
                <a:solidFill>
                  <a:srgbClr val="011E3B"/>
                </a:solidFill>
                <a:latin typeface="Montserrat" pitchFamily="2" charset="77"/>
              </a:defRPr>
            </a:lvl4pPr>
            <a:lvl5pPr marL="1512927" indent="0">
              <a:buNone/>
              <a:defRPr sz="3202">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17674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6/2/2023</a:t>
            </a:fld>
            <a:endParaRPr lang="en-US"/>
          </a:p>
        </p:txBody>
      </p:sp>
      <p:sp>
        <p:nvSpPr>
          <p:cNvPr id="6" name="Holder 6"/>
          <p:cNvSpPr>
            <a:spLocks noGrp="1"/>
          </p:cNvSpPr>
          <p:nvPr>
            <p:ph type="sldNum" sz="quarter" idx="7"/>
          </p:nvPr>
        </p:nvSpPr>
        <p:spPr>
          <a:xfrm>
            <a:off x="6545580" y="9907752"/>
            <a:ext cx="145415" cy="160020"/>
          </a:xfrm>
          <a:prstGeom prst="rect">
            <a:avLst/>
          </a:prstGeom>
        </p:spPr>
        <p:txBody>
          <a:bodyPr wrap="square" lIns="0" tIns="0" rIns="0" bIns="0">
            <a:spAutoFit/>
          </a:bodyPr>
          <a:lstStyle>
            <a:lvl1pPr>
              <a:defRPr sz="950" b="0" i="0">
                <a:solidFill>
                  <a:srgbClr val="2F3134"/>
                </a:solidFill>
                <a:latin typeface="Arial MT"/>
                <a:cs typeface="Arial MT"/>
              </a:defRPr>
            </a:lvl1pPr>
          </a:lstStyle>
          <a:p>
            <a:pPr marL="38100">
              <a:lnSpc>
                <a:spcPct val="100000"/>
              </a:lnSpc>
              <a:spcBef>
                <a:spcPts val="5"/>
              </a:spcBef>
            </a:pPr>
            <a:fld id="{81D60167-4931-47E6-BA6A-407CBD079E47}" type="slidenum">
              <a:rPr spc="10" dirty="0"/>
              <a:t>‹Nº›</a:t>
            </a:fld>
            <a:endParaRPr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ehedoroufysis@gmail.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A38AB91-C4AA-4057-34D8-C677C8166B0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0385" r="10385"/>
          <a:stretch>
            <a:fillRect/>
          </a:stretch>
        </p:blipFill>
        <p:spPr/>
      </p:pic>
      <p:sp>
        <p:nvSpPr>
          <p:cNvPr id="7" name="object 15">
            <a:extLst>
              <a:ext uri="{FF2B5EF4-FFF2-40B4-BE49-F238E27FC236}">
                <a16:creationId xmlns:a16="http://schemas.microsoft.com/office/drawing/2014/main" id="{6806617E-C618-8177-DE83-7EE620664AAA}"/>
              </a:ext>
            </a:extLst>
          </p:cNvPr>
          <p:cNvSpPr/>
          <p:nvPr/>
        </p:nvSpPr>
        <p:spPr>
          <a:xfrm>
            <a:off x="1697659" y="7616646"/>
            <a:ext cx="3839541" cy="1000268"/>
          </a:xfrm>
          <a:custGeom>
            <a:avLst/>
            <a:gdLst/>
            <a:ahLst/>
            <a:cxnLst/>
            <a:rect l="l" t="t" r="r" b="b"/>
            <a:pathLst>
              <a:path w="5607684" h="666115">
                <a:moveTo>
                  <a:pt x="5607494" y="0"/>
                </a:moveTo>
                <a:lnTo>
                  <a:pt x="0" y="0"/>
                </a:lnTo>
                <a:lnTo>
                  <a:pt x="0" y="665657"/>
                </a:lnTo>
                <a:lnTo>
                  <a:pt x="5607494" y="665657"/>
                </a:lnTo>
                <a:lnTo>
                  <a:pt x="5607494" y="0"/>
                </a:lnTo>
                <a:close/>
              </a:path>
            </a:pathLst>
          </a:custGeom>
          <a:solidFill>
            <a:srgbClr val="FFFFFF"/>
          </a:solidFill>
        </p:spPr>
        <p:txBody>
          <a:bodyPr wrap="square" lIns="0" tIns="0" rIns="0" bIns="0" rtlCol="0"/>
          <a:lstStyle/>
          <a:p>
            <a:endParaRPr/>
          </a:p>
        </p:txBody>
      </p:sp>
      <p:sp>
        <p:nvSpPr>
          <p:cNvPr id="8" name="object 16">
            <a:extLst>
              <a:ext uri="{FF2B5EF4-FFF2-40B4-BE49-F238E27FC236}">
                <a16:creationId xmlns:a16="http://schemas.microsoft.com/office/drawing/2014/main" id="{1541DF31-5127-2AAB-B486-4AF5FA3D12EE}"/>
              </a:ext>
            </a:extLst>
          </p:cNvPr>
          <p:cNvSpPr txBox="1"/>
          <p:nvPr/>
        </p:nvSpPr>
        <p:spPr>
          <a:xfrm>
            <a:off x="1969042" y="7742957"/>
            <a:ext cx="3415758" cy="873957"/>
          </a:xfrm>
          <a:prstGeom prst="rect">
            <a:avLst/>
          </a:prstGeom>
        </p:spPr>
        <p:txBody>
          <a:bodyPr vert="horz" wrap="square" lIns="0" tIns="12065" rIns="0" bIns="0" rtlCol="0">
            <a:spAutoFit/>
          </a:bodyPr>
          <a:lstStyle/>
          <a:p>
            <a:pPr marL="12700">
              <a:lnSpc>
                <a:spcPct val="100000"/>
              </a:lnSpc>
              <a:spcBef>
                <a:spcPts val="95"/>
              </a:spcBef>
              <a:tabLst>
                <a:tab pos="1393190" algn="l"/>
                <a:tab pos="1737360" algn="l"/>
                <a:tab pos="2077085" algn="l"/>
                <a:tab pos="3531870" algn="l"/>
              </a:tabLst>
            </a:pPr>
            <a:r>
              <a:rPr lang="en-IE" sz="2800" b="1" dirty="0">
                <a:solidFill>
                  <a:srgbClr val="EB7339"/>
                </a:solidFill>
                <a:latin typeface="Calibri"/>
                <a:cs typeface="Calibri"/>
              </a:rPr>
              <a:t>ANEXO 2	–	EXEMPLOS DE PROJETOS </a:t>
            </a:r>
            <a:endParaRPr lang="en-IE" sz="2800" dirty="0">
              <a:latin typeface="Calibri"/>
              <a:cs typeface="Calibri"/>
            </a:endParaRPr>
          </a:p>
        </p:txBody>
      </p:sp>
      <p:sp>
        <p:nvSpPr>
          <p:cNvPr id="9" name="object 17">
            <a:extLst>
              <a:ext uri="{FF2B5EF4-FFF2-40B4-BE49-F238E27FC236}">
                <a16:creationId xmlns:a16="http://schemas.microsoft.com/office/drawing/2014/main" id="{998D404C-E10F-505A-D19A-E6C3D7DCE375}"/>
              </a:ext>
            </a:extLst>
          </p:cNvPr>
          <p:cNvSpPr/>
          <p:nvPr/>
        </p:nvSpPr>
        <p:spPr>
          <a:xfrm>
            <a:off x="-6327" y="3302719"/>
            <a:ext cx="2403901" cy="5596089"/>
          </a:xfrm>
          <a:custGeom>
            <a:avLst/>
            <a:gdLst/>
            <a:ahLst/>
            <a:cxnLst/>
            <a:rect l="l" t="t" r="r" b="b"/>
            <a:pathLst>
              <a:path w="1642110" h="3822700">
                <a:moveTo>
                  <a:pt x="718756" y="1921903"/>
                </a:moveTo>
                <a:lnTo>
                  <a:pt x="715683" y="1878914"/>
                </a:lnTo>
                <a:lnTo>
                  <a:pt x="706450" y="1836432"/>
                </a:lnTo>
                <a:lnTo>
                  <a:pt x="691057" y="1794979"/>
                </a:lnTo>
                <a:lnTo>
                  <a:pt x="669518" y="1755063"/>
                </a:lnTo>
                <a:lnTo>
                  <a:pt x="641819" y="1717205"/>
                </a:lnTo>
                <a:lnTo>
                  <a:pt x="607974" y="1681899"/>
                </a:lnTo>
                <a:lnTo>
                  <a:pt x="563105" y="1632775"/>
                </a:lnTo>
                <a:lnTo>
                  <a:pt x="524205" y="1579638"/>
                </a:lnTo>
                <a:lnTo>
                  <a:pt x="490855" y="1523580"/>
                </a:lnTo>
                <a:lnTo>
                  <a:pt x="462622" y="1465681"/>
                </a:lnTo>
                <a:lnTo>
                  <a:pt x="439089" y="1407033"/>
                </a:lnTo>
                <a:lnTo>
                  <a:pt x="419823" y="1348701"/>
                </a:lnTo>
                <a:lnTo>
                  <a:pt x="404393" y="1291793"/>
                </a:lnTo>
                <a:lnTo>
                  <a:pt x="392366" y="1237373"/>
                </a:lnTo>
                <a:lnTo>
                  <a:pt x="383336" y="1186535"/>
                </a:lnTo>
                <a:lnTo>
                  <a:pt x="376872" y="1140358"/>
                </a:lnTo>
                <a:lnTo>
                  <a:pt x="372529" y="1099921"/>
                </a:lnTo>
                <a:lnTo>
                  <a:pt x="368554" y="1040612"/>
                </a:lnTo>
                <a:lnTo>
                  <a:pt x="367982" y="1017270"/>
                </a:lnTo>
                <a:lnTo>
                  <a:pt x="367677" y="1011605"/>
                </a:lnTo>
                <a:lnTo>
                  <a:pt x="359130" y="948994"/>
                </a:lnTo>
                <a:lnTo>
                  <a:pt x="342023" y="879894"/>
                </a:lnTo>
                <a:lnTo>
                  <a:pt x="328523" y="840308"/>
                </a:lnTo>
                <a:lnTo>
                  <a:pt x="311061" y="798804"/>
                </a:lnTo>
                <a:lnTo>
                  <a:pt x="289115" y="756437"/>
                </a:lnTo>
                <a:lnTo>
                  <a:pt x="262204" y="714260"/>
                </a:lnTo>
                <a:lnTo>
                  <a:pt x="229819" y="673354"/>
                </a:lnTo>
                <a:lnTo>
                  <a:pt x="191439" y="634771"/>
                </a:lnTo>
                <a:lnTo>
                  <a:pt x="146570" y="599567"/>
                </a:lnTo>
                <a:lnTo>
                  <a:pt x="94703" y="568833"/>
                </a:lnTo>
                <a:lnTo>
                  <a:pt x="35344" y="543598"/>
                </a:lnTo>
                <a:lnTo>
                  <a:pt x="0" y="533819"/>
                </a:lnTo>
                <a:lnTo>
                  <a:pt x="0" y="595045"/>
                </a:lnTo>
                <a:lnTo>
                  <a:pt x="42748" y="609180"/>
                </a:lnTo>
                <a:lnTo>
                  <a:pt x="101447" y="639279"/>
                </a:lnTo>
                <a:lnTo>
                  <a:pt x="150977" y="675233"/>
                </a:lnTo>
                <a:lnTo>
                  <a:pt x="192112" y="715518"/>
                </a:lnTo>
                <a:lnTo>
                  <a:pt x="225653" y="758571"/>
                </a:lnTo>
                <a:lnTo>
                  <a:pt x="252336" y="802855"/>
                </a:lnTo>
                <a:lnTo>
                  <a:pt x="272961" y="846810"/>
                </a:lnTo>
                <a:lnTo>
                  <a:pt x="288290" y="888911"/>
                </a:lnTo>
                <a:lnTo>
                  <a:pt x="299110" y="927582"/>
                </a:lnTo>
                <a:lnTo>
                  <a:pt x="310248" y="988529"/>
                </a:lnTo>
                <a:lnTo>
                  <a:pt x="312597" y="1017270"/>
                </a:lnTo>
                <a:lnTo>
                  <a:pt x="312597" y="1025423"/>
                </a:lnTo>
                <a:lnTo>
                  <a:pt x="312851" y="1042377"/>
                </a:lnTo>
                <a:lnTo>
                  <a:pt x="315772" y="1099299"/>
                </a:lnTo>
                <a:lnTo>
                  <a:pt x="319239" y="1137539"/>
                </a:lnTo>
                <a:lnTo>
                  <a:pt x="324599" y="1181163"/>
                </a:lnTo>
                <a:lnTo>
                  <a:pt x="332244" y="1229309"/>
                </a:lnTo>
                <a:lnTo>
                  <a:pt x="342595" y="1281125"/>
                </a:lnTo>
                <a:lnTo>
                  <a:pt x="356044" y="1335760"/>
                </a:lnTo>
                <a:lnTo>
                  <a:pt x="372986" y="1392339"/>
                </a:lnTo>
                <a:lnTo>
                  <a:pt x="393852" y="1450022"/>
                </a:lnTo>
                <a:lnTo>
                  <a:pt x="419036" y="1507959"/>
                </a:lnTo>
                <a:lnTo>
                  <a:pt x="448945" y="1565275"/>
                </a:lnTo>
                <a:lnTo>
                  <a:pt x="483971" y="1621116"/>
                </a:lnTo>
                <a:lnTo>
                  <a:pt x="524548" y="1674647"/>
                </a:lnTo>
                <a:lnTo>
                  <a:pt x="571055" y="1724977"/>
                </a:lnTo>
                <a:lnTo>
                  <a:pt x="604329" y="1762925"/>
                </a:lnTo>
                <a:lnTo>
                  <a:pt x="630085" y="1802930"/>
                </a:lnTo>
                <a:lnTo>
                  <a:pt x="647979" y="1844979"/>
                </a:lnTo>
                <a:lnTo>
                  <a:pt x="657669" y="1889086"/>
                </a:lnTo>
                <a:lnTo>
                  <a:pt x="658812" y="1935238"/>
                </a:lnTo>
                <a:lnTo>
                  <a:pt x="651065" y="1983447"/>
                </a:lnTo>
                <a:lnTo>
                  <a:pt x="637755" y="2028393"/>
                </a:lnTo>
                <a:lnTo>
                  <a:pt x="618451" y="2072335"/>
                </a:lnTo>
                <a:lnTo>
                  <a:pt x="593890" y="2114893"/>
                </a:lnTo>
                <a:lnTo>
                  <a:pt x="564769" y="2155672"/>
                </a:lnTo>
                <a:lnTo>
                  <a:pt x="531825" y="2194293"/>
                </a:lnTo>
                <a:lnTo>
                  <a:pt x="495769" y="2230361"/>
                </a:lnTo>
                <a:lnTo>
                  <a:pt x="457327" y="2263495"/>
                </a:lnTo>
                <a:lnTo>
                  <a:pt x="417220" y="2293289"/>
                </a:lnTo>
                <a:lnTo>
                  <a:pt x="376174" y="2319375"/>
                </a:lnTo>
                <a:lnTo>
                  <a:pt x="334899" y="2341359"/>
                </a:lnTo>
                <a:lnTo>
                  <a:pt x="239915" y="2381694"/>
                </a:lnTo>
                <a:lnTo>
                  <a:pt x="188163" y="2407564"/>
                </a:lnTo>
                <a:lnTo>
                  <a:pt x="139115" y="2435695"/>
                </a:lnTo>
                <a:lnTo>
                  <a:pt x="92964" y="2465336"/>
                </a:lnTo>
                <a:lnTo>
                  <a:pt x="49949" y="2495727"/>
                </a:lnTo>
                <a:lnTo>
                  <a:pt x="10261" y="2526119"/>
                </a:lnTo>
                <a:lnTo>
                  <a:pt x="0" y="2534539"/>
                </a:lnTo>
                <a:lnTo>
                  <a:pt x="0" y="2616898"/>
                </a:lnTo>
                <a:lnTo>
                  <a:pt x="3822" y="2613202"/>
                </a:lnTo>
                <a:lnTo>
                  <a:pt x="37401" y="2582976"/>
                </a:lnTo>
                <a:lnTo>
                  <a:pt x="74726" y="2552027"/>
                </a:lnTo>
                <a:lnTo>
                  <a:pt x="115671" y="2521140"/>
                </a:lnTo>
                <a:lnTo>
                  <a:pt x="160070" y="2491130"/>
                </a:lnTo>
                <a:lnTo>
                  <a:pt x="207784" y="2462784"/>
                </a:lnTo>
                <a:lnTo>
                  <a:pt x="258673" y="2436876"/>
                </a:lnTo>
                <a:lnTo>
                  <a:pt x="312597" y="2414219"/>
                </a:lnTo>
                <a:lnTo>
                  <a:pt x="353250" y="2398115"/>
                </a:lnTo>
                <a:lnTo>
                  <a:pt x="394792" y="2377668"/>
                </a:lnTo>
                <a:lnTo>
                  <a:pt x="436537" y="2353157"/>
                </a:lnTo>
                <a:lnTo>
                  <a:pt x="477837" y="2324874"/>
                </a:lnTo>
                <a:lnTo>
                  <a:pt x="518020" y="2293086"/>
                </a:lnTo>
                <a:lnTo>
                  <a:pt x="556437" y="2258060"/>
                </a:lnTo>
                <a:lnTo>
                  <a:pt x="592416" y="2220099"/>
                </a:lnTo>
                <a:lnTo>
                  <a:pt x="625297" y="2179459"/>
                </a:lnTo>
                <a:lnTo>
                  <a:pt x="654418" y="2136419"/>
                </a:lnTo>
                <a:lnTo>
                  <a:pt x="679119" y="2091270"/>
                </a:lnTo>
                <a:lnTo>
                  <a:pt x="698728" y="2044293"/>
                </a:lnTo>
                <a:lnTo>
                  <a:pt x="712597" y="1995741"/>
                </a:lnTo>
                <a:lnTo>
                  <a:pt x="718654" y="1940369"/>
                </a:lnTo>
                <a:lnTo>
                  <a:pt x="718756" y="1921903"/>
                </a:lnTo>
                <a:close/>
              </a:path>
              <a:path w="1642110" h="3822700">
                <a:moveTo>
                  <a:pt x="1383372" y="2168067"/>
                </a:moveTo>
                <a:lnTo>
                  <a:pt x="1381099" y="2128189"/>
                </a:lnTo>
                <a:lnTo>
                  <a:pt x="1374317" y="2086597"/>
                </a:lnTo>
                <a:lnTo>
                  <a:pt x="1363091" y="2043391"/>
                </a:lnTo>
                <a:lnTo>
                  <a:pt x="1347444" y="1998662"/>
                </a:lnTo>
                <a:lnTo>
                  <a:pt x="1327442" y="1952510"/>
                </a:lnTo>
                <a:lnTo>
                  <a:pt x="1303147" y="1905038"/>
                </a:lnTo>
                <a:lnTo>
                  <a:pt x="1274584" y="1856359"/>
                </a:lnTo>
                <a:lnTo>
                  <a:pt x="1241818" y="1806562"/>
                </a:lnTo>
                <a:lnTo>
                  <a:pt x="1204912" y="1755749"/>
                </a:lnTo>
                <a:lnTo>
                  <a:pt x="1138618" y="1667510"/>
                </a:lnTo>
                <a:lnTo>
                  <a:pt x="1079398" y="1587080"/>
                </a:lnTo>
                <a:lnTo>
                  <a:pt x="1026858" y="1513992"/>
                </a:lnTo>
                <a:lnTo>
                  <a:pt x="980617" y="1447800"/>
                </a:lnTo>
                <a:lnTo>
                  <a:pt x="940257" y="1388008"/>
                </a:lnTo>
                <a:lnTo>
                  <a:pt x="905395" y="1334160"/>
                </a:lnTo>
                <a:lnTo>
                  <a:pt x="875652" y="1285786"/>
                </a:lnTo>
                <a:lnTo>
                  <a:pt x="850620" y="1242428"/>
                </a:lnTo>
                <a:lnTo>
                  <a:pt x="829919" y="1203604"/>
                </a:lnTo>
                <a:lnTo>
                  <a:pt x="813142" y="1168844"/>
                </a:lnTo>
                <a:lnTo>
                  <a:pt x="789800" y="1109662"/>
                </a:lnTo>
                <a:lnTo>
                  <a:pt x="777468" y="1061148"/>
                </a:lnTo>
                <a:lnTo>
                  <a:pt x="772985" y="1019543"/>
                </a:lnTo>
                <a:lnTo>
                  <a:pt x="772718" y="1000163"/>
                </a:lnTo>
                <a:lnTo>
                  <a:pt x="773226" y="981100"/>
                </a:lnTo>
                <a:lnTo>
                  <a:pt x="774141" y="961898"/>
                </a:lnTo>
                <a:lnTo>
                  <a:pt x="774141" y="943432"/>
                </a:lnTo>
                <a:lnTo>
                  <a:pt x="772909" y="876185"/>
                </a:lnTo>
                <a:lnTo>
                  <a:pt x="768045" y="835266"/>
                </a:lnTo>
                <a:lnTo>
                  <a:pt x="759866" y="790917"/>
                </a:lnTo>
                <a:lnTo>
                  <a:pt x="747979" y="744194"/>
                </a:lnTo>
                <a:lnTo>
                  <a:pt x="732040" y="696188"/>
                </a:lnTo>
                <a:lnTo>
                  <a:pt x="711682" y="647966"/>
                </a:lnTo>
                <a:lnTo>
                  <a:pt x="686511" y="600583"/>
                </a:lnTo>
                <a:lnTo>
                  <a:pt x="656170" y="555129"/>
                </a:lnTo>
                <a:lnTo>
                  <a:pt x="620293" y="512660"/>
                </a:lnTo>
                <a:lnTo>
                  <a:pt x="582206" y="478396"/>
                </a:lnTo>
                <a:lnTo>
                  <a:pt x="541629" y="449503"/>
                </a:lnTo>
                <a:lnTo>
                  <a:pt x="498373" y="426110"/>
                </a:lnTo>
                <a:lnTo>
                  <a:pt x="452208" y="408305"/>
                </a:lnTo>
                <a:lnTo>
                  <a:pt x="402920" y="396214"/>
                </a:lnTo>
                <a:lnTo>
                  <a:pt x="356831" y="390715"/>
                </a:lnTo>
                <a:lnTo>
                  <a:pt x="294132" y="389585"/>
                </a:lnTo>
                <a:lnTo>
                  <a:pt x="221284" y="390715"/>
                </a:lnTo>
                <a:lnTo>
                  <a:pt x="156464" y="388442"/>
                </a:lnTo>
                <a:lnTo>
                  <a:pt x="99517" y="383425"/>
                </a:lnTo>
                <a:lnTo>
                  <a:pt x="50253" y="376351"/>
                </a:lnTo>
                <a:lnTo>
                  <a:pt x="8521" y="367931"/>
                </a:lnTo>
                <a:lnTo>
                  <a:pt x="0" y="365671"/>
                </a:lnTo>
                <a:lnTo>
                  <a:pt x="0" y="426034"/>
                </a:lnTo>
                <a:lnTo>
                  <a:pt x="58686" y="436537"/>
                </a:lnTo>
                <a:lnTo>
                  <a:pt x="109512" y="442658"/>
                </a:lnTo>
                <a:lnTo>
                  <a:pt x="166497" y="447243"/>
                </a:lnTo>
                <a:lnTo>
                  <a:pt x="229971" y="450113"/>
                </a:lnTo>
                <a:lnTo>
                  <a:pt x="300278" y="451116"/>
                </a:lnTo>
                <a:lnTo>
                  <a:pt x="354558" y="454164"/>
                </a:lnTo>
                <a:lnTo>
                  <a:pt x="406273" y="463194"/>
                </a:lnTo>
                <a:lnTo>
                  <a:pt x="454901" y="478040"/>
                </a:lnTo>
                <a:lnTo>
                  <a:pt x="499948" y="498525"/>
                </a:lnTo>
                <a:lnTo>
                  <a:pt x="540893" y="524484"/>
                </a:lnTo>
                <a:lnTo>
                  <a:pt x="577215" y="555739"/>
                </a:lnTo>
                <a:lnTo>
                  <a:pt x="611238" y="595172"/>
                </a:lnTo>
                <a:lnTo>
                  <a:pt x="639749" y="638695"/>
                </a:lnTo>
                <a:lnTo>
                  <a:pt x="663143" y="684974"/>
                </a:lnTo>
                <a:lnTo>
                  <a:pt x="681824" y="732599"/>
                </a:lnTo>
                <a:lnTo>
                  <a:pt x="696201" y="780237"/>
                </a:lnTo>
                <a:lnTo>
                  <a:pt x="706678" y="826503"/>
                </a:lnTo>
                <a:lnTo>
                  <a:pt x="713651" y="870038"/>
                </a:lnTo>
                <a:lnTo>
                  <a:pt x="717550" y="909472"/>
                </a:lnTo>
                <a:lnTo>
                  <a:pt x="718756" y="943432"/>
                </a:lnTo>
                <a:lnTo>
                  <a:pt x="718756" y="961898"/>
                </a:lnTo>
                <a:lnTo>
                  <a:pt x="717854" y="983919"/>
                </a:lnTo>
                <a:lnTo>
                  <a:pt x="717346" y="1005611"/>
                </a:lnTo>
                <a:lnTo>
                  <a:pt x="719175" y="1049972"/>
                </a:lnTo>
                <a:lnTo>
                  <a:pt x="727456" y="1098892"/>
                </a:lnTo>
                <a:lnTo>
                  <a:pt x="745426" y="1156296"/>
                </a:lnTo>
                <a:lnTo>
                  <a:pt x="776325" y="1226108"/>
                </a:lnTo>
                <a:lnTo>
                  <a:pt x="797623" y="1266888"/>
                </a:lnTo>
                <a:lnTo>
                  <a:pt x="823366" y="1312240"/>
                </a:lnTo>
                <a:lnTo>
                  <a:pt x="853948" y="1362659"/>
                </a:lnTo>
                <a:lnTo>
                  <a:pt x="889787" y="1418615"/>
                </a:lnTo>
                <a:lnTo>
                  <a:pt x="931278" y="1480616"/>
                </a:lnTo>
                <a:lnTo>
                  <a:pt x="978827" y="1549158"/>
                </a:lnTo>
                <a:lnTo>
                  <a:pt x="1032827" y="1624698"/>
                </a:lnTo>
                <a:lnTo>
                  <a:pt x="1093698" y="1707769"/>
                </a:lnTo>
                <a:lnTo>
                  <a:pt x="1161834" y="1798828"/>
                </a:lnTo>
                <a:lnTo>
                  <a:pt x="1201521" y="1853450"/>
                </a:lnTo>
                <a:lnTo>
                  <a:pt x="1235684" y="1906498"/>
                </a:lnTo>
                <a:lnTo>
                  <a:pt x="1264297" y="1957844"/>
                </a:lnTo>
                <a:lnTo>
                  <a:pt x="1287373" y="2007374"/>
                </a:lnTo>
                <a:lnTo>
                  <a:pt x="1304912" y="2054987"/>
                </a:lnTo>
                <a:lnTo>
                  <a:pt x="1316913" y="2100567"/>
                </a:lnTo>
                <a:lnTo>
                  <a:pt x="1323378" y="2144014"/>
                </a:lnTo>
                <a:lnTo>
                  <a:pt x="1324292" y="2185200"/>
                </a:lnTo>
                <a:lnTo>
                  <a:pt x="1319682" y="2224024"/>
                </a:lnTo>
                <a:lnTo>
                  <a:pt x="1290129" y="2301036"/>
                </a:lnTo>
                <a:lnTo>
                  <a:pt x="1263853" y="2337981"/>
                </a:lnTo>
                <a:lnTo>
                  <a:pt x="1231646" y="2371394"/>
                </a:lnTo>
                <a:lnTo>
                  <a:pt x="1194511" y="2401481"/>
                </a:lnTo>
                <a:lnTo>
                  <a:pt x="1153401" y="2428430"/>
                </a:lnTo>
                <a:lnTo>
                  <a:pt x="1109306" y="2452471"/>
                </a:lnTo>
                <a:lnTo>
                  <a:pt x="1063193" y="2473782"/>
                </a:lnTo>
                <a:lnTo>
                  <a:pt x="1016038" y="2492565"/>
                </a:lnTo>
                <a:lnTo>
                  <a:pt x="968819" y="2509037"/>
                </a:lnTo>
                <a:lnTo>
                  <a:pt x="922502" y="2523388"/>
                </a:lnTo>
                <a:lnTo>
                  <a:pt x="878078" y="2535834"/>
                </a:lnTo>
                <a:lnTo>
                  <a:pt x="836498" y="2546553"/>
                </a:lnTo>
                <a:lnTo>
                  <a:pt x="798753" y="2555760"/>
                </a:lnTo>
                <a:lnTo>
                  <a:pt x="780288" y="2561920"/>
                </a:lnTo>
                <a:lnTo>
                  <a:pt x="739902" y="2570086"/>
                </a:lnTo>
                <a:lnTo>
                  <a:pt x="701827" y="2576525"/>
                </a:lnTo>
                <a:lnTo>
                  <a:pt x="591337" y="2592260"/>
                </a:lnTo>
                <a:lnTo>
                  <a:pt x="552157" y="2599080"/>
                </a:lnTo>
                <a:lnTo>
                  <a:pt x="514515" y="2608135"/>
                </a:lnTo>
                <a:lnTo>
                  <a:pt x="477913" y="2620505"/>
                </a:lnTo>
                <a:lnTo>
                  <a:pt x="441820" y="2637307"/>
                </a:lnTo>
                <a:lnTo>
                  <a:pt x="405739" y="2659634"/>
                </a:lnTo>
                <a:lnTo>
                  <a:pt x="369138" y="2688628"/>
                </a:lnTo>
                <a:lnTo>
                  <a:pt x="331495" y="2725369"/>
                </a:lnTo>
                <a:lnTo>
                  <a:pt x="292303" y="2770962"/>
                </a:lnTo>
                <a:lnTo>
                  <a:pt x="219697" y="2868955"/>
                </a:lnTo>
                <a:lnTo>
                  <a:pt x="186042" y="2908554"/>
                </a:lnTo>
                <a:lnTo>
                  <a:pt x="150660" y="2945409"/>
                </a:lnTo>
                <a:lnTo>
                  <a:pt x="114122" y="2979610"/>
                </a:lnTo>
                <a:lnTo>
                  <a:pt x="77012" y="3011208"/>
                </a:lnTo>
                <a:lnTo>
                  <a:pt x="39890" y="3040278"/>
                </a:lnTo>
                <a:lnTo>
                  <a:pt x="3352" y="3066910"/>
                </a:lnTo>
                <a:lnTo>
                  <a:pt x="0" y="3069209"/>
                </a:lnTo>
                <a:lnTo>
                  <a:pt x="0" y="3145193"/>
                </a:lnTo>
                <a:lnTo>
                  <a:pt x="40754" y="3117723"/>
                </a:lnTo>
                <a:lnTo>
                  <a:pt x="78740" y="3089554"/>
                </a:lnTo>
                <a:lnTo>
                  <a:pt x="117182" y="3058503"/>
                </a:lnTo>
                <a:lnTo>
                  <a:pt x="155625" y="3024657"/>
                </a:lnTo>
                <a:lnTo>
                  <a:pt x="193611" y="2988132"/>
                </a:lnTo>
                <a:lnTo>
                  <a:pt x="230682" y="2949029"/>
                </a:lnTo>
                <a:lnTo>
                  <a:pt x="266395" y="2907423"/>
                </a:lnTo>
                <a:lnTo>
                  <a:pt x="300278" y="2863456"/>
                </a:lnTo>
                <a:lnTo>
                  <a:pt x="339852" y="2808249"/>
                </a:lnTo>
                <a:lnTo>
                  <a:pt x="377037" y="2764650"/>
                </a:lnTo>
                <a:lnTo>
                  <a:pt x="412648" y="2731033"/>
                </a:lnTo>
                <a:lnTo>
                  <a:pt x="447509" y="2705773"/>
                </a:lnTo>
                <a:lnTo>
                  <a:pt x="482409" y="2687243"/>
                </a:lnTo>
                <a:lnTo>
                  <a:pt x="518185" y="2673832"/>
                </a:lnTo>
                <a:lnTo>
                  <a:pt x="555625" y="2663914"/>
                </a:lnTo>
                <a:lnTo>
                  <a:pt x="595541" y="2655862"/>
                </a:lnTo>
                <a:lnTo>
                  <a:pt x="638759" y="2648077"/>
                </a:lnTo>
                <a:lnTo>
                  <a:pt x="672312" y="2643263"/>
                </a:lnTo>
                <a:lnTo>
                  <a:pt x="708748" y="2637294"/>
                </a:lnTo>
                <a:lnTo>
                  <a:pt x="748652" y="2629027"/>
                </a:lnTo>
                <a:lnTo>
                  <a:pt x="792594" y="2617292"/>
                </a:lnTo>
                <a:lnTo>
                  <a:pt x="811060" y="2611145"/>
                </a:lnTo>
                <a:lnTo>
                  <a:pt x="848690" y="2602623"/>
                </a:lnTo>
                <a:lnTo>
                  <a:pt x="889850" y="2592743"/>
                </a:lnTo>
                <a:lnTo>
                  <a:pt x="933742" y="2581237"/>
                </a:lnTo>
                <a:lnTo>
                  <a:pt x="979525" y="2567876"/>
                </a:lnTo>
                <a:lnTo>
                  <a:pt x="1026426" y="2552408"/>
                </a:lnTo>
                <a:lnTo>
                  <a:pt x="1073607" y="2534602"/>
                </a:lnTo>
                <a:lnTo>
                  <a:pt x="1120292" y="2514219"/>
                </a:lnTo>
                <a:lnTo>
                  <a:pt x="1165656" y="2491016"/>
                </a:lnTo>
                <a:lnTo>
                  <a:pt x="1208887" y="2464727"/>
                </a:lnTo>
                <a:lnTo>
                  <a:pt x="1249184" y="2435136"/>
                </a:lnTo>
                <a:lnTo>
                  <a:pt x="1285748" y="2402001"/>
                </a:lnTo>
                <a:lnTo>
                  <a:pt x="1317764" y="2365057"/>
                </a:lnTo>
                <a:lnTo>
                  <a:pt x="1344422" y="2324087"/>
                </a:lnTo>
                <a:lnTo>
                  <a:pt x="1364919" y="2278837"/>
                </a:lnTo>
                <a:lnTo>
                  <a:pt x="1378762" y="2225751"/>
                </a:lnTo>
                <a:lnTo>
                  <a:pt x="1382217" y="2198344"/>
                </a:lnTo>
                <a:lnTo>
                  <a:pt x="1383372" y="2168067"/>
                </a:lnTo>
                <a:close/>
              </a:path>
              <a:path w="1642110" h="3822700">
                <a:moveTo>
                  <a:pt x="1641830" y="2069592"/>
                </a:moveTo>
                <a:lnTo>
                  <a:pt x="1640674" y="2018728"/>
                </a:lnTo>
                <a:lnTo>
                  <a:pt x="1637220" y="1967293"/>
                </a:lnTo>
                <a:lnTo>
                  <a:pt x="1631442" y="1914690"/>
                </a:lnTo>
                <a:lnTo>
                  <a:pt x="1623364" y="1860359"/>
                </a:lnTo>
                <a:lnTo>
                  <a:pt x="1609534" y="1789252"/>
                </a:lnTo>
                <a:lnTo>
                  <a:pt x="1594218" y="1721408"/>
                </a:lnTo>
                <a:lnTo>
                  <a:pt x="1577606" y="1656753"/>
                </a:lnTo>
                <a:lnTo>
                  <a:pt x="1559877" y="1595259"/>
                </a:lnTo>
                <a:lnTo>
                  <a:pt x="1541208" y="1536827"/>
                </a:lnTo>
                <a:lnTo>
                  <a:pt x="1521777" y="1481429"/>
                </a:lnTo>
                <a:lnTo>
                  <a:pt x="1501762" y="1428991"/>
                </a:lnTo>
                <a:lnTo>
                  <a:pt x="1481353" y="1379448"/>
                </a:lnTo>
                <a:lnTo>
                  <a:pt x="1460728" y="1332750"/>
                </a:lnTo>
                <a:lnTo>
                  <a:pt x="1440065" y="1288821"/>
                </a:lnTo>
                <a:lnTo>
                  <a:pt x="1419542" y="1247622"/>
                </a:lnTo>
                <a:lnTo>
                  <a:pt x="1399349" y="1209090"/>
                </a:lnTo>
                <a:lnTo>
                  <a:pt x="1379651" y="1173149"/>
                </a:lnTo>
                <a:lnTo>
                  <a:pt x="1360639" y="1139748"/>
                </a:lnTo>
                <a:lnTo>
                  <a:pt x="1325397" y="1080338"/>
                </a:lnTo>
                <a:lnTo>
                  <a:pt x="1287881" y="1019581"/>
                </a:lnTo>
                <a:lnTo>
                  <a:pt x="1270292" y="989584"/>
                </a:lnTo>
                <a:lnTo>
                  <a:pt x="1258468" y="964209"/>
                </a:lnTo>
                <a:lnTo>
                  <a:pt x="1254137" y="943432"/>
                </a:lnTo>
                <a:lnTo>
                  <a:pt x="1250569" y="930173"/>
                </a:lnTo>
                <a:lnTo>
                  <a:pt x="1235951" y="885761"/>
                </a:lnTo>
                <a:lnTo>
                  <a:pt x="1211834" y="821423"/>
                </a:lnTo>
                <a:lnTo>
                  <a:pt x="1196352" y="783234"/>
                </a:lnTo>
                <a:lnTo>
                  <a:pt x="1178674" y="741807"/>
                </a:lnTo>
                <a:lnTo>
                  <a:pt x="1158862" y="697738"/>
                </a:lnTo>
                <a:lnTo>
                  <a:pt x="1136992" y="651573"/>
                </a:lnTo>
                <a:lnTo>
                  <a:pt x="1113091" y="603935"/>
                </a:lnTo>
                <a:lnTo>
                  <a:pt x="1087247" y="555383"/>
                </a:lnTo>
                <a:lnTo>
                  <a:pt x="1059522" y="506501"/>
                </a:lnTo>
                <a:lnTo>
                  <a:pt x="1029970" y="457885"/>
                </a:lnTo>
                <a:lnTo>
                  <a:pt x="998639" y="410095"/>
                </a:lnTo>
                <a:lnTo>
                  <a:pt x="965619" y="363740"/>
                </a:lnTo>
                <a:lnTo>
                  <a:pt x="930948" y="319379"/>
                </a:lnTo>
                <a:lnTo>
                  <a:pt x="894689" y="277609"/>
                </a:lnTo>
                <a:lnTo>
                  <a:pt x="856919" y="239001"/>
                </a:lnTo>
                <a:lnTo>
                  <a:pt x="817689" y="204152"/>
                </a:lnTo>
                <a:lnTo>
                  <a:pt x="777062" y="173621"/>
                </a:lnTo>
                <a:lnTo>
                  <a:pt x="735101" y="148018"/>
                </a:lnTo>
                <a:lnTo>
                  <a:pt x="691870" y="127914"/>
                </a:lnTo>
                <a:lnTo>
                  <a:pt x="647420" y="113880"/>
                </a:lnTo>
                <a:lnTo>
                  <a:pt x="601814" y="106502"/>
                </a:lnTo>
                <a:lnTo>
                  <a:pt x="537527" y="101155"/>
                </a:lnTo>
                <a:lnTo>
                  <a:pt x="474179" y="94449"/>
                </a:lnTo>
                <a:lnTo>
                  <a:pt x="412203" y="86601"/>
                </a:lnTo>
                <a:lnTo>
                  <a:pt x="352018" y="77787"/>
                </a:lnTo>
                <a:lnTo>
                  <a:pt x="294055" y="68199"/>
                </a:lnTo>
                <a:lnTo>
                  <a:pt x="238747" y="58039"/>
                </a:lnTo>
                <a:lnTo>
                  <a:pt x="186499" y="47485"/>
                </a:lnTo>
                <a:lnTo>
                  <a:pt x="137769" y="36753"/>
                </a:lnTo>
                <a:lnTo>
                  <a:pt x="92964" y="26009"/>
                </a:lnTo>
                <a:lnTo>
                  <a:pt x="52527" y="15468"/>
                </a:lnTo>
                <a:lnTo>
                  <a:pt x="0" y="0"/>
                </a:lnTo>
                <a:lnTo>
                  <a:pt x="0" y="53238"/>
                </a:lnTo>
                <a:lnTo>
                  <a:pt x="63296" y="71539"/>
                </a:lnTo>
                <a:lnTo>
                  <a:pt x="113550" y="83908"/>
                </a:lnTo>
                <a:lnTo>
                  <a:pt x="166497" y="95554"/>
                </a:lnTo>
                <a:lnTo>
                  <a:pt x="221310" y="106451"/>
                </a:lnTo>
                <a:lnTo>
                  <a:pt x="277202" y="116497"/>
                </a:lnTo>
                <a:lnTo>
                  <a:pt x="333349" y="125653"/>
                </a:lnTo>
                <a:lnTo>
                  <a:pt x="388937" y="133845"/>
                </a:lnTo>
                <a:lnTo>
                  <a:pt x="443166" y="141020"/>
                </a:lnTo>
                <a:lnTo>
                  <a:pt x="495211" y="147091"/>
                </a:lnTo>
                <a:lnTo>
                  <a:pt x="544258" y="152019"/>
                </a:lnTo>
                <a:lnTo>
                  <a:pt x="589508" y="155727"/>
                </a:lnTo>
                <a:lnTo>
                  <a:pt x="631190" y="162902"/>
                </a:lnTo>
                <a:lnTo>
                  <a:pt x="672211" y="177266"/>
                </a:lnTo>
                <a:lnTo>
                  <a:pt x="712482" y="198145"/>
                </a:lnTo>
                <a:lnTo>
                  <a:pt x="751890" y="224878"/>
                </a:lnTo>
                <a:lnTo>
                  <a:pt x="790321" y="256794"/>
                </a:lnTo>
                <a:lnTo>
                  <a:pt x="827659" y="293217"/>
                </a:lnTo>
                <a:lnTo>
                  <a:pt x="863790" y="333489"/>
                </a:lnTo>
                <a:lnTo>
                  <a:pt x="898626" y="376923"/>
                </a:lnTo>
                <a:lnTo>
                  <a:pt x="932027" y="422859"/>
                </a:lnTo>
                <a:lnTo>
                  <a:pt x="963904" y="470636"/>
                </a:lnTo>
                <a:lnTo>
                  <a:pt x="994130" y="519582"/>
                </a:lnTo>
                <a:lnTo>
                  <a:pt x="1022604" y="569023"/>
                </a:lnTo>
                <a:lnTo>
                  <a:pt x="1049210" y="618286"/>
                </a:lnTo>
                <a:lnTo>
                  <a:pt x="1073848" y="666711"/>
                </a:lnTo>
                <a:lnTo>
                  <a:pt x="1096391" y="713613"/>
                </a:lnTo>
                <a:lnTo>
                  <a:pt x="1116736" y="758342"/>
                </a:lnTo>
                <a:lnTo>
                  <a:pt x="1134783" y="800227"/>
                </a:lnTo>
                <a:lnTo>
                  <a:pt x="1150391" y="838581"/>
                </a:lnTo>
                <a:lnTo>
                  <a:pt x="1173924" y="902068"/>
                </a:lnTo>
                <a:lnTo>
                  <a:pt x="1186434" y="943432"/>
                </a:lnTo>
                <a:lnTo>
                  <a:pt x="1194422" y="967955"/>
                </a:lnTo>
                <a:lnTo>
                  <a:pt x="1208747" y="996505"/>
                </a:lnTo>
                <a:lnTo>
                  <a:pt x="1228852" y="1030833"/>
                </a:lnTo>
                <a:lnTo>
                  <a:pt x="1269961" y="1098740"/>
                </a:lnTo>
                <a:lnTo>
                  <a:pt x="1286878" y="1127048"/>
                </a:lnTo>
                <a:lnTo>
                  <a:pt x="1323416" y="1190599"/>
                </a:lnTo>
                <a:lnTo>
                  <a:pt x="1342682" y="1225956"/>
                </a:lnTo>
                <a:lnTo>
                  <a:pt x="1362405" y="1263789"/>
                </a:lnTo>
                <a:lnTo>
                  <a:pt x="1382407" y="1304163"/>
                </a:lnTo>
                <a:lnTo>
                  <a:pt x="1402537" y="1347127"/>
                </a:lnTo>
                <a:lnTo>
                  <a:pt x="1422628" y="1392732"/>
                </a:lnTo>
                <a:lnTo>
                  <a:pt x="1442504" y="1441069"/>
                </a:lnTo>
                <a:lnTo>
                  <a:pt x="1461998" y="1492161"/>
                </a:lnTo>
                <a:lnTo>
                  <a:pt x="1480959" y="1546098"/>
                </a:lnTo>
                <a:lnTo>
                  <a:pt x="1499209" y="1602930"/>
                </a:lnTo>
                <a:lnTo>
                  <a:pt x="1516583" y="1662709"/>
                </a:lnTo>
                <a:lnTo>
                  <a:pt x="1532928" y="1725498"/>
                </a:lnTo>
                <a:lnTo>
                  <a:pt x="1548066" y="1791360"/>
                </a:lnTo>
                <a:lnTo>
                  <a:pt x="1561833" y="1860359"/>
                </a:lnTo>
                <a:lnTo>
                  <a:pt x="1571688" y="1921167"/>
                </a:lnTo>
                <a:lnTo>
                  <a:pt x="1578089" y="1980450"/>
                </a:lnTo>
                <a:lnTo>
                  <a:pt x="1581188" y="2038184"/>
                </a:lnTo>
                <a:lnTo>
                  <a:pt x="1581150" y="2094331"/>
                </a:lnTo>
                <a:lnTo>
                  <a:pt x="1578089" y="2148840"/>
                </a:lnTo>
                <a:lnTo>
                  <a:pt x="1572183" y="2201684"/>
                </a:lnTo>
                <a:lnTo>
                  <a:pt x="1563573" y="2252802"/>
                </a:lnTo>
                <a:lnTo>
                  <a:pt x="1552359" y="2302281"/>
                </a:lnTo>
                <a:lnTo>
                  <a:pt x="1538808" y="2349716"/>
                </a:lnTo>
                <a:lnTo>
                  <a:pt x="1522971" y="2395448"/>
                </a:lnTo>
                <a:lnTo>
                  <a:pt x="1505013" y="2439276"/>
                </a:lnTo>
                <a:lnTo>
                  <a:pt x="1485087" y="2481199"/>
                </a:lnTo>
                <a:lnTo>
                  <a:pt x="1463344" y="2521153"/>
                </a:lnTo>
                <a:lnTo>
                  <a:pt x="1439926" y="2559100"/>
                </a:lnTo>
                <a:lnTo>
                  <a:pt x="1414995" y="2595003"/>
                </a:lnTo>
                <a:lnTo>
                  <a:pt x="1388681" y="2628811"/>
                </a:lnTo>
                <a:lnTo>
                  <a:pt x="1361147" y="2660497"/>
                </a:lnTo>
                <a:lnTo>
                  <a:pt x="1332547" y="2690012"/>
                </a:lnTo>
                <a:lnTo>
                  <a:pt x="1303007" y="2717317"/>
                </a:lnTo>
                <a:lnTo>
                  <a:pt x="1272692" y="2742361"/>
                </a:lnTo>
                <a:lnTo>
                  <a:pt x="1241742" y="2765120"/>
                </a:lnTo>
                <a:lnTo>
                  <a:pt x="1178534" y="2803575"/>
                </a:lnTo>
                <a:lnTo>
                  <a:pt x="1114577" y="2832366"/>
                </a:lnTo>
                <a:lnTo>
                  <a:pt x="1002842" y="2863697"/>
                </a:lnTo>
                <a:lnTo>
                  <a:pt x="955446" y="2879788"/>
                </a:lnTo>
                <a:lnTo>
                  <a:pt x="908964" y="2899181"/>
                </a:lnTo>
                <a:lnTo>
                  <a:pt x="863485" y="2921660"/>
                </a:lnTo>
                <a:lnTo>
                  <a:pt x="819111" y="2946971"/>
                </a:lnTo>
                <a:lnTo>
                  <a:pt x="775931" y="2974873"/>
                </a:lnTo>
                <a:lnTo>
                  <a:pt x="734047" y="3005150"/>
                </a:lnTo>
                <a:lnTo>
                  <a:pt x="693572" y="3037548"/>
                </a:lnTo>
                <a:lnTo>
                  <a:pt x="654570" y="3071838"/>
                </a:lnTo>
                <a:lnTo>
                  <a:pt x="617169" y="3107779"/>
                </a:lnTo>
                <a:lnTo>
                  <a:pt x="581444" y="3145142"/>
                </a:lnTo>
                <a:lnTo>
                  <a:pt x="547509" y="3183674"/>
                </a:lnTo>
                <a:lnTo>
                  <a:pt x="515454" y="3223158"/>
                </a:lnTo>
                <a:lnTo>
                  <a:pt x="485368" y="3263341"/>
                </a:lnTo>
                <a:lnTo>
                  <a:pt x="457352" y="3303994"/>
                </a:lnTo>
                <a:lnTo>
                  <a:pt x="431520" y="3344875"/>
                </a:lnTo>
                <a:lnTo>
                  <a:pt x="407936" y="3385756"/>
                </a:lnTo>
                <a:lnTo>
                  <a:pt x="386727" y="3426396"/>
                </a:lnTo>
                <a:lnTo>
                  <a:pt x="367969" y="3466541"/>
                </a:lnTo>
                <a:lnTo>
                  <a:pt x="343992" y="3510877"/>
                </a:lnTo>
                <a:lnTo>
                  <a:pt x="313474" y="3551618"/>
                </a:lnTo>
                <a:lnTo>
                  <a:pt x="277647" y="3588893"/>
                </a:lnTo>
                <a:lnTo>
                  <a:pt x="237705" y="3622802"/>
                </a:lnTo>
                <a:lnTo>
                  <a:pt x="194894" y="3653459"/>
                </a:lnTo>
                <a:lnTo>
                  <a:pt x="150418" y="3680993"/>
                </a:lnTo>
                <a:lnTo>
                  <a:pt x="105511" y="3705491"/>
                </a:lnTo>
                <a:lnTo>
                  <a:pt x="61366" y="3727081"/>
                </a:lnTo>
                <a:lnTo>
                  <a:pt x="19215" y="3745852"/>
                </a:lnTo>
                <a:lnTo>
                  <a:pt x="0" y="3753789"/>
                </a:lnTo>
                <a:lnTo>
                  <a:pt x="0" y="3822611"/>
                </a:lnTo>
                <a:lnTo>
                  <a:pt x="51993" y="3802443"/>
                </a:lnTo>
                <a:lnTo>
                  <a:pt x="91909" y="3784625"/>
                </a:lnTo>
                <a:lnTo>
                  <a:pt x="133438" y="3763975"/>
                </a:lnTo>
                <a:lnTo>
                  <a:pt x="175742" y="3740518"/>
                </a:lnTo>
                <a:lnTo>
                  <a:pt x="217970" y="3714229"/>
                </a:lnTo>
                <a:lnTo>
                  <a:pt x="259308" y="3685133"/>
                </a:lnTo>
                <a:lnTo>
                  <a:pt x="298907" y="3653205"/>
                </a:lnTo>
                <a:lnTo>
                  <a:pt x="335953" y="3618458"/>
                </a:lnTo>
                <a:lnTo>
                  <a:pt x="369595" y="3580892"/>
                </a:lnTo>
                <a:lnTo>
                  <a:pt x="399008" y="3540506"/>
                </a:lnTo>
                <a:lnTo>
                  <a:pt x="423354" y="3497300"/>
                </a:lnTo>
                <a:lnTo>
                  <a:pt x="443052" y="3457918"/>
                </a:lnTo>
                <a:lnTo>
                  <a:pt x="465162" y="3417900"/>
                </a:lnTo>
                <a:lnTo>
                  <a:pt x="489572" y="3377539"/>
                </a:lnTo>
                <a:lnTo>
                  <a:pt x="516178" y="3337090"/>
                </a:lnTo>
                <a:lnTo>
                  <a:pt x="544893" y="3296843"/>
                </a:lnTo>
                <a:lnTo>
                  <a:pt x="575614" y="3257080"/>
                </a:lnTo>
                <a:lnTo>
                  <a:pt x="608228" y="3218078"/>
                </a:lnTo>
                <a:lnTo>
                  <a:pt x="642645" y="3180105"/>
                </a:lnTo>
                <a:lnTo>
                  <a:pt x="678751" y="3143453"/>
                </a:lnTo>
                <a:lnTo>
                  <a:pt x="716457" y="3108401"/>
                </a:lnTo>
                <a:lnTo>
                  <a:pt x="755650" y="3075228"/>
                </a:lnTo>
                <a:lnTo>
                  <a:pt x="796239" y="3044202"/>
                </a:lnTo>
                <a:lnTo>
                  <a:pt x="838123" y="3015602"/>
                </a:lnTo>
                <a:lnTo>
                  <a:pt x="881202" y="2989719"/>
                </a:lnTo>
                <a:lnTo>
                  <a:pt x="925360" y="2966821"/>
                </a:lnTo>
                <a:lnTo>
                  <a:pt x="970508" y="2947187"/>
                </a:lnTo>
                <a:lnTo>
                  <a:pt x="1016546" y="2931109"/>
                </a:lnTo>
                <a:lnTo>
                  <a:pt x="1063358" y="2918841"/>
                </a:lnTo>
                <a:lnTo>
                  <a:pt x="1098130" y="2910128"/>
                </a:lnTo>
                <a:lnTo>
                  <a:pt x="1133271" y="2898470"/>
                </a:lnTo>
                <a:lnTo>
                  <a:pt x="1168615" y="2883916"/>
                </a:lnTo>
                <a:lnTo>
                  <a:pt x="1203985" y="2866517"/>
                </a:lnTo>
                <a:lnTo>
                  <a:pt x="1239189" y="2846349"/>
                </a:lnTo>
                <a:lnTo>
                  <a:pt x="1274064" y="2823438"/>
                </a:lnTo>
                <a:lnTo>
                  <a:pt x="1308417" y="2797860"/>
                </a:lnTo>
                <a:lnTo>
                  <a:pt x="1342072" y="2769666"/>
                </a:lnTo>
                <a:lnTo>
                  <a:pt x="1374863" y="2738907"/>
                </a:lnTo>
                <a:lnTo>
                  <a:pt x="1406601" y="2705633"/>
                </a:lnTo>
                <a:lnTo>
                  <a:pt x="1437093" y="2669908"/>
                </a:lnTo>
                <a:lnTo>
                  <a:pt x="1466189" y="2631783"/>
                </a:lnTo>
                <a:lnTo>
                  <a:pt x="1493685" y="2591320"/>
                </a:lnTo>
                <a:lnTo>
                  <a:pt x="1519415" y="2548559"/>
                </a:lnTo>
                <a:lnTo>
                  <a:pt x="1543202" y="2503551"/>
                </a:lnTo>
                <a:lnTo>
                  <a:pt x="1564855" y="2456370"/>
                </a:lnTo>
                <a:lnTo>
                  <a:pt x="1584210" y="2407069"/>
                </a:lnTo>
                <a:lnTo>
                  <a:pt x="1601063" y="2355685"/>
                </a:lnTo>
                <a:lnTo>
                  <a:pt x="1615287" y="2302154"/>
                </a:lnTo>
                <a:lnTo>
                  <a:pt x="1626628" y="2246922"/>
                </a:lnTo>
                <a:lnTo>
                  <a:pt x="1634959" y="2189645"/>
                </a:lnTo>
                <a:lnTo>
                  <a:pt x="1640090" y="2130526"/>
                </a:lnTo>
                <a:lnTo>
                  <a:pt x="1641830" y="2069592"/>
                </a:lnTo>
                <a:close/>
              </a:path>
            </a:pathLst>
          </a:custGeom>
          <a:solidFill>
            <a:srgbClr val="EB7339"/>
          </a:solidFill>
        </p:spPr>
        <p:txBody>
          <a:bodyPr wrap="square" lIns="0" tIns="0" rIns="0" bIns="0" rtlCol="0"/>
          <a:lstStyle/>
          <a:p>
            <a:endParaRPr/>
          </a:p>
        </p:txBody>
      </p:sp>
    </p:spTree>
    <p:extLst>
      <p:ext uri="{BB962C8B-B14F-4D97-AF65-F5344CB8AC3E}">
        <p14:creationId xmlns:p14="http://schemas.microsoft.com/office/powerpoint/2010/main" val="296728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01ACCF0-076D-B2A7-8923-339BD9AACABB}"/>
              </a:ext>
            </a:extLst>
          </p:cNvPr>
          <p:cNvCxnSpPr>
            <a:cxnSpLocks/>
          </p:cNvCxnSpPr>
          <p:nvPr/>
        </p:nvCxnSpPr>
        <p:spPr>
          <a:xfrm>
            <a:off x="295953" y="960149"/>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6D1FECA-BCAA-9663-919A-293F189647F2}"/>
              </a:ext>
            </a:extLst>
          </p:cNvPr>
          <p:cNvSpPr/>
          <p:nvPr/>
        </p:nvSpPr>
        <p:spPr>
          <a:xfrm>
            <a:off x="660400" y="777875"/>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5">
            <a:extLst>
              <a:ext uri="{FF2B5EF4-FFF2-40B4-BE49-F238E27FC236}">
                <a16:creationId xmlns:a16="http://schemas.microsoft.com/office/drawing/2014/main" id="{459C83D1-317D-8092-A106-AFE76EADE4DC}"/>
              </a:ext>
            </a:extLst>
          </p:cNvPr>
          <p:cNvSpPr txBox="1">
            <a:spLocks/>
          </p:cNvSpPr>
          <p:nvPr/>
        </p:nvSpPr>
        <p:spPr>
          <a:xfrm>
            <a:off x="2581596" y="1311870"/>
            <a:ext cx="4293242" cy="1738774"/>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buClr>
                <a:srgbClr val="EB7339"/>
              </a:buClr>
            </a:pPr>
            <a:r>
              <a:rPr lang="en-IE" b="1" kern="0" spc="-5" dirty="0" err="1">
                <a:latin typeface="Calibri"/>
                <a:cs typeface="Calibri"/>
              </a:rPr>
              <a:t>Apoiar</a:t>
            </a:r>
            <a:r>
              <a:rPr lang="en-IE" b="1" kern="0" spc="-5" dirty="0">
                <a:latin typeface="Calibri"/>
                <a:cs typeface="Calibri"/>
              </a:rPr>
              <a:t> o </a:t>
            </a:r>
            <a:r>
              <a:rPr lang="en-IE" b="1" kern="0" spc="-5" dirty="0" err="1">
                <a:latin typeface="Calibri"/>
                <a:cs typeface="Calibri"/>
              </a:rPr>
              <a:t>desenvolvimento</a:t>
            </a:r>
            <a:r>
              <a:rPr lang="en-IE" b="1" kern="0" spc="-5" dirty="0">
                <a:latin typeface="Calibri"/>
                <a:cs typeface="Calibri"/>
              </a:rPr>
              <a:t> </a:t>
            </a:r>
            <a:r>
              <a:rPr lang="en-IE" b="1" kern="0" spc="-5" dirty="0" err="1">
                <a:latin typeface="Calibri"/>
                <a:cs typeface="Calibri"/>
              </a:rPr>
              <a:t>sustentável</a:t>
            </a:r>
            <a:r>
              <a:rPr lang="en-IE" b="1" kern="0" spc="-5" dirty="0">
                <a:latin typeface="Calibri"/>
                <a:cs typeface="Calibri"/>
              </a:rPr>
              <a:t> : </a:t>
            </a:r>
          </a:p>
          <a:p>
            <a:pPr marL="67945">
              <a:lnSpc>
                <a:spcPts val="1275"/>
              </a:lnSpc>
              <a:buClr>
                <a:srgbClr val="EB7339"/>
              </a:buClr>
            </a:pPr>
            <a:r>
              <a:rPr lang="pt-PT" kern="0" spc="-5" dirty="0">
                <a:latin typeface="Calibri"/>
                <a:cs typeface="Calibri"/>
              </a:rPr>
              <a:t>Muitas das estratégias para reduzir as </a:t>
            </a:r>
            <a:r>
              <a:rPr lang="pt-PT" kern="0" spc="-5" dirty="0" err="1">
                <a:latin typeface="Calibri"/>
                <a:cs typeface="Calibri"/>
              </a:rPr>
              <a:t>SLCPs</a:t>
            </a:r>
            <a:r>
              <a:rPr lang="pt-PT" kern="0" spc="-5" dirty="0">
                <a:latin typeface="Calibri"/>
                <a:cs typeface="Calibri"/>
              </a:rPr>
              <a:t>, como a eficiência energética e a utilização de energias renováveis, podem também apoiar o desenvolvimento sustentável e reduzir a pobreza nos países em desenvolvimento</a:t>
            </a:r>
            <a:r>
              <a:rPr lang="en-IE" kern="0" spc="-5" dirty="0">
                <a:latin typeface="Calibri"/>
                <a:cs typeface="Calibri"/>
              </a:rPr>
              <a:t>.</a:t>
            </a:r>
          </a:p>
          <a:p>
            <a:pPr marL="67945">
              <a:lnSpc>
                <a:spcPts val="1275"/>
              </a:lnSpc>
              <a:buClr>
                <a:srgbClr val="EB7339"/>
              </a:buClr>
            </a:pPr>
            <a:endParaRPr lang="en-IE" kern="0" spc="-5" dirty="0">
              <a:latin typeface="Calibri"/>
              <a:cs typeface="Calibri"/>
            </a:endParaRPr>
          </a:p>
          <a:p>
            <a:pPr marL="67945">
              <a:lnSpc>
                <a:spcPts val="1275"/>
              </a:lnSpc>
              <a:buClr>
                <a:srgbClr val="EB7339"/>
              </a:buClr>
            </a:pPr>
            <a:r>
              <a:rPr lang="pt-PT" b="1" kern="0" spc="-5" dirty="0">
                <a:latin typeface="Calibri"/>
                <a:cs typeface="Calibri"/>
              </a:rPr>
              <a:t>Contribuir para a realização dos objetivos do Acordo de Paris </a:t>
            </a:r>
            <a:r>
              <a:rPr lang="en-IE" b="1" kern="0" spc="-5" dirty="0">
                <a:latin typeface="Calibri"/>
                <a:cs typeface="Calibri"/>
              </a:rPr>
              <a:t>: </a:t>
            </a:r>
          </a:p>
          <a:p>
            <a:pPr marL="67945">
              <a:lnSpc>
                <a:spcPts val="1275"/>
              </a:lnSpc>
              <a:buClr>
                <a:srgbClr val="EB7339"/>
              </a:buClr>
            </a:pPr>
            <a:r>
              <a:rPr lang="pt-PT" kern="0" spc="-5" dirty="0">
                <a:latin typeface="Calibri"/>
                <a:cs typeface="Calibri"/>
              </a:rPr>
              <a:t>A redução das </a:t>
            </a:r>
            <a:r>
              <a:rPr lang="pt-PT" kern="0" spc="-5" dirty="0" err="1">
                <a:latin typeface="Calibri"/>
                <a:cs typeface="Calibri"/>
              </a:rPr>
              <a:t>SLCPs</a:t>
            </a:r>
            <a:r>
              <a:rPr lang="pt-PT" kern="0" spc="-5" dirty="0">
                <a:latin typeface="Calibri"/>
                <a:cs typeface="Calibri"/>
              </a:rPr>
              <a:t> é vista como uma componente fundamental para alcançar o objetivo do Acordo de Paris de limitar o aquecimento global a um valor muito inferior a 2 graus Celsius acima dos níveis pré-industriais</a:t>
            </a:r>
            <a:r>
              <a:rPr lang="en-IE" kern="0" spc="-5" dirty="0">
                <a:latin typeface="Calibri"/>
                <a:cs typeface="Calibri"/>
              </a:rPr>
              <a:t>.</a:t>
            </a:r>
          </a:p>
        </p:txBody>
      </p:sp>
      <p:grpSp>
        <p:nvGrpSpPr>
          <p:cNvPr id="47" name="Graphic 3">
            <a:extLst>
              <a:ext uri="{FF2B5EF4-FFF2-40B4-BE49-F238E27FC236}">
                <a16:creationId xmlns:a16="http://schemas.microsoft.com/office/drawing/2014/main" id="{AA0EC141-F8FE-6FAE-8FE5-535266AFDF8B}"/>
              </a:ext>
            </a:extLst>
          </p:cNvPr>
          <p:cNvGrpSpPr>
            <a:grpSpLocks noChangeAspect="1"/>
          </p:cNvGrpSpPr>
          <p:nvPr/>
        </p:nvGrpSpPr>
        <p:grpSpPr>
          <a:xfrm>
            <a:off x="754365" y="2710444"/>
            <a:ext cx="741602" cy="748800"/>
            <a:chOff x="8626076" y="3737866"/>
            <a:chExt cx="1130020" cy="1140988"/>
          </a:xfrm>
          <a:solidFill>
            <a:srgbClr val="404040"/>
          </a:solidFill>
        </p:grpSpPr>
        <p:grpSp>
          <p:nvGrpSpPr>
            <p:cNvPr id="48" name="Graphic 3">
              <a:extLst>
                <a:ext uri="{FF2B5EF4-FFF2-40B4-BE49-F238E27FC236}">
                  <a16:creationId xmlns:a16="http://schemas.microsoft.com/office/drawing/2014/main" id="{135F4FBB-BC3B-AE3F-F579-BA9FF9CC2C93}"/>
                </a:ext>
              </a:extLst>
            </p:cNvPr>
            <p:cNvGrpSpPr/>
            <p:nvPr/>
          </p:nvGrpSpPr>
          <p:grpSpPr>
            <a:xfrm>
              <a:off x="8626076" y="4097168"/>
              <a:ext cx="907855" cy="521124"/>
              <a:chOff x="8626076" y="4097168"/>
              <a:chExt cx="907855" cy="521124"/>
            </a:xfrm>
            <a:grpFill/>
          </p:grpSpPr>
          <p:sp>
            <p:nvSpPr>
              <p:cNvPr id="57" name="Freeform 56">
                <a:extLst>
                  <a:ext uri="{FF2B5EF4-FFF2-40B4-BE49-F238E27FC236}">
                    <a16:creationId xmlns:a16="http://schemas.microsoft.com/office/drawing/2014/main" id="{7049FDFD-B6EA-C98C-9697-2C94A5870A4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5FC28BF-6074-B327-6D15-8F64D9DB0401}"/>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49" name="Freeform 48">
              <a:extLst>
                <a:ext uri="{FF2B5EF4-FFF2-40B4-BE49-F238E27FC236}">
                  <a16:creationId xmlns:a16="http://schemas.microsoft.com/office/drawing/2014/main" id="{D6E35D41-FD55-3A60-C927-0329176E6CB5}"/>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E4A88BF-3E32-03A9-0B44-70C0EA43C88C}"/>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FC46FD7-C04F-B867-7677-D22B253967C5}"/>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2D81669-EF56-1A80-3607-AD99F790CED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D5682E1-FA3C-6B24-8DAA-B547DA0BFC68}"/>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AC4BC20-1250-7B4A-0747-D3CF6FA9D529}"/>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8E62CB7-2B8E-810E-213E-1925036656BF}"/>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11D6D42-6F04-F465-0898-5B80C40F796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cxnSp>
        <p:nvCxnSpPr>
          <p:cNvPr id="33" name="Straight Connector 32">
            <a:extLst>
              <a:ext uri="{FF2B5EF4-FFF2-40B4-BE49-F238E27FC236}">
                <a16:creationId xmlns:a16="http://schemas.microsoft.com/office/drawing/2014/main" id="{F2CACA13-1782-273A-E7E8-B97AE91F28F4}"/>
              </a:ext>
            </a:extLst>
          </p:cNvPr>
          <p:cNvCxnSpPr>
            <a:cxnSpLocks/>
          </p:cNvCxnSpPr>
          <p:nvPr/>
        </p:nvCxnSpPr>
        <p:spPr>
          <a:xfrm>
            <a:off x="355600" y="4164423"/>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14AA2E1-317B-04F6-6730-B15C1B88E4D9}"/>
              </a:ext>
            </a:extLst>
          </p:cNvPr>
          <p:cNvSpPr/>
          <p:nvPr/>
        </p:nvSpPr>
        <p:spPr>
          <a:xfrm>
            <a:off x="660400" y="3985254"/>
            <a:ext cx="3745929"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5">
            <a:extLst>
              <a:ext uri="{FF2B5EF4-FFF2-40B4-BE49-F238E27FC236}">
                <a16:creationId xmlns:a16="http://schemas.microsoft.com/office/drawing/2014/main" id="{13001C6A-179B-F210-252E-F3AEBF5679A3}"/>
              </a:ext>
            </a:extLst>
          </p:cNvPr>
          <p:cNvSpPr txBox="1">
            <a:spLocks/>
          </p:cNvSpPr>
          <p:nvPr/>
        </p:nvSpPr>
        <p:spPr>
          <a:xfrm>
            <a:off x="2581596" y="4519249"/>
            <a:ext cx="4403404" cy="5597559"/>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b="1" kern="0" spc="-5" dirty="0">
                <a:latin typeface="Calibri"/>
                <a:cs typeface="Calibri"/>
              </a:rPr>
              <a:t>Existem vários indicadores que podem ser utilizados para assinalar os progressos realizados no sentido de reduzir a utilização de poluentes climáticos de vida curta (</a:t>
            </a:r>
            <a:r>
              <a:rPr lang="pt-PT" b="1" kern="0" spc="-5" dirty="0" err="1">
                <a:latin typeface="Calibri"/>
                <a:cs typeface="Calibri"/>
              </a:rPr>
              <a:t>SLCPs</a:t>
            </a:r>
            <a:r>
              <a:rPr lang="pt-PT" b="1"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en-IE" b="1" kern="0" spc="-5" dirty="0" err="1">
                <a:latin typeface="Calibri"/>
                <a:cs typeface="Calibri"/>
              </a:rPr>
              <a:t>Redução</a:t>
            </a:r>
            <a:r>
              <a:rPr lang="en-IE" b="1" kern="0" spc="-5" dirty="0">
                <a:latin typeface="Calibri"/>
                <a:cs typeface="Calibri"/>
              </a:rPr>
              <a:t> das </a:t>
            </a:r>
            <a:r>
              <a:rPr lang="en-IE" b="1" kern="0" spc="-5" dirty="0" err="1">
                <a:latin typeface="Calibri"/>
                <a:cs typeface="Calibri"/>
              </a:rPr>
              <a:t>emissões</a:t>
            </a:r>
            <a:r>
              <a:rPr lang="en-IE" b="1" kern="0" spc="-5" dirty="0">
                <a:latin typeface="Calibri"/>
                <a:cs typeface="Calibri"/>
              </a:rPr>
              <a:t> </a:t>
            </a:r>
            <a:r>
              <a:rPr lang="en-IE" kern="0" spc="-5" dirty="0">
                <a:latin typeface="Calibri"/>
                <a:cs typeface="Calibri"/>
              </a:rPr>
              <a:t>: </a:t>
            </a:r>
            <a:r>
              <a:rPr lang="pt-PT" kern="0" spc="-5" dirty="0">
                <a:latin typeface="Calibri"/>
                <a:cs typeface="Calibri"/>
              </a:rPr>
              <a:t>Um dos principais indicadores de progresso é a redução das emissões de </a:t>
            </a:r>
            <a:r>
              <a:rPr lang="pt-PT" kern="0" spc="-5" dirty="0" err="1">
                <a:latin typeface="Calibri"/>
                <a:cs typeface="Calibri"/>
              </a:rPr>
              <a:t>SLCPs</a:t>
            </a:r>
            <a:r>
              <a:rPr lang="pt-PT" kern="0" spc="-5" dirty="0">
                <a:latin typeface="Calibri"/>
                <a:cs typeface="Calibri"/>
              </a:rPr>
              <a:t>, como o metano, o carbono negro e os </a:t>
            </a:r>
            <a:r>
              <a:rPr lang="pt-PT" kern="0" spc="-5" dirty="0" err="1">
                <a:latin typeface="Calibri"/>
                <a:cs typeface="Calibri"/>
              </a:rPr>
              <a:t>HFCs</a:t>
            </a:r>
            <a:r>
              <a:rPr lang="pt-PT" kern="0" spc="-5" dirty="0">
                <a:latin typeface="Calibri"/>
                <a:cs typeface="Calibri"/>
              </a:rPr>
              <a:t>, que pode ser acompanhada através de inventários de emissões</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pt-PT" b="1" kern="0" spc="-5" dirty="0">
                <a:latin typeface="Calibri"/>
                <a:cs typeface="Calibri"/>
              </a:rPr>
              <a:t>Adoção de políticas e regulamentos </a:t>
            </a:r>
            <a:r>
              <a:rPr lang="en-IE" b="1" kern="0" spc="-5" dirty="0">
                <a:latin typeface="Calibri"/>
                <a:cs typeface="Calibri"/>
              </a:rPr>
              <a:t>: </a:t>
            </a:r>
            <a:r>
              <a:rPr lang="pt-PT" kern="0" spc="-5" dirty="0">
                <a:latin typeface="Calibri"/>
                <a:cs typeface="Calibri"/>
              </a:rPr>
              <a:t>Outro indicador de progresso é a adoção de políticas e regulamentos destinados a reduzir as </a:t>
            </a:r>
            <a:r>
              <a:rPr lang="pt-PT" kern="0" spc="-5" dirty="0" err="1">
                <a:latin typeface="Calibri"/>
                <a:cs typeface="Calibri"/>
              </a:rPr>
              <a:t>SLCPs</a:t>
            </a:r>
            <a:r>
              <a:rPr lang="pt-PT" kern="0" spc="-5" dirty="0">
                <a:latin typeface="Calibri"/>
                <a:cs typeface="Calibri"/>
              </a:rPr>
              <a:t>. Estas podem incluir regulamentos sobre as emissões dos veículos, códigos de construção que promovam a eficiência energética e proibições da produção e utilização de determinadas </a:t>
            </a:r>
            <a:r>
              <a:rPr lang="pt-PT" kern="0" spc="-5" dirty="0" err="1">
                <a:latin typeface="Calibri"/>
                <a:cs typeface="Calibri"/>
              </a:rPr>
              <a:t>SLCPs</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en-IE" b="1" kern="0" spc="-5" dirty="0" err="1">
                <a:latin typeface="Calibri"/>
                <a:cs typeface="Calibri"/>
              </a:rPr>
              <a:t>Investimento</a:t>
            </a:r>
            <a:r>
              <a:rPr lang="en-IE" b="1" kern="0" spc="-5" dirty="0">
                <a:latin typeface="Calibri"/>
                <a:cs typeface="Calibri"/>
              </a:rPr>
              <a:t> </a:t>
            </a:r>
            <a:r>
              <a:rPr lang="en-IE" b="1" kern="0" spc="-5" dirty="0" err="1">
                <a:latin typeface="Calibri"/>
                <a:cs typeface="Calibri"/>
              </a:rPr>
              <a:t>em</a:t>
            </a:r>
            <a:r>
              <a:rPr lang="en-IE" b="1" kern="0" spc="-5" dirty="0">
                <a:latin typeface="Calibri"/>
                <a:cs typeface="Calibri"/>
              </a:rPr>
              <a:t> </a:t>
            </a:r>
            <a:r>
              <a:rPr lang="en-IE" b="1" kern="0" spc="-5" dirty="0" err="1">
                <a:latin typeface="Calibri"/>
                <a:cs typeface="Calibri"/>
              </a:rPr>
              <a:t>tecnologias</a:t>
            </a:r>
            <a:r>
              <a:rPr lang="en-IE" b="1" kern="0" spc="-5" dirty="0">
                <a:latin typeface="Calibri"/>
                <a:cs typeface="Calibri"/>
              </a:rPr>
              <a:t> </a:t>
            </a:r>
            <a:r>
              <a:rPr lang="en-IE" b="1" kern="0" spc="-5" dirty="0" err="1">
                <a:latin typeface="Calibri"/>
                <a:cs typeface="Calibri"/>
              </a:rPr>
              <a:t>limpas</a:t>
            </a:r>
            <a:r>
              <a:rPr lang="en-IE" b="1" kern="0" spc="-5" dirty="0">
                <a:latin typeface="Calibri"/>
                <a:cs typeface="Calibri"/>
              </a:rPr>
              <a:t> : </a:t>
            </a:r>
            <a:r>
              <a:rPr lang="pt-PT" kern="0" spc="-5" dirty="0">
                <a:latin typeface="Calibri"/>
                <a:cs typeface="Calibri"/>
              </a:rPr>
              <a:t>Os progressos podem também ser assinalados pelo investimento em tecnologias limpas que podem ajudar a reduzir ou eliminar a utilização de </a:t>
            </a:r>
            <a:r>
              <a:rPr lang="pt-PT" kern="0" spc="-5" dirty="0" err="1">
                <a:latin typeface="Calibri"/>
                <a:cs typeface="Calibri"/>
              </a:rPr>
              <a:t>SLCPs</a:t>
            </a:r>
            <a:r>
              <a:rPr lang="pt-PT" kern="0" spc="-5" dirty="0">
                <a:latin typeface="Calibri"/>
                <a:cs typeface="Calibri"/>
              </a:rPr>
              <a:t>, como as fontes de energia renováveis, os veículos elétricos e os fluidos refrigerantes alternativos.</a:t>
            </a:r>
            <a:endParaRPr lang="en-IE" kern="0" spc="-5" dirty="0">
              <a:latin typeface="Calibri"/>
              <a:cs typeface="Calibri"/>
            </a:endParaRPr>
          </a:p>
          <a:p>
            <a:pPr marL="67945">
              <a:lnSpc>
                <a:spcPts val="1275"/>
              </a:lnSpc>
            </a:pPr>
            <a:endParaRPr lang="en-IE" kern="0" spc="-5" dirty="0">
              <a:latin typeface="Calibri"/>
              <a:cs typeface="Calibri"/>
            </a:endParaRPr>
          </a:p>
          <a:p>
            <a:pPr marL="67945">
              <a:lnSpc>
                <a:spcPts val="1275"/>
              </a:lnSpc>
            </a:pPr>
            <a:r>
              <a:rPr lang="pt-PT" b="1" kern="0" spc="-5" dirty="0">
                <a:latin typeface="Calibri"/>
                <a:cs typeface="Calibri"/>
              </a:rPr>
              <a:t>Melhoria da qualidade do ar </a:t>
            </a:r>
            <a:r>
              <a:rPr lang="en-IE" b="1" kern="0" spc="-5" dirty="0">
                <a:latin typeface="Calibri"/>
                <a:cs typeface="Calibri"/>
              </a:rPr>
              <a:t>: </a:t>
            </a:r>
            <a:r>
              <a:rPr lang="pt-PT" kern="0" spc="-5" dirty="0">
                <a:latin typeface="Calibri"/>
                <a:cs typeface="Calibri"/>
              </a:rPr>
              <a:t>A redução das </a:t>
            </a:r>
            <a:r>
              <a:rPr lang="pt-PT" kern="0" spc="-5" dirty="0" err="1">
                <a:latin typeface="Calibri"/>
                <a:cs typeface="Calibri"/>
              </a:rPr>
              <a:t>SLCPs</a:t>
            </a:r>
            <a:r>
              <a:rPr lang="pt-PT" kern="0" spc="-5" dirty="0">
                <a:latin typeface="Calibri"/>
                <a:cs typeface="Calibri"/>
              </a:rPr>
              <a:t> pode conduzir a uma melhoria da qualidade do ar, que pode ser acompanhada através de estações de monitorização da qualidade do ar e de dados de saúde conexos</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en-IE" b="1" kern="0" spc="-5" dirty="0" err="1">
                <a:latin typeface="Calibri"/>
                <a:cs typeface="Calibri"/>
              </a:rPr>
              <a:t>Melhoria</a:t>
            </a:r>
            <a:r>
              <a:rPr lang="en-IE" b="1" kern="0" spc="-5" dirty="0">
                <a:latin typeface="Calibri"/>
                <a:cs typeface="Calibri"/>
              </a:rPr>
              <a:t> da </a:t>
            </a:r>
            <a:r>
              <a:rPr lang="en-IE" b="1" kern="0" spc="-5" dirty="0" err="1">
                <a:latin typeface="Calibri"/>
                <a:cs typeface="Calibri"/>
              </a:rPr>
              <a:t>produtividade</a:t>
            </a:r>
            <a:r>
              <a:rPr lang="en-IE" b="1" kern="0" spc="-5" dirty="0">
                <a:latin typeface="Calibri"/>
                <a:cs typeface="Calibri"/>
              </a:rPr>
              <a:t> </a:t>
            </a:r>
            <a:r>
              <a:rPr lang="en-IE" b="1" kern="0" spc="-5" dirty="0" err="1">
                <a:latin typeface="Calibri"/>
                <a:cs typeface="Calibri"/>
              </a:rPr>
              <a:t>agrícola</a:t>
            </a:r>
            <a:r>
              <a:rPr lang="en-IE" b="1" kern="0" spc="-5" dirty="0">
                <a:latin typeface="Calibri"/>
                <a:cs typeface="Calibri"/>
              </a:rPr>
              <a:t> : </a:t>
            </a:r>
            <a:r>
              <a:rPr lang="pt-PT" kern="0" spc="-5" dirty="0">
                <a:latin typeface="Calibri"/>
                <a:cs typeface="Calibri"/>
              </a:rPr>
              <a:t>Outro indicador de progresso é a melhoria da produtividade agrícola, que pode ser acompanhada através de medidas como o rendimento das culturas, indicadores de segurança alimentar e dados económicos conexos</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pt-PT" b="1" kern="0" spc="-5" dirty="0">
                <a:latin typeface="Calibri"/>
                <a:cs typeface="Calibri"/>
              </a:rPr>
              <a:t>Sensibilização e envolvimento do público </a:t>
            </a:r>
            <a:r>
              <a:rPr lang="en-IE" b="1" kern="0" spc="-5" dirty="0">
                <a:latin typeface="Calibri"/>
                <a:cs typeface="Calibri"/>
              </a:rPr>
              <a:t>: </a:t>
            </a:r>
            <a:r>
              <a:rPr lang="pt-PT" kern="0" spc="-5" dirty="0">
                <a:latin typeface="Calibri"/>
                <a:cs typeface="Calibri"/>
              </a:rPr>
              <a:t>Os progressos podem também ser assinalados por uma maior sensibilização e envolvimento do público na questão das </a:t>
            </a:r>
            <a:r>
              <a:rPr lang="pt-PT" kern="0" spc="-5" dirty="0" err="1">
                <a:latin typeface="Calibri"/>
                <a:cs typeface="Calibri"/>
              </a:rPr>
              <a:t>SLCPs</a:t>
            </a:r>
            <a:r>
              <a:rPr lang="pt-PT" kern="0" spc="-5" dirty="0">
                <a:latin typeface="Calibri"/>
                <a:cs typeface="Calibri"/>
              </a:rPr>
              <a:t>, bem como pela adoção de ações individuais para reduzir as emissões, como a conservação de energia e opções de transporte sustentáveis</a:t>
            </a:r>
            <a:r>
              <a:rPr lang="en-IE" kern="0" spc="-5" dirty="0">
                <a:latin typeface="Calibri"/>
                <a:cs typeface="Calibri"/>
              </a:rPr>
              <a:t>.</a:t>
            </a:r>
          </a:p>
        </p:txBody>
      </p:sp>
      <p:grpSp>
        <p:nvGrpSpPr>
          <p:cNvPr id="43" name="Graphic 3">
            <a:extLst>
              <a:ext uri="{FF2B5EF4-FFF2-40B4-BE49-F238E27FC236}">
                <a16:creationId xmlns:a16="http://schemas.microsoft.com/office/drawing/2014/main" id="{83CB0963-1334-CBE8-8B2C-D63281F190D5}"/>
              </a:ext>
            </a:extLst>
          </p:cNvPr>
          <p:cNvGrpSpPr/>
          <p:nvPr/>
        </p:nvGrpSpPr>
        <p:grpSpPr>
          <a:xfrm>
            <a:off x="803096" y="5924854"/>
            <a:ext cx="749709" cy="753222"/>
            <a:chOff x="10641325" y="2076985"/>
            <a:chExt cx="1044352" cy="1049245"/>
          </a:xfrm>
          <a:solidFill>
            <a:srgbClr val="404040"/>
          </a:solidFill>
        </p:grpSpPr>
        <p:sp>
          <p:nvSpPr>
            <p:cNvPr id="44" name="Freeform 43">
              <a:extLst>
                <a:ext uri="{FF2B5EF4-FFF2-40B4-BE49-F238E27FC236}">
                  <a16:creationId xmlns:a16="http://schemas.microsoft.com/office/drawing/2014/main" id="{1D7D03D9-3F8E-C5A8-716F-B5EBC9A89EFF}"/>
                </a:ext>
              </a:extLst>
            </p:cNvPr>
            <p:cNvSpPr/>
            <p:nvPr/>
          </p:nvSpPr>
          <p:spPr>
            <a:xfrm>
              <a:off x="11467582" y="2112094"/>
              <a:ext cx="178965" cy="180336"/>
            </a:xfrm>
            <a:custGeom>
              <a:avLst/>
              <a:gdLst>
                <a:gd name="connsiteX0" fmla="*/ 161824 w 178965"/>
                <a:gd name="connsiteY0" fmla="*/ 180337 h 180336"/>
                <a:gd name="connsiteX1" fmla="*/ 54855 w 178965"/>
                <a:gd name="connsiteY1" fmla="*/ 125481 h 180336"/>
                <a:gd name="connsiteX2" fmla="*/ 0 w 178965"/>
                <a:gd name="connsiteY2" fmla="*/ 18514 h 180336"/>
                <a:gd name="connsiteX3" fmla="*/ 178280 w 178965"/>
                <a:gd name="connsiteY3" fmla="*/ 2057 h 180336"/>
                <a:gd name="connsiteX4" fmla="*/ 161824 w 178965"/>
                <a:gd name="connsiteY4" fmla="*/ 180337 h 180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65" h="180336">
                  <a:moveTo>
                    <a:pt x="161824" y="180337"/>
                  </a:moveTo>
                  <a:cubicBezTo>
                    <a:pt x="120682" y="174851"/>
                    <a:pt x="85027" y="152909"/>
                    <a:pt x="54855" y="125481"/>
                  </a:cubicBezTo>
                  <a:cubicBezTo>
                    <a:pt x="24686" y="95311"/>
                    <a:pt x="5486" y="59655"/>
                    <a:pt x="0" y="18514"/>
                  </a:cubicBezTo>
                  <a:cubicBezTo>
                    <a:pt x="57599" y="2057"/>
                    <a:pt x="117940" y="-3428"/>
                    <a:pt x="178280" y="2057"/>
                  </a:cubicBezTo>
                  <a:cubicBezTo>
                    <a:pt x="181024" y="62398"/>
                    <a:pt x="175538" y="122739"/>
                    <a:pt x="161824" y="180337"/>
                  </a:cubicBezTo>
                  <a:close/>
                </a:path>
              </a:pathLst>
            </a:custGeom>
            <a:solidFill>
              <a:srgbClr val="EB7339"/>
            </a:solidFill>
            <a:ln w="27426" cap="flat">
              <a:noFill/>
              <a:prstDash val="solid"/>
              <a:miter/>
            </a:ln>
          </p:spPr>
          <p:txBody>
            <a:bodyPr rtlCol="0" anchor="ctr"/>
            <a:lstStyle/>
            <a:p>
              <a:endParaRPr lang="en-US"/>
            </a:p>
          </p:txBody>
        </p:sp>
        <p:grpSp>
          <p:nvGrpSpPr>
            <p:cNvPr id="45" name="Graphic 3">
              <a:extLst>
                <a:ext uri="{FF2B5EF4-FFF2-40B4-BE49-F238E27FC236}">
                  <a16:creationId xmlns:a16="http://schemas.microsoft.com/office/drawing/2014/main" id="{3FF37A0C-06FB-AD6C-5356-2C8117B33D92}"/>
                </a:ext>
              </a:extLst>
            </p:cNvPr>
            <p:cNvGrpSpPr/>
            <p:nvPr/>
          </p:nvGrpSpPr>
          <p:grpSpPr>
            <a:xfrm>
              <a:off x="10641325" y="2076985"/>
              <a:ext cx="1044352" cy="1049245"/>
              <a:chOff x="10641325" y="2076985"/>
              <a:chExt cx="1044352" cy="1049245"/>
            </a:xfrm>
            <a:grpFill/>
          </p:grpSpPr>
          <p:sp>
            <p:nvSpPr>
              <p:cNvPr id="46" name="Freeform 45">
                <a:extLst>
                  <a:ext uri="{FF2B5EF4-FFF2-40B4-BE49-F238E27FC236}">
                    <a16:creationId xmlns:a16="http://schemas.microsoft.com/office/drawing/2014/main" id="{2364E307-CEA1-F2C4-1F0E-EF35BF8A3037}"/>
                  </a:ext>
                </a:extLst>
              </p:cNvPr>
              <p:cNvSpPr/>
              <p:nvPr/>
            </p:nvSpPr>
            <p:spPr>
              <a:xfrm>
                <a:off x="10690304" y="2076985"/>
                <a:ext cx="995373" cy="991647"/>
              </a:xfrm>
              <a:custGeom>
                <a:avLst/>
                <a:gdLst>
                  <a:gd name="connsiteX0" fmla="*/ 991216 w 995373"/>
                  <a:gd name="connsiteY0" fmla="*/ 20709 h 991647"/>
                  <a:gd name="connsiteX1" fmla="*/ 974758 w 995373"/>
                  <a:gd name="connsiteY1" fmla="*/ 4253 h 991647"/>
                  <a:gd name="connsiteX2" fmla="*/ 733395 w 995373"/>
                  <a:gd name="connsiteY2" fmla="*/ 28938 h 991647"/>
                  <a:gd name="connsiteX3" fmla="*/ 527687 w 995373"/>
                  <a:gd name="connsiteY3" fmla="*/ 157847 h 991647"/>
                  <a:gd name="connsiteX4" fmla="*/ 396035 w 995373"/>
                  <a:gd name="connsiteY4" fmla="*/ 289500 h 991647"/>
                  <a:gd name="connsiteX5" fmla="*/ 204041 w 995373"/>
                  <a:gd name="connsiteY5" fmla="*/ 314185 h 991647"/>
                  <a:gd name="connsiteX6" fmla="*/ 193069 w 995373"/>
                  <a:gd name="connsiteY6" fmla="*/ 319670 h 991647"/>
                  <a:gd name="connsiteX7" fmla="*/ 6562 w 995373"/>
                  <a:gd name="connsiteY7" fmla="*/ 506178 h 991647"/>
                  <a:gd name="connsiteX8" fmla="*/ 1076 w 995373"/>
                  <a:gd name="connsiteY8" fmla="*/ 525377 h 991647"/>
                  <a:gd name="connsiteX9" fmla="*/ 17533 w 995373"/>
                  <a:gd name="connsiteY9" fmla="*/ 539091 h 991647"/>
                  <a:gd name="connsiteX10" fmla="*/ 157414 w 995373"/>
                  <a:gd name="connsiteY10" fmla="*/ 563776 h 991647"/>
                  <a:gd name="connsiteX11" fmla="*/ 184841 w 995373"/>
                  <a:gd name="connsiteY11" fmla="*/ 591204 h 991647"/>
                  <a:gd name="connsiteX12" fmla="*/ 127244 w 995373"/>
                  <a:gd name="connsiteY12" fmla="*/ 621374 h 991647"/>
                  <a:gd name="connsiteX13" fmla="*/ 116272 w 995373"/>
                  <a:gd name="connsiteY13" fmla="*/ 635088 h 991647"/>
                  <a:gd name="connsiteX14" fmla="*/ 121758 w 995373"/>
                  <a:gd name="connsiteY14" fmla="*/ 651545 h 991647"/>
                  <a:gd name="connsiteX15" fmla="*/ 341180 w 995373"/>
                  <a:gd name="connsiteY15" fmla="*/ 870966 h 991647"/>
                  <a:gd name="connsiteX16" fmla="*/ 354893 w 995373"/>
                  <a:gd name="connsiteY16" fmla="*/ 876451 h 991647"/>
                  <a:gd name="connsiteX17" fmla="*/ 357635 w 995373"/>
                  <a:gd name="connsiteY17" fmla="*/ 876451 h 991647"/>
                  <a:gd name="connsiteX18" fmla="*/ 371349 w 995373"/>
                  <a:gd name="connsiteY18" fmla="*/ 865480 h 991647"/>
                  <a:gd name="connsiteX19" fmla="*/ 401521 w 995373"/>
                  <a:gd name="connsiteY19" fmla="*/ 807882 h 991647"/>
                  <a:gd name="connsiteX20" fmla="*/ 428948 w 995373"/>
                  <a:gd name="connsiteY20" fmla="*/ 835310 h 991647"/>
                  <a:gd name="connsiteX21" fmla="*/ 453632 w 995373"/>
                  <a:gd name="connsiteY21" fmla="*/ 975191 h 991647"/>
                  <a:gd name="connsiteX22" fmla="*/ 467346 w 995373"/>
                  <a:gd name="connsiteY22" fmla="*/ 991647 h 991647"/>
                  <a:gd name="connsiteX23" fmla="*/ 472832 w 995373"/>
                  <a:gd name="connsiteY23" fmla="*/ 991647 h 991647"/>
                  <a:gd name="connsiteX24" fmla="*/ 486546 w 995373"/>
                  <a:gd name="connsiteY24" fmla="*/ 986162 h 991647"/>
                  <a:gd name="connsiteX25" fmla="*/ 670312 w 995373"/>
                  <a:gd name="connsiteY25" fmla="*/ 802397 h 991647"/>
                  <a:gd name="connsiteX26" fmla="*/ 675798 w 995373"/>
                  <a:gd name="connsiteY26" fmla="*/ 791425 h 991647"/>
                  <a:gd name="connsiteX27" fmla="*/ 700481 w 995373"/>
                  <a:gd name="connsiteY27" fmla="*/ 599432 h 991647"/>
                  <a:gd name="connsiteX28" fmla="*/ 832134 w 995373"/>
                  <a:gd name="connsiteY28" fmla="*/ 467780 h 991647"/>
                  <a:gd name="connsiteX29" fmla="*/ 961044 w 995373"/>
                  <a:gd name="connsiteY29" fmla="*/ 262073 h 991647"/>
                  <a:gd name="connsiteX30" fmla="*/ 991216 w 995373"/>
                  <a:gd name="connsiteY30" fmla="*/ 20709 h 991647"/>
                  <a:gd name="connsiteX31" fmla="*/ 160156 w 995373"/>
                  <a:gd name="connsiteY31" fmla="*/ 525377 h 991647"/>
                  <a:gd name="connsiteX32" fmla="*/ 61417 w 995373"/>
                  <a:gd name="connsiteY32" fmla="*/ 506178 h 991647"/>
                  <a:gd name="connsiteX33" fmla="*/ 215011 w 995373"/>
                  <a:gd name="connsiteY33" fmla="*/ 352583 h 991647"/>
                  <a:gd name="connsiteX34" fmla="*/ 346665 w 995373"/>
                  <a:gd name="connsiteY34" fmla="*/ 336127 h 991647"/>
                  <a:gd name="connsiteX35" fmla="*/ 160156 w 995373"/>
                  <a:gd name="connsiteY35" fmla="*/ 525377 h 991647"/>
                  <a:gd name="connsiteX36" fmla="*/ 349408 w 995373"/>
                  <a:gd name="connsiteY36" fmla="*/ 827081 h 991647"/>
                  <a:gd name="connsiteX37" fmla="*/ 165642 w 995373"/>
                  <a:gd name="connsiteY37" fmla="*/ 643316 h 991647"/>
                  <a:gd name="connsiteX38" fmla="*/ 209527 w 995373"/>
                  <a:gd name="connsiteY38" fmla="*/ 618632 h 991647"/>
                  <a:gd name="connsiteX39" fmla="*/ 371349 w 995373"/>
                  <a:gd name="connsiteY39" fmla="*/ 780454 h 991647"/>
                  <a:gd name="connsiteX40" fmla="*/ 349408 w 995373"/>
                  <a:gd name="connsiteY40" fmla="*/ 827081 h 991647"/>
                  <a:gd name="connsiteX41" fmla="*/ 642884 w 995373"/>
                  <a:gd name="connsiteY41" fmla="*/ 783197 h 991647"/>
                  <a:gd name="connsiteX42" fmla="*/ 489288 w 995373"/>
                  <a:gd name="connsiteY42" fmla="*/ 936792 h 991647"/>
                  <a:gd name="connsiteX43" fmla="*/ 470090 w 995373"/>
                  <a:gd name="connsiteY43" fmla="*/ 838053 h 991647"/>
                  <a:gd name="connsiteX44" fmla="*/ 656598 w 995373"/>
                  <a:gd name="connsiteY44" fmla="*/ 651545 h 991647"/>
                  <a:gd name="connsiteX45" fmla="*/ 642884 w 995373"/>
                  <a:gd name="connsiteY45" fmla="*/ 783197 h 991647"/>
                  <a:gd name="connsiteX46" fmla="*/ 807450 w 995373"/>
                  <a:gd name="connsiteY46" fmla="*/ 443095 h 991647"/>
                  <a:gd name="connsiteX47" fmla="*/ 448146 w 995373"/>
                  <a:gd name="connsiteY47" fmla="*/ 802397 h 991647"/>
                  <a:gd name="connsiteX48" fmla="*/ 193069 w 995373"/>
                  <a:gd name="connsiteY48" fmla="*/ 547320 h 991647"/>
                  <a:gd name="connsiteX49" fmla="*/ 552373 w 995373"/>
                  <a:gd name="connsiteY49" fmla="*/ 188018 h 991647"/>
                  <a:gd name="connsiteX50" fmla="*/ 738881 w 995373"/>
                  <a:gd name="connsiteY50" fmla="*/ 70079 h 991647"/>
                  <a:gd name="connsiteX51" fmla="*/ 804706 w 995373"/>
                  <a:gd name="connsiteY51" fmla="*/ 193503 h 991647"/>
                  <a:gd name="connsiteX52" fmla="*/ 928131 w 995373"/>
                  <a:gd name="connsiteY52" fmla="*/ 259330 h 991647"/>
                  <a:gd name="connsiteX53" fmla="*/ 807450 w 995373"/>
                  <a:gd name="connsiteY53" fmla="*/ 443095 h 991647"/>
                  <a:gd name="connsiteX54" fmla="*/ 939103 w 995373"/>
                  <a:gd name="connsiteY54" fmla="*/ 218188 h 991647"/>
                  <a:gd name="connsiteX55" fmla="*/ 832134 w 995373"/>
                  <a:gd name="connsiteY55" fmla="*/ 163333 h 991647"/>
                  <a:gd name="connsiteX56" fmla="*/ 777279 w 995373"/>
                  <a:gd name="connsiteY56" fmla="*/ 56365 h 991647"/>
                  <a:gd name="connsiteX57" fmla="*/ 955558 w 995373"/>
                  <a:gd name="connsiteY57" fmla="*/ 39909 h 991647"/>
                  <a:gd name="connsiteX58" fmla="*/ 939103 w 995373"/>
                  <a:gd name="connsiteY58" fmla="*/ 218188 h 9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95373" h="991647">
                    <a:moveTo>
                      <a:pt x="991216" y="20709"/>
                    </a:moveTo>
                    <a:cubicBezTo>
                      <a:pt x="991216" y="12481"/>
                      <a:pt x="982986" y="4253"/>
                      <a:pt x="974758" y="4253"/>
                    </a:cubicBezTo>
                    <a:cubicBezTo>
                      <a:pt x="892475" y="-6718"/>
                      <a:pt x="810192" y="4253"/>
                      <a:pt x="733395" y="28938"/>
                    </a:cubicBezTo>
                    <a:cubicBezTo>
                      <a:pt x="656598" y="56365"/>
                      <a:pt x="585285" y="100249"/>
                      <a:pt x="527687" y="157847"/>
                    </a:cubicBezTo>
                    <a:lnTo>
                      <a:pt x="396035" y="289500"/>
                    </a:lnTo>
                    <a:lnTo>
                      <a:pt x="204041" y="314185"/>
                    </a:lnTo>
                    <a:cubicBezTo>
                      <a:pt x="198555" y="314185"/>
                      <a:pt x="195813" y="316928"/>
                      <a:pt x="193069" y="319670"/>
                    </a:cubicBezTo>
                    <a:lnTo>
                      <a:pt x="6562" y="506178"/>
                    </a:lnTo>
                    <a:cubicBezTo>
                      <a:pt x="1076" y="511664"/>
                      <a:pt x="-1666" y="519892"/>
                      <a:pt x="1076" y="525377"/>
                    </a:cubicBezTo>
                    <a:cubicBezTo>
                      <a:pt x="3819" y="533606"/>
                      <a:pt x="9304" y="536349"/>
                      <a:pt x="17533" y="539091"/>
                    </a:cubicBezTo>
                    <a:lnTo>
                      <a:pt x="157414" y="563776"/>
                    </a:lnTo>
                    <a:lnTo>
                      <a:pt x="184841" y="591204"/>
                    </a:lnTo>
                    <a:lnTo>
                      <a:pt x="127244" y="621374"/>
                    </a:lnTo>
                    <a:cubicBezTo>
                      <a:pt x="121758" y="624117"/>
                      <a:pt x="119014" y="629603"/>
                      <a:pt x="116272" y="635088"/>
                    </a:cubicBezTo>
                    <a:cubicBezTo>
                      <a:pt x="116272" y="640573"/>
                      <a:pt x="116272" y="648802"/>
                      <a:pt x="121758" y="651545"/>
                    </a:cubicBezTo>
                    <a:lnTo>
                      <a:pt x="341180" y="870966"/>
                    </a:lnTo>
                    <a:cubicBezTo>
                      <a:pt x="343922" y="873708"/>
                      <a:pt x="349408" y="876451"/>
                      <a:pt x="354893" y="876451"/>
                    </a:cubicBezTo>
                    <a:cubicBezTo>
                      <a:pt x="354893" y="876451"/>
                      <a:pt x="357635" y="876451"/>
                      <a:pt x="357635" y="876451"/>
                    </a:cubicBezTo>
                    <a:cubicBezTo>
                      <a:pt x="363121" y="876451"/>
                      <a:pt x="368607" y="870966"/>
                      <a:pt x="371349" y="865480"/>
                    </a:cubicBezTo>
                    <a:lnTo>
                      <a:pt x="401521" y="807882"/>
                    </a:lnTo>
                    <a:lnTo>
                      <a:pt x="428948" y="835310"/>
                    </a:lnTo>
                    <a:lnTo>
                      <a:pt x="453632" y="975191"/>
                    </a:lnTo>
                    <a:cubicBezTo>
                      <a:pt x="453632" y="983419"/>
                      <a:pt x="459118" y="988905"/>
                      <a:pt x="467346" y="991647"/>
                    </a:cubicBezTo>
                    <a:cubicBezTo>
                      <a:pt x="470090" y="991647"/>
                      <a:pt x="470090" y="991647"/>
                      <a:pt x="472832" y="991647"/>
                    </a:cubicBezTo>
                    <a:cubicBezTo>
                      <a:pt x="478318" y="991647"/>
                      <a:pt x="483804" y="988905"/>
                      <a:pt x="486546" y="986162"/>
                    </a:cubicBezTo>
                    <a:lnTo>
                      <a:pt x="670312" y="802397"/>
                    </a:lnTo>
                    <a:cubicBezTo>
                      <a:pt x="673054" y="799654"/>
                      <a:pt x="675798" y="794168"/>
                      <a:pt x="675798" y="791425"/>
                    </a:cubicBezTo>
                    <a:lnTo>
                      <a:pt x="700481" y="599432"/>
                    </a:lnTo>
                    <a:lnTo>
                      <a:pt x="832134" y="467780"/>
                    </a:lnTo>
                    <a:cubicBezTo>
                      <a:pt x="889733" y="410182"/>
                      <a:pt x="933617" y="338870"/>
                      <a:pt x="961044" y="262073"/>
                    </a:cubicBezTo>
                    <a:cubicBezTo>
                      <a:pt x="991216" y="185275"/>
                      <a:pt x="1002186" y="102992"/>
                      <a:pt x="991216" y="20709"/>
                    </a:cubicBezTo>
                    <a:close/>
                    <a:moveTo>
                      <a:pt x="160156" y="525377"/>
                    </a:moveTo>
                    <a:lnTo>
                      <a:pt x="61417" y="506178"/>
                    </a:lnTo>
                    <a:lnTo>
                      <a:pt x="215011" y="352583"/>
                    </a:lnTo>
                    <a:lnTo>
                      <a:pt x="346665" y="336127"/>
                    </a:lnTo>
                    <a:lnTo>
                      <a:pt x="160156" y="525377"/>
                    </a:lnTo>
                    <a:close/>
                    <a:moveTo>
                      <a:pt x="349408" y="827081"/>
                    </a:moveTo>
                    <a:lnTo>
                      <a:pt x="165642" y="643316"/>
                    </a:lnTo>
                    <a:lnTo>
                      <a:pt x="209527" y="618632"/>
                    </a:lnTo>
                    <a:lnTo>
                      <a:pt x="371349" y="780454"/>
                    </a:lnTo>
                    <a:lnTo>
                      <a:pt x="349408" y="827081"/>
                    </a:lnTo>
                    <a:close/>
                    <a:moveTo>
                      <a:pt x="642884" y="783197"/>
                    </a:moveTo>
                    <a:lnTo>
                      <a:pt x="489288" y="936792"/>
                    </a:lnTo>
                    <a:lnTo>
                      <a:pt x="470090" y="838053"/>
                    </a:lnTo>
                    <a:lnTo>
                      <a:pt x="656598" y="651545"/>
                    </a:lnTo>
                    <a:lnTo>
                      <a:pt x="642884" y="783197"/>
                    </a:lnTo>
                    <a:close/>
                    <a:moveTo>
                      <a:pt x="807450" y="443095"/>
                    </a:moveTo>
                    <a:lnTo>
                      <a:pt x="448146" y="802397"/>
                    </a:lnTo>
                    <a:lnTo>
                      <a:pt x="193069" y="547320"/>
                    </a:lnTo>
                    <a:lnTo>
                      <a:pt x="552373" y="188018"/>
                    </a:lnTo>
                    <a:cubicBezTo>
                      <a:pt x="604485" y="135905"/>
                      <a:pt x="667568" y="94764"/>
                      <a:pt x="738881" y="70079"/>
                    </a:cubicBezTo>
                    <a:cubicBezTo>
                      <a:pt x="747109" y="116706"/>
                      <a:pt x="771794" y="157847"/>
                      <a:pt x="804706" y="193503"/>
                    </a:cubicBezTo>
                    <a:cubicBezTo>
                      <a:pt x="837620" y="226417"/>
                      <a:pt x="881505" y="248359"/>
                      <a:pt x="928131" y="259330"/>
                    </a:cubicBezTo>
                    <a:cubicBezTo>
                      <a:pt x="900703" y="327899"/>
                      <a:pt x="859562" y="390982"/>
                      <a:pt x="807450" y="443095"/>
                    </a:cubicBezTo>
                    <a:close/>
                    <a:moveTo>
                      <a:pt x="939103" y="218188"/>
                    </a:moveTo>
                    <a:cubicBezTo>
                      <a:pt x="897961" y="212703"/>
                      <a:pt x="862305" y="190761"/>
                      <a:pt x="832134" y="163333"/>
                    </a:cubicBezTo>
                    <a:cubicBezTo>
                      <a:pt x="801964" y="133162"/>
                      <a:pt x="782764" y="97507"/>
                      <a:pt x="777279" y="56365"/>
                    </a:cubicBezTo>
                    <a:cubicBezTo>
                      <a:pt x="834878" y="39909"/>
                      <a:pt x="895219" y="34423"/>
                      <a:pt x="955558" y="39909"/>
                    </a:cubicBezTo>
                    <a:cubicBezTo>
                      <a:pt x="958302" y="100249"/>
                      <a:pt x="952816" y="160590"/>
                      <a:pt x="939103" y="218188"/>
                    </a:cubicBezTo>
                    <a:close/>
                  </a:path>
                </a:pathLst>
              </a:custGeom>
              <a:grpFill/>
              <a:ln w="274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97B944F-66D6-BEA4-96CD-F1B6F0126E6C}"/>
                  </a:ext>
                </a:extLst>
              </p:cNvPr>
              <p:cNvSpPr/>
              <p:nvPr/>
            </p:nvSpPr>
            <p:spPr>
              <a:xfrm>
                <a:off x="11188507" y="2334258"/>
                <a:ext cx="239991" cy="240677"/>
              </a:xfrm>
              <a:custGeom>
                <a:avLst/>
                <a:gdLst>
                  <a:gd name="connsiteX0" fmla="*/ 34971 w 239991"/>
                  <a:gd name="connsiteY0" fmla="*/ 34970 h 240677"/>
                  <a:gd name="connsiteX1" fmla="*/ 34971 w 239991"/>
                  <a:gd name="connsiteY1" fmla="*/ 205021 h 240677"/>
                  <a:gd name="connsiteX2" fmla="*/ 119996 w 239991"/>
                  <a:gd name="connsiteY2" fmla="*/ 240677 h 240677"/>
                  <a:gd name="connsiteX3" fmla="*/ 205022 w 239991"/>
                  <a:gd name="connsiteY3" fmla="*/ 205021 h 240677"/>
                  <a:gd name="connsiteX4" fmla="*/ 205022 w 239991"/>
                  <a:gd name="connsiteY4" fmla="*/ 205021 h 240677"/>
                  <a:gd name="connsiteX5" fmla="*/ 205022 w 239991"/>
                  <a:gd name="connsiteY5" fmla="*/ 34970 h 240677"/>
                  <a:gd name="connsiteX6" fmla="*/ 34971 w 239991"/>
                  <a:gd name="connsiteY6" fmla="*/ 34970 h 240677"/>
                  <a:gd name="connsiteX7" fmla="*/ 177595 w 239991"/>
                  <a:gd name="connsiteY7" fmla="*/ 177594 h 240677"/>
                  <a:gd name="connsiteX8" fmla="*/ 62398 w 239991"/>
                  <a:gd name="connsiteY8" fmla="*/ 177594 h 240677"/>
                  <a:gd name="connsiteX9" fmla="*/ 62398 w 239991"/>
                  <a:gd name="connsiteY9" fmla="*/ 62398 h 240677"/>
                  <a:gd name="connsiteX10" fmla="*/ 119996 w 239991"/>
                  <a:gd name="connsiteY10" fmla="*/ 37713 h 240677"/>
                  <a:gd name="connsiteX11" fmla="*/ 177595 w 239991"/>
                  <a:gd name="connsiteY11" fmla="*/ 62398 h 240677"/>
                  <a:gd name="connsiteX12" fmla="*/ 177595 w 239991"/>
                  <a:gd name="connsiteY12" fmla="*/ 177594 h 2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991" h="240677">
                    <a:moveTo>
                      <a:pt x="34971" y="34970"/>
                    </a:moveTo>
                    <a:cubicBezTo>
                      <a:pt x="-11657" y="81597"/>
                      <a:pt x="-11657" y="158394"/>
                      <a:pt x="34971" y="205021"/>
                    </a:cubicBezTo>
                    <a:cubicBezTo>
                      <a:pt x="59654" y="229706"/>
                      <a:pt x="89826" y="240677"/>
                      <a:pt x="119996" y="240677"/>
                    </a:cubicBezTo>
                    <a:cubicBezTo>
                      <a:pt x="150167" y="240677"/>
                      <a:pt x="180337" y="229706"/>
                      <a:pt x="205022" y="205021"/>
                    </a:cubicBezTo>
                    <a:lnTo>
                      <a:pt x="205022" y="205021"/>
                    </a:lnTo>
                    <a:cubicBezTo>
                      <a:pt x="251648" y="158394"/>
                      <a:pt x="251648" y="81597"/>
                      <a:pt x="205022" y="34970"/>
                    </a:cubicBezTo>
                    <a:cubicBezTo>
                      <a:pt x="158395" y="-11657"/>
                      <a:pt x="81598" y="-11657"/>
                      <a:pt x="34971" y="34970"/>
                    </a:cubicBezTo>
                    <a:close/>
                    <a:moveTo>
                      <a:pt x="177595" y="177594"/>
                    </a:moveTo>
                    <a:cubicBezTo>
                      <a:pt x="147423" y="207764"/>
                      <a:pt x="95312" y="207764"/>
                      <a:pt x="62398" y="177594"/>
                    </a:cubicBezTo>
                    <a:cubicBezTo>
                      <a:pt x="32227" y="147424"/>
                      <a:pt x="32227" y="95311"/>
                      <a:pt x="62398" y="62398"/>
                    </a:cubicBezTo>
                    <a:cubicBezTo>
                      <a:pt x="78854" y="45941"/>
                      <a:pt x="98054" y="37713"/>
                      <a:pt x="119996" y="37713"/>
                    </a:cubicBezTo>
                    <a:cubicBezTo>
                      <a:pt x="141937" y="37713"/>
                      <a:pt x="161137" y="45941"/>
                      <a:pt x="177595" y="62398"/>
                    </a:cubicBezTo>
                    <a:cubicBezTo>
                      <a:pt x="207765" y="95311"/>
                      <a:pt x="207765" y="144681"/>
                      <a:pt x="177595" y="177594"/>
                    </a:cubicBezTo>
                    <a:close/>
                  </a:path>
                </a:pathLst>
              </a:custGeom>
              <a:grpFill/>
              <a:ln w="274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5A5BB58-660D-5541-28FB-3215215BD2B6}"/>
                  </a:ext>
                </a:extLst>
              </p:cNvPr>
              <p:cNvSpPr/>
              <p:nvPr/>
            </p:nvSpPr>
            <p:spPr>
              <a:xfrm>
                <a:off x="10696180" y="2862240"/>
                <a:ext cx="207763" cy="209135"/>
              </a:xfrm>
              <a:custGeom>
                <a:avLst/>
                <a:gdLst>
                  <a:gd name="connsiteX0" fmla="*/ 203651 w 207763"/>
                  <a:gd name="connsiteY0" fmla="*/ 6171 h 209135"/>
                  <a:gd name="connsiteX1" fmla="*/ 176223 w 207763"/>
                  <a:gd name="connsiteY1" fmla="*/ 6171 h 209135"/>
                  <a:gd name="connsiteX2" fmla="*/ 6171 w 207763"/>
                  <a:gd name="connsiteY2" fmla="*/ 176223 h 209135"/>
                  <a:gd name="connsiteX3" fmla="*/ 6171 w 207763"/>
                  <a:gd name="connsiteY3" fmla="*/ 203650 h 209135"/>
                  <a:gd name="connsiteX4" fmla="*/ 19885 w 207763"/>
                  <a:gd name="connsiteY4" fmla="*/ 209136 h 209135"/>
                  <a:gd name="connsiteX5" fmla="*/ 33599 w 207763"/>
                  <a:gd name="connsiteY5" fmla="*/ 203650 h 209135"/>
                  <a:gd name="connsiteX6" fmla="*/ 203651 w 207763"/>
                  <a:gd name="connsiteY6" fmla="*/ 33599 h 209135"/>
                  <a:gd name="connsiteX7" fmla="*/ 203651 w 207763"/>
                  <a:gd name="connsiteY7" fmla="*/ 6171 h 2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63" h="209135">
                    <a:moveTo>
                      <a:pt x="203651" y="6171"/>
                    </a:moveTo>
                    <a:cubicBezTo>
                      <a:pt x="195421" y="-2057"/>
                      <a:pt x="184451" y="-2057"/>
                      <a:pt x="176223" y="6171"/>
                    </a:cubicBezTo>
                    <a:lnTo>
                      <a:pt x="6171" y="176223"/>
                    </a:lnTo>
                    <a:cubicBezTo>
                      <a:pt x="-2057" y="184451"/>
                      <a:pt x="-2057" y="195422"/>
                      <a:pt x="6171" y="203650"/>
                    </a:cubicBezTo>
                    <a:cubicBezTo>
                      <a:pt x="8913" y="206393"/>
                      <a:pt x="14399" y="209136"/>
                      <a:pt x="19885" y="209136"/>
                    </a:cubicBezTo>
                    <a:cubicBezTo>
                      <a:pt x="25371" y="209136"/>
                      <a:pt x="30855" y="206393"/>
                      <a:pt x="33599" y="203650"/>
                    </a:cubicBezTo>
                    <a:lnTo>
                      <a:pt x="203651" y="33599"/>
                    </a:lnTo>
                    <a:cubicBezTo>
                      <a:pt x="209135" y="25371"/>
                      <a:pt x="209135" y="14399"/>
                      <a:pt x="203651" y="6171"/>
                    </a:cubicBezTo>
                    <a:close/>
                  </a:path>
                </a:pathLst>
              </a:custGeom>
              <a:grpFill/>
              <a:ln w="274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ADD3775-BAAA-F2ED-C502-C08BC486F735}"/>
                  </a:ext>
                </a:extLst>
              </p:cNvPr>
              <p:cNvSpPr/>
              <p:nvPr/>
            </p:nvSpPr>
            <p:spPr>
              <a:xfrm>
                <a:off x="10841547" y="2917095"/>
                <a:ext cx="116566" cy="115881"/>
              </a:xfrm>
              <a:custGeom>
                <a:avLst/>
                <a:gdLst>
                  <a:gd name="connsiteX0" fmla="*/ 82968 w 116566"/>
                  <a:gd name="connsiteY0" fmla="*/ 6171 h 115881"/>
                  <a:gd name="connsiteX1" fmla="*/ 6171 w 116566"/>
                  <a:gd name="connsiteY1" fmla="*/ 82968 h 115881"/>
                  <a:gd name="connsiteX2" fmla="*/ 6171 w 116566"/>
                  <a:gd name="connsiteY2" fmla="*/ 110396 h 115881"/>
                  <a:gd name="connsiteX3" fmla="*/ 19885 w 116566"/>
                  <a:gd name="connsiteY3" fmla="*/ 115881 h 115881"/>
                  <a:gd name="connsiteX4" fmla="*/ 33599 w 116566"/>
                  <a:gd name="connsiteY4" fmla="*/ 110396 h 115881"/>
                  <a:gd name="connsiteX5" fmla="*/ 110396 w 116566"/>
                  <a:gd name="connsiteY5" fmla="*/ 33599 h 115881"/>
                  <a:gd name="connsiteX6" fmla="*/ 110396 w 116566"/>
                  <a:gd name="connsiteY6" fmla="*/ 6171 h 115881"/>
                  <a:gd name="connsiteX7" fmla="*/ 82968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82968" y="6171"/>
                    </a:moveTo>
                    <a:lnTo>
                      <a:pt x="6171" y="82968"/>
                    </a:lnTo>
                    <a:cubicBezTo>
                      <a:pt x="-2057" y="91197"/>
                      <a:pt x="-2057" y="102168"/>
                      <a:pt x="6171" y="110396"/>
                    </a:cubicBezTo>
                    <a:cubicBezTo>
                      <a:pt x="8913" y="113139"/>
                      <a:pt x="14399" y="115881"/>
                      <a:pt x="19885" y="115881"/>
                    </a:cubicBezTo>
                    <a:cubicBezTo>
                      <a:pt x="25371" y="115881"/>
                      <a:pt x="30857" y="113139"/>
                      <a:pt x="33599" y="110396"/>
                    </a:cubicBezTo>
                    <a:lnTo>
                      <a:pt x="110396" y="33599"/>
                    </a:lnTo>
                    <a:cubicBezTo>
                      <a:pt x="118624" y="25371"/>
                      <a:pt x="118624" y="14399"/>
                      <a:pt x="110396" y="6171"/>
                    </a:cubicBezTo>
                    <a:cubicBezTo>
                      <a:pt x="104910" y="-2057"/>
                      <a:pt x="91196" y="-2057"/>
                      <a:pt x="82968" y="6171"/>
                    </a:cubicBez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2CACC71-8BA8-4EE5-6B0F-73B58ABD60C8}"/>
                  </a:ext>
                </a:extLst>
              </p:cNvPr>
              <p:cNvSpPr/>
              <p:nvPr/>
            </p:nvSpPr>
            <p:spPr>
              <a:xfrm>
                <a:off x="10800014" y="3032976"/>
                <a:ext cx="40503" cy="39770"/>
              </a:xfrm>
              <a:custGeom>
                <a:avLst/>
                <a:gdLst>
                  <a:gd name="connsiteX0" fmla="*/ 20275 w 40503"/>
                  <a:gd name="connsiteY0" fmla="*/ 0 h 39770"/>
                  <a:gd name="connsiteX1" fmla="*/ 1076 w 40503"/>
                  <a:gd name="connsiteY1" fmla="*/ 13714 h 39770"/>
                  <a:gd name="connsiteX2" fmla="*/ 6562 w 40503"/>
                  <a:gd name="connsiteY2" fmla="*/ 35656 h 39770"/>
                  <a:gd name="connsiteX3" fmla="*/ 31247 w 40503"/>
                  <a:gd name="connsiteY3" fmla="*/ 35656 h 39770"/>
                  <a:gd name="connsiteX4" fmla="*/ 39475 w 40503"/>
                  <a:gd name="connsiteY4" fmla="*/ 10971 h 39770"/>
                  <a:gd name="connsiteX5" fmla="*/ 20275 w 40503"/>
                  <a:gd name="connsiteY5" fmla="*/ 0 h 3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03" h="39770">
                    <a:moveTo>
                      <a:pt x="20275" y="0"/>
                    </a:moveTo>
                    <a:cubicBezTo>
                      <a:pt x="12047" y="0"/>
                      <a:pt x="3819" y="5486"/>
                      <a:pt x="1076" y="13714"/>
                    </a:cubicBezTo>
                    <a:cubicBezTo>
                      <a:pt x="-1666" y="21942"/>
                      <a:pt x="1076" y="30171"/>
                      <a:pt x="6562" y="35656"/>
                    </a:cubicBezTo>
                    <a:cubicBezTo>
                      <a:pt x="12047" y="41141"/>
                      <a:pt x="23018" y="41141"/>
                      <a:pt x="31247" y="35656"/>
                    </a:cubicBezTo>
                    <a:cubicBezTo>
                      <a:pt x="39475" y="30171"/>
                      <a:pt x="42217" y="19200"/>
                      <a:pt x="39475" y="10971"/>
                    </a:cubicBezTo>
                    <a:cubicBezTo>
                      <a:pt x="36731" y="5486"/>
                      <a:pt x="28503" y="0"/>
                      <a:pt x="20275" y="0"/>
                    </a:cubicBezTo>
                    <a:close/>
                  </a:path>
                </a:pathLst>
              </a:custGeom>
              <a:grpFill/>
              <a:ln w="274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8E106DB-EB55-3F4B-9557-55337A127D20}"/>
                  </a:ext>
                </a:extLst>
              </p:cNvPr>
              <p:cNvSpPr/>
              <p:nvPr/>
            </p:nvSpPr>
            <p:spPr>
              <a:xfrm>
                <a:off x="10839490" y="3045471"/>
                <a:ext cx="27427" cy="1218"/>
              </a:xfrm>
              <a:custGeom>
                <a:avLst/>
                <a:gdLst>
                  <a:gd name="connsiteX0" fmla="*/ 0 w 27427"/>
                  <a:gd name="connsiteY0" fmla="*/ 1219 h 1218"/>
                  <a:gd name="connsiteX1" fmla="*/ 0 w 27427"/>
                  <a:gd name="connsiteY1" fmla="*/ 1219 h 1218"/>
                  <a:gd name="connsiteX2" fmla="*/ 0 w 27427"/>
                  <a:gd name="connsiteY2" fmla="*/ 1219 h 1218"/>
                </a:gdLst>
                <a:ahLst/>
                <a:cxnLst>
                  <a:cxn ang="0">
                    <a:pos x="connsiteX0" y="connsiteY0"/>
                  </a:cxn>
                  <a:cxn ang="0">
                    <a:pos x="connsiteX1" y="connsiteY1"/>
                  </a:cxn>
                  <a:cxn ang="0">
                    <a:pos x="connsiteX2" y="connsiteY2"/>
                  </a:cxn>
                </a:cxnLst>
                <a:rect l="l" t="t" r="r" b="b"/>
                <a:pathLst>
                  <a:path w="27427" h="1218">
                    <a:moveTo>
                      <a:pt x="0" y="1219"/>
                    </a:moveTo>
                    <a:cubicBezTo>
                      <a:pt x="0" y="1219"/>
                      <a:pt x="0" y="-1524"/>
                      <a:pt x="0" y="1219"/>
                    </a:cubicBezTo>
                    <a:lnTo>
                      <a:pt x="0" y="1219"/>
                    </a:lnTo>
                    <a:close/>
                  </a:path>
                </a:pathLst>
              </a:custGeom>
              <a:grpFill/>
              <a:ln w="274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CC182A1-1E48-7EFC-7932-6F8E327DE73B}"/>
                  </a:ext>
                </a:extLst>
              </p:cNvPr>
              <p:cNvSpPr/>
              <p:nvPr/>
            </p:nvSpPr>
            <p:spPr>
              <a:xfrm>
                <a:off x="10748292" y="3076175"/>
                <a:ext cx="50741" cy="50055"/>
              </a:xfrm>
              <a:custGeom>
                <a:avLst/>
                <a:gdLst>
                  <a:gd name="connsiteX0" fmla="*/ 17143 w 50741"/>
                  <a:gd name="connsiteY0" fmla="*/ 6171 h 50055"/>
                  <a:gd name="connsiteX1" fmla="*/ 6171 w 50741"/>
                  <a:gd name="connsiteY1" fmla="*/ 17143 h 50055"/>
                  <a:gd name="connsiteX2" fmla="*/ 6171 w 50741"/>
                  <a:gd name="connsiteY2" fmla="*/ 44570 h 50055"/>
                  <a:gd name="connsiteX3" fmla="*/ 19885 w 50741"/>
                  <a:gd name="connsiteY3" fmla="*/ 50056 h 50055"/>
                  <a:gd name="connsiteX4" fmla="*/ 33599 w 50741"/>
                  <a:gd name="connsiteY4" fmla="*/ 44570 h 50055"/>
                  <a:gd name="connsiteX5" fmla="*/ 44570 w 50741"/>
                  <a:gd name="connsiteY5" fmla="*/ 33599 h 50055"/>
                  <a:gd name="connsiteX6" fmla="*/ 44570 w 50741"/>
                  <a:gd name="connsiteY6" fmla="*/ 6171 h 50055"/>
                  <a:gd name="connsiteX7" fmla="*/ 17143 w 50741"/>
                  <a:gd name="connsiteY7" fmla="*/ 6171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17143" y="6171"/>
                    </a:moveTo>
                    <a:lnTo>
                      <a:pt x="6171" y="17143"/>
                    </a:lnTo>
                    <a:cubicBezTo>
                      <a:pt x="-2057" y="25371"/>
                      <a:pt x="-2057" y="36342"/>
                      <a:pt x="6171" y="44570"/>
                    </a:cubicBezTo>
                    <a:cubicBezTo>
                      <a:pt x="8915" y="47313"/>
                      <a:pt x="14401" y="50056"/>
                      <a:pt x="19885" y="50056"/>
                    </a:cubicBezTo>
                    <a:cubicBezTo>
                      <a:pt x="25371" y="50056"/>
                      <a:pt x="30857" y="47313"/>
                      <a:pt x="33599" y="44570"/>
                    </a:cubicBezTo>
                    <a:lnTo>
                      <a:pt x="44570" y="33599"/>
                    </a:lnTo>
                    <a:cubicBezTo>
                      <a:pt x="52798" y="25371"/>
                      <a:pt x="52798" y="14400"/>
                      <a:pt x="44570" y="6171"/>
                    </a:cubicBezTo>
                    <a:cubicBezTo>
                      <a:pt x="36342" y="-2057"/>
                      <a:pt x="25371" y="-2057"/>
                      <a:pt x="17143" y="6171"/>
                    </a:cubicBez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80FC701-100B-D8E4-648B-BFCF6D24A258}"/>
                  </a:ext>
                </a:extLst>
              </p:cNvPr>
              <p:cNvSpPr/>
              <p:nvPr/>
            </p:nvSpPr>
            <p:spPr>
              <a:xfrm>
                <a:off x="10641325" y="2900638"/>
                <a:ext cx="116566" cy="115881"/>
              </a:xfrm>
              <a:custGeom>
                <a:avLst/>
                <a:gdLst>
                  <a:gd name="connsiteX0" fmla="*/ 110396 w 116566"/>
                  <a:gd name="connsiteY0" fmla="*/ 6171 h 115881"/>
                  <a:gd name="connsiteX1" fmla="*/ 82968 w 116566"/>
                  <a:gd name="connsiteY1" fmla="*/ 6171 h 115881"/>
                  <a:gd name="connsiteX2" fmla="*/ 6171 w 116566"/>
                  <a:gd name="connsiteY2" fmla="*/ 82969 h 115881"/>
                  <a:gd name="connsiteX3" fmla="*/ 6171 w 116566"/>
                  <a:gd name="connsiteY3" fmla="*/ 110396 h 115881"/>
                  <a:gd name="connsiteX4" fmla="*/ 19885 w 116566"/>
                  <a:gd name="connsiteY4" fmla="*/ 115882 h 115881"/>
                  <a:gd name="connsiteX5" fmla="*/ 33599 w 116566"/>
                  <a:gd name="connsiteY5" fmla="*/ 110396 h 115881"/>
                  <a:gd name="connsiteX6" fmla="*/ 110396 w 116566"/>
                  <a:gd name="connsiteY6" fmla="*/ 33599 h 115881"/>
                  <a:gd name="connsiteX7" fmla="*/ 110396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110396" y="6171"/>
                    </a:moveTo>
                    <a:cubicBezTo>
                      <a:pt x="102168" y="-2057"/>
                      <a:pt x="91196" y="-2057"/>
                      <a:pt x="82968" y="6171"/>
                    </a:cubicBezTo>
                    <a:lnTo>
                      <a:pt x="6171" y="82969"/>
                    </a:lnTo>
                    <a:cubicBezTo>
                      <a:pt x="-2057" y="91197"/>
                      <a:pt x="-2057" y="102168"/>
                      <a:pt x="6171" y="110396"/>
                    </a:cubicBezTo>
                    <a:cubicBezTo>
                      <a:pt x="8913" y="113139"/>
                      <a:pt x="14399" y="115882"/>
                      <a:pt x="19885" y="115882"/>
                    </a:cubicBezTo>
                    <a:cubicBezTo>
                      <a:pt x="25371" y="115882"/>
                      <a:pt x="30855" y="113139"/>
                      <a:pt x="33599" y="110396"/>
                    </a:cubicBezTo>
                    <a:lnTo>
                      <a:pt x="110396" y="33599"/>
                    </a:lnTo>
                    <a:cubicBezTo>
                      <a:pt x="118624" y="28113"/>
                      <a:pt x="118624" y="14400"/>
                      <a:pt x="110396" y="6171"/>
                    </a:cubicBez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AB9072C-A862-1DE8-565E-E6B3B2D12B12}"/>
                  </a:ext>
                </a:extLst>
              </p:cNvPr>
              <p:cNvSpPr/>
              <p:nvPr/>
            </p:nvSpPr>
            <p:spPr>
              <a:xfrm>
                <a:off x="10756959" y="2861124"/>
                <a:ext cx="38645" cy="38485"/>
              </a:xfrm>
              <a:custGeom>
                <a:avLst/>
                <a:gdLst>
                  <a:gd name="connsiteX0" fmla="*/ 24932 w 38645"/>
                  <a:gd name="connsiteY0" fmla="*/ 37457 h 38485"/>
                  <a:gd name="connsiteX1" fmla="*/ 38646 w 38645"/>
                  <a:gd name="connsiteY1" fmla="*/ 21001 h 38485"/>
                  <a:gd name="connsiteX2" fmla="*/ 27676 w 38645"/>
                  <a:gd name="connsiteY2" fmla="*/ 1801 h 38485"/>
                  <a:gd name="connsiteX3" fmla="*/ 5734 w 38645"/>
                  <a:gd name="connsiteY3" fmla="*/ 4544 h 38485"/>
                  <a:gd name="connsiteX4" fmla="*/ 2990 w 38645"/>
                  <a:gd name="connsiteY4" fmla="*/ 29229 h 38485"/>
                  <a:gd name="connsiteX5" fmla="*/ 2990 w 38645"/>
                  <a:gd name="connsiteY5" fmla="*/ 29229 h 38485"/>
                  <a:gd name="connsiteX6" fmla="*/ 2990 w 38645"/>
                  <a:gd name="connsiteY6" fmla="*/ 29229 h 38485"/>
                  <a:gd name="connsiteX7" fmla="*/ 24932 w 38645"/>
                  <a:gd name="connsiteY7" fmla="*/ 37457 h 3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5" h="38485">
                    <a:moveTo>
                      <a:pt x="24932" y="37457"/>
                    </a:moveTo>
                    <a:cubicBezTo>
                      <a:pt x="33161" y="34714"/>
                      <a:pt x="38646" y="29229"/>
                      <a:pt x="38646" y="21001"/>
                    </a:cubicBezTo>
                    <a:cubicBezTo>
                      <a:pt x="38646" y="12773"/>
                      <a:pt x="35904" y="4544"/>
                      <a:pt x="27676" y="1801"/>
                    </a:cubicBezTo>
                    <a:cubicBezTo>
                      <a:pt x="19448" y="-941"/>
                      <a:pt x="11218" y="-941"/>
                      <a:pt x="5734" y="4544"/>
                    </a:cubicBezTo>
                    <a:cubicBezTo>
                      <a:pt x="248" y="10030"/>
                      <a:pt x="-2496" y="21001"/>
                      <a:pt x="2990" y="29229"/>
                    </a:cubicBezTo>
                    <a:cubicBezTo>
                      <a:pt x="2990" y="29229"/>
                      <a:pt x="2990" y="29229"/>
                      <a:pt x="2990" y="29229"/>
                    </a:cubicBezTo>
                    <a:cubicBezTo>
                      <a:pt x="2990" y="29229"/>
                      <a:pt x="2990" y="29229"/>
                      <a:pt x="2990" y="29229"/>
                    </a:cubicBezTo>
                    <a:cubicBezTo>
                      <a:pt x="8476" y="37457"/>
                      <a:pt x="16704" y="40200"/>
                      <a:pt x="24932" y="37457"/>
                    </a:cubicBez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DCAE2ECA-65AD-9A61-1A19-8C3426516965}"/>
                  </a:ext>
                </a:extLst>
              </p:cNvPr>
              <p:cNvSpPr/>
              <p:nvPr/>
            </p:nvSpPr>
            <p:spPr>
              <a:xfrm>
                <a:off x="10800405" y="2807384"/>
                <a:ext cx="50741" cy="50055"/>
              </a:xfrm>
              <a:custGeom>
                <a:avLst/>
                <a:gdLst>
                  <a:gd name="connsiteX0" fmla="*/ 33599 w 50741"/>
                  <a:gd name="connsiteY0" fmla="*/ 44570 h 50055"/>
                  <a:gd name="connsiteX1" fmla="*/ 44570 w 50741"/>
                  <a:gd name="connsiteY1" fmla="*/ 33599 h 50055"/>
                  <a:gd name="connsiteX2" fmla="*/ 44570 w 50741"/>
                  <a:gd name="connsiteY2" fmla="*/ 6171 h 50055"/>
                  <a:gd name="connsiteX3" fmla="*/ 17143 w 50741"/>
                  <a:gd name="connsiteY3" fmla="*/ 6171 h 50055"/>
                  <a:gd name="connsiteX4" fmla="*/ 6171 w 50741"/>
                  <a:gd name="connsiteY4" fmla="*/ 17142 h 50055"/>
                  <a:gd name="connsiteX5" fmla="*/ 6171 w 50741"/>
                  <a:gd name="connsiteY5" fmla="*/ 44570 h 50055"/>
                  <a:gd name="connsiteX6" fmla="*/ 19885 w 50741"/>
                  <a:gd name="connsiteY6" fmla="*/ 50055 h 50055"/>
                  <a:gd name="connsiteX7" fmla="*/ 33599 w 50741"/>
                  <a:gd name="connsiteY7" fmla="*/ 44570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33599" y="44570"/>
                    </a:moveTo>
                    <a:lnTo>
                      <a:pt x="44570" y="33599"/>
                    </a:lnTo>
                    <a:cubicBezTo>
                      <a:pt x="52798" y="25371"/>
                      <a:pt x="52798" y="14399"/>
                      <a:pt x="44570" y="6171"/>
                    </a:cubicBezTo>
                    <a:cubicBezTo>
                      <a:pt x="36341" y="-2057"/>
                      <a:pt x="25371" y="-2057"/>
                      <a:pt x="17143" y="6171"/>
                    </a:cubicBezTo>
                    <a:lnTo>
                      <a:pt x="6171" y="17142"/>
                    </a:lnTo>
                    <a:cubicBezTo>
                      <a:pt x="-2057" y="25371"/>
                      <a:pt x="-2057" y="36342"/>
                      <a:pt x="6171" y="44570"/>
                    </a:cubicBezTo>
                    <a:cubicBezTo>
                      <a:pt x="8913" y="47312"/>
                      <a:pt x="14399" y="50055"/>
                      <a:pt x="19885" y="50055"/>
                    </a:cubicBezTo>
                    <a:cubicBezTo>
                      <a:pt x="25371" y="50055"/>
                      <a:pt x="30857" y="50055"/>
                      <a:pt x="33599" y="44570"/>
                    </a:cubicBezTo>
                    <a:close/>
                  </a:path>
                </a:pathLst>
              </a:custGeom>
              <a:grpFill/>
              <a:ln w="27426" cap="flat">
                <a:noFill/>
                <a:prstDash val="solid"/>
                <a:miter/>
              </a:ln>
            </p:spPr>
            <p:txBody>
              <a:bodyPr rtlCol="0" anchor="ctr"/>
              <a:lstStyle/>
              <a:p>
                <a:endParaRPr lang="en-US"/>
              </a:p>
            </p:txBody>
          </p:sp>
        </p:grpSp>
      </p:grpSp>
      <p:sp>
        <p:nvSpPr>
          <p:cNvPr id="78" name="Slide Number Placeholder 5">
            <a:extLst>
              <a:ext uri="{FF2B5EF4-FFF2-40B4-BE49-F238E27FC236}">
                <a16:creationId xmlns:a16="http://schemas.microsoft.com/office/drawing/2014/main" id="{DD041728-1EDC-F2D1-BBE0-2424823448A0}"/>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10</a:t>
            </a:fld>
            <a:endParaRPr lang="en-US" dirty="0"/>
          </a:p>
        </p:txBody>
      </p:sp>
      <p:grpSp>
        <p:nvGrpSpPr>
          <p:cNvPr id="2" name="Group 11">
            <a:extLst>
              <a:ext uri="{FF2B5EF4-FFF2-40B4-BE49-F238E27FC236}">
                <a16:creationId xmlns:a16="http://schemas.microsoft.com/office/drawing/2014/main" id="{D19BCE9D-4E10-608D-AFAE-02941792F0DD}"/>
              </a:ext>
            </a:extLst>
          </p:cNvPr>
          <p:cNvGrpSpPr/>
          <p:nvPr/>
        </p:nvGrpSpPr>
        <p:grpSpPr>
          <a:xfrm>
            <a:off x="660400" y="782252"/>
            <a:ext cx="3320550" cy="307777"/>
            <a:chOff x="642634" y="1690786"/>
            <a:chExt cx="3320550" cy="307777"/>
          </a:xfrm>
        </p:grpSpPr>
        <p:sp>
          <p:nvSpPr>
            <p:cNvPr id="3" name="Rectangle 12">
              <a:extLst>
                <a:ext uri="{FF2B5EF4-FFF2-40B4-BE49-F238E27FC236}">
                  <a16:creationId xmlns:a16="http://schemas.microsoft.com/office/drawing/2014/main" id="{C93F6F11-AC10-070A-D60B-5B9110A4BC8B}"/>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13">
              <a:extLst>
                <a:ext uri="{FF2B5EF4-FFF2-40B4-BE49-F238E27FC236}">
                  <a16:creationId xmlns:a16="http://schemas.microsoft.com/office/drawing/2014/main" id="{5C06454E-4C41-91FA-3F8E-0EC136BBC70E}"/>
                </a:ext>
              </a:extLst>
            </p:cNvPr>
            <p:cNvSpPr txBox="1"/>
            <p:nvPr/>
          </p:nvSpPr>
          <p:spPr>
            <a:xfrm>
              <a:off x="736599" y="1690786"/>
              <a:ext cx="3226585"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ACTIVIDADES E RESULTADOS</a:t>
              </a:r>
            </a:p>
          </p:txBody>
        </p:sp>
      </p:grpSp>
      <p:sp>
        <p:nvSpPr>
          <p:cNvPr id="5" name="Text Placeholder 5">
            <a:extLst>
              <a:ext uri="{FF2B5EF4-FFF2-40B4-BE49-F238E27FC236}">
                <a16:creationId xmlns:a16="http://schemas.microsoft.com/office/drawing/2014/main" id="{3026561C-5813-3572-0255-D5D400AB29E0}"/>
              </a:ext>
            </a:extLst>
          </p:cNvPr>
          <p:cNvSpPr txBox="1">
            <a:spLocks/>
          </p:cNvSpPr>
          <p:nvPr/>
        </p:nvSpPr>
        <p:spPr>
          <a:xfrm>
            <a:off x="694362" y="1316248"/>
            <a:ext cx="1676400" cy="1290278"/>
          </a:xfrm>
          <a:prstGeom prst="rect">
            <a:avLst/>
          </a:prstGeom>
        </p:spPr>
        <p:txBody>
          <a:bodyPr wrap="square" lIns="0" tIns="0" rIns="0" bIns="0" numCol="1" spcCol="216000">
            <a:normAutofit fontScale="85000"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Lista de atividades e respetivos resultados. As medidas operacionais anuais destinam-se a concretizar todos os aspetos dos objetivos do projeto.</a:t>
            </a:r>
            <a:endParaRPr lang="en-IE" sz="1400" i="1" kern="0" spc="-5" dirty="0">
              <a:solidFill>
                <a:srgbClr val="EB7339"/>
              </a:solidFill>
              <a:latin typeface="Calibri"/>
              <a:cs typeface="Calibri"/>
            </a:endParaRPr>
          </a:p>
        </p:txBody>
      </p:sp>
      <p:grpSp>
        <p:nvGrpSpPr>
          <p:cNvPr id="6" name="Group 23">
            <a:extLst>
              <a:ext uri="{FF2B5EF4-FFF2-40B4-BE49-F238E27FC236}">
                <a16:creationId xmlns:a16="http://schemas.microsoft.com/office/drawing/2014/main" id="{AA66EA27-DCB5-8227-FB21-3B6843546FCB}"/>
              </a:ext>
            </a:extLst>
          </p:cNvPr>
          <p:cNvGrpSpPr/>
          <p:nvPr/>
        </p:nvGrpSpPr>
        <p:grpSpPr>
          <a:xfrm>
            <a:off x="660400" y="3985254"/>
            <a:ext cx="5746418" cy="307777"/>
            <a:chOff x="642634" y="1690786"/>
            <a:chExt cx="5746418" cy="307777"/>
          </a:xfrm>
        </p:grpSpPr>
        <p:sp>
          <p:nvSpPr>
            <p:cNvPr id="7" name="Rectangle 24">
              <a:extLst>
                <a:ext uri="{FF2B5EF4-FFF2-40B4-BE49-F238E27FC236}">
                  <a16:creationId xmlns:a16="http://schemas.microsoft.com/office/drawing/2014/main" id="{1436EFAF-32B4-5AED-6C61-9BD816F304FF}"/>
                </a:ext>
              </a:extLst>
            </p:cNvPr>
            <p:cNvSpPr/>
            <p:nvPr/>
          </p:nvSpPr>
          <p:spPr>
            <a:xfrm>
              <a:off x="642634" y="1690786"/>
              <a:ext cx="4431729"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5">
              <a:extLst>
                <a:ext uri="{FF2B5EF4-FFF2-40B4-BE49-F238E27FC236}">
                  <a16:creationId xmlns:a16="http://schemas.microsoft.com/office/drawing/2014/main" id="{FE9882B7-9C2F-3643-A467-8D98A1A7AC04}"/>
                </a:ext>
              </a:extLst>
            </p:cNvPr>
            <p:cNvSpPr txBox="1"/>
            <p:nvPr/>
          </p:nvSpPr>
          <p:spPr>
            <a:xfrm>
              <a:off x="736599" y="1690786"/>
              <a:ext cx="5652453" cy="307777"/>
            </a:xfrm>
            <a:prstGeom prst="rect">
              <a:avLst/>
            </a:prstGeom>
            <a:noFill/>
          </p:spPr>
          <p:txBody>
            <a:bodyPr wrap="square">
              <a:spAutoFit/>
            </a:bodyPr>
            <a:lstStyle/>
            <a:p>
              <a:pPr marL="9525" marR="389255">
                <a:spcBef>
                  <a:spcPts val="260"/>
                </a:spcBef>
              </a:pPr>
              <a:r>
                <a:rPr lang="pt-PT" sz="1400" b="1" spc="-10" dirty="0">
                  <a:solidFill>
                    <a:schemeClr val="bg1"/>
                  </a:solidFill>
                  <a:latin typeface="Calibri"/>
                  <a:cs typeface="Calibri"/>
                </a:rPr>
                <a:t>DEFINIR INDICADORES PARA A AVALIAÇÃO DO IMPACTO</a:t>
              </a:r>
              <a:endParaRPr lang="en-IE" sz="1400" b="1" spc="-10" dirty="0">
                <a:solidFill>
                  <a:schemeClr val="bg1"/>
                </a:solidFill>
                <a:latin typeface="Calibri"/>
                <a:cs typeface="Calibri"/>
              </a:endParaRPr>
            </a:p>
          </p:txBody>
        </p:sp>
      </p:grpSp>
      <p:sp>
        <p:nvSpPr>
          <p:cNvPr id="9" name="Text Placeholder 5">
            <a:extLst>
              <a:ext uri="{FF2B5EF4-FFF2-40B4-BE49-F238E27FC236}">
                <a16:creationId xmlns:a16="http://schemas.microsoft.com/office/drawing/2014/main" id="{57A0B4FD-91D5-8718-42F1-15F1F1578A0C}"/>
              </a:ext>
            </a:extLst>
          </p:cNvPr>
          <p:cNvSpPr txBox="1">
            <a:spLocks/>
          </p:cNvSpPr>
          <p:nvPr/>
        </p:nvSpPr>
        <p:spPr>
          <a:xfrm>
            <a:off x="694362" y="4519250"/>
            <a:ext cx="1676400" cy="1290278"/>
          </a:xfrm>
          <a:prstGeom prst="rect">
            <a:avLst/>
          </a:prstGeom>
        </p:spPr>
        <p:txBody>
          <a:bodyPr wrap="square" lIns="0" tIns="0" rIns="0" bIns="0" numCol="1" spcCol="216000">
            <a:normAutofit fontScale="85000"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Identificar os indicadores que demonstram os progressos realizados para atingir os resultados definidos para o seu exemplo e os respetivos limiares</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405652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4DA829-A968-7E83-D00E-561C5C35E7DB}"/>
              </a:ext>
            </a:extLst>
          </p:cNvPr>
          <p:cNvSpPr>
            <a:spLocks noGrp="1"/>
          </p:cNvSpPr>
          <p:nvPr>
            <p:ph type="body" sz="quarter" idx="13"/>
          </p:nvPr>
        </p:nvSpPr>
        <p:spPr>
          <a:xfrm>
            <a:off x="5342364" y="929696"/>
            <a:ext cx="2226836" cy="492797"/>
          </a:xfrm>
          <a:solidFill>
            <a:srgbClr val="EB7339"/>
          </a:solidFill>
        </p:spPr>
        <p:txBody>
          <a:bodyPr anchor="ctr"/>
          <a:lstStyle/>
          <a:p>
            <a:pPr marL="223838"/>
            <a:r>
              <a:rPr lang="en-IE" sz="2400" spc="-5" dirty="0" err="1">
                <a:solidFill>
                  <a:schemeClr val="bg1"/>
                </a:solidFill>
                <a:latin typeface="Calibri"/>
                <a:cs typeface="Calibri"/>
              </a:rPr>
              <a:t>ADCMoura</a:t>
            </a:r>
            <a:endParaRPr lang="en-IE" sz="2400" spc="-5" dirty="0">
              <a:solidFill>
                <a:schemeClr val="bg1"/>
              </a:solidFill>
              <a:latin typeface="Calibri"/>
              <a:cs typeface="Calibri"/>
            </a:endParaRPr>
          </a:p>
        </p:txBody>
      </p:sp>
      <p:cxnSp>
        <p:nvCxnSpPr>
          <p:cNvPr id="16" name="Straight Connector 15">
            <a:extLst>
              <a:ext uri="{FF2B5EF4-FFF2-40B4-BE49-F238E27FC236}">
                <a16:creationId xmlns:a16="http://schemas.microsoft.com/office/drawing/2014/main" id="{0597E16B-C4ED-C5D5-CB8C-3E786F7817CC}"/>
              </a:ext>
            </a:extLst>
          </p:cNvPr>
          <p:cNvCxnSpPr>
            <a:cxnSpLocks/>
          </p:cNvCxnSpPr>
          <p:nvPr/>
        </p:nvCxnSpPr>
        <p:spPr>
          <a:xfrm>
            <a:off x="321830" y="2262860"/>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F3F7005-123D-9156-4726-2B31EBC7D77F}"/>
              </a:ext>
            </a:extLst>
          </p:cNvPr>
          <p:cNvSpPr/>
          <p:nvPr/>
        </p:nvSpPr>
        <p:spPr>
          <a:xfrm>
            <a:off x="608864" y="2108971"/>
            <a:ext cx="2456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86B4AB98-6475-E749-0110-D61417244D74}"/>
              </a:ext>
            </a:extLst>
          </p:cNvPr>
          <p:cNvSpPr txBox="1">
            <a:spLocks/>
          </p:cNvSpPr>
          <p:nvPr/>
        </p:nvSpPr>
        <p:spPr>
          <a:xfrm>
            <a:off x="2586758" y="2637277"/>
            <a:ext cx="4320000" cy="7132777"/>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67310">
              <a:lnSpc>
                <a:spcPts val="1275"/>
              </a:lnSpc>
            </a:pPr>
            <a:r>
              <a:rPr lang="pt-PT" dirty="0">
                <a:effectLst/>
                <a:latin typeface="+mj-lt"/>
                <a:ea typeface="Calibri" panose="020F0502020204030204" pitchFamily="34" charset="0"/>
                <a:cs typeface="Times New Roman" panose="02020603050405020304" pitchFamily="18" charset="0"/>
              </a:rPr>
              <a:t>Numa altura em que Portugal se debate com os efeitos das alterações climáticas, expondo-o aos perigos decorrentes da subida das águas do mar, das secas prolongadas e do risco agravado de incêndios, e em que o grande desafio das próximas décadas é reduzir precisamente as emissões de gases com efeito de estufa e atingir a neutralidade carbónica em 2050, constata-se que o sector dos transportes corresponde a cerca de ¼ das emissões, devido sobretudo ao facto de uma grande parte da população usar carro próprio em muitas das suas deslocações, ao invés da utilização e formas de mobilidade ativa, como a proporcionada pela bicicleta. Não estranha assim que, em 2018, a ECF – </a:t>
            </a:r>
            <a:r>
              <a:rPr lang="pt-PT" dirty="0" err="1">
                <a:effectLst/>
                <a:latin typeface="+mj-lt"/>
                <a:ea typeface="Calibri" panose="020F0502020204030204" pitchFamily="34" charset="0"/>
                <a:cs typeface="Times New Roman" panose="02020603050405020304" pitchFamily="18" charset="0"/>
              </a:rPr>
              <a:t>European</a:t>
            </a:r>
            <a:r>
              <a:rPr lang="pt-PT" dirty="0">
                <a:effectLst/>
                <a:latin typeface="+mj-lt"/>
                <a:ea typeface="Calibri" panose="020F0502020204030204" pitchFamily="34" charset="0"/>
                <a:cs typeface="Times New Roman" panose="02020603050405020304" pitchFamily="18" charset="0"/>
              </a:rPr>
              <a:t> </a:t>
            </a:r>
            <a:r>
              <a:rPr lang="pt-PT" dirty="0" err="1">
                <a:effectLst/>
                <a:latin typeface="+mj-lt"/>
                <a:ea typeface="Calibri" panose="020F0502020204030204" pitchFamily="34" charset="0"/>
                <a:cs typeface="Times New Roman" panose="02020603050405020304" pitchFamily="18" charset="0"/>
              </a:rPr>
              <a:t>Cyclists</a:t>
            </a:r>
            <a:r>
              <a:rPr lang="pt-PT" dirty="0">
                <a:effectLst/>
                <a:latin typeface="+mj-lt"/>
                <a:ea typeface="Calibri" panose="020F0502020204030204" pitchFamily="34" charset="0"/>
                <a:cs typeface="Times New Roman" panose="02020603050405020304" pitchFamily="18" charset="0"/>
              </a:rPr>
              <a:t>’ </a:t>
            </a:r>
            <a:r>
              <a:rPr lang="pt-PT" dirty="0" err="1">
                <a:effectLst/>
                <a:latin typeface="+mj-lt"/>
                <a:ea typeface="Calibri" panose="020F0502020204030204" pitchFamily="34" charset="0"/>
                <a:cs typeface="Times New Roman" panose="02020603050405020304" pitchFamily="18" charset="0"/>
              </a:rPr>
              <a:t>Federation</a:t>
            </a:r>
            <a:r>
              <a:rPr lang="pt-PT" dirty="0">
                <a:effectLst/>
                <a:latin typeface="+mj-lt"/>
                <a:ea typeface="Calibri" panose="020F0502020204030204" pitchFamily="34" charset="0"/>
                <a:cs typeface="Times New Roman" panose="02020603050405020304" pitchFamily="18" charset="0"/>
              </a:rPr>
              <a:t> tivesse colocado Portugal na 27.ª posição em 28 países europeus em relação às condições de contexto para pedalar, devido à elevada sinistralidade e à reduzida quota modal da bicicleta. Por outro lado, dados de 2014 do Eurobarómetro indicam que em Portugal apenas 1% das pessoas usa a bicicleta como meio principal de transporte no dia-a-dia (23% andam a pé, mas 47% usam o automóvel). Segundo o mesmo Eurobarómetro, Portugal é um dos países da UE onde menos se pratica exercício físico (73% dos portugueses nunca o fazem).</a:t>
            </a:r>
          </a:p>
          <a:p>
            <a:pPr marL="67945" marR="67310">
              <a:lnSpc>
                <a:spcPts val="1275"/>
              </a:lnSpc>
            </a:pPr>
            <a:endParaRPr lang="en-IE" dirty="0">
              <a:latin typeface="+mj-lt"/>
              <a:cs typeface="Calibri"/>
            </a:endParaRPr>
          </a:p>
          <a:p>
            <a:pPr marL="67945" marR="67310" algn="just">
              <a:lnSpc>
                <a:spcPts val="1275"/>
              </a:lnSpc>
            </a:pPr>
            <a:r>
              <a:rPr lang="pt-PT" dirty="0">
                <a:effectLst/>
                <a:latin typeface="+mj-lt"/>
                <a:ea typeface="Calibri" panose="020F0502020204030204" pitchFamily="34" charset="0"/>
                <a:cs typeface="Times New Roman" panose="02020603050405020304" pitchFamily="18" charset="0"/>
              </a:rPr>
              <a:t>Esta realidade é também sentida na cidade de Moura, no sudeste de Portugal, em que uma cultura enraizada de dependência do automóvel e não utilização de formas de mobilidade ativa e uma estratégia de favorecimento do automóvel individual contribuem para que centenas de veículos a combustão entrem e circulem todos os dias na pequena cidade de Moura, onde residem cerca de 8 mil pessoas. Numa cidade com um centro histórico de ruas estreitas e em que os pontos extremos de posição geográfica distam apenas dois quilómetros, não é compreensível nem sensato que o automóvel seja o transporte usado na maioria das deslocações. Estas realizam-se essencialmente por motivos de trabalho, estudo e ida às compras, correspondendo muitas vezes a distâncias inferiores a 500 metros! Acresce ainda a entrada na cidade de veículos de mercadorias para abastecimento de estabelecimentos comerciais. Efeitos práticos desta situação: encargos com o congestionamento de tráfego frequente no centro histórico, zonas comerciais e proximidades dos estabelecimentos escolares, poluição atmosférica com consequências graves para a saúde pública (a concentração de gases tende a aumentar em ruas estreitas!, para além dos riscos e patologias associadas ao sedentarismo proporcionado pelo uso abusivo do automóvel), insegurança rodoviária para os peões, sobretudo em vias com passeios ou bermas estreitos, ruas transformadas em parques de estacionamento de viaturas, inviabilizando uma apropriação racional e sustentável do espaço público, em síntese, custos externos da utilização do automóvel que, em Moura, ascendem a muitos milhares de euros por ano</a:t>
            </a:r>
            <a:r>
              <a:rPr lang="en-IE" dirty="0">
                <a:latin typeface="+mj-lt"/>
                <a:cs typeface="Calibri"/>
              </a:rPr>
              <a:t>.</a:t>
            </a:r>
          </a:p>
          <a:p>
            <a:pPr marL="67945" marR="67310" algn="just">
              <a:lnSpc>
                <a:spcPts val="1275"/>
              </a:lnSpc>
            </a:pPr>
            <a:endParaRPr lang="en-IE" dirty="0">
              <a:latin typeface="+mj-lt"/>
              <a:cs typeface="Calibri"/>
            </a:endParaRPr>
          </a:p>
        </p:txBody>
      </p:sp>
      <p:grpSp>
        <p:nvGrpSpPr>
          <p:cNvPr id="33" name="Graphic 2">
            <a:extLst>
              <a:ext uri="{FF2B5EF4-FFF2-40B4-BE49-F238E27FC236}">
                <a16:creationId xmlns:a16="http://schemas.microsoft.com/office/drawing/2014/main" id="{8BABA9DE-5C3A-8344-6068-630F9E093F8B}"/>
              </a:ext>
            </a:extLst>
          </p:cNvPr>
          <p:cNvGrpSpPr/>
          <p:nvPr/>
        </p:nvGrpSpPr>
        <p:grpSpPr>
          <a:xfrm>
            <a:off x="862605" y="-139338"/>
            <a:ext cx="3836735" cy="1675108"/>
            <a:chOff x="3357879" y="5072538"/>
            <a:chExt cx="593407" cy="259080"/>
          </a:xfrm>
          <a:solidFill>
            <a:srgbClr val="EB7339"/>
          </a:solidFill>
        </p:grpSpPr>
        <p:sp>
          <p:nvSpPr>
            <p:cNvPr id="34" name="Freeform 33">
              <a:extLst>
                <a:ext uri="{FF2B5EF4-FFF2-40B4-BE49-F238E27FC236}">
                  <a16:creationId xmlns:a16="http://schemas.microsoft.com/office/drawing/2014/main" id="{EB61E01E-E0C6-834D-F3C7-72815905E1E5}"/>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B3AC62B-ACD7-B155-0ADD-FF2FCF346599}"/>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8B2B72C7-85AC-D844-48E0-2D8E44AF0154}"/>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grpSp>
      <p:grpSp>
        <p:nvGrpSpPr>
          <p:cNvPr id="72" name="Group 71">
            <a:extLst>
              <a:ext uri="{FF2B5EF4-FFF2-40B4-BE49-F238E27FC236}">
                <a16:creationId xmlns:a16="http://schemas.microsoft.com/office/drawing/2014/main" id="{B6B16CFA-E394-FEF2-C59A-8B64F112E41A}"/>
              </a:ext>
            </a:extLst>
          </p:cNvPr>
          <p:cNvGrpSpPr/>
          <p:nvPr/>
        </p:nvGrpSpPr>
        <p:grpSpPr>
          <a:xfrm>
            <a:off x="724607" y="3470249"/>
            <a:ext cx="748786" cy="898971"/>
            <a:chOff x="689122" y="3058524"/>
            <a:chExt cx="748786" cy="898971"/>
          </a:xfrm>
        </p:grpSpPr>
        <p:grpSp>
          <p:nvGrpSpPr>
            <p:cNvPr id="43" name="Group 42">
              <a:extLst>
                <a:ext uri="{FF2B5EF4-FFF2-40B4-BE49-F238E27FC236}">
                  <a16:creationId xmlns:a16="http://schemas.microsoft.com/office/drawing/2014/main" id="{B07E81CD-05C5-8925-C449-288CEE5DAA4D}"/>
                </a:ext>
              </a:extLst>
            </p:cNvPr>
            <p:cNvGrpSpPr>
              <a:grpSpLocks noChangeAspect="1"/>
            </p:cNvGrpSpPr>
            <p:nvPr/>
          </p:nvGrpSpPr>
          <p:grpSpPr>
            <a:xfrm>
              <a:off x="689122" y="3208695"/>
              <a:ext cx="748786" cy="748800"/>
              <a:chOff x="8736336" y="773976"/>
              <a:chExt cx="925001" cy="925018"/>
            </a:xfrm>
            <a:solidFill>
              <a:srgbClr val="404040"/>
            </a:solidFill>
          </p:grpSpPr>
          <p:grpSp>
            <p:nvGrpSpPr>
              <p:cNvPr id="44" name="Graphic 2">
                <a:extLst>
                  <a:ext uri="{FF2B5EF4-FFF2-40B4-BE49-F238E27FC236}">
                    <a16:creationId xmlns:a16="http://schemas.microsoft.com/office/drawing/2014/main" id="{11FD8B12-83C3-80E7-6226-38B45F51D838}"/>
                  </a:ext>
                </a:extLst>
              </p:cNvPr>
              <p:cNvGrpSpPr/>
              <p:nvPr/>
            </p:nvGrpSpPr>
            <p:grpSpPr>
              <a:xfrm>
                <a:off x="8736336" y="773976"/>
                <a:ext cx="925001" cy="925018"/>
                <a:chOff x="8736336" y="773976"/>
                <a:chExt cx="925001" cy="925018"/>
              </a:xfrm>
              <a:grpFill/>
            </p:grpSpPr>
            <p:sp>
              <p:nvSpPr>
                <p:cNvPr id="47" name="Freeform 46">
                  <a:extLst>
                    <a:ext uri="{FF2B5EF4-FFF2-40B4-BE49-F238E27FC236}">
                      <a16:creationId xmlns:a16="http://schemas.microsoft.com/office/drawing/2014/main" id="{F32BF458-7C6E-4345-F7AA-B8BB65F1059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5CA8752E-0846-7260-5104-23D48FD2BC60}"/>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78CF27AB-4ED5-27EA-1A91-C86384DEDA12}"/>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A2BAFC86-AB3F-E415-52C3-125906C812A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462D7BBA-B870-F7B5-7AA7-CBEA50801491}"/>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81B75D88-18F3-39EA-2771-A3D885C4854D}"/>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60A8B218-10BF-AB0A-AC5D-37554E54634B}"/>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F48BA59-1839-FB7B-D8C4-D0D7C3855F69}"/>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E7164EBD-2795-5338-EC6F-9C398DC4AE68}"/>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1" name="Group 70">
              <a:extLst>
                <a:ext uri="{FF2B5EF4-FFF2-40B4-BE49-F238E27FC236}">
                  <a16:creationId xmlns:a16="http://schemas.microsoft.com/office/drawing/2014/main" id="{09CDF227-7AEE-E2AF-DAC8-3B16E48CC066}"/>
                </a:ext>
              </a:extLst>
            </p:cNvPr>
            <p:cNvGrpSpPr/>
            <p:nvPr/>
          </p:nvGrpSpPr>
          <p:grpSpPr>
            <a:xfrm rot="16200000">
              <a:off x="998594" y="2926741"/>
              <a:ext cx="122527" cy="386093"/>
              <a:chOff x="1467781" y="3425458"/>
              <a:chExt cx="122527" cy="386093"/>
            </a:xfrm>
          </p:grpSpPr>
          <p:sp>
            <p:nvSpPr>
              <p:cNvPr id="68" name="Freeform 67">
                <a:extLst>
                  <a:ext uri="{FF2B5EF4-FFF2-40B4-BE49-F238E27FC236}">
                    <a16:creationId xmlns:a16="http://schemas.microsoft.com/office/drawing/2014/main" id="{2D4C12EA-6004-3C97-5810-3EEA2E53862A}"/>
                  </a:ext>
                </a:extLst>
              </p:cNvPr>
              <p:cNvSpPr/>
              <p:nvPr/>
            </p:nvSpPr>
            <p:spPr>
              <a:xfrm>
                <a:off x="1508410" y="3606805"/>
                <a:ext cx="81898" cy="23399"/>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E7C11180-A874-66B5-176C-86387E114923}"/>
                  </a:ext>
                </a:extLst>
              </p:cNvPr>
              <p:cNvSpPr/>
              <p:nvPr/>
            </p:nvSpPr>
            <p:spPr>
              <a:xfrm>
                <a:off x="1468192" y="3758902"/>
                <a:ext cx="73702" cy="5264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C6778297-441C-549B-661D-C4A3CB1A751C}"/>
                  </a:ext>
                </a:extLst>
              </p:cNvPr>
              <p:cNvSpPr/>
              <p:nvPr/>
            </p:nvSpPr>
            <p:spPr>
              <a:xfrm>
                <a:off x="1467781" y="3425458"/>
                <a:ext cx="74265" cy="5265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 name="Slide Number Placeholder 5">
            <a:extLst>
              <a:ext uri="{FF2B5EF4-FFF2-40B4-BE49-F238E27FC236}">
                <a16:creationId xmlns:a16="http://schemas.microsoft.com/office/drawing/2014/main"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11</a:t>
            </a:fld>
            <a:endParaRPr lang="en-US" dirty="0"/>
          </a:p>
        </p:txBody>
      </p:sp>
      <p:sp>
        <p:nvSpPr>
          <p:cNvPr id="4" name="Text Placeholder 45">
            <a:extLst>
              <a:ext uri="{FF2B5EF4-FFF2-40B4-BE49-F238E27FC236}">
                <a16:creationId xmlns:a16="http://schemas.microsoft.com/office/drawing/2014/main" id="{D7358AF8-55B7-EF2C-89D1-41E6C00F5D39}"/>
              </a:ext>
            </a:extLst>
          </p:cNvPr>
          <p:cNvSpPr txBox="1">
            <a:spLocks/>
          </p:cNvSpPr>
          <p:nvPr/>
        </p:nvSpPr>
        <p:spPr>
          <a:xfrm>
            <a:off x="3940592" y="475966"/>
            <a:ext cx="1401772" cy="1044202"/>
          </a:xfrm>
          <a:prstGeom prst="rect">
            <a:avLst/>
          </a:prstGeom>
          <a:noFill/>
        </p:spPr>
        <p:txBody>
          <a:bodyPr wrap="square" lIns="0" tIns="0" rIns="0" bIns="0">
            <a:noAutofit/>
          </a:bodyPr>
          <a:lstStyle>
            <a:lvl1pPr marL="0" indent="0" algn="ctr">
              <a:buFontTx/>
              <a:buNone/>
              <a:defRPr sz="1728">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8000" b="1" kern="0" dirty="0">
                <a:solidFill>
                  <a:srgbClr val="354F92"/>
                </a:solidFill>
              </a:rPr>
              <a:t>03</a:t>
            </a:r>
          </a:p>
        </p:txBody>
      </p:sp>
      <p:sp>
        <p:nvSpPr>
          <p:cNvPr id="2" name="TextBox 20">
            <a:extLst>
              <a:ext uri="{FF2B5EF4-FFF2-40B4-BE49-F238E27FC236}">
                <a16:creationId xmlns:a16="http://schemas.microsoft.com/office/drawing/2014/main" id="{7AEAD928-F821-DE4D-63C3-7265F6E5A5C8}"/>
              </a:ext>
            </a:extLst>
          </p:cNvPr>
          <p:cNvSpPr txBox="1"/>
          <p:nvPr/>
        </p:nvSpPr>
        <p:spPr>
          <a:xfrm>
            <a:off x="677025" y="2111265"/>
            <a:ext cx="2743200" cy="307777"/>
          </a:xfrm>
          <a:prstGeom prst="rect">
            <a:avLst/>
          </a:prstGeom>
          <a:noFill/>
        </p:spPr>
        <p:txBody>
          <a:bodyPr wrap="square">
            <a:spAutoFit/>
          </a:bodyPr>
          <a:lstStyle/>
          <a:p>
            <a:pPr marL="9525" marR="389255">
              <a:spcBef>
                <a:spcPts val="260"/>
              </a:spcBef>
            </a:pPr>
            <a:r>
              <a:rPr lang="en-IE" sz="1400" b="1" dirty="0">
                <a:solidFill>
                  <a:schemeClr val="bg1"/>
                </a:solidFill>
                <a:latin typeface="Calibri"/>
                <a:cs typeface="Calibri"/>
              </a:rPr>
              <a:t>O INÍCIO DA INICIATIVA</a:t>
            </a:r>
          </a:p>
        </p:txBody>
      </p:sp>
      <p:sp>
        <p:nvSpPr>
          <p:cNvPr id="5" name="Text Placeholder 5">
            <a:extLst>
              <a:ext uri="{FF2B5EF4-FFF2-40B4-BE49-F238E27FC236}">
                <a16:creationId xmlns:a16="http://schemas.microsoft.com/office/drawing/2014/main" id="{A14FD6CD-CB3C-E71F-ABC2-8EBC66D8D5CC}"/>
              </a:ext>
            </a:extLst>
          </p:cNvPr>
          <p:cNvSpPr txBox="1">
            <a:spLocks/>
          </p:cNvSpPr>
          <p:nvPr/>
        </p:nvSpPr>
        <p:spPr>
          <a:xfrm>
            <a:off x="664039" y="2606675"/>
            <a:ext cx="1670639" cy="740263"/>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Descrever como a iniciativa conducente à mudança começou e por quem</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400577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597E16B-C4ED-C5D5-CB8C-3E786F7817CC}"/>
              </a:ext>
            </a:extLst>
          </p:cNvPr>
          <p:cNvCxnSpPr>
            <a:cxnSpLocks/>
          </p:cNvCxnSpPr>
          <p:nvPr/>
        </p:nvCxnSpPr>
        <p:spPr>
          <a:xfrm>
            <a:off x="321830" y="9302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F3F7005-123D-9156-4726-2B31EBC7D77F}"/>
              </a:ext>
            </a:extLst>
          </p:cNvPr>
          <p:cNvSpPr/>
          <p:nvPr/>
        </p:nvSpPr>
        <p:spPr>
          <a:xfrm>
            <a:off x="608864" y="776386"/>
            <a:ext cx="2456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86B4AB98-6475-E749-0110-D61417244D74}"/>
              </a:ext>
            </a:extLst>
          </p:cNvPr>
          <p:cNvSpPr txBox="1">
            <a:spLocks/>
          </p:cNvSpPr>
          <p:nvPr/>
        </p:nvSpPr>
        <p:spPr>
          <a:xfrm>
            <a:off x="2586758" y="1304692"/>
            <a:ext cx="4204375" cy="4168483"/>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ts val="1275"/>
              </a:lnSpc>
            </a:pPr>
            <a:r>
              <a:rPr lang="pt-PT" dirty="0">
                <a:effectLst/>
                <a:ea typeface="Calibri" panose="020F0502020204030204" pitchFamily="34" charset="0"/>
                <a:cs typeface="Times New Roman" panose="02020603050405020304" pitchFamily="18" charset="0"/>
              </a:rPr>
              <a:t>Tendo em conta a insustentabilidade da situação em Moura e o que se conhece acerca das vantagens decorrentes da promoção da mobilidade ativa e, em particular, da tendência crescente do uso da bicicleta nas sociedades desenvolvidas - pela excelente relação custo-benefício e enormes vantagens que proporciona em áreas fundamentais para a qualidade de vida de todos -, um grupo de atores/ líderes locais (Grupo de Planeamento e Ação Local), partes interessadas na resolução do problema e enquanto paladinos da mudança climática, decide congregar esforços no sentido de construir e pôr em prática na cidade de Moura um Plano Local para a Mobilidade Ativa Ciclável (PLMAC), possibilitando assim maximizar benefícios decorrentes do uso da bicicleta na saúde, economia, emprego, ambiente e cidadania. </a:t>
            </a:r>
          </a:p>
          <a:p>
            <a:pPr>
              <a:lnSpc>
                <a:spcPts val="1275"/>
              </a:lnSpc>
            </a:pPr>
            <a:endParaRPr lang="pt-PT" dirty="0">
              <a:effectLst/>
              <a:ea typeface="Calibri" panose="020F0502020204030204" pitchFamily="34" charset="0"/>
              <a:cs typeface="Times New Roman" panose="02020603050405020304" pitchFamily="18" charset="0"/>
            </a:endParaRPr>
          </a:p>
          <a:p>
            <a:pPr>
              <a:lnSpc>
                <a:spcPts val="1275"/>
              </a:lnSpc>
            </a:pPr>
            <a:r>
              <a:rPr lang="pt-PT" dirty="0">
                <a:effectLst/>
                <a:ea typeface="Calibri" panose="020F0502020204030204" pitchFamily="34" charset="0"/>
                <a:cs typeface="Times New Roman" panose="02020603050405020304" pitchFamily="18" charset="0"/>
              </a:rPr>
              <a:t>Constituem o Grupo de Planeamento e Ação Local (Campeões para a mudança climática) proposto a </a:t>
            </a:r>
            <a:r>
              <a:rPr lang="pt-PT" dirty="0" err="1">
                <a:effectLst/>
                <a:ea typeface="Calibri" panose="020F0502020204030204" pitchFamily="34" charset="0"/>
                <a:cs typeface="Times New Roman" panose="02020603050405020304" pitchFamily="18" charset="0"/>
              </a:rPr>
              <a:t>ADCMoura</a:t>
            </a:r>
            <a:r>
              <a:rPr lang="pt-PT" dirty="0">
                <a:effectLst/>
                <a:ea typeface="Calibri" panose="020F0502020204030204" pitchFamily="34" charset="0"/>
                <a:cs typeface="Times New Roman" panose="02020603050405020304" pitchFamily="18" charset="0"/>
              </a:rPr>
              <a:t>, autarquias locais,  Agrupamento de Escolas, Escola Profissional, </a:t>
            </a:r>
            <a:r>
              <a:rPr lang="pt-PT" dirty="0">
                <a:effectLst/>
                <a:ea typeface="Calibri" panose="020F0502020204030204" pitchFamily="34" charset="0"/>
              </a:rPr>
              <a:t>Unidade Local de Saúde, </a:t>
            </a:r>
            <a:r>
              <a:rPr lang="pt-PT" dirty="0">
                <a:effectLst/>
                <a:ea typeface="Calibri" panose="020F0502020204030204" pitchFamily="34" charset="0"/>
                <a:cs typeface="Times New Roman" panose="02020603050405020304" pitchFamily="18" charset="0"/>
              </a:rPr>
              <a:t> Instituições Particulares de Solidariedade Social de Moura, Grupo esse que adota práticas de planeamento participativo de base local e de aprendizagem em rede, com uma abordagem global e sistematizada para a implementação de atividades concretas a curto, médio e longo prazo, em vários níveis de intervenção: </a:t>
            </a:r>
          </a:p>
          <a:p>
            <a:pPr marL="228600" indent="-228600">
              <a:lnSpc>
                <a:spcPts val="1275"/>
              </a:lnSpc>
              <a:buAutoNum type="alphaUcParenR"/>
            </a:pPr>
            <a:r>
              <a:rPr lang="pt-PT" dirty="0">
                <a:effectLst/>
                <a:ea typeface="Calibri" panose="020F0502020204030204" pitchFamily="34" charset="0"/>
                <a:cs typeface="Times New Roman" panose="02020603050405020304" pitchFamily="18" charset="0"/>
              </a:rPr>
              <a:t>Infraestruturas e intermodalidade, </a:t>
            </a:r>
          </a:p>
          <a:p>
            <a:pPr marL="228600" indent="-228600">
              <a:lnSpc>
                <a:spcPts val="1275"/>
              </a:lnSpc>
              <a:buAutoNum type="alphaUcParenR"/>
            </a:pPr>
            <a:r>
              <a:rPr lang="pt-PT" dirty="0">
                <a:effectLst/>
                <a:ea typeface="Calibri" panose="020F0502020204030204" pitchFamily="34" charset="0"/>
                <a:cs typeface="Times New Roman" panose="02020603050405020304" pitchFamily="18" charset="0"/>
              </a:rPr>
              <a:t>Capacitação e apoio, </a:t>
            </a:r>
          </a:p>
          <a:p>
            <a:pPr marL="228600" indent="-228600">
              <a:lnSpc>
                <a:spcPts val="1275"/>
              </a:lnSpc>
              <a:buAutoNum type="alphaUcParenR"/>
            </a:pPr>
            <a:r>
              <a:rPr lang="pt-PT" dirty="0">
                <a:effectLst/>
                <a:ea typeface="Calibri" panose="020F0502020204030204" pitchFamily="34" charset="0"/>
                <a:cs typeface="Times New Roman" panose="02020603050405020304" pitchFamily="18" charset="0"/>
              </a:rPr>
              <a:t>Cultura e comportamentos</a:t>
            </a:r>
            <a:r>
              <a:rPr lang="en-IE" dirty="0">
                <a:cs typeface="Calibri"/>
              </a:rPr>
              <a:t>.</a:t>
            </a:r>
          </a:p>
          <a:p>
            <a:pPr marL="67945" marR="67310">
              <a:lnSpc>
                <a:spcPts val="1275"/>
              </a:lnSpc>
            </a:pPr>
            <a:endParaRPr lang="en-IE" dirty="0">
              <a:cs typeface="Calibri"/>
            </a:endParaRPr>
          </a:p>
        </p:txBody>
      </p:sp>
      <p:grpSp>
        <p:nvGrpSpPr>
          <p:cNvPr id="72" name="Group 71">
            <a:extLst>
              <a:ext uri="{FF2B5EF4-FFF2-40B4-BE49-F238E27FC236}">
                <a16:creationId xmlns:a16="http://schemas.microsoft.com/office/drawing/2014/main" id="{B6B16CFA-E394-FEF2-C59A-8B64F112E41A}"/>
              </a:ext>
            </a:extLst>
          </p:cNvPr>
          <p:cNvGrpSpPr/>
          <p:nvPr/>
        </p:nvGrpSpPr>
        <p:grpSpPr>
          <a:xfrm>
            <a:off x="724607" y="2137664"/>
            <a:ext cx="748786" cy="898971"/>
            <a:chOff x="689122" y="3058524"/>
            <a:chExt cx="748786" cy="898971"/>
          </a:xfrm>
        </p:grpSpPr>
        <p:grpSp>
          <p:nvGrpSpPr>
            <p:cNvPr id="43" name="Group 42">
              <a:extLst>
                <a:ext uri="{FF2B5EF4-FFF2-40B4-BE49-F238E27FC236}">
                  <a16:creationId xmlns:a16="http://schemas.microsoft.com/office/drawing/2014/main" id="{B07E81CD-05C5-8925-C449-288CEE5DAA4D}"/>
                </a:ext>
              </a:extLst>
            </p:cNvPr>
            <p:cNvGrpSpPr>
              <a:grpSpLocks noChangeAspect="1"/>
            </p:cNvGrpSpPr>
            <p:nvPr/>
          </p:nvGrpSpPr>
          <p:grpSpPr>
            <a:xfrm>
              <a:off x="689122" y="3208695"/>
              <a:ext cx="748786" cy="748800"/>
              <a:chOff x="8736336" y="773976"/>
              <a:chExt cx="925001" cy="925018"/>
            </a:xfrm>
            <a:solidFill>
              <a:srgbClr val="404040"/>
            </a:solidFill>
          </p:grpSpPr>
          <p:grpSp>
            <p:nvGrpSpPr>
              <p:cNvPr id="44" name="Graphic 2">
                <a:extLst>
                  <a:ext uri="{FF2B5EF4-FFF2-40B4-BE49-F238E27FC236}">
                    <a16:creationId xmlns:a16="http://schemas.microsoft.com/office/drawing/2014/main" id="{11FD8B12-83C3-80E7-6226-38B45F51D838}"/>
                  </a:ext>
                </a:extLst>
              </p:cNvPr>
              <p:cNvGrpSpPr/>
              <p:nvPr/>
            </p:nvGrpSpPr>
            <p:grpSpPr>
              <a:xfrm>
                <a:off x="8736336" y="773976"/>
                <a:ext cx="925001" cy="925018"/>
                <a:chOff x="8736336" y="773976"/>
                <a:chExt cx="925001" cy="925018"/>
              </a:xfrm>
              <a:grpFill/>
            </p:grpSpPr>
            <p:sp>
              <p:nvSpPr>
                <p:cNvPr id="47" name="Freeform 46">
                  <a:extLst>
                    <a:ext uri="{FF2B5EF4-FFF2-40B4-BE49-F238E27FC236}">
                      <a16:creationId xmlns:a16="http://schemas.microsoft.com/office/drawing/2014/main" id="{F32BF458-7C6E-4345-F7AA-B8BB65F1059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5CA8752E-0846-7260-5104-23D48FD2BC60}"/>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78CF27AB-4ED5-27EA-1A91-C86384DEDA12}"/>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A2BAFC86-AB3F-E415-52C3-125906C812A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462D7BBA-B870-F7B5-7AA7-CBEA50801491}"/>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81B75D88-18F3-39EA-2771-A3D885C4854D}"/>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60A8B218-10BF-AB0A-AC5D-37554E54634B}"/>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F48BA59-1839-FB7B-D8C4-D0D7C3855F69}"/>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E7164EBD-2795-5338-EC6F-9C398DC4AE68}"/>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1" name="Group 70">
              <a:extLst>
                <a:ext uri="{FF2B5EF4-FFF2-40B4-BE49-F238E27FC236}">
                  <a16:creationId xmlns:a16="http://schemas.microsoft.com/office/drawing/2014/main" id="{09CDF227-7AEE-E2AF-DAC8-3B16E48CC066}"/>
                </a:ext>
              </a:extLst>
            </p:cNvPr>
            <p:cNvGrpSpPr/>
            <p:nvPr/>
          </p:nvGrpSpPr>
          <p:grpSpPr>
            <a:xfrm rot="16200000">
              <a:off x="998594" y="2926741"/>
              <a:ext cx="122527" cy="386093"/>
              <a:chOff x="1467781" y="3425458"/>
              <a:chExt cx="122527" cy="386093"/>
            </a:xfrm>
          </p:grpSpPr>
          <p:sp>
            <p:nvSpPr>
              <p:cNvPr id="68" name="Freeform 67">
                <a:extLst>
                  <a:ext uri="{FF2B5EF4-FFF2-40B4-BE49-F238E27FC236}">
                    <a16:creationId xmlns:a16="http://schemas.microsoft.com/office/drawing/2014/main" id="{2D4C12EA-6004-3C97-5810-3EEA2E53862A}"/>
                  </a:ext>
                </a:extLst>
              </p:cNvPr>
              <p:cNvSpPr/>
              <p:nvPr/>
            </p:nvSpPr>
            <p:spPr>
              <a:xfrm>
                <a:off x="1508410" y="3606805"/>
                <a:ext cx="81898" cy="23399"/>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E7C11180-A874-66B5-176C-86387E114923}"/>
                  </a:ext>
                </a:extLst>
              </p:cNvPr>
              <p:cNvSpPr/>
              <p:nvPr/>
            </p:nvSpPr>
            <p:spPr>
              <a:xfrm>
                <a:off x="1468192" y="3758902"/>
                <a:ext cx="73702" cy="5264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C6778297-441C-549B-661D-C4A3CB1A751C}"/>
                  </a:ext>
                </a:extLst>
              </p:cNvPr>
              <p:cNvSpPr/>
              <p:nvPr/>
            </p:nvSpPr>
            <p:spPr>
              <a:xfrm>
                <a:off x="1467781" y="3425458"/>
                <a:ext cx="74265" cy="5265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 name="Slide Number Placeholder 5">
            <a:extLst>
              <a:ext uri="{FF2B5EF4-FFF2-40B4-BE49-F238E27FC236}">
                <a16:creationId xmlns:a16="http://schemas.microsoft.com/office/drawing/2014/main"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12</a:t>
            </a:fld>
            <a:endParaRPr lang="en-US" dirty="0"/>
          </a:p>
        </p:txBody>
      </p:sp>
      <p:cxnSp>
        <p:nvCxnSpPr>
          <p:cNvPr id="7" name="Straight Connector 6">
            <a:extLst>
              <a:ext uri="{FF2B5EF4-FFF2-40B4-BE49-F238E27FC236}">
                <a16:creationId xmlns:a16="http://schemas.microsoft.com/office/drawing/2014/main" id="{CCB41079-E699-829E-F6F5-205FE9AA7D1E}"/>
              </a:ext>
            </a:extLst>
          </p:cNvPr>
          <p:cNvCxnSpPr>
            <a:cxnSpLocks/>
          </p:cNvCxnSpPr>
          <p:nvPr/>
        </p:nvCxnSpPr>
        <p:spPr>
          <a:xfrm>
            <a:off x="342150" y="6107349"/>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32EE45D2-947E-4E29-3E23-D3B91D00A0D0}"/>
              </a:ext>
            </a:extLst>
          </p:cNvPr>
          <p:cNvSpPr txBox="1">
            <a:spLocks/>
          </p:cNvSpPr>
          <p:nvPr/>
        </p:nvSpPr>
        <p:spPr>
          <a:xfrm>
            <a:off x="2607078" y="6487455"/>
            <a:ext cx="4301722" cy="3129619"/>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00330" marR="3175">
              <a:lnSpc>
                <a:spcPts val="1275"/>
              </a:lnSpc>
            </a:pPr>
            <a:r>
              <a:rPr lang="pt-PT" dirty="0">
                <a:latin typeface="Calibri"/>
                <a:cs typeface="Calibri"/>
              </a:rPr>
              <a:t>Incentivar e generalizar a "bicicleta" nas deslocações diárias e de lazer, substituindo progressivamente o transporte individual movido a combustíveis fósseis, tornando a mobilidade ativa em bicicleta a forma mais popular de percorrer curtas distâncias, potenciando sinergias com outras formas de mobilidade ativa e/ou sustentável na cidade de Moura e melhorando significativamente a qualidade de vida dos seus habitantes, com benefícios para a saúde, a economia e o emprego, o ambiente e a cidadania</a:t>
            </a:r>
            <a:r>
              <a:rPr lang="en-IE" dirty="0">
                <a:latin typeface="Calibri"/>
                <a:cs typeface="Calibri"/>
              </a:rPr>
              <a:t>.</a:t>
            </a:r>
          </a:p>
          <a:p>
            <a:pPr marL="100330" marR="3175">
              <a:lnSpc>
                <a:spcPts val="1275"/>
              </a:lnSpc>
            </a:pPr>
            <a:endParaRPr lang="en-IE" dirty="0">
              <a:latin typeface="Calibri"/>
              <a:cs typeface="Calibri"/>
            </a:endParaRPr>
          </a:p>
          <a:p>
            <a:pPr marL="100330" marR="3175">
              <a:lnSpc>
                <a:spcPts val="1275"/>
              </a:lnSpc>
            </a:pPr>
            <a:r>
              <a:rPr lang="pt-PT" b="1" dirty="0">
                <a:latin typeface="Calibri"/>
                <a:cs typeface="Calibri"/>
              </a:rPr>
              <a:t>Objetivos a atingir em 2030 (longo prazo)</a:t>
            </a:r>
            <a:endParaRPr lang="en-IE" b="1" dirty="0">
              <a:latin typeface="Calibri"/>
              <a:cs typeface="Calibri"/>
            </a:endParaRPr>
          </a:p>
          <a:p>
            <a:pPr marL="271780" marR="3175" indent="-171450">
              <a:lnSpc>
                <a:spcPts val="1275"/>
              </a:lnSpc>
              <a:buClr>
                <a:srgbClr val="EB7339"/>
              </a:buClr>
              <a:buFont typeface="Arial" panose="020B0604020202020204" pitchFamily="34" charset="0"/>
              <a:buChar char="•"/>
            </a:pPr>
            <a:r>
              <a:rPr lang="pt-PT" dirty="0">
                <a:latin typeface="Calibri"/>
                <a:cs typeface="Calibri"/>
              </a:rPr>
              <a:t>Cota modal de deslocações em bicicleta na cidade de Moura de 10%.</a:t>
            </a:r>
          </a:p>
          <a:p>
            <a:pPr marL="271780" marR="3175" indent="-171450">
              <a:lnSpc>
                <a:spcPts val="1275"/>
              </a:lnSpc>
              <a:buClr>
                <a:srgbClr val="EB7339"/>
              </a:buClr>
              <a:buFont typeface="Arial" panose="020B0604020202020204" pitchFamily="34" charset="0"/>
              <a:buChar char="•"/>
            </a:pPr>
            <a:r>
              <a:rPr lang="pt-PT" dirty="0">
                <a:latin typeface="Calibri"/>
                <a:cs typeface="Calibri"/>
              </a:rPr>
              <a:t>Cota modal de viagens em veículos elétricos que não sejam bicicletas na cidade de Moura de 10%.</a:t>
            </a:r>
          </a:p>
          <a:p>
            <a:pPr marL="271780" marR="3175" indent="-171450">
              <a:lnSpc>
                <a:spcPts val="1275"/>
              </a:lnSpc>
              <a:buClr>
                <a:srgbClr val="EB7339"/>
              </a:buClr>
              <a:buFont typeface="Arial" panose="020B0604020202020204" pitchFamily="34" charset="0"/>
              <a:buChar char="•"/>
            </a:pPr>
            <a:r>
              <a:rPr lang="pt-PT" dirty="0">
                <a:latin typeface="Calibri"/>
                <a:cs typeface="Calibri"/>
              </a:rPr>
              <a:t>Extensão total de ciclovias e/ou percursos destinados exclusivamente a peões e ciclistas na cidade de Moura de 2 Km.</a:t>
            </a:r>
          </a:p>
          <a:p>
            <a:pPr marL="271780" marR="3175" indent="-171450">
              <a:lnSpc>
                <a:spcPts val="1275"/>
              </a:lnSpc>
              <a:buClr>
                <a:srgbClr val="EB7339"/>
              </a:buClr>
              <a:buFont typeface="Arial" panose="020B0604020202020204" pitchFamily="34" charset="0"/>
              <a:buChar char="•"/>
            </a:pPr>
            <a:r>
              <a:rPr lang="pt-PT" dirty="0">
                <a:latin typeface="Calibri"/>
                <a:cs typeface="Calibri"/>
              </a:rPr>
              <a:t>De forma a garantir uma correta avaliação e monitorização dos resultados do Plano Local de Mobilidade Ciclável Ativa, são ainda definidas metas intermédias para 2025</a:t>
            </a:r>
            <a:r>
              <a:rPr lang="en-IE" dirty="0">
                <a:latin typeface="Calibri"/>
                <a:cs typeface="Calibri"/>
              </a:rPr>
              <a:t>.</a:t>
            </a:r>
          </a:p>
          <a:p>
            <a:pPr marL="100330" marR="3175">
              <a:lnSpc>
                <a:spcPts val="1275"/>
              </a:lnSpc>
            </a:pPr>
            <a:endParaRPr lang="en-IE" dirty="0">
              <a:latin typeface="Calibri"/>
              <a:cs typeface="Calibri"/>
            </a:endParaRPr>
          </a:p>
        </p:txBody>
      </p:sp>
      <p:grpSp>
        <p:nvGrpSpPr>
          <p:cNvPr id="13" name="Group 12">
            <a:extLst>
              <a:ext uri="{FF2B5EF4-FFF2-40B4-BE49-F238E27FC236}">
                <a16:creationId xmlns:a16="http://schemas.microsoft.com/office/drawing/2014/main" id="{227EB4FD-2270-66E7-578D-17D0893FCF84}"/>
              </a:ext>
            </a:extLst>
          </p:cNvPr>
          <p:cNvGrpSpPr>
            <a:grpSpLocks noChangeAspect="1"/>
          </p:cNvGrpSpPr>
          <p:nvPr/>
        </p:nvGrpSpPr>
        <p:grpSpPr>
          <a:xfrm>
            <a:off x="763523" y="7293043"/>
            <a:ext cx="749618" cy="748800"/>
            <a:chOff x="7257599" y="768348"/>
            <a:chExt cx="868457" cy="867509"/>
          </a:xfrm>
          <a:solidFill>
            <a:srgbClr val="404040"/>
          </a:solidFill>
        </p:grpSpPr>
        <p:sp>
          <p:nvSpPr>
            <p:cNvPr id="14" name="Freeform 13">
              <a:extLst>
                <a:ext uri="{FF2B5EF4-FFF2-40B4-BE49-F238E27FC236}">
                  <a16:creationId xmlns:a16="http://schemas.microsoft.com/office/drawing/2014/main" id="{C9C69F69-AED9-01B7-0934-40E4A9DC7B36}"/>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5" name="Graphic 2">
              <a:extLst>
                <a:ext uri="{FF2B5EF4-FFF2-40B4-BE49-F238E27FC236}">
                  <a16:creationId xmlns:a16="http://schemas.microsoft.com/office/drawing/2014/main" id="{16038620-CFFF-C96F-FFE4-C4BE24965236}"/>
                </a:ext>
              </a:extLst>
            </p:cNvPr>
            <p:cNvGrpSpPr/>
            <p:nvPr/>
          </p:nvGrpSpPr>
          <p:grpSpPr>
            <a:xfrm>
              <a:off x="7257599" y="768348"/>
              <a:ext cx="868457" cy="867509"/>
              <a:chOff x="7257599" y="768348"/>
              <a:chExt cx="868457" cy="867509"/>
            </a:xfrm>
            <a:grpFill/>
          </p:grpSpPr>
          <p:sp>
            <p:nvSpPr>
              <p:cNvPr id="17" name="Freeform 16">
                <a:extLst>
                  <a:ext uri="{FF2B5EF4-FFF2-40B4-BE49-F238E27FC236}">
                    <a16:creationId xmlns:a16="http://schemas.microsoft.com/office/drawing/2014/main" id="{4ADAA8A6-07DE-DE62-8510-10BF3ABCA137}"/>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E815C87D-43C5-7EB7-BB4A-5EFC9942DCFD}"/>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B6087B28-5953-667C-1254-D0794CA7619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94082594-D776-5BC9-242E-B4153E5A8695}"/>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6034042C-84E2-3586-4028-60ED97E829D8}"/>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 name="Group 23">
            <a:extLst>
              <a:ext uri="{FF2B5EF4-FFF2-40B4-BE49-F238E27FC236}">
                <a16:creationId xmlns:a16="http://schemas.microsoft.com/office/drawing/2014/main" id="{8C389D73-3F82-014E-9446-3E6BECC52A97}"/>
              </a:ext>
            </a:extLst>
          </p:cNvPr>
          <p:cNvGrpSpPr/>
          <p:nvPr/>
        </p:nvGrpSpPr>
        <p:grpSpPr>
          <a:xfrm>
            <a:off x="649580" y="5959475"/>
            <a:ext cx="3668420" cy="307777"/>
            <a:chOff x="642634" y="1690786"/>
            <a:chExt cx="3668420" cy="307777"/>
          </a:xfrm>
        </p:grpSpPr>
        <p:sp>
          <p:nvSpPr>
            <p:cNvPr id="4" name="Rectangle 24">
              <a:extLst>
                <a:ext uri="{FF2B5EF4-FFF2-40B4-BE49-F238E27FC236}">
                  <a16:creationId xmlns:a16="http://schemas.microsoft.com/office/drawing/2014/main" id="{36E2B49C-8B91-C692-E991-0700FD2C80C5}"/>
                </a:ext>
              </a:extLst>
            </p:cNvPr>
            <p:cNvSpPr/>
            <p:nvPr/>
          </p:nvSpPr>
          <p:spPr>
            <a:xfrm>
              <a:off x="642634" y="1690786"/>
              <a:ext cx="3211222"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25">
              <a:extLst>
                <a:ext uri="{FF2B5EF4-FFF2-40B4-BE49-F238E27FC236}">
                  <a16:creationId xmlns:a16="http://schemas.microsoft.com/office/drawing/2014/main" id="{01461F49-3E3F-413A-B832-39C4B8BE51F2}"/>
                </a:ext>
              </a:extLst>
            </p:cNvPr>
            <p:cNvSpPr txBox="1"/>
            <p:nvPr/>
          </p:nvSpPr>
          <p:spPr>
            <a:xfrm>
              <a:off x="736599" y="1690786"/>
              <a:ext cx="3574455" cy="307777"/>
            </a:xfrm>
            <a:prstGeom prst="rect">
              <a:avLst/>
            </a:prstGeom>
            <a:noFill/>
          </p:spPr>
          <p:txBody>
            <a:bodyPr wrap="square">
              <a:spAutoFit/>
            </a:bodyPr>
            <a:lstStyle/>
            <a:p>
              <a:pPr marL="9525" marR="389255">
                <a:spcBef>
                  <a:spcPts val="260"/>
                </a:spcBef>
              </a:pPr>
              <a:r>
                <a:rPr lang="pt-PT" sz="1400" b="1" dirty="0">
                  <a:solidFill>
                    <a:schemeClr val="bg1"/>
                  </a:solidFill>
                  <a:latin typeface="Calibri"/>
                  <a:cs typeface="Calibri"/>
                </a:rPr>
                <a:t>DEFINIR O OBJECTIVO A LONGO PRAZO</a:t>
              </a:r>
              <a:endParaRPr lang="en-IE" sz="1400" b="1" dirty="0">
                <a:solidFill>
                  <a:schemeClr val="bg1"/>
                </a:solidFill>
                <a:latin typeface="Calibri"/>
                <a:cs typeface="Calibri"/>
              </a:endParaRPr>
            </a:p>
          </p:txBody>
        </p:sp>
      </p:grpSp>
      <p:sp>
        <p:nvSpPr>
          <p:cNvPr id="6" name="Text Placeholder 5">
            <a:extLst>
              <a:ext uri="{FF2B5EF4-FFF2-40B4-BE49-F238E27FC236}">
                <a16:creationId xmlns:a16="http://schemas.microsoft.com/office/drawing/2014/main" id="{B0A73925-FEF0-4360-1429-7B03904E9C71}"/>
              </a:ext>
            </a:extLst>
          </p:cNvPr>
          <p:cNvSpPr txBox="1">
            <a:spLocks/>
          </p:cNvSpPr>
          <p:nvPr/>
        </p:nvSpPr>
        <p:spPr>
          <a:xfrm>
            <a:off x="740240" y="6493471"/>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O que deve ser alcançado a longo prazo?</a:t>
            </a:r>
            <a:endParaRPr lang="en-IE" sz="1400" i="1" kern="0" spc="-5" dirty="0">
              <a:solidFill>
                <a:srgbClr val="EB7339"/>
              </a:solidFill>
              <a:latin typeface="Calibri"/>
              <a:cs typeface="Calibri"/>
            </a:endParaRPr>
          </a:p>
        </p:txBody>
      </p:sp>
      <p:sp>
        <p:nvSpPr>
          <p:cNvPr id="8" name="TextBox 20">
            <a:extLst>
              <a:ext uri="{FF2B5EF4-FFF2-40B4-BE49-F238E27FC236}">
                <a16:creationId xmlns:a16="http://schemas.microsoft.com/office/drawing/2014/main" id="{F920624B-BD06-1E5A-48C4-BD7CA4ED232F}"/>
              </a:ext>
            </a:extLst>
          </p:cNvPr>
          <p:cNvSpPr txBox="1"/>
          <p:nvPr/>
        </p:nvSpPr>
        <p:spPr>
          <a:xfrm>
            <a:off x="662442" y="788805"/>
            <a:ext cx="2743200" cy="307777"/>
          </a:xfrm>
          <a:prstGeom prst="rect">
            <a:avLst/>
          </a:prstGeom>
          <a:noFill/>
        </p:spPr>
        <p:txBody>
          <a:bodyPr wrap="square">
            <a:spAutoFit/>
          </a:bodyPr>
          <a:lstStyle/>
          <a:p>
            <a:pPr marL="9525" marR="389255">
              <a:spcBef>
                <a:spcPts val="260"/>
              </a:spcBef>
            </a:pPr>
            <a:r>
              <a:rPr lang="en-IE" sz="1400" b="1" dirty="0">
                <a:solidFill>
                  <a:schemeClr val="bg1"/>
                </a:solidFill>
                <a:latin typeface="Calibri"/>
                <a:cs typeface="Calibri"/>
              </a:rPr>
              <a:t>O INÍCIO DA INICIATIVA</a:t>
            </a:r>
          </a:p>
        </p:txBody>
      </p:sp>
      <p:sp>
        <p:nvSpPr>
          <p:cNvPr id="10" name="Text Placeholder 5">
            <a:extLst>
              <a:ext uri="{FF2B5EF4-FFF2-40B4-BE49-F238E27FC236}">
                <a16:creationId xmlns:a16="http://schemas.microsoft.com/office/drawing/2014/main" id="{6B2C1F42-93C4-93BA-303F-8E040821880B}"/>
              </a:ext>
            </a:extLst>
          </p:cNvPr>
          <p:cNvSpPr txBox="1">
            <a:spLocks/>
          </p:cNvSpPr>
          <p:nvPr/>
        </p:nvSpPr>
        <p:spPr>
          <a:xfrm>
            <a:off x="649456" y="1284215"/>
            <a:ext cx="1670639" cy="740263"/>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Descrever como a iniciativa conducente à mudança começou e por quem</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147884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13</a:t>
            </a:fld>
            <a:endParaRPr lang="en-US" dirty="0"/>
          </a:p>
        </p:txBody>
      </p:sp>
      <p:cxnSp>
        <p:nvCxnSpPr>
          <p:cNvPr id="7" name="Straight Connector 6">
            <a:extLst>
              <a:ext uri="{FF2B5EF4-FFF2-40B4-BE49-F238E27FC236}">
                <a16:creationId xmlns:a16="http://schemas.microsoft.com/office/drawing/2014/main" id="{CCB41079-E699-829E-F6F5-205FE9AA7D1E}"/>
              </a:ext>
            </a:extLst>
          </p:cNvPr>
          <p:cNvCxnSpPr>
            <a:cxnSpLocks/>
          </p:cNvCxnSpPr>
          <p:nvPr/>
        </p:nvCxnSpPr>
        <p:spPr>
          <a:xfrm>
            <a:off x="279400" y="10064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32EE45D2-947E-4E29-3E23-D3B91D00A0D0}"/>
              </a:ext>
            </a:extLst>
          </p:cNvPr>
          <p:cNvSpPr txBox="1">
            <a:spLocks/>
          </p:cNvSpPr>
          <p:nvPr/>
        </p:nvSpPr>
        <p:spPr>
          <a:xfrm>
            <a:off x="2544328" y="1386582"/>
            <a:ext cx="4320000" cy="2740656"/>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00330" marR="3175">
              <a:lnSpc>
                <a:spcPts val="1275"/>
              </a:lnSpc>
            </a:pPr>
            <a:r>
              <a:rPr lang="pt-PT" b="1" dirty="0">
                <a:latin typeface="Calibri"/>
                <a:cs typeface="Calibri"/>
              </a:rPr>
              <a:t>Objetivos a atingir em 2025 (médio prazo)</a:t>
            </a:r>
            <a:endParaRPr lang="en-IE" b="1" dirty="0">
              <a:latin typeface="Calibri"/>
              <a:cs typeface="Calibri"/>
            </a:endParaRPr>
          </a:p>
          <a:p>
            <a:pPr marL="271780" marR="3175" indent="-171450">
              <a:lnSpc>
                <a:spcPts val="1275"/>
              </a:lnSpc>
              <a:buClr>
                <a:srgbClr val="EB7339"/>
              </a:buClr>
              <a:buFont typeface="Arial" panose="020B0604020202020204" pitchFamily="34" charset="0"/>
              <a:buChar char="•"/>
            </a:pPr>
            <a:r>
              <a:rPr lang="pt-PT" dirty="0">
                <a:latin typeface="Calibri"/>
                <a:cs typeface="Calibri"/>
              </a:rPr>
              <a:t>Quota modal de deslocações em bicicleta na cidade de Moura de 3 %.</a:t>
            </a:r>
          </a:p>
          <a:p>
            <a:pPr marL="271780" marR="3175" indent="-171450">
              <a:lnSpc>
                <a:spcPts val="1275"/>
              </a:lnSpc>
              <a:buClr>
                <a:srgbClr val="EB7339"/>
              </a:buClr>
              <a:buFont typeface="Arial" panose="020B0604020202020204" pitchFamily="34" charset="0"/>
              <a:buChar char="•"/>
            </a:pPr>
            <a:r>
              <a:rPr lang="pt-PT" dirty="0">
                <a:latin typeface="Calibri"/>
                <a:cs typeface="Calibri"/>
              </a:rPr>
              <a:t>Quota modal de viagens em veículos elétricos que não sejam bicicletas na cidade de Moura de 5 %.  </a:t>
            </a:r>
          </a:p>
          <a:p>
            <a:pPr marL="271780" marR="3175" indent="-171450">
              <a:lnSpc>
                <a:spcPts val="1275"/>
              </a:lnSpc>
              <a:buClr>
                <a:srgbClr val="EB7339"/>
              </a:buClr>
              <a:buFont typeface="Arial" panose="020B0604020202020204" pitchFamily="34" charset="0"/>
              <a:buChar char="•"/>
            </a:pPr>
            <a:r>
              <a:rPr lang="pt-PT" dirty="0">
                <a:latin typeface="Calibri"/>
                <a:cs typeface="Calibri"/>
              </a:rPr>
              <a:t>Extensão total de ciclovias e/ou vias destinadas exclusivamente a peões e ciclistas na cidade de Moura de 1000 m</a:t>
            </a:r>
            <a:r>
              <a:rPr lang="en-IE" dirty="0">
                <a:latin typeface="Calibri"/>
                <a:cs typeface="Calibri"/>
              </a:rPr>
              <a:t>.</a:t>
            </a:r>
          </a:p>
          <a:p>
            <a:pPr marL="100330" marR="3175">
              <a:lnSpc>
                <a:spcPts val="1275"/>
              </a:lnSpc>
            </a:pPr>
            <a:endParaRPr lang="en-IE" dirty="0">
              <a:latin typeface="Calibri"/>
              <a:cs typeface="Calibri"/>
            </a:endParaRPr>
          </a:p>
          <a:p>
            <a:pPr marL="100330" marR="3175">
              <a:lnSpc>
                <a:spcPts val="1275"/>
              </a:lnSpc>
            </a:pPr>
            <a:r>
              <a:rPr lang="pt-PT" b="1" dirty="0">
                <a:latin typeface="Calibri"/>
                <a:cs typeface="Calibri"/>
              </a:rPr>
              <a:t>Objetivos a atingir em 2023 (curto prazo</a:t>
            </a:r>
            <a:r>
              <a:rPr lang="en-IE" b="1" dirty="0">
                <a:latin typeface="Calibri"/>
                <a:cs typeface="Calibri"/>
              </a:rPr>
              <a:t>)</a:t>
            </a:r>
          </a:p>
          <a:p>
            <a:pPr marL="271780" marR="3175" indent="-171450">
              <a:lnSpc>
                <a:spcPts val="1275"/>
              </a:lnSpc>
              <a:buClr>
                <a:srgbClr val="EB7339"/>
              </a:buClr>
              <a:buFont typeface="Arial" panose="020B0604020202020204" pitchFamily="34" charset="0"/>
              <a:buChar char="•"/>
            </a:pPr>
            <a:r>
              <a:rPr lang="pt-PT" dirty="0">
                <a:latin typeface="Calibri"/>
                <a:cs typeface="Calibri"/>
              </a:rPr>
              <a:t>Elaboração de um documento orientador, com diagnóstico atual, identificação das vantagens e razões para um Plano Local de Mobilidade Ativa em Bicicleta, definição de objetivos, medidas/ atividades a implementar e consulta às partes interessadas.</a:t>
            </a:r>
          </a:p>
          <a:p>
            <a:pPr marL="271780" marR="3175" indent="-171450">
              <a:lnSpc>
                <a:spcPts val="1275"/>
              </a:lnSpc>
              <a:buClr>
                <a:srgbClr val="EB7339"/>
              </a:buClr>
              <a:buFont typeface="Arial" panose="020B0604020202020204" pitchFamily="34" charset="0"/>
              <a:buChar char="•"/>
            </a:pPr>
            <a:r>
              <a:rPr lang="pt-PT" dirty="0">
                <a:latin typeface="Calibri"/>
                <a:cs typeface="Calibri"/>
              </a:rPr>
              <a:t>Criação de uma Rede de Campeões da Mobilidade Ciclável Ativa, responsável por promover e acompanhar a implementação das atividades/ medidas, bem como definir o quadro de monitorização e avaliação do Plano</a:t>
            </a:r>
            <a:r>
              <a:rPr lang="en-IE" dirty="0">
                <a:latin typeface="Calibri"/>
                <a:cs typeface="Calibri"/>
              </a:rPr>
              <a:t>.</a:t>
            </a:r>
          </a:p>
        </p:txBody>
      </p:sp>
      <p:grpSp>
        <p:nvGrpSpPr>
          <p:cNvPr id="13" name="Group 12">
            <a:extLst>
              <a:ext uri="{FF2B5EF4-FFF2-40B4-BE49-F238E27FC236}">
                <a16:creationId xmlns:a16="http://schemas.microsoft.com/office/drawing/2014/main" id="{227EB4FD-2270-66E7-578D-17D0893FCF84}"/>
              </a:ext>
            </a:extLst>
          </p:cNvPr>
          <p:cNvGrpSpPr>
            <a:grpSpLocks noChangeAspect="1"/>
          </p:cNvGrpSpPr>
          <p:nvPr/>
        </p:nvGrpSpPr>
        <p:grpSpPr>
          <a:xfrm>
            <a:off x="700773" y="2192169"/>
            <a:ext cx="749618" cy="748800"/>
            <a:chOff x="7257599" y="768348"/>
            <a:chExt cx="868457" cy="867509"/>
          </a:xfrm>
          <a:solidFill>
            <a:srgbClr val="404040"/>
          </a:solidFill>
        </p:grpSpPr>
        <p:sp>
          <p:nvSpPr>
            <p:cNvPr id="14" name="Freeform 13">
              <a:extLst>
                <a:ext uri="{FF2B5EF4-FFF2-40B4-BE49-F238E27FC236}">
                  <a16:creationId xmlns:a16="http://schemas.microsoft.com/office/drawing/2014/main" id="{C9C69F69-AED9-01B7-0934-40E4A9DC7B36}"/>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5" name="Graphic 2">
              <a:extLst>
                <a:ext uri="{FF2B5EF4-FFF2-40B4-BE49-F238E27FC236}">
                  <a16:creationId xmlns:a16="http://schemas.microsoft.com/office/drawing/2014/main" id="{16038620-CFFF-C96F-FFE4-C4BE24965236}"/>
                </a:ext>
              </a:extLst>
            </p:cNvPr>
            <p:cNvGrpSpPr/>
            <p:nvPr/>
          </p:nvGrpSpPr>
          <p:grpSpPr>
            <a:xfrm>
              <a:off x="7257599" y="768348"/>
              <a:ext cx="868457" cy="867509"/>
              <a:chOff x="7257599" y="768348"/>
              <a:chExt cx="868457" cy="867509"/>
            </a:xfrm>
            <a:grpFill/>
          </p:grpSpPr>
          <p:sp>
            <p:nvSpPr>
              <p:cNvPr id="17" name="Freeform 16">
                <a:extLst>
                  <a:ext uri="{FF2B5EF4-FFF2-40B4-BE49-F238E27FC236}">
                    <a16:creationId xmlns:a16="http://schemas.microsoft.com/office/drawing/2014/main" id="{4ADAA8A6-07DE-DE62-8510-10BF3ABCA137}"/>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E815C87D-43C5-7EB7-BB4A-5EFC9942DCFD}"/>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B6087B28-5953-667C-1254-D0794CA7619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94082594-D776-5BC9-242E-B4153E5A8695}"/>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6034042C-84E2-3586-4028-60ED97E829D8}"/>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 name="Straight Connector 1">
            <a:extLst>
              <a:ext uri="{FF2B5EF4-FFF2-40B4-BE49-F238E27FC236}">
                <a16:creationId xmlns:a16="http://schemas.microsoft.com/office/drawing/2014/main" id="{6B2A4474-6385-C773-9232-4A13547BFD3F}"/>
              </a:ext>
            </a:extLst>
          </p:cNvPr>
          <p:cNvCxnSpPr>
            <a:cxnSpLocks/>
          </p:cNvCxnSpPr>
          <p:nvPr/>
        </p:nvCxnSpPr>
        <p:spPr>
          <a:xfrm>
            <a:off x="333509" y="45878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40BF3C3-E341-0FE9-5B5A-6981B0DB550B}"/>
              </a:ext>
            </a:extLst>
          </p:cNvPr>
          <p:cNvSpPr/>
          <p:nvPr/>
        </p:nvSpPr>
        <p:spPr>
          <a:xfrm>
            <a:off x="620543" y="4433986"/>
            <a:ext cx="22275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5">
            <a:extLst>
              <a:ext uri="{FF2B5EF4-FFF2-40B4-BE49-F238E27FC236}">
                <a16:creationId xmlns:a16="http://schemas.microsoft.com/office/drawing/2014/main" id="{AFCB30AA-CFC7-A2A0-FAA8-948F0C443983}"/>
              </a:ext>
            </a:extLst>
          </p:cNvPr>
          <p:cNvSpPr txBox="1">
            <a:spLocks/>
          </p:cNvSpPr>
          <p:nvPr/>
        </p:nvSpPr>
        <p:spPr>
          <a:xfrm>
            <a:off x="2598437" y="4962293"/>
            <a:ext cx="4320000" cy="4807182"/>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kern="0" spc="-5" dirty="0">
                <a:latin typeface="Calibri"/>
                <a:cs typeface="Calibri"/>
              </a:rPr>
              <a:t>Constituem o Grupo de Planeamento e Ação Local (</a:t>
            </a:r>
            <a:r>
              <a:rPr lang="pt-PT" kern="0" spc="-5" dirty="0" err="1">
                <a:latin typeface="Calibri"/>
                <a:cs typeface="Calibri"/>
              </a:rPr>
              <a:t>Climate</a:t>
            </a:r>
            <a:r>
              <a:rPr lang="pt-PT" kern="0" spc="-5" dirty="0">
                <a:latin typeface="Calibri"/>
                <a:cs typeface="Calibri"/>
              </a:rPr>
              <a:t> </a:t>
            </a:r>
            <a:r>
              <a:rPr lang="pt-PT" kern="0" spc="-5" dirty="0" err="1">
                <a:latin typeface="Calibri"/>
                <a:cs typeface="Calibri"/>
              </a:rPr>
              <a:t>Change</a:t>
            </a:r>
            <a:r>
              <a:rPr lang="pt-PT" kern="0" spc="-5" dirty="0">
                <a:latin typeface="Calibri"/>
                <a:cs typeface="Calibri"/>
              </a:rPr>
              <a:t> Champions)</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en-IE" b="1" kern="0" spc="-5" dirty="0" err="1">
                <a:latin typeface="Calibri"/>
                <a:cs typeface="Calibri"/>
              </a:rPr>
              <a:t>ADCMoura</a:t>
            </a:r>
            <a:r>
              <a:rPr lang="en-IE" b="1" kern="0" spc="-5" dirty="0">
                <a:latin typeface="Calibri"/>
                <a:cs typeface="Calibri"/>
              </a:rPr>
              <a:t> </a:t>
            </a:r>
            <a:r>
              <a:rPr lang="en-IE" kern="0" spc="-5" dirty="0">
                <a:latin typeface="Calibri"/>
                <a:cs typeface="Calibri"/>
              </a:rPr>
              <a:t>- </a:t>
            </a:r>
            <a:r>
              <a:rPr lang="pt-PT" kern="0" spc="-5" dirty="0">
                <a:latin typeface="Calibri"/>
                <a:cs typeface="Calibri"/>
              </a:rPr>
              <a:t>enquanto associação de desenvolvimento local com uma vasta experiência na </a:t>
            </a:r>
            <a:r>
              <a:rPr lang="pt-PT" kern="0" spc="-5" dirty="0" err="1">
                <a:latin typeface="Calibri"/>
                <a:cs typeface="Calibri"/>
              </a:rPr>
              <a:t>concepção</a:t>
            </a:r>
            <a:r>
              <a:rPr lang="pt-PT" kern="0" spc="-5" dirty="0">
                <a:latin typeface="Calibri"/>
                <a:cs typeface="Calibri"/>
              </a:rPr>
              <a:t> e condução de processos participativos e na construção e funcionamento de redes de colaboração</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en-IE" b="1" kern="0" spc="-5" dirty="0" err="1">
                <a:latin typeface="Calibri"/>
                <a:cs typeface="Calibri"/>
              </a:rPr>
              <a:t>Autarquias</a:t>
            </a:r>
            <a:r>
              <a:rPr lang="en-IE" b="1" kern="0" spc="-5" dirty="0">
                <a:latin typeface="Calibri"/>
                <a:cs typeface="Calibri"/>
              </a:rPr>
              <a:t> de Moura</a:t>
            </a:r>
            <a:r>
              <a:rPr lang="en-IE" kern="0" spc="-5" dirty="0">
                <a:latin typeface="Calibri"/>
                <a:cs typeface="Calibri"/>
              </a:rPr>
              <a:t>- </a:t>
            </a:r>
            <a:r>
              <a:rPr lang="pt-PT" kern="0" spc="-5" dirty="0">
                <a:latin typeface="Calibri"/>
                <a:cs typeface="Calibri"/>
              </a:rPr>
              <a:t>como autarquias locais que visam a prossecução dos interesses da população residente no território de Moura, através de órgãos representativos por ela eleitos, que detêm atribuições nomeadamente nos domínios do equipamento urbano, do planeamento e do desenvolvimento urbano</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en-IE" b="1" kern="0" spc="-5" dirty="0" err="1">
                <a:latin typeface="Calibri"/>
                <a:cs typeface="Calibri"/>
              </a:rPr>
              <a:t>Agrupamento</a:t>
            </a:r>
            <a:r>
              <a:rPr lang="en-IE" b="1" kern="0" spc="-5" dirty="0">
                <a:latin typeface="Calibri"/>
                <a:cs typeface="Calibri"/>
              </a:rPr>
              <a:t> de </a:t>
            </a:r>
            <a:r>
              <a:rPr lang="en-IE" b="1" kern="0" spc="-5" dirty="0" err="1">
                <a:latin typeface="Calibri"/>
                <a:cs typeface="Calibri"/>
              </a:rPr>
              <a:t>Escolas</a:t>
            </a:r>
            <a:r>
              <a:rPr lang="en-IE" b="1" kern="0" spc="-5" dirty="0">
                <a:latin typeface="Calibri"/>
                <a:cs typeface="Calibri"/>
              </a:rPr>
              <a:t> </a:t>
            </a:r>
            <a:r>
              <a:rPr lang="en-IE" kern="0" spc="-5" dirty="0">
                <a:latin typeface="Calibri"/>
                <a:cs typeface="Calibri"/>
              </a:rPr>
              <a:t>- </a:t>
            </a:r>
            <a:r>
              <a:rPr lang="pt-PT" kern="0" spc="-5" dirty="0">
                <a:latin typeface="Calibri"/>
                <a:cs typeface="Calibri"/>
              </a:rPr>
              <a:t>como unidade orgânica do sistema educativo dotada de órgãos próprios de administração e gestão, integrando estabelecimentos de educação pré-escolar e de um ou mais níveis e ciclos de ensino, com base num projeto pedagógico comum. Um dos órgãos de gestão do Agrupamento é o Conselho Geral do Agrupamento. Trata-se de um órgão deliberativo e de orientação estratégica responsável pela definição das linhas orientadoras da atividade da escola, assegurando a participação e representação da comunidade educativa (docentes, pessoal não docente, alunos, pais e encarregados de educação, comunidade local e autarquias locais)</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en-IE" b="1" kern="0" spc="-5" dirty="0">
                <a:latin typeface="Calibri"/>
                <a:cs typeface="Calibri"/>
              </a:rPr>
              <a:t>Escola </a:t>
            </a:r>
            <a:r>
              <a:rPr lang="en-IE" b="1" kern="0" spc="-5" dirty="0" err="1">
                <a:latin typeface="Calibri"/>
                <a:cs typeface="Calibri"/>
              </a:rPr>
              <a:t>Profissional</a:t>
            </a:r>
            <a:r>
              <a:rPr lang="en-IE" b="1" kern="0" spc="-5" dirty="0">
                <a:latin typeface="Calibri"/>
                <a:cs typeface="Calibri"/>
              </a:rPr>
              <a:t> </a:t>
            </a:r>
            <a:r>
              <a:rPr lang="en-IE" kern="0" spc="-5" dirty="0">
                <a:latin typeface="Calibri"/>
                <a:cs typeface="Calibri"/>
              </a:rPr>
              <a:t>- </a:t>
            </a:r>
            <a:r>
              <a:rPr lang="pt-PT" kern="0" spc="-5" dirty="0">
                <a:latin typeface="Calibri"/>
                <a:cs typeface="Calibri"/>
              </a:rPr>
              <a:t>como estabelecimento de ensino alternativo para jovens que terminam o ensino básico (9º ano), destinado a formar técnicos intermédios, altamente qualificados, de forma coerente com as necessidades do mercado de trabalho e com as prioridades e estratégias de desenvolvimento local/regional;</a:t>
            </a:r>
            <a:endParaRPr lang="en-IE" kern="0" spc="-5" dirty="0">
              <a:latin typeface="Calibri"/>
              <a:cs typeface="Calibri"/>
            </a:endParaRPr>
          </a:p>
        </p:txBody>
      </p:sp>
      <p:grpSp>
        <p:nvGrpSpPr>
          <p:cNvPr id="29" name="Graphic 3">
            <a:extLst>
              <a:ext uri="{FF2B5EF4-FFF2-40B4-BE49-F238E27FC236}">
                <a16:creationId xmlns:a16="http://schemas.microsoft.com/office/drawing/2014/main" id="{F9C14F28-C401-1F28-AB23-25458F131C8B}"/>
              </a:ext>
            </a:extLst>
          </p:cNvPr>
          <p:cNvGrpSpPr>
            <a:grpSpLocks noChangeAspect="1"/>
          </p:cNvGrpSpPr>
          <p:nvPr/>
        </p:nvGrpSpPr>
        <p:grpSpPr>
          <a:xfrm>
            <a:off x="828717" y="5957582"/>
            <a:ext cx="749544" cy="748800"/>
            <a:chOff x="10436851" y="3696286"/>
            <a:chExt cx="1037794" cy="1036764"/>
          </a:xfrm>
          <a:solidFill>
            <a:srgbClr val="404040"/>
          </a:solidFill>
        </p:grpSpPr>
        <p:sp>
          <p:nvSpPr>
            <p:cNvPr id="30" name="Freeform 29">
              <a:extLst>
                <a:ext uri="{FF2B5EF4-FFF2-40B4-BE49-F238E27FC236}">
                  <a16:creationId xmlns:a16="http://schemas.microsoft.com/office/drawing/2014/main" id="{5FB8435D-5A34-C545-40C6-BF00E5B0A643}"/>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EB7339"/>
            </a:solidFill>
            <a:ln w="27426" cap="flat">
              <a:noFill/>
              <a:prstDash val="solid"/>
              <a:miter/>
            </a:ln>
          </p:spPr>
          <p:txBody>
            <a:bodyPr rtlCol="0" anchor="ctr"/>
            <a:lstStyle/>
            <a:p>
              <a:endParaRPr lang="en-US"/>
            </a:p>
          </p:txBody>
        </p:sp>
        <p:grpSp>
          <p:nvGrpSpPr>
            <p:cNvPr id="31" name="Graphic 3">
              <a:extLst>
                <a:ext uri="{FF2B5EF4-FFF2-40B4-BE49-F238E27FC236}">
                  <a16:creationId xmlns:a16="http://schemas.microsoft.com/office/drawing/2014/main" id="{8B9CFA16-FF04-E0F3-8D2F-1A9D27D7DB85}"/>
                </a:ext>
              </a:extLst>
            </p:cNvPr>
            <p:cNvGrpSpPr/>
            <p:nvPr/>
          </p:nvGrpSpPr>
          <p:grpSpPr>
            <a:xfrm>
              <a:off x="10436851" y="3696286"/>
              <a:ext cx="1037794" cy="1036764"/>
              <a:chOff x="10436851" y="3696286"/>
              <a:chExt cx="1037794" cy="1036764"/>
            </a:xfrm>
            <a:grpFill/>
          </p:grpSpPr>
          <p:sp>
            <p:nvSpPr>
              <p:cNvPr id="32" name="Freeform 31">
                <a:extLst>
                  <a:ext uri="{FF2B5EF4-FFF2-40B4-BE49-F238E27FC236}">
                    <a16:creationId xmlns:a16="http://schemas.microsoft.com/office/drawing/2014/main" id="{CC7B8344-EF5E-F80D-0940-FC1061B12D9B}"/>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01DE567-E58F-A73B-40F5-356E2FCD44FB}"/>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dirty="0"/>
              </a:p>
            </p:txBody>
          </p:sp>
        </p:grpSp>
      </p:grpSp>
      <p:sp>
        <p:nvSpPr>
          <p:cNvPr id="16" name="Text Placeholder 5">
            <a:extLst>
              <a:ext uri="{FF2B5EF4-FFF2-40B4-BE49-F238E27FC236}">
                <a16:creationId xmlns:a16="http://schemas.microsoft.com/office/drawing/2014/main" id="{1258F6C3-4555-DE65-5735-5BB6866889DB}"/>
              </a:ext>
            </a:extLst>
          </p:cNvPr>
          <p:cNvSpPr txBox="1">
            <a:spLocks/>
          </p:cNvSpPr>
          <p:nvPr/>
        </p:nvSpPr>
        <p:spPr>
          <a:xfrm>
            <a:off x="711204" y="4955467"/>
            <a:ext cx="1887234"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Indicar intervenientes, ver o quadro de identificação das partes interessadas</a:t>
            </a:r>
            <a:endParaRPr lang="en-IE" sz="1400" i="1" kern="0" spc="-5" dirty="0">
              <a:solidFill>
                <a:srgbClr val="EB7339"/>
              </a:solidFill>
              <a:latin typeface="Calibri"/>
              <a:cs typeface="Calibri"/>
            </a:endParaRPr>
          </a:p>
        </p:txBody>
      </p:sp>
      <p:grpSp>
        <p:nvGrpSpPr>
          <p:cNvPr id="20" name="Group 37">
            <a:extLst>
              <a:ext uri="{FF2B5EF4-FFF2-40B4-BE49-F238E27FC236}">
                <a16:creationId xmlns:a16="http://schemas.microsoft.com/office/drawing/2014/main" id="{130FAE16-5267-AF42-693E-6487DBCC95DC}"/>
              </a:ext>
            </a:extLst>
          </p:cNvPr>
          <p:cNvGrpSpPr/>
          <p:nvPr/>
        </p:nvGrpSpPr>
        <p:grpSpPr>
          <a:xfrm>
            <a:off x="620543" y="4427160"/>
            <a:ext cx="3439823" cy="561692"/>
            <a:chOff x="642633" y="1690786"/>
            <a:chExt cx="3439823" cy="561692"/>
          </a:xfrm>
        </p:grpSpPr>
        <p:sp>
          <p:nvSpPr>
            <p:cNvPr id="21" name="Rectangle 38">
              <a:extLst>
                <a:ext uri="{FF2B5EF4-FFF2-40B4-BE49-F238E27FC236}">
                  <a16:creationId xmlns:a16="http://schemas.microsoft.com/office/drawing/2014/main" id="{41C81882-61C5-C11A-4487-F297F90F948A}"/>
                </a:ext>
              </a:extLst>
            </p:cNvPr>
            <p:cNvSpPr/>
            <p:nvPr/>
          </p:nvSpPr>
          <p:spPr>
            <a:xfrm>
              <a:off x="642633" y="1690786"/>
              <a:ext cx="2906421"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39">
              <a:extLst>
                <a:ext uri="{FF2B5EF4-FFF2-40B4-BE49-F238E27FC236}">
                  <a16:creationId xmlns:a16="http://schemas.microsoft.com/office/drawing/2014/main" id="{4189A145-B54A-9216-B25B-5E659E5285BC}"/>
                </a:ext>
              </a:extLst>
            </p:cNvPr>
            <p:cNvSpPr txBox="1"/>
            <p:nvPr/>
          </p:nvSpPr>
          <p:spPr>
            <a:xfrm>
              <a:off x="736600" y="1690786"/>
              <a:ext cx="3345856" cy="561692"/>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MAPEAR AS PARTES INTERESSADAS</a:t>
              </a:r>
            </a:p>
            <a:p>
              <a:pPr marL="9525" marR="389255">
                <a:spcBef>
                  <a:spcPts val="260"/>
                </a:spcBef>
              </a:pPr>
              <a:endParaRPr lang="en-IE" sz="1400" b="1" dirty="0">
                <a:solidFill>
                  <a:schemeClr val="bg1"/>
                </a:solidFill>
                <a:latin typeface="Calibri"/>
                <a:cs typeface="Calibri"/>
              </a:endParaRPr>
            </a:p>
          </p:txBody>
        </p:sp>
      </p:grpSp>
      <p:grpSp>
        <p:nvGrpSpPr>
          <p:cNvPr id="4" name="Group 23">
            <a:extLst>
              <a:ext uri="{FF2B5EF4-FFF2-40B4-BE49-F238E27FC236}">
                <a16:creationId xmlns:a16="http://schemas.microsoft.com/office/drawing/2014/main" id="{47CD13E3-3428-41F2-9BC9-FB9EA2683FE9}"/>
              </a:ext>
            </a:extLst>
          </p:cNvPr>
          <p:cNvGrpSpPr/>
          <p:nvPr/>
        </p:nvGrpSpPr>
        <p:grpSpPr>
          <a:xfrm>
            <a:off x="619920" y="846931"/>
            <a:ext cx="3668420" cy="307777"/>
            <a:chOff x="642634" y="1690786"/>
            <a:chExt cx="3668420" cy="307777"/>
          </a:xfrm>
        </p:grpSpPr>
        <p:sp>
          <p:nvSpPr>
            <p:cNvPr id="6" name="Rectangle 24">
              <a:extLst>
                <a:ext uri="{FF2B5EF4-FFF2-40B4-BE49-F238E27FC236}">
                  <a16:creationId xmlns:a16="http://schemas.microsoft.com/office/drawing/2014/main" id="{3F24764E-BEEF-2751-C94A-B4A5063A0538}"/>
                </a:ext>
              </a:extLst>
            </p:cNvPr>
            <p:cNvSpPr/>
            <p:nvPr/>
          </p:nvSpPr>
          <p:spPr>
            <a:xfrm>
              <a:off x="642634" y="1690786"/>
              <a:ext cx="3211222"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5">
              <a:extLst>
                <a:ext uri="{FF2B5EF4-FFF2-40B4-BE49-F238E27FC236}">
                  <a16:creationId xmlns:a16="http://schemas.microsoft.com/office/drawing/2014/main" id="{BFC0B7CA-46F2-182F-D02E-09F93C835D7E}"/>
                </a:ext>
              </a:extLst>
            </p:cNvPr>
            <p:cNvSpPr txBox="1"/>
            <p:nvPr/>
          </p:nvSpPr>
          <p:spPr>
            <a:xfrm>
              <a:off x="736599" y="1690786"/>
              <a:ext cx="3574455" cy="307777"/>
            </a:xfrm>
            <a:prstGeom prst="rect">
              <a:avLst/>
            </a:prstGeom>
            <a:noFill/>
          </p:spPr>
          <p:txBody>
            <a:bodyPr wrap="square">
              <a:spAutoFit/>
            </a:bodyPr>
            <a:lstStyle/>
            <a:p>
              <a:pPr marL="9525" marR="389255">
                <a:spcBef>
                  <a:spcPts val="260"/>
                </a:spcBef>
              </a:pPr>
              <a:r>
                <a:rPr lang="pt-PT" sz="1400" b="1" dirty="0">
                  <a:solidFill>
                    <a:schemeClr val="bg1"/>
                  </a:solidFill>
                  <a:latin typeface="Calibri"/>
                  <a:cs typeface="Calibri"/>
                </a:rPr>
                <a:t>DEFINIR O OBJECTIVO A LONGO PRAZO</a:t>
              </a:r>
              <a:endParaRPr lang="en-IE" sz="1400" b="1" dirty="0">
                <a:solidFill>
                  <a:schemeClr val="bg1"/>
                </a:solidFill>
                <a:latin typeface="Calibri"/>
                <a:cs typeface="Calibri"/>
              </a:endParaRPr>
            </a:p>
          </p:txBody>
        </p:sp>
      </p:grpSp>
      <p:sp>
        <p:nvSpPr>
          <p:cNvPr id="27" name="Text Placeholder 5">
            <a:extLst>
              <a:ext uri="{FF2B5EF4-FFF2-40B4-BE49-F238E27FC236}">
                <a16:creationId xmlns:a16="http://schemas.microsoft.com/office/drawing/2014/main" id="{C9AB0CC7-0266-7062-8E62-795FDEEF5782}"/>
              </a:ext>
            </a:extLst>
          </p:cNvPr>
          <p:cNvSpPr txBox="1">
            <a:spLocks/>
          </p:cNvSpPr>
          <p:nvPr/>
        </p:nvSpPr>
        <p:spPr>
          <a:xfrm>
            <a:off x="710580" y="1380927"/>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O que deve ser alcançado a longo prazo?</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428163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14</a:t>
            </a:fld>
            <a:endParaRPr lang="en-US" dirty="0"/>
          </a:p>
        </p:txBody>
      </p:sp>
      <p:cxnSp>
        <p:nvCxnSpPr>
          <p:cNvPr id="16" name="Straight Connector 15">
            <a:extLst>
              <a:ext uri="{FF2B5EF4-FFF2-40B4-BE49-F238E27FC236}">
                <a16:creationId xmlns:a16="http://schemas.microsoft.com/office/drawing/2014/main" id="{9510E4E1-16CE-21CE-1B81-54E2C957C1D1}"/>
              </a:ext>
            </a:extLst>
          </p:cNvPr>
          <p:cNvCxnSpPr>
            <a:cxnSpLocks/>
          </p:cNvCxnSpPr>
          <p:nvPr/>
        </p:nvCxnSpPr>
        <p:spPr>
          <a:xfrm>
            <a:off x="321830" y="9302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F3D1C36-68A4-0F06-B9F5-599D6BA38D03}"/>
              </a:ext>
            </a:extLst>
          </p:cNvPr>
          <p:cNvSpPr/>
          <p:nvPr/>
        </p:nvSpPr>
        <p:spPr>
          <a:xfrm>
            <a:off x="608864" y="776386"/>
            <a:ext cx="22275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997B46CC-F87C-314F-7519-CA41D5586906}"/>
              </a:ext>
            </a:extLst>
          </p:cNvPr>
          <p:cNvSpPr txBox="1">
            <a:spLocks/>
          </p:cNvSpPr>
          <p:nvPr/>
        </p:nvSpPr>
        <p:spPr>
          <a:xfrm>
            <a:off x="2586758" y="1304693"/>
            <a:ext cx="4320000" cy="5301414"/>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en-IE" b="1" kern="0" spc="-5" dirty="0">
                <a:latin typeface="Calibri"/>
                <a:cs typeface="Calibri"/>
              </a:rPr>
              <a:t>Associação de </a:t>
            </a:r>
            <a:r>
              <a:rPr lang="en-IE" b="1" kern="0" spc="-5" dirty="0" err="1">
                <a:latin typeface="Calibri"/>
                <a:cs typeface="Calibri"/>
              </a:rPr>
              <a:t>empresários</a:t>
            </a:r>
            <a:r>
              <a:rPr lang="en-IE" b="1" kern="0" spc="-5" dirty="0">
                <a:latin typeface="Calibri"/>
                <a:cs typeface="Calibri"/>
              </a:rPr>
              <a:t> </a:t>
            </a:r>
            <a:r>
              <a:rPr lang="en-IE" kern="0" spc="-5" dirty="0">
                <a:latin typeface="Calibri"/>
                <a:cs typeface="Calibri"/>
              </a:rPr>
              <a:t>– </a:t>
            </a:r>
            <a:r>
              <a:rPr lang="pt-PT" kern="0" spc="-5" dirty="0">
                <a:latin typeface="Calibri"/>
                <a:cs typeface="Calibri"/>
              </a:rPr>
              <a:t>como entidade representativa dos empresários dos ramos do comércio e serviços, podendo, no âmbito da sua atividade, criar novos serviços e estabelecer parcerias que se enquadrem numa estratégia de desenvolvimento pré-definida e satisfaçam as necessidades dos seus associados</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en-IE" b="1" kern="0" spc="-5" dirty="0">
                <a:latin typeface="Calibri"/>
                <a:cs typeface="Calibri"/>
              </a:rPr>
              <a:t>Centro de </a:t>
            </a:r>
            <a:r>
              <a:rPr lang="en-IE" b="1" kern="0" spc="-5" dirty="0" err="1">
                <a:latin typeface="Calibri"/>
                <a:cs typeface="Calibri"/>
              </a:rPr>
              <a:t>Saúde</a:t>
            </a:r>
            <a:r>
              <a:rPr lang="en-IE" b="1" kern="0" spc="-5" dirty="0">
                <a:latin typeface="Calibri"/>
                <a:cs typeface="Calibri"/>
              </a:rPr>
              <a:t> local </a:t>
            </a:r>
            <a:r>
              <a:rPr lang="en-IE" kern="0" spc="-5" dirty="0">
                <a:latin typeface="Calibri"/>
                <a:cs typeface="Calibri"/>
              </a:rPr>
              <a:t>- </a:t>
            </a:r>
            <a:r>
              <a:rPr lang="pt-PT" kern="0" spc="-5" dirty="0">
                <a:latin typeface="Calibri"/>
                <a:cs typeface="Calibri"/>
              </a:rPr>
              <a:t>como entidade responsável pela prestação de cuidados de saúde primários, bem como por assegurar as atividades de saúde pública e os meios necessários ao exercício das competências da autoridade de saúde no concelho de Moura</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en-IE" b="1" kern="0" spc="-5" dirty="0">
                <a:latin typeface="Calibri"/>
                <a:cs typeface="Calibri"/>
              </a:rPr>
              <a:t>IPSS </a:t>
            </a:r>
            <a:r>
              <a:rPr lang="en-IE" b="1" kern="0" spc="-5" dirty="0" err="1">
                <a:latin typeface="Calibri"/>
                <a:cs typeface="Calibri"/>
              </a:rPr>
              <a:t>locais</a:t>
            </a:r>
            <a:r>
              <a:rPr lang="en-IE" b="1" kern="0" spc="-5" dirty="0">
                <a:latin typeface="Calibri"/>
                <a:cs typeface="Calibri"/>
              </a:rPr>
              <a:t> </a:t>
            </a:r>
            <a:r>
              <a:rPr lang="en-IE" kern="0" spc="-5" dirty="0">
                <a:latin typeface="Calibri"/>
                <a:cs typeface="Calibri"/>
              </a:rPr>
              <a:t>- </a:t>
            </a:r>
            <a:r>
              <a:rPr lang="pt-PT" kern="0" spc="-5" dirty="0">
                <a:latin typeface="Calibri"/>
                <a:cs typeface="Calibri"/>
              </a:rPr>
              <a:t>que incluem entidades que desenvolvem atividades de solidariedade social, em áreas como a segurança social, a saúde e a educação, procurando responder a situações de emergência social e apoiar os cidadãos mais vulneráveis: crianças e jovens em perigo; idosos; pessoas com deficiência e incapacidades, </a:t>
            </a:r>
            <a:r>
              <a:rPr lang="pt-PT" kern="0" spc="-5" dirty="0" err="1">
                <a:latin typeface="Calibri"/>
                <a:cs typeface="Calibri"/>
              </a:rPr>
              <a:t>etc</a:t>
            </a:r>
            <a:r>
              <a:rPr lang="en-IE" kern="0" spc="-5" dirty="0">
                <a:latin typeface="Calibri"/>
                <a:cs typeface="Calibri"/>
              </a:rPr>
              <a:t>.</a:t>
            </a:r>
          </a:p>
        </p:txBody>
      </p:sp>
      <p:grpSp>
        <p:nvGrpSpPr>
          <p:cNvPr id="34" name="Graphic 3">
            <a:extLst>
              <a:ext uri="{FF2B5EF4-FFF2-40B4-BE49-F238E27FC236}">
                <a16:creationId xmlns:a16="http://schemas.microsoft.com/office/drawing/2014/main" id="{DAF96626-3600-52A8-E9A8-F8DEA877A03E}"/>
              </a:ext>
            </a:extLst>
          </p:cNvPr>
          <p:cNvGrpSpPr>
            <a:grpSpLocks noChangeAspect="1"/>
          </p:cNvGrpSpPr>
          <p:nvPr/>
        </p:nvGrpSpPr>
        <p:grpSpPr>
          <a:xfrm>
            <a:off x="817038" y="2299982"/>
            <a:ext cx="749544" cy="748800"/>
            <a:chOff x="10436851" y="3696286"/>
            <a:chExt cx="1037794" cy="1036764"/>
          </a:xfrm>
          <a:solidFill>
            <a:srgbClr val="404040"/>
          </a:solidFill>
        </p:grpSpPr>
        <p:sp>
          <p:nvSpPr>
            <p:cNvPr id="35" name="Freeform 34">
              <a:extLst>
                <a:ext uri="{FF2B5EF4-FFF2-40B4-BE49-F238E27FC236}">
                  <a16:creationId xmlns:a16="http://schemas.microsoft.com/office/drawing/2014/main" id="{DAF86A35-4665-C59F-22D7-5CEC110B5816}"/>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EB7339"/>
            </a:solidFill>
            <a:ln w="27426" cap="flat">
              <a:noFill/>
              <a:prstDash val="solid"/>
              <a:miter/>
            </a:ln>
          </p:spPr>
          <p:txBody>
            <a:bodyPr rtlCol="0" anchor="ctr"/>
            <a:lstStyle/>
            <a:p>
              <a:endParaRPr lang="en-US"/>
            </a:p>
          </p:txBody>
        </p:sp>
        <p:grpSp>
          <p:nvGrpSpPr>
            <p:cNvPr id="36" name="Graphic 3">
              <a:extLst>
                <a:ext uri="{FF2B5EF4-FFF2-40B4-BE49-F238E27FC236}">
                  <a16:creationId xmlns:a16="http://schemas.microsoft.com/office/drawing/2014/main" id="{91594E9B-2862-03C5-09F8-3BA48C8B87D4}"/>
                </a:ext>
              </a:extLst>
            </p:cNvPr>
            <p:cNvGrpSpPr/>
            <p:nvPr/>
          </p:nvGrpSpPr>
          <p:grpSpPr>
            <a:xfrm>
              <a:off x="10436851" y="3696286"/>
              <a:ext cx="1037794" cy="1036764"/>
              <a:chOff x="10436851" y="3696286"/>
              <a:chExt cx="1037794" cy="1036764"/>
            </a:xfrm>
            <a:grpFill/>
          </p:grpSpPr>
          <p:sp>
            <p:nvSpPr>
              <p:cNvPr id="37" name="Freeform 36">
                <a:extLst>
                  <a:ext uri="{FF2B5EF4-FFF2-40B4-BE49-F238E27FC236}">
                    <a16:creationId xmlns:a16="http://schemas.microsoft.com/office/drawing/2014/main" id="{1E98A2E8-04B7-3561-23AA-3F9049FBBDDB}"/>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26F503D-9058-B5D2-4A43-B78C56135894}"/>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dirty="0"/>
              </a:p>
            </p:txBody>
          </p:sp>
        </p:grpSp>
      </p:grpSp>
      <p:cxnSp>
        <p:nvCxnSpPr>
          <p:cNvPr id="39" name="Straight Connector 38">
            <a:extLst>
              <a:ext uri="{FF2B5EF4-FFF2-40B4-BE49-F238E27FC236}">
                <a16:creationId xmlns:a16="http://schemas.microsoft.com/office/drawing/2014/main" id="{88AD0D46-6C2E-BCBE-A011-11429FAFA683}"/>
              </a:ext>
            </a:extLst>
          </p:cNvPr>
          <p:cNvCxnSpPr>
            <a:cxnSpLocks/>
          </p:cNvCxnSpPr>
          <p:nvPr/>
        </p:nvCxnSpPr>
        <p:spPr>
          <a:xfrm>
            <a:off x="321830" y="48926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073131CC-9D8B-F78D-36A2-6F906A32A210}"/>
              </a:ext>
            </a:extLst>
          </p:cNvPr>
          <p:cNvSpPr/>
          <p:nvPr/>
        </p:nvSpPr>
        <p:spPr>
          <a:xfrm>
            <a:off x="686277" y="4713506"/>
            <a:ext cx="2075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5">
            <a:extLst>
              <a:ext uri="{FF2B5EF4-FFF2-40B4-BE49-F238E27FC236}">
                <a16:creationId xmlns:a16="http://schemas.microsoft.com/office/drawing/2014/main" id="{75554A4C-F8AB-C571-FA09-4C02D8088A4F}"/>
              </a:ext>
            </a:extLst>
          </p:cNvPr>
          <p:cNvSpPr txBox="1">
            <a:spLocks/>
          </p:cNvSpPr>
          <p:nvPr/>
        </p:nvSpPr>
        <p:spPr>
          <a:xfrm>
            <a:off x="2607473" y="5247500"/>
            <a:ext cx="4320000" cy="5840495"/>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kern="0" spc="-5" dirty="0">
                <a:latin typeface="Calibri"/>
                <a:cs typeface="Calibri"/>
              </a:rPr>
              <a:t>Contrariando o que é a tendência crescente do uso da bicicleta nas sociedades desenvolvidas e o que é preconizado pelas várias diretivas que refletem esta temática, a nível global, comunitário e nacional, o diagnóstico da mobilidade ao nível da cidade de Moura permite identificar uma predominância das deslocações em automóvel, que se tem vindo a acentuar nos últimos anos, com impactos que se traduzem em elevados consumos energéticos, aumento das emissões de CO2, de poluentes atmosféricos e de ruído, congestionamento do tráfego, má qualidade e menor potencial de fruição do espaço público por todos, ou seja, impactos negativos na competitividade económica, na saúde pública e na qualidade de vida dos habitantes.</a:t>
            </a:r>
          </a:p>
          <a:p>
            <a:pPr marL="67945">
              <a:lnSpc>
                <a:spcPts val="1275"/>
              </a:lnSpc>
            </a:pPr>
            <a:endParaRPr lang="en-IE" kern="0" spc="-5" dirty="0">
              <a:latin typeface="Calibri"/>
              <a:cs typeface="Calibri"/>
            </a:endParaRPr>
          </a:p>
          <a:p>
            <a:pPr marL="67945">
              <a:lnSpc>
                <a:spcPts val="1275"/>
              </a:lnSpc>
            </a:pPr>
            <a:r>
              <a:rPr lang="pt-PT" kern="0" spc="-5" dirty="0">
                <a:latin typeface="Calibri"/>
                <a:cs typeface="Calibri"/>
              </a:rPr>
              <a:t>O não aproveitamento das potencialidades do uso da bicicleta tem também consequências negativas em termos de mobilidade, acessibilidade e exclusão social, sobretudo para as populações desfavorecidas que vivem na periferia da cidade. Os problemas relacionados com a mobilidade e fluidez da circulação são particularmente agudos no centro histórico da cidade, onde a rede viária é mais densa, mais estreita e mais sinuosa, junto aos estabelecimentos comerciais e junto aos estabelecimentos de ensino, sobretudo no início e no fim do dia letivo</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pt-PT" kern="0" spc="-5" dirty="0">
                <a:latin typeface="Calibri"/>
                <a:cs typeface="Calibri"/>
              </a:rPr>
              <a:t>A atual prevalência do uso do automóvel na comunidade de Moura não resulta necessariamente de uma escolha livre, mas de um conjunto de circunstâncias socioeconómicas, infraestruturais e culturais, que condicionaram os padrões de mobilidade durante décadas. Assim, para além de mudanças ao nível do planeamento urbano e das infraestruturas, é também necessário alterar comportamentos enraizados, num processo que não é imediato nem linear e que exige uma liderança política sólida e continuada e o empenho das partes interessadas</a:t>
            </a:r>
            <a:r>
              <a:rPr lang="en-IE" kern="0" spc="-5" dirty="0">
                <a:latin typeface="Calibri"/>
                <a:cs typeface="Calibri"/>
              </a:rPr>
              <a:t>.</a:t>
            </a:r>
          </a:p>
        </p:txBody>
      </p:sp>
      <p:grpSp>
        <p:nvGrpSpPr>
          <p:cNvPr id="45" name="Graphic 3">
            <a:extLst>
              <a:ext uri="{FF2B5EF4-FFF2-40B4-BE49-F238E27FC236}">
                <a16:creationId xmlns:a16="http://schemas.microsoft.com/office/drawing/2014/main" id="{65B81231-1EF8-0639-85DE-7A925CE2D5E5}"/>
              </a:ext>
            </a:extLst>
          </p:cNvPr>
          <p:cNvGrpSpPr>
            <a:grpSpLocks noChangeAspect="1"/>
          </p:cNvGrpSpPr>
          <p:nvPr/>
        </p:nvGrpSpPr>
        <p:grpSpPr>
          <a:xfrm>
            <a:off x="750599" y="6506075"/>
            <a:ext cx="663571" cy="748800"/>
            <a:chOff x="4643578" y="432838"/>
            <a:chExt cx="1028134" cy="1160188"/>
          </a:xfrm>
          <a:solidFill>
            <a:srgbClr val="404040"/>
          </a:solidFill>
        </p:grpSpPr>
        <p:sp>
          <p:nvSpPr>
            <p:cNvPr id="46" name="Freeform 45">
              <a:extLst>
                <a:ext uri="{FF2B5EF4-FFF2-40B4-BE49-F238E27FC236}">
                  <a16:creationId xmlns:a16="http://schemas.microsoft.com/office/drawing/2014/main" id="{39068B60-A6C7-A764-2216-74BE45603932}"/>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B7339"/>
            </a:solidFill>
            <a:ln w="27426" cap="flat">
              <a:noFill/>
              <a:prstDash val="solid"/>
              <a:miter/>
            </a:ln>
          </p:spPr>
          <p:txBody>
            <a:bodyPr rtlCol="0" anchor="ctr"/>
            <a:lstStyle/>
            <a:p>
              <a:endParaRPr lang="en-US"/>
            </a:p>
          </p:txBody>
        </p:sp>
        <p:grpSp>
          <p:nvGrpSpPr>
            <p:cNvPr id="47" name="Graphic 3">
              <a:extLst>
                <a:ext uri="{FF2B5EF4-FFF2-40B4-BE49-F238E27FC236}">
                  <a16:creationId xmlns:a16="http://schemas.microsoft.com/office/drawing/2014/main" id="{2C538B79-82F7-8142-B878-DC917E98D75A}"/>
                </a:ext>
              </a:extLst>
            </p:cNvPr>
            <p:cNvGrpSpPr/>
            <p:nvPr/>
          </p:nvGrpSpPr>
          <p:grpSpPr>
            <a:xfrm>
              <a:off x="4643578" y="432838"/>
              <a:ext cx="1028134" cy="1160188"/>
              <a:chOff x="4643578" y="432838"/>
              <a:chExt cx="1028134" cy="1160188"/>
            </a:xfrm>
            <a:grpFill/>
          </p:grpSpPr>
          <p:sp>
            <p:nvSpPr>
              <p:cNvPr id="48" name="Freeform 47">
                <a:extLst>
                  <a:ext uri="{FF2B5EF4-FFF2-40B4-BE49-F238E27FC236}">
                    <a16:creationId xmlns:a16="http://schemas.microsoft.com/office/drawing/2014/main" id="{39245C1F-C51D-A3F0-9405-BAA418349D42}"/>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49" name="Graphic 3">
                <a:extLst>
                  <a:ext uri="{FF2B5EF4-FFF2-40B4-BE49-F238E27FC236}">
                    <a16:creationId xmlns:a16="http://schemas.microsoft.com/office/drawing/2014/main" id="{C7E3516A-CEFF-99A2-A00A-B1FD4A6A4EBF}"/>
                  </a:ext>
                </a:extLst>
              </p:cNvPr>
              <p:cNvGrpSpPr/>
              <p:nvPr/>
            </p:nvGrpSpPr>
            <p:grpSpPr>
              <a:xfrm>
                <a:off x="4643578" y="432838"/>
                <a:ext cx="1028134" cy="1160188"/>
                <a:chOff x="4643578" y="432838"/>
                <a:chExt cx="1028134" cy="1160188"/>
              </a:xfrm>
              <a:grpFill/>
            </p:grpSpPr>
            <p:sp>
              <p:nvSpPr>
                <p:cNvPr id="50" name="Freeform 49">
                  <a:extLst>
                    <a:ext uri="{FF2B5EF4-FFF2-40B4-BE49-F238E27FC236}">
                      <a16:creationId xmlns:a16="http://schemas.microsoft.com/office/drawing/2014/main" id="{B34A60AB-2AAC-7273-E3EB-03810E12AA13}"/>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79753A8-69B7-C39F-21DE-4D5F42DD85FA}"/>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sp>
        <p:nvSpPr>
          <p:cNvPr id="2" name="Text Placeholder 5">
            <a:extLst>
              <a:ext uri="{FF2B5EF4-FFF2-40B4-BE49-F238E27FC236}">
                <a16:creationId xmlns:a16="http://schemas.microsoft.com/office/drawing/2014/main" id="{4E4AD856-3057-7901-C88F-D2EAE4337658}"/>
              </a:ext>
            </a:extLst>
          </p:cNvPr>
          <p:cNvSpPr txBox="1">
            <a:spLocks/>
          </p:cNvSpPr>
          <p:nvPr/>
        </p:nvSpPr>
        <p:spPr>
          <a:xfrm>
            <a:off x="699525" y="1302774"/>
            <a:ext cx="1887234"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Indicar intervenientes, ver o quadro de identificação das partes interessadas</a:t>
            </a:r>
            <a:endParaRPr lang="en-IE" sz="1400" i="1" kern="0" spc="-5" dirty="0">
              <a:solidFill>
                <a:srgbClr val="EB7339"/>
              </a:solidFill>
              <a:latin typeface="Calibri"/>
              <a:cs typeface="Calibri"/>
            </a:endParaRPr>
          </a:p>
        </p:txBody>
      </p:sp>
      <p:grpSp>
        <p:nvGrpSpPr>
          <p:cNvPr id="4" name="Group 37">
            <a:extLst>
              <a:ext uri="{FF2B5EF4-FFF2-40B4-BE49-F238E27FC236}">
                <a16:creationId xmlns:a16="http://schemas.microsoft.com/office/drawing/2014/main" id="{65651B23-9722-B6E5-650F-AF9C24A7DB31}"/>
              </a:ext>
            </a:extLst>
          </p:cNvPr>
          <p:cNvGrpSpPr/>
          <p:nvPr/>
        </p:nvGrpSpPr>
        <p:grpSpPr>
          <a:xfrm>
            <a:off x="608864" y="774467"/>
            <a:ext cx="3439823" cy="561692"/>
            <a:chOff x="642633" y="1690786"/>
            <a:chExt cx="3439823" cy="561692"/>
          </a:xfrm>
        </p:grpSpPr>
        <p:sp>
          <p:nvSpPr>
            <p:cNvPr id="5" name="Rectangle 38">
              <a:extLst>
                <a:ext uri="{FF2B5EF4-FFF2-40B4-BE49-F238E27FC236}">
                  <a16:creationId xmlns:a16="http://schemas.microsoft.com/office/drawing/2014/main" id="{DEADC9C2-A02A-742D-B851-572B2AF4B888}"/>
                </a:ext>
              </a:extLst>
            </p:cNvPr>
            <p:cNvSpPr/>
            <p:nvPr/>
          </p:nvSpPr>
          <p:spPr>
            <a:xfrm>
              <a:off x="642633" y="1690786"/>
              <a:ext cx="2906421"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39">
              <a:extLst>
                <a:ext uri="{FF2B5EF4-FFF2-40B4-BE49-F238E27FC236}">
                  <a16:creationId xmlns:a16="http://schemas.microsoft.com/office/drawing/2014/main" id="{B56D30BE-883A-635A-4A60-9E8267D66163}"/>
                </a:ext>
              </a:extLst>
            </p:cNvPr>
            <p:cNvSpPr txBox="1"/>
            <p:nvPr/>
          </p:nvSpPr>
          <p:spPr>
            <a:xfrm>
              <a:off x="736600" y="1690786"/>
              <a:ext cx="3345856" cy="561692"/>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MAPEAR AS PARTES INTERESSADAS</a:t>
              </a:r>
            </a:p>
            <a:p>
              <a:pPr marL="9525" marR="389255">
                <a:spcBef>
                  <a:spcPts val="260"/>
                </a:spcBef>
              </a:pPr>
              <a:endParaRPr lang="en-IE" sz="1400" b="1" dirty="0">
                <a:solidFill>
                  <a:schemeClr val="bg1"/>
                </a:solidFill>
                <a:latin typeface="Calibri"/>
                <a:cs typeface="Calibri"/>
              </a:endParaRPr>
            </a:p>
          </p:txBody>
        </p:sp>
      </p:grpSp>
      <p:grpSp>
        <p:nvGrpSpPr>
          <p:cNvPr id="7" name="Group 23">
            <a:extLst>
              <a:ext uri="{FF2B5EF4-FFF2-40B4-BE49-F238E27FC236}">
                <a16:creationId xmlns:a16="http://schemas.microsoft.com/office/drawing/2014/main" id="{39E67D7E-434D-4A7E-6B36-CC3D82F90D8F}"/>
              </a:ext>
            </a:extLst>
          </p:cNvPr>
          <p:cNvGrpSpPr/>
          <p:nvPr/>
        </p:nvGrpSpPr>
        <p:grpSpPr>
          <a:xfrm>
            <a:off x="693895" y="4714325"/>
            <a:ext cx="2684766" cy="307777"/>
            <a:chOff x="642634" y="1690786"/>
            <a:chExt cx="2684766" cy="307777"/>
          </a:xfrm>
        </p:grpSpPr>
        <p:sp>
          <p:nvSpPr>
            <p:cNvPr id="8" name="Rectangle 24">
              <a:extLst>
                <a:ext uri="{FF2B5EF4-FFF2-40B4-BE49-F238E27FC236}">
                  <a16:creationId xmlns:a16="http://schemas.microsoft.com/office/drawing/2014/main" id="{41BBAC8F-E84B-250F-3CEF-807462BFEA8A}"/>
                </a:ext>
              </a:extLst>
            </p:cNvPr>
            <p:cNvSpPr/>
            <p:nvPr/>
          </p:nvSpPr>
          <p:spPr>
            <a:xfrm>
              <a:off x="642634" y="1690786"/>
              <a:ext cx="2075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25">
              <a:extLst>
                <a:ext uri="{FF2B5EF4-FFF2-40B4-BE49-F238E27FC236}">
                  <a16:creationId xmlns:a16="http://schemas.microsoft.com/office/drawing/2014/main" id="{0826ED53-DA3E-FB32-FB70-DB4D261830B9}"/>
                </a:ext>
              </a:extLst>
            </p:cNvPr>
            <p:cNvSpPr txBox="1"/>
            <p:nvPr/>
          </p:nvSpPr>
          <p:spPr>
            <a:xfrm>
              <a:off x="736600" y="1690786"/>
              <a:ext cx="2590800"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DEFINIR O PROBLEMA</a:t>
              </a:r>
            </a:p>
          </p:txBody>
        </p:sp>
      </p:grpSp>
      <p:sp>
        <p:nvSpPr>
          <p:cNvPr id="10" name="Text Placeholder 5">
            <a:extLst>
              <a:ext uri="{FF2B5EF4-FFF2-40B4-BE49-F238E27FC236}">
                <a16:creationId xmlns:a16="http://schemas.microsoft.com/office/drawing/2014/main" id="{F8663880-E353-0A6F-332E-8642BBEACA0D}"/>
              </a:ext>
            </a:extLst>
          </p:cNvPr>
          <p:cNvSpPr txBox="1">
            <a:spLocks/>
          </p:cNvSpPr>
          <p:nvPr/>
        </p:nvSpPr>
        <p:spPr>
          <a:xfrm>
            <a:off x="727857" y="5248321"/>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Qual é o problema (ou problemas)  relacionado com as alterações climáticas e a perda de biodiversidade? </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307531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15</a:t>
            </a:fld>
            <a:endParaRPr lang="en-US" dirty="0"/>
          </a:p>
        </p:txBody>
      </p:sp>
      <p:cxnSp>
        <p:nvCxnSpPr>
          <p:cNvPr id="2" name="Straight Connector 1">
            <a:extLst>
              <a:ext uri="{FF2B5EF4-FFF2-40B4-BE49-F238E27FC236}">
                <a16:creationId xmlns:a16="http://schemas.microsoft.com/office/drawing/2014/main" id="{3284E1AB-D522-2098-725F-AF3B2049EA59}"/>
              </a:ext>
            </a:extLst>
          </p:cNvPr>
          <p:cNvCxnSpPr>
            <a:cxnSpLocks/>
          </p:cNvCxnSpPr>
          <p:nvPr/>
        </p:nvCxnSpPr>
        <p:spPr>
          <a:xfrm>
            <a:off x="341312" y="883949"/>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38F9927-E01C-F6A1-ADD9-C754A5E9D9E4}"/>
              </a:ext>
            </a:extLst>
          </p:cNvPr>
          <p:cNvSpPr/>
          <p:nvPr/>
        </p:nvSpPr>
        <p:spPr>
          <a:xfrm>
            <a:off x="643847" y="701675"/>
            <a:ext cx="3015751"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D4FCB528-6664-4106-2455-04C59E970E15}"/>
              </a:ext>
            </a:extLst>
          </p:cNvPr>
          <p:cNvSpPr txBox="1">
            <a:spLocks/>
          </p:cNvSpPr>
          <p:nvPr/>
        </p:nvSpPr>
        <p:spPr>
          <a:xfrm>
            <a:off x="2565043" y="1235075"/>
            <a:ext cx="4494514" cy="4829881"/>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1750" marR="278130">
              <a:lnSpc>
                <a:spcPts val="1275"/>
              </a:lnSpc>
              <a:buClr>
                <a:srgbClr val="EB7339"/>
              </a:buClr>
              <a:buSzPct val="90909"/>
              <a:tabLst>
                <a:tab pos="752475" algn="l"/>
              </a:tabLst>
            </a:pPr>
            <a:r>
              <a:rPr lang="pt-PT" spc="-5" dirty="0">
                <a:latin typeface="Calibri"/>
                <a:cs typeface="Calibri"/>
              </a:rPr>
              <a:t>O Plano Local de Mobilidade Ciclável Ativa de Moura está organizado em 6 Dimensões Estratégicas, que correspondem às seguintes intervenções </a:t>
            </a:r>
            <a:r>
              <a:rPr lang="en-IE" spc="-5" dirty="0">
                <a:latin typeface="Calibri"/>
                <a:cs typeface="Calibri"/>
              </a:rPr>
              <a:t>:</a:t>
            </a:r>
          </a:p>
          <a:p>
            <a:pPr marL="31750" marR="278130">
              <a:lnSpc>
                <a:spcPts val="1275"/>
              </a:lnSpc>
              <a:buClr>
                <a:srgbClr val="EB7339"/>
              </a:buClr>
              <a:buSzPct val="90909"/>
              <a:tabLst>
                <a:tab pos="752475" algn="l"/>
              </a:tabLst>
            </a:pPr>
            <a:endParaRPr lang="en-IE" spc="-5" dirty="0">
              <a:latin typeface="Calibri"/>
              <a:cs typeface="Calibri"/>
            </a:endParaRPr>
          </a:p>
          <a:p>
            <a:pPr marL="31750" marR="278130">
              <a:lnSpc>
                <a:spcPts val="1275"/>
              </a:lnSpc>
              <a:buClr>
                <a:srgbClr val="EB7339"/>
              </a:buClr>
              <a:buSzPct val="90909"/>
              <a:tabLst>
                <a:tab pos="752475" algn="l"/>
              </a:tabLst>
            </a:pPr>
            <a:r>
              <a:rPr lang="en-IE" b="1" spc="-5" dirty="0">
                <a:solidFill>
                  <a:srgbClr val="EB7339"/>
                </a:solidFill>
                <a:latin typeface="Calibri"/>
                <a:cs typeface="Calibri"/>
              </a:rPr>
              <a:t>01</a:t>
            </a:r>
            <a:r>
              <a:rPr lang="en-IE" b="1" spc="-5" dirty="0">
                <a:latin typeface="Calibri"/>
                <a:cs typeface="Calibri"/>
              </a:rPr>
              <a:t> - ENQUADRAMENTO E LEGISLAÇÃO</a:t>
            </a:r>
          </a:p>
          <a:p>
            <a:pPr marL="447675" marR="278130" indent="-171450">
              <a:lnSpc>
                <a:spcPts val="1275"/>
              </a:lnSpc>
              <a:buClr>
                <a:srgbClr val="EB7339"/>
              </a:buClr>
              <a:buSzPct val="90909"/>
              <a:buFont typeface="Arial" panose="020B0604020202020204" pitchFamily="34" charset="0"/>
              <a:buChar char="•"/>
              <a:tabLst>
                <a:tab pos="752475" algn="l"/>
              </a:tabLst>
            </a:pPr>
            <a:r>
              <a:rPr lang="pt-PT" spc="-5" dirty="0">
                <a:latin typeface="Calibri"/>
                <a:cs typeface="Calibri"/>
              </a:rPr>
              <a:t>Quadro regulamentar para segurança e o conforto dos ciclistas</a:t>
            </a:r>
          </a:p>
          <a:p>
            <a:pPr marL="447675" marR="278130" indent="-171450">
              <a:lnSpc>
                <a:spcPts val="1275"/>
              </a:lnSpc>
              <a:buClr>
                <a:srgbClr val="EB7339"/>
              </a:buClr>
              <a:buSzPct val="90909"/>
              <a:buFont typeface="Arial" panose="020B0604020202020204" pitchFamily="34" charset="0"/>
              <a:buChar char="•"/>
              <a:tabLst>
                <a:tab pos="752475" algn="l"/>
              </a:tabLst>
            </a:pPr>
            <a:r>
              <a:rPr lang="pt-PT" spc="-5" dirty="0">
                <a:latin typeface="Calibri"/>
                <a:cs typeface="Calibri"/>
              </a:rPr>
              <a:t>Regulamentação territorial que favorece os modos de transporte ativos</a:t>
            </a:r>
          </a:p>
          <a:p>
            <a:pPr marL="447675" marR="278130" indent="-171450">
              <a:lnSpc>
                <a:spcPts val="1275"/>
              </a:lnSpc>
              <a:buClr>
                <a:srgbClr val="EB7339"/>
              </a:buClr>
              <a:buSzPct val="90909"/>
              <a:buFont typeface="Arial" panose="020B0604020202020204" pitchFamily="34" charset="0"/>
              <a:buChar char="•"/>
              <a:tabLst>
                <a:tab pos="752475" algn="l"/>
              </a:tabLst>
            </a:pPr>
            <a:endParaRPr lang="en-IE" spc="-5" dirty="0">
              <a:latin typeface="Calibri"/>
              <a:cs typeface="Calibri"/>
            </a:endParaRPr>
          </a:p>
          <a:p>
            <a:pPr marL="31750" marR="278130">
              <a:lnSpc>
                <a:spcPts val="1275"/>
              </a:lnSpc>
              <a:buClr>
                <a:srgbClr val="EB7339"/>
              </a:buClr>
              <a:buSzPct val="90909"/>
              <a:tabLst>
                <a:tab pos="752475" algn="l"/>
              </a:tabLst>
            </a:pPr>
            <a:r>
              <a:rPr lang="en-IE" b="1" spc="-5" dirty="0">
                <a:solidFill>
                  <a:srgbClr val="EB7339"/>
                </a:solidFill>
                <a:latin typeface="Calibri"/>
                <a:cs typeface="Calibri"/>
              </a:rPr>
              <a:t>02</a:t>
            </a:r>
            <a:r>
              <a:rPr lang="en-IE" b="1" spc="-5" dirty="0">
                <a:latin typeface="Calibri"/>
                <a:cs typeface="Calibri"/>
              </a:rPr>
              <a:t> - INVESTIGAÇÃO E DESENVOLVIMENTO</a:t>
            </a:r>
          </a:p>
          <a:p>
            <a:pPr marL="444500" marR="278130" indent="-174625">
              <a:lnSpc>
                <a:spcPts val="1275"/>
              </a:lnSpc>
              <a:buClr>
                <a:srgbClr val="EB7339"/>
              </a:buClr>
              <a:buSzPct val="90909"/>
              <a:buFont typeface="Arial" panose="020B0604020202020204" pitchFamily="34" charset="0"/>
              <a:buChar char="•"/>
              <a:tabLst>
                <a:tab pos="752475" algn="l"/>
              </a:tabLst>
            </a:pPr>
            <a:r>
              <a:rPr lang="pt-PT" spc="-5" dirty="0">
                <a:latin typeface="Calibri"/>
                <a:cs typeface="Calibri"/>
              </a:rPr>
              <a:t>Aprofundamento e difusão de conhecimentos técnicos e científicos</a:t>
            </a:r>
          </a:p>
          <a:p>
            <a:pPr marL="444500" marR="278130" indent="-174625">
              <a:lnSpc>
                <a:spcPts val="1275"/>
              </a:lnSpc>
              <a:buClr>
                <a:srgbClr val="EB7339"/>
              </a:buClr>
              <a:buSzPct val="90909"/>
              <a:buFont typeface="Arial" panose="020B0604020202020204" pitchFamily="34" charset="0"/>
              <a:buChar char="•"/>
              <a:tabLst>
                <a:tab pos="752475" algn="l"/>
              </a:tabLst>
            </a:pPr>
            <a:endParaRPr lang="en-IE" spc="-5" dirty="0">
              <a:latin typeface="Calibri"/>
              <a:cs typeface="Calibri"/>
            </a:endParaRPr>
          </a:p>
          <a:p>
            <a:pPr marL="31750" marR="278130">
              <a:lnSpc>
                <a:spcPts val="1275"/>
              </a:lnSpc>
              <a:buClr>
                <a:srgbClr val="EB7339"/>
              </a:buClr>
              <a:buSzPct val="90909"/>
              <a:tabLst>
                <a:tab pos="752475" algn="l"/>
              </a:tabLst>
            </a:pPr>
            <a:r>
              <a:rPr lang="en-IE" b="1" spc="-5" dirty="0">
                <a:solidFill>
                  <a:srgbClr val="EB7339"/>
                </a:solidFill>
                <a:latin typeface="Calibri"/>
                <a:cs typeface="Calibri"/>
              </a:rPr>
              <a:t>03</a:t>
            </a:r>
            <a:r>
              <a:rPr lang="en-IE" b="1" spc="-5" dirty="0">
                <a:latin typeface="Calibri"/>
                <a:cs typeface="Calibri"/>
              </a:rPr>
              <a:t> - INFRA-ESTRUTURAS E INTERMODALIDADE</a:t>
            </a:r>
          </a:p>
          <a:p>
            <a:pPr marL="444500" marR="278130" indent="-174625">
              <a:lnSpc>
                <a:spcPts val="1275"/>
              </a:lnSpc>
              <a:buClr>
                <a:srgbClr val="EB7339"/>
              </a:buClr>
              <a:buSzPct val="90909"/>
              <a:buFont typeface="Arial" panose="020B0604020202020204" pitchFamily="34" charset="0"/>
              <a:buChar char="•"/>
              <a:tabLst>
                <a:tab pos="752475" algn="l"/>
              </a:tabLst>
            </a:pPr>
            <a:r>
              <a:rPr lang="pt-PT" spc="-5" dirty="0">
                <a:latin typeface="Calibri"/>
                <a:cs typeface="Calibri"/>
              </a:rPr>
              <a:t>Mobilidade ativa fácil e atrativa, com infraestruturas adequadas</a:t>
            </a:r>
          </a:p>
          <a:p>
            <a:pPr marL="444500" marR="278130" indent="-174625">
              <a:lnSpc>
                <a:spcPts val="1275"/>
              </a:lnSpc>
              <a:buClr>
                <a:srgbClr val="EB7339"/>
              </a:buClr>
              <a:buSzPct val="90909"/>
              <a:buFont typeface="Arial" panose="020B0604020202020204" pitchFamily="34" charset="0"/>
              <a:buChar char="•"/>
              <a:tabLst>
                <a:tab pos="752475" algn="l"/>
              </a:tabLst>
            </a:pPr>
            <a:r>
              <a:rPr lang="pt-PT" spc="-5" dirty="0">
                <a:latin typeface="Calibri"/>
                <a:cs typeface="Calibri"/>
              </a:rPr>
              <a:t>Promoção da intermodalidade e da integração com transportes públicos</a:t>
            </a:r>
          </a:p>
          <a:p>
            <a:pPr marL="31750" marR="278130">
              <a:lnSpc>
                <a:spcPts val="1275"/>
              </a:lnSpc>
              <a:buClr>
                <a:srgbClr val="EB7339"/>
              </a:buClr>
              <a:buSzPct val="90909"/>
              <a:tabLst>
                <a:tab pos="752475" algn="l"/>
              </a:tabLst>
            </a:pPr>
            <a:endParaRPr lang="en-IE" spc="-5" dirty="0">
              <a:latin typeface="Calibri"/>
              <a:cs typeface="Calibri"/>
            </a:endParaRPr>
          </a:p>
          <a:p>
            <a:pPr marL="31750" marR="278130">
              <a:lnSpc>
                <a:spcPts val="1275"/>
              </a:lnSpc>
              <a:buClr>
                <a:srgbClr val="EB7339"/>
              </a:buClr>
              <a:buSzPct val="90909"/>
              <a:tabLst>
                <a:tab pos="752475" algn="l"/>
              </a:tabLst>
            </a:pPr>
            <a:r>
              <a:rPr lang="en-IE" b="1" spc="-5" dirty="0">
                <a:solidFill>
                  <a:srgbClr val="EB7339"/>
                </a:solidFill>
                <a:latin typeface="Calibri"/>
                <a:cs typeface="Calibri"/>
              </a:rPr>
              <a:t>04</a:t>
            </a:r>
            <a:r>
              <a:rPr lang="en-IE" b="1" spc="-5" dirty="0">
                <a:latin typeface="Calibri"/>
                <a:cs typeface="Calibri"/>
              </a:rPr>
              <a:t> - </a:t>
            </a:r>
            <a:r>
              <a:rPr lang="pt-PT" b="1" spc="-5" dirty="0">
                <a:latin typeface="Calibri"/>
                <a:cs typeface="Calibri"/>
              </a:rPr>
              <a:t>REFORÇO DAS CAPACIDADES E APOIO</a:t>
            </a:r>
            <a:endParaRPr lang="en-IE" b="1" spc="-5" dirty="0">
              <a:latin typeface="Calibri"/>
              <a:cs typeface="Calibri"/>
            </a:endParaRPr>
          </a:p>
          <a:p>
            <a:pPr marL="488950" marR="278130" indent="-171450">
              <a:lnSpc>
                <a:spcPts val="1275"/>
              </a:lnSpc>
              <a:buClr>
                <a:srgbClr val="EB7339"/>
              </a:buClr>
              <a:buSzPct val="90909"/>
              <a:buFont typeface="Arial" panose="020B0604020202020204" pitchFamily="34" charset="0"/>
              <a:buChar char="•"/>
              <a:tabLst>
                <a:tab pos="752475" algn="l"/>
              </a:tabLst>
            </a:pPr>
            <a:r>
              <a:rPr lang="pt-PT" spc="-5" dirty="0">
                <a:latin typeface="Calibri"/>
                <a:cs typeface="Calibri"/>
              </a:rPr>
              <a:t>Intervenção com peões, ciclistas e automobilistas</a:t>
            </a:r>
          </a:p>
          <a:p>
            <a:pPr marL="488950" marR="278130" indent="-171450">
              <a:lnSpc>
                <a:spcPts val="1275"/>
              </a:lnSpc>
              <a:buClr>
                <a:srgbClr val="EB7339"/>
              </a:buClr>
              <a:buSzPct val="90909"/>
              <a:buFont typeface="Arial" panose="020B0604020202020204" pitchFamily="34" charset="0"/>
              <a:buChar char="•"/>
              <a:tabLst>
                <a:tab pos="752475" algn="l"/>
              </a:tabLst>
            </a:pPr>
            <a:r>
              <a:rPr lang="pt-PT" spc="-5" dirty="0">
                <a:latin typeface="Calibri"/>
                <a:cs typeface="Calibri"/>
              </a:rPr>
              <a:t>Formação específica para profissionais</a:t>
            </a:r>
          </a:p>
          <a:p>
            <a:pPr marL="488950" marR="278130" indent="-171450">
              <a:lnSpc>
                <a:spcPts val="1275"/>
              </a:lnSpc>
              <a:buClr>
                <a:srgbClr val="EB7339"/>
              </a:buClr>
              <a:buSzPct val="90909"/>
              <a:buFont typeface="Arial" panose="020B0604020202020204" pitchFamily="34" charset="0"/>
              <a:buChar char="•"/>
              <a:tabLst>
                <a:tab pos="752475" algn="l"/>
              </a:tabLst>
            </a:pPr>
            <a:r>
              <a:rPr lang="pt-PT" spc="-5" dirty="0">
                <a:latin typeface="Calibri"/>
                <a:cs typeface="Calibri"/>
              </a:rPr>
              <a:t>Controlo dos incumprimentos legais e regulamentares</a:t>
            </a:r>
          </a:p>
          <a:p>
            <a:pPr marL="488950" marR="278130" indent="-171450">
              <a:lnSpc>
                <a:spcPts val="1275"/>
              </a:lnSpc>
              <a:buClr>
                <a:srgbClr val="EB7339"/>
              </a:buClr>
              <a:buSzPct val="90909"/>
              <a:buFont typeface="Arial" panose="020B0604020202020204" pitchFamily="34" charset="0"/>
              <a:buChar char="•"/>
              <a:tabLst>
                <a:tab pos="752475" algn="l"/>
              </a:tabLst>
            </a:pPr>
            <a:r>
              <a:rPr lang="pt-PT" spc="-5" dirty="0">
                <a:latin typeface="Calibri"/>
                <a:cs typeface="Calibri"/>
              </a:rPr>
              <a:t>Incentivos financeiros</a:t>
            </a:r>
          </a:p>
          <a:p>
            <a:pPr marL="488950" marR="278130" indent="-171450">
              <a:lnSpc>
                <a:spcPts val="1275"/>
              </a:lnSpc>
              <a:buClr>
                <a:srgbClr val="EB7339"/>
              </a:buClr>
              <a:buSzPct val="90909"/>
              <a:buFont typeface="Arial" panose="020B0604020202020204" pitchFamily="34" charset="0"/>
              <a:buChar char="•"/>
              <a:tabLst>
                <a:tab pos="752475" algn="l"/>
              </a:tabLst>
            </a:pPr>
            <a:endParaRPr lang="en-IE" spc="-5" dirty="0">
              <a:latin typeface="Calibri"/>
              <a:cs typeface="Calibri"/>
            </a:endParaRPr>
          </a:p>
          <a:p>
            <a:pPr marL="31750" marR="278130">
              <a:lnSpc>
                <a:spcPts val="1275"/>
              </a:lnSpc>
              <a:buClr>
                <a:srgbClr val="EB7339"/>
              </a:buClr>
              <a:buSzPct val="90909"/>
              <a:tabLst>
                <a:tab pos="752475" algn="l"/>
              </a:tabLst>
            </a:pPr>
            <a:r>
              <a:rPr lang="en-IE" b="1" spc="-5" dirty="0">
                <a:solidFill>
                  <a:srgbClr val="EB7339"/>
                </a:solidFill>
                <a:latin typeface="Calibri"/>
                <a:cs typeface="Calibri"/>
              </a:rPr>
              <a:t>05</a:t>
            </a:r>
            <a:r>
              <a:rPr lang="en-IE" b="1" spc="-5" dirty="0">
                <a:latin typeface="Calibri"/>
                <a:cs typeface="Calibri"/>
              </a:rPr>
              <a:t> - CULTURA E COMPORTAMENTO</a:t>
            </a:r>
          </a:p>
          <a:p>
            <a:pPr marL="441325" marR="278130" indent="-171450">
              <a:lnSpc>
                <a:spcPts val="1275"/>
              </a:lnSpc>
              <a:buClr>
                <a:srgbClr val="EB7339"/>
              </a:buClr>
              <a:buSzPct val="90909"/>
              <a:buFont typeface="Arial" panose="020B0604020202020204" pitchFamily="34" charset="0"/>
              <a:buChar char="•"/>
              <a:tabLst>
                <a:tab pos="752475" algn="l"/>
              </a:tabLst>
            </a:pPr>
            <a:r>
              <a:rPr lang="pt-PT" spc="-5" dirty="0">
                <a:latin typeface="Calibri"/>
                <a:cs typeface="Calibri"/>
              </a:rPr>
              <a:t>Promover uma forte cultura de mobilidade ativa (especialmente a bicicleta</a:t>
            </a:r>
            <a:r>
              <a:rPr lang="en-IE" spc="-5" dirty="0">
                <a:latin typeface="Calibri"/>
                <a:cs typeface="Calibri"/>
              </a:rPr>
              <a:t>)</a:t>
            </a:r>
          </a:p>
          <a:p>
            <a:pPr marL="31750" marR="278130">
              <a:lnSpc>
                <a:spcPts val="1275"/>
              </a:lnSpc>
              <a:buClr>
                <a:srgbClr val="EB7339"/>
              </a:buClr>
              <a:buSzPct val="90909"/>
              <a:tabLst>
                <a:tab pos="752475" algn="l"/>
              </a:tabLst>
            </a:pPr>
            <a:endParaRPr lang="en-IE" spc="-5" dirty="0">
              <a:latin typeface="Calibri"/>
              <a:cs typeface="Calibri"/>
            </a:endParaRPr>
          </a:p>
          <a:p>
            <a:pPr marL="31750" marR="278130">
              <a:lnSpc>
                <a:spcPts val="1275"/>
              </a:lnSpc>
              <a:buClr>
                <a:srgbClr val="EB7339"/>
              </a:buClr>
              <a:buSzPct val="90909"/>
              <a:tabLst>
                <a:tab pos="752475" algn="l"/>
              </a:tabLst>
            </a:pPr>
            <a:r>
              <a:rPr lang="en-IE" b="1" spc="-5" dirty="0">
                <a:solidFill>
                  <a:srgbClr val="EB7339"/>
                </a:solidFill>
                <a:latin typeface="Calibri"/>
                <a:cs typeface="Calibri"/>
              </a:rPr>
              <a:t>06</a:t>
            </a:r>
            <a:r>
              <a:rPr lang="en-IE" b="1" spc="-5" dirty="0">
                <a:latin typeface="Calibri"/>
                <a:cs typeface="Calibri"/>
              </a:rPr>
              <a:t> - MONITORIZAÇÃO E AVALIAÇÃO</a:t>
            </a:r>
          </a:p>
          <a:p>
            <a:pPr marL="441325" marR="278130" indent="-171450">
              <a:lnSpc>
                <a:spcPts val="1275"/>
              </a:lnSpc>
              <a:buClr>
                <a:srgbClr val="EB7339"/>
              </a:buClr>
              <a:buSzPct val="90909"/>
              <a:buFont typeface="Arial" panose="020B0604020202020204" pitchFamily="34" charset="0"/>
              <a:buChar char="•"/>
              <a:tabLst>
                <a:tab pos="752475" algn="l"/>
              </a:tabLst>
            </a:pPr>
            <a:r>
              <a:rPr lang="pt-PT" spc="-5" dirty="0">
                <a:latin typeface="Calibri"/>
                <a:cs typeface="Calibri"/>
              </a:rPr>
              <a:t>Acompanhamento das medidas/atividades e resultados</a:t>
            </a:r>
          </a:p>
          <a:p>
            <a:pPr marL="441325" marR="278130" indent="-171450">
              <a:lnSpc>
                <a:spcPts val="1275"/>
              </a:lnSpc>
              <a:buClr>
                <a:srgbClr val="EB7339"/>
              </a:buClr>
              <a:buSzPct val="90909"/>
              <a:buFont typeface="Arial" panose="020B0604020202020204" pitchFamily="34" charset="0"/>
              <a:buChar char="•"/>
              <a:tabLst>
                <a:tab pos="752475" algn="l"/>
              </a:tabLst>
            </a:pPr>
            <a:r>
              <a:rPr lang="pt-PT" spc="-5" dirty="0">
                <a:latin typeface="Calibri"/>
                <a:cs typeface="Calibri"/>
              </a:rPr>
              <a:t>Avaliação do desempenho e retorno do investimento</a:t>
            </a:r>
            <a:r>
              <a:rPr lang="en-IE" spc="-5" dirty="0">
                <a:latin typeface="Calibri"/>
                <a:cs typeface="Calibri"/>
              </a:rPr>
              <a:t>.</a:t>
            </a:r>
          </a:p>
        </p:txBody>
      </p:sp>
      <p:grpSp>
        <p:nvGrpSpPr>
          <p:cNvPr id="9" name="Graphic 3">
            <a:extLst>
              <a:ext uri="{FF2B5EF4-FFF2-40B4-BE49-F238E27FC236}">
                <a16:creationId xmlns:a16="http://schemas.microsoft.com/office/drawing/2014/main" id="{9C2801FA-6ED8-D5B5-5D5C-E5EF74DD9578}"/>
              </a:ext>
            </a:extLst>
          </p:cNvPr>
          <p:cNvGrpSpPr>
            <a:grpSpLocks noChangeAspect="1"/>
          </p:cNvGrpSpPr>
          <p:nvPr/>
        </p:nvGrpSpPr>
        <p:grpSpPr>
          <a:xfrm>
            <a:off x="679191" y="2538060"/>
            <a:ext cx="747307" cy="748800"/>
            <a:chOff x="2694219" y="430095"/>
            <a:chExt cx="1090872" cy="1093052"/>
          </a:xfrm>
          <a:solidFill>
            <a:srgbClr val="404040"/>
          </a:solidFill>
        </p:grpSpPr>
        <p:sp>
          <p:nvSpPr>
            <p:cNvPr id="10" name="Freeform 9">
              <a:extLst>
                <a:ext uri="{FF2B5EF4-FFF2-40B4-BE49-F238E27FC236}">
                  <a16:creationId xmlns:a16="http://schemas.microsoft.com/office/drawing/2014/main" id="{45718333-D116-6365-069C-157D61FA8A81}"/>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EB7339"/>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A79BF30B-6277-9B06-B347-80D03AA1994F}"/>
                </a:ext>
              </a:extLst>
            </p:cNvPr>
            <p:cNvGrpSpPr/>
            <p:nvPr/>
          </p:nvGrpSpPr>
          <p:grpSpPr>
            <a:xfrm>
              <a:off x="2694219" y="430095"/>
              <a:ext cx="1090872" cy="1093052"/>
              <a:chOff x="2694219" y="430095"/>
              <a:chExt cx="1090872" cy="1093052"/>
            </a:xfrm>
            <a:grpFill/>
          </p:grpSpPr>
          <p:sp>
            <p:nvSpPr>
              <p:cNvPr id="12" name="Freeform 11">
                <a:extLst>
                  <a:ext uri="{FF2B5EF4-FFF2-40B4-BE49-F238E27FC236}">
                    <a16:creationId xmlns:a16="http://schemas.microsoft.com/office/drawing/2014/main" id="{3B2A6FA1-B094-382B-89FD-67C0261FC52C}"/>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2B421676-9F27-AA9C-1F42-4C586E2D6451}"/>
                  </a:ext>
                </a:extLst>
              </p:cNvPr>
              <p:cNvGrpSpPr/>
              <p:nvPr/>
            </p:nvGrpSpPr>
            <p:grpSpPr>
              <a:xfrm>
                <a:off x="2694219" y="553519"/>
                <a:ext cx="1090872" cy="969628"/>
                <a:chOff x="2694219" y="553519"/>
                <a:chExt cx="1090872" cy="969628"/>
              </a:xfrm>
              <a:grpFill/>
            </p:grpSpPr>
            <p:sp>
              <p:nvSpPr>
                <p:cNvPr id="14" name="Freeform 13">
                  <a:extLst>
                    <a:ext uri="{FF2B5EF4-FFF2-40B4-BE49-F238E27FC236}">
                      <a16:creationId xmlns:a16="http://schemas.microsoft.com/office/drawing/2014/main" id="{A768821D-8B49-C5CB-EBCD-661463C927D2}"/>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1683D97-15DB-F47A-AF9E-C5D98F75D8C6}"/>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grpFill/>
                <a:ln w="27426" cap="flat">
                  <a:noFill/>
                  <a:prstDash val="solid"/>
                  <a:miter/>
                </a:ln>
              </p:spPr>
              <p:txBody>
                <a:bodyPr rtlCol="0" anchor="ctr"/>
                <a:lstStyle/>
                <a:p>
                  <a:endParaRPr lang="en-US"/>
                </a:p>
              </p:txBody>
            </p:sp>
          </p:grpSp>
        </p:grpSp>
      </p:grpSp>
      <p:cxnSp>
        <p:nvCxnSpPr>
          <p:cNvPr id="17" name="Straight Connector 16">
            <a:extLst>
              <a:ext uri="{FF2B5EF4-FFF2-40B4-BE49-F238E27FC236}">
                <a16:creationId xmlns:a16="http://schemas.microsoft.com/office/drawing/2014/main" id="{19A8FA29-FBC6-5C40-4CAC-B90C89FBE59B}"/>
              </a:ext>
            </a:extLst>
          </p:cNvPr>
          <p:cNvCxnSpPr>
            <a:cxnSpLocks/>
          </p:cNvCxnSpPr>
          <p:nvPr/>
        </p:nvCxnSpPr>
        <p:spPr>
          <a:xfrm>
            <a:off x="307627" y="64166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58D181-FEE5-B626-1E38-0EC72DE0245A}"/>
              </a:ext>
            </a:extLst>
          </p:cNvPr>
          <p:cNvSpPr/>
          <p:nvPr/>
        </p:nvSpPr>
        <p:spPr>
          <a:xfrm>
            <a:off x="672074" y="6234401"/>
            <a:ext cx="253115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5">
            <a:extLst>
              <a:ext uri="{FF2B5EF4-FFF2-40B4-BE49-F238E27FC236}">
                <a16:creationId xmlns:a16="http://schemas.microsoft.com/office/drawing/2014/main" id="{1A8AEEC9-6721-321A-9A41-2AAE76F43615}"/>
              </a:ext>
            </a:extLst>
          </p:cNvPr>
          <p:cNvSpPr txBox="1">
            <a:spLocks/>
          </p:cNvSpPr>
          <p:nvPr/>
        </p:nvSpPr>
        <p:spPr>
          <a:xfrm>
            <a:off x="2593270" y="6768396"/>
            <a:ext cx="4421526" cy="3153480"/>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241935">
              <a:lnSpc>
                <a:spcPts val="1275"/>
              </a:lnSpc>
            </a:pPr>
            <a:r>
              <a:rPr lang="pt-PT" sz="1100" spc="-5" dirty="0">
                <a:latin typeface="Calibri"/>
                <a:cs typeface="Calibri"/>
              </a:rPr>
              <a:t>Para que o Plano Local de Mobilidade Ciclável Ativa seja implementado com sucesso, é necessário garantir um conjunto de requisitos (fatores críticos de sucesso), sem os quais não será possível alcançar os resultados esperados. Em primeiro lugar </a:t>
            </a:r>
            <a:r>
              <a:rPr lang="en-IE" sz="1100" spc="-5" dirty="0">
                <a:latin typeface="Calibri"/>
                <a:cs typeface="Calibri"/>
              </a:rPr>
              <a:t>:</a:t>
            </a:r>
          </a:p>
          <a:p>
            <a:pPr marL="67945" marR="241935">
              <a:lnSpc>
                <a:spcPts val="1275"/>
              </a:lnSpc>
            </a:pPr>
            <a:endParaRPr lang="en-IE" sz="1100" spc="-5" dirty="0">
              <a:latin typeface="Calibri"/>
              <a:cs typeface="Calibri"/>
            </a:endParaRPr>
          </a:p>
          <a:p>
            <a:pPr marL="67945" marR="241935">
              <a:lnSpc>
                <a:spcPts val="1275"/>
              </a:lnSpc>
              <a:buClr>
                <a:srgbClr val="EB7339"/>
              </a:buClr>
            </a:pPr>
            <a:r>
              <a:rPr lang="en-IE" sz="1100" b="1" spc="-5" dirty="0" err="1">
                <a:latin typeface="Calibri"/>
                <a:cs typeface="Calibri"/>
              </a:rPr>
              <a:t>Compromisso</a:t>
            </a:r>
            <a:r>
              <a:rPr lang="en-IE" sz="1100" b="1" spc="-5" dirty="0">
                <a:latin typeface="Calibri"/>
                <a:cs typeface="Calibri"/>
              </a:rPr>
              <a:t> </a:t>
            </a:r>
            <a:r>
              <a:rPr lang="en-IE" sz="1100" b="1" spc="-5" dirty="0" err="1">
                <a:latin typeface="Calibri"/>
                <a:cs typeface="Calibri"/>
              </a:rPr>
              <a:t>político</a:t>
            </a:r>
            <a:r>
              <a:rPr lang="en-IE" sz="1100" b="1" spc="-5" dirty="0">
                <a:latin typeface="Calibri"/>
                <a:cs typeface="Calibri"/>
              </a:rPr>
              <a:t> </a:t>
            </a:r>
            <a:r>
              <a:rPr lang="en-IE" sz="1100" b="1" spc="-5" dirty="0" err="1">
                <a:latin typeface="Calibri"/>
                <a:cs typeface="Calibri"/>
              </a:rPr>
              <a:t>contínuo</a:t>
            </a:r>
            <a:r>
              <a:rPr lang="en-IE" sz="1100" b="1" spc="-5" dirty="0">
                <a:latin typeface="Calibri"/>
                <a:cs typeface="Calibri"/>
              </a:rPr>
              <a:t> para:</a:t>
            </a:r>
          </a:p>
          <a:p>
            <a:pPr marL="239395" marR="241935" indent="-171450">
              <a:lnSpc>
                <a:spcPts val="1275"/>
              </a:lnSpc>
              <a:buClr>
                <a:srgbClr val="EB7339"/>
              </a:buClr>
              <a:buFont typeface="Arial" panose="020B0604020202020204" pitchFamily="34" charset="0"/>
              <a:buChar char="•"/>
            </a:pPr>
            <a:r>
              <a:rPr lang="pt-PT" sz="1100" spc="-5" dirty="0">
                <a:latin typeface="Calibri"/>
                <a:cs typeface="Calibri"/>
              </a:rPr>
              <a:t>Estimular o envolvimento das partes interessadas, não só a nível local, mas também regional e nacional, como a administração pública central, regional e local, outras instituições públicas e privadas e a sociedade civil</a:t>
            </a:r>
          </a:p>
          <a:p>
            <a:pPr marL="239395" marR="241935" indent="-171450">
              <a:lnSpc>
                <a:spcPts val="1275"/>
              </a:lnSpc>
              <a:buClr>
                <a:srgbClr val="EB7339"/>
              </a:buClr>
              <a:buFont typeface="Arial" panose="020B0604020202020204" pitchFamily="34" charset="0"/>
              <a:buChar char="•"/>
            </a:pPr>
            <a:r>
              <a:rPr lang="pt-PT" sz="1100" spc="-5" dirty="0">
                <a:latin typeface="Calibri"/>
                <a:cs typeface="Calibri"/>
              </a:rPr>
              <a:t>Integrar os objetivos da mobilidade ciclável ativa nos processos de gestão e planeamento urbano e de infraestruturas a nível municipal</a:t>
            </a:r>
            <a:r>
              <a:rPr lang="en-IE" sz="1100" spc="-5" dirty="0">
                <a:latin typeface="Calibri"/>
                <a:cs typeface="Calibri"/>
              </a:rPr>
              <a:t>.</a:t>
            </a:r>
          </a:p>
          <a:p>
            <a:pPr marL="67945" marR="241935">
              <a:lnSpc>
                <a:spcPts val="1275"/>
              </a:lnSpc>
            </a:pPr>
            <a:endParaRPr lang="en-IE" sz="1100" spc="-5" dirty="0">
              <a:latin typeface="Calibri"/>
              <a:cs typeface="Calibri"/>
            </a:endParaRPr>
          </a:p>
          <a:p>
            <a:pPr marL="67945" marR="241935">
              <a:lnSpc>
                <a:spcPts val="1275"/>
              </a:lnSpc>
            </a:pPr>
            <a:r>
              <a:rPr lang="en-IE" sz="1100" b="1" spc="-5" dirty="0" err="1">
                <a:latin typeface="Calibri"/>
                <a:cs typeface="Calibri"/>
              </a:rPr>
              <a:t>Financiamento</a:t>
            </a:r>
            <a:r>
              <a:rPr lang="en-IE" sz="1100" b="1" spc="-5" dirty="0">
                <a:latin typeface="Calibri"/>
                <a:cs typeface="Calibri"/>
              </a:rPr>
              <a:t> </a:t>
            </a:r>
            <a:r>
              <a:rPr lang="en-IE" sz="1100" b="1" spc="-5" dirty="0" err="1">
                <a:latin typeface="Calibri"/>
                <a:cs typeface="Calibri"/>
              </a:rPr>
              <a:t>adequado</a:t>
            </a:r>
            <a:r>
              <a:rPr lang="en-IE" sz="1100" b="1" spc="-5" dirty="0">
                <a:latin typeface="Calibri"/>
                <a:cs typeface="Calibri"/>
              </a:rPr>
              <a:t> para : </a:t>
            </a:r>
          </a:p>
          <a:p>
            <a:pPr marL="239395" marR="241935" indent="-171450">
              <a:lnSpc>
                <a:spcPts val="1275"/>
              </a:lnSpc>
              <a:buClr>
                <a:srgbClr val="EB7339"/>
              </a:buClr>
              <a:buFont typeface="Arial" panose="020B0604020202020204" pitchFamily="34" charset="0"/>
              <a:buChar char="•"/>
            </a:pPr>
            <a:r>
              <a:rPr lang="pt-PT" sz="1100" spc="-5" dirty="0">
                <a:latin typeface="Calibri"/>
                <a:cs typeface="Calibri"/>
              </a:rPr>
              <a:t>Promover políticas e ações, com dotações financeiras, favoráveis ao transporte ativo nas três áreas prioritárias de intervenção do Plano Local de Mobilidade Ativa em Bicicleta: infraestruturas e intermodalidade, formação e apoio, e cultura e comportamentos</a:t>
            </a:r>
            <a:r>
              <a:rPr lang="en-IE" sz="1100" spc="-5" dirty="0">
                <a:latin typeface="Calibri"/>
                <a:cs typeface="Calibri"/>
              </a:rPr>
              <a:t>.</a:t>
            </a:r>
          </a:p>
        </p:txBody>
      </p:sp>
      <p:grpSp>
        <p:nvGrpSpPr>
          <p:cNvPr id="26" name="Group 25">
            <a:extLst>
              <a:ext uri="{FF2B5EF4-FFF2-40B4-BE49-F238E27FC236}">
                <a16:creationId xmlns:a16="http://schemas.microsoft.com/office/drawing/2014/main" id="{C83340AA-CAC6-8FFE-4264-09A1CED4EBBB}"/>
              </a:ext>
            </a:extLst>
          </p:cNvPr>
          <p:cNvGrpSpPr>
            <a:grpSpLocks noChangeAspect="1"/>
          </p:cNvGrpSpPr>
          <p:nvPr/>
        </p:nvGrpSpPr>
        <p:grpSpPr>
          <a:xfrm>
            <a:off x="785739" y="8132770"/>
            <a:ext cx="749002" cy="748800"/>
            <a:chOff x="715822" y="3962678"/>
            <a:chExt cx="1008541" cy="1008269"/>
          </a:xfrm>
        </p:grpSpPr>
        <p:sp>
          <p:nvSpPr>
            <p:cNvPr id="29" name="Freeform 28">
              <a:extLst>
                <a:ext uri="{FF2B5EF4-FFF2-40B4-BE49-F238E27FC236}">
                  <a16:creationId xmlns:a16="http://schemas.microsoft.com/office/drawing/2014/main" id="{94BC554C-272E-8C30-0948-36B07C9D4EE2}"/>
                </a:ext>
              </a:extLst>
            </p:cNvPr>
            <p:cNvSpPr/>
            <p:nvPr/>
          </p:nvSpPr>
          <p:spPr>
            <a:xfrm>
              <a:off x="715822" y="3962678"/>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solidFill>
              <a:srgbClr val="404040"/>
            </a:solidFill>
            <a:ln w="270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7D51570-81D1-0706-907E-C9B8531486BA}"/>
                </a:ext>
              </a:extLst>
            </p:cNvPr>
            <p:cNvSpPr/>
            <p:nvPr/>
          </p:nvSpPr>
          <p:spPr>
            <a:xfrm>
              <a:off x="1129406" y="4567233"/>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solidFill>
              <a:srgbClr val="404040"/>
            </a:solidFill>
            <a:ln w="270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2412386-1E25-514F-7CAA-A1A320D39CCF}"/>
                </a:ext>
              </a:extLst>
            </p:cNvPr>
            <p:cNvSpPr/>
            <p:nvPr/>
          </p:nvSpPr>
          <p:spPr>
            <a:xfrm>
              <a:off x="1626903" y="4743705"/>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solidFill>
              <a:srgbClr val="404040"/>
            </a:solidFill>
            <a:ln w="270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F7F4D61-DFDF-AF87-6817-6FAFBEC83D1F}"/>
                </a:ext>
              </a:extLst>
            </p:cNvPr>
            <p:cNvSpPr/>
            <p:nvPr/>
          </p:nvSpPr>
          <p:spPr>
            <a:xfrm>
              <a:off x="1626632" y="480859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60AB13F-CE1C-66A8-0A84-550A32137E04}"/>
                </a:ext>
              </a:extLst>
            </p:cNvPr>
            <p:cNvSpPr/>
            <p:nvPr/>
          </p:nvSpPr>
          <p:spPr>
            <a:xfrm>
              <a:off x="878486" y="4873752"/>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68666B6-A65A-00A7-46C8-175BA61597AE}"/>
                </a:ext>
              </a:extLst>
            </p:cNvPr>
            <p:cNvSpPr/>
            <p:nvPr/>
          </p:nvSpPr>
          <p:spPr>
            <a:xfrm>
              <a:off x="943388"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solidFill>
              <a:srgbClr val="404040"/>
            </a:solidFill>
            <a:ln w="270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9BA0747-B02A-C78B-7FD0-3520DB881ACF}"/>
                </a:ext>
              </a:extLst>
            </p:cNvPr>
            <p:cNvSpPr/>
            <p:nvPr/>
          </p:nvSpPr>
          <p:spPr>
            <a:xfrm>
              <a:off x="1008563"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solidFill>
              <a:srgbClr val="404040"/>
            </a:solidFill>
            <a:ln w="270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AC8C7C2-C429-4DD8-34B7-FDB2FA731215}"/>
                </a:ext>
              </a:extLst>
            </p:cNvPr>
            <p:cNvSpPr/>
            <p:nvPr/>
          </p:nvSpPr>
          <p:spPr>
            <a:xfrm>
              <a:off x="1626903" y="4874023"/>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solidFill>
              <a:srgbClr val="404040"/>
            </a:solidFill>
            <a:ln w="270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3FCE306-BAA4-EDA3-D6EC-87F6D47C2E46}"/>
                </a:ext>
              </a:extLst>
            </p:cNvPr>
            <p:cNvSpPr/>
            <p:nvPr/>
          </p:nvSpPr>
          <p:spPr>
            <a:xfrm>
              <a:off x="1070478" y="4744248"/>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solidFill>
              <a:srgbClr val="404040"/>
            </a:solidFill>
            <a:ln w="270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0F3CC75F-132C-E8CD-D71C-850F614A9EF6}"/>
                </a:ext>
              </a:extLst>
            </p:cNvPr>
            <p:cNvSpPr/>
            <p:nvPr/>
          </p:nvSpPr>
          <p:spPr>
            <a:xfrm>
              <a:off x="1235857" y="4060077"/>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solidFill>
              <a:srgbClr val="404040"/>
            </a:solidFill>
            <a:ln w="2705" cap="flat">
              <a:noFill/>
              <a:prstDash val="solid"/>
              <a:miter/>
            </a:ln>
          </p:spPr>
          <p:txBody>
            <a:bodyPr rtlCol="0" anchor="ctr"/>
            <a:lstStyle/>
            <a:p>
              <a:endParaRPr lang="en-US"/>
            </a:p>
          </p:txBody>
        </p:sp>
        <p:grpSp>
          <p:nvGrpSpPr>
            <p:cNvPr id="57" name="Graphic 2">
              <a:extLst>
                <a:ext uri="{FF2B5EF4-FFF2-40B4-BE49-F238E27FC236}">
                  <a16:creationId xmlns:a16="http://schemas.microsoft.com/office/drawing/2014/main" id="{920FF7DC-F98F-7D48-12EB-D8752A55A71C}"/>
                </a:ext>
              </a:extLst>
            </p:cNvPr>
            <p:cNvGrpSpPr/>
            <p:nvPr/>
          </p:nvGrpSpPr>
          <p:grpSpPr>
            <a:xfrm>
              <a:off x="1170412" y="3995461"/>
              <a:ext cx="520036" cy="519372"/>
              <a:chOff x="4594347" y="2258759"/>
              <a:chExt cx="520036" cy="519372"/>
            </a:xfrm>
            <a:solidFill>
              <a:srgbClr val="EB7339"/>
            </a:solidFill>
          </p:grpSpPr>
          <p:sp>
            <p:nvSpPr>
              <p:cNvPr id="59" name="Freeform 58">
                <a:extLst>
                  <a:ext uri="{FF2B5EF4-FFF2-40B4-BE49-F238E27FC236}">
                    <a16:creationId xmlns:a16="http://schemas.microsoft.com/office/drawing/2014/main" id="{4D60709E-E6DF-0669-7133-E9DB45820631}"/>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grpFill/>
              <a:ln w="270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536DF7E-A189-EBF6-CD19-1932F6D1BF69}"/>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grpFill/>
              <a:ln w="2705" cap="flat">
                <a:noFill/>
                <a:prstDash val="solid"/>
                <a:miter/>
              </a:ln>
            </p:spPr>
            <p:txBody>
              <a:bodyPr rtlCol="0" anchor="ctr"/>
              <a:lstStyle/>
              <a:p>
                <a:endParaRPr lang="en-US"/>
              </a:p>
            </p:txBody>
          </p:sp>
        </p:grpSp>
        <p:sp>
          <p:nvSpPr>
            <p:cNvPr id="58" name="Freeform 57">
              <a:extLst>
                <a:ext uri="{FF2B5EF4-FFF2-40B4-BE49-F238E27FC236}">
                  <a16:creationId xmlns:a16="http://schemas.microsoft.com/office/drawing/2014/main" id="{9AC32A8B-C284-948C-B757-3C75C0161758}"/>
                </a:ext>
              </a:extLst>
            </p:cNvPr>
            <p:cNvSpPr/>
            <p:nvPr/>
          </p:nvSpPr>
          <p:spPr>
            <a:xfrm>
              <a:off x="1333348" y="4157544"/>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solidFill>
              <a:srgbClr val="404040"/>
            </a:solidFill>
            <a:ln w="2705" cap="flat">
              <a:noFill/>
              <a:prstDash val="solid"/>
              <a:miter/>
            </a:ln>
          </p:spPr>
          <p:txBody>
            <a:bodyPr rtlCol="0" anchor="ctr"/>
            <a:lstStyle/>
            <a:p>
              <a:endParaRPr lang="en-US"/>
            </a:p>
          </p:txBody>
        </p:sp>
      </p:grpSp>
      <p:grpSp>
        <p:nvGrpSpPr>
          <p:cNvPr id="16" name="Group 2">
            <a:extLst>
              <a:ext uri="{FF2B5EF4-FFF2-40B4-BE49-F238E27FC236}">
                <a16:creationId xmlns:a16="http://schemas.microsoft.com/office/drawing/2014/main" id="{5C811982-4150-31AB-556F-2ED1EE8329DE}"/>
              </a:ext>
            </a:extLst>
          </p:cNvPr>
          <p:cNvGrpSpPr/>
          <p:nvPr/>
        </p:nvGrpSpPr>
        <p:grpSpPr>
          <a:xfrm>
            <a:off x="643847" y="701675"/>
            <a:ext cx="3974529" cy="307777"/>
            <a:chOff x="642634" y="1690786"/>
            <a:chExt cx="3974529" cy="307777"/>
          </a:xfrm>
        </p:grpSpPr>
        <p:sp>
          <p:nvSpPr>
            <p:cNvPr id="20" name="Rectangle 3">
              <a:extLst>
                <a:ext uri="{FF2B5EF4-FFF2-40B4-BE49-F238E27FC236}">
                  <a16:creationId xmlns:a16="http://schemas.microsoft.com/office/drawing/2014/main" id="{C1D6ADC4-C189-CB56-5E9C-D92B4324F669}"/>
                </a:ext>
              </a:extLst>
            </p:cNvPr>
            <p:cNvSpPr/>
            <p:nvPr/>
          </p:nvSpPr>
          <p:spPr>
            <a:xfrm>
              <a:off x="642634" y="1690786"/>
              <a:ext cx="3320550"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4">
              <a:extLst>
                <a:ext uri="{FF2B5EF4-FFF2-40B4-BE49-F238E27FC236}">
                  <a16:creationId xmlns:a16="http://schemas.microsoft.com/office/drawing/2014/main" id="{821B54CD-B6FF-3929-B594-505C14AE3553}"/>
                </a:ext>
              </a:extLst>
            </p:cNvPr>
            <p:cNvSpPr txBox="1"/>
            <p:nvPr/>
          </p:nvSpPr>
          <p:spPr>
            <a:xfrm>
              <a:off x="736599" y="1690786"/>
              <a:ext cx="3880564"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QUE INTERVENÇÕES SÃO NECESSÁRIAS?</a:t>
              </a:r>
            </a:p>
          </p:txBody>
        </p:sp>
      </p:grpSp>
      <p:sp>
        <p:nvSpPr>
          <p:cNvPr id="22" name="Text Placeholder 5">
            <a:extLst>
              <a:ext uri="{FF2B5EF4-FFF2-40B4-BE49-F238E27FC236}">
                <a16:creationId xmlns:a16="http://schemas.microsoft.com/office/drawing/2014/main" id="{5F538982-CEED-AF7C-2075-DEBBBF97CDC5}"/>
              </a:ext>
            </a:extLst>
          </p:cNvPr>
          <p:cNvSpPr txBox="1">
            <a:spLocks/>
          </p:cNvSpPr>
          <p:nvPr/>
        </p:nvSpPr>
        <p:spPr>
          <a:xfrm>
            <a:off x="677809" y="1235671"/>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Pense em possíveis intervenções para alcançar o resultado desejado do seu projeto de exemplo, enumere-as com marcadores</a:t>
            </a:r>
            <a:endParaRPr lang="en-IE" sz="1400" i="1" kern="0" spc="-5" dirty="0">
              <a:solidFill>
                <a:srgbClr val="EB7339"/>
              </a:solidFill>
              <a:latin typeface="Calibri"/>
              <a:cs typeface="Calibri"/>
            </a:endParaRPr>
          </a:p>
        </p:txBody>
      </p:sp>
      <p:grpSp>
        <p:nvGrpSpPr>
          <p:cNvPr id="27" name="Group 8">
            <a:extLst>
              <a:ext uri="{FF2B5EF4-FFF2-40B4-BE49-F238E27FC236}">
                <a16:creationId xmlns:a16="http://schemas.microsoft.com/office/drawing/2014/main" id="{BEC2849D-6350-B79B-0D85-D59984B37F0D}"/>
              </a:ext>
            </a:extLst>
          </p:cNvPr>
          <p:cNvGrpSpPr/>
          <p:nvPr/>
        </p:nvGrpSpPr>
        <p:grpSpPr>
          <a:xfrm>
            <a:off x="669031" y="6234401"/>
            <a:ext cx="3320550" cy="561692"/>
            <a:chOff x="642634" y="1690786"/>
            <a:chExt cx="3320550" cy="561692"/>
          </a:xfrm>
        </p:grpSpPr>
        <p:sp>
          <p:nvSpPr>
            <p:cNvPr id="28" name="Rectangle 9">
              <a:extLst>
                <a:ext uri="{FF2B5EF4-FFF2-40B4-BE49-F238E27FC236}">
                  <a16:creationId xmlns:a16="http://schemas.microsoft.com/office/drawing/2014/main" id="{95774BAC-88A9-CF79-1481-6A2FE358805E}"/>
                </a:ext>
              </a:extLst>
            </p:cNvPr>
            <p:cNvSpPr/>
            <p:nvPr/>
          </p:nvSpPr>
          <p:spPr>
            <a:xfrm>
              <a:off x="642634" y="1690786"/>
              <a:ext cx="253115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15">
              <a:extLst>
                <a:ext uri="{FF2B5EF4-FFF2-40B4-BE49-F238E27FC236}">
                  <a16:creationId xmlns:a16="http://schemas.microsoft.com/office/drawing/2014/main" id="{7CDEA302-F5D8-CB6D-7B8C-DAC6DCBFD86A}"/>
                </a:ext>
              </a:extLst>
            </p:cNvPr>
            <p:cNvSpPr txBox="1"/>
            <p:nvPr/>
          </p:nvSpPr>
          <p:spPr>
            <a:xfrm>
              <a:off x="736599" y="1690786"/>
              <a:ext cx="3226585" cy="561692"/>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PRESSUPOSTOS E OBSTÁCULOS</a:t>
              </a:r>
            </a:p>
            <a:p>
              <a:pPr marL="9525" marR="389255">
                <a:spcBef>
                  <a:spcPts val="260"/>
                </a:spcBef>
              </a:pPr>
              <a:endParaRPr lang="en-IE" sz="1400" b="1" dirty="0">
                <a:solidFill>
                  <a:schemeClr val="bg1"/>
                </a:solidFill>
                <a:latin typeface="Calibri"/>
                <a:cs typeface="Calibri"/>
              </a:endParaRPr>
            </a:p>
          </p:txBody>
        </p:sp>
      </p:grpSp>
      <p:sp>
        <p:nvSpPr>
          <p:cNvPr id="35" name="Text Placeholder 5">
            <a:extLst>
              <a:ext uri="{FF2B5EF4-FFF2-40B4-BE49-F238E27FC236}">
                <a16:creationId xmlns:a16="http://schemas.microsoft.com/office/drawing/2014/main" id="{A5FF1419-052A-69AF-5DA5-C07EC7E9A39E}"/>
              </a:ext>
            </a:extLst>
          </p:cNvPr>
          <p:cNvSpPr txBox="1">
            <a:spLocks/>
          </p:cNvSpPr>
          <p:nvPr/>
        </p:nvSpPr>
        <p:spPr>
          <a:xfrm>
            <a:off x="702992" y="6768397"/>
            <a:ext cx="1735191" cy="1290278"/>
          </a:xfrm>
          <a:prstGeom prst="rect">
            <a:avLst/>
          </a:prstGeom>
        </p:spPr>
        <p:txBody>
          <a:bodyPr wrap="square" lIns="0" tIns="0" rIns="0" bIns="0" numCol="1" spcCol="216000">
            <a:normAutofit fontScale="925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Sublinhe os pressupostos sobre a forma como a mudança desejada está a acontecer, enumere as possíveis barreiras - use marcadores</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6132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16</a:t>
            </a:fld>
            <a:endParaRPr lang="en-US" dirty="0"/>
          </a:p>
        </p:txBody>
      </p:sp>
      <p:cxnSp>
        <p:nvCxnSpPr>
          <p:cNvPr id="17" name="Straight Connector 16">
            <a:extLst>
              <a:ext uri="{FF2B5EF4-FFF2-40B4-BE49-F238E27FC236}">
                <a16:creationId xmlns:a16="http://schemas.microsoft.com/office/drawing/2014/main" id="{19A8FA29-FBC6-5C40-4CAC-B90C89FBE59B}"/>
              </a:ext>
            </a:extLst>
          </p:cNvPr>
          <p:cNvCxnSpPr>
            <a:cxnSpLocks/>
          </p:cNvCxnSpPr>
          <p:nvPr/>
        </p:nvCxnSpPr>
        <p:spPr>
          <a:xfrm>
            <a:off x="321830" y="10064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58D181-FEE5-B626-1E38-0EC72DE0245A}"/>
              </a:ext>
            </a:extLst>
          </p:cNvPr>
          <p:cNvSpPr/>
          <p:nvPr/>
        </p:nvSpPr>
        <p:spPr>
          <a:xfrm>
            <a:off x="686277" y="824201"/>
            <a:ext cx="253115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5">
            <a:extLst>
              <a:ext uri="{FF2B5EF4-FFF2-40B4-BE49-F238E27FC236}">
                <a16:creationId xmlns:a16="http://schemas.microsoft.com/office/drawing/2014/main" id="{1A8AEEC9-6721-321A-9A41-2AAE76F43615}"/>
              </a:ext>
            </a:extLst>
          </p:cNvPr>
          <p:cNvSpPr txBox="1">
            <a:spLocks/>
          </p:cNvSpPr>
          <p:nvPr/>
        </p:nvSpPr>
        <p:spPr>
          <a:xfrm>
            <a:off x="2607473" y="1358195"/>
            <a:ext cx="4379096" cy="3659387"/>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241935">
              <a:lnSpc>
                <a:spcPts val="1275"/>
              </a:lnSpc>
            </a:pPr>
            <a:r>
              <a:rPr lang="en-IE" sz="1100" b="1" spc="-5" dirty="0" err="1">
                <a:latin typeface="Calibri"/>
                <a:cs typeface="Calibri"/>
              </a:rPr>
              <a:t>Estratégias</a:t>
            </a:r>
            <a:r>
              <a:rPr lang="en-IE" sz="1100" b="1" spc="-5" dirty="0">
                <a:latin typeface="Calibri"/>
                <a:cs typeface="Calibri"/>
              </a:rPr>
              <a:t> de </a:t>
            </a:r>
            <a:r>
              <a:rPr lang="en-IE" sz="1100" b="1" spc="-5" dirty="0" err="1">
                <a:latin typeface="Calibri"/>
                <a:cs typeface="Calibri"/>
              </a:rPr>
              <a:t>intervenção</a:t>
            </a:r>
            <a:r>
              <a:rPr lang="en-IE" sz="1100" b="1" spc="-5" dirty="0">
                <a:latin typeface="Calibri"/>
                <a:cs typeface="Calibri"/>
              </a:rPr>
              <a:t> local </a:t>
            </a:r>
          </a:p>
          <a:p>
            <a:pPr marL="239395" marR="241935" indent="-171450">
              <a:lnSpc>
                <a:spcPts val="1275"/>
              </a:lnSpc>
              <a:buClr>
                <a:srgbClr val="EB7339"/>
              </a:buClr>
              <a:buFont typeface="Arial" panose="020B0604020202020204" pitchFamily="34" charset="0"/>
              <a:buChar char="•"/>
            </a:pPr>
            <a:r>
              <a:rPr lang="pt-PT" sz="1100" spc="-5" dirty="0">
                <a:latin typeface="Calibri"/>
                <a:cs typeface="Calibri"/>
              </a:rPr>
              <a:t>Promover abordagens adequadas às especificidades locais na gestão da mobilidade ciclável ativa</a:t>
            </a:r>
            <a:r>
              <a:rPr lang="en-IE" sz="1100" spc="-5" dirty="0">
                <a:latin typeface="Calibri"/>
                <a:cs typeface="Calibri"/>
              </a:rPr>
              <a:t>.</a:t>
            </a:r>
          </a:p>
          <a:p>
            <a:pPr marL="67945" marR="241935">
              <a:lnSpc>
                <a:spcPts val="1275"/>
              </a:lnSpc>
            </a:pPr>
            <a:endParaRPr lang="en-IE" sz="1100" spc="-5" dirty="0">
              <a:latin typeface="Calibri"/>
              <a:cs typeface="Calibri"/>
            </a:endParaRPr>
          </a:p>
          <a:p>
            <a:pPr marL="67945" marR="241935">
              <a:lnSpc>
                <a:spcPts val="1275"/>
              </a:lnSpc>
            </a:pPr>
            <a:r>
              <a:rPr lang="pt-PT" sz="1100" b="1" spc="-5" dirty="0">
                <a:latin typeface="Calibri"/>
                <a:cs typeface="Calibri"/>
              </a:rPr>
              <a:t>Recursos humanos dedicados e competentes </a:t>
            </a:r>
            <a:r>
              <a:rPr lang="en-IE" sz="1100" b="1" spc="-5" dirty="0">
                <a:latin typeface="Calibri"/>
                <a:cs typeface="Calibri"/>
              </a:rPr>
              <a:t> </a:t>
            </a:r>
          </a:p>
          <a:p>
            <a:pPr marL="239395" marR="241935" indent="-171450">
              <a:lnSpc>
                <a:spcPts val="1275"/>
              </a:lnSpc>
              <a:buClr>
                <a:srgbClr val="EB7339"/>
              </a:buClr>
              <a:buFont typeface="Arial" panose="020B0604020202020204" pitchFamily="34" charset="0"/>
              <a:buChar char="•"/>
            </a:pPr>
            <a:r>
              <a:rPr lang="pt-PT" sz="1100" spc="-5" dirty="0">
                <a:latin typeface="Calibri"/>
                <a:cs typeface="Calibri"/>
              </a:rPr>
              <a:t>Promover a internalização de prioridades e competências específicas nas entidades/ instituições que são partes interessadas na mudança</a:t>
            </a:r>
            <a:r>
              <a:rPr lang="en-IE" sz="1100" spc="-5" dirty="0">
                <a:latin typeface="Calibri"/>
                <a:cs typeface="Calibri"/>
              </a:rPr>
              <a:t>.</a:t>
            </a:r>
          </a:p>
          <a:p>
            <a:pPr marL="67945" marR="241935">
              <a:lnSpc>
                <a:spcPts val="1275"/>
              </a:lnSpc>
            </a:pPr>
            <a:endParaRPr lang="en-IE" sz="1100" spc="-5" dirty="0">
              <a:latin typeface="Calibri"/>
              <a:cs typeface="Calibri"/>
            </a:endParaRPr>
          </a:p>
          <a:p>
            <a:pPr marL="67945" marR="241935">
              <a:lnSpc>
                <a:spcPts val="1275"/>
              </a:lnSpc>
            </a:pPr>
            <a:r>
              <a:rPr lang="pt-PT" sz="1100" b="1" spc="-5" dirty="0">
                <a:latin typeface="Calibri"/>
                <a:cs typeface="Calibri"/>
              </a:rPr>
              <a:t>Melhoria contínua de produtos, processos e serviços </a:t>
            </a:r>
            <a:r>
              <a:rPr lang="en-IE" sz="1100" b="1" spc="-5" dirty="0">
                <a:latin typeface="Calibri"/>
                <a:cs typeface="Calibri"/>
              </a:rPr>
              <a:t> </a:t>
            </a:r>
          </a:p>
          <a:p>
            <a:pPr marL="239395" marR="241935" indent="-171450">
              <a:lnSpc>
                <a:spcPts val="1275"/>
              </a:lnSpc>
              <a:buClr>
                <a:srgbClr val="EB7339"/>
              </a:buClr>
              <a:buFont typeface="Arial" panose="020B0604020202020204" pitchFamily="34" charset="0"/>
              <a:buChar char="•"/>
            </a:pPr>
            <a:r>
              <a:rPr lang="pt-PT" sz="1100" spc="-5" dirty="0">
                <a:latin typeface="Calibri"/>
                <a:cs typeface="Calibri"/>
              </a:rPr>
              <a:t>Assegurar um acompanhamento exaustivo, coerente e comparável e uma avaliação crítica dos resultados obtidos.</a:t>
            </a:r>
          </a:p>
          <a:p>
            <a:pPr marL="239395" marR="241935" indent="-171450">
              <a:lnSpc>
                <a:spcPts val="1275"/>
              </a:lnSpc>
              <a:buClr>
                <a:srgbClr val="EB7339"/>
              </a:buClr>
              <a:buFont typeface="Arial" panose="020B0604020202020204" pitchFamily="34" charset="0"/>
              <a:buChar char="•"/>
            </a:pPr>
            <a:r>
              <a:rPr lang="pt-PT" sz="1100" spc="-5" dirty="0">
                <a:latin typeface="Calibri"/>
                <a:cs typeface="Calibri"/>
              </a:rPr>
              <a:t>Incentivar a investigação, a análise e a reflexão críticas e fundamentadas</a:t>
            </a:r>
            <a:r>
              <a:rPr lang="en-IE" sz="1100" spc="-5" dirty="0">
                <a:latin typeface="Calibri"/>
                <a:cs typeface="Calibri"/>
              </a:rPr>
              <a:t>.</a:t>
            </a:r>
          </a:p>
          <a:p>
            <a:pPr marL="67945" marR="241935">
              <a:lnSpc>
                <a:spcPts val="1275"/>
              </a:lnSpc>
            </a:pPr>
            <a:endParaRPr lang="en-IE" sz="1100" spc="-5" dirty="0">
              <a:latin typeface="Calibri"/>
              <a:cs typeface="Calibri"/>
            </a:endParaRPr>
          </a:p>
          <a:p>
            <a:pPr marL="67945" marR="241935">
              <a:lnSpc>
                <a:spcPts val="1275"/>
              </a:lnSpc>
            </a:pPr>
            <a:r>
              <a:rPr lang="pt-PT" sz="1100" b="1" spc="-5" dirty="0">
                <a:latin typeface="Calibri"/>
                <a:cs typeface="Calibri"/>
              </a:rPr>
              <a:t>Foco nas crianças e jovens em idade escolar </a:t>
            </a:r>
          </a:p>
          <a:p>
            <a:pPr marL="239395" marR="241935" indent="-171450">
              <a:lnSpc>
                <a:spcPts val="1275"/>
              </a:lnSpc>
              <a:buClr>
                <a:srgbClr val="EB7339"/>
              </a:buClr>
              <a:buFont typeface="Arial" panose="020B0604020202020204" pitchFamily="34" charset="0"/>
              <a:buChar char="•"/>
            </a:pPr>
            <a:r>
              <a:rPr lang="pt-PT" sz="1100" spc="-5" dirty="0">
                <a:latin typeface="Calibri"/>
                <a:cs typeface="Calibri"/>
              </a:rPr>
              <a:t>Criar condições para uma mudança drástica de comportamento nas novas gerações</a:t>
            </a:r>
            <a:r>
              <a:rPr lang="en-IE" sz="1100" spc="-5" dirty="0">
                <a:latin typeface="Calibri"/>
                <a:cs typeface="Calibri"/>
              </a:rPr>
              <a:t>.</a:t>
            </a:r>
          </a:p>
          <a:p>
            <a:pPr marL="67945" marR="241935">
              <a:lnSpc>
                <a:spcPts val="1275"/>
              </a:lnSpc>
            </a:pPr>
            <a:endParaRPr lang="en-IE" sz="1100" spc="-5" dirty="0">
              <a:latin typeface="Calibri"/>
              <a:cs typeface="Calibri"/>
            </a:endParaRPr>
          </a:p>
          <a:p>
            <a:pPr marL="67945" marR="241935">
              <a:lnSpc>
                <a:spcPts val="1275"/>
              </a:lnSpc>
            </a:pPr>
            <a:r>
              <a:rPr lang="pt-PT" sz="1100" b="1" spc="-5" dirty="0">
                <a:latin typeface="Calibri"/>
                <a:cs typeface="Calibri"/>
              </a:rPr>
              <a:t>Foco nos idosos e nas pessoas com deficiência </a:t>
            </a:r>
          </a:p>
          <a:p>
            <a:pPr marL="239395" marR="241935" indent="-171450">
              <a:lnSpc>
                <a:spcPts val="1275"/>
              </a:lnSpc>
              <a:buClr>
                <a:srgbClr val="EB7339"/>
              </a:buClr>
              <a:buFont typeface="Arial" panose="020B0604020202020204" pitchFamily="34" charset="0"/>
              <a:buChar char="•"/>
            </a:pPr>
            <a:r>
              <a:rPr lang="pt-PT" sz="1100" spc="-5" dirty="0">
                <a:latin typeface="Calibri"/>
                <a:cs typeface="Calibri"/>
              </a:rPr>
              <a:t>Garantir boas condições de acessibilidade ao espaço público para pessoas com deficiência e/ou mobilidade reduzida</a:t>
            </a:r>
            <a:r>
              <a:rPr lang="en-IE" sz="1100" spc="-5" dirty="0">
                <a:latin typeface="Calibri"/>
                <a:cs typeface="Calibri"/>
              </a:rPr>
              <a:t>.</a:t>
            </a:r>
          </a:p>
        </p:txBody>
      </p:sp>
      <p:grpSp>
        <p:nvGrpSpPr>
          <p:cNvPr id="26" name="Group 25">
            <a:extLst>
              <a:ext uri="{FF2B5EF4-FFF2-40B4-BE49-F238E27FC236}">
                <a16:creationId xmlns:a16="http://schemas.microsoft.com/office/drawing/2014/main" id="{C83340AA-CAC6-8FFE-4264-09A1CED4EBBB}"/>
              </a:ext>
            </a:extLst>
          </p:cNvPr>
          <p:cNvGrpSpPr>
            <a:grpSpLocks noChangeAspect="1"/>
          </p:cNvGrpSpPr>
          <p:nvPr/>
        </p:nvGrpSpPr>
        <p:grpSpPr>
          <a:xfrm>
            <a:off x="799942" y="2722570"/>
            <a:ext cx="749002" cy="748800"/>
            <a:chOff x="715822" y="3962678"/>
            <a:chExt cx="1008541" cy="1008269"/>
          </a:xfrm>
        </p:grpSpPr>
        <p:sp>
          <p:nvSpPr>
            <p:cNvPr id="29" name="Freeform 28">
              <a:extLst>
                <a:ext uri="{FF2B5EF4-FFF2-40B4-BE49-F238E27FC236}">
                  <a16:creationId xmlns:a16="http://schemas.microsoft.com/office/drawing/2014/main" id="{94BC554C-272E-8C30-0948-36B07C9D4EE2}"/>
                </a:ext>
              </a:extLst>
            </p:cNvPr>
            <p:cNvSpPr/>
            <p:nvPr/>
          </p:nvSpPr>
          <p:spPr>
            <a:xfrm>
              <a:off x="715822" y="3962678"/>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solidFill>
              <a:srgbClr val="404040"/>
            </a:solidFill>
            <a:ln w="270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7D51570-81D1-0706-907E-C9B8531486BA}"/>
                </a:ext>
              </a:extLst>
            </p:cNvPr>
            <p:cNvSpPr/>
            <p:nvPr/>
          </p:nvSpPr>
          <p:spPr>
            <a:xfrm>
              <a:off x="1129406" y="4567233"/>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solidFill>
              <a:srgbClr val="404040"/>
            </a:solidFill>
            <a:ln w="270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2412386-1E25-514F-7CAA-A1A320D39CCF}"/>
                </a:ext>
              </a:extLst>
            </p:cNvPr>
            <p:cNvSpPr/>
            <p:nvPr/>
          </p:nvSpPr>
          <p:spPr>
            <a:xfrm>
              <a:off x="1626903" y="4743705"/>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solidFill>
              <a:srgbClr val="404040"/>
            </a:solidFill>
            <a:ln w="270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F7F4D61-DFDF-AF87-6817-6FAFBEC83D1F}"/>
                </a:ext>
              </a:extLst>
            </p:cNvPr>
            <p:cNvSpPr/>
            <p:nvPr/>
          </p:nvSpPr>
          <p:spPr>
            <a:xfrm>
              <a:off x="1626632" y="480859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60AB13F-CE1C-66A8-0A84-550A32137E04}"/>
                </a:ext>
              </a:extLst>
            </p:cNvPr>
            <p:cNvSpPr/>
            <p:nvPr/>
          </p:nvSpPr>
          <p:spPr>
            <a:xfrm>
              <a:off x="878486" y="4873752"/>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68666B6-A65A-00A7-46C8-175BA61597AE}"/>
                </a:ext>
              </a:extLst>
            </p:cNvPr>
            <p:cNvSpPr/>
            <p:nvPr/>
          </p:nvSpPr>
          <p:spPr>
            <a:xfrm>
              <a:off x="943388"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solidFill>
              <a:srgbClr val="404040"/>
            </a:solidFill>
            <a:ln w="270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9BA0747-B02A-C78B-7FD0-3520DB881ACF}"/>
                </a:ext>
              </a:extLst>
            </p:cNvPr>
            <p:cNvSpPr/>
            <p:nvPr/>
          </p:nvSpPr>
          <p:spPr>
            <a:xfrm>
              <a:off x="1008563"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solidFill>
              <a:srgbClr val="404040"/>
            </a:solidFill>
            <a:ln w="270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AC8C7C2-C429-4DD8-34B7-FDB2FA731215}"/>
                </a:ext>
              </a:extLst>
            </p:cNvPr>
            <p:cNvSpPr/>
            <p:nvPr/>
          </p:nvSpPr>
          <p:spPr>
            <a:xfrm>
              <a:off x="1626903" y="4874023"/>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solidFill>
              <a:srgbClr val="404040"/>
            </a:solidFill>
            <a:ln w="270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3FCE306-BAA4-EDA3-D6EC-87F6D47C2E46}"/>
                </a:ext>
              </a:extLst>
            </p:cNvPr>
            <p:cNvSpPr/>
            <p:nvPr/>
          </p:nvSpPr>
          <p:spPr>
            <a:xfrm>
              <a:off x="1070478" y="4744248"/>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solidFill>
              <a:srgbClr val="404040"/>
            </a:solidFill>
            <a:ln w="270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0F3CC75F-132C-E8CD-D71C-850F614A9EF6}"/>
                </a:ext>
              </a:extLst>
            </p:cNvPr>
            <p:cNvSpPr/>
            <p:nvPr/>
          </p:nvSpPr>
          <p:spPr>
            <a:xfrm>
              <a:off x="1235857" y="4060077"/>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solidFill>
              <a:srgbClr val="404040"/>
            </a:solidFill>
            <a:ln w="2705" cap="flat">
              <a:noFill/>
              <a:prstDash val="solid"/>
              <a:miter/>
            </a:ln>
          </p:spPr>
          <p:txBody>
            <a:bodyPr rtlCol="0" anchor="ctr"/>
            <a:lstStyle/>
            <a:p>
              <a:endParaRPr lang="en-US"/>
            </a:p>
          </p:txBody>
        </p:sp>
        <p:grpSp>
          <p:nvGrpSpPr>
            <p:cNvPr id="57" name="Graphic 2">
              <a:extLst>
                <a:ext uri="{FF2B5EF4-FFF2-40B4-BE49-F238E27FC236}">
                  <a16:creationId xmlns:a16="http://schemas.microsoft.com/office/drawing/2014/main" id="{920FF7DC-F98F-7D48-12EB-D8752A55A71C}"/>
                </a:ext>
              </a:extLst>
            </p:cNvPr>
            <p:cNvGrpSpPr/>
            <p:nvPr/>
          </p:nvGrpSpPr>
          <p:grpSpPr>
            <a:xfrm>
              <a:off x="1170412" y="3995461"/>
              <a:ext cx="520036" cy="519372"/>
              <a:chOff x="4594347" y="2258759"/>
              <a:chExt cx="520036" cy="519372"/>
            </a:xfrm>
            <a:solidFill>
              <a:srgbClr val="EB7339"/>
            </a:solidFill>
          </p:grpSpPr>
          <p:sp>
            <p:nvSpPr>
              <p:cNvPr id="59" name="Freeform 58">
                <a:extLst>
                  <a:ext uri="{FF2B5EF4-FFF2-40B4-BE49-F238E27FC236}">
                    <a16:creationId xmlns:a16="http://schemas.microsoft.com/office/drawing/2014/main" id="{4D60709E-E6DF-0669-7133-E9DB45820631}"/>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grpFill/>
              <a:ln w="270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536DF7E-A189-EBF6-CD19-1932F6D1BF69}"/>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grpFill/>
              <a:ln w="2705" cap="flat">
                <a:noFill/>
                <a:prstDash val="solid"/>
                <a:miter/>
              </a:ln>
            </p:spPr>
            <p:txBody>
              <a:bodyPr rtlCol="0" anchor="ctr"/>
              <a:lstStyle/>
              <a:p>
                <a:endParaRPr lang="en-US"/>
              </a:p>
            </p:txBody>
          </p:sp>
        </p:grpSp>
        <p:sp>
          <p:nvSpPr>
            <p:cNvPr id="58" name="Freeform 57">
              <a:extLst>
                <a:ext uri="{FF2B5EF4-FFF2-40B4-BE49-F238E27FC236}">
                  <a16:creationId xmlns:a16="http://schemas.microsoft.com/office/drawing/2014/main" id="{9AC32A8B-C284-948C-B757-3C75C0161758}"/>
                </a:ext>
              </a:extLst>
            </p:cNvPr>
            <p:cNvSpPr/>
            <p:nvPr/>
          </p:nvSpPr>
          <p:spPr>
            <a:xfrm>
              <a:off x="1333348" y="4157544"/>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solidFill>
              <a:srgbClr val="404040"/>
            </a:solidFill>
            <a:ln w="2705"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3129CC56-5C6F-DAA6-49E1-F53A694D387D}"/>
              </a:ext>
            </a:extLst>
          </p:cNvPr>
          <p:cNvCxnSpPr>
            <a:cxnSpLocks/>
          </p:cNvCxnSpPr>
          <p:nvPr/>
        </p:nvCxnSpPr>
        <p:spPr>
          <a:xfrm>
            <a:off x="355600" y="54260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690E57E-BAB4-35C5-683C-C02708FBF811}"/>
              </a:ext>
            </a:extLst>
          </p:cNvPr>
          <p:cNvSpPr/>
          <p:nvPr/>
        </p:nvSpPr>
        <p:spPr>
          <a:xfrm>
            <a:off x="643847" y="5243801"/>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5">
            <a:extLst>
              <a:ext uri="{FF2B5EF4-FFF2-40B4-BE49-F238E27FC236}">
                <a16:creationId xmlns:a16="http://schemas.microsoft.com/office/drawing/2014/main" id="{03853DAA-8B3C-A1F0-744D-2AB64F0C283C}"/>
              </a:ext>
            </a:extLst>
          </p:cNvPr>
          <p:cNvSpPr txBox="1">
            <a:spLocks/>
          </p:cNvSpPr>
          <p:nvPr/>
        </p:nvSpPr>
        <p:spPr>
          <a:xfrm>
            <a:off x="2565043" y="5777796"/>
            <a:ext cx="4326348" cy="350095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sz="1100" spc="-10" dirty="0">
                <a:solidFill>
                  <a:srgbClr val="404040"/>
                </a:solidFill>
                <a:latin typeface="Calibri" panose="020F0502020204030204" pitchFamily="34" charset="0"/>
                <a:cs typeface="Calibri" panose="020F0502020204030204" pitchFamily="34" charset="0"/>
              </a:rPr>
              <a:t>A implementação do Plano Local de Mobilidade Ativa em Bicicleta implica a realização de medidas/ atividades detalhadas, devidamente orçamentadas e calendarizadas, nomeadamente </a:t>
            </a:r>
            <a:r>
              <a:rPr lang="en-IE" sz="1100" spc="-5" dirty="0">
                <a:solidFill>
                  <a:srgbClr val="404040"/>
                </a:solidFill>
                <a:latin typeface="Calibri" panose="020F0502020204030204" pitchFamily="34" charset="0"/>
                <a:cs typeface="Calibri" panose="020F0502020204030204" pitchFamily="34" charset="0"/>
              </a:rPr>
              <a:t>:</a:t>
            </a:r>
            <a:endParaRPr lang="en-IE" sz="1100" dirty="0">
              <a:solidFill>
                <a:srgbClr val="404040"/>
              </a:solidFill>
              <a:latin typeface="Calibri" panose="020F0502020204030204" pitchFamily="34" charset="0"/>
              <a:cs typeface="Calibri" panose="020F0502020204030204" pitchFamily="34" charset="0"/>
            </a:endParaRPr>
          </a:p>
          <a:p>
            <a:pPr>
              <a:lnSpc>
                <a:spcPts val="1275"/>
              </a:lnSpc>
            </a:pPr>
            <a:endParaRPr lang="en-IE" sz="1100" dirty="0">
              <a:solidFill>
                <a:srgbClr val="404040"/>
              </a:solidFill>
              <a:latin typeface="Calibri" panose="020F0502020204030204" pitchFamily="34" charset="0"/>
              <a:cs typeface="Calibri" panose="020F0502020204030204" pitchFamily="34" charset="0"/>
            </a:endParaRPr>
          </a:p>
          <a:p>
            <a:pPr marL="67945">
              <a:lnSpc>
                <a:spcPts val="1275"/>
              </a:lnSpc>
            </a:pPr>
            <a:r>
              <a:rPr lang="en-IE" sz="1100" b="1" spc="-5" dirty="0">
                <a:solidFill>
                  <a:srgbClr val="EB7339"/>
                </a:solidFill>
                <a:latin typeface="Calibri" panose="020F0502020204030204" pitchFamily="34" charset="0"/>
                <a:cs typeface="Calibri" panose="020F0502020204030204" pitchFamily="34" charset="0"/>
              </a:rPr>
              <a:t>01</a:t>
            </a:r>
            <a:r>
              <a:rPr lang="en-IE" sz="1100" b="1" spc="-15" dirty="0">
                <a:solidFill>
                  <a:srgbClr val="404040"/>
                </a:solidFill>
                <a:latin typeface="Calibri" panose="020F0502020204030204" pitchFamily="34" charset="0"/>
                <a:cs typeface="Calibri" panose="020F0502020204030204" pitchFamily="34" charset="0"/>
              </a:rPr>
              <a:t> </a:t>
            </a:r>
            <a:r>
              <a:rPr lang="en-IE" sz="1100" b="1" spc="-5" dirty="0">
                <a:solidFill>
                  <a:srgbClr val="404040"/>
                </a:solidFill>
                <a:latin typeface="Calibri" panose="020F0502020204030204" pitchFamily="34" charset="0"/>
                <a:cs typeface="Calibri" panose="020F0502020204030204" pitchFamily="34" charset="0"/>
              </a:rPr>
              <a:t>-</a:t>
            </a:r>
            <a:r>
              <a:rPr lang="en-IE" sz="1100" b="1" spc="-15" dirty="0">
                <a:solidFill>
                  <a:srgbClr val="404040"/>
                </a:solidFill>
                <a:latin typeface="Calibri" panose="020F0502020204030204" pitchFamily="34" charset="0"/>
                <a:cs typeface="Calibri" panose="020F0502020204030204" pitchFamily="34" charset="0"/>
              </a:rPr>
              <a:t> </a:t>
            </a:r>
            <a:r>
              <a:rPr lang="en-IE" sz="1100" b="1" spc="-5" dirty="0">
                <a:solidFill>
                  <a:srgbClr val="404040"/>
                </a:solidFill>
                <a:latin typeface="Calibri" panose="020F0502020204030204" pitchFamily="34" charset="0"/>
                <a:cs typeface="Calibri" panose="020F0502020204030204" pitchFamily="34" charset="0"/>
              </a:rPr>
              <a:t>ENQUADRAMENTO E LEGISLAÇÃO </a:t>
            </a:r>
            <a:endParaRPr lang="en-IE" sz="1100" dirty="0">
              <a:solidFill>
                <a:srgbClr val="404040"/>
              </a:solidFill>
              <a:latin typeface="Calibri" panose="020F0502020204030204" pitchFamily="34" charset="0"/>
              <a:cs typeface="Calibri" panose="020F0502020204030204" pitchFamily="34" charset="0"/>
            </a:endParaRPr>
          </a:p>
          <a:p>
            <a:pPr marL="450850" marR="448945" indent="-136525">
              <a:lnSpc>
                <a:spcPts val="1275"/>
              </a:lnSpc>
              <a:buClr>
                <a:srgbClr val="EB7339"/>
              </a:buClr>
              <a:buFont typeface="Arial" panose="020B0604020202020204" pitchFamily="34" charset="0"/>
              <a:buChar char="•"/>
              <a:tabLst>
                <a:tab pos="160338" algn="l"/>
              </a:tabLst>
            </a:pPr>
            <a:r>
              <a:rPr lang="pt-PT" sz="1100" spc="-5" dirty="0">
                <a:solidFill>
                  <a:srgbClr val="404040"/>
                </a:solidFill>
                <a:latin typeface="Calibri" panose="020F0502020204030204" pitchFamily="34" charset="0"/>
                <a:cs typeface="Calibri" panose="020F0502020204030204" pitchFamily="34" charset="0"/>
              </a:rPr>
              <a:t>Rever e publicar o Regulamento de Sinalização, Trânsito e Estacionamento na cidade de Moura.</a:t>
            </a:r>
          </a:p>
          <a:p>
            <a:pPr marL="450850" marR="448945" indent="-136525">
              <a:lnSpc>
                <a:spcPts val="1275"/>
              </a:lnSpc>
              <a:buClr>
                <a:srgbClr val="EB7339"/>
              </a:buClr>
              <a:buFont typeface="Arial" panose="020B0604020202020204" pitchFamily="34" charset="0"/>
              <a:buChar char="•"/>
              <a:tabLst>
                <a:tab pos="160338" algn="l"/>
              </a:tabLst>
            </a:pPr>
            <a:r>
              <a:rPr lang="pt-PT" sz="1100" spc="-5" dirty="0">
                <a:solidFill>
                  <a:srgbClr val="404040"/>
                </a:solidFill>
                <a:latin typeface="Calibri" panose="020F0502020204030204" pitchFamily="34" charset="0"/>
                <a:cs typeface="Calibri" panose="020F0502020204030204" pitchFamily="34" charset="0"/>
              </a:rPr>
              <a:t>Publicar o Regulamento da Mobilidade Ativa em Moura.</a:t>
            </a:r>
          </a:p>
          <a:p>
            <a:pPr marL="450850" marR="448945" indent="-136525">
              <a:lnSpc>
                <a:spcPts val="1275"/>
              </a:lnSpc>
              <a:buClr>
                <a:srgbClr val="EB7339"/>
              </a:buClr>
              <a:buFont typeface="Arial" panose="020B0604020202020204" pitchFamily="34" charset="0"/>
              <a:buChar char="•"/>
              <a:tabLst>
                <a:tab pos="160338" algn="l"/>
              </a:tabLst>
            </a:pPr>
            <a:r>
              <a:rPr lang="pt-PT" sz="1100" spc="-5" dirty="0">
                <a:solidFill>
                  <a:srgbClr val="404040"/>
                </a:solidFill>
                <a:latin typeface="Calibri" panose="020F0502020204030204" pitchFamily="34" charset="0"/>
                <a:cs typeface="Calibri" panose="020F0502020204030204" pitchFamily="34" charset="0"/>
              </a:rPr>
              <a:t>Incluir mecanismos de promoção da mobilidade ativa na legislação municipal (e.g. no âmbito dos regulamentos de urbanização e/ou edificação) e nos regulamentos internos das entidades/ intervenientes (e.g. no âmbito dos regulamentos escolares)</a:t>
            </a:r>
            <a:r>
              <a:rPr lang="en-IE" sz="1100" spc="-5" dirty="0">
                <a:solidFill>
                  <a:srgbClr val="404040"/>
                </a:solidFill>
                <a:latin typeface="Calibri" panose="020F0502020204030204" pitchFamily="34" charset="0"/>
                <a:cs typeface="Calibri" panose="020F0502020204030204" pitchFamily="34" charset="0"/>
              </a:rPr>
              <a:t>.</a:t>
            </a:r>
            <a:endParaRPr lang="en-IE" sz="1100" dirty="0">
              <a:solidFill>
                <a:srgbClr val="404040"/>
              </a:solidFill>
              <a:latin typeface="Calibri" panose="020F0502020204030204" pitchFamily="34" charset="0"/>
              <a:cs typeface="Calibri" panose="020F0502020204030204" pitchFamily="34" charset="0"/>
            </a:endParaRPr>
          </a:p>
          <a:p>
            <a:pPr>
              <a:lnSpc>
                <a:spcPts val="1275"/>
              </a:lnSpc>
            </a:pPr>
            <a:endParaRPr lang="en-IE" sz="1100" dirty="0">
              <a:solidFill>
                <a:srgbClr val="404040"/>
              </a:solidFill>
              <a:latin typeface="Calibri" panose="020F0502020204030204" pitchFamily="34" charset="0"/>
              <a:cs typeface="Calibri" panose="020F0502020204030204" pitchFamily="34" charset="0"/>
            </a:endParaRPr>
          </a:p>
          <a:p>
            <a:pPr marL="67945">
              <a:lnSpc>
                <a:spcPts val="1275"/>
              </a:lnSpc>
            </a:pPr>
            <a:r>
              <a:rPr lang="en-IE" sz="1100" b="1" spc="-5" dirty="0">
                <a:solidFill>
                  <a:srgbClr val="EB7339"/>
                </a:solidFill>
                <a:latin typeface="Calibri" panose="020F0502020204030204" pitchFamily="34" charset="0"/>
                <a:cs typeface="Calibri" panose="020F0502020204030204" pitchFamily="34" charset="0"/>
              </a:rPr>
              <a:t>02</a:t>
            </a:r>
            <a:r>
              <a:rPr lang="en-IE" sz="1100" b="1" spc="-10" dirty="0">
                <a:solidFill>
                  <a:srgbClr val="404040"/>
                </a:solidFill>
                <a:latin typeface="Calibri" panose="020F0502020204030204" pitchFamily="34" charset="0"/>
                <a:cs typeface="Calibri" panose="020F0502020204030204" pitchFamily="34" charset="0"/>
              </a:rPr>
              <a:t> </a:t>
            </a:r>
            <a:r>
              <a:rPr lang="en-IE" sz="1100" b="1" spc="-5" dirty="0">
                <a:solidFill>
                  <a:srgbClr val="404040"/>
                </a:solidFill>
                <a:latin typeface="Calibri" panose="020F0502020204030204" pitchFamily="34" charset="0"/>
                <a:cs typeface="Calibri" panose="020F0502020204030204" pitchFamily="34" charset="0"/>
              </a:rPr>
              <a:t>-</a:t>
            </a:r>
            <a:r>
              <a:rPr lang="en-IE" sz="1100" b="1" spc="-15" dirty="0">
                <a:solidFill>
                  <a:srgbClr val="404040"/>
                </a:solidFill>
                <a:latin typeface="Calibri" panose="020F0502020204030204" pitchFamily="34" charset="0"/>
                <a:cs typeface="Calibri" panose="020F0502020204030204" pitchFamily="34" charset="0"/>
              </a:rPr>
              <a:t> </a:t>
            </a:r>
            <a:r>
              <a:rPr lang="en-IE" sz="1100" b="1" spc="-5" dirty="0">
                <a:solidFill>
                  <a:srgbClr val="404040"/>
                </a:solidFill>
                <a:latin typeface="Calibri" panose="020F0502020204030204" pitchFamily="34" charset="0"/>
                <a:cs typeface="Calibri" panose="020F0502020204030204" pitchFamily="34" charset="0"/>
              </a:rPr>
              <a:t>INVESTIGAÇÃO E DESENVOLVIMENTO</a:t>
            </a:r>
            <a:endParaRPr lang="en-IE" sz="1100" dirty="0">
              <a:solidFill>
                <a:srgbClr val="404040"/>
              </a:solidFill>
              <a:latin typeface="Calibri" panose="020F0502020204030204" pitchFamily="34" charset="0"/>
              <a:cs typeface="Calibri" panose="020F0502020204030204" pitchFamily="34" charset="0"/>
            </a:endParaRPr>
          </a:p>
          <a:p>
            <a:pPr marL="485775" marR="83820" indent="-171450">
              <a:lnSpc>
                <a:spcPts val="1275"/>
              </a:lnSpc>
              <a:buClr>
                <a:srgbClr val="EB7339"/>
              </a:buClr>
              <a:buFont typeface="Arial" panose="020B0604020202020204" pitchFamily="34" charset="0"/>
              <a:buChar char="•"/>
              <a:tabLst>
                <a:tab pos="160338" algn="l"/>
              </a:tabLst>
            </a:pPr>
            <a:r>
              <a:rPr lang="pt-PT" sz="1100" spc="-5" dirty="0">
                <a:solidFill>
                  <a:srgbClr val="404040"/>
                </a:solidFill>
                <a:latin typeface="Calibri" panose="020F0502020204030204" pitchFamily="34" charset="0"/>
                <a:cs typeface="Calibri" panose="020F0502020204030204" pitchFamily="34" charset="0"/>
              </a:rPr>
              <a:t>Apoiar a investigação aplicada ao contexto local (por exemplo, incentivando e premiando trabalhos de nível superior produzidos no estrangeiro sobre o tema da mobilidade ativa em Moura).</a:t>
            </a:r>
          </a:p>
          <a:p>
            <a:pPr marL="485775" marR="83820" indent="-171450">
              <a:lnSpc>
                <a:spcPts val="1275"/>
              </a:lnSpc>
              <a:buClr>
                <a:srgbClr val="EB7339"/>
              </a:buClr>
              <a:buFont typeface="Arial" panose="020B0604020202020204" pitchFamily="34" charset="0"/>
              <a:buChar char="•"/>
              <a:tabLst>
                <a:tab pos="160338" algn="l"/>
              </a:tabLst>
            </a:pPr>
            <a:r>
              <a:rPr lang="pt-PT" sz="1100" spc="-5" dirty="0">
                <a:solidFill>
                  <a:srgbClr val="404040"/>
                </a:solidFill>
                <a:latin typeface="Calibri" panose="020F0502020204030204" pitchFamily="34" charset="0"/>
                <a:cs typeface="Calibri" panose="020F0502020204030204" pitchFamily="34" charset="0"/>
              </a:rPr>
              <a:t>Promover a partilha de conhecimento especializado com a comunidade de forma acessível (por exemplo, através de um website, páginas nas redes sociais, aplicações diversas).</a:t>
            </a:r>
            <a:endParaRPr lang="en-IE" sz="1100" dirty="0">
              <a:solidFill>
                <a:srgbClr val="404040"/>
              </a:solidFill>
              <a:latin typeface="Calibri" panose="020F0502020204030204" pitchFamily="34" charset="0"/>
              <a:cs typeface="Calibri" panose="020F0502020204030204" pitchFamily="34" charset="0"/>
            </a:endParaRPr>
          </a:p>
        </p:txBody>
      </p:sp>
      <p:grpSp>
        <p:nvGrpSpPr>
          <p:cNvPr id="34" name="Graphic 3">
            <a:extLst>
              <a:ext uri="{FF2B5EF4-FFF2-40B4-BE49-F238E27FC236}">
                <a16:creationId xmlns:a16="http://schemas.microsoft.com/office/drawing/2014/main" id="{0A240A0F-C9F9-F85B-007B-D222859FBAE3}"/>
              </a:ext>
            </a:extLst>
          </p:cNvPr>
          <p:cNvGrpSpPr>
            <a:grpSpLocks noChangeAspect="1"/>
          </p:cNvGrpSpPr>
          <p:nvPr/>
        </p:nvGrpSpPr>
        <p:grpSpPr>
          <a:xfrm>
            <a:off x="737812" y="7176370"/>
            <a:ext cx="741602" cy="748800"/>
            <a:chOff x="8626076" y="3737866"/>
            <a:chExt cx="1130020" cy="1140988"/>
          </a:xfrm>
          <a:solidFill>
            <a:srgbClr val="404040"/>
          </a:solidFill>
        </p:grpSpPr>
        <p:grpSp>
          <p:nvGrpSpPr>
            <p:cNvPr id="35" name="Graphic 3">
              <a:extLst>
                <a:ext uri="{FF2B5EF4-FFF2-40B4-BE49-F238E27FC236}">
                  <a16:creationId xmlns:a16="http://schemas.microsoft.com/office/drawing/2014/main" id="{251D4E2D-DA53-0EAE-29DE-D78A8C7F89F5}"/>
                </a:ext>
              </a:extLst>
            </p:cNvPr>
            <p:cNvGrpSpPr/>
            <p:nvPr/>
          </p:nvGrpSpPr>
          <p:grpSpPr>
            <a:xfrm>
              <a:off x="8626076" y="4097168"/>
              <a:ext cx="907855" cy="521124"/>
              <a:chOff x="8626076" y="4097168"/>
              <a:chExt cx="907855" cy="521124"/>
            </a:xfrm>
            <a:grpFill/>
          </p:grpSpPr>
          <p:sp>
            <p:nvSpPr>
              <p:cNvPr id="44" name="Freeform 43">
                <a:extLst>
                  <a:ext uri="{FF2B5EF4-FFF2-40B4-BE49-F238E27FC236}">
                    <a16:creationId xmlns:a16="http://schemas.microsoft.com/office/drawing/2014/main" id="{5BAE1BAB-19CE-EC9B-AD49-5F24D0B99A6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251CFE1-CB95-EA48-6A3C-74FC83958FEF}"/>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id="{FB63AD84-0CED-E6EB-C433-6EF9400C7B1F}"/>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4BA2B59-9701-A7C2-EB9A-E985CD13E996}"/>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5D99C42-BB89-1B07-7A80-CC133122DA20}"/>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13E4871-E9C7-0CE2-D432-DB5CE3D03D23}"/>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762664C-1FB5-A0A5-B63E-2F3D0699F1CB}"/>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B05A87F-17CC-D181-327E-9336BE70362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7C72ADB-B9E0-E210-738D-FE10EF8F815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52751B-1897-1401-6048-6EC8D66DAF8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grpSp>
        <p:nvGrpSpPr>
          <p:cNvPr id="2" name="Group 11">
            <a:extLst>
              <a:ext uri="{FF2B5EF4-FFF2-40B4-BE49-F238E27FC236}">
                <a16:creationId xmlns:a16="http://schemas.microsoft.com/office/drawing/2014/main" id="{7D94BC77-E9DA-3341-FDFC-BC1D6ED16541}"/>
              </a:ext>
            </a:extLst>
          </p:cNvPr>
          <p:cNvGrpSpPr/>
          <p:nvPr/>
        </p:nvGrpSpPr>
        <p:grpSpPr>
          <a:xfrm>
            <a:off x="643847" y="5235859"/>
            <a:ext cx="3320550" cy="307777"/>
            <a:chOff x="642634" y="1690786"/>
            <a:chExt cx="3320550" cy="307777"/>
          </a:xfrm>
        </p:grpSpPr>
        <p:sp>
          <p:nvSpPr>
            <p:cNvPr id="4" name="Rectangle 12">
              <a:extLst>
                <a:ext uri="{FF2B5EF4-FFF2-40B4-BE49-F238E27FC236}">
                  <a16:creationId xmlns:a16="http://schemas.microsoft.com/office/drawing/2014/main" id="{7C1085F8-403E-AFB2-4B33-06283FF5ECD4}"/>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3">
              <a:extLst>
                <a:ext uri="{FF2B5EF4-FFF2-40B4-BE49-F238E27FC236}">
                  <a16:creationId xmlns:a16="http://schemas.microsoft.com/office/drawing/2014/main" id="{3E828183-7A3E-1057-CC60-76C3FF6BFB31}"/>
                </a:ext>
              </a:extLst>
            </p:cNvPr>
            <p:cNvSpPr txBox="1"/>
            <p:nvPr/>
          </p:nvSpPr>
          <p:spPr>
            <a:xfrm>
              <a:off x="736599" y="1690786"/>
              <a:ext cx="3226585"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ACTIVIDADES E RESULTADOS</a:t>
              </a:r>
            </a:p>
          </p:txBody>
        </p:sp>
      </p:grpSp>
      <p:sp>
        <p:nvSpPr>
          <p:cNvPr id="6" name="Text Placeholder 5">
            <a:extLst>
              <a:ext uri="{FF2B5EF4-FFF2-40B4-BE49-F238E27FC236}">
                <a16:creationId xmlns:a16="http://schemas.microsoft.com/office/drawing/2014/main" id="{A234279C-1056-E636-D615-1C176C2465E4}"/>
              </a:ext>
            </a:extLst>
          </p:cNvPr>
          <p:cNvSpPr txBox="1">
            <a:spLocks/>
          </p:cNvSpPr>
          <p:nvPr/>
        </p:nvSpPr>
        <p:spPr>
          <a:xfrm>
            <a:off x="677809" y="5769855"/>
            <a:ext cx="1676400" cy="1290278"/>
          </a:xfrm>
          <a:prstGeom prst="rect">
            <a:avLst/>
          </a:prstGeom>
        </p:spPr>
        <p:txBody>
          <a:bodyPr wrap="square" lIns="0" tIns="0" rIns="0" bIns="0" numCol="1" spcCol="216000">
            <a:normAutofit fontScale="85000"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Lista de atividades e respetivos resultados. As medidas operacionais anuais destinam-se a concretizar todos os aspetos dos objetivos do projeto.</a:t>
            </a:r>
            <a:endParaRPr lang="en-IE" sz="1400" i="1" kern="0" spc="-5" dirty="0">
              <a:solidFill>
                <a:srgbClr val="EB7339"/>
              </a:solidFill>
              <a:latin typeface="Calibri"/>
              <a:cs typeface="Calibri"/>
            </a:endParaRPr>
          </a:p>
        </p:txBody>
      </p:sp>
      <p:grpSp>
        <p:nvGrpSpPr>
          <p:cNvPr id="7" name="Group 8">
            <a:extLst>
              <a:ext uri="{FF2B5EF4-FFF2-40B4-BE49-F238E27FC236}">
                <a16:creationId xmlns:a16="http://schemas.microsoft.com/office/drawing/2014/main" id="{32626CF3-E9C5-6678-0F71-52278511ABF1}"/>
              </a:ext>
            </a:extLst>
          </p:cNvPr>
          <p:cNvGrpSpPr/>
          <p:nvPr/>
        </p:nvGrpSpPr>
        <p:grpSpPr>
          <a:xfrm>
            <a:off x="692650" y="841975"/>
            <a:ext cx="3320550" cy="561692"/>
            <a:chOff x="642634" y="1690786"/>
            <a:chExt cx="3320550" cy="561692"/>
          </a:xfrm>
        </p:grpSpPr>
        <p:sp>
          <p:nvSpPr>
            <p:cNvPr id="8" name="Rectangle 9">
              <a:extLst>
                <a:ext uri="{FF2B5EF4-FFF2-40B4-BE49-F238E27FC236}">
                  <a16:creationId xmlns:a16="http://schemas.microsoft.com/office/drawing/2014/main" id="{B40AE7F0-1DED-BF88-DDBA-7F16DFBFF974}"/>
                </a:ext>
              </a:extLst>
            </p:cNvPr>
            <p:cNvSpPr/>
            <p:nvPr/>
          </p:nvSpPr>
          <p:spPr>
            <a:xfrm>
              <a:off x="642634" y="1690786"/>
              <a:ext cx="253115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15">
              <a:extLst>
                <a:ext uri="{FF2B5EF4-FFF2-40B4-BE49-F238E27FC236}">
                  <a16:creationId xmlns:a16="http://schemas.microsoft.com/office/drawing/2014/main" id="{3838905C-318C-A7BA-0BA9-579801423E47}"/>
                </a:ext>
              </a:extLst>
            </p:cNvPr>
            <p:cNvSpPr txBox="1"/>
            <p:nvPr/>
          </p:nvSpPr>
          <p:spPr>
            <a:xfrm>
              <a:off x="736599" y="1690786"/>
              <a:ext cx="3226585" cy="561692"/>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PRESSUPOSTOS E OBSTÁCULOS</a:t>
              </a:r>
            </a:p>
            <a:p>
              <a:pPr marL="9525" marR="389255">
                <a:spcBef>
                  <a:spcPts val="260"/>
                </a:spcBef>
              </a:pPr>
              <a:endParaRPr lang="en-IE" sz="1400" b="1" dirty="0">
                <a:solidFill>
                  <a:schemeClr val="bg1"/>
                </a:solidFill>
                <a:latin typeface="Calibri"/>
                <a:cs typeface="Calibri"/>
              </a:endParaRPr>
            </a:p>
          </p:txBody>
        </p:sp>
      </p:grpSp>
      <p:sp>
        <p:nvSpPr>
          <p:cNvPr id="10" name="Text Placeholder 5">
            <a:extLst>
              <a:ext uri="{FF2B5EF4-FFF2-40B4-BE49-F238E27FC236}">
                <a16:creationId xmlns:a16="http://schemas.microsoft.com/office/drawing/2014/main" id="{917D3E3E-7FC1-BC68-6366-00DE3F569E9C}"/>
              </a:ext>
            </a:extLst>
          </p:cNvPr>
          <p:cNvSpPr txBox="1">
            <a:spLocks/>
          </p:cNvSpPr>
          <p:nvPr/>
        </p:nvSpPr>
        <p:spPr>
          <a:xfrm>
            <a:off x="726611" y="1375971"/>
            <a:ext cx="1735191" cy="1290278"/>
          </a:xfrm>
          <a:prstGeom prst="rect">
            <a:avLst/>
          </a:prstGeom>
        </p:spPr>
        <p:txBody>
          <a:bodyPr wrap="square" lIns="0" tIns="0" rIns="0" bIns="0" numCol="1" spcCol="216000">
            <a:normAutofit fontScale="925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Sublinhe os pressupostos sobre a forma como a mudança desejada está a acontecer, enumere as possíveis barreiras - use marcadores</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2851637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17</a:t>
            </a:fld>
            <a:endParaRPr lang="en-US" dirty="0"/>
          </a:p>
        </p:txBody>
      </p:sp>
      <p:cxnSp>
        <p:nvCxnSpPr>
          <p:cNvPr id="16" name="Straight Connector 15">
            <a:extLst>
              <a:ext uri="{FF2B5EF4-FFF2-40B4-BE49-F238E27FC236}">
                <a16:creationId xmlns:a16="http://schemas.microsoft.com/office/drawing/2014/main" id="{3129CC56-5C6F-DAA6-49E1-F53A694D387D}"/>
              </a:ext>
            </a:extLst>
          </p:cNvPr>
          <p:cNvCxnSpPr>
            <a:cxnSpLocks/>
          </p:cNvCxnSpPr>
          <p:nvPr/>
        </p:nvCxnSpPr>
        <p:spPr>
          <a:xfrm>
            <a:off x="355957" y="95955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690E57E-BAB4-35C5-683C-C02708FBF811}"/>
              </a:ext>
            </a:extLst>
          </p:cNvPr>
          <p:cNvSpPr/>
          <p:nvPr/>
        </p:nvSpPr>
        <p:spPr>
          <a:xfrm>
            <a:off x="644204" y="777280"/>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5">
            <a:extLst>
              <a:ext uri="{FF2B5EF4-FFF2-40B4-BE49-F238E27FC236}">
                <a16:creationId xmlns:a16="http://schemas.microsoft.com/office/drawing/2014/main" id="{03853DAA-8B3C-A1F0-744D-2AB64F0C283C}"/>
              </a:ext>
            </a:extLst>
          </p:cNvPr>
          <p:cNvSpPr txBox="1">
            <a:spLocks/>
          </p:cNvSpPr>
          <p:nvPr/>
        </p:nvSpPr>
        <p:spPr>
          <a:xfrm>
            <a:off x="2565400" y="1311275"/>
            <a:ext cx="4325634" cy="8686800"/>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lnSpc>
                <a:spcPts val="1275"/>
              </a:lnSpc>
            </a:pPr>
            <a:r>
              <a:rPr lang="en-IE" sz="1100" b="1" spc="-5" dirty="0">
                <a:solidFill>
                  <a:srgbClr val="EB7339"/>
                </a:solidFill>
                <a:latin typeface="Calibri" panose="020F0502020204030204" pitchFamily="34" charset="0"/>
                <a:cs typeface="Calibri" panose="020F0502020204030204" pitchFamily="34" charset="0"/>
              </a:rPr>
              <a:t>03 </a:t>
            </a:r>
            <a:r>
              <a:rPr lang="en-IE" sz="1100" b="1" spc="-5" dirty="0">
                <a:solidFill>
                  <a:srgbClr val="404040"/>
                </a:solidFill>
                <a:latin typeface="Calibri" panose="020F0502020204030204" pitchFamily="34" charset="0"/>
                <a:cs typeface="Calibri" panose="020F0502020204030204" pitchFamily="34" charset="0"/>
              </a:rPr>
              <a:t>-</a:t>
            </a:r>
            <a:r>
              <a:rPr lang="en-IE" sz="1100" b="1" spc="-10" dirty="0">
                <a:solidFill>
                  <a:srgbClr val="404040"/>
                </a:solidFill>
                <a:latin typeface="Calibri" panose="020F0502020204030204" pitchFamily="34" charset="0"/>
                <a:cs typeface="Calibri" panose="020F0502020204030204" pitchFamily="34" charset="0"/>
              </a:rPr>
              <a:t> </a:t>
            </a:r>
            <a:r>
              <a:rPr lang="en-IE" sz="1100" b="1" spc="-5" dirty="0">
                <a:solidFill>
                  <a:srgbClr val="404040"/>
                </a:solidFill>
                <a:latin typeface="Calibri" panose="020F0502020204030204" pitchFamily="34" charset="0"/>
                <a:cs typeface="Calibri" panose="020F0502020204030204" pitchFamily="34" charset="0"/>
              </a:rPr>
              <a:t>INFRAESTRUTURAS E INTERMODALIDADE</a:t>
            </a:r>
            <a:endParaRPr lang="en-IE" sz="1100" dirty="0">
              <a:solidFill>
                <a:srgbClr val="404040"/>
              </a:solidFill>
              <a:latin typeface="Calibri" panose="020F0502020204030204" pitchFamily="34" charset="0"/>
              <a:cs typeface="Calibri" panose="020F0502020204030204" pitchFamily="34" charset="0"/>
            </a:endParaRPr>
          </a:p>
          <a:p>
            <a:pPr marL="357188" marR="15875" indent="-169863">
              <a:lnSpc>
                <a:spcPts val="1275"/>
              </a:lnSpc>
              <a:buClr>
                <a:srgbClr val="EB7339"/>
              </a:buClr>
              <a:buFont typeface="Arial" panose="020B0604020202020204" pitchFamily="34" charset="0"/>
              <a:buChar char="•"/>
              <a:tabLst>
                <a:tab pos="306388" algn="l"/>
              </a:tabLst>
            </a:pPr>
            <a:r>
              <a:rPr lang="pt-PT" sz="1100" spc="-5" dirty="0">
                <a:solidFill>
                  <a:srgbClr val="404040"/>
                </a:solidFill>
                <a:latin typeface="Calibri" panose="020F0502020204030204" pitchFamily="34" charset="0"/>
                <a:cs typeface="Calibri" panose="020F0502020204030204" pitchFamily="34" charset="0"/>
              </a:rPr>
              <a:t>Priorizar, hierarquizar e promover a implementação de intervenções ligeiras: testar a circulação em faixa exclusiva para a mobilidade ativa, ligando a periferia ao centro da cidade de Moura; implementar o dia sem carros no centro histórico de Moura às sextas-feiras).</a:t>
            </a:r>
          </a:p>
          <a:p>
            <a:pPr marL="357188" marR="15875" indent="-169863">
              <a:lnSpc>
                <a:spcPts val="1275"/>
              </a:lnSpc>
              <a:buClr>
                <a:srgbClr val="EB7339"/>
              </a:buClr>
              <a:buFont typeface="Arial" panose="020B0604020202020204" pitchFamily="34" charset="0"/>
              <a:buChar char="•"/>
              <a:tabLst>
                <a:tab pos="306388" algn="l"/>
              </a:tabLst>
            </a:pPr>
            <a:r>
              <a:rPr lang="pt-PT" sz="1100" spc="-5" dirty="0">
                <a:solidFill>
                  <a:srgbClr val="404040"/>
                </a:solidFill>
                <a:latin typeface="Calibri" panose="020F0502020204030204" pitchFamily="34" charset="0"/>
                <a:cs typeface="Calibri" panose="020F0502020204030204" pitchFamily="34" charset="0"/>
              </a:rPr>
              <a:t>Eliminar descontinuidades e obstruções nas vias e tornar as intersecções para ciclistas seguras e confortáveis (nas passadeiras, cruzamentos e outras intersecções).Instalar parques de estacionamento para bicicletas (junto a escolas, terminal de autocarros, zonas comerciais de bairro, grandes centros comerciais da periferia, serviços públicos/administrativos, hotéis e outros alojamentos turísticos, centros de saúde, jardins públicos, etc.).Instalar 3 pontos de carregamento de bicicletas elétricas.</a:t>
            </a:r>
          </a:p>
          <a:p>
            <a:pPr marL="357188" marR="15875" indent="-169863">
              <a:lnSpc>
                <a:spcPts val="1275"/>
              </a:lnSpc>
              <a:buClr>
                <a:srgbClr val="EB7339"/>
              </a:buClr>
              <a:buFont typeface="Arial" panose="020B0604020202020204" pitchFamily="34" charset="0"/>
              <a:buChar char="•"/>
              <a:tabLst>
                <a:tab pos="306388" algn="l"/>
              </a:tabLst>
            </a:pPr>
            <a:r>
              <a:rPr lang="pt-PT" sz="1100" spc="-5" dirty="0">
                <a:solidFill>
                  <a:srgbClr val="404040"/>
                </a:solidFill>
                <a:latin typeface="Calibri" panose="020F0502020204030204" pitchFamily="34" charset="0"/>
                <a:cs typeface="Calibri" panose="020F0502020204030204" pitchFamily="34" charset="0"/>
              </a:rPr>
              <a:t>Promover duas pistas cicláveis sinalizadas para desporto e lazer (ligando o centro da cidade às zonas periurbanas e rurais, promovendo também o cicloturismo).Criar um armazém na periferia da cidade para a transferência de mercadorias entre veículos pesados e bicicletas de carga, o que tornará as entregas em toda a cidade mais eficientes e eficazes.</a:t>
            </a:r>
          </a:p>
          <a:p>
            <a:pPr marL="357188" marR="15875" indent="-169863">
              <a:lnSpc>
                <a:spcPts val="1275"/>
              </a:lnSpc>
              <a:buClr>
                <a:srgbClr val="EB7339"/>
              </a:buClr>
              <a:buFont typeface="Arial" panose="020B0604020202020204" pitchFamily="34" charset="0"/>
              <a:buChar char="•"/>
              <a:tabLst>
                <a:tab pos="306388" algn="l"/>
              </a:tabLst>
            </a:pPr>
            <a:r>
              <a:rPr lang="pt-PT" sz="1100" spc="-5" dirty="0">
                <a:solidFill>
                  <a:srgbClr val="404040"/>
                </a:solidFill>
                <a:latin typeface="Calibri" panose="020F0502020204030204" pitchFamily="34" charset="0"/>
                <a:cs typeface="Calibri" panose="020F0502020204030204" pitchFamily="34" charset="0"/>
              </a:rPr>
              <a:t>Incentivar a implementação de um sistema municipal de bicicletas partilhadas (</a:t>
            </a:r>
            <a:r>
              <a:rPr lang="pt-PT" sz="1100" spc="-5" dirty="0" err="1">
                <a:solidFill>
                  <a:srgbClr val="404040"/>
                </a:solidFill>
                <a:latin typeface="Calibri" panose="020F0502020204030204" pitchFamily="34" charset="0"/>
                <a:cs typeface="Calibri" panose="020F0502020204030204" pitchFamily="34" charset="0"/>
              </a:rPr>
              <a:t>bikesharing</a:t>
            </a:r>
            <a:r>
              <a:rPr lang="pt-PT" sz="1100" spc="-5" dirty="0">
                <a:solidFill>
                  <a:srgbClr val="404040"/>
                </a:solidFill>
                <a:latin typeface="Calibri" panose="020F0502020204030204" pitchFamily="34" charset="0"/>
                <a:cs typeface="Calibri" panose="020F0502020204030204" pitchFamily="34" charset="0"/>
              </a:rPr>
              <a:t>) apoiado na digitalização (com estações experimentais junto à Escola Secundária, Centro e Terminal Rodoviário)</a:t>
            </a:r>
            <a:r>
              <a:rPr lang="en-IE" sz="1100" spc="-5" dirty="0">
                <a:solidFill>
                  <a:srgbClr val="404040"/>
                </a:solidFill>
                <a:latin typeface="Calibri" panose="020F0502020204030204" pitchFamily="34" charset="0"/>
                <a:cs typeface="Calibri" panose="020F0502020204030204" pitchFamily="34" charset="0"/>
              </a:rPr>
              <a:t>.</a:t>
            </a:r>
            <a:endParaRPr lang="en-IE" sz="1100" dirty="0">
              <a:solidFill>
                <a:srgbClr val="404040"/>
              </a:solidFill>
              <a:latin typeface="Calibri" panose="020F0502020204030204" pitchFamily="34" charset="0"/>
              <a:cs typeface="Calibri" panose="020F0502020204030204" pitchFamily="34" charset="0"/>
            </a:endParaRPr>
          </a:p>
          <a:p>
            <a:pPr>
              <a:lnSpc>
                <a:spcPts val="1275"/>
              </a:lnSpc>
            </a:pPr>
            <a:endParaRPr lang="en-IE" sz="1100" dirty="0">
              <a:solidFill>
                <a:srgbClr val="404040"/>
              </a:solidFill>
              <a:latin typeface="Calibri" panose="020F0502020204030204" pitchFamily="34" charset="0"/>
              <a:cs typeface="Calibri" panose="020F0502020204030204" pitchFamily="34" charset="0"/>
            </a:endParaRPr>
          </a:p>
          <a:p>
            <a:pPr marL="12700">
              <a:lnSpc>
                <a:spcPts val="1275"/>
              </a:lnSpc>
            </a:pPr>
            <a:r>
              <a:rPr lang="en-IE" sz="1100" b="1" spc="-5" dirty="0">
                <a:solidFill>
                  <a:srgbClr val="EB7339"/>
                </a:solidFill>
                <a:latin typeface="Calibri" panose="020F0502020204030204" pitchFamily="34" charset="0"/>
                <a:cs typeface="Calibri" panose="020F0502020204030204" pitchFamily="34" charset="0"/>
              </a:rPr>
              <a:t>04</a:t>
            </a:r>
            <a:r>
              <a:rPr lang="en-IE" sz="1100" b="1" spc="-10" dirty="0">
                <a:solidFill>
                  <a:srgbClr val="404040"/>
                </a:solidFill>
                <a:latin typeface="Calibri" panose="020F0502020204030204" pitchFamily="34" charset="0"/>
                <a:cs typeface="Calibri" panose="020F0502020204030204" pitchFamily="34" charset="0"/>
              </a:rPr>
              <a:t> </a:t>
            </a:r>
            <a:r>
              <a:rPr lang="en-IE" sz="1100" b="1" spc="-5" dirty="0">
                <a:solidFill>
                  <a:srgbClr val="404040"/>
                </a:solidFill>
                <a:latin typeface="Calibri" panose="020F0502020204030204" pitchFamily="34" charset="0"/>
                <a:cs typeface="Calibri" panose="020F0502020204030204" pitchFamily="34" charset="0"/>
              </a:rPr>
              <a:t>-</a:t>
            </a:r>
            <a:r>
              <a:rPr lang="en-IE" sz="1100" b="1" spc="-10" dirty="0">
                <a:solidFill>
                  <a:srgbClr val="404040"/>
                </a:solidFill>
                <a:latin typeface="Calibri" panose="020F0502020204030204" pitchFamily="34" charset="0"/>
                <a:cs typeface="Calibri" panose="020F0502020204030204" pitchFamily="34" charset="0"/>
              </a:rPr>
              <a:t> </a:t>
            </a:r>
            <a:r>
              <a:rPr lang="pt-PT" sz="1100" b="1" spc="-5" dirty="0">
                <a:solidFill>
                  <a:srgbClr val="404040"/>
                </a:solidFill>
                <a:latin typeface="Calibri" panose="020F0502020204030204" pitchFamily="34" charset="0"/>
                <a:cs typeface="Calibri" panose="020F0502020204030204" pitchFamily="34" charset="0"/>
              </a:rPr>
              <a:t>DESENVOLVIMENTO DE CAPACIDADES E APOIO</a:t>
            </a:r>
            <a:endParaRPr lang="en-IE" sz="1100" dirty="0">
              <a:solidFill>
                <a:srgbClr val="404040"/>
              </a:solidFill>
              <a:latin typeface="Calibri" panose="020F0502020204030204" pitchFamily="34" charset="0"/>
              <a:cs typeface="Calibri" panose="020F0502020204030204" pitchFamily="34" charset="0"/>
            </a:endParaRPr>
          </a:p>
          <a:p>
            <a:pPr marL="400050" marR="16954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Desenvolver um quadro de formação para crianças e adultos (destinado a desenvolver competências ciclísticas, em contexto protegido (nível básico) e em ambiente rodoviário (nível avançado), incluindo o ensino da condução da bicicleta, a manutenção da bicicleta e a cidadania rodoviária).</a:t>
            </a:r>
          </a:p>
          <a:p>
            <a:pPr marL="400050" marR="16954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Incluir a bicicleta como disciplina extracurricular (num perímetro delimitado e seguro (escola- 1º ciclo), mas também no espaço público (estrada - 2º e 3º ciclos e ensino secundário).Reforçar a formação para a cidadania rodoviária (de vários grupos comunitários).Promover competências técnicas e académicas (ex.: professores, arquitetos, engenheiros, operadores turísticos, técnicos de saúde).Formar formadores no domínio da mobilidade ativa e sustentável.</a:t>
            </a:r>
          </a:p>
          <a:p>
            <a:pPr marL="400050" marR="16954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Realizar ações locais de capacitação e debate (que fomentem a discussão e alarguem a rede de </a:t>
            </a:r>
            <a:r>
              <a:rPr lang="pt-PT" sz="1100" spc="-5" dirty="0" err="1">
                <a:solidFill>
                  <a:srgbClr val="404040"/>
                </a:solidFill>
                <a:latin typeface="Calibri" panose="020F0502020204030204" pitchFamily="34" charset="0"/>
                <a:cs typeface="Calibri" panose="020F0502020204030204" pitchFamily="34" charset="0"/>
              </a:rPr>
              <a:t>stakeholders</a:t>
            </a:r>
            <a:r>
              <a:rPr lang="pt-PT" sz="1100" spc="-5" dirty="0">
                <a:solidFill>
                  <a:srgbClr val="404040"/>
                </a:solidFill>
                <a:latin typeface="Calibri" panose="020F0502020204030204" pitchFamily="34" charset="0"/>
                <a:cs typeface="Calibri" panose="020F0502020204030204" pitchFamily="34" charset="0"/>
              </a:rPr>
              <a:t> envolvidos - </a:t>
            </a:r>
            <a:r>
              <a:rPr lang="pt-PT" sz="1100" spc="-5" dirty="0" err="1">
                <a:solidFill>
                  <a:srgbClr val="404040"/>
                </a:solidFill>
                <a:latin typeface="Calibri" panose="020F0502020204030204" pitchFamily="34" charset="0"/>
                <a:cs typeface="Calibri" panose="020F0502020204030204" pitchFamily="34" charset="0"/>
              </a:rPr>
              <a:t>champions</a:t>
            </a:r>
            <a:r>
              <a:rPr lang="pt-PT" sz="1100" spc="-5" dirty="0">
                <a:solidFill>
                  <a:srgbClr val="404040"/>
                </a:solidFill>
                <a:latin typeface="Calibri" panose="020F0502020204030204" pitchFamily="34" charset="0"/>
                <a:cs typeface="Calibri" panose="020F0502020204030204" pitchFamily="34" charset="0"/>
              </a:rPr>
              <a:t> para a promoção da mobilidade ativa ciclável e para as alterações climáticas).</a:t>
            </a:r>
          </a:p>
          <a:p>
            <a:pPr marL="400050" marR="16954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Promover a dimensão preventiva no cumprimento do Código da Estrada e do Regulamento da Mobilidade Ativa em Moura.</a:t>
            </a:r>
          </a:p>
          <a:p>
            <a:pPr marL="400050" marR="16954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Aumentar o número de agentes da autoridade da bicicleta (numa perspetiva pedagógica de afirmação dos modos ativos como opções de deslocação plenamente integradas e legitimadas).</a:t>
            </a:r>
          </a:p>
          <a:p>
            <a:pPr marL="400050" marR="16954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Implementar medidas de apoio à aquisição de bicicletas convencionais e elétricas (e.g.: através de financiamento do Fundo Ambiental; através do orçamento municipal e outras linhas de financiamento).</a:t>
            </a:r>
          </a:p>
          <a:p>
            <a:pPr marL="400050" marR="16954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Aumentar os benefícios para entidades públicas e privadas (ex.: investimento em frotas para fins profissionais</a:t>
            </a:r>
            <a:r>
              <a:rPr lang="en-IE" sz="1100" spc="-5" dirty="0">
                <a:solidFill>
                  <a:srgbClr val="404040"/>
                </a:solidFill>
                <a:latin typeface="Calibri" panose="020F0502020204030204" pitchFamily="34" charset="0"/>
                <a:cs typeface="Calibri" panose="020F0502020204030204" pitchFamily="34" charset="0"/>
              </a:rPr>
              <a:t>).</a:t>
            </a:r>
            <a:endParaRPr lang="en-IE" sz="1100" dirty="0">
              <a:solidFill>
                <a:srgbClr val="404040"/>
              </a:solidFill>
              <a:latin typeface="Calibri" panose="020F0502020204030204" pitchFamily="34" charset="0"/>
              <a:cs typeface="Calibri" panose="020F0502020204030204" pitchFamily="34" charset="0"/>
            </a:endParaRPr>
          </a:p>
          <a:p>
            <a:pPr>
              <a:lnSpc>
                <a:spcPts val="1275"/>
              </a:lnSpc>
            </a:pPr>
            <a:endParaRPr lang="en-IE" sz="1100" dirty="0">
              <a:solidFill>
                <a:srgbClr val="404040"/>
              </a:solidFill>
              <a:latin typeface="Calibri" panose="020F0502020204030204" pitchFamily="34" charset="0"/>
              <a:cs typeface="Calibri" panose="020F0502020204030204" pitchFamily="34" charset="0"/>
            </a:endParaRPr>
          </a:p>
        </p:txBody>
      </p:sp>
      <p:grpSp>
        <p:nvGrpSpPr>
          <p:cNvPr id="34" name="Graphic 3">
            <a:extLst>
              <a:ext uri="{FF2B5EF4-FFF2-40B4-BE49-F238E27FC236}">
                <a16:creationId xmlns:a16="http://schemas.microsoft.com/office/drawing/2014/main" id="{0A240A0F-C9F9-F85B-007B-D222859FBAE3}"/>
              </a:ext>
            </a:extLst>
          </p:cNvPr>
          <p:cNvGrpSpPr>
            <a:grpSpLocks noChangeAspect="1"/>
          </p:cNvGrpSpPr>
          <p:nvPr/>
        </p:nvGrpSpPr>
        <p:grpSpPr>
          <a:xfrm>
            <a:off x="738169" y="2709849"/>
            <a:ext cx="741602" cy="748800"/>
            <a:chOff x="8626076" y="3737866"/>
            <a:chExt cx="1130020" cy="1140988"/>
          </a:xfrm>
          <a:solidFill>
            <a:srgbClr val="404040"/>
          </a:solidFill>
        </p:grpSpPr>
        <p:grpSp>
          <p:nvGrpSpPr>
            <p:cNvPr id="35" name="Graphic 3">
              <a:extLst>
                <a:ext uri="{FF2B5EF4-FFF2-40B4-BE49-F238E27FC236}">
                  <a16:creationId xmlns:a16="http://schemas.microsoft.com/office/drawing/2014/main" id="{251D4E2D-DA53-0EAE-29DE-D78A8C7F89F5}"/>
                </a:ext>
              </a:extLst>
            </p:cNvPr>
            <p:cNvGrpSpPr/>
            <p:nvPr/>
          </p:nvGrpSpPr>
          <p:grpSpPr>
            <a:xfrm>
              <a:off x="8626076" y="4097168"/>
              <a:ext cx="907855" cy="521124"/>
              <a:chOff x="8626076" y="4097168"/>
              <a:chExt cx="907855" cy="521124"/>
            </a:xfrm>
            <a:grpFill/>
          </p:grpSpPr>
          <p:sp>
            <p:nvSpPr>
              <p:cNvPr id="44" name="Freeform 43">
                <a:extLst>
                  <a:ext uri="{FF2B5EF4-FFF2-40B4-BE49-F238E27FC236}">
                    <a16:creationId xmlns:a16="http://schemas.microsoft.com/office/drawing/2014/main" id="{5BAE1BAB-19CE-EC9B-AD49-5F24D0B99A6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251CFE1-CB95-EA48-6A3C-74FC83958FEF}"/>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id="{FB63AD84-0CED-E6EB-C433-6EF9400C7B1F}"/>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4BA2B59-9701-A7C2-EB9A-E985CD13E996}"/>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5D99C42-BB89-1B07-7A80-CC133122DA20}"/>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13E4871-E9C7-0CE2-D432-DB5CE3D03D23}"/>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762664C-1FB5-A0A5-B63E-2F3D0699F1CB}"/>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B05A87F-17CC-D181-327E-9336BE70362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7C72ADB-B9E0-E210-738D-FE10EF8F815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52751B-1897-1401-6048-6EC8D66DAF8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grpSp>
        <p:nvGrpSpPr>
          <p:cNvPr id="2" name="Group 11">
            <a:extLst>
              <a:ext uri="{FF2B5EF4-FFF2-40B4-BE49-F238E27FC236}">
                <a16:creationId xmlns:a16="http://schemas.microsoft.com/office/drawing/2014/main" id="{6B67D5E6-2F77-A1E1-10D3-AD7473CDAF42}"/>
              </a:ext>
            </a:extLst>
          </p:cNvPr>
          <p:cNvGrpSpPr/>
          <p:nvPr/>
        </p:nvGrpSpPr>
        <p:grpSpPr>
          <a:xfrm>
            <a:off x="644204" y="793155"/>
            <a:ext cx="3320550" cy="307777"/>
            <a:chOff x="642634" y="1690786"/>
            <a:chExt cx="3320550" cy="307777"/>
          </a:xfrm>
        </p:grpSpPr>
        <p:sp>
          <p:nvSpPr>
            <p:cNvPr id="4" name="Rectangle 12">
              <a:extLst>
                <a:ext uri="{FF2B5EF4-FFF2-40B4-BE49-F238E27FC236}">
                  <a16:creationId xmlns:a16="http://schemas.microsoft.com/office/drawing/2014/main" id="{B573943B-4C98-8C2E-B354-5BBDD7114F0E}"/>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3">
              <a:extLst>
                <a:ext uri="{FF2B5EF4-FFF2-40B4-BE49-F238E27FC236}">
                  <a16:creationId xmlns:a16="http://schemas.microsoft.com/office/drawing/2014/main" id="{0A90E02C-1577-278E-1142-F2CD327745F0}"/>
                </a:ext>
              </a:extLst>
            </p:cNvPr>
            <p:cNvSpPr txBox="1"/>
            <p:nvPr/>
          </p:nvSpPr>
          <p:spPr>
            <a:xfrm>
              <a:off x="736599" y="1690786"/>
              <a:ext cx="3226585"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ACTIVIDADES E RESULTADOS</a:t>
              </a:r>
            </a:p>
          </p:txBody>
        </p:sp>
      </p:grpSp>
      <p:sp>
        <p:nvSpPr>
          <p:cNvPr id="6" name="Text Placeholder 5">
            <a:extLst>
              <a:ext uri="{FF2B5EF4-FFF2-40B4-BE49-F238E27FC236}">
                <a16:creationId xmlns:a16="http://schemas.microsoft.com/office/drawing/2014/main" id="{D4404238-AEFC-343D-EC68-1B97DCCB7F35}"/>
              </a:ext>
            </a:extLst>
          </p:cNvPr>
          <p:cNvSpPr txBox="1">
            <a:spLocks/>
          </p:cNvSpPr>
          <p:nvPr/>
        </p:nvSpPr>
        <p:spPr>
          <a:xfrm>
            <a:off x="678166" y="1327151"/>
            <a:ext cx="1676400" cy="1290278"/>
          </a:xfrm>
          <a:prstGeom prst="rect">
            <a:avLst/>
          </a:prstGeom>
        </p:spPr>
        <p:txBody>
          <a:bodyPr wrap="square" lIns="0" tIns="0" rIns="0" bIns="0" numCol="1" spcCol="216000">
            <a:normAutofit fontScale="85000"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Lista de atividades e respetivos resultados. As medidas operacionais anuais destinam-se a concretizar todos os aspetos dos objetivos do projeto.</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4286235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18</a:t>
            </a:fld>
            <a:endParaRPr lang="en-US" dirty="0"/>
          </a:p>
        </p:txBody>
      </p:sp>
      <p:cxnSp>
        <p:nvCxnSpPr>
          <p:cNvPr id="16" name="Straight Connector 15">
            <a:extLst>
              <a:ext uri="{FF2B5EF4-FFF2-40B4-BE49-F238E27FC236}">
                <a16:creationId xmlns:a16="http://schemas.microsoft.com/office/drawing/2014/main" id="{3129CC56-5C6F-DAA6-49E1-F53A694D387D}"/>
              </a:ext>
            </a:extLst>
          </p:cNvPr>
          <p:cNvCxnSpPr>
            <a:cxnSpLocks/>
          </p:cNvCxnSpPr>
          <p:nvPr/>
        </p:nvCxnSpPr>
        <p:spPr>
          <a:xfrm>
            <a:off x="355957" y="95955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690E57E-BAB4-35C5-683C-C02708FBF811}"/>
              </a:ext>
            </a:extLst>
          </p:cNvPr>
          <p:cNvSpPr/>
          <p:nvPr/>
        </p:nvSpPr>
        <p:spPr>
          <a:xfrm>
            <a:off x="644204" y="777280"/>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5">
            <a:extLst>
              <a:ext uri="{FF2B5EF4-FFF2-40B4-BE49-F238E27FC236}">
                <a16:creationId xmlns:a16="http://schemas.microsoft.com/office/drawing/2014/main" id="{03853DAA-8B3C-A1F0-744D-2AB64F0C283C}"/>
              </a:ext>
            </a:extLst>
          </p:cNvPr>
          <p:cNvSpPr txBox="1">
            <a:spLocks/>
          </p:cNvSpPr>
          <p:nvPr/>
        </p:nvSpPr>
        <p:spPr>
          <a:xfrm>
            <a:off x="2565400" y="1311275"/>
            <a:ext cx="4419600" cy="8952434"/>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lnSpc>
                <a:spcPts val="1275"/>
              </a:lnSpc>
            </a:pPr>
            <a:r>
              <a:rPr lang="en-IE" sz="1100" b="1" spc="-5" dirty="0">
                <a:solidFill>
                  <a:srgbClr val="EB7339"/>
                </a:solidFill>
                <a:latin typeface="Calibri" panose="020F0502020204030204" pitchFamily="34" charset="0"/>
                <a:cs typeface="Calibri" panose="020F0502020204030204" pitchFamily="34" charset="0"/>
              </a:rPr>
              <a:t>05</a:t>
            </a:r>
            <a:r>
              <a:rPr lang="en-IE" sz="1100" b="1" spc="-15" dirty="0">
                <a:solidFill>
                  <a:srgbClr val="EB7339"/>
                </a:solidFill>
                <a:latin typeface="Calibri" panose="020F0502020204030204" pitchFamily="34" charset="0"/>
                <a:cs typeface="Calibri" panose="020F0502020204030204" pitchFamily="34" charset="0"/>
              </a:rPr>
              <a:t> </a:t>
            </a:r>
            <a:r>
              <a:rPr lang="en-IE" sz="1100" b="1" spc="-5" dirty="0">
                <a:solidFill>
                  <a:srgbClr val="404040"/>
                </a:solidFill>
                <a:latin typeface="Calibri" panose="020F0502020204030204" pitchFamily="34" charset="0"/>
                <a:cs typeface="Calibri" panose="020F0502020204030204" pitchFamily="34" charset="0"/>
              </a:rPr>
              <a:t>–</a:t>
            </a:r>
            <a:r>
              <a:rPr lang="en-IE" sz="1100" b="1" spc="-20" dirty="0">
                <a:solidFill>
                  <a:srgbClr val="404040"/>
                </a:solidFill>
                <a:latin typeface="Calibri" panose="020F0502020204030204" pitchFamily="34" charset="0"/>
                <a:cs typeface="Calibri" panose="020F0502020204030204" pitchFamily="34" charset="0"/>
              </a:rPr>
              <a:t> </a:t>
            </a:r>
            <a:r>
              <a:rPr lang="en-IE" sz="1100" b="1" spc="-5" dirty="0">
                <a:solidFill>
                  <a:srgbClr val="404040"/>
                </a:solidFill>
                <a:latin typeface="Calibri" panose="020F0502020204030204" pitchFamily="34" charset="0"/>
                <a:cs typeface="Calibri" panose="020F0502020204030204" pitchFamily="34" charset="0"/>
              </a:rPr>
              <a:t>CULTURA E COMPORTAMENTO</a:t>
            </a:r>
            <a:endParaRPr lang="en-IE" sz="1100" dirty="0">
              <a:solidFill>
                <a:srgbClr val="404040"/>
              </a:solidFill>
              <a:latin typeface="Calibri" panose="020F0502020204030204" pitchFamily="34" charset="0"/>
              <a:cs typeface="Calibri" panose="020F0502020204030204" pitchFamily="34" charset="0"/>
            </a:endParaRPr>
          </a:p>
          <a:p>
            <a:pPr marL="442913" marR="7556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Criar oportunidades para reconhecer os "campeões da mobilidade ativa em bicicleta" através de prémios, vales, selos de qualidade ou outras formas (sejam entidades coletivas ou cidadãos individuais que se distingam pelo seu exemplo inspirador).</a:t>
            </a:r>
          </a:p>
          <a:p>
            <a:pPr marL="442913" marR="7556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Intervir junto dos jovens em idade escolar (no domínio da educação para a mobilidade ativa e sustentável e para a importância da acessibilidade e da cidadania rodoviária, em todos os níveis de ensino).</a:t>
            </a:r>
          </a:p>
          <a:p>
            <a:pPr marL="442913" marR="7556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Promover a mudança de comportamentos em grupos específicos da população (trabalhadores, estudantes universitários, ciclistas, idosos e pessoas com mobilidade reduzida, através de recursos, iniciativas e campanhas de comunicação).</a:t>
            </a:r>
          </a:p>
          <a:p>
            <a:pPr marL="442913" marR="7556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Criar uma plataforma de comunicação digital integrada (incluindo sítio Web, aplicações e redes sociais, centralizando e disponibilizando recursos e informações úteis e relevantes e melhorando a comunicação).</a:t>
            </a:r>
          </a:p>
          <a:p>
            <a:pPr marL="442913" marR="7556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Incentivar e apoiar a organização de eventos e iniciativas promovidas pela comunidade/sociedade civil (dia sem carros, roadshows, "comboio de bicicletas" ou grupo de crianças a pedalar casa-escola-casa, acompanhadas por adultos tutores, viagens em bicicletas adaptadas para idosos e/ou pessoas com mobilidade reduzida).</a:t>
            </a:r>
          </a:p>
          <a:p>
            <a:pPr marL="442913" marR="75565" indent="-171450">
              <a:lnSpc>
                <a:spcPts val="1275"/>
              </a:lnSpc>
              <a:buClr>
                <a:srgbClr val="EB7339"/>
              </a:buClr>
              <a:buFont typeface="Arial" panose="020B0604020202020204" pitchFamily="34" charset="0"/>
              <a:buChar char="•"/>
              <a:tabLst>
                <a:tab pos="104775" algn="l"/>
              </a:tabLst>
            </a:pPr>
            <a:r>
              <a:rPr lang="pt-PT" sz="1100" spc="-5" dirty="0">
                <a:solidFill>
                  <a:srgbClr val="404040"/>
                </a:solidFill>
                <a:latin typeface="Calibri" panose="020F0502020204030204" pitchFamily="34" charset="0"/>
                <a:cs typeface="Calibri" panose="020F0502020204030204" pitchFamily="34" charset="0"/>
              </a:rPr>
              <a:t>Promover campanhas publicitárias e ativar parcerias (com os meios de comunicação social locais e regionais)</a:t>
            </a:r>
            <a:r>
              <a:rPr lang="en-IE" sz="1100" dirty="0">
                <a:solidFill>
                  <a:srgbClr val="404040"/>
                </a:solidFill>
                <a:latin typeface="Calibri" panose="020F0502020204030204" pitchFamily="34" charset="0"/>
                <a:cs typeface="Calibri" panose="020F0502020204030204" pitchFamily="34" charset="0"/>
              </a:rPr>
              <a:t>.</a:t>
            </a:r>
          </a:p>
          <a:p>
            <a:pPr marL="442913" marR="75565" indent="-171450">
              <a:lnSpc>
                <a:spcPts val="1275"/>
              </a:lnSpc>
              <a:buClr>
                <a:srgbClr val="EB7339"/>
              </a:buClr>
              <a:buFont typeface="Arial" panose="020B0604020202020204" pitchFamily="34" charset="0"/>
              <a:buChar char="•"/>
              <a:tabLst>
                <a:tab pos="104775" algn="l"/>
              </a:tabLst>
            </a:pPr>
            <a:endParaRPr lang="en-IE" sz="1100" dirty="0">
              <a:solidFill>
                <a:srgbClr val="404040"/>
              </a:solidFill>
              <a:latin typeface="Calibri" panose="020F0502020204030204" pitchFamily="34" charset="0"/>
              <a:cs typeface="Calibri" panose="020F0502020204030204" pitchFamily="34" charset="0"/>
            </a:endParaRPr>
          </a:p>
          <a:p>
            <a:pPr marL="7938" marR="75565">
              <a:lnSpc>
                <a:spcPts val="1275"/>
              </a:lnSpc>
              <a:buClr>
                <a:srgbClr val="EB7339"/>
              </a:buClr>
              <a:tabLst>
                <a:tab pos="104775" algn="l"/>
              </a:tabLst>
            </a:pPr>
            <a:r>
              <a:rPr lang="en-IE" sz="1100" b="1" dirty="0">
                <a:solidFill>
                  <a:srgbClr val="EB7339"/>
                </a:solidFill>
                <a:latin typeface="Calibri" panose="020F0502020204030204" pitchFamily="34" charset="0"/>
                <a:cs typeface="Calibri" panose="020F0502020204030204" pitchFamily="34" charset="0"/>
              </a:rPr>
              <a:t>06</a:t>
            </a:r>
            <a:r>
              <a:rPr lang="en-IE" sz="1100" b="1" dirty="0">
                <a:solidFill>
                  <a:srgbClr val="404040"/>
                </a:solidFill>
                <a:latin typeface="Calibri" panose="020F0502020204030204" pitchFamily="34" charset="0"/>
                <a:cs typeface="Calibri" panose="020F0502020204030204" pitchFamily="34" charset="0"/>
              </a:rPr>
              <a:t> - MONITORIZAÇÃO E AVALIAÇÃO</a:t>
            </a:r>
          </a:p>
          <a:p>
            <a:pPr marL="442913"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Estabelecer um conjunto de indicadores de desempenho/ performance (qualitativos e quantitativos) que permitam medir a evolução dos resultados.</a:t>
            </a:r>
          </a:p>
          <a:p>
            <a:pPr marL="442913"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Adaptar sistemas complementares de recolha de dados que permitam uma leitura mais detalhada das dinâmicas relevantes para a mobilidade ativa (e.g. questionários e entrevistas, estatísticas oficiais, instalação de contadores de automóveis ou bicicletas em duas das entradas da cidade; medidores de qualidade do ar e de ruído).</a:t>
            </a:r>
          </a:p>
          <a:p>
            <a:pPr marL="442913"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Avaliar e rever periodicamente o Plano Local de Mobilidade Ativa em Bicicleta</a:t>
            </a:r>
            <a:r>
              <a:rPr lang="en-IE" sz="1100" dirty="0">
                <a:solidFill>
                  <a:srgbClr val="404040"/>
                </a:solidFill>
                <a:latin typeface="Calibri" panose="020F0502020204030204" pitchFamily="34" charset="0"/>
                <a:cs typeface="Calibri" panose="020F0502020204030204" pitchFamily="34" charset="0"/>
              </a:rPr>
              <a:t>.</a:t>
            </a:r>
          </a:p>
          <a:p>
            <a:pPr marL="271463" marR="75565">
              <a:lnSpc>
                <a:spcPts val="1275"/>
              </a:lnSpc>
              <a:buClr>
                <a:srgbClr val="EB7339"/>
              </a:buClr>
              <a:tabLst>
                <a:tab pos="104775" algn="l"/>
              </a:tabLst>
            </a:pPr>
            <a:endParaRPr lang="en-IE" dirty="0">
              <a:latin typeface="Calibri" panose="020F0502020204030204" pitchFamily="34" charset="0"/>
              <a:cs typeface="Calibri" panose="020F0502020204030204" pitchFamily="34" charset="0"/>
            </a:endParaRPr>
          </a:p>
          <a:p>
            <a:pPr marL="7938" marR="75565">
              <a:lnSpc>
                <a:spcPts val="1275"/>
              </a:lnSpc>
              <a:buClr>
                <a:srgbClr val="EB7339"/>
              </a:buClr>
              <a:tabLst>
                <a:tab pos="104775" algn="l"/>
              </a:tabLst>
            </a:pPr>
            <a:r>
              <a:rPr lang="pt-PT" sz="1100" dirty="0">
                <a:solidFill>
                  <a:srgbClr val="EB7339"/>
                </a:solidFill>
                <a:latin typeface="Calibri" panose="020F0502020204030204" pitchFamily="34" charset="0"/>
                <a:cs typeface="Calibri" panose="020F0502020204030204" pitchFamily="34" charset="0"/>
              </a:rPr>
              <a:t>Eis alguns dos resultados/ benefícios esperados, por domínio </a:t>
            </a:r>
            <a:r>
              <a:rPr lang="en-IE" sz="1100" dirty="0">
                <a:solidFill>
                  <a:srgbClr val="EB7339"/>
                </a:solidFill>
                <a:latin typeface="Calibri" panose="020F0502020204030204" pitchFamily="34" charset="0"/>
                <a:cs typeface="Calibri" panose="020F0502020204030204" pitchFamily="34" charset="0"/>
              </a:rPr>
              <a:t>:</a:t>
            </a:r>
          </a:p>
          <a:p>
            <a:pPr marL="7938" marR="75565">
              <a:lnSpc>
                <a:spcPts val="1275"/>
              </a:lnSpc>
              <a:buClr>
                <a:srgbClr val="EB7339"/>
              </a:buClr>
              <a:tabLst>
                <a:tab pos="104775" algn="l"/>
              </a:tabLst>
            </a:pPr>
            <a:r>
              <a:rPr lang="en-IE" sz="1100" b="1" dirty="0" err="1">
                <a:solidFill>
                  <a:srgbClr val="404040"/>
                </a:solidFill>
                <a:latin typeface="Calibri" panose="020F0502020204030204" pitchFamily="34" charset="0"/>
                <a:cs typeface="Calibri" panose="020F0502020204030204" pitchFamily="34" charset="0"/>
              </a:rPr>
              <a:t>Saúde</a:t>
            </a:r>
            <a:r>
              <a:rPr lang="en-IE" sz="1100" dirty="0">
                <a:solidFill>
                  <a:srgbClr val="404040"/>
                </a:solidFill>
                <a:latin typeface="Calibri" panose="020F0502020204030204" pitchFamily="34" charset="0"/>
                <a:cs typeface="Calibri" panose="020F0502020204030204" pitchFamily="34" charset="0"/>
              </a:rPr>
              <a:t> </a:t>
            </a:r>
          </a:p>
          <a:p>
            <a:pPr marL="179388"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Redução potencial do número de vítimas de acidentes rodoviários.</a:t>
            </a:r>
          </a:p>
          <a:p>
            <a:pPr marL="179388"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Melhoria dos níveis gerais de saúde e bem-estar da população.  Redução dos estilos de vida sedentários, da obesidade e da inatividade física</a:t>
            </a:r>
            <a:r>
              <a:rPr lang="en-IE" sz="1100" dirty="0">
                <a:solidFill>
                  <a:srgbClr val="404040"/>
                </a:solidFill>
                <a:latin typeface="Calibri" panose="020F0502020204030204" pitchFamily="34" charset="0"/>
                <a:cs typeface="Calibri" panose="020F0502020204030204" pitchFamily="34" charset="0"/>
              </a:rPr>
              <a:t>.</a:t>
            </a:r>
          </a:p>
          <a:p>
            <a:pPr marL="7938" marR="75565">
              <a:lnSpc>
                <a:spcPts val="1275"/>
              </a:lnSpc>
              <a:buClr>
                <a:srgbClr val="EB7339"/>
              </a:buClr>
              <a:buFont typeface="Arial" panose="020B0604020202020204" pitchFamily="34" charset="0"/>
              <a:buChar char="•"/>
              <a:tabLst>
                <a:tab pos="104775" algn="l"/>
              </a:tabLst>
            </a:pPr>
            <a:endParaRPr lang="en-IE" sz="1100" dirty="0">
              <a:solidFill>
                <a:srgbClr val="404040"/>
              </a:solidFill>
              <a:latin typeface="Calibri" panose="020F0502020204030204" pitchFamily="34" charset="0"/>
              <a:cs typeface="Calibri" panose="020F0502020204030204" pitchFamily="34" charset="0"/>
            </a:endParaRPr>
          </a:p>
          <a:p>
            <a:pPr marL="7938" marR="75565">
              <a:lnSpc>
                <a:spcPts val="1275"/>
              </a:lnSpc>
              <a:buClr>
                <a:srgbClr val="EB7339"/>
              </a:buClr>
              <a:tabLst>
                <a:tab pos="104775" algn="l"/>
              </a:tabLst>
            </a:pPr>
            <a:r>
              <a:rPr lang="en-IE" sz="1100" b="1" dirty="0">
                <a:solidFill>
                  <a:srgbClr val="404040"/>
                </a:solidFill>
                <a:latin typeface="Calibri" panose="020F0502020204030204" pitchFamily="34" charset="0"/>
                <a:cs typeface="Calibri" panose="020F0502020204030204" pitchFamily="34" charset="0"/>
              </a:rPr>
              <a:t>Economia e </a:t>
            </a:r>
            <a:r>
              <a:rPr lang="en-IE" sz="1100" b="1" dirty="0" err="1">
                <a:solidFill>
                  <a:srgbClr val="404040"/>
                </a:solidFill>
                <a:latin typeface="Calibri" panose="020F0502020204030204" pitchFamily="34" charset="0"/>
                <a:cs typeface="Calibri" panose="020F0502020204030204" pitchFamily="34" charset="0"/>
              </a:rPr>
              <a:t>emprego</a:t>
            </a:r>
            <a:endParaRPr lang="en-IE" sz="1100" b="1" dirty="0">
              <a:solidFill>
                <a:srgbClr val="404040"/>
              </a:solidFill>
              <a:latin typeface="Calibri" panose="020F0502020204030204" pitchFamily="34" charset="0"/>
              <a:cs typeface="Calibri" panose="020F0502020204030204" pitchFamily="34" charset="0"/>
            </a:endParaRPr>
          </a:p>
          <a:p>
            <a:pPr marL="179388"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Aumento do turismo ativo.</a:t>
            </a:r>
          </a:p>
          <a:p>
            <a:pPr marL="179388"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Redução do peso dos combustíveis fósseis no sector dos transportes.</a:t>
            </a:r>
          </a:p>
          <a:p>
            <a:pPr marL="179388"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Aumento do emprego e da criação de valor no sector da venda e reparação de bicicletas.  Redução dos custos de congestionamento do tráfego.</a:t>
            </a:r>
          </a:p>
          <a:p>
            <a:pPr marL="179388"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Aumento do comércio local.</a:t>
            </a:r>
          </a:p>
          <a:p>
            <a:pPr marL="179388"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Redução dos encargos para o Serviço Nacional de Saúde.  Redução dos acidentes rodoviários.</a:t>
            </a:r>
            <a:endParaRPr lang="en-IE" sz="1100" dirty="0">
              <a:solidFill>
                <a:srgbClr val="404040"/>
              </a:solidFill>
              <a:latin typeface="Calibri" panose="020F0502020204030204" pitchFamily="34" charset="0"/>
              <a:cs typeface="Calibri" panose="020F0502020204030204" pitchFamily="34" charset="0"/>
            </a:endParaRPr>
          </a:p>
        </p:txBody>
      </p:sp>
      <p:grpSp>
        <p:nvGrpSpPr>
          <p:cNvPr id="34" name="Graphic 3">
            <a:extLst>
              <a:ext uri="{FF2B5EF4-FFF2-40B4-BE49-F238E27FC236}">
                <a16:creationId xmlns:a16="http://schemas.microsoft.com/office/drawing/2014/main" id="{0A240A0F-C9F9-F85B-007B-D222859FBAE3}"/>
              </a:ext>
            </a:extLst>
          </p:cNvPr>
          <p:cNvGrpSpPr>
            <a:grpSpLocks noChangeAspect="1"/>
          </p:cNvGrpSpPr>
          <p:nvPr/>
        </p:nvGrpSpPr>
        <p:grpSpPr>
          <a:xfrm>
            <a:off x="738169" y="2709849"/>
            <a:ext cx="741602" cy="748800"/>
            <a:chOff x="8626076" y="3737866"/>
            <a:chExt cx="1130020" cy="1140988"/>
          </a:xfrm>
          <a:solidFill>
            <a:srgbClr val="404040"/>
          </a:solidFill>
        </p:grpSpPr>
        <p:grpSp>
          <p:nvGrpSpPr>
            <p:cNvPr id="35" name="Graphic 3">
              <a:extLst>
                <a:ext uri="{FF2B5EF4-FFF2-40B4-BE49-F238E27FC236}">
                  <a16:creationId xmlns:a16="http://schemas.microsoft.com/office/drawing/2014/main" id="{251D4E2D-DA53-0EAE-29DE-D78A8C7F89F5}"/>
                </a:ext>
              </a:extLst>
            </p:cNvPr>
            <p:cNvGrpSpPr/>
            <p:nvPr/>
          </p:nvGrpSpPr>
          <p:grpSpPr>
            <a:xfrm>
              <a:off x="8626076" y="4097168"/>
              <a:ext cx="907855" cy="521124"/>
              <a:chOff x="8626076" y="4097168"/>
              <a:chExt cx="907855" cy="521124"/>
            </a:xfrm>
            <a:grpFill/>
          </p:grpSpPr>
          <p:sp>
            <p:nvSpPr>
              <p:cNvPr id="44" name="Freeform 43">
                <a:extLst>
                  <a:ext uri="{FF2B5EF4-FFF2-40B4-BE49-F238E27FC236}">
                    <a16:creationId xmlns:a16="http://schemas.microsoft.com/office/drawing/2014/main" id="{5BAE1BAB-19CE-EC9B-AD49-5F24D0B99A6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251CFE1-CB95-EA48-6A3C-74FC83958FEF}"/>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id="{FB63AD84-0CED-E6EB-C433-6EF9400C7B1F}"/>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4BA2B59-9701-A7C2-EB9A-E985CD13E996}"/>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5D99C42-BB89-1B07-7A80-CC133122DA20}"/>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13E4871-E9C7-0CE2-D432-DB5CE3D03D23}"/>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762664C-1FB5-A0A5-B63E-2F3D0699F1CB}"/>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B05A87F-17CC-D181-327E-9336BE70362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7C72ADB-B9E0-E210-738D-FE10EF8F815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52751B-1897-1401-6048-6EC8D66DAF8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grpSp>
        <p:nvGrpSpPr>
          <p:cNvPr id="2" name="Group 11">
            <a:extLst>
              <a:ext uri="{FF2B5EF4-FFF2-40B4-BE49-F238E27FC236}">
                <a16:creationId xmlns:a16="http://schemas.microsoft.com/office/drawing/2014/main" id="{E822C483-2B62-E385-F8B2-F3C8FA7401DB}"/>
              </a:ext>
            </a:extLst>
          </p:cNvPr>
          <p:cNvGrpSpPr/>
          <p:nvPr/>
        </p:nvGrpSpPr>
        <p:grpSpPr>
          <a:xfrm>
            <a:off x="644204" y="772592"/>
            <a:ext cx="3320550" cy="307777"/>
            <a:chOff x="642634" y="1690786"/>
            <a:chExt cx="3320550" cy="307777"/>
          </a:xfrm>
        </p:grpSpPr>
        <p:sp>
          <p:nvSpPr>
            <p:cNvPr id="4" name="Rectangle 12">
              <a:extLst>
                <a:ext uri="{FF2B5EF4-FFF2-40B4-BE49-F238E27FC236}">
                  <a16:creationId xmlns:a16="http://schemas.microsoft.com/office/drawing/2014/main" id="{4D9ECCCC-4EF2-E478-AF21-F776E8E1AED9}"/>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3">
              <a:extLst>
                <a:ext uri="{FF2B5EF4-FFF2-40B4-BE49-F238E27FC236}">
                  <a16:creationId xmlns:a16="http://schemas.microsoft.com/office/drawing/2014/main" id="{BCD7CD61-36C9-1F72-C519-8B968F41A014}"/>
                </a:ext>
              </a:extLst>
            </p:cNvPr>
            <p:cNvSpPr txBox="1"/>
            <p:nvPr/>
          </p:nvSpPr>
          <p:spPr>
            <a:xfrm>
              <a:off x="736599" y="1690786"/>
              <a:ext cx="3226585"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ACTIVIDADES E RESULTADOS</a:t>
              </a:r>
            </a:p>
          </p:txBody>
        </p:sp>
      </p:grpSp>
      <p:sp>
        <p:nvSpPr>
          <p:cNvPr id="6" name="Text Placeholder 5">
            <a:extLst>
              <a:ext uri="{FF2B5EF4-FFF2-40B4-BE49-F238E27FC236}">
                <a16:creationId xmlns:a16="http://schemas.microsoft.com/office/drawing/2014/main" id="{D84DAE64-7281-3E5D-2CE5-84750FE7ACC7}"/>
              </a:ext>
            </a:extLst>
          </p:cNvPr>
          <p:cNvSpPr txBox="1">
            <a:spLocks/>
          </p:cNvSpPr>
          <p:nvPr/>
        </p:nvSpPr>
        <p:spPr>
          <a:xfrm>
            <a:off x="678166" y="1306588"/>
            <a:ext cx="1676400" cy="1290278"/>
          </a:xfrm>
          <a:prstGeom prst="rect">
            <a:avLst/>
          </a:prstGeom>
        </p:spPr>
        <p:txBody>
          <a:bodyPr wrap="square" lIns="0" tIns="0" rIns="0" bIns="0" numCol="1" spcCol="216000">
            <a:normAutofit fontScale="85000"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Lista de atividades e respetivos resultados. As medidas operacionais anuais destinam-se a concretizar todos os aspetos dos objetivos do projeto.</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14240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19</a:t>
            </a:fld>
            <a:endParaRPr lang="en-US" dirty="0"/>
          </a:p>
        </p:txBody>
      </p:sp>
      <p:cxnSp>
        <p:nvCxnSpPr>
          <p:cNvPr id="16" name="Straight Connector 15">
            <a:extLst>
              <a:ext uri="{FF2B5EF4-FFF2-40B4-BE49-F238E27FC236}">
                <a16:creationId xmlns:a16="http://schemas.microsoft.com/office/drawing/2014/main" id="{3129CC56-5C6F-DAA6-49E1-F53A694D387D}"/>
              </a:ext>
            </a:extLst>
          </p:cNvPr>
          <p:cNvCxnSpPr>
            <a:cxnSpLocks/>
          </p:cNvCxnSpPr>
          <p:nvPr/>
        </p:nvCxnSpPr>
        <p:spPr>
          <a:xfrm>
            <a:off x="355957" y="95955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690E57E-BAB4-35C5-683C-C02708FBF811}"/>
              </a:ext>
            </a:extLst>
          </p:cNvPr>
          <p:cNvSpPr/>
          <p:nvPr/>
        </p:nvSpPr>
        <p:spPr>
          <a:xfrm>
            <a:off x="644204" y="777280"/>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5">
            <a:extLst>
              <a:ext uri="{FF2B5EF4-FFF2-40B4-BE49-F238E27FC236}">
                <a16:creationId xmlns:a16="http://schemas.microsoft.com/office/drawing/2014/main" id="{03853DAA-8B3C-A1F0-744D-2AB64F0C283C}"/>
              </a:ext>
            </a:extLst>
          </p:cNvPr>
          <p:cNvSpPr txBox="1">
            <a:spLocks/>
          </p:cNvSpPr>
          <p:nvPr/>
        </p:nvSpPr>
        <p:spPr>
          <a:xfrm>
            <a:off x="2565400" y="1311275"/>
            <a:ext cx="4495800" cy="4921954"/>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938" marR="75565">
              <a:lnSpc>
                <a:spcPts val="1275"/>
              </a:lnSpc>
              <a:buClr>
                <a:srgbClr val="EB7339"/>
              </a:buClr>
              <a:tabLst>
                <a:tab pos="104775" algn="l"/>
              </a:tabLst>
            </a:pPr>
            <a:r>
              <a:rPr lang="en-IE" sz="1100" b="1" dirty="0" err="1">
                <a:solidFill>
                  <a:srgbClr val="404040"/>
                </a:solidFill>
                <a:latin typeface="Calibri" panose="020F0502020204030204" pitchFamily="34" charset="0"/>
                <a:cs typeface="Calibri" panose="020F0502020204030204" pitchFamily="34" charset="0"/>
              </a:rPr>
              <a:t>Ambiente</a:t>
            </a:r>
            <a:r>
              <a:rPr lang="en-IE" sz="1100" b="1" dirty="0">
                <a:solidFill>
                  <a:srgbClr val="404040"/>
                </a:solidFill>
                <a:latin typeface="Calibri" panose="020F0502020204030204" pitchFamily="34" charset="0"/>
                <a:cs typeface="Calibri" panose="020F0502020204030204" pitchFamily="34" charset="0"/>
              </a:rPr>
              <a:t> </a:t>
            </a:r>
          </a:p>
          <a:p>
            <a:pPr marL="179388"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Redução das emissões poluentes e das emissões de gases com efeito de estufa no sector dos transportes.  </a:t>
            </a:r>
          </a:p>
          <a:p>
            <a:pPr marL="179388"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Redução da poluição sonora.</a:t>
            </a:r>
          </a:p>
          <a:p>
            <a:pPr marL="179388" marR="75565" indent="-171450">
              <a:lnSpc>
                <a:spcPts val="1275"/>
              </a:lnSpc>
              <a:buClr>
                <a:srgbClr val="EB7339"/>
              </a:buClr>
              <a:buFont typeface="Arial" panose="020B0604020202020204" pitchFamily="34" charset="0"/>
              <a:buChar char="•"/>
              <a:tabLst>
                <a:tab pos="104775" algn="l"/>
              </a:tabLst>
            </a:pPr>
            <a:r>
              <a:rPr lang="pt-PT" sz="1100" dirty="0">
                <a:solidFill>
                  <a:srgbClr val="404040"/>
                </a:solidFill>
                <a:latin typeface="Calibri" panose="020F0502020204030204" pitchFamily="34" charset="0"/>
                <a:cs typeface="Calibri" panose="020F0502020204030204" pitchFamily="34" charset="0"/>
              </a:rPr>
              <a:t>Promoção de um sistema de transportes eficiente e sustentável</a:t>
            </a:r>
            <a:r>
              <a:rPr lang="en-IE" sz="1100" dirty="0">
                <a:solidFill>
                  <a:srgbClr val="404040"/>
                </a:solidFill>
                <a:latin typeface="Calibri" panose="020F0502020204030204" pitchFamily="34" charset="0"/>
                <a:cs typeface="Calibri" panose="020F0502020204030204" pitchFamily="34" charset="0"/>
              </a:rPr>
              <a:t>.</a:t>
            </a:r>
          </a:p>
          <a:p>
            <a:pPr marL="442913" marR="75565" indent="-171450">
              <a:lnSpc>
                <a:spcPts val="1275"/>
              </a:lnSpc>
              <a:buClr>
                <a:srgbClr val="EB7339"/>
              </a:buClr>
              <a:buFont typeface="Arial" panose="020B0604020202020204" pitchFamily="34" charset="0"/>
              <a:buChar char="•"/>
              <a:tabLst>
                <a:tab pos="104775" algn="l"/>
              </a:tabLst>
            </a:pPr>
            <a:endParaRPr lang="en-IE" sz="1100" dirty="0">
              <a:solidFill>
                <a:srgbClr val="404040"/>
              </a:solidFill>
              <a:latin typeface="Calibri" panose="020F0502020204030204" pitchFamily="34" charset="0"/>
              <a:cs typeface="Calibri" panose="020F0502020204030204" pitchFamily="34" charset="0"/>
            </a:endParaRPr>
          </a:p>
          <a:p>
            <a:pPr marL="7938" marR="75565">
              <a:lnSpc>
                <a:spcPts val="1275"/>
              </a:lnSpc>
              <a:buClr>
                <a:srgbClr val="EB7339"/>
              </a:buClr>
              <a:tabLst>
                <a:tab pos="104775" algn="l"/>
              </a:tabLst>
            </a:pPr>
            <a:r>
              <a:rPr lang="en-IE" sz="1100" b="1" dirty="0" err="1">
                <a:solidFill>
                  <a:srgbClr val="404040"/>
                </a:solidFill>
                <a:latin typeface="Calibri" panose="020F0502020204030204" pitchFamily="34" charset="0"/>
                <a:cs typeface="Calibri" panose="020F0502020204030204" pitchFamily="34" charset="0"/>
              </a:rPr>
              <a:t>Cidadania</a:t>
            </a:r>
            <a:r>
              <a:rPr lang="en-IE" sz="1100" b="1" dirty="0">
                <a:solidFill>
                  <a:srgbClr val="404040"/>
                </a:solidFill>
                <a:latin typeface="Calibri" panose="020F0502020204030204" pitchFamily="34" charset="0"/>
                <a:cs typeface="Calibri" panose="020F0502020204030204" pitchFamily="34" charset="0"/>
              </a:rPr>
              <a:t> </a:t>
            </a:r>
          </a:p>
          <a:p>
            <a:pPr marL="171450" marR="75565" indent="-171450">
              <a:lnSpc>
                <a:spcPts val="1275"/>
              </a:lnSpc>
              <a:buClr>
                <a:srgbClr val="EB7339"/>
              </a:buClr>
              <a:buFont typeface="Arial" panose="020B0604020202020204" pitchFamily="34" charset="0"/>
              <a:buChar char="•"/>
            </a:pPr>
            <a:r>
              <a:rPr lang="pt-PT" sz="1100" dirty="0">
                <a:solidFill>
                  <a:srgbClr val="404040"/>
                </a:solidFill>
                <a:latin typeface="Calibri" panose="020F0502020204030204" pitchFamily="34" charset="0"/>
                <a:cs typeface="Calibri" panose="020F0502020204030204" pitchFamily="34" charset="0"/>
              </a:rPr>
              <a:t>Uma cidade mais segura, acessível e atrativa, favorecendo o transporte ativo.</a:t>
            </a:r>
          </a:p>
          <a:p>
            <a:pPr marL="171450" marR="75565" indent="-171450">
              <a:lnSpc>
                <a:spcPts val="1275"/>
              </a:lnSpc>
              <a:buClr>
                <a:srgbClr val="EB7339"/>
              </a:buClr>
              <a:buFont typeface="Arial" panose="020B0604020202020204" pitchFamily="34" charset="0"/>
              <a:buChar char="•"/>
            </a:pPr>
            <a:r>
              <a:rPr lang="pt-PT" sz="1100" dirty="0">
                <a:solidFill>
                  <a:srgbClr val="404040"/>
                </a:solidFill>
                <a:latin typeface="Calibri" panose="020F0502020204030204" pitchFamily="34" charset="0"/>
                <a:cs typeface="Calibri" panose="020F0502020204030204" pitchFamily="34" charset="0"/>
              </a:rPr>
              <a:t>Redução das desigualdades sociais no acesso ao trabalho, à educação e ao consumo (nomeadamente das populações desfavorecidas que vivem na periferia da cidade). </a:t>
            </a:r>
          </a:p>
          <a:p>
            <a:pPr marL="171450" marR="75565" indent="-171450">
              <a:lnSpc>
                <a:spcPts val="1275"/>
              </a:lnSpc>
              <a:buClr>
                <a:srgbClr val="EB7339"/>
              </a:buClr>
              <a:buFont typeface="Arial" panose="020B0604020202020204" pitchFamily="34" charset="0"/>
              <a:buChar char="•"/>
            </a:pPr>
            <a:r>
              <a:rPr lang="pt-PT" sz="1100" dirty="0">
                <a:solidFill>
                  <a:srgbClr val="404040"/>
                </a:solidFill>
                <a:latin typeface="Calibri" panose="020F0502020204030204" pitchFamily="34" charset="0"/>
                <a:cs typeface="Calibri" panose="020F0502020204030204" pitchFamily="34" charset="0"/>
              </a:rPr>
              <a:t>Aumento da autonomia de mobilidade dos mais jovens e das pessoas com mobilidade reduzida</a:t>
            </a:r>
            <a:r>
              <a:rPr lang="en-IE" sz="1100" spc="-5" dirty="0">
                <a:latin typeface="Calibri"/>
                <a:cs typeface="Calibri"/>
              </a:rPr>
              <a:t>.</a:t>
            </a:r>
            <a:endParaRPr lang="en-IE" sz="1100" dirty="0">
              <a:latin typeface="Calibri"/>
              <a:cs typeface="Calibri"/>
            </a:endParaRPr>
          </a:p>
          <a:p>
            <a:pPr marL="442913" marR="75565" indent="-171450">
              <a:lnSpc>
                <a:spcPts val="1275"/>
              </a:lnSpc>
              <a:buClr>
                <a:srgbClr val="EB7339"/>
              </a:buClr>
              <a:buFont typeface="Arial" panose="020B0604020202020204" pitchFamily="34" charset="0"/>
              <a:buChar char="•"/>
              <a:tabLst>
                <a:tab pos="104775" algn="l"/>
              </a:tabLst>
            </a:pPr>
            <a:endParaRPr lang="en-IE" sz="1100" dirty="0">
              <a:solidFill>
                <a:srgbClr val="404040"/>
              </a:solidFill>
              <a:latin typeface="Calibri" panose="020F0502020204030204" pitchFamily="34" charset="0"/>
              <a:cs typeface="Calibri" panose="020F0502020204030204" pitchFamily="34" charset="0"/>
            </a:endParaRPr>
          </a:p>
          <a:p>
            <a:pPr marL="442913" marR="75565" indent="-171450">
              <a:lnSpc>
                <a:spcPts val="1275"/>
              </a:lnSpc>
              <a:buClr>
                <a:srgbClr val="EB7339"/>
              </a:buClr>
              <a:buFont typeface="Arial" panose="020B0604020202020204" pitchFamily="34" charset="0"/>
              <a:buChar char="•"/>
              <a:tabLst>
                <a:tab pos="104775" algn="l"/>
              </a:tabLst>
            </a:pPr>
            <a:endParaRPr lang="en-IE" sz="1100" dirty="0">
              <a:solidFill>
                <a:srgbClr val="404040"/>
              </a:solidFill>
              <a:latin typeface="Calibri" panose="020F0502020204030204" pitchFamily="34" charset="0"/>
              <a:cs typeface="Calibri" panose="020F0502020204030204" pitchFamily="34" charset="0"/>
            </a:endParaRPr>
          </a:p>
          <a:p>
            <a:pPr marL="442913" marR="75565" indent="-171450">
              <a:lnSpc>
                <a:spcPts val="1275"/>
              </a:lnSpc>
              <a:buClr>
                <a:srgbClr val="EB7339"/>
              </a:buClr>
              <a:buFont typeface="Arial" panose="020B0604020202020204" pitchFamily="34" charset="0"/>
              <a:buChar char="•"/>
              <a:tabLst>
                <a:tab pos="104775" algn="l"/>
              </a:tabLst>
            </a:pPr>
            <a:endParaRPr lang="en-IE" sz="1100" dirty="0">
              <a:solidFill>
                <a:srgbClr val="404040"/>
              </a:solidFill>
              <a:latin typeface="Calibri" panose="020F0502020204030204" pitchFamily="34" charset="0"/>
              <a:cs typeface="Calibri" panose="020F0502020204030204" pitchFamily="34" charset="0"/>
            </a:endParaRPr>
          </a:p>
        </p:txBody>
      </p:sp>
      <p:grpSp>
        <p:nvGrpSpPr>
          <p:cNvPr id="34" name="Graphic 3">
            <a:extLst>
              <a:ext uri="{FF2B5EF4-FFF2-40B4-BE49-F238E27FC236}">
                <a16:creationId xmlns:a16="http://schemas.microsoft.com/office/drawing/2014/main" id="{0A240A0F-C9F9-F85B-007B-D222859FBAE3}"/>
              </a:ext>
            </a:extLst>
          </p:cNvPr>
          <p:cNvGrpSpPr>
            <a:grpSpLocks noChangeAspect="1"/>
          </p:cNvGrpSpPr>
          <p:nvPr/>
        </p:nvGrpSpPr>
        <p:grpSpPr>
          <a:xfrm>
            <a:off x="738169" y="2709849"/>
            <a:ext cx="741602" cy="748800"/>
            <a:chOff x="8626076" y="3737866"/>
            <a:chExt cx="1130020" cy="1140988"/>
          </a:xfrm>
          <a:solidFill>
            <a:srgbClr val="404040"/>
          </a:solidFill>
        </p:grpSpPr>
        <p:grpSp>
          <p:nvGrpSpPr>
            <p:cNvPr id="35" name="Graphic 3">
              <a:extLst>
                <a:ext uri="{FF2B5EF4-FFF2-40B4-BE49-F238E27FC236}">
                  <a16:creationId xmlns:a16="http://schemas.microsoft.com/office/drawing/2014/main" id="{251D4E2D-DA53-0EAE-29DE-D78A8C7F89F5}"/>
                </a:ext>
              </a:extLst>
            </p:cNvPr>
            <p:cNvGrpSpPr/>
            <p:nvPr/>
          </p:nvGrpSpPr>
          <p:grpSpPr>
            <a:xfrm>
              <a:off x="8626076" y="4097168"/>
              <a:ext cx="907855" cy="521124"/>
              <a:chOff x="8626076" y="4097168"/>
              <a:chExt cx="907855" cy="521124"/>
            </a:xfrm>
            <a:grpFill/>
          </p:grpSpPr>
          <p:sp>
            <p:nvSpPr>
              <p:cNvPr id="44" name="Freeform 43">
                <a:extLst>
                  <a:ext uri="{FF2B5EF4-FFF2-40B4-BE49-F238E27FC236}">
                    <a16:creationId xmlns:a16="http://schemas.microsoft.com/office/drawing/2014/main" id="{5BAE1BAB-19CE-EC9B-AD49-5F24D0B99A6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251CFE1-CB95-EA48-6A3C-74FC83958FEF}"/>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id="{FB63AD84-0CED-E6EB-C433-6EF9400C7B1F}"/>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4BA2B59-9701-A7C2-EB9A-E985CD13E996}"/>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5D99C42-BB89-1B07-7A80-CC133122DA20}"/>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13E4871-E9C7-0CE2-D432-DB5CE3D03D23}"/>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762664C-1FB5-A0A5-B63E-2F3D0699F1CB}"/>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B05A87F-17CC-D181-327E-9336BE70362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7C72ADB-B9E0-E210-738D-FE10EF8F815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52751B-1897-1401-6048-6EC8D66DAF8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cxnSp>
        <p:nvCxnSpPr>
          <p:cNvPr id="9" name="Straight Connector 8">
            <a:extLst>
              <a:ext uri="{FF2B5EF4-FFF2-40B4-BE49-F238E27FC236}">
                <a16:creationId xmlns:a16="http://schemas.microsoft.com/office/drawing/2014/main" id="{5300BBC9-3CBB-EC0E-96C8-AFD2F202AA7C}"/>
              </a:ext>
            </a:extLst>
          </p:cNvPr>
          <p:cNvCxnSpPr>
            <a:cxnSpLocks/>
          </p:cNvCxnSpPr>
          <p:nvPr/>
        </p:nvCxnSpPr>
        <p:spPr>
          <a:xfrm>
            <a:off x="321830" y="4019631"/>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18DB1B1-2594-65F1-C14E-D82657053922}"/>
              </a:ext>
            </a:extLst>
          </p:cNvPr>
          <p:cNvSpPr/>
          <p:nvPr/>
        </p:nvSpPr>
        <p:spPr>
          <a:xfrm>
            <a:off x="626630" y="3840462"/>
            <a:ext cx="3745929"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5">
            <a:extLst>
              <a:ext uri="{FF2B5EF4-FFF2-40B4-BE49-F238E27FC236}">
                <a16:creationId xmlns:a16="http://schemas.microsoft.com/office/drawing/2014/main" id="{ACDA4D12-E6CB-6903-D033-516D677C1657}"/>
              </a:ext>
            </a:extLst>
          </p:cNvPr>
          <p:cNvSpPr txBox="1">
            <a:spLocks/>
          </p:cNvSpPr>
          <p:nvPr/>
        </p:nvSpPr>
        <p:spPr>
          <a:xfrm>
            <a:off x="2547826" y="4374457"/>
            <a:ext cx="4466724" cy="5831276"/>
          </a:xfrm>
          <a:prstGeom prst="rect">
            <a:avLst/>
          </a:prstGeom>
        </p:spPr>
        <p:txBody>
          <a:bodyPr wrap="square" lIns="0" tIns="0" rIns="0" bIns="0" numCol="1" spcCol="216000">
            <a:normAutofit fontScale="925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b="1" kern="0" spc="-5" dirty="0">
                <a:latin typeface="Calibri"/>
                <a:cs typeface="Calibri"/>
              </a:rPr>
              <a:t>Entre outros, são identificados os seguintes indicadores </a:t>
            </a:r>
            <a:r>
              <a:rPr lang="en-IE" b="1"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Extensão de ciclovias ou faixas exclusivas para bicicletas, em Km</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Número de estabelecimentos de ensino servidos pela rede ciclável</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percursos cicláveis sinalizados entre o centro e a periferia de Moura </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lugares de estacionamento para bicicletas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Rácio entre estacionamento de bicicletas e estacionamento automóvel </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estações de partilha de bicicletas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lugares de estacionamento para bicicletas partilhadas </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bicicletas elétricas disponibilizadas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Rácio entre bicicletas elétricas e convencionais </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médio de viagens de bicicleta por dia</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médio diário de deslocações por 1.000 habitantes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utilizadores da plataforma de comunicação digital, discriminando entre utilizadores ocasionais e frequentes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Rácio entre os alunos aderentes por estabelecimento de ensino e o número total de alunos de cada estabelecimento</a:t>
            </a:r>
          </a:p>
          <a:p>
            <a:pPr marL="239395" indent="-171450">
              <a:lnSpc>
                <a:spcPts val="1275"/>
              </a:lnSpc>
              <a:buClr>
                <a:srgbClr val="EB7339"/>
              </a:buClr>
              <a:buFont typeface="Arial" panose="020B0604020202020204" pitchFamily="34" charset="0"/>
              <a:buChar char="•"/>
            </a:pPr>
            <a:r>
              <a:rPr lang="pt-PT" kern="0" spc="-5" dirty="0">
                <a:latin typeface="Calibri"/>
                <a:cs typeface="Calibri"/>
              </a:rPr>
              <a:t>Inquérito de satisfação aos alunos e encarregados de educação para analisar a mudança de perceção em relação aos modos ativos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entidades públicas/ privadas aderentes ao serviço de transporte de mercadorias em bicicleta </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entidades públicas/privadas aderentes ao investimento numa frota de bicicletas para transporte de funcionários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candidaturas apresentadas por promotores individuais/ coletivos para incentivos à aquisição de bicicletas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candidaturas aprovadas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alunos (por ciclo de ensino) das escolas abrangidas por um Plano de Formação Escolar para os Modos Ativos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pessoas, de grupos populacionais específicos, abrangidas por um Plano de Formação em Modos Ativos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pessoas que aprendem a andar de bicicleta</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crianças acompanhadas por adultos mentores em deslocações de bicicleta casa-escola-casa</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pessoas que tiveram tutoria para andar de bicicleta em meio urbano</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campanhas de divulgação e sensibilização específicas para os modos ativos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Nº ações de incentivo aos modos ativos implementadas</a:t>
            </a:r>
            <a:endParaRPr lang="en-IE" kern="0" spc="-5" dirty="0">
              <a:latin typeface="Calibri"/>
              <a:cs typeface="Calibri"/>
            </a:endParaRPr>
          </a:p>
        </p:txBody>
      </p:sp>
      <p:grpSp>
        <p:nvGrpSpPr>
          <p:cNvPr id="15" name="Graphic 3">
            <a:extLst>
              <a:ext uri="{FF2B5EF4-FFF2-40B4-BE49-F238E27FC236}">
                <a16:creationId xmlns:a16="http://schemas.microsoft.com/office/drawing/2014/main" id="{E0972B34-AF02-29EB-0A43-9851D37346B8}"/>
              </a:ext>
            </a:extLst>
          </p:cNvPr>
          <p:cNvGrpSpPr/>
          <p:nvPr/>
        </p:nvGrpSpPr>
        <p:grpSpPr>
          <a:xfrm>
            <a:off x="769326" y="5780062"/>
            <a:ext cx="749709" cy="753222"/>
            <a:chOff x="10641325" y="2076985"/>
            <a:chExt cx="1044352" cy="1049245"/>
          </a:xfrm>
          <a:solidFill>
            <a:srgbClr val="404040"/>
          </a:solidFill>
        </p:grpSpPr>
        <p:sp>
          <p:nvSpPr>
            <p:cNvPr id="17" name="Freeform 16">
              <a:extLst>
                <a:ext uri="{FF2B5EF4-FFF2-40B4-BE49-F238E27FC236}">
                  <a16:creationId xmlns:a16="http://schemas.microsoft.com/office/drawing/2014/main" id="{958A9623-657C-9D1A-6849-B08F96B55752}"/>
                </a:ext>
              </a:extLst>
            </p:cNvPr>
            <p:cNvSpPr/>
            <p:nvPr/>
          </p:nvSpPr>
          <p:spPr>
            <a:xfrm>
              <a:off x="11467582" y="2112094"/>
              <a:ext cx="178965" cy="180336"/>
            </a:xfrm>
            <a:custGeom>
              <a:avLst/>
              <a:gdLst>
                <a:gd name="connsiteX0" fmla="*/ 161824 w 178965"/>
                <a:gd name="connsiteY0" fmla="*/ 180337 h 180336"/>
                <a:gd name="connsiteX1" fmla="*/ 54855 w 178965"/>
                <a:gd name="connsiteY1" fmla="*/ 125481 h 180336"/>
                <a:gd name="connsiteX2" fmla="*/ 0 w 178965"/>
                <a:gd name="connsiteY2" fmla="*/ 18514 h 180336"/>
                <a:gd name="connsiteX3" fmla="*/ 178280 w 178965"/>
                <a:gd name="connsiteY3" fmla="*/ 2057 h 180336"/>
                <a:gd name="connsiteX4" fmla="*/ 161824 w 178965"/>
                <a:gd name="connsiteY4" fmla="*/ 180337 h 180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65" h="180336">
                  <a:moveTo>
                    <a:pt x="161824" y="180337"/>
                  </a:moveTo>
                  <a:cubicBezTo>
                    <a:pt x="120682" y="174851"/>
                    <a:pt x="85027" y="152909"/>
                    <a:pt x="54855" y="125481"/>
                  </a:cubicBezTo>
                  <a:cubicBezTo>
                    <a:pt x="24686" y="95311"/>
                    <a:pt x="5486" y="59655"/>
                    <a:pt x="0" y="18514"/>
                  </a:cubicBezTo>
                  <a:cubicBezTo>
                    <a:pt x="57599" y="2057"/>
                    <a:pt x="117940" y="-3428"/>
                    <a:pt x="178280" y="2057"/>
                  </a:cubicBezTo>
                  <a:cubicBezTo>
                    <a:pt x="181024" y="62398"/>
                    <a:pt x="175538" y="122739"/>
                    <a:pt x="161824" y="180337"/>
                  </a:cubicBezTo>
                  <a:close/>
                </a:path>
              </a:pathLst>
            </a:custGeom>
            <a:solidFill>
              <a:srgbClr val="EB7339"/>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72BA8E73-F201-FA7A-C185-503AA52E1786}"/>
                </a:ext>
              </a:extLst>
            </p:cNvPr>
            <p:cNvGrpSpPr/>
            <p:nvPr/>
          </p:nvGrpSpPr>
          <p:grpSpPr>
            <a:xfrm>
              <a:off x="10641325" y="2076985"/>
              <a:ext cx="1044352" cy="1049245"/>
              <a:chOff x="10641325" y="2076985"/>
              <a:chExt cx="1044352" cy="1049245"/>
            </a:xfrm>
            <a:grpFill/>
          </p:grpSpPr>
          <p:sp>
            <p:nvSpPr>
              <p:cNvPr id="19" name="Freeform 18">
                <a:extLst>
                  <a:ext uri="{FF2B5EF4-FFF2-40B4-BE49-F238E27FC236}">
                    <a16:creationId xmlns:a16="http://schemas.microsoft.com/office/drawing/2014/main" id="{2E1C0607-2516-C5DF-E154-3486263311A0}"/>
                  </a:ext>
                </a:extLst>
              </p:cNvPr>
              <p:cNvSpPr/>
              <p:nvPr/>
            </p:nvSpPr>
            <p:spPr>
              <a:xfrm>
                <a:off x="10690304" y="2076985"/>
                <a:ext cx="995373" cy="991647"/>
              </a:xfrm>
              <a:custGeom>
                <a:avLst/>
                <a:gdLst>
                  <a:gd name="connsiteX0" fmla="*/ 991216 w 995373"/>
                  <a:gd name="connsiteY0" fmla="*/ 20709 h 991647"/>
                  <a:gd name="connsiteX1" fmla="*/ 974758 w 995373"/>
                  <a:gd name="connsiteY1" fmla="*/ 4253 h 991647"/>
                  <a:gd name="connsiteX2" fmla="*/ 733395 w 995373"/>
                  <a:gd name="connsiteY2" fmla="*/ 28938 h 991647"/>
                  <a:gd name="connsiteX3" fmla="*/ 527687 w 995373"/>
                  <a:gd name="connsiteY3" fmla="*/ 157847 h 991647"/>
                  <a:gd name="connsiteX4" fmla="*/ 396035 w 995373"/>
                  <a:gd name="connsiteY4" fmla="*/ 289500 h 991647"/>
                  <a:gd name="connsiteX5" fmla="*/ 204041 w 995373"/>
                  <a:gd name="connsiteY5" fmla="*/ 314185 h 991647"/>
                  <a:gd name="connsiteX6" fmla="*/ 193069 w 995373"/>
                  <a:gd name="connsiteY6" fmla="*/ 319670 h 991647"/>
                  <a:gd name="connsiteX7" fmla="*/ 6562 w 995373"/>
                  <a:gd name="connsiteY7" fmla="*/ 506178 h 991647"/>
                  <a:gd name="connsiteX8" fmla="*/ 1076 w 995373"/>
                  <a:gd name="connsiteY8" fmla="*/ 525377 h 991647"/>
                  <a:gd name="connsiteX9" fmla="*/ 17533 w 995373"/>
                  <a:gd name="connsiteY9" fmla="*/ 539091 h 991647"/>
                  <a:gd name="connsiteX10" fmla="*/ 157414 w 995373"/>
                  <a:gd name="connsiteY10" fmla="*/ 563776 h 991647"/>
                  <a:gd name="connsiteX11" fmla="*/ 184841 w 995373"/>
                  <a:gd name="connsiteY11" fmla="*/ 591204 h 991647"/>
                  <a:gd name="connsiteX12" fmla="*/ 127244 w 995373"/>
                  <a:gd name="connsiteY12" fmla="*/ 621374 h 991647"/>
                  <a:gd name="connsiteX13" fmla="*/ 116272 w 995373"/>
                  <a:gd name="connsiteY13" fmla="*/ 635088 h 991647"/>
                  <a:gd name="connsiteX14" fmla="*/ 121758 w 995373"/>
                  <a:gd name="connsiteY14" fmla="*/ 651545 h 991647"/>
                  <a:gd name="connsiteX15" fmla="*/ 341180 w 995373"/>
                  <a:gd name="connsiteY15" fmla="*/ 870966 h 991647"/>
                  <a:gd name="connsiteX16" fmla="*/ 354893 w 995373"/>
                  <a:gd name="connsiteY16" fmla="*/ 876451 h 991647"/>
                  <a:gd name="connsiteX17" fmla="*/ 357635 w 995373"/>
                  <a:gd name="connsiteY17" fmla="*/ 876451 h 991647"/>
                  <a:gd name="connsiteX18" fmla="*/ 371349 w 995373"/>
                  <a:gd name="connsiteY18" fmla="*/ 865480 h 991647"/>
                  <a:gd name="connsiteX19" fmla="*/ 401521 w 995373"/>
                  <a:gd name="connsiteY19" fmla="*/ 807882 h 991647"/>
                  <a:gd name="connsiteX20" fmla="*/ 428948 w 995373"/>
                  <a:gd name="connsiteY20" fmla="*/ 835310 h 991647"/>
                  <a:gd name="connsiteX21" fmla="*/ 453632 w 995373"/>
                  <a:gd name="connsiteY21" fmla="*/ 975191 h 991647"/>
                  <a:gd name="connsiteX22" fmla="*/ 467346 w 995373"/>
                  <a:gd name="connsiteY22" fmla="*/ 991647 h 991647"/>
                  <a:gd name="connsiteX23" fmla="*/ 472832 w 995373"/>
                  <a:gd name="connsiteY23" fmla="*/ 991647 h 991647"/>
                  <a:gd name="connsiteX24" fmla="*/ 486546 w 995373"/>
                  <a:gd name="connsiteY24" fmla="*/ 986162 h 991647"/>
                  <a:gd name="connsiteX25" fmla="*/ 670312 w 995373"/>
                  <a:gd name="connsiteY25" fmla="*/ 802397 h 991647"/>
                  <a:gd name="connsiteX26" fmla="*/ 675798 w 995373"/>
                  <a:gd name="connsiteY26" fmla="*/ 791425 h 991647"/>
                  <a:gd name="connsiteX27" fmla="*/ 700481 w 995373"/>
                  <a:gd name="connsiteY27" fmla="*/ 599432 h 991647"/>
                  <a:gd name="connsiteX28" fmla="*/ 832134 w 995373"/>
                  <a:gd name="connsiteY28" fmla="*/ 467780 h 991647"/>
                  <a:gd name="connsiteX29" fmla="*/ 961044 w 995373"/>
                  <a:gd name="connsiteY29" fmla="*/ 262073 h 991647"/>
                  <a:gd name="connsiteX30" fmla="*/ 991216 w 995373"/>
                  <a:gd name="connsiteY30" fmla="*/ 20709 h 991647"/>
                  <a:gd name="connsiteX31" fmla="*/ 160156 w 995373"/>
                  <a:gd name="connsiteY31" fmla="*/ 525377 h 991647"/>
                  <a:gd name="connsiteX32" fmla="*/ 61417 w 995373"/>
                  <a:gd name="connsiteY32" fmla="*/ 506178 h 991647"/>
                  <a:gd name="connsiteX33" fmla="*/ 215011 w 995373"/>
                  <a:gd name="connsiteY33" fmla="*/ 352583 h 991647"/>
                  <a:gd name="connsiteX34" fmla="*/ 346665 w 995373"/>
                  <a:gd name="connsiteY34" fmla="*/ 336127 h 991647"/>
                  <a:gd name="connsiteX35" fmla="*/ 160156 w 995373"/>
                  <a:gd name="connsiteY35" fmla="*/ 525377 h 991647"/>
                  <a:gd name="connsiteX36" fmla="*/ 349408 w 995373"/>
                  <a:gd name="connsiteY36" fmla="*/ 827081 h 991647"/>
                  <a:gd name="connsiteX37" fmla="*/ 165642 w 995373"/>
                  <a:gd name="connsiteY37" fmla="*/ 643316 h 991647"/>
                  <a:gd name="connsiteX38" fmla="*/ 209527 w 995373"/>
                  <a:gd name="connsiteY38" fmla="*/ 618632 h 991647"/>
                  <a:gd name="connsiteX39" fmla="*/ 371349 w 995373"/>
                  <a:gd name="connsiteY39" fmla="*/ 780454 h 991647"/>
                  <a:gd name="connsiteX40" fmla="*/ 349408 w 995373"/>
                  <a:gd name="connsiteY40" fmla="*/ 827081 h 991647"/>
                  <a:gd name="connsiteX41" fmla="*/ 642884 w 995373"/>
                  <a:gd name="connsiteY41" fmla="*/ 783197 h 991647"/>
                  <a:gd name="connsiteX42" fmla="*/ 489288 w 995373"/>
                  <a:gd name="connsiteY42" fmla="*/ 936792 h 991647"/>
                  <a:gd name="connsiteX43" fmla="*/ 470090 w 995373"/>
                  <a:gd name="connsiteY43" fmla="*/ 838053 h 991647"/>
                  <a:gd name="connsiteX44" fmla="*/ 656598 w 995373"/>
                  <a:gd name="connsiteY44" fmla="*/ 651545 h 991647"/>
                  <a:gd name="connsiteX45" fmla="*/ 642884 w 995373"/>
                  <a:gd name="connsiteY45" fmla="*/ 783197 h 991647"/>
                  <a:gd name="connsiteX46" fmla="*/ 807450 w 995373"/>
                  <a:gd name="connsiteY46" fmla="*/ 443095 h 991647"/>
                  <a:gd name="connsiteX47" fmla="*/ 448146 w 995373"/>
                  <a:gd name="connsiteY47" fmla="*/ 802397 h 991647"/>
                  <a:gd name="connsiteX48" fmla="*/ 193069 w 995373"/>
                  <a:gd name="connsiteY48" fmla="*/ 547320 h 991647"/>
                  <a:gd name="connsiteX49" fmla="*/ 552373 w 995373"/>
                  <a:gd name="connsiteY49" fmla="*/ 188018 h 991647"/>
                  <a:gd name="connsiteX50" fmla="*/ 738881 w 995373"/>
                  <a:gd name="connsiteY50" fmla="*/ 70079 h 991647"/>
                  <a:gd name="connsiteX51" fmla="*/ 804706 w 995373"/>
                  <a:gd name="connsiteY51" fmla="*/ 193503 h 991647"/>
                  <a:gd name="connsiteX52" fmla="*/ 928131 w 995373"/>
                  <a:gd name="connsiteY52" fmla="*/ 259330 h 991647"/>
                  <a:gd name="connsiteX53" fmla="*/ 807450 w 995373"/>
                  <a:gd name="connsiteY53" fmla="*/ 443095 h 991647"/>
                  <a:gd name="connsiteX54" fmla="*/ 939103 w 995373"/>
                  <a:gd name="connsiteY54" fmla="*/ 218188 h 991647"/>
                  <a:gd name="connsiteX55" fmla="*/ 832134 w 995373"/>
                  <a:gd name="connsiteY55" fmla="*/ 163333 h 991647"/>
                  <a:gd name="connsiteX56" fmla="*/ 777279 w 995373"/>
                  <a:gd name="connsiteY56" fmla="*/ 56365 h 991647"/>
                  <a:gd name="connsiteX57" fmla="*/ 955558 w 995373"/>
                  <a:gd name="connsiteY57" fmla="*/ 39909 h 991647"/>
                  <a:gd name="connsiteX58" fmla="*/ 939103 w 995373"/>
                  <a:gd name="connsiteY58" fmla="*/ 218188 h 9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95373" h="991647">
                    <a:moveTo>
                      <a:pt x="991216" y="20709"/>
                    </a:moveTo>
                    <a:cubicBezTo>
                      <a:pt x="991216" y="12481"/>
                      <a:pt x="982986" y="4253"/>
                      <a:pt x="974758" y="4253"/>
                    </a:cubicBezTo>
                    <a:cubicBezTo>
                      <a:pt x="892475" y="-6718"/>
                      <a:pt x="810192" y="4253"/>
                      <a:pt x="733395" y="28938"/>
                    </a:cubicBezTo>
                    <a:cubicBezTo>
                      <a:pt x="656598" y="56365"/>
                      <a:pt x="585285" y="100249"/>
                      <a:pt x="527687" y="157847"/>
                    </a:cubicBezTo>
                    <a:lnTo>
                      <a:pt x="396035" y="289500"/>
                    </a:lnTo>
                    <a:lnTo>
                      <a:pt x="204041" y="314185"/>
                    </a:lnTo>
                    <a:cubicBezTo>
                      <a:pt x="198555" y="314185"/>
                      <a:pt x="195813" y="316928"/>
                      <a:pt x="193069" y="319670"/>
                    </a:cubicBezTo>
                    <a:lnTo>
                      <a:pt x="6562" y="506178"/>
                    </a:lnTo>
                    <a:cubicBezTo>
                      <a:pt x="1076" y="511664"/>
                      <a:pt x="-1666" y="519892"/>
                      <a:pt x="1076" y="525377"/>
                    </a:cubicBezTo>
                    <a:cubicBezTo>
                      <a:pt x="3819" y="533606"/>
                      <a:pt x="9304" y="536349"/>
                      <a:pt x="17533" y="539091"/>
                    </a:cubicBezTo>
                    <a:lnTo>
                      <a:pt x="157414" y="563776"/>
                    </a:lnTo>
                    <a:lnTo>
                      <a:pt x="184841" y="591204"/>
                    </a:lnTo>
                    <a:lnTo>
                      <a:pt x="127244" y="621374"/>
                    </a:lnTo>
                    <a:cubicBezTo>
                      <a:pt x="121758" y="624117"/>
                      <a:pt x="119014" y="629603"/>
                      <a:pt x="116272" y="635088"/>
                    </a:cubicBezTo>
                    <a:cubicBezTo>
                      <a:pt x="116272" y="640573"/>
                      <a:pt x="116272" y="648802"/>
                      <a:pt x="121758" y="651545"/>
                    </a:cubicBezTo>
                    <a:lnTo>
                      <a:pt x="341180" y="870966"/>
                    </a:lnTo>
                    <a:cubicBezTo>
                      <a:pt x="343922" y="873708"/>
                      <a:pt x="349408" y="876451"/>
                      <a:pt x="354893" y="876451"/>
                    </a:cubicBezTo>
                    <a:cubicBezTo>
                      <a:pt x="354893" y="876451"/>
                      <a:pt x="357635" y="876451"/>
                      <a:pt x="357635" y="876451"/>
                    </a:cubicBezTo>
                    <a:cubicBezTo>
                      <a:pt x="363121" y="876451"/>
                      <a:pt x="368607" y="870966"/>
                      <a:pt x="371349" y="865480"/>
                    </a:cubicBezTo>
                    <a:lnTo>
                      <a:pt x="401521" y="807882"/>
                    </a:lnTo>
                    <a:lnTo>
                      <a:pt x="428948" y="835310"/>
                    </a:lnTo>
                    <a:lnTo>
                      <a:pt x="453632" y="975191"/>
                    </a:lnTo>
                    <a:cubicBezTo>
                      <a:pt x="453632" y="983419"/>
                      <a:pt x="459118" y="988905"/>
                      <a:pt x="467346" y="991647"/>
                    </a:cubicBezTo>
                    <a:cubicBezTo>
                      <a:pt x="470090" y="991647"/>
                      <a:pt x="470090" y="991647"/>
                      <a:pt x="472832" y="991647"/>
                    </a:cubicBezTo>
                    <a:cubicBezTo>
                      <a:pt x="478318" y="991647"/>
                      <a:pt x="483804" y="988905"/>
                      <a:pt x="486546" y="986162"/>
                    </a:cubicBezTo>
                    <a:lnTo>
                      <a:pt x="670312" y="802397"/>
                    </a:lnTo>
                    <a:cubicBezTo>
                      <a:pt x="673054" y="799654"/>
                      <a:pt x="675798" y="794168"/>
                      <a:pt x="675798" y="791425"/>
                    </a:cubicBezTo>
                    <a:lnTo>
                      <a:pt x="700481" y="599432"/>
                    </a:lnTo>
                    <a:lnTo>
                      <a:pt x="832134" y="467780"/>
                    </a:lnTo>
                    <a:cubicBezTo>
                      <a:pt x="889733" y="410182"/>
                      <a:pt x="933617" y="338870"/>
                      <a:pt x="961044" y="262073"/>
                    </a:cubicBezTo>
                    <a:cubicBezTo>
                      <a:pt x="991216" y="185275"/>
                      <a:pt x="1002186" y="102992"/>
                      <a:pt x="991216" y="20709"/>
                    </a:cubicBezTo>
                    <a:close/>
                    <a:moveTo>
                      <a:pt x="160156" y="525377"/>
                    </a:moveTo>
                    <a:lnTo>
                      <a:pt x="61417" y="506178"/>
                    </a:lnTo>
                    <a:lnTo>
                      <a:pt x="215011" y="352583"/>
                    </a:lnTo>
                    <a:lnTo>
                      <a:pt x="346665" y="336127"/>
                    </a:lnTo>
                    <a:lnTo>
                      <a:pt x="160156" y="525377"/>
                    </a:lnTo>
                    <a:close/>
                    <a:moveTo>
                      <a:pt x="349408" y="827081"/>
                    </a:moveTo>
                    <a:lnTo>
                      <a:pt x="165642" y="643316"/>
                    </a:lnTo>
                    <a:lnTo>
                      <a:pt x="209527" y="618632"/>
                    </a:lnTo>
                    <a:lnTo>
                      <a:pt x="371349" y="780454"/>
                    </a:lnTo>
                    <a:lnTo>
                      <a:pt x="349408" y="827081"/>
                    </a:lnTo>
                    <a:close/>
                    <a:moveTo>
                      <a:pt x="642884" y="783197"/>
                    </a:moveTo>
                    <a:lnTo>
                      <a:pt x="489288" y="936792"/>
                    </a:lnTo>
                    <a:lnTo>
                      <a:pt x="470090" y="838053"/>
                    </a:lnTo>
                    <a:lnTo>
                      <a:pt x="656598" y="651545"/>
                    </a:lnTo>
                    <a:lnTo>
                      <a:pt x="642884" y="783197"/>
                    </a:lnTo>
                    <a:close/>
                    <a:moveTo>
                      <a:pt x="807450" y="443095"/>
                    </a:moveTo>
                    <a:lnTo>
                      <a:pt x="448146" y="802397"/>
                    </a:lnTo>
                    <a:lnTo>
                      <a:pt x="193069" y="547320"/>
                    </a:lnTo>
                    <a:lnTo>
                      <a:pt x="552373" y="188018"/>
                    </a:lnTo>
                    <a:cubicBezTo>
                      <a:pt x="604485" y="135905"/>
                      <a:pt x="667568" y="94764"/>
                      <a:pt x="738881" y="70079"/>
                    </a:cubicBezTo>
                    <a:cubicBezTo>
                      <a:pt x="747109" y="116706"/>
                      <a:pt x="771794" y="157847"/>
                      <a:pt x="804706" y="193503"/>
                    </a:cubicBezTo>
                    <a:cubicBezTo>
                      <a:pt x="837620" y="226417"/>
                      <a:pt x="881505" y="248359"/>
                      <a:pt x="928131" y="259330"/>
                    </a:cubicBezTo>
                    <a:cubicBezTo>
                      <a:pt x="900703" y="327899"/>
                      <a:pt x="859562" y="390982"/>
                      <a:pt x="807450" y="443095"/>
                    </a:cubicBezTo>
                    <a:close/>
                    <a:moveTo>
                      <a:pt x="939103" y="218188"/>
                    </a:moveTo>
                    <a:cubicBezTo>
                      <a:pt x="897961" y="212703"/>
                      <a:pt x="862305" y="190761"/>
                      <a:pt x="832134" y="163333"/>
                    </a:cubicBezTo>
                    <a:cubicBezTo>
                      <a:pt x="801964" y="133162"/>
                      <a:pt x="782764" y="97507"/>
                      <a:pt x="777279" y="56365"/>
                    </a:cubicBezTo>
                    <a:cubicBezTo>
                      <a:pt x="834878" y="39909"/>
                      <a:pt x="895219" y="34423"/>
                      <a:pt x="955558" y="39909"/>
                    </a:cubicBezTo>
                    <a:cubicBezTo>
                      <a:pt x="958302" y="100249"/>
                      <a:pt x="952816" y="160590"/>
                      <a:pt x="939103" y="218188"/>
                    </a:cubicBez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C3D8A15-9BD7-47F3-E7DB-D31074F2497F}"/>
                  </a:ext>
                </a:extLst>
              </p:cNvPr>
              <p:cNvSpPr/>
              <p:nvPr/>
            </p:nvSpPr>
            <p:spPr>
              <a:xfrm>
                <a:off x="11188507" y="2334258"/>
                <a:ext cx="239991" cy="240677"/>
              </a:xfrm>
              <a:custGeom>
                <a:avLst/>
                <a:gdLst>
                  <a:gd name="connsiteX0" fmla="*/ 34971 w 239991"/>
                  <a:gd name="connsiteY0" fmla="*/ 34970 h 240677"/>
                  <a:gd name="connsiteX1" fmla="*/ 34971 w 239991"/>
                  <a:gd name="connsiteY1" fmla="*/ 205021 h 240677"/>
                  <a:gd name="connsiteX2" fmla="*/ 119996 w 239991"/>
                  <a:gd name="connsiteY2" fmla="*/ 240677 h 240677"/>
                  <a:gd name="connsiteX3" fmla="*/ 205022 w 239991"/>
                  <a:gd name="connsiteY3" fmla="*/ 205021 h 240677"/>
                  <a:gd name="connsiteX4" fmla="*/ 205022 w 239991"/>
                  <a:gd name="connsiteY4" fmla="*/ 205021 h 240677"/>
                  <a:gd name="connsiteX5" fmla="*/ 205022 w 239991"/>
                  <a:gd name="connsiteY5" fmla="*/ 34970 h 240677"/>
                  <a:gd name="connsiteX6" fmla="*/ 34971 w 239991"/>
                  <a:gd name="connsiteY6" fmla="*/ 34970 h 240677"/>
                  <a:gd name="connsiteX7" fmla="*/ 177595 w 239991"/>
                  <a:gd name="connsiteY7" fmla="*/ 177594 h 240677"/>
                  <a:gd name="connsiteX8" fmla="*/ 62398 w 239991"/>
                  <a:gd name="connsiteY8" fmla="*/ 177594 h 240677"/>
                  <a:gd name="connsiteX9" fmla="*/ 62398 w 239991"/>
                  <a:gd name="connsiteY9" fmla="*/ 62398 h 240677"/>
                  <a:gd name="connsiteX10" fmla="*/ 119996 w 239991"/>
                  <a:gd name="connsiteY10" fmla="*/ 37713 h 240677"/>
                  <a:gd name="connsiteX11" fmla="*/ 177595 w 239991"/>
                  <a:gd name="connsiteY11" fmla="*/ 62398 h 240677"/>
                  <a:gd name="connsiteX12" fmla="*/ 177595 w 239991"/>
                  <a:gd name="connsiteY12" fmla="*/ 177594 h 2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991" h="240677">
                    <a:moveTo>
                      <a:pt x="34971" y="34970"/>
                    </a:moveTo>
                    <a:cubicBezTo>
                      <a:pt x="-11657" y="81597"/>
                      <a:pt x="-11657" y="158394"/>
                      <a:pt x="34971" y="205021"/>
                    </a:cubicBezTo>
                    <a:cubicBezTo>
                      <a:pt x="59654" y="229706"/>
                      <a:pt x="89826" y="240677"/>
                      <a:pt x="119996" y="240677"/>
                    </a:cubicBezTo>
                    <a:cubicBezTo>
                      <a:pt x="150167" y="240677"/>
                      <a:pt x="180337" y="229706"/>
                      <a:pt x="205022" y="205021"/>
                    </a:cubicBezTo>
                    <a:lnTo>
                      <a:pt x="205022" y="205021"/>
                    </a:lnTo>
                    <a:cubicBezTo>
                      <a:pt x="251648" y="158394"/>
                      <a:pt x="251648" y="81597"/>
                      <a:pt x="205022" y="34970"/>
                    </a:cubicBezTo>
                    <a:cubicBezTo>
                      <a:pt x="158395" y="-11657"/>
                      <a:pt x="81598" y="-11657"/>
                      <a:pt x="34971" y="34970"/>
                    </a:cubicBezTo>
                    <a:close/>
                    <a:moveTo>
                      <a:pt x="177595" y="177594"/>
                    </a:moveTo>
                    <a:cubicBezTo>
                      <a:pt x="147423" y="207764"/>
                      <a:pt x="95312" y="207764"/>
                      <a:pt x="62398" y="177594"/>
                    </a:cubicBezTo>
                    <a:cubicBezTo>
                      <a:pt x="32227" y="147424"/>
                      <a:pt x="32227" y="95311"/>
                      <a:pt x="62398" y="62398"/>
                    </a:cubicBezTo>
                    <a:cubicBezTo>
                      <a:pt x="78854" y="45941"/>
                      <a:pt x="98054" y="37713"/>
                      <a:pt x="119996" y="37713"/>
                    </a:cubicBezTo>
                    <a:cubicBezTo>
                      <a:pt x="141937" y="37713"/>
                      <a:pt x="161137" y="45941"/>
                      <a:pt x="177595" y="62398"/>
                    </a:cubicBezTo>
                    <a:cubicBezTo>
                      <a:pt x="207765" y="95311"/>
                      <a:pt x="207765" y="144681"/>
                      <a:pt x="177595" y="177594"/>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6534FF0-5910-DE63-6413-C339382A3271}"/>
                  </a:ext>
                </a:extLst>
              </p:cNvPr>
              <p:cNvSpPr/>
              <p:nvPr/>
            </p:nvSpPr>
            <p:spPr>
              <a:xfrm>
                <a:off x="10696180" y="2862240"/>
                <a:ext cx="207763" cy="209135"/>
              </a:xfrm>
              <a:custGeom>
                <a:avLst/>
                <a:gdLst>
                  <a:gd name="connsiteX0" fmla="*/ 203651 w 207763"/>
                  <a:gd name="connsiteY0" fmla="*/ 6171 h 209135"/>
                  <a:gd name="connsiteX1" fmla="*/ 176223 w 207763"/>
                  <a:gd name="connsiteY1" fmla="*/ 6171 h 209135"/>
                  <a:gd name="connsiteX2" fmla="*/ 6171 w 207763"/>
                  <a:gd name="connsiteY2" fmla="*/ 176223 h 209135"/>
                  <a:gd name="connsiteX3" fmla="*/ 6171 w 207763"/>
                  <a:gd name="connsiteY3" fmla="*/ 203650 h 209135"/>
                  <a:gd name="connsiteX4" fmla="*/ 19885 w 207763"/>
                  <a:gd name="connsiteY4" fmla="*/ 209136 h 209135"/>
                  <a:gd name="connsiteX5" fmla="*/ 33599 w 207763"/>
                  <a:gd name="connsiteY5" fmla="*/ 203650 h 209135"/>
                  <a:gd name="connsiteX6" fmla="*/ 203651 w 207763"/>
                  <a:gd name="connsiteY6" fmla="*/ 33599 h 209135"/>
                  <a:gd name="connsiteX7" fmla="*/ 203651 w 207763"/>
                  <a:gd name="connsiteY7" fmla="*/ 6171 h 2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63" h="209135">
                    <a:moveTo>
                      <a:pt x="203651" y="6171"/>
                    </a:moveTo>
                    <a:cubicBezTo>
                      <a:pt x="195421" y="-2057"/>
                      <a:pt x="184451" y="-2057"/>
                      <a:pt x="176223" y="6171"/>
                    </a:cubicBezTo>
                    <a:lnTo>
                      <a:pt x="6171" y="176223"/>
                    </a:lnTo>
                    <a:cubicBezTo>
                      <a:pt x="-2057" y="184451"/>
                      <a:pt x="-2057" y="195422"/>
                      <a:pt x="6171" y="203650"/>
                    </a:cubicBezTo>
                    <a:cubicBezTo>
                      <a:pt x="8913" y="206393"/>
                      <a:pt x="14399" y="209136"/>
                      <a:pt x="19885" y="209136"/>
                    </a:cubicBezTo>
                    <a:cubicBezTo>
                      <a:pt x="25371" y="209136"/>
                      <a:pt x="30855" y="206393"/>
                      <a:pt x="33599" y="203650"/>
                    </a:cubicBezTo>
                    <a:lnTo>
                      <a:pt x="203651" y="33599"/>
                    </a:lnTo>
                    <a:cubicBezTo>
                      <a:pt x="209135" y="25371"/>
                      <a:pt x="209135" y="14399"/>
                      <a:pt x="203651" y="6171"/>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0AB02934-228D-AB14-15EC-CC0828743E43}"/>
                  </a:ext>
                </a:extLst>
              </p:cNvPr>
              <p:cNvSpPr/>
              <p:nvPr/>
            </p:nvSpPr>
            <p:spPr>
              <a:xfrm>
                <a:off x="10841547" y="2917095"/>
                <a:ext cx="116566" cy="115881"/>
              </a:xfrm>
              <a:custGeom>
                <a:avLst/>
                <a:gdLst>
                  <a:gd name="connsiteX0" fmla="*/ 82968 w 116566"/>
                  <a:gd name="connsiteY0" fmla="*/ 6171 h 115881"/>
                  <a:gd name="connsiteX1" fmla="*/ 6171 w 116566"/>
                  <a:gd name="connsiteY1" fmla="*/ 82968 h 115881"/>
                  <a:gd name="connsiteX2" fmla="*/ 6171 w 116566"/>
                  <a:gd name="connsiteY2" fmla="*/ 110396 h 115881"/>
                  <a:gd name="connsiteX3" fmla="*/ 19885 w 116566"/>
                  <a:gd name="connsiteY3" fmla="*/ 115881 h 115881"/>
                  <a:gd name="connsiteX4" fmla="*/ 33599 w 116566"/>
                  <a:gd name="connsiteY4" fmla="*/ 110396 h 115881"/>
                  <a:gd name="connsiteX5" fmla="*/ 110396 w 116566"/>
                  <a:gd name="connsiteY5" fmla="*/ 33599 h 115881"/>
                  <a:gd name="connsiteX6" fmla="*/ 110396 w 116566"/>
                  <a:gd name="connsiteY6" fmla="*/ 6171 h 115881"/>
                  <a:gd name="connsiteX7" fmla="*/ 82968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82968" y="6171"/>
                    </a:moveTo>
                    <a:lnTo>
                      <a:pt x="6171" y="82968"/>
                    </a:lnTo>
                    <a:cubicBezTo>
                      <a:pt x="-2057" y="91197"/>
                      <a:pt x="-2057" y="102168"/>
                      <a:pt x="6171" y="110396"/>
                    </a:cubicBezTo>
                    <a:cubicBezTo>
                      <a:pt x="8913" y="113139"/>
                      <a:pt x="14399" y="115881"/>
                      <a:pt x="19885" y="115881"/>
                    </a:cubicBezTo>
                    <a:cubicBezTo>
                      <a:pt x="25371" y="115881"/>
                      <a:pt x="30857" y="113139"/>
                      <a:pt x="33599" y="110396"/>
                    </a:cubicBezTo>
                    <a:lnTo>
                      <a:pt x="110396" y="33599"/>
                    </a:lnTo>
                    <a:cubicBezTo>
                      <a:pt x="118624" y="25371"/>
                      <a:pt x="118624" y="14399"/>
                      <a:pt x="110396" y="6171"/>
                    </a:cubicBezTo>
                    <a:cubicBezTo>
                      <a:pt x="104910" y="-2057"/>
                      <a:pt x="91196" y="-2057"/>
                      <a:pt x="82968" y="6171"/>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CC8B98-00B8-F95F-5AC0-388980516F3F}"/>
                  </a:ext>
                </a:extLst>
              </p:cNvPr>
              <p:cNvSpPr/>
              <p:nvPr/>
            </p:nvSpPr>
            <p:spPr>
              <a:xfrm>
                <a:off x="10800014" y="3032976"/>
                <a:ext cx="40503" cy="39770"/>
              </a:xfrm>
              <a:custGeom>
                <a:avLst/>
                <a:gdLst>
                  <a:gd name="connsiteX0" fmla="*/ 20275 w 40503"/>
                  <a:gd name="connsiteY0" fmla="*/ 0 h 39770"/>
                  <a:gd name="connsiteX1" fmla="*/ 1076 w 40503"/>
                  <a:gd name="connsiteY1" fmla="*/ 13714 h 39770"/>
                  <a:gd name="connsiteX2" fmla="*/ 6562 w 40503"/>
                  <a:gd name="connsiteY2" fmla="*/ 35656 h 39770"/>
                  <a:gd name="connsiteX3" fmla="*/ 31247 w 40503"/>
                  <a:gd name="connsiteY3" fmla="*/ 35656 h 39770"/>
                  <a:gd name="connsiteX4" fmla="*/ 39475 w 40503"/>
                  <a:gd name="connsiteY4" fmla="*/ 10971 h 39770"/>
                  <a:gd name="connsiteX5" fmla="*/ 20275 w 40503"/>
                  <a:gd name="connsiteY5" fmla="*/ 0 h 3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03" h="39770">
                    <a:moveTo>
                      <a:pt x="20275" y="0"/>
                    </a:moveTo>
                    <a:cubicBezTo>
                      <a:pt x="12047" y="0"/>
                      <a:pt x="3819" y="5486"/>
                      <a:pt x="1076" y="13714"/>
                    </a:cubicBezTo>
                    <a:cubicBezTo>
                      <a:pt x="-1666" y="21942"/>
                      <a:pt x="1076" y="30171"/>
                      <a:pt x="6562" y="35656"/>
                    </a:cubicBezTo>
                    <a:cubicBezTo>
                      <a:pt x="12047" y="41141"/>
                      <a:pt x="23018" y="41141"/>
                      <a:pt x="31247" y="35656"/>
                    </a:cubicBezTo>
                    <a:cubicBezTo>
                      <a:pt x="39475" y="30171"/>
                      <a:pt x="42217" y="19200"/>
                      <a:pt x="39475" y="10971"/>
                    </a:cubicBezTo>
                    <a:cubicBezTo>
                      <a:pt x="36731" y="5486"/>
                      <a:pt x="28503" y="0"/>
                      <a:pt x="20275" y="0"/>
                    </a:cubicBez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1B621E-BC9D-860D-3BF0-811E79934DD1}"/>
                  </a:ext>
                </a:extLst>
              </p:cNvPr>
              <p:cNvSpPr/>
              <p:nvPr/>
            </p:nvSpPr>
            <p:spPr>
              <a:xfrm>
                <a:off x="10839490" y="3045471"/>
                <a:ext cx="27427" cy="1218"/>
              </a:xfrm>
              <a:custGeom>
                <a:avLst/>
                <a:gdLst>
                  <a:gd name="connsiteX0" fmla="*/ 0 w 27427"/>
                  <a:gd name="connsiteY0" fmla="*/ 1219 h 1218"/>
                  <a:gd name="connsiteX1" fmla="*/ 0 w 27427"/>
                  <a:gd name="connsiteY1" fmla="*/ 1219 h 1218"/>
                  <a:gd name="connsiteX2" fmla="*/ 0 w 27427"/>
                  <a:gd name="connsiteY2" fmla="*/ 1219 h 1218"/>
                </a:gdLst>
                <a:ahLst/>
                <a:cxnLst>
                  <a:cxn ang="0">
                    <a:pos x="connsiteX0" y="connsiteY0"/>
                  </a:cxn>
                  <a:cxn ang="0">
                    <a:pos x="connsiteX1" y="connsiteY1"/>
                  </a:cxn>
                  <a:cxn ang="0">
                    <a:pos x="connsiteX2" y="connsiteY2"/>
                  </a:cxn>
                </a:cxnLst>
                <a:rect l="l" t="t" r="r" b="b"/>
                <a:pathLst>
                  <a:path w="27427" h="1218">
                    <a:moveTo>
                      <a:pt x="0" y="1219"/>
                    </a:moveTo>
                    <a:cubicBezTo>
                      <a:pt x="0" y="1219"/>
                      <a:pt x="0" y="-1524"/>
                      <a:pt x="0" y="1219"/>
                    </a:cubicBezTo>
                    <a:lnTo>
                      <a:pt x="0" y="1219"/>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42513A7-E388-5341-57AC-D5FE763BBE0F}"/>
                  </a:ext>
                </a:extLst>
              </p:cNvPr>
              <p:cNvSpPr/>
              <p:nvPr/>
            </p:nvSpPr>
            <p:spPr>
              <a:xfrm>
                <a:off x="10748292" y="3076175"/>
                <a:ext cx="50741" cy="50055"/>
              </a:xfrm>
              <a:custGeom>
                <a:avLst/>
                <a:gdLst>
                  <a:gd name="connsiteX0" fmla="*/ 17143 w 50741"/>
                  <a:gd name="connsiteY0" fmla="*/ 6171 h 50055"/>
                  <a:gd name="connsiteX1" fmla="*/ 6171 w 50741"/>
                  <a:gd name="connsiteY1" fmla="*/ 17143 h 50055"/>
                  <a:gd name="connsiteX2" fmla="*/ 6171 w 50741"/>
                  <a:gd name="connsiteY2" fmla="*/ 44570 h 50055"/>
                  <a:gd name="connsiteX3" fmla="*/ 19885 w 50741"/>
                  <a:gd name="connsiteY3" fmla="*/ 50056 h 50055"/>
                  <a:gd name="connsiteX4" fmla="*/ 33599 w 50741"/>
                  <a:gd name="connsiteY4" fmla="*/ 44570 h 50055"/>
                  <a:gd name="connsiteX5" fmla="*/ 44570 w 50741"/>
                  <a:gd name="connsiteY5" fmla="*/ 33599 h 50055"/>
                  <a:gd name="connsiteX6" fmla="*/ 44570 w 50741"/>
                  <a:gd name="connsiteY6" fmla="*/ 6171 h 50055"/>
                  <a:gd name="connsiteX7" fmla="*/ 17143 w 50741"/>
                  <a:gd name="connsiteY7" fmla="*/ 6171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17143" y="6171"/>
                    </a:moveTo>
                    <a:lnTo>
                      <a:pt x="6171" y="17143"/>
                    </a:lnTo>
                    <a:cubicBezTo>
                      <a:pt x="-2057" y="25371"/>
                      <a:pt x="-2057" y="36342"/>
                      <a:pt x="6171" y="44570"/>
                    </a:cubicBezTo>
                    <a:cubicBezTo>
                      <a:pt x="8915" y="47313"/>
                      <a:pt x="14401" y="50056"/>
                      <a:pt x="19885" y="50056"/>
                    </a:cubicBezTo>
                    <a:cubicBezTo>
                      <a:pt x="25371" y="50056"/>
                      <a:pt x="30857" y="47313"/>
                      <a:pt x="33599" y="44570"/>
                    </a:cubicBezTo>
                    <a:lnTo>
                      <a:pt x="44570" y="33599"/>
                    </a:lnTo>
                    <a:cubicBezTo>
                      <a:pt x="52798" y="25371"/>
                      <a:pt x="52798" y="14400"/>
                      <a:pt x="44570" y="6171"/>
                    </a:cubicBezTo>
                    <a:cubicBezTo>
                      <a:pt x="36342" y="-2057"/>
                      <a:pt x="25371" y="-2057"/>
                      <a:pt x="17143" y="6171"/>
                    </a:cubicBez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4DBB6C8-11E9-2153-5241-761A40ECFF70}"/>
                  </a:ext>
                </a:extLst>
              </p:cNvPr>
              <p:cNvSpPr/>
              <p:nvPr/>
            </p:nvSpPr>
            <p:spPr>
              <a:xfrm>
                <a:off x="10641325" y="2900638"/>
                <a:ext cx="116566" cy="115881"/>
              </a:xfrm>
              <a:custGeom>
                <a:avLst/>
                <a:gdLst>
                  <a:gd name="connsiteX0" fmla="*/ 110396 w 116566"/>
                  <a:gd name="connsiteY0" fmla="*/ 6171 h 115881"/>
                  <a:gd name="connsiteX1" fmla="*/ 82968 w 116566"/>
                  <a:gd name="connsiteY1" fmla="*/ 6171 h 115881"/>
                  <a:gd name="connsiteX2" fmla="*/ 6171 w 116566"/>
                  <a:gd name="connsiteY2" fmla="*/ 82969 h 115881"/>
                  <a:gd name="connsiteX3" fmla="*/ 6171 w 116566"/>
                  <a:gd name="connsiteY3" fmla="*/ 110396 h 115881"/>
                  <a:gd name="connsiteX4" fmla="*/ 19885 w 116566"/>
                  <a:gd name="connsiteY4" fmla="*/ 115882 h 115881"/>
                  <a:gd name="connsiteX5" fmla="*/ 33599 w 116566"/>
                  <a:gd name="connsiteY5" fmla="*/ 110396 h 115881"/>
                  <a:gd name="connsiteX6" fmla="*/ 110396 w 116566"/>
                  <a:gd name="connsiteY6" fmla="*/ 33599 h 115881"/>
                  <a:gd name="connsiteX7" fmla="*/ 110396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110396" y="6171"/>
                    </a:moveTo>
                    <a:cubicBezTo>
                      <a:pt x="102168" y="-2057"/>
                      <a:pt x="91196" y="-2057"/>
                      <a:pt x="82968" y="6171"/>
                    </a:cubicBezTo>
                    <a:lnTo>
                      <a:pt x="6171" y="82969"/>
                    </a:lnTo>
                    <a:cubicBezTo>
                      <a:pt x="-2057" y="91197"/>
                      <a:pt x="-2057" y="102168"/>
                      <a:pt x="6171" y="110396"/>
                    </a:cubicBezTo>
                    <a:cubicBezTo>
                      <a:pt x="8913" y="113139"/>
                      <a:pt x="14399" y="115882"/>
                      <a:pt x="19885" y="115882"/>
                    </a:cubicBezTo>
                    <a:cubicBezTo>
                      <a:pt x="25371" y="115882"/>
                      <a:pt x="30855" y="113139"/>
                      <a:pt x="33599" y="110396"/>
                    </a:cubicBezTo>
                    <a:lnTo>
                      <a:pt x="110396" y="33599"/>
                    </a:lnTo>
                    <a:cubicBezTo>
                      <a:pt x="118624" y="28113"/>
                      <a:pt x="118624" y="14400"/>
                      <a:pt x="110396" y="6171"/>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9C66C47-F0EC-D401-1D52-F9EF6070E218}"/>
                  </a:ext>
                </a:extLst>
              </p:cNvPr>
              <p:cNvSpPr/>
              <p:nvPr/>
            </p:nvSpPr>
            <p:spPr>
              <a:xfrm>
                <a:off x="10756959" y="2861124"/>
                <a:ext cx="38645" cy="38485"/>
              </a:xfrm>
              <a:custGeom>
                <a:avLst/>
                <a:gdLst>
                  <a:gd name="connsiteX0" fmla="*/ 24932 w 38645"/>
                  <a:gd name="connsiteY0" fmla="*/ 37457 h 38485"/>
                  <a:gd name="connsiteX1" fmla="*/ 38646 w 38645"/>
                  <a:gd name="connsiteY1" fmla="*/ 21001 h 38485"/>
                  <a:gd name="connsiteX2" fmla="*/ 27676 w 38645"/>
                  <a:gd name="connsiteY2" fmla="*/ 1801 h 38485"/>
                  <a:gd name="connsiteX3" fmla="*/ 5734 w 38645"/>
                  <a:gd name="connsiteY3" fmla="*/ 4544 h 38485"/>
                  <a:gd name="connsiteX4" fmla="*/ 2990 w 38645"/>
                  <a:gd name="connsiteY4" fmla="*/ 29229 h 38485"/>
                  <a:gd name="connsiteX5" fmla="*/ 2990 w 38645"/>
                  <a:gd name="connsiteY5" fmla="*/ 29229 h 38485"/>
                  <a:gd name="connsiteX6" fmla="*/ 2990 w 38645"/>
                  <a:gd name="connsiteY6" fmla="*/ 29229 h 38485"/>
                  <a:gd name="connsiteX7" fmla="*/ 24932 w 38645"/>
                  <a:gd name="connsiteY7" fmla="*/ 37457 h 3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5" h="38485">
                    <a:moveTo>
                      <a:pt x="24932" y="37457"/>
                    </a:moveTo>
                    <a:cubicBezTo>
                      <a:pt x="33161" y="34714"/>
                      <a:pt x="38646" y="29229"/>
                      <a:pt x="38646" y="21001"/>
                    </a:cubicBezTo>
                    <a:cubicBezTo>
                      <a:pt x="38646" y="12773"/>
                      <a:pt x="35904" y="4544"/>
                      <a:pt x="27676" y="1801"/>
                    </a:cubicBezTo>
                    <a:cubicBezTo>
                      <a:pt x="19448" y="-941"/>
                      <a:pt x="11218" y="-941"/>
                      <a:pt x="5734" y="4544"/>
                    </a:cubicBezTo>
                    <a:cubicBezTo>
                      <a:pt x="248" y="10030"/>
                      <a:pt x="-2496" y="21001"/>
                      <a:pt x="2990" y="29229"/>
                    </a:cubicBezTo>
                    <a:cubicBezTo>
                      <a:pt x="2990" y="29229"/>
                      <a:pt x="2990" y="29229"/>
                      <a:pt x="2990" y="29229"/>
                    </a:cubicBezTo>
                    <a:cubicBezTo>
                      <a:pt x="2990" y="29229"/>
                      <a:pt x="2990" y="29229"/>
                      <a:pt x="2990" y="29229"/>
                    </a:cubicBezTo>
                    <a:cubicBezTo>
                      <a:pt x="8476" y="37457"/>
                      <a:pt x="16704" y="40200"/>
                      <a:pt x="24932" y="37457"/>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10B1975-40E5-DF50-6F8C-37442E18B847}"/>
                  </a:ext>
                </a:extLst>
              </p:cNvPr>
              <p:cNvSpPr/>
              <p:nvPr/>
            </p:nvSpPr>
            <p:spPr>
              <a:xfrm>
                <a:off x="10800405" y="2807384"/>
                <a:ext cx="50741" cy="50055"/>
              </a:xfrm>
              <a:custGeom>
                <a:avLst/>
                <a:gdLst>
                  <a:gd name="connsiteX0" fmla="*/ 33599 w 50741"/>
                  <a:gd name="connsiteY0" fmla="*/ 44570 h 50055"/>
                  <a:gd name="connsiteX1" fmla="*/ 44570 w 50741"/>
                  <a:gd name="connsiteY1" fmla="*/ 33599 h 50055"/>
                  <a:gd name="connsiteX2" fmla="*/ 44570 w 50741"/>
                  <a:gd name="connsiteY2" fmla="*/ 6171 h 50055"/>
                  <a:gd name="connsiteX3" fmla="*/ 17143 w 50741"/>
                  <a:gd name="connsiteY3" fmla="*/ 6171 h 50055"/>
                  <a:gd name="connsiteX4" fmla="*/ 6171 w 50741"/>
                  <a:gd name="connsiteY4" fmla="*/ 17142 h 50055"/>
                  <a:gd name="connsiteX5" fmla="*/ 6171 w 50741"/>
                  <a:gd name="connsiteY5" fmla="*/ 44570 h 50055"/>
                  <a:gd name="connsiteX6" fmla="*/ 19885 w 50741"/>
                  <a:gd name="connsiteY6" fmla="*/ 50055 h 50055"/>
                  <a:gd name="connsiteX7" fmla="*/ 33599 w 50741"/>
                  <a:gd name="connsiteY7" fmla="*/ 44570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33599" y="44570"/>
                    </a:moveTo>
                    <a:lnTo>
                      <a:pt x="44570" y="33599"/>
                    </a:lnTo>
                    <a:cubicBezTo>
                      <a:pt x="52798" y="25371"/>
                      <a:pt x="52798" y="14399"/>
                      <a:pt x="44570" y="6171"/>
                    </a:cubicBezTo>
                    <a:cubicBezTo>
                      <a:pt x="36341" y="-2057"/>
                      <a:pt x="25371" y="-2057"/>
                      <a:pt x="17143" y="6171"/>
                    </a:cubicBezTo>
                    <a:lnTo>
                      <a:pt x="6171" y="17142"/>
                    </a:lnTo>
                    <a:cubicBezTo>
                      <a:pt x="-2057" y="25371"/>
                      <a:pt x="-2057" y="36342"/>
                      <a:pt x="6171" y="44570"/>
                    </a:cubicBezTo>
                    <a:cubicBezTo>
                      <a:pt x="8913" y="47312"/>
                      <a:pt x="14399" y="50055"/>
                      <a:pt x="19885" y="50055"/>
                    </a:cubicBezTo>
                    <a:cubicBezTo>
                      <a:pt x="25371" y="50055"/>
                      <a:pt x="30857" y="50055"/>
                      <a:pt x="33599" y="44570"/>
                    </a:cubicBezTo>
                    <a:close/>
                  </a:path>
                </a:pathLst>
              </a:custGeom>
              <a:grpFill/>
              <a:ln w="27426" cap="flat">
                <a:noFill/>
                <a:prstDash val="solid"/>
                <a:miter/>
              </a:ln>
            </p:spPr>
            <p:txBody>
              <a:bodyPr rtlCol="0" anchor="ctr"/>
              <a:lstStyle/>
              <a:p>
                <a:endParaRPr lang="en-US"/>
              </a:p>
            </p:txBody>
          </p:sp>
        </p:grpSp>
      </p:grpSp>
      <p:grpSp>
        <p:nvGrpSpPr>
          <p:cNvPr id="2" name="Group 11">
            <a:extLst>
              <a:ext uri="{FF2B5EF4-FFF2-40B4-BE49-F238E27FC236}">
                <a16:creationId xmlns:a16="http://schemas.microsoft.com/office/drawing/2014/main" id="{5D8989B4-CD11-55E5-AF59-350182D5CF7C}"/>
              </a:ext>
            </a:extLst>
          </p:cNvPr>
          <p:cNvGrpSpPr/>
          <p:nvPr/>
        </p:nvGrpSpPr>
        <p:grpSpPr>
          <a:xfrm>
            <a:off x="644204" y="772592"/>
            <a:ext cx="3320550" cy="307777"/>
            <a:chOff x="642634" y="1690786"/>
            <a:chExt cx="3320550" cy="307777"/>
          </a:xfrm>
        </p:grpSpPr>
        <p:sp>
          <p:nvSpPr>
            <p:cNvPr id="4" name="Rectangle 12">
              <a:extLst>
                <a:ext uri="{FF2B5EF4-FFF2-40B4-BE49-F238E27FC236}">
                  <a16:creationId xmlns:a16="http://schemas.microsoft.com/office/drawing/2014/main" id="{4AE864DC-4B23-B8B5-15CC-C29BFD6A7AD7}"/>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3">
              <a:extLst>
                <a:ext uri="{FF2B5EF4-FFF2-40B4-BE49-F238E27FC236}">
                  <a16:creationId xmlns:a16="http://schemas.microsoft.com/office/drawing/2014/main" id="{DFFA832C-9AC1-6E9C-2182-B0981446666C}"/>
                </a:ext>
              </a:extLst>
            </p:cNvPr>
            <p:cNvSpPr txBox="1"/>
            <p:nvPr/>
          </p:nvSpPr>
          <p:spPr>
            <a:xfrm>
              <a:off x="736599" y="1690786"/>
              <a:ext cx="3226585"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ACTIVIDADES E RESULTADOS</a:t>
              </a:r>
            </a:p>
          </p:txBody>
        </p:sp>
      </p:grpSp>
      <p:sp>
        <p:nvSpPr>
          <p:cNvPr id="6" name="Text Placeholder 5">
            <a:extLst>
              <a:ext uri="{FF2B5EF4-FFF2-40B4-BE49-F238E27FC236}">
                <a16:creationId xmlns:a16="http://schemas.microsoft.com/office/drawing/2014/main" id="{92DEA114-04A5-885F-BAB5-68AFCB155E91}"/>
              </a:ext>
            </a:extLst>
          </p:cNvPr>
          <p:cNvSpPr txBox="1">
            <a:spLocks/>
          </p:cNvSpPr>
          <p:nvPr/>
        </p:nvSpPr>
        <p:spPr>
          <a:xfrm>
            <a:off x="678166" y="1306588"/>
            <a:ext cx="1676400" cy="1290278"/>
          </a:xfrm>
          <a:prstGeom prst="rect">
            <a:avLst/>
          </a:prstGeom>
        </p:spPr>
        <p:txBody>
          <a:bodyPr wrap="square" lIns="0" tIns="0" rIns="0" bIns="0" numCol="1" spcCol="216000">
            <a:normAutofit fontScale="85000"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Lista de atividades e respetivos resultados. As medidas operacionais anuais destinam-se a concretizar todos os aspetos dos objetivos do projeto.</a:t>
            </a:r>
            <a:endParaRPr lang="en-IE" sz="1400" i="1" kern="0" spc="-5" dirty="0">
              <a:solidFill>
                <a:srgbClr val="EB7339"/>
              </a:solidFill>
              <a:latin typeface="Calibri"/>
              <a:cs typeface="Calibri"/>
            </a:endParaRPr>
          </a:p>
        </p:txBody>
      </p:sp>
      <p:grpSp>
        <p:nvGrpSpPr>
          <p:cNvPr id="7" name="Group 23">
            <a:extLst>
              <a:ext uri="{FF2B5EF4-FFF2-40B4-BE49-F238E27FC236}">
                <a16:creationId xmlns:a16="http://schemas.microsoft.com/office/drawing/2014/main" id="{22DFFC90-FAA2-360B-621D-71B29589E9A3}"/>
              </a:ext>
            </a:extLst>
          </p:cNvPr>
          <p:cNvGrpSpPr/>
          <p:nvPr/>
        </p:nvGrpSpPr>
        <p:grpSpPr>
          <a:xfrm>
            <a:off x="626168" y="3842501"/>
            <a:ext cx="5746418" cy="307777"/>
            <a:chOff x="642634" y="1690786"/>
            <a:chExt cx="5746418" cy="307777"/>
          </a:xfrm>
        </p:grpSpPr>
        <p:sp>
          <p:nvSpPr>
            <p:cNvPr id="8" name="Rectangle 24">
              <a:extLst>
                <a:ext uri="{FF2B5EF4-FFF2-40B4-BE49-F238E27FC236}">
                  <a16:creationId xmlns:a16="http://schemas.microsoft.com/office/drawing/2014/main" id="{AD648711-BB55-F7F9-956A-8F855462D1DB}"/>
                </a:ext>
              </a:extLst>
            </p:cNvPr>
            <p:cNvSpPr/>
            <p:nvPr/>
          </p:nvSpPr>
          <p:spPr>
            <a:xfrm>
              <a:off x="642634" y="1690786"/>
              <a:ext cx="4431729"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25">
              <a:extLst>
                <a:ext uri="{FF2B5EF4-FFF2-40B4-BE49-F238E27FC236}">
                  <a16:creationId xmlns:a16="http://schemas.microsoft.com/office/drawing/2014/main" id="{A7D08DF7-9C7C-5CCA-2790-C8857FF027EC}"/>
                </a:ext>
              </a:extLst>
            </p:cNvPr>
            <p:cNvSpPr txBox="1"/>
            <p:nvPr/>
          </p:nvSpPr>
          <p:spPr>
            <a:xfrm>
              <a:off x="736599" y="1690786"/>
              <a:ext cx="5652453" cy="307777"/>
            </a:xfrm>
            <a:prstGeom prst="rect">
              <a:avLst/>
            </a:prstGeom>
            <a:noFill/>
          </p:spPr>
          <p:txBody>
            <a:bodyPr wrap="square">
              <a:spAutoFit/>
            </a:bodyPr>
            <a:lstStyle/>
            <a:p>
              <a:pPr marL="9525" marR="389255">
                <a:spcBef>
                  <a:spcPts val="260"/>
                </a:spcBef>
              </a:pPr>
              <a:r>
                <a:rPr lang="pt-PT" sz="1400" b="1" spc="-10" dirty="0">
                  <a:solidFill>
                    <a:schemeClr val="bg1"/>
                  </a:solidFill>
                  <a:latin typeface="Calibri"/>
                  <a:cs typeface="Calibri"/>
                </a:rPr>
                <a:t>DEFINIR INDICADORES PARA A AVALIAÇÃO DO IMPACTO</a:t>
              </a:r>
              <a:endParaRPr lang="en-IE" sz="1400" b="1" spc="-10" dirty="0">
                <a:solidFill>
                  <a:schemeClr val="bg1"/>
                </a:solidFill>
                <a:latin typeface="Calibri"/>
                <a:cs typeface="Calibri"/>
              </a:endParaRPr>
            </a:p>
          </p:txBody>
        </p:sp>
      </p:grpSp>
      <p:sp>
        <p:nvSpPr>
          <p:cNvPr id="47" name="Text Placeholder 5">
            <a:extLst>
              <a:ext uri="{FF2B5EF4-FFF2-40B4-BE49-F238E27FC236}">
                <a16:creationId xmlns:a16="http://schemas.microsoft.com/office/drawing/2014/main" id="{F4578139-1C0F-F72B-1DF2-206013EFF51C}"/>
              </a:ext>
            </a:extLst>
          </p:cNvPr>
          <p:cNvSpPr txBox="1">
            <a:spLocks/>
          </p:cNvSpPr>
          <p:nvPr/>
        </p:nvSpPr>
        <p:spPr>
          <a:xfrm>
            <a:off x="660130" y="4376497"/>
            <a:ext cx="1676400" cy="1290278"/>
          </a:xfrm>
          <a:prstGeom prst="rect">
            <a:avLst/>
          </a:prstGeom>
        </p:spPr>
        <p:txBody>
          <a:bodyPr wrap="square" lIns="0" tIns="0" rIns="0" bIns="0" numCol="1" spcCol="216000">
            <a:normAutofit fontScale="85000"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Identificar os indicadores que demonstram os progressos realizados para atingir os resultados definidos para o seu exemplo e os respetivos limiares</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22107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B7EBC1-76FD-DE47-B4D1-D059451DC228}"/>
              </a:ext>
            </a:extLst>
          </p:cNvPr>
          <p:cNvSpPr>
            <a:spLocks noGrp="1"/>
          </p:cNvSpPr>
          <p:nvPr>
            <p:ph type="body" sz="quarter" idx="13"/>
          </p:nvPr>
        </p:nvSpPr>
        <p:spPr>
          <a:xfrm>
            <a:off x="1268525" y="3142319"/>
            <a:ext cx="4995201" cy="1763933"/>
          </a:xfrm>
        </p:spPr>
        <p:txBody>
          <a:bodyPr/>
          <a:lstStyle/>
          <a:p>
            <a:r>
              <a:rPr lang="pt-PT" sz="2000" b="0" dirty="0">
                <a:solidFill>
                  <a:srgbClr val="404040"/>
                </a:solidFill>
              </a:rPr>
              <a:t>Cada parceiro do projeto Erasmus + </a:t>
            </a:r>
            <a:r>
              <a:rPr lang="pt-PT" sz="2000" b="0" i="1" dirty="0" err="1">
                <a:solidFill>
                  <a:srgbClr val="404040"/>
                </a:solidFill>
              </a:rPr>
              <a:t>Climate</a:t>
            </a:r>
            <a:r>
              <a:rPr lang="pt-PT" sz="2000" b="0" i="1" dirty="0">
                <a:solidFill>
                  <a:srgbClr val="404040"/>
                </a:solidFill>
              </a:rPr>
              <a:t> Champions</a:t>
            </a:r>
            <a:r>
              <a:rPr lang="pt-PT" sz="2000" b="0" dirty="0">
                <a:solidFill>
                  <a:srgbClr val="404040"/>
                </a:solidFill>
              </a:rPr>
              <a:t> foi convidado a fornecer um exemplo que ilustrasse o desenvolvimento de uma Teoria da Mudança (TM). Encontram-se aqui</a:t>
            </a:r>
            <a:r>
              <a:rPr lang="en-US" sz="2000" b="0" dirty="0">
                <a:solidFill>
                  <a:srgbClr val="404040"/>
                </a:solidFill>
              </a:rPr>
              <a:t> </a:t>
            </a:r>
            <a:r>
              <a:rPr lang="en-US" sz="2000" b="0" dirty="0" err="1">
                <a:solidFill>
                  <a:srgbClr val="404040"/>
                </a:solidFill>
              </a:rPr>
              <a:t>compilados</a:t>
            </a:r>
            <a:r>
              <a:rPr lang="en-US" sz="2000" b="0" dirty="0">
                <a:solidFill>
                  <a:srgbClr val="404040"/>
                </a:solidFill>
              </a:rPr>
              <a:t>.</a:t>
            </a:r>
          </a:p>
        </p:txBody>
      </p:sp>
      <p:pic>
        <p:nvPicPr>
          <p:cNvPr id="7" name="Picture Placeholder 6">
            <a:extLst>
              <a:ext uri="{FF2B5EF4-FFF2-40B4-BE49-F238E27FC236}">
                <a16:creationId xmlns:a16="http://schemas.microsoft.com/office/drawing/2014/main" id="{9565E2E9-2640-684B-A75E-FDD42CF07AA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2477" r="32477"/>
          <a:stretch>
            <a:fillRect/>
          </a:stretch>
        </p:blipFill>
        <p:spPr/>
      </p:pic>
      <p:grpSp>
        <p:nvGrpSpPr>
          <p:cNvPr id="9" name="Graphic 2">
            <a:extLst>
              <a:ext uri="{FF2B5EF4-FFF2-40B4-BE49-F238E27FC236}">
                <a16:creationId xmlns:a16="http://schemas.microsoft.com/office/drawing/2014/main" id="{5A1F39DB-5271-624E-8893-DF9568933CF1}"/>
              </a:ext>
            </a:extLst>
          </p:cNvPr>
          <p:cNvGrpSpPr/>
          <p:nvPr/>
        </p:nvGrpSpPr>
        <p:grpSpPr>
          <a:xfrm>
            <a:off x="202378" y="5370"/>
            <a:ext cx="3836735" cy="1675108"/>
            <a:chOff x="3357879" y="5072538"/>
            <a:chExt cx="593407" cy="259080"/>
          </a:xfrm>
          <a:solidFill>
            <a:srgbClr val="EB7339"/>
          </a:solidFill>
        </p:grpSpPr>
        <p:sp>
          <p:nvSpPr>
            <p:cNvPr id="10" name="Freeform 9">
              <a:extLst>
                <a:ext uri="{FF2B5EF4-FFF2-40B4-BE49-F238E27FC236}">
                  <a16:creationId xmlns:a16="http://schemas.microsoft.com/office/drawing/2014/main" id="{B971FED9-6B3B-4447-81BC-9A2164EE5EA4}"/>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3362876-0016-DD4A-8193-230860435AB5}"/>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F0F161AC-C618-4D4F-A79E-7663786FC280}"/>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grpSp>
      <p:sp>
        <p:nvSpPr>
          <p:cNvPr id="2" name="Rectangle 1">
            <a:extLst>
              <a:ext uri="{FF2B5EF4-FFF2-40B4-BE49-F238E27FC236}">
                <a16:creationId xmlns:a16="http://schemas.microsoft.com/office/drawing/2014/main" id="{9411D629-5024-8C2C-4D6E-BB409C54D434}"/>
              </a:ext>
            </a:extLst>
          </p:cNvPr>
          <p:cNvSpPr/>
          <p:nvPr/>
        </p:nvSpPr>
        <p:spPr>
          <a:xfrm>
            <a:off x="1147619" y="2138166"/>
            <a:ext cx="5237013" cy="46069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EBA5CD19-1436-0420-457F-3132482F5FD6}"/>
              </a:ext>
            </a:extLst>
          </p:cNvPr>
          <p:cNvSpPr>
            <a:spLocks noGrp="1"/>
          </p:cNvSpPr>
          <p:nvPr>
            <p:ph type="body" sz="quarter" idx="16"/>
          </p:nvPr>
        </p:nvSpPr>
        <p:spPr>
          <a:xfrm>
            <a:off x="819192" y="2010652"/>
            <a:ext cx="5893866" cy="755899"/>
          </a:xfrm>
        </p:spPr>
        <p:txBody>
          <a:bodyPr/>
          <a:lstStyle/>
          <a:p>
            <a:r>
              <a:rPr lang="pt-PT" sz="2000" dirty="0"/>
              <a:t>TEORIA DA MUDANÇA EXEMPLOS DE PARCEIROS</a:t>
            </a:r>
            <a:endParaRPr lang="en-US" sz="2000" dirty="0"/>
          </a:p>
        </p:txBody>
      </p:sp>
      <p:grpSp>
        <p:nvGrpSpPr>
          <p:cNvPr id="20" name="Graphic 2">
            <a:extLst>
              <a:ext uri="{FF2B5EF4-FFF2-40B4-BE49-F238E27FC236}">
                <a16:creationId xmlns:a16="http://schemas.microsoft.com/office/drawing/2014/main" id="{E040D436-6EFF-BB3B-A45D-251A26A64BF7}"/>
              </a:ext>
            </a:extLst>
          </p:cNvPr>
          <p:cNvGrpSpPr/>
          <p:nvPr/>
        </p:nvGrpSpPr>
        <p:grpSpPr>
          <a:xfrm rot="10800000">
            <a:off x="3749191" y="8474075"/>
            <a:ext cx="5071379" cy="2214150"/>
            <a:chOff x="3357879" y="5072538"/>
            <a:chExt cx="593407" cy="259080"/>
          </a:xfrm>
          <a:solidFill>
            <a:srgbClr val="EB7339"/>
          </a:solidFill>
        </p:grpSpPr>
        <p:sp>
          <p:nvSpPr>
            <p:cNvPr id="21" name="Freeform 20">
              <a:extLst>
                <a:ext uri="{FF2B5EF4-FFF2-40B4-BE49-F238E27FC236}">
                  <a16:creationId xmlns:a16="http://schemas.microsoft.com/office/drawing/2014/main" id="{ABC42565-CEB3-E326-9375-6D6E9AC7F167}"/>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DB8D5A81-A721-CC34-7C3A-70C21C9C79C8}"/>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DDA9C94E-B04A-2B9A-0326-7014696E445F}"/>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grpSp>
      <p:sp>
        <p:nvSpPr>
          <p:cNvPr id="34" name="Rectangle 33">
            <a:extLst>
              <a:ext uri="{FF2B5EF4-FFF2-40B4-BE49-F238E27FC236}">
                <a16:creationId xmlns:a16="http://schemas.microsoft.com/office/drawing/2014/main" id="{DA5EB75C-7237-A584-181E-8C75998819BB}"/>
              </a:ext>
            </a:extLst>
          </p:cNvPr>
          <p:cNvSpPr/>
          <p:nvPr/>
        </p:nvSpPr>
        <p:spPr>
          <a:xfrm>
            <a:off x="497060" y="5594238"/>
            <a:ext cx="902620" cy="2641468"/>
          </a:xfrm>
          <a:prstGeom prst="rect">
            <a:avLst/>
          </a:prstGeom>
          <a:solidFill>
            <a:srgbClr val="EB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39" name="Text Placeholder 45">
            <a:extLst>
              <a:ext uri="{FF2B5EF4-FFF2-40B4-BE49-F238E27FC236}">
                <a16:creationId xmlns:a16="http://schemas.microsoft.com/office/drawing/2014/main" id="{93A759EE-620D-3249-CA66-975546E4B786}"/>
              </a:ext>
            </a:extLst>
          </p:cNvPr>
          <p:cNvSpPr txBox="1">
            <a:spLocks/>
          </p:cNvSpPr>
          <p:nvPr/>
        </p:nvSpPr>
        <p:spPr>
          <a:xfrm>
            <a:off x="869281" y="6038211"/>
            <a:ext cx="562611" cy="341504"/>
          </a:xfrm>
          <a:prstGeom prst="rect">
            <a:avLst/>
          </a:prstGeom>
          <a:noFill/>
        </p:spPr>
        <p:txBody>
          <a:bodyPr wrap="square" lIns="0" tIns="0" rIns="0" bIns="0">
            <a:noAutofit/>
          </a:bodyPr>
          <a:lstStyle>
            <a:lvl1pPr marL="0" indent="0" algn="ctr">
              <a:buFontTx/>
              <a:buNone/>
              <a:defRPr sz="1728">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b="1" kern="0" dirty="0">
                <a:solidFill>
                  <a:schemeClr val="bg1"/>
                </a:solidFill>
              </a:rPr>
              <a:t>01</a:t>
            </a:r>
          </a:p>
        </p:txBody>
      </p:sp>
      <p:sp>
        <p:nvSpPr>
          <p:cNvPr id="40" name="Text Placeholder 23">
            <a:extLst>
              <a:ext uri="{FF2B5EF4-FFF2-40B4-BE49-F238E27FC236}">
                <a16:creationId xmlns:a16="http://schemas.microsoft.com/office/drawing/2014/main" id="{980A3387-7605-FC53-40CF-25965C2BC860}"/>
              </a:ext>
            </a:extLst>
          </p:cNvPr>
          <p:cNvSpPr txBox="1">
            <a:spLocks/>
          </p:cNvSpPr>
          <p:nvPr/>
        </p:nvSpPr>
        <p:spPr>
          <a:xfrm>
            <a:off x="1483113" y="6038211"/>
            <a:ext cx="5112000" cy="341504"/>
          </a:xfrm>
          <a:prstGeom prst="rect">
            <a:avLst/>
          </a:prstGeom>
          <a:no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tabLst>
                <a:tab pos="4486275" algn="l"/>
              </a:tabLst>
            </a:pPr>
            <a:r>
              <a:rPr lang="en-US" sz="1600" kern="0" dirty="0">
                <a:solidFill>
                  <a:srgbClr val="404040"/>
                </a:solidFill>
                <a:latin typeface="Calibri" panose="020F0502020204030204" pitchFamily="34" charset="0"/>
                <a:cs typeface="Calibri" panose="020F0502020204030204" pitchFamily="34" charset="0"/>
              </a:rPr>
              <a:t> Farming </a:t>
            </a:r>
            <a:r>
              <a:rPr lang="en-US" sz="1600" kern="0" dirty="0" err="1">
                <a:solidFill>
                  <a:srgbClr val="404040"/>
                </a:solidFill>
                <a:latin typeface="Calibri" panose="020F0502020204030204" pitchFamily="34" charset="0"/>
                <a:cs typeface="Calibri" panose="020F0502020204030204" pitchFamily="34" charset="0"/>
              </a:rPr>
              <a:t>Rathcroghan</a:t>
            </a:r>
            <a:r>
              <a:rPr lang="en-US" sz="1600" kern="0" dirty="0">
                <a:solidFill>
                  <a:srgbClr val="404040"/>
                </a:solidFill>
                <a:latin typeface="Calibri" panose="020F0502020204030204" pitchFamily="34" charset="0"/>
                <a:cs typeface="Calibri" panose="020F0502020204030204" pitchFamily="34" charset="0"/>
              </a:rPr>
              <a:t>	3</a:t>
            </a:r>
          </a:p>
        </p:txBody>
      </p:sp>
      <p:sp>
        <p:nvSpPr>
          <p:cNvPr id="41" name="Text Placeholder 47">
            <a:extLst>
              <a:ext uri="{FF2B5EF4-FFF2-40B4-BE49-F238E27FC236}">
                <a16:creationId xmlns:a16="http://schemas.microsoft.com/office/drawing/2014/main" id="{E79A89DA-174C-4AB5-021E-185FC307C4EC}"/>
              </a:ext>
            </a:extLst>
          </p:cNvPr>
          <p:cNvSpPr txBox="1">
            <a:spLocks/>
          </p:cNvSpPr>
          <p:nvPr/>
        </p:nvSpPr>
        <p:spPr>
          <a:xfrm>
            <a:off x="869281" y="6536477"/>
            <a:ext cx="562611" cy="341504"/>
          </a:xfrm>
          <a:prstGeom prst="rect">
            <a:avLst/>
          </a:prstGeom>
          <a:noFill/>
        </p:spPr>
        <p:txBody>
          <a:bodyPr wrap="square" lIns="0" tIns="0" rIns="0" bIns="0">
            <a:noAutofit/>
          </a:bodyPr>
          <a:lstStyle>
            <a:lvl1pPr marL="0" indent="0" algn="ctr">
              <a:buNone/>
              <a:defRPr sz="1901" b="1" i="0">
                <a:solidFill>
                  <a:srgbClr val="011E3B"/>
                </a:solidFill>
                <a:latin typeface="Calibri" panose="020F0502020204030204" pitchFamily="34" charset="0"/>
                <a:ea typeface="+mn-ea"/>
                <a:cs typeface="Calibri" panose="020F0502020204030204" pitchFamily="34" charset="0"/>
              </a:defRPr>
            </a:lvl1pPr>
            <a:lvl2pPr marL="378232" indent="0">
              <a:buNone/>
              <a:defRPr sz="3202">
                <a:solidFill>
                  <a:srgbClr val="011E3B"/>
                </a:solidFill>
                <a:latin typeface="Montserrat" pitchFamily="2" charset="77"/>
                <a:ea typeface="+mn-ea"/>
                <a:cs typeface="+mn-cs"/>
              </a:defRPr>
            </a:lvl2pPr>
            <a:lvl3pPr marL="756463" indent="0">
              <a:buNone/>
              <a:defRPr sz="3202">
                <a:solidFill>
                  <a:srgbClr val="011E3B"/>
                </a:solidFill>
                <a:latin typeface="Montserrat" pitchFamily="2" charset="77"/>
                <a:ea typeface="+mn-ea"/>
                <a:cs typeface="+mn-cs"/>
              </a:defRPr>
            </a:lvl3pPr>
            <a:lvl4pPr marL="1134695" indent="0">
              <a:buNone/>
              <a:defRPr sz="3202">
                <a:solidFill>
                  <a:srgbClr val="011E3B"/>
                </a:solidFill>
                <a:latin typeface="Montserrat" pitchFamily="2" charset="77"/>
                <a:ea typeface="+mn-ea"/>
                <a:cs typeface="+mn-cs"/>
              </a:defRPr>
            </a:lvl4pPr>
            <a:lvl5pPr marL="1512927" indent="0">
              <a:buNone/>
              <a:defRPr sz="3202">
                <a:solidFill>
                  <a:srgbClr val="011E3B"/>
                </a:solidFill>
                <a:latin typeface="Montserra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solidFill>
                  <a:schemeClr val="bg1"/>
                </a:solidFill>
              </a:rPr>
              <a:t>02</a:t>
            </a:r>
          </a:p>
        </p:txBody>
      </p:sp>
      <p:sp>
        <p:nvSpPr>
          <p:cNvPr id="42" name="Text Placeholder 48">
            <a:extLst>
              <a:ext uri="{FF2B5EF4-FFF2-40B4-BE49-F238E27FC236}">
                <a16:creationId xmlns:a16="http://schemas.microsoft.com/office/drawing/2014/main" id="{4A6C7247-704E-EE7B-4838-7FBBA120B45E}"/>
              </a:ext>
            </a:extLst>
          </p:cNvPr>
          <p:cNvSpPr txBox="1">
            <a:spLocks/>
          </p:cNvSpPr>
          <p:nvPr/>
        </p:nvSpPr>
        <p:spPr>
          <a:xfrm>
            <a:off x="1483113" y="6536477"/>
            <a:ext cx="5112000" cy="341504"/>
          </a:xfrm>
          <a:prstGeom prst="rect">
            <a:avLst/>
          </a:prstGeom>
          <a:no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tabLst>
                <a:tab pos="4486275" algn="l"/>
              </a:tabLst>
            </a:pPr>
            <a:r>
              <a:rPr lang="en-US" sz="1600" kern="0" dirty="0">
                <a:solidFill>
                  <a:srgbClr val="404040"/>
                </a:solidFill>
                <a:latin typeface="Calibri" panose="020F0502020204030204" pitchFamily="34" charset="0"/>
                <a:cs typeface="Calibri" panose="020F0502020204030204" pitchFamily="34" charset="0"/>
              </a:rPr>
              <a:t>European E-Learning Institute	6</a:t>
            </a:r>
          </a:p>
        </p:txBody>
      </p:sp>
      <p:sp>
        <p:nvSpPr>
          <p:cNvPr id="43" name="Text Placeholder 45">
            <a:extLst>
              <a:ext uri="{FF2B5EF4-FFF2-40B4-BE49-F238E27FC236}">
                <a16:creationId xmlns:a16="http://schemas.microsoft.com/office/drawing/2014/main" id="{00E6C6BB-D3BF-8708-54EA-76C620DDA63E}"/>
              </a:ext>
            </a:extLst>
          </p:cNvPr>
          <p:cNvSpPr txBox="1">
            <a:spLocks/>
          </p:cNvSpPr>
          <p:nvPr/>
        </p:nvSpPr>
        <p:spPr>
          <a:xfrm>
            <a:off x="869281" y="7034743"/>
            <a:ext cx="562611" cy="341504"/>
          </a:xfrm>
          <a:prstGeom prst="rect">
            <a:avLst/>
          </a:prstGeom>
          <a:noFill/>
        </p:spPr>
        <p:txBody>
          <a:bodyPr wrap="square" lIns="0" tIns="0" rIns="0" bIns="0">
            <a:noAutofit/>
          </a:bodyPr>
          <a:lstStyle>
            <a:lvl1pPr marL="0" indent="0" algn="ctr">
              <a:buFontTx/>
              <a:buNone/>
              <a:defRPr sz="1728">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b="1" kern="0" dirty="0">
                <a:solidFill>
                  <a:schemeClr val="bg1"/>
                </a:solidFill>
              </a:rPr>
              <a:t>03</a:t>
            </a:r>
          </a:p>
        </p:txBody>
      </p:sp>
      <p:sp>
        <p:nvSpPr>
          <p:cNvPr id="44" name="Text Placeholder 23">
            <a:extLst>
              <a:ext uri="{FF2B5EF4-FFF2-40B4-BE49-F238E27FC236}">
                <a16:creationId xmlns:a16="http://schemas.microsoft.com/office/drawing/2014/main" id="{472F6AAA-430C-8193-E54C-4867721E5DB1}"/>
              </a:ext>
            </a:extLst>
          </p:cNvPr>
          <p:cNvSpPr txBox="1">
            <a:spLocks/>
          </p:cNvSpPr>
          <p:nvPr/>
        </p:nvSpPr>
        <p:spPr>
          <a:xfrm>
            <a:off x="1483113" y="7034743"/>
            <a:ext cx="5112000" cy="341504"/>
          </a:xfrm>
          <a:prstGeom prst="rect">
            <a:avLst/>
          </a:prstGeom>
          <a:no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tabLst>
                <a:tab pos="4486275" algn="l"/>
              </a:tabLst>
            </a:pPr>
            <a:r>
              <a:rPr lang="en-IE" sz="1600" spc="-5" dirty="0" err="1">
                <a:solidFill>
                  <a:srgbClr val="404040"/>
                </a:solidFill>
                <a:latin typeface="Calibri"/>
                <a:cs typeface="Calibri"/>
              </a:rPr>
              <a:t>ADCMoura</a:t>
            </a:r>
            <a:r>
              <a:rPr lang="en-IE" sz="1600" spc="-5" dirty="0">
                <a:solidFill>
                  <a:srgbClr val="404040"/>
                </a:solidFill>
                <a:latin typeface="Calibri"/>
                <a:cs typeface="Calibri"/>
              </a:rPr>
              <a:t>	11</a:t>
            </a:r>
            <a:endParaRPr lang="en-IE" sz="1600" dirty="0">
              <a:solidFill>
                <a:srgbClr val="404040"/>
              </a:solidFill>
              <a:latin typeface="Calibri"/>
              <a:cs typeface="Calibri"/>
            </a:endParaRPr>
          </a:p>
          <a:p>
            <a:pPr>
              <a:tabLst>
                <a:tab pos="4660900" algn="l"/>
              </a:tabLst>
            </a:pPr>
            <a:endParaRPr lang="en-US" sz="1600" kern="0" dirty="0">
              <a:solidFill>
                <a:srgbClr val="404040"/>
              </a:solidFill>
              <a:latin typeface="Calibri" panose="020F0502020204030204" pitchFamily="34" charset="0"/>
              <a:cs typeface="Calibri" panose="020F0502020204030204" pitchFamily="34" charset="0"/>
            </a:endParaRPr>
          </a:p>
        </p:txBody>
      </p:sp>
      <p:sp>
        <p:nvSpPr>
          <p:cNvPr id="45" name="Text Placeholder 47">
            <a:extLst>
              <a:ext uri="{FF2B5EF4-FFF2-40B4-BE49-F238E27FC236}">
                <a16:creationId xmlns:a16="http://schemas.microsoft.com/office/drawing/2014/main" id="{C4B60294-74AD-E6ED-DC60-AC5497B81940}"/>
              </a:ext>
            </a:extLst>
          </p:cNvPr>
          <p:cNvSpPr txBox="1">
            <a:spLocks/>
          </p:cNvSpPr>
          <p:nvPr/>
        </p:nvSpPr>
        <p:spPr>
          <a:xfrm>
            <a:off x="869281" y="7533008"/>
            <a:ext cx="562611" cy="341504"/>
          </a:xfrm>
          <a:prstGeom prst="rect">
            <a:avLst/>
          </a:prstGeom>
          <a:noFill/>
        </p:spPr>
        <p:txBody>
          <a:bodyPr wrap="square" lIns="0" tIns="0" rIns="0" bIns="0">
            <a:noAutofit/>
          </a:bodyPr>
          <a:lstStyle>
            <a:lvl1pPr marL="0" indent="0" algn="ctr">
              <a:buNone/>
              <a:defRPr sz="1901" b="1" i="0">
                <a:solidFill>
                  <a:srgbClr val="011E3B"/>
                </a:solidFill>
                <a:latin typeface="Calibri" panose="020F0502020204030204" pitchFamily="34" charset="0"/>
                <a:ea typeface="+mn-ea"/>
                <a:cs typeface="Calibri" panose="020F0502020204030204" pitchFamily="34" charset="0"/>
              </a:defRPr>
            </a:lvl1pPr>
            <a:lvl2pPr marL="378232" indent="0">
              <a:buNone/>
              <a:defRPr sz="3202">
                <a:solidFill>
                  <a:srgbClr val="011E3B"/>
                </a:solidFill>
                <a:latin typeface="Montserrat" pitchFamily="2" charset="77"/>
                <a:ea typeface="+mn-ea"/>
                <a:cs typeface="+mn-cs"/>
              </a:defRPr>
            </a:lvl2pPr>
            <a:lvl3pPr marL="756463" indent="0">
              <a:buNone/>
              <a:defRPr sz="3202">
                <a:solidFill>
                  <a:srgbClr val="011E3B"/>
                </a:solidFill>
                <a:latin typeface="Montserrat" pitchFamily="2" charset="77"/>
                <a:ea typeface="+mn-ea"/>
                <a:cs typeface="+mn-cs"/>
              </a:defRPr>
            </a:lvl3pPr>
            <a:lvl4pPr marL="1134695" indent="0">
              <a:buNone/>
              <a:defRPr sz="3202">
                <a:solidFill>
                  <a:srgbClr val="011E3B"/>
                </a:solidFill>
                <a:latin typeface="Montserrat" pitchFamily="2" charset="77"/>
                <a:ea typeface="+mn-ea"/>
                <a:cs typeface="+mn-cs"/>
              </a:defRPr>
            </a:lvl4pPr>
            <a:lvl5pPr marL="1512927" indent="0">
              <a:buNone/>
              <a:defRPr sz="3202">
                <a:solidFill>
                  <a:srgbClr val="011E3B"/>
                </a:solidFill>
                <a:latin typeface="Montserra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solidFill>
                  <a:schemeClr val="bg1"/>
                </a:solidFill>
              </a:rPr>
              <a:t>04</a:t>
            </a:r>
          </a:p>
        </p:txBody>
      </p:sp>
      <p:sp>
        <p:nvSpPr>
          <p:cNvPr id="46" name="Text Placeholder 48">
            <a:extLst>
              <a:ext uri="{FF2B5EF4-FFF2-40B4-BE49-F238E27FC236}">
                <a16:creationId xmlns:a16="http://schemas.microsoft.com/office/drawing/2014/main" id="{A2828D6A-C12A-167C-6B4F-A4B07802C2E7}"/>
              </a:ext>
            </a:extLst>
          </p:cNvPr>
          <p:cNvSpPr txBox="1">
            <a:spLocks/>
          </p:cNvSpPr>
          <p:nvPr/>
        </p:nvSpPr>
        <p:spPr>
          <a:xfrm>
            <a:off x="1483113" y="7533008"/>
            <a:ext cx="5112000" cy="341504"/>
          </a:xfrm>
          <a:prstGeom prst="rect">
            <a:avLst/>
          </a:prstGeom>
          <a:no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tabLst>
                <a:tab pos="4486275" algn="l"/>
              </a:tabLst>
            </a:pPr>
            <a:r>
              <a:rPr lang="en-US" sz="1600" kern="0" dirty="0">
                <a:solidFill>
                  <a:srgbClr val="404040"/>
                </a:solidFill>
                <a:latin typeface="Calibri" panose="020F0502020204030204" pitchFamily="34" charset="0"/>
                <a:cs typeface="Calibri" panose="020F0502020204030204" pitchFamily="34" charset="0"/>
              </a:rPr>
              <a:t>ANATOLIKI 	20</a:t>
            </a:r>
          </a:p>
        </p:txBody>
      </p:sp>
      <p:cxnSp>
        <p:nvCxnSpPr>
          <p:cNvPr id="59" name="Straight Connector 58">
            <a:extLst>
              <a:ext uri="{FF2B5EF4-FFF2-40B4-BE49-F238E27FC236}">
                <a16:creationId xmlns:a16="http://schemas.microsoft.com/office/drawing/2014/main" id="{54087CAD-ED4D-5953-B35A-60558ACEDCA8}"/>
              </a:ext>
            </a:extLst>
          </p:cNvPr>
          <p:cNvCxnSpPr>
            <a:cxnSpLocks/>
          </p:cNvCxnSpPr>
          <p:nvPr/>
        </p:nvCxnSpPr>
        <p:spPr>
          <a:xfrm>
            <a:off x="1483113" y="6416675"/>
            <a:ext cx="4997133" cy="0"/>
          </a:xfrm>
          <a:prstGeom prst="line">
            <a:avLst/>
          </a:prstGeom>
          <a:ln w="19050">
            <a:solidFill>
              <a:srgbClr val="354F92"/>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F07EF1-EDDC-2AC3-E0E6-C280AFE1A58B}"/>
              </a:ext>
            </a:extLst>
          </p:cNvPr>
          <p:cNvCxnSpPr>
            <a:cxnSpLocks/>
          </p:cNvCxnSpPr>
          <p:nvPr/>
        </p:nvCxnSpPr>
        <p:spPr>
          <a:xfrm>
            <a:off x="1483112" y="6929824"/>
            <a:ext cx="4997133" cy="0"/>
          </a:xfrm>
          <a:prstGeom prst="line">
            <a:avLst/>
          </a:prstGeom>
          <a:ln w="19050">
            <a:solidFill>
              <a:srgbClr val="354F92"/>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D06F582-67E2-411E-C0FC-3712291422FF}"/>
              </a:ext>
            </a:extLst>
          </p:cNvPr>
          <p:cNvCxnSpPr>
            <a:cxnSpLocks/>
          </p:cNvCxnSpPr>
          <p:nvPr/>
        </p:nvCxnSpPr>
        <p:spPr>
          <a:xfrm>
            <a:off x="1540546" y="7483475"/>
            <a:ext cx="4997133" cy="0"/>
          </a:xfrm>
          <a:prstGeom prst="line">
            <a:avLst/>
          </a:prstGeom>
          <a:ln w="19050">
            <a:solidFill>
              <a:srgbClr val="354F9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89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4DA829-A968-7E83-D00E-561C5C35E7DB}"/>
              </a:ext>
            </a:extLst>
          </p:cNvPr>
          <p:cNvSpPr>
            <a:spLocks noGrp="1"/>
          </p:cNvSpPr>
          <p:nvPr>
            <p:ph type="body" sz="quarter" idx="13"/>
          </p:nvPr>
        </p:nvSpPr>
        <p:spPr>
          <a:xfrm>
            <a:off x="2238548" y="929696"/>
            <a:ext cx="5330653" cy="492797"/>
          </a:xfrm>
          <a:solidFill>
            <a:srgbClr val="EB7339"/>
          </a:solidFill>
        </p:spPr>
        <p:txBody>
          <a:bodyPr anchor="ctr"/>
          <a:lstStyle/>
          <a:p>
            <a:pPr marL="223838"/>
            <a:r>
              <a:rPr lang="en-IE" kern="0" spc="-5" dirty="0">
                <a:solidFill>
                  <a:schemeClr val="bg1"/>
                </a:solidFill>
                <a:latin typeface="Calibri"/>
                <a:cs typeface="Calibri"/>
              </a:rPr>
              <a:t>ANATOLIKI SA</a:t>
            </a:r>
            <a:r>
              <a:rPr lang="en-IE" sz="2400" spc="-5" dirty="0">
                <a:solidFill>
                  <a:schemeClr val="bg1"/>
                </a:solidFill>
                <a:latin typeface="Calibri"/>
                <a:cs typeface="Calibri"/>
              </a:rPr>
              <a:t> – ORGANIZAÇÃO DE</a:t>
            </a:r>
          </a:p>
        </p:txBody>
      </p:sp>
      <p:cxnSp>
        <p:nvCxnSpPr>
          <p:cNvPr id="16" name="Straight Connector 15">
            <a:extLst>
              <a:ext uri="{FF2B5EF4-FFF2-40B4-BE49-F238E27FC236}">
                <a16:creationId xmlns:a16="http://schemas.microsoft.com/office/drawing/2014/main" id="{0597E16B-C4ED-C5D5-CB8C-3E786F7817CC}"/>
              </a:ext>
            </a:extLst>
          </p:cNvPr>
          <p:cNvCxnSpPr>
            <a:cxnSpLocks/>
          </p:cNvCxnSpPr>
          <p:nvPr/>
        </p:nvCxnSpPr>
        <p:spPr>
          <a:xfrm>
            <a:off x="321830" y="232994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F3F7005-123D-9156-4726-2B31EBC7D77F}"/>
              </a:ext>
            </a:extLst>
          </p:cNvPr>
          <p:cNvSpPr/>
          <p:nvPr/>
        </p:nvSpPr>
        <p:spPr>
          <a:xfrm>
            <a:off x="608864" y="2176055"/>
            <a:ext cx="2456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D7793EB-2DF6-26B9-93FB-E95084D5682E}"/>
              </a:ext>
            </a:extLst>
          </p:cNvPr>
          <p:cNvCxnSpPr>
            <a:cxnSpLocks/>
          </p:cNvCxnSpPr>
          <p:nvPr/>
        </p:nvCxnSpPr>
        <p:spPr>
          <a:xfrm>
            <a:off x="331705" y="5276786"/>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C33008F-7C39-0212-4995-AAB10D4F94B6}"/>
              </a:ext>
            </a:extLst>
          </p:cNvPr>
          <p:cNvSpPr/>
          <p:nvPr/>
        </p:nvSpPr>
        <p:spPr>
          <a:xfrm>
            <a:off x="618739" y="5122897"/>
            <a:ext cx="2598928"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5">
            <a:extLst>
              <a:ext uri="{FF2B5EF4-FFF2-40B4-BE49-F238E27FC236}">
                <a16:creationId xmlns:a16="http://schemas.microsoft.com/office/drawing/2014/main" id="{86B4AB98-6475-E749-0110-D61417244D74}"/>
              </a:ext>
            </a:extLst>
          </p:cNvPr>
          <p:cNvSpPr txBox="1">
            <a:spLocks/>
          </p:cNvSpPr>
          <p:nvPr/>
        </p:nvSpPr>
        <p:spPr>
          <a:xfrm>
            <a:off x="2586758" y="2704362"/>
            <a:ext cx="4320000" cy="2169890"/>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kern="0" spc="-5" dirty="0">
                <a:latin typeface="Calibri"/>
                <a:cs typeface="Calibri"/>
              </a:rPr>
              <a:t>O "</a:t>
            </a:r>
            <a:r>
              <a:rPr lang="pt-PT" kern="0" spc="-5" dirty="0" err="1">
                <a:latin typeface="Calibri"/>
                <a:cs typeface="Calibri"/>
              </a:rPr>
              <a:t>Echedorou</a:t>
            </a:r>
            <a:r>
              <a:rPr lang="pt-PT" kern="0" spc="-5" dirty="0">
                <a:latin typeface="Calibri"/>
                <a:cs typeface="Calibri"/>
              </a:rPr>
              <a:t> </a:t>
            </a:r>
            <a:r>
              <a:rPr lang="pt-PT" kern="0" spc="-5" dirty="0" err="1">
                <a:latin typeface="Calibri"/>
                <a:cs typeface="Calibri"/>
              </a:rPr>
              <a:t>Physis</a:t>
            </a:r>
            <a:r>
              <a:rPr lang="pt-PT" kern="0" spc="-5" dirty="0">
                <a:latin typeface="Calibri"/>
                <a:cs typeface="Calibri"/>
              </a:rPr>
              <a:t>" é um grupo ambiental de residentes da aldeia de </a:t>
            </a:r>
            <a:r>
              <a:rPr lang="pt-PT" kern="0" spc="-5" dirty="0" err="1">
                <a:latin typeface="Calibri"/>
                <a:cs typeface="Calibri"/>
              </a:rPr>
              <a:t>Kalochori</a:t>
            </a:r>
            <a:r>
              <a:rPr lang="pt-PT" kern="0" spc="-5" dirty="0">
                <a:latin typeface="Calibri"/>
                <a:cs typeface="Calibri"/>
              </a:rPr>
              <a:t>, em Salónica, na Grécia. A criação da iniciativa teve início durante a pandemia de COVID-19, quando os debates sobre os vários desafios ambientais e o abandono do delta do rio </a:t>
            </a:r>
            <a:r>
              <a:rPr lang="pt-PT" kern="0" spc="-5" dirty="0" err="1">
                <a:latin typeface="Calibri"/>
                <a:cs typeface="Calibri"/>
              </a:rPr>
              <a:t>Galikos</a:t>
            </a:r>
            <a:r>
              <a:rPr lang="pt-PT" kern="0" spc="-5" dirty="0">
                <a:latin typeface="Calibri"/>
                <a:cs typeface="Calibri"/>
              </a:rPr>
              <a:t> e da lagoa de </a:t>
            </a:r>
            <a:r>
              <a:rPr lang="pt-PT" kern="0" spc="-5" dirty="0" err="1">
                <a:latin typeface="Calibri"/>
                <a:cs typeface="Calibri"/>
              </a:rPr>
              <a:t>Kalochori</a:t>
            </a:r>
            <a:r>
              <a:rPr lang="pt-PT" kern="0" spc="-5" dirty="0">
                <a:latin typeface="Calibri"/>
                <a:cs typeface="Calibri"/>
              </a:rPr>
              <a:t> se tornaram cada vez mais frequentes. A iniciativa partiu dos cidadãos das aldeias vizinhas e dos bairros periurbanos da cidade de Salónica, como um apelo à ação para manter vivas as memórias de infância das margens do rio e do estuário do rio </a:t>
            </a:r>
            <a:r>
              <a:rPr lang="pt-PT" kern="0" spc="-5" dirty="0" err="1">
                <a:latin typeface="Calibri"/>
                <a:cs typeface="Calibri"/>
              </a:rPr>
              <a:t>Galikos</a:t>
            </a:r>
            <a:r>
              <a:rPr lang="pt-PT" kern="0" spc="-5" dirty="0">
                <a:latin typeface="Calibri"/>
                <a:cs typeface="Calibri"/>
              </a:rPr>
              <a:t>, limpas e agradáveis de visitar, e que consideravam inadequada a atual situação de abandono. Após um longo período de discussões, consultas e ações informais, o grupo ganhou corpo e transformou-se numa organização civil sem fins lucrativos dirigida por um grupo de residentes locais da zona, provenientes de diferentes origens e profissões</a:t>
            </a:r>
            <a:r>
              <a:rPr lang="en-IE" kern="0" spc="-5" dirty="0">
                <a:latin typeface="Calibri"/>
                <a:cs typeface="Calibri"/>
              </a:rPr>
              <a:t>.</a:t>
            </a:r>
          </a:p>
        </p:txBody>
      </p:sp>
      <p:sp>
        <p:nvSpPr>
          <p:cNvPr id="30" name="Text Placeholder 5">
            <a:extLst>
              <a:ext uri="{FF2B5EF4-FFF2-40B4-BE49-F238E27FC236}">
                <a16:creationId xmlns:a16="http://schemas.microsoft.com/office/drawing/2014/main" id="{97B81F84-5B61-D509-FE8E-73FAC7BDC5D5}"/>
              </a:ext>
            </a:extLst>
          </p:cNvPr>
          <p:cNvSpPr txBox="1">
            <a:spLocks/>
          </p:cNvSpPr>
          <p:nvPr/>
        </p:nvSpPr>
        <p:spPr>
          <a:xfrm>
            <a:off x="2596633" y="5656893"/>
            <a:ext cx="4310126" cy="1750380"/>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kern="0" spc="-5" dirty="0">
                <a:latin typeface="Calibri"/>
                <a:cs typeface="Calibri"/>
              </a:rPr>
              <a:t>O principal objetivo a curto prazo definido durante a criação do grupo ambiental "</a:t>
            </a:r>
            <a:r>
              <a:rPr lang="pt-PT" kern="0" spc="-5" dirty="0" err="1">
                <a:latin typeface="Calibri"/>
                <a:cs typeface="Calibri"/>
              </a:rPr>
              <a:t>Echedoros</a:t>
            </a:r>
            <a:r>
              <a:rPr lang="pt-PT" kern="0" spc="-5" dirty="0">
                <a:latin typeface="Calibri"/>
                <a:cs typeface="Calibri"/>
              </a:rPr>
              <a:t> </a:t>
            </a:r>
            <a:r>
              <a:rPr lang="pt-PT" kern="0" spc="-5" dirty="0" err="1">
                <a:latin typeface="Calibri"/>
                <a:cs typeface="Calibri"/>
              </a:rPr>
              <a:t>Physis</a:t>
            </a:r>
            <a:r>
              <a:rPr lang="pt-PT" kern="0" spc="-5" dirty="0">
                <a:latin typeface="Calibri"/>
                <a:cs typeface="Calibri"/>
              </a:rPr>
              <a:t>" foi a reconstrução de duas pontes antigas, semidestruídas, localizadas num percurso pedestre em torno do Delta do rio </a:t>
            </a:r>
            <a:r>
              <a:rPr lang="pt-PT" kern="0" spc="-5" dirty="0" err="1">
                <a:latin typeface="Calibri"/>
                <a:cs typeface="Calibri"/>
              </a:rPr>
              <a:t>Galikos</a:t>
            </a:r>
            <a:r>
              <a:rPr lang="pt-PT" kern="0" spc="-5" dirty="0">
                <a:latin typeface="Calibri"/>
                <a:cs typeface="Calibri"/>
              </a:rPr>
              <a:t>, como ponto de partida para o rejuvenescimento da área e dos antigos percursos existentes no território. Entretanto, vários outros problemas vieram à tona, dando um objetivo polivalente ao grupo, abordando os diferentes problemas ambientais existentes. O objetivo a longo prazo do grupo é aumentar a atratividade da zona húmida, tornando-a um local preservado e sustentável para visitar, contribuindo ao mesmo tempo para a resolução dos diferentes desafios ambientais do território</a:t>
            </a:r>
            <a:r>
              <a:rPr lang="en-IE" kern="0" spc="-5" dirty="0">
                <a:latin typeface="Calibri"/>
                <a:cs typeface="Calibri"/>
              </a:rPr>
              <a:t>.</a:t>
            </a:r>
          </a:p>
        </p:txBody>
      </p:sp>
      <p:grpSp>
        <p:nvGrpSpPr>
          <p:cNvPr id="33" name="Graphic 2">
            <a:extLst>
              <a:ext uri="{FF2B5EF4-FFF2-40B4-BE49-F238E27FC236}">
                <a16:creationId xmlns:a16="http://schemas.microsoft.com/office/drawing/2014/main" id="{8BABA9DE-5C3A-8344-6068-630F9E093F8B}"/>
              </a:ext>
            </a:extLst>
          </p:cNvPr>
          <p:cNvGrpSpPr/>
          <p:nvPr/>
        </p:nvGrpSpPr>
        <p:grpSpPr>
          <a:xfrm>
            <a:off x="-2110217" y="-146663"/>
            <a:ext cx="3836735" cy="1675108"/>
            <a:chOff x="3357879" y="5072538"/>
            <a:chExt cx="593407" cy="259080"/>
          </a:xfrm>
          <a:solidFill>
            <a:srgbClr val="EB7339"/>
          </a:solidFill>
        </p:grpSpPr>
        <p:sp>
          <p:nvSpPr>
            <p:cNvPr id="34" name="Freeform 33">
              <a:extLst>
                <a:ext uri="{FF2B5EF4-FFF2-40B4-BE49-F238E27FC236}">
                  <a16:creationId xmlns:a16="http://schemas.microsoft.com/office/drawing/2014/main" id="{EB61E01E-E0C6-834D-F3C7-72815905E1E5}"/>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B3AC62B-ACD7-B155-0ADD-FF2FCF346599}"/>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8B2B72C7-85AC-D844-48E0-2D8E44AF0154}"/>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grpSp>
      <p:cxnSp>
        <p:nvCxnSpPr>
          <p:cNvPr id="37" name="Straight Connector 36">
            <a:extLst>
              <a:ext uri="{FF2B5EF4-FFF2-40B4-BE49-F238E27FC236}">
                <a16:creationId xmlns:a16="http://schemas.microsoft.com/office/drawing/2014/main" id="{7EFD6C42-715C-EF39-A56F-7D4420BB3D6D}"/>
              </a:ext>
            </a:extLst>
          </p:cNvPr>
          <p:cNvCxnSpPr>
            <a:cxnSpLocks/>
          </p:cNvCxnSpPr>
          <p:nvPr/>
        </p:nvCxnSpPr>
        <p:spPr>
          <a:xfrm>
            <a:off x="325701" y="7863160"/>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AF2202FF-9E3D-42FF-85F9-8276717BF8D8}"/>
              </a:ext>
            </a:extLst>
          </p:cNvPr>
          <p:cNvSpPr/>
          <p:nvPr/>
        </p:nvSpPr>
        <p:spPr>
          <a:xfrm>
            <a:off x="612735" y="7709271"/>
            <a:ext cx="22275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5">
            <a:extLst>
              <a:ext uri="{FF2B5EF4-FFF2-40B4-BE49-F238E27FC236}">
                <a16:creationId xmlns:a16="http://schemas.microsoft.com/office/drawing/2014/main" id="{A102EA07-176A-219F-F0EB-E463A03F4BC1}"/>
              </a:ext>
            </a:extLst>
          </p:cNvPr>
          <p:cNvSpPr txBox="1">
            <a:spLocks/>
          </p:cNvSpPr>
          <p:nvPr/>
        </p:nvSpPr>
        <p:spPr>
          <a:xfrm>
            <a:off x="2590628" y="8237579"/>
            <a:ext cx="4394371" cy="202612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kern="0" spc="-5" dirty="0">
                <a:latin typeface="Calibri"/>
                <a:cs typeface="Calibri"/>
              </a:rPr>
              <a:t>Durante todos os seus anos de funcionamento, o grupo criou várias sinergias com diferentes atores da cidade de </a:t>
            </a:r>
            <a:r>
              <a:rPr lang="pt-PT" kern="0" spc="-5" dirty="0" err="1">
                <a:latin typeface="Calibri"/>
                <a:cs typeface="Calibri"/>
              </a:rPr>
              <a:t>Kalochori</a:t>
            </a:r>
            <a:r>
              <a:rPr lang="pt-PT" kern="0" spc="-5" dirty="0">
                <a:latin typeface="Calibri"/>
                <a:cs typeface="Calibri"/>
              </a:rPr>
              <a:t> e da área metropolitana de Salónica. Sendo um grupo voluntário de cidadãos ativos, o "</a:t>
            </a:r>
            <a:r>
              <a:rPr lang="pt-PT" kern="0" spc="-5" dirty="0" err="1">
                <a:latin typeface="Calibri"/>
                <a:cs typeface="Calibri"/>
              </a:rPr>
              <a:t>Echedoros</a:t>
            </a:r>
            <a:r>
              <a:rPr lang="pt-PT" kern="0" spc="-5" dirty="0">
                <a:latin typeface="Calibri"/>
                <a:cs typeface="Calibri"/>
              </a:rPr>
              <a:t> </a:t>
            </a:r>
            <a:r>
              <a:rPr lang="pt-PT" kern="0" spc="-5" dirty="0" err="1">
                <a:latin typeface="Calibri"/>
                <a:cs typeface="Calibri"/>
              </a:rPr>
              <a:t>Physis</a:t>
            </a:r>
            <a:r>
              <a:rPr lang="pt-PT" kern="0" spc="-5" dirty="0">
                <a:latin typeface="Calibri"/>
                <a:cs typeface="Calibri"/>
              </a:rPr>
              <a:t>" representa ao mesmo tempo as competências, a experiência e as ligações dos seus membros. O grupo estabeleceu várias sinergias com organismos públicos e organizações que operam na área, tais como a Região da Macedónia Central, o Município local de Delta, a Agência para o Ambiente Natural e as Alterações Climáticas de </a:t>
            </a:r>
            <a:r>
              <a:rPr lang="pt-PT" kern="0" spc="-5" dirty="0" err="1">
                <a:latin typeface="Calibri"/>
                <a:cs typeface="Calibri"/>
              </a:rPr>
              <a:t>Axios</a:t>
            </a:r>
            <a:r>
              <a:rPr lang="pt-PT" kern="0" spc="-5" dirty="0">
                <a:latin typeface="Calibri"/>
                <a:cs typeface="Calibri"/>
              </a:rPr>
              <a:t> Delta (N.E.C.C.A.) e outras organizações ambientais e de voluntariado. No entanto, "</a:t>
            </a:r>
            <a:r>
              <a:rPr lang="pt-PT" kern="0" spc="-5" dirty="0" err="1">
                <a:latin typeface="Calibri"/>
                <a:cs typeface="Calibri"/>
              </a:rPr>
              <a:t>Echedoros</a:t>
            </a:r>
            <a:r>
              <a:rPr lang="pt-PT" kern="0" spc="-5" dirty="0">
                <a:latin typeface="Calibri"/>
                <a:cs typeface="Calibri"/>
              </a:rPr>
              <a:t> </a:t>
            </a:r>
            <a:r>
              <a:rPr lang="pt-PT" kern="0" spc="-5" dirty="0" err="1">
                <a:latin typeface="Calibri"/>
                <a:cs typeface="Calibri"/>
              </a:rPr>
              <a:t>Physis</a:t>
            </a:r>
            <a:r>
              <a:rPr lang="pt-PT" kern="0" spc="-5" dirty="0">
                <a:latin typeface="Calibri"/>
                <a:cs typeface="Calibri"/>
              </a:rPr>
              <a:t>" não está ligado a qualquer orientação política, sendo uma forma de expressão das necessidades reais da zona e da visão dos seus residentes.</a:t>
            </a:r>
            <a:endParaRPr lang="en-IE" kern="0" spc="-5" dirty="0">
              <a:latin typeface="Calibri"/>
              <a:cs typeface="Calibri"/>
            </a:endParaRPr>
          </a:p>
        </p:txBody>
      </p:sp>
      <p:grpSp>
        <p:nvGrpSpPr>
          <p:cNvPr id="54" name="Group 53">
            <a:extLst>
              <a:ext uri="{FF2B5EF4-FFF2-40B4-BE49-F238E27FC236}">
                <a16:creationId xmlns:a16="http://schemas.microsoft.com/office/drawing/2014/main" id="{A5CCF8FF-EF04-9620-20EA-F4B09D675415}"/>
              </a:ext>
            </a:extLst>
          </p:cNvPr>
          <p:cNvGrpSpPr>
            <a:grpSpLocks noChangeAspect="1"/>
          </p:cNvGrpSpPr>
          <p:nvPr/>
        </p:nvGrpSpPr>
        <p:grpSpPr>
          <a:xfrm>
            <a:off x="753078" y="6462480"/>
            <a:ext cx="749618" cy="748800"/>
            <a:chOff x="7257599" y="768348"/>
            <a:chExt cx="868457" cy="867509"/>
          </a:xfrm>
          <a:solidFill>
            <a:srgbClr val="404040"/>
          </a:solidFill>
        </p:grpSpPr>
        <p:sp>
          <p:nvSpPr>
            <p:cNvPr id="55" name="Freeform 54">
              <a:extLst>
                <a:ext uri="{FF2B5EF4-FFF2-40B4-BE49-F238E27FC236}">
                  <a16:creationId xmlns:a16="http://schemas.microsoft.com/office/drawing/2014/main" id="{93E85E39-7318-2B08-9D4F-71BFC9A9496F}"/>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6" name="Graphic 2">
              <a:extLst>
                <a:ext uri="{FF2B5EF4-FFF2-40B4-BE49-F238E27FC236}">
                  <a16:creationId xmlns:a16="http://schemas.microsoft.com/office/drawing/2014/main" id="{47452377-5180-A235-2D72-A07450998C31}"/>
                </a:ext>
              </a:extLst>
            </p:cNvPr>
            <p:cNvGrpSpPr/>
            <p:nvPr/>
          </p:nvGrpSpPr>
          <p:grpSpPr>
            <a:xfrm>
              <a:off x="7257599" y="768348"/>
              <a:ext cx="868457" cy="867509"/>
              <a:chOff x="7257599" y="768348"/>
              <a:chExt cx="868457" cy="867509"/>
            </a:xfrm>
            <a:grpFill/>
          </p:grpSpPr>
          <p:sp>
            <p:nvSpPr>
              <p:cNvPr id="57" name="Freeform 56">
                <a:extLst>
                  <a:ext uri="{FF2B5EF4-FFF2-40B4-BE49-F238E27FC236}">
                    <a16:creationId xmlns:a16="http://schemas.microsoft.com/office/drawing/2014/main" id="{93E71204-C7BF-4AEF-0E51-99B757D7DF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B2DDB961-857A-B40A-20CC-ACCAFDCB71FC}"/>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B7209AD5-B17F-8DC1-19F7-204CD1AC27B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8610D398-351F-2906-C110-590DF314EE6C}"/>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68CB73DA-239C-7A78-AB3B-81C15DB7A36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62" name="Graphic 3">
            <a:extLst>
              <a:ext uri="{FF2B5EF4-FFF2-40B4-BE49-F238E27FC236}">
                <a16:creationId xmlns:a16="http://schemas.microsoft.com/office/drawing/2014/main" id="{84C18842-D250-CE2D-E2E6-C81010CCF666}"/>
              </a:ext>
            </a:extLst>
          </p:cNvPr>
          <p:cNvGrpSpPr>
            <a:grpSpLocks noChangeAspect="1"/>
          </p:cNvGrpSpPr>
          <p:nvPr/>
        </p:nvGrpSpPr>
        <p:grpSpPr>
          <a:xfrm>
            <a:off x="727720" y="8963352"/>
            <a:ext cx="749544" cy="748800"/>
            <a:chOff x="10436851" y="3696286"/>
            <a:chExt cx="1037794" cy="1036764"/>
          </a:xfrm>
          <a:solidFill>
            <a:srgbClr val="404040"/>
          </a:solidFill>
        </p:grpSpPr>
        <p:sp>
          <p:nvSpPr>
            <p:cNvPr id="63" name="Freeform 62">
              <a:extLst>
                <a:ext uri="{FF2B5EF4-FFF2-40B4-BE49-F238E27FC236}">
                  <a16:creationId xmlns:a16="http://schemas.microsoft.com/office/drawing/2014/main" id="{07C5F2D8-639B-B12E-1C5B-65A58CBAD37A}"/>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EB7339"/>
            </a:solidFill>
            <a:ln w="27426" cap="flat">
              <a:noFill/>
              <a:prstDash val="solid"/>
              <a:miter/>
            </a:ln>
          </p:spPr>
          <p:txBody>
            <a:bodyPr rtlCol="0" anchor="ctr"/>
            <a:lstStyle/>
            <a:p>
              <a:endParaRPr lang="en-US"/>
            </a:p>
          </p:txBody>
        </p:sp>
        <p:grpSp>
          <p:nvGrpSpPr>
            <p:cNvPr id="64" name="Graphic 3">
              <a:extLst>
                <a:ext uri="{FF2B5EF4-FFF2-40B4-BE49-F238E27FC236}">
                  <a16:creationId xmlns:a16="http://schemas.microsoft.com/office/drawing/2014/main" id="{E8401CC9-8AE1-6560-3A66-F21E456240DE}"/>
                </a:ext>
              </a:extLst>
            </p:cNvPr>
            <p:cNvGrpSpPr/>
            <p:nvPr/>
          </p:nvGrpSpPr>
          <p:grpSpPr>
            <a:xfrm>
              <a:off x="10436851" y="3696286"/>
              <a:ext cx="1037794" cy="1036764"/>
              <a:chOff x="10436851" y="3696286"/>
              <a:chExt cx="1037794" cy="1036764"/>
            </a:xfrm>
            <a:grpFill/>
          </p:grpSpPr>
          <p:sp>
            <p:nvSpPr>
              <p:cNvPr id="65" name="Freeform 64">
                <a:extLst>
                  <a:ext uri="{FF2B5EF4-FFF2-40B4-BE49-F238E27FC236}">
                    <a16:creationId xmlns:a16="http://schemas.microsoft.com/office/drawing/2014/main" id="{8E8DE5EB-E0F9-110A-C20C-994CE8C99119}"/>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925B61B-938D-67E1-3833-EC59CB5898C1}"/>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dirty="0"/>
              </a:p>
            </p:txBody>
          </p:sp>
        </p:grpSp>
      </p:grpSp>
      <p:grpSp>
        <p:nvGrpSpPr>
          <p:cNvPr id="72" name="Group 71">
            <a:extLst>
              <a:ext uri="{FF2B5EF4-FFF2-40B4-BE49-F238E27FC236}">
                <a16:creationId xmlns:a16="http://schemas.microsoft.com/office/drawing/2014/main" id="{B6B16CFA-E394-FEF2-C59A-8B64F112E41A}"/>
              </a:ext>
            </a:extLst>
          </p:cNvPr>
          <p:cNvGrpSpPr/>
          <p:nvPr/>
        </p:nvGrpSpPr>
        <p:grpSpPr>
          <a:xfrm>
            <a:off x="724607" y="3537333"/>
            <a:ext cx="748786" cy="898971"/>
            <a:chOff x="689122" y="3058524"/>
            <a:chExt cx="748786" cy="898971"/>
          </a:xfrm>
        </p:grpSpPr>
        <p:grpSp>
          <p:nvGrpSpPr>
            <p:cNvPr id="43" name="Group 42">
              <a:extLst>
                <a:ext uri="{FF2B5EF4-FFF2-40B4-BE49-F238E27FC236}">
                  <a16:creationId xmlns:a16="http://schemas.microsoft.com/office/drawing/2014/main" id="{B07E81CD-05C5-8925-C449-288CEE5DAA4D}"/>
                </a:ext>
              </a:extLst>
            </p:cNvPr>
            <p:cNvGrpSpPr>
              <a:grpSpLocks noChangeAspect="1"/>
            </p:cNvGrpSpPr>
            <p:nvPr/>
          </p:nvGrpSpPr>
          <p:grpSpPr>
            <a:xfrm>
              <a:off x="689122" y="3208695"/>
              <a:ext cx="748786" cy="748800"/>
              <a:chOff x="8736336" y="773976"/>
              <a:chExt cx="925001" cy="925018"/>
            </a:xfrm>
            <a:solidFill>
              <a:srgbClr val="404040"/>
            </a:solidFill>
          </p:grpSpPr>
          <p:grpSp>
            <p:nvGrpSpPr>
              <p:cNvPr id="44" name="Graphic 2">
                <a:extLst>
                  <a:ext uri="{FF2B5EF4-FFF2-40B4-BE49-F238E27FC236}">
                    <a16:creationId xmlns:a16="http://schemas.microsoft.com/office/drawing/2014/main" id="{11FD8B12-83C3-80E7-6226-38B45F51D838}"/>
                  </a:ext>
                </a:extLst>
              </p:cNvPr>
              <p:cNvGrpSpPr/>
              <p:nvPr/>
            </p:nvGrpSpPr>
            <p:grpSpPr>
              <a:xfrm>
                <a:off x="8736336" y="773976"/>
                <a:ext cx="925001" cy="925018"/>
                <a:chOff x="8736336" y="773976"/>
                <a:chExt cx="925001" cy="925018"/>
              </a:xfrm>
              <a:grpFill/>
            </p:grpSpPr>
            <p:sp>
              <p:nvSpPr>
                <p:cNvPr id="47" name="Freeform 46">
                  <a:extLst>
                    <a:ext uri="{FF2B5EF4-FFF2-40B4-BE49-F238E27FC236}">
                      <a16:creationId xmlns:a16="http://schemas.microsoft.com/office/drawing/2014/main" id="{F32BF458-7C6E-4345-F7AA-B8BB65F1059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5CA8752E-0846-7260-5104-23D48FD2BC60}"/>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78CF27AB-4ED5-27EA-1A91-C86384DEDA12}"/>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A2BAFC86-AB3F-E415-52C3-125906C812A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462D7BBA-B870-F7B5-7AA7-CBEA50801491}"/>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81B75D88-18F3-39EA-2771-A3D885C4854D}"/>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60A8B218-10BF-AB0A-AC5D-37554E54634B}"/>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F48BA59-1839-FB7B-D8C4-D0D7C3855F69}"/>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E7164EBD-2795-5338-EC6F-9C398DC4AE68}"/>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1" name="Group 70">
              <a:extLst>
                <a:ext uri="{FF2B5EF4-FFF2-40B4-BE49-F238E27FC236}">
                  <a16:creationId xmlns:a16="http://schemas.microsoft.com/office/drawing/2014/main" id="{09CDF227-7AEE-E2AF-DAC8-3B16E48CC066}"/>
                </a:ext>
              </a:extLst>
            </p:cNvPr>
            <p:cNvGrpSpPr/>
            <p:nvPr/>
          </p:nvGrpSpPr>
          <p:grpSpPr>
            <a:xfrm rot="16200000">
              <a:off x="998594" y="2926741"/>
              <a:ext cx="122527" cy="386093"/>
              <a:chOff x="1467781" y="3425458"/>
              <a:chExt cx="122527" cy="386093"/>
            </a:xfrm>
          </p:grpSpPr>
          <p:sp>
            <p:nvSpPr>
              <p:cNvPr id="68" name="Freeform 67">
                <a:extLst>
                  <a:ext uri="{FF2B5EF4-FFF2-40B4-BE49-F238E27FC236}">
                    <a16:creationId xmlns:a16="http://schemas.microsoft.com/office/drawing/2014/main" id="{2D4C12EA-6004-3C97-5810-3EEA2E53862A}"/>
                  </a:ext>
                </a:extLst>
              </p:cNvPr>
              <p:cNvSpPr/>
              <p:nvPr/>
            </p:nvSpPr>
            <p:spPr>
              <a:xfrm>
                <a:off x="1508410" y="3606805"/>
                <a:ext cx="81898" cy="23399"/>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E7C11180-A874-66B5-176C-86387E114923}"/>
                  </a:ext>
                </a:extLst>
              </p:cNvPr>
              <p:cNvSpPr/>
              <p:nvPr/>
            </p:nvSpPr>
            <p:spPr>
              <a:xfrm>
                <a:off x="1468192" y="3758902"/>
                <a:ext cx="73702" cy="5264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C6778297-441C-549B-661D-C4A3CB1A751C}"/>
                  </a:ext>
                </a:extLst>
              </p:cNvPr>
              <p:cNvSpPr/>
              <p:nvPr/>
            </p:nvSpPr>
            <p:spPr>
              <a:xfrm>
                <a:off x="1467781" y="3425458"/>
                <a:ext cx="74265" cy="5265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3" name="Slide Number Placeholder 5">
            <a:extLst>
              <a:ext uri="{FF2B5EF4-FFF2-40B4-BE49-F238E27FC236}">
                <a16:creationId xmlns:a16="http://schemas.microsoft.com/office/drawing/2014/main" id="{E3A0030D-CF50-9E7E-FEA3-38813E600647}"/>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20</a:t>
            </a:fld>
            <a:endParaRPr lang="en-US" dirty="0"/>
          </a:p>
        </p:txBody>
      </p:sp>
      <p:sp>
        <p:nvSpPr>
          <p:cNvPr id="74" name="Text Placeholder 45">
            <a:extLst>
              <a:ext uri="{FF2B5EF4-FFF2-40B4-BE49-F238E27FC236}">
                <a16:creationId xmlns:a16="http://schemas.microsoft.com/office/drawing/2014/main" id="{C1B8659D-681D-6B63-8045-AAA931A9DF07}"/>
              </a:ext>
            </a:extLst>
          </p:cNvPr>
          <p:cNvSpPr txBox="1">
            <a:spLocks/>
          </p:cNvSpPr>
          <p:nvPr/>
        </p:nvSpPr>
        <p:spPr>
          <a:xfrm>
            <a:off x="601483" y="928786"/>
            <a:ext cx="1382421" cy="1044202"/>
          </a:xfrm>
          <a:prstGeom prst="rect">
            <a:avLst/>
          </a:prstGeom>
          <a:noFill/>
        </p:spPr>
        <p:txBody>
          <a:bodyPr wrap="square" lIns="0" tIns="0" rIns="0" bIns="0">
            <a:noAutofit/>
          </a:bodyPr>
          <a:lstStyle>
            <a:lvl1pPr marL="0" indent="0" algn="ctr">
              <a:buFontTx/>
              <a:buNone/>
              <a:defRPr sz="1728">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8000" b="1" kern="0" dirty="0">
                <a:solidFill>
                  <a:srgbClr val="354F92"/>
                </a:solidFill>
              </a:rPr>
              <a:t>04</a:t>
            </a:r>
          </a:p>
        </p:txBody>
      </p:sp>
      <p:sp>
        <p:nvSpPr>
          <p:cNvPr id="3" name="Text Placeholder 5">
            <a:extLst>
              <a:ext uri="{FF2B5EF4-FFF2-40B4-BE49-F238E27FC236}">
                <a16:creationId xmlns:a16="http://schemas.microsoft.com/office/drawing/2014/main" id="{392D9265-87F7-101D-3F55-903C1A5D58EE}"/>
              </a:ext>
            </a:extLst>
          </p:cNvPr>
          <p:cNvSpPr txBox="1">
            <a:spLocks/>
          </p:cNvSpPr>
          <p:nvPr/>
        </p:nvSpPr>
        <p:spPr>
          <a:xfrm>
            <a:off x="3361939" y="1473017"/>
            <a:ext cx="4207261" cy="492797"/>
          </a:xfrm>
          <a:prstGeom prst="rect">
            <a:avLst/>
          </a:prstGeom>
          <a:solidFill>
            <a:srgbClr val="EB7339"/>
          </a:solidFill>
        </p:spPr>
        <p:txBody>
          <a:bodyPr wrap="square" lIns="0" tIns="0" rIns="0" bIns="0" anchor="ctr">
            <a:noAutofit/>
          </a:bodyPr>
          <a:lstStyle>
            <a:lvl1pPr marL="0" indent="0" algn="l">
              <a:buNone/>
              <a:defRPr sz="2400" b="1" i="0">
                <a:solidFill>
                  <a:srgbClr val="EB7339"/>
                </a:solidFill>
                <a:latin typeface="Calibri" panose="020F0502020204030204" pitchFamily="34" charset="0"/>
                <a:ea typeface="+mn-ea"/>
                <a:cs typeface="Calibri" panose="020F0502020204030204" pitchFamily="34" charset="0"/>
              </a:defRPr>
            </a:lvl1pPr>
            <a:lvl2pPr marL="377967" indent="0">
              <a:buNone/>
              <a:defRPr sz="3200">
                <a:solidFill>
                  <a:srgbClr val="011E3B"/>
                </a:solidFill>
                <a:latin typeface="Montserrat" pitchFamily="2" charset="77"/>
                <a:ea typeface="+mn-ea"/>
                <a:cs typeface="+mn-cs"/>
              </a:defRPr>
            </a:lvl2pPr>
            <a:lvl3pPr marL="755934" indent="0">
              <a:buNone/>
              <a:defRPr sz="3200">
                <a:solidFill>
                  <a:srgbClr val="011E3B"/>
                </a:solidFill>
                <a:latin typeface="Montserrat" pitchFamily="2" charset="77"/>
                <a:ea typeface="+mn-ea"/>
                <a:cs typeface="+mn-cs"/>
              </a:defRPr>
            </a:lvl3pPr>
            <a:lvl4pPr marL="1133901" indent="0">
              <a:buNone/>
              <a:defRPr sz="3200">
                <a:solidFill>
                  <a:srgbClr val="011E3B"/>
                </a:solidFill>
                <a:latin typeface="Montserrat" pitchFamily="2" charset="77"/>
                <a:ea typeface="+mn-ea"/>
                <a:cs typeface="+mn-cs"/>
              </a:defRPr>
            </a:lvl4pPr>
            <a:lvl5pPr marL="1511869" indent="0">
              <a:buNone/>
              <a:defRPr sz="3200">
                <a:solidFill>
                  <a:srgbClr val="011E3B"/>
                </a:solidFill>
                <a:latin typeface="Montserra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23838"/>
            <a:r>
              <a:rPr lang="en-IE" kern="0" spc="-5" dirty="0">
                <a:solidFill>
                  <a:schemeClr val="bg1"/>
                </a:solidFill>
                <a:latin typeface="Calibri"/>
                <a:cs typeface="Calibri"/>
              </a:rPr>
              <a:t>DESENVOLVIMENTO LOCAL</a:t>
            </a:r>
          </a:p>
        </p:txBody>
      </p:sp>
      <p:sp>
        <p:nvSpPr>
          <p:cNvPr id="2" name="TextBox 20">
            <a:extLst>
              <a:ext uri="{FF2B5EF4-FFF2-40B4-BE49-F238E27FC236}">
                <a16:creationId xmlns:a16="http://schemas.microsoft.com/office/drawing/2014/main" id="{1F264967-76C7-A859-648E-410C81D52354}"/>
              </a:ext>
            </a:extLst>
          </p:cNvPr>
          <p:cNvSpPr txBox="1"/>
          <p:nvPr/>
        </p:nvSpPr>
        <p:spPr>
          <a:xfrm>
            <a:off x="618739" y="2182535"/>
            <a:ext cx="2743200" cy="307777"/>
          </a:xfrm>
          <a:prstGeom prst="rect">
            <a:avLst/>
          </a:prstGeom>
          <a:noFill/>
        </p:spPr>
        <p:txBody>
          <a:bodyPr wrap="square">
            <a:spAutoFit/>
          </a:bodyPr>
          <a:lstStyle/>
          <a:p>
            <a:pPr marL="9525" marR="389255">
              <a:spcBef>
                <a:spcPts val="260"/>
              </a:spcBef>
            </a:pPr>
            <a:r>
              <a:rPr lang="en-IE" sz="1400" b="1" dirty="0">
                <a:solidFill>
                  <a:schemeClr val="bg1"/>
                </a:solidFill>
                <a:latin typeface="Calibri"/>
                <a:cs typeface="Calibri"/>
              </a:rPr>
              <a:t>O INÍCIO DA INICIATIVA</a:t>
            </a:r>
          </a:p>
        </p:txBody>
      </p:sp>
      <p:sp>
        <p:nvSpPr>
          <p:cNvPr id="4" name="Text Placeholder 5">
            <a:extLst>
              <a:ext uri="{FF2B5EF4-FFF2-40B4-BE49-F238E27FC236}">
                <a16:creationId xmlns:a16="http://schemas.microsoft.com/office/drawing/2014/main" id="{8A027F6D-AD1E-0A58-3AF3-491EA10239E1}"/>
              </a:ext>
            </a:extLst>
          </p:cNvPr>
          <p:cNvSpPr txBox="1">
            <a:spLocks/>
          </p:cNvSpPr>
          <p:nvPr/>
        </p:nvSpPr>
        <p:spPr>
          <a:xfrm>
            <a:off x="664039" y="2759075"/>
            <a:ext cx="1670639" cy="740263"/>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Descrever como a iniciativa conducente à mudança começou e por quem</a:t>
            </a:r>
            <a:endParaRPr lang="en-IE" sz="1400" i="1" kern="0" spc="-5" dirty="0">
              <a:solidFill>
                <a:srgbClr val="EB7339"/>
              </a:solidFill>
              <a:latin typeface="Calibri"/>
              <a:cs typeface="Calibri"/>
            </a:endParaRPr>
          </a:p>
        </p:txBody>
      </p:sp>
      <p:grpSp>
        <p:nvGrpSpPr>
          <p:cNvPr id="5" name="Group 23">
            <a:extLst>
              <a:ext uri="{FF2B5EF4-FFF2-40B4-BE49-F238E27FC236}">
                <a16:creationId xmlns:a16="http://schemas.microsoft.com/office/drawing/2014/main" id="{E1FE3AB1-FF13-093A-1C76-564EEA17589D}"/>
              </a:ext>
            </a:extLst>
          </p:cNvPr>
          <p:cNvGrpSpPr/>
          <p:nvPr/>
        </p:nvGrpSpPr>
        <p:grpSpPr>
          <a:xfrm>
            <a:off x="617452" y="5121275"/>
            <a:ext cx="3668420" cy="307777"/>
            <a:chOff x="642634" y="1690786"/>
            <a:chExt cx="3668420" cy="307777"/>
          </a:xfrm>
        </p:grpSpPr>
        <p:sp>
          <p:nvSpPr>
            <p:cNvPr id="7" name="Rectangle 24">
              <a:extLst>
                <a:ext uri="{FF2B5EF4-FFF2-40B4-BE49-F238E27FC236}">
                  <a16:creationId xmlns:a16="http://schemas.microsoft.com/office/drawing/2014/main" id="{5AB81F2D-247E-0E62-3ED0-9FB6A679BCA1}"/>
                </a:ext>
              </a:extLst>
            </p:cNvPr>
            <p:cNvSpPr/>
            <p:nvPr/>
          </p:nvSpPr>
          <p:spPr>
            <a:xfrm>
              <a:off x="642634" y="1690786"/>
              <a:ext cx="3211222"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25">
              <a:extLst>
                <a:ext uri="{FF2B5EF4-FFF2-40B4-BE49-F238E27FC236}">
                  <a16:creationId xmlns:a16="http://schemas.microsoft.com/office/drawing/2014/main" id="{1F3E0FD5-7602-0085-3413-4578342525CE}"/>
                </a:ext>
              </a:extLst>
            </p:cNvPr>
            <p:cNvSpPr txBox="1"/>
            <p:nvPr/>
          </p:nvSpPr>
          <p:spPr>
            <a:xfrm>
              <a:off x="736599" y="1690786"/>
              <a:ext cx="3574455" cy="307777"/>
            </a:xfrm>
            <a:prstGeom prst="rect">
              <a:avLst/>
            </a:prstGeom>
            <a:noFill/>
          </p:spPr>
          <p:txBody>
            <a:bodyPr wrap="square">
              <a:spAutoFit/>
            </a:bodyPr>
            <a:lstStyle/>
            <a:p>
              <a:pPr marL="9525" marR="389255">
                <a:spcBef>
                  <a:spcPts val="260"/>
                </a:spcBef>
              </a:pPr>
              <a:r>
                <a:rPr lang="pt-PT" sz="1400" b="1" dirty="0">
                  <a:solidFill>
                    <a:schemeClr val="bg1"/>
                  </a:solidFill>
                  <a:latin typeface="Calibri"/>
                  <a:cs typeface="Calibri"/>
                </a:rPr>
                <a:t>DEFINIR O OBJECTIVO A LONGO PRAZO</a:t>
              </a:r>
              <a:endParaRPr lang="en-IE" sz="1400" b="1" dirty="0">
                <a:solidFill>
                  <a:schemeClr val="bg1"/>
                </a:solidFill>
                <a:latin typeface="Calibri"/>
                <a:cs typeface="Calibri"/>
              </a:endParaRPr>
            </a:p>
          </p:txBody>
        </p:sp>
      </p:grpSp>
      <p:sp>
        <p:nvSpPr>
          <p:cNvPr id="9" name="Text Placeholder 5">
            <a:extLst>
              <a:ext uri="{FF2B5EF4-FFF2-40B4-BE49-F238E27FC236}">
                <a16:creationId xmlns:a16="http://schemas.microsoft.com/office/drawing/2014/main" id="{8AD7D78C-BCF3-87BE-CC04-47A50A1245A7}"/>
              </a:ext>
            </a:extLst>
          </p:cNvPr>
          <p:cNvSpPr txBox="1">
            <a:spLocks/>
          </p:cNvSpPr>
          <p:nvPr/>
        </p:nvSpPr>
        <p:spPr>
          <a:xfrm>
            <a:off x="708112" y="5655271"/>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O que deve ser alcançado a longo prazo?</a:t>
            </a:r>
            <a:endParaRPr lang="en-IE" sz="1400" i="1" kern="0" spc="-5" dirty="0">
              <a:solidFill>
                <a:srgbClr val="EB7339"/>
              </a:solidFill>
              <a:latin typeface="Calibri"/>
              <a:cs typeface="Calibri"/>
            </a:endParaRPr>
          </a:p>
        </p:txBody>
      </p:sp>
      <p:sp>
        <p:nvSpPr>
          <p:cNvPr id="10" name="Text Placeholder 5">
            <a:extLst>
              <a:ext uri="{FF2B5EF4-FFF2-40B4-BE49-F238E27FC236}">
                <a16:creationId xmlns:a16="http://schemas.microsoft.com/office/drawing/2014/main" id="{E8AAB8D1-D9F9-C096-74E9-0F95E79778C9}"/>
              </a:ext>
            </a:extLst>
          </p:cNvPr>
          <p:cNvSpPr txBox="1">
            <a:spLocks/>
          </p:cNvSpPr>
          <p:nvPr/>
        </p:nvSpPr>
        <p:spPr>
          <a:xfrm>
            <a:off x="705427" y="8230686"/>
            <a:ext cx="1887234"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Indicar intervenientes, ver o quadro de identificação das partes interessadas</a:t>
            </a:r>
            <a:endParaRPr lang="en-IE" sz="1400" i="1" kern="0" spc="-5" dirty="0">
              <a:solidFill>
                <a:srgbClr val="EB7339"/>
              </a:solidFill>
              <a:latin typeface="Calibri"/>
              <a:cs typeface="Calibri"/>
            </a:endParaRPr>
          </a:p>
        </p:txBody>
      </p:sp>
      <p:grpSp>
        <p:nvGrpSpPr>
          <p:cNvPr id="11" name="Group 37">
            <a:extLst>
              <a:ext uri="{FF2B5EF4-FFF2-40B4-BE49-F238E27FC236}">
                <a16:creationId xmlns:a16="http://schemas.microsoft.com/office/drawing/2014/main" id="{9F5BC730-3ECF-4CAB-AC1F-57EE07F4D8D4}"/>
              </a:ext>
            </a:extLst>
          </p:cNvPr>
          <p:cNvGrpSpPr/>
          <p:nvPr/>
        </p:nvGrpSpPr>
        <p:grpSpPr>
          <a:xfrm>
            <a:off x="614766" y="7702379"/>
            <a:ext cx="3439823" cy="561692"/>
            <a:chOff x="642633" y="1690786"/>
            <a:chExt cx="3439823" cy="561692"/>
          </a:xfrm>
        </p:grpSpPr>
        <p:sp>
          <p:nvSpPr>
            <p:cNvPr id="12" name="Rectangle 38">
              <a:extLst>
                <a:ext uri="{FF2B5EF4-FFF2-40B4-BE49-F238E27FC236}">
                  <a16:creationId xmlns:a16="http://schemas.microsoft.com/office/drawing/2014/main" id="{8896A8D4-20B4-7A9C-D598-81EC324E79C2}"/>
                </a:ext>
              </a:extLst>
            </p:cNvPr>
            <p:cNvSpPr/>
            <p:nvPr/>
          </p:nvSpPr>
          <p:spPr>
            <a:xfrm>
              <a:off x="642633" y="1690786"/>
              <a:ext cx="2906421"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39">
              <a:extLst>
                <a:ext uri="{FF2B5EF4-FFF2-40B4-BE49-F238E27FC236}">
                  <a16:creationId xmlns:a16="http://schemas.microsoft.com/office/drawing/2014/main" id="{0A503CE0-2759-473B-BE5F-2BB376DF4584}"/>
                </a:ext>
              </a:extLst>
            </p:cNvPr>
            <p:cNvSpPr txBox="1"/>
            <p:nvPr/>
          </p:nvSpPr>
          <p:spPr>
            <a:xfrm>
              <a:off x="736600" y="1690786"/>
              <a:ext cx="3345856" cy="561692"/>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MAPEAR AS PARTES INTERESSADAS</a:t>
              </a:r>
            </a:p>
            <a:p>
              <a:pPr marL="9525" marR="389255">
                <a:spcBef>
                  <a:spcPts val="260"/>
                </a:spcBef>
              </a:pPr>
              <a:endParaRPr lang="en-IE" sz="1400" b="1" dirty="0">
                <a:solidFill>
                  <a:schemeClr val="bg1"/>
                </a:solidFill>
                <a:latin typeface="Calibri"/>
                <a:cs typeface="Calibri"/>
              </a:endParaRPr>
            </a:p>
          </p:txBody>
        </p:sp>
      </p:grpSp>
    </p:spTree>
    <p:extLst>
      <p:ext uri="{BB962C8B-B14F-4D97-AF65-F5344CB8AC3E}">
        <p14:creationId xmlns:p14="http://schemas.microsoft.com/office/powerpoint/2010/main" val="13344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6D7793EB-2DF6-26B9-93FB-E95084D5682E}"/>
              </a:ext>
            </a:extLst>
          </p:cNvPr>
          <p:cNvCxnSpPr>
            <a:cxnSpLocks/>
          </p:cNvCxnSpPr>
          <p:nvPr/>
        </p:nvCxnSpPr>
        <p:spPr>
          <a:xfrm>
            <a:off x="283824" y="8540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C33008F-7C39-0212-4995-AAB10D4F94B6}"/>
              </a:ext>
            </a:extLst>
          </p:cNvPr>
          <p:cNvSpPr/>
          <p:nvPr/>
        </p:nvSpPr>
        <p:spPr>
          <a:xfrm>
            <a:off x="648271" y="674906"/>
            <a:ext cx="2075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5">
            <a:extLst>
              <a:ext uri="{FF2B5EF4-FFF2-40B4-BE49-F238E27FC236}">
                <a16:creationId xmlns:a16="http://schemas.microsoft.com/office/drawing/2014/main" id="{97B81F84-5B61-D509-FE8E-73FAC7BDC5D5}"/>
              </a:ext>
            </a:extLst>
          </p:cNvPr>
          <p:cNvSpPr txBox="1">
            <a:spLocks/>
          </p:cNvSpPr>
          <p:nvPr/>
        </p:nvSpPr>
        <p:spPr>
          <a:xfrm>
            <a:off x="2569466" y="1208901"/>
            <a:ext cx="4325281" cy="2239079"/>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kern="0" spc="-5" dirty="0">
                <a:latin typeface="Calibri"/>
                <a:cs typeface="Calibri"/>
              </a:rPr>
              <a:t>A área do delta do rio </a:t>
            </a:r>
            <a:r>
              <a:rPr lang="pt-PT" kern="0" spc="-5" dirty="0" err="1">
                <a:latin typeface="Calibri"/>
                <a:cs typeface="Calibri"/>
              </a:rPr>
              <a:t>Galikos</a:t>
            </a:r>
            <a:r>
              <a:rPr lang="pt-PT" kern="0" spc="-5" dirty="0">
                <a:latin typeface="Calibri"/>
                <a:cs typeface="Calibri"/>
              </a:rPr>
              <a:t> e da lagoa de </a:t>
            </a:r>
            <a:r>
              <a:rPr lang="pt-PT" kern="0" spc="-5" dirty="0" err="1">
                <a:latin typeface="Calibri"/>
                <a:cs typeface="Calibri"/>
              </a:rPr>
              <a:t>Kalochori</a:t>
            </a:r>
            <a:r>
              <a:rPr lang="pt-PT" kern="0" spc="-5" dirty="0">
                <a:latin typeface="Calibri"/>
                <a:cs typeface="Calibri"/>
              </a:rPr>
              <a:t> é uma área protegida de 30 000 hectares, um território periurbano situado a apenas 10 quilómetros do centro da cidade de Salónica e também uma zona ambiental protegida e uma área protegida NATURA. Apesar da sua proximidade da zona urbana, os problemas relacionados com o ambiente, as alterações climáticas e a perda de biodiversidade são muitos </a:t>
            </a:r>
            <a:r>
              <a:rPr lang="en-IE" kern="0" spc="-5" dirty="0">
                <a:latin typeface="Calibri"/>
                <a:cs typeface="Calibri"/>
              </a:rPr>
              <a:t>:</a:t>
            </a:r>
          </a:p>
          <a:p>
            <a:pPr marL="239395" indent="-171450" algn="l">
              <a:lnSpc>
                <a:spcPts val="1275"/>
              </a:lnSpc>
              <a:buClr>
                <a:srgbClr val="EB7339"/>
              </a:buClr>
              <a:buFont typeface="Arial" panose="020B0604020202020204" pitchFamily="34" charset="0"/>
              <a:buChar char="•"/>
            </a:pPr>
            <a:r>
              <a:rPr lang="pt-PT" kern="0" spc="-5" dirty="0">
                <a:latin typeface="Calibri"/>
                <a:cs typeface="Calibri"/>
              </a:rPr>
              <a:t>Poluição da zona industrial próxima</a:t>
            </a:r>
          </a:p>
          <a:p>
            <a:pPr marL="239395" indent="-171450" algn="l">
              <a:lnSpc>
                <a:spcPts val="1275"/>
              </a:lnSpc>
              <a:buClr>
                <a:srgbClr val="EB7339"/>
              </a:buClr>
              <a:buFont typeface="Arial" panose="020B0604020202020204" pitchFamily="34" charset="0"/>
              <a:buChar char="•"/>
            </a:pPr>
            <a:r>
              <a:rPr lang="pt-PT" kern="0" spc="-5" dirty="0">
                <a:latin typeface="Calibri"/>
                <a:cs typeface="Calibri"/>
              </a:rPr>
              <a:t>Pesca ilegal de espécies aquáticas locais</a:t>
            </a:r>
          </a:p>
          <a:p>
            <a:pPr marL="239395" indent="-171450" algn="l">
              <a:lnSpc>
                <a:spcPts val="1275"/>
              </a:lnSpc>
              <a:buClr>
                <a:srgbClr val="EB7339"/>
              </a:buClr>
              <a:buFont typeface="Arial" panose="020B0604020202020204" pitchFamily="34" charset="0"/>
              <a:buChar char="•"/>
            </a:pPr>
            <a:r>
              <a:rPr lang="pt-PT" kern="0" spc="-5" dirty="0">
                <a:latin typeface="Calibri"/>
                <a:cs typeface="Calibri"/>
              </a:rPr>
              <a:t>Caça ilegal de aves (garças) e de outras espécies protegidas no interior da zona NATURA</a:t>
            </a:r>
          </a:p>
          <a:p>
            <a:pPr marL="239395" indent="-171450" algn="l">
              <a:lnSpc>
                <a:spcPts val="1275"/>
              </a:lnSpc>
              <a:buClr>
                <a:srgbClr val="EB7339"/>
              </a:buClr>
              <a:buFont typeface="Arial" panose="020B0604020202020204" pitchFamily="34" charset="0"/>
              <a:buChar char="•"/>
            </a:pPr>
            <a:r>
              <a:rPr lang="pt-PT" kern="0" spc="-5" dirty="0">
                <a:latin typeface="Calibri"/>
                <a:cs typeface="Calibri"/>
              </a:rPr>
              <a:t>Deposição de resíduos volumosos na lagoa de </a:t>
            </a:r>
            <a:r>
              <a:rPr lang="pt-PT" kern="0" spc="-5" dirty="0" err="1">
                <a:latin typeface="Calibri"/>
                <a:cs typeface="Calibri"/>
              </a:rPr>
              <a:t>Kalochori</a:t>
            </a:r>
            <a:r>
              <a:rPr lang="pt-PT" kern="0" spc="-5" dirty="0">
                <a:latin typeface="Calibri"/>
                <a:cs typeface="Calibri"/>
              </a:rPr>
              <a:t> e na orla marítima do ecossistema fluvial</a:t>
            </a:r>
          </a:p>
          <a:p>
            <a:pPr marL="239395" indent="-171450" algn="l">
              <a:lnSpc>
                <a:spcPts val="1275"/>
              </a:lnSpc>
              <a:buClr>
                <a:srgbClr val="EB7339"/>
              </a:buClr>
              <a:buFont typeface="Arial" panose="020B0604020202020204" pitchFamily="34" charset="0"/>
              <a:buChar char="•"/>
            </a:pPr>
            <a:r>
              <a:rPr lang="pt-PT" kern="0" spc="-5" dirty="0">
                <a:latin typeface="Calibri"/>
                <a:cs typeface="Calibri"/>
              </a:rPr>
              <a:t>Abandono da zona</a:t>
            </a:r>
            <a:endParaRPr lang="en-IE" kern="0" spc="-5" dirty="0">
              <a:latin typeface="Calibri"/>
              <a:cs typeface="Calibri"/>
            </a:endParaRPr>
          </a:p>
        </p:txBody>
      </p:sp>
      <p:cxnSp>
        <p:nvCxnSpPr>
          <p:cNvPr id="2" name="Straight Connector 1">
            <a:extLst>
              <a:ext uri="{FF2B5EF4-FFF2-40B4-BE49-F238E27FC236}">
                <a16:creationId xmlns:a16="http://schemas.microsoft.com/office/drawing/2014/main" id="{A7D11F8E-3689-A7C2-56E4-1EBDFF9ADD5F}"/>
              </a:ext>
            </a:extLst>
          </p:cNvPr>
          <p:cNvCxnSpPr>
            <a:cxnSpLocks/>
          </p:cNvCxnSpPr>
          <p:nvPr/>
        </p:nvCxnSpPr>
        <p:spPr>
          <a:xfrm>
            <a:off x="289105" y="3857716"/>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78CEDF5-CF5B-16CA-1710-133FCCF2ABC7}"/>
              </a:ext>
            </a:extLst>
          </p:cNvPr>
          <p:cNvSpPr/>
          <p:nvPr/>
        </p:nvSpPr>
        <p:spPr>
          <a:xfrm>
            <a:off x="653552" y="3675442"/>
            <a:ext cx="3015751"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EDD551AE-ADF7-F1E0-CACC-0F7974603472}"/>
              </a:ext>
            </a:extLst>
          </p:cNvPr>
          <p:cNvSpPr txBox="1">
            <a:spLocks/>
          </p:cNvSpPr>
          <p:nvPr/>
        </p:nvSpPr>
        <p:spPr>
          <a:xfrm>
            <a:off x="2574748" y="4209438"/>
            <a:ext cx="4320000" cy="2113576"/>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58419">
              <a:lnSpc>
                <a:spcPts val="1270"/>
              </a:lnSpc>
              <a:spcBef>
                <a:spcPts val="25"/>
              </a:spcBef>
            </a:pPr>
            <a:r>
              <a:rPr lang="pt-PT" sz="1100" dirty="0">
                <a:latin typeface="Calibri"/>
                <a:cs typeface="Calibri"/>
              </a:rPr>
              <a:t>As intervenções possíveis para alcançar o resultado desejado do "</a:t>
            </a:r>
            <a:r>
              <a:rPr lang="pt-PT" sz="1100" dirty="0" err="1">
                <a:latin typeface="Calibri"/>
                <a:cs typeface="Calibri"/>
              </a:rPr>
              <a:t>Echedoros</a:t>
            </a:r>
            <a:r>
              <a:rPr lang="pt-PT" sz="1100" dirty="0">
                <a:latin typeface="Calibri"/>
                <a:cs typeface="Calibri"/>
              </a:rPr>
              <a:t> </a:t>
            </a:r>
            <a:r>
              <a:rPr lang="pt-PT" sz="1100" dirty="0" err="1">
                <a:latin typeface="Calibri"/>
                <a:cs typeface="Calibri"/>
              </a:rPr>
              <a:t>Physis</a:t>
            </a:r>
            <a:r>
              <a:rPr lang="pt-PT" sz="1100" dirty="0">
                <a:latin typeface="Calibri"/>
                <a:cs typeface="Calibri"/>
              </a:rPr>
              <a:t>" são </a:t>
            </a:r>
            <a:r>
              <a:rPr lang="en-IE" sz="1100" spc="-5" dirty="0">
                <a:latin typeface="Calibri"/>
                <a:cs typeface="Calibri"/>
              </a:rPr>
              <a:t>:</a:t>
            </a:r>
          </a:p>
          <a:p>
            <a:pPr marL="67945" marR="58419">
              <a:lnSpc>
                <a:spcPts val="1270"/>
              </a:lnSpc>
              <a:spcBef>
                <a:spcPts val="25"/>
              </a:spcBef>
            </a:pPr>
            <a:endParaRPr lang="en-IE" sz="1100" dirty="0">
              <a:latin typeface="Calibri"/>
              <a:cs typeface="Calibri"/>
            </a:endParaRPr>
          </a:p>
          <a:p>
            <a:pPr marL="238760" indent="-171450">
              <a:lnSpc>
                <a:spcPts val="1270"/>
              </a:lnSpc>
              <a:spcBef>
                <a:spcPts val="515"/>
              </a:spcBef>
              <a:buClr>
                <a:srgbClr val="EB7339"/>
              </a:buClr>
              <a:buFont typeface="Arial" panose="020B0604020202020204" pitchFamily="34" charset="0"/>
              <a:buChar char="•"/>
              <a:tabLst>
                <a:tab pos="297180" algn="l"/>
                <a:tab pos="297815" algn="l"/>
              </a:tabLst>
            </a:pPr>
            <a:r>
              <a:rPr lang="pt-PT" sz="1100" dirty="0">
                <a:latin typeface="Calibri"/>
                <a:cs typeface="Calibri"/>
              </a:rPr>
              <a:t>A reconstrução das pontes antigas, semidestruídas, ao longo do rio</a:t>
            </a:r>
          </a:p>
          <a:p>
            <a:pPr marL="238760" indent="-171450">
              <a:lnSpc>
                <a:spcPts val="1270"/>
              </a:lnSpc>
              <a:spcBef>
                <a:spcPts val="515"/>
              </a:spcBef>
              <a:buClr>
                <a:srgbClr val="EB7339"/>
              </a:buClr>
              <a:buFont typeface="Arial" panose="020B0604020202020204" pitchFamily="34" charset="0"/>
              <a:buChar char="•"/>
              <a:tabLst>
                <a:tab pos="297180" algn="l"/>
                <a:tab pos="297815" algn="l"/>
              </a:tabLst>
            </a:pPr>
            <a:r>
              <a:rPr lang="pt-PT" sz="1100" dirty="0">
                <a:latin typeface="Calibri"/>
                <a:cs typeface="Calibri"/>
              </a:rPr>
              <a:t>O rejuvenescimento do território e a proteção do ambiente</a:t>
            </a:r>
          </a:p>
          <a:p>
            <a:pPr marL="238760" indent="-171450">
              <a:lnSpc>
                <a:spcPts val="1270"/>
              </a:lnSpc>
              <a:spcBef>
                <a:spcPts val="515"/>
              </a:spcBef>
              <a:buClr>
                <a:srgbClr val="EB7339"/>
              </a:buClr>
              <a:buFont typeface="Arial" panose="020B0604020202020204" pitchFamily="34" charset="0"/>
              <a:buChar char="•"/>
              <a:tabLst>
                <a:tab pos="297180" algn="l"/>
                <a:tab pos="297815" algn="l"/>
              </a:tabLst>
            </a:pPr>
            <a:r>
              <a:rPr lang="pt-PT" sz="1100" dirty="0">
                <a:latin typeface="Calibri"/>
                <a:cs typeface="Calibri"/>
              </a:rPr>
              <a:t>A conservação das espécies terrestres e aquáticas e da biodiversidade da zona</a:t>
            </a:r>
          </a:p>
          <a:p>
            <a:pPr marL="238760" indent="-171450">
              <a:lnSpc>
                <a:spcPts val="1270"/>
              </a:lnSpc>
              <a:spcBef>
                <a:spcPts val="515"/>
              </a:spcBef>
              <a:buClr>
                <a:srgbClr val="EB7339"/>
              </a:buClr>
              <a:buFont typeface="Arial" panose="020B0604020202020204" pitchFamily="34" charset="0"/>
              <a:buChar char="•"/>
              <a:tabLst>
                <a:tab pos="297180" algn="l"/>
                <a:tab pos="297815" algn="l"/>
              </a:tabLst>
            </a:pPr>
            <a:r>
              <a:rPr lang="pt-PT" sz="1100" dirty="0">
                <a:latin typeface="Calibri"/>
                <a:cs typeface="Calibri"/>
              </a:rPr>
              <a:t>A criação de novos percursos pedestres e a preservação dos antigos</a:t>
            </a:r>
          </a:p>
          <a:p>
            <a:pPr marL="238760" indent="-171450">
              <a:lnSpc>
                <a:spcPts val="1270"/>
              </a:lnSpc>
              <a:spcBef>
                <a:spcPts val="515"/>
              </a:spcBef>
              <a:buClr>
                <a:srgbClr val="EB7339"/>
              </a:buClr>
              <a:buFont typeface="Arial" panose="020B0604020202020204" pitchFamily="34" charset="0"/>
              <a:buChar char="•"/>
              <a:tabLst>
                <a:tab pos="297180" algn="l"/>
                <a:tab pos="297815" algn="l"/>
              </a:tabLst>
            </a:pPr>
            <a:r>
              <a:rPr lang="pt-PT" sz="1100" dirty="0">
                <a:latin typeface="Calibri"/>
                <a:cs typeface="Calibri"/>
              </a:rPr>
              <a:t>Limpar o território de qualquer forma de resíduos e poluição</a:t>
            </a:r>
            <a:endParaRPr lang="en-IE" sz="1100" dirty="0">
              <a:latin typeface="Calibri"/>
              <a:cs typeface="Calibri"/>
            </a:endParaRPr>
          </a:p>
        </p:txBody>
      </p:sp>
      <p:grpSp>
        <p:nvGrpSpPr>
          <p:cNvPr id="18" name="Graphic 3">
            <a:extLst>
              <a:ext uri="{FF2B5EF4-FFF2-40B4-BE49-F238E27FC236}">
                <a16:creationId xmlns:a16="http://schemas.microsoft.com/office/drawing/2014/main" id="{C2D3B271-B945-B48F-2BDA-72D15A22CBF9}"/>
              </a:ext>
            </a:extLst>
          </p:cNvPr>
          <p:cNvGrpSpPr>
            <a:grpSpLocks noChangeAspect="1"/>
          </p:cNvGrpSpPr>
          <p:nvPr/>
        </p:nvGrpSpPr>
        <p:grpSpPr>
          <a:xfrm>
            <a:off x="712593" y="2301875"/>
            <a:ext cx="663571" cy="748800"/>
            <a:chOff x="4643578" y="432838"/>
            <a:chExt cx="1028134" cy="1160188"/>
          </a:xfrm>
          <a:solidFill>
            <a:srgbClr val="404040"/>
          </a:solidFill>
        </p:grpSpPr>
        <p:sp>
          <p:nvSpPr>
            <p:cNvPr id="19" name="Freeform 18">
              <a:extLst>
                <a:ext uri="{FF2B5EF4-FFF2-40B4-BE49-F238E27FC236}">
                  <a16:creationId xmlns:a16="http://schemas.microsoft.com/office/drawing/2014/main" id="{1F8F13C0-FF6B-7D27-E709-520C1FB9D4F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B7339"/>
            </a:solidFill>
            <a:ln w="27426" cap="flat">
              <a:noFill/>
              <a:prstDash val="solid"/>
              <a:miter/>
            </a:ln>
          </p:spPr>
          <p:txBody>
            <a:bodyPr rtlCol="0" anchor="ctr"/>
            <a:lstStyle/>
            <a:p>
              <a:endParaRPr lang="en-US"/>
            </a:p>
          </p:txBody>
        </p:sp>
        <p:grpSp>
          <p:nvGrpSpPr>
            <p:cNvPr id="31" name="Graphic 3">
              <a:extLst>
                <a:ext uri="{FF2B5EF4-FFF2-40B4-BE49-F238E27FC236}">
                  <a16:creationId xmlns:a16="http://schemas.microsoft.com/office/drawing/2014/main" id="{B3D98158-7866-5A30-6B15-F2A861E5D821}"/>
                </a:ext>
              </a:extLst>
            </p:cNvPr>
            <p:cNvGrpSpPr/>
            <p:nvPr/>
          </p:nvGrpSpPr>
          <p:grpSpPr>
            <a:xfrm>
              <a:off x="4643578" y="432838"/>
              <a:ext cx="1028134" cy="1160188"/>
              <a:chOff x="4643578" y="432838"/>
              <a:chExt cx="1028134" cy="1160188"/>
            </a:xfrm>
            <a:grpFill/>
          </p:grpSpPr>
          <p:sp>
            <p:nvSpPr>
              <p:cNvPr id="32" name="Freeform 31">
                <a:extLst>
                  <a:ext uri="{FF2B5EF4-FFF2-40B4-BE49-F238E27FC236}">
                    <a16:creationId xmlns:a16="http://schemas.microsoft.com/office/drawing/2014/main" id="{9D772A6A-514E-DC46-C744-C733261AD7EB}"/>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4272E7D9-A128-A9C0-173C-76A4497B678A}"/>
                  </a:ext>
                </a:extLst>
              </p:cNvPr>
              <p:cNvGrpSpPr/>
              <p:nvPr/>
            </p:nvGrpSpPr>
            <p:grpSpPr>
              <a:xfrm>
                <a:off x="4643578" y="432838"/>
                <a:ext cx="1028134" cy="1160188"/>
                <a:chOff x="4643578" y="432838"/>
                <a:chExt cx="1028134" cy="1160188"/>
              </a:xfrm>
              <a:grpFill/>
            </p:grpSpPr>
            <p:sp>
              <p:nvSpPr>
                <p:cNvPr id="38" name="Freeform 37">
                  <a:extLst>
                    <a:ext uri="{FF2B5EF4-FFF2-40B4-BE49-F238E27FC236}">
                      <a16:creationId xmlns:a16="http://schemas.microsoft.com/office/drawing/2014/main" id="{42623227-54D3-0537-0E2B-F9D275ED0F2F}"/>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3013A9C-A37D-80A1-430D-A8242AD007D0}"/>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40" name="Graphic 3">
            <a:extLst>
              <a:ext uri="{FF2B5EF4-FFF2-40B4-BE49-F238E27FC236}">
                <a16:creationId xmlns:a16="http://schemas.microsoft.com/office/drawing/2014/main" id="{14958D8A-C310-31B6-DBED-9261F07BD5DA}"/>
              </a:ext>
            </a:extLst>
          </p:cNvPr>
          <p:cNvGrpSpPr>
            <a:grpSpLocks noChangeAspect="1"/>
          </p:cNvGrpSpPr>
          <p:nvPr/>
        </p:nvGrpSpPr>
        <p:grpSpPr>
          <a:xfrm>
            <a:off x="688896" y="5511827"/>
            <a:ext cx="747307" cy="748800"/>
            <a:chOff x="2694219" y="430095"/>
            <a:chExt cx="1090872" cy="1093052"/>
          </a:xfrm>
          <a:solidFill>
            <a:srgbClr val="404040"/>
          </a:solidFill>
        </p:grpSpPr>
        <p:sp>
          <p:nvSpPr>
            <p:cNvPr id="41" name="Freeform 40">
              <a:extLst>
                <a:ext uri="{FF2B5EF4-FFF2-40B4-BE49-F238E27FC236}">
                  <a16:creationId xmlns:a16="http://schemas.microsoft.com/office/drawing/2014/main" id="{D2BAA6F6-D6AD-9294-8252-8FFBC79B5225}"/>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EB7339"/>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D073257A-DAAD-A54A-8E04-C1ED8839DE36}"/>
                </a:ext>
              </a:extLst>
            </p:cNvPr>
            <p:cNvGrpSpPr/>
            <p:nvPr/>
          </p:nvGrpSpPr>
          <p:grpSpPr>
            <a:xfrm>
              <a:off x="2694219" y="430095"/>
              <a:ext cx="1090872" cy="1093052"/>
              <a:chOff x="2694219" y="430095"/>
              <a:chExt cx="1090872" cy="1093052"/>
            </a:xfrm>
            <a:grpFill/>
          </p:grpSpPr>
          <p:sp>
            <p:nvSpPr>
              <p:cNvPr id="43" name="Freeform 42">
                <a:extLst>
                  <a:ext uri="{FF2B5EF4-FFF2-40B4-BE49-F238E27FC236}">
                    <a16:creationId xmlns:a16="http://schemas.microsoft.com/office/drawing/2014/main" id="{A5EEE93A-0AEF-CF9C-7808-FDFF577BFF54}"/>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grpFill/>
              <a:ln w="27426" cap="flat">
                <a:noFill/>
                <a:prstDash val="solid"/>
                <a:miter/>
              </a:ln>
            </p:spPr>
            <p:txBody>
              <a:bodyPr rtlCol="0" anchor="ctr"/>
              <a:lstStyle/>
              <a:p>
                <a:endParaRPr lang="en-US"/>
              </a:p>
            </p:txBody>
          </p:sp>
          <p:grpSp>
            <p:nvGrpSpPr>
              <p:cNvPr id="44" name="Graphic 3">
                <a:extLst>
                  <a:ext uri="{FF2B5EF4-FFF2-40B4-BE49-F238E27FC236}">
                    <a16:creationId xmlns:a16="http://schemas.microsoft.com/office/drawing/2014/main" id="{0AC94924-5AB3-9781-0034-71498BA59FDD}"/>
                  </a:ext>
                </a:extLst>
              </p:cNvPr>
              <p:cNvGrpSpPr/>
              <p:nvPr/>
            </p:nvGrpSpPr>
            <p:grpSpPr>
              <a:xfrm>
                <a:off x="2694219" y="553519"/>
                <a:ext cx="1090872" cy="969628"/>
                <a:chOff x="2694219" y="553519"/>
                <a:chExt cx="1090872" cy="969628"/>
              </a:xfrm>
              <a:grpFill/>
            </p:grpSpPr>
            <p:sp>
              <p:nvSpPr>
                <p:cNvPr id="45" name="Freeform 44">
                  <a:extLst>
                    <a:ext uri="{FF2B5EF4-FFF2-40B4-BE49-F238E27FC236}">
                      <a16:creationId xmlns:a16="http://schemas.microsoft.com/office/drawing/2014/main" id="{409FF5DC-7E18-54E3-F791-F50D46A8F028}"/>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411A473-4B89-FAF3-950A-2A13FDDC98EE}"/>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grpFill/>
                <a:ln w="27426" cap="flat">
                  <a:noFill/>
                  <a:prstDash val="solid"/>
                  <a:miter/>
                </a:ln>
              </p:spPr>
              <p:txBody>
                <a:bodyPr rtlCol="0" anchor="ctr"/>
                <a:lstStyle/>
                <a:p>
                  <a:endParaRPr lang="en-US"/>
                </a:p>
              </p:txBody>
            </p:sp>
          </p:grpSp>
        </p:grpSp>
      </p:grpSp>
      <p:sp>
        <p:nvSpPr>
          <p:cNvPr id="59" name="Slide Number Placeholder 5">
            <a:extLst>
              <a:ext uri="{FF2B5EF4-FFF2-40B4-BE49-F238E27FC236}">
                <a16:creationId xmlns:a16="http://schemas.microsoft.com/office/drawing/2014/main" id="{B3B8AA2E-FA6F-9B9E-4CB0-E2CD9B435D4F}"/>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21</a:t>
            </a:fld>
            <a:endParaRPr lang="en-US" dirty="0"/>
          </a:p>
        </p:txBody>
      </p:sp>
      <p:cxnSp>
        <p:nvCxnSpPr>
          <p:cNvPr id="6" name="Straight Connector 5">
            <a:extLst>
              <a:ext uri="{FF2B5EF4-FFF2-40B4-BE49-F238E27FC236}">
                <a16:creationId xmlns:a16="http://schemas.microsoft.com/office/drawing/2014/main" id="{BD475E0A-30BF-5182-5AEA-F5CA2F8BC325}"/>
              </a:ext>
            </a:extLst>
          </p:cNvPr>
          <p:cNvCxnSpPr>
            <a:cxnSpLocks/>
          </p:cNvCxnSpPr>
          <p:nvPr/>
        </p:nvCxnSpPr>
        <p:spPr>
          <a:xfrm>
            <a:off x="321830" y="6909236"/>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91DE3C0-7E55-99BA-6BDF-0AEDEADE8E0B}"/>
              </a:ext>
            </a:extLst>
          </p:cNvPr>
          <p:cNvSpPr/>
          <p:nvPr/>
        </p:nvSpPr>
        <p:spPr>
          <a:xfrm>
            <a:off x="686277" y="6726962"/>
            <a:ext cx="253115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5">
            <a:extLst>
              <a:ext uri="{FF2B5EF4-FFF2-40B4-BE49-F238E27FC236}">
                <a16:creationId xmlns:a16="http://schemas.microsoft.com/office/drawing/2014/main" id="{83547D69-BD3F-137F-6041-1337D3855F79}"/>
              </a:ext>
            </a:extLst>
          </p:cNvPr>
          <p:cNvSpPr txBox="1">
            <a:spLocks/>
          </p:cNvSpPr>
          <p:nvPr/>
        </p:nvSpPr>
        <p:spPr>
          <a:xfrm>
            <a:off x="2607473" y="7260957"/>
            <a:ext cx="4421526" cy="2348077"/>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58419" algn="just">
              <a:lnSpc>
                <a:spcPts val="1270"/>
              </a:lnSpc>
              <a:spcBef>
                <a:spcPts val="30"/>
              </a:spcBef>
            </a:pPr>
            <a:r>
              <a:rPr lang="pt-PT" sz="1100" spc="-5" dirty="0">
                <a:latin typeface="Calibri"/>
                <a:cs typeface="Calibri"/>
              </a:rPr>
              <a:t>"</a:t>
            </a:r>
            <a:r>
              <a:rPr lang="pt-PT" sz="1100" spc="-5" dirty="0" err="1">
                <a:latin typeface="Calibri"/>
                <a:cs typeface="Calibri"/>
              </a:rPr>
              <a:t>Echedoros</a:t>
            </a:r>
            <a:r>
              <a:rPr lang="pt-PT" sz="1100" spc="-5" dirty="0">
                <a:latin typeface="Calibri"/>
                <a:cs typeface="Calibri"/>
              </a:rPr>
              <a:t> </a:t>
            </a:r>
            <a:r>
              <a:rPr lang="pt-PT" sz="1100" spc="-5" dirty="0" err="1">
                <a:latin typeface="Calibri"/>
                <a:cs typeface="Calibri"/>
              </a:rPr>
              <a:t>Physis</a:t>
            </a:r>
            <a:r>
              <a:rPr lang="pt-PT" sz="1100" spc="-5" dirty="0">
                <a:latin typeface="Calibri"/>
                <a:cs typeface="Calibri"/>
              </a:rPr>
              <a:t>" aspira a que, através da reconstrução das pontes antigas e do rejuvenescimento dos percursos pedestres, a atração de turistas e caminhantes seja um instrumento de divulgação mais amplo dos múltiplos problemas, constituindo uma forma de "apelo à ação" a nível político para a preservação do território</a:t>
            </a:r>
            <a:r>
              <a:rPr lang="en-IE" sz="1100" spc="-5" dirty="0">
                <a:latin typeface="Calibri"/>
                <a:cs typeface="Calibri"/>
              </a:rPr>
              <a:t>.</a:t>
            </a:r>
          </a:p>
          <a:p>
            <a:pPr marL="67945" marR="58419" algn="just">
              <a:lnSpc>
                <a:spcPts val="1270"/>
              </a:lnSpc>
              <a:spcBef>
                <a:spcPts val="30"/>
              </a:spcBef>
            </a:pPr>
            <a:endParaRPr lang="en-IE" sz="1100" dirty="0">
              <a:latin typeface="Calibri"/>
              <a:cs typeface="Calibri"/>
            </a:endParaRPr>
          </a:p>
          <a:p>
            <a:pPr marL="67945" marR="58419" algn="just">
              <a:lnSpc>
                <a:spcPts val="1270"/>
              </a:lnSpc>
              <a:spcBef>
                <a:spcPts val="305"/>
              </a:spcBef>
            </a:pPr>
            <a:r>
              <a:rPr lang="pt-PT" sz="1100" spc="-5" dirty="0">
                <a:latin typeface="Calibri"/>
                <a:cs typeface="Calibri"/>
              </a:rPr>
              <a:t>Até agora, a experiência dos membros da "</a:t>
            </a:r>
            <a:r>
              <a:rPr lang="pt-PT" sz="1100" spc="-5" dirty="0" err="1">
                <a:latin typeface="Calibri"/>
                <a:cs typeface="Calibri"/>
              </a:rPr>
              <a:t>Echedoros</a:t>
            </a:r>
            <a:r>
              <a:rPr lang="pt-PT" sz="1100" spc="-5" dirty="0">
                <a:latin typeface="Calibri"/>
                <a:cs typeface="Calibri"/>
              </a:rPr>
              <a:t> </a:t>
            </a:r>
            <a:r>
              <a:rPr lang="pt-PT" sz="1100" spc="-5" dirty="0" err="1">
                <a:latin typeface="Calibri"/>
                <a:cs typeface="Calibri"/>
              </a:rPr>
              <a:t>Psysis</a:t>
            </a:r>
            <a:r>
              <a:rPr lang="pt-PT" sz="1100" spc="-5" dirty="0">
                <a:latin typeface="Calibri"/>
                <a:cs typeface="Calibri"/>
              </a:rPr>
              <a:t>" tem demonstrado que, apesar do esforço para minimizar os problemas ambientais na sua área de operação, as atividades ilegais de caça e pesca, a eliminação de resíduos volumosos e os problemas de poluição estão a deslocar-se para os territórios vizinhos</a:t>
            </a:r>
            <a:r>
              <a:rPr lang="en-IE" sz="1100" b="1" spc="-5" dirty="0">
                <a:latin typeface="Calibri"/>
                <a:cs typeface="Calibri"/>
              </a:rPr>
              <a:t>.</a:t>
            </a:r>
            <a:endParaRPr lang="en-IE" sz="1100" dirty="0">
              <a:latin typeface="Calibri"/>
              <a:cs typeface="Calibri"/>
            </a:endParaRPr>
          </a:p>
        </p:txBody>
      </p:sp>
      <p:grpSp>
        <p:nvGrpSpPr>
          <p:cNvPr id="22" name="Group 21">
            <a:extLst>
              <a:ext uri="{FF2B5EF4-FFF2-40B4-BE49-F238E27FC236}">
                <a16:creationId xmlns:a16="http://schemas.microsoft.com/office/drawing/2014/main" id="{E92B0F93-C027-0136-1772-D42FB4953FB2}"/>
              </a:ext>
            </a:extLst>
          </p:cNvPr>
          <p:cNvGrpSpPr>
            <a:grpSpLocks noChangeAspect="1"/>
          </p:cNvGrpSpPr>
          <p:nvPr/>
        </p:nvGrpSpPr>
        <p:grpSpPr>
          <a:xfrm>
            <a:off x="799942" y="8625331"/>
            <a:ext cx="749002" cy="748800"/>
            <a:chOff x="715822" y="3962678"/>
            <a:chExt cx="1008541" cy="1008269"/>
          </a:xfrm>
        </p:grpSpPr>
        <p:sp>
          <p:nvSpPr>
            <p:cNvPr id="27" name="Freeform 26">
              <a:extLst>
                <a:ext uri="{FF2B5EF4-FFF2-40B4-BE49-F238E27FC236}">
                  <a16:creationId xmlns:a16="http://schemas.microsoft.com/office/drawing/2014/main" id="{DA0CC335-BF5F-8579-789B-C5D855375D5B}"/>
                </a:ext>
              </a:extLst>
            </p:cNvPr>
            <p:cNvSpPr/>
            <p:nvPr/>
          </p:nvSpPr>
          <p:spPr>
            <a:xfrm>
              <a:off x="715822" y="3962678"/>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solidFill>
              <a:srgbClr val="404040"/>
            </a:solidFill>
            <a:ln w="270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1A65577-8BCD-1C33-3294-43355A6FC7AA}"/>
                </a:ext>
              </a:extLst>
            </p:cNvPr>
            <p:cNvSpPr/>
            <p:nvPr/>
          </p:nvSpPr>
          <p:spPr>
            <a:xfrm>
              <a:off x="1129406" y="4567233"/>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solidFill>
              <a:srgbClr val="404040"/>
            </a:solidFill>
            <a:ln w="270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158500C-5836-09DF-847E-CA931D29AEDE}"/>
                </a:ext>
              </a:extLst>
            </p:cNvPr>
            <p:cNvSpPr/>
            <p:nvPr/>
          </p:nvSpPr>
          <p:spPr>
            <a:xfrm>
              <a:off x="1626903" y="4743705"/>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solidFill>
              <a:srgbClr val="404040"/>
            </a:solidFill>
            <a:ln w="270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36F5154-BFEE-9D2F-127C-CA456483F61E}"/>
                </a:ext>
              </a:extLst>
            </p:cNvPr>
            <p:cNvSpPr/>
            <p:nvPr/>
          </p:nvSpPr>
          <p:spPr>
            <a:xfrm>
              <a:off x="1626632" y="480859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FC8ED11-23D7-7D52-52A2-EF84F3B0B580}"/>
                </a:ext>
              </a:extLst>
            </p:cNvPr>
            <p:cNvSpPr/>
            <p:nvPr/>
          </p:nvSpPr>
          <p:spPr>
            <a:xfrm>
              <a:off x="878486" y="4873752"/>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97DD9B7-E99A-B971-1D37-4643C95E4ADB}"/>
                </a:ext>
              </a:extLst>
            </p:cNvPr>
            <p:cNvSpPr/>
            <p:nvPr/>
          </p:nvSpPr>
          <p:spPr>
            <a:xfrm>
              <a:off x="943388"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solidFill>
              <a:srgbClr val="404040"/>
            </a:solidFill>
            <a:ln w="270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C794BF3B-4391-E949-A8B8-7184EC97494A}"/>
                </a:ext>
              </a:extLst>
            </p:cNvPr>
            <p:cNvSpPr/>
            <p:nvPr/>
          </p:nvSpPr>
          <p:spPr>
            <a:xfrm>
              <a:off x="1008563"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solidFill>
              <a:srgbClr val="404040"/>
            </a:solidFill>
            <a:ln w="270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0D1ECC2-A290-1ED8-B3A9-1F1614C4256F}"/>
                </a:ext>
              </a:extLst>
            </p:cNvPr>
            <p:cNvSpPr/>
            <p:nvPr/>
          </p:nvSpPr>
          <p:spPr>
            <a:xfrm>
              <a:off x="1626903" y="4874023"/>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solidFill>
              <a:srgbClr val="404040"/>
            </a:solidFill>
            <a:ln w="270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78630D3E-1335-7941-92EC-E7150F7EA192}"/>
                </a:ext>
              </a:extLst>
            </p:cNvPr>
            <p:cNvSpPr/>
            <p:nvPr/>
          </p:nvSpPr>
          <p:spPr>
            <a:xfrm>
              <a:off x="1070478" y="4744248"/>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solidFill>
              <a:srgbClr val="404040"/>
            </a:solidFill>
            <a:ln w="270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8CF1236-3787-02C9-4392-F18679F27954}"/>
                </a:ext>
              </a:extLst>
            </p:cNvPr>
            <p:cNvSpPr/>
            <p:nvPr/>
          </p:nvSpPr>
          <p:spPr>
            <a:xfrm>
              <a:off x="1235857" y="4060077"/>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solidFill>
              <a:srgbClr val="404040"/>
            </a:solidFill>
            <a:ln w="2705" cap="flat">
              <a:noFill/>
              <a:prstDash val="solid"/>
              <a:miter/>
            </a:ln>
          </p:spPr>
          <p:txBody>
            <a:bodyPr rtlCol="0" anchor="ctr"/>
            <a:lstStyle/>
            <a:p>
              <a:endParaRPr lang="en-US"/>
            </a:p>
          </p:txBody>
        </p:sp>
        <p:grpSp>
          <p:nvGrpSpPr>
            <p:cNvPr id="64" name="Graphic 2">
              <a:extLst>
                <a:ext uri="{FF2B5EF4-FFF2-40B4-BE49-F238E27FC236}">
                  <a16:creationId xmlns:a16="http://schemas.microsoft.com/office/drawing/2014/main" id="{5498E052-34E2-EE2A-23A9-0A9072C08921}"/>
                </a:ext>
              </a:extLst>
            </p:cNvPr>
            <p:cNvGrpSpPr/>
            <p:nvPr/>
          </p:nvGrpSpPr>
          <p:grpSpPr>
            <a:xfrm>
              <a:off x="1170412" y="3995461"/>
              <a:ext cx="520036" cy="519372"/>
              <a:chOff x="4594347" y="2258759"/>
              <a:chExt cx="520036" cy="519372"/>
            </a:xfrm>
            <a:solidFill>
              <a:srgbClr val="EB7339"/>
            </a:solidFill>
          </p:grpSpPr>
          <p:sp>
            <p:nvSpPr>
              <p:cNvPr id="66" name="Freeform 65">
                <a:extLst>
                  <a:ext uri="{FF2B5EF4-FFF2-40B4-BE49-F238E27FC236}">
                    <a16:creationId xmlns:a16="http://schemas.microsoft.com/office/drawing/2014/main" id="{3B4DCB1F-0C99-8DE3-88A5-7FF342C0B17B}"/>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grpFill/>
              <a:ln w="270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828B200-EAC2-F0DA-CB91-65B620CA10DF}"/>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grpFill/>
              <a:ln w="2705"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96F92BF8-0498-7D17-E3CF-924D01DAF13F}"/>
                </a:ext>
              </a:extLst>
            </p:cNvPr>
            <p:cNvSpPr/>
            <p:nvPr/>
          </p:nvSpPr>
          <p:spPr>
            <a:xfrm>
              <a:off x="1333348" y="4157544"/>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solidFill>
              <a:srgbClr val="404040"/>
            </a:solidFill>
            <a:ln w="2705" cap="flat">
              <a:noFill/>
              <a:prstDash val="solid"/>
              <a:miter/>
            </a:ln>
          </p:spPr>
          <p:txBody>
            <a:bodyPr rtlCol="0" anchor="ctr"/>
            <a:lstStyle/>
            <a:p>
              <a:endParaRPr lang="en-US"/>
            </a:p>
          </p:txBody>
        </p:sp>
      </p:grpSp>
      <p:grpSp>
        <p:nvGrpSpPr>
          <p:cNvPr id="11" name="Group 23">
            <a:extLst>
              <a:ext uri="{FF2B5EF4-FFF2-40B4-BE49-F238E27FC236}">
                <a16:creationId xmlns:a16="http://schemas.microsoft.com/office/drawing/2014/main" id="{15A07883-2104-55F6-8009-B4A1705872FD}"/>
              </a:ext>
            </a:extLst>
          </p:cNvPr>
          <p:cNvGrpSpPr/>
          <p:nvPr/>
        </p:nvGrpSpPr>
        <p:grpSpPr>
          <a:xfrm>
            <a:off x="652087" y="650414"/>
            <a:ext cx="2684766" cy="307777"/>
            <a:chOff x="642634" y="1690786"/>
            <a:chExt cx="2684766" cy="307777"/>
          </a:xfrm>
        </p:grpSpPr>
        <p:sp>
          <p:nvSpPr>
            <p:cNvPr id="12" name="Rectangle 24">
              <a:extLst>
                <a:ext uri="{FF2B5EF4-FFF2-40B4-BE49-F238E27FC236}">
                  <a16:creationId xmlns:a16="http://schemas.microsoft.com/office/drawing/2014/main" id="{77FCE677-B664-CB6E-2E8A-B904FB9D272E}"/>
                </a:ext>
              </a:extLst>
            </p:cNvPr>
            <p:cNvSpPr/>
            <p:nvPr/>
          </p:nvSpPr>
          <p:spPr>
            <a:xfrm>
              <a:off x="642634" y="1690786"/>
              <a:ext cx="2075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25">
              <a:extLst>
                <a:ext uri="{FF2B5EF4-FFF2-40B4-BE49-F238E27FC236}">
                  <a16:creationId xmlns:a16="http://schemas.microsoft.com/office/drawing/2014/main" id="{2033DEBE-1C64-756A-22E5-E96745BAC1F8}"/>
                </a:ext>
              </a:extLst>
            </p:cNvPr>
            <p:cNvSpPr txBox="1"/>
            <p:nvPr/>
          </p:nvSpPr>
          <p:spPr>
            <a:xfrm>
              <a:off x="736600" y="1690786"/>
              <a:ext cx="2590800"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DEFINIR O PROBLEMA</a:t>
              </a:r>
            </a:p>
          </p:txBody>
        </p:sp>
      </p:grpSp>
      <p:sp>
        <p:nvSpPr>
          <p:cNvPr id="14" name="Text Placeholder 5">
            <a:extLst>
              <a:ext uri="{FF2B5EF4-FFF2-40B4-BE49-F238E27FC236}">
                <a16:creationId xmlns:a16="http://schemas.microsoft.com/office/drawing/2014/main" id="{2DC0CA1D-0BC0-1C01-E3A1-2344DD1CAAC2}"/>
              </a:ext>
            </a:extLst>
          </p:cNvPr>
          <p:cNvSpPr txBox="1">
            <a:spLocks/>
          </p:cNvSpPr>
          <p:nvPr/>
        </p:nvSpPr>
        <p:spPr>
          <a:xfrm>
            <a:off x="686049" y="1184410"/>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Qual é o problema (ou problemas)  relacionado com as alterações climáticas e a perda de biodiversidade? </a:t>
            </a:r>
            <a:endParaRPr lang="en-IE" sz="1400" i="1" kern="0" spc="-5" dirty="0">
              <a:solidFill>
                <a:srgbClr val="EB7339"/>
              </a:solidFill>
              <a:latin typeface="Calibri"/>
              <a:cs typeface="Calibri"/>
            </a:endParaRPr>
          </a:p>
        </p:txBody>
      </p:sp>
      <p:grpSp>
        <p:nvGrpSpPr>
          <p:cNvPr id="15" name="Group 2">
            <a:extLst>
              <a:ext uri="{FF2B5EF4-FFF2-40B4-BE49-F238E27FC236}">
                <a16:creationId xmlns:a16="http://schemas.microsoft.com/office/drawing/2014/main" id="{9A4FDF00-2D93-60F7-6548-F5E0029D21A1}"/>
              </a:ext>
            </a:extLst>
          </p:cNvPr>
          <p:cNvGrpSpPr/>
          <p:nvPr/>
        </p:nvGrpSpPr>
        <p:grpSpPr>
          <a:xfrm>
            <a:off x="654736" y="3670197"/>
            <a:ext cx="3974529" cy="307777"/>
            <a:chOff x="642634" y="1690786"/>
            <a:chExt cx="3974529" cy="307777"/>
          </a:xfrm>
        </p:grpSpPr>
        <p:sp>
          <p:nvSpPr>
            <p:cNvPr id="17" name="Rectangle 3">
              <a:extLst>
                <a:ext uri="{FF2B5EF4-FFF2-40B4-BE49-F238E27FC236}">
                  <a16:creationId xmlns:a16="http://schemas.microsoft.com/office/drawing/2014/main" id="{DC9C84B3-191B-4EB8-8361-6C38F2294F5C}"/>
                </a:ext>
              </a:extLst>
            </p:cNvPr>
            <p:cNvSpPr/>
            <p:nvPr/>
          </p:nvSpPr>
          <p:spPr>
            <a:xfrm>
              <a:off x="642634" y="1690786"/>
              <a:ext cx="3320550"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
              <a:extLst>
                <a:ext uri="{FF2B5EF4-FFF2-40B4-BE49-F238E27FC236}">
                  <a16:creationId xmlns:a16="http://schemas.microsoft.com/office/drawing/2014/main" id="{B7DD4263-ED70-65BD-41F4-97EAF1A08220}"/>
                </a:ext>
              </a:extLst>
            </p:cNvPr>
            <p:cNvSpPr txBox="1"/>
            <p:nvPr/>
          </p:nvSpPr>
          <p:spPr>
            <a:xfrm>
              <a:off x="736599" y="1690786"/>
              <a:ext cx="3880564"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QUE INTERVENÇÕES SÃO NECESSÁRIAS?</a:t>
              </a:r>
            </a:p>
          </p:txBody>
        </p:sp>
      </p:grpSp>
      <p:sp>
        <p:nvSpPr>
          <p:cNvPr id="48" name="Text Placeholder 5">
            <a:extLst>
              <a:ext uri="{FF2B5EF4-FFF2-40B4-BE49-F238E27FC236}">
                <a16:creationId xmlns:a16="http://schemas.microsoft.com/office/drawing/2014/main" id="{36D52E31-3010-A61C-290C-870347647367}"/>
              </a:ext>
            </a:extLst>
          </p:cNvPr>
          <p:cNvSpPr txBox="1">
            <a:spLocks/>
          </p:cNvSpPr>
          <p:nvPr/>
        </p:nvSpPr>
        <p:spPr>
          <a:xfrm>
            <a:off x="688698" y="4204193"/>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Pense em possíveis intervenções para alcançar o resultado desejado do seu projeto de exemplo, enumere-as com marcadores</a:t>
            </a:r>
            <a:endParaRPr lang="en-IE" sz="1400" i="1" kern="0" spc="-5" dirty="0">
              <a:solidFill>
                <a:srgbClr val="EB7339"/>
              </a:solidFill>
              <a:latin typeface="Calibri"/>
              <a:cs typeface="Calibri"/>
            </a:endParaRPr>
          </a:p>
        </p:txBody>
      </p:sp>
      <p:grpSp>
        <p:nvGrpSpPr>
          <p:cNvPr id="49" name="Group 8">
            <a:extLst>
              <a:ext uri="{FF2B5EF4-FFF2-40B4-BE49-F238E27FC236}">
                <a16:creationId xmlns:a16="http://schemas.microsoft.com/office/drawing/2014/main" id="{A138AA75-B8E5-46B2-5DB7-BB950EF234E8}"/>
              </a:ext>
            </a:extLst>
          </p:cNvPr>
          <p:cNvGrpSpPr/>
          <p:nvPr/>
        </p:nvGrpSpPr>
        <p:grpSpPr>
          <a:xfrm>
            <a:off x="689498" y="6728166"/>
            <a:ext cx="3320550" cy="561692"/>
            <a:chOff x="642634" y="1690786"/>
            <a:chExt cx="3320550" cy="561692"/>
          </a:xfrm>
        </p:grpSpPr>
        <p:sp>
          <p:nvSpPr>
            <p:cNvPr id="50" name="Rectangle 9">
              <a:extLst>
                <a:ext uri="{FF2B5EF4-FFF2-40B4-BE49-F238E27FC236}">
                  <a16:creationId xmlns:a16="http://schemas.microsoft.com/office/drawing/2014/main" id="{557F0E68-C646-27D0-5AE2-0940EAC548F1}"/>
                </a:ext>
              </a:extLst>
            </p:cNvPr>
            <p:cNvSpPr/>
            <p:nvPr/>
          </p:nvSpPr>
          <p:spPr>
            <a:xfrm>
              <a:off x="642634" y="1690786"/>
              <a:ext cx="253115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15">
              <a:extLst>
                <a:ext uri="{FF2B5EF4-FFF2-40B4-BE49-F238E27FC236}">
                  <a16:creationId xmlns:a16="http://schemas.microsoft.com/office/drawing/2014/main" id="{09E8F689-86B5-8461-826F-41EEB9A84B59}"/>
                </a:ext>
              </a:extLst>
            </p:cNvPr>
            <p:cNvSpPr txBox="1"/>
            <p:nvPr/>
          </p:nvSpPr>
          <p:spPr>
            <a:xfrm>
              <a:off x="736599" y="1690786"/>
              <a:ext cx="3226585" cy="561692"/>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PRESSUPOSTOS E OBSTÁCULOS</a:t>
              </a:r>
            </a:p>
            <a:p>
              <a:pPr marL="9525" marR="389255">
                <a:spcBef>
                  <a:spcPts val="260"/>
                </a:spcBef>
              </a:pPr>
              <a:endParaRPr lang="en-IE" sz="1400" b="1" dirty="0">
                <a:solidFill>
                  <a:schemeClr val="bg1"/>
                </a:solidFill>
                <a:latin typeface="Calibri"/>
                <a:cs typeface="Calibri"/>
              </a:endParaRPr>
            </a:p>
          </p:txBody>
        </p:sp>
      </p:grpSp>
      <p:sp>
        <p:nvSpPr>
          <p:cNvPr id="52" name="Text Placeholder 5">
            <a:extLst>
              <a:ext uri="{FF2B5EF4-FFF2-40B4-BE49-F238E27FC236}">
                <a16:creationId xmlns:a16="http://schemas.microsoft.com/office/drawing/2014/main" id="{D60F2C17-AA03-3720-9844-9C1FA1DF9A1C}"/>
              </a:ext>
            </a:extLst>
          </p:cNvPr>
          <p:cNvSpPr txBox="1">
            <a:spLocks/>
          </p:cNvSpPr>
          <p:nvPr/>
        </p:nvSpPr>
        <p:spPr>
          <a:xfrm>
            <a:off x="723459" y="7262162"/>
            <a:ext cx="1735191" cy="1290278"/>
          </a:xfrm>
          <a:prstGeom prst="rect">
            <a:avLst/>
          </a:prstGeom>
        </p:spPr>
        <p:txBody>
          <a:bodyPr wrap="square" lIns="0" tIns="0" rIns="0" bIns="0" numCol="1" spcCol="216000">
            <a:normAutofit fontScale="925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Sublinhe os pressupostos sobre a forma como a mudança desejada está a acontecer, enumere as possíveis barreiras - use marcadores</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151612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5">
            <a:extLst>
              <a:ext uri="{FF2B5EF4-FFF2-40B4-BE49-F238E27FC236}">
                <a16:creationId xmlns:a16="http://schemas.microsoft.com/office/drawing/2014/main" id="{B3B8AA2E-FA6F-9B9E-4CB0-E2CD9B435D4F}"/>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22</a:t>
            </a:fld>
            <a:endParaRPr lang="en-US" dirty="0"/>
          </a:p>
        </p:txBody>
      </p:sp>
      <p:cxnSp>
        <p:nvCxnSpPr>
          <p:cNvPr id="6" name="Straight Connector 5">
            <a:extLst>
              <a:ext uri="{FF2B5EF4-FFF2-40B4-BE49-F238E27FC236}">
                <a16:creationId xmlns:a16="http://schemas.microsoft.com/office/drawing/2014/main" id="{2B1E287F-21A6-2634-1436-D15C25131DD4}"/>
              </a:ext>
            </a:extLst>
          </p:cNvPr>
          <p:cNvCxnSpPr>
            <a:cxnSpLocks/>
          </p:cNvCxnSpPr>
          <p:nvPr/>
        </p:nvCxnSpPr>
        <p:spPr>
          <a:xfrm>
            <a:off x="321830" y="10826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E0FA29-D6E1-32C9-09A2-604A361080B7}"/>
              </a:ext>
            </a:extLst>
          </p:cNvPr>
          <p:cNvSpPr/>
          <p:nvPr/>
        </p:nvSpPr>
        <p:spPr>
          <a:xfrm>
            <a:off x="686277" y="900401"/>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5">
            <a:extLst>
              <a:ext uri="{FF2B5EF4-FFF2-40B4-BE49-F238E27FC236}">
                <a16:creationId xmlns:a16="http://schemas.microsoft.com/office/drawing/2014/main" id="{450A8AB1-B4A4-9148-C6E4-C9CB903E3022}"/>
              </a:ext>
            </a:extLst>
          </p:cNvPr>
          <p:cNvSpPr txBox="1">
            <a:spLocks/>
          </p:cNvSpPr>
          <p:nvPr/>
        </p:nvSpPr>
        <p:spPr>
          <a:xfrm>
            <a:off x="2607473" y="1434395"/>
            <a:ext cx="4421526" cy="3707939"/>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buClr>
                <a:srgbClr val="EB7339"/>
              </a:buClr>
            </a:pPr>
            <a:r>
              <a:rPr lang="pt-PT" kern="0" spc="-5" dirty="0">
                <a:latin typeface="Calibri"/>
                <a:cs typeface="Calibri"/>
              </a:rPr>
              <a:t>Até à data, "</a:t>
            </a:r>
            <a:r>
              <a:rPr lang="pt-PT" kern="0" spc="-5" dirty="0" err="1">
                <a:latin typeface="Calibri"/>
                <a:cs typeface="Calibri"/>
              </a:rPr>
              <a:t>Echedoros</a:t>
            </a:r>
            <a:r>
              <a:rPr lang="pt-PT" kern="0" spc="-5" dirty="0">
                <a:latin typeface="Calibri"/>
                <a:cs typeface="Calibri"/>
              </a:rPr>
              <a:t> </a:t>
            </a:r>
            <a:r>
              <a:rPr lang="pt-PT" kern="0" spc="-5" dirty="0" err="1">
                <a:latin typeface="Calibri"/>
                <a:cs typeface="Calibri"/>
              </a:rPr>
              <a:t>Physis</a:t>
            </a:r>
            <a:r>
              <a:rPr lang="pt-PT" kern="0" spc="-5" dirty="0">
                <a:latin typeface="Calibri"/>
                <a:cs typeface="Calibri"/>
              </a:rPr>
              <a:t>" implementou e continua a implementar várias atividades na área </a:t>
            </a:r>
            <a:r>
              <a:rPr lang="en-IE"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lançou uma campanha de financiamento coletivo (crowdfunding) para restaurar as pontes antigas e semidestruídas localizadas dentro da área protegida. O objetivo financeiro estabelecido para as obras de construção foi quase alcançado</a:t>
            </a:r>
          </a:p>
          <a:p>
            <a:pPr marL="239395" indent="-171450">
              <a:lnSpc>
                <a:spcPts val="1275"/>
              </a:lnSpc>
              <a:buClr>
                <a:srgbClr val="EB7339"/>
              </a:buClr>
              <a:buFont typeface="Arial" panose="020B0604020202020204" pitchFamily="34" charset="0"/>
              <a:buChar char="•"/>
            </a:pPr>
            <a:r>
              <a:rPr lang="pt-PT" kern="0" spc="-5" dirty="0">
                <a:latin typeface="Calibri"/>
                <a:cs typeface="Calibri"/>
              </a:rPr>
              <a:t>patrulha a área, encontrando lixo e qualquer tipo de resíduos sólidos, informando a autoridade local para ajudar na sua remoção</a:t>
            </a:r>
          </a:p>
          <a:p>
            <a:pPr marL="239395" indent="-171450">
              <a:lnSpc>
                <a:spcPts val="1275"/>
              </a:lnSpc>
              <a:buClr>
                <a:srgbClr val="EB7339"/>
              </a:buClr>
              <a:buFont typeface="Arial" panose="020B0604020202020204" pitchFamily="34" charset="0"/>
              <a:buChar char="•"/>
            </a:pPr>
            <a:r>
              <a:rPr lang="pt-PT" kern="0" spc="-5" dirty="0">
                <a:latin typeface="Calibri"/>
                <a:cs typeface="Calibri"/>
              </a:rPr>
              <a:t>organiza frequentemente apelos públicos aos cidadãos para que procedam a limpezas na zona</a:t>
            </a:r>
          </a:p>
          <a:p>
            <a:pPr marL="239395" indent="-171450">
              <a:lnSpc>
                <a:spcPts val="1275"/>
              </a:lnSpc>
              <a:buClr>
                <a:srgbClr val="EB7339"/>
              </a:buClr>
              <a:buFont typeface="Arial" panose="020B0604020202020204" pitchFamily="34" charset="0"/>
              <a:buChar char="•"/>
            </a:pPr>
            <a:r>
              <a:rPr lang="pt-PT" kern="0" spc="-5" dirty="0">
                <a:latin typeface="Calibri"/>
                <a:cs typeface="Calibri"/>
              </a:rPr>
              <a:t>contribuiu para o rejuvenescimento da chamada "Rota Vermelha", que atravessa o território protegido, e substituiu os sinais de percurso pedestre desgastados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tem sido muito ativo na participação em diferentes projetos, fazendo ao mesmo tempo a promoção do Delta do rio </a:t>
            </a:r>
            <a:r>
              <a:rPr lang="pt-PT" kern="0" spc="-5" dirty="0" err="1">
                <a:latin typeface="Calibri"/>
                <a:cs typeface="Calibri"/>
              </a:rPr>
              <a:t>Galikos</a:t>
            </a:r>
            <a:r>
              <a:rPr lang="pt-PT" kern="0" spc="-5" dirty="0">
                <a:latin typeface="Calibri"/>
                <a:cs typeface="Calibri"/>
              </a:rPr>
              <a:t> e a divulgação dos problemas existentes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apresentou muitas ideias de projetos a representantes da Região da Macedónia Central, tentando constantemente que os desafios da área sejam alcançados a nível político</a:t>
            </a:r>
          </a:p>
          <a:p>
            <a:pPr marL="239395" indent="-171450">
              <a:lnSpc>
                <a:spcPts val="1275"/>
              </a:lnSpc>
              <a:buClr>
                <a:srgbClr val="EB7339"/>
              </a:buClr>
              <a:buFont typeface="Arial" panose="020B0604020202020204" pitchFamily="34" charset="0"/>
              <a:buChar char="•"/>
            </a:pPr>
            <a:r>
              <a:rPr lang="pt-PT" kern="0" spc="-5" dirty="0">
                <a:latin typeface="Calibri"/>
                <a:cs typeface="Calibri"/>
              </a:rPr>
              <a:t>organiza regularmente visitas guiadas nas rotas em torno do Delta do rio </a:t>
            </a:r>
            <a:r>
              <a:rPr lang="pt-PT" kern="0" spc="-5" dirty="0" err="1">
                <a:latin typeface="Calibri"/>
                <a:cs typeface="Calibri"/>
              </a:rPr>
              <a:t>Galikos</a:t>
            </a:r>
            <a:r>
              <a:rPr lang="pt-PT" kern="0" spc="-5" dirty="0">
                <a:latin typeface="Calibri"/>
                <a:cs typeface="Calibri"/>
              </a:rPr>
              <a:t> e da lagoa, com paragens frequentes em pontos de interesse, onde os visitantes aprendem sobre a fauna e a flora da zona húmida</a:t>
            </a:r>
            <a:endParaRPr lang="en-IE" kern="0" spc="-5" dirty="0">
              <a:latin typeface="Calibri"/>
              <a:cs typeface="Calibri"/>
            </a:endParaRPr>
          </a:p>
        </p:txBody>
      </p:sp>
      <p:grpSp>
        <p:nvGrpSpPr>
          <p:cNvPr id="22" name="Graphic 3">
            <a:extLst>
              <a:ext uri="{FF2B5EF4-FFF2-40B4-BE49-F238E27FC236}">
                <a16:creationId xmlns:a16="http://schemas.microsoft.com/office/drawing/2014/main" id="{D2F85342-D6FE-EE53-FBDA-C344DC8821E9}"/>
              </a:ext>
            </a:extLst>
          </p:cNvPr>
          <p:cNvGrpSpPr>
            <a:grpSpLocks noChangeAspect="1"/>
          </p:cNvGrpSpPr>
          <p:nvPr/>
        </p:nvGrpSpPr>
        <p:grpSpPr>
          <a:xfrm>
            <a:off x="780242" y="2832970"/>
            <a:ext cx="741602" cy="748800"/>
            <a:chOff x="8626076" y="3737866"/>
            <a:chExt cx="1130020" cy="1140988"/>
          </a:xfrm>
          <a:solidFill>
            <a:srgbClr val="404040"/>
          </a:solidFill>
        </p:grpSpPr>
        <p:grpSp>
          <p:nvGrpSpPr>
            <p:cNvPr id="27" name="Graphic 3">
              <a:extLst>
                <a:ext uri="{FF2B5EF4-FFF2-40B4-BE49-F238E27FC236}">
                  <a16:creationId xmlns:a16="http://schemas.microsoft.com/office/drawing/2014/main" id="{9CF2B0A2-8746-8B35-E6A3-3421919AE80A}"/>
                </a:ext>
              </a:extLst>
            </p:cNvPr>
            <p:cNvGrpSpPr/>
            <p:nvPr/>
          </p:nvGrpSpPr>
          <p:grpSpPr>
            <a:xfrm>
              <a:off x="8626076" y="4097168"/>
              <a:ext cx="907855" cy="521124"/>
              <a:chOff x="8626076" y="4097168"/>
              <a:chExt cx="907855" cy="521124"/>
            </a:xfrm>
            <a:grpFill/>
          </p:grpSpPr>
          <p:sp>
            <p:nvSpPr>
              <p:cNvPr id="63" name="Freeform 62">
                <a:extLst>
                  <a:ext uri="{FF2B5EF4-FFF2-40B4-BE49-F238E27FC236}">
                    <a16:creationId xmlns:a16="http://schemas.microsoft.com/office/drawing/2014/main" id="{837262B2-CE53-4ECD-D1B6-4FB0323D243C}"/>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45DAAAE-FC92-CF2A-2E67-B402BFB4871A}"/>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F8622F22-1110-2EB6-5AA2-65FC01E08EA6}"/>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FDE015A-C22F-98F0-E00F-7C8FBF0C9AF6}"/>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0DC9A9A-32CA-3857-E40C-8B2395A19172}"/>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24188AA9-9D0E-20B1-FC5D-3ACF1D76C11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8E71EEC-1D37-E8AA-E9EB-1DC7D78F24D4}"/>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4A29A06-6F54-290B-3A08-6835187E34DF}"/>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1C39505-68EA-F9EF-DFCF-54DACA6D4B24}"/>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B16DB68-A494-67DD-BB4B-1756BE03EF24}"/>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cxnSp>
        <p:nvCxnSpPr>
          <p:cNvPr id="66" name="Straight Connector 65">
            <a:extLst>
              <a:ext uri="{FF2B5EF4-FFF2-40B4-BE49-F238E27FC236}">
                <a16:creationId xmlns:a16="http://schemas.microsoft.com/office/drawing/2014/main" id="{A2DE0958-1CF3-0F70-8CBB-B6DEF0D13FEF}"/>
              </a:ext>
            </a:extLst>
          </p:cNvPr>
          <p:cNvCxnSpPr>
            <a:cxnSpLocks/>
          </p:cNvCxnSpPr>
          <p:nvPr/>
        </p:nvCxnSpPr>
        <p:spPr>
          <a:xfrm>
            <a:off x="362205" y="5547728"/>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B8AA22FF-EF21-59A4-76D6-0755E07105D1}"/>
              </a:ext>
            </a:extLst>
          </p:cNvPr>
          <p:cNvSpPr/>
          <p:nvPr/>
        </p:nvSpPr>
        <p:spPr>
          <a:xfrm>
            <a:off x="667005" y="5368559"/>
            <a:ext cx="3745929"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5">
            <a:extLst>
              <a:ext uri="{FF2B5EF4-FFF2-40B4-BE49-F238E27FC236}">
                <a16:creationId xmlns:a16="http://schemas.microsoft.com/office/drawing/2014/main" id="{42A60CDB-B990-0043-6669-ABEB6B195F2D}"/>
              </a:ext>
            </a:extLst>
          </p:cNvPr>
          <p:cNvSpPr txBox="1">
            <a:spLocks/>
          </p:cNvSpPr>
          <p:nvPr/>
        </p:nvSpPr>
        <p:spPr>
          <a:xfrm>
            <a:off x="2588201" y="5902554"/>
            <a:ext cx="4208766" cy="2401115"/>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1287780">
              <a:lnSpc>
                <a:spcPts val="1270"/>
              </a:lnSpc>
            </a:pPr>
            <a:r>
              <a:rPr lang="en-IE" sz="1100" spc="-5" dirty="0" err="1">
                <a:latin typeface="Calibri"/>
                <a:cs typeface="Calibri"/>
              </a:rPr>
              <a:t>Pessoas</a:t>
            </a:r>
            <a:r>
              <a:rPr lang="en-IE" sz="1100" spc="-5" dirty="0">
                <a:latin typeface="Calibri"/>
                <a:cs typeface="Calibri"/>
              </a:rPr>
              <a:t> de </a:t>
            </a:r>
            <a:r>
              <a:rPr lang="en-IE" sz="1100" spc="-5" dirty="0" err="1">
                <a:latin typeface="Calibri"/>
                <a:cs typeface="Calibri"/>
              </a:rPr>
              <a:t>contacto</a:t>
            </a:r>
            <a:r>
              <a:rPr lang="en-IE" sz="1100" spc="-5" dirty="0">
                <a:latin typeface="Calibri"/>
                <a:cs typeface="Calibri"/>
              </a:rPr>
              <a:t> :</a:t>
            </a:r>
            <a:r>
              <a:rPr lang="en-IE" sz="1100" dirty="0">
                <a:latin typeface="Calibri"/>
                <a:cs typeface="Calibri"/>
              </a:rPr>
              <a:t> </a:t>
            </a:r>
          </a:p>
          <a:p>
            <a:pPr marL="67945" marR="1287780">
              <a:lnSpc>
                <a:spcPts val="1270"/>
              </a:lnSpc>
            </a:pPr>
            <a:r>
              <a:rPr lang="en-IE" sz="1100" spc="-5" dirty="0">
                <a:latin typeface="Calibri"/>
                <a:cs typeface="Calibri"/>
              </a:rPr>
              <a:t>George</a:t>
            </a:r>
            <a:r>
              <a:rPr lang="en-IE" sz="1100" dirty="0">
                <a:latin typeface="Calibri"/>
                <a:cs typeface="Calibri"/>
              </a:rPr>
              <a:t> </a:t>
            </a:r>
            <a:r>
              <a:rPr lang="en-IE" sz="1100" spc="-5" dirty="0">
                <a:latin typeface="Calibri"/>
                <a:cs typeface="Calibri"/>
              </a:rPr>
              <a:t>Konstantinidis,</a:t>
            </a:r>
            <a:r>
              <a:rPr lang="en-IE" sz="1100" spc="5" dirty="0">
                <a:latin typeface="Calibri"/>
                <a:cs typeface="Calibri"/>
              </a:rPr>
              <a:t> </a:t>
            </a:r>
          </a:p>
          <a:p>
            <a:pPr marL="67945" marR="1287780">
              <a:lnSpc>
                <a:spcPts val="1270"/>
              </a:lnSpc>
            </a:pPr>
            <a:r>
              <a:rPr lang="en-IE" sz="1100" spc="-5" dirty="0" err="1">
                <a:latin typeface="Calibri"/>
                <a:cs typeface="Calibri"/>
              </a:rPr>
              <a:t>Ioannis</a:t>
            </a:r>
            <a:r>
              <a:rPr lang="en-IE" sz="1100" spc="10" dirty="0">
                <a:latin typeface="Calibri"/>
                <a:cs typeface="Calibri"/>
              </a:rPr>
              <a:t> </a:t>
            </a:r>
            <a:r>
              <a:rPr lang="en-IE" sz="1100" spc="-5" dirty="0" err="1">
                <a:latin typeface="Calibri"/>
                <a:cs typeface="Calibri"/>
              </a:rPr>
              <a:t>Karakousis</a:t>
            </a:r>
            <a:r>
              <a:rPr lang="en-IE" sz="1100" spc="-5" dirty="0">
                <a:latin typeface="Calibri"/>
                <a:cs typeface="Calibri"/>
              </a:rPr>
              <a:t> </a:t>
            </a:r>
            <a:r>
              <a:rPr lang="en-IE" sz="1100" spc="-235" dirty="0">
                <a:latin typeface="Calibri"/>
                <a:cs typeface="Calibri"/>
              </a:rPr>
              <a:t> </a:t>
            </a:r>
          </a:p>
          <a:p>
            <a:pPr marL="67945" marR="1287780">
              <a:lnSpc>
                <a:spcPts val="1270"/>
              </a:lnSpc>
            </a:pPr>
            <a:r>
              <a:rPr lang="en-IE" sz="1100" dirty="0">
                <a:latin typeface="Calibri"/>
                <a:cs typeface="Calibri"/>
              </a:rPr>
              <a:t>Email:</a:t>
            </a:r>
            <a:r>
              <a:rPr lang="en-IE" sz="1100" spc="-25" dirty="0">
                <a:latin typeface="Calibri"/>
                <a:cs typeface="Calibri"/>
              </a:rPr>
              <a:t> </a:t>
            </a:r>
            <a:r>
              <a:rPr lang="en-IE" sz="1100" u="sng" spc="-5" dirty="0">
                <a:uFill>
                  <a:solidFill>
                    <a:srgbClr val="0000FF"/>
                  </a:solidFill>
                </a:uFill>
                <a:latin typeface="Calibri"/>
                <a:cs typeface="Calibri"/>
                <a:hlinkClick r:id="rId2">
                  <a:extLst>
                    <a:ext uri="{A12FA001-AC4F-418D-AE19-62706E023703}">
                      <ahyp:hlinkClr xmlns:ahyp="http://schemas.microsoft.com/office/drawing/2018/hyperlinkcolor" val="tx"/>
                    </a:ext>
                  </a:extLst>
                </a:hlinkClick>
              </a:rPr>
              <a:t>ehedoroufysis@gmail.com</a:t>
            </a:r>
            <a:endParaRPr lang="en-IE" sz="1100" dirty="0">
              <a:latin typeface="Calibri"/>
              <a:cs typeface="Calibri"/>
            </a:endParaRPr>
          </a:p>
        </p:txBody>
      </p:sp>
      <p:grpSp>
        <p:nvGrpSpPr>
          <p:cNvPr id="76" name="Graphic 3">
            <a:extLst>
              <a:ext uri="{FF2B5EF4-FFF2-40B4-BE49-F238E27FC236}">
                <a16:creationId xmlns:a16="http://schemas.microsoft.com/office/drawing/2014/main" id="{CBEF1FF9-FE7E-6E4C-CACB-287BC5270DC0}"/>
              </a:ext>
            </a:extLst>
          </p:cNvPr>
          <p:cNvGrpSpPr/>
          <p:nvPr/>
        </p:nvGrpSpPr>
        <p:grpSpPr>
          <a:xfrm>
            <a:off x="809701" y="7308159"/>
            <a:ext cx="749709" cy="753222"/>
            <a:chOff x="10641325" y="2076985"/>
            <a:chExt cx="1044352" cy="1049245"/>
          </a:xfrm>
          <a:solidFill>
            <a:srgbClr val="404040"/>
          </a:solidFill>
        </p:grpSpPr>
        <p:sp>
          <p:nvSpPr>
            <p:cNvPr id="77" name="Freeform 76">
              <a:extLst>
                <a:ext uri="{FF2B5EF4-FFF2-40B4-BE49-F238E27FC236}">
                  <a16:creationId xmlns:a16="http://schemas.microsoft.com/office/drawing/2014/main" id="{26FF9535-1EE6-C470-4954-AE2838824AF1}"/>
                </a:ext>
              </a:extLst>
            </p:cNvPr>
            <p:cNvSpPr/>
            <p:nvPr/>
          </p:nvSpPr>
          <p:spPr>
            <a:xfrm>
              <a:off x="11467582" y="2112094"/>
              <a:ext cx="178965" cy="180336"/>
            </a:xfrm>
            <a:custGeom>
              <a:avLst/>
              <a:gdLst>
                <a:gd name="connsiteX0" fmla="*/ 161824 w 178965"/>
                <a:gd name="connsiteY0" fmla="*/ 180337 h 180336"/>
                <a:gd name="connsiteX1" fmla="*/ 54855 w 178965"/>
                <a:gd name="connsiteY1" fmla="*/ 125481 h 180336"/>
                <a:gd name="connsiteX2" fmla="*/ 0 w 178965"/>
                <a:gd name="connsiteY2" fmla="*/ 18514 h 180336"/>
                <a:gd name="connsiteX3" fmla="*/ 178280 w 178965"/>
                <a:gd name="connsiteY3" fmla="*/ 2057 h 180336"/>
                <a:gd name="connsiteX4" fmla="*/ 161824 w 178965"/>
                <a:gd name="connsiteY4" fmla="*/ 180337 h 180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65" h="180336">
                  <a:moveTo>
                    <a:pt x="161824" y="180337"/>
                  </a:moveTo>
                  <a:cubicBezTo>
                    <a:pt x="120682" y="174851"/>
                    <a:pt x="85027" y="152909"/>
                    <a:pt x="54855" y="125481"/>
                  </a:cubicBezTo>
                  <a:cubicBezTo>
                    <a:pt x="24686" y="95311"/>
                    <a:pt x="5486" y="59655"/>
                    <a:pt x="0" y="18514"/>
                  </a:cubicBezTo>
                  <a:cubicBezTo>
                    <a:pt x="57599" y="2057"/>
                    <a:pt x="117940" y="-3428"/>
                    <a:pt x="178280" y="2057"/>
                  </a:cubicBezTo>
                  <a:cubicBezTo>
                    <a:pt x="181024" y="62398"/>
                    <a:pt x="175538" y="122739"/>
                    <a:pt x="161824" y="180337"/>
                  </a:cubicBezTo>
                  <a:close/>
                </a:path>
              </a:pathLst>
            </a:custGeom>
            <a:solidFill>
              <a:srgbClr val="EB7339"/>
            </a:solidFill>
            <a:ln w="27426" cap="flat">
              <a:noFill/>
              <a:prstDash val="solid"/>
              <a:miter/>
            </a:ln>
          </p:spPr>
          <p:txBody>
            <a:bodyPr rtlCol="0" anchor="ctr"/>
            <a:lstStyle/>
            <a:p>
              <a:endParaRPr lang="en-US"/>
            </a:p>
          </p:txBody>
        </p:sp>
        <p:grpSp>
          <p:nvGrpSpPr>
            <p:cNvPr id="78" name="Graphic 3">
              <a:extLst>
                <a:ext uri="{FF2B5EF4-FFF2-40B4-BE49-F238E27FC236}">
                  <a16:creationId xmlns:a16="http://schemas.microsoft.com/office/drawing/2014/main" id="{B1CF0271-75B1-B74E-EE6F-3AF1FD44E595}"/>
                </a:ext>
              </a:extLst>
            </p:cNvPr>
            <p:cNvGrpSpPr/>
            <p:nvPr/>
          </p:nvGrpSpPr>
          <p:grpSpPr>
            <a:xfrm>
              <a:off x="10641325" y="2076985"/>
              <a:ext cx="1044352" cy="1049245"/>
              <a:chOff x="10641325" y="2076985"/>
              <a:chExt cx="1044352" cy="1049245"/>
            </a:xfrm>
            <a:grpFill/>
          </p:grpSpPr>
          <p:sp>
            <p:nvSpPr>
              <p:cNvPr id="79" name="Freeform 78">
                <a:extLst>
                  <a:ext uri="{FF2B5EF4-FFF2-40B4-BE49-F238E27FC236}">
                    <a16:creationId xmlns:a16="http://schemas.microsoft.com/office/drawing/2014/main" id="{3043C76F-DA82-4F21-F6BC-8BF828100FAE}"/>
                  </a:ext>
                </a:extLst>
              </p:cNvPr>
              <p:cNvSpPr/>
              <p:nvPr/>
            </p:nvSpPr>
            <p:spPr>
              <a:xfrm>
                <a:off x="10690304" y="2076985"/>
                <a:ext cx="995373" cy="991647"/>
              </a:xfrm>
              <a:custGeom>
                <a:avLst/>
                <a:gdLst>
                  <a:gd name="connsiteX0" fmla="*/ 991216 w 995373"/>
                  <a:gd name="connsiteY0" fmla="*/ 20709 h 991647"/>
                  <a:gd name="connsiteX1" fmla="*/ 974758 w 995373"/>
                  <a:gd name="connsiteY1" fmla="*/ 4253 h 991647"/>
                  <a:gd name="connsiteX2" fmla="*/ 733395 w 995373"/>
                  <a:gd name="connsiteY2" fmla="*/ 28938 h 991647"/>
                  <a:gd name="connsiteX3" fmla="*/ 527687 w 995373"/>
                  <a:gd name="connsiteY3" fmla="*/ 157847 h 991647"/>
                  <a:gd name="connsiteX4" fmla="*/ 396035 w 995373"/>
                  <a:gd name="connsiteY4" fmla="*/ 289500 h 991647"/>
                  <a:gd name="connsiteX5" fmla="*/ 204041 w 995373"/>
                  <a:gd name="connsiteY5" fmla="*/ 314185 h 991647"/>
                  <a:gd name="connsiteX6" fmla="*/ 193069 w 995373"/>
                  <a:gd name="connsiteY6" fmla="*/ 319670 h 991647"/>
                  <a:gd name="connsiteX7" fmla="*/ 6562 w 995373"/>
                  <a:gd name="connsiteY7" fmla="*/ 506178 h 991647"/>
                  <a:gd name="connsiteX8" fmla="*/ 1076 w 995373"/>
                  <a:gd name="connsiteY8" fmla="*/ 525377 h 991647"/>
                  <a:gd name="connsiteX9" fmla="*/ 17533 w 995373"/>
                  <a:gd name="connsiteY9" fmla="*/ 539091 h 991647"/>
                  <a:gd name="connsiteX10" fmla="*/ 157414 w 995373"/>
                  <a:gd name="connsiteY10" fmla="*/ 563776 h 991647"/>
                  <a:gd name="connsiteX11" fmla="*/ 184841 w 995373"/>
                  <a:gd name="connsiteY11" fmla="*/ 591204 h 991647"/>
                  <a:gd name="connsiteX12" fmla="*/ 127244 w 995373"/>
                  <a:gd name="connsiteY12" fmla="*/ 621374 h 991647"/>
                  <a:gd name="connsiteX13" fmla="*/ 116272 w 995373"/>
                  <a:gd name="connsiteY13" fmla="*/ 635088 h 991647"/>
                  <a:gd name="connsiteX14" fmla="*/ 121758 w 995373"/>
                  <a:gd name="connsiteY14" fmla="*/ 651545 h 991647"/>
                  <a:gd name="connsiteX15" fmla="*/ 341180 w 995373"/>
                  <a:gd name="connsiteY15" fmla="*/ 870966 h 991647"/>
                  <a:gd name="connsiteX16" fmla="*/ 354893 w 995373"/>
                  <a:gd name="connsiteY16" fmla="*/ 876451 h 991647"/>
                  <a:gd name="connsiteX17" fmla="*/ 357635 w 995373"/>
                  <a:gd name="connsiteY17" fmla="*/ 876451 h 991647"/>
                  <a:gd name="connsiteX18" fmla="*/ 371349 w 995373"/>
                  <a:gd name="connsiteY18" fmla="*/ 865480 h 991647"/>
                  <a:gd name="connsiteX19" fmla="*/ 401521 w 995373"/>
                  <a:gd name="connsiteY19" fmla="*/ 807882 h 991647"/>
                  <a:gd name="connsiteX20" fmla="*/ 428948 w 995373"/>
                  <a:gd name="connsiteY20" fmla="*/ 835310 h 991647"/>
                  <a:gd name="connsiteX21" fmla="*/ 453632 w 995373"/>
                  <a:gd name="connsiteY21" fmla="*/ 975191 h 991647"/>
                  <a:gd name="connsiteX22" fmla="*/ 467346 w 995373"/>
                  <a:gd name="connsiteY22" fmla="*/ 991647 h 991647"/>
                  <a:gd name="connsiteX23" fmla="*/ 472832 w 995373"/>
                  <a:gd name="connsiteY23" fmla="*/ 991647 h 991647"/>
                  <a:gd name="connsiteX24" fmla="*/ 486546 w 995373"/>
                  <a:gd name="connsiteY24" fmla="*/ 986162 h 991647"/>
                  <a:gd name="connsiteX25" fmla="*/ 670312 w 995373"/>
                  <a:gd name="connsiteY25" fmla="*/ 802397 h 991647"/>
                  <a:gd name="connsiteX26" fmla="*/ 675798 w 995373"/>
                  <a:gd name="connsiteY26" fmla="*/ 791425 h 991647"/>
                  <a:gd name="connsiteX27" fmla="*/ 700481 w 995373"/>
                  <a:gd name="connsiteY27" fmla="*/ 599432 h 991647"/>
                  <a:gd name="connsiteX28" fmla="*/ 832134 w 995373"/>
                  <a:gd name="connsiteY28" fmla="*/ 467780 h 991647"/>
                  <a:gd name="connsiteX29" fmla="*/ 961044 w 995373"/>
                  <a:gd name="connsiteY29" fmla="*/ 262073 h 991647"/>
                  <a:gd name="connsiteX30" fmla="*/ 991216 w 995373"/>
                  <a:gd name="connsiteY30" fmla="*/ 20709 h 991647"/>
                  <a:gd name="connsiteX31" fmla="*/ 160156 w 995373"/>
                  <a:gd name="connsiteY31" fmla="*/ 525377 h 991647"/>
                  <a:gd name="connsiteX32" fmla="*/ 61417 w 995373"/>
                  <a:gd name="connsiteY32" fmla="*/ 506178 h 991647"/>
                  <a:gd name="connsiteX33" fmla="*/ 215011 w 995373"/>
                  <a:gd name="connsiteY33" fmla="*/ 352583 h 991647"/>
                  <a:gd name="connsiteX34" fmla="*/ 346665 w 995373"/>
                  <a:gd name="connsiteY34" fmla="*/ 336127 h 991647"/>
                  <a:gd name="connsiteX35" fmla="*/ 160156 w 995373"/>
                  <a:gd name="connsiteY35" fmla="*/ 525377 h 991647"/>
                  <a:gd name="connsiteX36" fmla="*/ 349408 w 995373"/>
                  <a:gd name="connsiteY36" fmla="*/ 827081 h 991647"/>
                  <a:gd name="connsiteX37" fmla="*/ 165642 w 995373"/>
                  <a:gd name="connsiteY37" fmla="*/ 643316 h 991647"/>
                  <a:gd name="connsiteX38" fmla="*/ 209527 w 995373"/>
                  <a:gd name="connsiteY38" fmla="*/ 618632 h 991647"/>
                  <a:gd name="connsiteX39" fmla="*/ 371349 w 995373"/>
                  <a:gd name="connsiteY39" fmla="*/ 780454 h 991647"/>
                  <a:gd name="connsiteX40" fmla="*/ 349408 w 995373"/>
                  <a:gd name="connsiteY40" fmla="*/ 827081 h 991647"/>
                  <a:gd name="connsiteX41" fmla="*/ 642884 w 995373"/>
                  <a:gd name="connsiteY41" fmla="*/ 783197 h 991647"/>
                  <a:gd name="connsiteX42" fmla="*/ 489288 w 995373"/>
                  <a:gd name="connsiteY42" fmla="*/ 936792 h 991647"/>
                  <a:gd name="connsiteX43" fmla="*/ 470090 w 995373"/>
                  <a:gd name="connsiteY43" fmla="*/ 838053 h 991647"/>
                  <a:gd name="connsiteX44" fmla="*/ 656598 w 995373"/>
                  <a:gd name="connsiteY44" fmla="*/ 651545 h 991647"/>
                  <a:gd name="connsiteX45" fmla="*/ 642884 w 995373"/>
                  <a:gd name="connsiteY45" fmla="*/ 783197 h 991647"/>
                  <a:gd name="connsiteX46" fmla="*/ 807450 w 995373"/>
                  <a:gd name="connsiteY46" fmla="*/ 443095 h 991647"/>
                  <a:gd name="connsiteX47" fmla="*/ 448146 w 995373"/>
                  <a:gd name="connsiteY47" fmla="*/ 802397 h 991647"/>
                  <a:gd name="connsiteX48" fmla="*/ 193069 w 995373"/>
                  <a:gd name="connsiteY48" fmla="*/ 547320 h 991647"/>
                  <a:gd name="connsiteX49" fmla="*/ 552373 w 995373"/>
                  <a:gd name="connsiteY49" fmla="*/ 188018 h 991647"/>
                  <a:gd name="connsiteX50" fmla="*/ 738881 w 995373"/>
                  <a:gd name="connsiteY50" fmla="*/ 70079 h 991647"/>
                  <a:gd name="connsiteX51" fmla="*/ 804706 w 995373"/>
                  <a:gd name="connsiteY51" fmla="*/ 193503 h 991647"/>
                  <a:gd name="connsiteX52" fmla="*/ 928131 w 995373"/>
                  <a:gd name="connsiteY52" fmla="*/ 259330 h 991647"/>
                  <a:gd name="connsiteX53" fmla="*/ 807450 w 995373"/>
                  <a:gd name="connsiteY53" fmla="*/ 443095 h 991647"/>
                  <a:gd name="connsiteX54" fmla="*/ 939103 w 995373"/>
                  <a:gd name="connsiteY54" fmla="*/ 218188 h 991647"/>
                  <a:gd name="connsiteX55" fmla="*/ 832134 w 995373"/>
                  <a:gd name="connsiteY55" fmla="*/ 163333 h 991647"/>
                  <a:gd name="connsiteX56" fmla="*/ 777279 w 995373"/>
                  <a:gd name="connsiteY56" fmla="*/ 56365 h 991647"/>
                  <a:gd name="connsiteX57" fmla="*/ 955558 w 995373"/>
                  <a:gd name="connsiteY57" fmla="*/ 39909 h 991647"/>
                  <a:gd name="connsiteX58" fmla="*/ 939103 w 995373"/>
                  <a:gd name="connsiteY58" fmla="*/ 218188 h 9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95373" h="991647">
                    <a:moveTo>
                      <a:pt x="991216" y="20709"/>
                    </a:moveTo>
                    <a:cubicBezTo>
                      <a:pt x="991216" y="12481"/>
                      <a:pt x="982986" y="4253"/>
                      <a:pt x="974758" y="4253"/>
                    </a:cubicBezTo>
                    <a:cubicBezTo>
                      <a:pt x="892475" y="-6718"/>
                      <a:pt x="810192" y="4253"/>
                      <a:pt x="733395" y="28938"/>
                    </a:cubicBezTo>
                    <a:cubicBezTo>
                      <a:pt x="656598" y="56365"/>
                      <a:pt x="585285" y="100249"/>
                      <a:pt x="527687" y="157847"/>
                    </a:cubicBezTo>
                    <a:lnTo>
                      <a:pt x="396035" y="289500"/>
                    </a:lnTo>
                    <a:lnTo>
                      <a:pt x="204041" y="314185"/>
                    </a:lnTo>
                    <a:cubicBezTo>
                      <a:pt x="198555" y="314185"/>
                      <a:pt x="195813" y="316928"/>
                      <a:pt x="193069" y="319670"/>
                    </a:cubicBezTo>
                    <a:lnTo>
                      <a:pt x="6562" y="506178"/>
                    </a:lnTo>
                    <a:cubicBezTo>
                      <a:pt x="1076" y="511664"/>
                      <a:pt x="-1666" y="519892"/>
                      <a:pt x="1076" y="525377"/>
                    </a:cubicBezTo>
                    <a:cubicBezTo>
                      <a:pt x="3819" y="533606"/>
                      <a:pt x="9304" y="536349"/>
                      <a:pt x="17533" y="539091"/>
                    </a:cubicBezTo>
                    <a:lnTo>
                      <a:pt x="157414" y="563776"/>
                    </a:lnTo>
                    <a:lnTo>
                      <a:pt x="184841" y="591204"/>
                    </a:lnTo>
                    <a:lnTo>
                      <a:pt x="127244" y="621374"/>
                    </a:lnTo>
                    <a:cubicBezTo>
                      <a:pt x="121758" y="624117"/>
                      <a:pt x="119014" y="629603"/>
                      <a:pt x="116272" y="635088"/>
                    </a:cubicBezTo>
                    <a:cubicBezTo>
                      <a:pt x="116272" y="640573"/>
                      <a:pt x="116272" y="648802"/>
                      <a:pt x="121758" y="651545"/>
                    </a:cubicBezTo>
                    <a:lnTo>
                      <a:pt x="341180" y="870966"/>
                    </a:lnTo>
                    <a:cubicBezTo>
                      <a:pt x="343922" y="873708"/>
                      <a:pt x="349408" y="876451"/>
                      <a:pt x="354893" y="876451"/>
                    </a:cubicBezTo>
                    <a:cubicBezTo>
                      <a:pt x="354893" y="876451"/>
                      <a:pt x="357635" y="876451"/>
                      <a:pt x="357635" y="876451"/>
                    </a:cubicBezTo>
                    <a:cubicBezTo>
                      <a:pt x="363121" y="876451"/>
                      <a:pt x="368607" y="870966"/>
                      <a:pt x="371349" y="865480"/>
                    </a:cubicBezTo>
                    <a:lnTo>
                      <a:pt x="401521" y="807882"/>
                    </a:lnTo>
                    <a:lnTo>
                      <a:pt x="428948" y="835310"/>
                    </a:lnTo>
                    <a:lnTo>
                      <a:pt x="453632" y="975191"/>
                    </a:lnTo>
                    <a:cubicBezTo>
                      <a:pt x="453632" y="983419"/>
                      <a:pt x="459118" y="988905"/>
                      <a:pt x="467346" y="991647"/>
                    </a:cubicBezTo>
                    <a:cubicBezTo>
                      <a:pt x="470090" y="991647"/>
                      <a:pt x="470090" y="991647"/>
                      <a:pt x="472832" y="991647"/>
                    </a:cubicBezTo>
                    <a:cubicBezTo>
                      <a:pt x="478318" y="991647"/>
                      <a:pt x="483804" y="988905"/>
                      <a:pt x="486546" y="986162"/>
                    </a:cubicBezTo>
                    <a:lnTo>
                      <a:pt x="670312" y="802397"/>
                    </a:lnTo>
                    <a:cubicBezTo>
                      <a:pt x="673054" y="799654"/>
                      <a:pt x="675798" y="794168"/>
                      <a:pt x="675798" y="791425"/>
                    </a:cubicBezTo>
                    <a:lnTo>
                      <a:pt x="700481" y="599432"/>
                    </a:lnTo>
                    <a:lnTo>
                      <a:pt x="832134" y="467780"/>
                    </a:lnTo>
                    <a:cubicBezTo>
                      <a:pt x="889733" y="410182"/>
                      <a:pt x="933617" y="338870"/>
                      <a:pt x="961044" y="262073"/>
                    </a:cubicBezTo>
                    <a:cubicBezTo>
                      <a:pt x="991216" y="185275"/>
                      <a:pt x="1002186" y="102992"/>
                      <a:pt x="991216" y="20709"/>
                    </a:cubicBezTo>
                    <a:close/>
                    <a:moveTo>
                      <a:pt x="160156" y="525377"/>
                    </a:moveTo>
                    <a:lnTo>
                      <a:pt x="61417" y="506178"/>
                    </a:lnTo>
                    <a:lnTo>
                      <a:pt x="215011" y="352583"/>
                    </a:lnTo>
                    <a:lnTo>
                      <a:pt x="346665" y="336127"/>
                    </a:lnTo>
                    <a:lnTo>
                      <a:pt x="160156" y="525377"/>
                    </a:lnTo>
                    <a:close/>
                    <a:moveTo>
                      <a:pt x="349408" y="827081"/>
                    </a:moveTo>
                    <a:lnTo>
                      <a:pt x="165642" y="643316"/>
                    </a:lnTo>
                    <a:lnTo>
                      <a:pt x="209527" y="618632"/>
                    </a:lnTo>
                    <a:lnTo>
                      <a:pt x="371349" y="780454"/>
                    </a:lnTo>
                    <a:lnTo>
                      <a:pt x="349408" y="827081"/>
                    </a:lnTo>
                    <a:close/>
                    <a:moveTo>
                      <a:pt x="642884" y="783197"/>
                    </a:moveTo>
                    <a:lnTo>
                      <a:pt x="489288" y="936792"/>
                    </a:lnTo>
                    <a:lnTo>
                      <a:pt x="470090" y="838053"/>
                    </a:lnTo>
                    <a:lnTo>
                      <a:pt x="656598" y="651545"/>
                    </a:lnTo>
                    <a:lnTo>
                      <a:pt x="642884" y="783197"/>
                    </a:lnTo>
                    <a:close/>
                    <a:moveTo>
                      <a:pt x="807450" y="443095"/>
                    </a:moveTo>
                    <a:lnTo>
                      <a:pt x="448146" y="802397"/>
                    </a:lnTo>
                    <a:lnTo>
                      <a:pt x="193069" y="547320"/>
                    </a:lnTo>
                    <a:lnTo>
                      <a:pt x="552373" y="188018"/>
                    </a:lnTo>
                    <a:cubicBezTo>
                      <a:pt x="604485" y="135905"/>
                      <a:pt x="667568" y="94764"/>
                      <a:pt x="738881" y="70079"/>
                    </a:cubicBezTo>
                    <a:cubicBezTo>
                      <a:pt x="747109" y="116706"/>
                      <a:pt x="771794" y="157847"/>
                      <a:pt x="804706" y="193503"/>
                    </a:cubicBezTo>
                    <a:cubicBezTo>
                      <a:pt x="837620" y="226417"/>
                      <a:pt x="881505" y="248359"/>
                      <a:pt x="928131" y="259330"/>
                    </a:cubicBezTo>
                    <a:cubicBezTo>
                      <a:pt x="900703" y="327899"/>
                      <a:pt x="859562" y="390982"/>
                      <a:pt x="807450" y="443095"/>
                    </a:cubicBezTo>
                    <a:close/>
                    <a:moveTo>
                      <a:pt x="939103" y="218188"/>
                    </a:moveTo>
                    <a:cubicBezTo>
                      <a:pt x="897961" y="212703"/>
                      <a:pt x="862305" y="190761"/>
                      <a:pt x="832134" y="163333"/>
                    </a:cubicBezTo>
                    <a:cubicBezTo>
                      <a:pt x="801964" y="133162"/>
                      <a:pt x="782764" y="97507"/>
                      <a:pt x="777279" y="56365"/>
                    </a:cubicBezTo>
                    <a:cubicBezTo>
                      <a:pt x="834878" y="39909"/>
                      <a:pt x="895219" y="34423"/>
                      <a:pt x="955558" y="39909"/>
                    </a:cubicBezTo>
                    <a:cubicBezTo>
                      <a:pt x="958302" y="100249"/>
                      <a:pt x="952816" y="160590"/>
                      <a:pt x="939103" y="218188"/>
                    </a:cubicBezTo>
                    <a:close/>
                  </a:path>
                </a:pathLst>
              </a:custGeom>
              <a:grpFill/>
              <a:ln w="2742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66B6B986-124D-931C-4DDD-267E74E9B9CD}"/>
                  </a:ext>
                </a:extLst>
              </p:cNvPr>
              <p:cNvSpPr/>
              <p:nvPr/>
            </p:nvSpPr>
            <p:spPr>
              <a:xfrm>
                <a:off x="11188507" y="2334258"/>
                <a:ext cx="239991" cy="240677"/>
              </a:xfrm>
              <a:custGeom>
                <a:avLst/>
                <a:gdLst>
                  <a:gd name="connsiteX0" fmla="*/ 34971 w 239991"/>
                  <a:gd name="connsiteY0" fmla="*/ 34970 h 240677"/>
                  <a:gd name="connsiteX1" fmla="*/ 34971 w 239991"/>
                  <a:gd name="connsiteY1" fmla="*/ 205021 h 240677"/>
                  <a:gd name="connsiteX2" fmla="*/ 119996 w 239991"/>
                  <a:gd name="connsiteY2" fmla="*/ 240677 h 240677"/>
                  <a:gd name="connsiteX3" fmla="*/ 205022 w 239991"/>
                  <a:gd name="connsiteY3" fmla="*/ 205021 h 240677"/>
                  <a:gd name="connsiteX4" fmla="*/ 205022 w 239991"/>
                  <a:gd name="connsiteY4" fmla="*/ 205021 h 240677"/>
                  <a:gd name="connsiteX5" fmla="*/ 205022 w 239991"/>
                  <a:gd name="connsiteY5" fmla="*/ 34970 h 240677"/>
                  <a:gd name="connsiteX6" fmla="*/ 34971 w 239991"/>
                  <a:gd name="connsiteY6" fmla="*/ 34970 h 240677"/>
                  <a:gd name="connsiteX7" fmla="*/ 177595 w 239991"/>
                  <a:gd name="connsiteY7" fmla="*/ 177594 h 240677"/>
                  <a:gd name="connsiteX8" fmla="*/ 62398 w 239991"/>
                  <a:gd name="connsiteY8" fmla="*/ 177594 h 240677"/>
                  <a:gd name="connsiteX9" fmla="*/ 62398 w 239991"/>
                  <a:gd name="connsiteY9" fmla="*/ 62398 h 240677"/>
                  <a:gd name="connsiteX10" fmla="*/ 119996 w 239991"/>
                  <a:gd name="connsiteY10" fmla="*/ 37713 h 240677"/>
                  <a:gd name="connsiteX11" fmla="*/ 177595 w 239991"/>
                  <a:gd name="connsiteY11" fmla="*/ 62398 h 240677"/>
                  <a:gd name="connsiteX12" fmla="*/ 177595 w 239991"/>
                  <a:gd name="connsiteY12" fmla="*/ 177594 h 2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991" h="240677">
                    <a:moveTo>
                      <a:pt x="34971" y="34970"/>
                    </a:moveTo>
                    <a:cubicBezTo>
                      <a:pt x="-11657" y="81597"/>
                      <a:pt x="-11657" y="158394"/>
                      <a:pt x="34971" y="205021"/>
                    </a:cubicBezTo>
                    <a:cubicBezTo>
                      <a:pt x="59654" y="229706"/>
                      <a:pt x="89826" y="240677"/>
                      <a:pt x="119996" y="240677"/>
                    </a:cubicBezTo>
                    <a:cubicBezTo>
                      <a:pt x="150167" y="240677"/>
                      <a:pt x="180337" y="229706"/>
                      <a:pt x="205022" y="205021"/>
                    </a:cubicBezTo>
                    <a:lnTo>
                      <a:pt x="205022" y="205021"/>
                    </a:lnTo>
                    <a:cubicBezTo>
                      <a:pt x="251648" y="158394"/>
                      <a:pt x="251648" y="81597"/>
                      <a:pt x="205022" y="34970"/>
                    </a:cubicBezTo>
                    <a:cubicBezTo>
                      <a:pt x="158395" y="-11657"/>
                      <a:pt x="81598" y="-11657"/>
                      <a:pt x="34971" y="34970"/>
                    </a:cubicBezTo>
                    <a:close/>
                    <a:moveTo>
                      <a:pt x="177595" y="177594"/>
                    </a:moveTo>
                    <a:cubicBezTo>
                      <a:pt x="147423" y="207764"/>
                      <a:pt x="95312" y="207764"/>
                      <a:pt x="62398" y="177594"/>
                    </a:cubicBezTo>
                    <a:cubicBezTo>
                      <a:pt x="32227" y="147424"/>
                      <a:pt x="32227" y="95311"/>
                      <a:pt x="62398" y="62398"/>
                    </a:cubicBezTo>
                    <a:cubicBezTo>
                      <a:pt x="78854" y="45941"/>
                      <a:pt x="98054" y="37713"/>
                      <a:pt x="119996" y="37713"/>
                    </a:cubicBezTo>
                    <a:cubicBezTo>
                      <a:pt x="141937" y="37713"/>
                      <a:pt x="161137" y="45941"/>
                      <a:pt x="177595" y="62398"/>
                    </a:cubicBezTo>
                    <a:cubicBezTo>
                      <a:pt x="207765" y="95311"/>
                      <a:pt x="207765" y="144681"/>
                      <a:pt x="177595" y="177594"/>
                    </a:cubicBezTo>
                    <a:close/>
                  </a:path>
                </a:pathLst>
              </a:custGeom>
              <a:grpFill/>
              <a:ln w="2742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1ACBE6C-6D17-895A-B199-5693C5EE3555}"/>
                  </a:ext>
                </a:extLst>
              </p:cNvPr>
              <p:cNvSpPr/>
              <p:nvPr/>
            </p:nvSpPr>
            <p:spPr>
              <a:xfrm>
                <a:off x="10696180" y="2862240"/>
                <a:ext cx="207763" cy="209135"/>
              </a:xfrm>
              <a:custGeom>
                <a:avLst/>
                <a:gdLst>
                  <a:gd name="connsiteX0" fmla="*/ 203651 w 207763"/>
                  <a:gd name="connsiteY0" fmla="*/ 6171 h 209135"/>
                  <a:gd name="connsiteX1" fmla="*/ 176223 w 207763"/>
                  <a:gd name="connsiteY1" fmla="*/ 6171 h 209135"/>
                  <a:gd name="connsiteX2" fmla="*/ 6171 w 207763"/>
                  <a:gd name="connsiteY2" fmla="*/ 176223 h 209135"/>
                  <a:gd name="connsiteX3" fmla="*/ 6171 w 207763"/>
                  <a:gd name="connsiteY3" fmla="*/ 203650 h 209135"/>
                  <a:gd name="connsiteX4" fmla="*/ 19885 w 207763"/>
                  <a:gd name="connsiteY4" fmla="*/ 209136 h 209135"/>
                  <a:gd name="connsiteX5" fmla="*/ 33599 w 207763"/>
                  <a:gd name="connsiteY5" fmla="*/ 203650 h 209135"/>
                  <a:gd name="connsiteX6" fmla="*/ 203651 w 207763"/>
                  <a:gd name="connsiteY6" fmla="*/ 33599 h 209135"/>
                  <a:gd name="connsiteX7" fmla="*/ 203651 w 207763"/>
                  <a:gd name="connsiteY7" fmla="*/ 6171 h 2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63" h="209135">
                    <a:moveTo>
                      <a:pt x="203651" y="6171"/>
                    </a:moveTo>
                    <a:cubicBezTo>
                      <a:pt x="195421" y="-2057"/>
                      <a:pt x="184451" y="-2057"/>
                      <a:pt x="176223" y="6171"/>
                    </a:cubicBezTo>
                    <a:lnTo>
                      <a:pt x="6171" y="176223"/>
                    </a:lnTo>
                    <a:cubicBezTo>
                      <a:pt x="-2057" y="184451"/>
                      <a:pt x="-2057" y="195422"/>
                      <a:pt x="6171" y="203650"/>
                    </a:cubicBezTo>
                    <a:cubicBezTo>
                      <a:pt x="8913" y="206393"/>
                      <a:pt x="14399" y="209136"/>
                      <a:pt x="19885" y="209136"/>
                    </a:cubicBezTo>
                    <a:cubicBezTo>
                      <a:pt x="25371" y="209136"/>
                      <a:pt x="30855" y="206393"/>
                      <a:pt x="33599" y="203650"/>
                    </a:cubicBezTo>
                    <a:lnTo>
                      <a:pt x="203651" y="33599"/>
                    </a:lnTo>
                    <a:cubicBezTo>
                      <a:pt x="209135" y="25371"/>
                      <a:pt x="209135" y="14399"/>
                      <a:pt x="203651" y="6171"/>
                    </a:cubicBezTo>
                    <a:close/>
                  </a:path>
                </a:pathLst>
              </a:custGeom>
              <a:grpFill/>
              <a:ln w="274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B6C8657-AE19-9874-1340-60B9CD759357}"/>
                  </a:ext>
                </a:extLst>
              </p:cNvPr>
              <p:cNvSpPr/>
              <p:nvPr/>
            </p:nvSpPr>
            <p:spPr>
              <a:xfrm>
                <a:off x="10841547" y="2917095"/>
                <a:ext cx="116566" cy="115881"/>
              </a:xfrm>
              <a:custGeom>
                <a:avLst/>
                <a:gdLst>
                  <a:gd name="connsiteX0" fmla="*/ 82968 w 116566"/>
                  <a:gd name="connsiteY0" fmla="*/ 6171 h 115881"/>
                  <a:gd name="connsiteX1" fmla="*/ 6171 w 116566"/>
                  <a:gd name="connsiteY1" fmla="*/ 82968 h 115881"/>
                  <a:gd name="connsiteX2" fmla="*/ 6171 w 116566"/>
                  <a:gd name="connsiteY2" fmla="*/ 110396 h 115881"/>
                  <a:gd name="connsiteX3" fmla="*/ 19885 w 116566"/>
                  <a:gd name="connsiteY3" fmla="*/ 115881 h 115881"/>
                  <a:gd name="connsiteX4" fmla="*/ 33599 w 116566"/>
                  <a:gd name="connsiteY4" fmla="*/ 110396 h 115881"/>
                  <a:gd name="connsiteX5" fmla="*/ 110396 w 116566"/>
                  <a:gd name="connsiteY5" fmla="*/ 33599 h 115881"/>
                  <a:gd name="connsiteX6" fmla="*/ 110396 w 116566"/>
                  <a:gd name="connsiteY6" fmla="*/ 6171 h 115881"/>
                  <a:gd name="connsiteX7" fmla="*/ 82968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82968" y="6171"/>
                    </a:moveTo>
                    <a:lnTo>
                      <a:pt x="6171" y="82968"/>
                    </a:lnTo>
                    <a:cubicBezTo>
                      <a:pt x="-2057" y="91197"/>
                      <a:pt x="-2057" y="102168"/>
                      <a:pt x="6171" y="110396"/>
                    </a:cubicBezTo>
                    <a:cubicBezTo>
                      <a:pt x="8913" y="113139"/>
                      <a:pt x="14399" y="115881"/>
                      <a:pt x="19885" y="115881"/>
                    </a:cubicBezTo>
                    <a:cubicBezTo>
                      <a:pt x="25371" y="115881"/>
                      <a:pt x="30857" y="113139"/>
                      <a:pt x="33599" y="110396"/>
                    </a:cubicBezTo>
                    <a:lnTo>
                      <a:pt x="110396" y="33599"/>
                    </a:lnTo>
                    <a:cubicBezTo>
                      <a:pt x="118624" y="25371"/>
                      <a:pt x="118624" y="14399"/>
                      <a:pt x="110396" y="6171"/>
                    </a:cubicBezTo>
                    <a:cubicBezTo>
                      <a:pt x="104910" y="-2057"/>
                      <a:pt x="91196" y="-2057"/>
                      <a:pt x="82968" y="6171"/>
                    </a:cubicBezTo>
                    <a:close/>
                  </a:path>
                </a:pathLst>
              </a:custGeom>
              <a:grpFill/>
              <a:ln w="2742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E0E537FF-2057-B9D4-4A56-B921A576DDC5}"/>
                  </a:ext>
                </a:extLst>
              </p:cNvPr>
              <p:cNvSpPr/>
              <p:nvPr/>
            </p:nvSpPr>
            <p:spPr>
              <a:xfrm>
                <a:off x="10800014" y="3032976"/>
                <a:ext cx="40503" cy="39770"/>
              </a:xfrm>
              <a:custGeom>
                <a:avLst/>
                <a:gdLst>
                  <a:gd name="connsiteX0" fmla="*/ 20275 w 40503"/>
                  <a:gd name="connsiteY0" fmla="*/ 0 h 39770"/>
                  <a:gd name="connsiteX1" fmla="*/ 1076 w 40503"/>
                  <a:gd name="connsiteY1" fmla="*/ 13714 h 39770"/>
                  <a:gd name="connsiteX2" fmla="*/ 6562 w 40503"/>
                  <a:gd name="connsiteY2" fmla="*/ 35656 h 39770"/>
                  <a:gd name="connsiteX3" fmla="*/ 31247 w 40503"/>
                  <a:gd name="connsiteY3" fmla="*/ 35656 h 39770"/>
                  <a:gd name="connsiteX4" fmla="*/ 39475 w 40503"/>
                  <a:gd name="connsiteY4" fmla="*/ 10971 h 39770"/>
                  <a:gd name="connsiteX5" fmla="*/ 20275 w 40503"/>
                  <a:gd name="connsiteY5" fmla="*/ 0 h 3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03" h="39770">
                    <a:moveTo>
                      <a:pt x="20275" y="0"/>
                    </a:moveTo>
                    <a:cubicBezTo>
                      <a:pt x="12047" y="0"/>
                      <a:pt x="3819" y="5486"/>
                      <a:pt x="1076" y="13714"/>
                    </a:cubicBezTo>
                    <a:cubicBezTo>
                      <a:pt x="-1666" y="21942"/>
                      <a:pt x="1076" y="30171"/>
                      <a:pt x="6562" y="35656"/>
                    </a:cubicBezTo>
                    <a:cubicBezTo>
                      <a:pt x="12047" y="41141"/>
                      <a:pt x="23018" y="41141"/>
                      <a:pt x="31247" y="35656"/>
                    </a:cubicBezTo>
                    <a:cubicBezTo>
                      <a:pt x="39475" y="30171"/>
                      <a:pt x="42217" y="19200"/>
                      <a:pt x="39475" y="10971"/>
                    </a:cubicBezTo>
                    <a:cubicBezTo>
                      <a:pt x="36731" y="5486"/>
                      <a:pt x="28503" y="0"/>
                      <a:pt x="20275" y="0"/>
                    </a:cubicBezTo>
                    <a:close/>
                  </a:path>
                </a:pathLst>
              </a:custGeom>
              <a:grpFill/>
              <a:ln w="2742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423131F-D820-3CCB-8EF5-E3DCFD4C9E0E}"/>
                  </a:ext>
                </a:extLst>
              </p:cNvPr>
              <p:cNvSpPr/>
              <p:nvPr/>
            </p:nvSpPr>
            <p:spPr>
              <a:xfrm>
                <a:off x="10839490" y="3045471"/>
                <a:ext cx="27427" cy="1218"/>
              </a:xfrm>
              <a:custGeom>
                <a:avLst/>
                <a:gdLst>
                  <a:gd name="connsiteX0" fmla="*/ 0 w 27427"/>
                  <a:gd name="connsiteY0" fmla="*/ 1219 h 1218"/>
                  <a:gd name="connsiteX1" fmla="*/ 0 w 27427"/>
                  <a:gd name="connsiteY1" fmla="*/ 1219 h 1218"/>
                  <a:gd name="connsiteX2" fmla="*/ 0 w 27427"/>
                  <a:gd name="connsiteY2" fmla="*/ 1219 h 1218"/>
                </a:gdLst>
                <a:ahLst/>
                <a:cxnLst>
                  <a:cxn ang="0">
                    <a:pos x="connsiteX0" y="connsiteY0"/>
                  </a:cxn>
                  <a:cxn ang="0">
                    <a:pos x="connsiteX1" y="connsiteY1"/>
                  </a:cxn>
                  <a:cxn ang="0">
                    <a:pos x="connsiteX2" y="connsiteY2"/>
                  </a:cxn>
                </a:cxnLst>
                <a:rect l="l" t="t" r="r" b="b"/>
                <a:pathLst>
                  <a:path w="27427" h="1218">
                    <a:moveTo>
                      <a:pt x="0" y="1219"/>
                    </a:moveTo>
                    <a:cubicBezTo>
                      <a:pt x="0" y="1219"/>
                      <a:pt x="0" y="-1524"/>
                      <a:pt x="0" y="1219"/>
                    </a:cubicBezTo>
                    <a:lnTo>
                      <a:pt x="0" y="1219"/>
                    </a:lnTo>
                    <a:close/>
                  </a:path>
                </a:pathLst>
              </a:custGeom>
              <a:grpFill/>
              <a:ln w="2742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D9AD5B8-A7DA-44B5-2D84-FB8F09B8B0C0}"/>
                  </a:ext>
                </a:extLst>
              </p:cNvPr>
              <p:cNvSpPr/>
              <p:nvPr/>
            </p:nvSpPr>
            <p:spPr>
              <a:xfrm>
                <a:off x="10748292" y="3076175"/>
                <a:ext cx="50741" cy="50055"/>
              </a:xfrm>
              <a:custGeom>
                <a:avLst/>
                <a:gdLst>
                  <a:gd name="connsiteX0" fmla="*/ 17143 w 50741"/>
                  <a:gd name="connsiteY0" fmla="*/ 6171 h 50055"/>
                  <a:gd name="connsiteX1" fmla="*/ 6171 w 50741"/>
                  <a:gd name="connsiteY1" fmla="*/ 17143 h 50055"/>
                  <a:gd name="connsiteX2" fmla="*/ 6171 w 50741"/>
                  <a:gd name="connsiteY2" fmla="*/ 44570 h 50055"/>
                  <a:gd name="connsiteX3" fmla="*/ 19885 w 50741"/>
                  <a:gd name="connsiteY3" fmla="*/ 50056 h 50055"/>
                  <a:gd name="connsiteX4" fmla="*/ 33599 w 50741"/>
                  <a:gd name="connsiteY4" fmla="*/ 44570 h 50055"/>
                  <a:gd name="connsiteX5" fmla="*/ 44570 w 50741"/>
                  <a:gd name="connsiteY5" fmla="*/ 33599 h 50055"/>
                  <a:gd name="connsiteX6" fmla="*/ 44570 w 50741"/>
                  <a:gd name="connsiteY6" fmla="*/ 6171 h 50055"/>
                  <a:gd name="connsiteX7" fmla="*/ 17143 w 50741"/>
                  <a:gd name="connsiteY7" fmla="*/ 6171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17143" y="6171"/>
                    </a:moveTo>
                    <a:lnTo>
                      <a:pt x="6171" y="17143"/>
                    </a:lnTo>
                    <a:cubicBezTo>
                      <a:pt x="-2057" y="25371"/>
                      <a:pt x="-2057" y="36342"/>
                      <a:pt x="6171" y="44570"/>
                    </a:cubicBezTo>
                    <a:cubicBezTo>
                      <a:pt x="8915" y="47313"/>
                      <a:pt x="14401" y="50056"/>
                      <a:pt x="19885" y="50056"/>
                    </a:cubicBezTo>
                    <a:cubicBezTo>
                      <a:pt x="25371" y="50056"/>
                      <a:pt x="30857" y="47313"/>
                      <a:pt x="33599" y="44570"/>
                    </a:cubicBezTo>
                    <a:lnTo>
                      <a:pt x="44570" y="33599"/>
                    </a:lnTo>
                    <a:cubicBezTo>
                      <a:pt x="52798" y="25371"/>
                      <a:pt x="52798" y="14400"/>
                      <a:pt x="44570" y="6171"/>
                    </a:cubicBezTo>
                    <a:cubicBezTo>
                      <a:pt x="36342" y="-2057"/>
                      <a:pt x="25371" y="-2057"/>
                      <a:pt x="17143" y="6171"/>
                    </a:cubicBezTo>
                    <a:close/>
                  </a:path>
                </a:pathLst>
              </a:custGeom>
              <a:grpFill/>
              <a:ln w="2742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57F6383-C709-AEC4-39A0-061050F9D610}"/>
                  </a:ext>
                </a:extLst>
              </p:cNvPr>
              <p:cNvSpPr/>
              <p:nvPr/>
            </p:nvSpPr>
            <p:spPr>
              <a:xfrm>
                <a:off x="10641325" y="2900638"/>
                <a:ext cx="116566" cy="115881"/>
              </a:xfrm>
              <a:custGeom>
                <a:avLst/>
                <a:gdLst>
                  <a:gd name="connsiteX0" fmla="*/ 110396 w 116566"/>
                  <a:gd name="connsiteY0" fmla="*/ 6171 h 115881"/>
                  <a:gd name="connsiteX1" fmla="*/ 82968 w 116566"/>
                  <a:gd name="connsiteY1" fmla="*/ 6171 h 115881"/>
                  <a:gd name="connsiteX2" fmla="*/ 6171 w 116566"/>
                  <a:gd name="connsiteY2" fmla="*/ 82969 h 115881"/>
                  <a:gd name="connsiteX3" fmla="*/ 6171 w 116566"/>
                  <a:gd name="connsiteY3" fmla="*/ 110396 h 115881"/>
                  <a:gd name="connsiteX4" fmla="*/ 19885 w 116566"/>
                  <a:gd name="connsiteY4" fmla="*/ 115882 h 115881"/>
                  <a:gd name="connsiteX5" fmla="*/ 33599 w 116566"/>
                  <a:gd name="connsiteY5" fmla="*/ 110396 h 115881"/>
                  <a:gd name="connsiteX6" fmla="*/ 110396 w 116566"/>
                  <a:gd name="connsiteY6" fmla="*/ 33599 h 115881"/>
                  <a:gd name="connsiteX7" fmla="*/ 110396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110396" y="6171"/>
                    </a:moveTo>
                    <a:cubicBezTo>
                      <a:pt x="102168" y="-2057"/>
                      <a:pt x="91196" y="-2057"/>
                      <a:pt x="82968" y="6171"/>
                    </a:cubicBezTo>
                    <a:lnTo>
                      <a:pt x="6171" y="82969"/>
                    </a:lnTo>
                    <a:cubicBezTo>
                      <a:pt x="-2057" y="91197"/>
                      <a:pt x="-2057" y="102168"/>
                      <a:pt x="6171" y="110396"/>
                    </a:cubicBezTo>
                    <a:cubicBezTo>
                      <a:pt x="8913" y="113139"/>
                      <a:pt x="14399" y="115882"/>
                      <a:pt x="19885" y="115882"/>
                    </a:cubicBezTo>
                    <a:cubicBezTo>
                      <a:pt x="25371" y="115882"/>
                      <a:pt x="30855" y="113139"/>
                      <a:pt x="33599" y="110396"/>
                    </a:cubicBezTo>
                    <a:lnTo>
                      <a:pt x="110396" y="33599"/>
                    </a:lnTo>
                    <a:cubicBezTo>
                      <a:pt x="118624" y="28113"/>
                      <a:pt x="118624" y="14400"/>
                      <a:pt x="110396" y="6171"/>
                    </a:cubicBezTo>
                    <a:close/>
                  </a:path>
                </a:pathLst>
              </a:custGeom>
              <a:grpFill/>
              <a:ln w="2742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CCF18E0-C3F2-8D66-7BE6-2BE922C0661B}"/>
                  </a:ext>
                </a:extLst>
              </p:cNvPr>
              <p:cNvSpPr/>
              <p:nvPr/>
            </p:nvSpPr>
            <p:spPr>
              <a:xfrm>
                <a:off x="10756959" y="2861124"/>
                <a:ext cx="38645" cy="38485"/>
              </a:xfrm>
              <a:custGeom>
                <a:avLst/>
                <a:gdLst>
                  <a:gd name="connsiteX0" fmla="*/ 24932 w 38645"/>
                  <a:gd name="connsiteY0" fmla="*/ 37457 h 38485"/>
                  <a:gd name="connsiteX1" fmla="*/ 38646 w 38645"/>
                  <a:gd name="connsiteY1" fmla="*/ 21001 h 38485"/>
                  <a:gd name="connsiteX2" fmla="*/ 27676 w 38645"/>
                  <a:gd name="connsiteY2" fmla="*/ 1801 h 38485"/>
                  <a:gd name="connsiteX3" fmla="*/ 5734 w 38645"/>
                  <a:gd name="connsiteY3" fmla="*/ 4544 h 38485"/>
                  <a:gd name="connsiteX4" fmla="*/ 2990 w 38645"/>
                  <a:gd name="connsiteY4" fmla="*/ 29229 h 38485"/>
                  <a:gd name="connsiteX5" fmla="*/ 2990 w 38645"/>
                  <a:gd name="connsiteY5" fmla="*/ 29229 h 38485"/>
                  <a:gd name="connsiteX6" fmla="*/ 2990 w 38645"/>
                  <a:gd name="connsiteY6" fmla="*/ 29229 h 38485"/>
                  <a:gd name="connsiteX7" fmla="*/ 24932 w 38645"/>
                  <a:gd name="connsiteY7" fmla="*/ 37457 h 3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5" h="38485">
                    <a:moveTo>
                      <a:pt x="24932" y="37457"/>
                    </a:moveTo>
                    <a:cubicBezTo>
                      <a:pt x="33161" y="34714"/>
                      <a:pt x="38646" y="29229"/>
                      <a:pt x="38646" y="21001"/>
                    </a:cubicBezTo>
                    <a:cubicBezTo>
                      <a:pt x="38646" y="12773"/>
                      <a:pt x="35904" y="4544"/>
                      <a:pt x="27676" y="1801"/>
                    </a:cubicBezTo>
                    <a:cubicBezTo>
                      <a:pt x="19448" y="-941"/>
                      <a:pt x="11218" y="-941"/>
                      <a:pt x="5734" y="4544"/>
                    </a:cubicBezTo>
                    <a:cubicBezTo>
                      <a:pt x="248" y="10030"/>
                      <a:pt x="-2496" y="21001"/>
                      <a:pt x="2990" y="29229"/>
                    </a:cubicBezTo>
                    <a:cubicBezTo>
                      <a:pt x="2990" y="29229"/>
                      <a:pt x="2990" y="29229"/>
                      <a:pt x="2990" y="29229"/>
                    </a:cubicBezTo>
                    <a:cubicBezTo>
                      <a:pt x="2990" y="29229"/>
                      <a:pt x="2990" y="29229"/>
                      <a:pt x="2990" y="29229"/>
                    </a:cubicBezTo>
                    <a:cubicBezTo>
                      <a:pt x="8476" y="37457"/>
                      <a:pt x="16704" y="40200"/>
                      <a:pt x="24932" y="37457"/>
                    </a:cubicBezTo>
                    <a:close/>
                  </a:path>
                </a:pathLst>
              </a:custGeom>
              <a:grpFill/>
              <a:ln w="2742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259C0C2-EC99-4B95-8F8F-B5F6FC2FBE58}"/>
                  </a:ext>
                </a:extLst>
              </p:cNvPr>
              <p:cNvSpPr/>
              <p:nvPr/>
            </p:nvSpPr>
            <p:spPr>
              <a:xfrm>
                <a:off x="10800405" y="2807384"/>
                <a:ext cx="50741" cy="50055"/>
              </a:xfrm>
              <a:custGeom>
                <a:avLst/>
                <a:gdLst>
                  <a:gd name="connsiteX0" fmla="*/ 33599 w 50741"/>
                  <a:gd name="connsiteY0" fmla="*/ 44570 h 50055"/>
                  <a:gd name="connsiteX1" fmla="*/ 44570 w 50741"/>
                  <a:gd name="connsiteY1" fmla="*/ 33599 h 50055"/>
                  <a:gd name="connsiteX2" fmla="*/ 44570 w 50741"/>
                  <a:gd name="connsiteY2" fmla="*/ 6171 h 50055"/>
                  <a:gd name="connsiteX3" fmla="*/ 17143 w 50741"/>
                  <a:gd name="connsiteY3" fmla="*/ 6171 h 50055"/>
                  <a:gd name="connsiteX4" fmla="*/ 6171 w 50741"/>
                  <a:gd name="connsiteY4" fmla="*/ 17142 h 50055"/>
                  <a:gd name="connsiteX5" fmla="*/ 6171 w 50741"/>
                  <a:gd name="connsiteY5" fmla="*/ 44570 h 50055"/>
                  <a:gd name="connsiteX6" fmla="*/ 19885 w 50741"/>
                  <a:gd name="connsiteY6" fmla="*/ 50055 h 50055"/>
                  <a:gd name="connsiteX7" fmla="*/ 33599 w 50741"/>
                  <a:gd name="connsiteY7" fmla="*/ 44570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33599" y="44570"/>
                    </a:moveTo>
                    <a:lnTo>
                      <a:pt x="44570" y="33599"/>
                    </a:lnTo>
                    <a:cubicBezTo>
                      <a:pt x="52798" y="25371"/>
                      <a:pt x="52798" y="14399"/>
                      <a:pt x="44570" y="6171"/>
                    </a:cubicBezTo>
                    <a:cubicBezTo>
                      <a:pt x="36341" y="-2057"/>
                      <a:pt x="25371" y="-2057"/>
                      <a:pt x="17143" y="6171"/>
                    </a:cubicBezTo>
                    <a:lnTo>
                      <a:pt x="6171" y="17142"/>
                    </a:lnTo>
                    <a:cubicBezTo>
                      <a:pt x="-2057" y="25371"/>
                      <a:pt x="-2057" y="36342"/>
                      <a:pt x="6171" y="44570"/>
                    </a:cubicBezTo>
                    <a:cubicBezTo>
                      <a:pt x="8913" y="47312"/>
                      <a:pt x="14399" y="50055"/>
                      <a:pt x="19885" y="50055"/>
                    </a:cubicBezTo>
                    <a:cubicBezTo>
                      <a:pt x="25371" y="50055"/>
                      <a:pt x="30857" y="50055"/>
                      <a:pt x="33599" y="44570"/>
                    </a:cubicBezTo>
                    <a:close/>
                  </a:path>
                </a:pathLst>
              </a:custGeom>
              <a:grpFill/>
              <a:ln w="27426" cap="flat">
                <a:noFill/>
                <a:prstDash val="solid"/>
                <a:miter/>
              </a:ln>
            </p:spPr>
            <p:txBody>
              <a:bodyPr rtlCol="0" anchor="ctr"/>
              <a:lstStyle/>
              <a:p>
                <a:endParaRPr lang="en-US"/>
              </a:p>
            </p:txBody>
          </p:sp>
        </p:grpSp>
      </p:grpSp>
      <p:pic>
        <p:nvPicPr>
          <p:cNvPr id="99" name="object 3">
            <a:extLst>
              <a:ext uri="{FF2B5EF4-FFF2-40B4-BE49-F238E27FC236}">
                <a16:creationId xmlns:a16="http://schemas.microsoft.com/office/drawing/2014/main" id="{AE2A5555-B67E-D6CF-2CBD-D9441E78CF66}"/>
              </a:ext>
            </a:extLst>
          </p:cNvPr>
          <p:cNvPicPr/>
          <p:nvPr/>
        </p:nvPicPr>
        <p:blipFill>
          <a:blip r:embed="rId3" cstate="print"/>
          <a:stretch>
            <a:fillRect/>
          </a:stretch>
        </p:blipFill>
        <p:spPr>
          <a:xfrm>
            <a:off x="5699102" y="5861631"/>
            <a:ext cx="1168421" cy="1285518"/>
          </a:xfrm>
          <a:prstGeom prst="rect">
            <a:avLst/>
          </a:prstGeom>
        </p:spPr>
      </p:pic>
      <p:grpSp>
        <p:nvGrpSpPr>
          <p:cNvPr id="2" name="Group 11">
            <a:extLst>
              <a:ext uri="{FF2B5EF4-FFF2-40B4-BE49-F238E27FC236}">
                <a16:creationId xmlns:a16="http://schemas.microsoft.com/office/drawing/2014/main" id="{DFB7A765-5475-BF0D-2A74-AB2141CFF46B}"/>
              </a:ext>
            </a:extLst>
          </p:cNvPr>
          <p:cNvGrpSpPr/>
          <p:nvPr/>
        </p:nvGrpSpPr>
        <p:grpSpPr>
          <a:xfrm>
            <a:off x="687325" y="924709"/>
            <a:ext cx="3320550" cy="307777"/>
            <a:chOff x="642634" y="1690786"/>
            <a:chExt cx="3320550" cy="307777"/>
          </a:xfrm>
        </p:grpSpPr>
        <p:sp>
          <p:nvSpPr>
            <p:cNvPr id="3" name="Rectangle 12">
              <a:extLst>
                <a:ext uri="{FF2B5EF4-FFF2-40B4-BE49-F238E27FC236}">
                  <a16:creationId xmlns:a16="http://schemas.microsoft.com/office/drawing/2014/main" id="{30995A74-7555-5634-438B-76A7BD1A5327}"/>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13">
              <a:extLst>
                <a:ext uri="{FF2B5EF4-FFF2-40B4-BE49-F238E27FC236}">
                  <a16:creationId xmlns:a16="http://schemas.microsoft.com/office/drawing/2014/main" id="{B982B1DB-33F9-005E-482A-E38736C6DA79}"/>
                </a:ext>
              </a:extLst>
            </p:cNvPr>
            <p:cNvSpPr txBox="1"/>
            <p:nvPr/>
          </p:nvSpPr>
          <p:spPr>
            <a:xfrm>
              <a:off x="736599" y="1690786"/>
              <a:ext cx="3226585"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ACTIVIDADES E RESULTADOS</a:t>
              </a:r>
            </a:p>
          </p:txBody>
        </p:sp>
      </p:grpSp>
      <p:sp>
        <p:nvSpPr>
          <p:cNvPr id="5" name="Text Placeholder 5">
            <a:extLst>
              <a:ext uri="{FF2B5EF4-FFF2-40B4-BE49-F238E27FC236}">
                <a16:creationId xmlns:a16="http://schemas.microsoft.com/office/drawing/2014/main" id="{F3C2D195-B9F7-7BAE-5E39-32D6696144DD}"/>
              </a:ext>
            </a:extLst>
          </p:cNvPr>
          <p:cNvSpPr txBox="1">
            <a:spLocks/>
          </p:cNvSpPr>
          <p:nvPr/>
        </p:nvSpPr>
        <p:spPr>
          <a:xfrm>
            <a:off x="721287" y="1458705"/>
            <a:ext cx="1676400" cy="1290278"/>
          </a:xfrm>
          <a:prstGeom prst="rect">
            <a:avLst/>
          </a:prstGeom>
        </p:spPr>
        <p:txBody>
          <a:bodyPr wrap="square" lIns="0" tIns="0" rIns="0" bIns="0" numCol="1" spcCol="216000">
            <a:normAutofit fontScale="85000"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Lista de atividades e respetivos resultados. As medidas operacionais anuais destinam-se a concretizar todos os aspetos dos objetivos do projeto.</a:t>
            </a:r>
            <a:endParaRPr lang="en-IE" sz="1400" i="1" kern="0" spc="-5" dirty="0">
              <a:solidFill>
                <a:srgbClr val="EB7339"/>
              </a:solidFill>
              <a:latin typeface="Calibri"/>
              <a:cs typeface="Calibri"/>
            </a:endParaRPr>
          </a:p>
        </p:txBody>
      </p:sp>
      <p:grpSp>
        <p:nvGrpSpPr>
          <p:cNvPr id="7" name="Group 23">
            <a:extLst>
              <a:ext uri="{FF2B5EF4-FFF2-40B4-BE49-F238E27FC236}">
                <a16:creationId xmlns:a16="http://schemas.microsoft.com/office/drawing/2014/main" id="{9515EDE5-7278-8E16-A7CF-78FA60489FA6}"/>
              </a:ext>
            </a:extLst>
          </p:cNvPr>
          <p:cNvGrpSpPr/>
          <p:nvPr/>
        </p:nvGrpSpPr>
        <p:grpSpPr>
          <a:xfrm>
            <a:off x="667964" y="5371027"/>
            <a:ext cx="5746418" cy="307777"/>
            <a:chOff x="642634" y="1690786"/>
            <a:chExt cx="5746418" cy="307777"/>
          </a:xfrm>
        </p:grpSpPr>
        <p:sp>
          <p:nvSpPr>
            <p:cNvPr id="8" name="Rectangle 24">
              <a:extLst>
                <a:ext uri="{FF2B5EF4-FFF2-40B4-BE49-F238E27FC236}">
                  <a16:creationId xmlns:a16="http://schemas.microsoft.com/office/drawing/2014/main" id="{E878FAE4-E121-8052-A18F-5353B74A2A2D}"/>
                </a:ext>
              </a:extLst>
            </p:cNvPr>
            <p:cNvSpPr/>
            <p:nvPr/>
          </p:nvSpPr>
          <p:spPr>
            <a:xfrm>
              <a:off x="642634" y="1690786"/>
              <a:ext cx="4431729"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25">
              <a:extLst>
                <a:ext uri="{FF2B5EF4-FFF2-40B4-BE49-F238E27FC236}">
                  <a16:creationId xmlns:a16="http://schemas.microsoft.com/office/drawing/2014/main" id="{3983720C-4012-95A6-59E2-A7A448C01C82}"/>
                </a:ext>
              </a:extLst>
            </p:cNvPr>
            <p:cNvSpPr txBox="1"/>
            <p:nvPr/>
          </p:nvSpPr>
          <p:spPr>
            <a:xfrm>
              <a:off x="736599" y="1690786"/>
              <a:ext cx="5652453" cy="307777"/>
            </a:xfrm>
            <a:prstGeom prst="rect">
              <a:avLst/>
            </a:prstGeom>
            <a:noFill/>
          </p:spPr>
          <p:txBody>
            <a:bodyPr wrap="square">
              <a:spAutoFit/>
            </a:bodyPr>
            <a:lstStyle/>
            <a:p>
              <a:pPr marL="9525" marR="389255">
                <a:spcBef>
                  <a:spcPts val="260"/>
                </a:spcBef>
              </a:pPr>
              <a:r>
                <a:rPr lang="pt-PT" sz="1400" b="1" spc="-10" dirty="0">
                  <a:solidFill>
                    <a:schemeClr val="bg1"/>
                  </a:solidFill>
                  <a:latin typeface="Calibri"/>
                  <a:cs typeface="Calibri"/>
                </a:rPr>
                <a:t>DEFINIR INDICADORES PARA A AVALIAÇÃO DO IMPACTO</a:t>
              </a:r>
              <a:endParaRPr lang="en-IE" sz="1400" b="1" spc="-10" dirty="0">
                <a:solidFill>
                  <a:schemeClr val="bg1"/>
                </a:solidFill>
                <a:latin typeface="Calibri"/>
                <a:cs typeface="Calibri"/>
              </a:endParaRPr>
            </a:p>
          </p:txBody>
        </p:sp>
      </p:grpSp>
      <p:sp>
        <p:nvSpPr>
          <p:cNvPr id="12" name="Text Placeholder 5">
            <a:extLst>
              <a:ext uri="{FF2B5EF4-FFF2-40B4-BE49-F238E27FC236}">
                <a16:creationId xmlns:a16="http://schemas.microsoft.com/office/drawing/2014/main" id="{0DCB029A-385B-D76D-F1E6-4A995B634D28}"/>
              </a:ext>
            </a:extLst>
          </p:cNvPr>
          <p:cNvSpPr txBox="1">
            <a:spLocks/>
          </p:cNvSpPr>
          <p:nvPr/>
        </p:nvSpPr>
        <p:spPr>
          <a:xfrm>
            <a:off x="701926" y="5905023"/>
            <a:ext cx="1676400" cy="1290278"/>
          </a:xfrm>
          <a:prstGeom prst="rect">
            <a:avLst/>
          </a:prstGeom>
        </p:spPr>
        <p:txBody>
          <a:bodyPr wrap="square" lIns="0" tIns="0" rIns="0" bIns="0" numCol="1" spcCol="216000">
            <a:normAutofit fontScale="85000"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Identificar os indicadores que demonstram os progressos realizados para atingir os resultados definidos para o seu exemplo e os respetivos limiares</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34146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5">
            <a:extLst>
              <a:ext uri="{FF2B5EF4-FFF2-40B4-BE49-F238E27FC236}">
                <a16:creationId xmlns:a16="http://schemas.microsoft.com/office/drawing/2014/main" id="{A696E9DA-55BA-CDF7-8707-1F3AA64ACC52}"/>
              </a:ext>
            </a:extLst>
          </p:cNvPr>
          <p:cNvSpPr txBox="1">
            <a:spLocks/>
          </p:cNvSpPr>
          <p:nvPr/>
        </p:nvSpPr>
        <p:spPr>
          <a:xfrm>
            <a:off x="664039" y="8639281"/>
            <a:ext cx="1887234"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Indicar intervenientes, ver o quadro de identificação das partes interessadas</a:t>
            </a:r>
            <a:endParaRPr lang="en-IE" sz="1400" i="1" kern="0" spc="-5" dirty="0">
              <a:solidFill>
                <a:srgbClr val="EB7339"/>
              </a:solidFill>
              <a:latin typeface="Calibri"/>
              <a:cs typeface="Calibri"/>
            </a:endParaRPr>
          </a:p>
        </p:txBody>
      </p:sp>
      <p:sp>
        <p:nvSpPr>
          <p:cNvPr id="6" name="Text Placeholder 5">
            <a:extLst>
              <a:ext uri="{FF2B5EF4-FFF2-40B4-BE49-F238E27FC236}">
                <a16:creationId xmlns:a16="http://schemas.microsoft.com/office/drawing/2014/main" id="{194DA829-A968-7E83-D00E-561C5C35E7DB}"/>
              </a:ext>
            </a:extLst>
          </p:cNvPr>
          <p:cNvSpPr>
            <a:spLocks noGrp="1"/>
          </p:cNvSpPr>
          <p:nvPr>
            <p:ph type="body" sz="quarter" idx="13"/>
          </p:nvPr>
        </p:nvSpPr>
        <p:spPr>
          <a:xfrm>
            <a:off x="3941401" y="929696"/>
            <a:ext cx="3627799" cy="492797"/>
          </a:xfrm>
          <a:solidFill>
            <a:srgbClr val="EB7339"/>
          </a:solidFill>
        </p:spPr>
        <p:txBody>
          <a:bodyPr anchor="ctr"/>
          <a:lstStyle/>
          <a:p>
            <a:pPr marL="223838"/>
            <a:r>
              <a:rPr lang="en-IE" sz="2400" spc="-5" dirty="0">
                <a:solidFill>
                  <a:schemeClr val="bg1"/>
                </a:solidFill>
                <a:latin typeface="Calibri"/>
                <a:cs typeface="Calibri"/>
              </a:rPr>
              <a:t>   Farming</a:t>
            </a:r>
            <a:r>
              <a:rPr lang="en-IE" sz="2400" spc="-20" dirty="0">
                <a:solidFill>
                  <a:schemeClr val="bg1"/>
                </a:solidFill>
                <a:latin typeface="Calibri"/>
                <a:cs typeface="Calibri"/>
              </a:rPr>
              <a:t> </a:t>
            </a:r>
            <a:r>
              <a:rPr lang="en-IE" sz="2400" spc="-5" dirty="0" err="1">
                <a:solidFill>
                  <a:schemeClr val="bg1"/>
                </a:solidFill>
                <a:latin typeface="Calibri"/>
                <a:cs typeface="Calibri"/>
              </a:rPr>
              <a:t>Rathcroghan</a:t>
            </a:r>
            <a:endParaRPr lang="en-IE" sz="2400" dirty="0">
              <a:solidFill>
                <a:schemeClr val="bg1"/>
              </a:solidFill>
              <a:latin typeface="Calibri"/>
              <a:cs typeface="Calibri"/>
            </a:endParaRPr>
          </a:p>
        </p:txBody>
      </p:sp>
      <p:cxnSp>
        <p:nvCxnSpPr>
          <p:cNvPr id="16" name="Straight Connector 15">
            <a:extLst>
              <a:ext uri="{FF2B5EF4-FFF2-40B4-BE49-F238E27FC236}">
                <a16:creationId xmlns:a16="http://schemas.microsoft.com/office/drawing/2014/main" id="{0597E16B-C4ED-C5D5-CB8C-3E786F7817CC}"/>
              </a:ext>
            </a:extLst>
          </p:cNvPr>
          <p:cNvCxnSpPr>
            <a:cxnSpLocks/>
          </p:cNvCxnSpPr>
          <p:nvPr/>
        </p:nvCxnSpPr>
        <p:spPr>
          <a:xfrm>
            <a:off x="286345" y="194157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791C3B0-6E34-92DE-4F57-73E0CF759E85}"/>
              </a:ext>
            </a:extLst>
          </p:cNvPr>
          <p:cNvGrpSpPr/>
          <p:nvPr/>
        </p:nvGrpSpPr>
        <p:grpSpPr>
          <a:xfrm>
            <a:off x="573379" y="1787685"/>
            <a:ext cx="2837166" cy="307777"/>
            <a:chOff x="642634" y="1690786"/>
            <a:chExt cx="2837166" cy="307777"/>
          </a:xfrm>
        </p:grpSpPr>
        <p:sp>
          <p:nvSpPr>
            <p:cNvPr id="20" name="Rectangle 19">
              <a:extLst>
                <a:ext uri="{FF2B5EF4-FFF2-40B4-BE49-F238E27FC236}">
                  <a16:creationId xmlns:a16="http://schemas.microsoft.com/office/drawing/2014/main" id="{DF3F7005-123D-9156-4726-2B31EBC7D77F}"/>
                </a:ext>
              </a:extLst>
            </p:cNvPr>
            <p:cNvSpPr/>
            <p:nvPr/>
          </p:nvSpPr>
          <p:spPr>
            <a:xfrm>
              <a:off x="642634" y="1690786"/>
              <a:ext cx="2456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9325C7-1E72-EEEE-EA0E-1F95DAB2E4C2}"/>
                </a:ext>
              </a:extLst>
            </p:cNvPr>
            <p:cNvSpPr txBox="1"/>
            <p:nvPr/>
          </p:nvSpPr>
          <p:spPr>
            <a:xfrm>
              <a:off x="736600" y="1690786"/>
              <a:ext cx="2743200" cy="307777"/>
            </a:xfrm>
            <a:prstGeom prst="rect">
              <a:avLst/>
            </a:prstGeom>
            <a:noFill/>
          </p:spPr>
          <p:txBody>
            <a:bodyPr wrap="square">
              <a:spAutoFit/>
            </a:bodyPr>
            <a:lstStyle/>
            <a:p>
              <a:pPr marL="9525" marR="389255">
                <a:spcBef>
                  <a:spcPts val="260"/>
                </a:spcBef>
              </a:pPr>
              <a:r>
                <a:rPr lang="en-IE" sz="1400" b="1" dirty="0">
                  <a:solidFill>
                    <a:schemeClr val="bg1"/>
                  </a:solidFill>
                  <a:latin typeface="Calibri"/>
                  <a:cs typeface="Calibri"/>
                </a:rPr>
                <a:t>O INÍCIO DA INICIATIVA</a:t>
              </a:r>
            </a:p>
          </p:txBody>
        </p:sp>
      </p:grpSp>
      <p:cxnSp>
        <p:nvCxnSpPr>
          <p:cNvPr id="23" name="Straight Connector 22">
            <a:extLst>
              <a:ext uri="{FF2B5EF4-FFF2-40B4-BE49-F238E27FC236}">
                <a16:creationId xmlns:a16="http://schemas.microsoft.com/office/drawing/2014/main" id="{6D7793EB-2DF6-26B9-93FB-E95084D5682E}"/>
              </a:ext>
            </a:extLst>
          </p:cNvPr>
          <p:cNvCxnSpPr>
            <a:cxnSpLocks/>
          </p:cNvCxnSpPr>
          <p:nvPr/>
        </p:nvCxnSpPr>
        <p:spPr>
          <a:xfrm>
            <a:off x="286345" y="4984130"/>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7DBCFC1-F2EA-0D92-C946-CC58643AFAD3}"/>
              </a:ext>
            </a:extLst>
          </p:cNvPr>
          <p:cNvGrpSpPr/>
          <p:nvPr/>
        </p:nvGrpSpPr>
        <p:grpSpPr>
          <a:xfrm>
            <a:off x="573379" y="4830241"/>
            <a:ext cx="3668420" cy="307777"/>
            <a:chOff x="642634" y="1690786"/>
            <a:chExt cx="3668420" cy="307777"/>
          </a:xfrm>
        </p:grpSpPr>
        <p:sp>
          <p:nvSpPr>
            <p:cNvPr id="25" name="Rectangle 24">
              <a:extLst>
                <a:ext uri="{FF2B5EF4-FFF2-40B4-BE49-F238E27FC236}">
                  <a16:creationId xmlns:a16="http://schemas.microsoft.com/office/drawing/2014/main" id="{3C33008F-7C39-0212-4995-AAB10D4F94B6}"/>
                </a:ext>
              </a:extLst>
            </p:cNvPr>
            <p:cNvSpPr/>
            <p:nvPr/>
          </p:nvSpPr>
          <p:spPr>
            <a:xfrm>
              <a:off x="642634" y="1690786"/>
              <a:ext cx="3211222"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8AAB3135-E6E4-C779-0273-E87E996385A6}"/>
                </a:ext>
              </a:extLst>
            </p:cNvPr>
            <p:cNvSpPr txBox="1"/>
            <p:nvPr/>
          </p:nvSpPr>
          <p:spPr>
            <a:xfrm>
              <a:off x="736599" y="1690786"/>
              <a:ext cx="3574455" cy="307777"/>
            </a:xfrm>
            <a:prstGeom prst="rect">
              <a:avLst/>
            </a:prstGeom>
            <a:noFill/>
          </p:spPr>
          <p:txBody>
            <a:bodyPr wrap="square">
              <a:spAutoFit/>
            </a:bodyPr>
            <a:lstStyle/>
            <a:p>
              <a:pPr marL="9525" marR="389255">
                <a:spcBef>
                  <a:spcPts val="260"/>
                </a:spcBef>
              </a:pPr>
              <a:r>
                <a:rPr lang="pt-PT" sz="1400" b="1" dirty="0">
                  <a:solidFill>
                    <a:schemeClr val="bg1"/>
                  </a:solidFill>
                  <a:latin typeface="Calibri"/>
                  <a:cs typeface="Calibri"/>
                </a:rPr>
                <a:t>DEFINIR O OBJECTIVO A LONGO PRAZO</a:t>
              </a:r>
              <a:endParaRPr lang="en-IE" sz="1400" b="1" dirty="0">
                <a:solidFill>
                  <a:schemeClr val="bg1"/>
                </a:solidFill>
                <a:latin typeface="Calibri"/>
                <a:cs typeface="Calibri"/>
              </a:endParaRPr>
            </a:p>
          </p:txBody>
        </p:sp>
      </p:grpSp>
      <p:sp>
        <p:nvSpPr>
          <p:cNvPr id="27" name="Text Placeholder 5">
            <a:extLst>
              <a:ext uri="{FF2B5EF4-FFF2-40B4-BE49-F238E27FC236}">
                <a16:creationId xmlns:a16="http://schemas.microsoft.com/office/drawing/2014/main" id="{7682C84E-7472-F507-268D-EDF1535DE029}"/>
              </a:ext>
            </a:extLst>
          </p:cNvPr>
          <p:cNvSpPr txBox="1">
            <a:spLocks/>
          </p:cNvSpPr>
          <p:nvPr/>
        </p:nvSpPr>
        <p:spPr>
          <a:xfrm>
            <a:off x="664039" y="2315992"/>
            <a:ext cx="1670639" cy="740263"/>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Descrever como a iniciativa conducente à mudança começou e por quem</a:t>
            </a:r>
            <a:endParaRPr lang="en-IE" sz="1400" i="1" kern="0" spc="-5" dirty="0">
              <a:solidFill>
                <a:srgbClr val="EB7339"/>
              </a:solidFill>
              <a:latin typeface="Calibri"/>
              <a:cs typeface="Calibri"/>
            </a:endParaRPr>
          </a:p>
        </p:txBody>
      </p:sp>
      <p:sp>
        <p:nvSpPr>
          <p:cNvPr id="28" name="Text Placeholder 5">
            <a:extLst>
              <a:ext uri="{FF2B5EF4-FFF2-40B4-BE49-F238E27FC236}">
                <a16:creationId xmlns:a16="http://schemas.microsoft.com/office/drawing/2014/main" id="{86B4AB98-6475-E749-0110-D61417244D74}"/>
              </a:ext>
            </a:extLst>
          </p:cNvPr>
          <p:cNvSpPr txBox="1">
            <a:spLocks/>
          </p:cNvSpPr>
          <p:nvPr/>
        </p:nvSpPr>
        <p:spPr>
          <a:xfrm>
            <a:off x="2551273" y="2315992"/>
            <a:ext cx="4320000" cy="291101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kern="0" spc="-5" dirty="0" err="1">
                <a:latin typeface="Calibri"/>
                <a:cs typeface="Calibri"/>
              </a:rPr>
              <a:t>Rathcroghan</a:t>
            </a:r>
            <a:r>
              <a:rPr lang="pt-PT" kern="0" spc="-5" dirty="0">
                <a:latin typeface="Calibri"/>
                <a:cs typeface="Calibri"/>
              </a:rPr>
              <a:t> é uma paisagem arqueológica pré-histórica e medieval bem preservada, situada num rico pasto agrícola no coração do condado de </a:t>
            </a:r>
            <a:r>
              <a:rPr lang="pt-PT" kern="0" spc="-5" dirty="0" err="1">
                <a:latin typeface="Calibri"/>
                <a:cs typeface="Calibri"/>
              </a:rPr>
              <a:t>Roscommon</a:t>
            </a:r>
            <a:r>
              <a:rPr lang="pt-PT" kern="0" spc="-5" dirty="0">
                <a:latin typeface="Calibri"/>
                <a:cs typeface="Calibri"/>
              </a:rPr>
              <a:t>, na Irlanda, propriedade de agricultores locais que cultivam a terra há gerações. Esta paisagem de sítios arqueológicos está na lista provisória do estatuto de Património Mundial da UNESCO (Sítios Reais da Irlanda), em reconhecimento do seu significado nacional e internacional</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pt-PT" kern="0" spc="-5" dirty="0">
                <a:latin typeface="Calibri"/>
                <a:cs typeface="Calibri"/>
              </a:rPr>
              <a:t>A zona de </a:t>
            </a:r>
            <a:r>
              <a:rPr lang="pt-PT" kern="0" spc="-5" dirty="0" err="1">
                <a:latin typeface="Calibri"/>
                <a:cs typeface="Calibri"/>
              </a:rPr>
              <a:t>Rathcroghan</a:t>
            </a:r>
            <a:r>
              <a:rPr lang="pt-PT" kern="0" spc="-5" dirty="0">
                <a:latin typeface="Calibri"/>
                <a:cs typeface="Calibri"/>
              </a:rPr>
              <a:t> está tradicionalmente associada à produção de carne de bovino e à criação de gado em geral, que continua a ser a base da economia agrícola de </a:t>
            </a:r>
            <a:r>
              <a:rPr lang="pt-PT" kern="0" spc="-5" dirty="0" err="1">
                <a:latin typeface="Calibri"/>
                <a:cs typeface="Calibri"/>
              </a:rPr>
              <a:t>Rathcroghan</a:t>
            </a:r>
            <a:r>
              <a:rPr lang="pt-PT" kern="0" spc="-5" dirty="0">
                <a:latin typeface="Calibri"/>
                <a:cs typeface="Calibri"/>
              </a:rPr>
              <a:t> até à atualidade. Cerca de dois terços dos agricultores registaram monumentos ou elementos arqueológicos nas suas terras, e cerca de 60% têm buracos de andorinha e/ou riachos. A comunidade agrícola local é a iniciadora do projeto </a:t>
            </a:r>
            <a:r>
              <a:rPr lang="pt-PT" kern="0" spc="-5" dirty="0" err="1">
                <a:latin typeface="Calibri"/>
                <a:cs typeface="Calibri"/>
              </a:rPr>
              <a:t>Farming</a:t>
            </a:r>
            <a:r>
              <a:rPr lang="pt-PT" kern="0" spc="-5" dirty="0">
                <a:latin typeface="Calibri"/>
                <a:cs typeface="Calibri"/>
              </a:rPr>
              <a:t> </a:t>
            </a:r>
            <a:r>
              <a:rPr lang="pt-PT" kern="0" spc="-5" dirty="0" err="1">
                <a:latin typeface="Calibri"/>
                <a:cs typeface="Calibri"/>
              </a:rPr>
              <a:t>Rathcroghan</a:t>
            </a:r>
            <a:r>
              <a:rPr lang="en-IE" kern="0" spc="-5" dirty="0">
                <a:latin typeface="Calibri"/>
                <a:cs typeface="Calibri"/>
              </a:rPr>
              <a:t>.</a:t>
            </a:r>
          </a:p>
        </p:txBody>
      </p:sp>
      <p:sp>
        <p:nvSpPr>
          <p:cNvPr id="29" name="Text Placeholder 5">
            <a:extLst>
              <a:ext uri="{FF2B5EF4-FFF2-40B4-BE49-F238E27FC236}">
                <a16:creationId xmlns:a16="http://schemas.microsoft.com/office/drawing/2014/main" id="{629F9501-4DB3-DD53-E9C0-20C2EB70FDFC}"/>
              </a:ext>
            </a:extLst>
          </p:cNvPr>
          <p:cNvSpPr txBox="1">
            <a:spLocks/>
          </p:cNvSpPr>
          <p:nvPr/>
        </p:nvSpPr>
        <p:spPr>
          <a:xfrm>
            <a:off x="664039" y="5364237"/>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O que deve ser alcançado a longo prazo?</a:t>
            </a:r>
            <a:endParaRPr lang="en-IE" sz="1400" i="1" kern="0" spc="-5" dirty="0">
              <a:solidFill>
                <a:srgbClr val="EB7339"/>
              </a:solidFill>
              <a:latin typeface="Calibri"/>
              <a:cs typeface="Calibri"/>
            </a:endParaRPr>
          </a:p>
        </p:txBody>
      </p:sp>
      <p:sp>
        <p:nvSpPr>
          <p:cNvPr id="30" name="Text Placeholder 5">
            <a:extLst>
              <a:ext uri="{FF2B5EF4-FFF2-40B4-BE49-F238E27FC236}">
                <a16:creationId xmlns:a16="http://schemas.microsoft.com/office/drawing/2014/main" id="{97B81F84-5B61-D509-FE8E-73FAC7BDC5D5}"/>
              </a:ext>
            </a:extLst>
          </p:cNvPr>
          <p:cNvSpPr txBox="1">
            <a:spLocks/>
          </p:cNvSpPr>
          <p:nvPr/>
        </p:nvSpPr>
        <p:spPr>
          <a:xfrm>
            <a:off x="2551273" y="5364236"/>
            <a:ext cx="4320000" cy="4312119"/>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kern="0" spc="-5" dirty="0">
                <a:latin typeface="Calibri"/>
                <a:cs typeface="Calibri"/>
              </a:rPr>
              <a:t>O projeto </a:t>
            </a:r>
            <a:r>
              <a:rPr lang="pt-PT" kern="0" spc="-5" dirty="0" err="1">
                <a:latin typeface="Calibri"/>
                <a:cs typeface="Calibri"/>
              </a:rPr>
              <a:t>Farming</a:t>
            </a:r>
            <a:r>
              <a:rPr lang="pt-PT" kern="0" spc="-5" dirty="0">
                <a:latin typeface="Calibri"/>
                <a:cs typeface="Calibri"/>
              </a:rPr>
              <a:t> </a:t>
            </a:r>
            <a:r>
              <a:rPr lang="pt-PT" kern="0" spc="-5" dirty="0" err="1">
                <a:latin typeface="Calibri"/>
                <a:cs typeface="Calibri"/>
              </a:rPr>
              <a:t>Rathcroghan</a:t>
            </a:r>
            <a:r>
              <a:rPr lang="pt-PT" kern="0" spc="-5" dirty="0">
                <a:latin typeface="Calibri"/>
                <a:cs typeface="Calibri"/>
              </a:rPr>
              <a:t> visa promover a continuação da agricultura na zona de </a:t>
            </a:r>
            <a:r>
              <a:rPr lang="pt-PT" kern="0" spc="-5" dirty="0" err="1">
                <a:latin typeface="Calibri"/>
                <a:cs typeface="Calibri"/>
              </a:rPr>
              <a:t>Rathcroghan</a:t>
            </a:r>
            <a:r>
              <a:rPr lang="pt-PT" kern="0" spc="-5" dirty="0">
                <a:latin typeface="Calibri"/>
                <a:cs typeface="Calibri"/>
              </a:rPr>
              <a:t>, fornecendo orientação e apoio económico aos agricultores para manterem e melhorarem a paisagem arqueológica, ao mesmo tempo que proporciona benefícios conexos para uma série de serviços - incluindo a biodiversidade, o sequestro de carbono e a qualidade da água</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pt-PT" b="1" kern="0" spc="-5" dirty="0">
                <a:latin typeface="Calibri"/>
                <a:cs typeface="Calibri"/>
              </a:rPr>
              <a:t>Objetivos do projeto </a:t>
            </a:r>
            <a:r>
              <a:rPr lang="pt-PT" b="1" kern="0" spc="-5" dirty="0" err="1">
                <a:latin typeface="Calibri"/>
                <a:cs typeface="Calibri"/>
              </a:rPr>
              <a:t>Farming</a:t>
            </a:r>
            <a:r>
              <a:rPr lang="pt-PT" b="1" kern="0" spc="-5" dirty="0">
                <a:latin typeface="Calibri"/>
                <a:cs typeface="Calibri"/>
              </a:rPr>
              <a:t> </a:t>
            </a:r>
            <a:r>
              <a:rPr lang="pt-PT" b="1" kern="0" spc="-5" dirty="0" err="1">
                <a:latin typeface="Calibri"/>
                <a:cs typeface="Calibri"/>
              </a:rPr>
              <a:t>Rathcroghan</a:t>
            </a:r>
            <a:r>
              <a:rPr lang="en-IE" b="1" kern="0" spc="-5" dirty="0">
                <a:latin typeface="Calibri"/>
                <a:cs typeface="Calibri"/>
              </a:rPr>
              <a:t>;</a:t>
            </a:r>
          </a:p>
          <a:p>
            <a:pPr marL="67945">
              <a:lnSpc>
                <a:spcPts val="1275"/>
              </a:lnSpc>
            </a:pPr>
            <a:endParaRPr lang="en-IE" kern="0" spc="-5" dirty="0">
              <a:latin typeface="Calibri"/>
              <a:cs typeface="Calibri"/>
            </a:endParaRPr>
          </a:p>
          <a:p>
            <a:pPr marL="239395" indent="-171450">
              <a:lnSpc>
                <a:spcPts val="1275"/>
              </a:lnSpc>
              <a:buClr>
                <a:srgbClr val="EB7339"/>
              </a:buClr>
              <a:buFont typeface="Arial" panose="020B0604020202020204" pitchFamily="34" charset="0"/>
              <a:buChar char="•"/>
            </a:pPr>
            <a:r>
              <a:rPr lang="pt-PT" kern="0" spc="-5" dirty="0">
                <a:latin typeface="Calibri"/>
                <a:cs typeface="Calibri"/>
              </a:rPr>
              <a:t>Gerir a paisagem agrícola de </a:t>
            </a:r>
            <a:r>
              <a:rPr lang="pt-PT" kern="0" spc="-5" dirty="0" err="1">
                <a:latin typeface="Calibri"/>
                <a:cs typeface="Calibri"/>
              </a:rPr>
              <a:t>Rathcroghan</a:t>
            </a:r>
            <a:r>
              <a:rPr lang="pt-PT" kern="0" spc="-5" dirty="0">
                <a:latin typeface="Calibri"/>
                <a:cs typeface="Calibri"/>
              </a:rPr>
              <a:t> de forma sustentável, com especial incidência na manutenção de boas condições arqueológicas.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Aumentar a sensibilização e o reconhecimento, por parte da comunidade local, do público e dos turistas, da importância de </a:t>
            </a:r>
            <a:r>
              <a:rPr lang="pt-PT" kern="0" spc="-5" dirty="0" err="1">
                <a:latin typeface="Calibri"/>
                <a:cs typeface="Calibri"/>
              </a:rPr>
              <a:t>Rathcroghan</a:t>
            </a:r>
            <a:r>
              <a:rPr lang="pt-PT" kern="0" spc="-5" dirty="0">
                <a:latin typeface="Calibri"/>
                <a:cs typeface="Calibri"/>
              </a:rPr>
              <a:t> como paisagem arqueológica agrícola e do papel central dos agricultores no cuidado da paisagem viva de </a:t>
            </a:r>
            <a:r>
              <a:rPr lang="pt-PT" kern="0" spc="-5" dirty="0" err="1">
                <a:latin typeface="Calibri"/>
                <a:cs typeface="Calibri"/>
              </a:rPr>
              <a:t>Rathcroghan</a:t>
            </a:r>
            <a:r>
              <a:rPr lang="en-IE" kern="0" spc="-5" dirty="0">
                <a:latin typeface="Calibri"/>
                <a:cs typeface="Calibri"/>
              </a:rPr>
              <a:t>.</a:t>
            </a:r>
          </a:p>
        </p:txBody>
      </p:sp>
      <p:grpSp>
        <p:nvGrpSpPr>
          <p:cNvPr id="33" name="Graphic 2">
            <a:extLst>
              <a:ext uri="{FF2B5EF4-FFF2-40B4-BE49-F238E27FC236}">
                <a16:creationId xmlns:a16="http://schemas.microsoft.com/office/drawing/2014/main" id="{8BABA9DE-5C3A-8344-6068-630F9E093F8B}"/>
              </a:ext>
            </a:extLst>
          </p:cNvPr>
          <p:cNvGrpSpPr/>
          <p:nvPr/>
        </p:nvGrpSpPr>
        <p:grpSpPr>
          <a:xfrm>
            <a:off x="-244376" y="-261840"/>
            <a:ext cx="3836735" cy="1675108"/>
            <a:chOff x="3357879" y="5072538"/>
            <a:chExt cx="593407" cy="259080"/>
          </a:xfrm>
          <a:solidFill>
            <a:srgbClr val="EB7339"/>
          </a:solidFill>
        </p:grpSpPr>
        <p:sp>
          <p:nvSpPr>
            <p:cNvPr id="34" name="Freeform 33">
              <a:extLst>
                <a:ext uri="{FF2B5EF4-FFF2-40B4-BE49-F238E27FC236}">
                  <a16:creationId xmlns:a16="http://schemas.microsoft.com/office/drawing/2014/main" id="{EB61E01E-E0C6-834D-F3C7-72815905E1E5}"/>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B3AC62B-ACD7-B155-0ADD-FF2FCF346599}"/>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8B2B72C7-85AC-D844-48E0-2D8E44AF0154}"/>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grpSp>
      <p:cxnSp>
        <p:nvCxnSpPr>
          <p:cNvPr id="37" name="Straight Connector 36">
            <a:extLst>
              <a:ext uri="{FF2B5EF4-FFF2-40B4-BE49-F238E27FC236}">
                <a16:creationId xmlns:a16="http://schemas.microsoft.com/office/drawing/2014/main" id="{7EFD6C42-715C-EF39-A56F-7D4420BB3D6D}"/>
              </a:ext>
            </a:extLst>
          </p:cNvPr>
          <p:cNvCxnSpPr>
            <a:cxnSpLocks/>
          </p:cNvCxnSpPr>
          <p:nvPr/>
        </p:nvCxnSpPr>
        <p:spPr>
          <a:xfrm>
            <a:off x="286345" y="8264863"/>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8A8DF607-E6CE-119D-E327-172B675604E1}"/>
              </a:ext>
            </a:extLst>
          </p:cNvPr>
          <p:cNvGrpSpPr/>
          <p:nvPr/>
        </p:nvGrpSpPr>
        <p:grpSpPr>
          <a:xfrm>
            <a:off x="573378" y="8110974"/>
            <a:ext cx="3439823" cy="561692"/>
            <a:chOff x="642633" y="1690786"/>
            <a:chExt cx="3439823" cy="561692"/>
          </a:xfrm>
        </p:grpSpPr>
        <p:sp>
          <p:nvSpPr>
            <p:cNvPr id="39" name="Rectangle 38">
              <a:extLst>
                <a:ext uri="{FF2B5EF4-FFF2-40B4-BE49-F238E27FC236}">
                  <a16:creationId xmlns:a16="http://schemas.microsoft.com/office/drawing/2014/main" id="{AF2202FF-9E3D-42FF-85F9-8276717BF8D8}"/>
                </a:ext>
              </a:extLst>
            </p:cNvPr>
            <p:cNvSpPr/>
            <p:nvPr/>
          </p:nvSpPr>
          <p:spPr>
            <a:xfrm>
              <a:off x="642633" y="1690786"/>
              <a:ext cx="2906421"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27FBC83-D825-6376-4D94-E9744DEAD13A}"/>
                </a:ext>
              </a:extLst>
            </p:cNvPr>
            <p:cNvSpPr txBox="1"/>
            <p:nvPr/>
          </p:nvSpPr>
          <p:spPr>
            <a:xfrm>
              <a:off x="736600" y="1690786"/>
              <a:ext cx="3345856" cy="561692"/>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MAPEAR AS PARTES INTERESSADAS</a:t>
              </a:r>
            </a:p>
            <a:p>
              <a:pPr marL="9525" marR="389255">
                <a:spcBef>
                  <a:spcPts val="260"/>
                </a:spcBef>
              </a:pPr>
              <a:endParaRPr lang="en-IE" sz="1400" b="1" dirty="0">
                <a:solidFill>
                  <a:schemeClr val="bg1"/>
                </a:solidFill>
                <a:latin typeface="Calibri"/>
                <a:cs typeface="Calibri"/>
              </a:endParaRPr>
            </a:p>
          </p:txBody>
        </p:sp>
      </p:grpSp>
      <p:sp>
        <p:nvSpPr>
          <p:cNvPr id="42" name="Text Placeholder 5">
            <a:extLst>
              <a:ext uri="{FF2B5EF4-FFF2-40B4-BE49-F238E27FC236}">
                <a16:creationId xmlns:a16="http://schemas.microsoft.com/office/drawing/2014/main" id="{A102EA07-176A-219F-F0EB-E463A03F4BC1}"/>
              </a:ext>
            </a:extLst>
          </p:cNvPr>
          <p:cNvSpPr txBox="1">
            <a:spLocks/>
          </p:cNvSpPr>
          <p:nvPr/>
        </p:nvSpPr>
        <p:spPr>
          <a:xfrm>
            <a:off x="2551273" y="8639282"/>
            <a:ext cx="4320000" cy="1257604"/>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kern="0" spc="-5" dirty="0" err="1">
                <a:latin typeface="Calibri"/>
                <a:cs typeface="Calibri"/>
              </a:rPr>
              <a:t>Farming</a:t>
            </a:r>
            <a:r>
              <a:rPr lang="pt-PT" kern="0" spc="-5" dirty="0">
                <a:latin typeface="Calibri"/>
                <a:cs typeface="Calibri"/>
              </a:rPr>
              <a:t> </a:t>
            </a:r>
            <a:r>
              <a:rPr lang="pt-PT" kern="0" spc="-5" dirty="0" err="1">
                <a:latin typeface="Calibri"/>
                <a:cs typeface="Calibri"/>
              </a:rPr>
              <a:t>Rathcroghan</a:t>
            </a:r>
            <a:r>
              <a:rPr lang="pt-PT" kern="0" spc="-5" dirty="0">
                <a:latin typeface="Calibri"/>
                <a:cs typeface="Calibri"/>
              </a:rPr>
              <a:t> é uma parceria bem facilitada e genuína entre agricultores, peritos agrícolas, peritos em património e arqueologia, a empresa social de turismo comunitário local e a comunidade local em geral.  Trata-se de um projeto liderado localmente e de um grupo comunitário desenvolvido por proprietários de terras e partes interessadas locais em 2019, que trabalha com êxito com 45 agricultores locais para proteger e manter a arqueologia de </a:t>
            </a:r>
            <a:r>
              <a:rPr lang="pt-PT" kern="0" spc="-5" dirty="0" err="1">
                <a:latin typeface="Calibri"/>
                <a:cs typeface="Calibri"/>
              </a:rPr>
              <a:t>Rathcroghan</a:t>
            </a:r>
            <a:r>
              <a:rPr lang="pt-PT" kern="0" spc="-5" dirty="0">
                <a:latin typeface="Calibri"/>
                <a:cs typeface="Calibri"/>
              </a:rPr>
              <a:t> numa paisagem agrícola</a:t>
            </a:r>
            <a:endParaRPr lang="en-IE" kern="0" spc="-5" dirty="0">
              <a:latin typeface="Calibri"/>
              <a:cs typeface="Calibri"/>
            </a:endParaRPr>
          </a:p>
        </p:txBody>
      </p:sp>
      <p:grpSp>
        <p:nvGrpSpPr>
          <p:cNvPr id="54" name="Group 53">
            <a:extLst>
              <a:ext uri="{FF2B5EF4-FFF2-40B4-BE49-F238E27FC236}">
                <a16:creationId xmlns:a16="http://schemas.microsoft.com/office/drawing/2014/main" id="{A5CCF8FF-EF04-9620-20EA-F4B09D675415}"/>
              </a:ext>
            </a:extLst>
          </p:cNvPr>
          <p:cNvGrpSpPr>
            <a:grpSpLocks noChangeAspect="1"/>
          </p:cNvGrpSpPr>
          <p:nvPr/>
        </p:nvGrpSpPr>
        <p:grpSpPr>
          <a:xfrm>
            <a:off x="707718" y="6169824"/>
            <a:ext cx="749618" cy="748800"/>
            <a:chOff x="7257599" y="768348"/>
            <a:chExt cx="868457" cy="867509"/>
          </a:xfrm>
          <a:solidFill>
            <a:srgbClr val="404040"/>
          </a:solidFill>
        </p:grpSpPr>
        <p:sp>
          <p:nvSpPr>
            <p:cNvPr id="55" name="Freeform 54">
              <a:extLst>
                <a:ext uri="{FF2B5EF4-FFF2-40B4-BE49-F238E27FC236}">
                  <a16:creationId xmlns:a16="http://schemas.microsoft.com/office/drawing/2014/main" id="{93E85E39-7318-2B08-9D4F-71BFC9A9496F}"/>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6" name="Graphic 2">
              <a:extLst>
                <a:ext uri="{FF2B5EF4-FFF2-40B4-BE49-F238E27FC236}">
                  <a16:creationId xmlns:a16="http://schemas.microsoft.com/office/drawing/2014/main" id="{47452377-5180-A235-2D72-A07450998C31}"/>
                </a:ext>
              </a:extLst>
            </p:cNvPr>
            <p:cNvGrpSpPr/>
            <p:nvPr/>
          </p:nvGrpSpPr>
          <p:grpSpPr>
            <a:xfrm>
              <a:off x="7257599" y="768348"/>
              <a:ext cx="868457" cy="867509"/>
              <a:chOff x="7257599" y="768348"/>
              <a:chExt cx="868457" cy="867509"/>
            </a:xfrm>
            <a:grpFill/>
          </p:grpSpPr>
          <p:sp>
            <p:nvSpPr>
              <p:cNvPr id="57" name="Freeform 56">
                <a:extLst>
                  <a:ext uri="{FF2B5EF4-FFF2-40B4-BE49-F238E27FC236}">
                    <a16:creationId xmlns:a16="http://schemas.microsoft.com/office/drawing/2014/main" id="{93E71204-C7BF-4AEF-0E51-99B757D7DF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B2DDB961-857A-B40A-20CC-ACCAFDCB71FC}"/>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B7209AD5-B17F-8DC1-19F7-204CD1AC27B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8610D398-351F-2906-C110-590DF314EE6C}"/>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68CB73DA-239C-7A78-AB3B-81C15DB7A36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62" name="Graphic 3">
            <a:extLst>
              <a:ext uri="{FF2B5EF4-FFF2-40B4-BE49-F238E27FC236}">
                <a16:creationId xmlns:a16="http://schemas.microsoft.com/office/drawing/2014/main" id="{84C18842-D250-CE2D-E2E6-C81010CCF666}"/>
              </a:ext>
            </a:extLst>
          </p:cNvPr>
          <p:cNvGrpSpPr>
            <a:grpSpLocks noChangeAspect="1"/>
          </p:cNvGrpSpPr>
          <p:nvPr/>
        </p:nvGrpSpPr>
        <p:grpSpPr>
          <a:xfrm>
            <a:off x="688364" y="9365055"/>
            <a:ext cx="749544" cy="748800"/>
            <a:chOff x="10436851" y="3696286"/>
            <a:chExt cx="1037794" cy="1036764"/>
          </a:xfrm>
          <a:solidFill>
            <a:srgbClr val="404040"/>
          </a:solidFill>
        </p:grpSpPr>
        <p:sp>
          <p:nvSpPr>
            <p:cNvPr id="63" name="Freeform 62">
              <a:extLst>
                <a:ext uri="{FF2B5EF4-FFF2-40B4-BE49-F238E27FC236}">
                  <a16:creationId xmlns:a16="http://schemas.microsoft.com/office/drawing/2014/main" id="{07C5F2D8-639B-B12E-1C5B-65A58CBAD37A}"/>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EB7339"/>
            </a:solidFill>
            <a:ln w="27426" cap="flat">
              <a:noFill/>
              <a:prstDash val="solid"/>
              <a:miter/>
            </a:ln>
          </p:spPr>
          <p:txBody>
            <a:bodyPr rtlCol="0" anchor="ctr"/>
            <a:lstStyle/>
            <a:p>
              <a:endParaRPr lang="en-US"/>
            </a:p>
          </p:txBody>
        </p:sp>
        <p:grpSp>
          <p:nvGrpSpPr>
            <p:cNvPr id="64" name="Graphic 3">
              <a:extLst>
                <a:ext uri="{FF2B5EF4-FFF2-40B4-BE49-F238E27FC236}">
                  <a16:creationId xmlns:a16="http://schemas.microsoft.com/office/drawing/2014/main" id="{E8401CC9-8AE1-6560-3A66-F21E456240DE}"/>
                </a:ext>
              </a:extLst>
            </p:cNvPr>
            <p:cNvGrpSpPr/>
            <p:nvPr/>
          </p:nvGrpSpPr>
          <p:grpSpPr>
            <a:xfrm>
              <a:off x="10436851" y="3696286"/>
              <a:ext cx="1037794" cy="1036764"/>
              <a:chOff x="10436851" y="3696286"/>
              <a:chExt cx="1037794" cy="1036764"/>
            </a:xfrm>
            <a:grpFill/>
          </p:grpSpPr>
          <p:sp>
            <p:nvSpPr>
              <p:cNvPr id="65" name="Freeform 64">
                <a:extLst>
                  <a:ext uri="{FF2B5EF4-FFF2-40B4-BE49-F238E27FC236}">
                    <a16:creationId xmlns:a16="http://schemas.microsoft.com/office/drawing/2014/main" id="{8E8DE5EB-E0F9-110A-C20C-994CE8C99119}"/>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925B61B-938D-67E1-3833-EC59CB5898C1}"/>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dirty="0"/>
              </a:p>
            </p:txBody>
          </p:sp>
        </p:grpSp>
      </p:grpSp>
      <p:grpSp>
        <p:nvGrpSpPr>
          <p:cNvPr id="72" name="Group 71">
            <a:extLst>
              <a:ext uri="{FF2B5EF4-FFF2-40B4-BE49-F238E27FC236}">
                <a16:creationId xmlns:a16="http://schemas.microsoft.com/office/drawing/2014/main" id="{B6B16CFA-E394-FEF2-C59A-8B64F112E41A}"/>
              </a:ext>
            </a:extLst>
          </p:cNvPr>
          <p:cNvGrpSpPr/>
          <p:nvPr/>
        </p:nvGrpSpPr>
        <p:grpSpPr>
          <a:xfrm>
            <a:off x="689122" y="3148963"/>
            <a:ext cx="748786" cy="898971"/>
            <a:chOff x="689122" y="3058524"/>
            <a:chExt cx="748786" cy="898971"/>
          </a:xfrm>
        </p:grpSpPr>
        <p:grpSp>
          <p:nvGrpSpPr>
            <p:cNvPr id="43" name="Group 42">
              <a:extLst>
                <a:ext uri="{FF2B5EF4-FFF2-40B4-BE49-F238E27FC236}">
                  <a16:creationId xmlns:a16="http://schemas.microsoft.com/office/drawing/2014/main" id="{B07E81CD-05C5-8925-C449-288CEE5DAA4D}"/>
                </a:ext>
              </a:extLst>
            </p:cNvPr>
            <p:cNvGrpSpPr>
              <a:grpSpLocks noChangeAspect="1"/>
            </p:cNvGrpSpPr>
            <p:nvPr/>
          </p:nvGrpSpPr>
          <p:grpSpPr>
            <a:xfrm>
              <a:off x="689122" y="3208695"/>
              <a:ext cx="748786" cy="748800"/>
              <a:chOff x="8736336" y="773976"/>
              <a:chExt cx="925001" cy="925018"/>
            </a:xfrm>
            <a:solidFill>
              <a:srgbClr val="404040"/>
            </a:solidFill>
          </p:grpSpPr>
          <p:grpSp>
            <p:nvGrpSpPr>
              <p:cNvPr id="44" name="Graphic 2">
                <a:extLst>
                  <a:ext uri="{FF2B5EF4-FFF2-40B4-BE49-F238E27FC236}">
                    <a16:creationId xmlns:a16="http://schemas.microsoft.com/office/drawing/2014/main" id="{11FD8B12-83C3-80E7-6226-38B45F51D838}"/>
                  </a:ext>
                </a:extLst>
              </p:cNvPr>
              <p:cNvGrpSpPr/>
              <p:nvPr/>
            </p:nvGrpSpPr>
            <p:grpSpPr>
              <a:xfrm>
                <a:off x="8736336" y="773976"/>
                <a:ext cx="925001" cy="925018"/>
                <a:chOff x="8736336" y="773976"/>
                <a:chExt cx="925001" cy="925018"/>
              </a:xfrm>
              <a:grpFill/>
            </p:grpSpPr>
            <p:sp>
              <p:nvSpPr>
                <p:cNvPr id="47" name="Freeform 46">
                  <a:extLst>
                    <a:ext uri="{FF2B5EF4-FFF2-40B4-BE49-F238E27FC236}">
                      <a16:creationId xmlns:a16="http://schemas.microsoft.com/office/drawing/2014/main" id="{F32BF458-7C6E-4345-F7AA-B8BB65F1059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5CA8752E-0846-7260-5104-23D48FD2BC60}"/>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78CF27AB-4ED5-27EA-1A91-C86384DEDA12}"/>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A2BAFC86-AB3F-E415-52C3-125906C812A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462D7BBA-B870-F7B5-7AA7-CBEA50801491}"/>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81B75D88-18F3-39EA-2771-A3D885C4854D}"/>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60A8B218-10BF-AB0A-AC5D-37554E54634B}"/>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F48BA59-1839-FB7B-D8C4-D0D7C3855F69}"/>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E7164EBD-2795-5338-EC6F-9C398DC4AE68}"/>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1" name="Group 70">
              <a:extLst>
                <a:ext uri="{FF2B5EF4-FFF2-40B4-BE49-F238E27FC236}">
                  <a16:creationId xmlns:a16="http://schemas.microsoft.com/office/drawing/2014/main" id="{09CDF227-7AEE-E2AF-DAC8-3B16E48CC066}"/>
                </a:ext>
              </a:extLst>
            </p:cNvPr>
            <p:cNvGrpSpPr/>
            <p:nvPr/>
          </p:nvGrpSpPr>
          <p:grpSpPr>
            <a:xfrm rot="16200000">
              <a:off x="998594" y="2926741"/>
              <a:ext cx="122527" cy="386093"/>
              <a:chOff x="1467781" y="3425458"/>
              <a:chExt cx="122527" cy="386093"/>
            </a:xfrm>
          </p:grpSpPr>
          <p:sp>
            <p:nvSpPr>
              <p:cNvPr id="68" name="Freeform 67">
                <a:extLst>
                  <a:ext uri="{FF2B5EF4-FFF2-40B4-BE49-F238E27FC236}">
                    <a16:creationId xmlns:a16="http://schemas.microsoft.com/office/drawing/2014/main" id="{2D4C12EA-6004-3C97-5810-3EEA2E53862A}"/>
                  </a:ext>
                </a:extLst>
              </p:cNvPr>
              <p:cNvSpPr/>
              <p:nvPr/>
            </p:nvSpPr>
            <p:spPr>
              <a:xfrm>
                <a:off x="1508410" y="3606805"/>
                <a:ext cx="81898" cy="23399"/>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E7C11180-A874-66B5-176C-86387E114923}"/>
                  </a:ext>
                </a:extLst>
              </p:cNvPr>
              <p:cNvSpPr/>
              <p:nvPr/>
            </p:nvSpPr>
            <p:spPr>
              <a:xfrm>
                <a:off x="1468192" y="3758902"/>
                <a:ext cx="73702" cy="5264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C6778297-441C-549B-661D-C4A3CB1A751C}"/>
                  </a:ext>
                </a:extLst>
              </p:cNvPr>
              <p:cNvSpPr/>
              <p:nvPr/>
            </p:nvSpPr>
            <p:spPr>
              <a:xfrm>
                <a:off x="1467781" y="3425458"/>
                <a:ext cx="74265" cy="5265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3" name="Slide Number Placeholder 5">
            <a:extLst>
              <a:ext uri="{FF2B5EF4-FFF2-40B4-BE49-F238E27FC236}">
                <a16:creationId xmlns:a16="http://schemas.microsoft.com/office/drawing/2014/main" id="{E3A0030D-CF50-9E7E-FEA3-38813E600647}"/>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3</a:t>
            </a:fld>
            <a:endParaRPr lang="en-US" dirty="0"/>
          </a:p>
        </p:txBody>
      </p:sp>
      <p:sp>
        <p:nvSpPr>
          <p:cNvPr id="74" name="Text Placeholder 45">
            <a:extLst>
              <a:ext uri="{FF2B5EF4-FFF2-40B4-BE49-F238E27FC236}">
                <a16:creationId xmlns:a16="http://schemas.microsoft.com/office/drawing/2014/main" id="{C1B8659D-681D-6B63-8045-AAA931A9DF07}"/>
              </a:ext>
            </a:extLst>
          </p:cNvPr>
          <p:cNvSpPr txBox="1">
            <a:spLocks/>
          </p:cNvSpPr>
          <p:nvPr/>
        </p:nvSpPr>
        <p:spPr>
          <a:xfrm>
            <a:off x="2408533" y="419768"/>
            <a:ext cx="1931664" cy="1044202"/>
          </a:xfrm>
          <a:prstGeom prst="rect">
            <a:avLst/>
          </a:prstGeom>
          <a:noFill/>
        </p:spPr>
        <p:txBody>
          <a:bodyPr wrap="square" lIns="0" tIns="0" rIns="0" bIns="0">
            <a:noAutofit/>
          </a:bodyPr>
          <a:lstStyle>
            <a:lvl1pPr marL="0" indent="0" algn="ctr">
              <a:buFontTx/>
              <a:buNone/>
              <a:defRPr sz="1728">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8000" b="1" kern="0" dirty="0">
                <a:solidFill>
                  <a:srgbClr val="354F92"/>
                </a:solidFill>
              </a:rPr>
              <a:t>01</a:t>
            </a:r>
          </a:p>
        </p:txBody>
      </p:sp>
    </p:spTree>
    <p:extLst>
      <p:ext uri="{BB962C8B-B14F-4D97-AF65-F5344CB8AC3E}">
        <p14:creationId xmlns:p14="http://schemas.microsoft.com/office/powerpoint/2010/main" val="395027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6D7793EB-2DF6-26B9-93FB-E95084D5682E}"/>
              </a:ext>
            </a:extLst>
          </p:cNvPr>
          <p:cNvCxnSpPr>
            <a:cxnSpLocks/>
          </p:cNvCxnSpPr>
          <p:nvPr/>
        </p:nvCxnSpPr>
        <p:spPr>
          <a:xfrm>
            <a:off x="283824" y="8540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7DBCFC1-F2EA-0D92-C946-CC58643AFAD3}"/>
              </a:ext>
            </a:extLst>
          </p:cNvPr>
          <p:cNvGrpSpPr/>
          <p:nvPr/>
        </p:nvGrpSpPr>
        <p:grpSpPr>
          <a:xfrm>
            <a:off x="648271" y="674906"/>
            <a:ext cx="2684766" cy="307777"/>
            <a:chOff x="642634" y="1690786"/>
            <a:chExt cx="2684766" cy="307777"/>
          </a:xfrm>
        </p:grpSpPr>
        <p:sp>
          <p:nvSpPr>
            <p:cNvPr id="25" name="Rectangle 24">
              <a:extLst>
                <a:ext uri="{FF2B5EF4-FFF2-40B4-BE49-F238E27FC236}">
                  <a16:creationId xmlns:a16="http://schemas.microsoft.com/office/drawing/2014/main" id="{3C33008F-7C39-0212-4995-AAB10D4F94B6}"/>
                </a:ext>
              </a:extLst>
            </p:cNvPr>
            <p:cNvSpPr/>
            <p:nvPr/>
          </p:nvSpPr>
          <p:spPr>
            <a:xfrm>
              <a:off x="642634" y="1690786"/>
              <a:ext cx="2075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AAB3135-E6E4-C779-0273-E87E996385A6}"/>
                </a:ext>
              </a:extLst>
            </p:cNvPr>
            <p:cNvSpPr txBox="1"/>
            <p:nvPr/>
          </p:nvSpPr>
          <p:spPr>
            <a:xfrm>
              <a:off x="736600" y="1690786"/>
              <a:ext cx="2590800"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DEFINIR O PROBLEMA</a:t>
              </a:r>
            </a:p>
          </p:txBody>
        </p:sp>
      </p:grpSp>
      <p:sp>
        <p:nvSpPr>
          <p:cNvPr id="29" name="Text Placeholder 5">
            <a:extLst>
              <a:ext uri="{FF2B5EF4-FFF2-40B4-BE49-F238E27FC236}">
                <a16:creationId xmlns:a16="http://schemas.microsoft.com/office/drawing/2014/main" id="{629F9501-4DB3-DD53-E9C0-20C2EB70FDFC}"/>
              </a:ext>
            </a:extLst>
          </p:cNvPr>
          <p:cNvSpPr txBox="1">
            <a:spLocks/>
          </p:cNvSpPr>
          <p:nvPr/>
        </p:nvSpPr>
        <p:spPr>
          <a:xfrm>
            <a:off x="682233" y="1208902"/>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Qual é o problema (ou problemas)  relacionado com as alterações climáticas e a perda de biodiversidade? </a:t>
            </a:r>
            <a:endParaRPr lang="en-IE" sz="1400" i="1" kern="0" spc="-5" dirty="0">
              <a:solidFill>
                <a:srgbClr val="EB7339"/>
              </a:solidFill>
              <a:latin typeface="Calibri"/>
              <a:cs typeface="Calibri"/>
            </a:endParaRPr>
          </a:p>
        </p:txBody>
      </p:sp>
      <p:sp>
        <p:nvSpPr>
          <p:cNvPr id="30" name="Text Placeholder 5">
            <a:extLst>
              <a:ext uri="{FF2B5EF4-FFF2-40B4-BE49-F238E27FC236}">
                <a16:creationId xmlns:a16="http://schemas.microsoft.com/office/drawing/2014/main" id="{97B81F84-5B61-D509-FE8E-73FAC7BDC5D5}"/>
              </a:ext>
            </a:extLst>
          </p:cNvPr>
          <p:cNvSpPr txBox="1">
            <a:spLocks/>
          </p:cNvSpPr>
          <p:nvPr/>
        </p:nvSpPr>
        <p:spPr>
          <a:xfrm>
            <a:off x="2569467" y="1208901"/>
            <a:ext cx="4320000" cy="2239079"/>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kern="0" spc="-5" dirty="0">
                <a:latin typeface="Calibri"/>
                <a:cs typeface="Calibri"/>
              </a:rPr>
              <a:t>O projeto </a:t>
            </a:r>
            <a:r>
              <a:rPr lang="pt-PT" kern="0" spc="-5" dirty="0" err="1">
                <a:latin typeface="Calibri"/>
                <a:cs typeface="Calibri"/>
              </a:rPr>
              <a:t>Farming</a:t>
            </a:r>
            <a:r>
              <a:rPr lang="pt-PT" kern="0" spc="-5" dirty="0">
                <a:latin typeface="Calibri"/>
                <a:cs typeface="Calibri"/>
              </a:rPr>
              <a:t> </a:t>
            </a:r>
            <a:r>
              <a:rPr lang="pt-PT" kern="0" spc="-5" dirty="0" err="1">
                <a:latin typeface="Calibri"/>
                <a:cs typeface="Calibri"/>
              </a:rPr>
              <a:t>Rathcroghan</a:t>
            </a:r>
            <a:r>
              <a:rPr lang="pt-PT" kern="0" spc="-5" dirty="0">
                <a:latin typeface="Calibri"/>
                <a:cs typeface="Calibri"/>
              </a:rPr>
              <a:t> propõe-se melhorar as circunstâncias socioeconómicas da agricultura, através do ensaio de inovações na prestação de uma série de serviços ambientais e do ecossistema destinados a proteger e manter a paisagem cultural (por exemplo, qualidade da paisagem e estado arqueológico, serviços estéticos e culturais, promoção da produção alimentar de qualidade, reforço da biodiversidade, melhoria do sequestro de carbono e da qualidade da água). Os agricultores da zona lutam para sobreviver num quadro centrado na produção, embora estejam abertos à preservação de </a:t>
            </a:r>
            <a:r>
              <a:rPr lang="pt-PT" kern="0" spc="-5" dirty="0" err="1">
                <a:latin typeface="Calibri"/>
                <a:cs typeface="Calibri"/>
              </a:rPr>
              <a:t>Rathcroghan</a:t>
            </a:r>
            <a:r>
              <a:rPr lang="pt-PT" kern="0" spc="-5" dirty="0">
                <a:latin typeface="Calibri"/>
                <a:cs typeface="Calibri"/>
              </a:rPr>
              <a:t>, mas estão sob pressão económica e burocrática para aumentar a produção</a:t>
            </a:r>
            <a:r>
              <a:rPr lang="en-IE" kern="0" spc="-5" dirty="0">
                <a:latin typeface="Calibri"/>
                <a:cs typeface="Calibri"/>
              </a:rPr>
              <a:t>.</a:t>
            </a:r>
          </a:p>
          <a:p>
            <a:pPr marL="67945">
              <a:lnSpc>
                <a:spcPts val="1275"/>
              </a:lnSpc>
            </a:pPr>
            <a:endParaRPr lang="en-IE" kern="0" spc="-5" dirty="0">
              <a:latin typeface="Calibri"/>
              <a:cs typeface="Calibri"/>
            </a:endParaRPr>
          </a:p>
        </p:txBody>
      </p:sp>
      <p:cxnSp>
        <p:nvCxnSpPr>
          <p:cNvPr id="2" name="Straight Connector 1">
            <a:extLst>
              <a:ext uri="{FF2B5EF4-FFF2-40B4-BE49-F238E27FC236}">
                <a16:creationId xmlns:a16="http://schemas.microsoft.com/office/drawing/2014/main" id="{A7D11F8E-3689-A7C2-56E4-1EBDFF9ADD5F}"/>
              </a:ext>
            </a:extLst>
          </p:cNvPr>
          <p:cNvCxnSpPr>
            <a:cxnSpLocks/>
          </p:cNvCxnSpPr>
          <p:nvPr/>
        </p:nvCxnSpPr>
        <p:spPr>
          <a:xfrm>
            <a:off x="283824" y="328895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90F7DE7-26A7-9EEF-427E-815B3C81510F}"/>
              </a:ext>
            </a:extLst>
          </p:cNvPr>
          <p:cNvGrpSpPr/>
          <p:nvPr/>
        </p:nvGrpSpPr>
        <p:grpSpPr>
          <a:xfrm>
            <a:off x="648271" y="3106681"/>
            <a:ext cx="3974529" cy="307777"/>
            <a:chOff x="642634" y="1690786"/>
            <a:chExt cx="3974529" cy="307777"/>
          </a:xfrm>
        </p:grpSpPr>
        <p:sp>
          <p:nvSpPr>
            <p:cNvPr id="4" name="Rectangle 3">
              <a:extLst>
                <a:ext uri="{FF2B5EF4-FFF2-40B4-BE49-F238E27FC236}">
                  <a16:creationId xmlns:a16="http://schemas.microsoft.com/office/drawing/2014/main" id="{578CEDF5-CF5B-16CA-1710-133FCCF2ABC7}"/>
                </a:ext>
              </a:extLst>
            </p:cNvPr>
            <p:cNvSpPr/>
            <p:nvPr/>
          </p:nvSpPr>
          <p:spPr>
            <a:xfrm>
              <a:off x="642634" y="1690786"/>
              <a:ext cx="3320550"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B498E0-2328-005C-C6B9-6CF814A96444}"/>
                </a:ext>
              </a:extLst>
            </p:cNvPr>
            <p:cNvSpPr txBox="1"/>
            <p:nvPr/>
          </p:nvSpPr>
          <p:spPr>
            <a:xfrm>
              <a:off x="736599" y="1690786"/>
              <a:ext cx="3880564"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QUE INTERVENÇÕES SÃO NECESSÁRIAS?</a:t>
              </a:r>
            </a:p>
          </p:txBody>
        </p:sp>
      </p:grpSp>
      <p:sp>
        <p:nvSpPr>
          <p:cNvPr id="7" name="Text Placeholder 5">
            <a:extLst>
              <a:ext uri="{FF2B5EF4-FFF2-40B4-BE49-F238E27FC236}">
                <a16:creationId xmlns:a16="http://schemas.microsoft.com/office/drawing/2014/main" id="{5B3F7584-CBFC-4F50-F8FE-DD8E7E17CFEF}"/>
              </a:ext>
            </a:extLst>
          </p:cNvPr>
          <p:cNvSpPr txBox="1">
            <a:spLocks/>
          </p:cNvSpPr>
          <p:nvPr/>
        </p:nvSpPr>
        <p:spPr>
          <a:xfrm>
            <a:off x="682233" y="3640677"/>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Pense em possíveis intervenções para alcançar o resultado desejado do seu projeto de exemplo, enumere-as com marcadores</a:t>
            </a:r>
            <a:endParaRPr lang="en-IE" sz="1400" i="1" kern="0" spc="-5" dirty="0">
              <a:solidFill>
                <a:srgbClr val="EB7339"/>
              </a:solidFill>
              <a:latin typeface="Calibri"/>
              <a:cs typeface="Calibri"/>
            </a:endParaRPr>
          </a:p>
        </p:txBody>
      </p:sp>
      <p:sp>
        <p:nvSpPr>
          <p:cNvPr id="8" name="Text Placeholder 5">
            <a:extLst>
              <a:ext uri="{FF2B5EF4-FFF2-40B4-BE49-F238E27FC236}">
                <a16:creationId xmlns:a16="http://schemas.microsoft.com/office/drawing/2014/main" id="{EDD551AE-ADF7-F1E0-CACC-0F7974603472}"/>
              </a:ext>
            </a:extLst>
          </p:cNvPr>
          <p:cNvSpPr txBox="1">
            <a:spLocks/>
          </p:cNvSpPr>
          <p:nvPr/>
        </p:nvSpPr>
        <p:spPr>
          <a:xfrm>
            <a:off x="2569467" y="3640676"/>
            <a:ext cx="4320000" cy="2699799"/>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b="1" kern="0" spc="-5" dirty="0">
                <a:latin typeface="Calibri"/>
                <a:cs typeface="Calibri"/>
              </a:rPr>
              <a:t>Os objetivos do projeto são os seguintes </a:t>
            </a:r>
            <a:r>
              <a:rPr lang="en-IE" b="1"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Gerir a paisagem de forma a manter um meio de subsistência viável e dinâmico para a sua comunidade agrícola.</a:t>
            </a:r>
          </a:p>
          <a:p>
            <a:pPr marL="239395" indent="-171450">
              <a:lnSpc>
                <a:spcPts val="1275"/>
              </a:lnSpc>
              <a:buClr>
                <a:srgbClr val="EB7339"/>
              </a:buClr>
              <a:buFont typeface="Arial" panose="020B0604020202020204" pitchFamily="34" charset="0"/>
              <a:buChar char="•"/>
            </a:pPr>
            <a:r>
              <a:rPr lang="pt-PT" kern="0" spc="-5" dirty="0">
                <a:latin typeface="Calibri"/>
                <a:cs typeface="Calibri"/>
              </a:rPr>
              <a:t>Promover, preservar e conservar o património arqueológico, cultural e ecológico da zona.</a:t>
            </a:r>
          </a:p>
          <a:p>
            <a:pPr marL="239395" indent="-171450">
              <a:lnSpc>
                <a:spcPts val="1275"/>
              </a:lnSpc>
              <a:buClr>
                <a:srgbClr val="EB7339"/>
              </a:buClr>
              <a:buFont typeface="Arial" panose="020B0604020202020204" pitchFamily="34" charset="0"/>
              <a:buChar char="•"/>
            </a:pPr>
            <a:r>
              <a:rPr lang="pt-PT" kern="0" spc="-5" dirty="0">
                <a:latin typeface="Calibri"/>
                <a:cs typeface="Calibri"/>
              </a:rPr>
              <a:t>Melhorar a qualidade da água e a biodiversidade.</a:t>
            </a:r>
          </a:p>
          <a:p>
            <a:pPr marL="239395" indent="-171450">
              <a:lnSpc>
                <a:spcPts val="1275"/>
              </a:lnSpc>
              <a:buClr>
                <a:srgbClr val="EB7339"/>
              </a:buClr>
              <a:buFont typeface="Arial" panose="020B0604020202020204" pitchFamily="34" charset="0"/>
              <a:buChar char="•"/>
            </a:pPr>
            <a:r>
              <a:rPr lang="pt-PT" kern="0" spc="-5" dirty="0">
                <a:latin typeface="Calibri"/>
                <a:cs typeface="Calibri"/>
              </a:rPr>
              <a:t>Promover as melhores práticas em relação às iniciativas de sequestro de carbono.</a:t>
            </a:r>
          </a:p>
          <a:p>
            <a:pPr marL="239395" indent="-171450">
              <a:lnSpc>
                <a:spcPts val="1275"/>
              </a:lnSpc>
              <a:buClr>
                <a:srgbClr val="EB7339"/>
              </a:buClr>
              <a:buFont typeface="Arial" panose="020B0604020202020204" pitchFamily="34" charset="0"/>
              <a:buChar char="•"/>
            </a:pPr>
            <a:r>
              <a:rPr lang="pt-PT" kern="0" spc="-5" dirty="0">
                <a:latin typeface="Calibri"/>
                <a:cs typeface="Calibri"/>
              </a:rPr>
              <a:t>Conceber um sistema de percursos pedestres dinâmicos para permitir o acesso do público à paisagem</a:t>
            </a:r>
            <a:r>
              <a:rPr lang="en-IE" kern="0" spc="-5" dirty="0">
                <a:latin typeface="Calibri"/>
                <a:cs typeface="Calibri"/>
              </a:rPr>
              <a:t>.</a:t>
            </a:r>
          </a:p>
          <a:p>
            <a:pPr marL="67945">
              <a:lnSpc>
                <a:spcPts val="1275"/>
              </a:lnSpc>
            </a:pPr>
            <a:endParaRPr lang="en-IE" kern="0" spc="-5" dirty="0">
              <a:latin typeface="Calibri"/>
              <a:cs typeface="Calibri"/>
            </a:endParaRPr>
          </a:p>
          <a:p>
            <a:pPr marL="67945">
              <a:lnSpc>
                <a:spcPts val="1275"/>
              </a:lnSpc>
            </a:pPr>
            <a:r>
              <a:rPr lang="pt-PT" kern="0" spc="-5" dirty="0">
                <a:latin typeface="Calibri"/>
                <a:cs typeface="Calibri"/>
              </a:rPr>
              <a:t>Aumentar a sensibilização e o reconhecimento entre o público da importância de </a:t>
            </a:r>
            <a:r>
              <a:rPr lang="pt-PT" kern="0" spc="-5" dirty="0" err="1">
                <a:latin typeface="Calibri"/>
                <a:cs typeface="Calibri"/>
              </a:rPr>
              <a:t>Rathcroghan</a:t>
            </a:r>
            <a:r>
              <a:rPr lang="pt-PT" kern="0" spc="-5" dirty="0">
                <a:latin typeface="Calibri"/>
                <a:cs typeface="Calibri"/>
              </a:rPr>
              <a:t> como paisagem arqueológica cultivada e do papel central da sua comunidade agrícola no seu cuidado e conservação</a:t>
            </a:r>
            <a:r>
              <a:rPr lang="en-IE" kern="0" spc="-5" dirty="0">
                <a:latin typeface="Calibri"/>
                <a:cs typeface="Calibri"/>
              </a:rPr>
              <a:t>.</a:t>
            </a:r>
          </a:p>
          <a:p>
            <a:pPr marL="67945">
              <a:lnSpc>
                <a:spcPts val="1275"/>
              </a:lnSpc>
            </a:pPr>
            <a:endParaRPr lang="en-IE" kern="0" spc="-5" dirty="0">
              <a:latin typeface="Calibri"/>
              <a:cs typeface="Calibri"/>
            </a:endParaRPr>
          </a:p>
        </p:txBody>
      </p:sp>
      <p:cxnSp>
        <p:nvCxnSpPr>
          <p:cNvPr id="11" name="Straight Connector 10">
            <a:extLst>
              <a:ext uri="{FF2B5EF4-FFF2-40B4-BE49-F238E27FC236}">
                <a16:creationId xmlns:a16="http://schemas.microsoft.com/office/drawing/2014/main" id="{001ACCF0-076D-B2A7-8923-339BD9AACABB}"/>
              </a:ext>
            </a:extLst>
          </p:cNvPr>
          <p:cNvCxnSpPr>
            <a:cxnSpLocks/>
          </p:cNvCxnSpPr>
          <p:nvPr/>
        </p:nvCxnSpPr>
        <p:spPr>
          <a:xfrm>
            <a:off x="283824" y="6279780"/>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0093E79-797B-54AE-99D3-6D9751A5207D}"/>
              </a:ext>
            </a:extLst>
          </p:cNvPr>
          <p:cNvGrpSpPr/>
          <p:nvPr/>
        </p:nvGrpSpPr>
        <p:grpSpPr>
          <a:xfrm>
            <a:off x="648271" y="6097506"/>
            <a:ext cx="3320550" cy="307777"/>
            <a:chOff x="642634" y="1690786"/>
            <a:chExt cx="3320550" cy="307777"/>
          </a:xfrm>
        </p:grpSpPr>
        <p:sp>
          <p:nvSpPr>
            <p:cNvPr id="13" name="Rectangle 12">
              <a:extLst>
                <a:ext uri="{FF2B5EF4-FFF2-40B4-BE49-F238E27FC236}">
                  <a16:creationId xmlns:a16="http://schemas.microsoft.com/office/drawing/2014/main" id="{86D1FECA-BCAA-9663-919A-293F189647F2}"/>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F212216-DA89-EEF2-F739-D8A25B4A9D57}"/>
                </a:ext>
              </a:extLst>
            </p:cNvPr>
            <p:cNvSpPr txBox="1"/>
            <p:nvPr/>
          </p:nvSpPr>
          <p:spPr>
            <a:xfrm>
              <a:off x="736599" y="1690786"/>
              <a:ext cx="3226585"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ACTIVIDADES E RESULTADOS</a:t>
              </a:r>
            </a:p>
          </p:txBody>
        </p:sp>
      </p:grpSp>
      <p:sp>
        <p:nvSpPr>
          <p:cNvPr id="15" name="Text Placeholder 5">
            <a:extLst>
              <a:ext uri="{FF2B5EF4-FFF2-40B4-BE49-F238E27FC236}">
                <a16:creationId xmlns:a16="http://schemas.microsoft.com/office/drawing/2014/main" id="{8F778D0E-27B2-289F-41C8-737F6FD5A896}"/>
              </a:ext>
            </a:extLst>
          </p:cNvPr>
          <p:cNvSpPr txBox="1">
            <a:spLocks/>
          </p:cNvSpPr>
          <p:nvPr/>
        </p:nvSpPr>
        <p:spPr>
          <a:xfrm>
            <a:off x="682233" y="6631502"/>
            <a:ext cx="1676400" cy="1290278"/>
          </a:xfrm>
          <a:prstGeom prst="rect">
            <a:avLst/>
          </a:prstGeom>
        </p:spPr>
        <p:txBody>
          <a:bodyPr wrap="square" lIns="0" tIns="0" rIns="0" bIns="0" numCol="1" spcCol="216000">
            <a:normAutofit fontScale="85000"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Lista de atividades e respetivos resultados. As medidas operacionais anuais destinam-se a concretizar todos os aspetos dos objetivos do projeto.</a:t>
            </a:r>
            <a:endParaRPr lang="en-IE" sz="1400" i="1" kern="0" spc="-5" dirty="0">
              <a:solidFill>
                <a:srgbClr val="EB7339"/>
              </a:solidFill>
              <a:latin typeface="Calibri"/>
              <a:cs typeface="Calibri"/>
            </a:endParaRPr>
          </a:p>
        </p:txBody>
      </p:sp>
      <p:sp>
        <p:nvSpPr>
          <p:cNvPr id="17" name="Text Placeholder 5">
            <a:extLst>
              <a:ext uri="{FF2B5EF4-FFF2-40B4-BE49-F238E27FC236}">
                <a16:creationId xmlns:a16="http://schemas.microsoft.com/office/drawing/2014/main" id="{459C83D1-317D-8092-A106-AFE76EADE4DC}"/>
              </a:ext>
            </a:extLst>
          </p:cNvPr>
          <p:cNvSpPr txBox="1">
            <a:spLocks/>
          </p:cNvSpPr>
          <p:nvPr/>
        </p:nvSpPr>
        <p:spPr>
          <a:xfrm>
            <a:off x="2569466" y="6535887"/>
            <a:ext cx="4317501" cy="308118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39395" indent="-171450">
              <a:lnSpc>
                <a:spcPts val="1275"/>
              </a:lnSpc>
              <a:buClr>
                <a:srgbClr val="EB7339"/>
              </a:buClr>
              <a:buFont typeface="Arial" panose="020B0604020202020204" pitchFamily="34" charset="0"/>
              <a:buChar char="•"/>
            </a:pPr>
            <a:r>
              <a:rPr lang="pt-PT" kern="0" spc="-5" dirty="0">
                <a:latin typeface="Calibri"/>
                <a:cs typeface="Calibri"/>
              </a:rPr>
              <a:t>Gestão e administração eficientes e eficazes do projeto para demonstrar a capacidade de concluir o trabalho no prazo</a:t>
            </a:r>
            <a:endParaRPr lang="en-IE" kern="0" spc="-5" dirty="0">
              <a:latin typeface="Calibri"/>
              <a:cs typeface="Calibri"/>
            </a:endParaRPr>
          </a:p>
          <a:p>
            <a:pPr marL="239395" indent="-171450">
              <a:lnSpc>
                <a:spcPts val="1275"/>
              </a:lnSpc>
              <a:buClr>
                <a:srgbClr val="EB7339"/>
              </a:buClr>
              <a:buFont typeface="Arial" panose="020B0604020202020204" pitchFamily="34" charset="0"/>
              <a:buChar char="•"/>
            </a:pPr>
            <a:r>
              <a:rPr lang="pt-PT" kern="0" spc="-5" dirty="0">
                <a:latin typeface="Calibri"/>
                <a:cs typeface="Calibri"/>
              </a:rPr>
              <a:t>Múltiplas visitas às explorações, inspeções e exercícios baseados em resultados todos os anos para acompanhar de perto o progresso das ações nas explorações e as intervenções arqueológicas </a:t>
            </a:r>
          </a:p>
          <a:p>
            <a:pPr marL="239395" indent="-171450">
              <a:lnSpc>
                <a:spcPts val="1275"/>
              </a:lnSpc>
              <a:buClr>
                <a:srgbClr val="EB7339"/>
              </a:buClr>
              <a:buFont typeface="Arial" panose="020B0604020202020204" pitchFamily="34" charset="0"/>
              <a:buChar char="•"/>
            </a:pPr>
            <a:r>
              <a:rPr lang="pt-PT" kern="0" spc="-5" dirty="0">
                <a:latin typeface="Calibri"/>
                <a:cs typeface="Calibri"/>
              </a:rPr>
              <a:t>Fornecer e apoiar a prestação de informações de qualidade, a investigação e a divulgação de informações com vista a um modelo de melhores práticas para a agricultura em paisagens arqueológicas</a:t>
            </a:r>
            <a:r>
              <a:rPr lang="en-IE"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Apoiar os trabalhos de ensaio de conservação arqueológica em monumentos selecionados, no âmbito do projeto de salvaguarda do nosso património cultural para as gerações futuras</a:t>
            </a:r>
            <a:r>
              <a:rPr lang="en-IE"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Reconhecer a importância das ações climáticas, do sequestro de carbono, da qualidade da água, da recuperação de sebes, das faixas de proteção da biodiversidade da vida selvagem e das práticas agrícolas sensíveis num contexto agrícola mais vasto</a:t>
            </a:r>
            <a:r>
              <a:rPr lang="en-IE"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Criar resiliência e adaptabilidade no projeto nas áreas das novas práticas agrícolas, como a compactação do solo, os nutrientes do solo, a agricultura biológica e o agroturismo, de modo a que o projeto esteja bem posicionado para se adaptar aos novos desenvolvimentos para o futuro do modelo PEI</a:t>
            </a:r>
          </a:p>
          <a:p>
            <a:pPr marL="239395" indent="-171450">
              <a:lnSpc>
                <a:spcPts val="1275"/>
              </a:lnSpc>
              <a:buClr>
                <a:srgbClr val="EB7339"/>
              </a:buClr>
              <a:buFont typeface="Arial" panose="020B0604020202020204" pitchFamily="34" charset="0"/>
              <a:buChar char="•"/>
            </a:pPr>
            <a:r>
              <a:rPr lang="pt-PT" kern="0" spc="-5" dirty="0">
                <a:latin typeface="Calibri"/>
                <a:cs typeface="Calibri"/>
              </a:rPr>
              <a:t>Promoção e publicidade do trabalho do projeto junto dos intervenientes e do público em geral, incluindo redes nacionais e europeias.</a:t>
            </a:r>
            <a:endParaRPr lang="en-IE" kern="0" spc="-5" dirty="0">
              <a:latin typeface="Calibri"/>
              <a:cs typeface="Calibri"/>
            </a:endParaRPr>
          </a:p>
        </p:txBody>
      </p:sp>
      <p:grpSp>
        <p:nvGrpSpPr>
          <p:cNvPr id="18" name="Graphic 3">
            <a:extLst>
              <a:ext uri="{FF2B5EF4-FFF2-40B4-BE49-F238E27FC236}">
                <a16:creationId xmlns:a16="http://schemas.microsoft.com/office/drawing/2014/main" id="{C2D3B271-B945-B48F-2BDA-72D15A22CBF9}"/>
              </a:ext>
            </a:extLst>
          </p:cNvPr>
          <p:cNvGrpSpPr>
            <a:grpSpLocks noChangeAspect="1"/>
          </p:cNvGrpSpPr>
          <p:nvPr/>
        </p:nvGrpSpPr>
        <p:grpSpPr>
          <a:xfrm>
            <a:off x="712593" y="2238875"/>
            <a:ext cx="663571" cy="748800"/>
            <a:chOff x="4643578" y="432838"/>
            <a:chExt cx="1028134" cy="1160188"/>
          </a:xfrm>
          <a:solidFill>
            <a:srgbClr val="404040"/>
          </a:solidFill>
        </p:grpSpPr>
        <p:sp>
          <p:nvSpPr>
            <p:cNvPr id="19" name="Freeform 18">
              <a:extLst>
                <a:ext uri="{FF2B5EF4-FFF2-40B4-BE49-F238E27FC236}">
                  <a16:creationId xmlns:a16="http://schemas.microsoft.com/office/drawing/2014/main" id="{1F8F13C0-FF6B-7D27-E709-520C1FB9D4F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B7339"/>
            </a:solidFill>
            <a:ln w="27426" cap="flat">
              <a:noFill/>
              <a:prstDash val="solid"/>
              <a:miter/>
            </a:ln>
          </p:spPr>
          <p:txBody>
            <a:bodyPr rtlCol="0" anchor="ctr"/>
            <a:lstStyle/>
            <a:p>
              <a:endParaRPr lang="en-US"/>
            </a:p>
          </p:txBody>
        </p:sp>
        <p:grpSp>
          <p:nvGrpSpPr>
            <p:cNvPr id="31" name="Graphic 3">
              <a:extLst>
                <a:ext uri="{FF2B5EF4-FFF2-40B4-BE49-F238E27FC236}">
                  <a16:creationId xmlns:a16="http://schemas.microsoft.com/office/drawing/2014/main" id="{B3D98158-7866-5A30-6B15-F2A861E5D821}"/>
                </a:ext>
              </a:extLst>
            </p:cNvPr>
            <p:cNvGrpSpPr/>
            <p:nvPr/>
          </p:nvGrpSpPr>
          <p:grpSpPr>
            <a:xfrm>
              <a:off x="4643578" y="432838"/>
              <a:ext cx="1028134" cy="1160188"/>
              <a:chOff x="4643578" y="432838"/>
              <a:chExt cx="1028134" cy="1160188"/>
            </a:xfrm>
            <a:grpFill/>
          </p:grpSpPr>
          <p:sp>
            <p:nvSpPr>
              <p:cNvPr id="32" name="Freeform 31">
                <a:extLst>
                  <a:ext uri="{FF2B5EF4-FFF2-40B4-BE49-F238E27FC236}">
                    <a16:creationId xmlns:a16="http://schemas.microsoft.com/office/drawing/2014/main" id="{9D772A6A-514E-DC46-C744-C733261AD7EB}"/>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4272E7D9-A128-A9C0-173C-76A4497B678A}"/>
                  </a:ext>
                </a:extLst>
              </p:cNvPr>
              <p:cNvGrpSpPr/>
              <p:nvPr/>
            </p:nvGrpSpPr>
            <p:grpSpPr>
              <a:xfrm>
                <a:off x="4643578" y="432838"/>
                <a:ext cx="1028134" cy="1160188"/>
                <a:chOff x="4643578" y="432838"/>
                <a:chExt cx="1028134" cy="1160188"/>
              </a:xfrm>
              <a:grpFill/>
            </p:grpSpPr>
            <p:sp>
              <p:nvSpPr>
                <p:cNvPr id="38" name="Freeform 37">
                  <a:extLst>
                    <a:ext uri="{FF2B5EF4-FFF2-40B4-BE49-F238E27FC236}">
                      <a16:creationId xmlns:a16="http://schemas.microsoft.com/office/drawing/2014/main" id="{42623227-54D3-0537-0E2B-F9D275ED0F2F}"/>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3013A9C-A37D-80A1-430D-A8242AD007D0}"/>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40" name="Graphic 3">
            <a:extLst>
              <a:ext uri="{FF2B5EF4-FFF2-40B4-BE49-F238E27FC236}">
                <a16:creationId xmlns:a16="http://schemas.microsoft.com/office/drawing/2014/main" id="{14958D8A-C310-31B6-DBED-9261F07BD5DA}"/>
              </a:ext>
            </a:extLst>
          </p:cNvPr>
          <p:cNvGrpSpPr>
            <a:grpSpLocks noChangeAspect="1"/>
          </p:cNvGrpSpPr>
          <p:nvPr/>
        </p:nvGrpSpPr>
        <p:grpSpPr>
          <a:xfrm>
            <a:off x="683615" y="4943066"/>
            <a:ext cx="747307" cy="748800"/>
            <a:chOff x="2694219" y="430095"/>
            <a:chExt cx="1090872" cy="1093052"/>
          </a:xfrm>
          <a:solidFill>
            <a:srgbClr val="404040"/>
          </a:solidFill>
        </p:grpSpPr>
        <p:sp>
          <p:nvSpPr>
            <p:cNvPr id="41" name="Freeform 40">
              <a:extLst>
                <a:ext uri="{FF2B5EF4-FFF2-40B4-BE49-F238E27FC236}">
                  <a16:creationId xmlns:a16="http://schemas.microsoft.com/office/drawing/2014/main" id="{D2BAA6F6-D6AD-9294-8252-8FFBC79B5225}"/>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EB7339"/>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D073257A-DAAD-A54A-8E04-C1ED8839DE36}"/>
                </a:ext>
              </a:extLst>
            </p:cNvPr>
            <p:cNvGrpSpPr/>
            <p:nvPr/>
          </p:nvGrpSpPr>
          <p:grpSpPr>
            <a:xfrm>
              <a:off x="2694219" y="430095"/>
              <a:ext cx="1090872" cy="1093052"/>
              <a:chOff x="2694219" y="430095"/>
              <a:chExt cx="1090872" cy="1093052"/>
            </a:xfrm>
            <a:grpFill/>
          </p:grpSpPr>
          <p:sp>
            <p:nvSpPr>
              <p:cNvPr id="43" name="Freeform 42">
                <a:extLst>
                  <a:ext uri="{FF2B5EF4-FFF2-40B4-BE49-F238E27FC236}">
                    <a16:creationId xmlns:a16="http://schemas.microsoft.com/office/drawing/2014/main" id="{A5EEE93A-0AEF-CF9C-7808-FDFF577BFF54}"/>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grpFill/>
              <a:ln w="27426" cap="flat">
                <a:noFill/>
                <a:prstDash val="solid"/>
                <a:miter/>
              </a:ln>
            </p:spPr>
            <p:txBody>
              <a:bodyPr rtlCol="0" anchor="ctr"/>
              <a:lstStyle/>
              <a:p>
                <a:endParaRPr lang="en-US"/>
              </a:p>
            </p:txBody>
          </p:sp>
          <p:grpSp>
            <p:nvGrpSpPr>
              <p:cNvPr id="44" name="Graphic 3">
                <a:extLst>
                  <a:ext uri="{FF2B5EF4-FFF2-40B4-BE49-F238E27FC236}">
                    <a16:creationId xmlns:a16="http://schemas.microsoft.com/office/drawing/2014/main" id="{0AC94924-5AB3-9781-0034-71498BA59FDD}"/>
                  </a:ext>
                </a:extLst>
              </p:cNvPr>
              <p:cNvGrpSpPr/>
              <p:nvPr/>
            </p:nvGrpSpPr>
            <p:grpSpPr>
              <a:xfrm>
                <a:off x="2694219" y="553519"/>
                <a:ext cx="1090872" cy="969628"/>
                <a:chOff x="2694219" y="553519"/>
                <a:chExt cx="1090872" cy="969628"/>
              </a:xfrm>
              <a:grpFill/>
            </p:grpSpPr>
            <p:sp>
              <p:nvSpPr>
                <p:cNvPr id="45" name="Freeform 44">
                  <a:extLst>
                    <a:ext uri="{FF2B5EF4-FFF2-40B4-BE49-F238E27FC236}">
                      <a16:creationId xmlns:a16="http://schemas.microsoft.com/office/drawing/2014/main" id="{409FF5DC-7E18-54E3-F791-F50D46A8F028}"/>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411A473-4B89-FAF3-950A-2A13FDDC98EE}"/>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grpFill/>
                <a:ln w="27426" cap="flat">
                  <a:noFill/>
                  <a:prstDash val="solid"/>
                  <a:miter/>
                </a:ln>
              </p:spPr>
              <p:txBody>
                <a:bodyPr rtlCol="0" anchor="ctr"/>
                <a:lstStyle/>
                <a:p>
                  <a:endParaRPr lang="en-US"/>
                </a:p>
              </p:txBody>
            </p:sp>
          </p:grpSp>
        </p:grpSp>
      </p:grpSp>
      <p:grpSp>
        <p:nvGrpSpPr>
          <p:cNvPr id="47" name="Graphic 3">
            <a:extLst>
              <a:ext uri="{FF2B5EF4-FFF2-40B4-BE49-F238E27FC236}">
                <a16:creationId xmlns:a16="http://schemas.microsoft.com/office/drawing/2014/main" id="{AA0EC141-F8FE-6FAE-8FE5-535266AFDF8B}"/>
              </a:ext>
            </a:extLst>
          </p:cNvPr>
          <p:cNvGrpSpPr>
            <a:grpSpLocks noChangeAspect="1"/>
          </p:cNvGrpSpPr>
          <p:nvPr/>
        </p:nvGrpSpPr>
        <p:grpSpPr>
          <a:xfrm>
            <a:off x="742236" y="8030075"/>
            <a:ext cx="741602" cy="748800"/>
            <a:chOff x="8626076" y="3737866"/>
            <a:chExt cx="1130020" cy="1140988"/>
          </a:xfrm>
          <a:solidFill>
            <a:srgbClr val="404040"/>
          </a:solidFill>
        </p:grpSpPr>
        <p:grpSp>
          <p:nvGrpSpPr>
            <p:cNvPr id="48" name="Graphic 3">
              <a:extLst>
                <a:ext uri="{FF2B5EF4-FFF2-40B4-BE49-F238E27FC236}">
                  <a16:creationId xmlns:a16="http://schemas.microsoft.com/office/drawing/2014/main" id="{135F4FBB-BC3B-AE3F-F579-BA9FF9CC2C93}"/>
                </a:ext>
              </a:extLst>
            </p:cNvPr>
            <p:cNvGrpSpPr/>
            <p:nvPr/>
          </p:nvGrpSpPr>
          <p:grpSpPr>
            <a:xfrm>
              <a:off x="8626076" y="4097168"/>
              <a:ext cx="907855" cy="521124"/>
              <a:chOff x="8626076" y="4097168"/>
              <a:chExt cx="907855" cy="521124"/>
            </a:xfrm>
            <a:grpFill/>
          </p:grpSpPr>
          <p:sp>
            <p:nvSpPr>
              <p:cNvPr id="57" name="Freeform 56">
                <a:extLst>
                  <a:ext uri="{FF2B5EF4-FFF2-40B4-BE49-F238E27FC236}">
                    <a16:creationId xmlns:a16="http://schemas.microsoft.com/office/drawing/2014/main" id="{7049FDFD-B6EA-C98C-9697-2C94A5870A4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5FC28BF-6074-B327-6D15-8F64D9DB0401}"/>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49" name="Freeform 48">
              <a:extLst>
                <a:ext uri="{FF2B5EF4-FFF2-40B4-BE49-F238E27FC236}">
                  <a16:creationId xmlns:a16="http://schemas.microsoft.com/office/drawing/2014/main" id="{D6E35D41-FD55-3A60-C927-0329176E6CB5}"/>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E4A88BF-3E32-03A9-0B44-70C0EA43C88C}"/>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FC46FD7-C04F-B867-7677-D22B253967C5}"/>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2D81669-EF56-1A80-3607-AD99F790CED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D5682E1-FA3C-6B24-8DAA-B547DA0BFC68}"/>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AC4BC20-1250-7B4A-0747-D3CF6FA9D529}"/>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8E62CB7-2B8E-810E-213E-1925036656BF}"/>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11D6D42-6F04-F465-0898-5B80C40F796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sp>
        <p:nvSpPr>
          <p:cNvPr id="59" name="Slide Number Placeholder 5">
            <a:extLst>
              <a:ext uri="{FF2B5EF4-FFF2-40B4-BE49-F238E27FC236}">
                <a16:creationId xmlns:a16="http://schemas.microsoft.com/office/drawing/2014/main" id="{B3B8AA2E-FA6F-9B9E-4CB0-E2CD9B435D4F}"/>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4</a:t>
            </a:fld>
            <a:endParaRPr lang="en-US" dirty="0"/>
          </a:p>
        </p:txBody>
      </p:sp>
    </p:spTree>
    <p:extLst>
      <p:ext uri="{BB962C8B-B14F-4D97-AF65-F5344CB8AC3E}">
        <p14:creationId xmlns:p14="http://schemas.microsoft.com/office/powerpoint/2010/main" val="59516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459C83D1-317D-8092-A106-AFE76EADE4DC}"/>
              </a:ext>
            </a:extLst>
          </p:cNvPr>
          <p:cNvSpPr txBox="1">
            <a:spLocks/>
          </p:cNvSpPr>
          <p:nvPr/>
        </p:nvSpPr>
        <p:spPr>
          <a:xfrm>
            <a:off x="648271" y="7054233"/>
            <a:ext cx="6248757" cy="2825393"/>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buClr>
                <a:srgbClr val="EB7339"/>
              </a:buClr>
            </a:pPr>
            <a:r>
              <a:rPr lang="pt-PT" kern="0" spc="-5" dirty="0">
                <a:latin typeface="Calibri"/>
                <a:cs typeface="Calibri"/>
              </a:rPr>
              <a:t>Todos os objetivos, iniciativas e desenvolvimentos do projeto </a:t>
            </a:r>
            <a:r>
              <a:rPr lang="pt-PT" kern="0" spc="-5" dirty="0" err="1">
                <a:latin typeface="Calibri"/>
                <a:cs typeface="Calibri"/>
              </a:rPr>
              <a:t>Farming</a:t>
            </a:r>
            <a:r>
              <a:rPr lang="pt-PT" kern="0" spc="-5" dirty="0">
                <a:latin typeface="Calibri"/>
                <a:cs typeface="Calibri"/>
              </a:rPr>
              <a:t> </a:t>
            </a:r>
            <a:r>
              <a:rPr lang="pt-PT" kern="0" spc="-5" dirty="0" err="1">
                <a:latin typeface="Calibri"/>
                <a:cs typeface="Calibri"/>
              </a:rPr>
              <a:t>Rathcroghan</a:t>
            </a:r>
            <a:r>
              <a:rPr lang="pt-PT" kern="0" spc="-5" dirty="0">
                <a:latin typeface="Calibri"/>
                <a:cs typeface="Calibri"/>
              </a:rPr>
              <a:t> refletem a abordagem irlandesa aos PEI, que tem sido uma das mais ambiciosas e bem sucedidas da Europa. O envolvimento da comunidade, a apropriação local e a participação têm sido fundamentais para o êxito da nossa PEI. O projeto </a:t>
            </a:r>
            <a:r>
              <a:rPr lang="pt-PT" kern="0" spc="-5" dirty="0" err="1">
                <a:latin typeface="Calibri"/>
                <a:cs typeface="Calibri"/>
              </a:rPr>
              <a:t>Farming</a:t>
            </a:r>
            <a:r>
              <a:rPr lang="pt-PT" kern="0" spc="-5" dirty="0">
                <a:latin typeface="Calibri"/>
                <a:cs typeface="Calibri"/>
              </a:rPr>
              <a:t> </a:t>
            </a:r>
            <a:r>
              <a:rPr lang="pt-PT" kern="0" spc="-5" dirty="0" err="1">
                <a:latin typeface="Calibri"/>
                <a:cs typeface="Calibri"/>
              </a:rPr>
              <a:t>Rathcroghan</a:t>
            </a:r>
            <a:r>
              <a:rPr lang="pt-PT" kern="0" spc="-5" dirty="0">
                <a:latin typeface="Calibri"/>
                <a:cs typeface="Calibri"/>
              </a:rPr>
              <a:t> é um exemplo que demonstra uma verdadeira abordagem da base para o topo, com as comunidades locais a envolverem-se e a fornecerem soluções</a:t>
            </a:r>
            <a:r>
              <a:rPr lang="en-IE" kern="0" spc="-5" dirty="0">
                <a:latin typeface="Calibri"/>
                <a:cs typeface="Calibri"/>
              </a:rPr>
              <a:t>.</a:t>
            </a:r>
          </a:p>
          <a:p>
            <a:pPr marL="67945">
              <a:lnSpc>
                <a:spcPts val="1275"/>
              </a:lnSpc>
              <a:buClr>
                <a:srgbClr val="EB7339"/>
              </a:buClr>
            </a:pPr>
            <a:endParaRPr lang="en-IE" kern="0" spc="-5" dirty="0">
              <a:latin typeface="Calibri"/>
              <a:cs typeface="Calibri"/>
            </a:endParaRPr>
          </a:p>
          <a:p>
            <a:pPr marL="67945">
              <a:lnSpc>
                <a:spcPts val="1275"/>
              </a:lnSpc>
              <a:buClr>
                <a:srgbClr val="EB7339"/>
              </a:buClr>
            </a:pPr>
            <a:r>
              <a:rPr lang="pt-PT" kern="0" spc="-5" dirty="0">
                <a:latin typeface="Calibri"/>
                <a:cs typeface="Calibri"/>
              </a:rPr>
              <a:t>Os PEI contribuíram para uma maior sensibilização do público para a maravilhosa paisagem de que todos desfrutamos na Irlanda e para a forma como essa paisagem, esse solo e essa natureza devem ser apoiados se quisermos continuar a produzir, de forma ambientalmente sustentável, os alimentos de alta qualidade pelos quais somos mundialmente conhecidos</a:t>
            </a:r>
            <a:r>
              <a:rPr lang="en-IE" kern="0" spc="-5" dirty="0">
                <a:latin typeface="Calibri"/>
                <a:cs typeface="Calibri"/>
              </a:rPr>
              <a:t>.</a:t>
            </a:r>
          </a:p>
          <a:p>
            <a:pPr marL="67945">
              <a:lnSpc>
                <a:spcPts val="1275"/>
              </a:lnSpc>
              <a:buClr>
                <a:srgbClr val="EB7339"/>
              </a:buClr>
            </a:pPr>
            <a:endParaRPr lang="en-IE" kern="0" spc="-5" dirty="0">
              <a:latin typeface="Calibri"/>
              <a:cs typeface="Calibri"/>
            </a:endParaRPr>
          </a:p>
          <a:p>
            <a:pPr marL="67945">
              <a:lnSpc>
                <a:spcPts val="1275"/>
              </a:lnSpc>
              <a:buClr>
                <a:srgbClr val="EB7339"/>
              </a:buClr>
            </a:pPr>
            <a:r>
              <a:rPr lang="pt-PT" kern="0" spc="-5" dirty="0">
                <a:latin typeface="Calibri"/>
                <a:cs typeface="Calibri"/>
              </a:rPr>
              <a:t>As PEI demonstraram ser um modelo bem sucedido e são um veículo adequado para acomodar temas potenciais para o futuro, como a biodiversidade, o projeto polinizador, a agricultura biológica, a pegada de carbono, as emissões das explorações agrícolas, a qualidade da água, a demografia agrícola e o equilíbrio entre os sexos e os modelos de explorações agrícolas comunitárias. À medida que se vão finalizando os preparativos para o atual PEI, é importante organizar um fórum específico para debater as conversações sobre o futuro deste projeto</a:t>
            </a:r>
            <a:r>
              <a:rPr lang="en-IE" kern="0" spc="-5" dirty="0">
                <a:latin typeface="Calibri"/>
                <a:cs typeface="Calibri"/>
              </a:rPr>
              <a:t>.</a:t>
            </a:r>
          </a:p>
        </p:txBody>
      </p:sp>
      <p:cxnSp>
        <p:nvCxnSpPr>
          <p:cNvPr id="23" name="Straight Connector 22">
            <a:extLst>
              <a:ext uri="{FF2B5EF4-FFF2-40B4-BE49-F238E27FC236}">
                <a16:creationId xmlns:a16="http://schemas.microsoft.com/office/drawing/2014/main" id="{6D7793EB-2DF6-26B9-93FB-E95084D5682E}"/>
              </a:ext>
            </a:extLst>
          </p:cNvPr>
          <p:cNvCxnSpPr>
            <a:cxnSpLocks/>
          </p:cNvCxnSpPr>
          <p:nvPr/>
        </p:nvCxnSpPr>
        <p:spPr>
          <a:xfrm>
            <a:off x="343471" y="103324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7DBCFC1-F2EA-0D92-C946-CC58643AFAD3}"/>
              </a:ext>
            </a:extLst>
          </p:cNvPr>
          <p:cNvGrpSpPr/>
          <p:nvPr/>
        </p:nvGrpSpPr>
        <p:grpSpPr>
          <a:xfrm>
            <a:off x="648271" y="854075"/>
            <a:ext cx="5746418" cy="307777"/>
            <a:chOff x="642634" y="1690786"/>
            <a:chExt cx="5746418" cy="307777"/>
          </a:xfrm>
        </p:grpSpPr>
        <p:sp>
          <p:nvSpPr>
            <p:cNvPr id="25" name="Rectangle 24">
              <a:extLst>
                <a:ext uri="{FF2B5EF4-FFF2-40B4-BE49-F238E27FC236}">
                  <a16:creationId xmlns:a16="http://schemas.microsoft.com/office/drawing/2014/main" id="{3C33008F-7C39-0212-4995-AAB10D4F94B6}"/>
                </a:ext>
              </a:extLst>
            </p:cNvPr>
            <p:cNvSpPr/>
            <p:nvPr/>
          </p:nvSpPr>
          <p:spPr>
            <a:xfrm>
              <a:off x="642634" y="1690786"/>
              <a:ext cx="4431729"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AAB3135-E6E4-C779-0273-E87E996385A6}"/>
                </a:ext>
              </a:extLst>
            </p:cNvPr>
            <p:cNvSpPr txBox="1"/>
            <p:nvPr/>
          </p:nvSpPr>
          <p:spPr>
            <a:xfrm>
              <a:off x="736599" y="1690786"/>
              <a:ext cx="5652453" cy="307777"/>
            </a:xfrm>
            <a:prstGeom prst="rect">
              <a:avLst/>
            </a:prstGeom>
            <a:noFill/>
          </p:spPr>
          <p:txBody>
            <a:bodyPr wrap="square">
              <a:spAutoFit/>
            </a:bodyPr>
            <a:lstStyle/>
            <a:p>
              <a:pPr marL="9525" marR="389255">
                <a:spcBef>
                  <a:spcPts val="260"/>
                </a:spcBef>
              </a:pPr>
              <a:r>
                <a:rPr lang="pt-PT" sz="1400" b="1" spc="-10" dirty="0">
                  <a:solidFill>
                    <a:schemeClr val="bg1"/>
                  </a:solidFill>
                  <a:latin typeface="Calibri"/>
                  <a:cs typeface="Calibri"/>
                </a:rPr>
                <a:t>DEFINIR INDICADORES PARA A AVALIAÇÃO DO IMPACTO</a:t>
              </a:r>
              <a:endParaRPr lang="en-IE" sz="1400" b="1" spc="-10" dirty="0">
                <a:solidFill>
                  <a:schemeClr val="bg1"/>
                </a:solidFill>
                <a:latin typeface="Calibri"/>
                <a:cs typeface="Calibri"/>
              </a:endParaRPr>
            </a:p>
          </p:txBody>
        </p:sp>
      </p:grpSp>
      <p:sp>
        <p:nvSpPr>
          <p:cNvPr id="29" name="Text Placeholder 5">
            <a:extLst>
              <a:ext uri="{FF2B5EF4-FFF2-40B4-BE49-F238E27FC236}">
                <a16:creationId xmlns:a16="http://schemas.microsoft.com/office/drawing/2014/main" id="{629F9501-4DB3-DD53-E9C0-20C2EB70FDFC}"/>
              </a:ext>
            </a:extLst>
          </p:cNvPr>
          <p:cNvSpPr txBox="1">
            <a:spLocks/>
          </p:cNvSpPr>
          <p:nvPr/>
        </p:nvSpPr>
        <p:spPr>
          <a:xfrm>
            <a:off x="682233" y="1388071"/>
            <a:ext cx="1676400" cy="1290278"/>
          </a:xfrm>
          <a:prstGeom prst="rect">
            <a:avLst/>
          </a:prstGeom>
        </p:spPr>
        <p:txBody>
          <a:bodyPr wrap="square" lIns="0" tIns="0" rIns="0" bIns="0" numCol="1" spcCol="216000">
            <a:normAutofit fontScale="85000"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Identificar os indicadores que demonstram os progressos realizados para atingir os resultados definidos para o seu exemplo e os respetivos limiares</a:t>
            </a:r>
            <a:endParaRPr lang="en-IE" sz="1400" i="1" kern="0" spc="-5" dirty="0">
              <a:solidFill>
                <a:srgbClr val="EB7339"/>
              </a:solidFill>
              <a:latin typeface="Calibri"/>
              <a:cs typeface="Calibri"/>
            </a:endParaRPr>
          </a:p>
        </p:txBody>
      </p:sp>
      <p:sp>
        <p:nvSpPr>
          <p:cNvPr id="30" name="Text Placeholder 5">
            <a:extLst>
              <a:ext uri="{FF2B5EF4-FFF2-40B4-BE49-F238E27FC236}">
                <a16:creationId xmlns:a16="http://schemas.microsoft.com/office/drawing/2014/main" id="{97B81F84-5B61-D509-FE8E-73FAC7BDC5D5}"/>
              </a:ext>
            </a:extLst>
          </p:cNvPr>
          <p:cNvSpPr txBox="1">
            <a:spLocks/>
          </p:cNvSpPr>
          <p:nvPr/>
        </p:nvSpPr>
        <p:spPr>
          <a:xfrm>
            <a:off x="2569467" y="1388070"/>
            <a:ext cx="4208766" cy="4792990"/>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pPr>
            <a:r>
              <a:rPr lang="pt-PT" b="1" kern="0" spc="-5" dirty="0">
                <a:latin typeface="Calibri"/>
                <a:cs typeface="Calibri"/>
              </a:rPr>
              <a:t>A utilização de KPI (indicadores-chave de desempenho) para acompanhar a evolução e medir os progressos numa base anual através de uma série de ações identificadas</a:t>
            </a:r>
            <a:r>
              <a:rPr lang="en-IE" b="1" kern="0" spc="-5" dirty="0">
                <a:latin typeface="Calibri"/>
                <a:cs typeface="Calibri"/>
              </a:rPr>
              <a:t>.</a:t>
            </a:r>
          </a:p>
          <a:p>
            <a:pPr marL="67945">
              <a:lnSpc>
                <a:spcPts val="1275"/>
              </a:lnSpc>
            </a:pPr>
            <a:endParaRPr lang="en-IE" b="1" kern="0" spc="-5" dirty="0">
              <a:latin typeface="Calibri"/>
              <a:cs typeface="Calibri"/>
            </a:endParaRPr>
          </a:p>
          <a:p>
            <a:pPr marL="239395" indent="-171450">
              <a:lnSpc>
                <a:spcPts val="1275"/>
              </a:lnSpc>
              <a:buClr>
                <a:srgbClr val="EB7339"/>
              </a:buClr>
              <a:buFont typeface="Arial" panose="020B0604020202020204" pitchFamily="34" charset="0"/>
              <a:buChar char="•"/>
            </a:pPr>
            <a:r>
              <a:rPr lang="pt-PT" kern="0" spc="-5" dirty="0">
                <a:latin typeface="Calibri"/>
                <a:cs typeface="Calibri"/>
              </a:rPr>
              <a:t>Conclusão atempada e eficiente das visitas às explorações agrícolas dentro do calendário do ano civil</a:t>
            </a:r>
            <a:r>
              <a:rPr lang="en-IE"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Emissão eficiente de pagamentos aos agricultores com base nos resultados e nas ações, a fim de garantir o apoio e a cooperação dos agricultores</a:t>
            </a:r>
          </a:p>
          <a:p>
            <a:pPr marL="239395" indent="-171450">
              <a:lnSpc>
                <a:spcPts val="1275"/>
              </a:lnSpc>
              <a:buClr>
                <a:srgbClr val="EB7339"/>
              </a:buClr>
              <a:buFont typeface="Arial" panose="020B0604020202020204" pitchFamily="34" charset="0"/>
              <a:buChar char="•"/>
            </a:pPr>
            <a:r>
              <a:rPr lang="pt-PT" kern="0" spc="-5" dirty="0">
                <a:latin typeface="Calibri"/>
                <a:cs typeface="Calibri"/>
              </a:rPr>
              <a:t>Planos agrícolas desenvolvidos e aprovação de consentimento recebida de forma eficaz dentro do calendário do projeto</a:t>
            </a:r>
            <a:r>
              <a:rPr lang="en-IE"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Demonstrar a melhoria progressiva dos resultados das explorações agrícolas ao longo da vida do projeto</a:t>
            </a:r>
            <a:r>
              <a:rPr lang="en-IE"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Introdução do índice de biodiversidade e dos planos de biodiversidade nos planos anuais das explorações agrícolas</a:t>
            </a:r>
            <a:r>
              <a:rPr lang="en-IE"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Introdução de produtos agrícolas personalizados para demonstrar o carácter inovador do projeto na paisagem arqueológica cultivada</a:t>
            </a:r>
            <a:r>
              <a:rPr lang="en-IE"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Reuniões regulares de arqueólogos comunitários para fazer avançar as questões e cumprir os requisitos operacionais do Serviço Nacional de Monumentos</a:t>
            </a:r>
            <a:r>
              <a:rPr lang="en-IE"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Cumprir todos os prazos de apresentação de relatórios e enviá-los atempadamente ao Ministério da Agricultura, da Alimentação e dos Assuntos Marítimos para a retirada de fundos</a:t>
            </a:r>
            <a:r>
              <a:rPr lang="en-IE" kern="0" spc="-5" dirty="0">
                <a:latin typeface="Calibri"/>
                <a:cs typeface="Calibri"/>
              </a:rPr>
              <a:t>.</a:t>
            </a:r>
          </a:p>
          <a:p>
            <a:pPr marL="239395" indent="-171450">
              <a:lnSpc>
                <a:spcPts val="1275"/>
              </a:lnSpc>
              <a:buClr>
                <a:srgbClr val="EB7339"/>
              </a:buClr>
              <a:buFont typeface="Arial" panose="020B0604020202020204" pitchFamily="34" charset="0"/>
              <a:buChar char="•"/>
            </a:pPr>
            <a:r>
              <a:rPr lang="pt-PT" kern="0" spc="-5" dirty="0">
                <a:latin typeface="Calibri"/>
                <a:cs typeface="Calibri"/>
              </a:rPr>
              <a:t>Completar os calendários de formação dos agricultores de acordo com os requisitos do projeto para 2-3 sessões relacionadas com a agricultura</a:t>
            </a:r>
          </a:p>
          <a:p>
            <a:pPr marL="239395" indent="-171450">
              <a:lnSpc>
                <a:spcPts val="1275"/>
              </a:lnSpc>
              <a:buClr>
                <a:srgbClr val="EB7339"/>
              </a:buClr>
              <a:buFont typeface="Arial" panose="020B0604020202020204" pitchFamily="34" charset="0"/>
              <a:buChar char="•"/>
            </a:pPr>
            <a:r>
              <a:rPr lang="pt-PT" kern="0" spc="-5" dirty="0">
                <a:latin typeface="Calibri"/>
                <a:cs typeface="Calibri"/>
              </a:rPr>
              <a:t>Assegurar que as despesas anuais previstas no projeto são atingidas para cada elemento do orçamento do projeto</a:t>
            </a:r>
            <a:endParaRPr lang="en-IE" kern="0" spc="-5" dirty="0">
              <a:latin typeface="Calibri"/>
              <a:cs typeface="Calibri"/>
            </a:endParaRPr>
          </a:p>
        </p:txBody>
      </p:sp>
      <p:cxnSp>
        <p:nvCxnSpPr>
          <p:cNvPr id="11" name="Straight Connector 10">
            <a:extLst>
              <a:ext uri="{FF2B5EF4-FFF2-40B4-BE49-F238E27FC236}">
                <a16:creationId xmlns:a16="http://schemas.microsoft.com/office/drawing/2014/main" id="{001ACCF0-076D-B2A7-8923-339BD9AACABB}"/>
              </a:ext>
            </a:extLst>
          </p:cNvPr>
          <p:cNvCxnSpPr/>
          <p:nvPr/>
        </p:nvCxnSpPr>
        <p:spPr>
          <a:xfrm>
            <a:off x="343828" y="6446718"/>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0093E79-797B-54AE-99D3-6D9751A5207D}"/>
              </a:ext>
            </a:extLst>
          </p:cNvPr>
          <p:cNvGrpSpPr/>
          <p:nvPr/>
        </p:nvGrpSpPr>
        <p:grpSpPr>
          <a:xfrm>
            <a:off x="636499" y="6264444"/>
            <a:ext cx="5087480" cy="307777"/>
            <a:chOff x="642634" y="1690786"/>
            <a:chExt cx="5087480" cy="307777"/>
          </a:xfrm>
        </p:grpSpPr>
        <p:sp>
          <p:nvSpPr>
            <p:cNvPr id="13" name="Rectangle 12">
              <a:extLst>
                <a:ext uri="{FF2B5EF4-FFF2-40B4-BE49-F238E27FC236}">
                  <a16:creationId xmlns:a16="http://schemas.microsoft.com/office/drawing/2014/main" id="{86D1FECA-BCAA-9663-919A-293F189647F2}"/>
                </a:ext>
              </a:extLst>
            </p:cNvPr>
            <p:cNvSpPr/>
            <p:nvPr/>
          </p:nvSpPr>
          <p:spPr>
            <a:xfrm>
              <a:off x="642634" y="1690786"/>
              <a:ext cx="4611528"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F212216-DA89-EEF2-F739-D8A25B4A9D57}"/>
                </a:ext>
              </a:extLst>
            </p:cNvPr>
            <p:cNvSpPr txBox="1"/>
            <p:nvPr/>
          </p:nvSpPr>
          <p:spPr>
            <a:xfrm>
              <a:off x="736599" y="1690786"/>
              <a:ext cx="4993515" cy="307777"/>
            </a:xfrm>
            <a:prstGeom prst="rect">
              <a:avLst/>
            </a:prstGeom>
            <a:noFill/>
          </p:spPr>
          <p:txBody>
            <a:bodyPr wrap="square">
              <a:spAutoFit/>
            </a:bodyPr>
            <a:lstStyle/>
            <a:p>
              <a:pPr marL="9525" marR="389255">
                <a:spcBef>
                  <a:spcPts val="260"/>
                </a:spcBef>
              </a:pPr>
              <a:r>
                <a:rPr lang="pt-PT" sz="1400" b="1" spc="-10" dirty="0">
                  <a:solidFill>
                    <a:schemeClr val="bg1"/>
                  </a:solidFill>
                  <a:latin typeface="Calibri"/>
                  <a:cs typeface="Calibri"/>
                </a:rPr>
                <a:t>QUALQUER INFORMAÇÃO QUE QUEIRA ACRESCENTAR</a:t>
              </a:r>
              <a:endParaRPr lang="en-IE" sz="1400" b="1" spc="-10" dirty="0">
                <a:solidFill>
                  <a:schemeClr val="bg1"/>
                </a:solidFill>
                <a:latin typeface="Calibri"/>
                <a:cs typeface="Calibri"/>
              </a:endParaRPr>
            </a:p>
          </p:txBody>
        </p:sp>
      </p:grpSp>
      <p:grpSp>
        <p:nvGrpSpPr>
          <p:cNvPr id="6" name="Graphic 3">
            <a:extLst>
              <a:ext uri="{FF2B5EF4-FFF2-40B4-BE49-F238E27FC236}">
                <a16:creationId xmlns:a16="http://schemas.microsoft.com/office/drawing/2014/main" id="{FE108A81-85AA-F07E-1C0B-9C0405E5D87D}"/>
              </a:ext>
            </a:extLst>
          </p:cNvPr>
          <p:cNvGrpSpPr/>
          <p:nvPr/>
        </p:nvGrpSpPr>
        <p:grpSpPr>
          <a:xfrm>
            <a:off x="790967" y="2793675"/>
            <a:ext cx="749709" cy="753222"/>
            <a:chOff x="10641325" y="2076985"/>
            <a:chExt cx="1044352" cy="1049245"/>
          </a:xfrm>
          <a:solidFill>
            <a:srgbClr val="404040"/>
          </a:solidFill>
        </p:grpSpPr>
        <p:sp>
          <p:nvSpPr>
            <p:cNvPr id="9" name="Freeform 8">
              <a:extLst>
                <a:ext uri="{FF2B5EF4-FFF2-40B4-BE49-F238E27FC236}">
                  <a16:creationId xmlns:a16="http://schemas.microsoft.com/office/drawing/2014/main" id="{59FD955A-481B-BB1C-9A50-4BEFA9AF2446}"/>
                </a:ext>
              </a:extLst>
            </p:cNvPr>
            <p:cNvSpPr/>
            <p:nvPr/>
          </p:nvSpPr>
          <p:spPr>
            <a:xfrm>
              <a:off x="11467582" y="2112094"/>
              <a:ext cx="178965" cy="180336"/>
            </a:xfrm>
            <a:custGeom>
              <a:avLst/>
              <a:gdLst>
                <a:gd name="connsiteX0" fmla="*/ 161824 w 178965"/>
                <a:gd name="connsiteY0" fmla="*/ 180337 h 180336"/>
                <a:gd name="connsiteX1" fmla="*/ 54855 w 178965"/>
                <a:gd name="connsiteY1" fmla="*/ 125481 h 180336"/>
                <a:gd name="connsiteX2" fmla="*/ 0 w 178965"/>
                <a:gd name="connsiteY2" fmla="*/ 18514 h 180336"/>
                <a:gd name="connsiteX3" fmla="*/ 178280 w 178965"/>
                <a:gd name="connsiteY3" fmla="*/ 2057 h 180336"/>
                <a:gd name="connsiteX4" fmla="*/ 161824 w 178965"/>
                <a:gd name="connsiteY4" fmla="*/ 180337 h 180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65" h="180336">
                  <a:moveTo>
                    <a:pt x="161824" y="180337"/>
                  </a:moveTo>
                  <a:cubicBezTo>
                    <a:pt x="120682" y="174851"/>
                    <a:pt x="85027" y="152909"/>
                    <a:pt x="54855" y="125481"/>
                  </a:cubicBezTo>
                  <a:cubicBezTo>
                    <a:pt x="24686" y="95311"/>
                    <a:pt x="5486" y="59655"/>
                    <a:pt x="0" y="18514"/>
                  </a:cubicBezTo>
                  <a:cubicBezTo>
                    <a:pt x="57599" y="2057"/>
                    <a:pt x="117940" y="-3428"/>
                    <a:pt x="178280" y="2057"/>
                  </a:cubicBezTo>
                  <a:cubicBezTo>
                    <a:pt x="181024" y="62398"/>
                    <a:pt x="175538" y="122739"/>
                    <a:pt x="161824" y="180337"/>
                  </a:cubicBezTo>
                  <a:close/>
                </a:path>
              </a:pathLst>
            </a:custGeom>
            <a:solidFill>
              <a:srgbClr val="EB7339"/>
            </a:solid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86F66358-A035-48E2-1312-EB51F3E327CE}"/>
                </a:ext>
              </a:extLst>
            </p:cNvPr>
            <p:cNvGrpSpPr/>
            <p:nvPr/>
          </p:nvGrpSpPr>
          <p:grpSpPr>
            <a:xfrm>
              <a:off x="10641325" y="2076985"/>
              <a:ext cx="1044352" cy="1049245"/>
              <a:chOff x="10641325" y="2076985"/>
              <a:chExt cx="1044352" cy="1049245"/>
            </a:xfrm>
            <a:grpFill/>
          </p:grpSpPr>
          <p:sp>
            <p:nvSpPr>
              <p:cNvPr id="16" name="Freeform 15">
                <a:extLst>
                  <a:ext uri="{FF2B5EF4-FFF2-40B4-BE49-F238E27FC236}">
                    <a16:creationId xmlns:a16="http://schemas.microsoft.com/office/drawing/2014/main" id="{2E6F23F6-CEE2-EB1A-F658-9268569DBC57}"/>
                  </a:ext>
                </a:extLst>
              </p:cNvPr>
              <p:cNvSpPr/>
              <p:nvPr/>
            </p:nvSpPr>
            <p:spPr>
              <a:xfrm>
                <a:off x="10690304" y="2076985"/>
                <a:ext cx="995373" cy="991647"/>
              </a:xfrm>
              <a:custGeom>
                <a:avLst/>
                <a:gdLst>
                  <a:gd name="connsiteX0" fmla="*/ 991216 w 995373"/>
                  <a:gd name="connsiteY0" fmla="*/ 20709 h 991647"/>
                  <a:gd name="connsiteX1" fmla="*/ 974758 w 995373"/>
                  <a:gd name="connsiteY1" fmla="*/ 4253 h 991647"/>
                  <a:gd name="connsiteX2" fmla="*/ 733395 w 995373"/>
                  <a:gd name="connsiteY2" fmla="*/ 28938 h 991647"/>
                  <a:gd name="connsiteX3" fmla="*/ 527687 w 995373"/>
                  <a:gd name="connsiteY3" fmla="*/ 157847 h 991647"/>
                  <a:gd name="connsiteX4" fmla="*/ 396035 w 995373"/>
                  <a:gd name="connsiteY4" fmla="*/ 289500 h 991647"/>
                  <a:gd name="connsiteX5" fmla="*/ 204041 w 995373"/>
                  <a:gd name="connsiteY5" fmla="*/ 314185 h 991647"/>
                  <a:gd name="connsiteX6" fmla="*/ 193069 w 995373"/>
                  <a:gd name="connsiteY6" fmla="*/ 319670 h 991647"/>
                  <a:gd name="connsiteX7" fmla="*/ 6562 w 995373"/>
                  <a:gd name="connsiteY7" fmla="*/ 506178 h 991647"/>
                  <a:gd name="connsiteX8" fmla="*/ 1076 w 995373"/>
                  <a:gd name="connsiteY8" fmla="*/ 525377 h 991647"/>
                  <a:gd name="connsiteX9" fmla="*/ 17533 w 995373"/>
                  <a:gd name="connsiteY9" fmla="*/ 539091 h 991647"/>
                  <a:gd name="connsiteX10" fmla="*/ 157414 w 995373"/>
                  <a:gd name="connsiteY10" fmla="*/ 563776 h 991647"/>
                  <a:gd name="connsiteX11" fmla="*/ 184841 w 995373"/>
                  <a:gd name="connsiteY11" fmla="*/ 591204 h 991647"/>
                  <a:gd name="connsiteX12" fmla="*/ 127244 w 995373"/>
                  <a:gd name="connsiteY12" fmla="*/ 621374 h 991647"/>
                  <a:gd name="connsiteX13" fmla="*/ 116272 w 995373"/>
                  <a:gd name="connsiteY13" fmla="*/ 635088 h 991647"/>
                  <a:gd name="connsiteX14" fmla="*/ 121758 w 995373"/>
                  <a:gd name="connsiteY14" fmla="*/ 651545 h 991647"/>
                  <a:gd name="connsiteX15" fmla="*/ 341180 w 995373"/>
                  <a:gd name="connsiteY15" fmla="*/ 870966 h 991647"/>
                  <a:gd name="connsiteX16" fmla="*/ 354893 w 995373"/>
                  <a:gd name="connsiteY16" fmla="*/ 876451 h 991647"/>
                  <a:gd name="connsiteX17" fmla="*/ 357635 w 995373"/>
                  <a:gd name="connsiteY17" fmla="*/ 876451 h 991647"/>
                  <a:gd name="connsiteX18" fmla="*/ 371349 w 995373"/>
                  <a:gd name="connsiteY18" fmla="*/ 865480 h 991647"/>
                  <a:gd name="connsiteX19" fmla="*/ 401521 w 995373"/>
                  <a:gd name="connsiteY19" fmla="*/ 807882 h 991647"/>
                  <a:gd name="connsiteX20" fmla="*/ 428948 w 995373"/>
                  <a:gd name="connsiteY20" fmla="*/ 835310 h 991647"/>
                  <a:gd name="connsiteX21" fmla="*/ 453632 w 995373"/>
                  <a:gd name="connsiteY21" fmla="*/ 975191 h 991647"/>
                  <a:gd name="connsiteX22" fmla="*/ 467346 w 995373"/>
                  <a:gd name="connsiteY22" fmla="*/ 991647 h 991647"/>
                  <a:gd name="connsiteX23" fmla="*/ 472832 w 995373"/>
                  <a:gd name="connsiteY23" fmla="*/ 991647 h 991647"/>
                  <a:gd name="connsiteX24" fmla="*/ 486546 w 995373"/>
                  <a:gd name="connsiteY24" fmla="*/ 986162 h 991647"/>
                  <a:gd name="connsiteX25" fmla="*/ 670312 w 995373"/>
                  <a:gd name="connsiteY25" fmla="*/ 802397 h 991647"/>
                  <a:gd name="connsiteX26" fmla="*/ 675798 w 995373"/>
                  <a:gd name="connsiteY26" fmla="*/ 791425 h 991647"/>
                  <a:gd name="connsiteX27" fmla="*/ 700481 w 995373"/>
                  <a:gd name="connsiteY27" fmla="*/ 599432 h 991647"/>
                  <a:gd name="connsiteX28" fmla="*/ 832134 w 995373"/>
                  <a:gd name="connsiteY28" fmla="*/ 467780 h 991647"/>
                  <a:gd name="connsiteX29" fmla="*/ 961044 w 995373"/>
                  <a:gd name="connsiteY29" fmla="*/ 262073 h 991647"/>
                  <a:gd name="connsiteX30" fmla="*/ 991216 w 995373"/>
                  <a:gd name="connsiteY30" fmla="*/ 20709 h 991647"/>
                  <a:gd name="connsiteX31" fmla="*/ 160156 w 995373"/>
                  <a:gd name="connsiteY31" fmla="*/ 525377 h 991647"/>
                  <a:gd name="connsiteX32" fmla="*/ 61417 w 995373"/>
                  <a:gd name="connsiteY32" fmla="*/ 506178 h 991647"/>
                  <a:gd name="connsiteX33" fmla="*/ 215011 w 995373"/>
                  <a:gd name="connsiteY33" fmla="*/ 352583 h 991647"/>
                  <a:gd name="connsiteX34" fmla="*/ 346665 w 995373"/>
                  <a:gd name="connsiteY34" fmla="*/ 336127 h 991647"/>
                  <a:gd name="connsiteX35" fmla="*/ 160156 w 995373"/>
                  <a:gd name="connsiteY35" fmla="*/ 525377 h 991647"/>
                  <a:gd name="connsiteX36" fmla="*/ 349408 w 995373"/>
                  <a:gd name="connsiteY36" fmla="*/ 827081 h 991647"/>
                  <a:gd name="connsiteX37" fmla="*/ 165642 w 995373"/>
                  <a:gd name="connsiteY37" fmla="*/ 643316 h 991647"/>
                  <a:gd name="connsiteX38" fmla="*/ 209527 w 995373"/>
                  <a:gd name="connsiteY38" fmla="*/ 618632 h 991647"/>
                  <a:gd name="connsiteX39" fmla="*/ 371349 w 995373"/>
                  <a:gd name="connsiteY39" fmla="*/ 780454 h 991647"/>
                  <a:gd name="connsiteX40" fmla="*/ 349408 w 995373"/>
                  <a:gd name="connsiteY40" fmla="*/ 827081 h 991647"/>
                  <a:gd name="connsiteX41" fmla="*/ 642884 w 995373"/>
                  <a:gd name="connsiteY41" fmla="*/ 783197 h 991647"/>
                  <a:gd name="connsiteX42" fmla="*/ 489288 w 995373"/>
                  <a:gd name="connsiteY42" fmla="*/ 936792 h 991647"/>
                  <a:gd name="connsiteX43" fmla="*/ 470090 w 995373"/>
                  <a:gd name="connsiteY43" fmla="*/ 838053 h 991647"/>
                  <a:gd name="connsiteX44" fmla="*/ 656598 w 995373"/>
                  <a:gd name="connsiteY44" fmla="*/ 651545 h 991647"/>
                  <a:gd name="connsiteX45" fmla="*/ 642884 w 995373"/>
                  <a:gd name="connsiteY45" fmla="*/ 783197 h 991647"/>
                  <a:gd name="connsiteX46" fmla="*/ 807450 w 995373"/>
                  <a:gd name="connsiteY46" fmla="*/ 443095 h 991647"/>
                  <a:gd name="connsiteX47" fmla="*/ 448146 w 995373"/>
                  <a:gd name="connsiteY47" fmla="*/ 802397 h 991647"/>
                  <a:gd name="connsiteX48" fmla="*/ 193069 w 995373"/>
                  <a:gd name="connsiteY48" fmla="*/ 547320 h 991647"/>
                  <a:gd name="connsiteX49" fmla="*/ 552373 w 995373"/>
                  <a:gd name="connsiteY49" fmla="*/ 188018 h 991647"/>
                  <a:gd name="connsiteX50" fmla="*/ 738881 w 995373"/>
                  <a:gd name="connsiteY50" fmla="*/ 70079 h 991647"/>
                  <a:gd name="connsiteX51" fmla="*/ 804706 w 995373"/>
                  <a:gd name="connsiteY51" fmla="*/ 193503 h 991647"/>
                  <a:gd name="connsiteX52" fmla="*/ 928131 w 995373"/>
                  <a:gd name="connsiteY52" fmla="*/ 259330 h 991647"/>
                  <a:gd name="connsiteX53" fmla="*/ 807450 w 995373"/>
                  <a:gd name="connsiteY53" fmla="*/ 443095 h 991647"/>
                  <a:gd name="connsiteX54" fmla="*/ 939103 w 995373"/>
                  <a:gd name="connsiteY54" fmla="*/ 218188 h 991647"/>
                  <a:gd name="connsiteX55" fmla="*/ 832134 w 995373"/>
                  <a:gd name="connsiteY55" fmla="*/ 163333 h 991647"/>
                  <a:gd name="connsiteX56" fmla="*/ 777279 w 995373"/>
                  <a:gd name="connsiteY56" fmla="*/ 56365 h 991647"/>
                  <a:gd name="connsiteX57" fmla="*/ 955558 w 995373"/>
                  <a:gd name="connsiteY57" fmla="*/ 39909 h 991647"/>
                  <a:gd name="connsiteX58" fmla="*/ 939103 w 995373"/>
                  <a:gd name="connsiteY58" fmla="*/ 218188 h 9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95373" h="991647">
                    <a:moveTo>
                      <a:pt x="991216" y="20709"/>
                    </a:moveTo>
                    <a:cubicBezTo>
                      <a:pt x="991216" y="12481"/>
                      <a:pt x="982986" y="4253"/>
                      <a:pt x="974758" y="4253"/>
                    </a:cubicBezTo>
                    <a:cubicBezTo>
                      <a:pt x="892475" y="-6718"/>
                      <a:pt x="810192" y="4253"/>
                      <a:pt x="733395" y="28938"/>
                    </a:cubicBezTo>
                    <a:cubicBezTo>
                      <a:pt x="656598" y="56365"/>
                      <a:pt x="585285" y="100249"/>
                      <a:pt x="527687" y="157847"/>
                    </a:cubicBezTo>
                    <a:lnTo>
                      <a:pt x="396035" y="289500"/>
                    </a:lnTo>
                    <a:lnTo>
                      <a:pt x="204041" y="314185"/>
                    </a:lnTo>
                    <a:cubicBezTo>
                      <a:pt x="198555" y="314185"/>
                      <a:pt x="195813" y="316928"/>
                      <a:pt x="193069" y="319670"/>
                    </a:cubicBezTo>
                    <a:lnTo>
                      <a:pt x="6562" y="506178"/>
                    </a:lnTo>
                    <a:cubicBezTo>
                      <a:pt x="1076" y="511664"/>
                      <a:pt x="-1666" y="519892"/>
                      <a:pt x="1076" y="525377"/>
                    </a:cubicBezTo>
                    <a:cubicBezTo>
                      <a:pt x="3819" y="533606"/>
                      <a:pt x="9304" y="536349"/>
                      <a:pt x="17533" y="539091"/>
                    </a:cubicBezTo>
                    <a:lnTo>
                      <a:pt x="157414" y="563776"/>
                    </a:lnTo>
                    <a:lnTo>
                      <a:pt x="184841" y="591204"/>
                    </a:lnTo>
                    <a:lnTo>
                      <a:pt x="127244" y="621374"/>
                    </a:lnTo>
                    <a:cubicBezTo>
                      <a:pt x="121758" y="624117"/>
                      <a:pt x="119014" y="629603"/>
                      <a:pt x="116272" y="635088"/>
                    </a:cubicBezTo>
                    <a:cubicBezTo>
                      <a:pt x="116272" y="640573"/>
                      <a:pt x="116272" y="648802"/>
                      <a:pt x="121758" y="651545"/>
                    </a:cubicBezTo>
                    <a:lnTo>
                      <a:pt x="341180" y="870966"/>
                    </a:lnTo>
                    <a:cubicBezTo>
                      <a:pt x="343922" y="873708"/>
                      <a:pt x="349408" y="876451"/>
                      <a:pt x="354893" y="876451"/>
                    </a:cubicBezTo>
                    <a:cubicBezTo>
                      <a:pt x="354893" y="876451"/>
                      <a:pt x="357635" y="876451"/>
                      <a:pt x="357635" y="876451"/>
                    </a:cubicBezTo>
                    <a:cubicBezTo>
                      <a:pt x="363121" y="876451"/>
                      <a:pt x="368607" y="870966"/>
                      <a:pt x="371349" y="865480"/>
                    </a:cubicBezTo>
                    <a:lnTo>
                      <a:pt x="401521" y="807882"/>
                    </a:lnTo>
                    <a:lnTo>
                      <a:pt x="428948" y="835310"/>
                    </a:lnTo>
                    <a:lnTo>
                      <a:pt x="453632" y="975191"/>
                    </a:lnTo>
                    <a:cubicBezTo>
                      <a:pt x="453632" y="983419"/>
                      <a:pt x="459118" y="988905"/>
                      <a:pt x="467346" y="991647"/>
                    </a:cubicBezTo>
                    <a:cubicBezTo>
                      <a:pt x="470090" y="991647"/>
                      <a:pt x="470090" y="991647"/>
                      <a:pt x="472832" y="991647"/>
                    </a:cubicBezTo>
                    <a:cubicBezTo>
                      <a:pt x="478318" y="991647"/>
                      <a:pt x="483804" y="988905"/>
                      <a:pt x="486546" y="986162"/>
                    </a:cubicBezTo>
                    <a:lnTo>
                      <a:pt x="670312" y="802397"/>
                    </a:lnTo>
                    <a:cubicBezTo>
                      <a:pt x="673054" y="799654"/>
                      <a:pt x="675798" y="794168"/>
                      <a:pt x="675798" y="791425"/>
                    </a:cubicBezTo>
                    <a:lnTo>
                      <a:pt x="700481" y="599432"/>
                    </a:lnTo>
                    <a:lnTo>
                      <a:pt x="832134" y="467780"/>
                    </a:lnTo>
                    <a:cubicBezTo>
                      <a:pt x="889733" y="410182"/>
                      <a:pt x="933617" y="338870"/>
                      <a:pt x="961044" y="262073"/>
                    </a:cubicBezTo>
                    <a:cubicBezTo>
                      <a:pt x="991216" y="185275"/>
                      <a:pt x="1002186" y="102992"/>
                      <a:pt x="991216" y="20709"/>
                    </a:cubicBezTo>
                    <a:close/>
                    <a:moveTo>
                      <a:pt x="160156" y="525377"/>
                    </a:moveTo>
                    <a:lnTo>
                      <a:pt x="61417" y="506178"/>
                    </a:lnTo>
                    <a:lnTo>
                      <a:pt x="215011" y="352583"/>
                    </a:lnTo>
                    <a:lnTo>
                      <a:pt x="346665" y="336127"/>
                    </a:lnTo>
                    <a:lnTo>
                      <a:pt x="160156" y="525377"/>
                    </a:lnTo>
                    <a:close/>
                    <a:moveTo>
                      <a:pt x="349408" y="827081"/>
                    </a:moveTo>
                    <a:lnTo>
                      <a:pt x="165642" y="643316"/>
                    </a:lnTo>
                    <a:lnTo>
                      <a:pt x="209527" y="618632"/>
                    </a:lnTo>
                    <a:lnTo>
                      <a:pt x="371349" y="780454"/>
                    </a:lnTo>
                    <a:lnTo>
                      <a:pt x="349408" y="827081"/>
                    </a:lnTo>
                    <a:close/>
                    <a:moveTo>
                      <a:pt x="642884" y="783197"/>
                    </a:moveTo>
                    <a:lnTo>
                      <a:pt x="489288" y="936792"/>
                    </a:lnTo>
                    <a:lnTo>
                      <a:pt x="470090" y="838053"/>
                    </a:lnTo>
                    <a:lnTo>
                      <a:pt x="656598" y="651545"/>
                    </a:lnTo>
                    <a:lnTo>
                      <a:pt x="642884" y="783197"/>
                    </a:lnTo>
                    <a:close/>
                    <a:moveTo>
                      <a:pt x="807450" y="443095"/>
                    </a:moveTo>
                    <a:lnTo>
                      <a:pt x="448146" y="802397"/>
                    </a:lnTo>
                    <a:lnTo>
                      <a:pt x="193069" y="547320"/>
                    </a:lnTo>
                    <a:lnTo>
                      <a:pt x="552373" y="188018"/>
                    </a:lnTo>
                    <a:cubicBezTo>
                      <a:pt x="604485" y="135905"/>
                      <a:pt x="667568" y="94764"/>
                      <a:pt x="738881" y="70079"/>
                    </a:cubicBezTo>
                    <a:cubicBezTo>
                      <a:pt x="747109" y="116706"/>
                      <a:pt x="771794" y="157847"/>
                      <a:pt x="804706" y="193503"/>
                    </a:cubicBezTo>
                    <a:cubicBezTo>
                      <a:pt x="837620" y="226417"/>
                      <a:pt x="881505" y="248359"/>
                      <a:pt x="928131" y="259330"/>
                    </a:cubicBezTo>
                    <a:cubicBezTo>
                      <a:pt x="900703" y="327899"/>
                      <a:pt x="859562" y="390982"/>
                      <a:pt x="807450" y="443095"/>
                    </a:cubicBezTo>
                    <a:close/>
                    <a:moveTo>
                      <a:pt x="939103" y="218188"/>
                    </a:moveTo>
                    <a:cubicBezTo>
                      <a:pt x="897961" y="212703"/>
                      <a:pt x="862305" y="190761"/>
                      <a:pt x="832134" y="163333"/>
                    </a:cubicBezTo>
                    <a:cubicBezTo>
                      <a:pt x="801964" y="133162"/>
                      <a:pt x="782764" y="97507"/>
                      <a:pt x="777279" y="56365"/>
                    </a:cubicBezTo>
                    <a:cubicBezTo>
                      <a:pt x="834878" y="39909"/>
                      <a:pt x="895219" y="34423"/>
                      <a:pt x="955558" y="39909"/>
                    </a:cubicBezTo>
                    <a:cubicBezTo>
                      <a:pt x="958302" y="100249"/>
                      <a:pt x="952816" y="160590"/>
                      <a:pt x="939103" y="218188"/>
                    </a:cubicBezTo>
                    <a:close/>
                  </a:path>
                </a:pathLst>
              </a:custGeom>
              <a:grpFill/>
              <a:ln w="2742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0B33747-0560-48B3-DC7B-51B9A7C0263E}"/>
                  </a:ext>
                </a:extLst>
              </p:cNvPr>
              <p:cNvSpPr/>
              <p:nvPr/>
            </p:nvSpPr>
            <p:spPr>
              <a:xfrm>
                <a:off x="11188507" y="2334258"/>
                <a:ext cx="239991" cy="240677"/>
              </a:xfrm>
              <a:custGeom>
                <a:avLst/>
                <a:gdLst>
                  <a:gd name="connsiteX0" fmla="*/ 34971 w 239991"/>
                  <a:gd name="connsiteY0" fmla="*/ 34970 h 240677"/>
                  <a:gd name="connsiteX1" fmla="*/ 34971 w 239991"/>
                  <a:gd name="connsiteY1" fmla="*/ 205021 h 240677"/>
                  <a:gd name="connsiteX2" fmla="*/ 119996 w 239991"/>
                  <a:gd name="connsiteY2" fmla="*/ 240677 h 240677"/>
                  <a:gd name="connsiteX3" fmla="*/ 205022 w 239991"/>
                  <a:gd name="connsiteY3" fmla="*/ 205021 h 240677"/>
                  <a:gd name="connsiteX4" fmla="*/ 205022 w 239991"/>
                  <a:gd name="connsiteY4" fmla="*/ 205021 h 240677"/>
                  <a:gd name="connsiteX5" fmla="*/ 205022 w 239991"/>
                  <a:gd name="connsiteY5" fmla="*/ 34970 h 240677"/>
                  <a:gd name="connsiteX6" fmla="*/ 34971 w 239991"/>
                  <a:gd name="connsiteY6" fmla="*/ 34970 h 240677"/>
                  <a:gd name="connsiteX7" fmla="*/ 177595 w 239991"/>
                  <a:gd name="connsiteY7" fmla="*/ 177594 h 240677"/>
                  <a:gd name="connsiteX8" fmla="*/ 62398 w 239991"/>
                  <a:gd name="connsiteY8" fmla="*/ 177594 h 240677"/>
                  <a:gd name="connsiteX9" fmla="*/ 62398 w 239991"/>
                  <a:gd name="connsiteY9" fmla="*/ 62398 h 240677"/>
                  <a:gd name="connsiteX10" fmla="*/ 119996 w 239991"/>
                  <a:gd name="connsiteY10" fmla="*/ 37713 h 240677"/>
                  <a:gd name="connsiteX11" fmla="*/ 177595 w 239991"/>
                  <a:gd name="connsiteY11" fmla="*/ 62398 h 240677"/>
                  <a:gd name="connsiteX12" fmla="*/ 177595 w 239991"/>
                  <a:gd name="connsiteY12" fmla="*/ 177594 h 2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991" h="240677">
                    <a:moveTo>
                      <a:pt x="34971" y="34970"/>
                    </a:moveTo>
                    <a:cubicBezTo>
                      <a:pt x="-11657" y="81597"/>
                      <a:pt x="-11657" y="158394"/>
                      <a:pt x="34971" y="205021"/>
                    </a:cubicBezTo>
                    <a:cubicBezTo>
                      <a:pt x="59654" y="229706"/>
                      <a:pt x="89826" y="240677"/>
                      <a:pt x="119996" y="240677"/>
                    </a:cubicBezTo>
                    <a:cubicBezTo>
                      <a:pt x="150167" y="240677"/>
                      <a:pt x="180337" y="229706"/>
                      <a:pt x="205022" y="205021"/>
                    </a:cubicBezTo>
                    <a:lnTo>
                      <a:pt x="205022" y="205021"/>
                    </a:lnTo>
                    <a:cubicBezTo>
                      <a:pt x="251648" y="158394"/>
                      <a:pt x="251648" y="81597"/>
                      <a:pt x="205022" y="34970"/>
                    </a:cubicBezTo>
                    <a:cubicBezTo>
                      <a:pt x="158395" y="-11657"/>
                      <a:pt x="81598" y="-11657"/>
                      <a:pt x="34971" y="34970"/>
                    </a:cubicBezTo>
                    <a:close/>
                    <a:moveTo>
                      <a:pt x="177595" y="177594"/>
                    </a:moveTo>
                    <a:cubicBezTo>
                      <a:pt x="147423" y="207764"/>
                      <a:pt x="95312" y="207764"/>
                      <a:pt x="62398" y="177594"/>
                    </a:cubicBezTo>
                    <a:cubicBezTo>
                      <a:pt x="32227" y="147424"/>
                      <a:pt x="32227" y="95311"/>
                      <a:pt x="62398" y="62398"/>
                    </a:cubicBezTo>
                    <a:cubicBezTo>
                      <a:pt x="78854" y="45941"/>
                      <a:pt x="98054" y="37713"/>
                      <a:pt x="119996" y="37713"/>
                    </a:cubicBezTo>
                    <a:cubicBezTo>
                      <a:pt x="141937" y="37713"/>
                      <a:pt x="161137" y="45941"/>
                      <a:pt x="177595" y="62398"/>
                    </a:cubicBezTo>
                    <a:cubicBezTo>
                      <a:pt x="207765" y="95311"/>
                      <a:pt x="207765" y="144681"/>
                      <a:pt x="177595" y="177594"/>
                    </a:cubicBezTo>
                    <a:close/>
                  </a:path>
                </a:pathLst>
              </a:custGeom>
              <a:grpFill/>
              <a:ln w="2742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BED4261-3910-79C6-E76D-F0338F37E4AA}"/>
                  </a:ext>
                </a:extLst>
              </p:cNvPr>
              <p:cNvSpPr/>
              <p:nvPr/>
            </p:nvSpPr>
            <p:spPr>
              <a:xfrm>
                <a:off x="10696180" y="2862240"/>
                <a:ext cx="207763" cy="209135"/>
              </a:xfrm>
              <a:custGeom>
                <a:avLst/>
                <a:gdLst>
                  <a:gd name="connsiteX0" fmla="*/ 203651 w 207763"/>
                  <a:gd name="connsiteY0" fmla="*/ 6171 h 209135"/>
                  <a:gd name="connsiteX1" fmla="*/ 176223 w 207763"/>
                  <a:gd name="connsiteY1" fmla="*/ 6171 h 209135"/>
                  <a:gd name="connsiteX2" fmla="*/ 6171 w 207763"/>
                  <a:gd name="connsiteY2" fmla="*/ 176223 h 209135"/>
                  <a:gd name="connsiteX3" fmla="*/ 6171 w 207763"/>
                  <a:gd name="connsiteY3" fmla="*/ 203650 h 209135"/>
                  <a:gd name="connsiteX4" fmla="*/ 19885 w 207763"/>
                  <a:gd name="connsiteY4" fmla="*/ 209136 h 209135"/>
                  <a:gd name="connsiteX5" fmla="*/ 33599 w 207763"/>
                  <a:gd name="connsiteY5" fmla="*/ 203650 h 209135"/>
                  <a:gd name="connsiteX6" fmla="*/ 203651 w 207763"/>
                  <a:gd name="connsiteY6" fmla="*/ 33599 h 209135"/>
                  <a:gd name="connsiteX7" fmla="*/ 203651 w 207763"/>
                  <a:gd name="connsiteY7" fmla="*/ 6171 h 2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763" h="209135">
                    <a:moveTo>
                      <a:pt x="203651" y="6171"/>
                    </a:moveTo>
                    <a:cubicBezTo>
                      <a:pt x="195421" y="-2057"/>
                      <a:pt x="184451" y="-2057"/>
                      <a:pt x="176223" y="6171"/>
                    </a:cubicBezTo>
                    <a:lnTo>
                      <a:pt x="6171" y="176223"/>
                    </a:lnTo>
                    <a:cubicBezTo>
                      <a:pt x="-2057" y="184451"/>
                      <a:pt x="-2057" y="195422"/>
                      <a:pt x="6171" y="203650"/>
                    </a:cubicBezTo>
                    <a:cubicBezTo>
                      <a:pt x="8913" y="206393"/>
                      <a:pt x="14399" y="209136"/>
                      <a:pt x="19885" y="209136"/>
                    </a:cubicBezTo>
                    <a:cubicBezTo>
                      <a:pt x="25371" y="209136"/>
                      <a:pt x="30855" y="206393"/>
                      <a:pt x="33599" y="203650"/>
                    </a:cubicBezTo>
                    <a:lnTo>
                      <a:pt x="203651" y="33599"/>
                    </a:lnTo>
                    <a:cubicBezTo>
                      <a:pt x="209135" y="25371"/>
                      <a:pt x="209135" y="14399"/>
                      <a:pt x="203651" y="6171"/>
                    </a:cubicBez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DCF7AB-F80E-21DE-7B9B-2A91958400FA}"/>
                  </a:ext>
                </a:extLst>
              </p:cNvPr>
              <p:cNvSpPr/>
              <p:nvPr/>
            </p:nvSpPr>
            <p:spPr>
              <a:xfrm>
                <a:off x="10841547" y="2917095"/>
                <a:ext cx="116566" cy="115881"/>
              </a:xfrm>
              <a:custGeom>
                <a:avLst/>
                <a:gdLst>
                  <a:gd name="connsiteX0" fmla="*/ 82968 w 116566"/>
                  <a:gd name="connsiteY0" fmla="*/ 6171 h 115881"/>
                  <a:gd name="connsiteX1" fmla="*/ 6171 w 116566"/>
                  <a:gd name="connsiteY1" fmla="*/ 82968 h 115881"/>
                  <a:gd name="connsiteX2" fmla="*/ 6171 w 116566"/>
                  <a:gd name="connsiteY2" fmla="*/ 110396 h 115881"/>
                  <a:gd name="connsiteX3" fmla="*/ 19885 w 116566"/>
                  <a:gd name="connsiteY3" fmla="*/ 115881 h 115881"/>
                  <a:gd name="connsiteX4" fmla="*/ 33599 w 116566"/>
                  <a:gd name="connsiteY4" fmla="*/ 110396 h 115881"/>
                  <a:gd name="connsiteX5" fmla="*/ 110396 w 116566"/>
                  <a:gd name="connsiteY5" fmla="*/ 33599 h 115881"/>
                  <a:gd name="connsiteX6" fmla="*/ 110396 w 116566"/>
                  <a:gd name="connsiteY6" fmla="*/ 6171 h 115881"/>
                  <a:gd name="connsiteX7" fmla="*/ 82968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82968" y="6171"/>
                    </a:moveTo>
                    <a:lnTo>
                      <a:pt x="6171" y="82968"/>
                    </a:lnTo>
                    <a:cubicBezTo>
                      <a:pt x="-2057" y="91197"/>
                      <a:pt x="-2057" y="102168"/>
                      <a:pt x="6171" y="110396"/>
                    </a:cubicBezTo>
                    <a:cubicBezTo>
                      <a:pt x="8913" y="113139"/>
                      <a:pt x="14399" y="115881"/>
                      <a:pt x="19885" y="115881"/>
                    </a:cubicBezTo>
                    <a:cubicBezTo>
                      <a:pt x="25371" y="115881"/>
                      <a:pt x="30857" y="113139"/>
                      <a:pt x="33599" y="110396"/>
                    </a:cubicBezTo>
                    <a:lnTo>
                      <a:pt x="110396" y="33599"/>
                    </a:lnTo>
                    <a:cubicBezTo>
                      <a:pt x="118624" y="25371"/>
                      <a:pt x="118624" y="14399"/>
                      <a:pt x="110396" y="6171"/>
                    </a:cubicBezTo>
                    <a:cubicBezTo>
                      <a:pt x="104910" y="-2057"/>
                      <a:pt x="91196" y="-2057"/>
                      <a:pt x="82968" y="6171"/>
                    </a:cubicBez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B8006A8-33D3-D8C3-3A89-531D892AA120}"/>
                  </a:ext>
                </a:extLst>
              </p:cNvPr>
              <p:cNvSpPr/>
              <p:nvPr/>
            </p:nvSpPr>
            <p:spPr>
              <a:xfrm>
                <a:off x="10800014" y="3032976"/>
                <a:ext cx="40503" cy="39770"/>
              </a:xfrm>
              <a:custGeom>
                <a:avLst/>
                <a:gdLst>
                  <a:gd name="connsiteX0" fmla="*/ 20275 w 40503"/>
                  <a:gd name="connsiteY0" fmla="*/ 0 h 39770"/>
                  <a:gd name="connsiteX1" fmla="*/ 1076 w 40503"/>
                  <a:gd name="connsiteY1" fmla="*/ 13714 h 39770"/>
                  <a:gd name="connsiteX2" fmla="*/ 6562 w 40503"/>
                  <a:gd name="connsiteY2" fmla="*/ 35656 h 39770"/>
                  <a:gd name="connsiteX3" fmla="*/ 31247 w 40503"/>
                  <a:gd name="connsiteY3" fmla="*/ 35656 h 39770"/>
                  <a:gd name="connsiteX4" fmla="*/ 39475 w 40503"/>
                  <a:gd name="connsiteY4" fmla="*/ 10971 h 39770"/>
                  <a:gd name="connsiteX5" fmla="*/ 20275 w 40503"/>
                  <a:gd name="connsiteY5" fmla="*/ 0 h 3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03" h="39770">
                    <a:moveTo>
                      <a:pt x="20275" y="0"/>
                    </a:moveTo>
                    <a:cubicBezTo>
                      <a:pt x="12047" y="0"/>
                      <a:pt x="3819" y="5486"/>
                      <a:pt x="1076" y="13714"/>
                    </a:cubicBezTo>
                    <a:cubicBezTo>
                      <a:pt x="-1666" y="21942"/>
                      <a:pt x="1076" y="30171"/>
                      <a:pt x="6562" y="35656"/>
                    </a:cubicBezTo>
                    <a:cubicBezTo>
                      <a:pt x="12047" y="41141"/>
                      <a:pt x="23018" y="41141"/>
                      <a:pt x="31247" y="35656"/>
                    </a:cubicBezTo>
                    <a:cubicBezTo>
                      <a:pt x="39475" y="30171"/>
                      <a:pt x="42217" y="19200"/>
                      <a:pt x="39475" y="10971"/>
                    </a:cubicBezTo>
                    <a:cubicBezTo>
                      <a:pt x="36731" y="5486"/>
                      <a:pt x="28503" y="0"/>
                      <a:pt x="20275" y="0"/>
                    </a:cubicBez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801103F-0EE3-9C52-B777-9D85E2F01E32}"/>
                  </a:ext>
                </a:extLst>
              </p:cNvPr>
              <p:cNvSpPr/>
              <p:nvPr/>
            </p:nvSpPr>
            <p:spPr>
              <a:xfrm>
                <a:off x="10839490" y="3045471"/>
                <a:ext cx="27427" cy="1218"/>
              </a:xfrm>
              <a:custGeom>
                <a:avLst/>
                <a:gdLst>
                  <a:gd name="connsiteX0" fmla="*/ 0 w 27427"/>
                  <a:gd name="connsiteY0" fmla="*/ 1219 h 1218"/>
                  <a:gd name="connsiteX1" fmla="*/ 0 w 27427"/>
                  <a:gd name="connsiteY1" fmla="*/ 1219 h 1218"/>
                  <a:gd name="connsiteX2" fmla="*/ 0 w 27427"/>
                  <a:gd name="connsiteY2" fmla="*/ 1219 h 1218"/>
                </a:gdLst>
                <a:ahLst/>
                <a:cxnLst>
                  <a:cxn ang="0">
                    <a:pos x="connsiteX0" y="connsiteY0"/>
                  </a:cxn>
                  <a:cxn ang="0">
                    <a:pos x="connsiteX1" y="connsiteY1"/>
                  </a:cxn>
                  <a:cxn ang="0">
                    <a:pos x="connsiteX2" y="connsiteY2"/>
                  </a:cxn>
                </a:cxnLst>
                <a:rect l="l" t="t" r="r" b="b"/>
                <a:pathLst>
                  <a:path w="27427" h="1218">
                    <a:moveTo>
                      <a:pt x="0" y="1219"/>
                    </a:moveTo>
                    <a:cubicBezTo>
                      <a:pt x="0" y="1219"/>
                      <a:pt x="0" y="-1524"/>
                      <a:pt x="0" y="1219"/>
                    </a:cubicBezTo>
                    <a:lnTo>
                      <a:pt x="0" y="1219"/>
                    </a:lnTo>
                    <a:close/>
                  </a:path>
                </a:pathLst>
              </a:custGeom>
              <a:grpFill/>
              <a:ln w="2742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53F7409-BCB5-83D5-E7A1-EEDDC2BB902C}"/>
                  </a:ext>
                </a:extLst>
              </p:cNvPr>
              <p:cNvSpPr/>
              <p:nvPr/>
            </p:nvSpPr>
            <p:spPr>
              <a:xfrm>
                <a:off x="10748292" y="3076175"/>
                <a:ext cx="50741" cy="50055"/>
              </a:xfrm>
              <a:custGeom>
                <a:avLst/>
                <a:gdLst>
                  <a:gd name="connsiteX0" fmla="*/ 17143 w 50741"/>
                  <a:gd name="connsiteY0" fmla="*/ 6171 h 50055"/>
                  <a:gd name="connsiteX1" fmla="*/ 6171 w 50741"/>
                  <a:gd name="connsiteY1" fmla="*/ 17143 h 50055"/>
                  <a:gd name="connsiteX2" fmla="*/ 6171 w 50741"/>
                  <a:gd name="connsiteY2" fmla="*/ 44570 h 50055"/>
                  <a:gd name="connsiteX3" fmla="*/ 19885 w 50741"/>
                  <a:gd name="connsiteY3" fmla="*/ 50056 h 50055"/>
                  <a:gd name="connsiteX4" fmla="*/ 33599 w 50741"/>
                  <a:gd name="connsiteY4" fmla="*/ 44570 h 50055"/>
                  <a:gd name="connsiteX5" fmla="*/ 44570 w 50741"/>
                  <a:gd name="connsiteY5" fmla="*/ 33599 h 50055"/>
                  <a:gd name="connsiteX6" fmla="*/ 44570 w 50741"/>
                  <a:gd name="connsiteY6" fmla="*/ 6171 h 50055"/>
                  <a:gd name="connsiteX7" fmla="*/ 17143 w 50741"/>
                  <a:gd name="connsiteY7" fmla="*/ 6171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17143" y="6171"/>
                    </a:moveTo>
                    <a:lnTo>
                      <a:pt x="6171" y="17143"/>
                    </a:lnTo>
                    <a:cubicBezTo>
                      <a:pt x="-2057" y="25371"/>
                      <a:pt x="-2057" y="36342"/>
                      <a:pt x="6171" y="44570"/>
                    </a:cubicBezTo>
                    <a:cubicBezTo>
                      <a:pt x="8915" y="47313"/>
                      <a:pt x="14401" y="50056"/>
                      <a:pt x="19885" y="50056"/>
                    </a:cubicBezTo>
                    <a:cubicBezTo>
                      <a:pt x="25371" y="50056"/>
                      <a:pt x="30857" y="47313"/>
                      <a:pt x="33599" y="44570"/>
                    </a:cubicBezTo>
                    <a:lnTo>
                      <a:pt x="44570" y="33599"/>
                    </a:lnTo>
                    <a:cubicBezTo>
                      <a:pt x="52798" y="25371"/>
                      <a:pt x="52798" y="14400"/>
                      <a:pt x="44570" y="6171"/>
                    </a:cubicBezTo>
                    <a:cubicBezTo>
                      <a:pt x="36342" y="-2057"/>
                      <a:pt x="25371" y="-2057"/>
                      <a:pt x="17143" y="6171"/>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E8A3C41-0EDA-BD8B-1CCD-477E5F752793}"/>
                  </a:ext>
                </a:extLst>
              </p:cNvPr>
              <p:cNvSpPr/>
              <p:nvPr/>
            </p:nvSpPr>
            <p:spPr>
              <a:xfrm>
                <a:off x="10641325" y="2900638"/>
                <a:ext cx="116566" cy="115881"/>
              </a:xfrm>
              <a:custGeom>
                <a:avLst/>
                <a:gdLst>
                  <a:gd name="connsiteX0" fmla="*/ 110396 w 116566"/>
                  <a:gd name="connsiteY0" fmla="*/ 6171 h 115881"/>
                  <a:gd name="connsiteX1" fmla="*/ 82968 w 116566"/>
                  <a:gd name="connsiteY1" fmla="*/ 6171 h 115881"/>
                  <a:gd name="connsiteX2" fmla="*/ 6171 w 116566"/>
                  <a:gd name="connsiteY2" fmla="*/ 82969 h 115881"/>
                  <a:gd name="connsiteX3" fmla="*/ 6171 w 116566"/>
                  <a:gd name="connsiteY3" fmla="*/ 110396 h 115881"/>
                  <a:gd name="connsiteX4" fmla="*/ 19885 w 116566"/>
                  <a:gd name="connsiteY4" fmla="*/ 115882 h 115881"/>
                  <a:gd name="connsiteX5" fmla="*/ 33599 w 116566"/>
                  <a:gd name="connsiteY5" fmla="*/ 110396 h 115881"/>
                  <a:gd name="connsiteX6" fmla="*/ 110396 w 116566"/>
                  <a:gd name="connsiteY6" fmla="*/ 33599 h 115881"/>
                  <a:gd name="connsiteX7" fmla="*/ 110396 w 116566"/>
                  <a:gd name="connsiteY7" fmla="*/ 6171 h 11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566" h="115881">
                    <a:moveTo>
                      <a:pt x="110396" y="6171"/>
                    </a:moveTo>
                    <a:cubicBezTo>
                      <a:pt x="102168" y="-2057"/>
                      <a:pt x="91196" y="-2057"/>
                      <a:pt x="82968" y="6171"/>
                    </a:cubicBezTo>
                    <a:lnTo>
                      <a:pt x="6171" y="82969"/>
                    </a:lnTo>
                    <a:cubicBezTo>
                      <a:pt x="-2057" y="91197"/>
                      <a:pt x="-2057" y="102168"/>
                      <a:pt x="6171" y="110396"/>
                    </a:cubicBezTo>
                    <a:cubicBezTo>
                      <a:pt x="8913" y="113139"/>
                      <a:pt x="14399" y="115882"/>
                      <a:pt x="19885" y="115882"/>
                    </a:cubicBezTo>
                    <a:cubicBezTo>
                      <a:pt x="25371" y="115882"/>
                      <a:pt x="30855" y="113139"/>
                      <a:pt x="33599" y="110396"/>
                    </a:cubicBezTo>
                    <a:lnTo>
                      <a:pt x="110396" y="33599"/>
                    </a:lnTo>
                    <a:cubicBezTo>
                      <a:pt x="118624" y="28113"/>
                      <a:pt x="118624" y="14400"/>
                      <a:pt x="110396" y="6171"/>
                    </a:cubicBez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7F66506-CFAB-FFD1-DCC2-14E20D23EC76}"/>
                  </a:ext>
                </a:extLst>
              </p:cNvPr>
              <p:cNvSpPr/>
              <p:nvPr/>
            </p:nvSpPr>
            <p:spPr>
              <a:xfrm>
                <a:off x="10756959" y="2861124"/>
                <a:ext cx="38645" cy="38485"/>
              </a:xfrm>
              <a:custGeom>
                <a:avLst/>
                <a:gdLst>
                  <a:gd name="connsiteX0" fmla="*/ 24932 w 38645"/>
                  <a:gd name="connsiteY0" fmla="*/ 37457 h 38485"/>
                  <a:gd name="connsiteX1" fmla="*/ 38646 w 38645"/>
                  <a:gd name="connsiteY1" fmla="*/ 21001 h 38485"/>
                  <a:gd name="connsiteX2" fmla="*/ 27676 w 38645"/>
                  <a:gd name="connsiteY2" fmla="*/ 1801 h 38485"/>
                  <a:gd name="connsiteX3" fmla="*/ 5734 w 38645"/>
                  <a:gd name="connsiteY3" fmla="*/ 4544 h 38485"/>
                  <a:gd name="connsiteX4" fmla="*/ 2990 w 38645"/>
                  <a:gd name="connsiteY4" fmla="*/ 29229 h 38485"/>
                  <a:gd name="connsiteX5" fmla="*/ 2990 w 38645"/>
                  <a:gd name="connsiteY5" fmla="*/ 29229 h 38485"/>
                  <a:gd name="connsiteX6" fmla="*/ 2990 w 38645"/>
                  <a:gd name="connsiteY6" fmla="*/ 29229 h 38485"/>
                  <a:gd name="connsiteX7" fmla="*/ 24932 w 38645"/>
                  <a:gd name="connsiteY7" fmla="*/ 37457 h 3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5" h="38485">
                    <a:moveTo>
                      <a:pt x="24932" y="37457"/>
                    </a:moveTo>
                    <a:cubicBezTo>
                      <a:pt x="33161" y="34714"/>
                      <a:pt x="38646" y="29229"/>
                      <a:pt x="38646" y="21001"/>
                    </a:cubicBezTo>
                    <a:cubicBezTo>
                      <a:pt x="38646" y="12773"/>
                      <a:pt x="35904" y="4544"/>
                      <a:pt x="27676" y="1801"/>
                    </a:cubicBezTo>
                    <a:cubicBezTo>
                      <a:pt x="19448" y="-941"/>
                      <a:pt x="11218" y="-941"/>
                      <a:pt x="5734" y="4544"/>
                    </a:cubicBezTo>
                    <a:cubicBezTo>
                      <a:pt x="248" y="10030"/>
                      <a:pt x="-2496" y="21001"/>
                      <a:pt x="2990" y="29229"/>
                    </a:cubicBezTo>
                    <a:cubicBezTo>
                      <a:pt x="2990" y="29229"/>
                      <a:pt x="2990" y="29229"/>
                      <a:pt x="2990" y="29229"/>
                    </a:cubicBezTo>
                    <a:cubicBezTo>
                      <a:pt x="2990" y="29229"/>
                      <a:pt x="2990" y="29229"/>
                      <a:pt x="2990" y="29229"/>
                    </a:cubicBezTo>
                    <a:cubicBezTo>
                      <a:pt x="8476" y="37457"/>
                      <a:pt x="16704" y="40200"/>
                      <a:pt x="24932" y="37457"/>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B5BBDC6-85F7-51C9-6F31-55E5244818DA}"/>
                  </a:ext>
                </a:extLst>
              </p:cNvPr>
              <p:cNvSpPr/>
              <p:nvPr/>
            </p:nvSpPr>
            <p:spPr>
              <a:xfrm>
                <a:off x="10800405" y="2807384"/>
                <a:ext cx="50741" cy="50055"/>
              </a:xfrm>
              <a:custGeom>
                <a:avLst/>
                <a:gdLst>
                  <a:gd name="connsiteX0" fmla="*/ 33599 w 50741"/>
                  <a:gd name="connsiteY0" fmla="*/ 44570 h 50055"/>
                  <a:gd name="connsiteX1" fmla="*/ 44570 w 50741"/>
                  <a:gd name="connsiteY1" fmla="*/ 33599 h 50055"/>
                  <a:gd name="connsiteX2" fmla="*/ 44570 w 50741"/>
                  <a:gd name="connsiteY2" fmla="*/ 6171 h 50055"/>
                  <a:gd name="connsiteX3" fmla="*/ 17143 w 50741"/>
                  <a:gd name="connsiteY3" fmla="*/ 6171 h 50055"/>
                  <a:gd name="connsiteX4" fmla="*/ 6171 w 50741"/>
                  <a:gd name="connsiteY4" fmla="*/ 17142 h 50055"/>
                  <a:gd name="connsiteX5" fmla="*/ 6171 w 50741"/>
                  <a:gd name="connsiteY5" fmla="*/ 44570 h 50055"/>
                  <a:gd name="connsiteX6" fmla="*/ 19885 w 50741"/>
                  <a:gd name="connsiteY6" fmla="*/ 50055 h 50055"/>
                  <a:gd name="connsiteX7" fmla="*/ 33599 w 50741"/>
                  <a:gd name="connsiteY7" fmla="*/ 44570 h 5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41" h="50055">
                    <a:moveTo>
                      <a:pt x="33599" y="44570"/>
                    </a:moveTo>
                    <a:lnTo>
                      <a:pt x="44570" y="33599"/>
                    </a:lnTo>
                    <a:cubicBezTo>
                      <a:pt x="52798" y="25371"/>
                      <a:pt x="52798" y="14399"/>
                      <a:pt x="44570" y="6171"/>
                    </a:cubicBezTo>
                    <a:cubicBezTo>
                      <a:pt x="36341" y="-2057"/>
                      <a:pt x="25371" y="-2057"/>
                      <a:pt x="17143" y="6171"/>
                    </a:cubicBezTo>
                    <a:lnTo>
                      <a:pt x="6171" y="17142"/>
                    </a:lnTo>
                    <a:cubicBezTo>
                      <a:pt x="-2057" y="25371"/>
                      <a:pt x="-2057" y="36342"/>
                      <a:pt x="6171" y="44570"/>
                    </a:cubicBezTo>
                    <a:cubicBezTo>
                      <a:pt x="8913" y="47312"/>
                      <a:pt x="14399" y="50055"/>
                      <a:pt x="19885" y="50055"/>
                    </a:cubicBezTo>
                    <a:cubicBezTo>
                      <a:pt x="25371" y="50055"/>
                      <a:pt x="30857" y="50055"/>
                      <a:pt x="33599" y="44570"/>
                    </a:cubicBezTo>
                    <a:close/>
                  </a:path>
                </a:pathLst>
              </a:custGeom>
              <a:grpFill/>
              <a:ln w="27426" cap="flat">
                <a:noFill/>
                <a:prstDash val="solid"/>
                <a:miter/>
              </a:ln>
            </p:spPr>
            <p:txBody>
              <a:bodyPr rtlCol="0" anchor="ctr"/>
              <a:lstStyle/>
              <a:p>
                <a:endParaRPr lang="en-US"/>
              </a:p>
            </p:txBody>
          </p:sp>
        </p:grpSp>
      </p:grpSp>
      <p:sp>
        <p:nvSpPr>
          <p:cNvPr id="42" name="Rectangle 41">
            <a:extLst>
              <a:ext uri="{FF2B5EF4-FFF2-40B4-BE49-F238E27FC236}">
                <a16:creationId xmlns:a16="http://schemas.microsoft.com/office/drawing/2014/main" id="{E1823BC9-8596-F53B-8CA6-50463EEE440F}"/>
              </a:ext>
            </a:extLst>
          </p:cNvPr>
          <p:cNvSpPr/>
          <p:nvPr/>
        </p:nvSpPr>
        <p:spPr>
          <a:xfrm>
            <a:off x="5723979" y="6319425"/>
            <a:ext cx="1054254" cy="283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aphic 3">
            <a:extLst>
              <a:ext uri="{FF2B5EF4-FFF2-40B4-BE49-F238E27FC236}">
                <a16:creationId xmlns:a16="http://schemas.microsoft.com/office/drawing/2014/main" id="{DAF571EF-627B-8186-4D3F-5903B5C8932A}"/>
              </a:ext>
            </a:extLst>
          </p:cNvPr>
          <p:cNvGrpSpPr>
            <a:grpSpLocks noChangeAspect="1"/>
          </p:cNvGrpSpPr>
          <p:nvPr/>
        </p:nvGrpSpPr>
        <p:grpSpPr>
          <a:xfrm>
            <a:off x="5812768" y="6049639"/>
            <a:ext cx="867432" cy="748800"/>
            <a:chOff x="662657" y="2010078"/>
            <a:chExt cx="1091621" cy="942328"/>
          </a:xfrm>
          <a:solidFill>
            <a:srgbClr val="404040"/>
          </a:solidFill>
        </p:grpSpPr>
        <p:sp>
          <p:nvSpPr>
            <p:cNvPr id="44" name="Freeform 43">
              <a:extLst>
                <a:ext uri="{FF2B5EF4-FFF2-40B4-BE49-F238E27FC236}">
                  <a16:creationId xmlns:a16="http://schemas.microsoft.com/office/drawing/2014/main" id="{70D64F2A-0CB1-6967-2F11-0209695A0EC9}"/>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EB7339"/>
            </a:solidFill>
            <a:ln w="27426" cap="flat">
              <a:noFill/>
              <a:prstDash val="solid"/>
              <a:miter/>
            </a:ln>
          </p:spPr>
          <p:txBody>
            <a:bodyPr rtlCol="0" anchor="ctr"/>
            <a:lstStyle/>
            <a:p>
              <a:endParaRPr lang="en-US"/>
            </a:p>
          </p:txBody>
        </p:sp>
        <p:grpSp>
          <p:nvGrpSpPr>
            <p:cNvPr id="45" name="Graphic 3">
              <a:extLst>
                <a:ext uri="{FF2B5EF4-FFF2-40B4-BE49-F238E27FC236}">
                  <a16:creationId xmlns:a16="http://schemas.microsoft.com/office/drawing/2014/main" id="{5B21DF50-CF11-D904-869E-40010026999B}"/>
                </a:ext>
              </a:extLst>
            </p:cNvPr>
            <p:cNvGrpSpPr/>
            <p:nvPr/>
          </p:nvGrpSpPr>
          <p:grpSpPr>
            <a:xfrm>
              <a:off x="662657" y="2010078"/>
              <a:ext cx="1091621" cy="942328"/>
              <a:chOff x="662657" y="2010078"/>
              <a:chExt cx="1091621" cy="942328"/>
            </a:xfrm>
            <a:grpFill/>
          </p:grpSpPr>
          <p:sp>
            <p:nvSpPr>
              <p:cNvPr id="46" name="Freeform 45">
                <a:extLst>
                  <a:ext uri="{FF2B5EF4-FFF2-40B4-BE49-F238E27FC236}">
                    <a16:creationId xmlns:a16="http://schemas.microsoft.com/office/drawing/2014/main" id="{D3FE54AD-49B7-5CEB-A2FC-41C11A75D864}"/>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8DCDF28-C7C6-7D0D-AC45-0F6CB259ADFE}"/>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EB4B84C-1317-F756-2ECE-C54937393B91}"/>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49" name="Graphic 3">
                <a:extLst>
                  <a:ext uri="{FF2B5EF4-FFF2-40B4-BE49-F238E27FC236}">
                    <a16:creationId xmlns:a16="http://schemas.microsoft.com/office/drawing/2014/main" id="{C9FAF817-512B-3484-F296-FFD065F070D8}"/>
                  </a:ext>
                </a:extLst>
              </p:cNvPr>
              <p:cNvGrpSpPr/>
              <p:nvPr/>
            </p:nvGrpSpPr>
            <p:grpSpPr>
              <a:xfrm>
                <a:off x="662657" y="2010078"/>
                <a:ext cx="1091621" cy="942328"/>
                <a:chOff x="662657" y="2010078"/>
                <a:chExt cx="1091621" cy="942328"/>
              </a:xfrm>
              <a:grpFill/>
            </p:grpSpPr>
            <p:sp>
              <p:nvSpPr>
                <p:cNvPr id="50" name="Freeform 49">
                  <a:extLst>
                    <a:ext uri="{FF2B5EF4-FFF2-40B4-BE49-F238E27FC236}">
                      <a16:creationId xmlns:a16="http://schemas.microsoft.com/office/drawing/2014/main" id="{C7E95804-3441-FB52-3C3C-D861088DFB48}"/>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3CC9FA6-F562-5818-776F-91F1722F3642}"/>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sp>
        <p:nvSpPr>
          <p:cNvPr id="52" name="Slide Number Placeholder 5">
            <a:extLst>
              <a:ext uri="{FF2B5EF4-FFF2-40B4-BE49-F238E27FC236}">
                <a16:creationId xmlns:a16="http://schemas.microsoft.com/office/drawing/2014/main" id="{D3A263F9-F762-82D1-1AE7-5A7809B63DBF}"/>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5</a:t>
            </a:fld>
            <a:endParaRPr lang="en-US" dirty="0"/>
          </a:p>
        </p:txBody>
      </p:sp>
    </p:spTree>
    <p:extLst>
      <p:ext uri="{BB962C8B-B14F-4D97-AF65-F5344CB8AC3E}">
        <p14:creationId xmlns:p14="http://schemas.microsoft.com/office/powerpoint/2010/main" val="197739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4DA829-A968-7E83-D00E-561C5C35E7DB}"/>
              </a:ext>
            </a:extLst>
          </p:cNvPr>
          <p:cNvSpPr>
            <a:spLocks noGrp="1"/>
          </p:cNvSpPr>
          <p:nvPr>
            <p:ph type="body" sz="quarter" idx="13"/>
          </p:nvPr>
        </p:nvSpPr>
        <p:spPr>
          <a:xfrm>
            <a:off x="3029545" y="929696"/>
            <a:ext cx="4539655" cy="492797"/>
          </a:xfrm>
          <a:solidFill>
            <a:srgbClr val="EB7339"/>
          </a:solidFill>
        </p:spPr>
        <p:txBody>
          <a:bodyPr anchor="ctr"/>
          <a:lstStyle/>
          <a:p>
            <a:pPr marL="223838"/>
            <a:r>
              <a:rPr lang="en-IE" sz="2400" spc="-5" dirty="0">
                <a:solidFill>
                  <a:schemeClr val="bg1"/>
                </a:solidFill>
                <a:latin typeface="Calibri"/>
                <a:cs typeface="Calibri"/>
              </a:rPr>
              <a:t>European E-Learning Institute</a:t>
            </a:r>
          </a:p>
        </p:txBody>
      </p:sp>
      <p:cxnSp>
        <p:nvCxnSpPr>
          <p:cNvPr id="16" name="Straight Connector 15">
            <a:extLst>
              <a:ext uri="{FF2B5EF4-FFF2-40B4-BE49-F238E27FC236}">
                <a16:creationId xmlns:a16="http://schemas.microsoft.com/office/drawing/2014/main" id="{0597E16B-C4ED-C5D5-CB8C-3E786F7817CC}"/>
              </a:ext>
            </a:extLst>
          </p:cNvPr>
          <p:cNvCxnSpPr>
            <a:cxnSpLocks/>
          </p:cNvCxnSpPr>
          <p:nvPr/>
        </p:nvCxnSpPr>
        <p:spPr>
          <a:xfrm>
            <a:off x="286345" y="1941574"/>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F3F7005-123D-9156-4726-2B31EBC7D77F}"/>
              </a:ext>
            </a:extLst>
          </p:cNvPr>
          <p:cNvSpPr/>
          <p:nvPr/>
        </p:nvSpPr>
        <p:spPr>
          <a:xfrm>
            <a:off x="573379" y="1787685"/>
            <a:ext cx="2456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D7793EB-2DF6-26B9-93FB-E95084D5682E}"/>
              </a:ext>
            </a:extLst>
          </p:cNvPr>
          <p:cNvCxnSpPr>
            <a:cxnSpLocks/>
          </p:cNvCxnSpPr>
          <p:nvPr/>
        </p:nvCxnSpPr>
        <p:spPr>
          <a:xfrm>
            <a:off x="319210" y="7093481"/>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C33008F-7C39-0212-4995-AAB10D4F94B6}"/>
              </a:ext>
            </a:extLst>
          </p:cNvPr>
          <p:cNvSpPr/>
          <p:nvPr/>
        </p:nvSpPr>
        <p:spPr>
          <a:xfrm>
            <a:off x="606244" y="6939592"/>
            <a:ext cx="2598928"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5">
            <a:extLst>
              <a:ext uri="{FF2B5EF4-FFF2-40B4-BE49-F238E27FC236}">
                <a16:creationId xmlns:a16="http://schemas.microsoft.com/office/drawing/2014/main" id="{86B4AB98-6475-E749-0110-D61417244D74}"/>
              </a:ext>
            </a:extLst>
          </p:cNvPr>
          <p:cNvSpPr txBox="1">
            <a:spLocks/>
          </p:cNvSpPr>
          <p:nvPr/>
        </p:nvSpPr>
        <p:spPr>
          <a:xfrm>
            <a:off x="2551273" y="2315991"/>
            <a:ext cx="4320000" cy="3990491"/>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67310" algn="just">
              <a:lnSpc>
                <a:spcPts val="1270"/>
              </a:lnSpc>
            </a:pPr>
            <a:r>
              <a:rPr lang="pt-PT" dirty="0">
                <a:cs typeface="Calibri"/>
              </a:rPr>
              <a:t>A Coligação Clima e Ar Limpo (CCAC) trabalha para reduzir os poluentes climáticos de curta duração (SLCP), apoiando parceiros de toda a Europa na criação de políticas e práticas para reduzir substancialmente as suas emissões</a:t>
            </a:r>
            <a:r>
              <a:rPr lang="en-IE" spc="-5" dirty="0">
                <a:cs typeface="Calibri"/>
              </a:rPr>
              <a:t>.</a:t>
            </a:r>
            <a:endParaRPr lang="en-IE" dirty="0">
              <a:cs typeface="Calibri"/>
            </a:endParaRPr>
          </a:p>
          <a:p>
            <a:pPr marR="3175">
              <a:lnSpc>
                <a:spcPts val="1270"/>
              </a:lnSpc>
            </a:pPr>
            <a:endParaRPr lang="en-IE" dirty="0">
              <a:cs typeface="Times New Roman"/>
            </a:endParaRPr>
          </a:p>
          <a:p>
            <a:pPr marL="67945" marR="68580" algn="just">
              <a:lnSpc>
                <a:spcPts val="1270"/>
              </a:lnSpc>
            </a:pPr>
            <a:r>
              <a:rPr lang="pt-PT" i="1" dirty="0">
                <a:cs typeface="Calibri"/>
              </a:rPr>
              <a:t>"A Coligação para o Clima e o Ar Limpo tem a ver com líderes notáveis que trabalham em conjunto para dar escala às soluções. Trata-se da colaboração com governos nacionais, cidades, empresas, grupos da sociedade civil, todos a trabalhar em conjunto para resolver os problemas mais urgentes da atualidade: o ar que respiramos e as alterações climáticas existenciais que enfrentamos." Andrew </a:t>
            </a:r>
            <a:r>
              <a:rPr lang="pt-PT" i="1" dirty="0" err="1">
                <a:cs typeface="Calibri"/>
              </a:rPr>
              <a:t>Steer</a:t>
            </a:r>
            <a:r>
              <a:rPr lang="pt-PT" i="1" dirty="0">
                <a:cs typeface="Calibri"/>
              </a:rPr>
              <a:t> Presidente e Diretor Executivo do Instituto de Recursos Mundiais</a:t>
            </a:r>
          </a:p>
          <a:p>
            <a:pPr marL="67945" marR="68580" algn="just">
              <a:lnSpc>
                <a:spcPts val="1270"/>
              </a:lnSpc>
            </a:pPr>
            <a:endParaRPr lang="en-IE" dirty="0">
              <a:cs typeface="Times New Roman"/>
            </a:endParaRPr>
          </a:p>
          <a:p>
            <a:pPr marL="67945" marR="67945" algn="just">
              <a:lnSpc>
                <a:spcPts val="1270"/>
              </a:lnSpc>
            </a:pPr>
            <a:r>
              <a:rPr lang="pt-PT" dirty="0">
                <a:cs typeface="Calibri"/>
              </a:rPr>
              <a:t>A Coligação Clima e Ar Limpo para a Redução dos Poluentes Climáticos de Vida Curta (CCAC) foi lançada pelo </a:t>
            </a:r>
            <a:r>
              <a:rPr lang="pt-PT" u="sng" dirty="0">
                <a:cs typeface="Calibri"/>
              </a:rPr>
              <a:t>Programa das Nações Unidas para o Ambiente </a:t>
            </a:r>
            <a:r>
              <a:rPr lang="pt-PT" dirty="0">
                <a:cs typeface="Calibri"/>
              </a:rPr>
              <a:t>(PNUA) em 16 de Fevereiro de 2012. </a:t>
            </a:r>
            <a:r>
              <a:rPr lang="pt-PT" b="1" dirty="0">
                <a:cs typeface="Calibri"/>
              </a:rPr>
              <a:t>A CCAC tem por objetivo catalisar reduções rápidas dos </a:t>
            </a:r>
            <a:r>
              <a:rPr lang="pt-PT" b="1" u="sng" dirty="0">
                <a:cs typeface="Calibri"/>
              </a:rPr>
              <a:t>poluentes climáticos </a:t>
            </a:r>
            <a:r>
              <a:rPr lang="pt-PT" b="1" dirty="0">
                <a:cs typeface="Calibri"/>
              </a:rPr>
              <a:t>de curta duração para proteger a saúde humana, a agricultura e o ambiente</a:t>
            </a:r>
            <a:r>
              <a:rPr lang="pt-PT" dirty="0">
                <a:cs typeface="Calibri"/>
              </a:rPr>
              <a:t>. A Dinamarca tem sido um parceiro desde a sua criação em 2012. A Dinamarca continua a liderar o caminho para um futuro mais "verde" e sustentável, trabalhando em estreita colaboração com parceiros de confiança para os ajudar a alcançar os objetivos definidos. Isto é vital para conseguir mudanças em grande escala</a:t>
            </a:r>
            <a:r>
              <a:rPr lang="en-IE" spc="-5" dirty="0">
                <a:cs typeface="Calibri"/>
              </a:rPr>
              <a:t>.</a:t>
            </a:r>
            <a:endParaRPr lang="en-IE" dirty="0">
              <a:cs typeface="Calibri"/>
            </a:endParaRPr>
          </a:p>
        </p:txBody>
      </p:sp>
      <p:sp>
        <p:nvSpPr>
          <p:cNvPr id="30" name="Text Placeholder 5">
            <a:extLst>
              <a:ext uri="{FF2B5EF4-FFF2-40B4-BE49-F238E27FC236}">
                <a16:creationId xmlns:a16="http://schemas.microsoft.com/office/drawing/2014/main" id="{97B81F84-5B61-D509-FE8E-73FAC7BDC5D5}"/>
              </a:ext>
            </a:extLst>
          </p:cNvPr>
          <p:cNvSpPr txBox="1">
            <a:spLocks/>
          </p:cNvSpPr>
          <p:nvPr/>
        </p:nvSpPr>
        <p:spPr>
          <a:xfrm>
            <a:off x="2584138" y="7473587"/>
            <a:ext cx="4320000" cy="2905487"/>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00330" marR="3175">
              <a:lnSpc>
                <a:spcPts val="1275"/>
              </a:lnSpc>
            </a:pPr>
            <a:r>
              <a:rPr lang="pt-PT" sz="1100" dirty="0">
                <a:latin typeface="Calibri"/>
                <a:cs typeface="Calibri"/>
              </a:rPr>
              <a:t>Para conseguir reduções reais e ambiciosas, a Coligação centra-se em quatro estratégias fundamentais </a:t>
            </a:r>
            <a:r>
              <a:rPr lang="en-IE" sz="1100" b="1" spc="-5" dirty="0">
                <a:latin typeface="Calibri"/>
                <a:cs typeface="Calibri"/>
              </a:rPr>
              <a:t>:</a:t>
            </a:r>
            <a:endParaRPr lang="en-IE" sz="1100" dirty="0">
              <a:latin typeface="Calibri"/>
              <a:cs typeface="Calibri"/>
            </a:endParaRPr>
          </a:p>
          <a:p>
            <a:pPr marR="3175">
              <a:lnSpc>
                <a:spcPts val="1275"/>
              </a:lnSpc>
            </a:pPr>
            <a:endParaRPr lang="en-IE" sz="1150" dirty="0">
              <a:latin typeface="Times New Roman"/>
              <a:cs typeface="Times New Roman"/>
            </a:endParaRPr>
          </a:p>
          <a:p>
            <a:pPr marL="320675" marR="218440" indent="-225425">
              <a:lnSpc>
                <a:spcPts val="1275"/>
              </a:lnSpc>
              <a:buClr>
                <a:srgbClr val="EB7339"/>
              </a:buClr>
              <a:buSzPct val="90909"/>
              <a:buFont typeface="+mj-lt"/>
              <a:buAutoNum type="arabicPeriod"/>
              <a:tabLst>
                <a:tab pos="752475" algn="l"/>
                <a:tab pos="754063" algn="l"/>
                <a:tab pos="4651375" algn="l"/>
              </a:tabLst>
            </a:pPr>
            <a:r>
              <a:rPr lang="pt-PT" sz="1100" spc="-5" dirty="0">
                <a:latin typeface="Calibri"/>
                <a:cs typeface="Calibri"/>
              </a:rPr>
              <a:t>Permitir uma ação transformadora, </a:t>
            </a:r>
            <a:r>
              <a:rPr lang="pt-PT" sz="1100" b="1" spc="-5" dirty="0">
                <a:latin typeface="Calibri"/>
                <a:cs typeface="Calibri"/>
              </a:rPr>
              <a:t>fornecendo conhecimentos, recursos e capacidade técnica e institucional </a:t>
            </a:r>
            <a:r>
              <a:rPr lang="pt-PT" sz="1100" spc="-5" dirty="0">
                <a:latin typeface="Calibri"/>
                <a:cs typeface="Calibri"/>
              </a:rPr>
              <a:t>para agir e apoiar a </a:t>
            </a:r>
            <a:r>
              <a:rPr lang="pt-PT" sz="1100" b="1" spc="-5" dirty="0">
                <a:latin typeface="Calibri"/>
                <a:cs typeface="Calibri"/>
              </a:rPr>
              <a:t>partilha</a:t>
            </a:r>
            <a:r>
              <a:rPr lang="pt-PT" sz="1100" spc="-5" dirty="0">
                <a:latin typeface="Calibri"/>
                <a:cs typeface="Calibri"/>
              </a:rPr>
              <a:t> de informações, experiências e conhecimentos especializados</a:t>
            </a:r>
          </a:p>
          <a:p>
            <a:pPr marL="320675" marR="218440" indent="-225425">
              <a:lnSpc>
                <a:spcPts val="1275"/>
              </a:lnSpc>
              <a:buClr>
                <a:srgbClr val="EB7339"/>
              </a:buClr>
              <a:buSzPct val="90909"/>
              <a:buFont typeface="+mj-lt"/>
              <a:buAutoNum type="arabicPeriod"/>
              <a:tabLst>
                <a:tab pos="752475" algn="l"/>
                <a:tab pos="754063" algn="l"/>
                <a:tab pos="4651375" algn="l"/>
              </a:tabLst>
            </a:pPr>
            <a:r>
              <a:rPr lang="pt-PT" sz="1100" b="1" spc="-5" dirty="0">
                <a:latin typeface="Calibri"/>
                <a:cs typeface="Calibri"/>
              </a:rPr>
              <a:t>Mobilizar apoio </a:t>
            </a:r>
            <a:r>
              <a:rPr lang="pt-PT" sz="1100" spc="-5" dirty="0">
                <a:latin typeface="Calibri"/>
                <a:cs typeface="Calibri"/>
              </a:rPr>
              <a:t>para ações que coloquem os poluentes climáticos de curta duração no mapa das políticas, através de ações de sensibilização a todos os níveis do governo, do sector privado e da sociedade civil</a:t>
            </a:r>
          </a:p>
          <a:p>
            <a:pPr marL="320675" marR="218440" indent="-225425">
              <a:lnSpc>
                <a:spcPts val="1275"/>
              </a:lnSpc>
              <a:buClr>
                <a:srgbClr val="EB7339"/>
              </a:buClr>
              <a:buSzPct val="90909"/>
              <a:buFont typeface="+mj-lt"/>
              <a:buAutoNum type="arabicPeriod"/>
              <a:tabLst>
                <a:tab pos="752475" algn="l"/>
                <a:tab pos="754063" algn="l"/>
                <a:tab pos="4651375" algn="l"/>
              </a:tabLst>
            </a:pPr>
            <a:r>
              <a:rPr lang="pt-PT" sz="1100" b="1" spc="-5" dirty="0">
                <a:latin typeface="Calibri"/>
                <a:cs typeface="Calibri"/>
              </a:rPr>
              <a:t>Aumentar a disponibilidade e o acesso a recursos financeiros </a:t>
            </a:r>
            <a:r>
              <a:rPr lang="pt-PT" sz="1100" spc="-5" dirty="0">
                <a:latin typeface="Calibri"/>
                <a:cs typeface="Calibri"/>
              </a:rPr>
              <a:t>para apoiar a implementação bem sucedida de ações transformadoras e de escala </a:t>
            </a:r>
            <a:r>
              <a:rPr lang="pt-PT" sz="1100" b="1" spc="-5" dirty="0">
                <a:latin typeface="Calibri"/>
                <a:cs typeface="Calibri"/>
              </a:rPr>
              <a:t>Aumentar o conhecimento científico </a:t>
            </a:r>
            <a:r>
              <a:rPr lang="pt-PT" sz="1100" spc="-5" dirty="0">
                <a:latin typeface="Calibri"/>
                <a:cs typeface="Calibri"/>
              </a:rPr>
              <a:t>para ajudar os decisores a aumentar a escala das ações e promover os múltiplos benefícios da ação sobre os poluentes climáticos de vida curta</a:t>
            </a:r>
            <a:endParaRPr lang="en-IE" kern="0" spc="-5" dirty="0">
              <a:latin typeface="Calibri"/>
              <a:cs typeface="Calibri"/>
            </a:endParaRPr>
          </a:p>
        </p:txBody>
      </p:sp>
      <p:grpSp>
        <p:nvGrpSpPr>
          <p:cNvPr id="33" name="Graphic 2">
            <a:extLst>
              <a:ext uri="{FF2B5EF4-FFF2-40B4-BE49-F238E27FC236}">
                <a16:creationId xmlns:a16="http://schemas.microsoft.com/office/drawing/2014/main" id="{8BABA9DE-5C3A-8344-6068-630F9E093F8B}"/>
              </a:ext>
            </a:extLst>
          </p:cNvPr>
          <p:cNvGrpSpPr/>
          <p:nvPr/>
        </p:nvGrpSpPr>
        <p:grpSpPr>
          <a:xfrm>
            <a:off x="-998907" y="-50894"/>
            <a:ext cx="3836735" cy="1675108"/>
            <a:chOff x="3357879" y="5072538"/>
            <a:chExt cx="593407" cy="259080"/>
          </a:xfrm>
          <a:solidFill>
            <a:srgbClr val="EB7339"/>
          </a:solidFill>
        </p:grpSpPr>
        <p:sp>
          <p:nvSpPr>
            <p:cNvPr id="34" name="Freeform 33">
              <a:extLst>
                <a:ext uri="{FF2B5EF4-FFF2-40B4-BE49-F238E27FC236}">
                  <a16:creationId xmlns:a16="http://schemas.microsoft.com/office/drawing/2014/main" id="{EB61E01E-E0C6-834D-F3C7-72815905E1E5}"/>
                </a:ext>
              </a:extLst>
            </p:cNvPr>
            <p:cNvSpPr/>
            <p:nvPr/>
          </p:nvSpPr>
          <p:spPr>
            <a:xfrm>
              <a:off x="3357879" y="5073490"/>
              <a:ext cx="593407" cy="258127"/>
            </a:xfrm>
            <a:custGeom>
              <a:avLst/>
              <a:gdLst>
                <a:gd name="connsiteX0" fmla="*/ 585787 w 593407"/>
                <a:gd name="connsiteY0" fmla="*/ 0 h 258127"/>
                <a:gd name="connsiteX1" fmla="*/ 568643 w 593407"/>
                <a:gd name="connsiteY1" fmla="*/ 95250 h 258127"/>
                <a:gd name="connsiteX2" fmla="*/ 446722 w 593407"/>
                <a:gd name="connsiteY2" fmla="*/ 187642 h 258127"/>
                <a:gd name="connsiteX3" fmla="*/ 426720 w 593407"/>
                <a:gd name="connsiteY3" fmla="*/ 198120 h 258127"/>
                <a:gd name="connsiteX4" fmla="*/ 304800 w 593407"/>
                <a:gd name="connsiteY4" fmla="*/ 245745 h 258127"/>
                <a:gd name="connsiteX5" fmla="*/ 151447 w 593407"/>
                <a:gd name="connsiteY5" fmla="*/ 166688 h 258127"/>
                <a:gd name="connsiteX6" fmla="*/ 56197 w 593407"/>
                <a:gd name="connsiteY6" fmla="*/ 60960 h 258127"/>
                <a:gd name="connsiteX7" fmla="*/ 10477 w 593407"/>
                <a:gd name="connsiteY7" fmla="*/ 953 h 258127"/>
                <a:gd name="connsiteX8" fmla="*/ 0 w 593407"/>
                <a:gd name="connsiteY8" fmla="*/ 953 h 258127"/>
                <a:gd name="connsiteX9" fmla="*/ 51435 w 593407"/>
                <a:gd name="connsiteY9" fmla="*/ 69533 h 258127"/>
                <a:gd name="connsiteX10" fmla="*/ 140970 w 593407"/>
                <a:gd name="connsiteY10" fmla="*/ 168592 h 258127"/>
                <a:gd name="connsiteX11" fmla="*/ 272415 w 593407"/>
                <a:gd name="connsiteY11" fmla="*/ 258128 h 258127"/>
                <a:gd name="connsiteX12" fmla="*/ 304800 w 593407"/>
                <a:gd name="connsiteY12" fmla="*/ 255270 h 258127"/>
                <a:gd name="connsiteX13" fmla="*/ 429578 w 593407"/>
                <a:gd name="connsiteY13" fmla="*/ 206692 h 258127"/>
                <a:gd name="connsiteX14" fmla="*/ 446722 w 593407"/>
                <a:gd name="connsiteY14" fmla="*/ 198120 h 258127"/>
                <a:gd name="connsiteX15" fmla="*/ 576262 w 593407"/>
                <a:gd name="connsiteY15" fmla="*/ 97155 h 258127"/>
                <a:gd name="connsiteX16" fmla="*/ 593408 w 593407"/>
                <a:gd name="connsiteY16" fmla="*/ 1905 h 258127"/>
                <a:gd name="connsiteX17" fmla="*/ 585787 w 593407"/>
                <a:gd name="connsiteY17" fmla="*/ 1905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407" h="258127">
                  <a:moveTo>
                    <a:pt x="585787" y="0"/>
                  </a:moveTo>
                  <a:cubicBezTo>
                    <a:pt x="577215" y="24765"/>
                    <a:pt x="570548" y="68580"/>
                    <a:pt x="568643" y="95250"/>
                  </a:cubicBezTo>
                  <a:cubicBezTo>
                    <a:pt x="564833" y="142875"/>
                    <a:pt x="462915" y="183833"/>
                    <a:pt x="446722" y="187642"/>
                  </a:cubicBezTo>
                  <a:cubicBezTo>
                    <a:pt x="441960" y="188595"/>
                    <a:pt x="436245" y="192405"/>
                    <a:pt x="426720" y="198120"/>
                  </a:cubicBezTo>
                  <a:cubicBezTo>
                    <a:pt x="404812" y="211455"/>
                    <a:pt x="366712" y="234315"/>
                    <a:pt x="304800" y="245745"/>
                  </a:cubicBezTo>
                  <a:cubicBezTo>
                    <a:pt x="219075" y="261938"/>
                    <a:pt x="160972" y="210503"/>
                    <a:pt x="151447" y="166688"/>
                  </a:cubicBezTo>
                  <a:cubicBezTo>
                    <a:pt x="140970" y="119063"/>
                    <a:pt x="95250" y="78105"/>
                    <a:pt x="56197" y="60960"/>
                  </a:cubicBezTo>
                  <a:cubicBezTo>
                    <a:pt x="32385" y="50483"/>
                    <a:pt x="18097" y="20003"/>
                    <a:pt x="10477" y="953"/>
                  </a:cubicBezTo>
                  <a:lnTo>
                    <a:pt x="0" y="953"/>
                  </a:lnTo>
                  <a:cubicBezTo>
                    <a:pt x="6668" y="20955"/>
                    <a:pt x="23813" y="56197"/>
                    <a:pt x="51435" y="69533"/>
                  </a:cubicBezTo>
                  <a:cubicBezTo>
                    <a:pt x="87630" y="86678"/>
                    <a:pt x="131445" y="124778"/>
                    <a:pt x="140970" y="168592"/>
                  </a:cubicBezTo>
                  <a:cubicBezTo>
                    <a:pt x="149543" y="209550"/>
                    <a:pt x="199072" y="258128"/>
                    <a:pt x="272415" y="258128"/>
                  </a:cubicBezTo>
                  <a:cubicBezTo>
                    <a:pt x="282893" y="258128"/>
                    <a:pt x="293370" y="257175"/>
                    <a:pt x="304800" y="255270"/>
                  </a:cubicBezTo>
                  <a:cubicBezTo>
                    <a:pt x="368618" y="243840"/>
                    <a:pt x="407670" y="220028"/>
                    <a:pt x="429578" y="206692"/>
                  </a:cubicBezTo>
                  <a:cubicBezTo>
                    <a:pt x="437197" y="201930"/>
                    <a:pt x="442912" y="198120"/>
                    <a:pt x="446722" y="198120"/>
                  </a:cubicBezTo>
                  <a:cubicBezTo>
                    <a:pt x="459105" y="195263"/>
                    <a:pt x="571500" y="154305"/>
                    <a:pt x="576262" y="97155"/>
                  </a:cubicBezTo>
                  <a:cubicBezTo>
                    <a:pt x="579120" y="57150"/>
                    <a:pt x="587693" y="19050"/>
                    <a:pt x="593408" y="1905"/>
                  </a:cubicBezTo>
                  <a:lnTo>
                    <a:pt x="585787" y="1905"/>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B3AC62B-ACD7-B155-0ADD-FF2FCF346599}"/>
                </a:ext>
              </a:extLst>
            </p:cNvPr>
            <p:cNvSpPr/>
            <p:nvPr/>
          </p:nvSpPr>
          <p:spPr>
            <a:xfrm>
              <a:off x="3460749" y="5072538"/>
              <a:ext cx="434339" cy="219075"/>
            </a:xfrm>
            <a:custGeom>
              <a:avLst/>
              <a:gdLst>
                <a:gd name="connsiteX0" fmla="*/ 434340 w 434339"/>
                <a:gd name="connsiteY0" fmla="*/ 953 h 219075"/>
                <a:gd name="connsiteX1" fmla="*/ 424815 w 434339"/>
                <a:gd name="connsiteY1" fmla="*/ 953 h 219075"/>
                <a:gd name="connsiteX2" fmla="*/ 420053 w 434339"/>
                <a:gd name="connsiteY2" fmla="*/ 51435 h 219075"/>
                <a:gd name="connsiteX3" fmla="*/ 403860 w 434339"/>
                <a:gd name="connsiteY3" fmla="*/ 94298 h 219075"/>
                <a:gd name="connsiteX4" fmla="*/ 343853 w 434339"/>
                <a:gd name="connsiteY4" fmla="*/ 116205 h 219075"/>
                <a:gd name="connsiteX5" fmla="*/ 340995 w 434339"/>
                <a:gd name="connsiteY5" fmla="*/ 116205 h 219075"/>
                <a:gd name="connsiteX6" fmla="*/ 211455 w 434339"/>
                <a:gd name="connsiteY6" fmla="*/ 184785 h 219075"/>
                <a:gd name="connsiteX7" fmla="*/ 140017 w 434339"/>
                <a:gd name="connsiteY7" fmla="*/ 207645 h 219075"/>
                <a:gd name="connsiteX8" fmla="*/ 94298 w 434339"/>
                <a:gd name="connsiteY8" fmla="*/ 128588 h 219075"/>
                <a:gd name="connsiteX9" fmla="*/ 93345 w 434339"/>
                <a:gd name="connsiteY9" fmla="*/ 125730 h 219075"/>
                <a:gd name="connsiteX10" fmla="*/ 89535 w 434339"/>
                <a:gd name="connsiteY10" fmla="*/ 102870 h 219075"/>
                <a:gd name="connsiteX11" fmla="*/ 52388 w 434339"/>
                <a:gd name="connsiteY11" fmla="*/ 43815 h 219075"/>
                <a:gd name="connsiteX12" fmla="*/ 11430 w 434339"/>
                <a:gd name="connsiteY12" fmla="*/ 0 h 219075"/>
                <a:gd name="connsiteX13" fmla="*/ 0 w 434339"/>
                <a:gd name="connsiteY13" fmla="*/ 0 h 219075"/>
                <a:gd name="connsiteX14" fmla="*/ 46673 w 434339"/>
                <a:gd name="connsiteY14" fmla="*/ 51435 h 219075"/>
                <a:gd name="connsiteX15" fmla="*/ 80010 w 434339"/>
                <a:gd name="connsiteY15" fmla="*/ 103823 h 219075"/>
                <a:gd name="connsiteX16" fmla="*/ 84773 w 434339"/>
                <a:gd name="connsiteY16" fmla="*/ 127635 h 219075"/>
                <a:gd name="connsiteX17" fmla="*/ 85725 w 434339"/>
                <a:gd name="connsiteY17" fmla="*/ 130493 h 219075"/>
                <a:gd name="connsiteX18" fmla="*/ 137160 w 434339"/>
                <a:gd name="connsiteY18" fmla="*/ 216218 h 219075"/>
                <a:gd name="connsiteX19" fmla="*/ 154305 w 434339"/>
                <a:gd name="connsiteY19" fmla="*/ 219075 h 219075"/>
                <a:gd name="connsiteX20" fmla="*/ 218123 w 434339"/>
                <a:gd name="connsiteY20" fmla="*/ 191453 h 219075"/>
                <a:gd name="connsiteX21" fmla="*/ 340995 w 434339"/>
                <a:gd name="connsiteY21" fmla="*/ 124778 h 219075"/>
                <a:gd name="connsiteX22" fmla="*/ 343853 w 434339"/>
                <a:gd name="connsiteY22" fmla="*/ 124778 h 219075"/>
                <a:gd name="connsiteX23" fmla="*/ 410528 w 434339"/>
                <a:gd name="connsiteY23" fmla="*/ 100965 h 219075"/>
                <a:gd name="connsiteX24" fmla="*/ 429578 w 434339"/>
                <a:gd name="connsiteY24" fmla="*/ 50482 h 219075"/>
                <a:gd name="connsiteX25" fmla="*/ 434340 w 434339"/>
                <a:gd name="connsiteY25" fmla="*/ 95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339" h="219075">
                  <a:moveTo>
                    <a:pt x="434340" y="953"/>
                  </a:moveTo>
                  <a:lnTo>
                    <a:pt x="424815" y="953"/>
                  </a:lnTo>
                  <a:cubicBezTo>
                    <a:pt x="421958" y="12383"/>
                    <a:pt x="420053" y="28575"/>
                    <a:pt x="420053" y="51435"/>
                  </a:cubicBezTo>
                  <a:cubicBezTo>
                    <a:pt x="420053" y="68580"/>
                    <a:pt x="414338" y="83820"/>
                    <a:pt x="403860" y="94298"/>
                  </a:cubicBezTo>
                  <a:cubicBezTo>
                    <a:pt x="386715" y="111443"/>
                    <a:pt x="358140" y="116205"/>
                    <a:pt x="343853" y="116205"/>
                  </a:cubicBezTo>
                  <a:lnTo>
                    <a:pt x="340995" y="116205"/>
                  </a:lnTo>
                  <a:cubicBezTo>
                    <a:pt x="319088" y="115253"/>
                    <a:pt x="304800" y="114300"/>
                    <a:pt x="211455" y="184785"/>
                  </a:cubicBezTo>
                  <a:cubicBezTo>
                    <a:pt x="182880" y="206693"/>
                    <a:pt x="158115" y="214313"/>
                    <a:pt x="140017" y="207645"/>
                  </a:cubicBezTo>
                  <a:cubicBezTo>
                    <a:pt x="111442" y="197168"/>
                    <a:pt x="100013" y="152400"/>
                    <a:pt x="94298" y="128588"/>
                  </a:cubicBezTo>
                  <a:lnTo>
                    <a:pt x="93345" y="125730"/>
                  </a:lnTo>
                  <a:cubicBezTo>
                    <a:pt x="91440" y="117157"/>
                    <a:pt x="90488" y="109538"/>
                    <a:pt x="89535" y="102870"/>
                  </a:cubicBezTo>
                  <a:cubicBezTo>
                    <a:pt x="86677" y="80963"/>
                    <a:pt x="83820" y="65723"/>
                    <a:pt x="52388" y="43815"/>
                  </a:cubicBezTo>
                  <a:cubicBezTo>
                    <a:pt x="34290" y="31432"/>
                    <a:pt x="20955" y="14288"/>
                    <a:pt x="11430" y="0"/>
                  </a:cubicBezTo>
                  <a:lnTo>
                    <a:pt x="0" y="0"/>
                  </a:lnTo>
                  <a:cubicBezTo>
                    <a:pt x="9525" y="16193"/>
                    <a:pt x="25717" y="36195"/>
                    <a:pt x="46673" y="51435"/>
                  </a:cubicBezTo>
                  <a:cubicBezTo>
                    <a:pt x="75248" y="70485"/>
                    <a:pt x="76200" y="82868"/>
                    <a:pt x="80010" y="103823"/>
                  </a:cubicBezTo>
                  <a:cubicBezTo>
                    <a:pt x="80963" y="110490"/>
                    <a:pt x="81915" y="118110"/>
                    <a:pt x="84773" y="127635"/>
                  </a:cubicBezTo>
                  <a:lnTo>
                    <a:pt x="85725" y="130493"/>
                  </a:lnTo>
                  <a:cubicBezTo>
                    <a:pt x="91440" y="156210"/>
                    <a:pt x="102870" y="203835"/>
                    <a:pt x="137160" y="216218"/>
                  </a:cubicBezTo>
                  <a:cubicBezTo>
                    <a:pt x="142875" y="218123"/>
                    <a:pt x="147638" y="219075"/>
                    <a:pt x="154305" y="219075"/>
                  </a:cubicBezTo>
                  <a:cubicBezTo>
                    <a:pt x="172402" y="219075"/>
                    <a:pt x="194310" y="209550"/>
                    <a:pt x="218123" y="191453"/>
                  </a:cubicBezTo>
                  <a:cubicBezTo>
                    <a:pt x="308610" y="122873"/>
                    <a:pt x="321945" y="123825"/>
                    <a:pt x="340995" y="124778"/>
                  </a:cubicBezTo>
                  <a:lnTo>
                    <a:pt x="343853" y="124778"/>
                  </a:lnTo>
                  <a:cubicBezTo>
                    <a:pt x="358140" y="125730"/>
                    <a:pt x="389573" y="120968"/>
                    <a:pt x="410528" y="100965"/>
                  </a:cubicBezTo>
                  <a:cubicBezTo>
                    <a:pt x="423863" y="87630"/>
                    <a:pt x="430530" y="71438"/>
                    <a:pt x="429578" y="50482"/>
                  </a:cubicBezTo>
                  <a:cubicBezTo>
                    <a:pt x="428625" y="26670"/>
                    <a:pt x="431483" y="10478"/>
                    <a:pt x="434340" y="953"/>
                  </a:cubicBez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8B2B72C7-85AC-D844-48E0-2D8E44AF0154}"/>
                </a:ext>
              </a:extLst>
            </p:cNvPr>
            <p:cNvSpPr/>
            <p:nvPr/>
          </p:nvSpPr>
          <p:spPr>
            <a:xfrm>
              <a:off x="3541712" y="5072538"/>
              <a:ext cx="327660" cy="116205"/>
            </a:xfrm>
            <a:custGeom>
              <a:avLst/>
              <a:gdLst>
                <a:gd name="connsiteX0" fmla="*/ 318135 w 327660"/>
                <a:gd name="connsiteY0" fmla="*/ 953 h 116205"/>
                <a:gd name="connsiteX1" fmla="*/ 251460 w 327660"/>
                <a:gd name="connsiteY1" fmla="*/ 53340 h 116205"/>
                <a:gd name="connsiteX2" fmla="*/ 141923 w 327660"/>
                <a:gd name="connsiteY2" fmla="*/ 93345 h 116205"/>
                <a:gd name="connsiteX3" fmla="*/ 101917 w 327660"/>
                <a:gd name="connsiteY3" fmla="*/ 105728 h 116205"/>
                <a:gd name="connsiteX4" fmla="*/ 43815 w 327660"/>
                <a:gd name="connsiteY4" fmla="*/ 50482 h 116205"/>
                <a:gd name="connsiteX5" fmla="*/ 13335 w 327660"/>
                <a:gd name="connsiteY5" fmla="*/ 953 h 116205"/>
                <a:gd name="connsiteX6" fmla="*/ 0 w 327660"/>
                <a:gd name="connsiteY6" fmla="*/ 953 h 116205"/>
                <a:gd name="connsiteX7" fmla="*/ 35242 w 327660"/>
                <a:gd name="connsiteY7" fmla="*/ 53340 h 116205"/>
                <a:gd name="connsiteX8" fmla="*/ 100013 w 327660"/>
                <a:gd name="connsiteY8" fmla="*/ 115253 h 116205"/>
                <a:gd name="connsiteX9" fmla="*/ 111442 w 327660"/>
                <a:gd name="connsiteY9" fmla="*/ 116205 h 116205"/>
                <a:gd name="connsiteX10" fmla="*/ 148590 w 327660"/>
                <a:gd name="connsiteY10" fmla="*/ 99060 h 116205"/>
                <a:gd name="connsiteX11" fmla="*/ 251460 w 327660"/>
                <a:gd name="connsiteY11" fmla="*/ 61913 h 116205"/>
                <a:gd name="connsiteX12" fmla="*/ 327660 w 327660"/>
                <a:gd name="connsiteY12" fmla="*/ 0 h 116205"/>
                <a:gd name="connsiteX13" fmla="*/ 318135 w 327660"/>
                <a:gd name="connsiteY13" fmla="*/ 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660" h="116205">
                  <a:moveTo>
                    <a:pt x="318135" y="953"/>
                  </a:moveTo>
                  <a:cubicBezTo>
                    <a:pt x="305753" y="50482"/>
                    <a:pt x="254317" y="53340"/>
                    <a:pt x="251460" y="53340"/>
                  </a:cubicBezTo>
                  <a:cubicBezTo>
                    <a:pt x="248602" y="53340"/>
                    <a:pt x="181927" y="52388"/>
                    <a:pt x="141923" y="93345"/>
                  </a:cubicBezTo>
                  <a:cubicBezTo>
                    <a:pt x="130492" y="104775"/>
                    <a:pt x="117158" y="109538"/>
                    <a:pt x="101917" y="105728"/>
                  </a:cubicBezTo>
                  <a:cubicBezTo>
                    <a:pt x="76200" y="100013"/>
                    <a:pt x="52388" y="73343"/>
                    <a:pt x="43815" y="50482"/>
                  </a:cubicBezTo>
                  <a:cubicBezTo>
                    <a:pt x="36195" y="30480"/>
                    <a:pt x="23813" y="13335"/>
                    <a:pt x="13335" y="953"/>
                  </a:cubicBezTo>
                  <a:lnTo>
                    <a:pt x="0" y="953"/>
                  </a:lnTo>
                  <a:cubicBezTo>
                    <a:pt x="11430" y="12383"/>
                    <a:pt x="26670" y="30480"/>
                    <a:pt x="35242" y="53340"/>
                  </a:cubicBezTo>
                  <a:cubicBezTo>
                    <a:pt x="43815" y="78105"/>
                    <a:pt x="69533" y="108585"/>
                    <a:pt x="100013" y="115253"/>
                  </a:cubicBezTo>
                  <a:cubicBezTo>
                    <a:pt x="103823" y="116205"/>
                    <a:pt x="107633" y="116205"/>
                    <a:pt x="111442" y="116205"/>
                  </a:cubicBezTo>
                  <a:cubicBezTo>
                    <a:pt x="124777" y="116205"/>
                    <a:pt x="138113" y="110490"/>
                    <a:pt x="148590" y="99060"/>
                  </a:cubicBezTo>
                  <a:cubicBezTo>
                    <a:pt x="184785" y="61913"/>
                    <a:pt x="250508" y="61913"/>
                    <a:pt x="251460" y="61913"/>
                  </a:cubicBezTo>
                  <a:cubicBezTo>
                    <a:pt x="252413" y="61913"/>
                    <a:pt x="315278" y="59055"/>
                    <a:pt x="327660" y="0"/>
                  </a:cubicBezTo>
                  <a:lnTo>
                    <a:pt x="318135" y="0"/>
                  </a:lnTo>
                  <a:close/>
                </a:path>
              </a:pathLst>
            </a:custGeom>
            <a:grpFill/>
            <a:ln w="9525" cap="flat">
              <a:noFill/>
              <a:prstDash val="solid"/>
              <a:miter/>
            </a:ln>
          </p:spPr>
          <p:txBody>
            <a:bodyPr rtlCol="0" anchor="ctr"/>
            <a:lstStyle/>
            <a:p>
              <a:endParaRPr lang="en-US" sz="1801">
                <a:latin typeface="Calibri" panose="020F0502020204030204" pitchFamily="34" charset="0"/>
                <a:cs typeface="Calibri" panose="020F0502020204030204" pitchFamily="34" charset="0"/>
              </a:endParaRPr>
            </a:p>
          </p:txBody>
        </p:sp>
      </p:grpSp>
      <p:grpSp>
        <p:nvGrpSpPr>
          <p:cNvPr id="54" name="Group 53">
            <a:extLst>
              <a:ext uri="{FF2B5EF4-FFF2-40B4-BE49-F238E27FC236}">
                <a16:creationId xmlns:a16="http://schemas.microsoft.com/office/drawing/2014/main" id="{A5CCF8FF-EF04-9620-20EA-F4B09D675415}"/>
              </a:ext>
            </a:extLst>
          </p:cNvPr>
          <p:cNvGrpSpPr>
            <a:grpSpLocks noChangeAspect="1"/>
          </p:cNvGrpSpPr>
          <p:nvPr/>
        </p:nvGrpSpPr>
        <p:grpSpPr>
          <a:xfrm>
            <a:off x="740583" y="8279175"/>
            <a:ext cx="749618" cy="748800"/>
            <a:chOff x="7257599" y="768348"/>
            <a:chExt cx="868457" cy="867509"/>
          </a:xfrm>
          <a:solidFill>
            <a:srgbClr val="404040"/>
          </a:solidFill>
        </p:grpSpPr>
        <p:sp>
          <p:nvSpPr>
            <p:cNvPr id="55" name="Freeform 54">
              <a:extLst>
                <a:ext uri="{FF2B5EF4-FFF2-40B4-BE49-F238E27FC236}">
                  <a16:creationId xmlns:a16="http://schemas.microsoft.com/office/drawing/2014/main" id="{93E85E39-7318-2B08-9D4F-71BFC9A9496F}"/>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6" name="Graphic 2">
              <a:extLst>
                <a:ext uri="{FF2B5EF4-FFF2-40B4-BE49-F238E27FC236}">
                  <a16:creationId xmlns:a16="http://schemas.microsoft.com/office/drawing/2014/main" id="{47452377-5180-A235-2D72-A07450998C31}"/>
                </a:ext>
              </a:extLst>
            </p:cNvPr>
            <p:cNvGrpSpPr/>
            <p:nvPr/>
          </p:nvGrpSpPr>
          <p:grpSpPr>
            <a:xfrm>
              <a:off x="7257599" y="768348"/>
              <a:ext cx="868457" cy="867509"/>
              <a:chOff x="7257599" y="768348"/>
              <a:chExt cx="868457" cy="867509"/>
            </a:xfrm>
            <a:grpFill/>
          </p:grpSpPr>
          <p:sp>
            <p:nvSpPr>
              <p:cNvPr id="57" name="Freeform 56">
                <a:extLst>
                  <a:ext uri="{FF2B5EF4-FFF2-40B4-BE49-F238E27FC236}">
                    <a16:creationId xmlns:a16="http://schemas.microsoft.com/office/drawing/2014/main" id="{93E71204-C7BF-4AEF-0E51-99B757D7DF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B2DDB961-857A-B40A-20CC-ACCAFDCB71FC}"/>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B7209AD5-B17F-8DC1-19F7-204CD1AC27B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8610D398-351F-2906-C110-590DF314EE6C}"/>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68CB73DA-239C-7A78-AB3B-81C15DB7A36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72" name="Group 71">
            <a:extLst>
              <a:ext uri="{FF2B5EF4-FFF2-40B4-BE49-F238E27FC236}">
                <a16:creationId xmlns:a16="http://schemas.microsoft.com/office/drawing/2014/main" id="{B6B16CFA-E394-FEF2-C59A-8B64F112E41A}"/>
              </a:ext>
            </a:extLst>
          </p:cNvPr>
          <p:cNvGrpSpPr/>
          <p:nvPr/>
        </p:nvGrpSpPr>
        <p:grpSpPr>
          <a:xfrm>
            <a:off x="689122" y="3148963"/>
            <a:ext cx="748786" cy="898971"/>
            <a:chOff x="689122" y="3058524"/>
            <a:chExt cx="748786" cy="898971"/>
          </a:xfrm>
        </p:grpSpPr>
        <p:grpSp>
          <p:nvGrpSpPr>
            <p:cNvPr id="43" name="Group 42">
              <a:extLst>
                <a:ext uri="{FF2B5EF4-FFF2-40B4-BE49-F238E27FC236}">
                  <a16:creationId xmlns:a16="http://schemas.microsoft.com/office/drawing/2014/main" id="{B07E81CD-05C5-8925-C449-288CEE5DAA4D}"/>
                </a:ext>
              </a:extLst>
            </p:cNvPr>
            <p:cNvGrpSpPr>
              <a:grpSpLocks noChangeAspect="1"/>
            </p:cNvGrpSpPr>
            <p:nvPr/>
          </p:nvGrpSpPr>
          <p:grpSpPr>
            <a:xfrm>
              <a:off x="689122" y="3208695"/>
              <a:ext cx="748786" cy="748800"/>
              <a:chOff x="8736336" y="773976"/>
              <a:chExt cx="925001" cy="925018"/>
            </a:xfrm>
            <a:solidFill>
              <a:srgbClr val="404040"/>
            </a:solidFill>
          </p:grpSpPr>
          <p:grpSp>
            <p:nvGrpSpPr>
              <p:cNvPr id="44" name="Graphic 2">
                <a:extLst>
                  <a:ext uri="{FF2B5EF4-FFF2-40B4-BE49-F238E27FC236}">
                    <a16:creationId xmlns:a16="http://schemas.microsoft.com/office/drawing/2014/main" id="{11FD8B12-83C3-80E7-6226-38B45F51D838}"/>
                  </a:ext>
                </a:extLst>
              </p:cNvPr>
              <p:cNvGrpSpPr/>
              <p:nvPr/>
            </p:nvGrpSpPr>
            <p:grpSpPr>
              <a:xfrm>
                <a:off x="8736336" y="773976"/>
                <a:ext cx="925001" cy="925018"/>
                <a:chOff x="8736336" y="773976"/>
                <a:chExt cx="925001" cy="925018"/>
              </a:xfrm>
              <a:grpFill/>
            </p:grpSpPr>
            <p:sp>
              <p:nvSpPr>
                <p:cNvPr id="47" name="Freeform 46">
                  <a:extLst>
                    <a:ext uri="{FF2B5EF4-FFF2-40B4-BE49-F238E27FC236}">
                      <a16:creationId xmlns:a16="http://schemas.microsoft.com/office/drawing/2014/main" id="{F32BF458-7C6E-4345-F7AA-B8BB65F1059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5CA8752E-0846-7260-5104-23D48FD2BC60}"/>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78CF27AB-4ED5-27EA-1A91-C86384DEDA12}"/>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A2BAFC86-AB3F-E415-52C3-125906C812A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462D7BBA-B870-F7B5-7AA7-CBEA50801491}"/>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81B75D88-18F3-39EA-2771-A3D885C4854D}"/>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60A8B218-10BF-AB0A-AC5D-37554E54634B}"/>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F48BA59-1839-FB7B-D8C4-D0D7C3855F69}"/>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E7164EBD-2795-5338-EC6F-9C398DC4AE68}"/>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1" name="Group 70">
              <a:extLst>
                <a:ext uri="{FF2B5EF4-FFF2-40B4-BE49-F238E27FC236}">
                  <a16:creationId xmlns:a16="http://schemas.microsoft.com/office/drawing/2014/main" id="{09CDF227-7AEE-E2AF-DAC8-3B16E48CC066}"/>
                </a:ext>
              </a:extLst>
            </p:cNvPr>
            <p:cNvGrpSpPr/>
            <p:nvPr/>
          </p:nvGrpSpPr>
          <p:grpSpPr>
            <a:xfrm rot="16200000">
              <a:off x="998594" y="2926741"/>
              <a:ext cx="122527" cy="386093"/>
              <a:chOff x="1467781" y="3425458"/>
              <a:chExt cx="122527" cy="386093"/>
            </a:xfrm>
          </p:grpSpPr>
          <p:sp>
            <p:nvSpPr>
              <p:cNvPr id="68" name="Freeform 67">
                <a:extLst>
                  <a:ext uri="{FF2B5EF4-FFF2-40B4-BE49-F238E27FC236}">
                    <a16:creationId xmlns:a16="http://schemas.microsoft.com/office/drawing/2014/main" id="{2D4C12EA-6004-3C97-5810-3EEA2E53862A}"/>
                  </a:ext>
                </a:extLst>
              </p:cNvPr>
              <p:cNvSpPr/>
              <p:nvPr/>
            </p:nvSpPr>
            <p:spPr>
              <a:xfrm>
                <a:off x="1508410" y="3606805"/>
                <a:ext cx="81898" cy="23399"/>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E7C11180-A874-66B5-176C-86387E114923}"/>
                  </a:ext>
                </a:extLst>
              </p:cNvPr>
              <p:cNvSpPr/>
              <p:nvPr/>
            </p:nvSpPr>
            <p:spPr>
              <a:xfrm>
                <a:off x="1468192" y="3758902"/>
                <a:ext cx="73702" cy="5264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C6778297-441C-549B-661D-C4A3CB1A751C}"/>
                  </a:ext>
                </a:extLst>
              </p:cNvPr>
              <p:cNvSpPr/>
              <p:nvPr/>
            </p:nvSpPr>
            <p:spPr>
              <a:xfrm>
                <a:off x="1467781" y="3425458"/>
                <a:ext cx="74265" cy="5265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40404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 name="Slide Number Placeholder 5">
            <a:extLst>
              <a:ext uri="{FF2B5EF4-FFF2-40B4-BE49-F238E27FC236}">
                <a16:creationId xmlns:a16="http://schemas.microsoft.com/office/drawing/2014/main" id="{4CFAA225-16B7-F41E-AC9B-A03FBE2AF83A}"/>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6</a:t>
            </a:fld>
            <a:endParaRPr lang="en-US" dirty="0"/>
          </a:p>
        </p:txBody>
      </p:sp>
      <p:sp>
        <p:nvSpPr>
          <p:cNvPr id="4" name="Text Placeholder 45">
            <a:extLst>
              <a:ext uri="{FF2B5EF4-FFF2-40B4-BE49-F238E27FC236}">
                <a16:creationId xmlns:a16="http://schemas.microsoft.com/office/drawing/2014/main" id="{D7358AF8-55B7-EF2C-89D1-41E6C00F5D39}"/>
              </a:ext>
            </a:extLst>
          </p:cNvPr>
          <p:cNvSpPr txBox="1">
            <a:spLocks/>
          </p:cNvSpPr>
          <p:nvPr/>
        </p:nvSpPr>
        <p:spPr>
          <a:xfrm>
            <a:off x="1803401" y="419768"/>
            <a:ext cx="1401772" cy="1044202"/>
          </a:xfrm>
          <a:prstGeom prst="rect">
            <a:avLst/>
          </a:prstGeom>
          <a:noFill/>
        </p:spPr>
        <p:txBody>
          <a:bodyPr wrap="square" lIns="0" tIns="0" rIns="0" bIns="0">
            <a:noAutofit/>
          </a:bodyPr>
          <a:lstStyle>
            <a:lvl1pPr marL="0" indent="0" algn="ctr">
              <a:buFontTx/>
              <a:buNone/>
              <a:defRPr sz="1728">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8000" b="1" kern="0" dirty="0">
                <a:solidFill>
                  <a:srgbClr val="354F92"/>
                </a:solidFill>
              </a:rPr>
              <a:t>02</a:t>
            </a:r>
          </a:p>
        </p:txBody>
      </p:sp>
      <p:sp>
        <p:nvSpPr>
          <p:cNvPr id="5" name="TextBox 20">
            <a:extLst>
              <a:ext uri="{FF2B5EF4-FFF2-40B4-BE49-F238E27FC236}">
                <a16:creationId xmlns:a16="http://schemas.microsoft.com/office/drawing/2014/main" id="{B7117ABD-A754-A336-F624-79BFA8EB3DF8}"/>
              </a:ext>
            </a:extLst>
          </p:cNvPr>
          <p:cNvSpPr txBox="1"/>
          <p:nvPr/>
        </p:nvSpPr>
        <p:spPr>
          <a:xfrm>
            <a:off x="667345" y="1787685"/>
            <a:ext cx="2743200" cy="307777"/>
          </a:xfrm>
          <a:prstGeom prst="rect">
            <a:avLst/>
          </a:prstGeom>
          <a:noFill/>
        </p:spPr>
        <p:txBody>
          <a:bodyPr wrap="square">
            <a:spAutoFit/>
          </a:bodyPr>
          <a:lstStyle/>
          <a:p>
            <a:pPr marL="9525" marR="389255">
              <a:spcBef>
                <a:spcPts val="260"/>
              </a:spcBef>
            </a:pPr>
            <a:r>
              <a:rPr lang="en-IE" sz="1400" b="1" dirty="0">
                <a:solidFill>
                  <a:schemeClr val="bg1"/>
                </a:solidFill>
                <a:latin typeface="Calibri"/>
                <a:cs typeface="Calibri"/>
              </a:rPr>
              <a:t>O INÍCIO DA INICIATIVA</a:t>
            </a:r>
          </a:p>
        </p:txBody>
      </p:sp>
      <p:sp>
        <p:nvSpPr>
          <p:cNvPr id="7" name="Text Placeholder 5">
            <a:extLst>
              <a:ext uri="{FF2B5EF4-FFF2-40B4-BE49-F238E27FC236}">
                <a16:creationId xmlns:a16="http://schemas.microsoft.com/office/drawing/2014/main" id="{DED505FF-2A18-E0B6-AF5A-090E0DEF68E1}"/>
              </a:ext>
            </a:extLst>
          </p:cNvPr>
          <p:cNvSpPr txBox="1">
            <a:spLocks/>
          </p:cNvSpPr>
          <p:nvPr/>
        </p:nvSpPr>
        <p:spPr>
          <a:xfrm>
            <a:off x="664039" y="2315992"/>
            <a:ext cx="1670639" cy="740263"/>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Descrever como a iniciativa conducente à mudança começou e por quem</a:t>
            </a:r>
            <a:endParaRPr lang="en-IE" sz="1400" i="1" kern="0" spc="-5" dirty="0">
              <a:solidFill>
                <a:srgbClr val="EB7339"/>
              </a:solidFill>
              <a:latin typeface="Calibri"/>
              <a:cs typeface="Calibri"/>
            </a:endParaRPr>
          </a:p>
        </p:txBody>
      </p:sp>
      <p:grpSp>
        <p:nvGrpSpPr>
          <p:cNvPr id="8" name="Group 23">
            <a:extLst>
              <a:ext uri="{FF2B5EF4-FFF2-40B4-BE49-F238E27FC236}">
                <a16:creationId xmlns:a16="http://schemas.microsoft.com/office/drawing/2014/main" id="{DD6E60FC-85DB-1D06-16EE-A1DA5C76A84E}"/>
              </a:ext>
            </a:extLst>
          </p:cNvPr>
          <p:cNvGrpSpPr/>
          <p:nvPr/>
        </p:nvGrpSpPr>
        <p:grpSpPr>
          <a:xfrm>
            <a:off x="573379" y="6937975"/>
            <a:ext cx="3668420" cy="307777"/>
            <a:chOff x="642634" y="1690786"/>
            <a:chExt cx="3668420" cy="307777"/>
          </a:xfrm>
        </p:grpSpPr>
        <p:sp>
          <p:nvSpPr>
            <p:cNvPr id="9" name="Rectangle 24">
              <a:extLst>
                <a:ext uri="{FF2B5EF4-FFF2-40B4-BE49-F238E27FC236}">
                  <a16:creationId xmlns:a16="http://schemas.microsoft.com/office/drawing/2014/main" id="{B2D3A28D-83EA-7CEC-CC91-1E2CEDF4A426}"/>
                </a:ext>
              </a:extLst>
            </p:cNvPr>
            <p:cNvSpPr/>
            <p:nvPr/>
          </p:nvSpPr>
          <p:spPr>
            <a:xfrm>
              <a:off x="642634" y="1690786"/>
              <a:ext cx="3211222"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25">
              <a:extLst>
                <a:ext uri="{FF2B5EF4-FFF2-40B4-BE49-F238E27FC236}">
                  <a16:creationId xmlns:a16="http://schemas.microsoft.com/office/drawing/2014/main" id="{101777E8-1BDB-5116-A6AA-FDCAFC22CFC1}"/>
                </a:ext>
              </a:extLst>
            </p:cNvPr>
            <p:cNvSpPr txBox="1"/>
            <p:nvPr/>
          </p:nvSpPr>
          <p:spPr>
            <a:xfrm>
              <a:off x="736599" y="1690786"/>
              <a:ext cx="3574455" cy="307777"/>
            </a:xfrm>
            <a:prstGeom prst="rect">
              <a:avLst/>
            </a:prstGeom>
            <a:noFill/>
          </p:spPr>
          <p:txBody>
            <a:bodyPr wrap="square">
              <a:spAutoFit/>
            </a:bodyPr>
            <a:lstStyle/>
            <a:p>
              <a:pPr marL="9525" marR="389255">
                <a:spcBef>
                  <a:spcPts val="260"/>
                </a:spcBef>
              </a:pPr>
              <a:r>
                <a:rPr lang="pt-PT" sz="1400" b="1" dirty="0">
                  <a:solidFill>
                    <a:schemeClr val="bg1"/>
                  </a:solidFill>
                  <a:latin typeface="Calibri"/>
                  <a:cs typeface="Calibri"/>
                </a:rPr>
                <a:t>DEFINIR O OBJECTIVO A LONGO PRAZO</a:t>
              </a:r>
              <a:endParaRPr lang="en-IE" sz="1400" b="1" dirty="0">
                <a:solidFill>
                  <a:schemeClr val="bg1"/>
                </a:solidFill>
                <a:latin typeface="Calibri"/>
                <a:cs typeface="Calibri"/>
              </a:endParaRPr>
            </a:p>
          </p:txBody>
        </p:sp>
      </p:grpSp>
      <p:sp>
        <p:nvSpPr>
          <p:cNvPr id="11" name="Text Placeholder 5">
            <a:extLst>
              <a:ext uri="{FF2B5EF4-FFF2-40B4-BE49-F238E27FC236}">
                <a16:creationId xmlns:a16="http://schemas.microsoft.com/office/drawing/2014/main" id="{9518B38A-D0BD-E7B7-B4D7-C406DB2CB79A}"/>
              </a:ext>
            </a:extLst>
          </p:cNvPr>
          <p:cNvSpPr txBox="1">
            <a:spLocks/>
          </p:cNvSpPr>
          <p:nvPr/>
        </p:nvSpPr>
        <p:spPr>
          <a:xfrm>
            <a:off x="664039" y="7471971"/>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O que deve ser alcançado a longo prazo?</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398670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6D5A024-16CB-7E86-3048-0C2CCB07BE52}"/>
              </a:ext>
            </a:extLst>
          </p:cNvPr>
          <p:cNvCxnSpPr>
            <a:cxnSpLocks/>
          </p:cNvCxnSpPr>
          <p:nvPr/>
        </p:nvCxnSpPr>
        <p:spPr>
          <a:xfrm>
            <a:off x="355600" y="10064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2428025-C53B-A579-D169-3988BB860535}"/>
              </a:ext>
            </a:extLst>
          </p:cNvPr>
          <p:cNvSpPr/>
          <p:nvPr/>
        </p:nvSpPr>
        <p:spPr>
          <a:xfrm>
            <a:off x="642634" y="852586"/>
            <a:ext cx="2598928"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5">
            <a:extLst>
              <a:ext uri="{FF2B5EF4-FFF2-40B4-BE49-F238E27FC236}">
                <a16:creationId xmlns:a16="http://schemas.microsoft.com/office/drawing/2014/main" id="{36CE52C2-B942-1815-2779-51021D57D78E}"/>
              </a:ext>
            </a:extLst>
          </p:cNvPr>
          <p:cNvSpPr txBox="1">
            <a:spLocks/>
          </p:cNvSpPr>
          <p:nvPr/>
        </p:nvSpPr>
        <p:spPr>
          <a:xfrm>
            <a:off x="2620528" y="1386581"/>
            <a:ext cx="4320000" cy="6554093"/>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8400">
              <a:lnSpc>
                <a:spcPts val="1275"/>
              </a:lnSpc>
            </a:pPr>
            <a:r>
              <a:rPr lang="en-IE" b="1" spc="-5" dirty="0" err="1">
                <a:solidFill>
                  <a:srgbClr val="EB7339"/>
                </a:solidFill>
                <a:cs typeface="Calibri"/>
              </a:rPr>
              <a:t>Estas</a:t>
            </a:r>
            <a:r>
              <a:rPr lang="en-IE" b="1" spc="-5" dirty="0">
                <a:solidFill>
                  <a:srgbClr val="EB7339"/>
                </a:solidFill>
                <a:cs typeface="Calibri"/>
              </a:rPr>
              <a:t> </a:t>
            </a:r>
            <a:r>
              <a:rPr lang="en-IE" b="1" spc="-5" dirty="0" err="1">
                <a:solidFill>
                  <a:srgbClr val="EB7339"/>
                </a:solidFill>
                <a:cs typeface="Calibri"/>
              </a:rPr>
              <a:t>estratégias</a:t>
            </a:r>
            <a:r>
              <a:rPr lang="en-IE" b="1" spc="-5" dirty="0">
                <a:solidFill>
                  <a:srgbClr val="EB7339"/>
                </a:solidFill>
                <a:cs typeface="Calibri"/>
              </a:rPr>
              <a:t> </a:t>
            </a:r>
            <a:r>
              <a:rPr lang="en-IE" b="1" spc="-5" dirty="0" err="1">
                <a:solidFill>
                  <a:srgbClr val="EB7339"/>
                </a:solidFill>
                <a:cs typeface="Calibri"/>
              </a:rPr>
              <a:t>conduzirão</a:t>
            </a:r>
            <a:r>
              <a:rPr lang="en-IE" b="1" spc="-5" dirty="0">
                <a:solidFill>
                  <a:srgbClr val="EB7339"/>
                </a:solidFill>
                <a:cs typeface="Calibri"/>
              </a:rPr>
              <a:t> a :</a:t>
            </a:r>
          </a:p>
          <a:p>
            <a:pPr marL="68400">
              <a:lnSpc>
                <a:spcPts val="1275"/>
              </a:lnSpc>
            </a:pPr>
            <a:endParaRPr lang="en-IE" b="1" spc="-5" dirty="0">
              <a:solidFill>
                <a:srgbClr val="EB7339"/>
              </a:solidFill>
              <a:cs typeface="Calibri"/>
            </a:endParaRPr>
          </a:p>
          <a:p>
            <a:pPr marL="68400" marR="224154" defTabSz="0">
              <a:lnSpc>
                <a:spcPts val="1275"/>
              </a:lnSpc>
              <a:tabLst>
                <a:tab pos="4305300" algn="l"/>
              </a:tabLst>
            </a:pPr>
            <a:r>
              <a:rPr lang="en-IE" b="1" spc="-5" dirty="0" err="1">
                <a:cs typeface="Calibri"/>
              </a:rPr>
              <a:t>Saúde</a:t>
            </a:r>
            <a:r>
              <a:rPr lang="en-IE" spc="-5" dirty="0">
                <a:cs typeface="Calibri"/>
              </a:rPr>
              <a:t>.</a:t>
            </a:r>
            <a:r>
              <a:rPr lang="en-IE" dirty="0">
                <a:cs typeface="Calibri"/>
              </a:rPr>
              <a:t> </a:t>
            </a:r>
            <a:r>
              <a:rPr lang="pt-PT" spc="-5" dirty="0">
                <a:cs typeface="Calibri"/>
              </a:rPr>
              <a:t>A ação para reduzir os poluentes climáticos de curta duração tem potencial para alcançar múltiplos benefícios. Por exemplo, todos os anos, mais de 6 milhões de pessoas morrem prematuramente devido à poluição do ar interior e exterior</a:t>
            </a:r>
            <a:r>
              <a:rPr lang="en-IE" spc="-5" dirty="0">
                <a:cs typeface="Calibri"/>
              </a:rPr>
              <a:t>.</a:t>
            </a:r>
          </a:p>
          <a:p>
            <a:pPr marL="68400" marR="224154" defTabSz="0">
              <a:lnSpc>
                <a:spcPts val="1275"/>
              </a:lnSpc>
              <a:tabLst>
                <a:tab pos="4305300" algn="l"/>
              </a:tabLst>
            </a:pPr>
            <a:endParaRPr lang="en-IE" dirty="0">
              <a:cs typeface="Calibri"/>
            </a:endParaRPr>
          </a:p>
          <a:p>
            <a:pPr marL="68400" marR="246379" defTabSz="0">
              <a:lnSpc>
                <a:spcPts val="1275"/>
              </a:lnSpc>
            </a:pPr>
            <a:r>
              <a:rPr lang="pt-PT" u="sng" spc="-5" dirty="0">
                <a:uFill>
                  <a:solidFill>
                    <a:srgbClr val="000000"/>
                  </a:solidFill>
                </a:uFill>
                <a:cs typeface="Calibri"/>
              </a:rPr>
              <a:t>A culpa é, em grande parte, dos poluentes climáticos de vida curta. A </a:t>
            </a:r>
            <a:r>
              <a:rPr lang="pt-PT" u="sng" spc="-5" dirty="0" err="1">
                <a:uFill>
                  <a:solidFill>
                    <a:srgbClr val="000000"/>
                  </a:solidFill>
                </a:uFill>
                <a:cs typeface="Calibri"/>
              </a:rPr>
              <a:t>adopção</a:t>
            </a:r>
            <a:r>
              <a:rPr lang="pt-PT" u="sng" spc="-5" dirty="0">
                <a:uFill>
                  <a:solidFill>
                    <a:srgbClr val="000000"/>
                  </a:solidFill>
                </a:uFill>
                <a:cs typeface="Calibri"/>
              </a:rPr>
              <a:t> rápida de medidas relativas aos poluentes climáticos de curta duração, como a </a:t>
            </a:r>
            <a:r>
              <a:rPr lang="pt-PT" u="sng" spc="-5" dirty="0" err="1">
                <a:uFill>
                  <a:solidFill>
                    <a:srgbClr val="000000"/>
                  </a:solidFill>
                </a:uFill>
                <a:cs typeface="Calibri"/>
              </a:rPr>
              <a:t>adopção</a:t>
            </a:r>
            <a:r>
              <a:rPr lang="pt-PT" u="sng" spc="-5" dirty="0">
                <a:uFill>
                  <a:solidFill>
                    <a:srgbClr val="000000"/>
                  </a:solidFill>
                </a:uFill>
                <a:cs typeface="Calibri"/>
              </a:rPr>
              <a:t> generalizada de fogões de cozinha avançados e de combustíveis limpos, tem potencial para evitar mais de 2 milhões de mortes prematuras por ano</a:t>
            </a:r>
            <a:r>
              <a:rPr lang="en-IE" u="sng" spc="-5" dirty="0">
                <a:uFill>
                  <a:solidFill>
                    <a:srgbClr val="000000"/>
                  </a:solidFill>
                </a:uFill>
                <a:cs typeface="Calibri"/>
              </a:rPr>
              <a:t>.</a:t>
            </a:r>
            <a:endParaRPr lang="en-IE" dirty="0">
              <a:cs typeface="Calibri"/>
            </a:endParaRPr>
          </a:p>
          <a:p>
            <a:pPr marL="68400" marR="135255" defTabSz="0">
              <a:lnSpc>
                <a:spcPts val="1275"/>
              </a:lnSpc>
            </a:pPr>
            <a:endParaRPr lang="en-IE" b="1" spc="-5" dirty="0">
              <a:cs typeface="Calibri"/>
            </a:endParaRPr>
          </a:p>
          <a:p>
            <a:pPr marL="68400" marR="135255" defTabSz="0">
              <a:lnSpc>
                <a:spcPts val="1275"/>
              </a:lnSpc>
            </a:pPr>
            <a:r>
              <a:rPr lang="en-IE" b="1" spc="-5" dirty="0">
                <a:cs typeface="Calibri"/>
              </a:rPr>
              <a:t>Agricultura</a:t>
            </a:r>
            <a:r>
              <a:rPr lang="en-IE" spc="-5" dirty="0">
                <a:cs typeface="Calibri"/>
              </a:rPr>
              <a:t>.</a:t>
            </a:r>
            <a:r>
              <a:rPr lang="en-IE" spc="5" dirty="0">
                <a:cs typeface="Calibri"/>
              </a:rPr>
              <a:t> </a:t>
            </a:r>
            <a:r>
              <a:rPr lang="pt-PT" spc="-5" dirty="0">
                <a:cs typeface="Calibri"/>
              </a:rPr>
              <a:t>A redução do metano e do carbono negro poderia também evitar grandes perdas de colheitas. Atualmente, as perdas de rendimento relativas globais devido à exposição ao ozono troposférico (a troposfera é a primeira e mais baixa camada da atmosfera da Terra) variam entre 7-12% para o trigo, 6-16% para a soja, 3-4% para o arroz e 3-5% para o milho</a:t>
            </a:r>
            <a:r>
              <a:rPr lang="en-IE" dirty="0">
                <a:cs typeface="Calibri"/>
              </a:rPr>
              <a:t>.</a:t>
            </a:r>
          </a:p>
          <a:p>
            <a:pPr marL="68400" marR="135255" defTabSz="0">
              <a:lnSpc>
                <a:spcPts val="1275"/>
              </a:lnSpc>
            </a:pPr>
            <a:endParaRPr lang="en-IE" dirty="0">
              <a:cs typeface="Calibri"/>
            </a:endParaRPr>
          </a:p>
          <a:p>
            <a:pPr marL="68400" marR="74295" defTabSz="0">
              <a:lnSpc>
                <a:spcPts val="1275"/>
              </a:lnSpc>
            </a:pPr>
            <a:r>
              <a:rPr lang="pt-PT" spc="-5" dirty="0">
                <a:cs typeface="Calibri"/>
              </a:rPr>
              <a:t>Além disso, o carbono negro influencia a formação de nuvens que têm um efeito negativo na fotossíntese que afeta o crescimento das plantas. </a:t>
            </a:r>
            <a:r>
              <a:rPr lang="pt-PT" u="sng" spc="-5" dirty="0">
                <a:cs typeface="Calibri"/>
              </a:rPr>
              <a:t>A redução rápida dos poluentes climáticos de curta duração, por exemplo através da recolha de gás de aterro ou da recuperação de metano das minas de carvão, pode evitar a perda anual de mais de 30 milhões de toneladas de culturas</a:t>
            </a:r>
            <a:r>
              <a:rPr lang="en-IE" u="sng" spc="-5" dirty="0">
                <a:uFill>
                  <a:solidFill>
                    <a:srgbClr val="000000"/>
                  </a:solidFill>
                </a:uFill>
                <a:cs typeface="Calibri"/>
              </a:rPr>
              <a:t>.</a:t>
            </a:r>
          </a:p>
          <a:p>
            <a:pPr marL="68400" marR="74295" defTabSz="0">
              <a:lnSpc>
                <a:spcPts val="1275"/>
              </a:lnSpc>
            </a:pPr>
            <a:endParaRPr lang="en-IE" u="sng" dirty="0">
              <a:cs typeface="Calibri"/>
            </a:endParaRPr>
          </a:p>
          <a:p>
            <a:pPr marL="68400" marR="156210" defTabSz="0">
              <a:lnSpc>
                <a:spcPts val="1275"/>
              </a:lnSpc>
              <a:tabLst>
                <a:tab pos="4305300" algn="l"/>
              </a:tabLst>
            </a:pPr>
            <a:r>
              <a:rPr lang="en-IE" b="1" spc="-5" dirty="0" err="1">
                <a:cs typeface="Calibri"/>
              </a:rPr>
              <a:t>Clima</a:t>
            </a:r>
            <a:r>
              <a:rPr lang="en-IE" spc="-5" dirty="0">
                <a:cs typeface="Calibri"/>
              </a:rPr>
              <a:t>.</a:t>
            </a:r>
            <a:r>
              <a:rPr lang="en-IE" spc="-10" dirty="0">
                <a:cs typeface="Calibri"/>
              </a:rPr>
              <a:t> </a:t>
            </a:r>
            <a:r>
              <a:rPr lang="pt-PT" u="sng" spc="-5" dirty="0">
                <a:uFill>
                  <a:solidFill>
                    <a:srgbClr val="000000"/>
                  </a:solidFill>
                </a:uFill>
                <a:cs typeface="Calibri"/>
              </a:rPr>
              <a:t>A redução das SLCP poderia abrandar o aquecimento previsto até 2050 em cerca de 0,4 a 0,5 °C</a:t>
            </a:r>
            <a:r>
              <a:rPr lang="pt-PT" spc="-5" dirty="0">
                <a:uFill>
                  <a:solidFill>
                    <a:srgbClr val="000000"/>
                  </a:solidFill>
                </a:uFill>
                <a:cs typeface="Calibri"/>
              </a:rPr>
              <a:t>, reduzindo para quase metade o aquecimento projetado a curto prazo, em comparação com um cenário de referência. No entanto, isto aplica-se à redução simultânea de forçadores climáticos de curta e longa duração</a:t>
            </a:r>
            <a:r>
              <a:rPr lang="en-IE" spc="-5" dirty="0">
                <a:cs typeface="Calibri"/>
              </a:rPr>
              <a:t>.</a:t>
            </a:r>
          </a:p>
          <a:p>
            <a:pPr marL="68400" marR="156210" defTabSz="0">
              <a:lnSpc>
                <a:spcPts val="1275"/>
              </a:lnSpc>
              <a:tabLst>
                <a:tab pos="4305300" algn="l"/>
              </a:tabLst>
            </a:pPr>
            <a:endParaRPr lang="en-IE" dirty="0">
              <a:cs typeface="Calibri"/>
            </a:endParaRPr>
          </a:p>
          <a:p>
            <a:pPr marL="68400" marR="77470" defTabSz="0">
              <a:lnSpc>
                <a:spcPts val="1275"/>
              </a:lnSpc>
            </a:pPr>
            <a:r>
              <a:rPr lang="pt-PT" spc="-5" dirty="0">
                <a:cs typeface="Calibri"/>
              </a:rPr>
              <a:t>Reduzir as forçantes climáticas de vida curta sem reduzir as emissões de vida longa, especialmente de CO2, não reduziria substancialmente a quantidade de aquecimento para além de algumas décadas. Por conseguinte, a atenuação das alterações climáticas a longo prazo implica que a redução das emissões de forçadores de longa duração não pode ser substituída pela redução dos forçadores de curta duração.</a:t>
            </a:r>
            <a:endParaRPr lang="en-IE" dirty="0">
              <a:cs typeface="Calibri"/>
            </a:endParaRPr>
          </a:p>
        </p:txBody>
      </p:sp>
      <p:grpSp>
        <p:nvGrpSpPr>
          <p:cNvPr id="11" name="Group 10">
            <a:extLst>
              <a:ext uri="{FF2B5EF4-FFF2-40B4-BE49-F238E27FC236}">
                <a16:creationId xmlns:a16="http://schemas.microsoft.com/office/drawing/2014/main" id="{5F72805B-BDDB-0494-4465-4BCECB88FA4F}"/>
              </a:ext>
            </a:extLst>
          </p:cNvPr>
          <p:cNvGrpSpPr>
            <a:grpSpLocks noChangeAspect="1"/>
          </p:cNvGrpSpPr>
          <p:nvPr/>
        </p:nvGrpSpPr>
        <p:grpSpPr>
          <a:xfrm>
            <a:off x="776973" y="2192169"/>
            <a:ext cx="749618" cy="748800"/>
            <a:chOff x="7257599" y="768348"/>
            <a:chExt cx="868457" cy="867509"/>
          </a:xfrm>
          <a:solidFill>
            <a:srgbClr val="404040"/>
          </a:solidFill>
        </p:grpSpPr>
        <p:sp>
          <p:nvSpPr>
            <p:cNvPr id="12" name="Freeform 11">
              <a:extLst>
                <a:ext uri="{FF2B5EF4-FFF2-40B4-BE49-F238E27FC236}">
                  <a16:creationId xmlns:a16="http://schemas.microsoft.com/office/drawing/2014/main" id="{20FA0D30-E1BB-4E28-548B-873141B8AC48}"/>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EB7339"/>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 name="Graphic 2">
              <a:extLst>
                <a:ext uri="{FF2B5EF4-FFF2-40B4-BE49-F238E27FC236}">
                  <a16:creationId xmlns:a16="http://schemas.microsoft.com/office/drawing/2014/main" id="{26D06AA4-7D59-5E72-A8AF-CCCDF8BE9ECA}"/>
                </a:ext>
              </a:extLst>
            </p:cNvPr>
            <p:cNvGrpSpPr/>
            <p:nvPr/>
          </p:nvGrpSpPr>
          <p:grpSpPr>
            <a:xfrm>
              <a:off x="7257599" y="768348"/>
              <a:ext cx="868457" cy="867509"/>
              <a:chOff x="7257599" y="768348"/>
              <a:chExt cx="868457" cy="867509"/>
            </a:xfrm>
            <a:grpFill/>
          </p:grpSpPr>
          <p:sp>
            <p:nvSpPr>
              <p:cNvPr id="14" name="Freeform 13">
                <a:extLst>
                  <a:ext uri="{FF2B5EF4-FFF2-40B4-BE49-F238E27FC236}">
                    <a16:creationId xmlns:a16="http://schemas.microsoft.com/office/drawing/2014/main" id="{E96CAAEA-2860-0972-41F0-69247D6D98E1}"/>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8EB9015E-EE84-DAD5-EEF6-7EB1092AA1AA}"/>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C25EBC54-7AAE-5659-167A-FD4E38220B48}"/>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55A0827F-E6F2-F803-1474-440DB8256F7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918D6F3C-9F51-3C9D-4B9B-BB1CE9D29D1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1" name="Slide Number Placeholder 5">
            <a:extLst>
              <a:ext uri="{FF2B5EF4-FFF2-40B4-BE49-F238E27FC236}">
                <a16:creationId xmlns:a16="http://schemas.microsoft.com/office/drawing/2014/main" id="{49398630-0907-7B77-43C4-07B361F1D861}"/>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20" name="Group 23">
            <a:extLst>
              <a:ext uri="{FF2B5EF4-FFF2-40B4-BE49-F238E27FC236}">
                <a16:creationId xmlns:a16="http://schemas.microsoft.com/office/drawing/2014/main" id="{64D36289-C1C6-489C-F351-C2702E1D0CBC}"/>
              </a:ext>
            </a:extLst>
          </p:cNvPr>
          <p:cNvGrpSpPr/>
          <p:nvPr/>
        </p:nvGrpSpPr>
        <p:grpSpPr>
          <a:xfrm>
            <a:off x="643798" y="854769"/>
            <a:ext cx="3668420" cy="307777"/>
            <a:chOff x="642634" y="1690786"/>
            <a:chExt cx="3668420" cy="307777"/>
          </a:xfrm>
        </p:grpSpPr>
        <p:sp>
          <p:nvSpPr>
            <p:cNvPr id="21" name="Rectangle 24">
              <a:extLst>
                <a:ext uri="{FF2B5EF4-FFF2-40B4-BE49-F238E27FC236}">
                  <a16:creationId xmlns:a16="http://schemas.microsoft.com/office/drawing/2014/main" id="{8B229201-76CB-23F1-C584-B271E7DA529E}"/>
                </a:ext>
              </a:extLst>
            </p:cNvPr>
            <p:cNvSpPr/>
            <p:nvPr/>
          </p:nvSpPr>
          <p:spPr>
            <a:xfrm>
              <a:off x="642634" y="1690786"/>
              <a:ext cx="3211222"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5">
              <a:extLst>
                <a:ext uri="{FF2B5EF4-FFF2-40B4-BE49-F238E27FC236}">
                  <a16:creationId xmlns:a16="http://schemas.microsoft.com/office/drawing/2014/main" id="{B0E4EA86-3CA6-C693-F123-CF2A87632D1B}"/>
                </a:ext>
              </a:extLst>
            </p:cNvPr>
            <p:cNvSpPr txBox="1"/>
            <p:nvPr/>
          </p:nvSpPr>
          <p:spPr>
            <a:xfrm>
              <a:off x="736599" y="1690786"/>
              <a:ext cx="3574455" cy="307777"/>
            </a:xfrm>
            <a:prstGeom prst="rect">
              <a:avLst/>
            </a:prstGeom>
            <a:noFill/>
          </p:spPr>
          <p:txBody>
            <a:bodyPr wrap="square">
              <a:spAutoFit/>
            </a:bodyPr>
            <a:lstStyle/>
            <a:p>
              <a:pPr marL="9525" marR="389255">
                <a:spcBef>
                  <a:spcPts val="260"/>
                </a:spcBef>
              </a:pPr>
              <a:r>
                <a:rPr lang="pt-PT" sz="1400" b="1" dirty="0">
                  <a:solidFill>
                    <a:schemeClr val="bg1"/>
                  </a:solidFill>
                  <a:latin typeface="Calibri"/>
                  <a:cs typeface="Calibri"/>
                </a:rPr>
                <a:t>DEFINIR O OBJECTIVO A LONGO PRAZO</a:t>
              </a:r>
              <a:endParaRPr lang="en-IE" sz="1400" b="1" dirty="0">
                <a:solidFill>
                  <a:schemeClr val="bg1"/>
                </a:solidFill>
                <a:latin typeface="Calibri"/>
                <a:cs typeface="Calibri"/>
              </a:endParaRPr>
            </a:p>
          </p:txBody>
        </p:sp>
      </p:grpSp>
      <p:sp>
        <p:nvSpPr>
          <p:cNvPr id="23" name="Text Placeholder 5">
            <a:extLst>
              <a:ext uri="{FF2B5EF4-FFF2-40B4-BE49-F238E27FC236}">
                <a16:creationId xmlns:a16="http://schemas.microsoft.com/office/drawing/2014/main" id="{EA0F1A74-277B-8724-6798-15AFBBDEEBAA}"/>
              </a:ext>
            </a:extLst>
          </p:cNvPr>
          <p:cNvSpPr txBox="1">
            <a:spLocks/>
          </p:cNvSpPr>
          <p:nvPr/>
        </p:nvSpPr>
        <p:spPr>
          <a:xfrm>
            <a:off x="734458" y="1388765"/>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O que deve ser alcançado a longo prazo?</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171817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6D7793EB-2DF6-26B9-93FB-E95084D5682E}"/>
              </a:ext>
            </a:extLst>
          </p:cNvPr>
          <p:cNvCxnSpPr>
            <a:cxnSpLocks/>
          </p:cNvCxnSpPr>
          <p:nvPr/>
        </p:nvCxnSpPr>
        <p:spPr>
          <a:xfrm>
            <a:off x="283824" y="8540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C33008F-7C39-0212-4995-AAB10D4F94B6}"/>
              </a:ext>
            </a:extLst>
          </p:cNvPr>
          <p:cNvSpPr/>
          <p:nvPr/>
        </p:nvSpPr>
        <p:spPr>
          <a:xfrm>
            <a:off x="648271" y="674906"/>
            <a:ext cx="2075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5">
            <a:extLst>
              <a:ext uri="{FF2B5EF4-FFF2-40B4-BE49-F238E27FC236}">
                <a16:creationId xmlns:a16="http://schemas.microsoft.com/office/drawing/2014/main" id="{97B81F84-5B61-D509-FE8E-73FAC7BDC5D5}"/>
              </a:ext>
            </a:extLst>
          </p:cNvPr>
          <p:cNvSpPr txBox="1">
            <a:spLocks/>
          </p:cNvSpPr>
          <p:nvPr/>
        </p:nvSpPr>
        <p:spPr>
          <a:xfrm>
            <a:off x="2569467" y="1208900"/>
            <a:ext cx="4320000" cy="5840495"/>
          </a:xfrm>
          <a:prstGeom prst="rect">
            <a:avLst/>
          </a:prstGeom>
        </p:spPr>
        <p:txBody>
          <a:bodyPr wrap="square" lIns="0" tIns="0" rIns="0" bIns="0" numCol="1" spcCol="216000">
            <a:normAutofit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ct val="100000"/>
              </a:lnSpc>
              <a:spcBef>
                <a:spcPts val="600"/>
              </a:spcBef>
            </a:pPr>
            <a:r>
              <a:rPr lang="pt-PT" b="1" kern="0" spc="-5" dirty="0">
                <a:latin typeface="Calibri"/>
                <a:cs typeface="Calibri"/>
              </a:rPr>
              <a:t>Os problemas reais relacionados com as alterações climáticas e a perda de biodiversidade, bem como com os poluentes de vida curta, são numerosos e complexos. Algumas das questões fundamentais são </a:t>
            </a:r>
            <a:r>
              <a:rPr lang="en-IE" b="1" kern="0" spc="-5" dirty="0">
                <a:latin typeface="Calibri"/>
                <a:cs typeface="Calibri"/>
              </a:rPr>
              <a:t>:</a:t>
            </a:r>
          </a:p>
          <a:p>
            <a:pPr marL="67945">
              <a:lnSpc>
                <a:spcPct val="100000"/>
              </a:lnSpc>
              <a:spcBef>
                <a:spcPts val="600"/>
              </a:spcBef>
            </a:pPr>
            <a:r>
              <a:rPr lang="en-IE" b="1" kern="0" spc="-5" dirty="0" err="1">
                <a:latin typeface="Calibri"/>
                <a:cs typeface="Calibri"/>
              </a:rPr>
              <a:t>Alterações</a:t>
            </a:r>
            <a:r>
              <a:rPr lang="en-IE" b="1" kern="0" spc="-5" dirty="0">
                <a:latin typeface="Calibri"/>
                <a:cs typeface="Calibri"/>
              </a:rPr>
              <a:t> </a:t>
            </a:r>
            <a:r>
              <a:rPr lang="en-IE" b="1" kern="0" spc="-5" dirty="0" err="1">
                <a:latin typeface="Calibri"/>
                <a:cs typeface="Calibri"/>
              </a:rPr>
              <a:t>climáticas</a:t>
            </a:r>
            <a:r>
              <a:rPr lang="en-IE" b="1" kern="0" spc="-5" dirty="0">
                <a:latin typeface="Calibri"/>
                <a:cs typeface="Calibri"/>
              </a:rPr>
              <a:t> : </a:t>
            </a:r>
          </a:p>
          <a:p>
            <a:pPr marL="67945">
              <a:lnSpc>
                <a:spcPct val="100000"/>
              </a:lnSpc>
              <a:spcBef>
                <a:spcPts val="600"/>
              </a:spcBef>
            </a:pPr>
            <a:r>
              <a:rPr lang="pt-PT" kern="0" spc="-5" dirty="0">
                <a:latin typeface="Calibri"/>
                <a:cs typeface="Calibri"/>
              </a:rPr>
              <a:t>As alterações climáticas são causadas pelo aumento dos gases com efeito de estufa (principalmente o dióxido de carbono) na atmosfera, que retêm o calor e provocam o aumento da temperatura do planeta. Isto conduz a uma série de impactos, incluindo a subida do nível do mar, ondas de calor, secas e tempestades mais frequentes e mais graves, e alterações nos ecossistemas e na biodiversidade</a:t>
            </a:r>
            <a:r>
              <a:rPr lang="en-IE" kern="0" spc="-5" dirty="0">
                <a:latin typeface="Calibri"/>
                <a:cs typeface="Calibri"/>
              </a:rPr>
              <a:t>.</a:t>
            </a:r>
          </a:p>
          <a:p>
            <a:pPr marL="67945">
              <a:lnSpc>
                <a:spcPct val="100000"/>
              </a:lnSpc>
              <a:spcBef>
                <a:spcPts val="600"/>
              </a:spcBef>
            </a:pPr>
            <a:r>
              <a:rPr lang="en-IE" b="1" kern="0" spc="-5" dirty="0" err="1">
                <a:latin typeface="Calibri"/>
                <a:cs typeface="Calibri"/>
              </a:rPr>
              <a:t>Perda</a:t>
            </a:r>
            <a:r>
              <a:rPr lang="en-IE" b="1" kern="0" spc="-5" dirty="0">
                <a:latin typeface="Calibri"/>
                <a:cs typeface="Calibri"/>
              </a:rPr>
              <a:t> de </a:t>
            </a:r>
            <a:r>
              <a:rPr lang="en-IE" b="1" kern="0" spc="-5" dirty="0" err="1">
                <a:latin typeface="Calibri"/>
                <a:cs typeface="Calibri"/>
              </a:rPr>
              <a:t>biodiversidade</a:t>
            </a:r>
            <a:r>
              <a:rPr lang="en-IE" b="1" kern="0" spc="-5" dirty="0">
                <a:latin typeface="Calibri"/>
                <a:cs typeface="Calibri"/>
              </a:rPr>
              <a:t> : </a:t>
            </a:r>
          </a:p>
          <a:p>
            <a:pPr marL="67945">
              <a:lnSpc>
                <a:spcPct val="100000"/>
              </a:lnSpc>
              <a:spcBef>
                <a:spcPts val="600"/>
              </a:spcBef>
            </a:pPr>
            <a:r>
              <a:rPr lang="pt-PT" kern="0" spc="-5" dirty="0">
                <a:latin typeface="Calibri"/>
                <a:cs typeface="Calibri"/>
              </a:rPr>
              <a:t>A perda de biodiversidade é causada por uma série de atividades humanas, incluindo a destruição de habitats, a </a:t>
            </a:r>
            <a:r>
              <a:rPr lang="pt-PT" kern="0" spc="-5" dirty="0" err="1">
                <a:latin typeface="Calibri"/>
                <a:cs typeface="Calibri"/>
              </a:rPr>
              <a:t>sobreexploração</a:t>
            </a:r>
            <a:r>
              <a:rPr lang="pt-PT" kern="0" spc="-5" dirty="0">
                <a:latin typeface="Calibri"/>
                <a:cs typeface="Calibri"/>
              </a:rPr>
              <a:t>, a poluição e as alterações climáticas.  Esta situação pode levar à extinção de espécies, à perturbação dos ecossistemas e à perda de serviços do ecossistema, como a polinização e o ciclo de nutrientes</a:t>
            </a:r>
            <a:r>
              <a:rPr lang="en-IE" kern="0" spc="-5" dirty="0">
                <a:latin typeface="Calibri"/>
                <a:cs typeface="Calibri"/>
              </a:rPr>
              <a:t>.</a:t>
            </a:r>
          </a:p>
          <a:p>
            <a:pPr marL="67945">
              <a:lnSpc>
                <a:spcPct val="100000"/>
              </a:lnSpc>
              <a:spcBef>
                <a:spcPts val="600"/>
              </a:spcBef>
            </a:pPr>
            <a:r>
              <a:rPr lang="en-IE" b="1" kern="0" spc="-5" dirty="0" err="1">
                <a:latin typeface="Calibri"/>
                <a:cs typeface="Calibri"/>
              </a:rPr>
              <a:t>Poluentes</a:t>
            </a:r>
            <a:r>
              <a:rPr lang="en-IE" b="1" kern="0" spc="-5" dirty="0">
                <a:latin typeface="Calibri"/>
                <a:cs typeface="Calibri"/>
              </a:rPr>
              <a:t> de </a:t>
            </a:r>
            <a:r>
              <a:rPr lang="en-IE" b="1" kern="0" spc="-5" dirty="0" err="1">
                <a:latin typeface="Calibri"/>
                <a:cs typeface="Calibri"/>
              </a:rPr>
              <a:t>curta</a:t>
            </a:r>
            <a:r>
              <a:rPr lang="en-IE" b="1" kern="0" spc="-5" dirty="0">
                <a:latin typeface="Calibri"/>
                <a:cs typeface="Calibri"/>
              </a:rPr>
              <a:t> </a:t>
            </a:r>
            <a:r>
              <a:rPr lang="en-IE" b="1" kern="0" spc="-5" dirty="0" err="1">
                <a:latin typeface="Calibri"/>
                <a:cs typeface="Calibri"/>
              </a:rPr>
              <a:t>duração</a:t>
            </a:r>
            <a:r>
              <a:rPr lang="en-IE" b="1" kern="0" spc="-5" dirty="0">
                <a:latin typeface="Calibri"/>
                <a:cs typeface="Calibri"/>
              </a:rPr>
              <a:t> : </a:t>
            </a:r>
          </a:p>
          <a:p>
            <a:pPr marL="67945">
              <a:lnSpc>
                <a:spcPct val="100000"/>
              </a:lnSpc>
              <a:spcBef>
                <a:spcPts val="600"/>
              </a:spcBef>
            </a:pPr>
            <a:r>
              <a:rPr lang="pt-PT" kern="0" spc="-5" dirty="0">
                <a:latin typeface="Calibri"/>
                <a:cs typeface="Calibri"/>
              </a:rPr>
              <a:t>Os poluentes de vida curta, como o carbono negro, o metano e o ozono, têm um impacto significativo no clima e na biodiversidade. Contribuem para a poluição atmosférica, que afeta a saúde humana, e têm também um efeito de aquecimento do planeta</a:t>
            </a:r>
            <a:r>
              <a:rPr lang="en-IE" kern="0" spc="-5" dirty="0">
                <a:latin typeface="Calibri"/>
                <a:cs typeface="Calibri"/>
              </a:rPr>
              <a:t>.</a:t>
            </a:r>
          </a:p>
          <a:p>
            <a:pPr marL="67945">
              <a:lnSpc>
                <a:spcPct val="100000"/>
              </a:lnSpc>
              <a:spcBef>
                <a:spcPts val="600"/>
              </a:spcBef>
            </a:pPr>
            <a:r>
              <a:rPr lang="en-IE" b="1" kern="0" spc="-5" dirty="0" err="1">
                <a:latin typeface="Calibri"/>
                <a:cs typeface="Calibri"/>
              </a:rPr>
              <a:t>Interligação</a:t>
            </a:r>
            <a:r>
              <a:rPr lang="en-IE" b="1" kern="0" spc="-5" dirty="0">
                <a:latin typeface="Calibri"/>
                <a:cs typeface="Calibri"/>
              </a:rPr>
              <a:t> : </a:t>
            </a:r>
          </a:p>
          <a:p>
            <a:pPr marL="67945">
              <a:lnSpc>
                <a:spcPct val="100000"/>
              </a:lnSpc>
              <a:spcBef>
                <a:spcPts val="600"/>
              </a:spcBef>
            </a:pPr>
            <a:r>
              <a:rPr lang="pt-PT" kern="0" spc="-5" dirty="0">
                <a:latin typeface="Calibri"/>
                <a:cs typeface="Calibri"/>
              </a:rPr>
              <a:t>Estes problemas estão todos interligados e agravam-se mutuamente. Por exemplo, as alterações climáticas podem causar a perda de biodiversidade, que, por sua vez, pode contribuir para as alterações climáticas ao reduzir a capacidade dos ecossistemas para absorver e armazenar carbono</a:t>
            </a:r>
            <a:r>
              <a:rPr lang="en-IE" kern="0" spc="-5" dirty="0">
                <a:latin typeface="Calibri"/>
                <a:cs typeface="Calibri"/>
              </a:rPr>
              <a:t>.</a:t>
            </a:r>
          </a:p>
          <a:p>
            <a:pPr marL="67945">
              <a:lnSpc>
                <a:spcPct val="100000"/>
              </a:lnSpc>
              <a:spcBef>
                <a:spcPts val="600"/>
              </a:spcBef>
            </a:pPr>
            <a:r>
              <a:rPr lang="pt-PT" kern="0" spc="-5" dirty="0">
                <a:latin typeface="Calibri"/>
                <a:cs typeface="Calibri"/>
              </a:rPr>
              <a:t>A resolução destes problemas exigirá uma série de soluções, incluindo a redução das emissões de gases com efeito de estufa, a proteção e recuperação da biodiversidade e a redução dos poluentes de vida curta. Exigirá também uma ação coletiva a nível mundial, uma vez que estes problemas afetam todos e não podem ser resolvidos por um único país ou grupo</a:t>
            </a:r>
            <a:r>
              <a:rPr lang="en-IE" kern="0" spc="-5" dirty="0">
                <a:latin typeface="Calibri"/>
                <a:cs typeface="Calibri"/>
              </a:rPr>
              <a:t>.</a:t>
            </a:r>
          </a:p>
        </p:txBody>
      </p:sp>
      <p:cxnSp>
        <p:nvCxnSpPr>
          <p:cNvPr id="2" name="Straight Connector 1">
            <a:extLst>
              <a:ext uri="{FF2B5EF4-FFF2-40B4-BE49-F238E27FC236}">
                <a16:creationId xmlns:a16="http://schemas.microsoft.com/office/drawing/2014/main" id="{A7D11F8E-3689-A7C2-56E4-1EBDFF9ADD5F}"/>
              </a:ext>
            </a:extLst>
          </p:cNvPr>
          <p:cNvCxnSpPr>
            <a:cxnSpLocks/>
          </p:cNvCxnSpPr>
          <p:nvPr/>
        </p:nvCxnSpPr>
        <p:spPr>
          <a:xfrm>
            <a:off x="361667" y="7284607"/>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EDD551AE-ADF7-F1E0-CACC-0F7974603472}"/>
              </a:ext>
            </a:extLst>
          </p:cNvPr>
          <p:cNvSpPr txBox="1">
            <a:spLocks/>
          </p:cNvSpPr>
          <p:nvPr/>
        </p:nvSpPr>
        <p:spPr>
          <a:xfrm>
            <a:off x="2647310" y="7636329"/>
            <a:ext cx="4494514" cy="2116520"/>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6225" marR="278130" indent="-244475">
              <a:lnSpc>
                <a:spcPct val="100000"/>
              </a:lnSpc>
              <a:spcBef>
                <a:spcPts val="600"/>
              </a:spcBef>
              <a:buClr>
                <a:srgbClr val="EB7339"/>
              </a:buClr>
              <a:buSzPct val="90909"/>
              <a:buFont typeface="Wingdings"/>
              <a:buChar char=""/>
              <a:tabLst>
                <a:tab pos="752475" algn="l"/>
              </a:tabLst>
            </a:pPr>
            <a:r>
              <a:rPr lang="pt-PT" spc="-5" dirty="0">
                <a:latin typeface="Calibri"/>
                <a:cs typeface="Calibri"/>
              </a:rPr>
              <a:t>Fornecer conhecimentos, recursos e capacidade técnica e institucional para agir e apoiar a partilha de informações, experiências e conhecimentos especializados</a:t>
            </a:r>
          </a:p>
          <a:p>
            <a:pPr marL="276225" marR="278130" indent="-244475">
              <a:lnSpc>
                <a:spcPct val="100000"/>
              </a:lnSpc>
              <a:spcBef>
                <a:spcPts val="600"/>
              </a:spcBef>
              <a:buClr>
                <a:srgbClr val="EB7339"/>
              </a:buClr>
              <a:buSzPct val="90909"/>
              <a:buFont typeface="Wingdings"/>
              <a:buChar char=""/>
              <a:tabLst>
                <a:tab pos="752475" algn="l"/>
              </a:tabLst>
            </a:pPr>
            <a:r>
              <a:rPr lang="pt-PT" spc="-5" dirty="0">
                <a:latin typeface="Calibri"/>
                <a:cs typeface="Calibri"/>
              </a:rPr>
              <a:t>Mobilizar apoio para ações que coloquem os poluentes climáticos de curta duração no mapa das políticas, através de ações de sensibilização a todos os níveis do governo, do sector privado e da sociedade civil</a:t>
            </a:r>
          </a:p>
          <a:p>
            <a:pPr marL="276225" marR="278130" indent="-244475">
              <a:lnSpc>
                <a:spcPct val="100000"/>
              </a:lnSpc>
              <a:spcBef>
                <a:spcPts val="600"/>
              </a:spcBef>
              <a:buClr>
                <a:srgbClr val="EB7339"/>
              </a:buClr>
              <a:buSzPct val="90909"/>
              <a:buFont typeface="Wingdings"/>
              <a:buChar char=""/>
              <a:tabLst>
                <a:tab pos="752475" algn="l"/>
              </a:tabLst>
            </a:pPr>
            <a:r>
              <a:rPr lang="pt-PT" spc="-5" dirty="0">
                <a:latin typeface="Calibri"/>
                <a:cs typeface="Calibri"/>
              </a:rPr>
              <a:t>Aumentar a disponibilidade e o acesso a recursos financeiros para apoiar a implementação bem sucedida de ações transformadoras e em escala</a:t>
            </a:r>
          </a:p>
          <a:p>
            <a:pPr marL="276225" marR="278130" indent="-244475">
              <a:lnSpc>
                <a:spcPct val="100000"/>
              </a:lnSpc>
              <a:spcBef>
                <a:spcPts val="600"/>
              </a:spcBef>
              <a:buClr>
                <a:srgbClr val="EB7339"/>
              </a:buClr>
              <a:buSzPct val="90909"/>
              <a:buFont typeface="Wingdings"/>
              <a:buChar char=""/>
              <a:tabLst>
                <a:tab pos="752475" algn="l"/>
              </a:tabLst>
            </a:pPr>
            <a:r>
              <a:rPr lang="pt-PT" spc="-5" dirty="0">
                <a:latin typeface="Calibri"/>
                <a:cs typeface="Calibri"/>
              </a:rPr>
              <a:t>Reforçar os conhecimentos científicos para ajudar os decisores a intensificar a ação e promover os múltiplos benefícios da ação contra os poluentes climáticos de curta duração</a:t>
            </a:r>
            <a:endParaRPr lang="en-IE" dirty="0">
              <a:latin typeface="Calibri"/>
              <a:cs typeface="Calibri"/>
            </a:endParaRPr>
          </a:p>
        </p:txBody>
      </p:sp>
      <p:grpSp>
        <p:nvGrpSpPr>
          <p:cNvPr id="18" name="Graphic 3">
            <a:extLst>
              <a:ext uri="{FF2B5EF4-FFF2-40B4-BE49-F238E27FC236}">
                <a16:creationId xmlns:a16="http://schemas.microsoft.com/office/drawing/2014/main" id="{C2D3B271-B945-B48F-2BDA-72D15A22CBF9}"/>
              </a:ext>
            </a:extLst>
          </p:cNvPr>
          <p:cNvGrpSpPr>
            <a:grpSpLocks noChangeAspect="1"/>
          </p:cNvGrpSpPr>
          <p:nvPr/>
        </p:nvGrpSpPr>
        <p:grpSpPr>
          <a:xfrm>
            <a:off x="712593" y="2543675"/>
            <a:ext cx="663571" cy="748800"/>
            <a:chOff x="4643578" y="432838"/>
            <a:chExt cx="1028134" cy="1160188"/>
          </a:xfrm>
          <a:solidFill>
            <a:srgbClr val="404040"/>
          </a:solidFill>
        </p:grpSpPr>
        <p:sp>
          <p:nvSpPr>
            <p:cNvPr id="19" name="Freeform 18">
              <a:extLst>
                <a:ext uri="{FF2B5EF4-FFF2-40B4-BE49-F238E27FC236}">
                  <a16:creationId xmlns:a16="http://schemas.microsoft.com/office/drawing/2014/main" id="{1F8F13C0-FF6B-7D27-E709-520C1FB9D4F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B7339"/>
            </a:solidFill>
            <a:ln w="27426" cap="flat">
              <a:noFill/>
              <a:prstDash val="solid"/>
              <a:miter/>
            </a:ln>
          </p:spPr>
          <p:txBody>
            <a:bodyPr rtlCol="0" anchor="ctr"/>
            <a:lstStyle/>
            <a:p>
              <a:endParaRPr lang="en-US"/>
            </a:p>
          </p:txBody>
        </p:sp>
        <p:grpSp>
          <p:nvGrpSpPr>
            <p:cNvPr id="31" name="Graphic 3">
              <a:extLst>
                <a:ext uri="{FF2B5EF4-FFF2-40B4-BE49-F238E27FC236}">
                  <a16:creationId xmlns:a16="http://schemas.microsoft.com/office/drawing/2014/main" id="{B3D98158-7866-5A30-6B15-F2A861E5D821}"/>
                </a:ext>
              </a:extLst>
            </p:cNvPr>
            <p:cNvGrpSpPr/>
            <p:nvPr/>
          </p:nvGrpSpPr>
          <p:grpSpPr>
            <a:xfrm>
              <a:off x="4643578" y="432838"/>
              <a:ext cx="1028134" cy="1160188"/>
              <a:chOff x="4643578" y="432838"/>
              <a:chExt cx="1028134" cy="1160188"/>
            </a:xfrm>
            <a:grpFill/>
          </p:grpSpPr>
          <p:sp>
            <p:nvSpPr>
              <p:cNvPr id="32" name="Freeform 31">
                <a:extLst>
                  <a:ext uri="{FF2B5EF4-FFF2-40B4-BE49-F238E27FC236}">
                    <a16:creationId xmlns:a16="http://schemas.microsoft.com/office/drawing/2014/main" id="{9D772A6A-514E-DC46-C744-C733261AD7EB}"/>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4272E7D9-A128-A9C0-173C-76A4497B678A}"/>
                  </a:ext>
                </a:extLst>
              </p:cNvPr>
              <p:cNvGrpSpPr/>
              <p:nvPr/>
            </p:nvGrpSpPr>
            <p:grpSpPr>
              <a:xfrm>
                <a:off x="4643578" y="432838"/>
                <a:ext cx="1028134" cy="1160188"/>
                <a:chOff x="4643578" y="432838"/>
                <a:chExt cx="1028134" cy="1160188"/>
              </a:xfrm>
              <a:grpFill/>
            </p:grpSpPr>
            <p:sp>
              <p:nvSpPr>
                <p:cNvPr id="38" name="Freeform 37">
                  <a:extLst>
                    <a:ext uri="{FF2B5EF4-FFF2-40B4-BE49-F238E27FC236}">
                      <a16:creationId xmlns:a16="http://schemas.microsoft.com/office/drawing/2014/main" id="{42623227-54D3-0537-0E2B-F9D275ED0F2F}"/>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3013A9C-A37D-80A1-430D-A8242AD007D0}"/>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40" name="Graphic 3">
            <a:extLst>
              <a:ext uri="{FF2B5EF4-FFF2-40B4-BE49-F238E27FC236}">
                <a16:creationId xmlns:a16="http://schemas.microsoft.com/office/drawing/2014/main" id="{14958D8A-C310-31B6-DBED-9261F07BD5DA}"/>
              </a:ext>
            </a:extLst>
          </p:cNvPr>
          <p:cNvGrpSpPr>
            <a:grpSpLocks noChangeAspect="1"/>
          </p:cNvGrpSpPr>
          <p:nvPr/>
        </p:nvGrpSpPr>
        <p:grpSpPr>
          <a:xfrm>
            <a:off x="761458" y="8938718"/>
            <a:ext cx="747307" cy="748800"/>
            <a:chOff x="2694219" y="430095"/>
            <a:chExt cx="1090872" cy="1093052"/>
          </a:xfrm>
          <a:solidFill>
            <a:srgbClr val="404040"/>
          </a:solidFill>
        </p:grpSpPr>
        <p:sp>
          <p:nvSpPr>
            <p:cNvPr id="41" name="Freeform 40">
              <a:extLst>
                <a:ext uri="{FF2B5EF4-FFF2-40B4-BE49-F238E27FC236}">
                  <a16:creationId xmlns:a16="http://schemas.microsoft.com/office/drawing/2014/main" id="{D2BAA6F6-D6AD-9294-8252-8FFBC79B5225}"/>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EB7339"/>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D073257A-DAAD-A54A-8E04-C1ED8839DE36}"/>
                </a:ext>
              </a:extLst>
            </p:cNvPr>
            <p:cNvGrpSpPr/>
            <p:nvPr/>
          </p:nvGrpSpPr>
          <p:grpSpPr>
            <a:xfrm>
              <a:off x="2694219" y="430095"/>
              <a:ext cx="1090872" cy="1093052"/>
              <a:chOff x="2694219" y="430095"/>
              <a:chExt cx="1090872" cy="1093052"/>
            </a:xfrm>
            <a:grpFill/>
          </p:grpSpPr>
          <p:sp>
            <p:nvSpPr>
              <p:cNvPr id="43" name="Freeform 42">
                <a:extLst>
                  <a:ext uri="{FF2B5EF4-FFF2-40B4-BE49-F238E27FC236}">
                    <a16:creationId xmlns:a16="http://schemas.microsoft.com/office/drawing/2014/main" id="{A5EEE93A-0AEF-CF9C-7808-FDFF577BFF54}"/>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grpFill/>
              <a:ln w="27426" cap="flat">
                <a:noFill/>
                <a:prstDash val="solid"/>
                <a:miter/>
              </a:ln>
            </p:spPr>
            <p:txBody>
              <a:bodyPr rtlCol="0" anchor="ctr"/>
              <a:lstStyle/>
              <a:p>
                <a:endParaRPr lang="en-US"/>
              </a:p>
            </p:txBody>
          </p:sp>
          <p:grpSp>
            <p:nvGrpSpPr>
              <p:cNvPr id="44" name="Graphic 3">
                <a:extLst>
                  <a:ext uri="{FF2B5EF4-FFF2-40B4-BE49-F238E27FC236}">
                    <a16:creationId xmlns:a16="http://schemas.microsoft.com/office/drawing/2014/main" id="{0AC94924-5AB3-9781-0034-71498BA59FDD}"/>
                  </a:ext>
                </a:extLst>
              </p:cNvPr>
              <p:cNvGrpSpPr/>
              <p:nvPr/>
            </p:nvGrpSpPr>
            <p:grpSpPr>
              <a:xfrm>
                <a:off x="2694219" y="553519"/>
                <a:ext cx="1090872" cy="969628"/>
                <a:chOff x="2694219" y="553519"/>
                <a:chExt cx="1090872" cy="969628"/>
              </a:xfrm>
              <a:grpFill/>
            </p:grpSpPr>
            <p:sp>
              <p:nvSpPr>
                <p:cNvPr id="45" name="Freeform 44">
                  <a:extLst>
                    <a:ext uri="{FF2B5EF4-FFF2-40B4-BE49-F238E27FC236}">
                      <a16:creationId xmlns:a16="http://schemas.microsoft.com/office/drawing/2014/main" id="{409FF5DC-7E18-54E3-F791-F50D46A8F028}"/>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411A473-4B89-FAF3-950A-2A13FDDC98EE}"/>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grpFill/>
                <a:ln w="27426" cap="flat">
                  <a:noFill/>
                  <a:prstDash val="solid"/>
                  <a:miter/>
                </a:ln>
              </p:spPr>
              <p:txBody>
                <a:bodyPr rtlCol="0" anchor="ctr"/>
                <a:lstStyle/>
                <a:p>
                  <a:endParaRPr lang="en-US"/>
                </a:p>
              </p:txBody>
            </p:sp>
          </p:grpSp>
        </p:grpSp>
      </p:grpSp>
      <p:sp>
        <p:nvSpPr>
          <p:cNvPr id="6" name="Slide Number Placeholder 5">
            <a:extLst>
              <a:ext uri="{FF2B5EF4-FFF2-40B4-BE49-F238E27FC236}">
                <a16:creationId xmlns:a16="http://schemas.microsoft.com/office/drawing/2014/main" id="{B2AF77F5-8885-6867-9662-01FDC05DD508}"/>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8</a:t>
            </a:fld>
            <a:endParaRPr lang="en-US" dirty="0"/>
          </a:p>
        </p:txBody>
      </p:sp>
      <p:grpSp>
        <p:nvGrpSpPr>
          <p:cNvPr id="9" name="Group 23">
            <a:extLst>
              <a:ext uri="{FF2B5EF4-FFF2-40B4-BE49-F238E27FC236}">
                <a16:creationId xmlns:a16="http://schemas.microsoft.com/office/drawing/2014/main" id="{4CB1EE5F-EB5D-5C54-18C4-A4152DBA3F2B}"/>
              </a:ext>
            </a:extLst>
          </p:cNvPr>
          <p:cNvGrpSpPr/>
          <p:nvPr/>
        </p:nvGrpSpPr>
        <p:grpSpPr>
          <a:xfrm>
            <a:off x="652330" y="675353"/>
            <a:ext cx="2684766" cy="307777"/>
            <a:chOff x="642634" y="1690786"/>
            <a:chExt cx="2684766" cy="307777"/>
          </a:xfrm>
        </p:grpSpPr>
        <p:sp>
          <p:nvSpPr>
            <p:cNvPr id="10" name="Rectangle 24">
              <a:extLst>
                <a:ext uri="{FF2B5EF4-FFF2-40B4-BE49-F238E27FC236}">
                  <a16:creationId xmlns:a16="http://schemas.microsoft.com/office/drawing/2014/main" id="{94EB6047-4BE5-EC89-B319-9934F8F5B73B}"/>
                </a:ext>
              </a:extLst>
            </p:cNvPr>
            <p:cNvSpPr/>
            <p:nvPr/>
          </p:nvSpPr>
          <p:spPr>
            <a:xfrm>
              <a:off x="642634" y="1690786"/>
              <a:ext cx="2075166"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25">
              <a:extLst>
                <a:ext uri="{FF2B5EF4-FFF2-40B4-BE49-F238E27FC236}">
                  <a16:creationId xmlns:a16="http://schemas.microsoft.com/office/drawing/2014/main" id="{A2C19141-9E64-6034-8899-95D5AB673107}"/>
                </a:ext>
              </a:extLst>
            </p:cNvPr>
            <p:cNvSpPr txBox="1"/>
            <p:nvPr/>
          </p:nvSpPr>
          <p:spPr>
            <a:xfrm>
              <a:off x="736600" y="1690786"/>
              <a:ext cx="2590800"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DEFINIR O PROBLEMA</a:t>
              </a:r>
            </a:p>
          </p:txBody>
        </p:sp>
      </p:grpSp>
      <p:sp>
        <p:nvSpPr>
          <p:cNvPr id="12" name="Text Placeholder 5">
            <a:extLst>
              <a:ext uri="{FF2B5EF4-FFF2-40B4-BE49-F238E27FC236}">
                <a16:creationId xmlns:a16="http://schemas.microsoft.com/office/drawing/2014/main" id="{373C1477-7B46-E627-F907-A1AC9A8815C7}"/>
              </a:ext>
            </a:extLst>
          </p:cNvPr>
          <p:cNvSpPr txBox="1">
            <a:spLocks/>
          </p:cNvSpPr>
          <p:nvPr/>
        </p:nvSpPr>
        <p:spPr>
          <a:xfrm>
            <a:off x="686292" y="1209349"/>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Qual é o problema (ou problemas)  relacionado com as alterações climáticas e a perda de biodiversidade? </a:t>
            </a:r>
            <a:endParaRPr lang="en-IE" sz="1400" i="1" kern="0" spc="-5" dirty="0">
              <a:solidFill>
                <a:srgbClr val="EB7339"/>
              </a:solidFill>
              <a:latin typeface="Calibri"/>
              <a:cs typeface="Calibri"/>
            </a:endParaRPr>
          </a:p>
        </p:txBody>
      </p:sp>
      <p:grpSp>
        <p:nvGrpSpPr>
          <p:cNvPr id="13" name="Group 2">
            <a:extLst>
              <a:ext uri="{FF2B5EF4-FFF2-40B4-BE49-F238E27FC236}">
                <a16:creationId xmlns:a16="http://schemas.microsoft.com/office/drawing/2014/main" id="{166A88C3-3775-0D51-07D5-F0BFA82C3945}"/>
              </a:ext>
            </a:extLst>
          </p:cNvPr>
          <p:cNvGrpSpPr/>
          <p:nvPr/>
        </p:nvGrpSpPr>
        <p:grpSpPr>
          <a:xfrm>
            <a:off x="726114" y="7102475"/>
            <a:ext cx="3974529" cy="307777"/>
            <a:chOff x="642634" y="1690786"/>
            <a:chExt cx="3974529" cy="307777"/>
          </a:xfrm>
        </p:grpSpPr>
        <p:sp>
          <p:nvSpPr>
            <p:cNvPr id="14" name="Rectangle 3">
              <a:extLst>
                <a:ext uri="{FF2B5EF4-FFF2-40B4-BE49-F238E27FC236}">
                  <a16:creationId xmlns:a16="http://schemas.microsoft.com/office/drawing/2014/main" id="{B817D3F4-B798-B506-7B19-1A3313553565}"/>
                </a:ext>
              </a:extLst>
            </p:cNvPr>
            <p:cNvSpPr/>
            <p:nvPr/>
          </p:nvSpPr>
          <p:spPr>
            <a:xfrm>
              <a:off x="642634" y="1690786"/>
              <a:ext cx="3320550"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4">
              <a:extLst>
                <a:ext uri="{FF2B5EF4-FFF2-40B4-BE49-F238E27FC236}">
                  <a16:creationId xmlns:a16="http://schemas.microsoft.com/office/drawing/2014/main" id="{9BE68712-21E1-0FD4-D67F-AE78A6D0F2A1}"/>
                </a:ext>
              </a:extLst>
            </p:cNvPr>
            <p:cNvSpPr txBox="1"/>
            <p:nvPr/>
          </p:nvSpPr>
          <p:spPr>
            <a:xfrm>
              <a:off x="736599" y="1690786"/>
              <a:ext cx="3880564"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QUE INTERVENÇÕES SÃO NECESSÁRIAS?</a:t>
              </a:r>
            </a:p>
          </p:txBody>
        </p:sp>
      </p:grpSp>
      <p:sp>
        <p:nvSpPr>
          <p:cNvPr id="16" name="Text Placeholder 5">
            <a:extLst>
              <a:ext uri="{FF2B5EF4-FFF2-40B4-BE49-F238E27FC236}">
                <a16:creationId xmlns:a16="http://schemas.microsoft.com/office/drawing/2014/main" id="{AB942BFE-5DDE-B8CA-47D1-9A8F800DC6EA}"/>
              </a:ext>
            </a:extLst>
          </p:cNvPr>
          <p:cNvSpPr txBox="1">
            <a:spLocks/>
          </p:cNvSpPr>
          <p:nvPr/>
        </p:nvSpPr>
        <p:spPr>
          <a:xfrm>
            <a:off x="760076" y="7636471"/>
            <a:ext cx="1676400" cy="1290278"/>
          </a:xfrm>
          <a:prstGeom prst="rect">
            <a:avLst/>
          </a:prstGeom>
        </p:spPr>
        <p:txBody>
          <a:bodyPr wrap="square" lIns="0" tIns="0" rIns="0" bIns="0" numCol="1" spcCol="216000">
            <a:norm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Pense em possíveis intervenções para alcançar o resultado desejado do seu projeto de exemplo, enumere-as com marcadores</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313547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01ACCF0-076D-B2A7-8923-339BD9AACABB}"/>
              </a:ext>
            </a:extLst>
          </p:cNvPr>
          <p:cNvCxnSpPr>
            <a:cxnSpLocks/>
          </p:cNvCxnSpPr>
          <p:nvPr/>
        </p:nvCxnSpPr>
        <p:spPr>
          <a:xfrm>
            <a:off x="355600" y="6440372"/>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6D1FECA-BCAA-9663-919A-293F189647F2}"/>
              </a:ext>
            </a:extLst>
          </p:cNvPr>
          <p:cNvSpPr/>
          <p:nvPr/>
        </p:nvSpPr>
        <p:spPr>
          <a:xfrm>
            <a:off x="643847" y="6258098"/>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5">
            <a:extLst>
              <a:ext uri="{FF2B5EF4-FFF2-40B4-BE49-F238E27FC236}">
                <a16:creationId xmlns:a16="http://schemas.microsoft.com/office/drawing/2014/main" id="{459C83D1-317D-8092-A106-AFE76EADE4DC}"/>
              </a:ext>
            </a:extLst>
          </p:cNvPr>
          <p:cNvSpPr txBox="1">
            <a:spLocks/>
          </p:cNvSpPr>
          <p:nvPr/>
        </p:nvSpPr>
        <p:spPr>
          <a:xfrm>
            <a:off x="2565043" y="6792093"/>
            <a:ext cx="4421526" cy="3081188"/>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nSpc>
                <a:spcPts val="1275"/>
              </a:lnSpc>
              <a:buClr>
                <a:srgbClr val="EB7339"/>
              </a:buClr>
            </a:pPr>
            <a:r>
              <a:rPr lang="en-IE" b="1" kern="0" spc="-5" dirty="0" err="1">
                <a:latin typeface="Calibri"/>
                <a:cs typeface="Calibri"/>
              </a:rPr>
              <a:t>Reduzir</a:t>
            </a:r>
            <a:r>
              <a:rPr lang="en-IE" b="1" kern="0" spc="-5" dirty="0">
                <a:latin typeface="Calibri"/>
                <a:cs typeface="Calibri"/>
              </a:rPr>
              <a:t> o </a:t>
            </a:r>
            <a:r>
              <a:rPr lang="en-IE" b="1" kern="0" spc="-5" dirty="0" err="1">
                <a:latin typeface="Calibri"/>
                <a:cs typeface="Calibri"/>
              </a:rPr>
              <a:t>aquecimento</a:t>
            </a:r>
            <a:r>
              <a:rPr lang="en-IE" b="1" kern="0" spc="-5" dirty="0">
                <a:latin typeface="Calibri"/>
                <a:cs typeface="Calibri"/>
              </a:rPr>
              <a:t> global :  </a:t>
            </a:r>
            <a:r>
              <a:rPr lang="pt-PT" kern="0" spc="-5" dirty="0">
                <a:latin typeface="Calibri"/>
                <a:cs typeface="Calibri"/>
              </a:rPr>
              <a:t>As </a:t>
            </a:r>
            <a:r>
              <a:rPr lang="pt-PT" kern="0" spc="-5" dirty="0" err="1">
                <a:latin typeface="Calibri"/>
                <a:cs typeface="Calibri"/>
              </a:rPr>
              <a:t>SLCPs</a:t>
            </a:r>
            <a:r>
              <a:rPr lang="pt-PT" kern="0" spc="-5" dirty="0">
                <a:latin typeface="Calibri"/>
                <a:cs typeface="Calibri"/>
              </a:rPr>
              <a:t> contribuem significativamente para o aquecimento global, pelo que a redução ou eliminação da sua utilização pode ter um impacto significativo na redução da taxa de aquecimento global</a:t>
            </a:r>
            <a:r>
              <a:rPr lang="en-IE" kern="0" spc="-5" dirty="0">
                <a:latin typeface="Calibri"/>
                <a:cs typeface="Calibri"/>
              </a:rPr>
              <a:t>.</a:t>
            </a:r>
          </a:p>
          <a:p>
            <a:pPr marL="67945">
              <a:lnSpc>
                <a:spcPts val="1275"/>
              </a:lnSpc>
              <a:buClr>
                <a:srgbClr val="EB7339"/>
              </a:buClr>
            </a:pPr>
            <a:endParaRPr lang="pt-PT" b="1" kern="0" spc="-5" dirty="0">
              <a:latin typeface="Calibri"/>
              <a:cs typeface="Calibri"/>
            </a:endParaRPr>
          </a:p>
          <a:p>
            <a:pPr marL="67945">
              <a:lnSpc>
                <a:spcPts val="1275"/>
              </a:lnSpc>
              <a:buClr>
                <a:srgbClr val="EB7339"/>
              </a:buClr>
            </a:pPr>
            <a:r>
              <a:rPr lang="pt-PT" b="1" kern="0" spc="-5" dirty="0">
                <a:latin typeface="Calibri"/>
                <a:cs typeface="Calibri"/>
              </a:rPr>
              <a:t>Melhorar a qualidade do ar </a:t>
            </a:r>
            <a:r>
              <a:rPr lang="en-IE" b="1" kern="0" spc="-5" dirty="0">
                <a:latin typeface="Calibri"/>
                <a:cs typeface="Calibri"/>
              </a:rPr>
              <a:t>:  </a:t>
            </a:r>
            <a:r>
              <a:rPr lang="pt-PT" kern="0" spc="-5" dirty="0">
                <a:latin typeface="Calibri"/>
                <a:cs typeface="Calibri"/>
              </a:rPr>
              <a:t>Muitas </a:t>
            </a:r>
            <a:r>
              <a:rPr lang="pt-PT" kern="0" spc="-5" dirty="0" err="1">
                <a:latin typeface="Calibri"/>
                <a:cs typeface="Calibri"/>
              </a:rPr>
              <a:t>SLCPs</a:t>
            </a:r>
            <a:r>
              <a:rPr lang="pt-PT" kern="0" spc="-5" dirty="0">
                <a:latin typeface="Calibri"/>
                <a:cs typeface="Calibri"/>
              </a:rPr>
              <a:t> são também poluentes atmosféricos nocivos que têm impactos negativos na saúde humana. A redução ou eliminação da sua utilização pode levar a uma melhoria da qualidade do ar e a redução dos impactes na saúde</a:t>
            </a:r>
            <a:endParaRPr lang="en-IE" kern="0" spc="-5" dirty="0">
              <a:latin typeface="Calibri"/>
              <a:cs typeface="Calibri"/>
            </a:endParaRPr>
          </a:p>
          <a:p>
            <a:pPr marL="67945">
              <a:lnSpc>
                <a:spcPts val="1275"/>
              </a:lnSpc>
              <a:buClr>
                <a:srgbClr val="EB7339"/>
              </a:buClr>
            </a:pPr>
            <a:endParaRPr lang="en-IE" b="1" kern="0" spc="-5" dirty="0">
              <a:latin typeface="Calibri"/>
              <a:cs typeface="Calibri"/>
            </a:endParaRPr>
          </a:p>
          <a:p>
            <a:pPr marL="67945">
              <a:lnSpc>
                <a:spcPts val="1275"/>
              </a:lnSpc>
              <a:buClr>
                <a:srgbClr val="EB7339"/>
              </a:buClr>
            </a:pPr>
            <a:r>
              <a:rPr lang="en-IE" b="1" kern="0" spc="-5" dirty="0" err="1">
                <a:latin typeface="Calibri"/>
                <a:cs typeface="Calibri"/>
              </a:rPr>
              <a:t>Reforçar</a:t>
            </a:r>
            <a:r>
              <a:rPr lang="en-IE" b="1" kern="0" spc="-5" dirty="0">
                <a:latin typeface="Calibri"/>
                <a:cs typeface="Calibri"/>
              </a:rPr>
              <a:t> a </a:t>
            </a:r>
            <a:r>
              <a:rPr lang="en-IE" b="1" kern="0" spc="-5" dirty="0" err="1">
                <a:latin typeface="Calibri"/>
                <a:cs typeface="Calibri"/>
              </a:rPr>
              <a:t>segurança</a:t>
            </a:r>
            <a:r>
              <a:rPr lang="en-IE" b="1" kern="0" spc="-5" dirty="0">
                <a:latin typeface="Calibri"/>
                <a:cs typeface="Calibri"/>
              </a:rPr>
              <a:t> </a:t>
            </a:r>
            <a:r>
              <a:rPr lang="en-IE" b="1" kern="0" spc="-5" dirty="0" err="1">
                <a:latin typeface="Calibri"/>
                <a:cs typeface="Calibri"/>
              </a:rPr>
              <a:t>alimentar</a:t>
            </a:r>
            <a:r>
              <a:rPr lang="en-IE" b="1" kern="0" spc="-5" dirty="0">
                <a:latin typeface="Calibri"/>
                <a:cs typeface="Calibri"/>
              </a:rPr>
              <a:t> :  </a:t>
            </a:r>
            <a:r>
              <a:rPr lang="pt-PT" kern="0" spc="-5" dirty="0">
                <a:latin typeface="Calibri"/>
                <a:cs typeface="Calibri"/>
              </a:rPr>
              <a:t>As </a:t>
            </a:r>
            <a:r>
              <a:rPr lang="pt-PT" kern="0" spc="-5" dirty="0" err="1">
                <a:latin typeface="Calibri"/>
                <a:cs typeface="Calibri"/>
              </a:rPr>
              <a:t>SLCPs</a:t>
            </a:r>
            <a:r>
              <a:rPr lang="pt-PT" kern="0" spc="-5" dirty="0">
                <a:latin typeface="Calibri"/>
                <a:cs typeface="Calibri"/>
              </a:rPr>
              <a:t> podem também ter impactos negativos na agricultura e na segurança alimentar. A redução ou eliminação das SLCP pode melhorar a produtividade agrícola produtividade agrícola e a segurança alimentar</a:t>
            </a:r>
            <a:r>
              <a:rPr lang="en-IE" kern="0" spc="-5" dirty="0">
                <a:latin typeface="Calibri"/>
                <a:cs typeface="Calibri"/>
              </a:rPr>
              <a:t>.</a:t>
            </a:r>
          </a:p>
          <a:p>
            <a:pPr marL="67945">
              <a:lnSpc>
                <a:spcPts val="1275"/>
              </a:lnSpc>
              <a:buClr>
                <a:srgbClr val="EB7339"/>
              </a:buClr>
            </a:pPr>
            <a:endParaRPr lang="en-IE" b="1" kern="0" spc="-5" dirty="0">
              <a:latin typeface="Calibri"/>
              <a:cs typeface="Calibri"/>
            </a:endParaRPr>
          </a:p>
          <a:p>
            <a:pPr marL="67945">
              <a:lnSpc>
                <a:spcPts val="1275"/>
              </a:lnSpc>
              <a:buClr>
                <a:srgbClr val="EB7339"/>
              </a:buClr>
            </a:pPr>
            <a:r>
              <a:rPr lang="en-IE" b="1" kern="0" spc="-5" dirty="0" err="1">
                <a:latin typeface="Calibri"/>
                <a:cs typeface="Calibri"/>
              </a:rPr>
              <a:t>Reduzir</a:t>
            </a:r>
            <a:r>
              <a:rPr lang="en-IE" b="1" kern="0" spc="-5" dirty="0">
                <a:latin typeface="Calibri"/>
                <a:cs typeface="Calibri"/>
              </a:rPr>
              <a:t> custos :  </a:t>
            </a:r>
            <a:r>
              <a:rPr lang="pt-PT" kern="0" spc="-5" dirty="0">
                <a:latin typeface="Calibri"/>
                <a:cs typeface="Calibri"/>
              </a:rPr>
              <a:t>Embora a redução das </a:t>
            </a:r>
            <a:r>
              <a:rPr lang="pt-PT" kern="0" spc="-5" dirty="0" err="1">
                <a:latin typeface="Calibri"/>
                <a:cs typeface="Calibri"/>
              </a:rPr>
              <a:t>SLCPs</a:t>
            </a:r>
            <a:r>
              <a:rPr lang="pt-PT" kern="0" spc="-5" dirty="0">
                <a:latin typeface="Calibri"/>
                <a:cs typeface="Calibri"/>
              </a:rPr>
              <a:t> possa exigir algum investimento inicial, as poupanças a longo prazo podem ser significativas. Por exemplo, a redução das emissões de carbono negro pode poupar custos associados aos cuidados de saúde e à perda de produtividade devido a doenças relacionadas com a poluição atmosférica</a:t>
            </a:r>
            <a:r>
              <a:rPr lang="en-IE" kern="0" spc="-5" dirty="0">
                <a:latin typeface="Calibri"/>
                <a:cs typeface="Calibri"/>
              </a:rPr>
              <a:t>.</a:t>
            </a:r>
          </a:p>
        </p:txBody>
      </p:sp>
      <p:grpSp>
        <p:nvGrpSpPr>
          <p:cNvPr id="47" name="Graphic 3">
            <a:extLst>
              <a:ext uri="{FF2B5EF4-FFF2-40B4-BE49-F238E27FC236}">
                <a16:creationId xmlns:a16="http://schemas.microsoft.com/office/drawing/2014/main" id="{AA0EC141-F8FE-6FAE-8FE5-535266AFDF8B}"/>
              </a:ext>
            </a:extLst>
          </p:cNvPr>
          <p:cNvGrpSpPr>
            <a:grpSpLocks noChangeAspect="1"/>
          </p:cNvGrpSpPr>
          <p:nvPr/>
        </p:nvGrpSpPr>
        <p:grpSpPr>
          <a:xfrm>
            <a:off x="737812" y="8190667"/>
            <a:ext cx="741602" cy="748800"/>
            <a:chOff x="8626076" y="3737866"/>
            <a:chExt cx="1130020" cy="1140988"/>
          </a:xfrm>
          <a:solidFill>
            <a:srgbClr val="404040"/>
          </a:solidFill>
        </p:grpSpPr>
        <p:grpSp>
          <p:nvGrpSpPr>
            <p:cNvPr id="48" name="Graphic 3">
              <a:extLst>
                <a:ext uri="{FF2B5EF4-FFF2-40B4-BE49-F238E27FC236}">
                  <a16:creationId xmlns:a16="http://schemas.microsoft.com/office/drawing/2014/main" id="{135F4FBB-BC3B-AE3F-F579-BA9FF9CC2C93}"/>
                </a:ext>
              </a:extLst>
            </p:cNvPr>
            <p:cNvGrpSpPr/>
            <p:nvPr/>
          </p:nvGrpSpPr>
          <p:grpSpPr>
            <a:xfrm>
              <a:off x="8626076" y="4097168"/>
              <a:ext cx="907855" cy="521124"/>
              <a:chOff x="8626076" y="4097168"/>
              <a:chExt cx="907855" cy="521124"/>
            </a:xfrm>
            <a:grpFill/>
          </p:grpSpPr>
          <p:sp>
            <p:nvSpPr>
              <p:cNvPr id="57" name="Freeform 56">
                <a:extLst>
                  <a:ext uri="{FF2B5EF4-FFF2-40B4-BE49-F238E27FC236}">
                    <a16:creationId xmlns:a16="http://schemas.microsoft.com/office/drawing/2014/main" id="{7049FDFD-B6EA-C98C-9697-2C94A5870A4B}"/>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EB7339"/>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5FC28BF-6074-B327-6D15-8F64D9DB0401}"/>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EB7339"/>
              </a:solidFill>
              <a:ln w="27426" cap="flat">
                <a:noFill/>
                <a:prstDash val="solid"/>
                <a:miter/>
              </a:ln>
            </p:spPr>
            <p:txBody>
              <a:bodyPr rtlCol="0" anchor="ctr"/>
              <a:lstStyle/>
              <a:p>
                <a:endParaRPr lang="en-US"/>
              </a:p>
            </p:txBody>
          </p:sp>
        </p:grpSp>
        <p:sp>
          <p:nvSpPr>
            <p:cNvPr id="49" name="Freeform 48">
              <a:extLst>
                <a:ext uri="{FF2B5EF4-FFF2-40B4-BE49-F238E27FC236}">
                  <a16:creationId xmlns:a16="http://schemas.microsoft.com/office/drawing/2014/main" id="{D6E35D41-FD55-3A60-C927-0329176E6CB5}"/>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E4A88BF-3E32-03A9-0B44-70C0EA43C88C}"/>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FC46FD7-C04F-B867-7677-D22B253967C5}"/>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2D81669-EF56-1A80-3607-AD99F790CED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D5682E1-FA3C-6B24-8DAA-B547DA0BFC68}"/>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AC4BC20-1250-7B4A-0747-D3CF6FA9D529}"/>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8E62CB7-2B8E-810E-213E-1925036656BF}"/>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11D6D42-6F04-F465-0898-5B80C40F796E}"/>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cxnSp>
        <p:nvCxnSpPr>
          <p:cNvPr id="6" name="Straight Connector 5">
            <a:extLst>
              <a:ext uri="{FF2B5EF4-FFF2-40B4-BE49-F238E27FC236}">
                <a16:creationId xmlns:a16="http://schemas.microsoft.com/office/drawing/2014/main" id="{BF0045D5-1B91-1133-25C1-E22F7E213449}"/>
              </a:ext>
            </a:extLst>
          </p:cNvPr>
          <p:cNvCxnSpPr>
            <a:cxnSpLocks/>
          </p:cNvCxnSpPr>
          <p:nvPr/>
        </p:nvCxnSpPr>
        <p:spPr>
          <a:xfrm>
            <a:off x="355600" y="930275"/>
            <a:ext cx="6858000" cy="0"/>
          </a:xfrm>
          <a:prstGeom prst="line">
            <a:avLst/>
          </a:prstGeom>
          <a:ln w="1270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2F8FA05-3ED1-40A9-1C56-3FB3F90CA242}"/>
              </a:ext>
            </a:extLst>
          </p:cNvPr>
          <p:cNvGrpSpPr/>
          <p:nvPr/>
        </p:nvGrpSpPr>
        <p:grpSpPr>
          <a:xfrm>
            <a:off x="720047" y="748001"/>
            <a:ext cx="3320550" cy="561692"/>
            <a:chOff x="642634" y="1690786"/>
            <a:chExt cx="3320550" cy="561692"/>
          </a:xfrm>
        </p:grpSpPr>
        <p:sp>
          <p:nvSpPr>
            <p:cNvPr id="10" name="Rectangle 9">
              <a:extLst>
                <a:ext uri="{FF2B5EF4-FFF2-40B4-BE49-F238E27FC236}">
                  <a16:creationId xmlns:a16="http://schemas.microsoft.com/office/drawing/2014/main" id="{583014BB-1F25-510B-B16D-C151C515DD5F}"/>
                </a:ext>
              </a:extLst>
            </p:cNvPr>
            <p:cNvSpPr/>
            <p:nvPr/>
          </p:nvSpPr>
          <p:spPr>
            <a:xfrm>
              <a:off x="642634" y="1690786"/>
              <a:ext cx="253115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0A2BA6A-5F39-A88A-682F-16749567AB15}"/>
                </a:ext>
              </a:extLst>
            </p:cNvPr>
            <p:cNvSpPr txBox="1"/>
            <p:nvPr/>
          </p:nvSpPr>
          <p:spPr>
            <a:xfrm>
              <a:off x="736599" y="1690786"/>
              <a:ext cx="3226585" cy="561692"/>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PRESSUPOSTOS E OBSTÁCULOS</a:t>
              </a:r>
            </a:p>
            <a:p>
              <a:pPr marL="9525" marR="389255">
                <a:spcBef>
                  <a:spcPts val="260"/>
                </a:spcBef>
              </a:pPr>
              <a:endParaRPr lang="en-IE" sz="1400" b="1" dirty="0">
                <a:solidFill>
                  <a:schemeClr val="bg1"/>
                </a:solidFill>
                <a:latin typeface="Calibri"/>
                <a:cs typeface="Calibri"/>
              </a:endParaRPr>
            </a:p>
          </p:txBody>
        </p:sp>
      </p:grpSp>
      <p:sp>
        <p:nvSpPr>
          <p:cNvPr id="20" name="Text Placeholder 5">
            <a:extLst>
              <a:ext uri="{FF2B5EF4-FFF2-40B4-BE49-F238E27FC236}">
                <a16:creationId xmlns:a16="http://schemas.microsoft.com/office/drawing/2014/main" id="{B6C3646E-1933-E178-BA78-9383D5953113}"/>
              </a:ext>
            </a:extLst>
          </p:cNvPr>
          <p:cNvSpPr txBox="1">
            <a:spLocks/>
          </p:cNvSpPr>
          <p:nvPr/>
        </p:nvSpPr>
        <p:spPr>
          <a:xfrm>
            <a:off x="754008" y="1281997"/>
            <a:ext cx="1735191" cy="1290278"/>
          </a:xfrm>
          <a:prstGeom prst="rect">
            <a:avLst/>
          </a:prstGeom>
        </p:spPr>
        <p:txBody>
          <a:bodyPr wrap="square" lIns="0" tIns="0" rIns="0" bIns="0" numCol="1" spcCol="216000">
            <a:normAutofit fontScale="925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Sublinhe os pressupostos sobre a forma como a mudança desejada está a acontecer, enumere as possíveis barreiras - use marcadores</a:t>
            </a:r>
            <a:endParaRPr lang="en-IE" sz="1400" i="1" kern="0" spc="-5" dirty="0">
              <a:solidFill>
                <a:srgbClr val="EB7339"/>
              </a:solidFill>
              <a:latin typeface="Calibri"/>
              <a:cs typeface="Calibri"/>
            </a:endParaRPr>
          </a:p>
        </p:txBody>
      </p:sp>
      <p:sp>
        <p:nvSpPr>
          <p:cNvPr id="21" name="Text Placeholder 5">
            <a:extLst>
              <a:ext uri="{FF2B5EF4-FFF2-40B4-BE49-F238E27FC236}">
                <a16:creationId xmlns:a16="http://schemas.microsoft.com/office/drawing/2014/main" id="{88AE968F-67D8-DA96-59D6-E17CCAFA105C}"/>
              </a:ext>
            </a:extLst>
          </p:cNvPr>
          <p:cNvSpPr txBox="1">
            <a:spLocks/>
          </p:cNvSpPr>
          <p:nvPr/>
        </p:nvSpPr>
        <p:spPr>
          <a:xfrm>
            <a:off x="2641243" y="1281995"/>
            <a:ext cx="4245724" cy="7954077"/>
          </a:xfrm>
          <a:prstGeom prst="rect">
            <a:avLst/>
          </a:prstGeom>
        </p:spPr>
        <p:txBody>
          <a:bodyPr wrap="square" lIns="0" tIns="0" rIns="0" bIns="0" numCol="1" spcCol="216000">
            <a:noAutofit/>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marR="241935">
              <a:lnSpc>
                <a:spcPts val="1275"/>
              </a:lnSpc>
            </a:pPr>
            <a:r>
              <a:rPr lang="pt-PT" sz="1100" b="1" spc="-5" dirty="0">
                <a:latin typeface="Calibri"/>
                <a:cs typeface="Calibri"/>
              </a:rPr>
              <a:t>A mudança está a acontecer através de uma sensibilização generalizada, da adesão de muitos países europeus e do seu empenho em mudar a utilização de </a:t>
            </a:r>
            <a:r>
              <a:rPr lang="pt-PT" sz="1100" b="1" spc="-5" dirty="0" err="1">
                <a:latin typeface="Calibri"/>
                <a:cs typeface="Calibri"/>
              </a:rPr>
              <a:t>SLCPs</a:t>
            </a:r>
            <a:r>
              <a:rPr lang="pt-PT" sz="1100" b="1" spc="-5" dirty="0">
                <a:latin typeface="Calibri"/>
                <a:cs typeface="Calibri"/>
              </a:rPr>
              <a:t>. Os obstáculos incluem </a:t>
            </a:r>
            <a:r>
              <a:rPr lang="en-IE" sz="1100" b="1" spc="-5" dirty="0">
                <a:latin typeface="Calibri"/>
                <a:cs typeface="Calibri"/>
              </a:rPr>
              <a:t>:</a:t>
            </a:r>
          </a:p>
          <a:p>
            <a:pPr marL="171450" marR="62865" indent="-171450">
              <a:lnSpc>
                <a:spcPts val="1275"/>
              </a:lnSpc>
              <a:buClr>
                <a:srgbClr val="EB7339"/>
              </a:buClr>
              <a:buFont typeface="Arial" panose="020B0604020202020204" pitchFamily="34" charset="0"/>
              <a:buChar char="•"/>
              <a:tabLst>
                <a:tab pos="523875" algn="l"/>
                <a:tab pos="525463" algn="l"/>
              </a:tabLst>
            </a:pPr>
            <a:r>
              <a:rPr lang="pt-PT" sz="1100" spc="-5" dirty="0">
                <a:latin typeface="Calibri"/>
                <a:cs typeface="Calibri"/>
              </a:rPr>
              <a:t>Sensibilização e vontade política limitadas: Muitas pessoas e políticos não estão conscientes dos impactos das </a:t>
            </a:r>
            <a:r>
              <a:rPr lang="pt-PT" sz="1100" spc="-5" dirty="0" err="1">
                <a:latin typeface="Calibri"/>
                <a:cs typeface="Calibri"/>
              </a:rPr>
              <a:t>SLCPs</a:t>
            </a:r>
            <a:r>
              <a:rPr lang="pt-PT" sz="1100" spc="-5" dirty="0">
                <a:latin typeface="Calibri"/>
                <a:cs typeface="Calibri"/>
              </a:rPr>
              <a:t> ou não as consideram uma prioridade em comparação com outras questões prementes. Este facto pode resultar numa falta de vontade política para investir na redução destes poluentes</a:t>
            </a:r>
            <a:r>
              <a:rPr lang="en-IE" sz="1100" spc="-5" dirty="0">
                <a:latin typeface="Calibri"/>
                <a:cs typeface="Calibri"/>
              </a:rPr>
              <a:t>.</a:t>
            </a:r>
            <a:endParaRPr lang="en-IE" sz="1100" dirty="0">
              <a:latin typeface="Calibri"/>
              <a:cs typeface="Calibri"/>
            </a:endParaRPr>
          </a:p>
          <a:p>
            <a:pPr marL="171450" marR="199390" indent="-171450">
              <a:lnSpc>
                <a:spcPts val="1275"/>
              </a:lnSpc>
              <a:buClr>
                <a:srgbClr val="EB7339"/>
              </a:buClr>
              <a:buFont typeface="Arial" panose="020B0604020202020204" pitchFamily="34" charset="0"/>
              <a:buChar char="•"/>
              <a:tabLst>
                <a:tab pos="523875" algn="l"/>
                <a:tab pos="525463" algn="l"/>
              </a:tabLst>
            </a:pPr>
            <a:r>
              <a:rPr lang="pt-PT" sz="1100" spc="-5" dirty="0">
                <a:latin typeface="Calibri"/>
                <a:cs typeface="Calibri"/>
              </a:rPr>
              <a:t>Custo: Em alguns casos, a redução de </a:t>
            </a:r>
            <a:r>
              <a:rPr lang="pt-PT" sz="1100" spc="-5" dirty="0" err="1">
                <a:latin typeface="Calibri"/>
                <a:cs typeface="Calibri"/>
              </a:rPr>
              <a:t>SLCPs</a:t>
            </a:r>
            <a:r>
              <a:rPr lang="pt-PT" sz="1100" spc="-5" dirty="0">
                <a:latin typeface="Calibri"/>
                <a:cs typeface="Calibri"/>
              </a:rPr>
              <a:t> pode ser dispendiosa. Por exemplo, a substituição de </a:t>
            </a:r>
            <a:r>
              <a:rPr lang="pt-PT" sz="1100" spc="-5" dirty="0" err="1">
                <a:latin typeface="Calibri"/>
                <a:cs typeface="Calibri"/>
              </a:rPr>
              <a:t>HFCs</a:t>
            </a:r>
            <a:r>
              <a:rPr lang="pt-PT" sz="1100" spc="-5" dirty="0">
                <a:latin typeface="Calibri"/>
                <a:cs typeface="Calibri"/>
              </a:rPr>
              <a:t> por alternativas mais amigas do ambiente pode ser </a:t>
            </a:r>
            <a:r>
              <a:rPr lang="pt-PT" spc="-5" dirty="0">
                <a:latin typeface="Calibri"/>
                <a:cs typeface="Calibri"/>
              </a:rPr>
              <a:t>difícil</a:t>
            </a:r>
            <a:r>
              <a:rPr lang="pt-PT" sz="1100" spc="-5" dirty="0">
                <a:latin typeface="Calibri"/>
                <a:cs typeface="Calibri"/>
              </a:rPr>
              <a:t> nos países em desenvolvimento onde o financiamento para iniciativas ambientais é limitado</a:t>
            </a:r>
            <a:r>
              <a:rPr lang="en-IE" sz="1100" spc="-5" dirty="0">
                <a:latin typeface="Calibri"/>
                <a:cs typeface="Calibri"/>
              </a:rPr>
              <a:t>.</a:t>
            </a:r>
            <a:endParaRPr lang="en-IE" sz="1100" dirty="0">
              <a:latin typeface="Calibri"/>
              <a:cs typeface="Calibri"/>
            </a:endParaRPr>
          </a:p>
          <a:p>
            <a:pPr marL="171450" marR="147955" indent="-171450">
              <a:lnSpc>
                <a:spcPts val="1275"/>
              </a:lnSpc>
              <a:buClr>
                <a:srgbClr val="EB7339"/>
              </a:buClr>
              <a:buFont typeface="Arial" panose="020B0604020202020204" pitchFamily="34" charset="0"/>
              <a:buChar char="•"/>
              <a:tabLst>
                <a:tab pos="523875" algn="l"/>
                <a:tab pos="525463" algn="l"/>
              </a:tabLst>
            </a:pPr>
            <a:r>
              <a:rPr lang="pt-PT" sz="1100" spc="-5" dirty="0">
                <a:latin typeface="Calibri"/>
                <a:cs typeface="Calibri"/>
              </a:rPr>
              <a:t>Limitações tecnológicas: Alguns sectores podem ainda não dispor de alternativas acessíveis ou viáveis às </a:t>
            </a:r>
            <a:r>
              <a:rPr lang="pt-PT" sz="1100" spc="-5" dirty="0" err="1">
                <a:latin typeface="Calibri"/>
                <a:cs typeface="Calibri"/>
              </a:rPr>
              <a:t>SLCPs</a:t>
            </a:r>
            <a:r>
              <a:rPr lang="pt-PT" sz="1100" spc="-5" dirty="0">
                <a:latin typeface="Calibri"/>
                <a:cs typeface="Calibri"/>
              </a:rPr>
              <a:t>. Por exemplo, existem alternativas limitadas ao gasóleo nos transportes pesados, que é uma fonte significativa de emissões de carbono negro</a:t>
            </a:r>
            <a:r>
              <a:rPr lang="en-IE" sz="1100" spc="-5" dirty="0">
                <a:latin typeface="Calibri"/>
                <a:cs typeface="Calibri"/>
              </a:rPr>
              <a:t>.</a:t>
            </a:r>
            <a:endParaRPr lang="en-IE" sz="1100" dirty="0">
              <a:latin typeface="Calibri"/>
              <a:cs typeface="Calibri"/>
            </a:endParaRPr>
          </a:p>
          <a:p>
            <a:pPr marL="171450" marR="251460" indent="-171450">
              <a:lnSpc>
                <a:spcPts val="1275"/>
              </a:lnSpc>
              <a:buClr>
                <a:srgbClr val="EB7339"/>
              </a:buClr>
              <a:buFont typeface="Arial" panose="020B0604020202020204" pitchFamily="34" charset="0"/>
              <a:buChar char="•"/>
              <a:tabLst>
                <a:tab pos="523875" algn="l"/>
                <a:tab pos="525463" algn="l"/>
              </a:tabLst>
            </a:pPr>
            <a:r>
              <a:rPr lang="pt-PT" sz="1100" dirty="0">
                <a:latin typeface="Calibri"/>
                <a:cs typeface="Calibri"/>
              </a:rPr>
              <a:t>Falta de coordenação: A abordagem das SLCP exige um esforço coordenado de vários sectores e partes interessadas, incluindo governos, sector privado e sociedade civil. A falta de coordenação e cooperação entre estes grupos pode dificultar o progresso</a:t>
            </a:r>
            <a:r>
              <a:rPr lang="en-IE" sz="1100" spc="-5" dirty="0">
                <a:latin typeface="Calibri"/>
                <a:cs typeface="Calibri"/>
              </a:rPr>
              <a:t>.</a:t>
            </a:r>
            <a:endParaRPr lang="en-IE" sz="1100" dirty="0">
              <a:latin typeface="Calibri"/>
              <a:cs typeface="Calibri"/>
            </a:endParaRPr>
          </a:p>
          <a:p>
            <a:pPr marL="171450" marR="115570" indent="-171450">
              <a:lnSpc>
                <a:spcPts val="1275"/>
              </a:lnSpc>
              <a:buClr>
                <a:srgbClr val="EB7339"/>
              </a:buClr>
              <a:buFont typeface="Arial" panose="020B0604020202020204" pitchFamily="34" charset="0"/>
              <a:buChar char="•"/>
              <a:tabLst>
                <a:tab pos="523875" algn="l"/>
                <a:tab pos="525463" algn="l"/>
              </a:tabLst>
            </a:pPr>
            <a:r>
              <a:rPr lang="pt-PT" sz="1100" spc="-5" dirty="0">
                <a:latin typeface="Calibri"/>
                <a:cs typeface="Calibri"/>
              </a:rPr>
              <a:t>Oposição de interesses instalados: Os sectores que dependem da produção ou utilização de </a:t>
            </a:r>
            <a:r>
              <a:rPr lang="pt-PT" sz="1100" spc="-5" dirty="0" err="1">
                <a:latin typeface="Calibri"/>
                <a:cs typeface="Calibri"/>
              </a:rPr>
              <a:t>SLCPs</a:t>
            </a:r>
            <a:r>
              <a:rPr lang="pt-PT" sz="1100" spc="-5" dirty="0">
                <a:latin typeface="Calibri"/>
                <a:cs typeface="Calibri"/>
              </a:rPr>
              <a:t>, como a indústria dos combustíveis fósseis ou os fabricantes de HFC, podem opor-se aos esforços para reduzir estes poluentes a fim de proteger os seus lucros</a:t>
            </a:r>
            <a:r>
              <a:rPr lang="en-IE" sz="1100" spc="-5" dirty="0">
                <a:latin typeface="Calibri"/>
                <a:cs typeface="Calibri"/>
              </a:rPr>
              <a:t>.</a:t>
            </a:r>
            <a:endParaRPr lang="en-IE" sz="1100" dirty="0">
              <a:latin typeface="Calibri"/>
              <a:cs typeface="Calibri"/>
            </a:endParaRPr>
          </a:p>
          <a:p>
            <a:pPr marL="171450" indent="-171450">
              <a:lnSpc>
                <a:spcPts val="1275"/>
              </a:lnSpc>
              <a:buClr>
                <a:srgbClr val="EB7339"/>
              </a:buClr>
              <a:buFont typeface="Arial" panose="020B0604020202020204" pitchFamily="34" charset="0"/>
              <a:buChar char="•"/>
              <a:tabLst>
                <a:tab pos="523875" algn="l"/>
                <a:tab pos="525463" algn="l"/>
              </a:tabLst>
            </a:pPr>
            <a:r>
              <a:rPr lang="pt-PT" sz="1100" spc="-5" dirty="0">
                <a:latin typeface="Calibri"/>
                <a:cs typeface="Calibri"/>
              </a:rPr>
              <a:t>Desafios de implementação: Mesmo quando os países se comprometem a reduzir as </a:t>
            </a:r>
            <a:r>
              <a:rPr lang="pt-PT" sz="1100" spc="-5" dirty="0" err="1">
                <a:latin typeface="Calibri"/>
                <a:cs typeface="Calibri"/>
              </a:rPr>
              <a:t>SLCPs</a:t>
            </a:r>
            <a:r>
              <a:rPr lang="pt-PT" sz="1100" spc="-5" dirty="0">
                <a:latin typeface="Calibri"/>
                <a:cs typeface="Calibri"/>
              </a:rPr>
              <a:t>, pode haver desafios na implementação de políticas e iniciativas para atingir esses objetivos, incluindo a falta de infraestruturas, capacidade limitada e mecanismos de aplicação fracos</a:t>
            </a:r>
            <a:r>
              <a:rPr lang="en-IE" sz="1100" spc="-5" dirty="0">
                <a:latin typeface="Calibri"/>
                <a:cs typeface="Calibri"/>
              </a:rPr>
              <a:t>.</a:t>
            </a:r>
            <a:endParaRPr lang="en-IE" sz="1100" dirty="0">
              <a:latin typeface="Calibri"/>
              <a:cs typeface="Calibri"/>
            </a:endParaRPr>
          </a:p>
        </p:txBody>
      </p:sp>
      <p:grpSp>
        <p:nvGrpSpPr>
          <p:cNvPr id="79" name="Group 78">
            <a:extLst>
              <a:ext uri="{FF2B5EF4-FFF2-40B4-BE49-F238E27FC236}">
                <a16:creationId xmlns:a16="http://schemas.microsoft.com/office/drawing/2014/main" id="{8296DA2B-8A51-1DBA-7528-FBDE9AF19FFA}"/>
              </a:ext>
            </a:extLst>
          </p:cNvPr>
          <p:cNvGrpSpPr>
            <a:grpSpLocks noChangeAspect="1"/>
          </p:cNvGrpSpPr>
          <p:nvPr/>
        </p:nvGrpSpPr>
        <p:grpSpPr>
          <a:xfrm>
            <a:off x="833712" y="2646370"/>
            <a:ext cx="749002" cy="748800"/>
            <a:chOff x="715822" y="3962678"/>
            <a:chExt cx="1008541" cy="1008269"/>
          </a:xfrm>
        </p:grpSpPr>
        <p:sp>
          <p:nvSpPr>
            <p:cNvPr id="80" name="Freeform 79">
              <a:extLst>
                <a:ext uri="{FF2B5EF4-FFF2-40B4-BE49-F238E27FC236}">
                  <a16:creationId xmlns:a16="http://schemas.microsoft.com/office/drawing/2014/main" id="{ED4822C3-168B-5152-E1F5-583131A92208}"/>
                </a:ext>
              </a:extLst>
            </p:cNvPr>
            <p:cNvSpPr/>
            <p:nvPr/>
          </p:nvSpPr>
          <p:spPr>
            <a:xfrm>
              <a:off x="715822" y="3962678"/>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solidFill>
              <a:srgbClr val="404040"/>
            </a:solidFill>
            <a:ln w="270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EA842A7F-7283-B1FD-52DA-D253F3CF3D32}"/>
                </a:ext>
              </a:extLst>
            </p:cNvPr>
            <p:cNvSpPr/>
            <p:nvPr/>
          </p:nvSpPr>
          <p:spPr>
            <a:xfrm>
              <a:off x="1129406" y="4567233"/>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solidFill>
              <a:srgbClr val="404040"/>
            </a:solidFill>
            <a:ln w="270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3AEE489B-8FC8-65B3-F34D-90B4A8B431FE}"/>
                </a:ext>
              </a:extLst>
            </p:cNvPr>
            <p:cNvSpPr/>
            <p:nvPr/>
          </p:nvSpPr>
          <p:spPr>
            <a:xfrm>
              <a:off x="1626903" y="4743705"/>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solidFill>
              <a:srgbClr val="404040"/>
            </a:solidFill>
            <a:ln w="270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BE3CAF2-19EB-7960-D1FC-4AF5678F21E4}"/>
                </a:ext>
              </a:extLst>
            </p:cNvPr>
            <p:cNvSpPr/>
            <p:nvPr/>
          </p:nvSpPr>
          <p:spPr>
            <a:xfrm>
              <a:off x="1626632" y="480859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2FF500B-C8E1-2416-0DA7-A5CF9BA4210A}"/>
                </a:ext>
              </a:extLst>
            </p:cNvPr>
            <p:cNvSpPr/>
            <p:nvPr/>
          </p:nvSpPr>
          <p:spPr>
            <a:xfrm>
              <a:off x="878486" y="4873752"/>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solidFill>
              <a:srgbClr val="404040"/>
            </a:solidFill>
            <a:ln w="270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AEA0FC3-5EC3-A5EA-6995-225C2C983BE7}"/>
                </a:ext>
              </a:extLst>
            </p:cNvPr>
            <p:cNvSpPr/>
            <p:nvPr/>
          </p:nvSpPr>
          <p:spPr>
            <a:xfrm>
              <a:off x="943388"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solidFill>
              <a:srgbClr val="404040"/>
            </a:solidFill>
            <a:ln w="270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9A57586-F1DD-EA6A-10AA-1361718A2D55}"/>
                </a:ext>
              </a:extLst>
            </p:cNvPr>
            <p:cNvSpPr/>
            <p:nvPr/>
          </p:nvSpPr>
          <p:spPr>
            <a:xfrm>
              <a:off x="1008563" y="4874023"/>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solidFill>
              <a:srgbClr val="404040"/>
            </a:solidFill>
            <a:ln w="270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BD90696-7018-F599-CF96-1CF827CB3A4B}"/>
                </a:ext>
              </a:extLst>
            </p:cNvPr>
            <p:cNvSpPr/>
            <p:nvPr/>
          </p:nvSpPr>
          <p:spPr>
            <a:xfrm>
              <a:off x="1626903" y="4874023"/>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solidFill>
              <a:srgbClr val="404040"/>
            </a:solidFill>
            <a:ln w="270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26CC82D-DBF2-B739-8A93-92A6F4C317A5}"/>
                </a:ext>
              </a:extLst>
            </p:cNvPr>
            <p:cNvSpPr/>
            <p:nvPr/>
          </p:nvSpPr>
          <p:spPr>
            <a:xfrm>
              <a:off x="1070478" y="4744248"/>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solidFill>
              <a:srgbClr val="404040"/>
            </a:solidFill>
            <a:ln w="270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0E79186-2BC7-1408-D0B8-A2649FC6FF7B}"/>
                </a:ext>
              </a:extLst>
            </p:cNvPr>
            <p:cNvSpPr/>
            <p:nvPr/>
          </p:nvSpPr>
          <p:spPr>
            <a:xfrm>
              <a:off x="1235857" y="4060077"/>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solidFill>
              <a:srgbClr val="404040"/>
            </a:solidFill>
            <a:ln w="2705" cap="flat">
              <a:noFill/>
              <a:prstDash val="solid"/>
              <a:miter/>
            </a:ln>
          </p:spPr>
          <p:txBody>
            <a:bodyPr rtlCol="0" anchor="ctr"/>
            <a:lstStyle/>
            <a:p>
              <a:endParaRPr lang="en-US"/>
            </a:p>
          </p:txBody>
        </p:sp>
        <p:grpSp>
          <p:nvGrpSpPr>
            <p:cNvPr id="90" name="Graphic 2">
              <a:extLst>
                <a:ext uri="{FF2B5EF4-FFF2-40B4-BE49-F238E27FC236}">
                  <a16:creationId xmlns:a16="http://schemas.microsoft.com/office/drawing/2014/main" id="{58055574-00E8-1E27-DE44-55E724ACEE6F}"/>
                </a:ext>
              </a:extLst>
            </p:cNvPr>
            <p:cNvGrpSpPr/>
            <p:nvPr/>
          </p:nvGrpSpPr>
          <p:grpSpPr>
            <a:xfrm>
              <a:off x="1170412" y="3995461"/>
              <a:ext cx="520036" cy="519372"/>
              <a:chOff x="4594347" y="2258759"/>
              <a:chExt cx="520036" cy="519372"/>
            </a:xfrm>
            <a:solidFill>
              <a:srgbClr val="EB7339"/>
            </a:solidFill>
          </p:grpSpPr>
          <p:sp>
            <p:nvSpPr>
              <p:cNvPr id="92" name="Freeform 91">
                <a:extLst>
                  <a:ext uri="{FF2B5EF4-FFF2-40B4-BE49-F238E27FC236}">
                    <a16:creationId xmlns:a16="http://schemas.microsoft.com/office/drawing/2014/main" id="{8EDEB2D0-2E7E-E372-F03F-38DC4CD23156}"/>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grpFill/>
              <a:ln w="270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7A56140-0B42-DD47-45D8-C88643897D5F}"/>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grpFill/>
              <a:ln w="2705" cap="flat">
                <a:noFill/>
                <a:prstDash val="solid"/>
                <a:miter/>
              </a:ln>
            </p:spPr>
            <p:txBody>
              <a:bodyPr rtlCol="0" anchor="ctr"/>
              <a:lstStyle/>
              <a:p>
                <a:endParaRPr lang="en-US"/>
              </a:p>
            </p:txBody>
          </p:sp>
        </p:grpSp>
        <p:sp>
          <p:nvSpPr>
            <p:cNvPr id="91" name="Freeform 90">
              <a:extLst>
                <a:ext uri="{FF2B5EF4-FFF2-40B4-BE49-F238E27FC236}">
                  <a16:creationId xmlns:a16="http://schemas.microsoft.com/office/drawing/2014/main" id="{B8F18B7C-BEA7-DF8B-747B-D3873F002AD5}"/>
                </a:ext>
              </a:extLst>
            </p:cNvPr>
            <p:cNvSpPr/>
            <p:nvPr/>
          </p:nvSpPr>
          <p:spPr>
            <a:xfrm>
              <a:off x="1333348" y="4157544"/>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solidFill>
              <a:srgbClr val="404040"/>
            </a:solidFill>
            <a:ln w="2705" cap="flat">
              <a:noFill/>
              <a:prstDash val="solid"/>
              <a:miter/>
            </a:ln>
          </p:spPr>
          <p:txBody>
            <a:bodyPr rtlCol="0" anchor="ctr"/>
            <a:lstStyle/>
            <a:p>
              <a:endParaRPr lang="en-US"/>
            </a:p>
          </p:txBody>
        </p:sp>
      </p:grpSp>
      <p:sp>
        <p:nvSpPr>
          <p:cNvPr id="94" name="Slide Number Placeholder 5">
            <a:extLst>
              <a:ext uri="{FF2B5EF4-FFF2-40B4-BE49-F238E27FC236}">
                <a16:creationId xmlns:a16="http://schemas.microsoft.com/office/drawing/2014/main" id="{63348BE4-EDAB-7B5C-43FF-959B2BFB1AFE}"/>
              </a:ext>
            </a:extLst>
          </p:cNvPr>
          <p:cNvSpPr>
            <a:spLocks noGrp="1"/>
          </p:cNvSpPr>
          <p:nvPr>
            <p:ph type="sldNum" sz="quarter" idx="4"/>
          </p:nvPr>
        </p:nvSpPr>
        <p:spPr>
          <a:xfrm>
            <a:off x="7179830" y="10263708"/>
            <a:ext cx="300672" cy="266594"/>
          </a:xfrm>
          <a:prstGeom prst="rect">
            <a:avLst/>
          </a:prstGeom>
        </p:spPr>
        <p:txBody>
          <a:bodyPr vert="horz" lIns="91440" tIns="45720" rIns="91440" bIns="45720" rtlCol="0" anchor="ctr"/>
          <a:lstStyle>
            <a:lvl1pPr algn="r">
              <a:defRPr sz="7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9</a:t>
            </a:fld>
            <a:endParaRPr lang="en-US" dirty="0"/>
          </a:p>
        </p:txBody>
      </p:sp>
      <p:grpSp>
        <p:nvGrpSpPr>
          <p:cNvPr id="2" name="Group 11">
            <a:extLst>
              <a:ext uri="{FF2B5EF4-FFF2-40B4-BE49-F238E27FC236}">
                <a16:creationId xmlns:a16="http://schemas.microsoft.com/office/drawing/2014/main" id="{648E6FE3-A75C-6AFF-9A48-2ABEB5C1502B}"/>
              </a:ext>
            </a:extLst>
          </p:cNvPr>
          <p:cNvGrpSpPr/>
          <p:nvPr/>
        </p:nvGrpSpPr>
        <p:grpSpPr>
          <a:xfrm>
            <a:off x="648271" y="6255962"/>
            <a:ext cx="3320550" cy="307777"/>
            <a:chOff x="642634" y="1690786"/>
            <a:chExt cx="3320550" cy="307777"/>
          </a:xfrm>
        </p:grpSpPr>
        <p:sp>
          <p:nvSpPr>
            <p:cNvPr id="3" name="Rectangle 12">
              <a:extLst>
                <a:ext uri="{FF2B5EF4-FFF2-40B4-BE49-F238E27FC236}">
                  <a16:creationId xmlns:a16="http://schemas.microsoft.com/office/drawing/2014/main" id="{72993DD2-BD2D-38AD-8E37-871165E8064A}"/>
                </a:ext>
              </a:extLst>
            </p:cNvPr>
            <p:cNvSpPr/>
            <p:nvPr/>
          </p:nvSpPr>
          <p:spPr>
            <a:xfrm>
              <a:off x="642634" y="1690786"/>
              <a:ext cx="2444393" cy="307777"/>
            </a:xfrm>
            <a:prstGeom prst="rect">
              <a:avLst/>
            </a:prstGeom>
            <a:solidFill>
              <a:srgbClr val="35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13">
              <a:extLst>
                <a:ext uri="{FF2B5EF4-FFF2-40B4-BE49-F238E27FC236}">
                  <a16:creationId xmlns:a16="http://schemas.microsoft.com/office/drawing/2014/main" id="{76750F2A-75D6-DF3A-C690-D1B43FC9549B}"/>
                </a:ext>
              </a:extLst>
            </p:cNvPr>
            <p:cNvSpPr txBox="1"/>
            <p:nvPr/>
          </p:nvSpPr>
          <p:spPr>
            <a:xfrm>
              <a:off x="736599" y="1690786"/>
              <a:ext cx="3226585" cy="307777"/>
            </a:xfrm>
            <a:prstGeom prst="rect">
              <a:avLst/>
            </a:prstGeom>
            <a:noFill/>
          </p:spPr>
          <p:txBody>
            <a:bodyPr wrap="square">
              <a:spAutoFit/>
            </a:bodyPr>
            <a:lstStyle/>
            <a:p>
              <a:pPr marL="9525" marR="389255">
                <a:spcBef>
                  <a:spcPts val="260"/>
                </a:spcBef>
              </a:pPr>
              <a:r>
                <a:rPr lang="en-IE" sz="1400" b="1" spc="-10" dirty="0">
                  <a:solidFill>
                    <a:schemeClr val="bg1"/>
                  </a:solidFill>
                  <a:latin typeface="Calibri"/>
                  <a:cs typeface="Calibri"/>
                </a:rPr>
                <a:t>ACTIVIDADES E RESULTADOS</a:t>
              </a:r>
            </a:p>
          </p:txBody>
        </p:sp>
      </p:grpSp>
      <p:sp>
        <p:nvSpPr>
          <p:cNvPr id="5" name="Text Placeholder 5">
            <a:extLst>
              <a:ext uri="{FF2B5EF4-FFF2-40B4-BE49-F238E27FC236}">
                <a16:creationId xmlns:a16="http://schemas.microsoft.com/office/drawing/2014/main" id="{8B378DCA-7945-263C-6026-B877301225F8}"/>
              </a:ext>
            </a:extLst>
          </p:cNvPr>
          <p:cNvSpPr txBox="1">
            <a:spLocks/>
          </p:cNvSpPr>
          <p:nvPr/>
        </p:nvSpPr>
        <p:spPr>
          <a:xfrm>
            <a:off x="682233" y="6789958"/>
            <a:ext cx="1676400" cy="1290278"/>
          </a:xfrm>
          <a:prstGeom prst="rect">
            <a:avLst/>
          </a:prstGeom>
        </p:spPr>
        <p:txBody>
          <a:bodyPr wrap="square" lIns="0" tIns="0" rIns="0" bIns="0" numCol="1" spcCol="216000">
            <a:normAutofit fontScale="85000" lnSpcReduction="10000"/>
          </a:bodyPr>
          <a:lstStyle>
            <a:lvl1pPr marL="0" indent="0" algn="just">
              <a:lnSpc>
                <a:spcPts val="1220"/>
              </a:lnSpc>
              <a:buNone/>
              <a:defRPr sz="1100">
                <a:solidFill>
                  <a:srgbClr val="404040"/>
                </a:solidFill>
                <a:latin typeface="+mn-lt"/>
                <a:ea typeface="+mn-ea"/>
                <a:cs typeface="+mn-cs"/>
              </a:defRPr>
            </a:lvl1pPr>
            <a:lvl2pPr marL="377967" indent="0" algn="just">
              <a:lnSpc>
                <a:spcPts val="1220"/>
              </a:lnSpc>
              <a:buNone/>
              <a:defRPr sz="1100">
                <a:solidFill>
                  <a:srgbClr val="404040"/>
                </a:solidFill>
                <a:latin typeface="+mn-lt"/>
                <a:ea typeface="+mn-ea"/>
                <a:cs typeface="+mn-cs"/>
              </a:defRPr>
            </a:lvl2pPr>
            <a:lvl3pPr marL="755934" indent="0" algn="just">
              <a:lnSpc>
                <a:spcPts val="1220"/>
              </a:lnSpc>
              <a:buNone/>
              <a:defRPr sz="1100">
                <a:solidFill>
                  <a:srgbClr val="404040"/>
                </a:solidFill>
                <a:latin typeface="+mn-lt"/>
                <a:ea typeface="+mn-ea"/>
                <a:cs typeface="+mn-cs"/>
              </a:defRPr>
            </a:lvl3pPr>
            <a:lvl4pPr marL="1133901" indent="0" algn="just">
              <a:lnSpc>
                <a:spcPts val="1220"/>
              </a:lnSpc>
              <a:buNone/>
              <a:defRPr sz="1100">
                <a:solidFill>
                  <a:srgbClr val="404040"/>
                </a:solidFill>
                <a:latin typeface="+mn-lt"/>
                <a:ea typeface="+mn-ea"/>
                <a:cs typeface="+mn-cs"/>
              </a:defRPr>
            </a:lvl4pPr>
            <a:lvl5pPr marL="1511869" indent="0" algn="just">
              <a:lnSpc>
                <a:spcPts val="1220"/>
              </a:lnSpc>
              <a:buNone/>
              <a:defRPr sz="1100">
                <a:solidFill>
                  <a:srgbClr val="404040"/>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7945" algn="l">
              <a:lnSpc>
                <a:spcPts val="1275"/>
              </a:lnSpc>
            </a:pPr>
            <a:r>
              <a:rPr lang="pt-PT" sz="1400" i="1" kern="0" spc="-5" dirty="0">
                <a:solidFill>
                  <a:srgbClr val="EB7339"/>
                </a:solidFill>
                <a:latin typeface="Calibri"/>
                <a:cs typeface="Calibri"/>
              </a:rPr>
              <a:t>Lista de atividades e respetivos resultados. As medidas operacionais anuais destinam-se a concretizar todos os aspetos dos objetivos do projeto.</a:t>
            </a:r>
            <a:endParaRPr lang="en-IE" sz="1400" i="1" kern="0" spc="-5" dirty="0">
              <a:solidFill>
                <a:srgbClr val="EB7339"/>
              </a:solidFill>
              <a:latin typeface="Calibri"/>
              <a:cs typeface="Calibri"/>
            </a:endParaRPr>
          </a:p>
        </p:txBody>
      </p:sp>
    </p:spTree>
    <p:extLst>
      <p:ext uri="{BB962C8B-B14F-4D97-AF65-F5344CB8AC3E}">
        <p14:creationId xmlns:p14="http://schemas.microsoft.com/office/powerpoint/2010/main" val="3422733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2752</TotalTime>
  <Words>8720</Words>
  <Application>Microsoft Office PowerPoint</Application>
  <PresentationFormat>Personalizado</PresentationFormat>
  <Paragraphs>439</Paragraphs>
  <Slides>22</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Arial MT</vt:lpstr>
      <vt:lpstr>Calibri</vt:lpstr>
      <vt:lpstr>Montserrat</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McAlpin</dc:creator>
  <cp:lastModifiedBy>Clara lourenco</cp:lastModifiedBy>
  <cp:revision>111</cp:revision>
  <dcterms:created xsi:type="dcterms:W3CDTF">2023-05-17T08:32:26Z</dcterms:created>
  <dcterms:modified xsi:type="dcterms:W3CDTF">2023-06-02T19:55:01Z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2023-03-17T00:00:00Z</vt:filetime>
  </property>
  <property fmtid="{D5CDD505-2E9C-101B-9397-08002B2CF9AE}" pid="3" name="Creator">
    <vt:lpwstr>Acrobat PDFMaker 10.1 for Word</vt:lpwstr>
  </property>
  <property fmtid="{D5CDD505-2E9C-101B-9397-08002B2CF9AE}" pid="4" name="LastSaved">
    <vt:filetime>2023-05-17T00:00:00Z</vt:filetime>
  </property>
</Properties>
</file>