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7D_4E0A09A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9"/>
  </p:notesMasterIdLst>
  <p:handoutMasterIdLst>
    <p:handoutMasterId r:id="rId40"/>
  </p:handoutMasterIdLst>
  <p:sldIdLst>
    <p:sldId id="256" r:id="rId2"/>
    <p:sldId id="259" r:id="rId3"/>
    <p:sldId id="385" r:id="rId4"/>
    <p:sldId id="362" r:id="rId5"/>
    <p:sldId id="370" r:id="rId6"/>
    <p:sldId id="372" r:id="rId7"/>
    <p:sldId id="270" r:id="rId8"/>
    <p:sldId id="374" r:id="rId9"/>
    <p:sldId id="373" r:id="rId10"/>
    <p:sldId id="375" r:id="rId11"/>
    <p:sldId id="376" r:id="rId12"/>
    <p:sldId id="377" r:id="rId13"/>
    <p:sldId id="378" r:id="rId14"/>
    <p:sldId id="382" r:id="rId15"/>
    <p:sldId id="383" r:id="rId16"/>
    <p:sldId id="384" r:id="rId17"/>
    <p:sldId id="379" r:id="rId18"/>
    <p:sldId id="380" r:id="rId19"/>
    <p:sldId id="381"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2" r:id="rId36"/>
    <p:sldId id="401" r:id="rId37"/>
    <p:sldId id="358" r:id="rId3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339"/>
    <a:srgbClr val="354F92"/>
    <a:srgbClr val="404040"/>
    <a:srgbClr val="ECECEC"/>
    <a:srgbClr val="EE5650"/>
    <a:srgbClr val="F2F2F2"/>
    <a:srgbClr val="FEBE38"/>
    <a:srgbClr val="B2DDC9"/>
    <a:srgbClr val="011E3B"/>
    <a:srgbClr val="052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2" autoAdjust="0"/>
    <p:restoredTop sz="95082"/>
  </p:normalViewPr>
  <p:slideViewPr>
    <p:cSldViewPr snapToGrid="0">
      <p:cViewPr>
        <p:scale>
          <a:sx n="120" d="100"/>
          <a:sy n="120" d="100"/>
        </p:scale>
        <p:origin x="1133" y="-4541"/>
      </p:cViewPr>
      <p:guideLst/>
    </p:cSldViewPr>
  </p:slideViewPr>
  <p:notesTextViewPr>
    <p:cViewPr>
      <p:scale>
        <a:sx n="1" d="1"/>
        <a:sy n="1" d="1"/>
      </p:scale>
      <p:origin x="0" y="0"/>
    </p:cViewPr>
  </p:notesTextViewPr>
  <p:sorterViewPr>
    <p:cViewPr>
      <p:scale>
        <a:sx n="74" d="100"/>
        <a:sy n="74" d="100"/>
      </p:scale>
      <p:origin x="0" y="-3084"/>
    </p:cViewPr>
  </p:sorterViewPr>
  <p:notesViewPr>
    <p:cSldViewPr snapToGrid="0">
      <p:cViewPr varScale="1">
        <p:scale>
          <a:sx n="71" d="100"/>
          <a:sy n="71" d="100"/>
        </p:scale>
        <p:origin x="35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commentAuthors" Target="commentAuthors.xml"/></Relationships>
</file>

<file path=ppt/comments/modernComment_17D_4E0A09A3.xml><?xml version="1.0" encoding="utf-8"?>
<p188:cmLst xmlns:a="http://schemas.openxmlformats.org/drawingml/2006/main" xmlns:r="http://schemas.openxmlformats.org/officeDocument/2006/relationships" xmlns:p188="http://schemas.microsoft.com/office/powerpoint/2018/8/main">
  <p188:cm id="{AAD1E6FB-BBCF-48AF-B7BB-04763F7FE383}" authorId="{3A646A2A-5463-31BB-24B8-887E45DDAF69}" created="2023-05-17T05:24:16.427">
    <ac:txMkLst xmlns:ac="http://schemas.microsoft.com/office/drawing/2013/main/command">
      <pc:docMk xmlns:pc="http://schemas.microsoft.com/office/powerpoint/2013/main/command"/>
      <pc:sldMk xmlns:pc="http://schemas.microsoft.com/office/powerpoint/2013/main/command" cId="1309280675" sldId="381"/>
      <ac:spMk id="29" creationId="{537CAD24-DDC4-5A82-E66C-FA9A9327A89B}"/>
      <ac:txMk cp="0">
        <ac:context len="1221" hash="590826198"/>
      </ac:txMk>
    </ac:txMkLst>
    <p188:pos x="2977286" y="218703"/>
    <p188:txBody>
      <a:bodyPr/>
      <a:lstStyle/>
      <a:p>
        <a:r>
          <a:rPr lang="en-IE"/>
          <a:t>Need to bring in a pic or something from Annex 2 about this example.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A08C5F-085A-CBE3-E443-74B261B8C7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6B18F3-843D-CA4E-8386-2101F918E6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ECBF80-1F2C-AF44-838C-AEDACC6C2D20}" type="datetimeFigureOut">
              <a:rPr lang="en-US" smtClean="0"/>
              <a:t>5/25/2023</a:t>
            </a:fld>
            <a:endParaRPr lang="en-US"/>
          </a:p>
        </p:txBody>
      </p:sp>
      <p:sp>
        <p:nvSpPr>
          <p:cNvPr id="4" name="Footer Placeholder 3">
            <a:extLst>
              <a:ext uri="{FF2B5EF4-FFF2-40B4-BE49-F238E27FC236}">
                <a16:creationId xmlns:a16="http://schemas.microsoft.com/office/drawing/2014/main" id="{FAB32015-26A6-3F01-DEC8-B99ED4C5E1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6A02B8-D6C1-0C26-96A0-71440B94E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C7C538-CCFC-5546-B464-715F130F903C}" type="slidenum">
              <a:rPr lang="en-US" smtClean="0"/>
              <a:t>‹Nº›</a:t>
            </a:fld>
            <a:endParaRPr lang="en-US"/>
          </a:p>
        </p:txBody>
      </p:sp>
    </p:spTree>
    <p:extLst>
      <p:ext uri="{BB962C8B-B14F-4D97-AF65-F5344CB8AC3E}">
        <p14:creationId xmlns:p14="http://schemas.microsoft.com/office/powerpoint/2010/main" val="3574995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25/05/2023</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‹Nº›</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r>
              <a:rPr lang="en-IE" dirty="0"/>
              <a:t>Change to our cover</a:t>
            </a:r>
          </a:p>
        </p:txBody>
      </p:sp>
      <p:sp>
        <p:nvSpPr>
          <p:cNvPr id="4" name="Slide Number Placeholder 3"/>
          <p:cNvSpPr>
            <a:spLocks noGrp="1"/>
          </p:cNvSpPr>
          <p:nvPr>
            <p:ph type="sldNum" sz="quarter" idx="5"/>
          </p:nvPr>
        </p:nvSpPr>
        <p:spPr/>
        <p:txBody>
          <a:bodyPr/>
          <a:lstStyle/>
          <a:p>
            <a:fld id="{B00B7772-C904-45C6-B074-7143637CB8A9}" type="slidenum">
              <a:rPr lang="en-IE" smtClean="0"/>
              <a:t>1</a:t>
            </a:fld>
            <a:endParaRPr lang="en-IE"/>
          </a:p>
        </p:txBody>
      </p:sp>
    </p:spTree>
    <p:extLst>
      <p:ext uri="{BB962C8B-B14F-4D97-AF65-F5344CB8AC3E}">
        <p14:creationId xmlns:p14="http://schemas.microsoft.com/office/powerpoint/2010/main" val="286015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26</a:t>
            </a:fld>
            <a:endParaRPr lang="en-IE"/>
          </a:p>
        </p:txBody>
      </p:sp>
    </p:spTree>
    <p:extLst>
      <p:ext uri="{BB962C8B-B14F-4D97-AF65-F5344CB8AC3E}">
        <p14:creationId xmlns:p14="http://schemas.microsoft.com/office/powerpoint/2010/main" val="316822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29</a:t>
            </a:fld>
            <a:endParaRPr lang="en-IE"/>
          </a:p>
        </p:txBody>
      </p:sp>
    </p:spTree>
    <p:extLst>
      <p:ext uri="{BB962C8B-B14F-4D97-AF65-F5344CB8AC3E}">
        <p14:creationId xmlns:p14="http://schemas.microsoft.com/office/powerpoint/2010/main" val="150749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31</a:t>
            </a:fld>
            <a:endParaRPr lang="en-IE"/>
          </a:p>
        </p:txBody>
      </p:sp>
    </p:spTree>
    <p:extLst>
      <p:ext uri="{BB962C8B-B14F-4D97-AF65-F5344CB8AC3E}">
        <p14:creationId xmlns:p14="http://schemas.microsoft.com/office/powerpoint/2010/main" val="377048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33</a:t>
            </a:fld>
            <a:endParaRPr lang="en-IE"/>
          </a:p>
        </p:txBody>
      </p:sp>
    </p:spTree>
    <p:extLst>
      <p:ext uri="{BB962C8B-B14F-4D97-AF65-F5344CB8AC3E}">
        <p14:creationId xmlns:p14="http://schemas.microsoft.com/office/powerpoint/2010/main" val="405553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35</a:t>
            </a:fld>
            <a:endParaRPr lang="en-IE"/>
          </a:p>
        </p:txBody>
      </p:sp>
    </p:spTree>
    <p:extLst>
      <p:ext uri="{BB962C8B-B14F-4D97-AF65-F5344CB8AC3E}">
        <p14:creationId xmlns:p14="http://schemas.microsoft.com/office/powerpoint/2010/main" val="1589652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36</a:t>
            </a:fld>
            <a:endParaRPr lang="en-IE"/>
          </a:p>
        </p:txBody>
      </p:sp>
    </p:spTree>
    <p:extLst>
      <p:ext uri="{BB962C8B-B14F-4D97-AF65-F5344CB8AC3E}">
        <p14:creationId xmlns:p14="http://schemas.microsoft.com/office/powerpoint/2010/main" val="294188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00B7772-C904-45C6-B074-7143637CB8A9}" type="slidenum">
              <a:rPr lang="en-IE" smtClean="0"/>
              <a:t>37</a:t>
            </a:fld>
            <a:endParaRPr lang="en-IE"/>
          </a:p>
        </p:txBody>
      </p:sp>
    </p:spTree>
    <p:extLst>
      <p:ext uri="{BB962C8B-B14F-4D97-AF65-F5344CB8AC3E}">
        <p14:creationId xmlns:p14="http://schemas.microsoft.com/office/powerpoint/2010/main" val="69203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r>
              <a:rPr lang="en-IE" dirty="0"/>
              <a:t>Keep</a:t>
            </a:r>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a:p>
        </p:txBody>
      </p:sp>
    </p:spTree>
    <p:extLst>
      <p:ext uri="{BB962C8B-B14F-4D97-AF65-F5344CB8AC3E}">
        <p14:creationId xmlns:p14="http://schemas.microsoft.com/office/powerpoint/2010/main" val="67867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6</a:t>
            </a:fld>
            <a:endParaRPr lang="en-IE"/>
          </a:p>
        </p:txBody>
      </p:sp>
    </p:spTree>
    <p:extLst>
      <p:ext uri="{BB962C8B-B14F-4D97-AF65-F5344CB8AC3E}">
        <p14:creationId xmlns:p14="http://schemas.microsoft.com/office/powerpoint/2010/main" val="147597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Quotation slide 2</a:t>
            </a:r>
          </a:p>
        </p:txBody>
      </p:sp>
      <p:sp>
        <p:nvSpPr>
          <p:cNvPr id="4" name="Slide Number Placeholder 3"/>
          <p:cNvSpPr>
            <a:spLocks noGrp="1"/>
          </p:cNvSpPr>
          <p:nvPr>
            <p:ph type="sldNum" sz="quarter" idx="5"/>
          </p:nvPr>
        </p:nvSpPr>
        <p:spPr/>
        <p:txBody>
          <a:bodyPr/>
          <a:lstStyle/>
          <a:p>
            <a:fld id="{B00B7772-C904-45C6-B074-7143637CB8A9}" type="slidenum">
              <a:rPr lang="en-IE" smtClean="0"/>
              <a:t>7</a:t>
            </a:fld>
            <a:endParaRPr lang="en-IE"/>
          </a:p>
        </p:txBody>
      </p:sp>
    </p:spTree>
    <p:extLst>
      <p:ext uri="{BB962C8B-B14F-4D97-AF65-F5344CB8AC3E}">
        <p14:creationId xmlns:p14="http://schemas.microsoft.com/office/powerpoint/2010/main" val="218572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12</a:t>
            </a:fld>
            <a:endParaRPr lang="en-IE"/>
          </a:p>
        </p:txBody>
      </p:sp>
    </p:spTree>
    <p:extLst>
      <p:ext uri="{BB962C8B-B14F-4D97-AF65-F5344CB8AC3E}">
        <p14:creationId xmlns:p14="http://schemas.microsoft.com/office/powerpoint/2010/main" val="266016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15</a:t>
            </a:fld>
            <a:endParaRPr lang="en-IE"/>
          </a:p>
        </p:txBody>
      </p:sp>
    </p:spTree>
    <p:extLst>
      <p:ext uri="{BB962C8B-B14F-4D97-AF65-F5344CB8AC3E}">
        <p14:creationId xmlns:p14="http://schemas.microsoft.com/office/powerpoint/2010/main" val="45737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18</a:t>
            </a:fld>
            <a:endParaRPr lang="en-IE"/>
          </a:p>
        </p:txBody>
      </p:sp>
    </p:spTree>
    <p:extLst>
      <p:ext uri="{BB962C8B-B14F-4D97-AF65-F5344CB8AC3E}">
        <p14:creationId xmlns:p14="http://schemas.microsoft.com/office/powerpoint/2010/main" val="224475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21</a:t>
            </a:fld>
            <a:endParaRPr lang="en-IE"/>
          </a:p>
        </p:txBody>
      </p:sp>
    </p:spTree>
    <p:extLst>
      <p:ext uri="{BB962C8B-B14F-4D97-AF65-F5344CB8AC3E}">
        <p14:creationId xmlns:p14="http://schemas.microsoft.com/office/powerpoint/2010/main" val="126730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24</a:t>
            </a:fld>
            <a:endParaRPr lang="en-IE"/>
          </a:p>
        </p:txBody>
      </p:sp>
    </p:spTree>
    <p:extLst>
      <p:ext uri="{BB962C8B-B14F-4D97-AF65-F5344CB8AC3E}">
        <p14:creationId xmlns:p14="http://schemas.microsoft.com/office/powerpoint/2010/main" val="1954035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6A301-67BB-C349-8FFA-0088C00B11EA}"/>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504587" y="9831121"/>
            <a:ext cx="1632901" cy="374967"/>
          </a:xfrm>
          <a:prstGeom prst="rect">
            <a:avLst/>
          </a:prstGeom>
          <a:ln>
            <a:noFill/>
          </a:ln>
          <a:extLst>
            <a:ext uri="{53640926-AAD7-44D8-BBD7-CCE9431645EC}">
              <a14:shadowObscured xmlns:a14="http://schemas.microsoft.com/office/drawing/2010/main"/>
            </a:ext>
          </a:extLst>
        </p:spPr>
      </p:pic>
      <p:sp>
        <p:nvSpPr>
          <p:cNvPr id="7" name="Picture Placeholder 6">
            <a:extLst>
              <a:ext uri="{FF2B5EF4-FFF2-40B4-BE49-F238E27FC236}">
                <a16:creationId xmlns:a16="http://schemas.microsoft.com/office/drawing/2014/main" id="{417A3FC7-20EC-8431-1F52-D6A5D352074B}"/>
              </a:ext>
            </a:extLst>
          </p:cNvPr>
          <p:cNvSpPr>
            <a:spLocks noGrp="1"/>
          </p:cNvSpPr>
          <p:nvPr>
            <p:ph type="pic" sz="quarter" idx="10"/>
          </p:nvPr>
        </p:nvSpPr>
        <p:spPr>
          <a:xfrm>
            <a:off x="-1" y="2476502"/>
            <a:ext cx="7559675" cy="6351587"/>
          </a:xfrm>
          <a:custGeom>
            <a:avLst/>
            <a:gdLst>
              <a:gd name="connsiteX0" fmla="*/ 0 w 7559675"/>
              <a:gd name="connsiteY0" fmla="*/ 0 h 6351587"/>
              <a:gd name="connsiteX1" fmla="*/ 7559675 w 7559675"/>
              <a:gd name="connsiteY1" fmla="*/ 0 h 6351587"/>
              <a:gd name="connsiteX2" fmla="*/ 7544825 w 7559675"/>
              <a:gd name="connsiteY2" fmla="*/ 6351587 h 6351587"/>
              <a:gd name="connsiteX3" fmla="*/ 4139739 w 7559675"/>
              <a:gd name="connsiteY3" fmla="*/ 6351587 h 6351587"/>
              <a:gd name="connsiteX4" fmla="*/ 4139739 w 7559675"/>
              <a:gd name="connsiteY4" fmla="*/ 4598623 h 6351587"/>
              <a:gd name="connsiteX5" fmla="*/ 1 w 7559675"/>
              <a:gd name="connsiteY5" fmla="*/ 4598623 h 6351587"/>
              <a:gd name="connsiteX6" fmla="*/ 1 w 7559675"/>
              <a:gd name="connsiteY6" fmla="*/ 6102329 h 6351587"/>
              <a:gd name="connsiteX7" fmla="*/ 0 w 7559675"/>
              <a:gd name="connsiteY7" fmla="*/ 6102329 h 635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6351587">
                <a:moveTo>
                  <a:pt x="0" y="0"/>
                </a:moveTo>
                <a:lnTo>
                  <a:pt x="7559675" y="0"/>
                </a:lnTo>
                <a:lnTo>
                  <a:pt x="7544825" y="6351587"/>
                </a:lnTo>
                <a:lnTo>
                  <a:pt x="4139739" y="6351587"/>
                </a:lnTo>
                <a:lnTo>
                  <a:pt x="4139739" y="4598623"/>
                </a:lnTo>
                <a:lnTo>
                  <a:pt x="1" y="4598623"/>
                </a:lnTo>
                <a:lnTo>
                  <a:pt x="1" y="6102329"/>
                </a:lnTo>
                <a:lnTo>
                  <a:pt x="0" y="6102329"/>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64" name="Rectangle 63">
            <a:extLst>
              <a:ext uri="{FF2B5EF4-FFF2-40B4-BE49-F238E27FC236}">
                <a16:creationId xmlns:a16="http://schemas.microsoft.com/office/drawing/2014/main" id="{01EF163A-B5E3-9846-85F1-EBD429D77F07}"/>
              </a:ext>
            </a:extLst>
          </p:cNvPr>
          <p:cNvSpPr/>
          <p:nvPr userDrawn="1"/>
        </p:nvSpPr>
        <p:spPr>
          <a:xfrm>
            <a:off x="0" y="7075123"/>
            <a:ext cx="4139738" cy="2755998"/>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62" name="Picture 61" descr="Logo, company name&#10;&#10;Description automatically generated">
            <a:extLst>
              <a:ext uri="{FF2B5EF4-FFF2-40B4-BE49-F238E27FC236}">
                <a16:creationId xmlns:a16="http://schemas.microsoft.com/office/drawing/2014/main" id="{4E5BFB51-2DCB-504A-85A6-88BFE2BFC5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12515" y="423242"/>
            <a:ext cx="2957756" cy="177849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ur Team x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7E73B-882A-1F40-9D06-594EA1E40ED0}"/>
              </a:ext>
            </a:extLst>
          </p:cNvPr>
          <p:cNvSpPr/>
          <p:nvPr userDrawn="1"/>
        </p:nvSpPr>
        <p:spPr>
          <a:xfrm>
            <a:off x="0" y="0"/>
            <a:ext cx="1013246"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 Placeholder 32">
            <a:extLst>
              <a:ext uri="{FF2B5EF4-FFF2-40B4-BE49-F238E27FC236}">
                <a16:creationId xmlns:a16="http://schemas.microsoft.com/office/drawing/2014/main" id="{0F210584-3EBA-974E-AFB4-2313A0248EC3}"/>
              </a:ext>
            </a:extLst>
          </p:cNvPr>
          <p:cNvSpPr>
            <a:spLocks noGrp="1"/>
          </p:cNvSpPr>
          <p:nvPr>
            <p:ph type="body" sz="quarter" idx="13" hasCustomPrompt="1"/>
          </p:nvPr>
        </p:nvSpPr>
        <p:spPr>
          <a:xfrm rot="16200000">
            <a:off x="-651808" y="1656578"/>
            <a:ext cx="2551390" cy="778717"/>
          </a:xfrm>
          <a:prstGeom prst="rect">
            <a:avLst/>
          </a:prstGeom>
        </p:spPr>
        <p:txBody>
          <a:bodyPr>
            <a:noAutofit/>
          </a:bodyPr>
          <a:lstStyle>
            <a:lvl1pPr marL="0" indent="0" algn="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66" name="Picture Placeholder 12">
            <a:extLst>
              <a:ext uri="{FF2B5EF4-FFF2-40B4-BE49-F238E27FC236}">
                <a16:creationId xmlns:a16="http://schemas.microsoft.com/office/drawing/2014/main" id="{C88B0DF3-C40D-974A-9072-7417D1BECE9B}"/>
              </a:ext>
            </a:extLst>
          </p:cNvPr>
          <p:cNvSpPr>
            <a:spLocks noGrp="1"/>
          </p:cNvSpPr>
          <p:nvPr>
            <p:ph type="pic" sz="quarter" idx="42"/>
          </p:nvPr>
        </p:nvSpPr>
        <p:spPr>
          <a:xfrm>
            <a:off x="1374371" y="4333781"/>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67" name="Text Placeholder 32">
            <a:extLst>
              <a:ext uri="{FF2B5EF4-FFF2-40B4-BE49-F238E27FC236}">
                <a16:creationId xmlns:a16="http://schemas.microsoft.com/office/drawing/2014/main" id="{CDDD72A8-8F21-824A-A48C-9B0E28CDE6E2}"/>
              </a:ext>
            </a:extLst>
          </p:cNvPr>
          <p:cNvSpPr>
            <a:spLocks noGrp="1"/>
          </p:cNvSpPr>
          <p:nvPr>
            <p:ph type="body" sz="quarter" idx="43" hasCustomPrompt="1"/>
          </p:nvPr>
        </p:nvSpPr>
        <p:spPr>
          <a:xfrm>
            <a:off x="1375164" y="3849758"/>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68" name="Text Placeholder 32">
            <a:extLst>
              <a:ext uri="{FF2B5EF4-FFF2-40B4-BE49-F238E27FC236}">
                <a16:creationId xmlns:a16="http://schemas.microsoft.com/office/drawing/2014/main" id="{58280E68-E468-5443-AB89-44457ED61870}"/>
              </a:ext>
            </a:extLst>
          </p:cNvPr>
          <p:cNvSpPr>
            <a:spLocks noGrp="1"/>
          </p:cNvSpPr>
          <p:nvPr>
            <p:ph type="body" sz="quarter" idx="44" hasCustomPrompt="1"/>
          </p:nvPr>
        </p:nvSpPr>
        <p:spPr>
          <a:xfrm>
            <a:off x="1366643" y="6111235"/>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1" name="Picture Placeholder 12">
            <a:extLst>
              <a:ext uri="{FF2B5EF4-FFF2-40B4-BE49-F238E27FC236}">
                <a16:creationId xmlns:a16="http://schemas.microsoft.com/office/drawing/2014/main" id="{25182742-888A-DD42-9C19-1CAFB34EE274}"/>
              </a:ext>
            </a:extLst>
          </p:cNvPr>
          <p:cNvSpPr>
            <a:spLocks noGrp="1"/>
          </p:cNvSpPr>
          <p:nvPr>
            <p:ph type="pic" sz="quarter" idx="46"/>
          </p:nvPr>
        </p:nvSpPr>
        <p:spPr>
          <a:xfrm>
            <a:off x="3370382"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2" name="Text Placeholder 32">
            <a:extLst>
              <a:ext uri="{FF2B5EF4-FFF2-40B4-BE49-F238E27FC236}">
                <a16:creationId xmlns:a16="http://schemas.microsoft.com/office/drawing/2014/main" id="{0C917940-FAC4-3E49-8DD4-A70796FF81BE}"/>
              </a:ext>
            </a:extLst>
          </p:cNvPr>
          <p:cNvSpPr>
            <a:spLocks noGrp="1"/>
          </p:cNvSpPr>
          <p:nvPr>
            <p:ph type="body" sz="quarter" idx="47" hasCustomPrompt="1"/>
          </p:nvPr>
        </p:nvSpPr>
        <p:spPr>
          <a:xfrm>
            <a:off x="3371175"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3" name="Text Placeholder 32">
            <a:extLst>
              <a:ext uri="{FF2B5EF4-FFF2-40B4-BE49-F238E27FC236}">
                <a16:creationId xmlns:a16="http://schemas.microsoft.com/office/drawing/2014/main" id="{C243A7B2-92DD-564A-B70E-0A90B0BD7C85}"/>
              </a:ext>
            </a:extLst>
          </p:cNvPr>
          <p:cNvSpPr>
            <a:spLocks noGrp="1"/>
          </p:cNvSpPr>
          <p:nvPr>
            <p:ph type="body" sz="quarter" idx="48" hasCustomPrompt="1"/>
          </p:nvPr>
        </p:nvSpPr>
        <p:spPr>
          <a:xfrm>
            <a:off x="3362654"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6" name="Picture Placeholder 12">
            <a:extLst>
              <a:ext uri="{FF2B5EF4-FFF2-40B4-BE49-F238E27FC236}">
                <a16:creationId xmlns:a16="http://schemas.microsoft.com/office/drawing/2014/main" id="{D8AE4481-2999-FB4C-8E70-7B7B0582EB36}"/>
              </a:ext>
            </a:extLst>
          </p:cNvPr>
          <p:cNvSpPr>
            <a:spLocks noGrp="1"/>
          </p:cNvSpPr>
          <p:nvPr>
            <p:ph type="pic" sz="quarter" idx="50"/>
          </p:nvPr>
        </p:nvSpPr>
        <p:spPr>
          <a:xfrm>
            <a:off x="5366393"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7" name="Text Placeholder 32">
            <a:extLst>
              <a:ext uri="{FF2B5EF4-FFF2-40B4-BE49-F238E27FC236}">
                <a16:creationId xmlns:a16="http://schemas.microsoft.com/office/drawing/2014/main" id="{15B602A0-95EA-DD4F-A9F4-4CB503963710}"/>
              </a:ext>
            </a:extLst>
          </p:cNvPr>
          <p:cNvSpPr>
            <a:spLocks noGrp="1"/>
          </p:cNvSpPr>
          <p:nvPr>
            <p:ph type="body" sz="quarter" idx="51" hasCustomPrompt="1"/>
          </p:nvPr>
        </p:nvSpPr>
        <p:spPr>
          <a:xfrm>
            <a:off x="5367186"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8" name="Text Placeholder 32">
            <a:extLst>
              <a:ext uri="{FF2B5EF4-FFF2-40B4-BE49-F238E27FC236}">
                <a16:creationId xmlns:a16="http://schemas.microsoft.com/office/drawing/2014/main" id="{B88E9E7F-117D-7348-BA95-20A2DE5247F2}"/>
              </a:ext>
            </a:extLst>
          </p:cNvPr>
          <p:cNvSpPr>
            <a:spLocks noGrp="1"/>
          </p:cNvSpPr>
          <p:nvPr>
            <p:ph type="body" sz="quarter" idx="52" hasCustomPrompt="1"/>
          </p:nvPr>
        </p:nvSpPr>
        <p:spPr>
          <a:xfrm>
            <a:off x="5358665"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0" name="Picture Placeholder 12">
            <a:extLst>
              <a:ext uri="{FF2B5EF4-FFF2-40B4-BE49-F238E27FC236}">
                <a16:creationId xmlns:a16="http://schemas.microsoft.com/office/drawing/2014/main" id="{5EC4127F-77E3-A543-9907-D76856723624}"/>
              </a:ext>
            </a:extLst>
          </p:cNvPr>
          <p:cNvSpPr>
            <a:spLocks noGrp="1"/>
          </p:cNvSpPr>
          <p:nvPr>
            <p:ph type="pic" sz="quarter" idx="58"/>
          </p:nvPr>
        </p:nvSpPr>
        <p:spPr>
          <a:xfrm>
            <a:off x="1327973" y="133028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1" name="Text Placeholder 32">
            <a:extLst>
              <a:ext uri="{FF2B5EF4-FFF2-40B4-BE49-F238E27FC236}">
                <a16:creationId xmlns:a16="http://schemas.microsoft.com/office/drawing/2014/main" id="{08E18E8B-E137-274B-B388-A308F3B01C25}"/>
              </a:ext>
            </a:extLst>
          </p:cNvPr>
          <p:cNvSpPr>
            <a:spLocks noGrp="1"/>
          </p:cNvSpPr>
          <p:nvPr>
            <p:ph type="body" sz="quarter" idx="59" hasCustomPrompt="1"/>
          </p:nvPr>
        </p:nvSpPr>
        <p:spPr>
          <a:xfrm>
            <a:off x="1328766" y="846257"/>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2" name="Text Placeholder 32">
            <a:extLst>
              <a:ext uri="{FF2B5EF4-FFF2-40B4-BE49-F238E27FC236}">
                <a16:creationId xmlns:a16="http://schemas.microsoft.com/office/drawing/2014/main" id="{5BCB3A0B-B5B8-E94F-B2E5-448F91C6E018}"/>
              </a:ext>
            </a:extLst>
          </p:cNvPr>
          <p:cNvSpPr>
            <a:spLocks noGrp="1"/>
          </p:cNvSpPr>
          <p:nvPr>
            <p:ph type="body" sz="quarter" idx="60" hasCustomPrompt="1"/>
          </p:nvPr>
        </p:nvSpPr>
        <p:spPr>
          <a:xfrm>
            <a:off x="1320245" y="3107734"/>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3" name="Picture Placeholder 12">
            <a:extLst>
              <a:ext uri="{FF2B5EF4-FFF2-40B4-BE49-F238E27FC236}">
                <a16:creationId xmlns:a16="http://schemas.microsoft.com/office/drawing/2014/main" id="{E8DBFCB7-FBC4-304D-BD51-19792B73A551}"/>
              </a:ext>
            </a:extLst>
          </p:cNvPr>
          <p:cNvSpPr>
            <a:spLocks noGrp="1"/>
          </p:cNvSpPr>
          <p:nvPr>
            <p:ph type="pic" sz="quarter" idx="61"/>
          </p:nvPr>
        </p:nvSpPr>
        <p:spPr>
          <a:xfrm>
            <a:off x="3323984"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4" name="Text Placeholder 32">
            <a:extLst>
              <a:ext uri="{FF2B5EF4-FFF2-40B4-BE49-F238E27FC236}">
                <a16:creationId xmlns:a16="http://schemas.microsoft.com/office/drawing/2014/main" id="{4146C2D5-E25B-9248-A513-68AEC9EC7C10}"/>
              </a:ext>
            </a:extLst>
          </p:cNvPr>
          <p:cNvSpPr>
            <a:spLocks noGrp="1"/>
          </p:cNvSpPr>
          <p:nvPr>
            <p:ph type="body" sz="quarter" idx="62" hasCustomPrompt="1"/>
          </p:nvPr>
        </p:nvSpPr>
        <p:spPr>
          <a:xfrm>
            <a:off x="3324777"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5" name="Text Placeholder 32">
            <a:extLst>
              <a:ext uri="{FF2B5EF4-FFF2-40B4-BE49-F238E27FC236}">
                <a16:creationId xmlns:a16="http://schemas.microsoft.com/office/drawing/2014/main" id="{74128A00-D31E-E342-9CCD-74D7D36FED1A}"/>
              </a:ext>
            </a:extLst>
          </p:cNvPr>
          <p:cNvSpPr>
            <a:spLocks noGrp="1"/>
          </p:cNvSpPr>
          <p:nvPr>
            <p:ph type="body" sz="quarter" idx="63" hasCustomPrompt="1"/>
          </p:nvPr>
        </p:nvSpPr>
        <p:spPr>
          <a:xfrm>
            <a:off x="3316256"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6" name="Picture Placeholder 12">
            <a:extLst>
              <a:ext uri="{FF2B5EF4-FFF2-40B4-BE49-F238E27FC236}">
                <a16:creationId xmlns:a16="http://schemas.microsoft.com/office/drawing/2014/main" id="{DF046402-211E-564C-B310-E6CAF4FAA5A4}"/>
              </a:ext>
            </a:extLst>
          </p:cNvPr>
          <p:cNvSpPr>
            <a:spLocks noGrp="1"/>
          </p:cNvSpPr>
          <p:nvPr>
            <p:ph type="pic" sz="quarter" idx="64"/>
          </p:nvPr>
        </p:nvSpPr>
        <p:spPr>
          <a:xfrm>
            <a:off x="5319995"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7" name="Text Placeholder 32">
            <a:extLst>
              <a:ext uri="{FF2B5EF4-FFF2-40B4-BE49-F238E27FC236}">
                <a16:creationId xmlns:a16="http://schemas.microsoft.com/office/drawing/2014/main" id="{7C96422B-A40B-3F48-8E09-498024AE6F5B}"/>
              </a:ext>
            </a:extLst>
          </p:cNvPr>
          <p:cNvSpPr>
            <a:spLocks noGrp="1"/>
          </p:cNvSpPr>
          <p:nvPr>
            <p:ph type="body" sz="quarter" idx="65" hasCustomPrompt="1"/>
          </p:nvPr>
        </p:nvSpPr>
        <p:spPr>
          <a:xfrm>
            <a:off x="5320788"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8" name="Text Placeholder 32">
            <a:extLst>
              <a:ext uri="{FF2B5EF4-FFF2-40B4-BE49-F238E27FC236}">
                <a16:creationId xmlns:a16="http://schemas.microsoft.com/office/drawing/2014/main" id="{965543B7-3E6D-7641-AA35-A1080C1FDA8A}"/>
              </a:ext>
            </a:extLst>
          </p:cNvPr>
          <p:cNvSpPr>
            <a:spLocks noGrp="1"/>
          </p:cNvSpPr>
          <p:nvPr>
            <p:ph type="body" sz="quarter" idx="66" hasCustomPrompt="1"/>
          </p:nvPr>
        </p:nvSpPr>
        <p:spPr>
          <a:xfrm>
            <a:off x="5312267"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9" name="Picture Placeholder 12">
            <a:extLst>
              <a:ext uri="{FF2B5EF4-FFF2-40B4-BE49-F238E27FC236}">
                <a16:creationId xmlns:a16="http://schemas.microsoft.com/office/drawing/2014/main" id="{7298396B-A9E2-474D-A11E-0537DC968FEB}"/>
              </a:ext>
            </a:extLst>
          </p:cNvPr>
          <p:cNvSpPr>
            <a:spLocks noGrp="1"/>
          </p:cNvSpPr>
          <p:nvPr>
            <p:ph type="pic" sz="quarter" idx="67"/>
          </p:nvPr>
        </p:nvSpPr>
        <p:spPr>
          <a:xfrm>
            <a:off x="1335701" y="733728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0" name="Text Placeholder 32">
            <a:extLst>
              <a:ext uri="{FF2B5EF4-FFF2-40B4-BE49-F238E27FC236}">
                <a16:creationId xmlns:a16="http://schemas.microsoft.com/office/drawing/2014/main" id="{36C90D77-614E-D44E-BBEE-D310003BABDC}"/>
              </a:ext>
            </a:extLst>
          </p:cNvPr>
          <p:cNvSpPr>
            <a:spLocks noGrp="1"/>
          </p:cNvSpPr>
          <p:nvPr>
            <p:ph type="body" sz="quarter" idx="68" hasCustomPrompt="1"/>
          </p:nvPr>
        </p:nvSpPr>
        <p:spPr>
          <a:xfrm>
            <a:off x="1336494" y="6853259"/>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1" name="Text Placeholder 32">
            <a:extLst>
              <a:ext uri="{FF2B5EF4-FFF2-40B4-BE49-F238E27FC236}">
                <a16:creationId xmlns:a16="http://schemas.microsoft.com/office/drawing/2014/main" id="{F174A7F4-743D-664F-AD81-51514E6D7FC2}"/>
              </a:ext>
            </a:extLst>
          </p:cNvPr>
          <p:cNvSpPr>
            <a:spLocks noGrp="1"/>
          </p:cNvSpPr>
          <p:nvPr>
            <p:ph type="body" sz="quarter" idx="69" hasCustomPrompt="1"/>
          </p:nvPr>
        </p:nvSpPr>
        <p:spPr>
          <a:xfrm>
            <a:off x="1327973" y="9114736"/>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2" name="Picture Placeholder 12">
            <a:extLst>
              <a:ext uri="{FF2B5EF4-FFF2-40B4-BE49-F238E27FC236}">
                <a16:creationId xmlns:a16="http://schemas.microsoft.com/office/drawing/2014/main" id="{3C0B0BA8-7A87-D041-B18F-FD67225E54EF}"/>
              </a:ext>
            </a:extLst>
          </p:cNvPr>
          <p:cNvSpPr>
            <a:spLocks noGrp="1"/>
          </p:cNvSpPr>
          <p:nvPr>
            <p:ph type="pic" sz="quarter" idx="70"/>
          </p:nvPr>
        </p:nvSpPr>
        <p:spPr>
          <a:xfrm>
            <a:off x="3331712"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3" name="Text Placeholder 32">
            <a:extLst>
              <a:ext uri="{FF2B5EF4-FFF2-40B4-BE49-F238E27FC236}">
                <a16:creationId xmlns:a16="http://schemas.microsoft.com/office/drawing/2014/main" id="{EAEB676E-329B-BD4F-8193-F00970F0538D}"/>
              </a:ext>
            </a:extLst>
          </p:cNvPr>
          <p:cNvSpPr>
            <a:spLocks noGrp="1"/>
          </p:cNvSpPr>
          <p:nvPr>
            <p:ph type="body" sz="quarter" idx="71" hasCustomPrompt="1"/>
          </p:nvPr>
        </p:nvSpPr>
        <p:spPr>
          <a:xfrm>
            <a:off x="3332505"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4" name="Text Placeholder 32">
            <a:extLst>
              <a:ext uri="{FF2B5EF4-FFF2-40B4-BE49-F238E27FC236}">
                <a16:creationId xmlns:a16="http://schemas.microsoft.com/office/drawing/2014/main" id="{D679931E-A043-2B4F-AAE3-9A499B66072B}"/>
              </a:ext>
            </a:extLst>
          </p:cNvPr>
          <p:cNvSpPr>
            <a:spLocks noGrp="1"/>
          </p:cNvSpPr>
          <p:nvPr>
            <p:ph type="body" sz="quarter" idx="72" hasCustomPrompt="1"/>
          </p:nvPr>
        </p:nvSpPr>
        <p:spPr>
          <a:xfrm>
            <a:off x="3323984"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5" name="Picture Placeholder 12">
            <a:extLst>
              <a:ext uri="{FF2B5EF4-FFF2-40B4-BE49-F238E27FC236}">
                <a16:creationId xmlns:a16="http://schemas.microsoft.com/office/drawing/2014/main" id="{6AB5F546-3B77-8246-9494-F125980736C1}"/>
              </a:ext>
            </a:extLst>
          </p:cNvPr>
          <p:cNvSpPr>
            <a:spLocks noGrp="1"/>
          </p:cNvSpPr>
          <p:nvPr>
            <p:ph type="pic" sz="quarter" idx="73"/>
          </p:nvPr>
        </p:nvSpPr>
        <p:spPr>
          <a:xfrm>
            <a:off x="5327723"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6" name="Text Placeholder 32">
            <a:extLst>
              <a:ext uri="{FF2B5EF4-FFF2-40B4-BE49-F238E27FC236}">
                <a16:creationId xmlns:a16="http://schemas.microsoft.com/office/drawing/2014/main" id="{B62BB907-0C39-8042-BFD7-DB7BE865247B}"/>
              </a:ext>
            </a:extLst>
          </p:cNvPr>
          <p:cNvSpPr>
            <a:spLocks noGrp="1"/>
          </p:cNvSpPr>
          <p:nvPr>
            <p:ph type="body" sz="quarter" idx="74" hasCustomPrompt="1"/>
          </p:nvPr>
        </p:nvSpPr>
        <p:spPr>
          <a:xfrm>
            <a:off x="5328516"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7" name="Text Placeholder 32">
            <a:extLst>
              <a:ext uri="{FF2B5EF4-FFF2-40B4-BE49-F238E27FC236}">
                <a16:creationId xmlns:a16="http://schemas.microsoft.com/office/drawing/2014/main" id="{83FA4A28-9B4F-6641-855F-218541FD20DC}"/>
              </a:ext>
            </a:extLst>
          </p:cNvPr>
          <p:cNvSpPr>
            <a:spLocks noGrp="1"/>
          </p:cNvSpPr>
          <p:nvPr>
            <p:ph type="body" sz="quarter" idx="75" hasCustomPrompt="1"/>
          </p:nvPr>
        </p:nvSpPr>
        <p:spPr>
          <a:xfrm>
            <a:off x="5319995"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34" name="Slide Number Placeholder 5">
            <a:extLst>
              <a:ext uri="{FF2B5EF4-FFF2-40B4-BE49-F238E27FC236}">
                <a16:creationId xmlns:a16="http://schemas.microsoft.com/office/drawing/2014/main" id="{140826C7-A2E1-394A-9F2D-247840A65B93}"/>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319168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30719DC3-C2D9-C94D-88D6-DBEE53DBC7BE}"/>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aphic 2">
            <a:extLst>
              <a:ext uri="{FF2B5EF4-FFF2-40B4-BE49-F238E27FC236}">
                <a16:creationId xmlns:a16="http://schemas.microsoft.com/office/drawing/2014/main" id="{EA93F0A0-22C8-604F-B2F0-A1BB678ED81B}"/>
              </a:ext>
            </a:extLst>
          </p:cNvPr>
          <p:cNvGrpSpPr/>
          <p:nvPr userDrawn="1"/>
        </p:nvGrpSpPr>
        <p:grpSpPr>
          <a:xfrm rot="16200000">
            <a:off x="-1111459" y="7124474"/>
            <a:ext cx="3833889" cy="1673865"/>
            <a:chOff x="3357879" y="5072538"/>
            <a:chExt cx="593407" cy="259080"/>
          </a:xfrm>
          <a:solidFill>
            <a:srgbClr val="EB7339"/>
          </a:solidFill>
        </p:grpSpPr>
        <p:sp>
          <p:nvSpPr>
            <p:cNvPr id="86" name="Freeform 85">
              <a:extLst>
                <a:ext uri="{FF2B5EF4-FFF2-40B4-BE49-F238E27FC236}">
                  <a16:creationId xmlns:a16="http://schemas.microsoft.com/office/drawing/2014/main" id="{CDFE8877-47F0-7449-B135-97FCBF31FD2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86">
              <a:extLst>
                <a:ext uri="{FF2B5EF4-FFF2-40B4-BE49-F238E27FC236}">
                  <a16:creationId xmlns:a16="http://schemas.microsoft.com/office/drawing/2014/main" id="{FC03E3CD-48A8-4D4C-8534-7A3E67BEBC3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87">
              <a:extLst>
                <a:ext uri="{FF2B5EF4-FFF2-40B4-BE49-F238E27FC236}">
                  <a16:creationId xmlns:a16="http://schemas.microsoft.com/office/drawing/2014/main" id="{80723D58-9DD4-4F4A-8773-802AF1DAA32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89" name="Graphic 2">
            <a:extLst>
              <a:ext uri="{FF2B5EF4-FFF2-40B4-BE49-F238E27FC236}">
                <a16:creationId xmlns:a16="http://schemas.microsoft.com/office/drawing/2014/main" id="{F769871B-A72B-1E47-A4E3-291EAF8B2F05}"/>
              </a:ext>
            </a:extLst>
          </p:cNvPr>
          <p:cNvGrpSpPr/>
          <p:nvPr userDrawn="1"/>
        </p:nvGrpSpPr>
        <p:grpSpPr>
          <a:xfrm rot="5400000">
            <a:off x="5340797" y="2244049"/>
            <a:ext cx="3833889" cy="1673865"/>
            <a:chOff x="3357879" y="5072538"/>
            <a:chExt cx="593407" cy="259080"/>
          </a:xfrm>
          <a:solidFill>
            <a:srgbClr val="EB7339"/>
          </a:solidFill>
        </p:grpSpPr>
        <p:sp>
          <p:nvSpPr>
            <p:cNvPr id="90" name="Freeform 89">
              <a:extLst>
                <a:ext uri="{FF2B5EF4-FFF2-40B4-BE49-F238E27FC236}">
                  <a16:creationId xmlns:a16="http://schemas.microsoft.com/office/drawing/2014/main" id="{BCB2449D-12E1-8F4D-B461-008AEF40B8F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ED298CE3-9691-5841-8A3A-4D06AFD4088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91">
              <a:extLst>
                <a:ext uri="{FF2B5EF4-FFF2-40B4-BE49-F238E27FC236}">
                  <a16:creationId xmlns:a16="http://schemas.microsoft.com/office/drawing/2014/main" id="{40CF65DF-8F48-C743-A7F3-B9451F35C8F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3" name="Rectangle 92">
            <a:extLst>
              <a:ext uri="{FF2B5EF4-FFF2-40B4-BE49-F238E27FC236}">
                <a16:creationId xmlns:a16="http://schemas.microsoft.com/office/drawing/2014/main" id="{639F2B41-5741-5D45-B970-31CB64F555C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5DC154D-7B81-D646-B3E9-21DBC9767B1F}"/>
              </a:ext>
            </a:extLst>
          </p:cNvPr>
          <p:cNvSpPr/>
          <p:nvPr userDrawn="1"/>
        </p:nvSpPr>
        <p:spPr>
          <a:xfrm>
            <a:off x="7575320" y="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94CD3AE-0B6A-F342-B995-793657E8653B}"/>
              </a:ext>
            </a:extLst>
          </p:cNvPr>
          <p:cNvSpPr/>
          <p:nvPr userDrawn="1"/>
        </p:nvSpPr>
        <p:spPr>
          <a:xfrm>
            <a:off x="2454526" y="9994983"/>
            <a:ext cx="2626073" cy="696829"/>
          </a:xfrm>
          <a:prstGeom prst="rect">
            <a:avLst/>
          </a:prstGeom>
          <a:solidFill>
            <a:srgbClr val="EB73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74" name="Text Placeholder 32">
            <a:extLst>
              <a:ext uri="{FF2B5EF4-FFF2-40B4-BE49-F238E27FC236}">
                <a16:creationId xmlns:a16="http://schemas.microsoft.com/office/drawing/2014/main" id="{780F5C95-0D4F-104D-AA6A-3668C78F9725}"/>
              </a:ext>
            </a:extLst>
          </p:cNvPr>
          <p:cNvSpPr>
            <a:spLocks noGrp="1"/>
          </p:cNvSpPr>
          <p:nvPr>
            <p:ph type="body" sz="quarter" idx="15" hasCustomPrompt="1"/>
          </p:nvPr>
        </p:nvSpPr>
        <p:spPr>
          <a:xfrm>
            <a:off x="2454525" y="10059371"/>
            <a:ext cx="2626074" cy="412304"/>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website</a:t>
            </a:r>
            <a:endParaRPr lang="en-US" dirty="0"/>
          </a:p>
        </p:txBody>
      </p:sp>
      <p:sp>
        <p:nvSpPr>
          <p:cNvPr id="82" name="Text Placeholder 32">
            <a:extLst>
              <a:ext uri="{FF2B5EF4-FFF2-40B4-BE49-F238E27FC236}">
                <a16:creationId xmlns:a16="http://schemas.microsoft.com/office/drawing/2014/main" id="{8858AD63-2A58-BA49-8332-5A0CD22B2858}"/>
              </a:ext>
            </a:extLst>
          </p:cNvPr>
          <p:cNvSpPr>
            <a:spLocks noGrp="1"/>
          </p:cNvSpPr>
          <p:nvPr>
            <p:ph type="body" sz="quarter" idx="13" hasCustomPrompt="1"/>
          </p:nvPr>
        </p:nvSpPr>
        <p:spPr>
          <a:xfrm>
            <a:off x="831882" y="2890452"/>
            <a:ext cx="5895907" cy="708318"/>
          </a:xfrm>
          <a:prstGeom prst="rect">
            <a:avLst/>
          </a:prstGeom>
        </p:spPr>
        <p:txBody>
          <a:bodyPr>
            <a:noAutofit/>
          </a:bodyPr>
          <a:lstStyle>
            <a:lvl1pPr marL="0" indent="0" algn="ctr">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
        <p:nvSpPr>
          <p:cNvPr id="83" name="Text Placeholder 3">
            <a:extLst>
              <a:ext uri="{FF2B5EF4-FFF2-40B4-BE49-F238E27FC236}">
                <a16:creationId xmlns:a16="http://schemas.microsoft.com/office/drawing/2014/main" id="{7C4554BF-1B31-7440-B9F3-A6B18F21FB89}"/>
              </a:ext>
            </a:extLst>
          </p:cNvPr>
          <p:cNvSpPr>
            <a:spLocks noGrp="1"/>
          </p:cNvSpPr>
          <p:nvPr>
            <p:ph type="body" sz="quarter" idx="19" hasCustomPrompt="1"/>
          </p:nvPr>
        </p:nvSpPr>
        <p:spPr>
          <a:xfrm>
            <a:off x="831882" y="4006954"/>
            <a:ext cx="5895975" cy="1626263"/>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pic>
        <p:nvPicPr>
          <p:cNvPr id="98" name="Picture 97">
            <a:extLst>
              <a:ext uri="{FF2B5EF4-FFF2-40B4-BE49-F238E27FC236}">
                <a16:creationId xmlns:a16="http://schemas.microsoft.com/office/drawing/2014/main" id="{354AC248-DB0A-5546-AD45-6033B0726A5F}"/>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895434" y="9188448"/>
            <a:ext cx="1632901" cy="374967"/>
          </a:xfrm>
          <a:prstGeom prst="rect">
            <a:avLst/>
          </a:prstGeom>
          <a:ln>
            <a:noFill/>
          </a:ln>
          <a:extLst>
            <a:ext uri="{53640926-AAD7-44D8-BBD7-CCE9431645EC}">
              <a14:shadowObscured xmlns:a14="http://schemas.microsoft.com/office/drawing/2010/main"/>
            </a:ext>
          </a:extLst>
        </p:spPr>
      </p:pic>
      <p:pic>
        <p:nvPicPr>
          <p:cNvPr id="69" name="Picture 68" descr="Logo, company name&#10;&#10;Description automatically generated">
            <a:extLst>
              <a:ext uri="{FF2B5EF4-FFF2-40B4-BE49-F238E27FC236}">
                <a16:creationId xmlns:a16="http://schemas.microsoft.com/office/drawing/2014/main" id="{4C5656B2-174B-8849-A1AF-95C37520B04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17042" y="586082"/>
            <a:ext cx="3055045" cy="1836990"/>
          </a:xfrm>
          <a:prstGeom prst="rect">
            <a:avLst/>
          </a:prstGeom>
        </p:spPr>
      </p:pic>
    </p:spTree>
    <p:extLst>
      <p:ext uri="{BB962C8B-B14F-4D97-AF65-F5344CB8AC3E}">
        <p14:creationId xmlns:p14="http://schemas.microsoft.com/office/powerpoint/2010/main" val="386539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674962" y="760761"/>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9" name="Text Placeholder 32">
            <a:extLst>
              <a:ext uri="{FF2B5EF4-FFF2-40B4-BE49-F238E27FC236}">
                <a16:creationId xmlns:a16="http://schemas.microsoft.com/office/drawing/2014/main" id="{EC429051-C5F8-0D47-9038-3DF683EF8E50}"/>
              </a:ext>
            </a:extLst>
          </p:cNvPr>
          <p:cNvSpPr>
            <a:spLocks noGrp="1"/>
          </p:cNvSpPr>
          <p:nvPr>
            <p:ph type="body" sz="quarter" idx="15" hasCustomPrompt="1"/>
          </p:nvPr>
        </p:nvSpPr>
        <p:spPr>
          <a:xfrm>
            <a:off x="1251554" y="7543987"/>
            <a:ext cx="2846816" cy="1412835"/>
          </a:xfrm>
          <a:prstGeom prst="rect">
            <a:avLst/>
          </a:prstGeom>
        </p:spPr>
        <p:txBody>
          <a:bodyPr anchor="t">
            <a:noAutofit/>
          </a:bodyPr>
          <a:lstStyle>
            <a:lvl1pPr marL="0" indent="0" algn="l">
              <a:lnSpc>
                <a:spcPct val="2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 name="Slide Number Placeholder 5">
            <a:extLst>
              <a:ext uri="{FF2B5EF4-FFF2-40B4-BE49-F238E27FC236}">
                <a16:creationId xmlns:a16="http://schemas.microsoft.com/office/drawing/2014/main" id="{F067DAD9-FF9A-0841-9BA8-D83645800BE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83522" y="4572624"/>
            <a:ext cx="10699727" cy="1554478"/>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FDB06D86-4A15-0AEF-61F0-32EE623746FD}"/>
              </a:ext>
            </a:extLst>
          </p:cNvPr>
          <p:cNvSpPr/>
          <p:nvPr userDrawn="1"/>
        </p:nvSpPr>
        <p:spPr>
          <a:xfrm rot="5400000">
            <a:off x="-1823222" y="5353315"/>
            <a:ext cx="6388680" cy="562611"/>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34" name="Text Placeholder 32">
            <a:extLst>
              <a:ext uri="{FF2B5EF4-FFF2-40B4-BE49-F238E27FC236}">
                <a16:creationId xmlns:a16="http://schemas.microsoft.com/office/drawing/2014/main" id="{DCBCFD79-37C4-C041-975D-A1085C1C6226}"/>
              </a:ext>
            </a:extLst>
          </p:cNvPr>
          <p:cNvSpPr>
            <a:spLocks noGrp="1"/>
          </p:cNvSpPr>
          <p:nvPr userDrawn="1">
            <p:ph type="body" sz="quarter" idx="10" hasCustomPrompt="1"/>
          </p:nvPr>
        </p:nvSpPr>
        <p:spPr>
          <a:xfrm>
            <a:off x="3002914" y="999453"/>
            <a:ext cx="3870325" cy="1038225"/>
          </a:xfrm>
          <a:prstGeom prst="rect">
            <a:avLst/>
          </a:prstGeom>
        </p:spPr>
        <p:txBody>
          <a:bodyPr>
            <a:noAutofit/>
          </a:bodyPr>
          <a:lstStyle>
            <a:lvl1pPr marL="0" indent="0" algn="r">
              <a:lnSpc>
                <a:spcPts val="3240"/>
              </a:lnSpc>
              <a:spcBef>
                <a:spcPts val="0"/>
              </a:spcBef>
              <a:buNone/>
              <a:defRPr sz="32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1147407" y="252942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761239" y="252942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6DC14AA4-47F8-5F45-BF72-6FC2BA4DF847}"/>
              </a:ext>
            </a:extLst>
          </p:cNvPr>
          <p:cNvSpPr>
            <a:spLocks noGrp="1"/>
          </p:cNvSpPr>
          <p:nvPr>
            <p:ph type="body" sz="quarter" idx="13" hasCustomPrompt="1"/>
          </p:nvPr>
        </p:nvSpPr>
        <p:spPr>
          <a:xfrm>
            <a:off x="1147407" y="2995259"/>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20459ED2-50DE-254C-BE8E-77CEBBB68C29}"/>
              </a:ext>
            </a:extLst>
          </p:cNvPr>
          <p:cNvSpPr>
            <a:spLocks noGrp="1"/>
          </p:cNvSpPr>
          <p:nvPr>
            <p:ph type="body" sz="quarter" idx="14" hasCustomPrompt="1"/>
          </p:nvPr>
        </p:nvSpPr>
        <p:spPr>
          <a:xfrm>
            <a:off x="1761239" y="2995259"/>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CDC02BB9-12DE-2D4C-BAF8-AD30424B1C0A}"/>
              </a:ext>
            </a:extLst>
          </p:cNvPr>
          <p:cNvSpPr>
            <a:spLocks noGrp="1"/>
          </p:cNvSpPr>
          <p:nvPr>
            <p:ph type="body" sz="quarter" idx="15" hasCustomPrompt="1"/>
          </p:nvPr>
        </p:nvSpPr>
        <p:spPr>
          <a:xfrm>
            <a:off x="1147407" y="3501167"/>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2B068659-2C94-8F4A-BBD7-BD59768800C4}"/>
              </a:ext>
            </a:extLst>
          </p:cNvPr>
          <p:cNvSpPr>
            <a:spLocks noGrp="1"/>
          </p:cNvSpPr>
          <p:nvPr>
            <p:ph type="body" sz="quarter" idx="16" hasCustomPrompt="1"/>
          </p:nvPr>
        </p:nvSpPr>
        <p:spPr>
          <a:xfrm>
            <a:off x="1761239" y="3501167"/>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1C01B8C1-F9C0-B742-B089-0BEBAA7335A2}"/>
              </a:ext>
            </a:extLst>
          </p:cNvPr>
          <p:cNvSpPr>
            <a:spLocks noGrp="1"/>
          </p:cNvSpPr>
          <p:nvPr>
            <p:ph type="body" sz="quarter" idx="17" hasCustomPrompt="1"/>
          </p:nvPr>
        </p:nvSpPr>
        <p:spPr>
          <a:xfrm>
            <a:off x="1147407" y="397751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76D00B90-5CE9-3544-B2B3-206025680F21}"/>
              </a:ext>
            </a:extLst>
          </p:cNvPr>
          <p:cNvSpPr>
            <a:spLocks noGrp="1"/>
          </p:cNvSpPr>
          <p:nvPr>
            <p:ph type="body" sz="quarter" idx="18" hasCustomPrompt="1"/>
          </p:nvPr>
        </p:nvSpPr>
        <p:spPr>
          <a:xfrm>
            <a:off x="1761239" y="397751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6" name="Text Placeholder 32">
            <a:extLst>
              <a:ext uri="{FF2B5EF4-FFF2-40B4-BE49-F238E27FC236}">
                <a16:creationId xmlns:a16="http://schemas.microsoft.com/office/drawing/2014/main" id="{C51DAD9B-A4F5-1043-87D8-C7DCDE17E6A6}"/>
              </a:ext>
            </a:extLst>
          </p:cNvPr>
          <p:cNvSpPr>
            <a:spLocks noGrp="1"/>
          </p:cNvSpPr>
          <p:nvPr>
            <p:ph type="body" sz="quarter" idx="19" hasCustomPrompt="1"/>
          </p:nvPr>
        </p:nvSpPr>
        <p:spPr>
          <a:xfrm>
            <a:off x="1147407" y="4506104"/>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47" name="Text Placeholder 32">
            <a:extLst>
              <a:ext uri="{FF2B5EF4-FFF2-40B4-BE49-F238E27FC236}">
                <a16:creationId xmlns:a16="http://schemas.microsoft.com/office/drawing/2014/main" id="{4A4B8154-F04A-C74C-BFD8-21672C9428D2}"/>
              </a:ext>
            </a:extLst>
          </p:cNvPr>
          <p:cNvSpPr>
            <a:spLocks noGrp="1"/>
          </p:cNvSpPr>
          <p:nvPr>
            <p:ph type="body" sz="quarter" idx="20" hasCustomPrompt="1"/>
          </p:nvPr>
        </p:nvSpPr>
        <p:spPr>
          <a:xfrm>
            <a:off x="1761239" y="4506104"/>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8" name="Text Placeholder 32">
            <a:extLst>
              <a:ext uri="{FF2B5EF4-FFF2-40B4-BE49-F238E27FC236}">
                <a16:creationId xmlns:a16="http://schemas.microsoft.com/office/drawing/2014/main" id="{1C398E19-4029-E740-B391-BF7B78BADAF8}"/>
              </a:ext>
            </a:extLst>
          </p:cNvPr>
          <p:cNvSpPr>
            <a:spLocks noGrp="1"/>
          </p:cNvSpPr>
          <p:nvPr>
            <p:ph type="body" sz="quarter" idx="21" hasCustomPrompt="1"/>
          </p:nvPr>
        </p:nvSpPr>
        <p:spPr>
          <a:xfrm>
            <a:off x="1147407" y="4992960"/>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9" name="Text Placeholder 32">
            <a:extLst>
              <a:ext uri="{FF2B5EF4-FFF2-40B4-BE49-F238E27FC236}">
                <a16:creationId xmlns:a16="http://schemas.microsoft.com/office/drawing/2014/main" id="{FE1D1E02-2F97-2F4A-88ED-04989EC81F69}"/>
              </a:ext>
            </a:extLst>
          </p:cNvPr>
          <p:cNvSpPr>
            <a:spLocks noGrp="1"/>
          </p:cNvSpPr>
          <p:nvPr>
            <p:ph type="body" sz="quarter" idx="22" hasCustomPrompt="1"/>
          </p:nvPr>
        </p:nvSpPr>
        <p:spPr>
          <a:xfrm>
            <a:off x="1761239" y="4992960"/>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F8B748B5-7AB7-2A4A-A638-F31FC8CC8C4B}"/>
              </a:ext>
            </a:extLst>
          </p:cNvPr>
          <p:cNvSpPr>
            <a:spLocks noGrp="1"/>
          </p:cNvSpPr>
          <p:nvPr>
            <p:ph type="body" sz="quarter" idx="23" hasCustomPrompt="1"/>
          </p:nvPr>
        </p:nvSpPr>
        <p:spPr>
          <a:xfrm>
            <a:off x="1147407" y="547917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51" name="Text Placeholder 32">
            <a:extLst>
              <a:ext uri="{FF2B5EF4-FFF2-40B4-BE49-F238E27FC236}">
                <a16:creationId xmlns:a16="http://schemas.microsoft.com/office/drawing/2014/main" id="{06D3EC7B-FF1B-4846-A622-C0327F734039}"/>
              </a:ext>
            </a:extLst>
          </p:cNvPr>
          <p:cNvSpPr>
            <a:spLocks noGrp="1"/>
          </p:cNvSpPr>
          <p:nvPr>
            <p:ph type="body" sz="quarter" idx="24" hasCustomPrompt="1"/>
          </p:nvPr>
        </p:nvSpPr>
        <p:spPr>
          <a:xfrm>
            <a:off x="1761239" y="547917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2" name="Text Placeholder 32">
            <a:extLst>
              <a:ext uri="{FF2B5EF4-FFF2-40B4-BE49-F238E27FC236}">
                <a16:creationId xmlns:a16="http://schemas.microsoft.com/office/drawing/2014/main" id="{49BC3DFD-16E8-9E44-AF94-D00528A41DD5}"/>
              </a:ext>
            </a:extLst>
          </p:cNvPr>
          <p:cNvSpPr>
            <a:spLocks noGrp="1"/>
          </p:cNvSpPr>
          <p:nvPr>
            <p:ph type="body" sz="quarter" idx="25" hasCustomPrompt="1"/>
          </p:nvPr>
        </p:nvSpPr>
        <p:spPr>
          <a:xfrm>
            <a:off x="1147407" y="5966029"/>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3" name="Text Placeholder 32">
            <a:extLst>
              <a:ext uri="{FF2B5EF4-FFF2-40B4-BE49-F238E27FC236}">
                <a16:creationId xmlns:a16="http://schemas.microsoft.com/office/drawing/2014/main" id="{FDB16DCF-7F31-4248-9B4D-22CBEF0589C1}"/>
              </a:ext>
            </a:extLst>
          </p:cNvPr>
          <p:cNvSpPr>
            <a:spLocks noGrp="1"/>
          </p:cNvSpPr>
          <p:nvPr>
            <p:ph type="body" sz="quarter" idx="26" hasCustomPrompt="1"/>
          </p:nvPr>
        </p:nvSpPr>
        <p:spPr>
          <a:xfrm>
            <a:off x="1761239" y="5966029"/>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93" name="Slide Number Placeholder 5">
            <a:extLst>
              <a:ext uri="{FF2B5EF4-FFF2-40B4-BE49-F238E27FC236}">
                <a16:creationId xmlns:a16="http://schemas.microsoft.com/office/drawing/2014/main" id="{9DF9786A-7FEC-AF4C-A85D-48AE68BD85BC}"/>
              </a:ext>
            </a:extLst>
          </p:cNvPr>
          <p:cNvSpPr>
            <a:spLocks noGrp="1"/>
          </p:cNvSpPr>
          <p:nvPr userDrawn="1">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21" name="Text Placeholder 32">
            <a:extLst>
              <a:ext uri="{FF2B5EF4-FFF2-40B4-BE49-F238E27FC236}">
                <a16:creationId xmlns:a16="http://schemas.microsoft.com/office/drawing/2014/main" id="{DC1641ED-DBE7-F8FC-30E6-DEF2E72FE754}"/>
              </a:ext>
            </a:extLst>
          </p:cNvPr>
          <p:cNvSpPr>
            <a:spLocks noGrp="1"/>
          </p:cNvSpPr>
          <p:nvPr>
            <p:ph type="body" sz="quarter" idx="33" hasCustomPrompt="1"/>
          </p:nvPr>
        </p:nvSpPr>
        <p:spPr>
          <a:xfrm>
            <a:off x="1147407" y="645401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2" name="Text Placeholder 32">
            <a:extLst>
              <a:ext uri="{FF2B5EF4-FFF2-40B4-BE49-F238E27FC236}">
                <a16:creationId xmlns:a16="http://schemas.microsoft.com/office/drawing/2014/main" id="{5A3D844E-2A59-881A-EB60-5A70039B76FC}"/>
              </a:ext>
            </a:extLst>
          </p:cNvPr>
          <p:cNvSpPr>
            <a:spLocks noGrp="1"/>
          </p:cNvSpPr>
          <p:nvPr>
            <p:ph type="body" sz="quarter" idx="34" hasCustomPrompt="1"/>
          </p:nvPr>
        </p:nvSpPr>
        <p:spPr>
          <a:xfrm>
            <a:off x="1761239" y="645401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4" name="Text Placeholder 32">
            <a:extLst>
              <a:ext uri="{FF2B5EF4-FFF2-40B4-BE49-F238E27FC236}">
                <a16:creationId xmlns:a16="http://schemas.microsoft.com/office/drawing/2014/main" id="{501978B6-E0FA-B4DA-170B-A064114711A5}"/>
              </a:ext>
            </a:extLst>
          </p:cNvPr>
          <p:cNvSpPr>
            <a:spLocks noGrp="1"/>
          </p:cNvSpPr>
          <p:nvPr>
            <p:ph type="body" sz="quarter" idx="35" hasCustomPrompt="1"/>
          </p:nvPr>
        </p:nvSpPr>
        <p:spPr>
          <a:xfrm>
            <a:off x="1147407" y="6940226"/>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sp>
        <p:nvSpPr>
          <p:cNvPr id="25" name="Text Placeholder 32">
            <a:extLst>
              <a:ext uri="{FF2B5EF4-FFF2-40B4-BE49-F238E27FC236}">
                <a16:creationId xmlns:a16="http://schemas.microsoft.com/office/drawing/2014/main" id="{D40699C3-6EFB-9B94-CB78-8A68B0B60BCA}"/>
              </a:ext>
            </a:extLst>
          </p:cNvPr>
          <p:cNvSpPr>
            <a:spLocks noGrp="1"/>
          </p:cNvSpPr>
          <p:nvPr>
            <p:ph type="body" sz="quarter" idx="36" hasCustomPrompt="1"/>
          </p:nvPr>
        </p:nvSpPr>
        <p:spPr>
          <a:xfrm>
            <a:off x="1761239" y="6940226"/>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7" name="Text Placeholder 32">
            <a:extLst>
              <a:ext uri="{FF2B5EF4-FFF2-40B4-BE49-F238E27FC236}">
                <a16:creationId xmlns:a16="http://schemas.microsoft.com/office/drawing/2014/main" id="{DED70BBB-1E27-A3DD-0250-F4A5CF0AAFAD}"/>
              </a:ext>
            </a:extLst>
          </p:cNvPr>
          <p:cNvSpPr>
            <a:spLocks noGrp="1"/>
          </p:cNvSpPr>
          <p:nvPr>
            <p:ph type="body" sz="quarter" idx="37" hasCustomPrompt="1"/>
          </p:nvPr>
        </p:nvSpPr>
        <p:spPr>
          <a:xfrm>
            <a:off x="1147407" y="7427082"/>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11</a:t>
            </a:r>
            <a:endParaRPr lang="en-US" dirty="0"/>
          </a:p>
        </p:txBody>
      </p:sp>
      <p:sp>
        <p:nvSpPr>
          <p:cNvPr id="28" name="Text Placeholder 32">
            <a:extLst>
              <a:ext uri="{FF2B5EF4-FFF2-40B4-BE49-F238E27FC236}">
                <a16:creationId xmlns:a16="http://schemas.microsoft.com/office/drawing/2014/main" id="{C517ACF6-CB26-7271-74C0-A076896B9647}"/>
              </a:ext>
            </a:extLst>
          </p:cNvPr>
          <p:cNvSpPr>
            <a:spLocks noGrp="1"/>
          </p:cNvSpPr>
          <p:nvPr>
            <p:ph type="body" sz="quarter" idx="38" hasCustomPrompt="1"/>
          </p:nvPr>
        </p:nvSpPr>
        <p:spPr>
          <a:xfrm>
            <a:off x="1761239" y="7427082"/>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6" name="Text Placeholder 32">
            <a:extLst>
              <a:ext uri="{FF2B5EF4-FFF2-40B4-BE49-F238E27FC236}">
                <a16:creationId xmlns:a16="http://schemas.microsoft.com/office/drawing/2014/main" id="{FBBCF190-05C2-C6DF-2398-F0892BACF9A1}"/>
              </a:ext>
            </a:extLst>
          </p:cNvPr>
          <p:cNvSpPr>
            <a:spLocks noGrp="1"/>
          </p:cNvSpPr>
          <p:nvPr>
            <p:ph type="body" sz="quarter" idx="41" hasCustomPrompt="1"/>
          </p:nvPr>
        </p:nvSpPr>
        <p:spPr>
          <a:xfrm>
            <a:off x="1147407" y="7920941"/>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12</a:t>
            </a:r>
            <a:endParaRPr lang="en-US" dirty="0"/>
          </a:p>
        </p:txBody>
      </p:sp>
      <p:sp>
        <p:nvSpPr>
          <p:cNvPr id="37" name="Text Placeholder 32">
            <a:extLst>
              <a:ext uri="{FF2B5EF4-FFF2-40B4-BE49-F238E27FC236}">
                <a16:creationId xmlns:a16="http://schemas.microsoft.com/office/drawing/2014/main" id="{7A96F9FB-7544-D114-284F-8C8D17B95D46}"/>
              </a:ext>
            </a:extLst>
          </p:cNvPr>
          <p:cNvSpPr>
            <a:spLocks noGrp="1"/>
          </p:cNvSpPr>
          <p:nvPr>
            <p:ph type="body" sz="quarter" idx="42" hasCustomPrompt="1"/>
          </p:nvPr>
        </p:nvSpPr>
        <p:spPr>
          <a:xfrm>
            <a:off x="1761239" y="7920941"/>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grpSp>
        <p:nvGrpSpPr>
          <p:cNvPr id="71" name="Group 70">
            <a:extLst>
              <a:ext uri="{FF2B5EF4-FFF2-40B4-BE49-F238E27FC236}">
                <a16:creationId xmlns:a16="http://schemas.microsoft.com/office/drawing/2014/main" id="{AF9C09C9-7F94-CEAF-01D1-B2D2CC333A1D}"/>
              </a:ext>
            </a:extLst>
          </p:cNvPr>
          <p:cNvGrpSpPr/>
          <p:nvPr userDrawn="1"/>
        </p:nvGrpSpPr>
        <p:grpSpPr>
          <a:xfrm>
            <a:off x="1761237" y="2924025"/>
            <a:ext cx="4997133" cy="4917460"/>
            <a:chOff x="1172313" y="2399092"/>
            <a:chExt cx="5579894" cy="4917460"/>
          </a:xfrm>
        </p:grpSpPr>
        <p:cxnSp>
          <p:nvCxnSpPr>
            <p:cNvPr id="57" name="Straight Connector 56">
              <a:extLst>
                <a:ext uri="{FF2B5EF4-FFF2-40B4-BE49-F238E27FC236}">
                  <a16:creationId xmlns:a16="http://schemas.microsoft.com/office/drawing/2014/main" id="{3C1D74CB-DAEE-C978-13B3-60DDD688781B}"/>
                </a:ext>
              </a:extLst>
            </p:cNvPr>
            <p:cNvCxnSpPr>
              <a:cxnSpLocks/>
            </p:cNvCxnSpPr>
            <p:nvPr userDrawn="1"/>
          </p:nvCxnSpPr>
          <p:spPr>
            <a:xfrm>
              <a:off x="1172313" y="239909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762B34-3870-083E-7E4D-4645C47108D0}"/>
                </a:ext>
              </a:extLst>
            </p:cNvPr>
            <p:cNvCxnSpPr>
              <a:cxnSpLocks/>
            </p:cNvCxnSpPr>
            <p:nvPr userDrawn="1"/>
          </p:nvCxnSpPr>
          <p:spPr>
            <a:xfrm>
              <a:off x="1172313" y="2890838"/>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067B7EA-D258-D245-7A53-2EE577DB07D7}"/>
                </a:ext>
              </a:extLst>
            </p:cNvPr>
            <p:cNvCxnSpPr>
              <a:cxnSpLocks/>
            </p:cNvCxnSpPr>
            <p:nvPr userDrawn="1"/>
          </p:nvCxnSpPr>
          <p:spPr>
            <a:xfrm>
              <a:off x="1172313" y="3382584"/>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3AEDB02-3C56-C491-C799-B86EC50F10CC}"/>
                </a:ext>
              </a:extLst>
            </p:cNvPr>
            <p:cNvCxnSpPr>
              <a:cxnSpLocks/>
            </p:cNvCxnSpPr>
            <p:nvPr userDrawn="1"/>
          </p:nvCxnSpPr>
          <p:spPr>
            <a:xfrm>
              <a:off x="1172313" y="3874330"/>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35992FB-B7A8-316E-9E39-A26642DA5EF0}"/>
                </a:ext>
              </a:extLst>
            </p:cNvPr>
            <p:cNvCxnSpPr>
              <a:cxnSpLocks/>
            </p:cNvCxnSpPr>
            <p:nvPr userDrawn="1"/>
          </p:nvCxnSpPr>
          <p:spPr>
            <a:xfrm>
              <a:off x="1172313" y="4366076"/>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EB277FA-CF3E-07C4-CD90-FEB18160E69F}"/>
                </a:ext>
              </a:extLst>
            </p:cNvPr>
            <p:cNvCxnSpPr>
              <a:cxnSpLocks/>
            </p:cNvCxnSpPr>
            <p:nvPr userDrawn="1"/>
          </p:nvCxnSpPr>
          <p:spPr>
            <a:xfrm>
              <a:off x="1172313" y="485782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F48AB6-5454-36EC-FE50-31E936D96AE3}"/>
                </a:ext>
              </a:extLst>
            </p:cNvPr>
            <p:cNvCxnSpPr>
              <a:cxnSpLocks/>
            </p:cNvCxnSpPr>
            <p:nvPr userDrawn="1"/>
          </p:nvCxnSpPr>
          <p:spPr>
            <a:xfrm>
              <a:off x="1172313" y="5349568"/>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041FC9-2139-5E32-3FB6-D7C307A32FF5}"/>
                </a:ext>
              </a:extLst>
            </p:cNvPr>
            <p:cNvCxnSpPr>
              <a:cxnSpLocks/>
            </p:cNvCxnSpPr>
            <p:nvPr userDrawn="1"/>
          </p:nvCxnSpPr>
          <p:spPr>
            <a:xfrm>
              <a:off x="1172313" y="5841314"/>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D265DF-CF1C-7529-9C52-2AE4BEC069F0}"/>
                </a:ext>
              </a:extLst>
            </p:cNvPr>
            <p:cNvCxnSpPr>
              <a:cxnSpLocks/>
            </p:cNvCxnSpPr>
            <p:nvPr userDrawn="1"/>
          </p:nvCxnSpPr>
          <p:spPr>
            <a:xfrm>
              <a:off x="1172313" y="6333060"/>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2D5C723-C843-0970-87FE-4CCB857E4B80}"/>
                </a:ext>
              </a:extLst>
            </p:cNvPr>
            <p:cNvCxnSpPr>
              <a:cxnSpLocks/>
            </p:cNvCxnSpPr>
            <p:nvPr userDrawn="1"/>
          </p:nvCxnSpPr>
          <p:spPr>
            <a:xfrm>
              <a:off x="1172313" y="6824806"/>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DB585C7-56E6-0C81-DE05-CE0AD7411DE2}"/>
                </a:ext>
              </a:extLst>
            </p:cNvPr>
            <p:cNvCxnSpPr>
              <a:cxnSpLocks/>
            </p:cNvCxnSpPr>
            <p:nvPr userDrawn="1"/>
          </p:nvCxnSpPr>
          <p:spPr>
            <a:xfrm>
              <a:off x="1172313" y="731655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grpSp>
      <p:sp>
        <p:nvSpPr>
          <p:cNvPr id="74" name="Text Placeholder 32">
            <a:extLst>
              <a:ext uri="{FF2B5EF4-FFF2-40B4-BE49-F238E27FC236}">
                <a16:creationId xmlns:a16="http://schemas.microsoft.com/office/drawing/2014/main" id="{F0DB8F07-1104-EF17-FA12-6B2042AE3243}"/>
              </a:ext>
            </a:extLst>
          </p:cNvPr>
          <p:cNvSpPr>
            <a:spLocks noGrp="1"/>
          </p:cNvSpPr>
          <p:nvPr>
            <p:ph type="body" sz="quarter" idx="30" hasCustomPrompt="1"/>
          </p:nvPr>
        </p:nvSpPr>
        <p:spPr>
          <a:xfrm>
            <a:off x="3563331" y="9697542"/>
            <a:ext cx="3309908" cy="566166"/>
          </a:xfrm>
          <a:prstGeom prst="rect">
            <a:avLst/>
          </a:prstGeom>
        </p:spPr>
        <p:txBody>
          <a:bodyPr anchor="t">
            <a:noAutofit/>
          </a:bodyPr>
          <a:lstStyle>
            <a:lvl1pPr marL="0" indent="0" algn="just">
              <a:buNone/>
              <a:defRPr sz="7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pic>
        <p:nvPicPr>
          <p:cNvPr id="75" name="Picture 74">
            <a:extLst>
              <a:ext uri="{FF2B5EF4-FFF2-40B4-BE49-F238E27FC236}">
                <a16:creationId xmlns:a16="http://schemas.microsoft.com/office/drawing/2014/main" id="{3DA8A81A-FD57-DE3A-1BA5-5CB6D76644F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1977333" y="9826377"/>
            <a:ext cx="1446352" cy="332129"/>
          </a:xfrm>
          <a:prstGeom prst="rect">
            <a:avLst/>
          </a:prstGeom>
          <a:ln>
            <a:noFill/>
          </a:ln>
          <a:extLst>
            <a:ext uri="{53640926-AAD7-44D8-BBD7-CCE9431645EC}">
              <a14:shadowObscured xmlns:a14="http://schemas.microsoft.com/office/drawing/2010/main"/>
            </a:ext>
          </a:extLst>
        </p:spPr>
      </p:pic>
      <p:sp>
        <p:nvSpPr>
          <p:cNvPr id="76" name="Text Placeholder 32">
            <a:extLst>
              <a:ext uri="{FF2B5EF4-FFF2-40B4-BE49-F238E27FC236}">
                <a16:creationId xmlns:a16="http://schemas.microsoft.com/office/drawing/2014/main" id="{3DEF4D4D-D114-C91D-60C5-608D768792CE}"/>
              </a:ext>
            </a:extLst>
          </p:cNvPr>
          <p:cNvSpPr>
            <a:spLocks noGrp="1"/>
          </p:cNvSpPr>
          <p:nvPr>
            <p:ph type="body" sz="quarter" idx="45" hasCustomPrompt="1"/>
          </p:nvPr>
        </p:nvSpPr>
        <p:spPr>
          <a:xfrm>
            <a:off x="1147407" y="8402934"/>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13</a:t>
            </a:r>
            <a:endParaRPr lang="en-US" dirty="0"/>
          </a:p>
        </p:txBody>
      </p:sp>
      <p:sp>
        <p:nvSpPr>
          <p:cNvPr id="77" name="Text Placeholder 32">
            <a:extLst>
              <a:ext uri="{FF2B5EF4-FFF2-40B4-BE49-F238E27FC236}">
                <a16:creationId xmlns:a16="http://schemas.microsoft.com/office/drawing/2014/main" id="{F321D2C8-2D23-9DCE-2787-CA8B455D544F}"/>
              </a:ext>
            </a:extLst>
          </p:cNvPr>
          <p:cNvSpPr>
            <a:spLocks noGrp="1"/>
          </p:cNvSpPr>
          <p:nvPr>
            <p:ph type="body" sz="quarter" idx="46" hasCustomPrompt="1"/>
          </p:nvPr>
        </p:nvSpPr>
        <p:spPr>
          <a:xfrm>
            <a:off x="1761239" y="8402934"/>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cxnSp>
        <p:nvCxnSpPr>
          <p:cNvPr id="92" name="Straight Connector 91">
            <a:extLst>
              <a:ext uri="{FF2B5EF4-FFF2-40B4-BE49-F238E27FC236}">
                <a16:creationId xmlns:a16="http://schemas.microsoft.com/office/drawing/2014/main" id="{1D669C1B-EA81-9DD2-62CB-46885FDFCB56}"/>
              </a:ext>
            </a:extLst>
          </p:cNvPr>
          <p:cNvCxnSpPr>
            <a:cxnSpLocks/>
          </p:cNvCxnSpPr>
          <p:nvPr userDrawn="1"/>
        </p:nvCxnSpPr>
        <p:spPr>
          <a:xfrm>
            <a:off x="1761237" y="8323478"/>
            <a:ext cx="4997133"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91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384628-37C7-B446-A4B7-520950BBA7CC}"/>
              </a:ext>
            </a:extLst>
          </p:cNvPr>
          <p:cNvSpPr/>
          <p:nvPr userDrawn="1"/>
        </p:nvSpPr>
        <p:spPr>
          <a:xfrm flipV="1">
            <a:off x="3188530" y="479406"/>
            <a:ext cx="3851417" cy="9578994"/>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4E867549-D288-744A-9754-151822D0CCE9}"/>
              </a:ext>
            </a:extLst>
          </p:cNvPr>
          <p:cNvSpPr>
            <a:spLocks noGrp="1"/>
          </p:cNvSpPr>
          <p:nvPr>
            <p:ph type="pic" sz="quarter" idx="12"/>
          </p:nvPr>
        </p:nvSpPr>
        <p:spPr>
          <a:xfrm>
            <a:off x="677498" y="3177828"/>
            <a:ext cx="4370144" cy="573326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Slide Number Placeholder 5">
            <a:extLst>
              <a:ext uri="{FF2B5EF4-FFF2-40B4-BE49-F238E27FC236}">
                <a16:creationId xmlns:a16="http://schemas.microsoft.com/office/drawing/2014/main" id="{8E8B162A-439C-6B44-9D15-5D6E1B3C965F}"/>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9" name="Text Placeholder 32">
            <a:extLst>
              <a:ext uri="{FF2B5EF4-FFF2-40B4-BE49-F238E27FC236}">
                <a16:creationId xmlns:a16="http://schemas.microsoft.com/office/drawing/2014/main" id="{DE6C565A-28A6-BC48-B666-60FBF3BE7C38}"/>
              </a:ext>
            </a:extLst>
          </p:cNvPr>
          <p:cNvSpPr>
            <a:spLocks noGrp="1"/>
          </p:cNvSpPr>
          <p:nvPr>
            <p:ph type="body" sz="quarter" idx="14" hasCustomPrompt="1"/>
          </p:nvPr>
        </p:nvSpPr>
        <p:spPr>
          <a:xfrm>
            <a:off x="3351509" y="979289"/>
            <a:ext cx="3525457" cy="2198539"/>
          </a:xfrm>
          <a:prstGeom prst="rect">
            <a:avLst/>
          </a:prstGeom>
        </p:spPr>
        <p:txBody>
          <a:bodyPr>
            <a:noAutofit/>
          </a:bodyPr>
          <a:lstStyle>
            <a:lvl1pPr marL="0" indent="0" algn="l">
              <a:buNone/>
              <a:defRPr sz="14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7972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72E59C3-168E-244C-A9B7-CEB328D3D549}"/>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2">
            <a:extLst>
              <a:ext uri="{FF2B5EF4-FFF2-40B4-BE49-F238E27FC236}">
                <a16:creationId xmlns:a16="http://schemas.microsoft.com/office/drawing/2014/main" id="{95DE4127-3EC5-A943-9D0E-91EEE07DA691}"/>
              </a:ext>
            </a:extLst>
          </p:cNvPr>
          <p:cNvGrpSpPr/>
          <p:nvPr userDrawn="1"/>
        </p:nvGrpSpPr>
        <p:grpSpPr>
          <a:xfrm rot="16200000">
            <a:off x="-1111459" y="7124474"/>
            <a:ext cx="3833889" cy="1673865"/>
            <a:chOff x="3357879" y="5072538"/>
            <a:chExt cx="593407" cy="259080"/>
          </a:xfrm>
          <a:solidFill>
            <a:srgbClr val="EB7339"/>
          </a:solidFill>
        </p:grpSpPr>
        <p:sp>
          <p:nvSpPr>
            <p:cNvPr id="29" name="Freeform 28">
              <a:extLst>
                <a:ext uri="{FF2B5EF4-FFF2-40B4-BE49-F238E27FC236}">
                  <a16:creationId xmlns:a16="http://schemas.microsoft.com/office/drawing/2014/main" id="{3E4D7A28-04FD-7749-9B1C-B33FD0B4381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D2B5292-D3E0-CA44-AA44-AF1A016C419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C4D9F8F2-170E-3840-8201-327F5365091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 name="Graphic 2">
            <a:extLst>
              <a:ext uri="{FF2B5EF4-FFF2-40B4-BE49-F238E27FC236}">
                <a16:creationId xmlns:a16="http://schemas.microsoft.com/office/drawing/2014/main" id="{53C899A7-139D-4A40-9D74-0C5B9DAEC9F2}"/>
              </a:ext>
            </a:extLst>
          </p:cNvPr>
          <p:cNvGrpSpPr/>
          <p:nvPr userDrawn="1"/>
        </p:nvGrpSpPr>
        <p:grpSpPr>
          <a:xfrm rot="5400000">
            <a:off x="5340797" y="2244049"/>
            <a:ext cx="3833889" cy="1673865"/>
            <a:chOff x="3357879" y="5072538"/>
            <a:chExt cx="593407" cy="259080"/>
          </a:xfrm>
          <a:solidFill>
            <a:srgbClr val="EB7339"/>
          </a:solidFill>
        </p:grpSpPr>
        <p:sp>
          <p:nvSpPr>
            <p:cNvPr id="33" name="Freeform 32">
              <a:extLst>
                <a:ext uri="{FF2B5EF4-FFF2-40B4-BE49-F238E27FC236}">
                  <a16:creationId xmlns:a16="http://schemas.microsoft.com/office/drawing/2014/main" id="{9B9B2AEE-FAB3-8047-A375-ACEBE965650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6355AF1B-0A6B-6B4B-97C2-1BBB49948B3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C4B18514-884A-9545-ABAD-61A5CFC634B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FE3A8226-657E-074A-B3F4-9478D0E1113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a16="http://schemas.microsoft.com/office/drawing/2014/main" id="{952C3157-D208-0C47-80AB-439CAFB752D6}"/>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5" name="Text Placeholder 3">
            <a:extLst>
              <a:ext uri="{FF2B5EF4-FFF2-40B4-BE49-F238E27FC236}">
                <a16:creationId xmlns:a16="http://schemas.microsoft.com/office/drawing/2014/main" id="{7DEA2B83-F590-C544-95DC-861E1876EB9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
        <p:nvSpPr>
          <p:cNvPr id="37" name="Rectangle 36">
            <a:extLst>
              <a:ext uri="{FF2B5EF4-FFF2-40B4-BE49-F238E27FC236}">
                <a16:creationId xmlns:a16="http://schemas.microsoft.com/office/drawing/2014/main" id="{97A65C7D-2155-F941-BFF5-ADBCF0451511}"/>
              </a:ext>
            </a:extLst>
          </p:cNvPr>
          <p:cNvSpPr/>
          <p:nvPr userDrawn="1"/>
        </p:nvSpPr>
        <p:spPr>
          <a:xfrm>
            <a:off x="7562450" y="49555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5">
            <a:extLst>
              <a:ext uri="{FF2B5EF4-FFF2-40B4-BE49-F238E27FC236}">
                <a16:creationId xmlns:a16="http://schemas.microsoft.com/office/drawing/2014/main" id="{B733CDD4-F118-6C4D-B5F2-E20949479B61}"/>
              </a:ext>
            </a:extLst>
          </p:cNvPr>
          <p:cNvSpPr>
            <a:spLocks noGrp="1"/>
          </p:cNvSpPr>
          <p:nvPr>
            <p:ph type="sldNum" sz="quarter" idx="4"/>
          </p:nvPr>
        </p:nvSpPr>
        <p:spPr>
          <a:xfrm>
            <a:off x="7179830" y="10263708"/>
            <a:ext cx="300672" cy="266594"/>
          </a:xfrm>
          <a:prstGeom prst="rect">
            <a:avLst/>
          </a:prstGeom>
        </p:spPr>
        <p:txBody>
          <a:bodyPr vert="horz" lIns="91440" tIns="45720" rIns="91440" bIns="45720" rtlCol="0" anchor="ctr"/>
          <a:lstStyle>
            <a:lvl1pPr algn="r">
              <a:defRPr sz="7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sp>
        <p:nvSpPr>
          <p:cNvPr id="39" name="Rectangle 38">
            <a:extLst>
              <a:ext uri="{FF2B5EF4-FFF2-40B4-BE49-F238E27FC236}">
                <a16:creationId xmlns:a16="http://schemas.microsoft.com/office/drawing/2014/main" id="{8F0F87D4-1F2D-DA4F-BF1A-511BE5A9D8C6}"/>
              </a:ext>
            </a:extLst>
          </p:cNvPr>
          <p:cNvSpPr/>
          <p:nvPr userDrawn="1"/>
        </p:nvSpPr>
        <p:spPr>
          <a:xfrm rot="16200000">
            <a:off x="5750313" y="8236536"/>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2213C32A-A048-4A40-8F13-1E2ACF495E1E}"/>
              </a:ext>
            </a:extLst>
          </p:cNvPr>
          <p:cNvPicPr>
            <a:picLocks noChangeAspect="1"/>
          </p:cNvPicPr>
          <p:nvPr userDrawn="1"/>
        </p:nvPicPr>
        <p:blipFill>
          <a:blip r:embed="rId2"/>
          <a:stretch>
            <a:fillRect/>
          </a:stretch>
        </p:blipFill>
        <p:spPr>
          <a:xfrm>
            <a:off x="7270305" y="10030255"/>
            <a:ext cx="127000" cy="127000"/>
          </a:xfrm>
          <a:prstGeom prst="rect">
            <a:avLst/>
          </a:prstGeom>
        </p:spPr>
      </p:pic>
    </p:spTree>
    <p:extLst>
      <p:ext uri="{BB962C8B-B14F-4D97-AF65-F5344CB8AC3E}">
        <p14:creationId xmlns:p14="http://schemas.microsoft.com/office/powerpoint/2010/main" val="254500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C8352B-D288-414A-B4A2-0EE0BB5460F3}"/>
              </a:ext>
            </a:extLst>
          </p:cNvPr>
          <p:cNvSpPr/>
          <p:nvPr userDrawn="1"/>
        </p:nvSpPr>
        <p:spPr>
          <a:xfrm>
            <a:off x="0" y="0"/>
            <a:ext cx="7577392" cy="33409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a16="http://schemas.microsoft.com/office/drawing/2014/main" id="{AB075DC0-EB4A-0440-91CA-A4B130E1581E}"/>
              </a:ext>
            </a:extLst>
          </p:cNvPr>
          <p:cNvSpPr txBox="1">
            <a:spLocks/>
          </p:cNvSpPr>
          <p:nvPr userDrawn="1"/>
        </p:nvSpPr>
        <p:spPr>
          <a:xfrm>
            <a:off x="7107406" y="10263708"/>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354F9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‹Nº›</a:t>
            </a:fld>
            <a:endParaRPr lang="en-US" dirty="0"/>
          </a:p>
        </p:txBody>
      </p:sp>
      <p:grpSp>
        <p:nvGrpSpPr>
          <p:cNvPr id="17" name="Graphic 2">
            <a:extLst>
              <a:ext uri="{FF2B5EF4-FFF2-40B4-BE49-F238E27FC236}">
                <a16:creationId xmlns:a16="http://schemas.microsoft.com/office/drawing/2014/main" id="{C82B0DE5-037D-0241-8609-31339C45E8A5}"/>
              </a:ext>
            </a:extLst>
          </p:cNvPr>
          <p:cNvGrpSpPr/>
          <p:nvPr userDrawn="1"/>
        </p:nvGrpSpPr>
        <p:grpSpPr>
          <a:xfrm>
            <a:off x="2164624" y="-298747"/>
            <a:ext cx="3833889" cy="1673865"/>
            <a:chOff x="3357879" y="5072538"/>
            <a:chExt cx="593407" cy="259080"/>
          </a:xfrm>
          <a:solidFill>
            <a:srgbClr val="EB7339"/>
          </a:solidFill>
        </p:grpSpPr>
        <p:sp>
          <p:nvSpPr>
            <p:cNvPr id="18" name="Freeform 17">
              <a:extLst>
                <a:ext uri="{FF2B5EF4-FFF2-40B4-BE49-F238E27FC236}">
                  <a16:creationId xmlns:a16="http://schemas.microsoft.com/office/drawing/2014/main" id="{49443BE9-EF66-9645-ACD0-53EB2F570CC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87C85B8-E197-9849-B462-DE9F36EED9F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A156A31-100E-1747-AA0A-C450A58B3BAB}"/>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F3F5B081-C373-C045-BF17-1E774537D338}"/>
              </a:ext>
            </a:extLst>
          </p:cNvPr>
          <p:cNvSpPr/>
          <p:nvPr userDrawn="1"/>
        </p:nvSpPr>
        <p:spPr>
          <a:xfrm>
            <a:off x="-19878" y="-1617946"/>
            <a:ext cx="7752521" cy="16391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D81AE1D-246F-FF45-8A10-4E295AD9E9D6}"/>
              </a:ext>
            </a:extLst>
          </p:cNvPr>
          <p:cNvSpPr/>
          <p:nvPr userDrawn="1"/>
        </p:nvSpPr>
        <p:spPr>
          <a:xfrm>
            <a:off x="0" y="334093"/>
            <a:ext cx="7577392" cy="163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2">
            <a:extLst>
              <a:ext uri="{FF2B5EF4-FFF2-40B4-BE49-F238E27FC236}">
                <a16:creationId xmlns:a16="http://schemas.microsoft.com/office/drawing/2014/main" id="{0E29359D-0FA5-EA4F-8377-6D003A0B5122}"/>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4" name="Text Placeholder 3">
            <a:extLst>
              <a:ext uri="{FF2B5EF4-FFF2-40B4-BE49-F238E27FC236}">
                <a16:creationId xmlns:a16="http://schemas.microsoft.com/office/drawing/2014/main" id="{30AE557D-372F-934F-AE1B-14C2E1A02CA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p14="http://schemas.microsoft.com/office/powerpoint/2010/main" val="123501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ote Slide 0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Text Placeholder 32">
            <a:extLst>
              <a:ext uri="{FF2B5EF4-FFF2-40B4-BE49-F238E27FC236}">
                <a16:creationId xmlns:a16="http://schemas.microsoft.com/office/drawing/2014/main" id="{45C74116-8E75-C343-9797-79ADADD81E54}"/>
              </a:ext>
            </a:extLst>
          </p:cNvPr>
          <p:cNvSpPr>
            <a:spLocks noGrp="1"/>
          </p:cNvSpPr>
          <p:nvPr>
            <p:ph type="body" sz="quarter" idx="13" hasCustomPrompt="1"/>
          </p:nvPr>
        </p:nvSpPr>
        <p:spPr>
          <a:xfrm>
            <a:off x="838200" y="3674830"/>
            <a:ext cx="5886449" cy="1738312"/>
          </a:xfrm>
          <a:prstGeom prst="rect">
            <a:avLst/>
          </a:prstGeom>
        </p:spPr>
        <p:txBody>
          <a:bodyPr>
            <a:noAutofit/>
          </a:bodyPr>
          <a:lstStyle>
            <a:lvl1pPr marL="0" indent="0" algn="ctr">
              <a:buNone/>
              <a:defRPr sz="1800" b="1" i="0">
                <a:solidFill>
                  <a:srgbClr val="011E3B"/>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1229953" y="2547452"/>
            <a:ext cx="5102942" cy="460355"/>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8200" y="2441960"/>
            <a:ext cx="5886449" cy="357598"/>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58200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 name="Rectangle 8">
            <a:extLst>
              <a:ext uri="{FF2B5EF4-FFF2-40B4-BE49-F238E27FC236}">
                <a16:creationId xmlns:a16="http://schemas.microsoft.com/office/drawing/2014/main" id="{A36F4EFC-73AA-844E-9CB9-3B50E67038E0}"/>
              </a:ext>
            </a:extLst>
          </p:cNvPr>
          <p:cNvSpPr/>
          <p:nvPr userDrawn="1"/>
        </p:nvSpPr>
        <p:spPr>
          <a:xfrm>
            <a:off x="2414575" y="6138344"/>
            <a:ext cx="2730524" cy="409429"/>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7" name="Text Placeholder 32">
            <a:extLst>
              <a:ext uri="{FF2B5EF4-FFF2-40B4-BE49-F238E27FC236}">
                <a16:creationId xmlns:a16="http://schemas.microsoft.com/office/drawing/2014/main" id="{4D0E3F36-7AF6-F24F-93E9-167EE9034723}"/>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C81291F5-1840-564F-9F03-EBBB63FCF3EB}"/>
              </a:ext>
            </a:extLst>
          </p:cNvPr>
          <p:cNvSpPr>
            <a:spLocks noGrp="1"/>
          </p:cNvSpPr>
          <p:nvPr>
            <p:ph type="body" sz="quarter" idx="16" hasCustomPrompt="1"/>
          </p:nvPr>
        </p:nvSpPr>
        <p:spPr>
          <a:xfrm>
            <a:off x="2414575" y="6045038"/>
            <a:ext cx="2730524" cy="437232"/>
          </a:xfrm>
          <a:prstGeom prst="rect">
            <a:avLst/>
          </a:prstGeom>
        </p:spPr>
        <p:txBody>
          <a:bodyPr anchor="ctr">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40623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ur Team x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DACEC13F-B833-7D43-B5B8-A38F7599A06B}"/>
              </a:ext>
            </a:extLst>
          </p:cNvPr>
          <p:cNvSpPr/>
          <p:nvPr userDrawn="1"/>
        </p:nvSpPr>
        <p:spPr>
          <a:xfrm>
            <a:off x="1128061" y="3111751"/>
            <a:ext cx="2136488" cy="1391850"/>
          </a:xfrm>
          <a:custGeom>
            <a:avLst/>
            <a:gdLst>
              <a:gd name="connsiteX0" fmla="*/ 0 w 2136488"/>
              <a:gd name="connsiteY0" fmla="*/ 0 h 1391850"/>
              <a:gd name="connsiteX1" fmla="*/ 1088153 w 2136488"/>
              <a:gd name="connsiteY1" fmla="*/ 0 h 1391850"/>
              <a:gd name="connsiteX2" fmla="*/ 1088153 w 2136488"/>
              <a:gd name="connsiteY2" fmla="*/ 1256489 h 1391850"/>
              <a:gd name="connsiteX3" fmla="*/ 2136488 w 2136488"/>
              <a:gd name="connsiteY3" fmla="*/ 1256489 h 1391850"/>
              <a:gd name="connsiteX4" fmla="*/ 2136488 w 2136488"/>
              <a:gd name="connsiteY4" fmla="*/ 1391850 h 1391850"/>
              <a:gd name="connsiteX5" fmla="*/ 0 w 2136488"/>
              <a:gd name="connsiteY5" fmla="*/ 1391850 h 139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88" h="1391850">
                <a:moveTo>
                  <a:pt x="0" y="0"/>
                </a:moveTo>
                <a:lnTo>
                  <a:pt x="1088153" y="0"/>
                </a:lnTo>
                <a:lnTo>
                  <a:pt x="1088153" y="1256489"/>
                </a:lnTo>
                <a:lnTo>
                  <a:pt x="2136488" y="1256489"/>
                </a:lnTo>
                <a:lnTo>
                  <a:pt x="2136488" y="1391850"/>
                </a:lnTo>
                <a:lnTo>
                  <a:pt x="0" y="1391850"/>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628D90B-5E63-7D4F-82A1-F4731BFE933F}"/>
              </a:ext>
            </a:extLst>
          </p:cNvPr>
          <p:cNvSpPr/>
          <p:nvPr userDrawn="1"/>
        </p:nvSpPr>
        <p:spPr>
          <a:xfrm>
            <a:off x="4907049" y="1517040"/>
            <a:ext cx="1619408" cy="2423269"/>
          </a:xfrm>
          <a:custGeom>
            <a:avLst/>
            <a:gdLst>
              <a:gd name="connsiteX0" fmla="*/ 0 w 1619408"/>
              <a:gd name="connsiteY0" fmla="*/ 0 h 2423269"/>
              <a:gd name="connsiteX1" fmla="*/ 1619408 w 1619408"/>
              <a:gd name="connsiteY1" fmla="*/ 0 h 2423269"/>
              <a:gd name="connsiteX2" fmla="*/ 1619408 w 1619408"/>
              <a:gd name="connsiteY2" fmla="*/ 2423269 h 2423269"/>
              <a:gd name="connsiteX3" fmla="*/ 1467979 w 1619408"/>
              <a:gd name="connsiteY3" fmla="*/ 2423269 h 2423269"/>
              <a:gd name="connsiteX4" fmla="*/ 1467979 w 1619408"/>
              <a:gd name="connsiteY4" fmla="*/ 853372 h 2423269"/>
              <a:gd name="connsiteX5" fmla="*/ 0 w 1619408"/>
              <a:gd name="connsiteY5" fmla="*/ 853372 h 24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408" h="2423269">
                <a:moveTo>
                  <a:pt x="0" y="0"/>
                </a:moveTo>
                <a:lnTo>
                  <a:pt x="1619408" y="0"/>
                </a:lnTo>
                <a:lnTo>
                  <a:pt x="1619408" y="2423269"/>
                </a:lnTo>
                <a:lnTo>
                  <a:pt x="1467979" y="2423269"/>
                </a:lnTo>
                <a:lnTo>
                  <a:pt x="1467979" y="853372"/>
                </a:lnTo>
                <a:lnTo>
                  <a:pt x="0" y="853372"/>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8274E73B-B6E9-CB48-A932-D93EA6723812}"/>
              </a:ext>
            </a:extLst>
          </p:cNvPr>
          <p:cNvSpPr/>
          <p:nvPr userDrawn="1"/>
        </p:nvSpPr>
        <p:spPr>
          <a:xfrm>
            <a:off x="1638690" y="6340442"/>
            <a:ext cx="1516528" cy="1828879"/>
          </a:xfrm>
          <a:custGeom>
            <a:avLst/>
            <a:gdLst>
              <a:gd name="connsiteX0" fmla="*/ 0 w 1516528"/>
              <a:gd name="connsiteY0" fmla="*/ 0 h 1828879"/>
              <a:gd name="connsiteX1" fmla="*/ 1516528 w 1516528"/>
              <a:gd name="connsiteY1" fmla="*/ 0 h 1828879"/>
              <a:gd name="connsiteX2" fmla="*/ 1516528 w 1516528"/>
              <a:gd name="connsiteY2" fmla="*/ 1828879 h 1828879"/>
              <a:gd name="connsiteX3" fmla="*/ 1158543 w 1516528"/>
              <a:gd name="connsiteY3" fmla="*/ 1828879 h 1828879"/>
              <a:gd name="connsiteX4" fmla="*/ 1158543 w 1516528"/>
              <a:gd name="connsiteY4" fmla="*/ 462634 h 1828879"/>
              <a:gd name="connsiteX5" fmla="*/ 0 w 1516528"/>
              <a:gd name="connsiteY5" fmla="*/ 462634 h 18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28" h="1828879">
                <a:moveTo>
                  <a:pt x="0" y="0"/>
                </a:moveTo>
                <a:lnTo>
                  <a:pt x="1516528" y="0"/>
                </a:lnTo>
                <a:lnTo>
                  <a:pt x="1516528" y="1828879"/>
                </a:lnTo>
                <a:lnTo>
                  <a:pt x="1158543" y="1828879"/>
                </a:lnTo>
                <a:lnTo>
                  <a:pt x="1158543" y="462634"/>
                </a:lnTo>
                <a:lnTo>
                  <a:pt x="0" y="462634"/>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04F0320-8FD3-F644-8B22-29A33671354B}"/>
              </a:ext>
            </a:extLst>
          </p:cNvPr>
          <p:cNvSpPr/>
          <p:nvPr userDrawn="1"/>
        </p:nvSpPr>
        <p:spPr>
          <a:xfrm>
            <a:off x="4814656" y="5949705"/>
            <a:ext cx="1817216" cy="2219616"/>
          </a:xfrm>
          <a:custGeom>
            <a:avLst/>
            <a:gdLst>
              <a:gd name="connsiteX0" fmla="*/ 0 w 1817216"/>
              <a:gd name="connsiteY0" fmla="*/ 0 h 2219616"/>
              <a:gd name="connsiteX1" fmla="*/ 1817216 w 1817216"/>
              <a:gd name="connsiteY1" fmla="*/ 0 h 2219616"/>
              <a:gd name="connsiteX2" fmla="*/ 1817216 w 1817216"/>
              <a:gd name="connsiteY2" fmla="*/ 2219616 h 2219616"/>
              <a:gd name="connsiteX3" fmla="*/ 941142 w 1817216"/>
              <a:gd name="connsiteY3" fmla="*/ 2219616 h 2219616"/>
              <a:gd name="connsiteX4" fmla="*/ 941142 w 1817216"/>
              <a:gd name="connsiteY4" fmla="*/ 751545 h 2219616"/>
              <a:gd name="connsiteX5" fmla="*/ 0 w 1817216"/>
              <a:gd name="connsiteY5" fmla="*/ 751545 h 221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7216" h="2219616">
                <a:moveTo>
                  <a:pt x="0" y="0"/>
                </a:moveTo>
                <a:lnTo>
                  <a:pt x="1817216" y="0"/>
                </a:lnTo>
                <a:lnTo>
                  <a:pt x="1817216" y="2219616"/>
                </a:lnTo>
                <a:lnTo>
                  <a:pt x="941142" y="2219616"/>
                </a:lnTo>
                <a:lnTo>
                  <a:pt x="941142" y="751545"/>
                </a:lnTo>
                <a:lnTo>
                  <a:pt x="0" y="751545"/>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3" name="Picture Placeholder 9">
            <a:extLst>
              <a:ext uri="{FF2B5EF4-FFF2-40B4-BE49-F238E27FC236}">
                <a16:creationId xmlns:a16="http://schemas.microsoft.com/office/drawing/2014/main" id="{F09FD51C-B432-7F4A-B8E2-549DAD0C2325}"/>
              </a:ext>
            </a:extLst>
          </p:cNvPr>
          <p:cNvSpPr>
            <a:spLocks noGrp="1"/>
          </p:cNvSpPr>
          <p:nvPr>
            <p:ph type="pic" sz="quarter" idx="18"/>
          </p:nvPr>
        </p:nvSpPr>
        <p:spPr>
          <a:xfrm>
            <a:off x="2216214" y="2730363"/>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4" name="Picture Placeholder 10">
            <a:extLst>
              <a:ext uri="{FF2B5EF4-FFF2-40B4-BE49-F238E27FC236}">
                <a16:creationId xmlns:a16="http://schemas.microsoft.com/office/drawing/2014/main" id="{F5543256-485A-0741-A4A1-767D04F98764}"/>
              </a:ext>
            </a:extLst>
          </p:cNvPr>
          <p:cNvSpPr>
            <a:spLocks noGrp="1"/>
          </p:cNvSpPr>
          <p:nvPr>
            <p:ph type="pic" sz="quarter" idx="19"/>
          </p:nvPr>
        </p:nvSpPr>
        <p:spPr>
          <a:xfrm>
            <a:off x="4702267" y="237041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5" name="Picture Placeholder 11">
            <a:extLst>
              <a:ext uri="{FF2B5EF4-FFF2-40B4-BE49-F238E27FC236}">
                <a16:creationId xmlns:a16="http://schemas.microsoft.com/office/drawing/2014/main" id="{82213BF1-228D-2240-83AB-67F0DFDBFC87}"/>
              </a:ext>
            </a:extLst>
          </p:cNvPr>
          <p:cNvSpPr>
            <a:spLocks noGrp="1"/>
          </p:cNvSpPr>
          <p:nvPr>
            <p:ph type="pic" sz="quarter" idx="20"/>
          </p:nvPr>
        </p:nvSpPr>
        <p:spPr>
          <a:xfrm>
            <a:off x="4083037" y="670125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6" name="Picture Placeholder 12">
            <a:extLst>
              <a:ext uri="{FF2B5EF4-FFF2-40B4-BE49-F238E27FC236}">
                <a16:creationId xmlns:a16="http://schemas.microsoft.com/office/drawing/2014/main" id="{6B6669A6-13E0-2E4E-A375-0AD801CF6B5C}"/>
              </a:ext>
            </a:extLst>
          </p:cNvPr>
          <p:cNvSpPr>
            <a:spLocks noGrp="1"/>
          </p:cNvSpPr>
          <p:nvPr>
            <p:ph type="pic" sz="quarter" idx="21"/>
          </p:nvPr>
        </p:nvSpPr>
        <p:spPr>
          <a:xfrm>
            <a:off x="1124472" y="680307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8" name="Text Placeholder 32">
            <a:extLst>
              <a:ext uri="{FF2B5EF4-FFF2-40B4-BE49-F238E27FC236}">
                <a16:creationId xmlns:a16="http://schemas.microsoft.com/office/drawing/2014/main" id="{3F8B77A3-88AE-3048-927E-8C8679FC180D}"/>
              </a:ext>
            </a:extLst>
          </p:cNvPr>
          <p:cNvSpPr>
            <a:spLocks noGrp="1"/>
          </p:cNvSpPr>
          <p:nvPr>
            <p:ph type="body" sz="quarter" idx="14" hasCustomPrompt="1"/>
          </p:nvPr>
        </p:nvSpPr>
        <p:spPr>
          <a:xfrm>
            <a:off x="2224735" y="221353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39" name="Text Placeholder 32">
            <a:extLst>
              <a:ext uri="{FF2B5EF4-FFF2-40B4-BE49-F238E27FC236}">
                <a16:creationId xmlns:a16="http://schemas.microsoft.com/office/drawing/2014/main" id="{0F210584-3EBA-974E-AFB4-2313A0248EC3}"/>
              </a:ext>
            </a:extLst>
          </p:cNvPr>
          <p:cNvSpPr>
            <a:spLocks noGrp="1"/>
          </p:cNvSpPr>
          <p:nvPr>
            <p:ph type="body" sz="quarter" idx="13" hasCustomPrompt="1"/>
          </p:nvPr>
        </p:nvSpPr>
        <p:spPr>
          <a:xfrm>
            <a:off x="1093739" y="1244403"/>
            <a:ext cx="4690030"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40" name="Text Placeholder 32">
            <a:extLst>
              <a:ext uri="{FF2B5EF4-FFF2-40B4-BE49-F238E27FC236}">
                <a16:creationId xmlns:a16="http://schemas.microsoft.com/office/drawing/2014/main" id="{8829BF07-C6F3-9F44-A976-BB1AC039CA3C}"/>
              </a:ext>
            </a:extLst>
          </p:cNvPr>
          <p:cNvSpPr>
            <a:spLocks noGrp="1"/>
          </p:cNvSpPr>
          <p:nvPr>
            <p:ph type="body" sz="quarter" idx="22" hasCustomPrompt="1"/>
          </p:nvPr>
        </p:nvSpPr>
        <p:spPr>
          <a:xfrm>
            <a:off x="2216214" y="447501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1" name="Text Placeholder 32">
            <a:extLst>
              <a:ext uri="{FF2B5EF4-FFF2-40B4-BE49-F238E27FC236}">
                <a16:creationId xmlns:a16="http://schemas.microsoft.com/office/drawing/2014/main" id="{A0EEF9E5-67C6-7944-ADB0-807F8EEBB6CB}"/>
              </a:ext>
            </a:extLst>
          </p:cNvPr>
          <p:cNvSpPr>
            <a:spLocks noGrp="1"/>
          </p:cNvSpPr>
          <p:nvPr>
            <p:ph type="body" sz="quarter" idx="23" hasCustomPrompt="1"/>
          </p:nvPr>
        </p:nvSpPr>
        <p:spPr>
          <a:xfrm>
            <a:off x="2216214" y="491330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49EF9772-1028-754C-A46F-31323DBC59DD}"/>
              </a:ext>
            </a:extLst>
          </p:cNvPr>
          <p:cNvSpPr>
            <a:spLocks noGrp="1"/>
          </p:cNvSpPr>
          <p:nvPr>
            <p:ph type="body" sz="quarter" idx="24" hasCustomPrompt="1"/>
          </p:nvPr>
        </p:nvSpPr>
        <p:spPr>
          <a:xfrm>
            <a:off x="4702267" y="1898907"/>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3" name="Text Placeholder 32">
            <a:extLst>
              <a:ext uri="{FF2B5EF4-FFF2-40B4-BE49-F238E27FC236}">
                <a16:creationId xmlns:a16="http://schemas.microsoft.com/office/drawing/2014/main" id="{5FF0358F-425E-7C40-88FB-C77D2C184BE0}"/>
              </a:ext>
            </a:extLst>
          </p:cNvPr>
          <p:cNvSpPr>
            <a:spLocks noGrp="1"/>
          </p:cNvSpPr>
          <p:nvPr>
            <p:ph type="body" sz="quarter" idx="25" hasCustomPrompt="1"/>
          </p:nvPr>
        </p:nvSpPr>
        <p:spPr>
          <a:xfrm>
            <a:off x="4693746" y="4160384"/>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4" name="Text Placeholder 32">
            <a:extLst>
              <a:ext uri="{FF2B5EF4-FFF2-40B4-BE49-F238E27FC236}">
                <a16:creationId xmlns:a16="http://schemas.microsoft.com/office/drawing/2014/main" id="{E58A7195-0E1B-D64D-A589-96514FF77504}"/>
              </a:ext>
            </a:extLst>
          </p:cNvPr>
          <p:cNvSpPr>
            <a:spLocks noGrp="1"/>
          </p:cNvSpPr>
          <p:nvPr>
            <p:ph type="body" sz="quarter" idx="26" hasCustomPrompt="1"/>
          </p:nvPr>
        </p:nvSpPr>
        <p:spPr>
          <a:xfrm>
            <a:off x="4693746" y="4598677"/>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Text Placeholder 32">
            <a:extLst>
              <a:ext uri="{FF2B5EF4-FFF2-40B4-BE49-F238E27FC236}">
                <a16:creationId xmlns:a16="http://schemas.microsoft.com/office/drawing/2014/main" id="{C4F6ED9E-ABD8-0540-8A8E-09328229E047}"/>
              </a:ext>
            </a:extLst>
          </p:cNvPr>
          <p:cNvSpPr>
            <a:spLocks noGrp="1"/>
          </p:cNvSpPr>
          <p:nvPr>
            <p:ph type="body" sz="quarter" idx="27" hasCustomPrompt="1"/>
          </p:nvPr>
        </p:nvSpPr>
        <p:spPr>
          <a:xfrm>
            <a:off x="1125265" y="6319053"/>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6" name="Text Placeholder 32">
            <a:extLst>
              <a:ext uri="{FF2B5EF4-FFF2-40B4-BE49-F238E27FC236}">
                <a16:creationId xmlns:a16="http://schemas.microsoft.com/office/drawing/2014/main" id="{EFF0D196-C1DA-5B4D-8061-AA1F267AA92F}"/>
              </a:ext>
            </a:extLst>
          </p:cNvPr>
          <p:cNvSpPr>
            <a:spLocks noGrp="1"/>
          </p:cNvSpPr>
          <p:nvPr>
            <p:ph type="body" sz="quarter" idx="28" hasCustomPrompt="1"/>
          </p:nvPr>
        </p:nvSpPr>
        <p:spPr>
          <a:xfrm>
            <a:off x="1116744" y="8580530"/>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7" name="Text Placeholder 32">
            <a:extLst>
              <a:ext uri="{FF2B5EF4-FFF2-40B4-BE49-F238E27FC236}">
                <a16:creationId xmlns:a16="http://schemas.microsoft.com/office/drawing/2014/main" id="{ECD7C07D-8939-D54E-93E5-F30D9AAC8982}"/>
              </a:ext>
            </a:extLst>
          </p:cNvPr>
          <p:cNvSpPr>
            <a:spLocks noGrp="1"/>
          </p:cNvSpPr>
          <p:nvPr>
            <p:ph type="body" sz="quarter" idx="29" hasCustomPrompt="1"/>
          </p:nvPr>
        </p:nvSpPr>
        <p:spPr>
          <a:xfrm>
            <a:off x="1116744" y="9018823"/>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Text Placeholder 32">
            <a:extLst>
              <a:ext uri="{FF2B5EF4-FFF2-40B4-BE49-F238E27FC236}">
                <a16:creationId xmlns:a16="http://schemas.microsoft.com/office/drawing/2014/main" id="{2CF4CE86-5BB6-AF44-9D0B-D7EC62FEA6EA}"/>
              </a:ext>
            </a:extLst>
          </p:cNvPr>
          <p:cNvSpPr>
            <a:spLocks noGrp="1"/>
          </p:cNvSpPr>
          <p:nvPr>
            <p:ph type="body" sz="quarter" idx="30" hasCustomPrompt="1"/>
          </p:nvPr>
        </p:nvSpPr>
        <p:spPr>
          <a:xfrm>
            <a:off x="4083037" y="626070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9" name="Text Placeholder 32">
            <a:extLst>
              <a:ext uri="{FF2B5EF4-FFF2-40B4-BE49-F238E27FC236}">
                <a16:creationId xmlns:a16="http://schemas.microsoft.com/office/drawing/2014/main" id="{B146847D-3754-9D4A-8D4D-DB187F6850AA}"/>
              </a:ext>
            </a:extLst>
          </p:cNvPr>
          <p:cNvSpPr>
            <a:spLocks noGrp="1"/>
          </p:cNvSpPr>
          <p:nvPr>
            <p:ph type="body" sz="quarter" idx="31" hasCustomPrompt="1"/>
          </p:nvPr>
        </p:nvSpPr>
        <p:spPr>
          <a:xfrm>
            <a:off x="4074516" y="852218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50" name="Text Placeholder 32">
            <a:extLst>
              <a:ext uri="{FF2B5EF4-FFF2-40B4-BE49-F238E27FC236}">
                <a16:creationId xmlns:a16="http://schemas.microsoft.com/office/drawing/2014/main" id="{A74706B2-E563-F843-9AB5-7DFDC9A60F27}"/>
              </a:ext>
            </a:extLst>
          </p:cNvPr>
          <p:cNvSpPr>
            <a:spLocks noGrp="1"/>
          </p:cNvSpPr>
          <p:nvPr>
            <p:ph type="body" sz="quarter" idx="32" hasCustomPrompt="1"/>
          </p:nvPr>
        </p:nvSpPr>
        <p:spPr>
          <a:xfrm>
            <a:off x="4074516" y="896047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Date Placeholder 3">
            <a:extLst>
              <a:ext uri="{FF2B5EF4-FFF2-40B4-BE49-F238E27FC236}">
                <a16:creationId xmlns:a16="http://schemas.microsoft.com/office/drawing/2014/main" id="{126F45C0-0C6D-B84C-AE6F-60B61AECAD71}"/>
              </a:ext>
            </a:extLst>
          </p:cNvPr>
          <p:cNvSpPr>
            <a:spLocks noGrp="1"/>
          </p:cNvSpPr>
          <p:nvPr>
            <p:ph type="dt" sz="half" idx="11"/>
          </p:nvPr>
        </p:nvSpPr>
        <p:spPr>
          <a:xfrm>
            <a:off x="519728"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2874173E-8B9C-124A-9379-B92FB323D854}" type="datetime1">
              <a:rPr lang="en-IE" smtClean="0"/>
              <a:pPr/>
              <a:t>25/05/2023</a:t>
            </a:fld>
            <a:endParaRPr lang="en-US" dirty="0"/>
          </a:p>
        </p:txBody>
      </p:sp>
      <p:sp>
        <p:nvSpPr>
          <p:cNvPr id="52" name="Footer Placeholder 4">
            <a:extLst>
              <a:ext uri="{FF2B5EF4-FFF2-40B4-BE49-F238E27FC236}">
                <a16:creationId xmlns:a16="http://schemas.microsoft.com/office/drawing/2014/main" id="{1D58B4ED-50EC-B24A-9CA6-2C4F0A47E229}"/>
              </a:ext>
            </a:extLst>
          </p:cNvPr>
          <p:cNvSpPr>
            <a:spLocks noGrp="1"/>
          </p:cNvSpPr>
          <p:nvPr>
            <p:ph type="ftr" sz="quarter" idx="12"/>
          </p:nvPr>
        </p:nvSpPr>
        <p:spPr>
          <a:xfrm>
            <a:off x="2504143" y="9909729"/>
            <a:ext cx="2551390" cy="569240"/>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3" name="Slide Number Placeholder 5">
            <a:extLst>
              <a:ext uri="{FF2B5EF4-FFF2-40B4-BE49-F238E27FC236}">
                <a16:creationId xmlns:a16="http://schemas.microsoft.com/office/drawing/2014/main" id="{E4F967B7-79ED-7149-91EB-F171F8FF7CCA}"/>
              </a:ext>
            </a:extLst>
          </p:cNvPr>
          <p:cNvSpPr>
            <a:spLocks noGrp="1"/>
          </p:cNvSpPr>
          <p:nvPr>
            <p:ph type="sldNum" sz="quarter" idx="33"/>
          </p:nvPr>
        </p:nvSpPr>
        <p:spPr>
          <a:xfrm>
            <a:off x="5339020"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‹Nº›</a:t>
            </a:fld>
            <a:endParaRPr lang="en-US" dirty="0"/>
          </a:p>
        </p:txBody>
      </p:sp>
    </p:spTree>
    <p:extLst>
      <p:ext uri="{BB962C8B-B14F-4D97-AF65-F5344CB8AC3E}">
        <p14:creationId xmlns:p14="http://schemas.microsoft.com/office/powerpoint/2010/main" val="349976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8316AF1-885A-B942-8FAF-9CD473ABB6D9}"/>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‹Nº›</a:t>
            </a:fld>
            <a:endParaRPr lang="en-US" dirty="0"/>
          </a:p>
        </p:txBody>
      </p:sp>
      <p:grpSp>
        <p:nvGrpSpPr>
          <p:cNvPr id="2" name="Group 1">
            <a:extLst>
              <a:ext uri="{FF2B5EF4-FFF2-40B4-BE49-F238E27FC236}">
                <a16:creationId xmlns:a16="http://schemas.microsoft.com/office/drawing/2014/main" id="{A777F17A-55E1-A843-A04B-163D216D8228}"/>
              </a:ext>
            </a:extLst>
          </p:cNvPr>
          <p:cNvGrpSpPr/>
          <p:nvPr userDrawn="1"/>
        </p:nvGrpSpPr>
        <p:grpSpPr>
          <a:xfrm>
            <a:off x="7119931" y="6749816"/>
            <a:ext cx="317393" cy="3412980"/>
            <a:chOff x="7119931" y="6749816"/>
            <a:chExt cx="317393" cy="3412980"/>
          </a:xfrm>
        </p:grpSpPr>
        <p:sp>
          <p:nvSpPr>
            <p:cNvPr id="8" name="Rectangle 7">
              <a:extLst>
                <a:ext uri="{FF2B5EF4-FFF2-40B4-BE49-F238E27FC236}">
                  <a16:creationId xmlns:a16="http://schemas.microsoft.com/office/drawing/2014/main" id="{5DCFFD46-5C71-4E44-8047-D7EB4972BAEA}"/>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D7429F2-8AE1-2644-B650-159047BA29E2}"/>
                </a:ext>
              </a:extLst>
            </p:cNvPr>
            <p:cNvGrpSpPr/>
            <p:nvPr userDrawn="1"/>
          </p:nvGrpSpPr>
          <p:grpSpPr>
            <a:xfrm rot="20700000">
              <a:off x="7119931" y="10024223"/>
              <a:ext cx="317393" cy="138573"/>
              <a:chOff x="3407362" y="9340156"/>
              <a:chExt cx="1351985" cy="590273"/>
            </a:xfrm>
          </p:grpSpPr>
          <p:sp>
            <p:nvSpPr>
              <p:cNvPr id="10" name="Freeform 9">
                <a:extLst>
                  <a:ext uri="{FF2B5EF4-FFF2-40B4-BE49-F238E27FC236}">
                    <a16:creationId xmlns:a16="http://schemas.microsoft.com/office/drawing/2014/main" id="{5A1D312F-604E-A44D-9F24-4EEE16728D60}"/>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B6EAF90B-79FB-034A-B85D-33ACD93B9CE0}"/>
                  </a:ext>
                </a:extLst>
              </p:cNvPr>
              <p:cNvGrpSpPr/>
              <p:nvPr/>
            </p:nvGrpSpPr>
            <p:grpSpPr>
              <a:xfrm>
                <a:off x="3407362" y="9340156"/>
                <a:ext cx="1351985" cy="590273"/>
                <a:chOff x="3357879" y="5072538"/>
                <a:chExt cx="593407" cy="259080"/>
              </a:xfrm>
              <a:solidFill>
                <a:srgbClr val="FFFFFF"/>
              </a:solidFill>
            </p:grpSpPr>
            <p:sp>
              <p:nvSpPr>
                <p:cNvPr id="12" name="Freeform 11">
                  <a:extLst>
                    <a:ext uri="{FF2B5EF4-FFF2-40B4-BE49-F238E27FC236}">
                      <a16:creationId xmlns:a16="http://schemas.microsoft.com/office/drawing/2014/main" id="{C3B1395F-D711-1F40-95D9-50BC2A6FCDD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52075F8E-F125-734B-BE46-DE73E394EB9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EB8AD70-9DD3-174D-A56D-7C07CF2D8A09}"/>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61" r:id="rId3"/>
    <p:sldLayoutId id="2147483779" r:id="rId4"/>
    <p:sldLayoutId id="2147483782" r:id="rId5"/>
    <p:sldLayoutId id="2147483788" r:id="rId6"/>
    <p:sldLayoutId id="2147483756" r:id="rId7"/>
    <p:sldLayoutId id="2147483774" r:id="rId8"/>
    <p:sldLayoutId id="2147483757" r:id="rId9"/>
    <p:sldLayoutId id="2147483778" r:id="rId10"/>
    <p:sldLayoutId id="2147483777"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18/10/relationships/comments" Target="../comments/modernComment_17D_4E0A09A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839693"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youtube.com/watch?v=dpb4AGT684U" TargetMode="External"/><Relationship Id="rId5" Type="http://schemas.openxmlformats.org/officeDocument/2006/relationships/image" Target="../media/image3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hyperlink" Target="https://climatechampions.how/communities-in-action-compendium/" TargetMode="External"/><Relationship Id="rId3" Type="http://schemas.openxmlformats.org/officeDocument/2006/relationships/image" Target="../media/image43.png"/><Relationship Id="rId7" Type="http://schemas.openxmlformats.org/officeDocument/2006/relationships/hyperlink" Target="https://climatechampions.how/"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hyperlink" Target="https://climatechampions.how/online-course-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99F7B8F9-6EF2-4255-F050-D7E5799AF31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07"/>
          <a:stretch/>
        </p:blipFill>
        <p:spPr>
          <a:xfrm>
            <a:off x="-1" y="2476502"/>
            <a:ext cx="7559675" cy="6351587"/>
          </a:xfrm>
        </p:spPr>
      </p:pic>
      <p:grpSp>
        <p:nvGrpSpPr>
          <p:cNvPr id="12" name="Graphic 2">
            <a:extLst>
              <a:ext uri="{FF2B5EF4-FFF2-40B4-BE49-F238E27FC236}">
                <a16:creationId xmlns:a16="http://schemas.microsoft.com/office/drawing/2014/main" id="{B7D5E77C-1BB9-B344-8CA7-EF6EFE4FCAEC}"/>
              </a:ext>
            </a:extLst>
          </p:cNvPr>
          <p:cNvGrpSpPr/>
          <p:nvPr/>
        </p:nvGrpSpPr>
        <p:grpSpPr>
          <a:xfrm rot="16200000">
            <a:off x="-1421397" y="6194874"/>
            <a:ext cx="5045755" cy="2202962"/>
            <a:chOff x="3357879" y="5072538"/>
            <a:chExt cx="593407" cy="259080"/>
          </a:xfrm>
          <a:solidFill>
            <a:srgbClr val="EB7339"/>
          </a:solidFill>
        </p:grpSpPr>
        <p:sp>
          <p:nvSpPr>
            <p:cNvPr id="13" name="Freeform 12">
              <a:extLst>
                <a:ext uri="{FF2B5EF4-FFF2-40B4-BE49-F238E27FC236}">
                  <a16:creationId xmlns:a16="http://schemas.microsoft.com/office/drawing/2014/main" id="{E2BE36FC-6758-2F4A-BBF8-E940C32FBEE3}"/>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F4C0ED9-61DC-264B-978E-919329A9E6C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1E87753-28F7-7440-B464-59E0D5B0F0C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Rectangle 5">
            <a:extLst>
              <a:ext uri="{FF2B5EF4-FFF2-40B4-BE49-F238E27FC236}">
                <a16:creationId xmlns:a16="http://schemas.microsoft.com/office/drawing/2014/main" id="{B38C70E5-89C8-9ABF-52AF-75F91ABFEFF8}"/>
              </a:ext>
            </a:extLst>
          </p:cNvPr>
          <p:cNvSpPr/>
          <p:nvPr/>
        </p:nvSpPr>
        <p:spPr>
          <a:xfrm>
            <a:off x="1667708" y="7326771"/>
            <a:ext cx="3702421" cy="57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id="{4A1B5063-7905-57A1-B191-C90475597506}"/>
              </a:ext>
            </a:extLst>
          </p:cNvPr>
          <p:cNvSpPr txBox="1"/>
          <p:nvPr/>
        </p:nvSpPr>
        <p:spPr>
          <a:xfrm>
            <a:off x="1851730" y="7379069"/>
            <a:ext cx="3518399" cy="523220"/>
          </a:xfrm>
          <a:prstGeom prst="rect">
            <a:avLst/>
          </a:prstGeom>
          <a:noFill/>
        </p:spPr>
        <p:txBody>
          <a:bodyPr wrap="none" rtlCol="0">
            <a:spAutoFit/>
          </a:bodyPr>
          <a:lstStyle/>
          <a:p>
            <a:r>
              <a:rPr lang="en-US" sz="2800" b="1" dirty="0">
                <a:solidFill>
                  <a:srgbClr val="EB7339"/>
                </a:solidFill>
                <a:latin typeface="Calibri" panose="020F0502020204030204" pitchFamily="34" charset="0"/>
                <a:cs typeface="Calibri" panose="020F0502020204030204" pitchFamily="34" charset="0"/>
              </a:rPr>
              <a:t>TEORIA DA MUDANÇA</a:t>
            </a:r>
          </a:p>
        </p:txBody>
      </p:sp>
      <p:sp>
        <p:nvSpPr>
          <p:cNvPr id="8" name="Rectangle 7">
            <a:extLst>
              <a:ext uri="{FF2B5EF4-FFF2-40B4-BE49-F238E27FC236}">
                <a16:creationId xmlns:a16="http://schemas.microsoft.com/office/drawing/2014/main" id="{270A3094-D44C-3068-4041-0117A050C35D}"/>
              </a:ext>
            </a:extLst>
          </p:cNvPr>
          <p:cNvSpPr/>
          <p:nvPr/>
        </p:nvSpPr>
        <p:spPr>
          <a:xfrm>
            <a:off x="1667708" y="8003311"/>
            <a:ext cx="3227165" cy="57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a16="http://schemas.microsoft.com/office/drawing/2014/main" id="{FFA50BF0-4646-9C18-4FDC-1287F85208B7}"/>
              </a:ext>
            </a:extLst>
          </p:cNvPr>
          <p:cNvSpPr txBox="1"/>
          <p:nvPr/>
        </p:nvSpPr>
        <p:spPr>
          <a:xfrm>
            <a:off x="1851730" y="8055609"/>
            <a:ext cx="2330831" cy="523220"/>
          </a:xfrm>
          <a:prstGeom prst="rect">
            <a:avLst/>
          </a:prstGeom>
          <a:noFill/>
        </p:spPr>
        <p:txBody>
          <a:bodyPr wrap="none" rtlCol="0">
            <a:spAutoFit/>
          </a:bodyPr>
          <a:lstStyle/>
          <a:p>
            <a:r>
              <a:rPr lang="en-US" sz="2800" b="1" dirty="0">
                <a:solidFill>
                  <a:srgbClr val="EB7339"/>
                </a:solidFill>
                <a:latin typeface="Calibri" panose="020F0502020204030204" pitchFamily="34" charset="0"/>
                <a:cs typeface="Calibri" panose="020F0502020204030204" pitchFamily="34" charset="0"/>
              </a:rPr>
              <a:t>GUIA PRÁTICO</a:t>
            </a:r>
          </a:p>
        </p:txBody>
      </p:sp>
    </p:spTree>
    <p:extLst>
      <p:ext uri="{BB962C8B-B14F-4D97-AF65-F5344CB8AC3E}">
        <p14:creationId xmlns:p14="http://schemas.microsoft.com/office/powerpoint/2010/main" val="4506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9979170"/>
            <a:ext cx="300672" cy="266594"/>
          </a:xfrm>
          <a:prstGeom prst="rect">
            <a:avLst/>
          </a:prstGeom>
        </p:spPr>
        <p:txBody>
          <a:bodyPr/>
          <a:lstStyle/>
          <a:p>
            <a:fld id="{48F63A3B-78C7-47BE-AE5E-E10140E04643}" type="slidenum">
              <a:rPr lang="en-US" smtClean="0"/>
              <a:t>10</a:t>
            </a:fld>
            <a:endParaRPr lang="en-US" dirty="0"/>
          </a:p>
        </p:txBody>
      </p:sp>
      <p:sp>
        <p:nvSpPr>
          <p:cNvPr id="12" name="Slide Number Placeholder 3">
            <a:extLst>
              <a:ext uri="{FF2B5EF4-FFF2-40B4-BE49-F238E27FC236}">
                <a16:creationId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10</a:t>
            </a:fld>
            <a:endParaRPr lang="en-US" dirty="0"/>
          </a:p>
        </p:txBody>
      </p:sp>
      <p:cxnSp>
        <p:nvCxnSpPr>
          <p:cNvPr id="20" name="Straight Connector 19">
            <a:extLst>
              <a:ext uri="{FF2B5EF4-FFF2-40B4-BE49-F238E27FC236}">
                <a16:creationId xmlns:a16="http://schemas.microsoft.com/office/drawing/2014/main" id="{10C6676C-862B-FED0-5B43-636A60F4352F}"/>
              </a:ext>
            </a:extLst>
          </p:cNvPr>
          <p:cNvCxnSpPr>
            <a:cxnSpLocks/>
          </p:cNvCxnSpPr>
          <p:nvPr/>
        </p:nvCxnSpPr>
        <p:spPr>
          <a:xfrm flipV="1">
            <a:off x="6847161" y="911527"/>
            <a:ext cx="0" cy="142654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5ABF60-9456-2EED-3875-D535810FA25A}"/>
              </a:ext>
            </a:extLst>
          </p:cNvPr>
          <p:cNvCxnSpPr>
            <a:cxnSpLocks/>
          </p:cNvCxnSpPr>
          <p:nvPr/>
        </p:nvCxnSpPr>
        <p:spPr>
          <a:xfrm flipH="1">
            <a:off x="6514650" y="919116"/>
            <a:ext cx="3313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5321F725-D0C9-6450-B322-364FD236389E}"/>
              </a:ext>
            </a:extLst>
          </p:cNvPr>
          <p:cNvGrpSpPr/>
          <p:nvPr/>
        </p:nvGrpSpPr>
        <p:grpSpPr>
          <a:xfrm rot="10800000" flipH="1">
            <a:off x="743076" y="469900"/>
            <a:ext cx="1783570" cy="499762"/>
            <a:chOff x="1016350" y="11104286"/>
            <a:chExt cx="2420134" cy="4966670"/>
          </a:xfrm>
        </p:grpSpPr>
        <p:cxnSp>
          <p:nvCxnSpPr>
            <p:cNvPr id="47" name="Straight Connector 46">
              <a:extLst>
                <a:ext uri="{FF2B5EF4-FFF2-40B4-BE49-F238E27FC236}">
                  <a16:creationId xmlns:a16="http://schemas.microsoft.com/office/drawing/2014/main" id="{CDB66D1B-535C-2619-44C6-8B8B79D32F5B}"/>
                </a:ext>
              </a:extLst>
            </p:cNvPr>
            <p:cNvCxnSpPr>
              <a:cxnSpLocks/>
            </p:cNvCxnSpPr>
            <p:nvPr/>
          </p:nvCxnSpPr>
          <p:spPr>
            <a:xfrm rot="10800000">
              <a:off x="1016351" y="11111640"/>
              <a:ext cx="2420133"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B8FDFD-C5BC-A8A6-73DA-E4BB7D457F79}"/>
                </a:ext>
              </a:extLst>
            </p:cNvPr>
            <p:cNvCxnSpPr>
              <a:cxnSpLocks/>
            </p:cNvCxnSpPr>
            <p:nvPr/>
          </p:nvCxnSpPr>
          <p:spPr>
            <a:xfrm rot="10800000" flipH="1" flipV="1">
              <a:off x="1016350" y="11104286"/>
              <a:ext cx="0" cy="496667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7050AC7B-7B3D-4A00-DD77-58E43D624D3F}"/>
              </a:ext>
            </a:extLst>
          </p:cNvPr>
          <p:cNvSpPr/>
          <p:nvPr/>
        </p:nvSpPr>
        <p:spPr>
          <a:xfrm rot="16200000">
            <a:off x="5159772" y="2047449"/>
            <a:ext cx="717672" cy="33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C8C1BA88-A86F-0593-888F-A97059FA0135}"/>
              </a:ext>
            </a:extLst>
          </p:cNvPr>
          <p:cNvCxnSpPr>
            <a:cxnSpLocks/>
          </p:cNvCxnSpPr>
          <p:nvPr/>
        </p:nvCxnSpPr>
        <p:spPr>
          <a:xfrm flipH="1">
            <a:off x="5351529" y="2338067"/>
            <a:ext cx="1494483"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21" name="Text Placeholder 3">
            <a:extLst>
              <a:ext uri="{FF2B5EF4-FFF2-40B4-BE49-F238E27FC236}">
                <a16:creationId xmlns:a16="http://schemas.microsoft.com/office/drawing/2014/main" id="{B0A07307-005A-0F9E-E9A7-64B01192742D}"/>
              </a:ext>
            </a:extLst>
          </p:cNvPr>
          <p:cNvSpPr txBox="1">
            <a:spLocks/>
          </p:cNvSpPr>
          <p:nvPr/>
        </p:nvSpPr>
        <p:spPr>
          <a:xfrm>
            <a:off x="2692805" y="799401"/>
            <a:ext cx="3820693"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pt-PT" b="1" kern="0" dirty="0">
                <a:solidFill>
                  <a:srgbClr val="404040"/>
                </a:solidFill>
              </a:rPr>
              <a:t>A TM foi concebida para ser iterativa e flexível </a:t>
            </a:r>
            <a:r>
              <a:rPr lang="pt-PT" kern="0" dirty="0">
                <a:solidFill>
                  <a:srgbClr val="404040"/>
                </a:solidFill>
              </a:rPr>
              <a:t>e permite que os projetos respondam a mudanças no ambiente social, político ou natural. Isto é vital para os programas de adaptação, que precisam de acomodar condições dinâmicas e emergentes. Isto faz da TM uma ferramenta valiosa para a monitorização e avaliação (M&amp;A), bem como para o planeamento da adaptação</a:t>
            </a:r>
            <a:r>
              <a:rPr lang="en-US" kern="0" dirty="0">
                <a:solidFill>
                  <a:srgbClr val="404040"/>
                </a:solidFill>
              </a:rPr>
              <a:t>.</a:t>
            </a:r>
          </a:p>
        </p:txBody>
      </p:sp>
      <p:grpSp>
        <p:nvGrpSpPr>
          <p:cNvPr id="122" name="Group 121">
            <a:extLst>
              <a:ext uri="{FF2B5EF4-FFF2-40B4-BE49-F238E27FC236}">
                <a16:creationId xmlns:a16="http://schemas.microsoft.com/office/drawing/2014/main" id="{F2E3B2C6-9E50-4AAA-E9BC-2406D6A743B5}"/>
              </a:ext>
            </a:extLst>
          </p:cNvPr>
          <p:cNvGrpSpPr/>
          <p:nvPr/>
        </p:nvGrpSpPr>
        <p:grpSpPr>
          <a:xfrm>
            <a:off x="1976185" y="657357"/>
            <a:ext cx="637790" cy="619042"/>
            <a:chOff x="1154522" y="282747"/>
            <a:chExt cx="718363" cy="697247"/>
          </a:xfrm>
        </p:grpSpPr>
        <p:sp>
          <p:nvSpPr>
            <p:cNvPr id="123" name="Freeform 122">
              <a:extLst>
                <a:ext uri="{FF2B5EF4-FFF2-40B4-BE49-F238E27FC236}">
                  <a16:creationId xmlns:a16="http://schemas.microsoft.com/office/drawing/2014/main" id="{1D97DDD5-2AD9-1636-45E7-2FC8D659F412}"/>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24" name="Text Placeholder 3">
              <a:extLst>
                <a:ext uri="{FF2B5EF4-FFF2-40B4-BE49-F238E27FC236}">
                  <a16:creationId xmlns:a16="http://schemas.microsoft.com/office/drawing/2014/main" id="{398BD502-E136-5434-952F-B63711B4756C}"/>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03</a:t>
              </a:r>
              <a:endParaRPr lang="en-US" dirty="0">
                <a:solidFill>
                  <a:schemeClr val="bg1"/>
                </a:solidFill>
              </a:endParaRPr>
            </a:p>
          </p:txBody>
        </p:sp>
      </p:grpSp>
      <p:grpSp>
        <p:nvGrpSpPr>
          <p:cNvPr id="130" name="Group 129">
            <a:extLst>
              <a:ext uri="{FF2B5EF4-FFF2-40B4-BE49-F238E27FC236}">
                <a16:creationId xmlns:a16="http://schemas.microsoft.com/office/drawing/2014/main" id="{566DAA6A-143E-D5EF-F893-BDC0C9483600}"/>
              </a:ext>
            </a:extLst>
          </p:cNvPr>
          <p:cNvGrpSpPr/>
          <p:nvPr/>
        </p:nvGrpSpPr>
        <p:grpSpPr>
          <a:xfrm rot="16200000" flipH="1">
            <a:off x="585550" y="2666680"/>
            <a:ext cx="1482178" cy="825190"/>
            <a:chOff x="1016350" y="11104286"/>
            <a:chExt cx="2011174" cy="8200796"/>
          </a:xfrm>
        </p:grpSpPr>
        <p:cxnSp>
          <p:nvCxnSpPr>
            <p:cNvPr id="131" name="Straight Connector 130">
              <a:extLst>
                <a:ext uri="{FF2B5EF4-FFF2-40B4-BE49-F238E27FC236}">
                  <a16:creationId xmlns:a16="http://schemas.microsoft.com/office/drawing/2014/main" id="{9E09F1C2-3E98-9D1A-DE74-7055BA67F832}"/>
                </a:ext>
              </a:extLst>
            </p:cNvPr>
            <p:cNvCxnSpPr>
              <a:cxnSpLocks/>
            </p:cNvCxnSpPr>
            <p:nvPr/>
          </p:nvCxnSpPr>
          <p:spPr>
            <a:xfrm rot="16200000" flipH="1" flipV="1">
              <a:off x="2021938" y="10106044"/>
              <a:ext cx="0" cy="2011172"/>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31C423A-95D4-0FB9-A382-3E541B27C260}"/>
                </a:ext>
              </a:extLst>
            </p:cNvPr>
            <p:cNvCxnSpPr>
              <a:cxnSpLocks/>
            </p:cNvCxnSpPr>
            <p:nvPr/>
          </p:nvCxnSpPr>
          <p:spPr>
            <a:xfrm rot="10800000" flipH="1" flipV="1">
              <a:off x="1016350" y="11104286"/>
              <a:ext cx="0" cy="8200796"/>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C208091B-3175-9F4F-663E-5DE492767805}"/>
              </a:ext>
            </a:extLst>
          </p:cNvPr>
          <p:cNvGrpSpPr/>
          <p:nvPr/>
        </p:nvGrpSpPr>
        <p:grpSpPr>
          <a:xfrm>
            <a:off x="1326639" y="2064075"/>
            <a:ext cx="637790" cy="619042"/>
            <a:chOff x="1154522" y="282747"/>
            <a:chExt cx="718363" cy="697247"/>
          </a:xfrm>
        </p:grpSpPr>
        <p:sp>
          <p:nvSpPr>
            <p:cNvPr id="135" name="Freeform 134">
              <a:extLst>
                <a:ext uri="{FF2B5EF4-FFF2-40B4-BE49-F238E27FC236}">
                  <a16:creationId xmlns:a16="http://schemas.microsoft.com/office/drawing/2014/main" id="{CB425D34-B7B5-2048-1A5B-51F8E998AD6C}"/>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36" name="Text Placeholder 3">
              <a:extLst>
                <a:ext uri="{FF2B5EF4-FFF2-40B4-BE49-F238E27FC236}">
                  <a16:creationId xmlns:a16="http://schemas.microsoft.com/office/drawing/2014/main" id="{EB0F44B3-F40F-968B-3AAE-BE0416E37579}"/>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04</a:t>
              </a:r>
              <a:endParaRPr lang="en-US" dirty="0">
                <a:solidFill>
                  <a:schemeClr val="bg1"/>
                </a:solidFill>
              </a:endParaRPr>
            </a:p>
          </p:txBody>
        </p:sp>
      </p:grpSp>
      <p:sp>
        <p:nvSpPr>
          <p:cNvPr id="137" name="Text Placeholder 3">
            <a:extLst>
              <a:ext uri="{FF2B5EF4-FFF2-40B4-BE49-F238E27FC236}">
                <a16:creationId xmlns:a16="http://schemas.microsoft.com/office/drawing/2014/main" id="{59111BE2-9176-E13A-8CBB-090343A8697A}"/>
              </a:ext>
            </a:extLst>
          </p:cNvPr>
          <p:cNvSpPr txBox="1">
            <a:spLocks/>
          </p:cNvSpPr>
          <p:nvPr/>
        </p:nvSpPr>
        <p:spPr>
          <a:xfrm>
            <a:off x="2080399" y="2192410"/>
            <a:ext cx="3291194"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pt-PT" kern="0" dirty="0">
                <a:solidFill>
                  <a:srgbClr val="404040"/>
                </a:solidFill>
              </a:rPr>
              <a:t>É dada uma forte ênfase aos pressupostos subjacentes a um programa e aos limiares que identificam o que é necessário para avançar em direção à mudança desejada. Isto proporciona </a:t>
            </a:r>
            <a:r>
              <a:rPr lang="pt-PT" b="1" kern="0" dirty="0">
                <a:solidFill>
                  <a:srgbClr val="404040"/>
                </a:solidFill>
              </a:rPr>
              <a:t>marcadores valiosos em relação aos quais o processo pode ser avaliado </a:t>
            </a:r>
            <a:r>
              <a:rPr lang="pt-PT" kern="0" dirty="0">
                <a:solidFill>
                  <a:srgbClr val="404040"/>
                </a:solidFill>
              </a:rPr>
              <a:t>(e, quando necessário, podem ser feitos ajustamentos à direção estratégica).</a:t>
            </a:r>
            <a:endParaRPr lang="en-US" kern="0" dirty="0">
              <a:solidFill>
                <a:srgbClr val="404040"/>
              </a:solidFill>
            </a:endParaRPr>
          </a:p>
        </p:txBody>
      </p:sp>
      <p:cxnSp>
        <p:nvCxnSpPr>
          <p:cNvPr id="139" name="Straight Connector 138">
            <a:extLst>
              <a:ext uri="{FF2B5EF4-FFF2-40B4-BE49-F238E27FC236}">
                <a16:creationId xmlns:a16="http://schemas.microsoft.com/office/drawing/2014/main" id="{74556547-FC2C-F5DD-7588-B0469498B37D}"/>
              </a:ext>
            </a:extLst>
          </p:cNvPr>
          <p:cNvCxnSpPr>
            <a:cxnSpLocks/>
          </p:cNvCxnSpPr>
          <p:nvPr/>
        </p:nvCxnSpPr>
        <p:spPr>
          <a:xfrm flipV="1">
            <a:off x="7441836" y="4681008"/>
            <a:ext cx="0" cy="1962257"/>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7BF5563-9AD7-6F46-D26B-F1D045E5088E}"/>
              </a:ext>
            </a:extLst>
          </p:cNvPr>
          <p:cNvCxnSpPr>
            <a:cxnSpLocks/>
          </p:cNvCxnSpPr>
          <p:nvPr/>
        </p:nvCxnSpPr>
        <p:spPr>
          <a:xfrm flipH="1">
            <a:off x="5467500" y="5216734"/>
            <a:ext cx="1140310"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C326495E-F39E-153F-F66C-4D0B37F8DB00}"/>
              </a:ext>
            </a:extLst>
          </p:cNvPr>
          <p:cNvGrpSpPr/>
          <p:nvPr/>
        </p:nvGrpSpPr>
        <p:grpSpPr>
          <a:xfrm rot="16200000" flipH="1">
            <a:off x="463046" y="5407773"/>
            <a:ext cx="1182533" cy="825190"/>
            <a:chOff x="1016350" y="11104286"/>
            <a:chExt cx="1604585" cy="8200796"/>
          </a:xfrm>
        </p:grpSpPr>
        <p:cxnSp>
          <p:nvCxnSpPr>
            <p:cNvPr id="148" name="Straight Connector 147">
              <a:extLst>
                <a:ext uri="{FF2B5EF4-FFF2-40B4-BE49-F238E27FC236}">
                  <a16:creationId xmlns:a16="http://schemas.microsoft.com/office/drawing/2014/main" id="{40E5C021-B91C-9C78-063B-F05F789DF352}"/>
                </a:ext>
              </a:extLst>
            </p:cNvPr>
            <p:cNvCxnSpPr>
              <a:cxnSpLocks/>
            </p:cNvCxnSpPr>
            <p:nvPr/>
          </p:nvCxnSpPr>
          <p:spPr>
            <a:xfrm rot="16200000" flipH="1" flipV="1">
              <a:off x="1818644" y="10309344"/>
              <a:ext cx="0" cy="1604583"/>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8424A24-98F8-A8CF-8DB7-F796F1C04433}"/>
                </a:ext>
              </a:extLst>
            </p:cNvPr>
            <p:cNvCxnSpPr>
              <a:cxnSpLocks/>
            </p:cNvCxnSpPr>
            <p:nvPr/>
          </p:nvCxnSpPr>
          <p:spPr>
            <a:xfrm rot="10800000" flipH="1" flipV="1">
              <a:off x="1016350" y="11104286"/>
              <a:ext cx="0" cy="8200796"/>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5355DF5D-DAD8-2102-6F56-930B7D8E549D}"/>
              </a:ext>
            </a:extLst>
          </p:cNvPr>
          <p:cNvCxnSpPr>
            <a:cxnSpLocks/>
          </p:cNvCxnSpPr>
          <p:nvPr/>
        </p:nvCxnSpPr>
        <p:spPr>
          <a:xfrm flipH="1">
            <a:off x="909237" y="3820364"/>
            <a:ext cx="1410271"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1F5B64C-5FA6-A926-2DC1-92156FCBBDF1}"/>
              </a:ext>
            </a:extLst>
          </p:cNvPr>
          <p:cNvCxnSpPr>
            <a:cxnSpLocks/>
          </p:cNvCxnSpPr>
          <p:nvPr/>
        </p:nvCxnSpPr>
        <p:spPr>
          <a:xfrm flipV="1">
            <a:off x="6610709" y="3820364"/>
            <a:ext cx="0" cy="1387559"/>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36D943D-AE1A-C23B-1580-4E235982D6D5}"/>
              </a:ext>
            </a:extLst>
          </p:cNvPr>
          <p:cNvCxnSpPr>
            <a:cxnSpLocks/>
          </p:cNvCxnSpPr>
          <p:nvPr/>
        </p:nvCxnSpPr>
        <p:spPr>
          <a:xfrm flipH="1">
            <a:off x="6278198" y="3827953"/>
            <a:ext cx="3313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D5C8A162-F1FF-34FE-E3A1-D0153E909C71}"/>
              </a:ext>
            </a:extLst>
          </p:cNvPr>
          <p:cNvGrpSpPr/>
          <p:nvPr/>
        </p:nvGrpSpPr>
        <p:grpSpPr>
          <a:xfrm>
            <a:off x="1126124" y="4944024"/>
            <a:ext cx="637790" cy="619042"/>
            <a:chOff x="1154522" y="282747"/>
            <a:chExt cx="718363" cy="697247"/>
          </a:xfrm>
        </p:grpSpPr>
        <p:sp>
          <p:nvSpPr>
            <p:cNvPr id="175" name="Freeform 174">
              <a:extLst>
                <a:ext uri="{FF2B5EF4-FFF2-40B4-BE49-F238E27FC236}">
                  <a16:creationId xmlns:a16="http://schemas.microsoft.com/office/drawing/2014/main" id="{BE91D633-A787-8E4D-34A4-F95B510A4763}"/>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76" name="Text Placeholder 3">
              <a:extLst>
                <a:ext uri="{FF2B5EF4-FFF2-40B4-BE49-F238E27FC236}">
                  <a16:creationId xmlns:a16="http://schemas.microsoft.com/office/drawing/2014/main" id="{BB85F9F6-24A9-C5B7-BF75-1D0827290213}"/>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06</a:t>
              </a:r>
              <a:endParaRPr lang="en-US" dirty="0">
                <a:solidFill>
                  <a:schemeClr val="bg1"/>
                </a:solidFill>
              </a:endParaRPr>
            </a:p>
          </p:txBody>
        </p:sp>
      </p:grpSp>
      <p:sp>
        <p:nvSpPr>
          <p:cNvPr id="177" name="Text Placeholder 3">
            <a:extLst>
              <a:ext uri="{FF2B5EF4-FFF2-40B4-BE49-F238E27FC236}">
                <a16:creationId xmlns:a16="http://schemas.microsoft.com/office/drawing/2014/main" id="{BA942110-436A-1987-E20D-164BC4D69A11}"/>
              </a:ext>
            </a:extLst>
          </p:cNvPr>
          <p:cNvSpPr txBox="1">
            <a:spLocks/>
          </p:cNvSpPr>
          <p:nvPr/>
        </p:nvSpPr>
        <p:spPr>
          <a:xfrm>
            <a:off x="1879884" y="5072359"/>
            <a:ext cx="3597697"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pt-PT" kern="0" dirty="0">
                <a:solidFill>
                  <a:srgbClr val="404040"/>
                </a:solidFill>
              </a:rPr>
              <a:t>Ao discutir a lógica subjacente e a mudança que as partes interessadas desejam ver, os diferentes pontos de vista e perspetivas são revelados numa fase inicial. Isto ajuda a </a:t>
            </a:r>
            <a:r>
              <a:rPr lang="pt-PT" b="1" kern="0" dirty="0">
                <a:solidFill>
                  <a:srgbClr val="404040"/>
                </a:solidFill>
              </a:rPr>
              <a:t>estabelecer expectativas partilhadas que podem evitar mal-entendidos</a:t>
            </a:r>
            <a:r>
              <a:rPr lang="en-US" b="1" kern="0" dirty="0">
                <a:solidFill>
                  <a:srgbClr val="404040"/>
                </a:solidFill>
              </a:rPr>
              <a:t>.</a:t>
            </a:r>
          </a:p>
          <a:p>
            <a:pPr algn="just">
              <a:buClr>
                <a:srgbClr val="8C3D76"/>
              </a:buClr>
            </a:pPr>
            <a:endParaRPr lang="en-US" kern="0" dirty="0">
              <a:solidFill>
                <a:srgbClr val="404040"/>
              </a:solidFill>
            </a:endParaRPr>
          </a:p>
        </p:txBody>
      </p:sp>
      <p:cxnSp>
        <p:nvCxnSpPr>
          <p:cNvPr id="180" name="Straight Connector 179">
            <a:extLst>
              <a:ext uri="{FF2B5EF4-FFF2-40B4-BE49-F238E27FC236}">
                <a16:creationId xmlns:a16="http://schemas.microsoft.com/office/drawing/2014/main" id="{7FDFF8B4-D745-40C3-F4B3-0FF7451FE76D}"/>
              </a:ext>
            </a:extLst>
          </p:cNvPr>
          <p:cNvCxnSpPr>
            <a:cxnSpLocks/>
          </p:cNvCxnSpPr>
          <p:nvPr/>
        </p:nvCxnSpPr>
        <p:spPr>
          <a:xfrm flipH="1">
            <a:off x="641718" y="6411635"/>
            <a:ext cx="2014844"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0EFB6C66-3CD0-8F32-CAD4-C0064E68306E}"/>
              </a:ext>
            </a:extLst>
          </p:cNvPr>
          <p:cNvSpPr/>
          <p:nvPr/>
        </p:nvSpPr>
        <p:spPr>
          <a:xfrm rot="5400000">
            <a:off x="1134223" y="63324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C230B26-611D-B5F2-34C1-08E487F8AE87}"/>
              </a:ext>
            </a:extLst>
          </p:cNvPr>
          <p:cNvSpPr/>
          <p:nvPr/>
        </p:nvSpPr>
        <p:spPr>
          <a:xfrm rot="5400000">
            <a:off x="6029518" y="2045505"/>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FFE5A5B-C9EF-5447-6D10-E5373343BA1F}"/>
              </a:ext>
            </a:extLst>
          </p:cNvPr>
          <p:cNvSpPr/>
          <p:nvPr/>
        </p:nvSpPr>
        <p:spPr>
          <a:xfrm>
            <a:off x="852645" y="2780509"/>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00075209-053E-7E1F-6E6B-A20D16F59020}"/>
              </a:ext>
            </a:extLst>
          </p:cNvPr>
          <p:cNvSpPr/>
          <p:nvPr/>
        </p:nvSpPr>
        <p:spPr>
          <a:xfrm rot="5400000">
            <a:off x="5977571" y="492493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59747A9E-AB1B-38E5-4E32-2973FC33F7FD}"/>
              </a:ext>
            </a:extLst>
          </p:cNvPr>
          <p:cNvSpPr/>
          <p:nvPr/>
        </p:nvSpPr>
        <p:spPr>
          <a:xfrm rot="5400000">
            <a:off x="1257025" y="608544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3EEE0141-67EE-BCAF-C125-B531EF54A5B9}"/>
              </a:ext>
            </a:extLst>
          </p:cNvPr>
          <p:cNvCxnSpPr>
            <a:cxnSpLocks/>
          </p:cNvCxnSpPr>
          <p:nvPr/>
        </p:nvCxnSpPr>
        <p:spPr>
          <a:xfrm flipV="1">
            <a:off x="6980329" y="6397554"/>
            <a:ext cx="0" cy="1387559"/>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8C44C31-4892-365A-29E6-FF56BF52F0AF}"/>
              </a:ext>
            </a:extLst>
          </p:cNvPr>
          <p:cNvCxnSpPr>
            <a:cxnSpLocks/>
          </p:cNvCxnSpPr>
          <p:nvPr/>
        </p:nvCxnSpPr>
        <p:spPr>
          <a:xfrm flipH="1">
            <a:off x="6456910" y="6405143"/>
            <a:ext cx="522270"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92" name="Text Placeholder 3">
            <a:extLst>
              <a:ext uri="{FF2B5EF4-FFF2-40B4-BE49-F238E27FC236}">
                <a16:creationId xmlns:a16="http://schemas.microsoft.com/office/drawing/2014/main" id="{479B58D4-07BE-A19A-581B-8184899EC1D6}"/>
              </a:ext>
            </a:extLst>
          </p:cNvPr>
          <p:cNvSpPr txBox="1">
            <a:spLocks/>
          </p:cNvSpPr>
          <p:nvPr/>
        </p:nvSpPr>
        <p:spPr>
          <a:xfrm>
            <a:off x="2843735" y="6286444"/>
            <a:ext cx="3601537"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pt-PT" b="1" kern="0" dirty="0">
                <a:solidFill>
                  <a:srgbClr val="404040"/>
                </a:solidFill>
              </a:rPr>
              <a:t>A TM pode ser uma ferramenta valiosa de monitorização e avaliação</a:t>
            </a:r>
            <a:r>
              <a:rPr lang="pt-PT" kern="0" dirty="0">
                <a:solidFill>
                  <a:srgbClr val="404040"/>
                </a:solidFill>
              </a:rPr>
              <a:t>. Devido ao carácter de longo prazo das alterações climáticas, pode ser difícil determinar se os resultados são alcançados. A TM permite identificar as "lições aprendidas", o que é uma forma crucial de construir a base de dados sobre adaptação às alterações climáticas</a:t>
            </a:r>
            <a:r>
              <a:rPr lang="en-US" kern="0" dirty="0">
                <a:solidFill>
                  <a:srgbClr val="404040"/>
                </a:solidFill>
              </a:rPr>
              <a:t>.</a:t>
            </a:r>
          </a:p>
        </p:txBody>
      </p:sp>
      <p:grpSp>
        <p:nvGrpSpPr>
          <p:cNvPr id="193" name="Group 192">
            <a:extLst>
              <a:ext uri="{FF2B5EF4-FFF2-40B4-BE49-F238E27FC236}">
                <a16:creationId xmlns:a16="http://schemas.microsoft.com/office/drawing/2014/main" id="{4F752114-34E8-7B6A-117D-C77ED17C7E97}"/>
              </a:ext>
            </a:extLst>
          </p:cNvPr>
          <p:cNvGrpSpPr/>
          <p:nvPr/>
        </p:nvGrpSpPr>
        <p:grpSpPr>
          <a:xfrm>
            <a:off x="2124834" y="6110525"/>
            <a:ext cx="637790" cy="619042"/>
            <a:chOff x="1154522" y="282747"/>
            <a:chExt cx="718363" cy="697247"/>
          </a:xfrm>
        </p:grpSpPr>
        <p:sp>
          <p:nvSpPr>
            <p:cNvPr id="194" name="Freeform 193">
              <a:extLst>
                <a:ext uri="{FF2B5EF4-FFF2-40B4-BE49-F238E27FC236}">
                  <a16:creationId xmlns:a16="http://schemas.microsoft.com/office/drawing/2014/main" id="{0DD0F172-B741-D9DB-A6BC-CB3FCA9BFDC4}"/>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95" name="Text Placeholder 3">
              <a:extLst>
                <a:ext uri="{FF2B5EF4-FFF2-40B4-BE49-F238E27FC236}">
                  <a16:creationId xmlns:a16="http://schemas.microsoft.com/office/drawing/2014/main" id="{2C1EBA96-F964-5B69-590D-545907E99288}"/>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07</a:t>
              </a:r>
              <a:endParaRPr lang="en-US" dirty="0">
                <a:solidFill>
                  <a:schemeClr val="bg1"/>
                </a:solidFill>
              </a:endParaRPr>
            </a:p>
          </p:txBody>
        </p:sp>
      </p:grpSp>
      <p:cxnSp>
        <p:nvCxnSpPr>
          <p:cNvPr id="196" name="Straight Connector 195">
            <a:extLst>
              <a:ext uri="{FF2B5EF4-FFF2-40B4-BE49-F238E27FC236}">
                <a16:creationId xmlns:a16="http://schemas.microsoft.com/office/drawing/2014/main" id="{23EF4A58-081F-C47F-87BD-582532A8D2D7}"/>
              </a:ext>
            </a:extLst>
          </p:cNvPr>
          <p:cNvCxnSpPr>
            <a:cxnSpLocks/>
          </p:cNvCxnSpPr>
          <p:nvPr/>
        </p:nvCxnSpPr>
        <p:spPr>
          <a:xfrm flipH="1">
            <a:off x="5477582" y="7785113"/>
            <a:ext cx="151248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41DCE61-A456-0868-960A-67DAD8093351}"/>
              </a:ext>
            </a:extLst>
          </p:cNvPr>
          <p:cNvCxnSpPr>
            <a:cxnSpLocks/>
          </p:cNvCxnSpPr>
          <p:nvPr/>
        </p:nvCxnSpPr>
        <p:spPr>
          <a:xfrm flipH="1">
            <a:off x="236418" y="7798560"/>
            <a:ext cx="1013315"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74716CAD-AA98-313B-6E84-453FAA4153DD}"/>
              </a:ext>
            </a:extLst>
          </p:cNvPr>
          <p:cNvGrpSpPr/>
          <p:nvPr/>
        </p:nvGrpSpPr>
        <p:grpSpPr>
          <a:xfrm>
            <a:off x="851523" y="7511048"/>
            <a:ext cx="637790" cy="619042"/>
            <a:chOff x="1154522" y="282747"/>
            <a:chExt cx="718363" cy="697247"/>
          </a:xfrm>
        </p:grpSpPr>
        <p:sp>
          <p:nvSpPr>
            <p:cNvPr id="202" name="Freeform 201">
              <a:extLst>
                <a:ext uri="{FF2B5EF4-FFF2-40B4-BE49-F238E27FC236}">
                  <a16:creationId xmlns:a16="http://schemas.microsoft.com/office/drawing/2014/main" id="{04C3E8B0-C8BA-CFD2-D451-B879E385EF0D}"/>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203" name="Text Placeholder 3">
              <a:extLst>
                <a:ext uri="{FF2B5EF4-FFF2-40B4-BE49-F238E27FC236}">
                  <a16:creationId xmlns:a16="http://schemas.microsoft.com/office/drawing/2014/main" id="{5C0A3E71-82B0-3DCA-3598-DB57EF268E6C}"/>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08</a:t>
              </a:r>
              <a:endParaRPr lang="en-US" dirty="0">
                <a:solidFill>
                  <a:schemeClr val="bg1"/>
                </a:solidFill>
              </a:endParaRPr>
            </a:p>
          </p:txBody>
        </p:sp>
      </p:grpSp>
      <p:sp>
        <p:nvSpPr>
          <p:cNvPr id="204" name="Text Placeholder 3">
            <a:extLst>
              <a:ext uri="{FF2B5EF4-FFF2-40B4-BE49-F238E27FC236}">
                <a16:creationId xmlns:a16="http://schemas.microsoft.com/office/drawing/2014/main" id="{9BAAAA9B-375A-7738-2C05-3FD4D8C560EC}"/>
              </a:ext>
            </a:extLst>
          </p:cNvPr>
          <p:cNvSpPr txBox="1">
            <a:spLocks/>
          </p:cNvSpPr>
          <p:nvPr/>
        </p:nvSpPr>
        <p:spPr>
          <a:xfrm>
            <a:off x="1605284" y="7639383"/>
            <a:ext cx="3946166" cy="75433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pt-PT" kern="0" dirty="0">
                <a:solidFill>
                  <a:srgbClr val="404040"/>
                </a:solidFill>
              </a:rPr>
              <a:t>A natureza flexível da TM pode ter melhor em conta as incertezas inerentes aos processos de adaptação. Ao monitorizar os pressupostos, é ágil e fornece provas de onde podem ser necessárias mudanças em pontos-chave do processo do projeto.</a:t>
            </a:r>
            <a:endParaRPr lang="en-US" kern="0" dirty="0">
              <a:solidFill>
                <a:srgbClr val="404040"/>
              </a:solidFill>
            </a:endParaRPr>
          </a:p>
        </p:txBody>
      </p:sp>
      <p:sp>
        <p:nvSpPr>
          <p:cNvPr id="218" name="Text Placeholder 3">
            <a:extLst>
              <a:ext uri="{FF2B5EF4-FFF2-40B4-BE49-F238E27FC236}">
                <a16:creationId xmlns:a16="http://schemas.microsoft.com/office/drawing/2014/main" id="{8E318CA1-3C48-9024-17B6-8FE3EAB91680}"/>
              </a:ext>
            </a:extLst>
          </p:cNvPr>
          <p:cNvSpPr txBox="1">
            <a:spLocks/>
          </p:cNvSpPr>
          <p:nvPr/>
        </p:nvSpPr>
        <p:spPr>
          <a:xfrm>
            <a:off x="2887117" y="3688810"/>
            <a:ext cx="3352955"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pt-PT" kern="0" dirty="0">
                <a:solidFill>
                  <a:srgbClr val="404040"/>
                </a:solidFill>
              </a:rPr>
              <a:t>Se for utilizado como parte do planeamento de projetos ou programas com as partes interessadas, pode incentivar um </a:t>
            </a:r>
            <a:r>
              <a:rPr lang="pt-PT" b="1" kern="0" dirty="0">
                <a:solidFill>
                  <a:srgbClr val="404040"/>
                </a:solidFill>
              </a:rPr>
              <a:t>diálogo mais aberto sobre perspetivas e valores,</a:t>
            </a:r>
            <a:r>
              <a:rPr lang="pt-PT" kern="0" dirty="0">
                <a:solidFill>
                  <a:srgbClr val="404040"/>
                </a:solidFill>
              </a:rPr>
              <a:t> conduzindo a uma </a:t>
            </a:r>
            <a:r>
              <a:rPr lang="pt-PT" b="1" kern="0" dirty="0">
                <a:solidFill>
                  <a:srgbClr val="404040"/>
                </a:solidFill>
              </a:rPr>
              <a:t>visão partilhada e a relações mais fortes</a:t>
            </a:r>
            <a:r>
              <a:rPr lang="pt-PT" kern="0" dirty="0">
                <a:solidFill>
                  <a:srgbClr val="404040"/>
                </a:solidFill>
              </a:rPr>
              <a:t> com parceiros e partes interessadas</a:t>
            </a:r>
            <a:r>
              <a:rPr lang="en-US" kern="0" dirty="0">
                <a:solidFill>
                  <a:srgbClr val="404040"/>
                </a:solidFill>
              </a:rPr>
              <a:t>.</a:t>
            </a:r>
          </a:p>
          <a:p>
            <a:pPr algn="just">
              <a:buClr>
                <a:srgbClr val="8C3D76"/>
              </a:buClr>
            </a:pPr>
            <a:endParaRPr lang="en-US" kern="0" dirty="0">
              <a:solidFill>
                <a:srgbClr val="404040"/>
              </a:solidFill>
            </a:endParaRPr>
          </a:p>
        </p:txBody>
      </p:sp>
      <p:grpSp>
        <p:nvGrpSpPr>
          <p:cNvPr id="219" name="Group 218">
            <a:extLst>
              <a:ext uri="{FF2B5EF4-FFF2-40B4-BE49-F238E27FC236}">
                <a16:creationId xmlns:a16="http://schemas.microsoft.com/office/drawing/2014/main" id="{7EADDB47-2AA0-A043-8DC9-CEF736581264}"/>
              </a:ext>
            </a:extLst>
          </p:cNvPr>
          <p:cNvGrpSpPr/>
          <p:nvPr/>
        </p:nvGrpSpPr>
        <p:grpSpPr>
          <a:xfrm>
            <a:off x="2170496" y="3559466"/>
            <a:ext cx="637790" cy="619042"/>
            <a:chOff x="1154522" y="282747"/>
            <a:chExt cx="718363" cy="697247"/>
          </a:xfrm>
        </p:grpSpPr>
        <p:sp>
          <p:nvSpPr>
            <p:cNvPr id="220" name="Freeform 219">
              <a:extLst>
                <a:ext uri="{FF2B5EF4-FFF2-40B4-BE49-F238E27FC236}">
                  <a16:creationId xmlns:a16="http://schemas.microsoft.com/office/drawing/2014/main" id="{83D382ED-68BF-79FD-0C66-922D92B38322}"/>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221" name="Text Placeholder 3">
              <a:extLst>
                <a:ext uri="{FF2B5EF4-FFF2-40B4-BE49-F238E27FC236}">
                  <a16:creationId xmlns:a16="http://schemas.microsoft.com/office/drawing/2014/main" id="{06B02BB6-E5CF-CC88-D7DA-1528AFB26240}"/>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05</a:t>
              </a:r>
              <a:endParaRPr lang="en-US" dirty="0">
                <a:solidFill>
                  <a:schemeClr val="bg1"/>
                </a:solidFill>
              </a:endParaRPr>
            </a:p>
          </p:txBody>
        </p:sp>
      </p:grpSp>
      <p:sp>
        <p:nvSpPr>
          <p:cNvPr id="224" name="Rectangle 223">
            <a:extLst>
              <a:ext uri="{FF2B5EF4-FFF2-40B4-BE49-F238E27FC236}">
                <a16:creationId xmlns:a16="http://schemas.microsoft.com/office/drawing/2014/main" id="{688D4A01-14DC-E702-9F8F-E52DDED904CA}"/>
              </a:ext>
            </a:extLst>
          </p:cNvPr>
          <p:cNvSpPr/>
          <p:nvPr/>
        </p:nvSpPr>
        <p:spPr>
          <a:xfrm flipV="1">
            <a:off x="328546" y="8593591"/>
            <a:ext cx="6861941" cy="1704427"/>
          </a:xfrm>
          <a:prstGeom prst="rect">
            <a:avLst/>
          </a:prstGeom>
          <a:solidFill>
            <a:srgbClr val="EB7339"/>
          </a:solidFill>
          <a:ln>
            <a:solidFill>
              <a:srgbClr val="EB7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ext Placeholder 3">
            <a:extLst>
              <a:ext uri="{FF2B5EF4-FFF2-40B4-BE49-F238E27FC236}">
                <a16:creationId xmlns:a16="http://schemas.microsoft.com/office/drawing/2014/main" id="{C15B3CC2-215E-9123-C8E9-B23F2C983D08}"/>
              </a:ext>
            </a:extLst>
          </p:cNvPr>
          <p:cNvSpPr txBox="1">
            <a:spLocks/>
          </p:cNvSpPr>
          <p:nvPr/>
        </p:nvSpPr>
        <p:spPr>
          <a:xfrm>
            <a:off x="3647157" y="9037955"/>
            <a:ext cx="1446312"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kern="0" dirty="0">
                <a:solidFill>
                  <a:schemeClr val="bg1"/>
                </a:solidFill>
              </a:rPr>
              <a:t>o jargão e a terminologia quase académica aplicados à TM (incluindo o próprio termo) </a:t>
            </a:r>
            <a:endParaRPr lang="en-US" kern="0" dirty="0">
              <a:solidFill>
                <a:schemeClr val="bg1"/>
              </a:solidFill>
            </a:endParaRPr>
          </a:p>
        </p:txBody>
      </p:sp>
      <p:sp>
        <p:nvSpPr>
          <p:cNvPr id="226" name="Text Placeholder 3">
            <a:extLst>
              <a:ext uri="{FF2B5EF4-FFF2-40B4-BE49-F238E27FC236}">
                <a16:creationId xmlns:a16="http://schemas.microsoft.com/office/drawing/2014/main" id="{56720934-F94A-371A-986B-5CBCFE3FE552}"/>
              </a:ext>
            </a:extLst>
          </p:cNvPr>
          <p:cNvSpPr txBox="1">
            <a:spLocks/>
          </p:cNvSpPr>
          <p:nvPr/>
        </p:nvSpPr>
        <p:spPr>
          <a:xfrm>
            <a:off x="5357955" y="9037955"/>
            <a:ext cx="1677843"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kern="0" dirty="0">
                <a:solidFill>
                  <a:schemeClr val="bg1"/>
                </a:solidFill>
              </a:rPr>
              <a:t>pessoas não sabendo por onde começar. Tentaremos abordar estas questões no resto do presente Guia Prático</a:t>
            </a:r>
            <a:r>
              <a:rPr lang="en-US" kern="0" dirty="0">
                <a:solidFill>
                  <a:schemeClr val="bg1"/>
                </a:solidFill>
              </a:rPr>
              <a:t>.</a:t>
            </a:r>
            <a:endParaRPr lang="en-US" kern="0" dirty="0"/>
          </a:p>
        </p:txBody>
      </p:sp>
      <p:sp>
        <p:nvSpPr>
          <p:cNvPr id="227" name="Text Placeholder 3">
            <a:extLst>
              <a:ext uri="{FF2B5EF4-FFF2-40B4-BE49-F238E27FC236}">
                <a16:creationId xmlns:a16="http://schemas.microsoft.com/office/drawing/2014/main" id="{FC4BBE76-8FA5-7372-A546-D3510804ED03}"/>
              </a:ext>
            </a:extLst>
          </p:cNvPr>
          <p:cNvSpPr txBox="1">
            <a:spLocks/>
          </p:cNvSpPr>
          <p:nvPr/>
        </p:nvSpPr>
        <p:spPr>
          <a:xfrm>
            <a:off x="3647157" y="8654551"/>
            <a:ext cx="1185755"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dirty="0">
                <a:solidFill>
                  <a:schemeClr val="bg1"/>
                </a:solidFill>
              </a:rPr>
              <a:t>01</a:t>
            </a:r>
            <a:endParaRPr lang="en-US" dirty="0">
              <a:solidFill>
                <a:schemeClr val="bg1"/>
              </a:solidFill>
            </a:endParaRPr>
          </a:p>
        </p:txBody>
      </p:sp>
      <p:sp>
        <p:nvSpPr>
          <p:cNvPr id="228" name="Text Placeholder 3">
            <a:extLst>
              <a:ext uri="{FF2B5EF4-FFF2-40B4-BE49-F238E27FC236}">
                <a16:creationId xmlns:a16="http://schemas.microsoft.com/office/drawing/2014/main" id="{913A02FF-7908-D72B-F23A-9C628EFC14F5}"/>
              </a:ext>
            </a:extLst>
          </p:cNvPr>
          <p:cNvSpPr txBox="1">
            <a:spLocks/>
          </p:cNvSpPr>
          <p:nvPr/>
        </p:nvSpPr>
        <p:spPr>
          <a:xfrm>
            <a:off x="5357955" y="8654551"/>
            <a:ext cx="491722"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dirty="0">
                <a:solidFill>
                  <a:schemeClr val="bg1"/>
                </a:solidFill>
              </a:rPr>
              <a:t>02</a:t>
            </a:r>
            <a:endParaRPr lang="en-US" dirty="0">
              <a:solidFill>
                <a:schemeClr val="bg1"/>
              </a:solidFill>
            </a:endParaRPr>
          </a:p>
        </p:txBody>
      </p:sp>
      <p:cxnSp>
        <p:nvCxnSpPr>
          <p:cNvPr id="229" name="Straight Connector 228">
            <a:extLst>
              <a:ext uri="{FF2B5EF4-FFF2-40B4-BE49-F238E27FC236}">
                <a16:creationId xmlns:a16="http://schemas.microsoft.com/office/drawing/2014/main" id="{3234C7A1-DA95-9BCE-D858-81AFC9C41D7D}"/>
              </a:ext>
            </a:extLst>
          </p:cNvPr>
          <p:cNvCxnSpPr>
            <a:cxnSpLocks/>
          </p:cNvCxnSpPr>
          <p:nvPr/>
        </p:nvCxnSpPr>
        <p:spPr>
          <a:xfrm>
            <a:off x="5159359"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0" name="Text Placeholder 2">
            <a:extLst>
              <a:ext uri="{FF2B5EF4-FFF2-40B4-BE49-F238E27FC236}">
                <a16:creationId xmlns:a16="http://schemas.microsoft.com/office/drawing/2014/main" id="{B1125F31-6407-8A3C-8E58-C141415116B5}"/>
              </a:ext>
            </a:extLst>
          </p:cNvPr>
          <p:cNvSpPr txBox="1">
            <a:spLocks/>
          </p:cNvSpPr>
          <p:nvPr/>
        </p:nvSpPr>
        <p:spPr>
          <a:xfrm>
            <a:off x="671319" y="8728596"/>
            <a:ext cx="2821043" cy="1421923"/>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1800" b="1"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sz="1400" b="0" i="1" dirty="0">
                <a:solidFill>
                  <a:schemeClr val="bg1"/>
                </a:solidFill>
              </a:rPr>
              <a:t>Nesta base, a TM parece ser uma abordagem valiosa para quem trabalha em questões de adaptação climática, mas é frequentemente recebida com confusão e frustração.  Há duas razões principais para isto:</a:t>
            </a:r>
            <a:endParaRPr lang="en-US" sz="1400" i="1" dirty="0">
              <a:solidFill>
                <a:schemeClr val="bg1"/>
              </a:solidFill>
            </a:endParaRPr>
          </a:p>
        </p:txBody>
      </p:sp>
      <p:cxnSp>
        <p:nvCxnSpPr>
          <p:cNvPr id="231" name="Straight Connector 230">
            <a:extLst>
              <a:ext uri="{FF2B5EF4-FFF2-40B4-BE49-F238E27FC236}">
                <a16:creationId xmlns:a16="http://schemas.microsoft.com/office/drawing/2014/main" id="{C999C283-968C-F71C-493C-D4D9AF9B60D9}"/>
              </a:ext>
            </a:extLst>
          </p:cNvPr>
          <p:cNvCxnSpPr>
            <a:cxnSpLocks/>
          </p:cNvCxnSpPr>
          <p:nvPr/>
        </p:nvCxnSpPr>
        <p:spPr>
          <a:xfrm>
            <a:off x="3503279"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44F7CE76-E6B6-5F53-5069-943EDEBB14C1}"/>
              </a:ext>
            </a:extLst>
          </p:cNvPr>
          <p:cNvSpPr/>
          <p:nvPr/>
        </p:nvSpPr>
        <p:spPr>
          <a:xfrm rot="5400000">
            <a:off x="6269502" y="7424502"/>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aphic 3">
            <a:extLst>
              <a:ext uri="{FF2B5EF4-FFF2-40B4-BE49-F238E27FC236}">
                <a16:creationId xmlns:a16="http://schemas.microsoft.com/office/drawing/2014/main" id="{A2995A18-1FB3-53D5-CF27-3FF601614FAC}"/>
              </a:ext>
            </a:extLst>
          </p:cNvPr>
          <p:cNvGrpSpPr/>
          <p:nvPr/>
        </p:nvGrpSpPr>
        <p:grpSpPr>
          <a:xfrm>
            <a:off x="1054613" y="732573"/>
            <a:ext cx="427586" cy="426364"/>
            <a:chOff x="8711101" y="501407"/>
            <a:chExt cx="959968" cy="957224"/>
          </a:xfrm>
          <a:solidFill>
            <a:srgbClr val="404040"/>
          </a:solidFill>
        </p:grpSpPr>
        <p:sp>
          <p:nvSpPr>
            <p:cNvPr id="236" name="Freeform 235">
              <a:extLst>
                <a:ext uri="{FF2B5EF4-FFF2-40B4-BE49-F238E27FC236}">
                  <a16:creationId xmlns:a16="http://schemas.microsoft.com/office/drawing/2014/main" id="{21BD449D-10AD-07A0-BD03-17582A848AFD}"/>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EB7339"/>
            </a:solidFill>
            <a:ln w="27426" cap="flat">
              <a:noFill/>
              <a:prstDash val="solid"/>
              <a:miter/>
            </a:ln>
          </p:spPr>
          <p:txBody>
            <a:bodyPr rtlCol="0" anchor="ctr"/>
            <a:lstStyle/>
            <a:p>
              <a:endParaRPr lang="en-US"/>
            </a:p>
          </p:txBody>
        </p:sp>
        <p:grpSp>
          <p:nvGrpSpPr>
            <p:cNvPr id="237" name="Graphic 3">
              <a:extLst>
                <a:ext uri="{FF2B5EF4-FFF2-40B4-BE49-F238E27FC236}">
                  <a16:creationId xmlns:a16="http://schemas.microsoft.com/office/drawing/2014/main" id="{7735566E-4C0F-5A67-CC8F-0722F15AE91A}"/>
                </a:ext>
              </a:extLst>
            </p:cNvPr>
            <p:cNvGrpSpPr/>
            <p:nvPr/>
          </p:nvGrpSpPr>
          <p:grpSpPr>
            <a:xfrm>
              <a:off x="8711101" y="501407"/>
              <a:ext cx="959968" cy="957224"/>
              <a:chOff x="8711101" y="501407"/>
              <a:chExt cx="959968" cy="957224"/>
            </a:xfrm>
            <a:grpFill/>
          </p:grpSpPr>
          <p:sp>
            <p:nvSpPr>
              <p:cNvPr id="238" name="Freeform 237">
                <a:extLst>
                  <a:ext uri="{FF2B5EF4-FFF2-40B4-BE49-F238E27FC236}">
                    <a16:creationId xmlns:a16="http://schemas.microsoft.com/office/drawing/2014/main" id="{5E9CCBC4-60F1-0459-6DC8-A5604D94A26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FE267CB5-C85C-D037-8583-FAFABC99F27B}"/>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E140474E-DD10-C426-34E1-9D1659EC02FE}"/>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05911B31-525A-B0A2-D856-0C383593398D}"/>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FE0239BF-BE31-6782-C292-B4486D5C1D28}"/>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8E49685E-2F34-9C8D-FD27-61C2442C1F58}"/>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3F502440-77F9-197C-1488-6AC7028A1918}"/>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828EC820-88F8-ED2F-E2DE-475D8E992C0D}"/>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39699E3E-8005-9199-EC72-A7090AB12275}"/>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968C9B62-2245-5403-372A-3BF70408E924}"/>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a:p>
            </p:txBody>
          </p:sp>
        </p:grpSp>
      </p:grpSp>
      <p:grpSp>
        <p:nvGrpSpPr>
          <p:cNvPr id="248" name="Group 247">
            <a:extLst>
              <a:ext uri="{FF2B5EF4-FFF2-40B4-BE49-F238E27FC236}">
                <a16:creationId xmlns:a16="http://schemas.microsoft.com/office/drawing/2014/main" id="{776BD976-2CB3-FCB2-581C-BD0B58A3AA4E}"/>
              </a:ext>
            </a:extLst>
          </p:cNvPr>
          <p:cNvGrpSpPr>
            <a:grpSpLocks noChangeAspect="1"/>
          </p:cNvGrpSpPr>
          <p:nvPr/>
        </p:nvGrpSpPr>
        <p:grpSpPr>
          <a:xfrm>
            <a:off x="1112781" y="6160198"/>
            <a:ext cx="458166" cy="459247"/>
            <a:chOff x="5700273" y="5386353"/>
            <a:chExt cx="766016" cy="767823"/>
          </a:xfrm>
          <a:solidFill>
            <a:srgbClr val="404040"/>
          </a:solidFill>
        </p:grpSpPr>
        <p:grpSp>
          <p:nvGrpSpPr>
            <p:cNvPr id="249" name="Graphic 2">
              <a:extLst>
                <a:ext uri="{FF2B5EF4-FFF2-40B4-BE49-F238E27FC236}">
                  <a16:creationId xmlns:a16="http://schemas.microsoft.com/office/drawing/2014/main" id="{500E190D-E332-93FE-24EA-BFB68D9B2DB0}"/>
                </a:ext>
              </a:extLst>
            </p:cNvPr>
            <p:cNvGrpSpPr/>
            <p:nvPr/>
          </p:nvGrpSpPr>
          <p:grpSpPr>
            <a:xfrm>
              <a:off x="5844804" y="5531788"/>
              <a:ext cx="476953" cy="420947"/>
              <a:chOff x="5844804" y="5531788"/>
              <a:chExt cx="476953" cy="420947"/>
            </a:xfrm>
            <a:grpFill/>
          </p:grpSpPr>
          <p:sp>
            <p:nvSpPr>
              <p:cNvPr id="265" name="Freeform 264">
                <a:extLst>
                  <a:ext uri="{FF2B5EF4-FFF2-40B4-BE49-F238E27FC236}">
                    <a16:creationId xmlns:a16="http://schemas.microsoft.com/office/drawing/2014/main" id="{AA99952A-2167-8F7E-438B-D28B4BF7ACEE}"/>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6" name="Freeform 265">
                <a:extLst>
                  <a:ext uri="{FF2B5EF4-FFF2-40B4-BE49-F238E27FC236}">
                    <a16:creationId xmlns:a16="http://schemas.microsoft.com/office/drawing/2014/main" id="{04178906-2DBB-DBBC-44C0-24B592752A3E}"/>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50" name="Graphic 2">
              <a:extLst>
                <a:ext uri="{FF2B5EF4-FFF2-40B4-BE49-F238E27FC236}">
                  <a16:creationId xmlns:a16="http://schemas.microsoft.com/office/drawing/2014/main" id="{16736E29-D932-EEF9-AAC3-85B5CA4DB5C0}"/>
                </a:ext>
              </a:extLst>
            </p:cNvPr>
            <p:cNvGrpSpPr/>
            <p:nvPr/>
          </p:nvGrpSpPr>
          <p:grpSpPr>
            <a:xfrm>
              <a:off x="5700273" y="5386353"/>
              <a:ext cx="766016" cy="767823"/>
              <a:chOff x="5700273" y="5386353"/>
              <a:chExt cx="766016" cy="767823"/>
            </a:xfrm>
            <a:grpFill/>
          </p:grpSpPr>
          <p:sp>
            <p:nvSpPr>
              <p:cNvPr id="251" name="Freeform 250">
                <a:extLst>
                  <a:ext uri="{FF2B5EF4-FFF2-40B4-BE49-F238E27FC236}">
                    <a16:creationId xmlns:a16="http://schemas.microsoft.com/office/drawing/2014/main" id="{5B00CB8E-1B03-5C3C-612A-F491B3B93E89}"/>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2" name="Freeform 251">
                <a:extLst>
                  <a:ext uri="{FF2B5EF4-FFF2-40B4-BE49-F238E27FC236}">
                    <a16:creationId xmlns:a16="http://schemas.microsoft.com/office/drawing/2014/main" id="{07D1E8B3-EE78-743B-B2B6-21EBCF4BCB2E}"/>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3" name="Freeform 252">
                <a:extLst>
                  <a:ext uri="{FF2B5EF4-FFF2-40B4-BE49-F238E27FC236}">
                    <a16:creationId xmlns:a16="http://schemas.microsoft.com/office/drawing/2014/main" id="{AAD9576B-8D93-2E99-860E-8086191D8B4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4" name="Freeform 253">
                <a:extLst>
                  <a:ext uri="{FF2B5EF4-FFF2-40B4-BE49-F238E27FC236}">
                    <a16:creationId xmlns:a16="http://schemas.microsoft.com/office/drawing/2014/main" id="{18247EA8-10A0-0BA8-958B-CB22E776B1BB}"/>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5" name="Freeform 254">
                <a:extLst>
                  <a:ext uri="{FF2B5EF4-FFF2-40B4-BE49-F238E27FC236}">
                    <a16:creationId xmlns:a16="http://schemas.microsoft.com/office/drawing/2014/main" id="{9E4EE84D-AB4B-3FD8-004B-508FB7E034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6" name="Freeform 255">
                <a:extLst>
                  <a:ext uri="{FF2B5EF4-FFF2-40B4-BE49-F238E27FC236}">
                    <a16:creationId xmlns:a16="http://schemas.microsoft.com/office/drawing/2014/main" id="{3B3976E8-33CF-9EFE-5EB6-52C9B9FA522A}"/>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7" name="Freeform 256">
                <a:extLst>
                  <a:ext uri="{FF2B5EF4-FFF2-40B4-BE49-F238E27FC236}">
                    <a16:creationId xmlns:a16="http://schemas.microsoft.com/office/drawing/2014/main" id="{FC15AC03-FF57-400E-E664-610E32E9719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8" name="Freeform 257">
                <a:extLst>
                  <a:ext uri="{FF2B5EF4-FFF2-40B4-BE49-F238E27FC236}">
                    <a16:creationId xmlns:a16="http://schemas.microsoft.com/office/drawing/2014/main" id="{02330870-6C03-FEDD-4FB4-49301773EE8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9" name="Freeform 258">
                <a:extLst>
                  <a:ext uri="{FF2B5EF4-FFF2-40B4-BE49-F238E27FC236}">
                    <a16:creationId xmlns:a16="http://schemas.microsoft.com/office/drawing/2014/main" id="{6DA19C2F-F297-5E6D-E735-52C878A86F2B}"/>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0" name="Freeform 259">
                <a:extLst>
                  <a:ext uri="{FF2B5EF4-FFF2-40B4-BE49-F238E27FC236}">
                    <a16:creationId xmlns:a16="http://schemas.microsoft.com/office/drawing/2014/main" id="{8972909F-8530-55F2-3D1B-9E5569029B95}"/>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1" name="Freeform 260">
                <a:extLst>
                  <a:ext uri="{FF2B5EF4-FFF2-40B4-BE49-F238E27FC236}">
                    <a16:creationId xmlns:a16="http://schemas.microsoft.com/office/drawing/2014/main" id="{9A7661AB-93F6-5659-343C-18A2729127A3}"/>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2" name="Freeform 261">
                <a:extLst>
                  <a:ext uri="{FF2B5EF4-FFF2-40B4-BE49-F238E27FC236}">
                    <a16:creationId xmlns:a16="http://schemas.microsoft.com/office/drawing/2014/main" id="{83B20B01-82E7-8E10-ED5B-E7C4D861EC6F}"/>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3" name="Freeform 262">
                <a:extLst>
                  <a:ext uri="{FF2B5EF4-FFF2-40B4-BE49-F238E27FC236}">
                    <a16:creationId xmlns:a16="http://schemas.microsoft.com/office/drawing/2014/main" id="{7CB1FF96-83C8-7045-7B62-B2AE3D3D9151}"/>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4" name="Freeform 263">
                <a:extLst>
                  <a:ext uri="{FF2B5EF4-FFF2-40B4-BE49-F238E27FC236}">
                    <a16:creationId xmlns:a16="http://schemas.microsoft.com/office/drawing/2014/main" id="{ED01013A-C8F8-EE95-B15C-A3FB557594FB}"/>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67" name="Group 266">
            <a:extLst>
              <a:ext uri="{FF2B5EF4-FFF2-40B4-BE49-F238E27FC236}">
                <a16:creationId xmlns:a16="http://schemas.microsoft.com/office/drawing/2014/main" id="{13B93F13-3001-39EE-6CD9-7000205BCCEC}"/>
              </a:ext>
            </a:extLst>
          </p:cNvPr>
          <p:cNvGrpSpPr/>
          <p:nvPr/>
        </p:nvGrpSpPr>
        <p:grpSpPr>
          <a:xfrm>
            <a:off x="5755069" y="4952544"/>
            <a:ext cx="492643" cy="492643"/>
            <a:chOff x="4898954" y="4764039"/>
            <a:chExt cx="775592" cy="775592"/>
          </a:xfrm>
          <a:solidFill>
            <a:srgbClr val="404040"/>
          </a:solidFill>
        </p:grpSpPr>
        <p:sp>
          <p:nvSpPr>
            <p:cNvPr id="269" name="Graphic 178">
              <a:extLst>
                <a:ext uri="{FF2B5EF4-FFF2-40B4-BE49-F238E27FC236}">
                  <a16:creationId xmlns:a16="http://schemas.microsoft.com/office/drawing/2014/main" id="{7CF59610-4A7E-992B-C3B2-D9A417DA827B}"/>
                </a:ext>
              </a:extLst>
            </p:cNvPr>
            <p:cNvSpPr/>
            <p:nvPr/>
          </p:nvSpPr>
          <p:spPr>
            <a:xfrm>
              <a:off x="5259753" y="4775883"/>
              <a:ext cx="223709" cy="223162"/>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B7339"/>
            </a:solidFill>
            <a:ln w="9525" cap="flat">
              <a:noFill/>
              <a:prstDash val="solid"/>
              <a:miter/>
            </a:ln>
          </p:spPr>
          <p:txBody>
            <a:bodyPr rtlCol="0" anchor="ctr"/>
            <a:lstStyle/>
            <a:p>
              <a:endParaRPr lang="en-US"/>
            </a:p>
          </p:txBody>
        </p:sp>
        <p:pic>
          <p:nvPicPr>
            <p:cNvPr id="270" name="Graphic 269">
              <a:extLst>
                <a:ext uri="{FF2B5EF4-FFF2-40B4-BE49-F238E27FC236}">
                  <a16:creationId xmlns:a16="http://schemas.microsoft.com/office/drawing/2014/main" id="{841E2D4D-84F4-7AED-F39B-B89E74627D6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8954" y="4764039"/>
              <a:ext cx="775592" cy="775592"/>
            </a:xfrm>
            <a:prstGeom prst="rect">
              <a:avLst/>
            </a:prstGeom>
          </p:spPr>
        </p:pic>
      </p:grpSp>
      <p:grpSp>
        <p:nvGrpSpPr>
          <p:cNvPr id="271" name="Group 270">
            <a:extLst>
              <a:ext uri="{FF2B5EF4-FFF2-40B4-BE49-F238E27FC236}">
                <a16:creationId xmlns:a16="http://schemas.microsoft.com/office/drawing/2014/main" id="{8CAC6918-BA58-5237-A1C5-4E2F49268C8E}"/>
              </a:ext>
            </a:extLst>
          </p:cNvPr>
          <p:cNvGrpSpPr/>
          <p:nvPr/>
        </p:nvGrpSpPr>
        <p:grpSpPr>
          <a:xfrm>
            <a:off x="6078774" y="7463304"/>
            <a:ext cx="477578" cy="482872"/>
            <a:chOff x="7190753" y="5365577"/>
            <a:chExt cx="745522" cy="754273"/>
          </a:xfrm>
          <a:solidFill>
            <a:srgbClr val="404040"/>
          </a:solidFill>
        </p:grpSpPr>
        <p:grpSp>
          <p:nvGrpSpPr>
            <p:cNvPr id="272" name="Graphic 2">
              <a:extLst>
                <a:ext uri="{FF2B5EF4-FFF2-40B4-BE49-F238E27FC236}">
                  <a16:creationId xmlns:a16="http://schemas.microsoft.com/office/drawing/2014/main" id="{353674FE-461C-87EB-53B9-16A36283F42E}"/>
                </a:ext>
              </a:extLst>
            </p:cNvPr>
            <p:cNvGrpSpPr/>
            <p:nvPr/>
          </p:nvGrpSpPr>
          <p:grpSpPr>
            <a:xfrm>
              <a:off x="7353351" y="5647412"/>
              <a:ext cx="420044" cy="75879"/>
              <a:chOff x="7353351" y="5647412"/>
              <a:chExt cx="420044" cy="75879"/>
            </a:xfrm>
            <a:grpFill/>
          </p:grpSpPr>
          <p:sp>
            <p:nvSpPr>
              <p:cNvPr id="283" name="Freeform 282">
                <a:extLst>
                  <a:ext uri="{FF2B5EF4-FFF2-40B4-BE49-F238E27FC236}">
                    <a16:creationId xmlns:a16="http://schemas.microsoft.com/office/drawing/2014/main" id="{D523E5A5-72B2-67B0-46BD-1AA312B76BE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4" name="Freeform 283">
                <a:extLst>
                  <a:ext uri="{FF2B5EF4-FFF2-40B4-BE49-F238E27FC236}">
                    <a16:creationId xmlns:a16="http://schemas.microsoft.com/office/drawing/2014/main" id="{C0387965-55B1-B133-2581-B3B8DA81B2F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3" name="Graphic 2">
              <a:extLst>
                <a:ext uri="{FF2B5EF4-FFF2-40B4-BE49-F238E27FC236}">
                  <a16:creationId xmlns:a16="http://schemas.microsoft.com/office/drawing/2014/main" id="{994ED98C-D64E-3419-5D74-0B5884434E2F}"/>
                </a:ext>
              </a:extLst>
            </p:cNvPr>
            <p:cNvGrpSpPr/>
            <p:nvPr/>
          </p:nvGrpSpPr>
          <p:grpSpPr>
            <a:xfrm>
              <a:off x="7190753" y="5365577"/>
              <a:ext cx="745522" cy="754273"/>
              <a:chOff x="7190753" y="5365577"/>
              <a:chExt cx="745522" cy="754273"/>
            </a:xfrm>
            <a:grpFill/>
          </p:grpSpPr>
          <p:sp>
            <p:nvSpPr>
              <p:cNvPr id="274" name="Freeform 273">
                <a:extLst>
                  <a:ext uri="{FF2B5EF4-FFF2-40B4-BE49-F238E27FC236}">
                    <a16:creationId xmlns:a16="http://schemas.microsoft.com/office/drawing/2014/main" id="{6FD4D02D-CB83-4230-D09D-C7D8C473AC5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EA320FCE-D550-5856-9C53-37285DC35A3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14E95DED-DB43-F9BA-DBC0-D74FBE89371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8E32416C-7464-20E9-BC49-6D333E589FC5}"/>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8" name="Freeform 277">
                <a:extLst>
                  <a:ext uri="{FF2B5EF4-FFF2-40B4-BE49-F238E27FC236}">
                    <a16:creationId xmlns:a16="http://schemas.microsoft.com/office/drawing/2014/main" id="{CF96AC1A-D234-9A7B-0C04-A05095193E3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9" name="Freeform 278">
                <a:extLst>
                  <a:ext uri="{FF2B5EF4-FFF2-40B4-BE49-F238E27FC236}">
                    <a16:creationId xmlns:a16="http://schemas.microsoft.com/office/drawing/2014/main" id="{10F85ED2-82CC-9A5D-5D6F-2AE19717D6C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0" name="Freeform 279">
                <a:extLst>
                  <a:ext uri="{FF2B5EF4-FFF2-40B4-BE49-F238E27FC236}">
                    <a16:creationId xmlns:a16="http://schemas.microsoft.com/office/drawing/2014/main" id="{B7AC2264-A739-EBE2-9BB5-21A7E211E5C9}"/>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1" name="Freeform 280">
                <a:extLst>
                  <a:ext uri="{FF2B5EF4-FFF2-40B4-BE49-F238E27FC236}">
                    <a16:creationId xmlns:a16="http://schemas.microsoft.com/office/drawing/2014/main" id="{E2F1CE1C-FCC6-073E-198C-C337F10E8A92}"/>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2" name="Freeform 281">
                <a:extLst>
                  <a:ext uri="{FF2B5EF4-FFF2-40B4-BE49-F238E27FC236}">
                    <a16:creationId xmlns:a16="http://schemas.microsoft.com/office/drawing/2014/main" id="{04D04D81-573C-37FD-8CEC-3611A473CB1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85" name="Graphic 3">
            <a:extLst>
              <a:ext uri="{FF2B5EF4-FFF2-40B4-BE49-F238E27FC236}">
                <a16:creationId xmlns:a16="http://schemas.microsoft.com/office/drawing/2014/main" id="{BFEB9BEB-D5F5-2BCB-7F7A-6F28A926F9DB}"/>
              </a:ext>
            </a:extLst>
          </p:cNvPr>
          <p:cNvGrpSpPr/>
          <p:nvPr/>
        </p:nvGrpSpPr>
        <p:grpSpPr>
          <a:xfrm>
            <a:off x="755771" y="2793018"/>
            <a:ext cx="480067" cy="481324"/>
            <a:chOff x="10620068" y="399814"/>
            <a:chExt cx="1088878" cy="1091730"/>
          </a:xfrm>
          <a:solidFill>
            <a:srgbClr val="404040"/>
          </a:solidFill>
        </p:grpSpPr>
        <p:sp>
          <p:nvSpPr>
            <p:cNvPr id="286" name="Freeform 285">
              <a:extLst>
                <a:ext uri="{FF2B5EF4-FFF2-40B4-BE49-F238E27FC236}">
                  <a16:creationId xmlns:a16="http://schemas.microsoft.com/office/drawing/2014/main" id="{5EDFC57A-2A8C-56FE-4AC2-7BFFCCD3571F}"/>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EB7339"/>
            </a:solidFill>
            <a:ln w="27426" cap="flat">
              <a:noFill/>
              <a:prstDash val="solid"/>
              <a:miter/>
            </a:ln>
          </p:spPr>
          <p:txBody>
            <a:bodyPr rtlCol="0" anchor="ctr"/>
            <a:lstStyle/>
            <a:p>
              <a:endParaRPr lang="en-US"/>
            </a:p>
          </p:txBody>
        </p:sp>
        <p:grpSp>
          <p:nvGrpSpPr>
            <p:cNvPr id="287" name="Graphic 3">
              <a:extLst>
                <a:ext uri="{FF2B5EF4-FFF2-40B4-BE49-F238E27FC236}">
                  <a16:creationId xmlns:a16="http://schemas.microsoft.com/office/drawing/2014/main" id="{A3ECA532-4871-967B-4208-1983C0414547}"/>
                </a:ext>
              </a:extLst>
            </p:cNvPr>
            <p:cNvGrpSpPr/>
            <p:nvPr/>
          </p:nvGrpSpPr>
          <p:grpSpPr>
            <a:xfrm>
              <a:off x="10620068" y="399814"/>
              <a:ext cx="1088878" cy="1091730"/>
              <a:chOff x="10620068" y="399814"/>
              <a:chExt cx="1088878" cy="1091730"/>
            </a:xfrm>
            <a:grpFill/>
          </p:grpSpPr>
          <p:sp>
            <p:nvSpPr>
              <p:cNvPr id="288" name="Freeform 287">
                <a:extLst>
                  <a:ext uri="{FF2B5EF4-FFF2-40B4-BE49-F238E27FC236}">
                    <a16:creationId xmlns:a16="http://schemas.microsoft.com/office/drawing/2014/main" id="{4BC13E66-76D1-A18A-0C88-A4B417F3F487}"/>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grpFill/>
              <a:ln w="27426"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6B7640FD-3B2E-A22D-9093-AE67BAB1897D}"/>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grpFill/>
              <a:ln w="27426"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7D8A2620-C04C-F0CC-24F1-A193756E68AF}"/>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grpFill/>
              <a:ln w="27426"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69E8FC1A-84E0-6C99-5600-BECD2B629A5B}"/>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grpFill/>
              <a:ln w="27426"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F234742B-0B57-C0C4-32DA-500153525FA8}"/>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grpFill/>
              <a:ln w="27426"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FD774614-E15D-361A-F2D9-729C22E3CA12}"/>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grpFill/>
              <a:ln w="27426"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B4C99C7-5155-B8A4-74B8-BE6D04D4C2B6}"/>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grpFill/>
              <a:ln w="27426"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73D20C4D-ABC1-1F4B-929E-ABD453B35D2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grpFill/>
              <a:ln w="27426"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B99F4DF2-BE0D-F062-9849-79389BDD8A53}"/>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grpFill/>
              <a:ln w="27426" cap="flat">
                <a:noFill/>
                <a:prstDash val="solid"/>
                <a:miter/>
              </a:ln>
            </p:spPr>
            <p:txBody>
              <a:bodyPr rtlCol="0" anchor="ctr"/>
              <a:lstStyle/>
              <a:p>
                <a:endParaRPr lang="en-US"/>
              </a:p>
            </p:txBody>
          </p:sp>
        </p:grpSp>
      </p:grpSp>
      <p:grpSp>
        <p:nvGrpSpPr>
          <p:cNvPr id="298" name="Graphic 3">
            <a:extLst>
              <a:ext uri="{FF2B5EF4-FFF2-40B4-BE49-F238E27FC236}">
                <a16:creationId xmlns:a16="http://schemas.microsoft.com/office/drawing/2014/main" id="{16ADF3FA-76E9-0B65-737F-F84A4D29C4B9}"/>
              </a:ext>
            </a:extLst>
          </p:cNvPr>
          <p:cNvGrpSpPr/>
          <p:nvPr/>
        </p:nvGrpSpPr>
        <p:grpSpPr>
          <a:xfrm>
            <a:off x="5824860" y="2180670"/>
            <a:ext cx="439312" cy="441370"/>
            <a:chOff x="10641325" y="2076985"/>
            <a:chExt cx="1044352" cy="1049245"/>
          </a:xfrm>
          <a:solidFill>
            <a:srgbClr val="404040"/>
          </a:solidFill>
        </p:grpSpPr>
        <p:sp>
          <p:nvSpPr>
            <p:cNvPr id="299" name="Freeform 298">
              <a:extLst>
                <a:ext uri="{FF2B5EF4-FFF2-40B4-BE49-F238E27FC236}">
                  <a16:creationId xmlns:a16="http://schemas.microsoft.com/office/drawing/2014/main" id="{B700CF23-C68B-B4AE-D305-9C73B22AF148}"/>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EB7339"/>
            </a:solidFill>
            <a:ln w="27426" cap="flat">
              <a:noFill/>
              <a:prstDash val="solid"/>
              <a:miter/>
            </a:ln>
          </p:spPr>
          <p:txBody>
            <a:bodyPr rtlCol="0" anchor="ctr"/>
            <a:lstStyle/>
            <a:p>
              <a:endParaRPr lang="en-US"/>
            </a:p>
          </p:txBody>
        </p:sp>
        <p:grpSp>
          <p:nvGrpSpPr>
            <p:cNvPr id="300" name="Graphic 3">
              <a:extLst>
                <a:ext uri="{FF2B5EF4-FFF2-40B4-BE49-F238E27FC236}">
                  <a16:creationId xmlns:a16="http://schemas.microsoft.com/office/drawing/2014/main" id="{0511983D-F10D-3393-D95A-747574477141}"/>
                </a:ext>
              </a:extLst>
            </p:cNvPr>
            <p:cNvGrpSpPr/>
            <p:nvPr/>
          </p:nvGrpSpPr>
          <p:grpSpPr>
            <a:xfrm>
              <a:off x="10641325" y="2076985"/>
              <a:ext cx="1044352" cy="1049245"/>
              <a:chOff x="10641325" y="2076985"/>
              <a:chExt cx="1044352" cy="1049245"/>
            </a:xfrm>
            <a:grpFill/>
          </p:grpSpPr>
          <p:sp>
            <p:nvSpPr>
              <p:cNvPr id="301" name="Freeform 300">
                <a:extLst>
                  <a:ext uri="{FF2B5EF4-FFF2-40B4-BE49-F238E27FC236}">
                    <a16:creationId xmlns:a16="http://schemas.microsoft.com/office/drawing/2014/main" id="{D9749B88-1448-8FBD-BDA9-DF2232AD7D25}"/>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FA92B2FA-A83A-4902-CDCE-33D5A4C0272C}"/>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A8C575DE-72F1-264F-2891-6C354D8A93AA}"/>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D5A107BE-9DC3-26A8-DD94-9F90CFE43561}"/>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579A849F-6AAA-FDA8-AF13-B2670E6846B5}"/>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697B278B-0449-5747-81DB-FF331F4C9AC5}"/>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307" name="Freeform 306">
                <a:extLst>
                  <a:ext uri="{FF2B5EF4-FFF2-40B4-BE49-F238E27FC236}">
                    <a16:creationId xmlns:a16="http://schemas.microsoft.com/office/drawing/2014/main" id="{21059AF8-0E4A-5447-A706-8F3605DA9314}"/>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EB97C9EA-E408-B8E7-F450-529589F8FE7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8B7879C7-047C-C0C3-82DF-3CC4FBFC9FCC}"/>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65DBCDCF-8538-007F-2E86-3C64D2674093}"/>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grpSp>
        <p:nvGrpSpPr>
          <p:cNvPr id="311" name="Graphic 2">
            <a:extLst>
              <a:ext uri="{FF2B5EF4-FFF2-40B4-BE49-F238E27FC236}">
                <a16:creationId xmlns:a16="http://schemas.microsoft.com/office/drawing/2014/main" id="{594C15B9-7B83-6546-BACF-45DCDCB74F78}"/>
              </a:ext>
            </a:extLst>
          </p:cNvPr>
          <p:cNvGrpSpPr/>
          <p:nvPr/>
        </p:nvGrpSpPr>
        <p:grpSpPr>
          <a:xfrm rot="16200000">
            <a:off x="-1998400" y="3479135"/>
            <a:ext cx="3975892" cy="1735863"/>
            <a:chOff x="3357879" y="5072538"/>
            <a:chExt cx="593407" cy="259080"/>
          </a:xfrm>
          <a:solidFill>
            <a:srgbClr val="EB7339"/>
          </a:solidFill>
        </p:grpSpPr>
        <p:sp>
          <p:nvSpPr>
            <p:cNvPr id="312" name="Freeform 311">
              <a:extLst>
                <a:ext uri="{FF2B5EF4-FFF2-40B4-BE49-F238E27FC236}">
                  <a16:creationId xmlns:a16="http://schemas.microsoft.com/office/drawing/2014/main" id="{4B934E0B-0AA3-9437-2C87-D81F9655968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3" name="Freeform 312">
              <a:extLst>
                <a:ext uri="{FF2B5EF4-FFF2-40B4-BE49-F238E27FC236}">
                  <a16:creationId xmlns:a16="http://schemas.microsoft.com/office/drawing/2014/main" id="{709CD754-5289-4613-4B50-89B12B98797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4" name="Freeform 313">
              <a:extLst>
                <a:ext uri="{FF2B5EF4-FFF2-40B4-BE49-F238E27FC236}">
                  <a16:creationId xmlns:a16="http://schemas.microsoft.com/office/drawing/2014/main" id="{F02DE594-2E3E-052F-F6DF-2304B4F6C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623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A28FCE0-368A-0ECF-69EF-09D3FD573DF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11</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04</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180483" y="6333078"/>
            <a:ext cx="352545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361526" y="6474997"/>
            <a:ext cx="3478412"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COMO COMEÇAR A</a:t>
            </a:r>
          </a:p>
        </p:txBody>
      </p:sp>
      <p:sp>
        <p:nvSpPr>
          <p:cNvPr id="24" name="Rectangle 23">
            <a:extLst>
              <a:ext uri="{FF2B5EF4-FFF2-40B4-BE49-F238E27FC236}">
                <a16:creationId xmlns:a16="http://schemas.microsoft.com/office/drawing/2014/main" id="{8F943430-EDAE-1CB2-A23D-718667FA14AD}"/>
              </a:ext>
            </a:extLst>
          </p:cNvPr>
          <p:cNvSpPr/>
          <p:nvPr/>
        </p:nvSpPr>
        <p:spPr>
          <a:xfrm>
            <a:off x="2180482" y="7142331"/>
            <a:ext cx="3864717"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2361526" y="7284250"/>
            <a:ext cx="377257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DESENVOLVER A TM? </a:t>
            </a:r>
          </a:p>
        </p:txBody>
      </p:sp>
    </p:spTree>
    <p:extLst>
      <p:ext uri="{BB962C8B-B14F-4D97-AF65-F5344CB8AC3E}">
        <p14:creationId xmlns:p14="http://schemas.microsoft.com/office/powerpoint/2010/main" val="116414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9">
            <a:extLst>
              <a:ext uri="{FF2B5EF4-FFF2-40B4-BE49-F238E27FC236}">
                <a16:creationId xmlns:a16="http://schemas.microsoft.com/office/drawing/2014/main" id="{9D41E9D7-C550-BD72-205F-B90350CD52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7119" y="575708"/>
            <a:ext cx="4081252" cy="2726104"/>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9" y="3569900"/>
            <a:ext cx="2844082" cy="1444121"/>
          </a:xfrm>
          <a:prstGeom prst="rect">
            <a:avLst/>
          </a:prstGeom>
        </p:spPr>
        <p:txBody>
          <a:bodyPr/>
          <a:lstStyle/>
          <a:p>
            <a:r>
              <a:rPr lang="pt-PT" sz="1500" b="0" i="1" dirty="0">
                <a:latin typeface="+mn-lt"/>
              </a:rPr>
              <a:t>A chave para desenvolver uma boa TM é começar de forma simples e a partir da declaração de visão abrangente ou da mudança que se pretende ver. É também essencial saber quem envolver e quando</a:t>
            </a:r>
            <a:r>
              <a:rPr lang="en-US" sz="1500" b="0" i="1" dirty="0">
                <a:latin typeface="+mn-lt"/>
              </a:rPr>
              <a:t>.</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3783604" y="3542222"/>
            <a:ext cx="3042468" cy="2067009"/>
          </a:xfrm>
          <a:prstGeom prst="rect">
            <a:avLst/>
          </a:prstGeom>
        </p:spPr>
        <p:txBody>
          <a:bodyPr numCol="1">
            <a:normAutofit/>
          </a:bodyPr>
          <a:lstStyle/>
          <a:p>
            <a:r>
              <a:rPr lang="pt-PT" dirty="0"/>
              <a:t>Não comece imediatamente a desenvolver o diagrama, pois esta tarefa será muito mais fácil se se tiver preparado bem e investido tempo no processo. Se possível, recorra a um/a facilitador/a com experiência em TM quando o discutir num contexto de grupo. Ele/a poderá guiá-lo através das etapas e fornecer-lhe um olhar crítico sem se perder no conteúdo</a:t>
            </a:r>
            <a:r>
              <a:rPr lang="en-US" dirty="0"/>
              <a:t>. </a:t>
            </a:r>
          </a:p>
          <a:p>
            <a:r>
              <a:rPr lang="pt-PT" dirty="0"/>
              <a:t>As etapas da Figura 1 são explicadas em pormenor mais adiante, juntamente com um exemplo que ilustra as etapas em termos práticos</a:t>
            </a:r>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12</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04</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336522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7" y="1295889"/>
            <a:ext cx="313638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COMO COMEÇAR A</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377257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3" name="Freeform 112">
            <a:extLst>
              <a:ext uri="{FF2B5EF4-FFF2-40B4-BE49-F238E27FC236}">
                <a16:creationId xmlns:a16="http://schemas.microsoft.com/office/drawing/2014/main" id="{A669D3D4-E454-9097-54E7-7745853FB91A}"/>
              </a:ext>
            </a:extLst>
          </p:cNvPr>
          <p:cNvSpPr/>
          <p:nvPr/>
        </p:nvSpPr>
        <p:spPr>
          <a:xfrm>
            <a:off x="5378012" y="5899039"/>
            <a:ext cx="1105895" cy="3807045"/>
          </a:xfrm>
          <a:custGeom>
            <a:avLst/>
            <a:gdLst>
              <a:gd name="connsiteX0" fmla="*/ 871540 w 1105895"/>
              <a:gd name="connsiteY0" fmla="*/ 3807046 h 3807045"/>
              <a:gd name="connsiteX1" fmla="*/ 234356 w 1105895"/>
              <a:gd name="connsiteY1" fmla="*/ 3807046 h 3807045"/>
              <a:gd name="connsiteX2" fmla="*/ 0 w 1105895"/>
              <a:gd name="connsiteY2" fmla="*/ 3572635 h 3807045"/>
              <a:gd name="connsiteX3" fmla="*/ 0 w 1105895"/>
              <a:gd name="connsiteY3" fmla="*/ 234410 h 3807045"/>
              <a:gd name="connsiteX4" fmla="*/ 234356 w 1105895"/>
              <a:gd name="connsiteY4" fmla="*/ 0 h 3807045"/>
              <a:gd name="connsiteX5" fmla="*/ 871540 w 1105895"/>
              <a:gd name="connsiteY5" fmla="*/ 0 h 3807045"/>
              <a:gd name="connsiteX6" fmla="*/ 1105896 w 1105895"/>
              <a:gd name="connsiteY6" fmla="*/ 234410 h 3807045"/>
              <a:gd name="connsiteX7" fmla="*/ 1105896 w 1105895"/>
              <a:gd name="connsiteY7" fmla="*/ 3571694 h 3807045"/>
              <a:gd name="connsiteX8" fmla="*/ 871540 w 1105895"/>
              <a:gd name="connsiteY8" fmla="*/ 3807046 h 38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895" h="3807045">
                <a:moveTo>
                  <a:pt x="871540" y="3807046"/>
                </a:moveTo>
                <a:lnTo>
                  <a:pt x="234356" y="3807046"/>
                </a:lnTo>
                <a:cubicBezTo>
                  <a:pt x="104472" y="3807046"/>
                  <a:pt x="0" y="3701608"/>
                  <a:pt x="0" y="3572635"/>
                </a:cubicBezTo>
                <a:lnTo>
                  <a:pt x="0" y="234410"/>
                </a:lnTo>
                <a:cubicBezTo>
                  <a:pt x="0" y="104496"/>
                  <a:pt x="105413" y="0"/>
                  <a:pt x="234356" y="0"/>
                </a:cubicBezTo>
                <a:lnTo>
                  <a:pt x="871540" y="0"/>
                </a:lnTo>
                <a:cubicBezTo>
                  <a:pt x="1001424" y="0"/>
                  <a:pt x="1105896" y="105437"/>
                  <a:pt x="1105896" y="234410"/>
                </a:cubicBezTo>
                <a:lnTo>
                  <a:pt x="1105896" y="3571694"/>
                </a:lnTo>
                <a:cubicBezTo>
                  <a:pt x="1105896" y="3701608"/>
                  <a:pt x="1000483" y="3807046"/>
                  <a:pt x="871540" y="3807046"/>
                </a:cubicBezTo>
                <a:close/>
              </a:path>
            </a:pathLst>
          </a:custGeom>
          <a:solidFill>
            <a:srgbClr val="354F92"/>
          </a:solidFill>
          <a:ln w="9412" cap="flat">
            <a:solidFill>
              <a:srgbClr val="354F92"/>
            </a:solidFill>
            <a:prstDash val="solid"/>
            <a:miter/>
          </a:ln>
        </p:spPr>
        <p:txBody>
          <a:bodyPr rtlCol="0" anchor="ctr"/>
          <a:lstStyle/>
          <a:p>
            <a:endParaRPr lang="en-US"/>
          </a:p>
        </p:txBody>
      </p:sp>
      <p:grpSp>
        <p:nvGrpSpPr>
          <p:cNvPr id="155" name="Group 154">
            <a:extLst>
              <a:ext uri="{FF2B5EF4-FFF2-40B4-BE49-F238E27FC236}">
                <a16:creationId xmlns:a16="http://schemas.microsoft.com/office/drawing/2014/main" id="{BA3725A3-2365-3848-C968-E66C8D59CA97}"/>
              </a:ext>
            </a:extLst>
          </p:cNvPr>
          <p:cNvGrpSpPr/>
          <p:nvPr/>
        </p:nvGrpSpPr>
        <p:grpSpPr>
          <a:xfrm>
            <a:off x="4864124" y="6075081"/>
            <a:ext cx="440475" cy="3490733"/>
            <a:chOff x="4869963" y="5932036"/>
            <a:chExt cx="440475" cy="3490733"/>
          </a:xfrm>
          <a:solidFill>
            <a:srgbClr val="EB7339"/>
          </a:solidFill>
        </p:grpSpPr>
        <p:grpSp>
          <p:nvGrpSpPr>
            <p:cNvPr id="114" name="Graphic 61">
              <a:extLst>
                <a:ext uri="{FF2B5EF4-FFF2-40B4-BE49-F238E27FC236}">
                  <a16:creationId xmlns:a16="http://schemas.microsoft.com/office/drawing/2014/main" id="{78F69486-E7DC-6A44-801F-5A662916156E}"/>
                </a:ext>
              </a:extLst>
            </p:cNvPr>
            <p:cNvGrpSpPr/>
            <p:nvPr/>
          </p:nvGrpSpPr>
          <p:grpSpPr>
            <a:xfrm>
              <a:off x="4869963" y="7272222"/>
              <a:ext cx="440475" cy="2150547"/>
              <a:chOff x="4886151" y="7721705"/>
              <a:chExt cx="440475" cy="2150547"/>
            </a:xfrm>
            <a:grpFill/>
          </p:grpSpPr>
          <p:sp>
            <p:nvSpPr>
              <p:cNvPr id="115" name="Freeform 114">
                <a:extLst>
                  <a:ext uri="{FF2B5EF4-FFF2-40B4-BE49-F238E27FC236}">
                    <a16:creationId xmlns:a16="http://schemas.microsoft.com/office/drawing/2014/main" id="{5F3ADF80-698F-D45D-27E2-EF5D84FC3FB9}"/>
                  </a:ext>
                </a:extLst>
              </p:cNvPr>
              <p:cNvSpPr/>
              <p:nvPr/>
            </p:nvSpPr>
            <p:spPr>
              <a:xfrm>
                <a:off x="4886151" y="9801647"/>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6EDF6B8-9262-0B70-398F-8DE667645D06}"/>
                  </a:ext>
                </a:extLst>
              </p:cNvPr>
              <p:cNvSpPr/>
              <p:nvPr/>
            </p:nvSpPr>
            <p:spPr>
              <a:xfrm>
                <a:off x="5232131" y="9753259"/>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9"/>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3"/>
                      <a:pt x="14494" y="118994"/>
                      <a:pt x="11671" y="118994"/>
                    </a:cubicBezTo>
                    <a:close/>
                  </a:path>
                </a:pathLst>
              </a:custGeom>
              <a:grpFill/>
              <a:ln w="94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4B3C7CE6-27DC-5343-4742-19FE9C57701C}"/>
                  </a:ext>
                </a:extLst>
              </p:cNvPr>
              <p:cNvSpPr/>
              <p:nvPr/>
            </p:nvSpPr>
            <p:spPr>
              <a:xfrm>
                <a:off x="4886151" y="9124776"/>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BA58443-BFAC-B94F-B20C-0F47A6415D21}"/>
                  </a:ext>
                </a:extLst>
              </p:cNvPr>
              <p:cNvSpPr/>
              <p:nvPr/>
            </p:nvSpPr>
            <p:spPr>
              <a:xfrm>
                <a:off x="5232131" y="9076388"/>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457B8BC0-D0B1-94B0-B388-9F73EAE965B5}"/>
                  </a:ext>
                </a:extLst>
              </p:cNvPr>
              <p:cNvSpPr/>
              <p:nvPr/>
            </p:nvSpPr>
            <p:spPr>
              <a:xfrm>
                <a:off x="4886151" y="8446964"/>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7887"/>
                      <a:pt x="436711" y="22594"/>
                      <a:pt x="431064" y="22594"/>
                    </a:cubicBezTo>
                    <a:close/>
                  </a:path>
                </a:pathLst>
              </a:custGeom>
              <a:grpFill/>
              <a:ln w="94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1B57790B-2F2C-0A44-40CD-671D25CE32B8}"/>
                  </a:ext>
                </a:extLst>
              </p:cNvPr>
              <p:cNvSpPr/>
              <p:nvPr/>
            </p:nvSpPr>
            <p:spPr>
              <a:xfrm>
                <a:off x="5232131" y="839857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994"/>
                      <a:pt x="14494" y="118994"/>
                      <a:pt x="11671" y="118994"/>
                    </a:cubicBezTo>
                    <a:close/>
                  </a:path>
                </a:pathLst>
              </a:custGeom>
              <a:grpFill/>
              <a:ln w="941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345C618-A848-DD01-6DC5-85AD823F5564}"/>
                  </a:ext>
                </a:extLst>
              </p:cNvPr>
              <p:cNvSpPr/>
              <p:nvPr/>
            </p:nvSpPr>
            <p:spPr>
              <a:xfrm>
                <a:off x="4886151" y="7770093"/>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B69337F-30C6-5D33-27EC-DD37D3B54D03}"/>
                  </a:ext>
                </a:extLst>
              </p:cNvPr>
              <p:cNvSpPr/>
              <p:nvPr/>
            </p:nvSpPr>
            <p:spPr>
              <a:xfrm>
                <a:off x="5232131" y="7721705"/>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7"/>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grpSp>
        <p:sp>
          <p:nvSpPr>
            <p:cNvPr id="123" name="Freeform 122">
              <a:extLst>
                <a:ext uri="{FF2B5EF4-FFF2-40B4-BE49-F238E27FC236}">
                  <a16:creationId xmlns:a16="http://schemas.microsoft.com/office/drawing/2014/main" id="{16E4FC70-A3CB-B7B9-3CDD-3C0974D03989}"/>
                </a:ext>
              </a:extLst>
            </p:cNvPr>
            <p:cNvSpPr/>
            <p:nvPr/>
          </p:nvSpPr>
          <p:spPr>
            <a:xfrm>
              <a:off x="4996082" y="5980990"/>
              <a:ext cx="314356" cy="22593"/>
            </a:xfrm>
            <a:custGeom>
              <a:avLst/>
              <a:gdLst>
                <a:gd name="connsiteX0" fmla="*/ 307768 w 314356"/>
                <a:gd name="connsiteY0" fmla="*/ 22594 h 22593"/>
                <a:gd name="connsiteX1" fmla="*/ 6588 w 314356"/>
                <a:gd name="connsiteY1" fmla="*/ 22594 h 22593"/>
                <a:gd name="connsiteX2" fmla="*/ 0 w 314356"/>
                <a:gd name="connsiteY2" fmla="*/ 11297 h 22593"/>
                <a:gd name="connsiteX3" fmla="*/ 6588 w 314356"/>
                <a:gd name="connsiteY3" fmla="*/ 0 h 22593"/>
                <a:gd name="connsiteX4" fmla="*/ 307768 w 314356"/>
                <a:gd name="connsiteY4" fmla="*/ 0 h 22593"/>
                <a:gd name="connsiteX5" fmla="*/ 314356 w 314356"/>
                <a:gd name="connsiteY5" fmla="*/ 11297 h 22593"/>
                <a:gd name="connsiteX6" fmla="*/ 307768 w 314356"/>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56" h="22593">
                  <a:moveTo>
                    <a:pt x="307768" y="22594"/>
                  </a:moveTo>
                  <a:lnTo>
                    <a:pt x="6588" y="22594"/>
                  </a:lnTo>
                  <a:cubicBezTo>
                    <a:pt x="2823" y="22594"/>
                    <a:pt x="0" y="16945"/>
                    <a:pt x="0" y="11297"/>
                  </a:cubicBezTo>
                  <a:cubicBezTo>
                    <a:pt x="0" y="4707"/>
                    <a:pt x="2823" y="0"/>
                    <a:pt x="6588" y="0"/>
                  </a:cubicBezTo>
                  <a:lnTo>
                    <a:pt x="307768" y="0"/>
                  </a:lnTo>
                  <a:cubicBezTo>
                    <a:pt x="311533" y="0"/>
                    <a:pt x="314356" y="5648"/>
                    <a:pt x="314356" y="11297"/>
                  </a:cubicBezTo>
                  <a:cubicBezTo>
                    <a:pt x="314356" y="16945"/>
                    <a:pt x="311533" y="22594"/>
                    <a:pt x="307768" y="22594"/>
                  </a:cubicBezTo>
                  <a:close/>
                </a:path>
              </a:pathLst>
            </a:custGeom>
            <a:grpFill/>
            <a:ln w="94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1BFAF8FB-4191-2E76-2D46-F7DFAF871706}"/>
                </a:ext>
              </a:extLst>
            </p:cNvPr>
            <p:cNvSpPr/>
            <p:nvPr/>
          </p:nvSpPr>
          <p:spPr>
            <a:xfrm>
              <a:off x="5215943" y="5932601"/>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9379F24E-0D17-728E-24A1-70697D36B639}"/>
                </a:ext>
              </a:extLst>
            </p:cNvPr>
            <p:cNvSpPr/>
            <p:nvPr/>
          </p:nvSpPr>
          <p:spPr>
            <a:xfrm>
              <a:off x="4964081" y="5932036"/>
              <a:ext cx="93553" cy="118993"/>
            </a:xfrm>
            <a:custGeom>
              <a:avLst/>
              <a:gdLst>
                <a:gd name="connsiteX0" fmla="*/ 81883 w 93553"/>
                <a:gd name="connsiteY0" fmla="*/ 0 h 118993"/>
                <a:gd name="connsiteX1" fmla="*/ 91295 w 93553"/>
                <a:gd name="connsiteY1" fmla="*/ 4707 h 118993"/>
                <a:gd name="connsiteX2" fmla="*/ 88472 w 93553"/>
                <a:gd name="connsiteY2" fmla="*/ 20711 h 118993"/>
                <a:gd name="connsiteX3" fmla="*/ 32001 w 93553"/>
                <a:gd name="connsiteY3" fmla="*/ 59309 h 118993"/>
                <a:gd name="connsiteX4" fmla="*/ 88472 w 93553"/>
                <a:gd name="connsiteY4" fmla="*/ 97906 h 118993"/>
                <a:gd name="connsiteX5" fmla="*/ 91295 w 93553"/>
                <a:gd name="connsiteY5" fmla="*/ 113910 h 118993"/>
                <a:gd name="connsiteX6" fmla="*/ 75295 w 93553"/>
                <a:gd name="connsiteY6" fmla="*/ 116734 h 118993"/>
                <a:gd name="connsiteX7" fmla="*/ 4706 w 93553"/>
                <a:gd name="connsiteY7" fmla="*/ 68723 h 118993"/>
                <a:gd name="connsiteX8" fmla="*/ 0 w 93553"/>
                <a:gd name="connsiteY8" fmla="*/ 59309 h 118993"/>
                <a:gd name="connsiteX9" fmla="*/ 4706 w 93553"/>
                <a:gd name="connsiteY9" fmla="*/ 49895 h 118993"/>
                <a:gd name="connsiteX10" fmla="*/ 75295 w 93553"/>
                <a:gd name="connsiteY10" fmla="*/ 1883 h 118993"/>
                <a:gd name="connsiteX11" fmla="*/ 81883 w 93553"/>
                <a:gd name="connsiteY11" fmla="*/ 0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3" h="118993">
                  <a:moveTo>
                    <a:pt x="81883" y="0"/>
                  </a:moveTo>
                  <a:cubicBezTo>
                    <a:pt x="85648" y="0"/>
                    <a:pt x="89413" y="1883"/>
                    <a:pt x="91295" y="4707"/>
                  </a:cubicBezTo>
                  <a:cubicBezTo>
                    <a:pt x="95060" y="10356"/>
                    <a:pt x="93178" y="16945"/>
                    <a:pt x="88472" y="20711"/>
                  </a:cubicBezTo>
                  <a:lnTo>
                    <a:pt x="32001" y="59309"/>
                  </a:lnTo>
                  <a:lnTo>
                    <a:pt x="88472" y="97906"/>
                  </a:lnTo>
                  <a:cubicBezTo>
                    <a:pt x="94119" y="101672"/>
                    <a:pt x="95060" y="109203"/>
                    <a:pt x="91295" y="113910"/>
                  </a:cubicBezTo>
                  <a:cubicBezTo>
                    <a:pt x="87530" y="119559"/>
                    <a:pt x="80001" y="120500"/>
                    <a:pt x="75295" y="116734"/>
                  </a:cubicBezTo>
                  <a:lnTo>
                    <a:pt x="4706" y="68723"/>
                  </a:lnTo>
                  <a:cubicBezTo>
                    <a:pt x="1882" y="66840"/>
                    <a:pt x="0" y="63074"/>
                    <a:pt x="0" y="59309"/>
                  </a:cubicBezTo>
                  <a:cubicBezTo>
                    <a:pt x="0" y="55543"/>
                    <a:pt x="1882" y="51777"/>
                    <a:pt x="4706" y="49895"/>
                  </a:cubicBezTo>
                  <a:lnTo>
                    <a:pt x="75295" y="1883"/>
                  </a:lnTo>
                  <a:cubicBezTo>
                    <a:pt x="78118" y="941"/>
                    <a:pt x="80001" y="0"/>
                    <a:pt x="81883" y="0"/>
                  </a:cubicBezTo>
                  <a:close/>
                </a:path>
              </a:pathLst>
            </a:custGeom>
            <a:grpFill/>
            <a:ln w="9412" cap="flat">
              <a:noFill/>
              <a:prstDash val="solid"/>
              <a:miter/>
            </a:ln>
          </p:spPr>
          <p:txBody>
            <a:bodyPr rtlCol="0" anchor="ctr"/>
            <a:lstStyle/>
            <a:p>
              <a:endParaRPr lang="en-US"/>
            </a:p>
          </p:txBody>
        </p:sp>
      </p:grpSp>
      <p:grpSp>
        <p:nvGrpSpPr>
          <p:cNvPr id="154" name="Group 153">
            <a:extLst>
              <a:ext uri="{FF2B5EF4-FFF2-40B4-BE49-F238E27FC236}">
                <a16:creationId xmlns:a16="http://schemas.microsoft.com/office/drawing/2014/main" id="{56BCC99B-697F-98AD-2F43-1DE8052F6DAC}"/>
              </a:ext>
            </a:extLst>
          </p:cNvPr>
          <p:cNvGrpSpPr/>
          <p:nvPr/>
        </p:nvGrpSpPr>
        <p:grpSpPr>
          <a:xfrm>
            <a:off x="3072103" y="6992952"/>
            <a:ext cx="118966" cy="2232073"/>
            <a:chOff x="3077942" y="6849907"/>
            <a:chExt cx="118966" cy="2232073"/>
          </a:xfrm>
          <a:solidFill>
            <a:srgbClr val="EB7339"/>
          </a:solidFill>
        </p:grpSpPr>
        <p:grpSp>
          <p:nvGrpSpPr>
            <p:cNvPr id="126" name="Graphic 61">
              <a:extLst>
                <a:ext uri="{FF2B5EF4-FFF2-40B4-BE49-F238E27FC236}">
                  <a16:creationId xmlns:a16="http://schemas.microsoft.com/office/drawing/2014/main" id="{912D4ECF-2CE0-1FEE-C801-705C58CC2DD9}"/>
                </a:ext>
              </a:extLst>
            </p:cNvPr>
            <p:cNvGrpSpPr/>
            <p:nvPr/>
          </p:nvGrpSpPr>
          <p:grpSpPr>
            <a:xfrm>
              <a:off x="3077942" y="8886168"/>
              <a:ext cx="118966" cy="195812"/>
              <a:chOff x="3094130" y="9335651"/>
              <a:chExt cx="118966" cy="195812"/>
            </a:xfrm>
            <a:grpFill/>
          </p:grpSpPr>
          <p:sp>
            <p:nvSpPr>
              <p:cNvPr id="127" name="Freeform 126">
                <a:extLst>
                  <a:ext uri="{FF2B5EF4-FFF2-40B4-BE49-F238E27FC236}">
                    <a16:creationId xmlns:a16="http://schemas.microsoft.com/office/drawing/2014/main" id="{E4DB819B-EC3E-60F1-E1B2-BBA894AA4BB5}"/>
                  </a:ext>
                </a:extLst>
              </p:cNvPr>
              <p:cNvSpPr/>
              <p:nvPr/>
            </p:nvSpPr>
            <p:spPr>
              <a:xfrm>
                <a:off x="3142130" y="9335651"/>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5812"/>
                      <a:pt x="0" y="193930"/>
                      <a:pt x="0" y="192047"/>
                    </a:cubicBezTo>
                    <a:close/>
                  </a:path>
                </a:pathLst>
              </a:custGeom>
              <a:grpFill/>
              <a:ln w="941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27C7947-11E2-116E-3CED-07F3AFE5C8DE}"/>
                  </a:ext>
                </a:extLst>
              </p:cNvPr>
              <p:cNvSpPr/>
              <p:nvPr/>
            </p:nvSpPr>
            <p:spPr>
              <a:xfrm>
                <a:off x="3094130" y="9436946"/>
                <a:ext cx="118966" cy="93575"/>
              </a:xfrm>
              <a:custGeom>
                <a:avLst/>
                <a:gdLst>
                  <a:gd name="connsiteX0" fmla="*/ 0 w 118966"/>
                  <a:gd name="connsiteY0" fmla="*/ 11673 h 93575"/>
                  <a:gd name="connsiteX1" fmla="*/ 4706 w 118966"/>
                  <a:gd name="connsiteY1" fmla="*/ 2259 h 93575"/>
                  <a:gd name="connsiteX2" fmla="*/ 20706 w 118966"/>
                  <a:gd name="connsiteY2" fmla="*/ 5083 h 93575"/>
                  <a:gd name="connsiteX3" fmla="*/ 59295 w 118966"/>
                  <a:gd name="connsiteY3" fmla="*/ 61568 h 93575"/>
                  <a:gd name="connsiteX4" fmla="*/ 97883 w 118966"/>
                  <a:gd name="connsiteY4" fmla="*/ 5083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6"/>
                      <a:pt x="20706" y="5083"/>
                    </a:cubicBezTo>
                    <a:lnTo>
                      <a:pt x="59295" y="61568"/>
                    </a:lnTo>
                    <a:lnTo>
                      <a:pt x="97883" y="5083"/>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4497"/>
                      <a:pt x="0" y="11673"/>
                    </a:cubicBezTo>
                    <a:close/>
                  </a:path>
                </a:pathLst>
              </a:custGeom>
              <a:grpFill/>
              <a:ln w="9412" cap="flat">
                <a:noFill/>
                <a:prstDash val="solid"/>
                <a:miter/>
              </a:ln>
            </p:spPr>
            <p:txBody>
              <a:bodyPr rtlCol="0" anchor="ctr"/>
              <a:lstStyle/>
              <a:p>
                <a:endParaRPr lang="en-US"/>
              </a:p>
            </p:txBody>
          </p:sp>
        </p:grpSp>
        <p:grpSp>
          <p:nvGrpSpPr>
            <p:cNvPr id="129" name="Graphic 61">
              <a:extLst>
                <a:ext uri="{FF2B5EF4-FFF2-40B4-BE49-F238E27FC236}">
                  <a16:creationId xmlns:a16="http://schemas.microsoft.com/office/drawing/2014/main" id="{9FBA200A-5EBB-857B-445A-08A936A4BF28}"/>
                </a:ext>
              </a:extLst>
            </p:cNvPr>
            <p:cNvGrpSpPr/>
            <p:nvPr/>
          </p:nvGrpSpPr>
          <p:grpSpPr>
            <a:xfrm>
              <a:off x="3077942" y="8208356"/>
              <a:ext cx="118966" cy="195812"/>
              <a:chOff x="3094130" y="8657839"/>
              <a:chExt cx="118966" cy="195812"/>
            </a:xfrm>
            <a:grpFill/>
          </p:grpSpPr>
          <p:sp>
            <p:nvSpPr>
              <p:cNvPr id="130" name="Freeform 129">
                <a:extLst>
                  <a:ext uri="{FF2B5EF4-FFF2-40B4-BE49-F238E27FC236}">
                    <a16:creationId xmlns:a16="http://schemas.microsoft.com/office/drawing/2014/main" id="{63787FFF-FCA0-4E3C-ED9F-6AEC2AB0DD15}"/>
                  </a:ext>
                </a:extLst>
              </p:cNvPr>
              <p:cNvSpPr/>
              <p:nvPr/>
            </p:nvSpPr>
            <p:spPr>
              <a:xfrm>
                <a:off x="3142130" y="8657839"/>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5812"/>
                      <a:pt x="0" y="194871"/>
                      <a:pt x="0" y="192047"/>
                    </a:cubicBezTo>
                    <a:close/>
                  </a:path>
                </a:pathLst>
              </a:custGeom>
              <a:grpFill/>
              <a:ln w="941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80B727C6-3DEF-FB2B-819A-B29DBCFC23AB}"/>
                  </a:ext>
                </a:extLst>
              </p:cNvPr>
              <p:cNvSpPr/>
              <p:nvPr/>
            </p:nvSpPr>
            <p:spPr>
              <a:xfrm>
                <a:off x="3094130" y="8760076"/>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6"/>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3556"/>
                      <a:pt x="0" y="11673"/>
                    </a:cubicBezTo>
                    <a:close/>
                  </a:path>
                </a:pathLst>
              </a:custGeom>
              <a:grpFill/>
              <a:ln w="9412" cap="flat">
                <a:noFill/>
                <a:prstDash val="solid"/>
                <a:miter/>
              </a:ln>
            </p:spPr>
            <p:txBody>
              <a:bodyPr rtlCol="0" anchor="ctr"/>
              <a:lstStyle/>
              <a:p>
                <a:endParaRPr lang="en-US"/>
              </a:p>
            </p:txBody>
          </p:sp>
        </p:grpSp>
        <p:grpSp>
          <p:nvGrpSpPr>
            <p:cNvPr id="132" name="Graphic 61">
              <a:extLst>
                <a:ext uri="{FF2B5EF4-FFF2-40B4-BE49-F238E27FC236}">
                  <a16:creationId xmlns:a16="http://schemas.microsoft.com/office/drawing/2014/main" id="{AE292744-9F91-9CA8-62B0-7364627FAA3E}"/>
                </a:ext>
              </a:extLst>
            </p:cNvPr>
            <p:cNvGrpSpPr/>
            <p:nvPr/>
          </p:nvGrpSpPr>
          <p:grpSpPr>
            <a:xfrm>
              <a:off x="3077942" y="7527720"/>
              <a:ext cx="118966" cy="195812"/>
              <a:chOff x="3094130" y="7977203"/>
              <a:chExt cx="118966" cy="195812"/>
            </a:xfrm>
            <a:grpFill/>
          </p:grpSpPr>
          <p:sp>
            <p:nvSpPr>
              <p:cNvPr id="133" name="Freeform 132">
                <a:extLst>
                  <a:ext uri="{FF2B5EF4-FFF2-40B4-BE49-F238E27FC236}">
                    <a16:creationId xmlns:a16="http://schemas.microsoft.com/office/drawing/2014/main" id="{DF07E4B1-1131-0652-9939-5F3F5F4CC485}"/>
                  </a:ext>
                </a:extLst>
              </p:cNvPr>
              <p:cNvSpPr/>
              <p:nvPr/>
            </p:nvSpPr>
            <p:spPr>
              <a:xfrm>
                <a:off x="3142130" y="7977203"/>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29"/>
                      <a:pt x="16941" y="195812"/>
                      <a:pt x="11294" y="195812"/>
                    </a:cubicBezTo>
                    <a:cubicBezTo>
                      <a:pt x="5647" y="195812"/>
                      <a:pt x="0" y="193929"/>
                      <a:pt x="0" y="192047"/>
                    </a:cubicBezTo>
                    <a:close/>
                  </a:path>
                </a:pathLst>
              </a:custGeom>
              <a:grpFill/>
              <a:ln w="941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8EF176C0-1653-FE39-4F09-BE7F96FBC694}"/>
                  </a:ext>
                </a:extLst>
              </p:cNvPr>
              <p:cNvSpPr/>
              <p:nvPr/>
            </p:nvSpPr>
            <p:spPr>
              <a:xfrm>
                <a:off x="3094130" y="8079439"/>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7"/>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5439"/>
                      <a:pt x="0" y="13556"/>
                      <a:pt x="0" y="11673"/>
                    </a:cubicBezTo>
                    <a:close/>
                  </a:path>
                </a:pathLst>
              </a:custGeom>
              <a:grpFill/>
              <a:ln w="9412" cap="flat">
                <a:noFill/>
                <a:prstDash val="solid"/>
                <a:miter/>
              </a:ln>
            </p:spPr>
            <p:txBody>
              <a:bodyPr rtlCol="0" anchor="ctr"/>
              <a:lstStyle/>
              <a:p>
                <a:endParaRPr lang="en-US"/>
              </a:p>
            </p:txBody>
          </p:sp>
        </p:grpSp>
        <p:grpSp>
          <p:nvGrpSpPr>
            <p:cNvPr id="135" name="Graphic 61">
              <a:extLst>
                <a:ext uri="{FF2B5EF4-FFF2-40B4-BE49-F238E27FC236}">
                  <a16:creationId xmlns:a16="http://schemas.microsoft.com/office/drawing/2014/main" id="{C56275D0-D7C0-2C5E-A4F2-22D2333D5533}"/>
                </a:ext>
              </a:extLst>
            </p:cNvPr>
            <p:cNvGrpSpPr/>
            <p:nvPr/>
          </p:nvGrpSpPr>
          <p:grpSpPr>
            <a:xfrm>
              <a:off x="3077942" y="6849907"/>
              <a:ext cx="118966" cy="196057"/>
              <a:chOff x="3094130" y="7299390"/>
              <a:chExt cx="118966" cy="196057"/>
            </a:xfrm>
            <a:grpFill/>
          </p:grpSpPr>
          <p:sp>
            <p:nvSpPr>
              <p:cNvPr id="136" name="Freeform 135">
                <a:extLst>
                  <a:ext uri="{FF2B5EF4-FFF2-40B4-BE49-F238E27FC236}">
                    <a16:creationId xmlns:a16="http://schemas.microsoft.com/office/drawing/2014/main" id="{EC9C3085-AE97-4A3F-5F9E-6761EBCFC240}"/>
                  </a:ext>
                </a:extLst>
              </p:cNvPr>
              <p:cNvSpPr/>
              <p:nvPr/>
            </p:nvSpPr>
            <p:spPr>
              <a:xfrm>
                <a:off x="3142130" y="7299390"/>
                <a:ext cx="22588" cy="196057"/>
              </a:xfrm>
              <a:custGeom>
                <a:avLst/>
                <a:gdLst>
                  <a:gd name="connsiteX0" fmla="*/ 0 w 22588"/>
                  <a:gd name="connsiteY0" fmla="*/ 192047 h 196057"/>
                  <a:gd name="connsiteX1" fmla="*/ 0 w 22588"/>
                  <a:gd name="connsiteY1" fmla="*/ 3766 h 196057"/>
                  <a:gd name="connsiteX2" fmla="*/ 11294 w 22588"/>
                  <a:gd name="connsiteY2" fmla="*/ 0 h 196057"/>
                  <a:gd name="connsiteX3" fmla="*/ 22588 w 22588"/>
                  <a:gd name="connsiteY3" fmla="*/ 3766 h 196057"/>
                  <a:gd name="connsiteX4" fmla="*/ 22588 w 22588"/>
                  <a:gd name="connsiteY4" fmla="*/ 192047 h 196057"/>
                  <a:gd name="connsiteX5" fmla="*/ 11294 w 22588"/>
                  <a:gd name="connsiteY5" fmla="*/ 195812 h 196057"/>
                  <a:gd name="connsiteX6" fmla="*/ 0 w 22588"/>
                  <a:gd name="connsiteY6" fmla="*/ 192047 h 19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6057">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6754"/>
                      <a:pt x="0" y="194871"/>
                      <a:pt x="0" y="192047"/>
                    </a:cubicBezTo>
                    <a:close/>
                  </a:path>
                </a:pathLst>
              </a:custGeom>
              <a:grpFill/>
              <a:ln w="941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68CEA65-DC23-B770-900C-D26CA9A6B5AE}"/>
                  </a:ext>
                </a:extLst>
              </p:cNvPr>
              <p:cNvSpPr/>
              <p:nvPr/>
            </p:nvSpPr>
            <p:spPr>
              <a:xfrm>
                <a:off x="3094130" y="7401627"/>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7"/>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4498"/>
                      <a:pt x="0" y="11673"/>
                    </a:cubicBezTo>
                    <a:close/>
                  </a:path>
                </a:pathLst>
              </a:custGeom>
              <a:grpFill/>
              <a:ln w="9412" cap="flat">
                <a:noFill/>
                <a:prstDash val="solid"/>
                <a:miter/>
              </a:ln>
            </p:spPr>
            <p:txBody>
              <a:bodyPr rtlCol="0" anchor="ctr"/>
              <a:lstStyle/>
              <a:p>
                <a:endParaRPr lang="en-US"/>
              </a:p>
            </p:txBody>
          </p:sp>
        </p:grpSp>
      </p:grpSp>
      <p:grpSp>
        <p:nvGrpSpPr>
          <p:cNvPr id="153" name="Group 152">
            <a:extLst>
              <a:ext uri="{FF2B5EF4-FFF2-40B4-BE49-F238E27FC236}">
                <a16:creationId xmlns:a16="http://schemas.microsoft.com/office/drawing/2014/main" id="{A0EA843A-78E2-3FF2-A526-219EE67808CA}"/>
              </a:ext>
            </a:extLst>
          </p:cNvPr>
          <p:cNvGrpSpPr/>
          <p:nvPr/>
        </p:nvGrpSpPr>
        <p:grpSpPr>
          <a:xfrm>
            <a:off x="916783" y="6050228"/>
            <a:ext cx="442357" cy="3515586"/>
            <a:chOff x="922622" y="5907183"/>
            <a:chExt cx="442357" cy="3515586"/>
          </a:xfrm>
          <a:solidFill>
            <a:srgbClr val="EB7339"/>
          </a:solidFill>
        </p:grpSpPr>
        <p:sp>
          <p:nvSpPr>
            <p:cNvPr id="138" name="Freeform 137">
              <a:extLst>
                <a:ext uri="{FF2B5EF4-FFF2-40B4-BE49-F238E27FC236}">
                  <a16:creationId xmlns:a16="http://schemas.microsoft.com/office/drawing/2014/main" id="{D543C637-FE67-8BDE-38E0-FF9F0233C06B}"/>
                </a:ext>
              </a:extLst>
            </p:cNvPr>
            <p:cNvSpPr/>
            <p:nvPr/>
          </p:nvSpPr>
          <p:spPr>
            <a:xfrm>
              <a:off x="924504" y="9352164"/>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B787CA7-ADA4-CA4B-9A1E-B20CEA341E56}"/>
                </a:ext>
              </a:extLst>
            </p:cNvPr>
            <p:cNvSpPr/>
            <p:nvPr/>
          </p:nvSpPr>
          <p:spPr>
            <a:xfrm>
              <a:off x="1270485" y="930377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9"/>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3"/>
                    <a:pt x="14494" y="118994"/>
                    <a:pt x="11671" y="118994"/>
                  </a:cubicBezTo>
                  <a:close/>
                </a:path>
              </a:pathLst>
            </a:custGeom>
            <a:grpFill/>
            <a:ln w="94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8054CDBE-4977-ED10-5A2E-61207E6F6383}"/>
                </a:ext>
              </a:extLst>
            </p:cNvPr>
            <p:cNvSpPr/>
            <p:nvPr/>
          </p:nvSpPr>
          <p:spPr>
            <a:xfrm>
              <a:off x="924504" y="8675293"/>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691CD91D-8357-2475-2758-21E39B5096F9}"/>
                </a:ext>
              </a:extLst>
            </p:cNvPr>
            <p:cNvSpPr/>
            <p:nvPr/>
          </p:nvSpPr>
          <p:spPr>
            <a:xfrm>
              <a:off x="1270485" y="8626905"/>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39AAAD9F-BA02-3C4E-0CDF-C38D0672764A}"/>
                </a:ext>
              </a:extLst>
            </p:cNvPr>
            <p:cNvSpPr/>
            <p:nvPr/>
          </p:nvSpPr>
          <p:spPr>
            <a:xfrm>
              <a:off x="924504" y="7997481"/>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7887"/>
                    <a:pt x="435770" y="22594"/>
                    <a:pt x="431064" y="22594"/>
                  </a:cubicBezTo>
                  <a:close/>
                </a:path>
              </a:pathLst>
            </a:custGeom>
            <a:grpFill/>
            <a:ln w="9412"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FDDC326-85F8-4CA0-C1EF-E317403B9C49}"/>
                </a:ext>
              </a:extLst>
            </p:cNvPr>
            <p:cNvSpPr/>
            <p:nvPr/>
          </p:nvSpPr>
          <p:spPr>
            <a:xfrm>
              <a:off x="1270485" y="7949093"/>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994"/>
                    <a:pt x="14494" y="118994"/>
                    <a:pt x="11671" y="118994"/>
                  </a:cubicBezTo>
                  <a:close/>
                </a:path>
              </a:pathLst>
            </a:custGeom>
            <a:grpFill/>
            <a:ln w="9412"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4590FD7-B680-726B-EF5C-42A777AD5546}"/>
                </a:ext>
              </a:extLst>
            </p:cNvPr>
            <p:cNvSpPr/>
            <p:nvPr/>
          </p:nvSpPr>
          <p:spPr>
            <a:xfrm>
              <a:off x="924504" y="7320610"/>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C790D872-30D8-F86A-7102-4410F753C289}"/>
                </a:ext>
              </a:extLst>
            </p:cNvPr>
            <p:cNvSpPr/>
            <p:nvPr/>
          </p:nvSpPr>
          <p:spPr>
            <a:xfrm>
              <a:off x="1270485" y="7272222"/>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7"/>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grpSp>
          <p:nvGrpSpPr>
            <p:cNvPr id="146" name="Graphic 61">
              <a:extLst>
                <a:ext uri="{FF2B5EF4-FFF2-40B4-BE49-F238E27FC236}">
                  <a16:creationId xmlns:a16="http://schemas.microsoft.com/office/drawing/2014/main" id="{BC4D2DAF-7BF3-8551-D781-B73BD09D388A}"/>
                </a:ext>
              </a:extLst>
            </p:cNvPr>
            <p:cNvGrpSpPr/>
            <p:nvPr/>
          </p:nvGrpSpPr>
          <p:grpSpPr>
            <a:xfrm>
              <a:off x="924504" y="5907183"/>
              <a:ext cx="440475" cy="118993"/>
              <a:chOff x="940692" y="6356666"/>
              <a:chExt cx="440475" cy="118993"/>
            </a:xfrm>
            <a:grpFill/>
          </p:grpSpPr>
          <p:sp>
            <p:nvSpPr>
              <p:cNvPr id="147" name="Freeform 146">
                <a:extLst>
                  <a:ext uri="{FF2B5EF4-FFF2-40B4-BE49-F238E27FC236}">
                    <a16:creationId xmlns:a16="http://schemas.microsoft.com/office/drawing/2014/main" id="{A5D23B1D-3045-B9F9-24E2-DFC784DA0F14}"/>
                  </a:ext>
                </a:extLst>
              </p:cNvPr>
              <p:cNvSpPr/>
              <p:nvPr/>
            </p:nvSpPr>
            <p:spPr>
              <a:xfrm>
                <a:off x="940692" y="6405055"/>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F842193-3E9F-4120-7387-6A2B3FF090B6}"/>
                  </a:ext>
                </a:extLst>
              </p:cNvPr>
              <p:cNvSpPr/>
              <p:nvPr/>
            </p:nvSpPr>
            <p:spPr>
              <a:xfrm>
                <a:off x="1286673" y="635666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grpSp>
        <p:sp>
          <p:nvSpPr>
            <p:cNvPr id="149" name="Freeform 148">
              <a:extLst>
                <a:ext uri="{FF2B5EF4-FFF2-40B4-BE49-F238E27FC236}">
                  <a16:creationId xmlns:a16="http://schemas.microsoft.com/office/drawing/2014/main" id="{82A4ACFE-DA8E-D02E-6686-883F8F35F4BD}"/>
                </a:ext>
              </a:extLst>
            </p:cNvPr>
            <p:cNvSpPr/>
            <p:nvPr/>
          </p:nvSpPr>
          <p:spPr>
            <a:xfrm>
              <a:off x="922622" y="5954630"/>
              <a:ext cx="23529" cy="3421068"/>
            </a:xfrm>
            <a:custGeom>
              <a:avLst/>
              <a:gdLst>
                <a:gd name="connsiteX0" fmla="*/ 0 w 23529"/>
                <a:gd name="connsiteY0" fmla="*/ 25418 h 3421068"/>
                <a:gd name="connsiteX1" fmla="*/ 0 w 23529"/>
                <a:gd name="connsiteY1" fmla="*/ 3395651 h 3421068"/>
                <a:gd name="connsiteX2" fmla="*/ 941 w 23529"/>
                <a:gd name="connsiteY2" fmla="*/ 3421069 h 3421068"/>
                <a:gd name="connsiteX3" fmla="*/ 22589 w 23529"/>
                <a:gd name="connsiteY3" fmla="*/ 3421069 h 3421068"/>
                <a:gd name="connsiteX4" fmla="*/ 23530 w 23529"/>
                <a:gd name="connsiteY4" fmla="*/ 3395651 h 3421068"/>
                <a:gd name="connsiteX5" fmla="*/ 23530 w 23529"/>
                <a:gd name="connsiteY5" fmla="*/ 25418 h 3421068"/>
                <a:gd name="connsiteX6" fmla="*/ 22589 w 23529"/>
                <a:gd name="connsiteY6" fmla="*/ 0 h 3421068"/>
                <a:gd name="connsiteX7" fmla="*/ 941 w 23529"/>
                <a:gd name="connsiteY7" fmla="*/ 0 h 3421068"/>
                <a:gd name="connsiteX8" fmla="*/ 0 w 23529"/>
                <a:gd name="connsiteY8" fmla="*/ 25418 h 342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9" h="3421068">
                  <a:moveTo>
                    <a:pt x="0" y="25418"/>
                  </a:moveTo>
                  <a:lnTo>
                    <a:pt x="0" y="3395651"/>
                  </a:lnTo>
                  <a:cubicBezTo>
                    <a:pt x="0" y="3404124"/>
                    <a:pt x="0" y="3412596"/>
                    <a:pt x="941" y="3421069"/>
                  </a:cubicBezTo>
                  <a:lnTo>
                    <a:pt x="22589" y="3421069"/>
                  </a:lnTo>
                  <a:cubicBezTo>
                    <a:pt x="22589" y="3413538"/>
                    <a:pt x="23530" y="3405065"/>
                    <a:pt x="23530" y="3395651"/>
                  </a:cubicBezTo>
                  <a:lnTo>
                    <a:pt x="23530" y="25418"/>
                  </a:lnTo>
                  <a:cubicBezTo>
                    <a:pt x="23530" y="16945"/>
                    <a:pt x="23530" y="8473"/>
                    <a:pt x="22589" y="0"/>
                  </a:cubicBezTo>
                  <a:lnTo>
                    <a:pt x="941" y="0"/>
                  </a:lnTo>
                  <a:cubicBezTo>
                    <a:pt x="941" y="7531"/>
                    <a:pt x="0" y="16004"/>
                    <a:pt x="0" y="25418"/>
                  </a:cubicBezTo>
                  <a:close/>
                </a:path>
              </a:pathLst>
            </a:custGeom>
            <a:grpFill/>
            <a:ln w="9412" cap="flat">
              <a:noFill/>
              <a:prstDash val="solid"/>
              <a:miter/>
            </a:ln>
          </p:spPr>
          <p:txBody>
            <a:bodyPr rtlCol="0" anchor="ctr"/>
            <a:lstStyle/>
            <a:p>
              <a:endParaRPr lang="en-US"/>
            </a:p>
          </p:txBody>
        </p:sp>
      </p:grpSp>
      <p:sp>
        <p:nvSpPr>
          <p:cNvPr id="150" name="Text Placeholder 5">
            <a:extLst>
              <a:ext uri="{FF2B5EF4-FFF2-40B4-BE49-F238E27FC236}">
                <a16:creationId xmlns:a16="http://schemas.microsoft.com/office/drawing/2014/main" id="{5D7AE552-49B4-D682-CBEE-92D948F4A68F}"/>
              </a:ext>
            </a:extLst>
          </p:cNvPr>
          <p:cNvSpPr txBox="1">
            <a:spLocks/>
          </p:cNvSpPr>
          <p:nvPr/>
        </p:nvSpPr>
        <p:spPr>
          <a:xfrm>
            <a:off x="-27284" y="5291284"/>
            <a:ext cx="3155387" cy="339893"/>
          </a:xfrm>
          <a:prstGeom prst="rect">
            <a:avLst/>
          </a:prstGeom>
          <a:solidFill>
            <a:srgbClr val="EB7339"/>
          </a:solidFill>
        </p:spPr>
        <p:txBody>
          <a:bodyPr numCol="1" spcCol="216000" anchor="ctr">
            <a:normAutofit fontScale="70000" lnSpcReduction="20000"/>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400" b="1" dirty="0">
                <a:solidFill>
                  <a:schemeClr val="bg1"/>
                </a:solidFill>
                <a:highlight>
                  <a:srgbClr val="EB7339"/>
                </a:highlight>
              </a:rPr>
              <a:t>	</a:t>
            </a:r>
            <a:r>
              <a:rPr lang="pt-PT" sz="2000" b="1" dirty="0">
                <a:solidFill>
                  <a:schemeClr val="bg1"/>
                </a:solidFill>
                <a:highlight>
                  <a:srgbClr val="EB7339"/>
                </a:highlight>
              </a:rPr>
              <a:t> comece de forma “simples"</a:t>
            </a:r>
            <a:endParaRPr lang="en-US" sz="2000" b="1" dirty="0">
              <a:solidFill>
                <a:srgbClr val="EB7339"/>
              </a:solidFill>
              <a:highlight>
                <a:srgbClr val="EB7339"/>
              </a:highlight>
            </a:endParaRPr>
          </a:p>
        </p:txBody>
      </p:sp>
      <p:sp>
        <p:nvSpPr>
          <p:cNvPr id="152" name="TextBox 151">
            <a:extLst>
              <a:ext uri="{FF2B5EF4-FFF2-40B4-BE49-F238E27FC236}">
                <a16:creationId xmlns:a16="http://schemas.microsoft.com/office/drawing/2014/main" id="{3FF3012F-87B7-731B-6988-F582C9C6D68D}"/>
              </a:ext>
            </a:extLst>
          </p:cNvPr>
          <p:cNvSpPr txBox="1"/>
          <p:nvPr/>
        </p:nvSpPr>
        <p:spPr>
          <a:xfrm>
            <a:off x="940312" y="9877655"/>
            <a:ext cx="5446157" cy="276999"/>
          </a:xfrm>
          <a:prstGeom prst="rect">
            <a:avLst/>
          </a:prstGeom>
          <a:noFill/>
        </p:spPr>
        <p:txBody>
          <a:bodyPr wrap="square">
            <a:spAutoFit/>
          </a:bodyPr>
          <a:lstStyle/>
          <a:p>
            <a:pPr algn="ctr">
              <a:tabLst>
                <a:tab pos="5137785" algn="l"/>
              </a:tabLst>
            </a:pPr>
            <a:r>
              <a:rPr lang="pt-PT" sz="1200" b="1"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Figura 1 </a:t>
            </a:r>
            <a:r>
              <a:rPr lang="pt-PT"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Etapas do desenvolvimento de uma Teoria da Mudança</a:t>
            </a:r>
            <a:endParaRPr lang="en-IE" sz="12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8" name="Group 167">
            <a:extLst>
              <a:ext uri="{FF2B5EF4-FFF2-40B4-BE49-F238E27FC236}">
                <a16:creationId xmlns:a16="http://schemas.microsoft.com/office/drawing/2014/main" id="{3B4E1B39-3ED5-EC73-2ECC-EE3C350CEE51}"/>
              </a:ext>
            </a:extLst>
          </p:cNvPr>
          <p:cNvGrpSpPr/>
          <p:nvPr/>
        </p:nvGrpSpPr>
        <p:grpSpPr>
          <a:xfrm>
            <a:off x="1394906" y="5877319"/>
            <a:ext cx="3466395" cy="450363"/>
            <a:chOff x="1400745" y="5734274"/>
            <a:chExt cx="3466395" cy="450363"/>
          </a:xfrm>
        </p:grpSpPr>
        <p:sp>
          <p:nvSpPr>
            <p:cNvPr id="165" name="Freeform 164">
              <a:extLst>
                <a:ext uri="{FF2B5EF4-FFF2-40B4-BE49-F238E27FC236}">
                  <a16:creationId xmlns:a16="http://schemas.microsoft.com/office/drawing/2014/main" id="{B0B760E6-E944-3939-F955-E6F2D3ADDE5D}"/>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Freeform 107">
              <a:extLst>
                <a:ext uri="{FF2B5EF4-FFF2-40B4-BE49-F238E27FC236}">
                  <a16:creationId xmlns:a16="http://schemas.microsoft.com/office/drawing/2014/main" id="{417F3B56-D449-D94D-9C37-112B73A13B14}"/>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159" name="Text Placeholder 3">
              <a:extLst>
                <a:ext uri="{FF2B5EF4-FFF2-40B4-BE49-F238E27FC236}">
                  <a16:creationId xmlns:a16="http://schemas.microsoft.com/office/drawing/2014/main" id="{0065D160-8DFC-D8CF-0A29-4411BB6B807D}"/>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err="1">
                  <a:solidFill>
                    <a:srgbClr val="404040"/>
                  </a:solidFill>
                </a:rPr>
                <a:t>Começar</a:t>
              </a:r>
              <a:r>
                <a:rPr lang="en-US" b="1" kern="0" dirty="0">
                  <a:solidFill>
                    <a:srgbClr val="404040"/>
                  </a:solidFill>
                </a:rPr>
                <a:t> - </a:t>
              </a:r>
              <a:r>
                <a:rPr lang="en-US" b="1" kern="0" dirty="0" err="1">
                  <a:solidFill>
                    <a:srgbClr val="404040"/>
                  </a:solidFill>
                </a:rPr>
                <a:t>Liderança</a:t>
              </a:r>
              <a:r>
                <a:rPr lang="en-US" b="1" kern="0" dirty="0">
                  <a:solidFill>
                    <a:srgbClr val="404040"/>
                  </a:solidFill>
                </a:rPr>
                <a:t> e </a:t>
              </a:r>
              <a:r>
                <a:rPr lang="en-US" b="1" kern="0" dirty="0" err="1">
                  <a:solidFill>
                    <a:srgbClr val="404040"/>
                  </a:solidFill>
                </a:rPr>
                <a:t>participação</a:t>
              </a:r>
              <a:endParaRPr lang="en-US" b="1" kern="0" dirty="0">
                <a:solidFill>
                  <a:srgbClr val="404040"/>
                </a:solidFill>
              </a:endParaRPr>
            </a:p>
          </p:txBody>
        </p:sp>
        <p:sp>
          <p:nvSpPr>
            <p:cNvPr id="161" name="Text Placeholder 3">
              <a:extLst>
                <a:ext uri="{FF2B5EF4-FFF2-40B4-BE49-F238E27FC236}">
                  <a16:creationId xmlns:a16="http://schemas.microsoft.com/office/drawing/2014/main" id="{E57BE9EE-F41D-6FBF-EFCE-D427309C408F}"/>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01</a:t>
              </a:r>
              <a:endParaRPr lang="en-US" dirty="0">
                <a:solidFill>
                  <a:schemeClr val="bg1"/>
                </a:solidFill>
              </a:endParaRPr>
            </a:p>
          </p:txBody>
        </p:sp>
      </p:grpSp>
      <p:grpSp>
        <p:nvGrpSpPr>
          <p:cNvPr id="174" name="Group 173">
            <a:extLst>
              <a:ext uri="{FF2B5EF4-FFF2-40B4-BE49-F238E27FC236}">
                <a16:creationId xmlns:a16="http://schemas.microsoft.com/office/drawing/2014/main" id="{97B6D382-9660-F5C7-874A-C59FEC9F94BA}"/>
              </a:ext>
            </a:extLst>
          </p:cNvPr>
          <p:cNvGrpSpPr/>
          <p:nvPr/>
        </p:nvGrpSpPr>
        <p:grpSpPr>
          <a:xfrm>
            <a:off x="1386905" y="6542588"/>
            <a:ext cx="3466395" cy="450363"/>
            <a:chOff x="1400745" y="5734274"/>
            <a:chExt cx="3466395" cy="450363"/>
          </a:xfrm>
        </p:grpSpPr>
        <p:sp>
          <p:nvSpPr>
            <p:cNvPr id="175" name="Freeform 174">
              <a:extLst>
                <a:ext uri="{FF2B5EF4-FFF2-40B4-BE49-F238E27FC236}">
                  <a16:creationId xmlns:a16="http://schemas.microsoft.com/office/drawing/2014/main" id="{C970B9C8-A76A-311B-71E9-16D81B205102}"/>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175">
              <a:extLst>
                <a:ext uri="{FF2B5EF4-FFF2-40B4-BE49-F238E27FC236}">
                  <a16:creationId xmlns:a16="http://schemas.microsoft.com/office/drawing/2014/main" id="{7A3CA9D8-45E5-3DBC-EFA3-13FB031E9D6B}"/>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177" name="Text Placeholder 3">
              <a:extLst>
                <a:ext uri="{FF2B5EF4-FFF2-40B4-BE49-F238E27FC236}">
                  <a16:creationId xmlns:a16="http://schemas.microsoft.com/office/drawing/2014/main" id="{B5016631-6A7F-6B7F-0302-9E40E9E26892}"/>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err="1">
                  <a:solidFill>
                    <a:srgbClr val="404040"/>
                  </a:solidFill>
                </a:rPr>
                <a:t>Descrever</a:t>
              </a:r>
              <a:r>
                <a:rPr lang="en-US" b="1" kern="0" dirty="0">
                  <a:solidFill>
                    <a:srgbClr val="404040"/>
                  </a:solidFill>
                </a:rPr>
                <a:t> o </a:t>
              </a:r>
              <a:r>
                <a:rPr lang="en-US" b="1" kern="0" dirty="0" err="1">
                  <a:solidFill>
                    <a:srgbClr val="404040"/>
                  </a:solidFill>
                </a:rPr>
                <a:t>problema</a:t>
              </a:r>
              <a:endParaRPr lang="en-US" b="1" kern="0" dirty="0">
                <a:solidFill>
                  <a:srgbClr val="404040"/>
                </a:solidFill>
              </a:endParaRPr>
            </a:p>
          </p:txBody>
        </p:sp>
        <p:sp>
          <p:nvSpPr>
            <p:cNvPr id="178" name="Text Placeholder 3">
              <a:extLst>
                <a:ext uri="{FF2B5EF4-FFF2-40B4-BE49-F238E27FC236}">
                  <a16:creationId xmlns:a16="http://schemas.microsoft.com/office/drawing/2014/main" id="{7C643AF3-9C90-BF75-F48C-BB37DC7B80A0}"/>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02</a:t>
              </a:r>
              <a:endParaRPr lang="en-US" dirty="0">
                <a:solidFill>
                  <a:schemeClr val="bg1"/>
                </a:solidFill>
              </a:endParaRPr>
            </a:p>
          </p:txBody>
        </p:sp>
      </p:grpSp>
      <p:grpSp>
        <p:nvGrpSpPr>
          <p:cNvPr id="184" name="Group 183">
            <a:extLst>
              <a:ext uri="{FF2B5EF4-FFF2-40B4-BE49-F238E27FC236}">
                <a16:creationId xmlns:a16="http://schemas.microsoft.com/office/drawing/2014/main" id="{06D1EA7C-3435-F46D-54B5-A577FD2C86CE}"/>
              </a:ext>
            </a:extLst>
          </p:cNvPr>
          <p:cNvGrpSpPr/>
          <p:nvPr/>
        </p:nvGrpSpPr>
        <p:grpSpPr>
          <a:xfrm>
            <a:off x="1394906" y="7233765"/>
            <a:ext cx="3466395" cy="450363"/>
            <a:chOff x="1400745" y="5734274"/>
            <a:chExt cx="3466395" cy="450363"/>
          </a:xfrm>
        </p:grpSpPr>
        <p:sp>
          <p:nvSpPr>
            <p:cNvPr id="185" name="Freeform 184">
              <a:extLst>
                <a:ext uri="{FF2B5EF4-FFF2-40B4-BE49-F238E27FC236}">
                  <a16:creationId xmlns:a16="http://schemas.microsoft.com/office/drawing/2014/main" id="{264071F7-4F30-901E-507D-A052362C1F6B}"/>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185">
              <a:extLst>
                <a:ext uri="{FF2B5EF4-FFF2-40B4-BE49-F238E27FC236}">
                  <a16:creationId xmlns:a16="http://schemas.microsoft.com/office/drawing/2014/main" id="{2AFB7B52-F50F-63A7-B6EC-F9E2D9CEA90C}"/>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187" name="Text Placeholder 3">
              <a:extLst>
                <a:ext uri="{FF2B5EF4-FFF2-40B4-BE49-F238E27FC236}">
                  <a16:creationId xmlns:a16="http://schemas.microsoft.com/office/drawing/2014/main" id="{4DBABFAC-4F11-6A13-DB45-93F881485763}"/>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pt-PT" b="1" kern="0" dirty="0">
                  <a:solidFill>
                    <a:srgbClr val="404040"/>
                  </a:solidFill>
                </a:rPr>
                <a:t>Percurso da mudança (incluindo "</a:t>
              </a:r>
              <a:r>
                <a:rPr lang="pt-PT" b="1" kern="0" dirty="0" err="1">
                  <a:solidFill>
                    <a:srgbClr val="404040"/>
                  </a:solidFill>
                </a:rPr>
                <a:t>objectivos</a:t>
              </a:r>
              <a:r>
                <a:rPr lang="pt-PT" b="1" kern="0" dirty="0">
                  <a:solidFill>
                    <a:srgbClr val="404040"/>
                  </a:solidFill>
                </a:rPr>
                <a:t> finais")</a:t>
              </a:r>
              <a:endParaRPr lang="en-US" b="1" kern="0" dirty="0">
                <a:solidFill>
                  <a:srgbClr val="404040"/>
                </a:solidFill>
              </a:endParaRPr>
            </a:p>
          </p:txBody>
        </p:sp>
        <p:sp>
          <p:nvSpPr>
            <p:cNvPr id="188" name="Text Placeholder 3">
              <a:extLst>
                <a:ext uri="{FF2B5EF4-FFF2-40B4-BE49-F238E27FC236}">
                  <a16:creationId xmlns:a16="http://schemas.microsoft.com/office/drawing/2014/main" id="{3E5B2246-2DAC-3C40-6121-242A0E10240D}"/>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03</a:t>
              </a:r>
              <a:endParaRPr lang="en-US" dirty="0">
                <a:solidFill>
                  <a:schemeClr val="bg1"/>
                </a:solidFill>
              </a:endParaRPr>
            </a:p>
          </p:txBody>
        </p:sp>
      </p:grpSp>
      <p:grpSp>
        <p:nvGrpSpPr>
          <p:cNvPr id="204" name="Group 203">
            <a:extLst>
              <a:ext uri="{FF2B5EF4-FFF2-40B4-BE49-F238E27FC236}">
                <a16:creationId xmlns:a16="http://schemas.microsoft.com/office/drawing/2014/main" id="{31CDC3FF-F273-9052-0ABA-C0CA6DC4E7B9}"/>
              </a:ext>
            </a:extLst>
          </p:cNvPr>
          <p:cNvGrpSpPr/>
          <p:nvPr/>
        </p:nvGrpSpPr>
        <p:grpSpPr>
          <a:xfrm>
            <a:off x="1384322" y="7906804"/>
            <a:ext cx="3466395" cy="450363"/>
            <a:chOff x="1400745" y="5734274"/>
            <a:chExt cx="3466395" cy="450363"/>
          </a:xfrm>
        </p:grpSpPr>
        <p:sp>
          <p:nvSpPr>
            <p:cNvPr id="205" name="Freeform 204">
              <a:extLst>
                <a:ext uri="{FF2B5EF4-FFF2-40B4-BE49-F238E27FC236}">
                  <a16:creationId xmlns:a16="http://schemas.microsoft.com/office/drawing/2014/main" id="{FBD48D19-4385-E501-BA5C-AD9261492FA6}"/>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 name="Freeform 205">
              <a:extLst>
                <a:ext uri="{FF2B5EF4-FFF2-40B4-BE49-F238E27FC236}">
                  <a16:creationId xmlns:a16="http://schemas.microsoft.com/office/drawing/2014/main" id="{CE46297B-FC64-9613-756C-58C0D2A7F5F1}"/>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207" name="Text Placeholder 3">
              <a:extLst>
                <a:ext uri="{FF2B5EF4-FFF2-40B4-BE49-F238E27FC236}">
                  <a16:creationId xmlns:a16="http://schemas.microsoft.com/office/drawing/2014/main" id="{66AF89C7-DB7F-F0E2-CC82-572350C1674A}"/>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err="1">
                  <a:solidFill>
                    <a:srgbClr val="404040"/>
                  </a:solidFill>
                </a:rPr>
                <a:t>Definir</a:t>
              </a:r>
              <a:r>
                <a:rPr lang="en-US" b="1" kern="0" dirty="0">
                  <a:solidFill>
                    <a:srgbClr val="404040"/>
                  </a:solidFill>
                </a:rPr>
                <a:t> </a:t>
              </a:r>
              <a:r>
                <a:rPr lang="en-US" b="1" kern="0" dirty="0" err="1">
                  <a:solidFill>
                    <a:srgbClr val="404040"/>
                  </a:solidFill>
                </a:rPr>
                <a:t>intervenções</a:t>
              </a:r>
              <a:r>
                <a:rPr lang="en-US" b="1" kern="0" dirty="0">
                  <a:solidFill>
                    <a:srgbClr val="404040"/>
                  </a:solidFill>
                </a:rPr>
                <a:t>/</a:t>
              </a:r>
              <a:r>
                <a:rPr lang="en-US" b="1" kern="0" dirty="0" err="1">
                  <a:solidFill>
                    <a:srgbClr val="404040"/>
                  </a:solidFill>
                </a:rPr>
                <a:t>actividades</a:t>
              </a:r>
              <a:endParaRPr lang="en-US" b="1" kern="0" dirty="0">
                <a:solidFill>
                  <a:srgbClr val="404040"/>
                </a:solidFill>
              </a:endParaRPr>
            </a:p>
          </p:txBody>
        </p:sp>
        <p:sp>
          <p:nvSpPr>
            <p:cNvPr id="208" name="Text Placeholder 3">
              <a:extLst>
                <a:ext uri="{FF2B5EF4-FFF2-40B4-BE49-F238E27FC236}">
                  <a16:creationId xmlns:a16="http://schemas.microsoft.com/office/drawing/2014/main" id="{59C89B93-429F-B293-4D96-7E10200032B6}"/>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04</a:t>
              </a:r>
              <a:endParaRPr lang="en-US" dirty="0">
                <a:solidFill>
                  <a:schemeClr val="bg1"/>
                </a:solidFill>
              </a:endParaRPr>
            </a:p>
          </p:txBody>
        </p:sp>
      </p:grpSp>
      <p:grpSp>
        <p:nvGrpSpPr>
          <p:cNvPr id="209" name="Group 208">
            <a:extLst>
              <a:ext uri="{FF2B5EF4-FFF2-40B4-BE49-F238E27FC236}">
                <a16:creationId xmlns:a16="http://schemas.microsoft.com/office/drawing/2014/main" id="{0D04E133-A197-8911-3282-28E91C451789}"/>
              </a:ext>
            </a:extLst>
          </p:cNvPr>
          <p:cNvGrpSpPr/>
          <p:nvPr/>
        </p:nvGrpSpPr>
        <p:grpSpPr>
          <a:xfrm>
            <a:off x="1402384" y="8587545"/>
            <a:ext cx="3466395" cy="450363"/>
            <a:chOff x="1400745" y="5734274"/>
            <a:chExt cx="3466395" cy="450363"/>
          </a:xfrm>
        </p:grpSpPr>
        <p:sp>
          <p:nvSpPr>
            <p:cNvPr id="210" name="Freeform 209">
              <a:extLst>
                <a:ext uri="{FF2B5EF4-FFF2-40B4-BE49-F238E27FC236}">
                  <a16:creationId xmlns:a16="http://schemas.microsoft.com/office/drawing/2014/main" id="{0673400B-A049-43D2-AB78-9D06D22F07D8}"/>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1" name="Freeform 210">
              <a:extLst>
                <a:ext uri="{FF2B5EF4-FFF2-40B4-BE49-F238E27FC236}">
                  <a16:creationId xmlns:a16="http://schemas.microsoft.com/office/drawing/2014/main" id="{499ACC09-7832-F419-3018-4EA2094FA617}"/>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212" name="Text Placeholder 3">
              <a:extLst>
                <a:ext uri="{FF2B5EF4-FFF2-40B4-BE49-F238E27FC236}">
                  <a16:creationId xmlns:a16="http://schemas.microsoft.com/office/drawing/2014/main" id="{CF012656-FA09-8D44-3F72-B34531433851}"/>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pt-PT" b="1" kern="0" dirty="0">
                  <a:solidFill>
                    <a:srgbClr val="404040"/>
                  </a:solidFill>
                </a:rPr>
                <a:t>Articular os pressupostos e os obstáculos</a:t>
              </a:r>
              <a:endParaRPr lang="en-US" b="1" kern="0" dirty="0">
                <a:solidFill>
                  <a:srgbClr val="404040"/>
                </a:solidFill>
              </a:endParaRPr>
            </a:p>
          </p:txBody>
        </p:sp>
        <p:sp>
          <p:nvSpPr>
            <p:cNvPr id="213" name="Text Placeholder 3">
              <a:extLst>
                <a:ext uri="{FF2B5EF4-FFF2-40B4-BE49-F238E27FC236}">
                  <a16:creationId xmlns:a16="http://schemas.microsoft.com/office/drawing/2014/main" id="{8A04311A-5DB6-4D0D-0930-60071275B3D3}"/>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05</a:t>
              </a:r>
              <a:endParaRPr lang="en-US" dirty="0">
                <a:solidFill>
                  <a:schemeClr val="bg1"/>
                </a:solidFill>
              </a:endParaRPr>
            </a:p>
          </p:txBody>
        </p:sp>
      </p:grpSp>
      <p:grpSp>
        <p:nvGrpSpPr>
          <p:cNvPr id="214" name="Group 213">
            <a:extLst>
              <a:ext uri="{FF2B5EF4-FFF2-40B4-BE49-F238E27FC236}">
                <a16:creationId xmlns:a16="http://schemas.microsoft.com/office/drawing/2014/main" id="{B5537101-232C-781D-AC4B-8152292CAEAC}"/>
              </a:ext>
            </a:extLst>
          </p:cNvPr>
          <p:cNvGrpSpPr/>
          <p:nvPr/>
        </p:nvGrpSpPr>
        <p:grpSpPr>
          <a:xfrm>
            <a:off x="1377493" y="9258963"/>
            <a:ext cx="3466395" cy="450363"/>
            <a:chOff x="1400745" y="5734274"/>
            <a:chExt cx="3466395" cy="450363"/>
          </a:xfrm>
        </p:grpSpPr>
        <p:sp>
          <p:nvSpPr>
            <p:cNvPr id="215" name="Freeform 214">
              <a:extLst>
                <a:ext uri="{FF2B5EF4-FFF2-40B4-BE49-F238E27FC236}">
                  <a16:creationId xmlns:a16="http://schemas.microsoft.com/office/drawing/2014/main" id="{2267656C-755F-A55A-8D5E-91C1DBFC9262}"/>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6" name="Freeform 215">
              <a:extLst>
                <a:ext uri="{FF2B5EF4-FFF2-40B4-BE49-F238E27FC236}">
                  <a16:creationId xmlns:a16="http://schemas.microsoft.com/office/drawing/2014/main" id="{0830D58A-7E51-EA34-79EF-A5ACABB1DC84}"/>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217" name="Text Placeholder 3">
              <a:extLst>
                <a:ext uri="{FF2B5EF4-FFF2-40B4-BE49-F238E27FC236}">
                  <a16:creationId xmlns:a16="http://schemas.microsoft.com/office/drawing/2014/main" id="{0ED57B8B-7512-73E1-2ADD-E4D93F8132E7}"/>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err="1">
                  <a:solidFill>
                    <a:srgbClr val="404040"/>
                  </a:solidFill>
                </a:rPr>
                <a:t>Acordar</a:t>
              </a:r>
              <a:r>
                <a:rPr lang="en-US" b="1" kern="0" dirty="0">
                  <a:solidFill>
                    <a:srgbClr val="404040"/>
                  </a:solidFill>
                </a:rPr>
                <a:t> </a:t>
              </a:r>
              <a:r>
                <a:rPr lang="en-US" b="1" kern="0" dirty="0" err="1">
                  <a:solidFill>
                    <a:srgbClr val="404040"/>
                  </a:solidFill>
                </a:rPr>
                <a:t>indicadores</a:t>
              </a:r>
              <a:r>
                <a:rPr lang="en-US" b="1" kern="0" dirty="0">
                  <a:solidFill>
                    <a:srgbClr val="404040"/>
                  </a:solidFill>
                </a:rPr>
                <a:t> e </a:t>
              </a:r>
              <a:r>
                <a:rPr lang="en-US" b="1" kern="0" dirty="0" err="1">
                  <a:solidFill>
                    <a:srgbClr val="404040"/>
                  </a:solidFill>
                </a:rPr>
                <a:t>limiares</a:t>
              </a:r>
              <a:endParaRPr lang="en-US" b="1" kern="0" dirty="0">
                <a:solidFill>
                  <a:srgbClr val="404040"/>
                </a:solidFill>
              </a:endParaRPr>
            </a:p>
          </p:txBody>
        </p:sp>
        <p:sp>
          <p:nvSpPr>
            <p:cNvPr id="218" name="Text Placeholder 3">
              <a:extLst>
                <a:ext uri="{FF2B5EF4-FFF2-40B4-BE49-F238E27FC236}">
                  <a16:creationId xmlns:a16="http://schemas.microsoft.com/office/drawing/2014/main" id="{F7B3128C-E7F4-E132-E514-8B3CF7C7E488}"/>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06</a:t>
              </a:r>
              <a:endParaRPr lang="en-US" dirty="0">
                <a:solidFill>
                  <a:schemeClr val="bg1"/>
                </a:solidFill>
              </a:endParaRPr>
            </a:p>
          </p:txBody>
        </p:sp>
      </p:grpSp>
      <p:sp>
        <p:nvSpPr>
          <p:cNvPr id="219" name="Text Placeholder 3">
            <a:extLst>
              <a:ext uri="{FF2B5EF4-FFF2-40B4-BE49-F238E27FC236}">
                <a16:creationId xmlns:a16="http://schemas.microsoft.com/office/drawing/2014/main" id="{BC4FEC46-1E4A-416A-A632-507076E1AEF9}"/>
              </a:ext>
            </a:extLst>
          </p:cNvPr>
          <p:cNvSpPr txBox="1">
            <a:spLocks/>
          </p:cNvSpPr>
          <p:nvPr/>
        </p:nvSpPr>
        <p:spPr>
          <a:xfrm>
            <a:off x="5425763" y="7206786"/>
            <a:ext cx="1047596" cy="969696"/>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buClr>
                <a:srgbClr val="8C3D76"/>
              </a:buClr>
            </a:pPr>
            <a:r>
              <a:rPr lang="pt-PT" sz="1600" kern="0" dirty="0">
                <a:solidFill>
                  <a:schemeClr val="bg1"/>
                </a:solidFill>
              </a:rPr>
              <a:t>Diagrama e Narrativa da </a:t>
            </a:r>
            <a:r>
              <a:rPr lang="pt-PT" sz="1600" kern="0" dirty="0" err="1">
                <a:solidFill>
                  <a:schemeClr val="bg1"/>
                </a:solidFill>
              </a:rPr>
              <a:t>TdM</a:t>
            </a:r>
            <a:endParaRPr lang="en-US" sz="1600" kern="0" dirty="0">
              <a:solidFill>
                <a:schemeClr val="bg1"/>
              </a:solidFill>
            </a:endParaRPr>
          </a:p>
        </p:txBody>
      </p:sp>
      <p:sp>
        <p:nvSpPr>
          <p:cNvPr id="10" name="TextBox 24">
            <a:extLst>
              <a:ext uri="{FF2B5EF4-FFF2-40B4-BE49-F238E27FC236}">
                <a16:creationId xmlns:a16="http://schemas.microsoft.com/office/drawing/2014/main" id="{3E6FD5B6-E610-BEFB-6A89-7758D5D9EF02}"/>
              </a:ext>
            </a:extLst>
          </p:cNvPr>
          <p:cNvSpPr txBox="1"/>
          <p:nvPr/>
        </p:nvSpPr>
        <p:spPr>
          <a:xfrm>
            <a:off x="2648466" y="2040298"/>
            <a:ext cx="377257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DESENVOLVER A TM? </a:t>
            </a:r>
          </a:p>
        </p:txBody>
      </p:sp>
    </p:spTree>
    <p:extLst>
      <p:ext uri="{BB962C8B-B14F-4D97-AF65-F5344CB8AC3E}">
        <p14:creationId xmlns:p14="http://schemas.microsoft.com/office/powerpoint/2010/main" val="9060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32000" y="2866366"/>
            <a:ext cx="6835138" cy="270454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51552" y="3736001"/>
            <a:ext cx="4433793" cy="1699600"/>
          </a:xfrm>
        </p:spPr>
        <p:txBody>
          <a:bodyPr/>
          <a:lstStyle/>
          <a:p>
            <a:pPr>
              <a:lnSpc>
                <a:spcPct val="100000"/>
              </a:lnSpc>
            </a:pPr>
            <a:r>
              <a:rPr lang="pt-PT" sz="2000" dirty="0"/>
              <a:t>Ouvir é a primeira tarefa. Tentar pensar num exemplo que se possa enquadrar nas vossas comunidades, seguindo algumas das boas práticas apresentadas</a:t>
            </a:r>
            <a:r>
              <a:rPr lang="en-US" sz="2000" dirty="0"/>
              <a:t>.</a:t>
            </a: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13</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1553" y="2641487"/>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1 </a:t>
            </a:r>
            <a:endParaRPr lang="en-US" sz="2000" b="1" dirty="0">
              <a:solidFill>
                <a:srgbClr val="EB7339"/>
              </a:solidFill>
            </a:endParaRPr>
          </a:p>
        </p:txBody>
      </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1251554" y="6199568"/>
            <a:ext cx="3773714" cy="504325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sz="1300" dirty="0">
                <a:solidFill>
                  <a:srgbClr val="404040"/>
                </a:solidFill>
              </a:rPr>
              <a:t>A título de exemplo, utilizamos um projeto hipotético de resiliência costeira a nível comunitário numa pequena nação insular que inclui uma mistura de atóis e ilhas baixas</a:t>
            </a:r>
            <a:r>
              <a:rPr lang="en-US" sz="1300" dirty="0">
                <a:solidFill>
                  <a:srgbClr val="404040"/>
                </a:solidFill>
              </a:rPr>
              <a:t>.</a:t>
            </a:r>
          </a:p>
          <a:p>
            <a:pPr>
              <a:lnSpc>
                <a:spcPct val="100000"/>
              </a:lnSpc>
            </a:pPr>
            <a:endParaRPr lang="en-US" sz="1300" dirty="0">
              <a:solidFill>
                <a:srgbClr val="404040"/>
              </a:solidFill>
            </a:endParaRPr>
          </a:p>
          <a:p>
            <a:pPr>
              <a:lnSpc>
                <a:spcPct val="100000"/>
              </a:lnSpc>
            </a:pPr>
            <a:r>
              <a:rPr lang="en-US" sz="1300" dirty="0">
                <a:solidFill>
                  <a:srgbClr val="404040"/>
                </a:solidFill>
              </a:rPr>
              <a:t> </a:t>
            </a:r>
            <a:r>
              <a:rPr lang="pt-PT" sz="1300" dirty="0">
                <a:solidFill>
                  <a:srgbClr val="404040"/>
                </a:solidFill>
              </a:rPr>
              <a:t>Este projeto visa aumentar a resiliência em 20 comunidades que estão altamente expostas aos impactos diretos e indiretos das alterações climáticas, incluindo inundações e cheias costeiras, erosão costeira e intrusão salina, perda de biodiversidade, perda de meios de subsistência e catástrofes relacionadas com o clima, como os ciclones</a:t>
            </a:r>
            <a:endParaRPr lang="en-US" sz="1300" dirty="0">
              <a:solidFill>
                <a:srgbClr val="404040"/>
              </a:solidFill>
            </a:endParaRP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id="{198CBBE7-9588-562D-2C23-BF7DAC0E5603}"/>
              </a:ext>
            </a:extLst>
          </p:cNvPr>
          <p:cNvGrpSpPr/>
          <p:nvPr/>
        </p:nvGrpSpPr>
        <p:grpSpPr>
          <a:xfrm>
            <a:off x="5571456" y="7117860"/>
            <a:ext cx="1254305" cy="1254089"/>
            <a:chOff x="3258209" y="1217581"/>
            <a:chExt cx="4712093" cy="4711281"/>
          </a:xfrm>
          <a:solidFill>
            <a:srgbClr val="404040"/>
          </a:solidFill>
        </p:grpSpPr>
        <p:sp>
          <p:nvSpPr>
            <p:cNvPr id="40" name="Freeform 39">
              <a:extLst>
                <a:ext uri="{FF2B5EF4-FFF2-40B4-BE49-F238E27FC236}">
                  <a16:creationId xmlns:a16="http://schemas.microsoft.com/office/drawing/2014/main" id="{7B3893B5-44BE-9511-5723-A1AB4C09094C}"/>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124303D4-5499-A2F1-14E3-E6DAE537D986}"/>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AECBB3C7-DFDD-1158-F018-D66B4C0CB403}"/>
                </a:ext>
              </a:extLst>
            </p:cNvPr>
            <p:cNvGrpSpPr/>
            <p:nvPr/>
          </p:nvGrpSpPr>
          <p:grpSpPr>
            <a:xfrm>
              <a:off x="3258209" y="1217581"/>
              <a:ext cx="4712093" cy="4711281"/>
              <a:chOff x="3258209" y="1217581"/>
              <a:chExt cx="4712093" cy="4711281"/>
            </a:xfrm>
            <a:grpFill/>
          </p:grpSpPr>
          <p:sp>
            <p:nvSpPr>
              <p:cNvPr id="43" name="Freeform 42">
                <a:extLst>
                  <a:ext uri="{FF2B5EF4-FFF2-40B4-BE49-F238E27FC236}">
                    <a16:creationId xmlns:a16="http://schemas.microsoft.com/office/drawing/2014/main" id="{941C2F37-BE27-1296-64DD-DCCD0A80F802}"/>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0498C17-36F5-DB28-6605-CD7139C0808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D079E451-911B-EB74-3A76-2548B29A1BB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CC6EB5F-AAA8-36A6-D956-7BCB0F761515}"/>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66903E58-EB11-5DB4-E4CC-8E699DA165F4}"/>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A161015-7269-39E1-E22C-B47839CBA17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F2D6FD2-F426-B825-1431-F7DFA0EA01A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2E20631A-A8C9-AAFD-E9B9-50C8D7171B82}"/>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5ADE1BC6-A722-B7AA-A853-091661985D27}"/>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5D116473-953A-D1EC-0D6A-94931D5F2E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12D783F4-7BE0-4D5F-A2A1-E20BDD41290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DACF73A-07B9-605A-BCBD-FB13D4202C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D52DCC2-28AB-FF9B-9586-FE1764D2772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7CE4AE11-8F70-54BF-F641-AEC0A86FF14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01771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733C37F-3239-AD22-0654-5D2A3B1E308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rot="16200000">
            <a:off x="-3175" y="3859213"/>
            <a:ext cx="5732463" cy="4370387"/>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14</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05</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3518519" y="3748836"/>
            <a:ext cx="2563304"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3699562" y="3890755"/>
            <a:ext cx="256330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LIDERANÇA &amp;</a:t>
            </a:r>
          </a:p>
        </p:txBody>
      </p:sp>
      <p:sp>
        <p:nvSpPr>
          <p:cNvPr id="24" name="Rectangle 23">
            <a:extLst>
              <a:ext uri="{FF2B5EF4-FFF2-40B4-BE49-F238E27FC236}">
                <a16:creationId xmlns:a16="http://schemas.microsoft.com/office/drawing/2014/main" id="{8F943430-EDAE-1CB2-A23D-718667FA14AD}"/>
              </a:ext>
            </a:extLst>
          </p:cNvPr>
          <p:cNvSpPr/>
          <p:nvPr/>
        </p:nvSpPr>
        <p:spPr>
          <a:xfrm>
            <a:off x="3518520" y="4558089"/>
            <a:ext cx="268630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3699562" y="4700008"/>
            <a:ext cx="256330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PARTICIPAÇÃO </a:t>
            </a:r>
          </a:p>
        </p:txBody>
      </p:sp>
    </p:spTree>
    <p:extLst>
      <p:ext uri="{BB962C8B-B14F-4D97-AF65-F5344CB8AC3E}">
        <p14:creationId xmlns:p14="http://schemas.microsoft.com/office/powerpoint/2010/main" val="3067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B864525-B54E-4949-16C9-872237B480AA}"/>
              </a:ext>
            </a:extLst>
          </p:cNvPr>
          <p:cNvSpPr/>
          <p:nvPr/>
        </p:nvSpPr>
        <p:spPr>
          <a:xfrm>
            <a:off x="599348" y="7563875"/>
            <a:ext cx="5302368" cy="2046456"/>
          </a:xfrm>
          <a:prstGeom prst="rect">
            <a:avLst/>
          </a:prstGeom>
          <a:noFill/>
          <a:ln>
            <a:solidFill>
              <a:srgbClr val="354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16">
            <a:extLst>
              <a:ext uri="{FF2B5EF4-FFF2-40B4-BE49-F238E27FC236}">
                <a16:creationId xmlns:a16="http://schemas.microsoft.com/office/drawing/2014/main" id="{68AFAF39-3FC9-BCEE-FB9D-743768A2AF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651092" y="-37228"/>
            <a:ext cx="2726104" cy="408125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658504"/>
            <a:ext cx="5654084" cy="1001577"/>
          </a:xfrm>
          <a:prstGeom prst="rect">
            <a:avLst/>
          </a:prstGeom>
        </p:spPr>
        <p:txBody>
          <a:bodyPr/>
          <a:lstStyle/>
          <a:p>
            <a:r>
              <a:rPr lang="pt-PT" sz="1600" b="0" i="1" dirty="0"/>
              <a:t>As melhores teorias da mudança são desenvolvidas num grupo que envolve diferentes partes interessadas. Isto proporciona diversidade de perspetivas sobre o problema, respostas possíveis, definições de sucesso e pressupostos</a:t>
            </a:r>
            <a:r>
              <a:rPr lang="en-US" sz="1600" b="0" i="1"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19868" y="4986989"/>
            <a:ext cx="6006204" cy="1598231"/>
          </a:xfrm>
          <a:prstGeom prst="rect">
            <a:avLst/>
          </a:prstGeom>
        </p:spPr>
        <p:txBody>
          <a:bodyPr numCol="2">
            <a:normAutofit fontScale="92500" lnSpcReduction="10000"/>
          </a:bodyPr>
          <a:lstStyle/>
          <a:p>
            <a:pPr>
              <a:lnSpc>
                <a:spcPct val="100000"/>
              </a:lnSpc>
              <a:spcBef>
                <a:spcPts val="600"/>
              </a:spcBef>
            </a:pPr>
            <a:r>
              <a:rPr lang="pt-PT" dirty="0"/>
              <a:t>Ao revelar as diferenças de pontos de vista, pode levar a uma visão genuinamente partilhada do rumo que se pretende dar ao projeto e do que é necessário para lá chegar. </a:t>
            </a:r>
          </a:p>
          <a:p>
            <a:pPr>
              <a:lnSpc>
                <a:spcPct val="100000"/>
              </a:lnSpc>
              <a:spcBef>
                <a:spcPts val="600"/>
              </a:spcBef>
            </a:pPr>
            <a:r>
              <a:rPr lang="pt-PT" dirty="0"/>
              <a:t>No entanto, pode ser dispendioso e complicado envolver demasiadas pessoas em todas as fases, pelo que, muitas vezes, é necessário encontrar compromissos. Por conseguinte, terá de se pensar em quem envolver e quando. Por exemplo, pode-se decidir ter um grupo central para desenvolver a TM com uma ampla representação, e depois envolver um grupo mais alargado para examinar e testar o projeto num determinado momento. A liderança é da maior importância - considere cuidadosamente quem irá liderar e coordenar o processo</a:t>
            </a:r>
            <a:r>
              <a:rPr lang="en-US" dirty="0"/>
              <a:t>.</a:t>
            </a:r>
          </a:p>
          <a:p>
            <a:pPr>
              <a:lnSpc>
                <a:spcPct val="100000"/>
              </a:lnSpc>
              <a:spcBef>
                <a:spcPts val="600"/>
              </a:spcBef>
            </a:pPr>
            <a:r>
              <a:rPr lang="pt-PT" dirty="0"/>
              <a:t>À medida que a TM se desenvolve, a estratégia de envolvimento dos participantes e o quadro de mapeamento terão de ser alterados e atualizados regularmente. </a:t>
            </a:r>
            <a:endParaRPr lang="en-US" dirty="0"/>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15</a:t>
            </a:fld>
            <a:endParaRPr lang="en-US" dirty="0"/>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4350226" y="1060662"/>
            <a:ext cx="2386055"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05</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Text Placeholder 11">
            <a:extLst>
              <a:ext uri="{FF2B5EF4-FFF2-40B4-BE49-F238E27FC236}">
                <a16:creationId xmlns:a16="http://schemas.microsoft.com/office/drawing/2014/main" id="{72D51931-00AF-56A0-104C-52865EB6AD72}"/>
              </a:ext>
            </a:extLst>
          </p:cNvPr>
          <p:cNvSpPr txBox="1">
            <a:spLocks/>
          </p:cNvSpPr>
          <p:nvPr/>
        </p:nvSpPr>
        <p:spPr>
          <a:xfrm>
            <a:off x="875288" y="8230680"/>
            <a:ext cx="3488227" cy="1101969"/>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pt-PT" sz="1600" b="0" dirty="0">
                <a:solidFill>
                  <a:srgbClr val="404040"/>
                </a:solidFill>
              </a:rPr>
              <a:t>Ao envolver uma variedade de partes interessadas, será possível aprofundar as questões de "O que mudar, para quem, porquê - e quem o diz?</a:t>
            </a:r>
            <a:endParaRPr lang="en-US" sz="1600" b="0" dirty="0">
              <a:solidFill>
                <a:srgbClr val="404040"/>
              </a:solidFill>
            </a:endParaRPr>
          </a:p>
        </p:txBody>
      </p:sp>
      <p:grpSp>
        <p:nvGrpSpPr>
          <p:cNvPr id="27" name="Group 26">
            <a:extLst>
              <a:ext uri="{FF2B5EF4-FFF2-40B4-BE49-F238E27FC236}">
                <a16:creationId xmlns:a16="http://schemas.microsoft.com/office/drawing/2014/main" id="{E1E61AA9-4F8D-BCC8-B7E9-9FF3677B8F7A}"/>
              </a:ext>
            </a:extLst>
          </p:cNvPr>
          <p:cNvGrpSpPr/>
          <p:nvPr/>
        </p:nvGrpSpPr>
        <p:grpSpPr>
          <a:xfrm>
            <a:off x="875288" y="7426896"/>
            <a:ext cx="5076289" cy="425302"/>
            <a:chOff x="1237926" y="8026842"/>
            <a:chExt cx="5076289" cy="425302"/>
          </a:xfrm>
        </p:grpSpPr>
        <p:sp>
          <p:nvSpPr>
            <p:cNvPr id="25" name="Rectangle 24">
              <a:extLst>
                <a:ext uri="{FF2B5EF4-FFF2-40B4-BE49-F238E27FC236}">
                  <a16:creationId xmlns:a16="http://schemas.microsoft.com/office/drawing/2014/main" id="{AC21E145-6CCD-964E-1068-0F688826E7B7}"/>
                </a:ext>
              </a:extLst>
            </p:cNvPr>
            <p:cNvSpPr/>
            <p:nvPr/>
          </p:nvSpPr>
          <p:spPr>
            <a:xfrm>
              <a:off x="1237926" y="8026842"/>
              <a:ext cx="3920044" cy="4253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FDB83493-FC6D-E86A-9FF5-5B3F97080065}"/>
                </a:ext>
              </a:extLst>
            </p:cNvPr>
            <p:cNvSpPr txBox="1">
              <a:spLocks/>
            </p:cNvSpPr>
            <p:nvPr/>
          </p:nvSpPr>
          <p:spPr>
            <a:xfrm>
              <a:off x="1237926" y="8160744"/>
              <a:ext cx="5076289" cy="291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sz="1600" b="1" dirty="0">
                  <a:solidFill>
                    <a:schemeClr val="bg1"/>
                  </a:solidFill>
                </a:rPr>
                <a:t> </a:t>
              </a:r>
              <a:r>
                <a:rPr lang="pt-PT" sz="1600" b="1" dirty="0">
                  <a:solidFill>
                    <a:schemeClr val="bg1"/>
                  </a:solidFill>
                </a:rPr>
                <a:t>VENDO O MUNDO DE FORMA DIFERENTE...</a:t>
              </a:r>
              <a:endParaRPr lang="en-US" sz="1600" b="1" dirty="0">
                <a:solidFill>
                  <a:schemeClr val="bg1"/>
                </a:solidFill>
              </a:endParaRPr>
            </a:p>
          </p:txBody>
        </p:sp>
      </p:grpSp>
      <p:sp>
        <p:nvSpPr>
          <p:cNvPr id="29" name="Rectangle 28">
            <a:extLst>
              <a:ext uri="{FF2B5EF4-FFF2-40B4-BE49-F238E27FC236}">
                <a16:creationId xmlns:a16="http://schemas.microsoft.com/office/drawing/2014/main" id="{B547B8E6-CE6E-1FC6-EBD4-3EF11A835593}"/>
              </a:ext>
            </a:extLst>
          </p:cNvPr>
          <p:cNvSpPr/>
          <p:nvPr/>
        </p:nvSpPr>
        <p:spPr>
          <a:xfrm>
            <a:off x="5681971" y="7986100"/>
            <a:ext cx="328885" cy="148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3EDB4E5-D891-1D14-4C6D-490023731342}"/>
              </a:ext>
            </a:extLst>
          </p:cNvPr>
          <p:cNvGrpSpPr/>
          <p:nvPr/>
        </p:nvGrpSpPr>
        <p:grpSpPr>
          <a:xfrm>
            <a:off x="4770914" y="8081818"/>
            <a:ext cx="1513659" cy="1101969"/>
            <a:chOff x="3400450" y="986392"/>
            <a:chExt cx="1487826" cy="1083162"/>
          </a:xfrm>
          <a:solidFill>
            <a:srgbClr val="262626"/>
          </a:solidFill>
        </p:grpSpPr>
        <p:sp>
          <p:nvSpPr>
            <p:cNvPr id="34" name="Freeform 33">
              <a:extLst>
                <a:ext uri="{FF2B5EF4-FFF2-40B4-BE49-F238E27FC236}">
                  <a16:creationId xmlns:a16="http://schemas.microsoft.com/office/drawing/2014/main" id="{17547E28-353A-9509-1EC1-4941A02AD53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5DE0DA8-39C8-8FB1-20B0-40194B912C1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42" name="Rectangle 41">
            <a:extLst>
              <a:ext uri="{FF2B5EF4-FFF2-40B4-BE49-F238E27FC236}">
                <a16:creationId xmlns:a16="http://schemas.microsoft.com/office/drawing/2014/main" id="{F4D2ADCE-01A1-BD80-2D61-C428E815B3E2}"/>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a16="http://schemas.microsoft.com/office/drawing/2014/main" id="{CA1E98D6-AD68-1466-EAE3-C637ADC9DE51}"/>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05</a:t>
            </a:r>
          </a:p>
        </p:txBody>
      </p:sp>
      <p:grpSp>
        <p:nvGrpSpPr>
          <p:cNvPr id="44" name="Graphic 2">
            <a:extLst>
              <a:ext uri="{FF2B5EF4-FFF2-40B4-BE49-F238E27FC236}">
                <a16:creationId xmlns:a16="http://schemas.microsoft.com/office/drawing/2014/main" id="{0A80B4AE-CB0B-6382-7624-28CB20EAF4C7}"/>
              </a:ext>
            </a:extLst>
          </p:cNvPr>
          <p:cNvGrpSpPr/>
          <p:nvPr/>
        </p:nvGrpSpPr>
        <p:grpSpPr>
          <a:xfrm rot="5400000">
            <a:off x="5340797" y="2244049"/>
            <a:ext cx="3833889" cy="1673865"/>
            <a:chOff x="3357879" y="5072538"/>
            <a:chExt cx="593407" cy="259080"/>
          </a:xfrm>
          <a:solidFill>
            <a:srgbClr val="EB7339"/>
          </a:solidFill>
        </p:grpSpPr>
        <p:sp>
          <p:nvSpPr>
            <p:cNvPr id="45" name="Freeform 44">
              <a:extLst>
                <a:ext uri="{FF2B5EF4-FFF2-40B4-BE49-F238E27FC236}">
                  <a16:creationId xmlns:a16="http://schemas.microsoft.com/office/drawing/2014/main" id="{538884F6-BDF1-DB90-9E08-1E92C3EA422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D2E2A0B-14F6-3F7D-B32D-0DF99A7A853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A6DD9656-A4A8-366D-F5E4-F75EA7A24C9A}"/>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3B882552-2919-E9BB-CD57-69E692217DA0}"/>
              </a:ext>
            </a:extLst>
          </p:cNvPr>
          <p:cNvSpPr/>
          <p:nvPr/>
        </p:nvSpPr>
        <p:spPr>
          <a:xfrm>
            <a:off x="2217563" y="1144635"/>
            <a:ext cx="257776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Rectangle 20">
            <a:extLst>
              <a:ext uri="{FF2B5EF4-FFF2-40B4-BE49-F238E27FC236}">
                <a16:creationId xmlns:a16="http://schemas.microsoft.com/office/drawing/2014/main" id="{52624F7E-333E-7DE9-C748-597AC582972F}"/>
              </a:ext>
            </a:extLst>
          </p:cNvPr>
          <p:cNvSpPr/>
          <p:nvPr/>
        </p:nvSpPr>
        <p:spPr>
          <a:xfrm>
            <a:off x="2303658" y="1908265"/>
            <a:ext cx="249167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TextBox 18">
            <a:extLst>
              <a:ext uri="{FF2B5EF4-FFF2-40B4-BE49-F238E27FC236}">
                <a16:creationId xmlns:a16="http://schemas.microsoft.com/office/drawing/2014/main" id="{8A54DAD7-F5D1-BC0E-8CAD-1B286A9DD4F1}"/>
              </a:ext>
            </a:extLst>
          </p:cNvPr>
          <p:cNvSpPr txBox="1"/>
          <p:nvPr/>
        </p:nvSpPr>
        <p:spPr>
          <a:xfrm>
            <a:off x="2382991" y="1180832"/>
            <a:ext cx="256330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LIDERANÇA &amp;</a:t>
            </a:r>
          </a:p>
        </p:txBody>
      </p:sp>
      <p:sp>
        <p:nvSpPr>
          <p:cNvPr id="7" name="TextBox 24">
            <a:extLst>
              <a:ext uri="{FF2B5EF4-FFF2-40B4-BE49-F238E27FC236}">
                <a16:creationId xmlns:a16="http://schemas.microsoft.com/office/drawing/2014/main" id="{4FE1825E-9383-C515-7DB3-27F53A468380}"/>
              </a:ext>
            </a:extLst>
          </p:cNvPr>
          <p:cNvSpPr txBox="1"/>
          <p:nvPr/>
        </p:nvSpPr>
        <p:spPr>
          <a:xfrm>
            <a:off x="2382991" y="1990085"/>
            <a:ext cx="256330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PARTICIPAÇÃO </a:t>
            </a:r>
          </a:p>
        </p:txBody>
      </p:sp>
    </p:spTree>
    <p:extLst>
      <p:ext uri="{BB962C8B-B14F-4D97-AF65-F5344CB8AC3E}">
        <p14:creationId xmlns:p14="http://schemas.microsoft.com/office/powerpoint/2010/main" val="238268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396727"/>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845965" y="3158573"/>
            <a:ext cx="6713710" cy="138165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57932" y="3755197"/>
            <a:ext cx="4281342" cy="941763"/>
          </a:xfrm>
        </p:spPr>
        <p:txBody>
          <a:bodyPr/>
          <a:lstStyle/>
          <a:p>
            <a:pPr>
              <a:lnSpc>
                <a:spcPct val="100000"/>
              </a:lnSpc>
            </a:pPr>
            <a:r>
              <a:rPr lang="en-US" sz="2000" dirty="0" err="1"/>
              <a:t>Mapeamento</a:t>
            </a:r>
            <a:r>
              <a:rPr lang="en-US" sz="2000" dirty="0"/>
              <a:t> dos </a:t>
            </a:r>
            <a:r>
              <a:rPr lang="en-US" sz="2000" dirty="0" err="1"/>
              <a:t>intervenientes</a:t>
            </a: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7932" y="2933693"/>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2</a:t>
            </a:r>
            <a:endParaRPr lang="en-US" sz="2000" b="1" dirty="0">
              <a:solidFill>
                <a:srgbClr val="EB7339"/>
              </a:solidFill>
            </a:endParaRPr>
          </a:p>
        </p:txBody>
      </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845965" y="4911969"/>
            <a:ext cx="4744270" cy="601421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sz="1300" dirty="0">
                <a:solidFill>
                  <a:srgbClr val="404040"/>
                </a:solidFill>
              </a:rPr>
              <a:t>Para mapear os intervenientes, ver em anexo o </a:t>
            </a:r>
            <a:r>
              <a:rPr lang="pt-PT" sz="1300" b="1" dirty="0">
                <a:solidFill>
                  <a:srgbClr val="404040"/>
                </a:solidFill>
              </a:rPr>
              <a:t>quadro de mapeamento dos intervenientes </a:t>
            </a:r>
            <a:r>
              <a:rPr lang="pt-PT" sz="1300" dirty="0">
                <a:solidFill>
                  <a:srgbClr val="404040"/>
                </a:solidFill>
              </a:rPr>
              <a:t>(ver Anexo 1). É importante considerar quais as autoridades nacionais/regionais/locais que assumirão um papel de liderança e como envolver as comunidades desde a fase de conceção</a:t>
            </a:r>
            <a:r>
              <a:rPr lang="en-US" sz="1300" dirty="0">
                <a:solidFill>
                  <a:srgbClr val="404040"/>
                </a:solidFill>
              </a:rPr>
              <a:t>. </a:t>
            </a:r>
          </a:p>
          <a:p>
            <a:pPr>
              <a:lnSpc>
                <a:spcPct val="100000"/>
              </a:lnSpc>
            </a:pPr>
            <a:endParaRPr lang="en-US" sz="1300" dirty="0">
              <a:solidFill>
                <a:srgbClr val="404040"/>
              </a:solidFill>
            </a:endParaRPr>
          </a:p>
          <a:p>
            <a:pPr>
              <a:lnSpc>
                <a:spcPct val="100000"/>
              </a:lnSpc>
            </a:pPr>
            <a:r>
              <a:rPr lang="pt-PT" sz="1300" dirty="0">
                <a:solidFill>
                  <a:srgbClr val="404040"/>
                </a:solidFill>
              </a:rPr>
              <a:t>Isto deve incluir a identificação de quem pode representar melhor os diferentes grupos comunitários e quando e como os envolver. Devemos também considerar o cansaço da consulta; é necessário encontrar um equilíbrio entre o envolvimento positivo e o excesso de solicitações. Isto inclui ser sensível aos muitos compromissos das pessoas envolvidas</a:t>
            </a:r>
            <a:r>
              <a:rPr lang="en-US" sz="1300" dirty="0">
                <a:solidFill>
                  <a:srgbClr val="404040"/>
                </a:solidFill>
              </a:rPr>
              <a:t>.</a:t>
            </a: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10176" y="3212612"/>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D7B3C091-7473-9CCD-A8E1-AC5767B07EFF}"/>
              </a:ext>
            </a:extLst>
          </p:cNvPr>
          <p:cNvGrpSpPr/>
          <p:nvPr/>
        </p:nvGrpSpPr>
        <p:grpSpPr>
          <a:xfrm>
            <a:off x="5721668" y="6374304"/>
            <a:ext cx="1254305" cy="1254089"/>
            <a:chOff x="3258209" y="1217581"/>
            <a:chExt cx="4712093" cy="4711281"/>
          </a:xfrm>
          <a:solidFill>
            <a:srgbClr val="404040"/>
          </a:solidFill>
        </p:grpSpPr>
        <p:sp>
          <p:nvSpPr>
            <p:cNvPr id="3" name="Freeform 2">
              <a:extLst>
                <a:ext uri="{FF2B5EF4-FFF2-40B4-BE49-F238E27FC236}">
                  <a16:creationId xmlns:a16="http://schemas.microsoft.com/office/drawing/2014/main" id="{ED3EE1D2-19D8-D7CC-D1EB-58DFBD09168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0991A0B1-41A6-D979-530F-A855677EA56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ED89E81-D82D-E4FC-C18F-902860BF7271}"/>
                </a:ext>
              </a:extLst>
            </p:cNvPr>
            <p:cNvGrpSpPr/>
            <p:nvPr/>
          </p:nvGrpSpPr>
          <p:grpSpPr>
            <a:xfrm>
              <a:off x="3258209" y="1217581"/>
              <a:ext cx="4712093" cy="4711281"/>
              <a:chOff x="3258209" y="1217581"/>
              <a:chExt cx="4712093" cy="4711281"/>
            </a:xfrm>
            <a:grpFill/>
          </p:grpSpPr>
          <p:sp>
            <p:nvSpPr>
              <p:cNvPr id="14" name="Freeform 13">
                <a:extLst>
                  <a:ext uri="{FF2B5EF4-FFF2-40B4-BE49-F238E27FC236}">
                    <a16:creationId xmlns:a16="http://schemas.microsoft.com/office/drawing/2014/main" id="{6D338C48-DC5D-401F-AD14-2E74D8C70280}"/>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241CFD1F-5C3F-747B-F55B-D85B965CC73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3079CAD9-39EA-1187-5EAB-040B43543785}"/>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A568A523-68E6-4C1A-C8F1-50F22DCE852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C6FF29F2-D201-46A2-656E-B6EA66394AFF}"/>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C24C24F-79BE-6C45-8DFB-62BB00E864D1}"/>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419AB335-9261-31E3-CBD1-23B0AB246AC8}"/>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86254B3C-E5F7-58BF-0A1E-97FCC81DDF85}"/>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597C464D-109D-00A1-CA49-D398114D49D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30DE15AB-AF58-D4B5-D152-C947646F14C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6DBA942C-52B7-F264-2885-1B85DB8B9BD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0F58FECE-F536-0539-5E74-513B305CEC5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125E62B6-5C10-A505-F0C0-C91768AE14A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8A6AB38B-E3C2-7BE7-768B-4CA2BADFC97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9" name="Picture 8">
            <a:extLst>
              <a:ext uri="{FF2B5EF4-FFF2-40B4-BE49-F238E27FC236}">
                <a16:creationId xmlns:a16="http://schemas.microsoft.com/office/drawing/2014/main" id="{23DF9931-8119-A89F-68D7-CBDDBBBD4E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84" y="7350792"/>
            <a:ext cx="4617395" cy="3357182"/>
          </a:xfrm>
          <a:prstGeom prst="rect">
            <a:avLst/>
          </a:prstGeom>
          <a:noFill/>
        </p:spPr>
      </p:pic>
      <p:sp>
        <p:nvSpPr>
          <p:cNvPr id="10" name="Rectangle 9">
            <a:extLst>
              <a:ext uri="{FF2B5EF4-FFF2-40B4-BE49-F238E27FC236}">
                <a16:creationId xmlns:a16="http://schemas.microsoft.com/office/drawing/2014/main" id="{AD1C12E7-6388-06A4-301D-F58025319E94}"/>
              </a:ext>
            </a:extLst>
          </p:cNvPr>
          <p:cNvSpPr/>
          <p:nvPr/>
        </p:nvSpPr>
        <p:spPr>
          <a:xfrm>
            <a:off x="1140051" y="7722538"/>
            <a:ext cx="3265763" cy="2054426"/>
          </a:xfrm>
          <a:prstGeom prst="rect">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4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D61E1B1-B1E7-1689-203D-0B904D3474A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17</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06</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225933" y="3909903"/>
            <a:ext cx="4238367"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406976" y="4051822"/>
            <a:ext cx="431132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DESCREVER O PROBLEMA</a:t>
            </a:r>
          </a:p>
        </p:txBody>
      </p:sp>
      <p:sp>
        <p:nvSpPr>
          <p:cNvPr id="24" name="Rectangle 23">
            <a:extLst>
              <a:ext uri="{FF2B5EF4-FFF2-40B4-BE49-F238E27FC236}">
                <a16:creationId xmlns:a16="http://schemas.microsoft.com/office/drawing/2014/main" id="{8F943430-EDAE-1CB2-A23D-718667FA14AD}"/>
              </a:ext>
            </a:extLst>
          </p:cNvPr>
          <p:cNvSpPr/>
          <p:nvPr/>
        </p:nvSpPr>
        <p:spPr>
          <a:xfrm>
            <a:off x="2225934" y="4719156"/>
            <a:ext cx="397358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2339407" y="4800458"/>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(ANÁLISE DA SITUAÇÃO) </a:t>
            </a:r>
          </a:p>
        </p:txBody>
      </p:sp>
    </p:spTree>
    <p:extLst>
      <p:ext uri="{BB962C8B-B14F-4D97-AF65-F5344CB8AC3E}">
        <p14:creationId xmlns:p14="http://schemas.microsoft.com/office/powerpoint/2010/main" val="122537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a:extLst>
              <a:ext uri="{FF2B5EF4-FFF2-40B4-BE49-F238E27FC236}">
                <a16:creationId xmlns:a16="http://schemas.microsoft.com/office/drawing/2014/main" id="{4F2D9E0E-4427-5E14-F914-348BB8C2FA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8447" y="574432"/>
            <a:ext cx="4175772" cy="27884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907671"/>
            <a:ext cx="6006203" cy="1322054"/>
          </a:xfrm>
          <a:prstGeom prst="rect">
            <a:avLst/>
          </a:prstGeom>
        </p:spPr>
        <p:txBody>
          <a:bodyPr/>
          <a:lstStyle/>
          <a:p>
            <a:r>
              <a:rPr lang="pt-PT" sz="1600" b="0" i="1" dirty="0"/>
              <a:t>Compreender o(s) problema(s) é uma parte fundamental do desenvolvimento de uma TM. Esta fase fornece a justificação para a mudança. No caso de tudo estar a funcionar perfeitamente e as condições serem totalmente estáveis, não haveria necessidade de fazer nada</a:t>
            </a:r>
            <a:r>
              <a:rPr lang="en-US" sz="1600" b="0" i="1"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929898" y="5229725"/>
            <a:ext cx="5896174" cy="2099236"/>
          </a:xfrm>
          <a:prstGeom prst="rect">
            <a:avLst/>
          </a:prstGeom>
        </p:spPr>
        <p:txBody>
          <a:bodyPr numCol="2">
            <a:normAutofit/>
          </a:bodyPr>
          <a:lstStyle/>
          <a:p>
            <a:r>
              <a:rPr lang="pt-PT" dirty="0"/>
              <a:t>Se as soluções propostas não abordarem as causas profundas dos problemas, o nosso trabalho não conseguirá afetar a mudança que desejamos ver, pelo que precisamos realmente de começar com uma boa compreensão da situação e do problema. O estudo do problema pode envolver </a:t>
            </a:r>
            <a:r>
              <a:rPr lang="pt-PT" b="1" dirty="0"/>
              <a:t>a revisão de políticas anteriores, investigação, avaliações de vulnerabilidade e outras fontes de informação</a:t>
            </a:r>
            <a:r>
              <a:rPr lang="pt-PT" dirty="0"/>
              <a:t>. Raramente, ou nunca, se começará este processo do zero, mas exigirá alguma síntese de informação e, em alguns casos, atualização</a:t>
            </a:r>
            <a:r>
              <a:rPr lang="en-US" dirty="0"/>
              <a:t>.</a:t>
            </a:r>
          </a:p>
          <a:p>
            <a:r>
              <a:rPr lang="en-US" dirty="0"/>
              <a:t> </a:t>
            </a:r>
            <a:r>
              <a:rPr lang="pt-PT" dirty="0"/>
              <a:t>Por exemplo, pode ter um documento que resume os principais impactos das alterações climáticas para a comunidade/ território/ povoação, mas este trabalho não reflete a ciência mais recente. É pouco provável que as projeções existentes sejam incorporadas. Depois de ter estudado o problema, é necessário descrevê-lo de forma breve e clara, apoiado em provas. Esta descrição deve ser fácil de compreender e pode ser utilizada para envolver as partes interessadas. Constituirá uma parte importante da fundamentação de qualquer proposta de projeto</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18</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06</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413100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426668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DESCREVER O PROBLEMA</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392145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648466" y="2059519"/>
            <a:ext cx="396823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(ANÁLISE DA SITUAÇÃO) </a:t>
            </a:r>
          </a:p>
        </p:txBody>
      </p:sp>
      <p:sp>
        <p:nvSpPr>
          <p:cNvPr id="150" name="Text Placeholder 5">
            <a:extLst>
              <a:ext uri="{FF2B5EF4-FFF2-40B4-BE49-F238E27FC236}">
                <a16:creationId xmlns:a16="http://schemas.microsoft.com/office/drawing/2014/main" id="{5D7AE552-49B4-D682-CBEE-92D948F4A68F}"/>
              </a:ext>
            </a:extLst>
          </p:cNvPr>
          <p:cNvSpPr txBox="1">
            <a:spLocks/>
          </p:cNvSpPr>
          <p:nvPr/>
        </p:nvSpPr>
        <p:spPr>
          <a:xfrm>
            <a:off x="-23501" y="7890719"/>
            <a:ext cx="6849573" cy="1344115"/>
          </a:xfrm>
          <a:prstGeom prst="rect">
            <a:avLst/>
          </a:prstGeom>
          <a:solidFill>
            <a:srgbClr val="EB7339"/>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77900" algn="l">
              <a:lnSpc>
                <a:spcPct val="100000"/>
              </a:lnSpc>
            </a:pPr>
            <a:r>
              <a:rPr lang="pt-PT" sz="1400" b="1" dirty="0">
                <a:solidFill>
                  <a:schemeClr val="bg1"/>
                </a:solidFill>
              </a:rPr>
              <a:t>Vale a pena recordar que um "problema" não tem de ser necessariamente negativo; por exemplo, o "problema" pode ser o facto de uma intervenção estar a funcionar bem, mas haver falta de capacidade para a ampliar de modo a que mais pessoas possam beneficiar</a:t>
            </a:r>
            <a:r>
              <a:rPr lang="en-US" sz="1400" b="1" dirty="0">
                <a:solidFill>
                  <a:schemeClr val="bg1"/>
                </a:solidFill>
              </a:rPr>
              <a:t>.</a:t>
            </a:r>
          </a:p>
        </p:txBody>
      </p:sp>
    </p:spTree>
    <p:extLst>
      <p:ext uri="{BB962C8B-B14F-4D97-AF65-F5344CB8AC3E}">
        <p14:creationId xmlns:p14="http://schemas.microsoft.com/office/powerpoint/2010/main" val="305742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618415"/>
          </a:xfrm>
          <a:prstGeom prst="rect">
            <a:avLst/>
          </a:prstGeom>
          <a:blipFill>
            <a:blip r:embed="rId3" cstate="print">
              <a:extLst>
                <a:ext uri="{28A0092B-C50C-407E-A947-70E740481C1C}">
                  <a14:useLocalDpi xmlns:a14="http://schemas.microsoft.com/office/drawing/2010/main"/>
                </a:ext>
              </a:extLst>
            </a:blip>
            <a:srcRect/>
            <a:stretch>
              <a:fillRect r="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25622" y="2866366"/>
            <a:ext cx="6409460" cy="198074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758426" y="3503751"/>
            <a:ext cx="4936171" cy="1390463"/>
          </a:xfrm>
        </p:spPr>
        <p:txBody>
          <a:bodyPr/>
          <a:lstStyle/>
          <a:p>
            <a:pPr>
              <a:lnSpc>
                <a:spcPct val="100000"/>
              </a:lnSpc>
            </a:pPr>
            <a:r>
              <a:rPr lang="pt-PT" sz="2000" dirty="0"/>
              <a:t>Descrever brevemente os problemas </a:t>
            </a:r>
            <a:r>
              <a:rPr lang="pt-PT" sz="2000" dirty="0" err="1"/>
              <a:t>relacio-nados</a:t>
            </a:r>
            <a:r>
              <a:rPr lang="pt-PT" sz="2000" dirty="0"/>
              <a:t> com as alterações climáticas e a perda de biodiversidade nos exemplos selecionados </a:t>
            </a: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1553" y="2641487"/>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3 </a:t>
            </a:r>
            <a:endParaRPr lang="en-US" sz="2000" b="1" dirty="0">
              <a:solidFill>
                <a:srgbClr val="EB7339"/>
              </a:solidFill>
            </a:endParaRPr>
          </a:p>
        </p:txBody>
      </p:sp>
      <p:grpSp>
        <p:nvGrpSpPr>
          <p:cNvPr id="9" name="Group 8">
            <a:extLst>
              <a:ext uri="{FF2B5EF4-FFF2-40B4-BE49-F238E27FC236}">
                <a16:creationId xmlns:a16="http://schemas.microsoft.com/office/drawing/2014/main" id="{F7D5A204-6349-D5F1-FA52-ADCED328D8ED}"/>
              </a:ext>
            </a:extLst>
          </p:cNvPr>
          <p:cNvGrpSpPr/>
          <p:nvPr/>
        </p:nvGrpSpPr>
        <p:grpSpPr>
          <a:xfrm>
            <a:off x="5571456" y="7019051"/>
            <a:ext cx="1254305" cy="1254089"/>
            <a:chOff x="3258209" y="1217581"/>
            <a:chExt cx="4712093" cy="4711281"/>
          </a:xfrm>
          <a:solidFill>
            <a:srgbClr val="404040"/>
          </a:solidFill>
        </p:grpSpPr>
        <p:sp>
          <p:nvSpPr>
            <p:cNvPr id="10" name="Freeform 9">
              <a:extLst>
                <a:ext uri="{FF2B5EF4-FFF2-40B4-BE49-F238E27FC236}">
                  <a16:creationId xmlns:a16="http://schemas.microsoft.com/office/drawing/2014/main" id="{9D309C4C-D8A1-47F1-A55F-46168C786AD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D214BE-1390-BC48-DE0A-54725C9F649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5840BF24-F005-C487-179C-594967DD0724}"/>
                </a:ext>
              </a:extLst>
            </p:cNvPr>
            <p:cNvGrpSpPr/>
            <p:nvPr/>
          </p:nvGrpSpPr>
          <p:grpSpPr>
            <a:xfrm>
              <a:off x="3258209" y="1217581"/>
              <a:ext cx="4712093" cy="4711281"/>
              <a:chOff x="3258209" y="1217581"/>
              <a:chExt cx="4712093" cy="4711281"/>
            </a:xfrm>
            <a:grpFill/>
          </p:grpSpPr>
          <p:sp>
            <p:nvSpPr>
              <p:cNvPr id="13" name="Freeform 12">
                <a:extLst>
                  <a:ext uri="{FF2B5EF4-FFF2-40B4-BE49-F238E27FC236}">
                    <a16:creationId xmlns:a16="http://schemas.microsoft.com/office/drawing/2014/main" id="{C0A22799-DE50-850A-9376-686BE9218D06}"/>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0BAA2759-FE57-E6AD-D1D4-59253107A188}"/>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46D62D0C-6A82-04F3-C2EA-1B6C6580EE9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BD42F4B-CB5D-EBB0-452F-FB1ED76FC8F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208206C3-CB8B-BC06-F034-EACCFC6CF5C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2F526FAA-1182-314E-B44F-4C298439B3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5FB3FC6-B713-7D0A-0DD9-902C4242247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9AD6ACB-28C1-2B51-0A03-2C0EEF58EA5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B0E38C0-935A-0EF6-EB9F-1A8E9420908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243F94B-90BB-E643-B3EB-B1C3D0899F50}"/>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1EA8F8C-EC67-6533-F8D7-7994A5EEA0A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E30DEF8F-7F50-1DC7-5EF6-56E73D175B6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93CB1B23-0778-F65C-DEE7-B1C71009847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5E9A9E9A-9091-4F81-0F0F-C7DF0DC04EDF}"/>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680314" y="5209175"/>
            <a:ext cx="4356077" cy="483511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sz="1300" dirty="0">
                <a:solidFill>
                  <a:srgbClr val="404040"/>
                </a:solidFill>
              </a:rPr>
              <a:t>No exemplo hipotético são descritos os problemas que as comunidades costeiras enfrentam atualmente e os desafios que as alterações climáticas irão gerar no futuro. A análise da situação deverá basear-se nos dados existentes, incluindo a ciência climática, as avaliações de risco e vulnerabilidade (quem é mais vulnerável a quê e como) e, em relação a isto, a situação socioeconómica a nível nacional e comunitário (por exemplo, a amplitude da base económica, dados sobre emprego e rendimentos)</a:t>
            </a:r>
            <a:r>
              <a:rPr lang="en-US" sz="1300" dirty="0">
                <a:solidFill>
                  <a:srgbClr val="404040"/>
                </a:solidFill>
              </a:rPr>
              <a:t>. </a:t>
            </a:r>
          </a:p>
          <a:p>
            <a:pPr>
              <a:lnSpc>
                <a:spcPct val="100000"/>
              </a:lnSpc>
            </a:pPr>
            <a:endParaRPr lang="en-US" sz="1300" dirty="0">
              <a:solidFill>
                <a:srgbClr val="404040"/>
              </a:solidFill>
            </a:endParaRPr>
          </a:p>
          <a:p>
            <a:pPr>
              <a:lnSpc>
                <a:spcPct val="100000"/>
              </a:lnSpc>
            </a:pPr>
            <a:r>
              <a:rPr lang="pt-PT" sz="1300" dirty="0">
                <a:solidFill>
                  <a:srgbClr val="404040"/>
                </a:solidFill>
              </a:rPr>
              <a:t>A lógica climática (</a:t>
            </a:r>
            <a:r>
              <a:rPr lang="pt-PT" sz="1300" i="1" dirty="0">
                <a:solidFill>
                  <a:srgbClr val="404040"/>
                </a:solidFill>
              </a:rPr>
              <a:t>a forma como o projeto se relaciona e responde aos desafios das alterações climáticas</a:t>
            </a:r>
            <a:r>
              <a:rPr lang="pt-PT" sz="1300" dirty="0">
                <a:solidFill>
                  <a:srgbClr val="404040"/>
                </a:solidFill>
              </a:rPr>
              <a:t>) deve ser claramente articulada e devem ser identificadas as ligações aos fatores não climáticos. Neste caso, a subida do nível do mar, as tempestades, a intensidade da precipitação e as temperaturas da superfície do mar podem ser consideradas. Devem também ser considerados outros fatores de pressão ambiental (escoamento agrícola, desflorestação, sobrepesca) e é igualmente importante registar os fatores socioeconómicos destes fatores de pressão. É necessário ter em conta os fatores culturais e de género, especialmente em termos de papéis, responsabilidades e acesso a oportunidades a nível do agregado familiar</a:t>
            </a:r>
            <a:r>
              <a:rPr lang="en-US" sz="1300" dirty="0">
                <a:solidFill>
                  <a:srgbClr val="404040"/>
                </a:solidFill>
              </a:rPr>
              <a:t>.</a:t>
            </a:r>
            <a:endParaRPr lang="en-US" sz="1300" b="1" dirty="0">
              <a:solidFill>
                <a:srgbClr val="404040"/>
              </a:solidFill>
            </a:endParaRP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a16="http://schemas.microsoft.com/office/drawing/2014/main" id="{B548BBC2-F5BF-0777-9852-D58CB6A836D2}"/>
              </a:ext>
            </a:extLst>
          </p:cNvPr>
          <p:cNvSpPr txBox="1">
            <a:spLocks/>
          </p:cNvSpPr>
          <p:nvPr/>
        </p:nvSpPr>
        <p:spPr>
          <a:xfrm>
            <a:off x="5179870" y="8517167"/>
            <a:ext cx="1513307" cy="1614035"/>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pt-PT" sz="1300" b="1" dirty="0">
                <a:solidFill>
                  <a:srgbClr val="404040"/>
                </a:solidFill>
              </a:rPr>
              <a:t>Exemplos desenvolvidos pelo projeto </a:t>
            </a:r>
            <a:r>
              <a:rPr lang="pt-PT" sz="1300" b="1" dirty="0" err="1">
                <a:solidFill>
                  <a:srgbClr val="404040"/>
                </a:solidFill>
              </a:rPr>
              <a:t>Climate</a:t>
            </a:r>
            <a:r>
              <a:rPr lang="pt-PT" sz="1300" b="1" dirty="0">
                <a:solidFill>
                  <a:srgbClr val="404040"/>
                </a:solidFill>
              </a:rPr>
              <a:t> Champions podem ser encontrados no Anexo 2</a:t>
            </a:r>
            <a:r>
              <a:rPr lang="en-US" sz="1300" b="1" dirty="0">
                <a:solidFill>
                  <a:srgbClr val="404040"/>
                </a:solidFill>
              </a:rPr>
              <a:t>.</a:t>
            </a:r>
          </a:p>
        </p:txBody>
      </p:sp>
    </p:spTree>
    <p:extLst>
      <p:ext uri="{BB962C8B-B14F-4D97-AF65-F5344CB8AC3E}">
        <p14:creationId xmlns:p14="http://schemas.microsoft.com/office/powerpoint/2010/main" val="130928067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3C8A4-F5B2-644B-A06F-01146308F6D1}"/>
              </a:ext>
            </a:extLst>
          </p:cNvPr>
          <p:cNvSpPr>
            <a:spLocks noGrp="1"/>
          </p:cNvSpPr>
          <p:nvPr>
            <p:ph type="body" sz="quarter" idx="10"/>
          </p:nvPr>
        </p:nvSpPr>
        <p:spPr>
          <a:xfrm>
            <a:off x="4067058" y="1054925"/>
            <a:ext cx="2806181" cy="1415401"/>
          </a:xfrm>
        </p:spPr>
        <p:txBody>
          <a:bodyPr/>
          <a:lstStyle/>
          <a:p>
            <a:r>
              <a:rPr lang="en-US" dirty="0"/>
              <a:t>ÍNDICE</a:t>
            </a:r>
          </a:p>
          <a:p>
            <a:endParaRPr lang="en-US" dirty="0"/>
          </a:p>
        </p:txBody>
      </p:sp>
      <p:sp>
        <p:nvSpPr>
          <p:cNvPr id="46" name="Text Placeholder 45">
            <a:extLst>
              <a:ext uri="{FF2B5EF4-FFF2-40B4-BE49-F238E27FC236}">
                <a16:creationId xmlns:a16="http://schemas.microsoft.com/office/drawing/2014/main" id="{B3790D77-7470-E74D-8CBC-14AA4F184B50}"/>
              </a:ext>
            </a:extLst>
          </p:cNvPr>
          <p:cNvSpPr>
            <a:spLocks noGrp="1"/>
          </p:cNvSpPr>
          <p:nvPr>
            <p:ph type="body" sz="quarter" idx="11"/>
          </p:nvPr>
        </p:nvSpPr>
        <p:spPr>
          <a:prstGeom prst="rect">
            <a:avLst/>
          </a:prstGeom>
        </p:spPr>
        <p:txBody>
          <a:bodyPr/>
          <a:lstStyle/>
          <a:p>
            <a:r>
              <a:rPr lang="en-US" dirty="0"/>
              <a:t>01</a:t>
            </a:r>
          </a:p>
        </p:txBody>
      </p:sp>
      <p:sp>
        <p:nvSpPr>
          <p:cNvPr id="24" name="Text Placeholder 23">
            <a:extLst>
              <a:ext uri="{FF2B5EF4-FFF2-40B4-BE49-F238E27FC236}">
                <a16:creationId xmlns:a16="http://schemas.microsoft.com/office/drawing/2014/main" id="{80B6140B-069B-C782-0A75-71244C9CC77E}"/>
              </a:ext>
            </a:extLst>
          </p:cNvPr>
          <p:cNvSpPr>
            <a:spLocks noGrp="1"/>
          </p:cNvSpPr>
          <p:nvPr>
            <p:ph type="body" sz="quarter" idx="12"/>
          </p:nvPr>
        </p:nvSpPr>
        <p:spPr/>
        <p:txBody>
          <a:bodyPr/>
          <a:lstStyle/>
          <a:p>
            <a:pPr>
              <a:tabLst>
                <a:tab pos="4660900" algn="l"/>
              </a:tabLst>
            </a:pPr>
            <a:r>
              <a:rPr lang="en-US" dirty="0" err="1"/>
              <a:t>Introdução</a:t>
            </a:r>
            <a:r>
              <a:rPr lang="en-US" dirty="0"/>
              <a:t> 	3</a:t>
            </a:r>
          </a:p>
        </p:txBody>
      </p:sp>
      <p:sp>
        <p:nvSpPr>
          <p:cNvPr id="48" name="Text Placeholder 47">
            <a:extLst>
              <a:ext uri="{FF2B5EF4-FFF2-40B4-BE49-F238E27FC236}">
                <a16:creationId xmlns:a16="http://schemas.microsoft.com/office/drawing/2014/main" id="{F7823E8F-F637-C245-9056-AE9B0BE5467A}"/>
              </a:ext>
            </a:extLst>
          </p:cNvPr>
          <p:cNvSpPr>
            <a:spLocks noGrp="1"/>
          </p:cNvSpPr>
          <p:nvPr>
            <p:ph type="body" sz="quarter" idx="13"/>
          </p:nvPr>
        </p:nvSpPr>
        <p:spPr>
          <a:prstGeom prst="rect">
            <a:avLst/>
          </a:prstGeom>
        </p:spPr>
        <p:txBody>
          <a:bodyPr/>
          <a:lstStyle/>
          <a:p>
            <a:r>
              <a:rPr lang="en-US" dirty="0"/>
              <a:t>02</a:t>
            </a:r>
          </a:p>
        </p:txBody>
      </p:sp>
      <p:sp>
        <p:nvSpPr>
          <p:cNvPr id="49" name="Text Placeholder 48">
            <a:extLst>
              <a:ext uri="{FF2B5EF4-FFF2-40B4-BE49-F238E27FC236}">
                <a16:creationId xmlns:a16="http://schemas.microsoft.com/office/drawing/2014/main" id="{19827138-29CF-4F4E-A4B2-4DA39846EA8C}"/>
              </a:ext>
            </a:extLst>
          </p:cNvPr>
          <p:cNvSpPr>
            <a:spLocks noGrp="1"/>
          </p:cNvSpPr>
          <p:nvPr>
            <p:ph type="body" sz="quarter" idx="14"/>
          </p:nvPr>
        </p:nvSpPr>
        <p:spPr>
          <a:prstGeom prst="rect">
            <a:avLst/>
          </a:prstGeom>
        </p:spPr>
        <p:txBody>
          <a:bodyPr/>
          <a:lstStyle/>
          <a:p>
            <a:pPr>
              <a:tabLst>
                <a:tab pos="4660900" algn="l"/>
              </a:tabLst>
            </a:pPr>
            <a:r>
              <a:rPr lang="pt-PT" dirty="0"/>
              <a:t>O que é uma Teoria da Mudança (TM)? </a:t>
            </a:r>
            <a:r>
              <a:rPr lang="en-US" dirty="0"/>
              <a:t>	5</a:t>
            </a:r>
          </a:p>
        </p:txBody>
      </p:sp>
      <p:sp>
        <p:nvSpPr>
          <p:cNvPr id="50" name="Text Placeholder 49">
            <a:extLst>
              <a:ext uri="{FF2B5EF4-FFF2-40B4-BE49-F238E27FC236}">
                <a16:creationId xmlns:a16="http://schemas.microsoft.com/office/drawing/2014/main" id="{A9FB9864-35B7-0145-8644-CBF5ECED103E}"/>
              </a:ext>
            </a:extLst>
          </p:cNvPr>
          <p:cNvSpPr>
            <a:spLocks noGrp="1"/>
          </p:cNvSpPr>
          <p:nvPr>
            <p:ph type="body" sz="quarter" idx="15"/>
          </p:nvPr>
        </p:nvSpPr>
        <p:spPr>
          <a:prstGeom prst="rect">
            <a:avLst/>
          </a:prstGeom>
        </p:spPr>
        <p:txBody>
          <a:bodyPr/>
          <a:lstStyle/>
          <a:p>
            <a:r>
              <a:rPr lang="en-US" dirty="0"/>
              <a:t>03</a:t>
            </a:r>
          </a:p>
        </p:txBody>
      </p:sp>
      <p:sp>
        <p:nvSpPr>
          <p:cNvPr id="51" name="Text Placeholder 50">
            <a:extLst>
              <a:ext uri="{FF2B5EF4-FFF2-40B4-BE49-F238E27FC236}">
                <a16:creationId xmlns:a16="http://schemas.microsoft.com/office/drawing/2014/main" id="{E71C12D7-3C87-3F46-8286-C32B4D1F253C}"/>
              </a:ext>
            </a:extLst>
          </p:cNvPr>
          <p:cNvSpPr>
            <a:spLocks noGrp="1"/>
          </p:cNvSpPr>
          <p:nvPr>
            <p:ph type="body" sz="quarter" idx="16"/>
          </p:nvPr>
        </p:nvSpPr>
        <p:spPr>
          <a:prstGeom prst="rect">
            <a:avLst/>
          </a:prstGeom>
        </p:spPr>
        <p:txBody>
          <a:bodyPr/>
          <a:lstStyle/>
          <a:p>
            <a:pPr>
              <a:tabLst>
                <a:tab pos="4660900" algn="l"/>
              </a:tabLst>
            </a:pPr>
            <a:r>
              <a:rPr lang="pt-PT" dirty="0"/>
              <a:t>Porque é a TM útil a projetos de adaptação às alterações climáticas? </a:t>
            </a:r>
            <a:r>
              <a:rPr lang="en-US" dirty="0"/>
              <a:t>	8</a:t>
            </a:r>
          </a:p>
        </p:txBody>
      </p:sp>
      <p:sp>
        <p:nvSpPr>
          <p:cNvPr id="52" name="Text Placeholder 51">
            <a:extLst>
              <a:ext uri="{FF2B5EF4-FFF2-40B4-BE49-F238E27FC236}">
                <a16:creationId xmlns:a16="http://schemas.microsoft.com/office/drawing/2014/main" id="{EAAE3F41-C201-8242-878D-7A66B230B7FF}"/>
              </a:ext>
            </a:extLst>
          </p:cNvPr>
          <p:cNvSpPr>
            <a:spLocks noGrp="1"/>
          </p:cNvSpPr>
          <p:nvPr>
            <p:ph type="body" sz="quarter" idx="17"/>
          </p:nvPr>
        </p:nvSpPr>
        <p:spPr>
          <a:prstGeom prst="rect">
            <a:avLst/>
          </a:prstGeom>
        </p:spPr>
        <p:txBody>
          <a:bodyPr/>
          <a:lstStyle/>
          <a:p>
            <a:r>
              <a:rPr lang="en-US" dirty="0"/>
              <a:t>04</a:t>
            </a:r>
          </a:p>
        </p:txBody>
      </p:sp>
      <p:sp>
        <p:nvSpPr>
          <p:cNvPr id="53" name="Text Placeholder 52">
            <a:extLst>
              <a:ext uri="{FF2B5EF4-FFF2-40B4-BE49-F238E27FC236}">
                <a16:creationId xmlns:a16="http://schemas.microsoft.com/office/drawing/2014/main" id="{68FDB03B-4041-4047-A7FF-FD3FFBF09A73}"/>
              </a:ext>
            </a:extLst>
          </p:cNvPr>
          <p:cNvSpPr>
            <a:spLocks noGrp="1"/>
          </p:cNvSpPr>
          <p:nvPr>
            <p:ph type="body" sz="quarter" idx="18"/>
          </p:nvPr>
        </p:nvSpPr>
        <p:spPr>
          <a:prstGeom prst="rect">
            <a:avLst/>
          </a:prstGeom>
        </p:spPr>
        <p:txBody>
          <a:bodyPr/>
          <a:lstStyle/>
          <a:p>
            <a:pPr>
              <a:tabLst>
                <a:tab pos="4660900" algn="l"/>
              </a:tabLst>
            </a:pPr>
            <a:r>
              <a:rPr lang="pt-PT" dirty="0"/>
              <a:t>Como é que se começa a desenvolver uma TM? </a:t>
            </a:r>
            <a:r>
              <a:rPr lang="en-US" dirty="0"/>
              <a:t>	11</a:t>
            </a:r>
          </a:p>
        </p:txBody>
      </p:sp>
      <p:sp>
        <p:nvSpPr>
          <p:cNvPr id="54" name="Text Placeholder 53">
            <a:extLst>
              <a:ext uri="{FF2B5EF4-FFF2-40B4-BE49-F238E27FC236}">
                <a16:creationId xmlns:a16="http://schemas.microsoft.com/office/drawing/2014/main" id="{75234C8A-6985-7A45-B575-D31C44476A2C}"/>
              </a:ext>
            </a:extLst>
          </p:cNvPr>
          <p:cNvSpPr>
            <a:spLocks noGrp="1"/>
          </p:cNvSpPr>
          <p:nvPr>
            <p:ph type="body" sz="quarter" idx="19"/>
          </p:nvPr>
        </p:nvSpPr>
        <p:spPr>
          <a:prstGeom prst="rect">
            <a:avLst/>
          </a:prstGeom>
        </p:spPr>
        <p:txBody>
          <a:bodyPr/>
          <a:lstStyle/>
          <a:p>
            <a:r>
              <a:rPr lang="en-US" dirty="0"/>
              <a:t>05</a:t>
            </a:r>
          </a:p>
        </p:txBody>
      </p:sp>
      <p:sp>
        <p:nvSpPr>
          <p:cNvPr id="55" name="Text Placeholder 54">
            <a:extLst>
              <a:ext uri="{FF2B5EF4-FFF2-40B4-BE49-F238E27FC236}">
                <a16:creationId xmlns:a16="http://schemas.microsoft.com/office/drawing/2014/main" id="{D5401232-D6F3-BC46-995B-60925F58D29F}"/>
              </a:ext>
            </a:extLst>
          </p:cNvPr>
          <p:cNvSpPr>
            <a:spLocks noGrp="1"/>
          </p:cNvSpPr>
          <p:nvPr>
            <p:ph type="body" sz="quarter" idx="20"/>
          </p:nvPr>
        </p:nvSpPr>
        <p:spPr>
          <a:prstGeom prst="rect">
            <a:avLst/>
          </a:prstGeom>
        </p:spPr>
        <p:txBody>
          <a:bodyPr/>
          <a:lstStyle/>
          <a:p>
            <a:pPr>
              <a:tabLst>
                <a:tab pos="4667250" algn="l"/>
              </a:tabLst>
            </a:pPr>
            <a:r>
              <a:rPr lang="en-US" dirty="0" err="1"/>
              <a:t>Liderança</a:t>
            </a:r>
            <a:r>
              <a:rPr lang="en-US" dirty="0"/>
              <a:t> e </a:t>
            </a:r>
            <a:r>
              <a:rPr lang="en-US" dirty="0" err="1"/>
              <a:t>participação</a:t>
            </a:r>
            <a:r>
              <a:rPr lang="en-US" dirty="0"/>
              <a:t> 	14</a:t>
            </a:r>
          </a:p>
        </p:txBody>
      </p:sp>
      <p:sp>
        <p:nvSpPr>
          <p:cNvPr id="56" name="Text Placeholder 55">
            <a:extLst>
              <a:ext uri="{FF2B5EF4-FFF2-40B4-BE49-F238E27FC236}">
                <a16:creationId xmlns:a16="http://schemas.microsoft.com/office/drawing/2014/main" id="{350F1416-D952-6A4A-9E41-F1E98AAB1EA0}"/>
              </a:ext>
            </a:extLst>
          </p:cNvPr>
          <p:cNvSpPr>
            <a:spLocks noGrp="1"/>
          </p:cNvSpPr>
          <p:nvPr>
            <p:ph type="body" sz="quarter" idx="21"/>
          </p:nvPr>
        </p:nvSpPr>
        <p:spPr>
          <a:prstGeom prst="rect">
            <a:avLst/>
          </a:prstGeom>
        </p:spPr>
        <p:txBody>
          <a:bodyPr/>
          <a:lstStyle/>
          <a:p>
            <a:r>
              <a:rPr lang="en-US" dirty="0"/>
              <a:t>06</a:t>
            </a:r>
          </a:p>
        </p:txBody>
      </p:sp>
      <p:sp>
        <p:nvSpPr>
          <p:cNvPr id="57" name="Text Placeholder 56">
            <a:extLst>
              <a:ext uri="{FF2B5EF4-FFF2-40B4-BE49-F238E27FC236}">
                <a16:creationId xmlns:a16="http://schemas.microsoft.com/office/drawing/2014/main" id="{D95FF85C-5AE9-754C-9671-EAECA9E5C5EE}"/>
              </a:ext>
            </a:extLst>
          </p:cNvPr>
          <p:cNvSpPr>
            <a:spLocks noGrp="1"/>
          </p:cNvSpPr>
          <p:nvPr>
            <p:ph type="body" sz="quarter" idx="22"/>
          </p:nvPr>
        </p:nvSpPr>
        <p:spPr>
          <a:prstGeom prst="rect">
            <a:avLst/>
          </a:prstGeom>
        </p:spPr>
        <p:txBody>
          <a:bodyPr/>
          <a:lstStyle/>
          <a:p>
            <a:pPr>
              <a:tabLst>
                <a:tab pos="4667250" algn="l"/>
              </a:tabLst>
            </a:pPr>
            <a:r>
              <a:rPr lang="en-US" dirty="0" err="1"/>
              <a:t>Descrever</a:t>
            </a:r>
            <a:r>
              <a:rPr lang="en-US" dirty="0"/>
              <a:t> o </a:t>
            </a:r>
            <a:r>
              <a:rPr lang="en-US" dirty="0" err="1"/>
              <a:t>problema</a:t>
            </a:r>
            <a:r>
              <a:rPr lang="en-US" dirty="0"/>
              <a:t> 	17</a:t>
            </a:r>
          </a:p>
        </p:txBody>
      </p:sp>
      <p:sp>
        <p:nvSpPr>
          <p:cNvPr id="58" name="Text Placeholder 57">
            <a:extLst>
              <a:ext uri="{FF2B5EF4-FFF2-40B4-BE49-F238E27FC236}">
                <a16:creationId xmlns:a16="http://schemas.microsoft.com/office/drawing/2014/main" id="{7377D840-0B9B-5C49-B244-612A3DCAADB4}"/>
              </a:ext>
            </a:extLst>
          </p:cNvPr>
          <p:cNvSpPr>
            <a:spLocks noGrp="1"/>
          </p:cNvSpPr>
          <p:nvPr>
            <p:ph type="body" sz="quarter" idx="23"/>
          </p:nvPr>
        </p:nvSpPr>
        <p:spPr>
          <a:prstGeom prst="rect">
            <a:avLst/>
          </a:prstGeom>
        </p:spPr>
        <p:txBody>
          <a:bodyPr/>
          <a:lstStyle/>
          <a:p>
            <a:r>
              <a:rPr lang="en-US" dirty="0"/>
              <a:t>07</a:t>
            </a:r>
          </a:p>
        </p:txBody>
      </p:sp>
      <p:sp>
        <p:nvSpPr>
          <p:cNvPr id="59" name="Text Placeholder 58">
            <a:extLst>
              <a:ext uri="{FF2B5EF4-FFF2-40B4-BE49-F238E27FC236}">
                <a16:creationId xmlns:a16="http://schemas.microsoft.com/office/drawing/2014/main" id="{1A12009A-E57E-374D-8271-15A3421765ED}"/>
              </a:ext>
            </a:extLst>
          </p:cNvPr>
          <p:cNvSpPr>
            <a:spLocks noGrp="1"/>
          </p:cNvSpPr>
          <p:nvPr>
            <p:ph type="body" sz="quarter" idx="24"/>
          </p:nvPr>
        </p:nvSpPr>
        <p:spPr>
          <a:prstGeom prst="rect">
            <a:avLst/>
          </a:prstGeom>
        </p:spPr>
        <p:txBody>
          <a:bodyPr/>
          <a:lstStyle/>
          <a:p>
            <a:pPr>
              <a:tabLst>
                <a:tab pos="4667250" algn="l"/>
              </a:tabLst>
            </a:pPr>
            <a:r>
              <a:rPr lang="pt-PT" dirty="0"/>
              <a:t>Traçar um caminho de mudança </a:t>
            </a:r>
            <a:r>
              <a:rPr lang="en-US" dirty="0"/>
              <a:t>	20</a:t>
            </a:r>
          </a:p>
        </p:txBody>
      </p:sp>
      <p:sp>
        <p:nvSpPr>
          <p:cNvPr id="60" name="Text Placeholder 59">
            <a:extLst>
              <a:ext uri="{FF2B5EF4-FFF2-40B4-BE49-F238E27FC236}">
                <a16:creationId xmlns:a16="http://schemas.microsoft.com/office/drawing/2014/main" id="{198F6E2A-3D3A-124D-93DE-CE86EC5589D1}"/>
              </a:ext>
            </a:extLst>
          </p:cNvPr>
          <p:cNvSpPr>
            <a:spLocks noGrp="1"/>
          </p:cNvSpPr>
          <p:nvPr>
            <p:ph type="body" sz="quarter" idx="25"/>
          </p:nvPr>
        </p:nvSpPr>
        <p:spPr>
          <a:prstGeom prst="rect">
            <a:avLst/>
          </a:prstGeom>
        </p:spPr>
        <p:txBody>
          <a:bodyPr/>
          <a:lstStyle/>
          <a:p>
            <a:r>
              <a:rPr lang="en-US" dirty="0"/>
              <a:t>08</a:t>
            </a:r>
          </a:p>
        </p:txBody>
      </p:sp>
      <p:sp>
        <p:nvSpPr>
          <p:cNvPr id="61" name="Text Placeholder 60">
            <a:extLst>
              <a:ext uri="{FF2B5EF4-FFF2-40B4-BE49-F238E27FC236}">
                <a16:creationId xmlns:a16="http://schemas.microsoft.com/office/drawing/2014/main" id="{20592C6D-7709-AE48-BD06-D9BF06758E51}"/>
              </a:ext>
            </a:extLst>
          </p:cNvPr>
          <p:cNvSpPr>
            <a:spLocks noGrp="1"/>
          </p:cNvSpPr>
          <p:nvPr>
            <p:ph type="body" sz="quarter" idx="26"/>
          </p:nvPr>
        </p:nvSpPr>
        <p:spPr>
          <a:prstGeom prst="rect">
            <a:avLst/>
          </a:prstGeom>
        </p:spPr>
        <p:txBody>
          <a:bodyPr/>
          <a:lstStyle/>
          <a:p>
            <a:pPr>
              <a:tabLst>
                <a:tab pos="4667250" algn="l"/>
              </a:tabLst>
            </a:pPr>
            <a:r>
              <a:rPr lang="en-US" dirty="0" err="1"/>
              <a:t>Definir</a:t>
            </a:r>
            <a:r>
              <a:rPr lang="en-US" dirty="0"/>
              <a:t> </a:t>
            </a:r>
            <a:r>
              <a:rPr lang="en-US" dirty="0" err="1"/>
              <a:t>intervenções</a:t>
            </a:r>
            <a:r>
              <a:rPr lang="en-US" dirty="0"/>
              <a:t> 	23</a:t>
            </a:r>
          </a:p>
        </p:txBody>
      </p:sp>
      <p:sp>
        <p:nvSpPr>
          <p:cNvPr id="27" name="Slide Number Placeholder 2">
            <a:extLst>
              <a:ext uri="{FF2B5EF4-FFF2-40B4-BE49-F238E27FC236}">
                <a16:creationId xmlns:a16="http://schemas.microsoft.com/office/drawing/2014/main" id="{99CB7E28-119C-1B42-885F-B1B065729146}"/>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6" name="Text Placeholder 5">
            <a:extLst>
              <a:ext uri="{FF2B5EF4-FFF2-40B4-BE49-F238E27FC236}">
                <a16:creationId xmlns:a16="http://schemas.microsoft.com/office/drawing/2014/main" id="{43564319-59CC-F95E-5279-3CB7334D864E}"/>
              </a:ext>
            </a:extLst>
          </p:cNvPr>
          <p:cNvSpPr>
            <a:spLocks noGrp="1"/>
          </p:cNvSpPr>
          <p:nvPr>
            <p:ph type="body" sz="quarter" idx="33"/>
          </p:nvPr>
        </p:nvSpPr>
        <p:spPr>
          <a:prstGeom prst="rect">
            <a:avLst/>
          </a:prstGeom>
        </p:spPr>
        <p:txBody>
          <a:bodyPr/>
          <a:lstStyle/>
          <a:p>
            <a:r>
              <a:rPr lang="en-US" dirty="0"/>
              <a:t>09</a:t>
            </a:r>
          </a:p>
        </p:txBody>
      </p:sp>
      <p:sp>
        <p:nvSpPr>
          <p:cNvPr id="33" name="Text Placeholder 32">
            <a:extLst>
              <a:ext uri="{FF2B5EF4-FFF2-40B4-BE49-F238E27FC236}">
                <a16:creationId xmlns:a16="http://schemas.microsoft.com/office/drawing/2014/main" id="{2EE6AEC4-3703-1D10-7929-64B99DD4E338}"/>
              </a:ext>
            </a:extLst>
          </p:cNvPr>
          <p:cNvSpPr>
            <a:spLocks noGrp="1"/>
          </p:cNvSpPr>
          <p:nvPr>
            <p:ph type="body" sz="quarter" idx="34"/>
          </p:nvPr>
        </p:nvSpPr>
        <p:spPr/>
        <p:txBody>
          <a:bodyPr/>
          <a:lstStyle/>
          <a:p>
            <a:pPr>
              <a:tabLst>
                <a:tab pos="4667250" algn="l"/>
              </a:tabLst>
            </a:pPr>
            <a:r>
              <a:rPr lang="en-US" dirty="0" err="1"/>
              <a:t>Identificar</a:t>
            </a:r>
            <a:r>
              <a:rPr lang="en-US" dirty="0"/>
              <a:t> </a:t>
            </a:r>
            <a:r>
              <a:rPr lang="en-US" dirty="0" err="1"/>
              <a:t>pressupostos</a:t>
            </a:r>
            <a:r>
              <a:rPr lang="en-US" dirty="0"/>
              <a:t> e </a:t>
            </a:r>
            <a:r>
              <a:rPr lang="en-US" dirty="0" err="1"/>
              <a:t>barreiras</a:t>
            </a:r>
            <a:r>
              <a:rPr lang="en-US" dirty="0"/>
              <a:t> 	25</a:t>
            </a:r>
          </a:p>
        </p:txBody>
      </p:sp>
      <p:sp>
        <p:nvSpPr>
          <p:cNvPr id="8" name="Text Placeholder 7">
            <a:extLst>
              <a:ext uri="{FF2B5EF4-FFF2-40B4-BE49-F238E27FC236}">
                <a16:creationId xmlns:a16="http://schemas.microsoft.com/office/drawing/2014/main" id="{AB7881BB-64A8-304A-F87B-D29654E7C669}"/>
              </a:ext>
            </a:extLst>
          </p:cNvPr>
          <p:cNvSpPr>
            <a:spLocks noGrp="1"/>
          </p:cNvSpPr>
          <p:nvPr>
            <p:ph type="body" sz="quarter" idx="35"/>
          </p:nvPr>
        </p:nvSpPr>
        <p:spPr>
          <a:prstGeom prst="rect">
            <a:avLst/>
          </a:prstGeom>
        </p:spPr>
        <p:txBody>
          <a:bodyPr/>
          <a:lstStyle/>
          <a:p>
            <a:r>
              <a:rPr lang="en-US" dirty="0"/>
              <a:t>10</a:t>
            </a:r>
          </a:p>
        </p:txBody>
      </p:sp>
      <p:sp>
        <p:nvSpPr>
          <p:cNvPr id="31" name="Text Placeholder 30">
            <a:extLst>
              <a:ext uri="{FF2B5EF4-FFF2-40B4-BE49-F238E27FC236}">
                <a16:creationId xmlns:a16="http://schemas.microsoft.com/office/drawing/2014/main" id="{036009CC-133B-9CED-57A6-F3938702D2F9}"/>
              </a:ext>
            </a:extLst>
          </p:cNvPr>
          <p:cNvSpPr>
            <a:spLocks noGrp="1"/>
          </p:cNvSpPr>
          <p:nvPr>
            <p:ph type="body" sz="quarter" idx="36"/>
          </p:nvPr>
        </p:nvSpPr>
        <p:spPr/>
        <p:txBody>
          <a:bodyPr/>
          <a:lstStyle/>
          <a:p>
            <a:pPr>
              <a:tabLst>
                <a:tab pos="4667250" algn="l"/>
              </a:tabLst>
            </a:pPr>
            <a:r>
              <a:rPr lang="en-US" sz="160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Identificar</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indicadores</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e </a:t>
            </a:r>
            <a:r>
              <a:rPr lang="en-US" sz="160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limiares</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28</a:t>
            </a:r>
            <a:endParaRPr lang="en-US" dirty="0"/>
          </a:p>
        </p:txBody>
      </p:sp>
      <p:sp>
        <p:nvSpPr>
          <p:cNvPr id="10" name="Text Placeholder 9">
            <a:extLst>
              <a:ext uri="{FF2B5EF4-FFF2-40B4-BE49-F238E27FC236}">
                <a16:creationId xmlns:a16="http://schemas.microsoft.com/office/drawing/2014/main" id="{5A2E48FD-4442-9E4C-7978-F56EF0596935}"/>
              </a:ext>
            </a:extLst>
          </p:cNvPr>
          <p:cNvSpPr>
            <a:spLocks noGrp="1"/>
          </p:cNvSpPr>
          <p:nvPr>
            <p:ph type="body" sz="quarter" idx="37"/>
          </p:nvPr>
        </p:nvSpPr>
        <p:spPr>
          <a:prstGeom prst="rect">
            <a:avLst/>
          </a:prstGeom>
        </p:spPr>
        <p:txBody>
          <a:bodyPr/>
          <a:lstStyle/>
          <a:p>
            <a:r>
              <a:rPr lang="en-US" dirty="0"/>
              <a:t>11</a:t>
            </a:r>
          </a:p>
        </p:txBody>
      </p:sp>
      <p:sp>
        <p:nvSpPr>
          <p:cNvPr id="29" name="Text Placeholder 28">
            <a:extLst>
              <a:ext uri="{FF2B5EF4-FFF2-40B4-BE49-F238E27FC236}">
                <a16:creationId xmlns:a16="http://schemas.microsoft.com/office/drawing/2014/main" id="{FB3C782E-B996-A8F4-CA91-608B589757A6}"/>
              </a:ext>
            </a:extLst>
          </p:cNvPr>
          <p:cNvSpPr>
            <a:spLocks noGrp="1"/>
          </p:cNvSpPr>
          <p:nvPr>
            <p:ph type="body" sz="quarter" idx="38"/>
          </p:nvPr>
        </p:nvSpPr>
        <p:spPr/>
        <p:txBody>
          <a:bodyPr/>
          <a:lstStyle/>
          <a:p>
            <a:pPr>
              <a:tabLst>
                <a:tab pos="4667250" algn="l"/>
              </a:tabLst>
            </a:pP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O </a:t>
            </a:r>
            <a:r>
              <a:rPr lang="en-US" sz="160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Diagrama</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30 </a:t>
            </a:r>
            <a:endParaRPr lang="en-US" dirty="0"/>
          </a:p>
        </p:txBody>
      </p:sp>
      <p:sp>
        <p:nvSpPr>
          <p:cNvPr id="38" name="Text Placeholder 37">
            <a:extLst>
              <a:ext uri="{FF2B5EF4-FFF2-40B4-BE49-F238E27FC236}">
                <a16:creationId xmlns:a16="http://schemas.microsoft.com/office/drawing/2014/main" id="{B9A4F14D-635B-2B60-CC6A-8152940D5EE9}"/>
              </a:ext>
            </a:extLst>
          </p:cNvPr>
          <p:cNvSpPr>
            <a:spLocks noGrp="1"/>
          </p:cNvSpPr>
          <p:nvPr>
            <p:ph type="body" sz="quarter" idx="41"/>
          </p:nvPr>
        </p:nvSpPr>
        <p:spPr/>
        <p:txBody>
          <a:bodyPr/>
          <a:lstStyle/>
          <a:p>
            <a:r>
              <a:rPr lang="en-US" dirty="0"/>
              <a:t>12</a:t>
            </a:r>
          </a:p>
        </p:txBody>
      </p:sp>
      <p:sp>
        <p:nvSpPr>
          <p:cNvPr id="17" name="Text Placeholder 16">
            <a:extLst>
              <a:ext uri="{FF2B5EF4-FFF2-40B4-BE49-F238E27FC236}">
                <a16:creationId xmlns:a16="http://schemas.microsoft.com/office/drawing/2014/main" id="{BDB126F0-E735-7696-D9BB-A34DE3A1495A}"/>
              </a:ext>
            </a:extLst>
          </p:cNvPr>
          <p:cNvSpPr>
            <a:spLocks noGrp="1"/>
          </p:cNvSpPr>
          <p:nvPr>
            <p:ph type="body" sz="quarter" idx="42"/>
          </p:nvPr>
        </p:nvSpPr>
        <p:spPr/>
        <p:txBody>
          <a:bodyPr/>
          <a:lstStyle/>
          <a:p>
            <a:pPr>
              <a:tabLst>
                <a:tab pos="4667250" algn="l"/>
              </a:tabLst>
            </a:pPr>
            <a:r>
              <a:rPr lang="en-US" sz="1600"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Conclusões</a:t>
            </a: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32</a:t>
            </a:r>
            <a:endParaRPr lang="en-US" sz="1600" dirty="0"/>
          </a:p>
        </p:txBody>
      </p:sp>
      <p:sp>
        <p:nvSpPr>
          <p:cNvPr id="2" name="Text Placeholder 1">
            <a:extLst>
              <a:ext uri="{FF2B5EF4-FFF2-40B4-BE49-F238E27FC236}">
                <a16:creationId xmlns:a16="http://schemas.microsoft.com/office/drawing/2014/main" id="{15F09322-89DC-F445-A8FC-7E3332DC83FD}"/>
              </a:ext>
            </a:extLst>
          </p:cNvPr>
          <p:cNvSpPr>
            <a:spLocks noGrp="1"/>
          </p:cNvSpPr>
          <p:nvPr>
            <p:ph type="body" sz="quarter" idx="30"/>
          </p:nvPr>
        </p:nvSpPr>
        <p:spPr>
          <a:xfrm>
            <a:off x="3448050" y="9531350"/>
            <a:ext cx="3425189" cy="541858"/>
          </a:xfrm>
          <a:prstGeom prst="rect">
            <a:avLst/>
          </a:prstGeom>
        </p:spPr>
        <p:txBody>
          <a:bodyPr/>
          <a:lstStyle/>
          <a:p>
            <a:r>
              <a:rPr lang="pt-PT" sz="1000" dirty="0"/>
              <a:t>O apoio da Comissão Europeia à produção desta publicação não constitui uma aprovação do seu conteúdo, que </a:t>
            </a:r>
            <a:r>
              <a:rPr lang="pt-PT" sz="1000" dirty="0" err="1"/>
              <a:t>reflecte</a:t>
            </a:r>
            <a:r>
              <a:rPr lang="pt-PT" sz="1000" dirty="0"/>
              <a:t> apenas as opiniões dos autores, e a Comissão não pode ser responsabilizada por qualquer utilização que possa ser feita das informações nela contidas 2021-1-IE01-KA220-ADU-000033706</a:t>
            </a:r>
            <a:endParaRPr lang="en-US" dirty="0"/>
          </a:p>
        </p:txBody>
      </p:sp>
      <p:sp>
        <p:nvSpPr>
          <p:cNvPr id="43" name="Text Placeholder 42">
            <a:extLst>
              <a:ext uri="{FF2B5EF4-FFF2-40B4-BE49-F238E27FC236}">
                <a16:creationId xmlns:a16="http://schemas.microsoft.com/office/drawing/2014/main" id="{573B974C-3915-B109-6ADE-E5BD998AD1D2}"/>
              </a:ext>
            </a:extLst>
          </p:cNvPr>
          <p:cNvSpPr>
            <a:spLocks noGrp="1"/>
          </p:cNvSpPr>
          <p:nvPr>
            <p:ph type="body" sz="quarter" idx="45"/>
          </p:nvPr>
        </p:nvSpPr>
        <p:spPr/>
        <p:txBody>
          <a:bodyPr/>
          <a:lstStyle/>
          <a:p>
            <a:r>
              <a:rPr lang="en-US" dirty="0"/>
              <a:t>13</a:t>
            </a:r>
          </a:p>
        </p:txBody>
      </p:sp>
      <p:sp>
        <p:nvSpPr>
          <p:cNvPr id="44" name="Text Placeholder 43">
            <a:extLst>
              <a:ext uri="{FF2B5EF4-FFF2-40B4-BE49-F238E27FC236}">
                <a16:creationId xmlns:a16="http://schemas.microsoft.com/office/drawing/2014/main" id="{CBA02754-AD27-02D4-B834-5AC3D1210FFE}"/>
              </a:ext>
            </a:extLst>
          </p:cNvPr>
          <p:cNvSpPr>
            <a:spLocks noGrp="1"/>
          </p:cNvSpPr>
          <p:nvPr>
            <p:ph type="body" sz="quarter" idx="46"/>
          </p:nvPr>
        </p:nvSpPr>
        <p:spPr/>
        <p:txBody>
          <a:bodyPr/>
          <a:lstStyle/>
          <a:p>
            <a:pPr>
              <a:tabLst>
                <a:tab pos="4667250" algn="l"/>
              </a:tabLst>
            </a:pPr>
            <a:r>
              <a:rPr lang="pt-PT" dirty="0"/>
              <a:t>Teoria da Mudança - Glossário de Termos e Abreviaturas </a:t>
            </a:r>
            <a:r>
              <a:rPr lang="en-US" dirty="0"/>
              <a:t>	34</a:t>
            </a:r>
          </a:p>
        </p:txBody>
      </p:sp>
      <p:grpSp>
        <p:nvGrpSpPr>
          <p:cNvPr id="20" name="Graphic 2">
            <a:extLst>
              <a:ext uri="{FF2B5EF4-FFF2-40B4-BE49-F238E27FC236}">
                <a16:creationId xmlns:a16="http://schemas.microsoft.com/office/drawing/2014/main" id="{AB3EA309-A771-A04F-AA92-23A090F6D31C}"/>
              </a:ext>
            </a:extLst>
          </p:cNvPr>
          <p:cNvGrpSpPr/>
          <p:nvPr/>
        </p:nvGrpSpPr>
        <p:grpSpPr>
          <a:xfrm>
            <a:off x="82238" y="-43540"/>
            <a:ext cx="3833889" cy="1673865"/>
            <a:chOff x="3357879" y="5072538"/>
            <a:chExt cx="593407" cy="259080"/>
          </a:xfrm>
          <a:solidFill>
            <a:srgbClr val="EB7339"/>
          </a:solidFill>
        </p:grpSpPr>
        <p:sp>
          <p:nvSpPr>
            <p:cNvPr id="21" name="Freeform 20">
              <a:extLst>
                <a:ext uri="{FF2B5EF4-FFF2-40B4-BE49-F238E27FC236}">
                  <a16:creationId xmlns:a16="http://schemas.microsoft.com/office/drawing/2014/main" id="{7B1B5F88-9CA0-8240-9DB8-7A110A8E589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0FDA5B08-5817-4748-B6CD-83F9C9C063A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38E7F90-5C19-4246-AAFF-9040A570E3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DF8C78B1-57EF-5029-C534-A7BCEF12090D}"/>
              </a:ext>
            </a:extLst>
          </p:cNvPr>
          <p:cNvSpPr txBox="1"/>
          <p:nvPr/>
        </p:nvSpPr>
        <p:spPr>
          <a:xfrm>
            <a:off x="1761239" y="8854594"/>
            <a:ext cx="4943445" cy="553998"/>
          </a:xfrm>
          <a:prstGeom prst="rect">
            <a:avLst/>
          </a:prstGeom>
          <a:solidFill>
            <a:srgbClr val="EB7339"/>
          </a:solidFill>
        </p:spPr>
        <p:txBody>
          <a:bodyPr wrap="square" rtlCol="0">
            <a:spAutoFit/>
          </a:bodyPr>
          <a:lstStyle/>
          <a:p>
            <a:r>
              <a:rPr lang="pt-PT" sz="1500" b="1" dirty="0">
                <a:solidFill>
                  <a:schemeClr val="bg1"/>
                </a:solidFill>
              </a:rPr>
              <a:t>Não deixe de consultar os recursos do anexo para iniciar o seu próprio percurso da Teoria da Mudança</a:t>
            </a:r>
            <a:r>
              <a:rPr lang="en-IE" sz="1500" b="1" dirty="0">
                <a:solidFill>
                  <a:schemeClr val="bg1"/>
                </a:solidFill>
              </a:rPr>
              <a:t>.</a:t>
            </a:r>
          </a:p>
        </p:txBody>
      </p:sp>
    </p:spTree>
    <p:extLst>
      <p:ext uri="{BB962C8B-B14F-4D97-AF65-F5344CB8AC3E}">
        <p14:creationId xmlns:p14="http://schemas.microsoft.com/office/powerpoint/2010/main" val="2862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10F0E2B-72A4-7878-10E5-34CCF030FFA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20</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07</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225933" y="3909903"/>
            <a:ext cx="386011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406976" y="4051822"/>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TRAÇAR UM CAMINHO</a:t>
            </a:r>
          </a:p>
        </p:txBody>
      </p:sp>
      <p:sp>
        <p:nvSpPr>
          <p:cNvPr id="24" name="Rectangle 23">
            <a:extLst>
              <a:ext uri="{FF2B5EF4-FFF2-40B4-BE49-F238E27FC236}">
                <a16:creationId xmlns:a16="http://schemas.microsoft.com/office/drawing/2014/main" id="{8F943430-EDAE-1CB2-A23D-718667FA14AD}"/>
              </a:ext>
            </a:extLst>
          </p:cNvPr>
          <p:cNvSpPr/>
          <p:nvPr/>
        </p:nvSpPr>
        <p:spPr>
          <a:xfrm>
            <a:off x="2225934" y="4719156"/>
            <a:ext cx="266356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2406977" y="4861075"/>
            <a:ext cx="271735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 MUDANÇA</a:t>
            </a:r>
          </a:p>
        </p:txBody>
      </p:sp>
    </p:spTree>
    <p:extLst>
      <p:ext uri="{BB962C8B-B14F-4D97-AF65-F5344CB8AC3E}">
        <p14:creationId xmlns:p14="http://schemas.microsoft.com/office/powerpoint/2010/main" val="37986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F218134-0EDE-E560-BC35-66054F7AE5D6}"/>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9">
            <a:extLst>
              <a:ext uri="{FF2B5EF4-FFF2-40B4-BE49-F238E27FC236}">
                <a16:creationId xmlns:a16="http://schemas.microsoft.com/office/drawing/2014/main" id="{D68CD7C6-53BB-EFEC-AD42-6151FD7B72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9398" y="606235"/>
            <a:ext cx="4175773" cy="27884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674124"/>
            <a:ext cx="5927300" cy="1322054"/>
          </a:xfrm>
          <a:prstGeom prst="rect">
            <a:avLst/>
          </a:prstGeom>
        </p:spPr>
        <p:txBody>
          <a:bodyPr/>
          <a:lstStyle/>
          <a:p>
            <a:r>
              <a:rPr lang="pt-PT" sz="1600" b="0" i="1" dirty="0"/>
              <a:t>Um caminho de mudança (por vezes designado por "caminho de resultados", "caminho de impacto", "cadeia de resultados" ou "caminho casual") ilustra as relações de causa e efeito previstas entre o objetivo a longo prazo, o penúltimo, os resultados intermédios e os primeiros resultados</a:t>
            </a:r>
            <a:r>
              <a:rPr lang="en-US" sz="1600" b="0" i="1"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12507" y="4996177"/>
            <a:ext cx="6013565" cy="3402569"/>
          </a:xfrm>
          <a:prstGeom prst="rect">
            <a:avLst/>
          </a:prstGeom>
        </p:spPr>
        <p:txBody>
          <a:bodyPr numCol="2">
            <a:noAutofit/>
          </a:bodyPr>
          <a:lstStyle/>
          <a:p>
            <a:r>
              <a:rPr lang="pt-PT" dirty="0"/>
              <a:t>Este percurso é fundamental para a fundamentação da escolha das atividades, a justificação dos recursos e o desenvolvimento de indicadores. Há várias formas de desenvolver um percurso de mudança, mas a TM envolve geralmente um mapeamento retrospetivo, ou seja, trabalhar de trás para a frente a partir de um "quadro geral ou resultado final" e depois identificar os objetivos que o levarão até lá. Estes resultados também podem ser considerados "condições prévias" (coisas que precisam de estar em vigor para tornar possível ou mais provável o resultado seguinte).</a:t>
            </a:r>
            <a:endParaRPr lang="en-US" b="1" dirty="0"/>
          </a:p>
          <a:p>
            <a:endParaRPr lang="en-US" b="1" dirty="0"/>
          </a:p>
          <a:p>
            <a:endParaRPr lang="en-US" b="1" dirty="0"/>
          </a:p>
          <a:p>
            <a:endParaRPr lang="en-US" b="1" dirty="0"/>
          </a:p>
          <a:p>
            <a:endParaRPr lang="en-US" b="1" dirty="0"/>
          </a:p>
          <a:p>
            <a:endParaRPr lang="en-US" b="1" dirty="0"/>
          </a:p>
          <a:p>
            <a:endParaRPr lang="en-US" b="1" dirty="0"/>
          </a:p>
          <a:p>
            <a:r>
              <a:rPr lang="pt-PT" b="1" dirty="0"/>
              <a:t>Uma forma fácil de fazer um mapa retrospetivo é começar com o resultado final ou a mudança que deseja ver. Pergunte a si próprio (ou ao seu grupo) "para que isto aconteça, o que é preciso fazer? </a:t>
            </a:r>
          </a:p>
          <a:p>
            <a:r>
              <a:rPr lang="pt-PT" dirty="0"/>
              <a:t>Estes constituirão o seu próximo nível de resultados. Para estes resultados, volte a perguntar: "Para que isto aconteça, o que é que é preciso fazer?" e assim por diante. Uma boa maneira de testar o seu percurso de mudança é lê-lo "para a frente", ou seja, dos primeiros resultados para o resultado final, inserindo a frase "se então" entre os níveis de resultados</a:t>
            </a:r>
            <a:r>
              <a:rPr lang="en-US" dirty="0"/>
              <a:t>. </a:t>
            </a:r>
          </a:p>
          <a:p>
            <a:r>
              <a:rPr lang="pt-PT" dirty="0"/>
              <a:t>Isto deve fluir logicamente, mostrando que, se um resultado for alcançado, é razoavelmente lógico que o seguinte seja atingível. Depois mapeados os resultados e as condições prévias, poderá agrupá-los em temas específicos. Isto não deve perturbar o fluxo entre resultados, mas pode proporcionar maior clareza ao comunicar resultados do projeto a diferentes grupos</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21</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1374441" y="1202082"/>
            <a:ext cx="368650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1486416" y="1295889"/>
            <a:ext cx="395503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TRAÇAR UM CAMINHO</a:t>
            </a:r>
          </a:p>
        </p:txBody>
      </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1374442" y="1965712"/>
            <a:ext cx="247365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1486416" y="2059519"/>
            <a:ext cx="265378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 MUDANÇA</a:t>
            </a:r>
          </a:p>
        </p:txBody>
      </p:sp>
      <p:sp>
        <p:nvSpPr>
          <p:cNvPr id="10" name="Rectangle 9">
            <a:extLst>
              <a:ext uri="{FF2B5EF4-FFF2-40B4-BE49-F238E27FC236}">
                <a16:creationId xmlns:a16="http://schemas.microsoft.com/office/drawing/2014/main" id="{4CF6FCDC-A2C9-7325-0487-9F44E5F84877}"/>
              </a:ext>
            </a:extLst>
          </p:cNvPr>
          <p:cNvSpPr/>
          <p:nvPr/>
        </p:nvSpPr>
        <p:spPr>
          <a:xfrm flipV="1">
            <a:off x="328546" y="8593591"/>
            <a:ext cx="6861941" cy="1704427"/>
          </a:xfrm>
          <a:prstGeom prst="rect">
            <a:avLst/>
          </a:prstGeom>
          <a:solidFill>
            <a:srgbClr val="EB7339"/>
          </a:solidFill>
          <a:ln>
            <a:solidFill>
              <a:srgbClr val="EB7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
            <a:extLst>
              <a:ext uri="{FF2B5EF4-FFF2-40B4-BE49-F238E27FC236}">
                <a16:creationId xmlns:a16="http://schemas.microsoft.com/office/drawing/2014/main" id="{79329E44-C6D9-EBD6-24FA-49A263529417}"/>
              </a:ext>
            </a:extLst>
          </p:cNvPr>
          <p:cNvSpPr txBox="1">
            <a:spLocks/>
          </p:cNvSpPr>
          <p:nvPr/>
        </p:nvSpPr>
        <p:spPr>
          <a:xfrm>
            <a:off x="3576493" y="8917305"/>
            <a:ext cx="1826871"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pt-PT" sz="1000" kern="0" dirty="0">
                <a:solidFill>
                  <a:schemeClr val="bg1"/>
                </a:solidFill>
              </a:rPr>
              <a:t>Resultados, produtos, bens ou serviços que resultam de uma intervenção. (por exemplo, produção de um mapa da comunidade e de um relatório sobre as prioridades das partes interessadas) </a:t>
            </a:r>
            <a:endParaRPr lang="en-US" sz="1000" i="1" kern="0" dirty="0">
              <a:solidFill>
                <a:schemeClr val="bg1"/>
              </a:solidFill>
            </a:endParaRPr>
          </a:p>
        </p:txBody>
      </p:sp>
      <p:sp>
        <p:nvSpPr>
          <p:cNvPr id="20" name="Text Placeholder 3">
            <a:extLst>
              <a:ext uri="{FF2B5EF4-FFF2-40B4-BE49-F238E27FC236}">
                <a16:creationId xmlns:a16="http://schemas.microsoft.com/office/drawing/2014/main" id="{1962702F-4D8C-83D9-21F2-D59EC8775B22}"/>
              </a:ext>
            </a:extLst>
          </p:cNvPr>
          <p:cNvSpPr txBox="1">
            <a:spLocks/>
          </p:cNvSpPr>
          <p:nvPr/>
        </p:nvSpPr>
        <p:spPr>
          <a:xfrm>
            <a:off x="5538710" y="8917305"/>
            <a:ext cx="1614127"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pt-PT" sz="1000" kern="0" dirty="0">
                <a:solidFill>
                  <a:schemeClr val="bg1"/>
                </a:solidFill>
              </a:rPr>
              <a:t>Os efeitos prováveis ou alcançados (resultados) dos outputs de uma intervenção (por exemplo, as ações de adaptação implementadas </a:t>
            </a:r>
            <a:r>
              <a:rPr lang="pt-PT" sz="1000" kern="0" dirty="0" err="1">
                <a:solidFill>
                  <a:schemeClr val="bg1"/>
                </a:solidFill>
              </a:rPr>
              <a:t>reflectem</a:t>
            </a:r>
            <a:r>
              <a:rPr lang="pt-PT" sz="1000" kern="0" dirty="0">
                <a:solidFill>
                  <a:schemeClr val="bg1"/>
                </a:solidFill>
              </a:rPr>
              <a:t> as partes interessadas)</a:t>
            </a:r>
            <a:endParaRPr lang="en-US" sz="1000" i="1" kern="0" dirty="0"/>
          </a:p>
        </p:txBody>
      </p:sp>
      <p:sp>
        <p:nvSpPr>
          <p:cNvPr id="23" name="Text Placeholder 3">
            <a:extLst>
              <a:ext uri="{FF2B5EF4-FFF2-40B4-BE49-F238E27FC236}">
                <a16:creationId xmlns:a16="http://schemas.microsoft.com/office/drawing/2014/main" id="{C5441A25-10D9-EF2E-2B73-891738760C45}"/>
              </a:ext>
            </a:extLst>
          </p:cNvPr>
          <p:cNvSpPr txBox="1">
            <a:spLocks/>
          </p:cNvSpPr>
          <p:nvPr/>
        </p:nvSpPr>
        <p:spPr>
          <a:xfrm>
            <a:off x="3576493" y="8654551"/>
            <a:ext cx="1185755"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IE" sz="1600" b="1" i="1" dirty="0">
                <a:solidFill>
                  <a:srgbClr val="FFFFFF"/>
                </a:solidFill>
              </a:rPr>
              <a:t>OUTPUTS</a:t>
            </a:r>
            <a:endParaRPr lang="en-US" sz="1600" i="1" dirty="0">
              <a:solidFill>
                <a:schemeClr val="bg1"/>
              </a:solidFill>
            </a:endParaRPr>
          </a:p>
        </p:txBody>
      </p:sp>
      <p:sp>
        <p:nvSpPr>
          <p:cNvPr id="24" name="Text Placeholder 3">
            <a:extLst>
              <a:ext uri="{FF2B5EF4-FFF2-40B4-BE49-F238E27FC236}">
                <a16:creationId xmlns:a16="http://schemas.microsoft.com/office/drawing/2014/main" id="{EA0CB94F-5EED-08E5-423C-EAE3E97AD07A}"/>
              </a:ext>
            </a:extLst>
          </p:cNvPr>
          <p:cNvSpPr txBox="1">
            <a:spLocks/>
          </p:cNvSpPr>
          <p:nvPr/>
        </p:nvSpPr>
        <p:spPr>
          <a:xfrm>
            <a:off x="5538709" y="8654551"/>
            <a:ext cx="1659531"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1600" b="1" i="1" dirty="0">
                <a:solidFill>
                  <a:schemeClr val="bg1"/>
                </a:solidFill>
              </a:rPr>
              <a:t>OUTCOMES</a:t>
            </a:r>
            <a:endParaRPr lang="en-US" sz="1600" i="1" dirty="0">
              <a:solidFill>
                <a:schemeClr val="bg1"/>
              </a:solidFill>
            </a:endParaRPr>
          </a:p>
        </p:txBody>
      </p:sp>
      <p:cxnSp>
        <p:nvCxnSpPr>
          <p:cNvPr id="25" name="Straight Connector 24">
            <a:extLst>
              <a:ext uri="{FF2B5EF4-FFF2-40B4-BE49-F238E27FC236}">
                <a16:creationId xmlns:a16="http://schemas.microsoft.com/office/drawing/2014/main" id="{56F305AE-AF1A-637F-5D05-175E541E121D}"/>
              </a:ext>
            </a:extLst>
          </p:cNvPr>
          <p:cNvCxnSpPr>
            <a:cxnSpLocks/>
          </p:cNvCxnSpPr>
          <p:nvPr/>
        </p:nvCxnSpPr>
        <p:spPr>
          <a:xfrm>
            <a:off x="5425176"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BF2C1D43-E93D-7914-9822-53522E892C02}"/>
              </a:ext>
            </a:extLst>
          </p:cNvPr>
          <p:cNvSpPr txBox="1">
            <a:spLocks/>
          </p:cNvSpPr>
          <p:nvPr/>
        </p:nvSpPr>
        <p:spPr>
          <a:xfrm>
            <a:off x="586718" y="8728597"/>
            <a:ext cx="1316506" cy="1541394"/>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1800" b="1"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sz="1400" b="0" i="1" dirty="0">
                <a:solidFill>
                  <a:schemeClr val="bg1"/>
                </a:solidFill>
              </a:rPr>
              <a:t>Sugestão para definir atividades e respetivas realizações e resultados</a:t>
            </a:r>
            <a:endParaRPr lang="en-US" sz="1400" i="1" dirty="0">
              <a:solidFill>
                <a:schemeClr val="bg1"/>
              </a:solidFill>
            </a:endParaRPr>
          </a:p>
        </p:txBody>
      </p:sp>
      <p:cxnSp>
        <p:nvCxnSpPr>
          <p:cNvPr id="27" name="Straight Connector 26">
            <a:extLst>
              <a:ext uri="{FF2B5EF4-FFF2-40B4-BE49-F238E27FC236}">
                <a16:creationId xmlns:a16="http://schemas.microsoft.com/office/drawing/2014/main" id="{74B10DB1-80AB-5A46-80F3-18E0FC04A893}"/>
              </a:ext>
            </a:extLst>
          </p:cNvPr>
          <p:cNvCxnSpPr>
            <a:cxnSpLocks/>
          </p:cNvCxnSpPr>
          <p:nvPr/>
        </p:nvCxnSpPr>
        <p:spPr>
          <a:xfrm>
            <a:off x="3375687"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CD08182A-84C2-1794-D48C-DA32EC8FCFB7}"/>
              </a:ext>
            </a:extLst>
          </p:cNvPr>
          <p:cNvSpPr txBox="1">
            <a:spLocks/>
          </p:cNvSpPr>
          <p:nvPr/>
        </p:nvSpPr>
        <p:spPr>
          <a:xfrm>
            <a:off x="1943888" y="8917305"/>
            <a:ext cx="1537802"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pt-PT" sz="1000" kern="0" dirty="0">
                <a:solidFill>
                  <a:schemeClr val="bg1"/>
                </a:solidFill>
              </a:rPr>
              <a:t>Ações empreendidas que ajudam a alcançar as realizações e os resultados (por exemplo, realização de um workshop com as partes interessadas na comunidade) </a:t>
            </a:r>
            <a:endParaRPr lang="en-US" sz="1000" i="1" kern="0" dirty="0">
              <a:solidFill>
                <a:schemeClr val="bg1"/>
              </a:solidFill>
            </a:endParaRPr>
          </a:p>
        </p:txBody>
      </p:sp>
      <p:sp>
        <p:nvSpPr>
          <p:cNvPr id="29" name="Text Placeholder 3">
            <a:extLst>
              <a:ext uri="{FF2B5EF4-FFF2-40B4-BE49-F238E27FC236}">
                <a16:creationId xmlns:a16="http://schemas.microsoft.com/office/drawing/2014/main" id="{10E090BD-E163-C1F3-E3D4-94430D5C83B7}"/>
              </a:ext>
            </a:extLst>
          </p:cNvPr>
          <p:cNvSpPr txBox="1">
            <a:spLocks/>
          </p:cNvSpPr>
          <p:nvPr/>
        </p:nvSpPr>
        <p:spPr>
          <a:xfrm>
            <a:off x="1943889" y="8654551"/>
            <a:ext cx="1333913"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pt-PT" sz="1600" b="1" dirty="0">
                <a:solidFill>
                  <a:srgbClr val="FFFFFF"/>
                </a:solidFill>
                <a:effectLst/>
                <a:latin typeface="Calibri" panose="020F0502020204030204" pitchFamily="34" charset="0"/>
                <a:ea typeface="Calibri" panose="020F0502020204030204" pitchFamily="34" charset="0"/>
              </a:rPr>
              <a:t>ATIVIDADES</a:t>
            </a:r>
            <a:endParaRPr lang="en-US" sz="1600" dirty="0">
              <a:solidFill>
                <a:schemeClr val="bg1"/>
              </a:solidFill>
            </a:endParaRPr>
          </a:p>
        </p:txBody>
      </p:sp>
      <p:cxnSp>
        <p:nvCxnSpPr>
          <p:cNvPr id="30" name="Straight Connector 29">
            <a:extLst>
              <a:ext uri="{FF2B5EF4-FFF2-40B4-BE49-F238E27FC236}">
                <a16:creationId xmlns:a16="http://schemas.microsoft.com/office/drawing/2014/main" id="{ABEA9563-1155-4639-FE7A-C55583A3F1A2}"/>
              </a:ext>
            </a:extLst>
          </p:cNvPr>
          <p:cNvCxnSpPr>
            <a:cxnSpLocks/>
          </p:cNvCxnSpPr>
          <p:nvPr/>
        </p:nvCxnSpPr>
        <p:spPr>
          <a:xfrm>
            <a:off x="1906338"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565EA463-8F34-1A09-91A2-BF1E7C894FF0}"/>
              </a:ext>
            </a:extLst>
          </p:cNvPr>
          <p:cNvGrpSpPr/>
          <p:nvPr/>
        </p:nvGrpSpPr>
        <p:grpSpPr>
          <a:xfrm>
            <a:off x="959956" y="7467406"/>
            <a:ext cx="920484" cy="919581"/>
            <a:chOff x="10376768" y="2334933"/>
            <a:chExt cx="920484" cy="919581"/>
          </a:xfrm>
          <a:solidFill>
            <a:srgbClr val="404040"/>
          </a:solidFill>
        </p:grpSpPr>
        <p:sp>
          <p:nvSpPr>
            <p:cNvPr id="32" name="Freeform 31">
              <a:extLst>
                <a:ext uri="{FF2B5EF4-FFF2-40B4-BE49-F238E27FC236}">
                  <a16:creationId xmlns:a16="http://schemas.microsoft.com/office/drawing/2014/main" id="{B6EF3918-410E-6146-299C-BD3E9D293E4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B1DD745-389A-76A0-F0F7-EF16BE32F7D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4" name="Graphic 2">
              <a:extLst>
                <a:ext uri="{FF2B5EF4-FFF2-40B4-BE49-F238E27FC236}">
                  <a16:creationId xmlns:a16="http://schemas.microsoft.com/office/drawing/2014/main" id="{DE34272C-90C2-C93F-81FA-943B6173AA36}"/>
                </a:ext>
              </a:extLst>
            </p:cNvPr>
            <p:cNvGrpSpPr/>
            <p:nvPr/>
          </p:nvGrpSpPr>
          <p:grpSpPr>
            <a:xfrm>
              <a:off x="10376768" y="2334933"/>
              <a:ext cx="920484" cy="919581"/>
              <a:chOff x="10376768" y="2334933"/>
              <a:chExt cx="920484" cy="919581"/>
            </a:xfrm>
            <a:grpFill/>
          </p:grpSpPr>
          <p:sp>
            <p:nvSpPr>
              <p:cNvPr id="35" name="Freeform 34">
                <a:extLst>
                  <a:ext uri="{FF2B5EF4-FFF2-40B4-BE49-F238E27FC236}">
                    <a16:creationId xmlns:a16="http://schemas.microsoft.com/office/drawing/2014/main" id="{8441A5D5-FC1E-10F5-9236-7B90628DE305}"/>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EB02A7E3-07B8-92EA-636F-98473ABD449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8" name="Text Placeholder 5">
            <a:extLst>
              <a:ext uri="{FF2B5EF4-FFF2-40B4-BE49-F238E27FC236}">
                <a16:creationId xmlns:a16="http://schemas.microsoft.com/office/drawing/2014/main" id="{439437B4-3BD0-35D5-1860-BBB4DD76FBD4}"/>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07</a:t>
            </a:r>
          </a:p>
        </p:txBody>
      </p:sp>
      <p:grpSp>
        <p:nvGrpSpPr>
          <p:cNvPr id="39" name="Graphic 2">
            <a:extLst>
              <a:ext uri="{FF2B5EF4-FFF2-40B4-BE49-F238E27FC236}">
                <a16:creationId xmlns:a16="http://schemas.microsoft.com/office/drawing/2014/main" id="{17D85C3A-010B-BFC7-907C-88F213BC0D9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a16="http://schemas.microsoft.com/office/drawing/2014/main" id="{BAFE1579-238D-431B-B765-52C798AA38A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1A35B83A-AE05-4A83-ED1D-03AEC201401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1F34C2A9-1262-F415-C807-C1B449E600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8060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2980A3E6-E0E7-E04D-F2D6-515CFEDCE82A}"/>
              </a:ext>
            </a:extLst>
          </p:cNvPr>
          <p:cNvSpPr/>
          <p:nvPr/>
        </p:nvSpPr>
        <p:spPr>
          <a:xfrm>
            <a:off x="-60683" y="8893894"/>
            <a:ext cx="7046274" cy="1250912"/>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850219" y="523579"/>
            <a:ext cx="6709456" cy="120413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62185" y="1027728"/>
            <a:ext cx="5162089" cy="697290"/>
          </a:xfrm>
        </p:spPr>
        <p:txBody>
          <a:bodyPr/>
          <a:lstStyle/>
          <a:p>
            <a:pPr>
              <a:lnSpc>
                <a:spcPct val="100000"/>
              </a:lnSpc>
            </a:pPr>
            <a:r>
              <a:rPr lang="pt-PT" sz="2000" dirty="0"/>
              <a:t>Definir o resultado (</a:t>
            </a:r>
            <a:r>
              <a:rPr lang="pt-PT" sz="2000" i="1" dirty="0" err="1"/>
              <a:t>outcome</a:t>
            </a:r>
            <a:r>
              <a:rPr lang="pt-PT" sz="2000" dirty="0"/>
              <a:t>) ou a mudança que se pretende obter </a:t>
            </a: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62186" y="298699"/>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4</a:t>
            </a:r>
            <a:endParaRPr lang="en-US" sz="2000" b="1" dirty="0">
              <a:solidFill>
                <a:srgbClr val="EB7339"/>
              </a:solidFill>
            </a:endParaRPr>
          </a:p>
        </p:txBody>
      </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987269" y="1866817"/>
            <a:ext cx="4093365" cy="1813232"/>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dirty="0">
                <a:solidFill>
                  <a:srgbClr val="404040"/>
                </a:solidFill>
              </a:rPr>
              <a:t>Para o exemplo hipotético utilizado - </a:t>
            </a:r>
            <a:r>
              <a:rPr lang="pt-PT" dirty="0" err="1">
                <a:solidFill>
                  <a:srgbClr val="404040"/>
                </a:solidFill>
              </a:rPr>
              <a:t>projecto</a:t>
            </a:r>
            <a:r>
              <a:rPr lang="pt-PT" dirty="0">
                <a:solidFill>
                  <a:srgbClr val="404040"/>
                </a:solidFill>
              </a:rPr>
              <a:t> de resiliência costeira, uma possível mudança que desejamos ver é ao nível do agregado familiar e da comunidade, pelo que, ao nível mais geral, um resultado abrangente poderia ser que "as comunidades costeiras nas seis ilhas mais populosas são mais resilientes às alterações climáticas". No entanto, esta é uma afirmação muito geral; temos de a dividir em resultados mais específicos. Para tal, temos de compreender o que significa resiliência para as comunidades locais, que vulnerabilidades estamos a tentar resolver e que pessoas pretendemos apoiar e envolver.</a:t>
            </a:r>
            <a:endParaRPr lang="en-US" dirty="0">
              <a:solidFill>
                <a:srgbClr val="404040"/>
              </a:solidFill>
            </a:endParaRP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5122793" y="920048"/>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a16="http://schemas.microsoft.com/office/drawing/2014/main" id="{3E440681-4D22-F61D-D99C-D6734FABC909}"/>
              </a:ext>
            </a:extLst>
          </p:cNvPr>
          <p:cNvSpPr txBox="1">
            <a:spLocks/>
          </p:cNvSpPr>
          <p:nvPr/>
        </p:nvSpPr>
        <p:spPr>
          <a:xfrm>
            <a:off x="5167205" y="2849498"/>
            <a:ext cx="1531985" cy="1395353"/>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pt-PT" sz="1300" b="1" dirty="0">
                <a:solidFill>
                  <a:srgbClr val="404040"/>
                </a:solidFill>
              </a:rPr>
              <a:t>Exemplos desenvolvidos pelo projeto </a:t>
            </a:r>
            <a:r>
              <a:rPr lang="pt-PT" sz="1300" b="1" dirty="0" err="1">
                <a:solidFill>
                  <a:srgbClr val="404040"/>
                </a:solidFill>
              </a:rPr>
              <a:t>Climate</a:t>
            </a:r>
            <a:r>
              <a:rPr lang="pt-PT" sz="1300" b="1" dirty="0">
                <a:solidFill>
                  <a:srgbClr val="404040"/>
                </a:solidFill>
              </a:rPr>
              <a:t> Champions que pode encontrar no Anexo 2.</a:t>
            </a:r>
            <a:endParaRPr lang="en-US" sz="1300" b="1" dirty="0">
              <a:solidFill>
                <a:srgbClr val="404040"/>
              </a:solidFill>
            </a:endParaRPr>
          </a:p>
        </p:txBody>
      </p:sp>
      <p:sp>
        <p:nvSpPr>
          <p:cNvPr id="3" name="Rectangle 2">
            <a:extLst>
              <a:ext uri="{FF2B5EF4-FFF2-40B4-BE49-F238E27FC236}">
                <a16:creationId xmlns:a16="http://schemas.microsoft.com/office/drawing/2014/main" id="{F6B3E18A-5B64-BD73-A892-FB1A3995CBCC}"/>
              </a:ext>
            </a:extLst>
          </p:cNvPr>
          <p:cNvSpPr/>
          <p:nvPr/>
        </p:nvSpPr>
        <p:spPr>
          <a:xfrm>
            <a:off x="-10828" y="4836831"/>
            <a:ext cx="5035901" cy="125091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D524FB50-4E90-3FC7-CB4A-849421FF008F}"/>
              </a:ext>
            </a:extLst>
          </p:cNvPr>
          <p:cNvSpPr txBox="1">
            <a:spLocks/>
          </p:cNvSpPr>
          <p:nvPr/>
        </p:nvSpPr>
        <p:spPr>
          <a:xfrm>
            <a:off x="1240725" y="5340980"/>
            <a:ext cx="3588266" cy="746763"/>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sz="2000" dirty="0"/>
              <a:t>Desenvolver um caminho em grupo</a:t>
            </a:r>
            <a:endParaRPr lang="en-US" sz="1200" dirty="0"/>
          </a:p>
        </p:txBody>
      </p:sp>
      <p:sp>
        <p:nvSpPr>
          <p:cNvPr id="8" name="Text Placeholder 5">
            <a:extLst>
              <a:ext uri="{FF2B5EF4-FFF2-40B4-BE49-F238E27FC236}">
                <a16:creationId xmlns:a16="http://schemas.microsoft.com/office/drawing/2014/main" id="{449EF5BA-3E91-E828-1075-42AE0C60416D}"/>
              </a:ext>
            </a:extLst>
          </p:cNvPr>
          <p:cNvSpPr txBox="1">
            <a:spLocks/>
          </p:cNvSpPr>
          <p:nvPr/>
        </p:nvSpPr>
        <p:spPr>
          <a:xfrm>
            <a:off x="1240725" y="4611951"/>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5</a:t>
            </a:r>
            <a:endParaRPr lang="en-US" sz="2000" b="1" dirty="0">
              <a:solidFill>
                <a:srgbClr val="EB7339"/>
              </a:solidFill>
            </a:endParaRPr>
          </a:p>
        </p:txBody>
      </p:sp>
      <p:sp>
        <p:nvSpPr>
          <p:cNvPr id="52" name="Text Placeholder 5">
            <a:extLst>
              <a:ext uri="{FF2B5EF4-FFF2-40B4-BE49-F238E27FC236}">
                <a16:creationId xmlns:a16="http://schemas.microsoft.com/office/drawing/2014/main" id="{A39D90A8-3FB4-0C00-3DFC-88708894B515}"/>
              </a:ext>
            </a:extLst>
          </p:cNvPr>
          <p:cNvSpPr txBox="1">
            <a:spLocks/>
          </p:cNvSpPr>
          <p:nvPr/>
        </p:nvSpPr>
        <p:spPr>
          <a:xfrm>
            <a:off x="1240724" y="6420179"/>
            <a:ext cx="5744867" cy="233869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pt-PT" dirty="0">
                <a:solidFill>
                  <a:srgbClr val="404040"/>
                </a:solidFill>
              </a:rPr>
              <a:t>Estabelecer o seu percurso de mudança em pedaços de cartão pode ser um ótimo exercício de grupo, pois permite-lhe reordenar e ajustar as suas ideias. Utilize cartões com "para que isto aconteça..." e coloque-os entre os seus resultados/condições prévias para testar o fluxo das suas ideias</a:t>
            </a:r>
            <a:r>
              <a:rPr lang="en-US" dirty="0">
                <a:solidFill>
                  <a:srgbClr val="404040"/>
                </a:solidFill>
              </a:rPr>
              <a:t>.</a:t>
            </a:r>
          </a:p>
          <a:p>
            <a:pPr algn="just">
              <a:lnSpc>
                <a:spcPct val="100000"/>
              </a:lnSpc>
            </a:pPr>
            <a:endParaRPr lang="en-US" dirty="0">
              <a:solidFill>
                <a:srgbClr val="404040"/>
              </a:solidFill>
            </a:endParaRPr>
          </a:p>
          <a:p>
            <a:pPr algn="just">
              <a:lnSpc>
                <a:spcPct val="100000"/>
              </a:lnSpc>
            </a:pPr>
            <a:r>
              <a:rPr lang="pt-PT" dirty="0">
                <a:solidFill>
                  <a:srgbClr val="404040"/>
                </a:solidFill>
              </a:rPr>
              <a:t>Também pode acrescentar algumas intervenções, pressupostos e indicadores (ver os respetivos passos) em cartões para construir uma TM mais completa. Este também pode ser um exercício divertido que aumenta a compreensão do processo de desenvolvimento de uma TM</a:t>
            </a:r>
            <a:r>
              <a:rPr lang="en-US" dirty="0">
                <a:solidFill>
                  <a:srgbClr val="404040"/>
                </a:solidFill>
              </a:rPr>
              <a:t>. </a:t>
            </a:r>
          </a:p>
          <a:p>
            <a:pPr algn="just">
              <a:lnSpc>
                <a:spcPct val="100000"/>
              </a:lnSpc>
            </a:pPr>
            <a:endParaRPr lang="en-US" dirty="0">
              <a:solidFill>
                <a:srgbClr val="404040"/>
              </a:solidFill>
            </a:endParaRPr>
          </a:p>
          <a:p>
            <a:pPr algn="just">
              <a:lnSpc>
                <a:spcPct val="100000"/>
              </a:lnSpc>
            </a:pPr>
            <a:r>
              <a:rPr lang="pt-PT" dirty="0">
                <a:solidFill>
                  <a:srgbClr val="404040"/>
                </a:solidFill>
              </a:rPr>
              <a:t>Poderá querer começar com um exercício de aquecimento, desenvolvendo um percurso simples de mudança para uma atividade diária, como "chegar ao trabalho a horas". Isto ajuda sempre as pessoas a compreenderem a lógica da abordagem antes de lidarem com tarefas mais complexas relacionadas com as alterações climáticas</a:t>
            </a:r>
            <a:r>
              <a:rPr lang="en-US" dirty="0">
                <a:solidFill>
                  <a:srgbClr val="404040"/>
                </a:solidFill>
              </a:rPr>
              <a:t>.</a:t>
            </a:r>
          </a:p>
        </p:txBody>
      </p:sp>
      <p:grpSp>
        <p:nvGrpSpPr>
          <p:cNvPr id="58" name="Graphic 2">
            <a:extLst>
              <a:ext uri="{FF2B5EF4-FFF2-40B4-BE49-F238E27FC236}">
                <a16:creationId xmlns:a16="http://schemas.microsoft.com/office/drawing/2014/main" id="{0E6EDBBC-A339-BC66-3EA0-6C54D582A3C1}"/>
              </a:ext>
            </a:extLst>
          </p:cNvPr>
          <p:cNvGrpSpPr/>
          <p:nvPr/>
        </p:nvGrpSpPr>
        <p:grpSpPr>
          <a:xfrm rot="16200000">
            <a:off x="-1788761" y="5320585"/>
            <a:ext cx="3975892" cy="1735863"/>
            <a:chOff x="3357879" y="5072538"/>
            <a:chExt cx="593407" cy="259080"/>
          </a:xfrm>
          <a:solidFill>
            <a:srgbClr val="EB7339"/>
          </a:solidFill>
        </p:grpSpPr>
        <p:sp>
          <p:nvSpPr>
            <p:cNvPr id="59" name="Freeform 58">
              <a:extLst>
                <a:ext uri="{FF2B5EF4-FFF2-40B4-BE49-F238E27FC236}">
                  <a16:creationId xmlns:a16="http://schemas.microsoft.com/office/drawing/2014/main" id="{B0F8502E-7315-1A33-D4F8-6C27B38F9BF0}"/>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4EC0CF4F-93D5-FCB6-1855-836A69BAB76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7683540E-7316-2F8F-7B18-F6F2A5826B5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2" name="Rectangle 61">
            <a:extLst>
              <a:ext uri="{FF2B5EF4-FFF2-40B4-BE49-F238E27FC236}">
                <a16:creationId xmlns:a16="http://schemas.microsoft.com/office/drawing/2014/main" id="{016A2820-3E0B-9C03-A292-668C5144631A}"/>
              </a:ext>
            </a:extLst>
          </p:cNvPr>
          <p:cNvSpPr/>
          <p:nvPr/>
        </p:nvSpPr>
        <p:spPr>
          <a:xfrm>
            <a:off x="4716063" y="4537066"/>
            <a:ext cx="2879758" cy="1716895"/>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3" name="Text Placeholder 5">
            <a:extLst>
              <a:ext uri="{FF2B5EF4-FFF2-40B4-BE49-F238E27FC236}">
                <a16:creationId xmlns:a16="http://schemas.microsoft.com/office/drawing/2014/main" id="{281CB223-F672-BE64-552F-E169604E82B6}"/>
              </a:ext>
            </a:extLst>
          </p:cNvPr>
          <p:cNvSpPr txBox="1">
            <a:spLocks/>
          </p:cNvSpPr>
          <p:nvPr/>
        </p:nvSpPr>
        <p:spPr>
          <a:xfrm>
            <a:off x="1237317" y="8974749"/>
            <a:ext cx="5567520" cy="107912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pt-PT" dirty="0"/>
              <a:t>A TM pode ajudar-nos a responder a estas questões. Ao mapear o projeto utilizando a TM, devemos procurar abordar os fatores subjacentes que conduzem à vulnerabilidade às alterações climáticas - ou seja, abordar os problemas e não apenas os sintomas. Neste exemplo, a via de mudança pode considerar a resiliência física às catástrofes relacionadas com o clima, mas também a resiliência socioeconómica, por exemplo, em resposta à redução do rendimento da pesca costeira devido à degradação dos recifes</a:t>
            </a:r>
            <a:r>
              <a:rPr lang="en-US" dirty="0"/>
              <a:t>.</a:t>
            </a:r>
          </a:p>
          <a:p>
            <a:pPr algn="just">
              <a:lnSpc>
                <a:spcPct val="100000"/>
              </a:lnSpc>
            </a:pPr>
            <a:endParaRPr lang="en-US" dirty="0"/>
          </a:p>
        </p:txBody>
      </p:sp>
    </p:spTree>
    <p:extLst>
      <p:ext uri="{BB962C8B-B14F-4D97-AF65-F5344CB8AC3E}">
        <p14:creationId xmlns:p14="http://schemas.microsoft.com/office/powerpoint/2010/main" val="123613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2CB581F-A02E-5E90-8E2B-781AB2075E4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23</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08</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225932" y="3909903"/>
            <a:ext cx="4428867"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406976" y="4051822"/>
            <a:ext cx="432402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DEFINIR AS INTERVENÇÕES</a:t>
            </a:r>
          </a:p>
        </p:txBody>
      </p:sp>
    </p:spTree>
    <p:extLst>
      <p:ext uri="{BB962C8B-B14F-4D97-AF65-F5344CB8AC3E}">
        <p14:creationId xmlns:p14="http://schemas.microsoft.com/office/powerpoint/2010/main" val="105086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45DFE824-D5FE-1DC3-3678-DA578D8B2F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75687" y="559217"/>
            <a:ext cx="4208674" cy="2659858"/>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3" y="3460886"/>
            <a:ext cx="6002255" cy="1332753"/>
          </a:xfrm>
          <a:prstGeom prst="rect">
            <a:avLst/>
          </a:prstGeom>
        </p:spPr>
        <p:txBody>
          <a:bodyPr/>
          <a:lstStyle/>
          <a:p>
            <a:r>
              <a:rPr lang="pt-PT" sz="1500" b="0" i="1" dirty="0"/>
              <a:t>Depois de compreender como os resultados intermédios contribuem para o resultado final e para a visão, pode começar a considerar as atividades ou intervenções que podem ajudar a alcançar cada resultado. Tendo já desenvolvido um percurso de mudança, é mais fácil garantir que as suas intervenções são direcionadas para a mudança que deseja ver</a:t>
            </a:r>
            <a:r>
              <a:rPr lang="en-US" sz="1500" b="0" i="1" dirty="0"/>
              <a:t>.</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73054" y="4802656"/>
            <a:ext cx="6013565" cy="1693680"/>
          </a:xfrm>
          <a:prstGeom prst="rect">
            <a:avLst/>
          </a:prstGeom>
        </p:spPr>
        <p:txBody>
          <a:bodyPr numCol="2">
            <a:normAutofit lnSpcReduction="10000"/>
          </a:bodyPr>
          <a:lstStyle/>
          <a:p>
            <a:pPr>
              <a:lnSpc>
                <a:spcPct val="100000"/>
              </a:lnSpc>
              <a:spcBef>
                <a:spcPts val="600"/>
              </a:spcBef>
            </a:pPr>
            <a:r>
              <a:rPr lang="pt-PT" dirty="0"/>
              <a:t>Talvez por termos uma tendência natural para "começar a fazer as coisas", alguns planeadores de projetos têm tendência para começar pelas intervenções e não pelos resultados. Isto pode significar que não pensamos claramente como a intervenção nos ajudará a atingir os nossos objetivos a curto, médio e longo prazo. Isto pode significar que as intervenções carecem de foco ou não são colocadas na sequência correta</a:t>
            </a:r>
            <a:r>
              <a:rPr lang="en-US" dirty="0"/>
              <a:t>. </a:t>
            </a:r>
          </a:p>
          <a:p>
            <a:pPr>
              <a:lnSpc>
                <a:spcPct val="100000"/>
              </a:lnSpc>
              <a:spcBef>
                <a:spcPts val="600"/>
              </a:spcBef>
            </a:pPr>
            <a:r>
              <a:rPr lang="pt-PT" dirty="0"/>
              <a:t>Isto é particularmente importante quando se trata de envolver as partes interessadas e as comunidades. Por exemplo, não faz muito sentido investir numa avaliação pormenorizada de uma opção de adaptação que não seja aceitável para as partes interessadas. Da mesma forma, as comunidades podem estar em melhor posição para dar feedback sobre uma opção quando o conceito tiver sido suficientemente desenvolvido e alguns aspetos da viabilidade puderem ser comunicados</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24</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08</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425012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91536E-94C1-109B-AF72-CF35B67DB096}"/>
              </a:ext>
            </a:extLst>
          </p:cNvPr>
          <p:cNvSpPr/>
          <p:nvPr/>
        </p:nvSpPr>
        <p:spPr>
          <a:xfrm>
            <a:off x="-31337" y="6791839"/>
            <a:ext cx="5560092" cy="97707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39" name="Text Placeholder 5">
            <a:extLst>
              <a:ext uri="{FF2B5EF4-FFF2-40B4-BE49-F238E27FC236}">
                <a16:creationId xmlns:a16="http://schemas.microsoft.com/office/drawing/2014/main" id="{190FA138-A8E6-B7D1-B395-A1DCB40B5BE4}"/>
              </a:ext>
            </a:extLst>
          </p:cNvPr>
          <p:cNvSpPr txBox="1">
            <a:spLocks/>
          </p:cNvSpPr>
          <p:nvPr/>
        </p:nvSpPr>
        <p:spPr>
          <a:xfrm>
            <a:off x="731376" y="6939285"/>
            <a:ext cx="4889125" cy="107919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sz="2000" dirty="0"/>
              <a:t>Pense em possíveis intervenções para alcançar o resultado desejado do seu projeto </a:t>
            </a:r>
            <a:endParaRPr lang="en-US" sz="1200" dirty="0"/>
          </a:p>
        </p:txBody>
      </p:sp>
      <p:sp>
        <p:nvSpPr>
          <p:cNvPr id="40" name="Text Placeholder 5">
            <a:extLst>
              <a:ext uri="{FF2B5EF4-FFF2-40B4-BE49-F238E27FC236}">
                <a16:creationId xmlns:a16="http://schemas.microsoft.com/office/drawing/2014/main" id="{056AB0AE-1D2D-8F5A-28C7-C1916AE30790}"/>
              </a:ext>
            </a:extLst>
          </p:cNvPr>
          <p:cNvSpPr txBox="1">
            <a:spLocks/>
          </p:cNvSpPr>
          <p:nvPr/>
        </p:nvSpPr>
        <p:spPr>
          <a:xfrm>
            <a:off x="812507" y="6475504"/>
            <a:ext cx="1079199"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6</a:t>
            </a:r>
            <a:endParaRPr lang="en-US" sz="2000" b="1" dirty="0">
              <a:solidFill>
                <a:srgbClr val="EB7339"/>
              </a:solidFill>
            </a:endParaRPr>
          </a:p>
        </p:txBody>
      </p:sp>
      <p:sp>
        <p:nvSpPr>
          <p:cNvPr id="41" name="Text Placeholder 5">
            <a:extLst>
              <a:ext uri="{FF2B5EF4-FFF2-40B4-BE49-F238E27FC236}">
                <a16:creationId xmlns:a16="http://schemas.microsoft.com/office/drawing/2014/main" id="{937CF76C-4B76-7048-99FE-2C7B9E32C4E0}"/>
              </a:ext>
            </a:extLst>
          </p:cNvPr>
          <p:cNvSpPr txBox="1">
            <a:spLocks/>
          </p:cNvSpPr>
          <p:nvPr/>
        </p:nvSpPr>
        <p:spPr>
          <a:xfrm>
            <a:off x="695246" y="7951829"/>
            <a:ext cx="4889125" cy="2074673"/>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dirty="0">
                <a:solidFill>
                  <a:srgbClr val="404040"/>
                </a:solidFill>
              </a:rPr>
              <a:t>As intervenções dependerão da análise da situação, da forma como a resiliência é definida e dos resultados que pretendemos que o projeto alcance. Devemos considerar onde e que tipo de mudança é necessária para alcançar os resultados desejados. Isto pode ir desde o reforço das políticas nacionais até às mudanças de comportamento a nível dos agregados familiares</a:t>
            </a:r>
            <a:r>
              <a:rPr lang="en-US" dirty="0">
                <a:solidFill>
                  <a:srgbClr val="404040"/>
                </a:solidFill>
              </a:rPr>
              <a:t>.</a:t>
            </a:r>
          </a:p>
          <a:p>
            <a:pPr>
              <a:lnSpc>
                <a:spcPct val="100000"/>
              </a:lnSpc>
            </a:pPr>
            <a:endParaRPr lang="en-US" dirty="0">
              <a:solidFill>
                <a:srgbClr val="404040"/>
              </a:solidFill>
            </a:endParaRPr>
          </a:p>
          <a:p>
            <a:pPr>
              <a:lnSpc>
                <a:spcPct val="100000"/>
              </a:lnSpc>
            </a:pPr>
            <a:r>
              <a:rPr lang="pt-PT" dirty="0">
                <a:solidFill>
                  <a:srgbClr val="404040"/>
                </a:solidFill>
              </a:rPr>
              <a:t>Os prazos também devem ser tidos em conta; pode ser importante para as comunidades verem alguns benefícios a curto prazo, bem como considerar os impactos e as respostas a longo prazo</a:t>
            </a:r>
            <a:r>
              <a:rPr lang="en-US" dirty="0">
                <a:solidFill>
                  <a:srgbClr val="404040"/>
                </a:solidFill>
              </a:rPr>
              <a:t>.</a:t>
            </a:r>
          </a:p>
          <a:p>
            <a:pPr>
              <a:lnSpc>
                <a:spcPct val="100000"/>
              </a:lnSpc>
            </a:pPr>
            <a:endParaRPr lang="en-US" dirty="0">
              <a:solidFill>
                <a:srgbClr val="404040"/>
              </a:solidFill>
            </a:endParaRPr>
          </a:p>
          <a:p>
            <a:pPr>
              <a:lnSpc>
                <a:spcPct val="100000"/>
              </a:lnSpc>
            </a:pPr>
            <a:r>
              <a:rPr lang="pt-PT" dirty="0">
                <a:solidFill>
                  <a:srgbClr val="404040"/>
                </a:solidFill>
              </a:rPr>
              <a:t>No nosso projeto de exemplo, podemos decidir que a restauração dos mangais é uma intervenção valiosa que pode trazer benefícios a curto, médio e longo prazo</a:t>
            </a:r>
            <a:r>
              <a:rPr lang="en-US" dirty="0">
                <a:solidFill>
                  <a:srgbClr val="404040"/>
                </a:solidFill>
              </a:rPr>
              <a:t>.</a:t>
            </a:r>
          </a:p>
          <a:p>
            <a:pPr>
              <a:lnSpc>
                <a:spcPct val="100000"/>
              </a:lnSpc>
            </a:pPr>
            <a:endParaRPr lang="en-US" sz="1300" dirty="0">
              <a:solidFill>
                <a:srgbClr val="404040"/>
              </a:solidFill>
            </a:endParaRPr>
          </a:p>
        </p:txBody>
      </p:sp>
      <p:sp>
        <p:nvSpPr>
          <p:cNvPr id="42" name="Text Placeholder 5">
            <a:extLst>
              <a:ext uri="{FF2B5EF4-FFF2-40B4-BE49-F238E27FC236}">
                <a16:creationId xmlns:a16="http://schemas.microsoft.com/office/drawing/2014/main" id="{5BE93ABF-7DE9-44CD-68B3-C6BDD0005FC1}"/>
              </a:ext>
            </a:extLst>
          </p:cNvPr>
          <p:cNvSpPr txBox="1">
            <a:spLocks/>
          </p:cNvSpPr>
          <p:nvPr/>
        </p:nvSpPr>
        <p:spPr>
          <a:xfrm>
            <a:off x="5528755" y="8593570"/>
            <a:ext cx="1390703"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pt-PT" sz="1300" b="1" dirty="0">
                <a:solidFill>
                  <a:srgbClr val="404040"/>
                </a:solidFill>
              </a:rPr>
              <a:t>Exemplos desenvolvidos pelo projeto </a:t>
            </a:r>
            <a:r>
              <a:rPr lang="pt-PT" sz="1300" b="1" dirty="0" err="1">
                <a:solidFill>
                  <a:srgbClr val="404040"/>
                </a:solidFill>
              </a:rPr>
              <a:t>Climate</a:t>
            </a:r>
            <a:r>
              <a:rPr lang="pt-PT" sz="1300" b="1" dirty="0">
                <a:solidFill>
                  <a:srgbClr val="404040"/>
                </a:solidFill>
              </a:rPr>
              <a:t> Champions que pode encontrar no Anexo 2</a:t>
            </a:r>
            <a:r>
              <a:rPr lang="en-US" sz="1300" b="1" dirty="0">
                <a:solidFill>
                  <a:srgbClr val="404040"/>
                </a:solidFill>
              </a:rPr>
              <a:t>.</a:t>
            </a:r>
          </a:p>
        </p:txBody>
      </p:sp>
      <p:grpSp>
        <p:nvGrpSpPr>
          <p:cNvPr id="43" name="Group 42">
            <a:extLst>
              <a:ext uri="{FF2B5EF4-FFF2-40B4-BE49-F238E27FC236}">
                <a16:creationId xmlns:a16="http://schemas.microsoft.com/office/drawing/2014/main" id="{BD80E6C1-880A-846A-0DC4-66B1CAC880D8}"/>
              </a:ext>
            </a:extLst>
          </p:cNvPr>
          <p:cNvGrpSpPr/>
          <p:nvPr/>
        </p:nvGrpSpPr>
        <p:grpSpPr>
          <a:xfrm>
            <a:off x="5795823" y="7296827"/>
            <a:ext cx="1254305" cy="1254089"/>
            <a:chOff x="3258209" y="1217581"/>
            <a:chExt cx="4712093" cy="4711281"/>
          </a:xfrm>
          <a:solidFill>
            <a:srgbClr val="404040"/>
          </a:solidFill>
        </p:grpSpPr>
        <p:sp>
          <p:nvSpPr>
            <p:cNvPr id="44" name="Freeform 43">
              <a:extLst>
                <a:ext uri="{FF2B5EF4-FFF2-40B4-BE49-F238E27FC236}">
                  <a16:creationId xmlns:a16="http://schemas.microsoft.com/office/drawing/2014/main" id="{6576DBA8-D30A-7BAB-6171-25A7C7E1DAAC}"/>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0A63D4AD-E36B-53FB-8598-AAD60247EF9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233F383C-CCB9-9B54-1A85-0621FBF592CE}"/>
                </a:ext>
              </a:extLst>
            </p:cNvPr>
            <p:cNvGrpSpPr/>
            <p:nvPr/>
          </p:nvGrpSpPr>
          <p:grpSpPr>
            <a:xfrm>
              <a:off x="3258209" y="1217581"/>
              <a:ext cx="4712093" cy="4711281"/>
              <a:chOff x="3258209" y="1217581"/>
              <a:chExt cx="4712093" cy="4711281"/>
            </a:xfrm>
            <a:grpFill/>
          </p:grpSpPr>
          <p:sp>
            <p:nvSpPr>
              <p:cNvPr id="47" name="Freeform 46">
                <a:extLst>
                  <a:ext uri="{FF2B5EF4-FFF2-40B4-BE49-F238E27FC236}">
                    <a16:creationId xmlns:a16="http://schemas.microsoft.com/office/drawing/2014/main" id="{C4B46973-9162-2096-0020-1AC3456FD69B}"/>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DAD41C09-C395-CD83-FA30-E577FCE240B5}"/>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E60A5745-F461-F0C5-A1C5-44DAB504E49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308EB21B-E90B-9645-1C14-21A84A944755}"/>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D3C3B4C0-1A57-DCF7-E551-74319EABB6FC}"/>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74938D53-6D3C-EED9-D704-962FA8E32B66}"/>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1A3A906-0D97-E2F7-820D-18058A11EAC8}"/>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1F0CA760-796E-F3F5-1DBC-0E91D65584E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E9E1A14C-A881-3A92-B51D-158377B1391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11DADD39-7FF8-FB05-EB48-EA9BB584BE5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1CCD1745-E65B-17DF-684B-D4B9850F281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E819D2EB-AE4E-87C3-E603-767A644B06B7}"/>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6F414D2E-EF6A-AA1B-41CE-6433877E1C9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D7A5DBDE-FF5C-3EBB-A56A-D9D28C019C3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 name="TextBox 18">
            <a:extLst>
              <a:ext uri="{FF2B5EF4-FFF2-40B4-BE49-F238E27FC236}">
                <a16:creationId xmlns:a16="http://schemas.microsoft.com/office/drawing/2014/main" id="{6C482B7C-DC96-F056-7FBB-CFB1762F95A5}"/>
              </a:ext>
            </a:extLst>
          </p:cNvPr>
          <p:cNvSpPr txBox="1"/>
          <p:nvPr/>
        </p:nvSpPr>
        <p:spPr>
          <a:xfrm>
            <a:off x="2595085" y="1258280"/>
            <a:ext cx="4324024"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DEFINIR AS INTERVENÇÕES</a:t>
            </a:r>
          </a:p>
        </p:txBody>
      </p:sp>
    </p:spTree>
    <p:extLst>
      <p:ext uri="{BB962C8B-B14F-4D97-AF65-F5344CB8AC3E}">
        <p14:creationId xmlns:p14="http://schemas.microsoft.com/office/powerpoint/2010/main" val="265105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CA64604-7980-EEBB-1101-05FA48DB5D1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rot="16200000">
            <a:off x="-3175" y="3859213"/>
            <a:ext cx="5732463" cy="4370387"/>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25</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09</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1668736" y="4313409"/>
            <a:ext cx="465103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1849780" y="4455328"/>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IDENTIFICAR PRESSUPOSTOS</a:t>
            </a:r>
          </a:p>
        </p:txBody>
      </p:sp>
      <p:sp>
        <p:nvSpPr>
          <p:cNvPr id="17" name="Rectangle 16">
            <a:extLst>
              <a:ext uri="{FF2B5EF4-FFF2-40B4-BE49-F238E27FC236}">
                <a16:creationId xmlns:a16="http://schemas.microsoft.com/office/drawing/2014/main" id="{65DFCAC4-F56A-E1E9-33FF-C843F6F8F3B3}"/>
              </a:ext>
            </a:extLst>
          </p:cNvPr>
          <p:cNvSpPr/>
          <p:nvPr/>
        </p:nvSpPr>
        <p:spPr>
          <a:xfrm>
            <a:off x="1668736" y="5157419"/>
            <a:ext cx="272546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TextBox 19">
            <a:extLst>
              <a:ext uri="{FF2B5EF4-FFF2-40B4-BE49-F238E27FC236}">
                <a16:creationId xmlns:a16="http://schemas.microsoft.com/office/drawing/2014/main" id="{F6EBB49A-479E-CBAC-DD43-437DED2AA9CC}"/>
              </a:ext>
            </a:extLst>
          </p:cNvPr>
          <p:cNvSpPr txBox="1"/>
          <p:nvPr/>
        </p:nvSpPr>
        <p:spPr>
          <a:xfrm>
            <a:off x="1849781" y="5299338"/>
            <a:ext cx="258887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OBSTÁCULOS</a:t>
            </a:r>
          </a:p>
        </p:txBody>
      </p:sp>
    </p:spTree>
    <p:extLst>
      <p:ext uri="{BB962C8B-B14F-4D97-AF65-F5344CB8AC3E}">
        <p14:creationId xmlns:p14="http://schemas.microsoft.com/office/powerpoint/2010/main" val="35340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5">
            <a:extLst>
              <a:ext uri="{FF2B5EF4-FFF2-40B4-BE49-F238E27FC236}">
                <a16:creationId xmlns:a16="http://schemas.microsoft.com/office/drawing/2014/main" id="{B2F80E9D-C210-6940-1168-8E548693DD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6"/>
          <a:stretch/>
        </p:blipFill>
        <p:spPr>
          <a:xfrm rot="16200000">
            <a:off x="727235" y="-151246"/>
            <a:ext cx="2658806" cy="4212017"/>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09</a:t>
            </a:r>
          </a:p>
        </p:txBody>
      </p:sp>
      <p:grpSp>
        <p:nvGrpSpPr>
          <p:cNvPr id="77" name="Graphic 2">
            <a:extLst>
              <a:ext uri="{FF2B5EF4-FFF2-40B4-BE49-F238E27FC236}">
                <a16:creationId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4" y="3420480"/>
            <a:ext cx="5787886" cy="1373160"/>
          </a:xfrm>
          <a:prstGeom prst="rect">
            <a:avLst/>
          </a:prstGeom>
        </p:spPr>
        <p:txBody>
          <a:bodyPr/>
          <a:lstStyle/>
          <a:p>
            <a:r>
              <a:rPr lang="pt-PT" sz="1600" b="0" i="1" dirty="0"/>
              <a:t>As suposições que fazemos (em quase tudo o que fazemos) são influenciadas pelos nossos valores pessoais, pela nossa experiência profissional, pelas provas que nos são apresentadas (Vogel 2012), pelo nosso contexto cultural e por muitos outros fatores</a:t>
            </a:r>
            <a:r>
              <a:rPr lang="en-US" sz="1600" b="0" i="1"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4536350"/>
            <a:ext cx="6013565" cy="2915854"/>
          </a:xfrm>
          <a:prstGeom prst="rect">
            <a:avLst/>
          </a:prstGeom>
        </p:spPr>
        <p:txBody>
          <a:bodyPr numCol="2">
            <a:normAutofit fontScale="92500"/>
          </a:bodyPr>
          <a:lstStyle/>
          <a:p>
            <a:r>
              <a:rPr lang="pt-PT" dirty="0"/>
              <a:t>Os pressupostos são influenciados pelos nossos valores pessoais, pela nossa experiência profissional, pelas provas que nos são apresentadas (Vogel 2012), pela nossa formação cultural e por muitos outros fatores. Pode não ser imediatamente evidente, mas o caminho da mudança, as intervenções e os indicadores que irá desenvolver serão moldados por pressupostos sobre como a mudança acontece, e o quê e quem no seu grupo são importantes para afetar a mudança. Então, o que é que isto tem a ver com a conceção de um bom projeto de Campeões Comunitários para as Alterações Climáticas? Se os pressupostos traçados sobre como os resultados serão alcançados estão errados, tornam-se passos instáveis no nosso caminho de mudança, tal como uma estrada bloqueada torna impossível chegarmos ao nosso destino. Os pressupostos são sensíveis ao tempo; não podemos saber como as circunstâncias podem ou não mudar no futuro, por isso temos de identificar alguns pressupostos realistas sobre o que pensamos que vai acontecer, idealmente apoiados em provas que os justifiquem</a:t>
            </a:r>
            <a:r>
              <a:rPr lang="en-US" dirty="0"/>
              <a:t>.</a:t>
            </a:r>
          </a:p>
          <a:p>
            <a:r>
              <a:rPr lang="pt-PT" dirty="0"/>
              <a:t>Ao identificar claramente os pressupostos, é possível testá-los e monitorizá-los. Podemos partir do princípio de que uma intervenção que funcionou numa ilha funcionará noutra, mas ao testar este pressuposto com os líderes comunitários na fase de conceção do projeto, podemos descobrir que a atividade é culturalmente adequada num local mas não no outro. Para além dos pressupostos, também é útil fazer uma lista das barreiras que considera que irá enfrentar para alcançar cada objetivo. Isto pode levar a que se revejam e ajustem as intervenções propostas</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26</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371506" y="1177957"/>
            <a:ext cx="461480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A20E768-99EE-5B33-64E9-C232284D7CCE}"/>
              </a:ext>
            </a:extLst>
          </p:cNvPr>
          <p:cNvSpPr/>
          <p:nvPr/>
        </p:nvSpPr>
        <p:spPr>
          <a:xfrm>
            <a:off x="369954" y="1893414"/>
            <a:ext cx="2524332"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Rectangle 24">
            <a:extLst>
              <a:ext uri="{FF2B5EF4-FFF2-40B4-BE49-F238E27FC236}">
                <a16:creationId xmlns:a16="http://schemas.microsoft.com/office/drawing/2014/main" id="{130B5887-1DF8-581A-BAD8-7C51BA7E9A54}"/>
              </a:ext>
            </a:extLst>
          </p:cNvPr>
          <p:cNvSpPr/>
          <p:nvPr/>
        </p:nvSpPr>
        <p:spPr>
          <a:xfrm>
            <a:off x="761746" y="7657632"/>
            <a:ext cx="6085038" cy="2326340"/>
          </a:xfrm>
          <a:prstGeom prst="rect">
            <a:avLst/>
          </a:prstGeom>
          <a:noFill/>
          <a:ln>
            <a:solidFill>
              <a:srgbClr val="354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8A4B3E3B-DB83-60F4-2BB4-42AA686DB3FD}"/>
              </a:ext>
            </a:extLst>
          </p:cNvPr>
          <p:cNvSpPr txBox="1">
            <a:spLocks/>
          </p:cNvSpPr>
          <p:nvPr/>
        </p:nvSpPr>
        <p:spPr>
          <a:xfrm>
            <a:off x="1037686" y="8218582"/>
            <a:ext cx="5760243" cy="15096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500" b="0" i="1" dirty="0">
                <a:solidFill>
                  <a:srgbClr val="404040"/>
                </a:solidFill>
              </a:rPr>
              <a:t>“</a:t>
            </a:r>
            <a:r>
              <a:rPr lang="pt-PT" sz="1500" b="0" i="1" dirty="0">
                <a:solidFill>
                  <a:srgbClr val="404040"/>
                </a:solidFill>
              </a:rPr>
              <a:t>Todos os programas estão repletos de crenças, pressupostos e hipóteses sobre a forma como a mudança acontece - como os seres humanos trabalham, ou as organizações, ou os sistemas políticos, ou os ecossistemas. A teoria da mudança consiste em articular estes muitos pressupostos sobre a forma como a mudança ocorrerá num programa</a:t>
            </a:r>
            <a:r>
              <a:rPr lang="en-US" sz="1500" b="0" i="1" dirty="0">
                <a:solidFill>
                  <a:srgbClr val="404040"/>
                </a:solidFill>
              </a:rPr>
              <a:t>.”</a:t>
            </a:r>
          </a:p>
          <a:p>
            <a:pPr>
              <a:lnSpc>
                <a:spcPts val="1260"/>
              </a:lnSpc>
              <a:spcBef>
                <a:spcPts val="0"/>
              </a:spcBef>
            </a:pPr>
            <a:endParaRPr lang="en-US" sz="800" dirty="0"/>
          </a:p>
          <a:p>
            <a:pPr>
              <a:lnSpc>
                <a:spcPts val="1860"/>
              </a:lnSpc>
              <a:spcBef>
                <a:spcPts val="0"/>
              </a:spcBef>
            </a:pPr>
            <a:r>
              <a:rPr lang="en-US" sz="1600" dirty="0"/>
              <a:t>Rogers (2008)</a:t>
            </a:r>
          </a:p>
        </p:txBody>
      </p:sp>
      <p:grpSp>
        <p:nvGrpSpPr>
          <p:cNvPr id="27" name="Group 26">
            <a:extLst>
              <a:ext uri="{FF2B5EF4-FFF2-40B4-BE49-F238E27FC236}">
                <a16:creationId xmlns:a16="http://schemas.microsoft.com/office/drawing/2014/main" id="{F7E182F3-4804-E941-BAD7-2515020BC0F6}"/>
              </a:ext>
            </a:extLst>
          </p:cNvPr>
          <p:cNvGrpSpPr/>
          <p:nvPr/>
        </p:nvGrpSpPr>
        <p:grpSpPr>
          <a:xfrm>
            <a:off x="1037686" y="7520653"/>
            <a:ext cx="5076289" cy="425302"/>
            <a:chOff x="1237926" y="8026842"/>
            <a:chExt cx="5076289" cy="425302"/>
          </a:xfrm>
        </p:grpSpPr>
        <p:sp>
          <p:nvSpPr>
            <p:cNvPr id="28" name="Rectangle 27">
              <a:extLst>
                <a:ext uri="{FF2B5EF4-FFF2-40B4-BE49-F238E27FC236}">
                  <a16:creationId xmlns:a16="http://schemas.microsoft.com/office/drawing/2014/main" id="{19A0677F-B3F0-D140-275B-19E1D1263321}"/>
                </a:ext>
              </a:extLst>
            </p:cNvPr>
            <p:cNvSpPr/>
            <p:nvPr/>
          </p:nvSpPr>
          <p:spPr>
            <a:xfrm>
              <a:off x="1237927" y="8026842"/>
              <a:ext cx="1527670" cy="4253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B9777477-2626-3E02-C1AE-D2D7631FD24C}"/>
                </a:ext>
              </a:extLst>
            </p:cNvPr>
            <p:cNvSpPr txBox="1">
              <a:spLocks/>
            </p:cNvSpPr>
            <p:nvPr/>
          </p:nvSpPr>
          <p:spPr>
            <a:xfrm>
              <a:off x="1237926" y="8160744"/>
              <a:ext cx="5076289" cy="291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sz="1600" b="1" dirty="0">
                  <a:solidFill>
                    <a:schemeClr val="bg1"/>
                  </a:solidFill>
                </a:rPr>
                <a:t> PRESSUPOSTOS </a:t>
              </a:r>
            </a:p>
          </p:txBody>
        </p:sp>
      </p:grpSp>
      <p:sp>
        <p:nvSpPr>
          <p:cNvPr id="30" name="Rectangle 29">
            <a:extLst>
              <a:ext uri="{FF2B5EF4-FFF2-40B4-BE49-F238E27FC236}">
                <a16:creationId xmlns:a16="http://schemas.microsoft.com/office/drawing/2014/main" id="{16430455-5569-4C1A-AE85-44804C2A7FD6}"/>
              </a:ext>
            </a:extLst>
          </p:cNvPr>
          <p:cNvSpPr/>
          <p:nvPr/>
        </p:nvSpPr>
        <p:spPr>
          <a:xfrm rot="16200000">
            <a:off x="5510029" y="6906109"/>
            <a:ext cx="328885" cy="16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2527484-C02D-C58D-E880-CC9104B55479}"/>
              </a:ext>
            </a:extLst>
          </p:cNvPr>
          <p:cNvGrpSpPr/>
          <p:nvPr/>
        </p:nvGrpSpPr>
        <p:grpSpPr>
          <a:xfrm>
            <a:off x="4999086" y="7150293"/>
            <a:ext cx="1513659" cy="1101969"/>
            <a:chOff x="3400450" y="986392"/>
            <a:chExt cx="1487826" cy="1083162"/>
          </a:xfrm>
          <a:solidFill>
            <a:srgbClr val="262626"/>
          </a:solidFill>
        </p:grpSpPr>
        <p:sp>
          <p:nvSpPr>
            <p:cNvPr id="32" name="Freeform 31">
              <a:extLst>
                <a:ext uri="{FF2B5EF4-FFF2-40B4-BE49-F238E27FC236}">
                  <a16:creationId xmlns:a16="http://schemas.microsoft.com/office/drawing/2014/main" id="{82B2A8C8-B334-5618-B40E-5C2B9C4D273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DB4C8D1-98E7-ACFA-4546-7542AD2BDDE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2" name="TextBox 18">
            <a:extLst>
              <a:ext uri="{FF2B5EF4-FFF2-40B4-BE49-F238E27FC236}">
                <a16:creationId xmlns:a16="http://schemas.microsoft.com/office/drawing/2014/main" id="{8B90D633-7191-5A40-5154-C15B84164C1E}"/>
              </a:ext>
            </a:extLst>
          </p:cNvPr>
          <p:cNvSpPr txBox="1"/>
          <p:nvPr/>
        </p:nvSpPr>
        <p:spPr>
          <a:xfrm>
            <a:off x="419538" y="1233322"/>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IDENTIFICAR PRESSUPOSTOS</a:t>
            </a:r>
          </a:p>
        </p:txBody>
      </p:sp>
      <p:sp>
        <p:nvSpPr>
          <p:cNvPr id="3" name="TextBox 19">
            <a:extLst>
              <a:ext uri="{FF2B5EF4-FFF2-40B4-BE49-F238E27FC236}">
                <a16:creationId xmlns:a16="http://schemas.microsoft.com/office/drawing/2014/main" id="{680B16E0-9EEA-D6E4-4CA0-C88594ECF158}"/>
              </a:ext>
            </a:extLst>
          </p:cNvPr>
          <p:cNvSpPr txBox="1"/>
          <p:nvPr/>
        </p:nvSpPr>
        <p:spPr>
          <a:xfrm>
            <a:off x="419538" y="1957156"/>
            <a:ext cx="258887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OBSTÁCULOS</a:t>
            </a:r>
          </a:p>
        </p:txBody>
      </p:sp>
    </p:spTree>
    <p:extLst>
      <p:ext uri="{BB962C8B-B14F-4D97-AF65-F5344CB8AC3E}">
        <p14:creationId xmlns:p14="http://schemas.microsoft.com/office/powerpoint/2010/main" val="373053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a14="http://schemas.microsoft.com/office/drawing/2010/main"/>
                </a:ext>
              </a:extLst>
            </a:blip>
            <a:srcRect/>
            <a:stretch>
              <a:fillRect l="1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25622" y="2866366"/>
            <a:ext cx="6409460" cy="198074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51552" y="3524640"/>
            <a:ext cx="4759455" cy="1390463"/>
          </a:xfrm>
        </p:spPr>
        <p:txBody>
          <a:bodyPr/>
          <a:lstStyle/>
          <a:p>
            <a:pPr>
              <a:lnSpc>
                <a:spcPct val="100000"/>
              </a:lnSpc>
            </a:pPr>
            <a:r>
              <a:rPr lang="pt-PT" sz="2000" dirty="0"/>
              <a:t>Sublinhe os pressupostos sobre a forma como a mudança desejada ocorrerá no seu exemplo, enumere os possíveis obstáculos</a:t>
            </a: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1553" y="2641487"/>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7</a:t>
            </a:r>
            <a:endParaRPr lang="en-US" sz="2000" b="1" dirty="0">
              <a:solidFill>
                <a:srgbClr val="EB7339"/>
              </a:solidFill>
            </a:endParaRPr>
          </a:p>
        </p:txBody>
      </p:sp>
      <p:grpSp>
        <p:nvGrpSpPr>
          <p:cNvPr id="9" name="Group 8">
            <a:extLst>
              <a:ext uri="{FF2B5EF4-FFF2-40B4-BE49-F238E27FC236}">
                <a16:creationId xmlns:a16="http://schemas.microsoft.com/office/drawing/2014/main" id="{F7D5A204-6349-D5F1-FA52-ADCED328D8ED}"/>
              </a:ext>
            </a:extLst>
          </p:cNvPr>
          <p:cNvGrpSpPr/>
          <p:nvPr/>
        </p:nvGrpSpPr>
        <p:grpSpPr>
          <a:xfrm>
            <a:off x="5571456" y="7019051"/>
            <a:ext cx="1254305" cy="1254089"/>
            <a:chOff x="3258209" y="1217581"/>
            <a:chExt cx="4712093" cy="4711281"/>
          </a:xfrm>
          <a:solidFill>
            <a:srgbClr val="404040"/>
          </a:solidFill>
        </p:grpSpPr>
        <p:sp>
          <p:nvSpPr>
            <p:cNvPr id="10" name="Freeform 9">
              <a:extLst>
                <a:ext uri="{FF2B5EF4-FFF2-40B4-BE49-F238E27FC236}">
                  <a16:creationId xmlns:a16="http://schemas.microsoft.com/office/drawing/2014/main" id="{9D309C4C-D8A1-47F1-A55F-46168C786AD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D214BE-1390-BC48-DE0A-54725C9F649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5840BF24-F005-C487-179C-594967DD0724}"/>
                </a:ext>
              </a:extLst>
            </p:cNvPr>
            <p:cNvGrpSpPr/>
            <p:nvPr/>
          </p:nvGrpSpPr>
          <p:grpSpPr>
            <a:xfrm>
              <a:off x="3258209" y="1217581"/>
              <a:ext cx="4712093" cy="4711281"/>
              <a:chOff x="3258209" y="1217581"/>
              <a:chExt cx="4712093" cy="4711281"/>
            </a:xfrm>
            <a:grpFill/>
          </p:grpSpPr>
          <p:sp>
            <p:nvSpPr>
              <p:cNvPr id="13" name="Freeform 12">
                <a:extLst>
                  <a:ext uri="{FF2B5EF4-FFF2-40B4-BE49-F238E27FC236}">
                    <a16:creationId xmlns:a16="http://schemas.microsoft.com/office/drawing/2014/main" id="{C0A22799-DE50-850A-9376-686BE9218D06}"/>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0BAA2759-FE57-E6AD-D1D4-59253107A188}"/>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46D62D0C-6A82-04F3-C2EA-1B6C6580EE9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BD42F4B-CB5D-EBB0-452F-FB1ED76FC8F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208206C3-CB8B-BC06-F034-EACCFC6CF5C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2F526FAA-1182-314E-B44F-4C298439B3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5FB3FC6-B713-7D0A-0DD9-902C4242247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9AD6ACB-28C1-2B51-0A03-2C0EEF58EA5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B0E38C0-935A-0EF6-EB9F-1A8E9420908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243F94B-90BB-E643-B3EB-B1C3D0899F50}"/>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1EA8F8C-EC67-6533-F8D7-7994A5EEA0A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E30DEF8F-7F50-1DC7-5EF6-56E73D175B6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93CB1B23-0778-F65C-DEE7-B1C71009847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5E9A9E9A-9091-4F81-0F0F-C7DF0DC04EDF}"/>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1251554" y="5209175"/>
            <a:ext cx="3784837" cy="483511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dirty="0">
                <a:solidFill>
                  <a:srgbClr val="404040"/>
                </a:solidFill>
              </a:rPr>
              <a:t>Por exemplo, podemos assumir que as comunidades locais reconhecem a importância dos mangais como uma forma de adaptação baseada no ecossistema porque valorizaram um projeto anterior de restauração de mangais nas proximidades. No entanto, se houver um choque económico inesperado, a mesma comunidade pode começar a destruir o mangal para obter lenha</a:t>
            </a:r>
            <a:r>
              <a:rPr lang="en-US" dirty="0">
                <a:solidFill>
                  <a:srgbClr val="404040"/>
                </a:solidFill>
              </a:rPr>
              <a:t>. </a:t>
            </a:r>
          </a:p>
          <a:p>
            <a:pPr>
              <a:lnSpc>
                <a:spcPct val="100000"/>
              </a:lnSpc>
            </a:pPr>
            <a:endParaRPr lang="en-US" dirty="0">
              <a:solidFill>
                <a:srgbClr val="404040"/>
              </a:solidFill>
            </a:endParaRPr>
          </a:p>
          <a:p>
            <a:pPr>
              <a:lnSpc>
                <a:spcPct val="100000"/>
              </a:lnSpc>
            </a:pPr>
            <a:r>
              <a:rPr lang="pt-PT" dirty="0">
                <a:solidFill>
                  <a:srgbClr val="404040"/>
                </a:solidFill>
              </a:rPr>
              <a:t>Se estivermos a monitorizar os pressupostos que estabelecemos no decurso do projeto, podemos detetar onde e quando os pressupostos já não são válidos. Com esta informação de monitorização, pode ser possível introduzir atividades para remediar problemas dentro ou fora do âmbito do projeto</a:t>
            </a:r>
            <a:r>
              <a:rPr lang="en-US" dirty="0">
                <a:solidFill>
                  <a:srgbClr val="404040"/>
                </a:solidFill>
              </a:rPr>
              <a:t>.</a:t>
            </a:r>
          </a:p>
          <a:p>
            <a:pPr>
              <a:lnSpc>
                <a:spcPct val="100000"/>
              </a:lnSpc>
            </a:pPr>
            <a:r>
              <a:rPr lang="en-US" dirty="0">
                <a:solidFill>
                  <a:srgbClr val="404040"/>
                </a:solidFill>
              </a:rPr>
              <a:t> </a:t>
            </a:r>
          </a:p>
          <a:p>
            <a:pPr>
              <a:lnSpc>
                <a:spcPct val="100000"/>
              </a:lnSpc>
            </a:pPr>
            <a:r>
              <a:rPr lang="pt-PT" dirty="0">
                <a:solidFill>
                  <a:srgbClr val="404040"/>
                </a:solidFill>
              </a:rPr>
              <a:t>Por exemplo, poderíamos aumentar as atividades de diversificação económica no âmbito do projeto existente ou trabalhar com outro projeto para melhorar a situação económica a curto prazo da população local</a:t>
            </a:r>
            <a:r>
              <a:rPr lang="en-US" dirty="0">
                <a:solidFill>
                  <a:srgbClr val="404040"/>
                </a:solidFill>
              </a:rPr>
              <a:t>. </a:t>
            </a:r>
          </a:p>
          <a:p>
            <a:pPr>
              <a:lnSpc>
                <a:spcPct val="100000"/>
              </a:lnSpc>
            </a:pPr>
            <a:endParaRPr lang="en-US" dirty="0">
              <a:solidFill>
                <a:srgbClr val="404040"/>
              </a:solidFill>
            </a:endParaRPr>
          </a:p>
          <a:p>
            <a:pPr>
              <a:lnSpc>
                <a:spcPct val="100000"/>
              </a:lnSpc>
            </a:pPr>
            <a:r>
              <a:rPr lang="pt-PT" dirty="0">
                <a:solidFill>
                  <a:srgbClr val="404040"/>
                </a:solidFill>
              </a:rPr>
              <a:t>Por sua vez, a avaliação do projeto deve salientar que, neste caso, não se pode presumir que as comunidades continuarão a valorizar os serviços </a:t>
            </a:r>
            <a:r>
              <a:rPr lang="pt-PT" dirty="0" err="1">
                <a:solidFill>
                  <a:srgbClr val="404040"/>
                </a:solidFill>
              </a:rPr>
              <a:t>ecossistémicos</a:t>
            </a:r>
            <a:r>
              <a:rPr lang="pt-PT" dirty="0">
                <a:solidFill>
                  <a:srgbClr val="404040"/>
                </a:solidFill>
              </a:rPr>
              <a:t> a longo prazo criados pela restauração dos mangais se enfrentarem maiores dificuldades económicas a curto prazo</a:t>
            </a:r>
            <a:r>
              <a:rPr lang="en-US" dirty="0">
                <a:solidFill>
                  <a:srgbClr val="404040"/>
                </a:solidFill>
              </a:rPr>
              <a:t>.</a:t>
            </a:r>
          </a:p>
          <a:p>
            <a:pPr>
              <a:lnSpc>
                <a:spcPct val="100000"/>
              </a:lnSpc>
            </a:pPr>
            <a:endParaRPr lang="en-US" sz="1300" b="1" dirty="0">
              <a:solidFill>
                <a:srgbClr val="404040"/>
              </a:solidFill>
            </a:endParaRP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a16="http://schemas.microsoft.com/office/drawing/2014/main" id="{B548BBC2-F5BF-0777-9852-D58CB6A836D2}"/>
              </a:ext>
            </a:extLst>
          </p:cNvPr>
          <p:cNvSpPr txBox="1">
            <a:spLocks/>
          </p:cNvSpPr>
          <p:nvPr/>
        </p:nvSpPr>
        <p:spPr>
          <a:xfrm>
            <a:off x="5297854" y="8584933"/>
            <a:ext cx="1390703"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pt-PT" sz="1300" b="1" dirty="0">
                <a:solidFill>
                  <a:srgbClr val="404040"/>
                </a:solidFill>
              </a:rPr>
              <a:t>Exemplos desenvolvidos pelo projeto </a:t>
            </a:r>
            <a:r>
              <a:rPr lang="pt-PT" sz="1300" b="1" dirty="0" err="1">
                <a:solidFill>
                  <a:srgbClr val="404040"/>
                </a:solidFill>
              </a:rPr>
              <a:t>Climate</a:t>
            </a:r>
            <a:r>
              <a:rPr lang="pt-PT" sz="1300" b="1" dirty="0">
                <a:solidFill>
                  <a:srgbClr val="404040"/>
                </a:solidFill>
              </a:rPr>
              <a:t> Champions que pode encontrar no Anexo 2.</a:t>
            </a:r>
            <a:endParaRPr lang="en-US" sz="1300" b="1" dirty="0">
              <a:solidFill>
                <a:srgbClr val="404040"/>
              </a:solidFill>
            </a:endParaRPr>
          </a:p>
        </p:txBody>
      </p:sp>
    </p:spTree>
    <p:extLst>
      <p:ext uri="{BB962C8B-B14F-4D97-AF65-F5344CB8AC3E}">
        <p14:creationId xmlns:p14="http://schemas.microsoft.com/office/powerpoint/2010/main" val="183353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898C655-E555-3CBC-63B6-69BB4D13F99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rot="5400000">
            <a:off x="-3175" y="3859213"/>
            <a:ext cx="5732463" cy="4370387"/>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28</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10</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367091" y="6092292"/>
            <a:ext cx="439741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548135" y="6234211"/>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IDENTIFICAR INDICADORES</a:t>
            </a:r>
          </a:p>
        </p:txBody>
      </p:sp>
      <p:sp>
        <p:nvSpPr>
          <p:cNvPr id="17" name="Rectangle 16">
            <a:extLst>
              <a:ext uri="{FF2B5EF4-FFF2-40B4-BE49-F238E27FC236}">
                <a16:creationId xmlns:a16="http://schemas.microsoft.com/office/drawing/2014/main" id="{65DFCAC4-F56A-E1E9-33FF-C843F6F8F3B3}"/>
              </a:ext>
            </a:extLst>
          </p:cNvPr>
          <p:cNvSpPr/>
          <p:nvPr/>
        </p:nvSpPr>
        <p:spPr>
          <a:xfrm>
            <a:off x="2367091" y="6936302"/>
            <a:ext cx="282883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TextBox 19">
            <a:extLst>
              <a:ext uri="{FF2B5EF4-FFF2-40B4-BE49-F238E27FC236}">
                <a16:creationId xmlns:a16="http://schemas.microsoft.com/office/drawing/2014/main" id="{F6EBB49A-479E-CBAC-DD43-437DED2AA9CC}"/>
              </a:ext>
            </a:extLst>
          </p:cNvPr>
          <p:cNvSpPr txBox="1"/>
          <p:nvPr/>
        </p:nvSpPr>
        <p:spPr>
          <a:xfrm>
            <a:off x="2548135" y="7078221"/>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LIMIARES </a:t>
            </a:r>
          </a:p>
        </p:txBody>
      </p:sp>
    </p:spTree>
    <p:extLst>
      <p:ext uri="{BB962C8B-B14F-4D97-AF65-F5344CB8AC3E}">
        <p14:creationId xmlns:p14="http://schemas.microsoft.com/office/powerpoint/2010/main" val="139459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2">
            <a:extLst>
              <a:ext uri="{FF2B5EF4-FFF2-40B4-BE49-F238E27FC236}">
                <a16:creationId xmlns:a16="http://schemas.microsoft.com/office/drawing/2014/main" id="{352380FD-975C-9A98-8BE9-4BA8171956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flipH="1">
            <a:off x="4141657" y="-216336"/>
            <a:ext cx="2658808" cy="42120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5" y="3420480"/>
            <a:ext cx="6013564" cy="920939"/>
          </a:xfrm>
          <a:prstGeom prst="rect">
            <a:avLst/>
          </a:prstGeom>
        </p:spPr>
        <p:txBody>
          <a:bodyPr/>
          <a:lstStyle/>
          <a:p>
            <a:r>
              <a:rPr lang="pt-PT" sz="1500" b="0" i="1" dirty="0"/>
              <a:t>A TM é uma ferramenta valiosa para a monitorização e avaliação (M&amp;A) da adaptação às alterações climáticas, uma vez que a sua flexibilidade inerente é adequada para questões de longo prazo em que é necessário reconhecer as incertezas</a:t>
            </a:r>
            <a:r>
              <a:rPr lang="en-US" sz="1500" b="0" i="1"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61745" y="4280476"/>
            <a:ext cx="6013565" cy="2388715"/>
          </a:xfrm>
          <a:prstGeom prst="rect">
            <a:avLst/>
          </a:prstGeom>
        </p:spPr>
        <p:txBody>
          <a:bodyPr numCol="2">
            <a:normAutofit fontScale="92500"/>
          </a:bodyPr>
          <a:lstStyle/>
          <a:p>
            <a:pPr>
              <a:lnSpc>
                <a:spcPts val="1120"/>
              </a:lnSpc>
            </a:pPr>
            <a:r>
              <a:rPr lang="pt-PT" dirty="0"/>
              <a:t>O reconhecimento explícito dos pressupostos subjacentes permite dar prioridade à aprendizagem; pode ajudar-nos a perguntar "o que funciona, em que contextos e porquê?" Isto é especialmente importante no caso das alterações climáticas, em que ainda estamos a aprender o que é uma adaptação eficaz. Demasiadas vezes, a monitorização e avaliação (M&amp;A) convencional de projetos leva-nos a perguntas como "fizemos o que planeámos fazer?", que se centra fortemente na responsabilidade e pode limitar a aprendizagem que pode beneficiar futuros esforços de adaptação. Ao considerar a M&amp;A, é importante lembrar que fatores exteriores a um determinado projeto podem contribuir para o sucesso (ou não) de um projeto ou programa. Estes fatores devem ser tidos em conta quando se examinam os obstáculos e os pressupostos</a:t>
            </a:r>
            <a:r>
              <a:rPr lang="en-US" dirty="0"/>
              <a:t>.</a:t>
            </a:r>
          </a:p>
          <a:p>
            <a:pPr>
              <a:lnSpc>
                <a:spcPts val="1120"/>
              </a:lnSpc>
            </a:pPr>
            <a:r>
              <a:rPr lang="pt-PT" dirty="0"/>
              <a:t>O trabalho em grupo é a melhor forma de identificar indicadores que demonstrem progressos no sentido de uma condição prévia/resultado específico ou progressos ao longo de um percurso de mudança. Deverá também ser possível identificar limiares. Os limiares são ligeiramente diferentes dos indicadores, na medida em que identificam o ponto em que um resultado é atingido. É importante lembrar que os limiares da TM podem estar para além do que um único programa pode alcançar, ao passo que as metas de resultados do quadro lógico devem estar realisticamente ao alcance de um projeto. Tanto os indicadores como os limiares terão de ser discutidos no seu grupo, uma vez que são subjetivos.</a:t>
            </a:r>
            <a:endParaRPr lang="en-US" dirty="0"/>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29</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10</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0" y="1202082"/>
            <a:ext cx="423882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A20E768-99EE-5B33-64E9-C232284D7CCE}"/>
              </a:ext>
            </a:extLst>
          </p:cNvPr>
          <p:cNvSpPr/>
          <p:nvPr/>
        </p:nvSpPr>
        <p:spPr>
          <a:xfrm>
            <a:off x="2534939" y="1917539"/>
            <a:ext cx="2240262"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Rectangle 19">
            <a:extLst>
              <a:ext uri="{FF2B5EF4-FFF2-40B4-BE49-F238E27FC236}">
                <a16:creationId xmlns:a16="http://schemas.microsoft.com/office/drawing/2014/main" id="{BFE77F07-A6AD-1F7A-A4AA-0AE6AFC63E4D}"/>
              </a:ext>
            </a:extLst>
          </p:cNvPr>
          <p:cNvSpPr/>
          <p:nvPr/>
        </p:nvSpPr>
        <p:spPr>
          <a:xfrm>
            <a:off x="-31337" y="6876769"/>
            <a:ext cx="6485300" cy="122123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1" name="Text Placeholder 5">
            <a:extLst>
              <a:ext uri="{FF2B5EF4-FFF2-40B4-BE49-F238E27FC236}">
                <a16:creationId xmlns:a16="http://schemas.microsoft.com/office/drawing/2014/main" id="{979CC4C1-AAA6-3748-4286-6DF6BF9DA2D0}"/>
              </a:ext>
            </a:extLst>
          </p:cNvPr>
          <p:cNvSpPr txBox="1">
            <a:spLocks/>
          </p:cNvSpPr>
          <p:nvPr/>
        </p:nvSpPr>
        <p:spPr>
          <a:xfrm>
            <a:off x="695247" y="6920586"/>
            <a:ext cx="5461255" cy="99386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2100"/>
              </a:lnSpc>
            </a:pPr>
            <a:r>
              <a:rPr lang="pt-PT" sz="2000" dirty="0"/>
              <a:t>identifique indicadores que demonstrem os progressos realizados no sentido de alcançar os resultados definidos para o seu exemplo e para os respetivos limiares</a:t>
            </a:r>
            <a:endParaRPr lang="en-US" sz="2000" dirty="0"/>
          </a:p>
        </p:txBody>
      </p:sp>
      <p:sp>
        <p:nvSpPr>
          <p:cNvPr id="22" name="Text Placeholder 5">
            <a:extLst>
              <a:ext uri="{FF2B5EF4-FFF2-40B4-BE49-F238E27FC236}">
                <a16:creationId xmlns:a16="http://schemas.microsoft.com/office/drawing/2014/main" id="{71FBD89A-F29C-6777-A420-317DAC8F18B3}"/>
              </a:ext>
            </a:extLst>
          </p:cNvPr>
          <p:cNvSpPr txBox="1">
            <a:spLocks/>
          </p:cNvSpPr>
          <p:nvPr/>
        </p:nvSpPr>
        <p:spPr>
          <a:xfrm rot="16200000">
            <a:off x="5841782" y="6996083"/>
            <a:ext cx="1079199"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000" b="1" dirty="0" err="1">
                <a:solidFill>
                  <a:schemeClr val="bg1"/>
                </a:solidFill>
              </a:rPr>
              <a:t>Tarefa</a:t>
            </a:r>
            <a:r>
              <a:rPr lang="en-US" sz="2000" b="1" dirty="0">
                <a:solidFill>
                  <a:schemeClr val="bg1"/>
                </a:solidFill>
              </a:rPr>
              <a:t> 8</a:t>
            </a:r>
            <a:endParaRPr lang="en-US" sz="2000" b="1" dirty="0">
              <a:solidFill>
                <a:srgbClr val="EB7339"/>
              </a:solidFill>
            </a:endParaRPr>
          </a:p>
        </p:txBody>
      </p:sp>
      <p:sp>
        <p:nvSpPr>
          <p:cNvPr id="23" name="Text Placeholder 5">
            <a:extLst>
              <a:ext uri="{FF2B5EF4-FFF2-40B4-BE49-F238E27FC236}">
                <a16:creationId xmlns:a16="http://schemas.microsoft.com/office/drawing/2014/main" id="{38A10C59-0A5D-77B5-E4D9-15C0C28DCD7C}"/>
              </a:ext>
            </a:extLst>
          </p:cNvPr>
          <p:cNvSpPr txBox="1">
            <a:spLocks/>
          </p:cNvSpPr>
          <p:nvPr/>
        </p:nvSpPr>
        <p:spPr>
          <a:xfrm>
            <a:off x="695247" y="8220650"/>
            <a:ext cx="4808182" cy="185901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spcBef>
                <a:spcPts val="600"/>
              </a:spcBef>
            </a:pPr>
            <a:r>
              <a:rPr lang="pt-PT" dirty="0">
                <a:solidFill>
                  <a:srgbClr val="404040"/>
                </a:solidFill>
              </a:rPr>
              <a:t>No exemplo de projeto de resiliência costeira, se um dos nossos objetivos for "reduzir as perdas resultantes de inundações e alagamentos costeiros", devemos definir o sucesso como a) ausência de perdas (será isto realista?) b) uma redução percentual das perdas, em caso afirmativo, em quanto e para que agricultores? Deveremos incluir perdas não económicas, como a perda de conhecimentos ou o valor cultural da terra?  </a:t>
            </a:r>
          </a:p>
          <a:p>
            <a:pPr>
              <a:lnSpc>
                <a:spcPct val="100000"/>
              </a:lnSpc>
              <a:spcBef>
                <a:spcPts val="600"/>
              </a:spcBef>
            </a:pPr>
            <a:r>
              <a:rPr lang="pt-PT" dirty="0">
                <a:solidFill>
                  <a:srgbClr val="404040"/>
                </a:solidFill>
              </a:rPr>
              <a:t>Estes debates estão estreitamente ligados aos pressupostos que sustentam o trabalho de adaptação climática - todos temos expectativas diferentes sobre a forma como a mudança pode ocorrer e sobre o que é o sucesso. A TM pode ajudar a expor e resolver estas diferenças antes e durante a implementação.</a:t>
            </a:r>
            <a:endParaRPr lang="en-US" dirty="0">
              <a:solidFill>
                <a:srgbClr val="404040"/>
              </a:solidFill>
            </a:endParaRPr>
          </a:p>
        </p:txBody>
      </p:sp>
      <p:sp>
        <p:nvSpPr>
          <p:cNvPr id="24" name="Text Placeholder 5">
            <a:extLst>
              <a:ext uri="{FF2B5EF4-FFF2-40B4-BE49-F238E27FC236}">
                <a16:creationId xmlns:a16="http://schemas.microsoft.com/office/drawing/2014/main" id="{079653B2-3B51-4289-72DC-E5C26C12F733}"/>
              </a:ext>
            </a:extLst>
          </p:cNvPr>
          <p:cNvSpPr txBox="1">
            <a:spLocks/>
          </p:cNvSpPr>
          <p:nvPr/>
        </p:nvSpPr>
        <p:spPr>
          <a:xfrm>
            <a:off x="5503429" y="8598093"/>
            <a:ext cx="1390703" cy="144760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pt-PT" sz="1300" b="1" dirty="0">
                <a:solidFill>
                  <a:srgbClr val="404040"/>
                </a:solidFill>
              </a:rPr>
              <a:t>Exemplos desenvolvidos pelo </a:t>
            </a:r>
            <a:r>
              <a:rPr lang="pt-PT" sz="1300" b="1" dirty="0" err="1">
                <a:solidFill>
                  <a:srgbClr val="404040"/>
                </a:solidFill>
              </a:rPr>
              <a:t>projecto</a:t>
            </a:r>
            <a:r>
              <a:rPr lang="pt-PT" sz="1300" b="1" dirty="0">
                <a:solidFill>
                  <a:srgbClr val="404040"/>
                </a:solidFill>
              </a:rPr>
              <a:t> </a:t>
            </a:r>
            <a:r>
              <a:rPr lang="pt-PT" sz="1300" b="1" dirty="0" err="1">
                <a:solidFill>
                  <a:srgbClr val="404040"/>
                </a:solidFill>
              </a:rPr>
              <a:t>Climate</a:t>
            </a:r>
            <a:r>
              <a:rPr lang="pt-PT" sz="1300" b="1" dirty="0">
                <a:solidFill>
                  <a:srgbClr val="404040"/>
                </a:solidFill>
              </a:rPr>
              <a:t> Champions que pode encontrar no Anexo 2 </a:t>
            </a:r>
            <a:endParaRPr lang="en-US" sz="1300" b="1" dirty="0">
              <a:solidFill>
                <a:srgbClr val="404040"/>
              </a:solidFill>
            </a:endParaRPr>
          </a:p>
        </p:txBody>
      </p:sp>
      <p:sp>
        <p:nvSpPr>
          <p:cNvPr id="2" name="TextBox 18">
            <a:extLst>
              <a:ext uri="{FF2B5EF4-FFF2-40B4-BE49-F238E27FC236}">
                <a16:creationId xmlns:a16="http://schemas.microsoft.com/office/drawing/2014/main" id="{9A91E3B8-2077-E088-39AD-B7769C17BFAB}"/>
              </a:ext>
            </a:extLst>
          </p:cNvPr>
          <p:cNvSpPr txBox="1"/>
          <p:nvPr/>
        </p:nvSpPr>
        <p:spPr>
          <a:xfrm>
            <a:off x="2593850" y="1233330"/>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IDENTIFICAR INDICADORES</a:t>
            </a:r>
          </a:p>
        </p:txBody>
      </p:sp>
      <p:sp>
        <p:nvSpPr>
          <p:cNvPr id="7" name="TextBox 19">
            <a:extLst>
              <a:ext uri="{FF2B5EF4-FFF2-40B4-BE49-F238E27FC236}">
                <a16:creationId xmlns:a16="http://schemas.microsoft.com/office/drawing/2014/main" id="{4B22E54B-2007-33B1-A3E4-CA6D71FE4D53}"/>
              </a:ext>
            </a:extLst>
          </p:cNvPr>
          <p:cNvSpPr txBox="1"/>
          <p:nvPr/>
        </p:nvSpPr>
        <p:spPr>
          <a:xfrm>
            <a:off x="2593850" y="2002627"/>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LIMIARES </a:t>
            </a:r>
          </a:p>
        </p:txBody>
      </p:sp>
    </p:spTree>
    <p:extLst>
      <p:ext uri="{BB962C8B-B14F-4D97-AF65-F5344CB8AC3E}">
        <p14:creationId xmlns:p14="http://schemas.microsoft.com/office/powerpoint/2010/main" val="253860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E149E7B-EFE1-7833-EBEC-28948BE9FB4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01</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3170466" y="4424006"/>
            <a:ext cx="286715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3351509" y="4565925"/>
            <a:ext cx="3478412"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INTRODUÇÃO</a:t>
            </a:r>
          </a:p>
        </p:txBody>
      </p:sp>
    </p:spTree>
    <p:extLst>
      <p:ext uri="{BB962C8B-B14F-4D97-AF65-F5344CB8AC3E}">
        <p14:creationId xmlns:p14="http://schemas.microsoft.com/office/powerpoint/2010/main" val="258518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C481448C-591F-0D74-C794-72080AAFD96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30</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11</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3074300" y="3723479"/>
            <a:ext cx="267008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3255344" y="3865398"/>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O DIAGRAMA </a:t>
            </a:r>
          </a:p>
        </p:txBody>
      </p:sp>
    </p:spTree>
    <p:extLst>
      <p:ext uri="{BB962C8B-B14F-4D97-AF65-F5344CB8AC3E}">
        <p14:creationId xmlns:p14="http://schemas.microsoft.com/office/powerpoint/2010/main" val="238487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3">
            <a:extLst>
              <a:ext uri="{FF2B5EF4-FFF2-40B4-BE49-F238E27FC236}">
                <a16:creationId xmlns:a16="http://schemas.microsoft.com/office/drawing/2014/main" id="{93805F35-C430-2382-E587-8955181154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337" y="625360"/>
            <a:ext cx="4193984" cy="265814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11</a:t>
            </a:r>
          </a:p>
        </p:txBody>
      </p:sp>
      <p:grpSp>
        <p:nvGrpSpPr>
          <p:cNvPr id="77" name="Graphic 2">
            <a:extLst>
              <a:ext uri="{FF2B5EF4-FFF2-40B4-BE49-F238E27FC236}">
                <a16:creationId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4" y="3579277"/>
            <a:ext cx="5946636" cy="1373160"/>
          </a:xfrm>
          <a:prstGeom prst="rect">
            <a:avLst/>
          </a:prstGeom>
        </p:spPr>
        <p:txBody>
          <a:bodyPr/>
          <a:lstStyle/>
          <a:p>
            <a:r>
              <a:rPr lang="pt-PT" sz="1600" b="0" i="1" dirty="0"/>
              <a:t>A TM é frequentemente discutida apenas em termos do produto final - normalmente um diagrama que ilustra as ligações entre as intervenções e os resultados, bem como as barreiras e os pressupostos. Se for vista apenas como um diagrama, a TM é pouco mais do que um resumo das intervenções e dos resultados (</a:t>
            </a:r>
            <a:r>
              <a:rPr lang="pt-PT" sz="1600" b="0" i="1" dirty="0" err="1"/>
              <a:t>outcomes</a:t>
            </a:r>
            <a:r>
              <a:rPr lang="pt-PT" sz="1600" b="0" i="1" dirty="0"/>
              <a:t>) </a:t>
            </a:r>
            <a:endParaRPr lang="en-US" sz="1600" b="0" i="1" dirty="0"/>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4962688"/>
            <a:ext cx="6013565" cy="2159719"/>
          </a:xfrm>
          <a:prstGeom prst="rect">
            <a:avLst/>
          </a:prstGeom>
        </p:spPr>
        <p:txBody>
          <a:bodyPr numCol="2">
            <a:normAutofit/>
          </a:bodyPr>
          <a:lstStyle/>
          <a:p>
            <a:r>
              <a:rPr lang="pt-PT" dirty="0"/>
              <a:t>Se tiver sido desenvolvido rapidamente, com um envolvimento limitado e no final do processo de desenvolvimento do projeto ou da proposta, os benefícios da TM não se concretizarão. Idealmente, um diagrama de TM deve ser um resumo de um processo detalhado de TM</a:t>
            </a:r>
            <a:r>
              <a:rPr lang="en-US" dirty="0"/>
              <a:t>.</a:t>
            </a:r>
          </a:p>
          <a:p>
            <a:r>
              <a:rPr lang="pt-PT" dirty="0"/>
              <a:t>Não existe uma forma única de construir um diagrama TM mas, no mínimo, deve ilustrar claramente o resultado final (a mudança que queremos que aconteça), o fluxo entre os resultados/condições, a forma como as intervenções específicas apoiam estes resultados, os pressupostos-chave e as barreiras que foram consideradas. Como todos os bons diagramas, deve ser claro, tão simples quanto possível e com uma lógica clara (lembre-se de que pode testar o fluxo lógico colocando a frase "para que isto aconteça" entre os seus resultados). Se for necessário mais pormenor, inclua uma explicação narrativa do diagrama, incluindo quem esteve envolvido no seu desenvolvimento. Isto pode ajudar a evitar um diagrama demasiado cheio ou confuso</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31</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2231385" y="1177957"/>
            <a:ext cx="252278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343361" y="1271764"/>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O DIAGRAMA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 Placeholder 5">
            <a:extLst>
              <a:ext uri="{FF2B5EF4-FFF2-40B4-BE49-F238E27FC236}">
                <a16:creationId xmlns:a16="http://schemas.microsoft.com/office/drawing/2014/main" id="{3E5393AA-B697-1D0E-66EC-95CC3A6AFC62}"/>
              </a:ext>
            </a:extLst>
          </p:cNvPr>
          <p:cNvSpPr txBox="1">
            <a:spLocks/>
          </p:cNvSpPr>
          <p:nvPr/>
        </p:nvSpPr>
        <p:spPr>
          <a:xfrm>
            <a:off x="835389" y="7632765"/>
            <a:ext cx="1793836" cy="160617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pt-PT" sz="1600" dirty="0">
                <a:solidFill>
                  <a:srgbClr val="EB7339"/>
                </a:solidFill>
              </a:rPr>
              <a:t>Siga o link abaixo para resumir o desenvolvimento da TM</a:t>
            </a:r>
            <a:r>
              <a:rPr lang="en-US" sz="1600" dirty="0">
                <a:solidFill>
                  <a:srgbClr val="EB7339"/>
                </a:solidFill>
              </a:rPr>
              <a:t>. </a:t>
            </a:r>
          </a:p>
        </p:txBody>
      </p:sp>
      <p:grpSp>
        <p:nvGrpSpPr>
          <p:cNvPr id="7" name="Group 6">
            <a:extLst>
              <a:ext uri="{FF2B5EF4-FFF2-40B4-BE49-F238E27FC236}">
                <a16:creationId xmlns:a16="http://schemas.microsoft.com/office/drawing/2014/main" id="{379FF93D-CF62-8848-63A5-ED083C2B20E0}"/>
              </a:ext>
            </a:extLst>
          </p:cNvPr>
          <p:cNvGrpSpPr/>
          <p:nvPr/>
        </p:nvGrpSpPr>
        <p:grpSpPr>
          <a:xfrm>
            <a:off x="2629225" y="7321334"/>
            <a:ext cx="4617395" cy="3357182"/>
            <a:chOff x="1540571" y="6358953"/>
            <a:chExt cx="5313303" cy="3863158"/>
          </a:xfrm>
        </p:grpSpPr>
        <p:pic>
          <p:nvPicPr>
            <p:cNvPr id="8" name="Picture 7">
              <a:extLst>
                <a:ext uri="{FF2B5EF4-FFF2-40B4-BE49-F238E27FC236}">
                  <a16:creationId xmlns:a16="http://schemas.microsoft.com/office/drawing/2014/main" id="{09A24E31-B693-545F-8060-D67287A5E5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0571" y="6358953"/>
              <a:ext cx="5313303" cy="3863158"/>
            </a:xfrm>
            <a:prstGeom prst="rect">
              <a:avLst/>
            </a:prstGeom>
            <a:noFill/>
          </p:spPr>
        </p:pic>
        <p:sp>
          <p:nvSpPr>
            <p:cNvPr id="12" name="Rectangle 11">
              <a:extLst>
                <a:ext uri="{FF2B5EF4-FFF2-40B4-BE49-F238E27FC236}">
                  <a16:creationId xmlns:a16="http://schemas.microsoft.com/office/drawing/2014/main" id="{466BA09B-D191-2033-835B-2F1F4029C549}"/>
                </a:ext>
              </a:extLst>
            </p:cNvPr>
            <p:cNvSpPr/>
            <p:nvPr/>
          </p:nvSpPr>
          <p:spPr>
            <a:xfrm>
              <a:off x="2321279" y="6770285"/>
              <a:ext cx="3757961" cy="2364058"/>
            </a:xfrm>
            <a:prstGeom prst="rect">
              <a:avLst/>
            </a:prstGeom>
            <a:blipFill>
              <a:blip r:embed="rId5"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8A94FEB5-D99D-943F-39AC-D231D38D4A2D}"/>
              </a:ext>
            </a:extLst>
          </p:cNvPr>
          <p:cNvSpPr/>
          <p:nvPr/>
        </p:nvSpPr>
        <p:spPr>
          <a:xfrm>
            <a:off x="2520822" y="9220991"/>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4">
            <a:extLst>
              <a:ext uri="{FF2B5EF4-FFF2-40B4-BE49-F238E27FC236}">
                <a16:creationId xmlns:a16="http://schemas.microsoft.com/office/drawing/2014/main" id="{8E4DB60E-D643-5BD3-F59E-284514C6080C}"/>
              </a:ext>
            </a:extLst>
          </p:cNvPr>
          <p:cNvSpPr txBox="1">
            <a:spLocks/>
          </p:cNvSpPr>
          <p:nvPr/>
        </p:nvSpPr>
        <p:spPr>
          <a:xfrm>
            <a:off x="2520822" y="9242804"/>
            <a:ext cx="1282093" cy="689341"/>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a:solidFill>
                  <a:schemeClr val="bg1"/>
                </a:solidFill>
                <a:hlinkClick r:id="rId6">
                  <a:extLst>
                    <a:ext uri="{A12FA001-AC4F-418D-AE19-62706E023703}">
                      <ahyp:hlinkClr xmlns:ahyp="http://schemas.microsoft.com/office/drawing/2018/hyperlinkcolor" val="tx"/>
                    </a:ext>
                  </a:extLst>
                </a:hlinkClick>
              </a:rPr>
              <a:t>Clique para </a:t>
            </a:r>
            <a:r>
              <a:rPr lang="en-US" sz="2000" dirty="0" err="1">
                <a:solidFill>
                  <a:schemeClr val="bg1"/>
                </a:solidFill>
                <a:hlinkClick r:id="rId6">
                  <a:extLst>
                    <a:ext uri="{A12FA001-AC4F-418D-AE19-62706E023703}">
                      <ahyp:hlinkClr xmlns:ahyp="http://schemas.microsoft.com/office/drawing/2018/hyperlinkcolor" val="tx"/>
                    </a:ext>
                  </a:extLst>
                </a:hlinkClick>
              </a:rPr>
              <a:t>ver</a:t>
            </a:r>
            <a:endParaRPr lang="en-US" sz="2000" dirty="0">
              <a:solidFill>
                <a:schemeClr val="bg1"/>
              </a:solidFill>
            </a:endParaRPr>
          </a:p>
        </p:txBody>
      </p:sp>
      <p:sp>
        <p:nvSpPr>
          <p:cNvPr id="21" name="Text Placeholder 5">
            <a:extLst>
              <a:ext uri="{FF2B5EF4-FFF2-40B4-BE49-F238E27FC236}">
                <a16:creationId xmlns:a16="http://schemas.microsoft.com/office/drawing/2014/main" id="{73D74AA7-3BB0-82BC-AC16-E4F68DB00780}"/>
              </a:ext>
            </a:extLst>
          </p:cNvPr>
          <p:cNvSpPr txBox="1">
            <a:spLocks/>
          </p:cNvSpPr>
          <p:nvPr/>
        </p:nvSpPr>
        <p:spPr>
          <a:xfrm>
            <a:off x="868192" y="8833664"/>
            <a:ext cx="1475169" cy="71670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pt-PT" sz="1300" b="1" dirty="0">
                <a:solidFill>
                  <a:srgbClr val="404040"/>
                </a:solidFill>
              </a:rPr>
              <a:t>Ver Anexo 3 para o desenvolvimento do modelo lógico</a:t>
            </a:r>
            <a:r>
              <a:rPr lang="en-US" sz="1300" b="1" dirty="0">
                <a:solidFill>
                  <a:srgbClr val="404040"/>
                </a:solidFill>
              </a:rPr>
              <a:t>.</a:t>
            </a:r>
          </a:p>
          <a:p>
            <a:pPr>
              <a:lnSpc>
                <a:spcPct val="100000"/>
              </a:lnSpc>
            </a:pPr>
            <a:endParaRPr lang="en-US" sz="1300" b="1" dirty="0">
              <a:solidFill>
                <a:srgbClr val="404040"/>
              </a:solidFill>
            </a:endParaRPr>
          </a:p>
        </p:txBody>
      </p:sp>
      <p:sp>
        <p:nvSpPr>
          <p:cNvPr id="10" name="Text Placeholder 4">
            <a:extLst>
              <a:ext uri="{FF2B5EF4-FFF2-40B4-BE49-F238E27FC236}">
                <a16:creationId xmlns:a16="http://schemas.microsoft.com/office/drawing/2014/main" id="{D33EB5EC-1F38-E33E-7303-22E0D49122FD}"/>
              </a:ext>
            </a:extLst>
          </p:cNvPr>
          <p:cNvSpPr txBox="1">
            <a:spLocks/>
          </p:cNvSpPr>
          <p:nvPr/>
        </p:nvSpPr>
        <p:spPr>
          <a:xfrm>
            <a:off x="2520822" y="9895803"/>
            <a:ext cx="1282093" cy="620127"/>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ct val="100000"/>
              </a:lnSpc>
              <a:spcBef>
                <a:spcPts val="0"/>
              </a:spcBef>
            </a:pPr>
            <a:r>
              <a:rPr lang="en-US" sz="800" b="0" dirty="0">
                <a:solidFill>
                  <a:schemeClr val="bg1"/>
                </a:solidFill>
              </a:rPr>
              <a:t>NOTA: </a:t>
            </a:r>
            <a:r>
              <a:rPr lang="en-US" sz="800" b="0" dirty="0" err="1">
                <a:solidFill>
                  <a:schemeClr val="bg1"/>
                </a:solidFill>
              </a:rPr>
              <a:t>pode</a:t>
            </a:r>
            <a:r>
              <a:rPr lang="en-US" sz="800" b="0" dirty="0">
                <a:solidFill>
                  <a:schemeClr val="bg1"/>
                </a:solidFill>
              </a:rPr>
              <a:t> </a:t>
            </a:r>
            <a:r>
              <a:rPr lang="en-US" sz="800" b="0" dirty="0" err="1">
                <a:solidFill>
                  <a:schemeClr val="bg1"/>
                </a:solidFill>
              </a:rPr>
              <a:t>selecionar</a:t>
            </a:r>
            <a:r>
              <a:rPr lang="en-US" sz="800" b="0" dirty="0">
                <a:solidFill>
                  <a:schemeClr val="bg1"/>
                </a:solidFill>
              </a:rPr>
              <a:t> </a:t>
            </a:r>
            <a:r>
              <a:rPr lang="en-US" sz="800" b="0" dirty="0" err="1">
                <a:solidFill>
                  <a:schemeClr val="bg1"/>
                </a:solidFill>
              </a:rPr>
              <a:t>tradução</a:t>
            </a:r>
            <a:r>
              <a:rPr lang="en-US" sz="800" b="0" dirty="0">
                <a:solidFill>
                  <a:schemeClr val="bg1"/>
                </a:solidFill>
              </a:rPr>
              <a:t> </a:t>
            </a:r>
            <a:r>
              <a:rPr lang="en-US" sz="800" b="0" dirty="0" err="1">
                <a:solidFill>
                  <a:schemeClr val="bg1"/>
                </a:solidFill>
              </a:rPr>
              <a:t>automática</a:t>
            </a:r>
            <a:r>
              <a:rPr lang="en-US" sz="800" b="0" dirty="0">
                <a:solidFill>
                  <a:schemeClr val="bg1"/>
                </a:solidFill>
              </a:rPr>
              <a:t>   para </a:t>
            </a:r>
            <a:r>
              <a:rPr lang="en-US" sz="800" b="0" dirty="0" err="1">
                <a:solidFill>
                  <a:schemeClr val="bg1"/>
                </a:solidFill>
              </a:rPr>
              <a:t>Português</a:t>
            </a:r>
            <a:r>
              <a:rPr lang="en-US" sz="800" b="0" dirty="0">
                <a:solidFill>
                  <a:schemeClr val="bg1"/>
                </a:solidFill>
              </a:rPr>
              <a:t>, </a:t>
            </a:r>
            <a:r>
              <a:rPr lang="en-US" sz="800" b="0" dirty="0" err="1">
                <a:solidFill>
                  <a:schemeClr val="bg1"/>
                </a:solidFill>
              </a:rPr>
              <a:t>em</a:t>
            </a:r>
            <a:r>
              <a:rPr lang="en-US" sz="800" b="0" dirty="0">
                <a:solidFill>
                  <a:schemeClr val="bg1"/>
                </a:solidFill>
              </a:rPr>
              <a:t>   “</a:t>
            </a:r>
            <a:r>
              <a:rPr lang="en-US" sz="800" b="0" dirty="0" err="1">
                <a:solidFill>
                  <a:schemeClr val="bg1"/>
                </a:solidFill>
              </a:rPr>
              <a:t>definições</a:t>
            </a:r>
            <a:r>
              <a:rPr lang="en-US" sz="800" b="0" dirty="0">
                <a:solidFill>
                  <a:schemeClr val="bg1"/>
                </a:solidFill>
              </a:rPr>
              <a:t>”.</a:t>
            </a:r>
          </a:p>
        </p:txBody>
      </p:sp>
    </p:spTree>
    <p:extLst>
      <p:ext uri="{BB962C8B-B14F-4D97-AF65-F5344CB8AC3E}">
        <p14:creationId xmlns:p14="http://schemas.microsoft.com/office/powerpoint/2010/main" val="302999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29E5F59-9A67-EB5C-6C29-BE90213856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32</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12</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703A66D0-34D8-80E7-19B5-47567A6BBC3A}"/>
              </a:ext>
            </a:extLst>
          </p:cNvPr>
          <p:cNvSpPr/>
          <p:nvPr/>
        </p:nvSpPr>
        <p:spPr>
          <a:xfrm>
            <a:off x="3074300" y="3723479"/>
            <a:ext cx="267008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a16="http://schemas.microsoft.com/office/drawing/2014/main" id="{A4956FEB-14CE-991F-A579-FF391A32C692}"/>
              </a:ext>
            </a:extLst>
          </p:cNvPr>
          <p:cNvSpPr txBox="1"/>
          <p:nvPr/>
        </p:nvSpPr>
        <p:spPr>
          <a:xfrm>
            <a:off x="3255344" y="3865398"/>
            <a:ext cx="222470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CONCLUSÕES </a:t>
            </a:r>
          </a:p>
        </p:txBody>
      </p:sp>
    </p:spTree>
    <p:extLst>
      <p:ext uri="{BB962C8B-B14F-4D97-AF65-F5344CB8AC3E}">
        <p14:creationId xmlns:p14="http://schemas.microsoft.com/office/powerpoint/2010/main" val="153874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9CC80EB7-AC2C-BB84-D483-32CE0C5CA7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7654" y="537866"/>
            <a:ext cx="4212021" cy="2726176"/>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53" y="3426381"/>
            <a:ext cx="6030220" cy="513873"/>
          </a:xfrm>
          <a:prstGeom prst="rect">
            <a:avLst/>
          </a:prstGeom>
        </p:spPr>
        <p:txBody>
          <a:bodyPr/>
          <a:lstStyle/>
          <a:p>
            <a:r>
              <a:rPr lang="pt-PT" sz="1600" b="0" i="1" dirty="0"/>
              <a:t>A TM pode ser uma ferramenta valiosa de conceção de projetos e programas que também apoia uma M&amp;A eficaz</a:t>
            </a:r>
            <a:r>
              <a:rPr lang="en-US" sz="1600" b="0" i="1"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59946" y="4005907"/>
            <a:ext cx="6054627" cy="1891401"/>
          </a:xfrm>
          <a:prstGeom prst="rect">
            <a:avLst/>
          </a:prstGeom>
        </p:spPr>
        <p:txBody>
          <a:bodyPr numCol="2">
            <a:noAutofit/>
          </a:bodyPr>
          <a:lstStyle/>
          <a:p>
            <a:pPr>
              <a:lnSpc>
                <a:spcPts val="1120"/>
              </a:lnSpc>
            </a:pPr>
            <a:r>
              <a:rPr lang="pt-PT" sz="1050" dirty="0"/>
              <a:t>Para que o seu potencial se concretize, deve ser considerado como um processo (ou mesmo como uma forma de pensar) e não como um mero diagrama. Requer empenho e um planeamento cuidadoso e deve envolver os principais intervenientes. A maior força da TM é permitir reflexão e ajustamento no decurso do projeto; uma TM eficaz implica reconhecimento tácito de que o processo de mudança raramente acontece exatamente como o planeamos. Demasiadas vezes, a TM é imposta à equipa do projeto, como uma "exigência dos doadores" e, por isso, passa a ser vista como "jargão de gestão" ou um obstáculo no processo</a:t>
            </a:r>
            <a:r>
              <a:rPr lang="en-US" sz="1050" dirty="0"/>
              <a:t>. </a:t>
            </a:r>
            <a:r>
              <a:rPr lang="pt-PT" sz="1050" dirty="0"/>
              <a:t>Os doadores que promovem a utilização da TM como uma abordagem flexível devem retribuir mostrando flexibilidade na sua abordagem à M&amp;A do projeto; se a TM revelar que é necessária uma mudança de direção ou de abordagem, então essas mudanças devem ser apoiadas (e não bloqueadas pela burocracia). Em suma, para que as TM sejam verdadeiramente úteis, é necessário um ambiente que valorize a aprendizagem, aprecie a complexidade e apoie abordagens de gestão adaptativa. Esta responsabilidade recai sobre todos: financiadores e executantes de projetos de adaptação climática</a:t>
            </a:r>
            <a:r>
              <a:rPr lang="en-US" sz="1050"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33</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12</a:t>
            </a:r>
          </a:p>
        </p:txBody>
      </p:sp>
      <p:sp>
        <p:nvSpPr>
          <p:cNvPr id="13" name="Rectangle 12">
            <a:extLst>
              <a:ext uri="{FF2B5EF4-FFF2-40B4-BE49-F238E27FC236}">
                <a16:creationId xmlns:a16="http://schemas.microsoft.com/office/drawing/2014/main" id="{3B882552-2919-E9BB-CD57-69E692217DA0}"/>
              </a:ext>
            </a:extLst>
          </p:cNvPr>
          <p:cNvSpPr/>
          <p:nvPr/>
        </p:nvSpPr>
        <p:spPr>
          <a:xfrm>
            <a:off x="2366185" y="1945202"/>
            <a:ext cx="2526573"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478161" y="2039009"/>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CONCLUSÕES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7" name="Text Placeholder 5">
            <a:extLst>
              <a:ext uri="{FF2B5EF4-FFF2-40B4-BE49-F238E27FC236}">
                <a16:creationId xmlns:a16="http://schemas.microsoft.com/office/drawing/2014/main" id="{E8C61925-8B1C-D507-E19E-3319163475B2}"/>
              </a:ext>
            </a:extLst>
          </p:cNvPr>
          <p:cNvSpPr txBox="1">
            <a:spLocks/>
          </p:cNvSpPr>
          <p:nvPr/>
        </p:nvSpPr>
        <p:spPr>
          <a:xfrm>
            <a:off x="1152373" y="6453543"/>
            <a:ext cx="5793498" cy="4365288"/>
          </a:xfrm>
          <a:prstGeom prst="rect">
            <a:avLst/>
          </a:prstGeom>
        </p:spPr>
        <p:txBody>
          <a:bodyPr numCol="1" spcCol="216000">
            <a:no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ct val="100000"/>
              </a:lnSpc>
              <a:spcBef>
                <a:spcPts val="600"/>
              </a:spcBef>
              <a:buClr>
                <a:srgbClr val="EB7339"/>
              </a:buClr>
            </a:pPr>
            <a:r>
              <a:rPr lang="en-US" sz="1200" b="1" dirty="0" err="1"/>
              <a:t>Manter</a:t>
            </a:r>
            <a:r>
              <a:rPr lang="en-US" sz="1200" b="1" dirty="0"/>
              <a:t> a </a:t>
            </a:r>
            <a:r>
              <a:rPr lang="en-US" sz="1200" b="1" dirty="0" err="1"/>
              <a:t>simplicidade</a:t>
            </a:r>
            <a:r>
              <a:rPr lang="en-US" sz="1200" b="1" dirty="0"/>
              <a:t>. </a:t>
            </a:r>
            <a:r>
              <a:rPr lang="pt-PT" sz="1200" dirty="0"/>
              <a:t>Concentre-se em obter o resultado final correto e trabalhe a partir daí utilizando a lógica "para que isto aconteça..." e "se então"</a:t>
            </a:r>
            <a:r>
              <a:rPr lang="en-US" sz="1200" dirty="0"/>
              <a:t>.</a:t>
            </a:r>
          </a:p>
          <a:p>
            <a:pPr lvl="0" algn="l">
              <a:lnSpc>
                <a:spcPct val="100000"/>
              </a:lnSpc>
              <a:spcBef>
                <a:spcPts val="600"/>
              </a:spcBef>
              <a:buClr>
                <a:srgbClr val="EB7339"/>
              </a:buClr>
            </a:pPr>
            <a:r>
              <a:rPr lang="en-US" sz="1200" dirty="0"/>
              <a:t> </a:t>
            </a:r>
            <a:r>
              <a:rPr lang="pt-PT" sz="1200" b="1" dirty="0"/>
              <a:t>Tentar não ficar preso pelo jargão</a:t>
            </a:r>
            <a:r>
              <a:rPr lang="en-US" sz="1200" dirty="0"/>
              <a:t>. </a:t>
            </a:r>
            <a:r>
              <a:rPr lang="pt-PT" sz="1200" dirty="0"/>
              <a:t>Utilize terminologia como "roteiro", "mapa do projeto" ou "história" se as pessoas ficarem confusas com a terminologia. Utilize o </a:t>
            </a:r>
            <a:r>
              <a:rPr lang="pt-PT" sz="1200" i="1" dirty="0" err="1"/>
              <a:t>Jargon</a:t>
            </a:r>
            <a:r>
              <a:rPr lang="pt-PT" sz="1200" i="1" dirty="0"/>
              <a:t> </a:t>
            </a:r>
            <a:r>
              <a:rPr lang="pt-PT" sz="1200" i="1" dirty="0" err="1"/>
              <a:t>Buster</a:t>
            </a:r>
            <a:r>
              <a:rPr lang="pt-PT" sz="1200" i="1" dirty="0"/>
              <a:t> </a:t>
            </a:r>
            <a:r>
              <a:rPr lang="pt-PT" sz="1200" dirty="0"/>
              <a:t>se não tiver a certeza.</a:t>
            </a:r>
            <a:endParaRPr lang="en-US" sz="1200" dirty="0"/>
          </a:p>
          <a:p>
            <a:pPr lvl="0" algn="l">
              <a:lnSpc>
                <a:spcPct val="100000"/>
              </a:lnSpc>
              <a:spcBef>
                <a:spcPts val="600"/>
              </a:spcBef>
              <a:buClr>
                <a:srgbClr val="EB7339"/>
              </a:buClr>
            </a:pPr>
            <a:r>
              <a:rPr lang="pt-PT" sz="1200" b="1" dirty="0"/>
              <a:t>Envolver os intervenientes, mas manter o projeto </a:t>
            </a:r>
            <a:r>
              <a:rPr lang="pt-PT" sz="1200" b="1" dirty="0" err="1"/>
              <a:t>gerível</a:t>
            </a:r>
            <a:r>
              <a:rPr lang="en-US" sz="1200" b="1" dirty="0"/>
              <a:t>. </a:t>
            </a:r>
            <a:r>
              <a:rPr lang="pt-PT" sz="1200" dirty="0"/>
              <a:t>Crie um grupo que tenha tempo para refletir sobre o assunto e, depois, tenha um plano para um envolvimento mais alargado.</a:t>
            </a:r>
            <a:endParaRPr lang="en-US" sz="1200" dirty="0"/>
          </a:p>
          <a:p>
            <a:pPr lvl="0" algn="l">
              <a:lnSpc>
                <a:spcPct val="100000"/>
              </a:lnSpc>
              <a:spcBef>
                <a:spcPts val="600"/>
              </a:spcBef>
              <a:buClr>
                <a:srgbClr val="EB7339"/>
              </a:buClr>
            </a:pPr>
            <a:r>
              <a:rPr lang="pt-PT" sz="1200" b="1" dirty="0"/>
              <a:t>Nunca apresentar uma TM como um produto acabado</a:t>
            </a:r>
            <a:r>
              <a:rPr lang="en-US" sz="1200" b="1" dirty="0"/>
              <a:t>. </a:t>
            </a:r>
            <a:r>
              <a:rPr lang="pt-PT" sz="1200" dirty="0"/>
              <a:t>As condições mudam, os pressupostos mudam, os projetos mudam... por isso, as TM devem ser um quadro "vivo”</a:t>
            </a:r>
            <a:r>
              <a:rPr lang="en-US" sz="1200" dirty="0"/>
              <a:t>.</a:t>
            </a:r>
          </a:p>
          <a:p>
            <a:pPr lvl="0" algn="l">
              <a:lnSpc>
                <a:spcPct val="100000"/>
              </a:lnSpc>
              <a:spcBef>
                <a:spcPts val="600"/>
              </a:spcBef>
              <a:buClr>
                <a:srgbClr val="EB7339"/>
              </a:buClr>
            </a:pPr>
            <a:r>
              <a:rPr lang="pt-PT" sz="1200" b="1" dirty="0"/>
              <a:t>A TM deve ligar as ações de curto prazo a um "quadro mais vasto" da mudança que desejamos ver (o resultado final). </a:t>
            </a:r>
            <a:r>
              <a:rPr lang="pt-PT" sz="1200" dirty="0"/>
              <a:t>Dito isto, evite declarações de visão arrojadas mas vagas, uma vez que pode ser difícil relacioná-las com ações práticas</a:t>
            </a:r>
            <a:r>
              <a:rPr lang="en-US" sz="1200" dirty="0"/>
              <a:t>.</a:t>
            </a:r>
          </a:p>
          <a:p>
            <a:pPr lvl="0" algn="l">
              <a:lnSpc>
                <a:spcPct val="100000"/>
              </a:lnSpc>
              <a:spcBef>
                <a:spcPts val="600"/>
              </a:spcBef>
              <a:buClr>
                <a:srgbClr val="EB7339"/>
              </a:buClr>
            </a:pPr>
            <a:r>
              <a:rPr lang="en-US" sz="1200" b="1" dirty="0" err="1"/>
              <a:t>Concentrar</a:t>
            </a:r>
            <a:r>
              <a:rPr lang="en-US" sz="1200" b="1" dirty="0"/>
              <a:t>-se </a:t>
            </a:r>
            <a:r>
              <a:rPr lang="en-US" sz="1200" b="1" dirty="0" err="1"/>
              <a:t>nos</a:t>
            </a:r>
            <a:r>
              <a:rPr lang="en-US" sz="1200" b="1" dirty="0"/>
              <a:t> </a:t>
            </a:r>
            <a:r>
              <a:rPr lang="en-US" sz="1200" b="1" dirty="0" err="1"/>
              <a:t>seus</a:t>
            </a:r>
            <a:r>
              <a:rPr lang="en-US" sz="1200" b="1" dirty="0"/>
              <a:t> </a:t>
            </a:r>
            <a:r>
              <a:rPr lang="en-US" sz="1200" b="1" dirty="0" err="1"/>
              <a:t>pressupostos</a:t>
            </a:r>
            <a:r>
              <a:rPr lang="en-US" sz="1200" dirty="0"/>
              <a:t>. </a:t>
            </a:r>
            <a:r>
              <a:rPr lang="pt-PT" sz="1200" dirty="0"/>
              <a:t>Estes são realmente importantes e ajudam a evitar que indivíduos ou grupos se prendam a ideias ou preconceitos</a:t>
            </a:r>
            <a:r>
              <a:rPr lang="en-US" sz="1200" dirty="0"/>
              <a:t>.</a:t>
            </a:r>
          </a:p>
          <a:p>
            <a:pPr lvl="0" algn="l">
              <a:lnSpc>
                <a:spcPct val="100000"/>
              </a:lnSpc>
              <a:spcBef>
                <a:spcPts val="600"/>
              </a:spcBef>
              <a:buClr>
                <a:srgbClr val="EB7339"/>
              </a:buClr>
            </a:pPr>
            <a:r>
              <a:rPr lang="pt-PT" sz="1200" b="1" dirty="0"/>
              <a:t>Não se desfazer da TM após obter financiamento</a:t>
            </a:r>
            <a:r>
              <a:rPr lang="en-US" sz="1200" b="1" dirty="0"/>
              <a:t>. </a:t>
            </a:r>
            <a:r>
              <a:rPr lang="pt-PT" sz="1200" dirty="0"/>
              <a:t>Lembre-se de que descartar a sua TM é como esquecer o seu mapa numa longa viagem.</a:t>
            </a:r>
            <a:endParaRPr lang="en-US" sz="1200" dirty="0"/>
          </a:p>
          <a:p>
            <a:pPr lvl="0" algn="l">
              <a:lnSpc>
                <a:spcPct val="100000"/>
              </a:lnSpc>
              <a:spcBef>
                <a:spcPts val="600"/>
              </a:spcBef>
              <a:buClr>
                <a:srgbClr val="EB7339"/>
              </a:buClr>
            </a:pPr>
            <a:endParaRPr lang="en-US" sz="1200" dirty="0"/>
          </a:p>
        </p:txBody>
      </p:sp>
      <p:sp>
        <p:nvSpPr>
          <p:cNvPr id="11" name="Text Placeholder 5">
            <a:extLst>
              <a:ext uri="{FF2B5EF4-FFF2-40B4-BE49-F238E27FC236}">
                <a16:creationId xmlns:a16="http://schemas.microsoft.com/office/drawing/2014/main" id="{4342A71C-1274-C318-9A86-49E07638878F}"/>
              </a:ext>
            </a:extLst>
          </p:cNvPr>
          <p:cNvSpPr txBox="1">
            <a:spLocks/>
          </p:cNvSpPr>
          <p:nvPr/>
        </p:nvSpPr>
        <p:spPr>
          <a:xfrm>
            <a:off x="-31337" y="5960551"/>
            <a:ext cx="6333863" cy="388747"/>
          </a:xfrm>
          <a:prstGeom prst="rect">
            <a:avLst/>
          </a:prstGeom>
          <a:solidFill>
            <a:srgbClr val="EB7339"/>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542925" algn="l">
              <a:lnSpc>
                <a:spcPct val="100000"/>
              </a:lnSpc>
            </a:pPr>
            <a:r>
              <a:rPr lang="pt-PT" sz="1500" b="1" dirty="0">
                <a:solidFill>
                  <a:schemeClr val="bg1"/>
                </a:solidFill>
              </a:rPr>
              <a:t>Para quem está a desenvolver teorias de mudança, lembramos </a:t>
            </a:r>
            <a:r>
              <a:rPr lang="en-US" sz="1500" b="1" dirty="0">
                <a:solidFill>
                  <a:schemeClr val="bg1"/>
                </a:solidFill>
              </a:rPr>
              <a:t>:</a:t>
            </a:r>
          </a:p>
        </p:txBody>
      </p:sp>
      <p:grpSp>
        <p:nvGrpSpPr>
          <p:cNvPr id="19" name="Group 18">
            <a:extLst>
              <a:ext uri="{FF2B5EF4-FFF2-40B4-BE49-F238E27FC236}">
                <a16:creationId xmlns:a16="http://schemas.microsoft.com/office/drawing/2014/main" id="{0B0328EB-D7A6-149A-766D-FD09BF8D965A}"/>
              </a:ext>
            </a:extLst>
          </p:cNvPr>
          <p:cNvGrpSpPr/>
          <p:nvPr/>
        </p:nvGrpSpPr>
        <p:grpSpPr>
          <a:xfrm>
            <a:off x="6546068" y="10940345"/>
            <a:ext cx="872937" cy="1008043"/>
            <a:chOff x="8823055" y="3850915"/>
            <a:chExt cx="751563" cy="867883"/>
          </a:xfrm>
          <a:solidFill>
            <a:srgbClr val="404040"/>
          </a:solidFill>
        </p:grpSpPr>
        <p:sp>
          <p:nvSpPr>
            <p:cNvPr id="25" name="Freeform 24">
              <a:extLst>
                <a:ext uri="{FF2B5EF4-FFF2-40B4-BE49-F238E27FC236}">
                  <a16:creationId xmlns:a16="http://schemas.microsoft.com/office/drawing/2014/main" id="{61A503BC-B360-9F58-CFAD-92FA72A70287}"/>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a16="http://schemas.microsoft.com/office/drawing/2014/main" id="{88281811-9D7C-AACC-FF91-F837E0EABDCC}"/>
                </a:ext>
              </a:extLst>
            </p:cNvPr>
            <p:cNvGrpSpPr/>
            <p:nvPr/>
          </p:nvGrpSpPr>
          <p:grpSpPr>
            <a:xfrm>
              <a:off x="8823055" y="3850915"/>
              <a:ext cx="751563" cy="867883"/>
              <a:chOff x="8823055" y="3850915"/>
              <a:chExt cx="751563" cy="867883"/>
            </a:xfrm>
            <a:grpFill/>
          </p:grpSpPr>
          <p:sp>
            <p:nvSpPr>
              <p:cNvPr id="27" name="Freeform 26">
                <a:extLst>
                  <a:ext uri="{FF2B5EF4-FFF2-40B4-BE49-F238E27FC236}">
                    <a16:creationId xmlns:a16="http://schemas.microsoft.com/office/drawing/2014/main" id="{1AF0DC2D-62C5-FCD3-012B-D505D35ECF2D}"/>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0D2F956F-94B2-EAC7-3415-C256B9308863}"/>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E463384-4939-33D3-F639-38B401601109}"/>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35B96680-E8F2-34A8-4599-56F021659F05}"/>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10C655BB-ECB3-CD4B-5BE0-06E3F63BCDB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D937F396-0A93-7A17-EF14-0D1157A7B93F}"/>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2859550C-5F8F-669A-208E-1DC1971788B5}"/>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A34671EC-841D-A8EE-AC85-89E7A8544089}"/>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C518D8E6-B3AE-E043-ACC5-1EA300D70F27}"/>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6" name="Text Placeholder 5">
            <a:extLst>
              <a:ext uri="{FF2B5EF4-FFF2-40B4-BE49-F238E27FC236}">
                <a16:creationId xmlns:a16="http://schemas.microsoft.com/office/drawing/2014/main" id="{6B413233-F92C-9F5E-F80C-0DCAB935BCA2}"/>
              </a:ext>
            </a:extLst>
          </p:cNvPr>
          <p:cNvSpPr txBox="1">
            <a:spLocks/>
          </p:cNvSpPr>
          <p:nvPr/>
        </p:nvSpPr>
        <p:spPr>
          <a:xfrm>
            <a:off x="815494" y="6310218"/>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01</a:t>
            </a:r>
          </a:p>
        </p:txBody>
      </p:sp>
      <p:sp>
        <p:nvSpPr>
          <p:cNvPr id="37" name="Text Placeholder 5">
            <a:extLst>
              <a:ext uri="{FF2B5EF4-FFF2-40B4-BE49-F238E27FC236}">
                <a16:creationId xmlns:a16="http://schemas.microsoft.com/office/drawing/2014/main" id="{90DC06D5-0DBB-2078-1D52-FE10D1325111}"/>
              </a:ext>
            </a:extLst>
          </p:cNvPr>
          <p:cNvSpPr txBox="1">
            <a:spLocks/>
          </p:cNvSpPr>
          <p:nvPr/>
        </p:nvSpPr>
        <p:spPr>
          <a:xfrm>
            <a:off x="815495" y="6764943"/>
            <a:ext cx="626504" cy="59965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02</a:t>
            </a:r>
          </a:p>
        </p:txBody>
      </p:sp>
      <p:sp>
        <p:nvSpPr>
          <p:cNvPr id="38" name="Text Placeholder 5">
            <a:extLst>
              <a:ext uri="{FF2B5EF4-FFF2-40B4-BE49-F238E27FC236}">
                <a16:creationId xmlns:a16="http://schemas.microsoft.com/office/drawing/2014/main" id="{9FBF68F0-FAB3-9BFF-8ABC-A0905026DCE0}"/>
              </a:ext>
            </a:extLst>
          </p:cNvPr>
          <p:cNvSpPr txBox="1">
            <a:spLocks/>
          </p:cNvSpPr>
          <p:nvPr/>
        </p:nvSpPr>
        <p:spPr>
          <a:xfrm>
            <a:off x="815495" y="7383063"/>
            <a:ext cx="626504" cy="53704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03</a:t>
            </a:r>
          </a:p>
        </p:txBody>
      </p:sp>
      <p:sp>
        <p:nvSpPr>
          <p:cNvPr id="39" name="Text Placeholder 5">
            <a:extLst>
              <a:ext uri="{FF2B5EF4-FFF2-40B4-BE49-F238E27FC236}">
                <a16:creationId xmlns:a16="http://schemas.microsoft.com/office/drawing/2014/main" id="{AD9D5748-91DB-0304-CA27-C8022CB894AE}"/>
              </a:ext>
            </a:extLst>
          </p:cNvPr>
          <p:cNvSpPr txBox="1">
            <a:spLocks/>
          </p:cNvSpPr>
          <p:nvPr/>
        </p:nvSpPr>
        <p:spPr>
          <a:xfrm>
            <a:off x="815494" y="8003085"/>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04</a:t>
            </a:r>
          </a:p>
        </p:txBody>
      </p:sp>
      <p:sp>
        <p:nvSpPr>
          <p:cNvPr id="40" name="Text Placeholder 5">
            <a:extLst>
              <a:ext uri="{FF2B5EF4-FFF2-40B4-BE49-F238E27FC236}">
                <a16:creationId xmlns:a16="http://schemas.microsoft.com/office/drawing/2014/main" id="{885AEAE5-34DE-523C-2232-22E5FDCC152C}"/>
              </a:ext>
            </a:extLst>
          </p:cNvPr>
          <p:cNvSpPr txBox="1">
            <a:spLocks/>
          </p:cNvSpPr>
          <p:nvPr/>
        </p:nvSpPr>
        <p:spPr>
          <a:xfrm>
            <a:off x="815494" y="8438626"/>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05</a:t>
            </a:r>
          </a:p>
        </p:txBody>
      </p:sp>
      <p:grpSp>
        <p:nvGrpSpPr>
          <p:cNvPr id="41" name="Group 40">
            <a:extLst>
              <a:ext uri="{FF2B5EF4-FFF2-40B4-BE49-F238E27FC236}">
                <a16:creationId xmlns:a16="http://schemas.microsoft.com/office/drawing/2014/main" id="{91B8315F-FE48-013E-0DD4-CCD427BB4757}"/>
              </a:ext>
            </a:extLst>
          </p:cNvPr>
          <p:cNvGrpSpPr/>
          <p:nvPr/>
        </p:nvGrpSpPr>
        <p:grpSpPr>
          <a:xfrm>
            <a:off x="115641" y="8706460"/>
            <a:ext cx="719798" cy="75493"/>
            <a:chOff x="289885" y="9667035"/>
            <a:chExt cx="719798" cy="75493"/>
          </a:xfrm>
        </p:grpSpPr>
        <p:cxnSp>
          <p:nvCxnSpPr>
            <p:cNvPr id="42" name="Straight Connector 41">
              <a:extLst>
                <a:ext uri="{FF2B5EF4-FFF2-40B4-BE49-F238E27FC236}">
                  <a16:creationId xmlns:a16="http://schemas.microsoft.com/office/drawing/2014/main" id="{6AA29DFC-8A21-81E6-793E-D81C8BCEBE9A}"/>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63F3DAB-067F-5ABC-478F-30D3904E1D07}"/>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C8E97B0-6D70-A06B-26BF-E9BEE7D8FFC0}"/>
              </a:ext>
            </a:extLst>
          </p:cNvPr>
          <p:cNvGrpSpPr/>
          <p:nvPr/>
        </p:nvGrpSpPr>
        <p:grpSpPr>
          <a:xfrm>
            <a:off x="115641" y="8258038"/>
            <a:ext cx="719798" cy="75493"/>
            <a:chOff x="289885" y="9667035"/>
            <a:chExt cx="719798" cy="75493"/>
          </a:xfrm>
        </p:grpSpPr>
        <p:cxnSp>
          <p:nvCxnSpPr>
            <p:cNvPr id="45" name="Straight Connector 44">
              <a:extLst>
                <a:ext uri="{FF2B5EF4-FFF2-40B4-BE49-F238E27FC236}">
                  <a16:creationId xmlns:a16="http://schemas.microsoft.com/office/drawing/2014/main" id="{05CB379E-1C25-A8A9-4FB0-EFB59518B283}"/>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6625AE7A-7875-0EAD-E662-88955B17399B}"/>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4D54CE9B-0A5A-8E33-F0E9-1CDE93360789}"/>
              </a:ext>
            </a:extLst>
          </p:cNvPr>
          <p:cNvGrpSpPr/>
          <p:nvPr/>
        </p:nvGrpSpPr>
        <p:grpSpPr>
          <a:xfrm>
            <a:off x="115641" y="7631464"/>
            <a:ext cx="719798" cy="75493"/>
            <a:chOff x="289885" y="9667035"/>
            <a:chExt cx="719798" cy="75493"/>
          </a:xfrm>
        </p:grpSpPr>
        <p:cxnSp>
          <p:nvCxnSpPr>
            <p:cNvPr id="48" name="Straight Connector 47">
              <a:extLst>
                <a:ext uri="{FF2B5EF4-FFF2-40B4-BE49-F238E27FC236}">
                  <a16:creationId xmlns:a16="http://schemas.microsoft.com/office/drawing/2014/main" id="{41254E87-9716-283F-0E44-C05E43865B99}"/>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F365CF4-7732-A9F8-0942-F8C28D8FFE41}"/>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691564C-AF52-86A5-5FBB-EE7870C8EFC2}"/>
              </a:ext>
            </a:extLst>
          </p:cNvPr>
          <p:cNvGrpSpPr/>
          <p:nvPr/>
        </p:nvGrpSpPr>
        <p:grpSpPr>
          <a:xfrm>
            <a:off x="115641" y="7000464"/>
            <a:ext cx="719798" cy="75493"/>
            <a:chOff x="289885" y="9667035"/>
            <a:chExt cx="719798" cy="75493"/>
          </a:xfrm>
        </p:grpSpPr>
        <p:cxnSp>
          <p:nvCxnSpPr>
            <p:cNvPr id="51" name="Straight Connector 50">
              <a:extLst>
                <a:ext uri="{FF2B5EF4-FFF2-40B4-BE49-F238E27FC236}">
                  <a16:creationId xmlns:a16="http://schemas.microsoft.com/office/drawing/2014/main" id="{EE9D858F-C97D-5B53-C22C-BBB8DCAC1B40}"/>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B34626B-1E32-C070-490B-E50BA37A12DD}"/>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A3B4A35-DC45-0513-B96B-FB775F8141F4}"/>
              </a:ext>
            </a:extLst>
          </p:cNvPr>
          <p:cNvGrpSpPr/>
          <p:nvPr/>
        </p:nvGrpSpPr>
        <p:grpSpPr>
          <a:xfrm>
            <a:off x="266843" y="6574436"/>
            <a:ext cx="568596" cy="75493"/>
            <a:chOff x="441087" y="9667035"/>
            <a:chExt cx="568596" cy="75493"/>
          </a:xfrm>
        </p:grpSpPr>
        <p:cxnSp>
          <p:nvCxnSpPr>
            <p:cNvPr id="54" name="Straight Connector 53">
              <a:extLst>
                <a:ext uri="{FF2B5EF4-FFF2-40B4-BE49-F238E27FC236}">
                  <a16:creationId xmlns:a16="http://schemas.microsoft.com/office/drawing/2014/main" id="{89DD1B95-E5F2-550D-75C1-6FED8BD0F3B8}"/>
                </a:ext>
              </a:extLst>
            </p:cNvPr>
            <p:cNvCxnSpPr>
              <a:cxnSpLocks/>
            </p:cNvCxnSpPr>
            <p:nvPr/>
          </p:nvCxnSpPr>
          <p:spPr>
            <a:xfrm>
              <a:off x="441087" y="9704781"/>
              <a:ext cx="530850"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B96ACDF5-BF0F-B032-DE71-22DDC5340CA8}"/>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 Placeholder 5">
            <a:extLst>
              <a:ext uri="{FF2B5EF4-FFF2-40B4-BE49-F238E27FC236}">
                <a16:creationId xmlns:a16="http://schemas.microsoft.com/office/drawing/2014/main" id="{9BA58124-D99F-F180-4094-74D2116109FF}"/>
              </a:ext>
            </a:extLst>
          </p:cNvPr>
          <p:cNvSpPr txBox="1">
            <a:spLocks/>
          </p:cNvSpPr>
          <p:nvPr/>
        </p:nvSpPr>
        <p:spPr>
          <a:xfrm>
            <a:off x="812507" y="9111357"/>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06</a:t>
            </a:r>
          </a:p>
        </p:txBody>
      </p:sp>
      <p:grpSp>
        <p:nvGrpSpPr>
          <p:cNvPr id="57" name="Group 56">
            <a:extLst>
              <a:ext uri="{FF2B5EF4-FFF2-40B4-BE49-F238E27FC236}">
                <a16:creationId xmlns:a16="http://schemas.microsoft.com/office/drawing/2014/main" id="{655C8987-C7B3-9B51-3D17-BF6C34F255F8}"/>
              </a:ext>
            </a:extLst>
          </p:cNvPr>
          <p:cNvGrpSpPr/>
          <p:nvPr/>
        </p:nvGrpSpPr>
        <p:grpSpPr>
          <a:xfrm>
            <a:off x="112654" y="9379191"/>
            <a:ext cx="719798" cy="75493"/>
            <a:chOff x="289885" y="9667035"/>
            <a:chExt cx="719798" cy="75493"/>
          </a:xfrm>
        </p:grpSpPr>
        <p:cxnSp>
          <p:nvCxnSpPr>
            <p:cNvPr id="58" name="Straight Connector 57">
              <a:extLst>
                <a:ext uri="{FF2B5EF4-FFF2-40B4-BE49-F238E27FC236}">
                  <a16:creationId xmlns:a16="http://schemas.microsoft.com/office/drawing/2014/main" id="{1CFA54A3-2A54-E732-B637-E3998C2A7321}"/>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F8F748F-CFFE-71B5-6432-CD7DFB421FE5}"/>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 Placeholder 5">
            <a:extLst>
              <a:ext uri="{FF2B5EF4-FFF2-40B4-BE49-F238E27FC236}">
                <a16:creationId xmlns:a16="http://schemas.microsoft.com/office/drawing/2014/main" id="{5AD8EDE2-A5B8-1237-AB41-889800E8B7AA}"/>
              </a:ext>
            </a:extLst>
          </p:cNvPr>
          <p:cNvSpPr txBox="1">
            <a:spLocks/>
          </p:cNvSpPr>
          <p:nvPr/>
        </p:nvSpPr>
        <p:spPr>
          <a:xfrm>
            <a:off x="832452" y="9571928"/>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07</a:t>
            </a:r>
          </a:p>
        </p:txBody>
      </p:sp>
      <p:grpSp>
        <p:nvGrpSpPr>
          <p:cNvPr id="61" name="Group 60">
            <a:extLst>
              <a:ext uri="{FF2B5EF4-FFF2-40B4-BE49-F238E27FC236}">
                <a16:creationId xmlns:a16="http://schemas.microsoft.com/office/drawing/2014/main" id="{FBE189D4-75D2-C726-AFFA-43A43FF77E1E}"/>
              </a:ext>
            </a:extLst>
          </p:cNvPr>
          <p:cNvGrpSpPr/>
          <p:nvPr/>
        </p:nvGrpSpPr>
        <p:grpSpPr>
          <a:xfrm>
            <a:off x="289885" y="9839762"/>
            <a:ext cx="562512" cy="75493"/>
            <a:chOff x="447171" y="9667035"/>
            <a:chExt cx="562512" cy="75493"/>
          </a:xfrm>
        </p:grpSpPr>
        <p:cxnSp>
          <p:nvCxnSpPr>
            <p:cNvPr id="62" name="Straight Connector 61">
              <a:extLst>
                <a:ext uri="{FF2B5EF4-FFF2-40B4-BE49-F238E27FC236}">
                  <a16:creationId xmlns:a16="http://schemas.microsoft.com/office/drawing/2014/main" id="{01B96598-8391-794E-1F28-9ECDAC5A6404}"/>
                </a:ext>
              </a:extLst>
            </p:cNvPr>
            <p:cNvCxnSpPr>
              <a:cxnSpLocks/>
            </p:cNvCxnSpPr>
            <p:nvPr/>
          </p:nvCxnSpPr>
          <p:spPr>
            <a:xfrm>
              <a:off x="447171" y="9704781"/>
              <a:ext cx="524766"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F5D308D-5842-56CC-E36A-E33663E368D6}"/>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568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DA1845F9-BE20-4C97-A228-07B246EA0EE8}"/>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677498" y="3177828"/>
            <a:ext cx="4370144" cy="5733269"/>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34</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13</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703A66D0-34D8-80E7-19B5-47567A6BBC3A}"/>
              </a:ext>
            </a:extLst>
          </p:cNvPr>
          <p:cNvSpPr/>
          <p:nvPr/>
        </p:nvSpPr>
        <p:spPr>
          <a:xfrm>
            <a:off x="2836250" y="5794246"/>
            <a:ext cx="3958250"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a16="http://schemas.microsoft.com/office/drawing/2014/main" id="{A4956FEB-14CE-991F-A579-FF391A32C692}"/>
              </a:ext>
            </a:extLst>
          </p:cNvPr>
          <p:cNvSpPr txBox="1"/>
          <p:nvPr/>
        </p:nvSpPr>
        <p:spPr>
          <a:xfrm>
            <a:off x="3017294" y="5936165"/>
            <a:ext cx="377720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TEORIA DA MUDANÇA -</a:t>
            </a:r>
          </a:p>
        </p:txBody>
      </p:sp>
      <p:sp>
        <p:nvSpPr>
          <p:cNvPr id="5" name="Rectangle 4">
            <a:extLst>
              <a:ext uri="{FF2B5EF4-FFF2-40B4-BE49-F238E27FC236}">
                <a16:creationId xmlns:a16="http://schemas.microsoft.com/office/drawing/2014/main" id="{44D84A32-ACC5-3E52-1C9B-AEFAF5F96320}"/>
              </a:ext>
            </a:extLst>
          </p:cNvPr>
          <p:cNvSpPr/>
          <p:nvPr/>
        </p:nvSpPr>
        <p:spPr>
          <a:xfrm>
            <a:off x="2836251" y="6601304"/>
            <a:ext cx="2700950"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a16="http://schemas.microsoft.com/office/drawing/2014/main" id="{9072B2F8-6939-E19D-3B2B-E739D3BD1AB1}"/>
              </a:ext>
            </a:extLst>
          </p:cNvPr>
          <p:cNvSpPr txBox="1"/>
          <p:nvPr/>
        </p:nvSpPr>
        <p:spPr>
          <a:xfrm>
            <a:off x="3017294" y="6743223"/>
            <a:ext cx="246910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GLOSSÁRIO &amp;</a:t>
            </a:r>
          </a:p>
        </p:txBody>
      </p:sp>
      <p:sp>
        <p:nvSpPr>
          <p:cNvPr id="18" name="Rectangle 17">
            <a:extLst>
              <a:ext uri="{FF2B5EF4-FFF2-40B4-BE49-F238E27FC236}">
                <a16:creationId xmlns:a16="http://schemas.microsoft.com/office/drawing/2014/main" id="{A6D8BD1C-7E00-DF1A-4271-D47AB3F76550}"/>
              </a:ext>
            </a:extLst>
          </p:cNvPr>
          <p:cNvSpPr/>
          <p:nvPr/>
        </p:nvSpPr>
        <p:spPr>
          <a:xfrm>
            <a:off x="2836250" y="7412490"/>
            <a:ext cx="290869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9919B97-CCC3-AE70-5E41-9DAA4B7FC098}"/>
              </a:ext>
            </a:extLst>
          </p:cNvPr>
          <p:cNvSpPr txBox="1"/>
          <p:nvPr/>
        </p:nvSpPr>
        <p:spPr>
          <a:xfrm>
            <a:off x="3017294" y="7554409"/>
            <a:ext cx="316760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ABREVIATURAS</a:t>
            </a:r>
          </a:p>
        </p:txBody>
      </p:sp>
    </p:spTree>
    <p:extLst>
      <p:ext uri="{BB962C8B-B14F-4D97-AF65-F5344CB8AC3E}">
        <p14:creationId xmlns:p14="http://schemas.microsoft.com/office/powerpoint/2010/main" val="41773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9">
            <a:extLst>
              <a:ext uri="{FF2B5EF4-FFF2-40B4-BE49-F238E27FC236}">
                <a16:creationId xmlns:a16="http://schemas.microsoft.com/office/drawing/2014/main" id="{5816246D-AB5C-1347-1F10-B9A8FAA261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24" y="752079"/>
            <a:ext cx="4193984" cy="265814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13</a:t>
            </a:r>
          </a:p>
        </p:txBody>
      </p:sp>
      <p:grpSp>
        <p:nvGrpSpPr>
          <p:cNvPr id="77" name="Graphic 2">
            <a:extLst>
              <a:ext uri="{FF2B5EF4-FFF2-40B4-BE49-F238E27FC236}">
                <a16:creationId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3939264"/>
            <a:ext cx="6013565" cy="5382536"/>
          </a:xfrm>
          <a:prstGeom prst="rect">
            <a:avLst/>
          </a:prstGeom>
        </p:spPr>
        <p:txBody>
          <a:bodyPr numCol="2">
            <a:noAutofit/>
          </a:bodyPr>
          <a:lstStyle/>
          <a:p>
            <a:pPr>
              <a:spcBef>
                <a:spcPts val="0"/>
              </a:spcBef>
            </a:pPr>
            <a:r>
              <a:rPr lang="en-US" b="1" dirty="0" err="1">
                <a:solidFill>
                  <a:srgbClr val="EB7339"/>
                </a:solidFill>
              </a:rPr>
              <a:t>Pressupostos</a:t>
            </a:r>
            <a:r>
              <a:rPr lang="en-US" b="1" dirty="0">
                <a:solidFill>
                  <a:srgbClr val="EB7339"/>
                </a:solidFill>
              </a:rPr>
              <a:t> : </a:t>
            </a:r>
          </a:p>
          <a:p>
            <a:pPr>
              <a:spcBef>
                <a:spcPts val="0"/>
              </a:spcBef>
            </a:pPr>
            <a:r>
              <a:rPr lang="pt-PT" dirty="0"/>
              <a:t>O que assumimos sobre a forma como a mudança pode ocorrer (por exemplo, como o público reagirá a uma ideia, a acessibilidade de uma </a:t>
            </a:r>
            <a:r>
              <a:rPr lang="pt-PT" dirty="0" err="1"/>
              <a:t>acção</a:t>
            </a:r>
            <a:r>
              <a:rPr lang="pt-PT" dirty="0"/>
              <a:t>, etc.). Isto pode incluir pressupostos sobre as condições ambientais e socioeconómicas (escala da alteração do uso do solo, perda de biodiversidade, estabilidade económica, etc.). Compreender os pressupostos é fundamental para um bom processo de TM</a:t>
            </a:r>
            <a:r>
              <a:rPr lang="en-US" dirty="0"/>
              <a:t>.</a:t>
            </a:r>
          </a:p>
          <a:p>
            <a:pPr>
              <a:spcBef>
                <a:spcPts val="0"/>
              </a:spcBef>
            </a:pPr>
            <a:r>
              <a:rPr lang="en-US" dirty="0"/>
              <a:t> </a:t>
            </a:r>
          </a:p>
          <a:p>
            <a:pPr>
              <a:spcBef>
                <a:spcPts val="0"/>
              </a:spcBef>
            </a:pPr>
            <a:r>
              <a:rPr lang="en-US" b="1" dirty="0" err="1">
                <a:solidFill>
                  <a:srgbClr val="EB7339"/>
                </a:solidFill>
              </a:rPr>
              <a:t>Mapeamento</a:t>
            </a:r>
            <a:r>
              <a:rPr lang="en-US" b="1" dirty="0">
                <a:solidFill>
                  <a:srgbClr val="EB7339"/>
                </a:solidFill>
              </a:rPr>
              <a:t> </a:t>
            </a:r>
            <a:r>
              <a:rPr lang="en-US" b="1" dirty="0" err="1">
                <a:solidFill>
                  <a:srgbClr val="EB7339"/>
                </a:solidFill>
              </a:rPr>
              <a:t>inverso</a:t>
            </a:r>
            <a:r>
              <a:rPr lang="en-US" b="1" dirty="0">
                <a:solidFill>
                  <a:srgbClr val="EB7339"/>
                </a:solidFill>
              </a:rPr>
              <a:t> : </a:t>
            </a:r>
          </a:p>
          <a:p>
            <a:pPr>
              <a:spcBef>
                <a:spcPts val="0"/>
              </a:spcBef>
            </a:pPr>
            <a:r>
              <a:rPr lang="pt-PT" dirty="0"/>
              <a:t>Trabalhar de trás para a frente a partir de um "quadro geral ou resultado final" e, em seguida, identificar os objetivos que o levarão até lá por ordem cronológica inversa. Uma forma fácil de fazer um mapa retrospetivo é começar com o resultado final ou a mudança que deseja ver. Pergunte a si próprio (ou ao seu grupo) "para que isto aconteça o que é preciso ser feito?</a:t>
            </a:r>
          </a:p>
          <a:p>
            <a:pPr>
              <a:spcBef>
                <a:spcPts val="0"/>
              </a:spcBef>
            </a:pPr>
            <a:r>
              <a:rPr lang="en-US" dirty="0"/>
              <a:t> </a:t>
            </a:r>
          </a:p>
          <a:p>
            <a:pPr>
              <a:spcBef>
                <a:spcPts val="0"/>
              </a:spcBef>
            </a:pPr>
            <a:r>
              <a:rPr lang="en-US" b="1" dirty="0" err="1">
                <a:solidFill>
                  <a:srgbClr val="EB7339"/>
                </a:solidFill>
              </a:rPr>
              <a:t>Obstáculos</a:t>
            </a:r>
            <a:r>
              <a:rPr lang="en-US" b="1" dirty="0">
                <a:solidFill>
                  <a:srgbClr val="EB7339"/>
                </a:solidFill>
              </a:rPr>
              <a:t>: </a:t>
            </a:r>
          </a:p>
          <a:p>
            <a:pPr>
              <a:spcBef>
                <a:spcPts val="0"/>
              </a:spcBef>
            </a:pPr>
            <a:r>
              <a:rPr lang="pt-PT" dirty="0"/>
              <a:t>Fatores que podem dificultar a execução do projeto e que podem perturbar a lógica entre os resultados, atrasando ou impedindo a ocorrência de mudanças. Ao reconhecer uma barreira, antes ou durante um projeto, as atividades podem ser ajustadas para a atenuar. Um exemplo de uma barreira pode ser a resistência cultural à mudança. Quando esta barreira é identificada, pode ser dada mais ênfase à sensibilização e ao envolvimento da comunidade ou ao envolvimento dos líderes comunitários</a:t>
            </a:r>
            <a:r>
              <a:rPr lang="en-US" dirty="0"/>
              <a:t>.</a:t>
            </a:r>
          </a:p>
          <a:p>
            <a:pPr>
              <a:spcBef>
                <a:spcPts val="0"/>
              </a:spcBef>
            </a:pPr>
            <a:endParaRPr lang="en-US" dirty="0"/>
          </a:p>
          <a:p>
            <a:pPr>
              <a:spcBef>
                <a:spcPts val="0"/>
              </a:spcBef>
            </a:pPr>
            <a:endParaRPr lang="en-US" dirty="0"/>
          </a:p>
          <a:p>
            <a:pPr>
              <a:spcBef>
                <a:spcPts val="0"/>
              </a:spcBef>
            </a:pPr>
            <a:endParaRPr lang="en-US" dirty="0"/>
          </a:p>
          <a:p>
            <a:pPr>
              <a:spcBef>
                <a:spcPts val="0"/>
              </a:spcBef>
            </a:pPr>
            <a:r>
              <a:rPr lang="en-US" dirty="0"/>
              <a:t> </a:t>
            </a:r>
          </a:p>
          <a:p>
            <a:pPr>
              <a:spcBef>
                <a:spcPts val="0"/>
              </a:spcBef>
            </a:pPr>
            <a:r>
              <a:rPr lang="en-US" b="1" dirty="0" err="1">
                <a:solidFill>
                  <a:srgbClr val="EB7339"/>
                </a:solidFill>
              </a:rPr>
              <a:t>Indicadores</a:t>
            </a:r>
            <a:r>
              <a:rPr lang="en-US" b="1" dirty="0">
                <a:solidFill>
                  <a:srgbClr val="EB7339"/>
                </a:solidFill>
              </a:rPr>
              <a:t>: </a:t>
            </a:r>
          </a:p>
          <a:p>
            <a:pPr>
              <a:spcBef>
                <a:spcPts val="0"/>
              </a:spcBef>
            </a:pPr>
            <a:r>
              <a:rPr lang="pt-PT" dirty="0"/>
              <a:t>Indicadores que demonstram o progresso em direção a uma condição/resultado específico ou o progresso ao longo de um caminho de mudança. Por exemplo, um indicador de uma melhor gestão dos riscos relacionados com o clima no sector privado pode ser a "percentagem de empresas que aderiram a um regime de seguro contra os impactos climáticos".</a:t>
            </a:r>
          </a:p>
          <a:p>
            <a:pPr>
              <a:spcBef>
                <a:spcPts val="0"/>
              </a:spcBef>
            </a:pPr>
            <a:r>
              <a:rPr lang="en-US" dirty="0"/>
              <a:t> </a:t>
            </a:r>
          </a:p>
          <a:p>
            <a:pPr>
              <a:spcBef>
                <a:spcPts val="0"/>
              </a:spcBef>
            </a:pPr>
            <a:r>
              <a:rPr lang="pt-PT" b="1" dirty="0"/>
              <a:t>Outras definições úteis de indicadores incluem </a:t>
            </a:r>
            <a:r>
              <a:rPr lang="en-US" b="1" dirty="0"/>
              <a:t>:</a:t>
            </a:r>
          </a:p>
          <a:p>
            <a:pPr marL="171450" indent="-171450">
              <a:spcBef>
                <a:spcPts val="0"/>
              </a:spcBef>
              <a:buClr>
                <a:srgbClr val="EB7339"/>
              </a:buClr>
              <a:buFont typeface="Arial" panose="020B0604020202020204" pitchFamily="34" charset="0"/>
              <a:buChar char="•"/>
            </a:pPr>
            <a:r>
              <a:rPr lang="pt-PT" dirty="0"/>
              <a:t>"Um indicador fornece provas de que uma determinada condição existe ou de que determinados resultados foram ou não alcançados e pode ser quantitativo ou qualitativo." (</a:t>
            </a:r>
            <a:r>
              <a:rPr lang="pt-PT" dirty="0" err="1"/>
              <a:t>Biesbroek</a:t>
            </a:r>
            <a:r>
              <a:rPr lang="pt-PT" dirty="0"/>
              <a:t> e </a:t>
            </a:r>
            <a:r>
              <a:rPr lang="pt-PT" dirty="0" err="1"/>
              <a:t>Swart</a:t>
            </a:r>
            <a:r>
              <a:rPr lang="pt-PT" dirty="0"/>
              <a:t> 2014</a:t>
            </a:r>
            <a:r>
              <a:rPr lang="en-US" dirty="0"/>
              <a:t>).</a:t>
            </a:r>
          </a:p>
          <a:p>
            <a:pPr marL="171450" indent="-171450">
              <a:spcBef>
                <a:spcPts val="0"/>
              </a:spcBef>
              <a:buClr>
                <a:srgbClr val="EB7339"/>
              </a:buClr>
              <a:buFont typeface="Arial" panose="020B0604020202020204" pitchFamily="34" charset="0"/>
              <a:buChar char="•"/>
            </a:pPr>
            <a:r>
              <a:rPr lang="pt-PT" dirty="0"/>
              <a:t>Os indicadores fornecem "pistas e orientações sobre a forma como a mudança está a ocorrer e se os resultados estão a ser alcançados" (</a:t>
            </a:r>
            <a:r>
              <a:rPr lang="pt-PT" dirty="0" err="1"/>
              <a:t>Climate-Eval</a:t>
            </a:r>
            <a:r>
              <a:rPr lang="pt-PT" dirty="0"/>
              <a:t> </a:t>
            </a:r>
            <a:r>
              <a:rPr lang="pt-PT" dirty="0" err="1"/>
              <a:t>Community</a:t>
            </a:r>
            <a:r>
              <a:rPr lang="pt-PT" dirty="0"/>
              <a:t> </a:t>
            </a:r>
            <a:r>
              <a:rPr lang="pt-PT" dirty="0" err="1"/>
              <a:t>of</a:t>
            </a:r>
            <a:r>
              <a:rPr lang="pt-PT" dirty="0"/>
              <a:t> </a:t>
            </a:r>
            <a:r>
              <a:rPr lang="pt-PT" dirty="0" err="1"/>
              <a:t>Practice</a:t>
            </a:r>
            <a:r>
              <a:rPr lang="pt-PT" dirty="0"/>
              <a:t>, 2015</a:t>
            </a:r>
            <a:r>
              <a:rPr lang="en-US" dirty="0"/>
              <a:t>).</a:t>
            </a:r>
          </a:p>
          <a:p>
            <a:pPr>
              <a:spcBef>
                <a:spcPts val="0"/>
              </a:spcBef>
            </a:pPr>
            <a:r>
              <a:rPr lang="en-US" dirty="0"/>
              <a:t> </a:t>
            </a:r>
          </a:p>
          <a:p>
            <a:pPr>
              <a:spcBef>
                <a:spcPts val="0"/>
              </a:spcBef>
            </a:pPr>
            <a:r>
              <a:rPr lang="en-US" b="1" dirty="0">
                <a:solidFill>
                  <a:srgbClr val="EB7339"/>
                </a:solidFill>
              </a:rPr>
              <a:t>“</a:t>
            </a:r>
            <a:r>
              <a:rPr lang="pt-PT" b="1" dirty="0">
                <a:solidFill>
                  <a:srgbClr val="EB7339"/>
                </a:solidFill>
              </a:rPr>
              <a:t>Para que isto aconteça..." e a lógica "se… então"</a:t>
            </a:r>
            <a:r>
              <a:rPr lang="en-US" b="1" dirty="0">
                <a:solidFill>
                  <a:srgbClr val="EB7339"/>
                </a:solidFill>
              </a:rPr>
              <a:t>: </a:t>
            </a:r>
          </a:p>
          <a:p>
            <a:pPr>
              <a:spcBef>
                <a:spcPts val="0"/>
              </a:spcBef>
            </a:pPr>
            <a:r>
              <a:rPr lang="pt-PT" dirty="0"/>
              <a:t>Estas são formas úteis de testar o seu percurso de resultados. Partindo do resultado final ou da mudança que deseja ver, coloque a frase "para que isto aconteça..." entre cada condição prévia/resultado. Também pode testar a sua lógica lendo "para a frente", ou seja, dos primeiros resultados para o resultado final, inserindo a frase "se então" entre os níveis de resultados. Isto deve fluir logicamente, mostrando que, se um resultado for alcançado, é razoavelmente lógico que o seguinte seja atingível</a:t>
            </a:r>
            <a:r>
              <a:rPr lang="en-US" dirty="0"/>
              <a:t>.</a:t>
            </a:r>
          </a:p>
          <a:p>
            <a:pPr>
              <a:spcBef>
                <a:spcPts val="0"/>
              </a:spcBef>
            </a:pPr>
            <a:r>
              <a:rPr lang="en-US" dirty="0"/>
              <a:t> </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35</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1033104" y="1110623"/>
            <a:ext cx="353925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1083447" y="1166583"/>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TEORIA DA MUDANÇA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Rectangle 4">
            <a:extLst>
              <a:ext uri="{FF2B5EF4-FFF2-40B4-BE49-F238E27FC236}">
                <a16:creationId xmlns:a16="http://schemas.microsoft.com/office/drawing/2014/main" id="{F14F1E8A-21BC-BD5A-983A-6BEDC1D23EBD}"/>
              </a:ext>
            </a:extLst>
          </p:cNvPr>
          <p:cNvSpPr/>
          <p:nvPr/>
        </p:nvSpPr>
        <p:spPr>
          <a:xfrm>
            <a:off x="1033105" y="1798456"/>
            <a:ext cx="246521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id="{B3E635CE-187A-BBDC-559B-5A9CE0DFBA8C}"/>
              </a:ext>
            </a:extLst>
          </p:cNvPr>
          <p:cNvSpPr txBox="1"/>
          <p:nvPr/>
        </p:nvSpPr>
        <p:spPr>
          <a:xfrm>
            <a:off x="1083447" y="1854416"/>
            <a:ext cx="233920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GLOSSÁRIO &amp;</a:t>
            </a:r>
          </a:p>
        </p:txBody>
      </p:sp>
      <p:sp>
        <p:nvSpPr>
          <p:cNvPr id="8" name="Rectangle 7">
            <a:extLst>
              <a:ext uri="{FF2B5EF4-FFF2-40B4-BE49-F238E27FC236}">
                <a16:creationId xmlns:a16="http://schemas.microsoft.com/office/drawing/2014/main" id="{85295880-4682-EA76-AB6D-A354DC99B4CB}"/>
              </a:ext>
            </a:extLst>
          </p:cNvPr>
          <p:cNvSpPr/>
          <p:nvPr/>
        </p:nvSpPr>
        <p:spPr>
          <a:xfrm>
            <a:off x="1033104" y="2494137"/>
            <a:ext cx="2729517"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769AF585-6C6E-AA03-0927-6BE7134C2085}"/>
              </a:ext>
            </a:extLst>
          </p:cNvPr>
          <p:cNvSpPr txBox="1"/>
          <p:nvPr/>
        </p:nvSpPr>
        <p:spPr>
          <a:xfrm>
            <a:off x="1083447" y="2550097"/>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ABREVIATURAS</a:t>
            </a:r>
          </a:p>
        </p:txBody>
      </p:sp>
    </p:spTree>
    <p:extLst>
      <p:ext uri="{BB962C8B-B14F-4D97-AF65-F5344CB8AC3E}">
        <p14:creationId xmlns:p14="http://schemas.microsoft.com/office/powerpoint/2010/main" val="78858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aphic 2">
            <a:extLst>
              <a:ext uri="{FF2B5EF4-FFF2-40B4-BE49-F238E27FC236}">
                <a16:creationId xmlns:a16="http://schemas.microsoft.com/office/drawing/2014/main" id="{0224666B-5238-1145-7DF3-3400F730D2B1}"/>
              </a:ext>
            </a:extLst>
          </p:cNvPr>
          <p:cNvGrpSpPr/>
          <p:nvPr/>
        </p:nvGrpSpPr>
        <p:grpSpPr>
          <a:xfrm rot="10800000">
            <a:off x="2200031" y="9017948"/>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957603"/>
            <a:ext cx="6013565" cy="8007493"/>
          </a:xfrm>
          <a:prstGeom prst="rect">
            <a:avLst/>
          </a:prstGeom>
        </p:spPr>
        <p:txBody>
          <a:bodyPr numCol="2">
            <a:noAutofit/>
          </a:bodyPr>
          <a:lstStyle/>
          <a:p>
            <a:pPr>
              <a:spcBef>
                <a:spcPts val="0"/>
              </a:spcBef>
            </a:pPr>
            <a:r>
              <a:rPr lang="en-US" b="1" dirty="0">
                <a:solidFill>
                  <a:srgbClr val="EB7339"/>
                </a:solidFill>
              </a:rPr>
              <a:t>Outputs: </a:t>
            </a:r>
          </a:p>
          <a:p>
            <a:pPr>
              <a:spcBef>
                <a:spcPts val="0"/>
              </a:spcBef>
            </a:pPr>
            <a:r>
              <a:rPr lang="pt-PT" dirty="0"/>
              <a:t>Resultados, produtos, bens ou serviços que resultam de uma intervenção. Por exemplo, uma intervenção pode ser a realização de uma consulta pública. O resultado poderia ser que 200 pessoas participaram e foram consultadas sobre as opções de adaptação às alterações climáticas. O resultado (ver abaixo) pode ser um maior compromisso da comunidade com a opção de adaptação selecionada</a:t>
            </a:r>
            <a:r>
              <a:rPr lang="en-US" dirty="0"/>
              <a:t>.</a:t>
            </a:r>
          </a:p>
          <a:p>
            <a:pPr>
              <a:spcBef>
                <a:spcPts val="0"/>
              </a:spcBef>
            </a:pPr>
            <a:r>
              <a:rPr lang="en-US" dirty="0"/>
              <a:t> </a:t>
            </a:r>
          </a:p>
          <a:p>
            <a:pPr>
              <a:spcBef>
                <a:spcPts val="0"/>
              </a:spcBef>
            </a:pPr>
            <a:r>
              <a:rPr lang="en-US" b="1" dirty="0">
                <a:solidFill>
                  <a:srgbClr val="EB7339"/>
                </a:solidFill>
              </a:rPr>
              <a:t>Outcome: </a:t>
            </a:r>
          </a:p>
          <a:p>
            <a:pPr>
              <a:spcBef>
                <a:spcPts val="0"/>
              </a:spcBef>
            </a:pPr>
            <a:r>
              <a:rPr lang="pt-PT" dirty="0"/>
              <a:t>Os efeitos prováveis ou alcançados (resultados) das realizações de uma intervenção. Estes resultados ocorrem depois de os resultados a curto prazo terem sido alcançados e, por vezes, muito depois de as atividades do projeto serem concluídas. Os resultados podem estar relacionados com a melhoria dos conhecimentos, atitudes, crenças, competências, </a:t>
            </a:r>
            <a:r>
              <a:rPr lang="pt-PT" dirty="0" err="1"/>
              <a:t>comportamen-tos</a:t>
            </a:r>
            <a:r>
              <a:rPr lang="pt-PT" dirty="0"/>
              <a:t>, acesso, políticas e condições ambientais. Na TM, estes resultados também podem ser considerados "condições prévias" (coisas que precisam de estar em vigor para tornar possível ou mais provável o resultado seguinte).</a:t>
            </a:r>
          </a:p>
          <a:p>
            <a:pPr>
              <a:spcBef>
                <a:spcPts val="0"/>
              </a:spcBef>
            </a:pPr>
            <a:r>
              <a:rPr lang="en-US" dirty="0"/>
              <a:t> </a:t>
            </a:r>
          </a:p>
          <a:p>
            <a:pPr>
              <a:spcBef>
                <a:spcPts val="0"/>
              </a:spcBef>
            </a:pPr>
            <a:r>
              <a:rPr lang="en-US" b="1" dirty="0">
                <a:solidFill>
                  <a:srgbClr val="EB7339"/>
                </a:solidFill>
              </a:rPr>
              <a:t>Ultimate outcome (</a:t>
            </a:r>
            <a:r>
              <a:rPr lang="en-US" b="1" dirty="0" err="1">
                <a:solidFill>
                  <a:srgbClr val="EB7339"/>
                </a:solidFill>
              </a:rPr>
              <a:t>Resultado</a:t>
            </a:r>
            <a:r>
              <a:rPr lang="en-US" b="1" dirty="0">
                <a:solidFill>
                  <a:srgbClr val="EB7339"/>
                </a:solidFill>
              </a:rPr>
              <a:t> final): </a:t>
            </a:r>
          </a:p>
          <a:p>
            <a:pPr>
              <a:spcBef>
                <a:spcPts val="0"/>
              </a:spcBef>
            </a:pPr>
            <a:r>
              <a:rPr lang="pt-PT" dirty="0"/>
              <a:t>O resultado de alto nível que pretende alcançar. Situa-se no topo do seu diagrama TM (ou imediatamente abaixo da declaração de visão) e deve articular a(s) principal(</a:t>
            </a:r>
            <a:r>
              <a:rPr lang="pt-PT" dirty="0" err="1"/>
              <a:t>is</a:t>
            </a:r>
            <a:r>
              <a:rPr lang="pt-PT" dirty="0"/>
              <a:t>) mudança(s) que pretende alcançar</a:t>
            </a:r>
            <a:r>
              <a:rPr lang="en-US" dirty="0"/>
              <a:t>.</a:t>
            </a:r>
          </a:p>
          <a:p>
            <a:pPr>
              <a:spcBef>
                <a:spcPts val="0"/>
              </a:spcBef>
            </a:pPr>
            <a:r>
              <a:rPr lang="en-US" dirty="0"/>
              <a:t> </a:t>
            </a:r>
          </a:p>
          <a:p>
            <a:pPr>
              <a:spcBef>
                <a:spcPts val="0"/>
              </a:spcBef>
            </a:pPr>
            <a:r>
              <a:rPr lang="en-US" b="1" dirty="0">
                <a:solidFill>
                  <a:srgbClr val="EB7339"/>
                </a:solidFill>
              </a:rPr>
              <a:t>Intermediate outcome (</a:t>
            </a:r>
            <a:r>
              <a:rPr lang="en-US" b="1" dirty="0" err="1">
                <a:solidFill>
                  <a:srgbClr val="EB7339"/>
                </a:solidFill>
              </a:rPr>
              <a:t>resultado</a:t>
            </a:r>
            <a:r>
              <a:rPr lang="en-US" b="1" dirty="0">
                <a:solidFill>
                  <a:srgbClr val="EB7339"/>
                </a:solidFill>
              </a:rPr>
              <a:t> </a:t>
            </a:r>
            <a:r>
              <a:rPr lang="en-US" b="1" dirty="0" err="1">
                <a:solidFill>
                  <a:srgbClr val="EB7339"/>
                </a:solidFill>
              </a:rPr>
              <a:t>intermédio</a:t>
            </a:r>
            <a:r>
              <a:rPr lang="en-US" b="1" dirty="0">
                <a:solidFill>
                  <a:srgbClr val="EB7339"/>
                </a:solidFill>
              </a:rPr>
              <a:t>): </a:t>
            </a:r>
          </a:p>
          <a:p>
            <a:pPr>
              <a:spcBef>
                <a:spcPts val="0"/>
              </a:spcBef>
            </a:pPr>
            <a:r>
              <a:rPr lang="pt-PT" dirty="0"/>
              <a:t>Um resultado que contribui para a obtenção do seu resultado final e, como tal, é uma condição prévia para o resultado final</a:t>
            </a:r>
            <a:r>
              <a:rPr lang="en-US" dirty="0"/>
              <a:t>.</a:t>
            </a:r>
          </a:p>
          <a:p>
            <a:pPr>
              <a:spcBef>
                <a:spcPts val="0"/>
              </a:spcBef>
            </a:pPr>
            <a:r>
              <a:rPr lang="en-US" dirty="0"/>
              <a:t> </a:t>
            </a:r>
          </a:p>
          <a:p>
            <a:pPr>
              <a:spcBef>
                <a:spcPts val="0"/>
              </a:spcBef>
            </a:pPr>
            <a:r>
              <a:rPr lang="en-US" b="1" dirty="0">
                <a:solidFill>
                  <a:srgbClr val="EB7339"/>
                </a:solidFill>
              </a:rPr>
              <a:t>M&amp;A:</a:t>
            </a:r>
          </a:p>
          <a:p>
            <a:pPr>
              <a:spcBef>
                <a:spcPts val="0"/>
              </a:spcBef>
            </a:pPr>
            <a:r>
              <a:rPr lang="en-US" dirty="0" err="1"/>
              <a:t>monitorização</a:t>
            </a:r>
            <a:r>
              <a:rPr lang="en-US" dirty="0"/>
              <a:t> e </a:t>
            </a:r>
            <a:r>
              <a:rPr lang="en-US" dirty="0" err="1"/>
              <a:t>avaliação</a:t>
            </a:r>
            <a:r>
              <a:rPr lang="en-US" dirty="0"/>
              <a:t> </a:t>
            </a:r>
          </a:p>
          <a:p>
            <a:pPr>
              <a:spcBef>
                <a:spcPts val="0"/>
              </a:spcBef>
            </a:pPr>
            <a:r>
              <a:rPr lang="en-US" dirty="0"/>
              <a:t> </a:t>
            </a:r>
          </a:p>
          <a:p>
            <a:pPr algn="l">
              <a:spcBef>
                <a:spcPts val="0"/>
              </a:spcBef>
            </a:pPr>
            <a:r>
              <a:rPr lang="pt-PT" b="1" dirty="0">
                <a:solidFill>
                  <a:srgbClr val="EB7339"/>
                </a:solidFill>
              </a:rPr>
              <a:t>Percurso de mudança/resultados; Percurso/Impacto; Percurso/Resultado; Percurso em cadeia/Causal </a:t>
            </a:r>
            <a:r>
              <a:rPr lang="en-US" b="1" dirty="0">
                <a:solidFill>
                  <a:srgbClr val="EB7339"/>
                </a:solidFill>
              </a:rPr>
              <a:t>: </a:t>
            </a:r>
          </a:p>
          <a:p>
            <a:pPr>
              <a:spcBef>
                <a:spcPts val="0"/>
              </a:spcBef>
            </a:pPr>
            <a:r>
              <a:rPr lang="pt-PT" dirty="0"/>
              <a:t>Estes termos estreitamente relacionados são muitas vezes utilizados indistintamente e referem-se a uma forma de mostrar cada resultado na sua relação lógica com todos os outros, bem como o fluxo cronológico. Estas abordagens ilustram as relações de causa e efeito (presumidas) entre o objetivo a longo prazo e os penúltimos resultados, os resultados intermédios e os primeiros resultados.</a:t>
            </a:r>
            <a:endParaRPr lang="en-US" dirty="0"/>
          </a:p>
          <a:p>
            <a:pPr>
              <a:spcBef>
                <a:spcPts val="0"/>
              </a:spcBef>
            </a:pPr>
            <a:r>
              <a:rPr lang="en-US" dirty="0"/>
              <a:t> </a:t>
            </a:r>
          </a:p>
          <a:p>
            <a:pPr>
              <a:spcBef>
                <a:spcPts val="0"/>
              </a:spcBef>
            </a:pPr>
            <a:r>
              <a:rPr lang="en-US" b="1" dirty="0" err="1">
                <a:solidFill>
                  <a:srgbClr val="EB7339"/>
                </a:solidFill>
              </a:rPr>
              <a:t>Precondições</a:t>
            </a:r>
            <a:r>
              <a:rPr lang="en-US" b="1" dirty="0">
                <a:solidFill>
                  <a:srgbClr val="EB7339"/>
                </a:solidFill>
              </a:rPr>
              <a:t>:</a:t>
            </a:r>
          </a:p>
          <a:p>
            <a:pPr>
              <a:spcBef>
                <a:spcPts val="0"/>
              </a:spcBef>
            </a:pPr>
            <a:r>
              <a:rPr lang="pt-PT" dirty="0"/>
              <a:t>Condições que devem estar presentes para tornar possível ou mais provável o resultado seguinte. Uma condição prévia é, portanto, um resultado para um momento mais próximo</a:t>
            </a:r>
            <a:r>
              <a:rPr lang="en-US" dirty="0"/>
              <a:t>.</a:t>
            </a:r>
          </a:p>
          <a:p>
            <a:pPr>
              <a:spcBef>
                <a:spcPts val="0"/>
              </a:spcBef>
            </a:pPr>
            <a:r>
              <a:rPr lang="en-US" dirty="0"/>
              <a:t> </a:t>
            </a:r>
          </a:p>
          <a:p>
            <a:pPr>
              <a:spcBef>
                <a:spcPts val="0"/>
              </a:spcBef>
            </a:pPr>
            <a:r>
              <a:rPr lang="pt-PT" b="1" dirty="0">
                <a:solidFill>
                  <a:srgbClr val="EB7339"/>
                </a:solidFill>
              </a:rPr>
              <a:t>Teoria da Mudança (TM): </a:t>
            </a:r>
          </a:p>
          <a:p>
            <a:pPr>
              <a:spcBef>
                <a:spcPts val="0"/>
              </a:spcBef>
            </a:pPr>
            <a:r>
              <a:rPr lang="pt-PT" dirty="0"/>
              <a:t>Definida de forma variada, mas geralmente refere-se a um processo de planeamento que articula a forma como a mudança pode ser alcançada. Outras definições incluem "uma explicação de como um grupo de partes interessadas espera alcançar um objetivo de longo prazo comummente entendido" (Anderson, 2005) e "um processo de </a:t>
            </a:r>
            <a:r>
              <a:rPr lang="pt-PT" dirty="0" err="1"/>
              <a:t>planeamen-to</a:t>
            </a:r>
            <a:r>
              <a:rPr lang="pt-PT" dirty="0"/>
              <a:t> e avaliação de projetos que mapeia a relação entre um objetivo de longo prazo de um projeto e as mudanças intermédias e iniciais necessárias para o concretizar" (</a:t>
            </a:r>
            <a:r>
              <a:rPr lang="pt-PT" dirty="0" err="1"/>
              <a:t>Conservation</a:t>
            </a:r>
            <a:r>
              <a:rPr lang="pt-PT" dirty="0"/>
              <a:t> </a:t>
            </a:r>
            <a:r>
              <a:rPr lang="pt-PT" dirty="0" err="1"/>
              <a:t>International</a:t>
            </a:r>
            <a:r>
              <a:rPr lang="pt-PT" dirty="0"/>
              <a:t>, 2013).</a:t>
            </a:r>
          </a:p>
          <a:p>
            <a:pPr>
              <a:spcBef>
                <a:spcPts val="0"/>
              </a:spcBef>
            </a:pPr>
            <a:r>
              <a:rPr lang="en-US" dirty="0"/>
              <a:t> </a:t>
            </a:r>
          </a:p>
          <a:p>
            <a:pPr>
              <a:spcBef>
                <a:spcPts val="0"/>
              </a:spcBef>
            </a:pPr>
            <a:r>
              <a:rPr lang="en-US" b="1" dirty="0" err="1">
                <a:solidFill>
                  <a:srgbClr val="EB7339"/>
                </a:solidFill>
              </a:rPr>
              <a:t>Limiar</a:t>
            </a:r>
            <a:r>
              <a:rPr lang="en-US" b="1" dirty="0">
                <a:solidFill>
                  <a:srgbClr val="EB7339"/>
                </a:solidFill>
              </a:rPr>
              <a:t> : </a:t>
            </a:r>
          </a:p>
          <a:p>
            <a:pPr>
              <a:spcBef>
                <a:spcPts val="0"/>
              </a:spcBef>
            </a:pPr>
            <a:r>
              <a:rPr lang="pt-PT" dirty="0"/>
              <a:t>Um limiar é diferente de um indicador, pois identifica o ponto em que um resultado é atingido. Por exemplo, um indicador de uma melhor gestão dos riscos relacionados com o clima no sector privado pode ser a "percentagem de empresas que aderiram a um regime de seguros contra os impactos climáticos", mas o limiar pode ser "75% das empresas aderiram a um regime de seguros contra os impactos climáticos". Como tal, um limiar requer discussão e acordo sobre o que constitui um sucesso.</a:t>
            </a:r>
          </a:p>
          <a:p>
            <a:pPr>
              <a:spcBef>
                <a:spcPts val="0"/>
              </a:spcBef>
            </a:pPr>
            <a:r>
              <a:rPr lang="en-US" dirty="0"/>
              <a:t> </a:t>
            </a:r>
          </a:p>
          <a:p>
            <a:pPr>
              <a:spcBef>
                <a:spcPts val="0"/>
              </a:spcBef>
            </a:pPr>
            <a:r>
              <a:rPr lang="en-US" b="1" dirty="0" err="1">
                <a:solidFill>
                  <a:srgbClr val="EB7339"/>
                </a:solidFill>
              </a:rPr>
              <a:t>Declaração</a:t>
            </a:r>
            <a:r>
              <a:rPr lang="en-US" b="1" dirty="0">
                <a:solidFill>
                  <a:srgbClr val="EB7339"/>
                </a:solidFill>
              </a:rPr>
              <a:t> de </a:t>
            </a:r>
            <a:r>
              <a:rPr lang="en-US" b="1" dirty="0" err="1">
                <a:solidFill>
                  <a:srgbClr val="EB7339"/>
                </a:solidFill>
              </a:rPr>
              <a:t>visão</a:t>
            </a:r>
            <a:r>
              <a:rPr lang="en-US" b="1" dirty="0">
                <a:solidFill>
                  <a:srgbClr val="EB7339"/>
                </a:solidFill>
              </a:rPr>
              <a:t> : </a:t>
            </a:r>
          </a:p>
          <a:p>
            <a:pPr>
              <a:spcBef>
                <a:spcPts val="0"/>
              </a:spcBef>
            </a:pPr>
            <a:r>
              <a:rPr lang="pt-PT" dirty="0"/>
              <a:t>Uma descrição idealista dos resultados desejados após a conclusão bem sucedida de um </a:t>
            </a:r>
            <a:r>
              <a:rPr lang="pt-PT" dirty="0" err="1"/>
              <a:t>projecto</a:t>
            </a:r>
            <a:r>
              <a:rPr lang="pt-PT" dirty="0"/>
              <a:t> ou programa. Trata-se de uma descrição vívida, concebida para inspirar os beneficiários do </a:t>
            </a:r>
            <a:r>
              <a:rPr lang="pt-PT" dirty="0" err="1"/>
              <a:t>projecto</a:t>
            </a:r>
            <a:r>
              <a:rPr lang="pt-PT" dirty="0"/>
              <a:t>, os financiadores e os responsáveis pela execução do </a:t>
            </a:r>
            <a:r>
              <a:rPr lang="pt-PT" dirty="0" err="1"/>
              <a:t>projecto</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36</a:t>
            </a:fld>
            <a:endParaRPr lang="en-US" dirty="0"/>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89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C8E5EBD-7ACA-5142-B824-41255ACC3AD0}"/>
              </a:ext>
            </a:extLst>
          </p:cNvPr>
          <p:cNvSpPr>
            <a:spLocks noGrp="1"/>
          </p:cNvSpPr>
          <p:nvPr>
            <p:ph type="body" sz="quarter" idx="15"/>
          </p:nvPr>
        </p:nvSpPr>
        <p:spPr/>
        <p:txBody>
          <a:bodyPr/>
          <a:lstStyle/>
          <a:p>
            <a:r>
              <a:rPr lang="en-US" b="0" dirty="0"/>
              <a:t>www.climatechampions.how</a:t>
            </a:r>
          </a:p>
        </p:txBody>
      </p:sp>
      <p:grpSp>
        <p:nvGrpSpPr>
          <p:cNvPr id="14" name="Graphic 3">
            <a:extLst>
              <a:ext uri="{FF2B5EF4-FFF2-40B4-BE49-F238E27FC236}">
                <a16:creationId xmlns:a16="http://schemas.microsoft.com/office/drawing/2014/main" id="{6655FFE1-4B55-A94D-9335-305E417A6C69}"/>
              </a:ext>
            </a:extLst>
          </p:cNvPr>
          <p:cNvGrpSpPr/>
          <p:nvPr/>
        </p:nvGrpSpPr>
        <p:grpSpPr>
          <a:xfrm>
            <a:off x="6118737" y="9277069"/>
            <a:ext cx="280634" cy="280634"/>
            <a:chOff x="1950027" y="2499889"/>
            <a:chExt cx="850463" cy="850463"/>
          </a:xfrm>
        </p:grpSpPr>
        <p:sp>
          <p:nvSpPr>
            <p:cNvPr id="15" name="Freeform 14">
              <a:extLst>
                <a:ext uri="{FF2B5EF4-FFF2-40B4-BE49-F238E27FC236}">
                  <a16:creationId xmlns:a16="http://schemas.microsoft.com/office/drawing/2014/main" id="{B0A79935-E87D-8249-9A9B-ADFDE02EF1B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6" name="Graphic 3">
              <a:extLst>
                <a:ext uri="{FF2B5EF4-FFF2-40B4-BE49-F238E27FC236}">
                  <a16:creationId xmlns:a16="http://schemas.microsoft.com/office/drawing/2014/main" id="{12120928-CC1E-894A-B932-5E466806FC6F}"/>
                </a:ext>
              </a:extLst>
            </p:cNvPr>
            <p:cNvGrpSpPr/>
            <p:nvPr/>
          </p:nvGrpSpPr>
          <p:grpSpPr>
            <a:xfrm>
              <a:off x="2107521" y="2657382"/>
              <a:ext cx="535476" cy="535477"/>
              <a:chOff x="2107521" y="2657382"/>
              <a:chExt cx="535476" cy="535477"/>
            </a:xfrm>
            <a:solidFill>
              <a:srgbClr val="FFFFFF"/>
            </a:solidFill>
          </p:grpSpPr>
          <p:sp>
            <p:nvSpPr>
              <p:cNvPr id="17" name="Freeform 16">
                <a:extLst>
                  <a:ext uri="{FF2B5EF4-FFF2-40B4-BE49-F238E27FC236}">
                    <a16:creationId xmlns:a16="http://schemas.microsoft.com/office/drawing/2014/main" id="{A071255F-18FD-1545-AD01-865B7140F5A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8F9F2A48-47CA-E84C-9AA0-FF764411D59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9768179-DCA1-7544-95D2-71186F877F0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0" name="Graphic 3">
            <a:extLst>
              <a:ext uri="{FF2B5EF4-FFF2-40B4-BE49-F238E27FC236}">
                <a16:creationId xmlns:a16="http://schemas.microsoft.com/office/drawing/2014/main" id="{DD84D2E2-E37C-8547-A474-DD8391AB8269}"/>
              </a:ext>
            </a:extLst>
          </p:cNvPr>
          <p:cNvGrpSpPr/>
          <p:nvPr/>
        </p:nvGrpSpPr>
        <p:grpSpPr>
          <a:xfrm>
            <a:off x="5426506" y="9277069"/>
            <a:ext cx="280634" cy="280634"/>
            <a:chOff x="-147782" y="2499889"/>
            <a:chExt cx="850463" cy="850463"/>
          </a:xfrm>
        </p:grpSpPr>
        <p:sp>
          <p:nvSpPr>
            <p:cNvPr id="21" name="Freeform 20">
              <a:extLst>
                <a:ext uri="{FF2B5EF4-FFF2-40B4-BE49-F238E27FC236}">
                  <a16:creationId xmlns:a16="http://schemas.microsoft.com/office/drawing/2014/main" id="{D623606C-8152-A749-88E2-B5730B96C4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655820C-573A-FA4B-A950-E02E983E7BB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3" name="Graphic 3">
            <a:extLst>
              <a:ext uri="{FF2B5EF4-FFF2-40B4-BE49-F238E27FC236}">
                <a16:creationId xmlns:a16="http://schemas.microsoft.com/office/drawing/2014/main" id="{A2476545-66DF-1A4E-8F6E-772B0D8C3484}"/>
              </a:ext>
            </a:extLst>
          </p:cNvPr>
          <p:cNvGrpSpPr/>
          <p:nvPr/>
        </p:nvGrpSpPr>
        <p:grpSpPr>
          <a:xfrm>
            <a:off x="6464645" y="9277069"/>
            <a:ext cx="280634" cy="280634"/>
            <a:chOff x="2998302" y="2499889"/>
            <a:chExt cx="850463" cy="850463"/>
          </a:xfrm>
        </p:grpSpPr>
        <p:sp>
          <p:nvSpPr>
            <p:cNvPr id="24" name="Freeform 23">
              <a:extLst>
                <a:ext uri="{FF2B5EF4-FFF2-40B4-BE49-F238E27FC236}">
                  <a16:creationId xmlns:a16="http://schemas.microsoft.com/office/drawing/2014/main" id="{CCBC304B-9D40-E140-8AF6-D3A385E6F200}"/>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7F8DCB40-E078-6749-AE0F-B87186ACE4C2}"/>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6" name="Graphic 3">
            <a:extLst>
              <a:ext uri="{FF2B5EF4-FFF2-40B4-BE49-F238E27FC236}">
                <a16:creationId xmlns:a16="http://schemas.microsoft.com/office/drawing/2014/main" id="{EE9FE6B7-574E-BA43-9AC7-6FF593D5AB6E}"/>
              </a:ext>
            </a:extLst>
          </p:cNvPr>
          <p:cNvGrpSpPr/>
          <p:nvPr/>
        </p:nvGrpSpPr>
        <p:grpSpPr>
          <a:xfrm>
            <a:off x="5080599" y="9277069"/>
            <a:ext cx="280634" cy="280842"/>
            <a:chOff x="-1196056" y="2499889"/>
            <a:chExt cx="850463" cy="851093"/>
          </a:xfrm>
        </p:grpSpPr>
        <p:sp>
          <p:nvSpPr>
            <p:cNvPr id="28" name="Freeform 27">
              <a:extLst>
                <a:ext uri="{FF2B5EF4-FFF2-40B4-BE49-F238E27FC236}">
                  <a16:creationId xmlns:a16="http://schemas.microsoft.com/office/drawing/2014/main" id="{D0E73F42-2990-074E-BDDB-C57AEA8264D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71CB2147-4B9A-4748-BE8E-C8018DF23F89}"/>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B36F6A5-0683-9542-AB4A-A712838733EF}"/>
              </a:ext>
            </a:extLst>
          </p:cNvPr>
          <p:cNvGrpSpPr/>
          <p:nvPr/>
        </p:nvGrpSpPr>
        <p:grpSpPr>
          <a:xfrm>
            <a:off x="5772622" y="9277069"/>
            <a:ext cx="280634" cy="280634"/>
            <a:chOff x="5339337" y="8702010"/>
            <a:chExt cx="280634" cy="280634"/>
          </a:xfrm>
          <a:solidFill>
            <a:srgbClr val="12B4CB"/>
          </a:solidFill>
        </p:grpSpPr>
        <p:sp>
          <p:nvSpPr>
            <p:cNvPr id="31" name="Freeform 30">
              <a:extLst>
                <a:ext uri="{FF2B5EF4-FFF2-40B4-BE49-F238E27FC236}">
                  <a16:creationId xmlns:a16="http://schemas.microsoft.com/office/drawing/2014/main" id="{65C113C3-2706-C94D-A10C-79C3C75C4E79}"/>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2" name="Graphic 31" descr="World with solid fill">
              <a:extLst>
                <a:ext uri="{FF2B5EF4-FFF2-40B4-BE49-F238E27FC236}">
                  <a16:creationId xmlns:a16="http://schemas.microsoft.com/office/drawing/2014/main" id="{AAA33D17-BCDD-8240-A0E3-4205B70C1F2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grpSp>
        <p:nvGrpSpPr>
          <p:cNvPr id="36" name="Group 35">
            <a:extLst>
              <a:ext uri="{FF2B5EF4-FFF2-40B4-BE49-F238E27FC236}">
                <a16:creationId xmlns:a16="http://schemas.microsoft.com/office/drawing/2014/main" id="{9593F5BB-D04D-7744-B9BC-4AEFA1922142}"/>
              </a:ext>
            </a:extLst>
          </p:cNvPr>
          <p:cNvGrpSpPr/>
          <p:nvPr/>
        </p:nvGrpSpPr>
        <p:grpSpPr>
          <a:xfrm>
            <a:off x="457895" y="4695458"/>
            <a:ext cx="6240819" cy="4003494"/>
            <a:chOff x="1950803" y="3053151"/>
            <a:chExt cx="5608871" cy="3418425"/>
          </a:xfrm>
        </p:grpSpPr>
        <p:pic>
          <p:nvPicPr>
            <p:cNvPr id="37" name="Picture 36">
              <a:extLst>
                <a:ext uri="{FF2B5EF4-FFF2-40B4-BE49-F238E27FC236}">
                  <a16:creationId xmlns:a16="http://schemas.microsoft.com/office/drawing/2014/main" id="{E0E9161E-301E-E94D-AC89-72EEA4DF98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50803" y="3053151"/>
              <a:ext cx="5608871" cy="3418425"/>
            </a:xfrm>
            <a:prstGeom prst="rect">
              <a:avLst/>
            </a:prstGeom>
          </p:spPr>
        </p:pic>
        <p:sp>
          <p:nvSpPr>
            <p:cNvPr id="38" name="Rectangle 37">
              <a:extLst>
                <a:ext uri="{FF2B5EF4-FFF2-40B4-BE49-F238E27FC236}">
                  <a16:creationId xmlns:a16="http://schemas.microsoft.com/office/drawing/2014/main" id="{66AC613F-6CE3-A942-AD13-64C3B885CC67}"/>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23" name="Text Placeholder 7">
            <a:extLst>
              <a:ext uri="{FF2B5EF4-FFF2-40B4-BE49-F238E27FC236}">
                <a16:creationId xmlns:a16="http://schemas.microsoft.com/office/drawing/2014/main" id="{60EF6026-6CFF-9A49-8438-F3531F8838EB}"/>
              </a:ext>
            </a:extLst>
          </p:cNvPr>
          <p:cNvSpPr txBox="1">
            <a:spLocks/>
          </p:cNvSpPr>
          <p:nvPr/>
        </p:nvSpPr>
        <p:spPr>
          <a:xfrm>
            <a:off x="4868788" y="8523290"/>
            <a:ext cx="2023493" cy="708318"/>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dirty="0">
                <a:solidFill>
                  <a:srgbClr val="354F92"/>
                </a:solidFill>
              </a:rPr>
              <a:t>SIGA A NOSSA VIAGEM</a:t>
            </a:r>
          </a:p>
        </p:txBody>
      </p:sp>
      <p:sp>
        <p:nvSpPr>
          <p:cNvPr id="2" name="Rectangle 1">
            <a:extLst>
              <a:ext uri="{FF2B5EF4-FFF2-40B4-BE49-F238E27FC236}">
                <a16:creationId xmlns:a16="http://schemas.microsoft.com/office/drawing/2014/main" id="{DE803701-3DBD-2C14-94A1-262001EFC4BD}"/>
              </a:ext>
            </a:extLst>
          </p:cNvPr>
          <p:cNvSpPr/>
          <p:nvPr/>
        </p:nvSpPr>
        <p:spPr>
          <a:xfrm>
            <a:off x="1466666" y="5236558"/>
            <a:ext cx="4240474" cy="2754076"/>
          </a:xfrm>
          <a:prstGeom prst="rect">
            <a:avLst/>
          </a:prstGeom>
          <a:blipFill>
            <a:blip r:embed="rId6"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0A524BF-A8DF-2315-C91D-54B78941BFA2}"/>
              </a:ext>
            </a:extLst>
          </p:cNvPr>
          <p:cNvSpPr/>
          <p:nvPr/>
        </p:nvSpPr>
        <p:spPr>
          <a:xfrm>
            <a:off x="4079140" y="7270996"/>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B9441A39-FCDE-C4C6-F9BE-82E20E0CBD7D}"/>
              </a:ext>
            </a:extLst>
          </p:cNvPr>
          <p:cNvSpPr txBox="1">
            <a:spLocks/>
          </p:cNvSpPr>
          <p:nvPr/>
        </p:nvSpPr>
        <p:spPr>
          <a:xfrm>
            <a:off x="4079139" y="7259981"/>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a:solidFill>
                  <a:schemeClr val="bg1"/>
                </a:solidFill>
                <a:hlinkClick r:id="rId7">
                  <a:extLst>
                    <a:ext uri="{A12FA001-AC4F-418D-AE19-62706E023703}">
                      <ahyp:hlinkClr xmlns:ahyp="http://schemas.microsoft.com/office/drawing/2018/hyperlinkcolor" val="tx"/>
                    </a:ext>
                  </a:extLst>
                </a:hlinkClick>
              </a:rPr>
              <a:t>Clique para </a:t>
            </a:r>
            <a:r>
              <a:rPr lang="en-US" sz="2000" dirty="0" err="1">
                <a:solidFill>
                  <a:schemeClr val="bg1"/>
                </a:solidFill>
                <a:hlinkClick r:id="rId7">
                  <a:extLst>
                    <a:ext uri="{A12FA001-AC4F-418D-AE19-62706E023703}">
                      <ahyp:hlinkClr xmlns:ahyp="http://schemas.microsoft.com/office/drawing/2018/hyperlinkcolor" val="tx"/>
                    </a:ext>
                  </a:extLst>
                </a:hlinkClick>
              </a:rPr>
              <a:t>ver</a:t>
            </a:r>
            <a:endParaRPr lang="en-US" sz="2000" dirty="0">
              <a:solidFill>
                <a:schemeClr val="bg1"/>
              </a:solidFill>
            </a:endParaRPr>
          </a:p>
        </p:txBody>
      </p:sp>
      <p:grpSp>
        <p:nvGrpSpPr>
          <p:cNvPr id="27" name="Graphic 2">
            <a:extLst>
              <a:ext uri="{FF2B5EF4-FFF2-40B4-BE49-F238E27FC236}">
                <a16:creationId xmlns:a16="http://schemas.microsoft.com/office/drawing/2014/main" id="{612D114A-9EF7-E835-3A79-F3F349827DFA}"/>
              </a:ext>
            </a:extLst>
          </p:cNvPr>
          <p:cNvGrpSpPr/>
          <p:nvPr/>
        </p:nvGrpSpPr>
        <p:grpSpPr>
          <a:xfrm rot="5400000">
            <a:off x="5236832" y="2470811"/>
            <a:ext cx="3833889" cy="1673865"/>
            <a:chOff x="3357879" y="5072538"/>
            <a:chExt cx="593407" cy="259080"/>
          </a:xfrm>
          <a:solidFill>
            <a:srgbClr val="EB7339"/>
          </a:solidFill>
        </p:grpSpPr>
        <p:sp>
          <p:nvSpPr>
            <p:cNvPr id="33" name="Freeform 32">
              <a:extLst>
                <a:ext uri="{FF2B5EF4-FFF2-40B4-BE49-F238E27FC236}">
                  <a16:creationId xmlns:a16="http://schemas.microsoft.com/office/drawing/2014/main" id="{F281ECC3-4940-439B-D72B-79B8BEBC8BA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A8021D56-A6E9-4F4A-F6F5-91E30192CF5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B3778A1C-A5F0-C360-077D-D22A04184AD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6AD9A062-6051-0B19-2FEE-5C9EEDBEF4AB}"/>
              </a:ext>
            </a:extLst>
          </p:cNvPr>
          <p:cNvSpPr txBox="1"/>
          <p:nvPr/>
        </p:nvSpPr>
        <p:spPr>
          <a:xfrm>
            <a:off x="1066800" y="2578508"/>
            <a:ext cx="5228841" cy="2246769"/>
          </a:xfrm>
          <a:prstGeom prst="rect">
            <a:avLst/>
          </a:prstGeom>
          <a:noFill/>
        </p:spPr>
        <p:txBody>
          <a:bodyPr wrap="square" rtlCol="0">
            <a:spAutoFit/>
          </a:bodyPr>
          <a:lstStyle/>
          <a:p>
            <a:r>
              <a:rPr lang="pt-PT" sz="2000" b="1" dirty="0">
                <a:solidFill>
                  <a:srgbClr val="354F92"/>
                </a:solidFill>
              </a:rPr>
              <a:t>Inspire-se para ser um Campeão do Clima na sua comunidade - veja os nossos outros recursos </a:t>
            </a:r>
            <a:r>
              <a:rPr lang="en-IE" sz="2000" b="1" dirty="0">
                <a:solidFill>
                  <a:srgbClr val="354F92"/>
                </a:solidFill>
              </a:rPr>
              <a:t>:-</a:t>
            </a:r>
          </a:p>
          <a:p>
            <a:pPr marL="342900" indent="-342900">
              <a:buFont typeface="Arial" panose="020B0604020202020204" pitchFamily="34" charset="0"/>
              <a:buChar char="•"/>
            </a:pPr>
            <a:r>
              <a:rPr lang="pt-PT" sz="1600" b="1" dirty="0">
                <a:solidFill>
                  <a:srgbClr val="EB7339"/>
                </a:solidFill>
              </a:rPr>
              <a:t>Compêndio Comunidades em </a:t>
            </a:r>
            <a:r>
              <a:rPr lang="pt-PT" sz="1600" b="1" dirty="0" err="1">
                <a:solidFill>
                  <a:srgbClr val="EB7339"/>
                </a:solidFill>
              </a:rPr>
              <a:t>Acção</a:t>
            </a:r>
            <a:r>
              <a:rPr lang="pt-PT" sz="1600" b="1" dirty="0">
                <a:solidFill>
                  <a:srgbClr val="EB7339"/>
                </a:solidFill>
              </a:rPr>
              <a:t> (boas práticas inspiradoras) </a:t>
            </a:r>
            <a:r>
              <a:rPr lang="en-IE" sz="1600" b="1" dirty="0">
                <a:solidFill>
                  <a:srgbClr val="EB7339"/>
                </a:solidFill>
              </a:rPr>
              <a:t>– </a:t>
            </a:r>
            <a:r>
              <a:rPr lang="en-IE" sz="1600" b="1" dirty="0">
                <a:solidFill>
                  <a:srgbClr val="EB7339"/>
                </a:solidFill>
                <a:highlight>
                  <a:srgbClr val="FFFF00"/>
                </a:highlight>
                <a:hlinkClick r:id="rId8"/>
              </a:rPr>
              <a:t>click here</a:t>
            </a:r>
            <a:r>
              <a:rPr lang="en-IE" sz="1600" b="1" dirty="0">
                <a:solidFill>
                  <a:srgbClr val="EB7339"/>
                </a:solidFill>
                <a:highlight>
                  <a:srgbClr val="FFFF00"/>
                </a:highlight>
              </a:rPr>
              <a:t> remember to change link to PT doc</a:t>
            </a:r>
            <a:endParaRPr lang="en-IE" sz="2000" b="1" dirty="0">
              <a:solidFill>
                <a:srgbClr val="EB7339"/>
              </a:solidFill>
              <a:highlight>
                <a:srgbClr val="FFFF00"/>
              </a:highlight>
            </a:endParaRPr>
          </a:p>
          <a:p>
            <a:pPr marL="342900" indent="-342900">
              <a:buFont typeface="Arial" panose="020B0604020202020204" pitchFamily="34" charset="0"/>
              <a:buChar char="•"/>
            </a:pPr>
            <a:r>
              <a:rPr lang="pt-PT" sz="1600" b="1" dirty="0">
                <a:solidFill>
                  <a:srgbClr val="EB7339"/>
                </a:solidFill>
              </a:rPr>
              <a:t>Curso de Capacitação de Campeões Comunitários da Biodiversidade e das Alterações Climáticas </a:t>
            </a:r>
            <a:r>
              <a:rPr lang="en-GB" sz="1600" b="1" dirty="0">
                <a:solidFill>
                  <a:srgbClr val="EB7339"/>
                </a:solidFill>
              </a:rPr>
              <a:t>– </a:t>
            </a:r>
            <a:r>
              <a:rPr lang="en-GB" sz="1600" b="1" dirty="0">
                <a:solidFill>
                  <a:srgbClr val="EB7339"/>
                </a:solidFill>
                <a:highlight>
                  <a:srgbClr val="FFFF00"/>
                </a:highlight>
                <a:hlinkClick r:id="rId9"/>
              </a:rPr>
              <a:t>click here</a:t>
            </a:r>
            <a:endParaRPr lang="en-IE" sz="1600" b="1" dirty="0">
              <a:solidFill>
                <a:srgbClr val="EB7339"/>
              </a:solidFill>
              <a:highlight>
                <a:srgbClr val="FFFF00"/>
              </a:highlight>
            </a:endParaRPr>
          </a:p>
        </p:txBody>
      </p:sp>
      <p:sp>
        <p:nvSpPr>
          <p:cNvPr id="6" name="Text Placeholder 4">
            <a:extLst>
              <a:ext uri="{FF2B5EF4-FFF2-40B4-BE49-F238E27FC236}">
                <a16:creationId xmlns:a16="http://schemas.microsoft.com/office/drawing/2014/main" id="{416D969D-81E3-BF2E-F779-E30231B8E0A9}"/>
              </a:ext>
            </a:extLst>
          </p:cNvPr>
          <p:cNvSpPr txBox="1">
            <a:spLocks/>
          </p:cNvSpPr>
          <p:nvPr/>
        </p:nvSpPr>
        <p:spPr>
          <a:xfrm>
            <a:off x="4106834" y="7889145"/>
            <a:ext cx="1282093" cy="586929"/>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ct val="100000"/>
              </a:lnSpc>
              <a:spcBef>
                <a:spcPts val="0"/>
              </a:spcBef>
            </a:pPr>
            <a:r>
              <a:rPr lang="en-US" sz="1000" b="0" dirty="0">
                <a:solidFill>
                  <a:schemeClr val="bg1"/>
                </a:solidFill>
              </a:rPr>
              <a:t>Com o </a:t>
            </a:r>
            <a:r>
              <a:rPr lang="en-US" sz="1000" b="0" dirty="0" err="1">
                <a:solidFill>
                  <a:schemeClr val="bg1"/>
                </a:solidFill>
              </a:rPr>
              <a:t>botão</a:t>
            </a:r>
            <a:r>
              <a:rPr lang="en-US" sz="1000" b="0" dirty="0">
                <a:solidFill>
                  <a:schemeClr val="bg1"/>
                </a:solidFill>
              </a:rPr>
              <a:t> </a:t>
            </a:r>
            <a:r>
              <a:rPr lang="en-US" sz="1000" b="0" dirty="0" err="1">
                <a:solidFill>
                  <a:schemeClr val="bg1"/>
                </a:solidFill>
              </a:rPr>
              <a:t>direito</a:t>
            </a:r>
            <a:r>
              <a:rPr lang="en-US" sz="1000" b="0" dirty="0">
                <a:solidFill>
                  <a:schemeClr val="bg1"/>
                </a:solidFill>
              </a:rPr>
              <a:t>, </a:t>
            </a:r>
            <a:r>
              <a:rPr lang="en-US" sz="1000" b="0" dirty="0" err="1">
                <a:solidFill>
                  <a:schemeClr val="bg1"/>
                </a:solidFill>
              </a:rPr>
              <a:t>selecione</a:t>
            </a:r>
            <a:r>
              <a:rPr lang="en-US" sz="1000" b="0" dirty="0">
                <a:solidFill>
                  <a:schemeClr val="bg1"/>
                </a:solidFill>
              </a:rPr>
              <a:t> “</a:t>
            </a:r>
            <a:r>
              <a:rPr lang="en-US" sz="1000" b="0" dirty="0" err="1">
                <a:solidFill>
                  <a:schemeClr val="bg1"/>
                </a:solidFill>
              </a:rPr>
              <a:t>traduzir</a:t>
            </a:r>
            <a:r>
              <a:rPr lang="en-US" sz="1000" b="0" dirty="0">
                <a:solidFill>
                  <a:schemeClr val="bg1"/>
                </a:solidFill>
              </a:rPr>
              <a:t> para </a:t>
            </a:r>
            <a:r>
              <a:rPr lang="en-US" sz="1000" b="0" dirty="0" err="1">
                <a:solidFill>
                  <a:schemeClr val="bg1"/>
                </a:solidFill>
              </a:rPr>
              <a:t>português</a:t>
            </a:r>
            <a:r>
              <a:rPr lang="en-US" sz="1000" b="0" dirty="0">
                <a:solidFill>
                  <a:schemeClr val="bg1"/>
                </a:solidFill>
              </a:rPr>
              <a:t>”</a:t>
            </a:r>
          </a:p>
        </p:txBody>
      </p:sp>
    </p:spTree>
    <p:extLst>
      <p:ext uri="{BB962C8B-B14F-4D97-AF65-F5344CB8AC3E}">
        <p14:creationId xmlns:p14="http://schemas.microsoft.com/office/powerpoint/2010/main" val="23695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4" descr="Silhouette of a bicycle, outside during sunset or sunrise">
            <a:extLst>
              <a:ext uri="{FF2B5EF4-FFF2-40B4-BE49-F238E27FC236}">
                <a16:creationId xmlns:a16="http://schemas.microsoft.com/office/drawing/2014/main" id="{D9C23E18-5F40-7168-EAE6-CA99E57EF8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079" y="678437"/>
            <a:ext cx="4026808" cy="268453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642063" y="3566816"/>
            <a:ext cx="5917596" cy="856246"/>
          </a:xfrm>
          <a:prstGeom prst="rect">
            <a:avLst/>
          </a:prstGeom>
        </p:spPr>
        <p:txBody>
          <a:bodyPr/>
          <a:lstStyle/>
          <a:p>
            <a:r>
              <a:rPr lang="en-US" sz="1500" i="1" dirty="0"/>
              <a:t>Teoria da </a:t>
            </a:r>
            <a:r>
              <a:rPr lang="en-US" sz="1500" i="1" dirty="0" err="1"/>
              <a:t>Mudança</a:t>
            </a:r>
            <a:r>
              <a:rPr lang="en-US" sz="1500" i="1" dirty="0"/>
              <a:t> (</a:t>
            </a:r>
            <a:r>
              <a:rPr lang="en-US" sz="1500" i="1" dirty="0" err="1"/>
              <a:t>TdM</a:t>
            </a:r>
            <a:r>
              <a:rPr lang="en-US" sz="1500" i="1" dirty="0"/>
              <a:t>) </a:t>
            </a:r>
            <a:r>
              <a:rPr lang="pt-PT" sz="1500" b="0" i="1" dirty="0"/>
              <a:t>tornou-se uma palavra de ordem comum nos círculos de adaptação climática nos últimos anos, mas a sua preparação pode por vezes parecer mais um obstáculo a ultrapassar, especialmente para as pequenas comunidades onde os recursos são limitados e o pessoal está frequentemente sobrecarregado. </a:t>
            </a:r>
            <a:endParaRPr lang="en-US" sz="1500" b="0" i="1" dirty="0"/>
          </a:p>
          <a:p>
            <a:r>
              <a:rPr lang="pt-PT" sz="1500" b="0" i="1" dirty="0"/>
              <a:t>Mas para as comunidades que se esforçam por se tornarem Campeãs das Alterações Climáticas e evitarem a perda de biodiversidade, a Teoria da Mudança como processo pode ser uma ferramenta muito poderosa.  Neste documento, colocamos o foco na </a:t>
            </a:r>
            <a:r>
              <a:rPr lang="pt-PT" sz="1500" b="0" i="1" dirty="0" err="1"/>
              <a:t>TdM</a:t>
            </a:r>
            <a:r>
              <a:rPr lang="pt-PT" sz="1500" b="0" i="1" dirty="0"/>
              <a:t> e por que ela é importante? O que significa afinal a </a:t>
            </a:r>
            <a:r>
              <a:rPr lang="pt-PT" sz="1500" b="0" i="1" dirty="0" err="1"/>
              <a:t>TdM</a:t>
            </a:r>
            <a:r>
              <a:rPr lang="pt-PT" sz="1500" b="0" i="1" dirty="0"/>
              <a:t> e como começar a desenvolvê-la?</a:t>
            </a:r>
            <a:endParaRPr lang="en-GB" sz="1500" b="0" i="1" dirty="0"/>
          </a:p>
          <a:p>
            <a:endParaRPr lang="en-US" sz="1600" b="0" i="1" dirty="0"/>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642063" y="6056995"/>
            <a:ext cx="6037210" cy="1286782"/>
          </a:xfrm>
          <a:prstGeom prst="rect">
            <a:avLst/>
          </a:prstGeom>
        </p:spPr>
        <p:txBody>
          <a:bodyPr>
            <a:normAutofit fontScale="85000" lnSpcReduction="10000"/>
          </a:bodyPr>
          <a:lstStyle/>
          <a:p>
            <a:r>
              <a:rPr lang="pt-PT" sz="1200" dirty="0"/>
              <a:t>Neste Guia Prático, destacaremos algumas das características mais comuns da </a:t>
            </a:r>
            <a:r>
              <a:rPr lang="pt-PT" sz="1200" dirty="0" err="1"/>
              <a:t>TdM</a:t>
            </a:r>
            <a:r>
              <a:rPr lang="pt-PT" sz="1200" dirty="0"/>
              <a:t> e examinaremos como, se usadas adequadamente, podem ser uma ferramenta útil para as Comunidades Campeãs das Alterações Climáticas, no planeamento e desenvolvimento dos seus projetos de ação. Ao fazê-lo, esperamos desmistificar as </a:t>
            </a:r>
            <a:r>
              <a:rPr lang="pt-PT" sz="1200" dirty="0" err="1"/>
              <a:t>TdM</a:t>
            </a:r>
            <a:r>
              <a:rPr lang="pt-PT" sz="1200" dirty="0"/>
              <a:t> e o jargão que frequentemente as envolve. Nas conclusões, reforçamos algumas mensagens-chave para quem desenvolve </a:t>
            </a:r>
            <a:r>
              <a:rPr lang="pt-PT" sz="1200" dirty="0" err="1"/>
              <a:t>TdM</a:t>
            </a:r>
            <a:r>
              <a:rPr lang="pt-PT" sz="1200" dirty="0"/>
              <a:t> para projetos de adaptação climática. Incluímos também um Glossário de termos e abreviaturas no final deste guia, para ajudar a navegar na terminologia própria da </a:t>
            </a:r>
            <a:r>
              <a:rPr lang="pt-PT" sz="1200" dirty="0" err="1"/>
              <a:t>TdM</a:t>
            </a:r>
            <a:r>
              <a:rPr lang="en-US" sz="1200"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4</a:t>
            </a:fld>
            <a:endParaRPr lang="en-US" dirty="0"/>
          </a:p>
        </p:txBody>
      </p:sp>
      <p:sp>
        <p:nvSpPr>
          <p:cNvPr id="12" name="Slide Number Placeholder 3">
            <a:extLst>
              <a:ext uri="{FF2B5EF4-FFF2-40B4-BE49-F238E27FC236}">
                <a16:creationId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4</a:t>
            </a:fld>
            <a:endParaRPr lang="en-US" dirty="0"/>
          </a:p>
        </p:txBody>
      </p:sp>
      <p:sp>
        <p:nvSpPr>
          <p:cNvPr id="13" name="Text Placeholder 5">
            <a:extLst>
              <a:ext uri="{FF2B5EF4-FFF2-40B4-BE49-F238E27FC236}">
                <a16:creationId xmlns:a16="http://schemas.microsoft.com/office/drawing/2014/main" id="{FBCC5EE7-B4F8-D090-7F32-D7AE4E693186}"/>
              </a:ext>
            </a:extLst>
          </p:cNvPr>
          <p:cNvSpPr txBox="1">
            <a:spLocks/>
          </p:cNvSpPr>
          <p:nvPr/>
        </p:nvSpPr>
        <p:spPr>
          <a:xfrm>
            <a:off x="835389" y="7632765"/>
            <a:ext cx="2011050" cy="160617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pt-PT" sz="1600" dirty="0">
                <a:solidFill>
                  <a:srgbClr val="EB7339"/>
                </a:solidFill>
              </a:rPr>
              <a:t>Para um início rápido e fácil do processo de desenvolvimento da teoria da mudança, pode também consultar </a:t>
            </a:r>
            <a:r>
              <a:rPr lang="en-US" sz="1600" dirty="0">
                <a:solidFill>
                  <a:srgbClr val="EB7339"/>
                </a:solidFill>
              </a:rPr>
              <a:t>:</a:t>
            </a:r>
          </a:p>
        </p:txBody>
      </p:sp>
      <p:grpSp>
        <p:nvGrpSpPr>
          <p:cNvPr id="29" name="Group 28">
            <a:extLst>
              <a:ext uri="{FF2B5EF4-FFF2-40B4-BE49-F238E27FC236}">
                <a16:creationId xmlns:a16="http://schemas.microsoft.com/office/drawing/2014/main" id="{8B7ED04B-476C-64D7-12BE-DF84EE1D66A8}"/>
              </a:ext>
            </a:extLst>
          </p:cNvPr>
          <p:cNvGrpSpPr/>
          <p:nvPr/>
        </p:nvGrpSpPr>
        <p:grpSpPr>
          <a:xfrm>
            <a:off x="2629225" y="7321334"/>
            <a:ext cx="4617395" cy="3357182"/>
            <a:chOff x="1540571" y="6358953"/>
            <a:chExt cx="5313303" cy="3863158"/>
          </a:xfrm>
        </p:grpSpPr>
        <p:pic>
          <p:nvPicPr>
            <p:cNvPr id="14" name="Picture 13">
              <a:extLst>
                <a:ext uri="{FF2B5EF4-FFF2-40B4-BE49-F238E27FC236}">
                  <a16:creationId xmlns:a16="http://schemas.microsoft.com/office/drawing/2014/main" id="{E6451415-4AD6-0FEE-25E2-084D8CFE3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571" y="6358953"/>
              <a:ext cx="5313303" cy="3863158"/>
            </a:xfrm>
            <a:prstGeom prst="rect">
              <a:avLst/>
            </a:prstGeom>
            <a:noFill/>
          </p:spPr>
        </p:pic>
        <p:sp>
          <p:nvSpPr>
            <p:cNvPr id="15" name="Rectangle 14">
              <a:extLst>
                <a:ext uri="{FF2B5EF4-FFF2-40B4-BE49-F238E27FC236}">
                  <a16:creationId xmlns:a16="http://schemas.microsoft.com/office/drawing/2014/main" id="{78732ABF-F07C-A652-3F07-B77D16264A0B}"/>
                </a:ext>
              </a:extLst>
            </p:cNvPr>
            <p:cNvSpPr/>
            <p:nvPr/>
          </p:nvSpPr>
          <p:spPr>
            <a:xfrm>
              <a:off x="2321279" y="6770285"/>
              <a:ext cx="3757961" cy="2364058"/>
            </a:xfrm>
            <a:prstGeom prst="rect">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6B802AD0-86E0-9FBC-B4A7-AD3629F31E11}"/>
              </a:ext>
            </a:extLst>
          </p:cNvPr>
          <p:cNvSpPr/>
          <p:nvPr/>
        </p:nvSpPr>
        <p:spPr>
          <a:xfrm>
            <a:off x="2520822" y="9220991"/>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4">
            <a:extLst>
              <a:ext uri="{FF2B5EF4-FFF2-40B4-BE49-F238E27FC236}">
                <a16:creationId xmlns:a16="http://schemas.microsoft.com/office/drawing/2014/main" id="{98BE0C81-034B-F864-91F0-189D9B878071}"/>
              </a:ext>
            </a:extLst>
          </p:cNvPr>
          <p:cNvSpPr txBox="1">
            <a:spLocks/>
          </p:cNvSpPr>
          <p:nvPr/>
        </p:nvSpPr>
        <p:spPr>
          <a:xfrm>
            <a:off x="2541981" y="9284653"/>
            <a:ext cx="1282093" cy="620127"/>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ct val="100000"/>
              </a:lnSpc>
              <a:spcBef>
                <a:spcPts val="0"/>
              </a:spcBef>
            </a:pPr>
            <a:r>
              <a:rPr lang="en-US" sz="2000" dirty="0">
                <a:solidFill>
                  <a:schemeClr val="bg1"/>
                </a:solidFill>
              </a:rPr>
              <a:t>Clique para </a:t>
            </a:r>
            <a:r>
              <a:rPr lang="en-US" sz="2000" dirty="0" err="1">
                <a:solidFill>
                  <a:schemeClr val="bg1"/>
                </a:solidFill>
              </a:rPr>
              <a:t>ver</a:t>
            </a:r>
            <a:endParaRPr lang="en-US" sz="2000" dirty="0">
              <a:solidFill>
                <a:schemeClr val="bg1"/>
              </a:solidFill>
            </a:endParaRPr>
          </a:p>
        </p:txBody>
      </p:sp>
      <p:sp>
        <p:nvSpPr>
          <p:cNvPr id="26" name="Rectangle 25">
            <a:extLst>
              <a:ext uri="{FF2B5EF4-FFF2-40B4-BE49-F238E27FC236}">
                <a16:creationId xmlns:a16="http://schemas.microsoft.com/office/drawing/2014/main" id="{4E372CDF-CDD1-C237-8555-538ACF5A7869}"/>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D4B53B-B95F-F268-8437-C890D4098FE7}"/>
              </a:ext>
            </a:extLst>
          </p:cNvPr>
          <p:cNvSpPr/>
          <p:nvPr/>
        </p:nvSpPr>
        <p:spPr>
          <a:xfrm>
            <a:off x="3972401" y="879490"/>
            <a:ext cx="3274219"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5">
            <a:extLst>
              <a:ext uri="{FF2B5EF4-FFF2-40B4-BE49-F238E27FC236}">
                <a16:creationId xmlns:a16="http://schemas.microsoft.com/office/drawing/2014/main" id="{1C8FE907-81FC-DC03-1024-E9B6E050D0B2}"/>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01</a:t>
            </a:r>
          </a:p>
        </p:txBody>
      </p:sp>
      <p:sp>
        <p:nvSpPr>
          <p:cNvPr id="37" name="Rectangle 36">
            <a:extLst>
              <a:ext uri="{FF2B5EF4-FFF2-40B4-BE49-F238E27FC236}">
                <a16:creationId xmlns:a16="http://schemas.microsoft.com/office/drawing/2014/main" id="{A5B97098-75AD-2F47-9EF8-9914A1E5621D}"/>
              </a:ext>
            </a:extLst>
          </p:cNvPr>
          <p:cNvSpPr/>
          <p:nvPr/>
        </p:nvSpPr>
        <p:spPr>
          <a:xfrm>
            <a:off x="1700268" y="1369381"/>
            <a:ext cx="272887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8" name="TextBox 37">
            <a:extLst>
              <a:ext uri="{FF2B5EF4-FFF2-40B4-BE49-F238E27FC236}">
                <a16:creationId xmlns:a16="http://schemas.microsoft.com/office/drawing/2014/main" id="{237F0961-104C-BA68-1F32-646833F9FB46}"/>
              </a:ext>
            </a:extLst>
          </p:cNvPr>
          <p:cNvSpPr txBox="1"/>
          <p:nvPr/>
        </p:nvSpPr>
        <p:spPr>
          <a:xfrm>
            <a:off x="1812242" y="1537833"/>
            <a:ext cx="6395896"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INTRODUÇÃO</a:t>
            </a:r>
          </a:p>
        </p:txBody>
      </p:sp>
      <p:grpSp>
        <p:nvGrpSpPr>
          <p:cNvPr id="39" name="Graphic 2">
            <a:extLst>
              <a:ext uri="{FF2B5EF4-FFF2-40B4-BE49-F238E27FC236}">
                <a16:creationId xmlns:a16="http://schemas.microsoft.com/office/drawing/2014/main" id="{CE9FEBA7-296B-B842-D8C7-C671837BAE8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a16="http://schemas.microsoft.com/office/drawing/2014/main" id="{342C0C13-7BCF-E27F-1B19-105394297DC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25184F95-27AD-A3CC-A470-C6738A9EDA4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765D0AF8-8E9E-0A65-CA31-677DA40C0D4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4">
            <a:extLst>
              <a:ext uri="{FF2B5EF4-FFF2-40B4-BE49-F238E27FC236}">
                <a16:creationId xmlns:a16="http://schemas.microsoft.com/office/drawing/2014/main" id="{54721669-33B6-1319-8650-EB34EED27F54}"/>
              </a:ext>
            </a:extLst>
          </p:cNvPr>
          <p:cNvSpPr txBox="1">
            <a:spLocks/>
          </p:cNvSpPr>
          <p:nvPr/>
        </p:nvSpPr>
        <p:spPr>
          <a:xfrm>
            <a:off x="2520821" y="9900340"/>
            <a:ext cx="1282093" cy="620127"/>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ct val="100000"/>
              </a:lnSpc>
              <a:spcBef>
                <a:spcPts val="0"/>
              </a:spcBef>
            </a:pPr>
            <a:r>
              <a:rPr lang="en-US" sz="800" b="0" dirty="0">
                <a:solidFill>
                  <a:schemeClr val="bg1"/>
                </a:solidFill>
              </a:rPr>
              <a:t>NOTA: </a:t>
            </a:r>
            <a:r>
              <a:rPr lang="en-US" sz="800" b="0" dirty="0" err="1">
                <a:solidFill>
                  <a:schemeClr val="bg1"/>
                </a:solidFill>
              </a:rPr>
              <a:t>pode</a:t>
            </a:r>
            <a:r>
              <a:rPr lang="en-US" sz="800" b="0" dirty="0">
                <a:solidFill>
                  <a:schemeClr val="bg1"/>
                </a:solidFill>
              </a:rPr>
              <a:t> </a:t>
            </a:r>
            <a:r>
              <a:rPr lang="en-US" sz="800" b="0" dirty="0" err="1">
                <a:solidFill>
                  <a:schemeClr val="bg1"/>
                </a:solidFill>
              </a:rPr>
              <a:t>selecionar</a:t>
            </a:r>
            <a:r>
              <a:rPr lang="en-US" sz="800" b="0" dirty="0">
                <a:solidFill>
                  <a:schemeClr val="bg1"/>
                </a:solidFill>
              </a:rPr>
              <a:t> </a:t>
            </a:r>
            <a:r>
              <a:rPr lang="en-US" sz="800" b="0" dirty="0" err="1">
                <a:solidFill>
                  <a:schemeClr val="bg1"/>
                </a:solidFill>
              </a:rPr>
              <a:t>tradução</a:t>
            </a:r>
            <a:r>
              <a:rPr lang="en-US" sz="800" b="0" dirty="0">
                <a:solidFill>
                  <a:schemeClr val="bg1"/>
                </a:solidFill>
              </a:rPr>
              <a:t> </a:t>
            </a:r>
            <a:r>
              <a:rPr lang="en-US" sz="800" b="0" dirty="0" err="1">
                <a:solidFill>
                  <a:schemeClr val="bg1"/>
                </a:solidFill>
              </a:rPr>
              <a:t>automática</a:t>
            </a:r>
            <a:r>
              <a:rPr lang="en-US" sz="800" b="0" dirty="0">
                <a:solidFill>
                  <a:schemeClr val="bg1"/>
                </a:solidFill>
              </a:rPr>
              <a:t>   para </a:t>
            </a:r>
            <a:r>
              <a:rPr lang="en-US" sz="800" b="0" dirty="0" err="1">
                <a:solidFill>
                  <a:schemeClr val="bg1"/>
                </a:solidFill>
              </a:rPr>
              <a:t>Português</a:t>
            </a:r>
            <a:r>
              <a:rPr lang="en-US" sz="800" b="0" dirty="0">
                <a:solidFill>
                  <a:schemeClr val="bg1"/>
                </a:solidFill>
              </a:rPr>
              <a:t>, </a:t>
            </a:r>
            <a:r>
              <a:rPr lang="en-US" sz="800" b="0" dirty="0" err="1">
                <a:solidFill>
                  <a:schemeClr val="bg1"/>
                </a:solidFill>
              </a:rPr>
              <a:t>em</a:t>
            </a:r>
            <a:r>
              <a:rPr lang="en-US" sz="800" b="0" dirty="0">
                <a:solidFill>
                  <a:schemeClr val="bg1"/>
                </a:solidFill>
              </a:rPr>
              <a:t>   “</a:t>
            </a:r>
            <a:r>
              <a:rPr lang="en-US" sz="800" b="0" dirty="0" err="1">
                <a:solidFill>
                  <a:schemeClr val="bg1"/>
                </a:solidFill>
              </a:rPr>
              <a:t>definições</a:t>
            </a:r>
            <a:r>
              <a:rPr lang="en-US" sz="800" b="0" dirty="0">
                <a:solidFill>
                  <a:schemeClr val="bg1"/>
                </a:solidFill>
              </a:rPr>
              <a:t>”.</a:t>
            </a:r>
          </a:p>
        </p:txBody>
      </p:sp>
    </p:spTree>
    <p:extLst>
      <p:ext uri="{BB962C8B-B14F-4D97-AF65-F5344CB8AC3E}">
        <p14:creationId xmlns:p14="http://schemas.microsoft.com/office/powerpoint/2010/main" val="411863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0C1D71E-E555-9B4B-8184-6F68DA01B51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5</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02</a:t>
            </a:r>
          </a:p>
        </p:txBody>
      </p:sp>
      <p:grpSp>
        <p:nvGrpSpPr>
          <p:cNvPr id="16" name="Graphic 2">
            <a:extLst>
              <a:ext uri="{FF2B5EF4-FFF2-40B4-BE49-F238E27FC236}">
                <a16:creationId xmlns:a16="http://schemas.microsoft.com/office/drawing/2014/main" id="{CD88B36D-B88D-494D-BFDD-1AD375999C58}"/>
              </a:ext>
            </a:extLst>
          </p:cNvPr>
          <p:cNvGrpSpPr/>
          <p:nvPr/>
        </p:nvGrpSpPr>
        <p:grpSpPr>
          <a:xfrm rot="10800000">
            <a:off x="600808" y="8486398"/>
            <a:ext cx="5105132" cy="2228886"/>
            <a:chOff x="3357879" y="5072538"/>
            <a:chExt cx="593407" cy="259080"/>
          </a:xfrm>
          <a:solidFill>
            <a:srgbClr val="EB7339"/>
          </a:solidFill>
        </p:grpSpPr>
        <p:sp>
          <p:nvSpPr>
            <p:cNvPr id="17" name="Freeform 16">
              <a:extLst>
                <a:ext uri="{FF2B5EF4-FFF2-40B4-BE49-F238E27FC236}">
                  <a16:creationId xmlns:a16="http://schemas.microsoft.com/office/drawing/2014/main" id="{68AEDB80-D38B-7348-9EB1-ADDA52DBCD06}"/>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4BC9577-5CF9-6249-A55E-FC4759151C0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E87938C-BD2E-2B49-B2BA-F4E9631DE17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15CE94B8-0CFF-DDBA-3B27-5EE8D9109F62}"/>
              </a:ext>
            </a:extLst>
          </p:cNvPr>
          <p:cNvGrpSpPr/>
          <p:nvPr/>
        </p:nvGrpSpPr>
        <p:grpSpPr>
          <a:xfrm rot="16200000">
            <a:off x="-1145635" y="2099303"/>
            <a:ext cx="3975892" cy="1735863"/>
            <a:chOff x="3357879" y="5072538"/>
            <a:chExt cx="593407" cy="259080"/>
          </a:xfrm>
          <a:solidFill>
            <a:srgbClr val="EB7339"/>
          </a:solidFill>
        </p:grpSpPr>
        <p:sp>
          <p:nvSpPr>
            <p:cNvPr id="15" name="Freeform 14">
              <a:extLst>
                <a:ext uri="{FF2B5EF4-FFF2-40B4-BE49-F238E27FC236}">
                  <a16:creationId xmlns:a16="http://schemas.microsoft.com/office/drawing/2014/main" id="{D56FF5AB-D683-5C3D-DB6E-360FDD71524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A11CB5D-8A19-9AD0-D99A-D7B2B8229BD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5AF2CA5-97E7-B65C-6EBC-3351DF00AB4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Rectangle 23">
            <a:extLst>
              <a:ext uri="{FF2B5EF4-FFF2-40B4-BE49-F238E27FC236}">
                <a16:creationId xmlns:a16="http://schemas.microsoft.com/office/drawing/2014/main" id="{E7E21199-CE04-5D48-D894-4BA427275232}"/>
              </a:ext>
            </a:extLst>
          </p:cNvPr>
          <p:cNvSpPr/>
          <p:nvPr/>
        </p:nvSpPr>
        <p:spPr>
          <a:xfrm>
            <a:off x="2461064" y="4474246"/>
            <a:ext cx="276407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0F96A4BD-176D-E0FB-18EC-E76F57BCD5C5}"/>
              </a:ext>
            </a:extLst>
          </p:cNvPr>
          <p:cNvSpPr txBox="1"/>
          <p:nvPr/>
        </p:nvSpPr>
        <p:spPr>
          <a:xfrm>
            <a:off x="2573039" y="4568053"/>
            <a:ext cx="2474603" cy="523220"/>
          </a:xfrm>
          <a:prstGeom prst="rect">
            <a:avLst/>
          </a:prstGeom>
          <a:noFill/>
        </p:spPr>
        <p:txBody>
          <a:bodyPr wrap="square" rtlCol="0">
            <a:spAutoFit/>
          </a:bodyPr>
          <a:lstStyle/>
          <a:p>
            <a:r>
              <a:rPr lang="pt-PT" sz="2800" b="1" dirty="0">
                <a:solidFill>
                  <a:srgbClr val="EB7339"/>
                </a:solidFill>
                <a:latin typeface="Calibri" panose="020F0502020204030204" pitchFamily="34" charset="0"/>
                <a:cs typeface="Calibri" panose="020F0502020204030204" pitchFamily="34" charset="0"/>
              </a:rPr>
              <a:t>O QUE É UMA</a:t>
            </a:r>
            <a:endParaRPr lang="en-US" sz="2800" b="1" dirty="0">
              <a:solidFill>
                <a:srgbClr val="EB7339"/>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374714AB-37EF-F744-6FE8-951DF36C0218}"/>
              </a:ext>
            </a:extLst>
          </p:cNvPr>
          <p:cNvSpPr/>
          <p:nvPr/>
        </p:nvSpPr>
        <p:spPr>
          <a:xfrm>
            <a:off x="2461065" y="5237876"/>
            <a:ext cx="390838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70E13C1B-829C-26F0-CE04-14516C5F1029}"/>
              </a:ext>
            </a:extLst>
          </p:cNvPr>
          <p:cNvSpPr txBox="1"/>
          <p:nvPr/>
        </p:nvSpPr>
        <p:spPr>
          <a:xfrm>
            <a:off x="2573039" y="5331683"/>
            <a:ext cx="6395896"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TEORIA DA MUDANÇA? </a:t>
            </a:r>
          </a:p>
        </p:txBody>
      </p:sp>
    </p:spTree>
    <p:extLst>
      <p:ext uri="{BB962C8B-B14F-4D97-AF65-F5344CB8AC3E}">
        <p14:creationId xmlns:p14="http://schemas.microsoft.com/office/powerpoint/2010/main" val="7821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11">
            <a:extLst>
              <a:ext uri="{FF2B5EF4-FFF2-40B4-BE49-F238E27FC236}">
                <a16:creationId xmlns:a16="http://schemas.microsoft.com/office/drawing/2014/main" id="{FBA43700-C9D0-EE08-FD1F-D9CCF3C0B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5214" y="582304"/>
            <a:ext cx="3955035" cy="2731597"/>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569901"/>
            <a:ext cx="5895907" cy="708318"/>
          </a:xfrm>
          <a:prstGeom prst="rect">
            <a:avLst/>
          </a:prstGeom>
        </p:spPr>
        <p:txBody>
          <a:bodyPr/>
          <a:lstStyle/>
          <a:p>
            <a:r>
              <a:rPr lang="pt-PT" sz="1500" b="0" dirty="0"/>
              <a:t>Um dos maiores desafios para os profissionais é o facto de não existir uma definição única para a teoria da mudança (TM), que pode significar coisas diferentes para pessoas diferentes. Consequentemente, as expectativas sobre a forma como deve ser utilizada também diferem</a:t>
            </a:r>
            <a:r>
              <a:rPr lang="en-US" sz="1500" b="0" dirty="0"/>
              <a:t>.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12507" y="4556943"/>
            <a:ext cx="6045493" cy="1026865"/>
          </a:xfrm>
          <a:prstGeom prst="rect">
            <a:avLst/>
          </a:prstGeom>
        </p:spPr>
        <p:txBody>
          <a:bodyPr numCol="1">
            <a:normAutofit/>
          </a:bodyPr>
          <a:lstStyle/>
          <a:p>
            <a:r>
              <a:rPr lang="pt-PT" sz="1300" dirty="0"/>
              <a:t>Portanto, comecemos por onde há acordo. Existe um amplo consenso na literatura sobre TM de que se trata de um </a:t>
            </a:r>
            <a:r>
              <a:rPr lang="pt-PT" sz="1300" b="1" dirty="0"/>
              <a:t>processo de planeamento que articula a forma como a mudança pode ser alcançada</a:t>
            </a:r>
            <a:r>
              <a:rPr lang="pt-PT" sz="1300" dirty="0"/>
              <a:t>. Começa por definir o objetivo a longo prazo ou a declaração de visão ('a mudança que queremos que aconteça') e trabalha de trás para a frente para estabelecer sistematicamente cada passo ao longo de um 'caminho causal' - uma série de passos que conduzem ao objetivo a longo prazo</a:t>
            </a:r>
            <a:r>
              <a:rPr lang="en-US" dirty="0"/>
              <a: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6</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02</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224559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648466" y="2059519"/>
            <a:ext cx="4018217"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OF CHANGE? </a:t>
            </a:r>
          </a:p>
        </p:txBody>
      </p:sp>
      <p:sp>
        <p:nvSpPr>
          <p:cNvPr id="23" name="Text Placeholder 5">
            <a:extLst>
              <a:ext uri="{FF2B5EF4-FFF2-40B4-BE49-F238E27FC236}">
                <a16:creationId xmlns:a16="http://schemas.microsoft.com/office/drawing/2014/main" id="{BB57C95D-D4F7-0F0D-41A3-10DDE4AA2439}"/>
              </a:ext>
            </a:extLst>
          </p:cNvPr>
          <p:cNvSpPr txBox="1">
            <a:spLocks/>
          </p:cNvSpPr>
          <p:nvPr/>
        </p:nvSpPr>
        <p:spPr>
          <a:xfrm>
            <a:off x="1350991" y="7187874"/>
            <a:ext cx="4711261" cy="4365288"/>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460"/>
              </a:lnSpc>
              <a:spcBef>
                <a:spcPts val="1600"/>
              </a:spcBef>
              <a:buClr>
                <a:srgbClr val="EB7339"/>
              </a:buClr>
            </a:pPr>
            <a:r>
              <a:rPr lang="pt-PT" sz="1300" dirty="0"/>
              <a:t>Um roteiro ajuda a definir um "destino", a forma como se espera lá chegar, os desafios</a:t>
            </a:r>
          </a:p>
          <a:p>
            <a:pPr algn="l">
              <a:lnSpc>
                <a:spcPts val="1460"/>
              </a:lnSpc>
              <a:spcBef>
                <a:spcPts val="1600"/>
              </a:spcBef>
              <a:buClr>
                <a:srgbClr val="EB7339"/>
              </a:buClr>
            </a:pPr>
            <a:r>
              <a:rPr lang="pt-PT" sz="1300" dirty="0"/>
              <a:t>que podem ser enfrentados e podem ser feitas suposições sobre a natureza da viagem. De forma crítica, também</a:t>
            </a:r>
          </a:p>
          <a:p>
            <a:pPr algn="l">
              <a:lnSpc>
                <a:spcPts val="1460"/>
              </a:lnSpc>
              <a:spcBef>
                <a:spcPts val="1600"/>
              </a:spcBef>
              <a:buClr>
                <a:srgbClr val="EB7339"/>
              </a:buClr>
            </a:pPr>
            <a:r>
              <a:rPr lang="pt-PT" sz="1300" dirty="0"/>
              <a:t>reconhece que, como em qualquer viagem, pode deparar-se com desafios inesperados e precisa de se</a:t>
            </a:r>
          </a:p>
          <a:p>
            <a:pPr algn="l">
              <a:lnSpc>
                <a:spcPts val="1460"/>
              </a:lnSpc>
              <a:spcBef>
                <a:spcPts val="1600"/>
              </a:spcBef>
              <a:buClr>
                <a:srgbClr val="EB7339"/>
              </a:buClr>
            </a:pPr>
            <a:r>
              <a:rPr lang="pt-PT" sz="1300" dirty="0"/>
              <a:t>redirecionar. Isto é coerente com o planeamento da adaptação, que é frequentemente descrito como um processo iterativo</a:t>
            </a:r>
          </a:p>
          <a:p>
            <a:pPr algn="l">
              <a:lnSpc>
                <a:spcPts val="1460"/>
              </a:lnSpc>
              <a:spcBef>
                <a:spcPts val="1600"/>
              </a:spcBef>
              <a:buClr>
                <a:srgbClr val="EB7339"/>
              </a:buClr>
            </a:pPr>
            <a:r>
              <a:rPr lang="pt-PT" sz="1300" dirty="0"/>
              <a:t>em que é necessário um ajustamento contínuo</a:t>
            </a:r>
            <a:r>
              <a:rPr lang="en-US" sz="1300" dirty="0"/>
              <a:t>.</a:t>
            </a:r>
          </a:p>
        </p:txBody>
      </p:sp>
      <p:sp>
        <p:nvSpPr>
          <p:cNvPr id="24" name="Text Placeholder 5">
            <a:extLst>
              <a:ext uri="{FF2B5EF4-FFF2-40B4-BE49-F238E27FC236}">
                <a16:creationId xmlns:a16="http://schemas.microsoft.com/office/drawing/2014/main" id="{182B1F9B-108E-9B4F-EB8E-1D833792B21E}"/>
              </a:ext>
            </a:extLst>
          </p:cNvPr>
          <p:cNvSpPr txBox="1">
            <a:spLocks/>
          </p:cNvSpPr>
          <p:nvPr/>
        </p:nvSpPr>
        <p:spPr>
          <a:xfrm>
            <a:off x="266843" y="5715869"/>
            <a:ext cx="6979777" cy="1210118"/>
          </a:xfrm>
          <a:prstGeom prst="rect">
            <a:avLst/>
          </a:prstGeom>
          <a:solidFill>
            <a:srgbClr val="354F92"/>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542925" algn="l">
              <a:lnSpc>
                <a:spcPct val="100000"/>
              </a:lnSpc>
            </a:pPr>
            <a:r>
              <a:rPr lang="en-US" sz="1500" b="1" dirty="0">
                <a:solidFill>
                  <a:schemeClr val="bg1"/>
                </a:solidFill>
              </a:rPr>
              <a:t>Para </a:t>
            </a:r>
            <a:r>
              <a:rPr lang="en-US" sz="1500" b="1" dirty="0" err="1">
                <a:solidFill>
                  <a:schemeClr val="bg1"/>
                </a:solidFill>
              </a:rPr>
              <a:t>muitos</a:t>
            </a:r>
            <a:r>
              <a:rPr lang="en-US" sz="1500" b="1" dirty="0">
                <a:solidFill>
                  <a:schemeClr val="bg1"/>
                </a:solidFill>
              </a:rPr>
              <a:t>, </a:t>
            </a:r>
            <a:r>
              <a:rPr lang="en-US" sz="1500" b="1" dirty="0">
                <a:solidFill>
                  <a:schemeClr val="bg1"/>
                </a:solidFill>
                <a:highlight>
                  <a:srgbClr val="EB7339"/>
                </a:highlight>
              </a:rPr>
              <a:t>‘Teoria da </a:t>
            </a:r>
            <a:r>
              <a:rPr lang="en-US" sz="1500" b="1" dirty="0" err="1">
                <a:solidFill>
                  <a:schemeClr val="bg1"/>
                </a:solidFill>
                <a:highlight>
                  <a:srgbClr val="EB7339"/>
                </a:highlight>
              </a:rPr>
              <a:t>Mudança</a:t>
            </a:r>
            <a:r>
              <a:rPr lang="en-US" sz="1500" b="1" dirty="0">
                <a:solidFill>
                  <a:schemeClr val="bg1"/>
                </a:solidFill>
                <a:highlight>
                  <a:srgbClr val="EB7339"/>
                </a:highlight>
              </a:rPr>
              <a:t>’ </a:t>
            </a:r>
            <a:r>
              <a:rPr lang="pt-PT" sz="1500" b="1" dirty="0">
                <a:solidFill>
                  <a:schemeClr val="bg1"/>
                </a:solidFill>
              </a:rPr>
              <a:t>não é um termo muito útil; soa a académico (teórico) e vago. Por este motivo, a TM é frequentemente reformulada.               Por vezes, é descrita como </a:t>
            </a:r>
            <a:r>
              <a:rPr lang="en-US" sz="1500" b="1" dirty="0">
                <a:solidFill>
                  <a:schemeClr val="bg1"/>
                </a:solidFill>
              </a:rPr>
              <a:t>:</a:t>
            </a:r>
          </a:p>
        </p:txBody>
      </p:sp>
      <p:grpSp>
        <p:nvGrpSpPr>
          <p:cNvPr id="25" name="Group 24">
            <a:extLst>
              <a:ext uri="{FF2B5EF4-FFF2-40B4-BE49-F238E27FC236}">
                <a16:creationId xmlns:a16="http://schemas.microsoft.com/office/drawing/2014/main" id="{944E114C-99CC-2EB9-6FE9-04CA523C9CBF}"/>
              </a:ext>
            </a:extLst>
          </p:cNvPr>
          <p:cNvGrpSpPr/>
          <p:nvPr/>
        </p:nvGrpSpPr>
        <p:grpSpPr>
          <a:xfrm>
            <a:off x="6062253" y="8933367"/>
            <a:ext cx="872937" cy="1008043"/>
            <a:chOff x="8823055" y="3850915"/>
            <a:chExt cx="751563" cy="867883"/>
          </a:xfrm>
          <a:solidFill>
            <a:srgbClr val="404040"/>
          </a:solidFill>
        </p:grpSpPr>
        <p:sp>
          <p:nvSpPr>
            <p:cNvPr id="26" name="Freeform 25">
              <a:extLst>
                <a:ext uri="{FF2B5EF4-FFF2-40B4-BE49-F238E27FC236}">
                  <a16:creationId xmlns:a16="http://schemas.microsoft.com/office/drawing/2014/main" id="{1199E0EC-2576-8820-4CF6-B86068FA2271}"/>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7" name="Graphic 2">
              <a:extLst>
                <a:ext uri="{FF2B5EF4-FFF2-40B4-BE49-F238E27FC236}">
                  <a16:creationId xmlns:a16="http://schemas.microsoft.com/office/drawing/2014/main" id="{AD6A6A21-FFC1-351C-3D3E-FF5803504543}"/>
                </a:ext>
              </a:extLst>
            </p:cNvPr>
            <p:cNvGrpSpPr/>
            <p:nvPr/>
          </p:nvGrpSpPr>
          <p:grpSpPr>
            <a:xfrm>
              <a:off x="8823055" y="3850915"/>
              <a:ext cx="751563" cy="867883"/>
              <a:chOff x="8823055" y="3850915"/>
              <a:chExt cx="751563" cy="867883"/>
            </a:xfrm>
            <a:grpFill/>
          </p:grpSpPr>
          <p:sp>
            <p:nvSpPr>
              <p:cNvPr id="28" name="Freeform 27">
                <a:extLst>
                  <a:ext uri="{FF2B5EF4-FFF2-40B4-BE49-F238E27FC236}">
                    <a16:creationId xmlns:a16="http://schemas.microsoft.com/office/drawing/2014/main" id="{8BF0F328-595B-84B0-14DC-6C4165828D7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7C49B73-EBDD-B95E-2F80-F18B637263D1}"/>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121D3566-1078-BA7E-B36C-35780CBC4B6F}"/>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17AFC046-7595-EDF0-E057-10B4A8DD00E7}"/>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477C96BD-5782-E7F3-394C-4BD9EFB52EBD}"/>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A19F8C5-BB17-DC31-506C-5FC2AB3380EA}"/>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C2FE44C4-49F5-65F7-274F-A6CBB9E2E235}"/>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E79578F7-98EC-875A-D839-437D31D6FEDB}"/>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7B8C0125-3545-43AC-A1E2-E86851479610}"/>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7" name="Text Placeholder 5">
            <a:extLst>
              <a:ext uri="{FF2B5EF4-FFF2-40B4-BE49-F238E27FC236}">
                <a16:creationId xmlns:a16="http://schemas.microsoft.com/office/drawing/2014/main" id="{18CF3408-174F-5A05-799A-88CEF1F97B29}"/>
              </a:ext>
            </a:extLst>
          </p:cNvPr>
          <p:cNvSpPr txBox="1">
            <a:spLocks/>
          </p:cNvSpPr>
          <p:nvPr/>
        </p:nvSpPr>
        <p:spPr>
          <a:xfrm>
            <a:off x="994233" y="7063403"/>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01</a:t>
            </a:r>
          </a:p>
        </p:txBody>
      </p:sp>
      <p:sp>
        <p:nvSpPr>
          <p:cNvPr id="38" name="Text Placeholder 5">
            <a:extLst>
              <a:ext uri="{FF2B5EF4-FFF2-40B4-BE49-F238E27FC236}">
                <a16:creationId xmlns:a16="http://schemas.microsoft.com/office/drawing/2014/main" id="{471257F8-2528-015B-629D-A06D0E136CA8}"/>
              </a:ext>
            </a:extLst>
          </p:cNvPr>
          <p:cNvSpPr txBox="1">
            <a:spLocks/>
          </p:cNvSpPr>
          <p:nvPr/>
        </p:nvSpPr>
        <p:spPr>
          <a:xfrm>
            <a:off x="994234" y="7631644"/>
            <a:ext cx="626504" cy="59965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02</a:t>
            </a:r>
          </a:p>
        </p:txBody>
      </p:sp>
      <p:sp>
        <p:nvSpPr>
          <p:cNvPr id="39" name="Text Placeholder 5">
            <a:extLst>
              <a:ext uri="{FF2B5EF4-FFF2-40B4-BE49-F238E27FC236}">
                <a16:creationId xmlns:a16="http://schemas.microsoft.com/office/drawing/2014/main" id="{B1210DFB-371D-9951-D88A-DBA010C344FB}"/>
              </a:ext>
            </a:extLst>
          </p:cNvPr>
          <p:cNvSpPr txBox="1">
            <a:spLocks/>
          </p:cNvSpPr>
          <p:nvPr/>
        </p:nvSpPr>
        <p:spPr>
          <a:xfrm>
            <a:off x="994234" y="8231302"/>
            <a:ext cx="626504" cy="53704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03</a:t>
            </a:r>
          </a:p>
        </p:txBody>
      </p:sp>
      <p:sp>
        <p:nvSpPr>
          <p:cNvPr id="40" name="Text Placeholder 5">
            <a:extLst>
              <a:ext uri="{FF2B5EF4-FFF2-40B4-BE49-F238E27FC236}">
                <a16:creationId xmlns:a16="http://schemas.microsoft.com/office/drawing/2014/main" id="{AA3AFB5D-80A0-3DF5-85C2-616024248DFB}"/>
              </a:ext>
            </a:extLst>
          </p:cNvPr>
          <p:cNvSpPr txBox="1">
            <a:spLocks/>
          </p:cNvSpPr>
          <p:nvPr/>
        </p:nvSpPr>
        <p:spPr>
          <a:xfrm>
            <a:off x="994233" y="8799543"/>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04</a:t>
            </a:r>
          </a:p>
        </p:txBody>
      </p:sp>
      <p:sp>
        <p:nvSpPr>
          <p:cNvPr id="43" name="Text Placeholder 5">
            <a:extLst>
              <a:ext uri="{FF2B5EF4-FFF2-40B4-BE49-F238E27FC236}">
                <a16:creationId xmlns:a16="http://schemas.microsoft.com/office/drawing/2014/main" id="{94699BBB-5A58-3D13-4597-028FC00726BC}"/>
              </a:ext>
            </a:extLst>
          </p:cNvPr>
          <p:cNvSpPr txBox="1">
            <a:spLocks/>
          </p:cNvSpPr>
          <p:nvPr/>
        </p:nvSpPr>
        <p:spPr>
          <a:xfrm>
            <a:off x="994233" y="9399201"/>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05</a:t>
            </a:r>
          </a:p>
        </p:txBody>
      </p:sp>
      <p:grpSp>
        <p:nvGrpSpPr>
          <p:cNvPr id="48" name="Group 47">
            <a:extLst>
              <a:ext uri="{FF2B5EF4-FFF2-40B4-BE49-F238E27FC236}">
                <a16:creationId xmlns:a16="http://schemas.microsoft.com/office/drawing/2014/main" id="{A6CEBEEF-A5A9-CA93-674B-7FDB2B6385DE}"/>
              </a:ext>
            </a:extLst>
          </p:cNvPr>
          <p:cNvGrpSpPr/>
          <p:nvPr/>
        </p:nvGrpSpPr>
        <p:grpSpPr>
          <a:xfrm>
            <a:off x="294380" y="9667035"/>
            <a:ext cx="719798" cy="75493"/>
            <a:chOff x="289885" y="9667035"/>
            <a:chExt cx="719798" cy="75493"/>
          </a:xfrm>
        </p:grpSpPr>
        <p:cxnSp>
          <p:nvCxnSpPr>
            <p:cNvPr id="46" name="Straight Connector 45">
              <a:extLst>
                <a:ext uri="{FF2B5EF4-FFF2-40B4-BE49-F238E27FC236}">
                  <a16:creationId xmlns:a16="http://schemas.microsoft.com/office/drawing/2014/main" id="{61BB963B-4CDA-296F-8F45-72553207A55D}"/>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3699411-7F67-CC4C-B80F-33818A77E5F8}"/>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E948AA6E-E6A7-E4B4-F3CE-35405D94B374}"/>
              </a:ext>
            </a:extLst>
          </p:cNvPr>
          <p:cNvGrpSpPr/>
          <p:nvPr/>
        </p:nvGrpSpPr>
        <p:grpSpPr>
          <a:xfrm>
            <a:off x="294380" y="9054496"/>
            <a:ext cx="719798" cy="75493"/>
            <a:chOff x="289885" y="9667035"/>
            <a:chExt cx="719798" cy="75493"/>
          </a:xfrm>
        </p:grpSpPr>
        <p:cxnSp>
          <p:nvCxnSpPr>
            <p:cNvPr id="50" name="Straight Connector 49">
              <a:extLst>
                <a:ext uri="{FF2B5EF4-FFF2-40B4-BE49-F238E27FC236}">
                  <a16:creationId xmlns:a16="http://schemas.microsoft.com/office/drawing/2014/main" id="{3F3F8657-BBFC-5564-B04D-FB2A812D6C72}"/>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B96FE2E2-AB94-B200-A84C-CE02075D42F6}"/>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8C7444-5E93-A706-59CE-D804AA6BB1F5}"/>
              </a:ext>
            </a:extLst>
          </p:cNvPr>
          <p:cNvGrpSpPr/>
          <p:nvPr/>
        </p:nvGrpSpPr>
        <p:grpSpPr>
          <a:xfrm>
            <a:off x="294380" y="8479703"/>
            <a:ext cx="719798" cy="75493"/>
            <a:chOff x="289885" y="9667035"/>
            <a:chExt cx="719798" cy="75493"/>
          </a:xfrm>
        </p:grpSpPr>
        <p:cxnSp>
          <p:nvCxnSpPr>
            <p:cNvPr id="53" name="Straight Connector 52">
              <a:extLst>
                <a:ext uri="{FF2B5EF4-FFF2-40B4-BE49-F238E27FC236}">
                  <a16:creationId xmlns:a16="http://schemas.microsoft.com/office/drawing/2014/main" id="{06A56327-C87B-3FAB-66FC-8353841CA901}"/>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866CDBE-FF6A-0E90-1249-4985C368911A}"/>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585EE4A9-D02B-7C77-8F98-74B6F881DC72}"/>
              </a:ext>
            </a:extLst>
          </p:cNvPr>
          <p:cNvGrpSpPr/>
          <p:nvPr/>
        </p:nvGrpSpPr>
        <p:grpSpPr>
          <a:xfrm>
            <a:off x="294380" y="7867165"/>
            <a:ext cx="719798" cy="75493"/>
            <a:chOff x="289885" y="9667035"/>
            <a:chExt cx="719798" cy="75493"/>
          </a:xfrm>
        </p:grpSpPr>
        <p:cxnSp>
          <p:nvCxnSpPr>
            <p:cNvPr id="56" name="Straight Connector 55">
              <a:extLst>
                <a:ext uri="{FF2B5EF4-FFF2-40B4-BE49-F238E27FC236}">
                  <a16:creationId xmlns:a16="http://schemas.microsoft.com/office/drawing/2014/main" id="{8029FC76-6CC9-2FBA-F2E5-6895F23D4912}"/>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C6D1FF6-EF8B-1C8C-C5AC-D7ABE6A3E1D0}"/>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3313611F-5CB2-9F6B-BBA3-04A406442B8A}"/>
              </a:ext>
            </a:extLst>
          </p:cNvPr>
          <p:cNvGrpSpPr/>
          <p:nvPr/>
        </p:nvGrpSpPr>
        <p:grpSpPr>
          <a:xfrm>
            <a:off x="294380" y="7327621"/>
            <a:ext cx="719798" cy="75493"/>
            <a:chOff x="289885" y="9667035"/>
            <a:chExt cx="719798" cy="75493"/>
          </a:xfrm>
        </p:grpSpPr>
        <p:cxnSp>
          <p:nvCxnSpPr>
            <p:cNvPr id="59" name="Straight Connector 58">
              <a:extLst>
                <a:ext uri="{FF2B5EF4-FFF2-40B4-BE49-F238E27FC236}">
                  <a16:creationId xmlns:a16="http://schemas.microsoft.com/office/drawing/2014/main" id="{E4EEF0D5-FC83-D520-58FC-6840939563C8}"/>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5608346-3B79-663E-53BE-FBDFE06E9830}"/>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23">
            <a:extLst>
              <a:ext uri="{FF2B5EF4-FFF2-40B4-BE49-F238E27FC236}">
                <a16:creationId xmlns:a16="http://schemas.microsoft.com/office/drawing/2014/main" id="{3198D527-7947-447F-EB94-4FF4F81A520C}"/>
              </a:ext>
            </a:extLst>
          </p:cNvPr>
          <p:cNvSpPr/>
          <p:nvPr/>
        </p:nvSpPr>
        <p:spPr>
          <a:xfrm>
            <a:off x="2528989" y="1198105"/>
            <a:ext cx="276407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4">
            <a:extLst>
              <a:ext uri="{FF2B5EF4-FFF2-40B4-BE49-F238E27FC236}">
                <a16:creationId xmlns:a16="http://schemas.microsoft.com/office/drawing/2014/main" id="{C9EC0A4D-232E-E088-4719-9EBAE6412B89}"/>
              </a:ext>
            </a:extLst>
          </p:cNvPr>
          <p:cNvSpPr txBox="1"/>
          <p:nvPr/>
        </p:nvSpPr>
        <p:spPr>
          <a:xfrm>
            <a:off x="2640964" y="1291912"/>
            <a:ext cx="2474603" cy="523220"/>
          </a:xfrm>
          <a:prstGeom prst="rect">
            <a:avLst/>
          </a:prstGeom>
          <a:noFill/>
        </p:spPr>
        <p:txBody>
          <a:bodyPr wrap="square" rtlCol="0">
            <a:spAutoFit/>
          </a:bodyPr>
          <a:lstStyle/>
          <a:p>
            <a:r>
              <a:rPr lang="pt-PT" sz="2800" b="1" dirty="0">
                <a:solidFill>
                  <a:srgbClr val="EB7339"/>
                </a:solidFill>
                <a:latin typeface="Calibri" panose="020F0502020204030204" pitchFamily="34" charset="0"/>
                <a:cs typeface="Calibri" panose="020F0502020204030204" pitchFamily="34" charset="0"/>
              </a:rPr>
              <a:t>O QUE É UMA</a:t>
            </a:r>
            <a:endParaRPr lang="en-US" sz="2800" b="1" dirty="0">
              <a:solidFill>
                <a:srgbClr val="EB7339"/>
              </a:solidFill>
              <a:latin typeface="Calibri" panose="020F0502020204030204" pitchFamily="34" charset="0"/>
              <a:cs typeface="Calibri" panose="020F0502020204030204" pitchFamily="34" charset="0"/>
            </a:endParaRPr>
          </a:p>
        </p:txBody>
      </p:sp>
      <p:sp>
        <p:nvSpPr>
          <p:cNvPr id="7" name="Rectangle 25">
            <a:extLst>
              <a:ext uri="{FF2B5EF4-FFF2-40B4-BE49-F238E27FC236}">
                <a16:creationId xmlns:a16="http://schemas.microsoft.com/office/drawing/2014/main" id="{78789F4D-D0E5-5EDB-CFF4-C7C7CF2662D2}"/>
              </a:ext>
            </a:extLst>
          </p:cNvPr>
          <p:cNvSpPr/>
          <p:nvPr/>
        </p:nvSpPr>
        <p:spPr>
          <a:xfrm>
            <a:off x="2528990" y="1961735"/>
            <a:ext cx="390838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26">
            <a:extLst>
              <a:ext uri="{FF2B5EF4-FFF2-40B4-BE49-F238E27FC236}">
                <a16:creationId xmlns:a16="http://schemas.microsoft.com/office/drawing/2014/main" id="{745EA012-7ECF-C119-1D01-6378359C3379}"/>
              </a:ext>
            </a:extLst>
          </p:cNvPr>
          <p:cNvSpPr txBox="1"/>
          <p:nvPr/>
        </p:nvSpPr>
        <p:spPr>
          <a:xfrm>
            <a:off x="2640964" y="2055542"/>
            <a:ext cx="3874545"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TEORIA DA MUDANÇA? </a:t>
            </a:r>
          </a:p>
        </p:txBody>
      </p:sp>
    </p:spTree>
    <p:extLst>
      <p:ext uri="{BB962C8B-B14F-4D97-AF65-F5344CB8AC3E}">
        <p14:creationId xmlns:p14="http://schemas.microsoft.com/office/powerpoint/2010/main" val="280414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565E2E9-2640-684B-A75E-FDD42CF07AAE}"/>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21257D6B-A7EE-F343-852B-97AC7A3B2263}"/>
              </a:ext>
            </a:extLst>
          </p:cNvPr>
          <p:cNvSpPr>
            <a:spLocks noGrp="1"/>
          </p:cNvSpPr>
          <p:nvPr>
            <p:ph type="body" sz="quarter" idx="16"/>
          </p:nvPr>
        </p:nvSpPr>
        <p:spPr>
          <a:xfrm>
            <a:off x="838200" y="2441959"/>
            <a:ext cx="5886449" cy="532909"/>
          </a:xfrm>
        </p:spPr>
        <p:txBody>
          <a:bodyPr>
            <a:normAutofit/>
          </a:bodyPr>
          <a:lstStyle/>
          <a:p>
            <a:r>
              <a:rPr lang="pt-PT" dirty="0"/>
              <a:t>DEFINIÇÕES ÚTEIS DE TEORIA DA MUDANÇA</a:t>
            </a:r>
            <a:endParaRPr lang="en-US" dirty="0"/>
          </a:p>
        </p:txBody>
      </p:sp>
      <p:grpSp>
        <p:nvGrpSpPr>
          <p:cNvPr id="9" name="Graphic 2">
            <a:extLst>
              <a:ext uri="{FF2B5EF4-FFF2-40B4-BE49-F238E27FC236}">
                <a16:creationId xmlns:a16="http://schemas.microsoft.com/office/drawing/2014/main" id="{5A1F39DB-5271-624E-8893-DF9568933CF1}"/>
              </a:ext>
            </a:extLst>
          </p:cNvPr>
          <p:cNvGrpSpPr/>
          <p:nvPr/>
        </p:nvGrpSpPr>
        <p:grpSpPr>
          <a:xfrm rot="5400000">
            <a:off x="4997825" y="6614764"/>
            <a:ext cx="3833889" cy="1673865"/>
            <a:chOff x="3357879" y="5072538"/>
            <a:chExt cx="593407" cy="259080"/>
          </a:xfrm>
          <a:solidFill>
            <a:schemeClr val="bg1">
              <a:alpha val="38336"/>
            </a:schemeClr>
          </a:solidFill>
        </p:grpSpPr>
        <p:sp>
          <p:nvSpPr>
            <p:cNvPr id="10" name="Freeform 9">
              <a:extLst>
                <a:ext uri="{FF2B5EF4-FFF2-40B4-BE49-F238E27FC236}">
                  <a16:creationId xmlns:a16="http://schemas.microsoft.com/office/drawing/2014/main" id="{B971FED9-6B3B-4447-81BC-9A2164EE5EA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3362876-0016-DD4A-8193-230860435AB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F0F161AC-C618-4D4F-A79E-7663786FC28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2" name="Text Placeholder 11">
            <a:extLst>
              <a:ext uri="{FF2B5EF4-FFF2-40B4-BE49-F238E27FC236}">
                <a16:creationId xmlns:a16="http://schemas.microsoft.com/office/drawing/2014/main" id="{2A979B87-5B03-E813-1E6D-09675AE1DABD}"/>
              </a:ext>
            </a:extLst>
          </p:cNvPr>
          <p:cNvSpPr>
            <a:spLocks noGrp="1"/>
          </p:cNvSpPr>
          <p:nvPr>
            <p:ph type="body" sz="quarter" idx="13"/>
          </p:nvPr>
        </p:nvSpPr>
        <p:spPr>
          <a:xfrm>
            <a:off x="836612" y="3987103"/>
            <a:ext cx="5886449" cy="1738312"/>
          </a:xfrm>
        </p:spPr>
        <p:txBody>
          <a:bodyPr/>
          <a:lstStyle/>
          <a:p>
            <a:pPr>
              <a:lnSpc>
                <a:spcPct val="100000"/>
              </a:lnSpc>
              <a:spcBef>
                <a:spcPts val="0"/>
              </a:spcBef>
            </a:pPr>
            <a:r>
              <a:rPr lang="en-US" sz="1600" b="0" i="1" dirty="0">
                <a:solidFill>
                  <a:srgbClr val="354F92"/>
                </a:solidFill>
              </a:rPr>
              <a:t>“</a:t>
            </a:r>
            <a:r>
              <a:rPr lang="pt-PT" sz="1600" b="0" i="1" dirty="0">
                <a:solidFill>
                  <a:srgbClr val="354F92"/>
                </a:solidFill>
              </a:rPr>
              <a:t>Essencialmente uma explicação de como um grupo de partes interessadas espera alcançar um objetivo a longo prazo comummente entendido</a:t>
            </a:r>
            <a:r>
              <a:rPr lang="en-US" sz="1600" b="0" i="1" dirty="0">
                <a:solidFill>
                  <a:srgbClr val="354F92"/>
                </a:solidFill>
              </a:rPr>
              <a:t>” </a:t>
            </a:r>
          </a:p>
          <a:p>
            <a:r>
              <a:rPr lang="en-US" sz="1800" dirty="0">
                <a:solidFill>
                  <a:srgbClr val="EB7339"/>
                </a:solidFill>
              </a:rPr>
              <a:t>(Anderson, 2005)</a:t>
            </a:r>
          </a:p>
          <a:p>
            <a:endParaRPr lang="en-US" dirty="0"/>
          </a:p>
        </p:txBody>
      </p:sp>
      <p:sp>
        <p:nvSpPr>
          <p:cNvPr id="14" name="Text Placeholder 11">
            <a:extLst>
              <a:ext uri="{FF2B5EF4-FFF2-40B4-BE49-F238E27FC236}">
                <a16:creationId xmlns:a16="http://schemas.microsoft.com/office/drawing/2014/main" id="{170B7184-0FB0-2E2D-7470-69930DA765F2}"/>
              </a:ext>
            </a:extLst>
          </p:cNvPr>
          <p:cNvSpPr txBox="1">
            <a:spLocks/>
          </p:cNvSpPr>
          <p:nvPr/>
        </p:nvSpPr>
        <p:spPr>
          <a:xfrm>
            <a:off x="876705" y="6042623"/>
            <a:ext cx="5806258" cy="2908553"/>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1800" b="1" i="0" kern="1200">
                <a:solidFill>
                  <a:srgbClr val="011E3B"/>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600" b="0" i="1" dirty="0">
                <a:solidFill>
                  <a:srgbClr val="354F92"/>
                </a:solidFill>
              </a:rPr>
              <a:t>“</a:t>
            </a:r>
            <a:r>
              <a:rPr lang="pt-PT" sz="1600" b="0" i="1" dirty="0">
                <a:solidFill>
                  <a:srgbClr val="354F92"/>
                </a:solidFill>
              </a:rPr>
              <a:t>A abordagem da teoria da mudança é um processo de planeamento e avaliação de projetos que mapeia a relação entre um objetivo a longo prazo de um projeto e as mudanças intermédias e iniciais necessárias para o concretizar. Incentiva uma equipa de projeto ou um grupo de intervenientes a explicar como se entende que o projeto atingirá os seus objetivos e o processo através do qual as mudanças ocorrerão. A abordagem enfatiza a teoria e os pressupostos subjacentes ao percurso da mudança, desde a implementação de intervenções e atividades selecionadas até aos resultados pretendidos </a:t>
            </a:r>
            <a:r>
              <a:rPr lang="en-US" sz="1600" b="0" i="1" dirty="0">
                <a:solidFill>
                  <a:srgbClr val="354F92"/>
                </a:solidFill>
              </a:rPr>
              <a:t>.” </a:t>
            </a:r>
          </a:p>
          <a:p>
            <a:r>
              <a:rPr lang="en-US" dirty="0">
                <a:solidFill>
                  <a:srgbClr val="EB7339"/>
                </a:solidFill>
              </a:rPr>
              <a:t>(Conservation International, 2013) </a:t>
            </a:r>
            <a:endParaRPr lang="en-US" dirty="0"/>
          </a:p>
        </p:txBody>
      </p:sp>
      <p:grpSp>
        <p:nvGrpSpPr>
          <p:cNvPr id="15" name="Group 14">
            <a:extLst>
              <a:ext uri="{FF2B5EF4-FFF2-40B4-BE49-F238E27FC236}">
                <a16:creationId xmlns:a16="http://schemas.microsoft.com/office/drawing/2014/main" id="{4978F41A-AFB1-3479-AD39-68E07C18F74C}"/>
              </a:ext>
            </a:extLst>
          </p:cNvPr>
          <p:cNvGrpSpPr/>
          <p:nvPr/>
        </p:nvGrpSpPr>
        <p:grpSpPr>
          <a:xfrm>
            <a:off x="2815172" y="251646"/>
            <a:ext cx="1929325" cy="1404581"/>
            <a:chOff x="3400450" y="986392"/>
            <a:chExt cx="1487826" cy="1083162"/>
          </a:xfrm>
          <a:solidFill>
            <a:srgbClr val="262626"/>
          </a:solidFill>
        </p:grpSpPr>
        <p:sp>
          <p:nvSpPr>
            <p:cNvPr id="16" name="Freeform 15">
              <a:extLst>
                <a:ext uri="{FF2B5EF4-FFF2-40B4-BE49-F238E27FC236}">
                  <a16:creationId xmlns:a16="http://schemas.microsoft.com/office/drawing/2014/main" id="{26B4D131-0E78-1C66-C26C-7D244A62C28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02BA3EF-BF59-3139-C4C0-61C3C750474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3FE1E453-FE91-967D-F587-98F88073DCB1}"/>
              </a:ext>
            </a:extLst>
          </p:cNvPr>
          <p:cNvGrpSpPr/>
          <p:nvPr/>
        </p:nvGrpSpPr>
        <p:grpSpPr>
          <a:xfrm rot="15828522">
            <a:off x="-1695717" y="4219081"/>
            <a:ext cx="3833889" cy="1673865"/>
            <a:chOff x="3357879" y="5072538"/>
            <a:chExt cx="593407" cy="259080"/>
          </a:xfrm>
          <a:solidFill>
            <a:schemeClr val="bg1">
              <a:alpha val="38336"/>
            </a:schemeClr>
          </a:solidFill>
        </p:grpSpPr>
        <p:sp>
          <p:nvSpPr>
            <p:cNvPr id="19" name="Freeform 18">
              <a:extLst>
                <a:ext uri="{FF2B5EF4-FFF2-40B4-BE49-F238E27FC236}">
                  <a16:creationId xmlns:a16="http://schemas.microsoft.com/office/drawing/2014/main" id="{B6413353-42F3-FE7B-D176-39F2349F493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DA68652-9F09-676F-9240-E01D40EB17A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5BCA5283-51D2-1765-439C-608FE23A136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9089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88DE817-ADA2-FA20-405E-C3D2E9D2BD9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8</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03</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1848931" y="5938459"/>
            <a:ext cx="377716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1896443" y="6080378"/>
            <a:ext cx="3685208" cy="523220"/>
          </a:xfrm>
          <a:prstGeom prst="rect">
            <a:avLst/>
          </a:prstGeom>
          <a:noFill/>
        </p:spPr>
        <p:txBody>
          <a:bodyPr wrap="square" rtlCol="0">
            <a:spAutoFit/>
          </a:bodyPr>
          <a:lstStyle/>
          <a:p>
            <a:r>
              <a:rPr lang="pt-PT" sz="2800" b="1" kern="300" dirty="0">
                <a:solidFill>
                  <a:srgbClr val="EB7339"/>
                </a:solidFill>
                <a:latin typeface="Calibri" panose="020F0502020204030204" pitchFamily="34" charset="0"/>
                <a:cs typeface="Calibri" panose="020F0502020204030204" pitchFamily="34" charset="0"/>
              </a:rPr>
              <a:t>PORQUE É A TM ÚTIL</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0323616E-AB53-8BD2-42FE-6154BFD1D6A6}"/>
              </a:ext>
            </a:extLst>
          </p:cNvPr>
          <p:cNvSpPr/>
          <p:nvPr/>
        </p:nvSpPr>
        <p:spPr>
          <a:xfrm>
            <a:off x="1848931" y="7562563"/>
            <a:ext cx="420249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3" name="TextBox 22">
            <a:extLst>
              <a:ext uri="{FF2B5EF4-FFF2-40B4-BE49-F238E27FC236}">
                <a16:creationId xmlns:a16="http://schemas.microsoft.com/office/drawing/2014/main" id="{99B6CCA0-DE74-BE90-6459-73CE770BFF42}"/>
              </a:ext>
            </a:extLst>
          </p:cNvPr>
          <p:cNvSpPr txBox="1"/>
          <p:nvPr/>
        </p:nvSpPr>
        <p:spPr>
          <a:xfrm>
            <a:off x="1910730" y="7704482"/>
            <a:ext cx="457897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ALTERAÇÕES CLIMÁTICAS? </a:t>
            </a:r>
          </a:p>
        </p:txBody>
      </p:sp>
      <p:sp>
        <p:nvSpPr>
          <p:cNvPr id="24" name="Rectangle 23">
            <a:extLst>
              <a:ext uri="{FF2B5EF4-FFF2-40B4-BE49-F238E27FC236}">
                <a16:creationId xmlns:a16="http://schemas.microsoft.com/office/drawing/2014/main" id="{8F943430-EDAE-1CB2-A23D-718667FA14AD}"/>
              </a:ext>
            </a:extLst>
          </p:cNvPr>
          <p:cNvSpPr/>
          <p:nvPr/>
        </p:nvSpPr>
        <p:spPr>
          <a:xfrm>
            <a:off x="1848931" y="6747712"/>
            <a:ext cx="340251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1910731" y="6889631"/>
            <a:ext cx="3213602"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EM PROJETOS DE </a:t>
            </a:r>
          </a:p>
        </p:txBody>
      </p:sp>
    </p:spTree>
    <p:extLst>
      <p:ext uri="{BB962C8B-B14F-4D97-AF65-F5344CB8AC3E}">
        <p14:creationId xmlns:p14="http://schemas.microsoft.com/office/powerpoint/2010/main" val="342286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6">
            <a:extLst>
              <a:ext uri="{FF2B5EF4-FFF2-40B4-BE49-F238E27FC236}">
                <a16:creationId xmlns:a16="http://schemas.microsoft.com/office/drawing/2014/main" id="{2276ED88-09C0-33E9-0AAF-2CB8049AD0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414" y="630662"/>
            <a:ext cx="4477558" cy="303834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29544" y="3916055"/>
            <a:ext cx="5196605" cy="923602"/>
          </a:xfrm>
          <a:prstGeom prst="rect">
            <a:avLst/>
          </a:prstGeom>
        </p:spPr>
        <p:txBody>
          <a:bodyPr/>
          <a:lstStyle/>
          <a:p>
            <a:r>
              <a:rPr lang="pt-PT" sz="1600" b="0" i="1" dirty="0"/>
              <a:t>A TM é adequada para questões complexas, multifacetadas e de longo prazo, uma vez que ajuda o utilizador a centrar-se na questão "como faço para que a mudança aconteça?" em vez de "o que deve o meu projeto fazer?"</a:t>
            </a:r>
            <a:endParaRPr lang="en-US" sz="1600" b="0" i="1" dirty="0"/>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71570" y="5104865"/>
            <a:ext cx="5895975" cy="1030378"/>
          </a:xfrm>
          <a:prstGeom prst="rect">
            <a:avLst/>
          </a:prstGeom>
        </p:spPr>
        <p:txBody>
          <a:bodyPr>
            <a:normAutofit fontScale="77500" lnSpcReduction="20000"/>
          </a:bodyPr>
          <a:lstStyle/>
          <a:p>
            <a:r>
              <a:rPr lang="pt-PT" sz="1200" dirty="0"/>
              <a:t>Pode ajudar-nos a evitar cair na armadilha de concebermos atividades com as quais estamos familiarizados e não as mais relevantes para a mudança que queremos alcançar. Por exemplo, consideramos frequentemente os workshops como um meio de envolvimento das partes interessadas. No entanto, se o resultado pretendido for "manter a sensibilização contínua das comunidades para os riscos relacionados com o clima e a biodiversidade", pode ser considerada uma série de atividades alternativas, como a formação e a melhoria das competências dos campeões da comunidade, para que estejam em posição de criar o impacto social pretendido</a:t>
            </a:r>
            <a:r>
              <a:rPr lang="en-US" sz="1200" dirty="0"/>
              <a:t>. </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9</a:t>
            </a:fld>
            <a:endParaRPr lang="en-US" dirty="0"/>
          </a:p>
        </p:txBody>
      </p:sp>
      <p:sp>
        <p:nvSpPr>
          <p:cNvPr id="12" name="Slide Number Placeholder 3">
            <a:extLst>
              <a:ext uri="{FF2B5EF4-FFF2-40B4-BE49-F238E27FC236}">
                <a16:creationId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9</a:t>
            </a:fld>
            <a:endParaRPr lang="en-US" dirty="0"/>
          </a:p>
        </p:txBody>
      </p:sp>
      <p:sp>
        <p:nvSpPr>
          <p:cNvPr id="13" name="Text Placeholder 5">
            <a:extLst>
              <a:ext uri="{FF2B5EF4-FFF2-40B4-BE49-F238E27FC236}">
                <a16:creationId xmlns:a16="http://schemas.microsoft.com/office/drawing/2014/main" id="{FBCC5EE7-B4F8-D090-7F32-D7AE4E693186}"/>
              </a:ext>
            </a:extLst>
          </p:cNvPr>
          <p:cNvSpPr txBox="1">
            <a:spLocks/>
          </p:cNvSpPr>
          <p:nvPr/>
        </p:nvSpPr>
        <p:spPr>
          <a:xfrm>
            <a:off x="835388" y="6670790"/>
            <a:ext cx="1941602" cy="1822834"/>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pt-PT" sz="1600" dirty="0">
                <a:solidFill>
                  <a:srgbClr val="EB7339"/>
                </a:solidFill>
              </a:rPr>
              <a:t>Há uma série de outras razões que tornam a TM uma ferramenta útil para o planeamento da adaptação às alterações climáticas</a:t>
            </a:r>
            <a:r>
              <a:rPr lang="en-US" sz="1600" dirty="0">
                <a:solidFill>
                  <a:srgbClr val="EB7339"/>
                </a:solidFill>
              </a:rPr>
              <a:t>:</a:t>
            </a:r>
          </a:p>
        </p:txBody>
      </p:sp>
      <p:sp>
        <p:nvSpPr>
          <p:cNvPr id="26" name="Rectangle 25">
            <a:extLst>
              <a:ext uri="{FF2B5EF4-FFF2-40B4-BE49-F238E27FC236}">
                <a16:creationId xmlns:a16="http://schemas.microsoft.com/office/drawing/2014/main" id="{4E372CDF-CDD1-C237-8555-538ACF5A7869}"/>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D4B53B-B95F-F268-8437-C890D4098FE7}"/>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1C8FE907-81FC-DC03-1024-E9B6E050D0B2}"/>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03</a:t>
            </a:r>
          </a:p>
        </p:txBody>
      </p:sp>
      <p:grpSp>
        <p:nvGrpSpPr>
          <p:cNvPr id="39" name="Graphic 2">
            <a:extLst>
              <a:ext uri="{FF2B5EF4-FFF2-40B4-BE49-F238E27FC236}">
                <a16:creationId xmlns:a16="http://schemas.microsoft.com/office/drawing/2014/main" id="{CE9FEBA7-296B-B842-D8C7-C671837BAE8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a16="http://schemas.microsoft.com/office/drawing/2014/main" id="{342C0C13-7BCF-E27F-1B19-105394297DC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25184F95-27AD-A3CC-A470-C6738A9EDA4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765D0AF8-8E9E-0A65-CA31-677DA40C0D4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0" name="Rectangle 9">
            <a:extLst>
              <a:ext uri="{FF2B5EF4-FFF2-40B4-BE49-F238E27FC236}">
                <a16:creationId xmlns:a16="http://schemas.microsoft.com/office/drawing/2014/main" id="{ACA21313-0CFB-9C58-AC53-E5CDCDE92579}"/>
              </a:ext>
            </a:extLst>
          </p:cNvPr>
          <p:cNvSpPr/>
          <p:nvPr/>
        </p:nvSpPr>
        <p:spPr>
          <a:xfrm>
            <a:off x="586932" y="2676996"/>
            <a:ext cx="399770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102E6270-DE31-B599-89C2-8CCD648FEA00}"/>
              </a:ext>
            </a:extLst>
          </p:cNvPr>
          <p:cNvSpPr txBox="1"/>
          <p:nvPr/>
        </p:nvSpPr>
        <p:spPr>
          <a:xfrm>
            <a:off x="-1925674" y="2818915"/>
            <a:ext cx="6395896" cy="523220"/>
          </a:xfrm>
          <a:prstGeom prst="rect">
            <a:avLst/>
          </a:prstGeom>
          <a:noFill/>
        </p:spPr>
        <p:txBody>
          <a:bodyPr wrap="square" rtlCol="0">
            <a:spAutoFit/>
          </a:bodyPr>
          <a:lstStyle/>
          <a:p>
            <a:pPr algn="r"/>
            <a:r>
              <a:rPr lang="en-US" sz="2800" b="1" kern="300" dirty="0">
                <a:solidFill>
                  <a:srgbClr val="EB7339"/>
                </a:solidFill>
                <a:latin typeface="Calibri" panose="020F0502020204030204" pitchFamily="34" charset="0"/>
                <a:cs typeface="Calibri" panose="020F0502020204030204" pitchFamily="34" charset="0"/>
              </a:rPr>
              <a:t>ADAPTATION PROJECTS? </a:t>
            </a:r>
          </a:p>
        </p:txBody>
      </p:sp>
      <p:cxnSp>
        <p:nvCxnSpPr>
          <p:cNvPr id="20" name="Straight Connector 19">
            <a:extLst>
              <a:ext uri="{FF2B5EF4-FFF2-40B4-BE49-F238E27FC236}">
                <a16:creationId xmlns:a16="http://schemas.microsoft.com/office/drawing/2014/main" id="{10C6676C-862B-FED0-5B43-636A60F4352F}"/>
              </a:ext>
            </a:extLst>
          </p:cNvPr>
          <p:cNvCxnSpPr>
            <a:cxnSpLocks/>
          </p:cNvCxnSpPr>
          <p:nvPr/>
        </p:nvCxnSpPr>
        <p:spPr>
          <a:xfrm flipV="1">
            <a:off x="7034378" y="6810961"/>
            <a:ext cx="0" cy="1876788"/>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5ABF60-9456-2EED-3875-D535810FA25A}"/>
              </a:ext>
            </a:extLst>
          </p:cNvPr>
          <p:cNvCxnSpPr>
            <a:cxnSpLocks/>
          </p:cNvCxnSpPr>
          <p:nvPr/>
        </p:nvCxnSpPr>
        <p:spPr>
          <a:xfrm flipH="1">
            <a:off x="6679273" y="6824412"/>
            <a:ext cx="359818"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D9D853-C35E-09CB-1BC1-10A1312EA989}"/>
              </a:ext>
            </a:extLst>
          </p:cNvPr>
          <p:cNvCxnSpPr>
            <a:cxnSpLocks/>
          </p:cNvCxnSpPr>
          <p:nvPr/>
        </p:nvCxnSpPr>
        <p:spPr>
          <a:xfrm flipH="1">
            <a:off x="2482095" y="6824363"/>
            <a:ext cx="93425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F00E9DBA-95CC-CC8F-8FA5-2A7A4C0CF3C7}"/>
              </a:ext>
            </a:extLst>
          </p:cNvPr>
          <p:cNvSpPr txBox="1">
            <a:spLocks/>
          </p:cNvSpPr>
          <p:nvPr/>
        </p:nvSpPr>
        <p:spPr>
          <a:xfrm>
            <a:off x="4065739" y="6693468"/>
            <a:ext cx="2576102"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pt-PT" kern="0" dirty="0">
                <a:solidFill>
                  <a:srgbClr val="404040"/>
                </a:solidFill>
              </a:rPr>
              <a:t>A TM incentiva a análise contextual - </a:t>
            </a:r>
            <a:r>
              <a:rPr lang="pt-PT" b="1" kern="0" dirty="0">
                <a:solidFill>
                  <a:srgbClr val="404040"/>
                </a:solidFill>
              </a:rPr>
              <a:t>como é que a mudança pode acontecer num determinado local, sector ou grupo social,</a:t>
            </a:r>
            <a:r>
              <a:rPr lang="pt-PT" kern="0" dirty="0">
                <a:solidFill>
                  <a:srgbClr val="404040"/>
                </a:solidFill>
              </a:rPr>
              <a:t> quais são as barreiras e os pressupostos neste contexto - que é consistente com o planeamento da adaptação. As alterações climáticas são uma questão global, mas a adaptação é específica ao contexto</a:t>
            </a:r>
            <a:r>
              <a:rPr lang="en-US" kern="0" dirty="0">
                <a:solidFill>
                  <a:srgbClr val="404040"/>
                </a:solidFill>
              </a:rPr>
              <a:t>.</a:t>
            </a:r>
          </a:p>
          <a:p>
            <a:pPr lvl="0" algn="just">
              <a:buClr>
                <a:srgbClr val="8C3D76"/>
              </a:buClr>
            </a:pPr>
            <a:endParaRPr lang="en-US" kern="0" dirty="0">
              <a:solidFill>
                <a:srgbClr val="404040"/>
              </a:solidFill>
            </a:endParaRPr>
          </a:p>
        </p:txBody>
      </p:sp>
      <p:grpSp>
        <p:nvGrpSpPr>
          <p:cNvPr id="27" name="Group 26">
            <a:extLst>
              <a:ext uri="{FF2B5EF4-FFF2-40B4-BE49-F238E27FC236}">
                <a16:creationId xmlns:a16="http://schemas.microsoft.com/office/drawing/2014/main" id="{CC2C76E7-E65B-4C81-F87C-018196EC5FF4}"/>
              </a:ext>
            </a:extLst>
          </p:cNvPr>
          <p:cNvGrpSpPr/>
          <p:nvPr/>
        </p:nvGrpSpPr>
        <p:grpSpPr>
          <a:xfrm>
            <a:off x="3349116" y="6519674"/>
            <a:ext cx="637790" cy="619042"/>
            <a:chOff x="1154522" y="282747"/>
            <a:chExt cx="718363" cy="697247"/>
          </a:xfrm>
        </p:grpSpPr>
        <p:sp>
          <p:nvSpPr>
            <p:cNvPr id="28" name="Freeform 27">
              <a:extLst>
                <a:ext uri="{FF2B5EF4-FFF2-40B4-BE49-F238E27FC236}">
                  <a16:creationId xmlns:a16="http://schemas.microsoft.com/office/drawing/2014/main" id="{C49E867E-5036-EF76-C410-3BCE505CE069}"/>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30" name="Text Placeholder 3">
              <a:extLst>
                <a:ext uri="{FF2B5EF4-FFF2-40B4-BE49-F238E27FC236}">
                  <a16:creationId xmlns:a16="http://schemas.microsoft.com/office/drawing/2014/main" id="{9A58F7E9-FD6C-3393-DC59-B20F9D4802E3}"/>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01</a:t>
              </a:r>
              <a:endParaRPr lang="en-US" dirty="0">
                <a:solidFill>
                  <a:schemeClr val="bg1"/>
                </a:solidFill>
              </a:endParaRPr>
            </a:p>
          </p:txBody>
        </p:sp>
      </p:grpSp>
      <p:cxnSp>
        <p:nvCxnSpPr>
          <p:cNvPr id="46" name="Straight Connector 45">
            <a:extLst>
              <a:ext uri="{FF2B5EF4-FFF2-40B4-BE49-F238E27FC236}">
                <a16:creationId xmlns:a16="http://schemas.microsoft.com/office/drawing/2014/main" id="{E681ADE4-E4DC-C4A1-2252-EA9D3171F77B}"/>
              </a:ext>
            </a:extLst>
          </p:cNvPr>
          <p:cNvCxnSpPr>
            <a:cxnSpLocks/>
          </p:cNvCxnSpPr>
          <p:nvPr/>
        </p:nvCxnSpPr>
        <p:spPr>
          <a:xfrm flipH="1">
            <a:off x="5176465" y="8687749"/>
            <a:ext cx="18467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5321F725-D0C9-6450-B322-364FD236389E}"/>
              </a:ext>
            </a:extLst>
          </p:cNvPr>
          <p:cNvGrpSpPr/>
          <p:nvPr/>
        </p:nvGrpSpPr>
        <p:grpSpPr>
          <a:xfrm rot="10800000" flipH="1">
            <a:off x="1035176" y="8639491"/>
            <a:ext cx="1314324" cy="1641256"/>
            <a:chOff x="1016350" y="9470384"/>
            <a:chExt cx="1783412" cy="1641256"/>
          </a:xfrm>
        </p:grpSpPr>
        <p:cxnSp>
          <p:nvCxnSpPr>
            <p:cNvPr id="47" name="Straight Connector 46">
              <a:extLst>
                <a:ext uri="{FF2B5EF4-FFF2-40B4-BE49-F238E27FC236}">
                  <a16:creationId xmlns:a16="http://schemas.microsoft.com/office/drawing/2014/main" id="{CDB66D1B-535C-2619-44C6-8B8B79D32F5B}"/>
                </a:ext>
              </a:extLst>
            </p:cNvPr>
            <p:cNvCxnSpPr>
              <a:cxnSpLocks/>
            </p:cNvCxnSpPr>
            <p:nvPr/>
          </p:nvCxnSpPr>
          <p:spPr>
            <a:xfrm rot="10800000">
              <a:off x="1016351" y="11111640"/>
              <a:ext cx="1783411"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B8FDFD-C5BC-A8A6-73DA-E4BB7D457F79}"/>
                </a:ext>
              </a:extLst>
            </p:cNvPr>
            <p:cNvCxnSpPr>
              <a:cxnSpLocks/>
            </p:cNvCxnSpPr>
            <p:nvPr/>
          </p:nvCxnSpPr>
          <p:spPr>
            <a:xfrm rot="10800000" flipH="1">
              <a:off x="1016350" y="9470384"/>
              <a:ext cx="0" cy="1633902"/>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7050AC7B-7B3D-4A00-DD77-58E43D624D3F}"/>
              </a:ext>
            </a:extLst>
          </p:cNvPr>
          <p:cNvSpPr/>
          <p:nvPr/>
        </p:nvSpPr>
        <p:spPr>
          <a:xfrm>
            <a:off x="2650445" y="6754605"/>
            <a:ext cx="583277" cy="21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aphic 3">
            <a:extLst>
              <a:ext uri="{FF2B5EF4-FFF2-40B4-BE49-F238E27FC236}">
                <a16:creationId xmlns:a16="http://schemas.microsoft.com/office/drawing/2014/main" id="{B2CBDF19-16B6-A80D-F6A3-509E4641F319}"/>
              </a:ext>
            </a:extLst>
          </p:cNvPr>
          <p:cNvGrpSpPr/>
          <p:nvPr/>
        </p:nvGrpSpPr>
        <p:grpSpPr>
          <a:xfrm>
            <a:off x="2665138" y="6538180"/>
            <a:ext cx="568584" cy="574024"/>
            <a:chOff x="6582714" y="331356"/>
            <a:chExt cx="1146476" cy="1157445"/>
          </a:xfrm>
          <a:solidFill>
            <a:srgbClr val="404040"/>
          </a:solidFill>
        </p:grpSpPr>
        <p:sp>
          <p:nvSpPr>
            <p:cNvPr id="75" name="Freeform 74">
              <a:extLst>
                <a:ext uri="{FF2B5EF4-FFF2-40B4-BE49-F238E27FC236}">
                  <a16:creationId xmlns:a16="http://schemas.microsoft.com/office/drawing/2014/main" id="{A262A320-7CD4-C947-18EB-802B14710A63}"/>
                </a:ext>
              </a:extLst>
            </p:cNvPr>
            <p:cNvSpPr/>
            <p:nvPr/>
          </p:nvSpPr>
          <p:spPr>
            <a:xfrm>
              <a:off x="7021557" y="463008"/>
              <a:ext cx="255077" cy="279761"/>
            </a:xfrm>
            <a:custGeom>
              <a:avLst/>
              <a:gdLst>
                <a:gd name="connsiteX0" fmla="*/ 27428 w 255077"/>
                <a:gd name="connsiteY0" fmla="*/ 49370 h 279761"/>
                <a:gd name="connsiteX1" fmla="*/ 128910 w 255077"/>
                <a:gd name="connsiteY1" fmla="*/ 0 h 279761"/>
                <a:gd name="connsiteX2" fmla="*/ 128910 w 255077"/>
                <a:gd name="connsiteY2" fmla="*/ 0 h 279761"/>
                <a:gd name="connsiteX3" fmla="*/ 255077 w 255077"/>
                <a:gd name="connsiteY3" fmla="*/ 128910 h 279761"/>
                <a:gd name="connsiteX4" fmla="*/ 219421 w 255077"/>
                <a:gd name="connsiteY4" fmla="*/ 216678 h 279761"/>
                <a:gd name="connsiteX5" fmla="*/ 181022 w 255077"/>
                <a:gd name="connsiteY5" fmla="*/ 279762 h 279761"/>
                <a:gd name="connsiteX6" fmla="*/ 76797 w 255077"/>
                <a:gd name="connsiteY6" fmla="*/ 279762 h 279761"/>
                <a:gd name="connsiteX7" fmla="*/ 35656 w 255077"/>
                <a:gd name="connsiteY7" fmla="*/ 216678 h 279761"/>
                <a:gd name="connsiteX8" fmla="*/ 0 w 255077"/>
                <a:gd name="connsiteY8" fmla="*/ 128910 h 279761"/>
                <a:gd name="connsiteX9" fmla="*/ 2742 w 255077"/>
                <a:gd name="connsiteY9" fmla="*/ 74055 h 279761"/>
                <a:gd name="connsiteX10" fmla="*/ 27428 w 255077"/>
                <a:gd name="connsiteY10" fmla="*/ 49370 h 2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77" h="279761">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EB7339"/>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2F3FE522-3A47-BFDA-BB91-643D2E50A6F3}"/>
                </a:ext>
              </a:extLst>
            </p:cNvPr>
            <p:cNvGrpSpPr/>
            <p:nvPr/>
          </p:nvGrpSpPr>
          <p:grpSpPr>
            <a:xfrm>
              <a:off x="6582714" y="331356"/>
              <a:ext cx="1146476" cy="1157445"/>
              <a:chOff x="6582714" y="331356"/>
              <a:chExt cx="1146476" cy="1157445"/>
            </a:xfrm>
            <a:grpFill/>
          </p:grpSpPr>
          <p:sp>
            <p:nvSpPr>
              <p:cNvPr id="77" name="Freeform 76">
                <a:extLst>
                  <a:ext uri="{FF2B5EF4-FFF2-40B4-BE49-F238E27FC236}">
                    <a16:creationId xmlns:a16="http://schemas.microsoft.com/office/drawing/2014/main" id="{8734C9ED-A70B-6470-7E6B-16022F576B46}"/>
                  </a:ext>
                </a:extLst>
              </p:cNvPr>
              <p:cNvSpPr/>
              <p:nvPr/>
            </p:nvSpPr>
            <p:spPr>
              <a:xfrm>
                <a:off x="6582714" y="424610"/>
                <a:ext cx="1146476" cy="1064191"/>
              </a:xfrm>
              <a:custGeom>
                <a:avLst/>
                <a:gdLst>
                  <a:gd name="connsiteX0" fmla="*/ 1023052 w 1146476"/>
                  <a:gd name="connsiteY0" fmla="*/ 811858 h 1064191"/>
                  <a:gd name="connsiteX1" fmla="*/ 1061451 w 1146476"/>
                  <a:gd name="connsiteY1" fmla="*/ 724089 h 1064191"/>
                  <a:gd name="connsiteX2" fmla="*/ 959969 w 1146476"/>
                  <a:gd name="connsiteY2" fmla="*/ 606150 h 1064191"/>
                  <a:gd name="connsiteX3" fmla="*/ 959969 w 1146476"/>
                  <a:gd name="connsiteY3" fmla="*/ 556781 h 1064191"/>
                  <a:gd name="connsiteX4" fmla="*/ 910599 w 1146476"/>
                  <a:gd name="connsiteY4" fmla="*/ 507411 h 1064191"/>
                  <a:gd name="connsiteX5" fmla="*/ 584209 w 1146476"/>
                  <a:gd name="connsiteY5" fmla="*/ 507411 h 1064191"/>
                  <a:gd name="connsiteX6" fmla="*/ 584209 w 1146476"/>
                  <a:gd name="connsiteY6" fmla="*/ 433356 h 1064191"/>
                  <a:gd name="connsiteX7" fmla="*/ 619865 w 1146476"/>
                  <a:gd name="connsiteY7" fmla="*/ 433356 h 1064191"/>
                  <a:gd name="connsiteX8" fmla="*/ 663750 w 1146476"/>
                  <a:gd name="connsiteY8" fmla="*/ 389472 h 1064191"/>
                  <a:gd name="connsiteX9" fmla="*/ 663750 w 1146476"/>
                  <a:gd name="connsiteY9" fmla="*/ 356559 h 1064191"/>
                  <a:gd name="connsiteX10" fmla="*/ 652778 w 1146476"/>
                  <a:gd name="connsiteY10" fmla="*/ 326389 h 1064191"/>
                  <a:gd name="connsiteX11" fmla="*/ 685692 w 1146476"/>
                  <a:gd name="connsiteY11" fmla="*/ 274276 h 1064191"/>
                  <a:gd name="connsiteX12" fmla="*/ 729575 w 1146476"/>
                  <a:gd name="connsiteY12" fmla="*/ 164566 h 1064191"/>
                  <a:gd name="connsiteX13" fmla="*/ 729575 w 1146476"/>
                  <a:gd name="connsiteY13" fmla="*/ 150852 h 1064191"/>
                  <a:gd name="connsiteX14" fmla="*/ 710377 w 1146476"/>
                  <a:gd name="connsiteY14" fmla="*/ 134395 h 1064191"/>
                  <a:gd name="connsiteX15" fmla="*/ 693920 w 1146476"/>
                  <a:gd name="connsiteY15" fmla="*/ 153595 h 1064191"/>
                  <a:gd name="connsiteX16" fmla="*/ 693920 w 1146476"/>
                  <a:gd name="connsiteY16" fmla="*/ 164566 h 1064191"/>
                  <a:gd name="connsiteX17" fmla="*/ 661006 w 1146476"/>
                  <a:gd name="connsiteY17" fmla="*/ 249591 h 1064191"/>
                  <a:gd name="connsiteX18" fmla="*/ 622609 w 1146476"/>
                  <a:gd name="connsiteY18" fmla="*/ 309932 h 1064191"/>
                  <a:gd name="connsiteX19" fmla="*/ 518384 w 1146476"/>
                  <a:gd name="connsiteY19" fmla="*/ 309932 h 1064191"/>
                  <a:gd name="connsiteX20" fmla="*/ 479984 w 1146476"/>
                  <a:gd name="connsiteY20" fmla="*/ 249591 h 1064191"/>
                  <a:gd name="connsiteX21" fmla="*/ 444329 w 1146476"/>
                  <a:gd name="connsiteY21" fmla="*/ 161823 h 1064191"/>
                  <a:gd name="connsiteX22" fmla="*/ 570495 w 1146476"/>
                  <a:gd name="connsiteY22" fmla="*/ 35656 h 1064191"/>
                  <a:gd name="connsiteX23" fmla="*/ 570495 w 1146476"/>
                  <a:gd name="connsiteY23" fmla="*/ 35656 h 1064191"/>
                  <a:gd name="connsiteX24" fmla="*/ 669236 w 1146476"/>
                  <a:gd name="connsiteY24" fmla="*/ 82283 h 1064191"/>
                  <a:gd name="connsiteX25" fmla="*/ 693920 w 1146476"/>
                  <a:gd name="connsiteY25" fmla="*/ 85026 h 1064191"/>
                  <a:gd name="connsiteX26" fmla="*/ 696664 w 1146476"/>
                  <a:gd name="connsiteY26" fmla="*/ 60341 h 1064191"/>
                  <a:gd name="connsiteX27" fmla="*/ 570495 w 1146476"/>
                  <a:gd name="connsiteY27" fmla="*/ 0 h 1064191"/>
                  <a:gd name="connsiteX28" fmla="*/ 570495 w 1146476"/>
                  <a:gd name="connsiteY28" fmla="*/ 0 h 1064191"/>
                  <a:gd name="connsiteX29" fmla="*/ 411415 w 1146476"/>
                  <a:gd name="connsiteY29" fmla="*/ 159080 h 1064191"/>
                  <a:gd name="connsiteX30" fmla="*/ 455299 w 1146476"/>
                  <a:gd name="connsiteY30" fmla="*/ 268791 h 1064191"/>
                  <a:gd name="connsiteX31" fmla="*/ 488212 w 1146476"/>
                  <a:gd name="connsiteY31" fmla="*/ 318160 h 1064191"/>
                  <a:gd name="connsiteX32" fmla="*/ 477242 w 1146476"/>
                  <a:gd name="connsiteY32" fmla="*/ 348331 h 1064191"/>
                  <a:gd name="connsiteX33" fmla="*/ 477242 w 1146476"/>
                  <a:gd name="connsiteY33" fmla="*/ 381244 h 1064191"/>
                  <a:gd name="connsiteX34" fmla="*/ 521126 w 1146476"/>
                  <a:gd name="connsiteY34" fmla="*/ 425128 h 1064191"/>
                  <a:gd name="connsiteX35" fmla="*/ 556781 w 1146476"/>
                  <a:gd name="connsiteY35" fmla="*/ 425128 h 1064191"/>
                  <a:gd name="connsiteX36" fmla="*/ 556781 w 1146476"/>
                  <a:gd name="connsiteY36" fmla="*/ 499183 h 1064191"/>
                  <a:gd name="connsiteX37" fmla="*/ 230393 w 1146476"/>
                  <a:gd name="connsiteY37" fmla="*/ 499183 h 1064191"/>
                  <a:gd name="connsiteX38" fmla="*/ 181022 w 1146476"/>
                  <a:gd name="connsiteY38" fmla="*/ 548552 h 1064191"/>
                  <a:gd name="connsiteX39" fmla="*/ 181022 w 1146476"/>
                  <a:gd name="connsiteY39" fmla="*/ 597922 h 1064191"/>
                  <a:gd name="connsiteX40" fmla="*/ 79541 w 1146476"/>
                  <a:gd name="connsiteY40" fmla="*/ 715861 h 1064191"/>
                  <a:gd name="connsiteX41" fmla="*/ 117939 w 1146476"/>
                  <a:gd name="connsiteY41" fmla="*/ 803629 h 1064191"/>
                  <a:gd name="connsiteX42" fmla="*/ 68569 w 1146476"/>
                  <a:gd name="connsiteY42" fmla="*/ 822829 h 1064191"/>
                  <a:gd name="connsiteX43" fmla="*/ 63083 w 1146476"/>
                  <a:gd name="connsiteY43" fmla="*/ 847513 h 1064191"/>
                  <a:gd name="connsiteX44" fmla="*/ 87769 w 1146476"/>
                  <a:gd name="connsiteY44" fmla="*/ 852999 h 1064191"/>
                  <a:gd name="connsiteX45" fmla="*/ 153594 w 1146476"/>
                  <a:gd name="connsiteY45" fmla="*/ 833800 h 1064191"/>
                  <a:gd name="connsiteX46" fmla="*/ 249591 w 1146476"/>
                  <a:gd name="connsiteY46" fmla="*/ 833800 h 1064191"/>
                  <a:gd name="connsiteX47" fmla="*/ 373016 w 1146476"/>
                  <a:gd name="connsiteY47" fmla="*/ 957224 h 1064191"/>
                  <a:gd name="connsiteX48" fmla="*/ 373016 w 1146476"/>
                  <a:gd name="connsiteY48" fmla="*/ 1012079 h 1064191"/>
                  <a:gd name="connsiteX49" fmla="*/ 359302 w 1146476"/>
                  <a:gd name="connsiteY49" fmla="*/ 1025793 h 1064191"/>
                  <a:gd name="connsiteX50" fmla="*/ 323646 w 1146476"/>
                  <a:gd name="connsiteY50" fmla="*/ 1025793 h 1064191"/>
                  <a:gd name="connsiteX51" fmla="*/ 323646 w 1146476"/>
                  <a:gd name="connsiteY51" fmla="*/ 973681 h 1064191"/>
                  <a:gd name="connsiteX52" fmla="*/ 307190 w 1146476"/>
                  <a:gd name="connsiteY52" fmla="*/ 957224 h 1064191"/>
                  <a:gd name="connsiteX53" fmla="*/ 290733 w 1146476"/>
                  <a:gd name="connsiteY53" fmla="*/ 973681 h 1064191"/>
                  <a:gd name="connsiteX54" fmla="*/ 290733 w 1146476"/>
                  <a:gd name="connsiteY54" fmla="*/ 1025793 h 1064191"/>
                  <a:gd name="connsiteX55" fmla="*/ 117939 w 1146476"/>
                  <a:gd name="connsiteY55" fmla="*/ 1025793 h 1064191"/>
                  <a:gd name="connsiteX56" fmla="*/ 117939 w 1146476"/>
                  <a:gd name="connsiteY56" fmla="*/ 973681 h 1064191"/>
                  <a:gd name="connsiteX57" fmla="*/ 101483 w 1146476"/>
                  <a:gd name="connsiteY57" fmla="*/ 957224 h 1064191"/>
                  <a:gd name="connsiteX58" fmla="*/ 85025 w 1146476"/>
                  <a:gd name="connsiteY58" fmla="*/ 973681 h 1064191"/>
                  <a:gd name="connsiteX59" fmla="*/ 85025 w 1146476"/>
                  <a:gd name="connsiteY59" fmla="*/ 1025793 h 1064191"/>
                  <a:gd name="connsiteX60" fmla="*/ 49369 w 1146476"/>
                  <a:gd name="connsiteY60" fmla="*/ 1025793 h 1064191"/>
                  <a:gd name="connsiteX61" fmla="*/ 35656 w 1146476"/>
                  <a:gd name="connsiteY61" fmla="*/ 1012079 h 1064191"/>
                  <a:gd name="connsiteX62" fmla="*/ 35656 w 1146476"/>
                  <a:gd name="connsiteY62" fmla="*/ 957224 h 1064191"/>
                  <a:gd name="connsiteX63" fmla="*/ 46627 w 1146476"/>
                  <a:gd name="connsiteY63" fmla="*/ 905112 h 1064191"/>
                  <a:gd name="connsiteX64" fmla="*/ 38399 w 1146476"/>
                  <a:gd name="connsiteY64" fmla="*/ 883169 h 1064191"/>
                  <a:gd name="connsiteX65" fmla="*/ 16456 w 1146476"/>
                  <a:gd name="connsiteY65" fmla="*/ 891398 h 1064191"/>
                  <a:gd name="connsiteX66" fmla="*/ 0 w 1146476"/>
                  <a:gd name="connsiteY66" fmla="*/ 959967 h 1064191"/>
                  <a:gd name="connsiteX67" fmla="*/ 0 w 1146476"/>
                  <a:gd name="connsiteY67" fmla="*/ 1014822 h 1064191"/>
                  <a:gd name="connsiteX68" fmla="*/ 49369 w 1146476"/>
                  <a:gd name="connsiteY68" fmla="*/ 1064192 h 1064191"/>
                  <a:gd name="connsiteX69" fmla="*/ 362046 w 1146476"/>
                  <a:gd name="connsiteY69" fmla="*/ 1064192 h 1064191"/>
                  <a:gd name="connsiteX70" fmla="*/ 394959 w 1146476"/>
                  <a:gd name="connsiteY70" fmla="*/ 1053221 h 1064191"/>
                  <a:gd name="connsiteX71" fmla="*/ 427871 w 1146476"/>
                  <a:gd name="connsiteY71" fmla="*/ 1064192 h 1064191"/>
                  <a:gd name="connsiteX72" fmla="*/ 713120 w 1146476"/>
                  <a:gd name="connsiteY72" fmla="*/ 1064192 h 1064191"/>
                  <a:gd name="connsiteX73" fmla="*/ 751519 w 1146476"/>
                  <a:gd name="connsiteY73" fmla="*/ 1050478 h 1064191"/>
                  <a:gd name="connsiteX74" fmla="*/ 787175 w 1146476"/>
                  <a:gd name="connsiteY74" fmla="*/ 1064192 h 1064191"/>
                  <a:gd name="connsiteX75" fmla="*/ 1097107 w 1146476"/>
                  <a:gd name="connsiteY75" fmla="*/ 1064192 h 1064191"/>
                  <a:gd name="connsiteX76" fmla="*/ 1146476 w 1146476"/>
                  <a:gd name="connsiteY76" fmla="*/ 1014822 h 1064191"/>
                  <a:gd name="connsiteX77" fmla="*/ 1146476 w 1146476"/>
                  <a:gd name="connsiteY77" fmla="*/ 959967 h 1064191"/>
                  <a:gd name="connsiteX78" fmla="*/ 1023052 w 1146476"/>
                  <a:gd name="connsiteY78" fmla="*/ 811858 h 1064191"/>
                  <a:gd name="connsiteX79" fmla="*/ 1023052 w 1146476"/>
                  <a:gd name="connsiteY79" fmla="*/ 811858 h 1064191"/>
                  <a:gd name="connsiteX80" fmla="*/ 943513 w 1146476"/>
                  <a:gd name="connsiteY80" fmla="*/ 641806 h 1064191"/>
                  <a:gd name="connsiteX81" fmla="*/ 946255 w 1146476"/>
                  <a:gd name="connsiteY81" fmla="*/ 641806 h 1064191"/>
                  <a:gd name="connsiteX82" fmla="*/ 1028538 w 1146476"/>
                  <a:gd name="connsiteY82" fmla="*/ 726832 h 1064191"/>
                  <a:gd name="connsiteX83" fmla="*/ 959969 w 1146476"/>
                  <a:gd name="connsiteY83" fmla="*/ 809115 h 1064191"/>
                  <a:gd name="connsiteX84" fmla="*/ 927055 w 1146476"/>
                  <a:gd name="connsiteY84" fmla="*/ 809115 h 1064191"/>
                  <a:gd name="connsiteX85" fmla="*/ 858486 w 1146476"/>
                  <a:gd name="connsiteY85" fmla="*/ 726832 h 1064191"/>
                  <a:gd name="connsiteX86" fmla="*/ 940769 w 1146476"/>
                  <a:gd name="connsiteY86" fmla="*/ 641806 h 1064191"/>
                  <a:gd name="connsiteX87" fmla="*/ 943513 w 1146476"/>
                  <a:gd name="connsiteY87" fmla="*/ 641806 h 1064191"/>
                  <a:gd name="connsiteX88" fmla="*/ 943513 w 1146476"/>
                  <a:gd name="connsiteY88" fmla="*/ 641806 h 1064191"/>
                  <a:gd name="connsiteX89" fmla="*/ 512898 w 1146476"/>
                  <a:gd name="connsiteY89" fmla="*/ 400443 h 1064191"/>
                  <a:gd name="connsiteX90" fmla="*/ 504670 w 1146476"/>
                  <a:gd name="connsiteY90" fmla="*/ 392215 h 1064191"/>
                  <a:gd name="connsiteX91" fmla="*/ 504670 w 1146476"/>
                  <a:gd name="connsiteY91" fmla="*/ 359302 h 1064191"/>
                  <a:gd name="connsiteX92" fmla="*/ 512898 w 1146476"/>
                  <a:gd name="connsiteY92" fmla="*/ 351073 h 1064191"/>
                  <a:gd name="connsiteX93" fmla="*/ 617123 w 1146476"/>
                  <a:gd name="connsiteY93" fmla="*/ 351073 h 1064191"/>
                  <a:gd name="connsiteX94" fmla="*/ 625351 w 1146476"/>
                  <a:gd name="connsiteY94" fmla="*/ 359302 h 1064191"/>
                  <a:gd name="connsiteX95" fmla="*/ 625351 w 1146476"/>
                  <a:gd name="connsiteY95" fmla="*/ 392215 h 1064191"/>
                  <a:gd name="connsiteX96" fmla="*/ 617123 w 1146476"/>
                  <a:gd name="connsiteY96" fmla="*/ 400443 h 1064191"/>
                  <a:gd name="connsiteX97" fmla="*/ 512898 w 1146476"/>
                  <a:gd name="connsiteY97" fmla="*/ 400443 h 1064191"/>
                  <a:gd name="connsiteX98" fmla="*/ 512898 w 1146476"/>
                  <a:gd name="connsiteY98" fmla="*/ 400443 h 1064191"/>
                  <a:gd name="connsiteX99" fmla="*/ 565009 w 1146476"/>
                  <a:gd name="connsiteY99" fmla="*/ 639063 h 1064191"/>
                  <a:gd name="connsiteX100" fmla="*/ 650036 w 1146476"/>
                  <a:gd name="connsiteY100" fmla="*/ 724089 h 1064191"/>
                  <a:gd name="connsiteX101" fmla="*/ 581467 w 1146476"/>
                  <a:gd name="connsiteY101" fmla="*/ 806372 h 1064191"/>
                  <a:gd name="connsiteX102" fmla="*/ 548553 w 1146476"/>
                  <a:gd name="connsiteY102" fmla="*/ 806372 h 1064191"/>
                  <a:gd name="connsiteX103" fmla="*/ 479984 w 1146476"/>
                  <a:gd name="connsiteY103" fmla="*/ 724089 h 1064191"/>
                  <a:gd name="connsiteX104" fmla="*/ 565009 w 1146476"/>
                  <a:gd name="connsiteY104" fmla="*/ 639063 h 1064191"/>
                  <a:gd name="connsiteX105" fmla="*/ 565009 w 1146476"/>
                  <a:gd name="connsiteY105" fmla="*/ 639063 h 1064191"/>
                  <a:gd name="connsiteX106" fmla="*/ 205708 w 1146476"/>
                  <a:gd name="connsiteY106" fmla="*/ 809115 h 1064191"/>
                  <a:gd name="connsiteX107" fmla="*/ 172794 w 1146476"/>
                  <a:gd name="connsiteY107" fmla="*/ 809115 h 1064191"/>
                  <a:gd name="connsiteX108" fmla="*/ 104225 w 1146476"/>
                  <a:gd name="connsiteY108" fmla="*/ 726832 h 1064191"/>
                  <a:gd name="connsiteX109" fmla="*/ 189252 w 1146476"/>
                  <a:gd name="connsiteY109" fmla="*/ 641806 h 1064191"/>
                  <a:gd name="connsiteX110" fmla="*/ 274277 w 1146476"/>
                  <a:gd name="connsiteY110" fmla="*/ 726832 h 1064191"/>
                  <a:gd name="connsiteX111" fmla="*/ 205708 w 1146476"/>
                  <a:gd name="connsiteY111" fmla="*/ 809115 h 1064191"/>
                  <a:gd name="connsiteX112" fmla="*/ 205708 w 1146476"/>
                  <a:gd name="connsiteY112" fmla="*/ 809115 h 1064191"/>
                  <a:gd name="connsiteX113" fmla="*/ 271535 w 1146476"/>
                  <a:gd name="connsiteY113" fmla="*/ 811858 h 1064191"/>
                  <a:gd name="connsiteX114" fmla="*/ 309932 w 1146476"/>
                  <a:gd name="connsiteY114" fmla="*/ 724089 h 1064191"/>
                  <a:gd name="connsiteX115" fmla="*/ 208450 w 1146476"/>
                  <a:gd name="connsiteY115" fmla="*/ 606150 h 1064191"/>
                  <a:gd name="connsiteX116" fmla="*/ 208450 w 1146476"/>
                  <a:gd name="connsiteY116" fmla="*/ 556781 h 1064191"/>
                  <a:gd name="connsiteX117" fmla="*/ 224907 w 1146476"/>
                  <a:gd name="connsiteY117" fmla="*/ 540324 h 1064191"/>
                  <a:gd name="connsiteX118" fmla="*/ 548553 w 1146476"/>
                  <a:gd name="connsiteY118" fmla="*/ 540324 h 1064191"/>
                  <a:gd name="connsiteX119" fmla="*/ 548553 w 1146476"/>
                  <a:gd name="connsiteY119" fmla="*/ 606150 h 1064191"/>
                  <a:gd name="connsiteX120" fmla="*/ 447071 w 1146476"/>
                  <a:gd name="connsiteY120" fmla="*/ 724089 h 1064191"/>
                  <a:gd name="connsiteX121" fmla="*/ 485470 w 1146476"/>
                  <a:gd name="connsiteY121" fmla="*/ 811858 h 1064191"/>
                  <a:gd name="connsiteX122" fmla="*/ 378502 w 1146476"/>
                  <a:gd name="connsiteY122" fmla="*/ 894140 h 1064191"/>
                  <a:gd name="connsiteX123" fmla="*/ 271535 w 1146476"/>
                  <a:gd name="connsiteY123" fmla="*/ 811858 h 1064191"/>
                  <a:gd name="connsiteX124" fmla="*/ 271535 w 1146476"/>
                  <a:gd name="connsiteY124" fmla="*/ 811858 h 1064191"/>
                  <a:gd name="connsiteX125" fmla="*/ 737805 w 1146476"/>
                  <a:gd name="connsiteY125" fmla="*/ 965452 h 1064191"/>
                  <a:gd name="connsiteX126" fmla="*/ 737805 w 1146476"/>
                  <a:gd name="connsiteY126" fmla="*/ 1012079 h 1064191"/>
                  <a:gd name="connsiteX127" fmla="*/ 713120 w 1146476"/>
                  <a:gd name="connsiteY127" fmla="*/ 1034021 h 1064191"/>
                  <a:gd name="connsiteX128" fmla="*/ 685692 w 1146476"/>
                  <a:gd name="connsiteY128" fmla="*/ 1034021 h 1064191"/>
                  <a:gd name="connsiteX129" fmla="*/ 685692 w 1146476"/>
                  <a:gd name="connsiteY129" fmla="*/ 981909 h 1064191"/>
                  <a:gd name="connsiteX130" fmla="*/ 669236 w 1146476"/>
                  <a:gd name="connsiteY130" fmla="*/ 965452 h 1064191"/>
                  <a:gd name="connsiteX131" fmla="*/ 652778 w 1146476"/>
                  <a:gd name="connsiteY131" fmla="*/ 981909 h 1064191"/>
                  <a:gd name="connsiteX132" fmla="*/ 652778 w 1146476"/>
                  <a:gd name="connsiteY132" fmla="*/ 1034021 h 1064191"/>
                  <a:gd name="connsiteX133" fmla="*/ 479984 w 1146476"/>
                  <a:gd name="connsiteY133" fmla="*/ 1034021 h 1064191"/>
                  <a:gd name="connsiteX134" fmla="*/ 479984 w 1146476"/>
                  <a:gd name="connsiteY134" fmla="*/ 981909 h 1064191"/>
                  <a:gd name="connsiteX135" fmla="*/ 463528 w 1146476"/>
                  <a:gd name="connsiteY135" fmla="*/ 965452 h 1064191"/>
                  <a:gd name="connsiteX136" fmla="*/ 447071 w 1146476"/>
                  <a:gd name="connsiteY136" fmla="*/ 981909 h 1064191"/>
                  <a:gd name="connsiteX137" fmla="*/ 447071 w 1146476"/>
                  <a:gd name="connsiteY137" fmla="*/ 1034021 h 1064191"/>
                  <a:gd name="connsiteX138" fmla="*/ 411415 w 1146476"/>
                  <a:gd name="connsiteY138" fmla="*/ 1034021 h 1064191"/>
                  <a:gd name="connsiteX139" fmla="*/ 397701 w 1146476"/>
                  <a:gd name="connsiteY139" fmla="*/ 1020307 h 1064191"/>
                  <a:gd name="connsiteX140" fmla="*/ 397701 w 1146476"/>
                  <a:gd name="connsiteY140" fmla="*/ 965452 h 1064191"/>
                  <a:gd name="connsiteX141" fmla="*/ 521126 w 1146476"/>
                  <a:gd name="connsiteY141" fmla="*/ 842028 h 1064191"/>
                  <a:gd name="connsiteX142" fmla="*/ 617123 w 1146476"/>
                  <a:gd name="connsiteY142" fmla="*/ 842028 h 1064191"/>
                  <a:gd name="connsiteX143" fmla="*/ 737805 w 1146476"/>
                  <a:gd name="connsiteY143" fmla="*/ 965452 h 1064191"/>
                  <a:gd name="connsiteX144" fmla="*/ 737805 w 1146476"/>
                  <a:gd name="connsiteY144" fmla="*/ 965452 h 1064191"/>
                  <a:gd name="connsiteX145" fmla="*/ 737805 w 1146476"/>
                  <a:gd name="connsiteY145" fmla="*/ 965452 h 1064191"/>
                  <a:gd name="connsiteX146" fmla="*/ 647292 w 1146476"/>
                  <a:gd name="connsiteY146" fmla="*/ 811858 h 1064191"/>
                  <a:gd name="connsiteX147" fmla="*/ 685692 w 1146476"/>
                  <a:gd name="connsiteY147" fmla="*/ 724089 h 1064191"/>
                  <a:gd name="connsiteX148" fmla="*/ 584209 w 1146476"/>
                  <a:gd name="connsiteY148" fmla="*/ 606150 h 1064191"/>
                  <a:gd name="connsiteX149" fmla="*/ 584209 w 1146476"/>
                  <a:gd name="connsiteY149" fmla="*/ 540324 h 1064191"/>
                  <a:gd name="connsiteX150" fmla="*/ 910599 w 1146476"/>
                  <a:gd name="connsiteY150" fmla="*/ 540324 h 1064191"/>
                  <a:gd name="connsiteX151" fmla="*/ 927055 w 1146476"/>
                  <a:gd name="connsiteY151" fmla="*/ 556781 h 1064191"/>
                  <a:gd name="connsiteX152" fmla="*/ 927055 w 1146476"/>
                  <a:gd name="connsiteY152" fmla="*/ 606150 h 1064191"/>
                  <a:gd name="connsiteX153" fmla="*/ 825572 w 1146476"/>
                  <a:gd name="connsiteY153" fmla="*/ 724089 h 1064191"/>
                  <a:gd name="connsiteX154" fmla="*/ 863972 w 1146476"/>
                  <a:gd name="connsiteY154" fmla="*/ 811858 h 1064191"/>
                  <a:gd name="connsiteX155" fmla="*/ 757003 w 1146476"/>
                  <a:gd name="connsiteY155" fmla="*/ 894140 h 1064191"/>
                  <a:gd name="connsiteX156" fmla="*/ 647292 w 1146476"/>
                  <a:gd name="connsiteY156" fmla="*/ 811858 h 1064191"/>
                  <a:gd name="connsiteX157" fmla="*/ 647292 w 1146476"/>
                  <a:gd name="connsiteY157" fmla="*/ 811858 h 1064191"/>
                  <a:gd name="connsiteX158" fmla="*/ 1113563 w 1146476"/>
                  <a:gd name="connsiteY158" fmla="*/ 1020307 h 1064191"/>
                  <a:gd name="connsiteX159" fmla="*/ 1099849 w 1146476"/>
                  <a:gd name="connsiteY159" fmla="*/ 1034021 h 1064191"/>
                  <a:gd name="connsiteX160" fmla="*/ 1064193 w 1146476"/>
                  <a:gd name="connsiteY160" fmla="*/ 1034021 h 1064191"/>
                  <a:gd name="connsiteX161" fmla="*/ 1064193 w 1146476"/>
                  <a:gd name="connsiteY161" fmla="*/ 981909 h 1064191"/>
                  <a:gd name="connsiteX162" fmla="*/ 1047737 w 1146476"/>
                  <a:gd name="connsiteY162" fmla="*/ 965452 h 1064191"/>
                  <a:gd name="connsiteX163" fmla="*/ 1031280 w 1146476"/>
                  <a:gd name="connsiteY163" fmla="*/ 981909 h 1064191"/>
                  <a:gd name="connsiteX164" fmla="*/ 1031280 w 1146476"/>
                  <a:gd name="connsiteY164" fmla="*/ 1034021 h 1064191"/>
                  <a:gd name="connsiteX165" fmla="*/ 858486 w 1146476"/>
                  <a:gd name="connsiteY165" fmla="*/ 1034021 h 1064191"/>
                  <a:gd name="connsiteX166" fmla="*/ 858486 w 1146476"/>
                  <a:gd name="connsiteY166" fmla="*/ 981909 h 1064191"/>
                  <a:gd name="connsiteX167" fmla="*/ 842030 w 1146476"/>
                  <a:gd name="connsiteY167" fmla="*/ 965452 h 1064191"/>
                  <a:gd name="connsiteX168" fmla="*/ 825572 w 1146476"/>
                  <a:gd name="connsiteY168" fmla="*/ 981909 h 1064191"/>
                  <a:gd name="connsiteX169" fmla="*/ 825572 w 1146476"/>
                  <a:gd name="connsiteY169" fmla="*/ 1034021 h 1064191"/>
                  <a:gd name="connsiteX170" fmla="*/ 789917 w 1146476"/>
                  <a:gd name="connsiteY170" fmla="*/ 1034021 h 1064191"/>
                  <a:gd name="connsiteX171" fmla="*/ 776203 w 1146476"/>
                  <a:gd name="connsiteY171" fmla="*/ 1020307 h 1064191"/>
                  <a:gd name="connsiteX172" fmla="*/ 776203 w 1146476"/>
                  <a:gd name="connsiteY172" fmla="*/ 965452 h 1064191"/>
                  <a:gd name="connsiteX173" fmla="*/ 776203 w 1146476"/>
                  <a:gd name="connsiteY173" fmla="*/ 965452 h 1064191"/>
                  <a:gd name="connsiteX174" fmla="*/ 899627 w 1146476"/>
                  <a:gd name="connsiteY174" fmla="*/ 842028 h 1064191"/>
                  <a:gd name="connsiteX175" fmla="*/ 995624 w 1146476"/>
                  <a:gd name="connsiteY175" fmla="*/ 842028 h 1064191"/>
                  <a:gd name="connsiteX176" fmla="*/ 1119049 w 1146476"/>
                  <a:gd name="connsiteY176" fmla="*/ 965452 h 1064191"/>
                  <a:gd name="connsiteX177" fmla="*/ 1119049 w 1146476"/>
                  <a:gd name="connsiteY177" fmla="*/ 1020307 h 10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146476" h="1064191">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grp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B9BC23D-0E96-E727-1DC2-E23588A7B643}"/>
                  </a:ext>
                </a:extLst>
              </p:cNvPr>
              <p:cNvSpPr/>
              <p:nvPr/>
            </p:nvSpPr>
            <p:spPr>
              <a:xfrm>
                <a:off x="6889905" y="572719"/>
                <a:ext cx="65825" cy="32913"/>
              </a:xfrm>
              <a:custGeom>
                <a:avLst/>
                <a:gdLst>
                  <a:gd name="connsiteX0" fmla="*/ 16456 w 65825"/>
                  <a:gd name="connsiteY0" fmla="*/ 32913 h 32913"/>
                  <a:gd name="connsiteX1" fmla="*/ 49369 w 65825"/>
                  <a:gd name="connsiteY1" fmla="*/ 32913 h 32913"/>
                  <a:gd name="connsiteX2" fmla="*/ 65825 w 65825"/>
                  <a:gd name="connsiteY2" fmla="*/ 16457 h 32913"/>
                  <a:gd name="connsiteX3" fmla="*/ 49369 w 65825"/>
                  <a:gd name="connsiteY3" fmla="*/ 0 h 32913"/>
                  <a:gd name="connsiteX4" fmla="*/ 16456 w 65825"/>
                  <a:gd name="connsiteY4" fmla="*/ 0 h 32913"/>
                  <a:gd name="connsiteX5" fmla="*/ 0 w 65825"/>
                  <a:gd name="connsiteY5" fmla="*/ 16457 h 32913"/>
                  <a:gd name="connsiteX6" fmla="*/ 16456 w 65825"/>
                  <a:gd name="connsiteY6" fmla="*/ 32913 h 32913"/>
                  <a:gd name="connsiteX7" fmla="*/ 16456 w 6582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5" h="32913">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grp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7A5EC52-0F86-2471-56E8-BD4183765B5A}"/>
                  </a:ext>
                </a:extLst>
              </p:cNvPr>
              <p:cNvSpPr/>
              <p:nvPr/>
            </p:nvSpPr>
            <p:spPr>
              <a:xfrm>
                <a:off x="7339717" y="572719"/>
                <a:ext cx="65827" cy="32913"/>
              </a:xfrm>
              <a:custGeom>
                <a:avLst/>
                <a:gdLst>
                  <a:gd name="connsiteX0" fmla="*/ 16458 w 65827"/>
                  <a:gd name="connsiteY0" fmla="*/ 32913 h 32913"/>
                  <a:gd name="connsiteX1" fmla="*/ 49371 w 65827"/>
                  <a:gd name="connsiteY1" fmla="*/ 32913 h 32913"/>
                  <a:gd name="connsiteX2" fmla="*/ 65827 w 65827"/>
                  <a:gd name="connsiteY2" fmla="*/ 16457 h 32913"/>
                  <a:gd name="connsiteX3" fmla="*/ 49371 w 65827"/>
                  <a:gd name="connsiteY3" fmla="*/ 0 h 32913"/>
                  <a:gd name="connsiteX4" fmla="*/ 16458 w 65827"/>
                  <a:gd name="connsiteY4" fmla="*/ 0 h 32913"/>
                  <a:gd name="connsiteX5" fmla="*/ 0 w 65827"/>
                  <a:gd name="connsiteY5" fmla="*/ 16457 h 32913"/>
                  <a:gd name="connsiteX6" fmla="*/ 16458 w 65827"/>
                  <a:gd name="connsiteY6" fmla="*/ 32913 h 32913"/>
                  <a:gd name="connsiteX7" fmla="*/ 16458 w 65827"/>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7" h="32913">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grpFill/>
              <a:ln w="274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0233E0A-BC9F-8A4D-FD1B-DFB4E6EE2589}"/>
                  </a:ext>
                </a:extLst>
              </p:cNvPr>
              <p:cNvSpPr/>
              <p:nvPr/>
            </p:nvSpPr>
            <p:spPr>
              <a:xfrm>
                <a:off x="6959845" y="401296"/>
                <a:ext cx="54854" cy="56226"/>
              </a:xfrm>
              <a:custGeom>
                <a:avLst/>
                <a:gdLst>
                  <a:gd name="connsiteX0" fmla="*/ 28798 w 54854"/>
                  <a:gd name="connsiteY0" fmla="*/ 50741 h 56226"/>
                  <a:gd name="connsiteX1" fmla="*/ 39770 w 54854"/>
                  <a:gd name="connsiteY1" fmla="*/ 56227 h 56226"/>
                  <a:gd name="connsiteX2" fmla="*/ 50740 w 54854"/>
                  <a:gd name="connsiteY2" fmla="*/ 50741 h 56226"/>
                  <a:gd name="connsiteX3" fmla="*/ 50740 w 54854"/>
                  <a:gd name="connsiteY3" fmla="*/ 26056 h 56226"/>
                  <a:gd name="connsiteX4" fmla="*/ 28798 w 54854"/>
                  <a:gd name="connsiteY4" fmla="*/ 4114 h 56226"/>
                  <a:gd name="connsiteX5" fmla="*/ 4114 w 54854"/>
                  <a:gd name="connsiteY5" fmla="*/ 4114 h 56226"/>
                  <a:gd name="connsiteX6" fmla="*/ 4114 w 54854"/>
                  <a:gd name="connsiteY6" fmla="*/ 28799 h 56226"/>
                  <a:gd name="connsiteX7" fmla="*/ 28798 w 54854"/>
                  <a:gd name="connsiteY7" fmla="*/ 50741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 h="56226">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grp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71B3623-714D-54F3-7B9E-C97E6A0E373F}"/>
                  </a:ext>
                </a:extLst>
              </p:cNvPr>
              <p:cNvSpPr/>
              <p:nvPr/>
            </p:nvSpPr>
            <p:spPr>
              <a:xfrm>
                <a:off x="7278006" y="719456"/>
                <a:ext cx="52112" cy="56226"/>
              </a:xfrm>
              <a:custGeom>
                <a:avLst/>
                <a:gdLst>
                  <a:gd name="connsiteX0" fmla="*/ 28800 w 52112"/>
                  <a:gd name="connsiteY0" fmla="*/ 4114 h 56226"/>
                  <a:gd name="connsiteX1" fmla="*/ 4114 w 52112"/>
                  <a:gd name="connsiteY1" fmla="*/ 4114 h 56226"/>
                  <a:gd name="connsiteX2" fmla="*/ 4114 w 52112"/>
                  <a:gd name="connsiteY2" fmla="*/ 28799 h 56226"/>
                  <a:gd name="connsiteX3" fmla="*/ 26056 w 52112"/>
                  <a:gd name="connsiteY3" fmla="*/ 50741 h 56226"/>
                  <a:gd name="connsiteX4" fmla="*/ 37028 w 52112"/>
                  <a:gd name="connsiteY4" fmla="*/ 56227 h 56226"/>
                  <a:gd name="connsiteX5" fmla="*/ 47998 w 52112"/>
                  <a:gd name="connsiteY5" fmla="*/ 50741 h 56226"/>
                  <a:gd name="connsiteX6" fmla="*/ 47998 w 52112"/>
                  <a:gd name="connsiteY6" fmla="*/ 26056 h 56226"/>
                  <a:gd name="connsiteX7" fmla="*/ 28800 w 52112"/>
                  <a:gd name="connsiteY7" fmla="*/ 4114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 h="56226">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grpFill/>
              <a:ln w="274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B1B8EB4-A874-E184-7C01-53A19B94E248}"/>
                  </a:ext>
                </a:extLst>
              </p:cNvPr>
              <p:cNvSpPr/>
              <p:nvPr/>
            </p:nvSpPr>
            <p:spPr>
              <a:xfrm>
                <a:off x="6959845" y="719456"/>
                <a:ext cx="54854" cy="56226"/>
              </a:xfrm>
              <a:custGeom>
                <a:avLst/>
                <a:gdLst>
                  <a:gd name="connsiteX0" fmla="*/ 17828 w 54854"/>
                  <a:gd name="connsiteY0" fmla="*/ 56227 h 56226"/>
                  <a:gd name="connsiteX1" fmla="*/ 28798 w 54854"/>
                  <a:gd name="connsiteY1" fmla="*/ 50741 h 56226"/>
                  <a:gd name="connsiteX2" fmla="*/ 50740 w 54854"/>
                  <a:gd name="connsiteY2" fmla="*/ 28799 h 56226"/>
                  <a:gd name="connsiteX3" fmla="*/ 50740 w 54854"/>
                  <a:gd name="connsiteY3" fmla="*/ 4114 h 56226"/>
                  <a:gd name="connsiteX4" fmla="*/ 26056 w 54854"/>
                  <a:gd name="connsiteY4" fmla="*/ 4114 h 56226"/>
                  <a:gd name="connsiteX5" fmla="*/ 4114 w 54854"/>
                  <a:gd name="connsiteY5" fmla="*/ 26056 h 56226"/>
                  <a:gd name="connsiteX6" fmla="*/ 4114 w 54854"/>
                  <a:gd name="connsiteY6" fmla="*/ 50741 h 56226"/>
                  <a:gd name="connsiteX7" fmla="*/ 17828 w 54854"/>
                  <a:gd name="connsiteY7" fmla="*/ 56227 h 56226"/>
                  <a:gd name="connsiteX8" fmla="*/ 17828 w 54854"/>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4" h="56226">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4250F9F-C745-65D2-774B-7493E949A9AF}"/>
                  </a:ext>
                </a:extLst>
              </p:cNvPr>
              <p:cNvSpPr/>
              <p:nvPr/>
            </p:nvSpPr>
            <p:spPr>
              <a:xfrm>
                <a:off x="7278006" y="401296"/>
                <a:ext cx="54856" cy="56226"/>
              </a:xfrm>
              <a:custGeom>
                <a:avLst/>
                <a:gdLst>
                  <a:gd name="connsiteX0" fmla="*/ 17828 w 54856"/>
                  <a:gd name="connsiteY0" fmla="*/ 56227 h 56226"/>
                  <a:gd name="connsiteX1" fmla="*/ 28800 w 54856"/>
                  <a:gd name="connsiteY1" fmla="*/ 50741 h 56226"/>
                  <a:gd name="connsiteX2" fmla="*/ 50742 w 54856"/>
                  <a:gd name="connsiteY2" fmla="*/ 28799 h 56226"/>
                  <a:gd name="connsiteX3" fmla="*/ 50742 w 54856"/>
                  <a:gd name="connsiteY3" fmla="*/ 4114 h 56226"/>
                  <a:gd name="connsiteX4" fmla="*/ 26056 w 54856"/>
                  <a:gd name="connsiteY4" fmla="*/ 4114 h 56226"/>
                  <a:gd name="connsiteX5" fmla="*/ 4114 w 54856"/>
                  <a:gd name="connsiteY5" fmla="*/ 26056 h 56226"/>
                  <a:gd name="connsiteX6" fmla="*/ 4114 w 54856"/>
                  <a:gd name="connsiteY6" fmla="*/ 50741 h 56226"/>
                  <a:gd name="connsiteX7" fmla="*/ 17828 w 54856"/>
                  <a:gd name="connsiteY7" fmla="*/ 56227 h 56226"/>
                  <a:gd name="connsiteX8" fmla="*/ 17828 w 54856"/>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6" h="56226">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DB35C7D-D274-91CE-D62C-D2C21EFB143A}"/>
                  </a:ext>
                </a:extLst>
              </p:cNvPr>
              <p:cNvSpPr/>
              <p:nvPr/>
            </p:nvSpPr>
            <p:spPr>
              <a:xfrm>
                <a:off x="7131268" y="331356"/>
                <a:ext cx="32913" cy="65826"/>
              </a:xfrm>
              <a:custGeom>
                <a:avLst/>
                <a:gdLst>
                  <a:gd name="connsiteX0" fmla="*/ 16456 w 32913"/>
                  <a:gd name="connsiteY0" fmla="*/ 65826 h 65826"/>
                  <a:gd name="connsiteX1" fmla="*/ 32914 w 32913"/>
                  <a:gd name="connsiteY1" fmla="*/ 49370 h 65826"/>
                  <a:gd name="connsiteX2" fmla="*/ 32914 w 32913"/>
                  <a:gd name="connsiteY2" fmla="*/ 16457 h 65826"/>
                  <a:gd name="connsiteX3" fmla="*/ 16456 w 32913"/>
                  <a:gd name="connsiteY3" fmla="*/ 0 h 65826"/>
                  <a:gd name="connsiteX4" fmla="*/ 0 w 32913"/>
                  <a:gd name="connsiteY4" fmla="*/ 16457 h 65826"/>
                  <a:gd name="connsiteX5" fmla="*/ 0 w 32913"/>
                  <a:gd name="connsiteY5" fmla="*/ 49370 h 65826"/>
                  <a:gd name="connsiteX6" fmla="*/ 16456 w 32913"/>
                  <a:gd name="connsiteY6" fmla="*/ 65826 h 65826"/>
                  <a:gd name="connsiteX7" fmla="*/ 16456 w 32913"/>
                  <a:gd name="connsiteY7" fmla="*/ 65826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5826">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grpFill/>
              <a:ln w="27426" cap="flat">
                <a:noFill/>
                <a:prstDash val="solid"/>
                <a:miter/>
              </a:ln>
            </p:spPr>
            <p:txBody>
              <a:bodyPr rtlCol="0" anchor="ctr"/>
              <a:lstStyle/>
              <a:p>
                <a:endParaRPr lang="en-US"/>
              </a:p>
            </p:txBody>
          </p:sp>
        </p:grpSp>
      </p:grpSp>
      <p:sp>
        <p:nvSpPr>
          <p:cNvPr id="112" name="Rectangle 111">
            <a:extLst>
              <a:ext uri="{FF2B5EF4-FFF2-40B4-BE49-F238E27FC236}">
                <a16:creationId xmlns:a16="http://schemas.microsoft.com/office/drawing/2014/main" id="{F6DE08F4-CB5A-6F86-B964-F11DC20BFB03}"/>
              </a:ext>
            </a:extLst>
          </p:cNvPr>
          <p:cNvSpPr/>
          <p:nvPr/>
        </p:nvSpPr>
        <p:spPr>
          <a:xfrm rot="5400000">
            <a:off x="6151272" y="8372961"/>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8FF649EC-9645-ACE4-A746-8FEEE97B34AA}"/>
              </a:ext>
            </a:extLst>
          </p:cNvPr>
          <p:cNvGrpSpPr>
            <a:grpSpLocks noChangeAspect="1"/>
          </p:cNvGrpSpPr>
          <p:nvPr/>
        </p:nvGrpSpPr>
        <p:grpSpPr>
          <a:xfrm>
            <a:off x="5972381" y="8436172"/>
            <a:ext cx="534337" cy="533754"/>
            <a:chOff x="7257599" y="768348"/>
            <a:chExt cx="868457" cy="867509"/>
          </a:xfrm>
          <a:solidFill>
            <a:srgbClr val="404040"/>
          </a:solidFill>
        </p:grpSpPr>
        <p:sp>
          <p:nvSpPr>
            <p:cNvPr id="114" name="Freeform 113">
              <a:extLst>
                <a:ext uri="{FF2B5EF4-FFF2-40B4-BE49-F238E27FC236}">
                  <a16:creationId xmlns:a16="http://schemas.microsoft.com/office/drawing/2014/main" id="{C1CB7EA5-5851-7BAC-0AFC-C73545FE78F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5" name="Graphic 2">
              <a:extLst>
                <a:ext uri="{FF2B5EF4-FFF2-40B4-BE49-F238E27FC236}">
                  <a16:creationId xmlns:a16="http://schemas.microsoft.com/office/drawing/2014/main" id="{974EFE33-3149-FA48-0354-FD7D1C3B96D2}"/>
                </a:ext>
              </a:extLst>
            </p:cNvPr>
            <p:cNvGrpSpPr/>
            <p:nvPr/>
          </p:nvGrpSpPr>
          <p:grpSpPr>
            <a:xfrm>
              <a:off x="7257599" y="768348"/>
              <a:ext cx="868457" cy="867509"/>
              <a:chOff x="7257599" y="768348"/>
              <a:chExt cx="868457" cy="867509"/>
            </a:xfrm>
            <a:grpFill/>
          </p:grpSpPr>
          <p:sp>
            <p:nvSpPr>
              <p:cNvPr id="116" name="Freeform 115">
                <a:extLst>
                  <a:ext uri="{FF2B5EF4-FFF2-40B4-BE49-F238E27FC236}">
                    <a16:creationId xmlns:a16="http://schemas.microsoft.com/office/drawing/2014/main" id="{BF024C67-7F3B-8B5E-ADFF-B2B3FF4F3540}"/>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7" name="Freeform 116">
                <a:extLst>
                  <a:ext uri="{FF2B5EF4-FFF2-40B4-BE49-F238E27FC236}">
                    <a16:creationId xmlns:a16="http://schemas.microsoft.com/office/drawing/2014/main" id="{D6961532-539A-E5DE-A1CF-FCCD28D5C7C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8" name="Freeform 117">
                <a:extLst>
                  <a:ext uri="{FF2B5EF4-FFF2-40B4-BE49-F238E27FC236}">
                    <a16:creationId xmlns:a16="http://schemas.microsoft.com/office/drawing/2014/main" id="{7B8AA211-23A6-EA4A-44AA-C3932739F9E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9" name="Freeform 118">
                <a:extLst>
                  <a:ext uri="{FF2B5EF4-FFF2-40B4-BE49-F238E27FC236}">
                    <a16:creationId xmlns:a16="http://schemas.microsoft.com/office/drawing/2014/main" id="{EB7B9025-462A-63F2-D939-A8AAB26715E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0" name="Freeform 119">
                <a:extLst>
                  <a:ext uri="{FF2B5EF4-FFF2-40B4-BE49-F238E27FC236}">
                    <a16:creationId xmlns:a16="http://schemas.microsoft.com/office/drawing/2014/main" id="{996E92BE-D9B4-4B5D-CC7C-65DAE886A65B}"/>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25" name="Group 124">
            <a:extLst>
              <a:ext uri="{FF2B5EF4-FFF2-40B4-BE49-F238E27FC236}">
                <a16:creationId xmlns:a16="http://schemas.microsoft.com/office/drawing/2014/main" id="{53D43C95-AEC7-DCF6-FE96-B156146BADE3}"/>
              </a:ext>
            </a:extLst>
          </p:cNvPr>
          <p:cNvGrpSpPr/>
          <p:nvPr/>
        </p:nvGrpSpPr>
        <p:grpSpPr>
          <a:xfrm>
            <a:off x="1820202" y="8350391"/>
            <a:ext cx="637790" cy="619042"/>
            <a:chOff x="1154522" y="282747"/>
            <a:chExt cx="718363" cy="697247"/>
          </a:xfrm>
        </p:grpSpPr>
        <p:sp>
          <p:nvSpPr>
            <p:cNvPr id="126" name="Freeform 125">
              <a:extLst>
                <a:ext uri="{FF2B5EF4-FFF2-40B4-BE49-F238E27FC236}">
                  <a16:creationId xmlns:a16="http://schemas.microsoft.com/office/drawing/2014/main" id="{E0165EDD-71FA-DC47-14B9-2E06373A24C0}"/>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27" name="Text Placeholder 3">
              <a:extLst>
                <a:ext uri="{FF2B5EF4-FFF2-40B4-BE49-F238E27FC236}">
                  <a16:creationId xmlns:a16="http://schemas.microsoft.com/office/drawing/2014/main" id="{0ED0765A-E56B-603D-4BB2-0E1C66ED5BA9}"/>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02</a:t>
              </a:r>
              <a:endParaRPr lang="en-US" dirty="0">
                <a:solidFill>
                  <a:schemeClr val="bg1"/>
                </a:solidFill>
              </a:endParaRPr>
            </a:p>
          </p:txBody>
        </p:sp>
      </p:grpSp>
      <p:sp>
        <p:nvSpPr>
          <p:cNvPr id="128" name="Text Placeholder 3">
            <a:extLst>
              <a:ext uri="{FF2B5EF4-FFF2-40B4-BE49-F238E27FC236}">
                <a16:creationId xmlns:a16="http://schemas.microsoft.com/office/drawing/2014/main" id="{949BDB7A-61E7-27E8-C407-CEA874A5B5D1}"/>
              </a:ext>
            </a:extLst>
          </p:cNvPr>
          <p:cNvSpPr txBox="1">
            <a:spLocks/>
          </p:cNvSpPr>
          <p:nvPr/>
        </p:nvSpPr>
        <p:spPr>
          <a:xfrm>
            <a:off x="2546500" y="8533068"/>
            <a:ext cx="2629965" cy="152808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pt-PT" kern="0" dirty="0">
                <a:solidFill>
                  <a:srgbClr val="404040"/>
                </a:solidFill>
              </a:rPr>
              <a:t>A TM pode </a:t>
            </a:r>
            <a:r>
              <a:rPr lang="pt-PT" b="1" kern="0" dirty="0">
                <a:solidFill>
                  <a:srgbClr val="404040"/>
                </a:solidFill>
              </a:rPr>
              <a:t>ligar diversos projetos e programas e reforçar as ligações entre sectores e escalas</a:t>
            </a:r>
            <a:r>
              <a:rPr lang="pt-PT" kern="0" dirty="0">
                <a:solidFill>
                  <a:srgbClr val="404040"/>
                </a:solidFill>
              </a:rPr>
              <a:t> da Adaptação às Alterações Climáticas (AAC). Isto é valioso, dada a natureza multissectorial da adaptação e a crescente variedade de investimentos em curso para evitar a perda de biodiversidade</a:t>
            </a:r>
            <a:r>
              <a:rPr lang="en-US" kern="0" dirty="0">
                <a:solidFill>
                  <a:srgbClr val="404040"/>
                </a:solidFill>
              </a:rPr>
              <a:t>.</a:t>
            </a:r>
          </a:p>
        </p:txBody>
      </p:sp>
      <p:sp>
        <p:nvSpPr>
          <p:cNvPr id="3" name="Rectangle 17">
            <a:extLst>
              <a:ext uri="{FF2B5EF4-FFF2-40B4-BE49-F238E27FC236}">
                <a16:creationId xmlns:a16="http://schemas.microsoft.com/office/drawing/2014/main" id="{5A965997-A887-9068-C2F0-634E5AE9806A}"/>
              </a:ext>
            </a:extLst>
          </p:cNvPr>
          <p:cNvSpPr/>
          <p:nvPr/>
        </p:nvSpPr>
        <p:spPr>
          <a:xfrm>
            <a:off x="385516" y="1048801"/>
            <a:ext cx="377716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18">
            <a:extLst>
              <a:ext uri="{FF2B5EF4-FFF2-40B4-BE49-F238E27FC236}">
                <a16:creationId xmlns:a16="http://schemas.microsoft.com/office/drawing/2014/main" id="{D3D74540-2C0B-637F-3DCA-70A4B9D1E85A}"/>
              </a:ext>
            </a:extLst>
          </p:cNvPr>
          <p:cNvSpPr txBox="1"/>
          <p:nvPr/>
        </p:nvSpPr>
        <p:spPr>
          <a:xfrm>
            <a:off x="433028" y="1190720"/>
            <a:ext cx="3685208" cy="523220"/>
          </a:xfrm>
          <a:prstGeom prst="rect">
            <a:avLst/>
          </a:prstGeom>
          <a:noFill/>
        </p:spPr>
        <p:txBody>
          <a:bodyPr wrap="square" rtlCol="0">
            <a:spAutoFit/>
          </a:bodyPr>
          <a:lstStyle/>
          <a:p>
            <a:r>
              <a:rPr lang="pt-PT" sz="2800" b="1" kern="300" dirty="0">
                <a:solidFill>
                  <a:srgbClr val="EB7339"/>
                </a:solidFill>
                <a:latin typeface="Calibri" panose="020F0502020204030204" pitchFamily="34" charset="0"/>
                <a:cs typeface="Calibri" panose="020F0502020204030204" pitchFamily="34" charset="0"/>
              </a:rPr>
              <a:t>PORQUE É A TM ÚTIL</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4" name="Rectangle 21">
            <a:extLst>
              <a:ext uri="{FF2B5EF4-FFF2-40B4-BE49-F238E27FC236}">
                <a16:creationId xmlns:a16="http://schemas.microsoft.com/office/drawing/2014/main" id="{5924861C-8665-34F3-6B07-74B50957E291}"/>
              </a:ext>
            </a:extLst>
          </p:cNvPr>
          <p:cNvSpPr/>
          <p:nvPr/>
        </p:nvSpPr>
        <p:spPr>
          <a:xfrm>
            <a:off x="385516" y="2672905"/>
            <a:ext cx="420249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22">
            <a:extLst>
              <a:ext uri="{FF2B5EF4-FFF2-40B4-BE49-F238E27FC236}">
                <a16:creationId xmlns:a16="http://schemas.microsoft.com/office/drawing/2014/main" id="{36FBE7D2-BAAD-6552-0549-1697567B0D85}"/>
              </a:ext>
            </a:extLst>
          </p:cNvPr>
          <p:cNvSpPr txBox="1"/>
          <p:nvPr/>
        </p:nvSpPr>
        <p:spPr>
          <a:xfrm>
            <a:off x="447315" y="2814824"/>
            <a:ext cx="457897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ALTERAÇÕES CLIMÁTICAS? </a:t>
            </a:r>
          </a:p>
        </p:txBody>
      </p:sp>
      <p:sp>
        <p:nvSpPr>
          <p:cNvPr id="16" name="Rectangle 23">
            <a:extLst>
              <a:ext uri="{FF2B5EF4-FFF2-40B4-BE49-F238E27FC236}">
                <a16:creationId xmlns:a16="http://schemas.microsoft.com/office/drawing/2014/main" id="{630A18AF-CB34-1324-0A63-5A78F8E24796}"/>
              </a:ext>
            </a:extLst>
          </p:cNvPr>
          <p:cNvSpPr/>
          <p:nvPr/>
        </p:nvSpPr>
        <p:spPr>
          <a:xfrm>
            <a:off x="385516" y="1858054"/>
            <a:ext cx="340251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24">
            <a:extLst>
              <a:ext uri="{FF2B5EF4-FFF2-40B4-BE49-F238E27FC236}">
                <a16:creationId xmlns:a16="http://schemas.microsoft.com/office/drawing/2014/main" id="{BE76CEBC-F999-FAAD-AD77-D6BA3BD5B971}"/>
              </a:ext>
            </a:extLst>
          </p:cNvPr>
          <p:cNvSpPr txBox="1"/>
          <p:nvPr/>
        </p:nvSpPr>
        <p:spPr>
          <a:xfrm>
            <a:off x="447316" y="1999973"/>
            <a:ext cx="3213602"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EM PROJETOS DE </a:t>
            </a:r>
          </a:p>
        </p:txBody>
      </p:sp>
    </p:spTree>
    <p:extLst>
      <p:ext uri="{BB962C8B-B14F-4D97-AF65-F5344CB8AC3E}">
        <p14:creationId xmlns:p14="http://schemas.microsoft.com/office/powerpoint/2010/main" val="11869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6877</TotalTime>
  <Words>7068</Words>
  <Application>Microsoft Office PowerPoint</Application>
  <PresentationFormat>Personalizado</PresentationFormat>
  <Paragraphs>408</Paragraphs>
  <Slides>37</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37</vt:i4>
      </vt:variant>
    </vt:vector>
  </HeadingPairs>
  <TitlesOfParts>
    <vt:vector size="42" baseType="lpstr">
      <vt:lpstr>Arial</vt:lpstr>
      <vt:lpstr>Calibri</vt:lpstr>
      <vt:lpstr>Montserrat</vt:lpstr>
      <vt:lpstr>Poppins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Clara lourenco</cp:lastModifiedBy>
  <cp:revision>409</cp:revision>
  <dcterms:created xsi:type="dcterms:W3CDTF">2018-08-04T19:06:08Z</dcterms:created>
  <dcterms:modified xsi:type="dcterms:W3CDTF">2023-05-26T10:39:54Z</dcterms:modified>
</cp:coreProperties>
</file>