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56130" y="2876550"/>
            <a:ext cx="4497070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61" y="10349738"/>
            <a:ext cx="184784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12" Type="http://schemas.openxmlformats.org/officeDocument/2006/relationships/slide" Target="slide2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11" Type="http://schemas.openxmlformats.org/officeDocument/2006/relationships/slide" Target="slide23.xml"/><Relationship Id="rId5" Type="http://schemas.openxmlformats.org/officeDocument/2006/relationships/slide" Target="slide5.xml"/><Relationship Id="rId10" Type="http://schemas.openxmlformats.org/officeDocument/2006/relationships/slide" Target="slide20.xml"/><Relationship Id="rId4" Type="http://schemas.openxmlformats.org/officeDocument/2006/relationships/slide" Target="slide2.xml"/><Relationship Id="rId9" Type="http://schemas.openxmlformats.org/officeDocument/2006/relationships/slide" Target="slide17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oria.gr/article/amazones-ke-ippis-prostatevoun-apo-to-seich-sou-apo-pirkagie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g"/><Relationship Id="rId5" Type="http://schemas.openxmlformats.org/officeDocument/2006/relationships/hyperlink" Target="http://www.epomeathessalonikis.gr/index.php/activities-menu/246-8-39" TargetMode="External"/><Relationship Id="rId10" Type="http://schemas.openxmlformats.org/officeDocument/2006/relationships/hyperlink" Target="mailto:epomea@gmail.com" TargetMode="External"/><Relationship Id="rId4" Type="http://schemas.openxmlformats.org/officeDocument/2006/relationships/hyperlink" Target="https://www.karfitsa.gr/koinonia/thessaloniki-sti-machi-tis-perifrourisis-tou-seich-sou-oi-ethelontes/" TargetMode="External"/><Relationship Id="rId9" Type="http://schemas.openxmlformats.org/officeDocument/2006/relationships/hyperlink" Target="https://www.youtube.com/watch?v=wzrkdteDFsA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t9DaXPNzwcM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youtube.com/channel/UCbfeatfZgQrnmChR2KDYDk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acebook.com/ecovarna" TargetMode="External"/><Relationship Id="rId5" Type="http://schemas.openxmlformats.org/officeDocument/2006/relationships/hyperlink" Target="https://ecovarna.info/" TargetMode="External"/><Relationship Id="rId10" Type="http://schemas.openxmlformats.org/officeDocument/2006/relationships/image" Target="../media/image15.png"/><Relationship Id="rId4" Type="http://schemas.openxmlformats.org/officeDocument/2006/relationships/hyperlink" Target="mailto:pecsd.us@gmail.com" TargetMode="External"/><Relationship Id="rId9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hyperlink" Target="https://globebuddy.dog/" TargetMode="External"/><Relationship Id="rId4" Type="http://schemas.openxmlformats.org/officeDocument/2006/relationships/hyperlink" Target="mailto:bgj@globebuddy.do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g"/><Relationship Id="rId5" Type="http://schemas.openxmlformats.org/officeDocument/2006/relationships/hyperlink" Target="https://miljoe-noerrebro.dk/" TargetMode="External"/><Relationship Id="rId4" Type="http://schemas.openxmlformats.org/officeDocument/2006/relationships/hyperlink" Target="mailto:ag21.andersj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hyperlink" Target="https://bioteket.dk/about/" TargetMode="External"/><Relationship Id="rId4" Type="http://schemas.openxmlformats.org/officeDocument/2006/relationships/hyperlink" Target="mailto:hello@nafbe.dk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9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4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46.jp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jpg"/><Relationship Id="rId11" Type="http://schemas.openxmlformats.org/officeDocument/2006/relationships/hyperlink" Target="https://ediblelandscape.ie/" TargetMode="External"/><Relationship Id="rId5" Type="http://schemas.openxmlformats.org/officeDocument/2006/relationships/image" Target="../media/image44.jpg"/><Relationship Id="rId10" Type="http://schemas.openxmlformats.org/officeDocument/2006/relationships/hyperlink" Target="mailto:info@ediblelandscape.ie" TargetMode="External"/><Relationship Id="rId4" Type="http://schemas.openxmlformats.org/officeDocument/2006/relationships/hyperlink" Target="https://ediblelandscape.ie/index.php/podcast/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5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Relationship Id="rId9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2.png"/><Relationship Id="rId7" Type="http://schemas.openxmlformats.org/officeDocument/2006/relationships/hyperlink" Target="mailto:Info@farmingrathcroghan.i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hyperlink" Target="https://www.nationalruralnetwork.ie/eip-agri/eip-agri-case-studies/farming-rathcroghan-project-sustainable-farming-in-the-rathcroghan-archaeological-landscape/" TargetMode="External"/><Relationship Id="rId4" Type="http://schemas.openxmlformats.org/officeDocument/2006/relationships/hyperlink" Target="https://farmingrathcroghan.i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rede.mapear@aspea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hyperlink" Target="https://aspea.org/index.php/pt/o-que-fazemos/projetos-nacionais/redemapear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.png"/><Relationship Id="rId7" Type="http://schemas.openxmlformats.org/officeDocument/2006/relationships/hyperlink" Target="https://paraliazo.gr/pasarela/" TargetMode="External"/><Relationship Id="rId2" Type="http://schemas.openxmlformats.org/officeDocument/2006/relationships/hyperlink" Target="https://www.polismagazino.gr/%CE%B5%CF%80%CE%AF%CE%B4%CE%B5%CE%B9%CE%BE%CE%B7-%CE%BC%CF%8C%CE%B4%CE%B1%CF%82-%CE%B1%CF%80%CF%8C-%CF%84%CE%BF%CF%85%CF%82-%CF%86%CE%AF%CE%BB%CE%BF%CF%85%CF%82-%CF%84%CE%B7%CF%82-%CE%BD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araliazo.gr/draseis-2/" TargetMode="External"/><Relationship Id="rId11" Type="http://schemas.openxmlformats.org/officeDocument/2006/relationships/hyperlink" Target="mailto:filoi.neas.paralias@gmail.com" TargetMode="External"/><Relationship Id="rId5" Type="http://schemas.openxmlformats.org/officeDocument/2006/relationships/hyperlink" Target="https://www.ertnews.gr/roi-idiseon/prototypi-pasarela-drasi-gia-tin-anakyklosi-sti-nea-paralia-thessalonikis/" TargetMode="External"/><Relationship Id="rId10" Type="http://schemas.openxmlformats.org/officeDocument/2006/relationships/hyperlink" Target="https://www.protothema.gr/greece/article/822415/thessaloniki-pasarela-sti-nea-paralia-me-rouha-apo-anakuklosima-ulika/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606039" y="1456943"/>
            <a:ext cx="4340860" cy="8662670"/>
            <a:chOff x="2606039" y="1456943"/>
            <a:chExt cx="4340860" cy="8662670"/>
          </a:xfrm>
        </p:grpSpPr>
        <p:sp>
          <p:nvSpPr>
            <p:cNvPr id="8" name="object 8"/>
            <p:cNvSpPr/>
            <p:nvPr/>
          </p:nvSpPr>
          <p:spPr>
            <a:xfrm>
              <a:off x="3166871" y="1456943"/>
              <a:ext cx="3779520" cy="8662670"/>
            </a:xfrm>
            <a:custGeom>
              <a:avLst/>
              <a:gdLst/>
              <a:ahLst/>
              <a:cxnLst/>
              <a:rect l="l" t="t" r="r" b="b"/>
              <a:pathLst>
                <a:path w="3779520" h="8662670">
                  <a:moveTo>
                    <a:pt x="3779520" y="0"/>
                  </a:moveTo>
                  <a:lnTo>
                    <a:pt x="0" y="0"/>
                  </a:lnTo>
                  <a:lnTo>
                    <a:pt x="0" y="8662416"/>
                  </a:lnTo>
                  <a:lnTo>
                    <a:pt x="3779520" y="8662416"/>
                  </a:lnTo>
                  <a:lnTo>
                    <a:pt x="3779520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6039" y="1949195"/>
              <a:ext cx="3238500" cy="1976755"/>
            </a:xfrm>
            <a:custGeom>
              <a:avLst/>
              <a:gdLst/>
              <a:ahLst/>
              <a:cxnLst/>
              <a:rect l="l" t="t" r="r" b="b"/>
              <a:pathLst>
                <a:path w="3238500" h="1976754">
                  <a:moveTo>
                    <a:pt x="3238500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3238500" y="1976627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90925" y="4141502"/>
            <a:ext cx="2463165" cy="1008096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EB7339"/>
              </a:buClr>
              <a:buSzPct val="128125"/>
              <a:buAutoNum type="arabicPeriod"/>
              <a:tabLst>
                <a:tab pos="354965" algn="l"/>
                <a:tab pos="355600" algn="l"/>
              </a:tabLst>
            </a:pP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REDE</a:t>
            </a:r>
            <a:r>
              <a:rPr sz="1600" b="1" u="heavy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MAPEAR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marR="5080" indent="-342900">
              <a:lnSpc>
                <a:spcPct val="95500"/>
              </a:lnSpc>
              <a:spcBef>
                <a:spcPts val="1490"/>
              </a:spcBef>
              <a:buClr>
                <a:srgbClr val="EB7339"/>
              </a:buClr>
              <a:buSzPct val="128125"/>
              <a:buAutoNum type="arabicPeriod"/>
              <a:tabLst>
                <a:tab pos="354965" algn="l"/>
                <a:tab pos="355600" algn="l"/>
              </a:tabLst>
            </a:pP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AMIGOS</a:t>
            </a:r>
            <a:r>
              <a:rPr sz="1600" b="1" u="heavy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NOVA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ZONA </a:t>
            </a:r>
            <a:r>
              <a:rPr sz="1600" b="1" spc="-3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RIBEIRINHA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0925" y="5501766"/>
            <a:ext cx="2545080" cy="513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0"/>
              </a:lnSpc>
              <a:tabLst>
                <a:tab pos="354965" algn="l"/>
              </a:tabLst>
            </a:pPr>
            <a:r>
              <a:rPr sz="2050" b="1" spc="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3.	</a:t>
            </a:r>
            <a:r>
              <a:rPr sz="1600" b="1" u="heavy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PATRULHAS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FLORESTAIS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1600" b="1" u="heavy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CAVALO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90925" y="6233540"/>
            <a:ext cx="2646680" cy="513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0"/>
              </a:lnSpc>
              <a:tabLst>
                <a:tab pos="354965" algn="l"/>
              </a:tabLst>
            </a:pPr>
            <a:r>
              <a:rPr sz="2050" b="1" spc="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4.	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</a:t>
            </a: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PROATIVO</a:t>
            </a:r>
            <a:r>
              <a:rPr sz="1600" b="1" u="heavy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– </a:t>
            </a: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MUDAR</a:t>
            </a:r>
            <a:r>
              <a:rPr sz="1600" b="1" u="heavy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MUNDO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0925" y="6823996"/>
            <a:ext cx="2487930" cy="76880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55"/>
              </a:spcBef>
              <a:buClr>
                <a:srgbClr val="EB7339"/>
              </a:buClr>
              <a:buSzPct val="128125"/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GLOBE</a:t>
            </a: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BUDDY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80"/>
              </a:spcBef>
              <a:buClr>
                <a:srgbClr val="EB7339"/>
              </a:buClr>
              <a:buSzPct val="128125"/>
              <a:buAutoNum type="arabicPeriod" startAt="5"/>
              <a:tabLst>
                <a:tab pos="354965" algn="l"/>
                <a:tab pos="355600" algn="l"/>
              </a:tabLst>
            </a:pP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MILJØPUNKT</a:t>
            </a:r>
            <a:r>
              <a:rPr sz="1600" b="1" u="heavy" spc="-4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NØRREBRO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90925" y="7940420"/>
            <a:ext cx="1179195" cy="269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105"/>
              </a:lnSpc>
              <a:tabLst>
                <a:tab pos="354965" algn="l"/>
              </a:tabLst>
            </a:pPr>
            <a:r>
              <a:rPr sz="2050" b="1" spc="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7.	</a:t>
            </a:r>
            <a:r>
              <a:rPr sz="1600" b="1" u="heavy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BIOTEKET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90925" y="8428481"/>
            <a:ext cx="2058035" cy="513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0"/>
              </a:lnSpc>
              <a:tabLst>
                <a:tab pos="354965" algn="l"/>
              </a:tabLst>
            </a:pPr>
            <a:r>
              <a:rPr sz="2050" b="1" spc="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8.	</a:t>
            </a: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PROJETO</a:t>
            </a:r>
            <a:r>
              <a:rPr sz="1600" b="1" u="heavy" spc="-7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PAISAGEM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1600" b="1" u="heavy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COMESTÍVEL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90925" y="9160002"/>
            <a:ext cx="2938780" cy="512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0"/>
              </a:lnSpc>
              <a:tabLst>
                <a:tab pos="354965" algn="l"/>
              </a:tabLst>
            </a:pPr>
            <a:r>
              <a:rPr sz="2050" b="1" spc="1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9.	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AGRICULTURA</a:t>
            </a:r>
            <a:r>
              <a:rPr sz="1600" b="1" u="heavy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heavy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RATHCROGHAN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875"/>
              </a:lnSpc>
            </a:pPr>
            <a:r>
              <a:rPr sz="1600" b="1" u="heavy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EIP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760983"/>
            <a:ext cx="3779520" cy="4509135"/>
            <a:chOff x="0" y="760983"/>
            <a:chExt cx="3779520" cy="4509135"/>
          </a:xfrm>
        </p:grpSpPr>
        <p:sp>
          <p:nvSpPr>
            <p:cNvPr id="18" name="object 18"/>
            <p:cNvSpPr/>
            <p:nvPr/>
          </p:nvSpPr>
          <p:spPr>
            <a:xfrm>
              <a:off x="0" y="1456943"/>
              <a:ext cx="3166745" cy="3812540"/>
            </a:xfrm>
            <a:custGeom>
              <a:avLst/>
              <a:gdLst/>
              <a:ahLst/>
              <a:cxnLst/>
              <a:rect l="l" t="t" r="r" b="b"/>
              <a:pathLst>
                <a:path w="3166745" h="3812540">
                  <a:moveTo>
                    <a:pt x="3166364" y="0"/>
                  </a:moveTo>
                  <a:lnTo>
                    <a:pt x="0" y="0"/>
                  </a:lnTo>
                  <a:lnTo>
                    <a:pt x="0" y="492760"/>
                  </a:lnTo>
                  <a:lnTo>
                    <a:pt x="0" y="2468880"/>
                  </a:lnTo>
                  <a:lnTo>
                    <a:pt x="0" y="3812540"/>
                  </a:lnTo>
                  <a:lnTo>
                    <a:pt x="3166364" y="3812540"/>
                  </a:lnTo>
                  <a:lnTo>
                    <a:pt x="3166364" y="2468880"/>
                  </a:lnTo>
                  <a:lnTo>
                    <a:pt x="2606421" y="2468880"/>
                  </a:lnTo>
                  <a:lnTo>
                    <a:pt x="2606421" y="492760"/>
                  </a:lnTo>
                  <a:lnTo>
                    <a:pt x="3166364" y="492760"/>
                  </a:lnTo>
                  <a:lnTo>
                    <a:pt x="316636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760983"/>
              <a:ext cx="3779520" cy="450900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697860" y="2078227"/>
            <a:ext cx="3099435" cy="1604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5459">
              <a:lnSpc>
                <a:spcPct val="90000"/>
              </a:lnSpc>
              <a:spcBef>
                <a:spcPts val="430"/>
              </a:spcBef>
              <a:tabLst>
                <a:tab pos="2056764" algn="l"/>
                <a:tab pos="2406650" algn="l"/>
              </a:tabLst>
            </a:pPr>
            <a:r>
              <a:rPr sz="2800" b="1" spc="280" dirty="0">
                <a:solidFill>
                  <a:srgbClr val="EB7339"/>
                </a:solidFill>
                <a:latin typeface="Calibri"/>
                <a:cs typeface="Calibri"/>
              </a:rPr>
              <a:t>Iniciativas	</a:t>
            </a:r>
            <a:r>
              <a:rPr sz="2800" b="1" spc="15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2800" b="1" spc="16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p</a:t>
            </a:r>
            <a:r>
              <a:rPr sz="2800" b="1" spc="280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nd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280" dirty="0">
                <a:solidFill>
                  <a:srgbClr val="EB7339"/>
                </a:solidFill>
                <a:latin typeface="Calibri"/>
                <a:cs typeface="Calibri"/>
              </a:rPr>
              <a:t>z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g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m  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Co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m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uni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t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á</a:t>
            </a:r>
            <a:r>
              <a:rPr sz="2800" b="1" spc="315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310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5"/>
              </a:lnSpc>
            </a:pP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Sustentabilidade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1439" y="5712078"/>
            <a:ext cx="2255520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-1905" algn="ctr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 comunidades locais têm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indispensável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aprendizagem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pessoas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criação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sociedades empenhadas,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inclusivas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2671" y="6626479"/>
            <a:ext cx="2352675" cy="2327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065" marR="5080" algn="ctr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aprendizagem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baseada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comunidade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fortalece os laços entre gerações,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promove a agência 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autossuficiência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fomenta a coesão social, encorajando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cidadania ativa e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sentido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propriedade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futuro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comunidade. Além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disso, permite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intercâmbio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informação e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 das competências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enfrentar os desafios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dum mundo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rápida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mudança,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contribuindo,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última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análise,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modo muito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significativo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nível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local.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8767" y="9065132"/>
            <a:ext cx="234124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-1270" algn="ctr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Veja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estes 9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exemplos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iniciativas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Aprendizagem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Comunitária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estão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realizadas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nossas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toda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Europa.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10325" y="225627"/>
            <a:ext cx="796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0" dirty="0">
                <a:solidFill>
                  <a:srgbClr val="EB7339"/>
                </a:solidFill>
                <a:latin typeface="Calibri"/>
                <a:cs typeface="Calibri"/>
              </a:rPr>
              <a:t>05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066742" y="4261133"/>
            <a:ext cx="340995" cy="514350"/>
            <a:chOff x="7066742" y="4261133"/>
            <a:chExt cx="340995" cy="514350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50798" y="4261133"/>
              <a:ext cx="209472" cy="17396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066742" y="4351053"/>
              <a:ext cx="340995" cy="424815"/>
            </a:xfrm>
            <a:custGeom>
              <a:avLst/>
              <a:gdLst/>
              <a:ahLst/>
              <a:cxnLst/>
              <a:rect l="l" t="t" r="r" b="b"/>
              <a:pathLst>
                <a:path w="340995" h="424814">
                  <a:moveTo>
                    <a:pt x="24959" y="95694"/>
                  </a:moveTo>
                  <a:lnTo>
                    <a:pt x="9681" y="100185"/>
                  </a:lnTo>
                  <a:lnTo>
                    <a:pt x="0" y="111176"/>
                  </a:lnTo>
                  <a:lnTo>
                    <a:pt x="45" y="128109"/>
                  </a:lnTo>
                  <a:lnTo>
                    <a:pt x="51226" y="358614"/>
                  </a:lnTo>
                  <a:lnTo>
                    <a:pt x="51226" y="359884"/>
                  </a:lnTo>
                  <a:lnTo>
                    <a:pt x="52369" y="361027"/>
                  </a:lnTo>
                  <a:lnTo>
                    <a:pt x="54782" y="362297"/>
                  </a:lnTo>
                  <a:lnTo>
                    <a:pt x="221533" y="423130"/>
                  </a:lnTo>
                  <a:lnTo>
                    <a:pt x="223946" y="424400"/>
                  </a:lnTo>
                  <a:lnTo>
                    <a:pt x="226232" y="423130"/>
                  </a:lnTo>
                  <a:lnTo>
                    <a:pt x="227502" y="420717"/>
                  </a:lnTo>
                  <a:lnTo>
                    <a:pt x="252521" y="365853"/>
                  </a:lnTo>
                  <a:lnTo>
                    <a:pt x="252521" y="364583"/>
                  </a:lnTo>
                  <a:lnTo>
                    <a:pt x="253664" y="364583"/>
                  </a:lnTo>
                  <a:lnTo>
                    <a:pt x="290528" y="338834"/>
                  </a:lnTo>
                  <a:lnTo>
                    <a:pt x="316355" y="314418"/>
                  </a:lnTo>
                  <a:lnTo>
                    <a:pt x="332585" y="290002"/>
                  </a:lnTo>
                  <a:lnTo>
                    <a:pt x="340659" y="264253"/>
                  </a:lnTo>
                  <a:lnTo>
                    <a:pt x="339421" y="239639"/>
                  </a:lnTo>
                  <a:lnTo>
                    <a:pt x="329896" y="222311"/>
                  </a:lnTo>
                  <a:lnTo>
                    <a:pt x="316799" y="211032"/>
                  </a:lnTo>
                  <a:lnTo>
                    <a:pt x="304845" y="204563"/>
                  </a:lnTo>
                  <a:lnTo>
                    <a:pt x="300146" y="202150"/>
                  </a:lnTo>
                  <a:lnTo>
                    <a:pt x="296590" y="199737"/>
                  </a:lnTo>
                  <a:lnTo>
                    <a:pt x="265602" y="166336"/>
                  </a:lnTo>
                  <a:lnTo>
                    <a:pt x="257220" y="162780"/>
                  </a:lnTo>
                  <a:lnTo>
                    <a:pt x="248965" y="162780"/>
                  </a:lnTo>
                  <a:lnTo>
                    <a:pt x="244139" y="161510"/>
                  </a:lnTo>
                  <a:lnTo>
                    <a:pt x="241726" y="161510"/>
                  </a:lnTo>
                  <a:lnTo>
                    <a:pt x="240583" y="159097"/>
                  </a:lnTo>
                  <a:lnTo>
                    <a:pt x="89326" y="159097"/>
                  </a:lnTo>
                  <a:lnTo>
                    <a:pt x="82214" y="156811"/>
                  </a:lnTo>
                  <a:lnTo>
                    <a:pt x="77388" y="155541"/>
                  </a:lnTo>
                  <a:lnTo>
                    <a:pt x="73832" y="151985"/>
                  </a:lnTo>
                  <a:lnTo>
                    <a:pt x="71419" y="146016"/>
                  </a:lnTo>
                  <a:lnTo>
                    <a:pt x="63164" y="120870"/>
                  </a:lnTo>
                  <a:lnTo>
                    <a:pt x="59650" y="112801"/>
                  </a:lnTo>
                  <a:lnTo>
                    <a:pt x="54671" y="106424"/>
                  </a:lnTo>
                  <a:lnTo>
                    <a:pt x="48573" y="101617"/>
                  </a:lnTo>
                  <a:lnTo>
                    <a:pt x="41701" y="98264"/>
                  </a:lnTo>
                  <a:lnTo>
                    <a:pt x="24959" y="95694"/>
                  </a:lnTo>
                  <a:close/>
                </a:path>
                <a:path w="340995" h="424814">
                  <a:moveTo>
                    <a:pt x="177375" y="0"/>
                  </a:moveTo>
                  <a:lnTo>
                    <a:pt x="101264" y="149572"/>
                  </a:lnTo>
                  <a:lnTo>
                    <a:pt x="98851" y="157954"/>
                  </a:lnTo>
                  <a:lnTo>
                    <a:pt x="89326" y="159097"/>
                  </a:lnTo>
                  <a:lnTo>
                    <a:pt x="240583" y="159097"/>
                  </a:lnTo>
                  <a:lnTo>
                    <a:pt x="239440" y="157954"/>
                  </a:lnTo>
                  <a:lnTo>
                    <a:pt x="234384" y="146016"/>
                  </a:lnTo>
                  <a:lnTo>
                    <a:pt x="201213" y="123283"/>
                  </a:lnTo>
                  <a:lnTo>
                    <a:pt x="194101" y="122140"/>
                  </a:lnTo>
                  <a:lnTo>
                    <a:pt x="189402" y="120870"/>
                  </a:lnTo>
                  <a:lnTo>
                    <a:pt x="186989" y="120870"/>
                  </a:lnTo>
                  <a:lnTo>
                    <a:pt x="184576" y="119727"/>
                  </a:lnTo>
                  <a:lnTo>
                    <a:pt x="182163" y="117314"/>
                  </a:lnTo>
                  <a:lnTo>
                    <a:pt x="183433" y="114901"/>
                  </a:lnTo>
                  <a:lnTo>
                    <a:pt x="210738" y="39717"/>
                  </a:lnTo>
                  <a:lnTo>
                    <a:pt x="212101" y="27689"/>
                  </a:lnTo>
                  <a:lnTo>
                    <a:pt x="208119" y="17127"/>
                  </a:lnTo>
                  <a:lnTo>
                    <a:pt x="200112" y="8588"/>
                  </a:lnTo>
                  <a:lnTo>
                    <a:pt x="189402" y="2633"/>
                  </a:lnTo>
                  <a:lnTo>
                    <a:pt x="177375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91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122044"/>
            <a:ext cx="607187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Corpo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Bombeiros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autoridades competentes dos incidentes de incêndios florestais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decurso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anos desde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2006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preciosa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Departamento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Bombeiros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treinados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montar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descobriram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beleza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realização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serve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público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01692" y="7964551"/>
            <a:ext cx="8509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Mi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t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Benakis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01439" y="8687561"/>
            <a:ext cx="1888489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CIVIL PROTECTION </a:t>
            </a:r>
            <a:r>
              <a:rPr sz="1100" dirty="0">
                <a:latin typeface="Calibri"/>
                <a:cs typeface="Calibri"/>
              </a:rPr>
              <a:t>ELITE UNION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MUNICIPALITY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THESSALONIKI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7980273"/>
            <a:ext cx="2931795" cy="43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https://www.karfitsa.gr/koinonia/thessaloniki-sti-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machi-tis-perifrourisis-tou-seich-sou-oi-ethelontes/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8498585"/>
            <a:ext cx="29578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http://www.epomeathessalonikis.gr/index.php/acti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8701277"/>
            <a:ext cx="1266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vities-menu/246-8-39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67308" y="399287"/>
            <a:ext cx="7002780" cy="8885555"/>
            <a:chOff x="567308" y="399287"/>
            <a:chExt cx="7002780" cy="888555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23" y="2380487"/>
              <a:ext cx="6930390" cy="480974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76071" y="7719059"/>
              <a:ext cx="6412865" cy="1559560"/>
            </a:xfrm>
            <a:custGeom>
              <a:avLst/>
              <a:gdLst/>
              <a:ahLst/>
              <a:cxnLst/>
              <a:rect l="l" t="t" r="r" b="b"/>
              <a:pathLst>
                <a:path w="6412865" h="1559559">
                  <a:moveTo>
                    <a:pt x="3848100" y="751332"/>
                  </a:moveTo>
                  <a:lnTo>
                    <a:pt x="6412610" y="751332"/>
                  </a:lnTo>
                </a:path>
                <a:path w="6412865" h="1559559">
                  <a:moveTo>
                    <a:pt x="0" y="0"/>
                  </a:moveTo>
                  <a:lnTo>
                    <a:pt x="6412357" y="0"/>
                  </a:lnTo>
                </a:path>
                <a:path w="6412865" h="1559559">
                  <a:moveTo>
                    <a:pt x="3848100" y="1559052"/>
                  </a:moveTo>
                  <a:lnTo>
                    <a:pt x="6412610" y="1559052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97375" y="7627238"/>
              <a:ext cx="768350" cy="218440"/>
            </a:xfrm>
            <a:custGeom>
              <a:avLst/>
              <a:gdLst/>
              <a:ahLst/>
              <a:cxnLst/>
              <a:rect l="l" t="t" r="r" b="b"/>
              <a:pathLst>
                <a:path w="768350" h="218440">
                  <a:moveTo>
                    <a:pt x="768096" y="0"/>
                  </a:moveTo>
                  <a:lnTo>
                    <a:pt x="720852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720852" y="217932"/>
                  </a:lnTo>
                  <a:lnTo>
                    <a:pt x="768096" y="217932"/>
                  </a:lnTo>
                  <a:lnTo>
                    <a:pt x="76809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69696" y="10265155"/>
            <a:ext cx="48545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i="1" spc="-5" dirty="0">
                <a:latin typeface="Calibri"/>
                <a:cs typeface="Calibri"/>
              </a:rPr>
              <a:t>Photo</a:t>
            </a:r>
            <a:r>
              <a:rPr sz="800" i="1" dirty="0">
                <a:latin typeface="Calibri"/>
                <a:cs typeface="Calibri"/>
              </a:rPr>
              <a:t> </a:t>
            </a:r>
            <a:r>
              <a:rPr sz="800" i="1" spc="-5" dirty="0">
                <a:latin typeface="Calibri"/>
                <a:cs typeface="Calibri"/>
              </a:rPr>
              <a:t>Sources</a:t>
            </a:r>
            <a:r>
              <a:rPr sz="800" spc="-5" dirty="0">
                <a:latin typeface="Calibri"/>
                <a:cs typeface="Calibri"/>
              </a:rPr>
              <a:t>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https://www.karfitsa.gr/koinonia/thessaloniki-sti-machi-tis-perifrourisis-tou-seich-sou-oi-ethelontes/ </a:t>
            </a:r>
            <a:r>
              <a:rPr sz="8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https://www.voria.gr/article/amazones-ke-ippis-prostatevoun-apo-to-seich-sou-apo-pirkagies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358758" y="7607934"/>
            <a:ext cx="28086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30" dirty="0">
                <a:solidFill>
                  <a:srgbClr val="F1F1F1"/>
                </a:solidFill>
                <a:latin typeface="Calibri"/>
                <a:cs typeface="Calibri"/>
              </a:rPr>
              <a:t>CONTACT</a:t>
            </a:r>
            <a:r>
              <a:rPr sz="1400" b="1" spc="-3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412996" y="8361552"/>
            <a:ext cx="1243965" cy="218440"/>
          </a:xfrm>
          <a:custGeom>
            <a:avLst/>
            <a:gdLst/>
            <a:ahLst/>
            <a:cxnLst/>
            <a:rect l="l" t="t" r="r" b="b"/>
            <a:pathLst>
              <a:path w="1243964" h="218440">
                <a:moveTo>
                  <a:pt x="1243584" y="0"/>
                </a:moveTo>
                <a:lnTo>
                  <a:pt x="1196340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96340" y="217932"/>
                </a:lnTo>
                <a:lnTo>
                  <a:pt x="1243584" y="217932"/>
                </a:lnTo>
                <a:lnTo>
                  <a:pt x="1243584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412996" y="8341817"/>
            <a:ext cx="124396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ORGANISATION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397375" y="9173971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19708" y="8980169"/>
            <a:ext cx="4785995" cy="678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https://www.youtube.com/watch?v=wzrkdteDFsA</a:t>
            </a:r>
            <a:endParaRPr sz="1100">
              <a:latin typeface="Calibri"/>
              <a:cs typeface="Calibri"/>
            </a:endParaRPr>
          </a:p>
          <a:p>
            <a:pPr marL="3617595">
              <a:lnSpc>
                <a:spcPct val="100000"/>
              </a:lnSpc>
              <a:spcBef>
                <a:spcPts val="55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3594100">
              <a:lnSpc>
                <a:spcPct val="100000"/>
              </a:lnSpc>
              <a:spcBef>
                <a:spcPts val="76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epomea@gmail.com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11898" y="7627239"/>
            <a:ext cx="1546860" cy="218440"/>
          </a:xfrm>
          <a:custGeom>
            <a:avLst/>
            <a:gdLst/>
            <a:ahLst/>
            <a:cxnLst/>
            <a:rect l="l" t="t" r="r" b="b"/>
            <a:pathLst>
              <a:path w="1546860" h="218440">
                <a:moveTo>
                  <a:pt x="1546859" y="0"/>
                </a:moveTo>
                <a:lnTo>
                  <a:pt x="0" y="0"/>
                </a:lnTo>
                <a:lnTo>
                  <a:pt x="0" y="217932"/>
                </a:lnTo>
                <a:lnTo>
                  <a:pt x="1546859" y="217932"/>
                </a:lnTo>
                <a:lnTo>
                  <a:pt x="1546859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11898" y="7607934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INFORMATION</a:t>
            </a:r>
            <a:r>
              <a:rPr sz="1400" b="1" spc="-5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LINKS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086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estudantes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faculdade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Ecologia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estabelecida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Bulgária,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perícia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liderada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Centro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Varna.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573779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393700">
              <a:lnSpc>
                <a:spcPts val="1090"/>
              </a:lnSpc>
              <a:spcBef>
                <a:spcPts val="83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Bulgária,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Região Nordeste,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Varna,14 Str.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"Sava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Radulov".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1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Acredita-se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cidadãos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suficientemente empenhados na preservação 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natureza.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Proteger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razões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interesse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próprio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mensagem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enviada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cidadãos.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slogan da iniciativa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é: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"PROTEGER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AMBIENTE</a:t>
            </a:r>
            <a:r>
              <a:rPr sz="1100" spc="2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INTERESSE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PESSOAL</a:t>
            </a:r>
            <a:r>
              <a:rPr sz="11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endParaRPr sz="11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5"/>
              </a:spcBef>
              <a:tabLst>
                <a:tab pos="1766570" algn="l"/>
                <a:tab pos="2920365" algn="l"/>
              </a:tabLst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NÓS".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entanto,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até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data,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abordagem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dominante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ó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ie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tal	t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se 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concentrado em destacar os benefícios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outros ou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natureza,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 vez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apelar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ao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interesse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próprio.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377696" y="3489959"/>
              <a:ext cx="5907405" cy="687705"/>
            </a:xfrm>
            <a:custGeom>
              <a:avLst/>
              <a:gdLst/>
              <a:ahLst/>
              <a:cxnLst/>
              <a:rect l="l" t="t" r="r" b="b"/>
              <a:pathLst>
                <a:path w="5907405" h="687704">
                  <a:moveTo>
                    <a:pt x="5907024" y="0"/>
                  </a:moveTo>
                  <a:lnTo>
                    <a:pt x="0" y="0"/>
                  </a:lnTo>
                  <a:lnTo>
                    <a:pt x="0" y="687324"/>
                  </a:lnTo>
                  <a:lnTo>
                    <a:pt x="5907024" y="687324"/>
                  </a:lnTo>
                  <a:lnTo>
                    <a:pt x="5907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556130" y="3632072"/>
            <a:ext cx="46945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SER</a:t>
            </a:r>
            <a:r>
              <a:rPr spc="-25" dirty="0"/>
              <a:t> </a:t>
            </a:r>
            <a:r>
              <a:rPr spc="-20" dirty="0"/>
              <a:t>PROACTIVO</a:t>
            </a:r>
            <a:r>
              <a:rPr dirty="0"/>
              <a:t> -</a:t>
            </a:r>
            <a:r>
              <a:rPr spc="-5" dirty="0"/>
              <a:t> </a:t>
            </a:r>
            <a:r>
              <a:rPr spc="-15" dirty="0"/>
              <a:t>MUDAR</a:t>
            </a:r>
            <a:r>
              <a:rPr spc="-35" dirty="0"/>
              <a:t> </a:t>
            </a:r>
            <a:r>
              <a:rPr dirty="0"/>
              <a:t>O</a:t>
            </a:r>
            <a:r>
              <a:rPr spc="-15" dirty="0"/>
              <a:t> </a:t>
            </a:r>
            <a:r>
              <a:rPr dirty="0"/>
              <a:t>MUNDO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3870452" y="8096503"/>
            <a:ext cx="307149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 demonstram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série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 iniciadas pelo Centro Público Ambiental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dirigidas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autoridades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natureza.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624839"/>
            <a:ext cx="7560945" cy="7272655"/>
            <a:chOff x="0" y="624839"/>
            <a:chExt cx="7560945" cy="7272655"/>
          </a:xfrm>
        </p:grpSpPr>
        <p:sp>
          <p:nvSpPr>
            <p:cNvPr id="31" name="object 31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7301483"/>
              <a:ext cx="595884" cy="5958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4" y="7796021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53941" y="7217155"/>
            <a:ext cx="256730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651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diversidade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campanhas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(i)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separada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resíduos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papel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escritórios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instituições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educativas;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(ii)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infância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redução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17969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9295" algn="l"/>
                <a:tab pos="1029335" algn="l"/>
                <a:tab pos="1671320" algn="l"/>
                <a:tab pos="2030730" algn="l"/>
                <a:tab pos="2788285" algn="l"/>
              </a:tabLst>
            </a:pP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ener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;	(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iii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)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çã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949322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ecologização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vertical</a:t>
            </a:r>
            <a:r>
              <a:rPr sz="1100" spc="3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edifícios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101722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possível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redução das emissões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gases 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efeito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estufa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Varna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divulgada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livre,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distribuição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materiais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informativos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universidades.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3016122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atividades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 são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vistas 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poluição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reparar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danos,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eventuais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prevalecentes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112891"/>
            <a:ext cx="2919730" cy="87820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6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Prevenir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corte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800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árvores;</a:t>
            </a:r>
            <a:endParaRPr sz="11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108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Realizar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referendo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abordagem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comum."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2101722"/>
            <a:ext cx="2943225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aplicáveis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diferentes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áreas.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questões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ambientais exige que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pessoas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façam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coisas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diferente.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abraçar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mensagens que apelam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benefícios pessoais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ambiental, tais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poupar dinheiro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obter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aprovação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3778376"/>
            <a:ext cx="5121910" cy="60877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2185035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diferentes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exemplo:</a:t>
            </a:r>
            <a:endParaRPr sz="1100">
              <a:latin typeface="Calibri"/>
              <a:cs typeface="Calibri"/>
            </a:endParaRPr>
          </a:p>
          <a:p>
            <a:pPr marL="12700" marR="218440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"Devolver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garrafa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pegar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livro"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recolha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separada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reciclagem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garrafas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papel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vidro,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"Prefiro copos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uso múltiplo"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substituir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infância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copos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plástico de uso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único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copos de metal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múltiplo.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confronta-se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OGM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agricultura biológica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compostagem. 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acampamento ecológico "Ezerets"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vida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saudável,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edifícios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passivos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limpos.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218567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beneficiários da prática são toda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população da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Varna.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950">
              <a:latin typeface="Calibri"/>
              <a:cs typeface="Calibri"/>
            </a:endParaRPr>
          </a:p>
          <a:p>
            <a:pPr marL="12700" marR="218440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Ilyian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Iliev,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fundadores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 partilhou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connosco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Até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agora,</a:t>
            </a:r>
            <a:r>
              <a:rPr sz="1100" b="1" i="1" spc="-5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conseguimos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84785" marR="2184400" indent="-172720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216535" algn="l"/>
                <a:tab pos="217170" algn="l"/>
              </a:tabLst>
            </a:pPr>
            <a:r>
              <a:rPr dirty="0"/>
              <a:t>	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Envolver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300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empresas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para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participar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num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programa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reciclagem;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B7339"/>
              </a:buClr>
              <a:buFont typeface="Arial MT"/>
              <a:buChar char="•"/>
            </a:pPr>
            <a:endParaRPr sz="950">
              <a:latin typeface="Calibri"/>
              <a:cs typeface="Calibri"/>
            </a:endParaRPr>
          </a:p>
          <a:p>
            <a:pPr marL="184785" marR="2185035" indent="-172720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Promover</a:t>
            </a:r>
            <a:r>
              <a:rPr sz="1100" b="1" i="1" spc="15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16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1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45</a:t>
            </a:r>
            <a:r>
              <a:rPr sz="1100" b="1" i="1" spc="16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iniciativas</a:t>
            </a:r>
            <a:r>
              <a:rPr sz="1100" b="1" i="1" spc="17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1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práticas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civis;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Formar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mais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1000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estudantes;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EB7339"/>
              </a:buClr>
              <a:buFont typeface="Arial MT"/>
              <a:buChar char="•"/>
            </a:pPr>
            <a:endParaRPr sz="85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Fornecer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dezenas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consultas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jurídicas;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425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15/12/2009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0208" y="3689603"/>
            <a:ext cx="3079622" cy="4402835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94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122044"/>
            <a:ext cx="6071870" cy="156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campanha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"Eu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escolho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taça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uso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múltiplo"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ganhou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concurso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BEYOND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PLASTIC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AWARD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"Ecologia Rural" do Centro Público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Sustentável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um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escolhidos pelo organismo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europeu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solidariedade que será apresentado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incluído na nova visão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programa.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Comissão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Europeia apresentou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"Página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página" sobre 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"Erasmus+"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período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2014-2020.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"Ecocamp Ezerets"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premiado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"Iniciativa de voluntariado mais influente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2019" pelo Município de Varna.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concurso foi realizado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âmbito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"Atividades juvenis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2019".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5564" y="8662161"/>
            <a:ext cx="5924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iyan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iev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85564" y="9352584"/>
            <a:ext cx="18643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Centro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Público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Ambiental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Desenvolvimento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Sustentável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01439" y="10099040"/>
            <a:ext cx="12319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pecsd.us@gmail.com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8703309"/>
            <a:ext cx="12985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https://ecovarna.info/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1712" y="8982202"/>
            <a:ext cx="2175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https://www.facebook.com/ecovarna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9262617"/>
            <a:ext cx="28352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https://www.youtube.com/channel/UCbfeatfZgQ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9708" y="9465361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rnmChR2KDYDkw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9744557"/>
            <a:ext cx="18669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https://youtu.be/t9DaXPNzwcM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708" y="10024973"/>
            <a:ext cx="28352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https://www.youtube.com/channel/UCbfeatfZgQ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9708" y="10227665"/>
            <a:ext cx="10350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rnmChR2KDYDkw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6071" y="2968751"/>
              <a:ext cx="6982968" cy="472135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59529" y="5565774"/>
            <a:ext cx="307149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Globe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Buddy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cofundadores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pôr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negócio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funcionar. Partilham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paixão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34994" y="6751446"/>
            <a:ext cx="31324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-12700" y="4628923"/>
            <a:ext cx="3517900" cy="3853179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Dinamarca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2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alimentos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animais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deixam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 pegada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considerável.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Por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exemplo,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médio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durante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responsável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pela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emissão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gases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efeito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estufa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equivalente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13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voos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Berlim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Barcelona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volta,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principalmente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devido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utilização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fontes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tradicionais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carne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nos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alimentos.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Globe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Buddy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empresa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fase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arranque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missão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manter os animais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estimação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felizes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saudáveis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através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amigos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planeta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animais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estimação.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conseguinte, este projeto está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abordar 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impacto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ambiental dos alimentos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animais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estimação.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48480" y="7029450"/>
            <a:ext cx="306959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  <a:tabLst>
                <a:tab pos="581025" algn="l"/>
                <a:tab pos="1169670" algn="l"/>
                <a:tab pos="1927225" algn="l"/>
                <a:tab pos="2357120" algn="l"/>
                <a:tab pos="291465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Glo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B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y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sustentabilidade.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48480" y="7334250"/>
            <a:ext cx="3070225" cy="346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6985" algn="r">
              <a:lnSpc>
                <a:spcPts val="1260"/>
              </a:lnSpc>
              <a:spcBef>
                <a:spcPts val="105"/>
              </a:spcBef>
              <a:tabLst>
                <a:tab pos="557530" algn="l"/>
                <a:tab pos="1130935" algn="l"/>
                <a:tab pos="1892935" algn="l"/>
                <a:tab pos="2307590" algn="l"/>
                <a:tab pos="290195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tra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R="5080" algn="r">
              <a:lnSpc>
                <a:spcPts val="126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48480" y="7486650"/>
            <a:ext cx="273621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estimação.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inspirar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48480" y="7943850"/>
            <a:ext cx="3072130" cy="18707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comprometida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Unidas,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conhecidos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17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SDG.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esforços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concentram-se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particularmente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seis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ODS.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17,"Parcerias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Objetivos",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 muito importante, do qual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dependentes.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empresas, organizações,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sector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público,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chave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ODS.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Colabora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impulsionar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1" name="object 31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77696" y="3489959"/>
              <a:ext cx="2402205" cy="687705"/>
            </a:xfrm>
            <a:custGeom>
              <a:avLst/>
              <a:gdLst/>
              <a:ahLst/>
              <a:cxnLst/>
              <a:rect l="l" t="t" r="r" b="b"/>
              <a:pathLst>
                <a:path w="2402204" h="687704">
                  <a:moveTo>
                    <a:pt x="2401824" y="0"/>
                  </a:moveTo>
                  <a:lnTo>
                    <a:pt x="0" y="0"/>
                  </a:lnTo>
                  <a:lnTo>
                    <a:pt x="0" y="687324"/>
                  </a:lnTo>
                  <a:lnTo>
                    <a:pt x="2401824" y="687324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556130" y="3632072"/>
            <a:ext cx="1843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GLOBE</a:t>
            </a:r>
            <a:r>
              <a:rPr spc="-60" dirty="0"/>
              <a:t> </a:t>
            </a:r>
            <a:r>
              <a:rPr spc="-15" dirty="0"/>
              <a:t>BUDDY</a:t>
            </a:r>
          </a:p>
        </p:txBody>
      </p:sp>
      <p:grpSp>
        <p:nvGrpSpPr>
          <p:cNvPr id="36" name="object 36"/>
          <p:cNvGrpSpPr/>
          <p:nvPr/>
        </p:nvGrpSpPr>
        <p:grpSpPr>
          <a:xfrm>
            <a:off x="3620261" y="4946903"/>
            <a:ext cx="3940175" cy="2105025"/>
            <a:chOff x="3620261" y="4946903"/>
            <a:chExt cx="3940175" cy="2105025"/>
          </a:xfrm>
        </p:grpSpPr>
        <p:sp>
          <p:nvSpPr>
            <p:cNvPr id="37" name="object 37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6455663"/>
              <a:ext cx="595884" cy="59588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3854322" y="6371081"/>
            <a:ext cx="2567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95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3854322" y="6547865"/>
            <a:ext cx="1701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2327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palavra-chave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tudo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Globe Buddy faz.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comida para animais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criada de uma forma amiga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planeta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e, por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pegada de carbono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menor.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instalações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produção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movidas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recicláveis.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avaliam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cuidadosamente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fornecedores,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querem ter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certeza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valores.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Contudo,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organização também valoriza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feedback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clientes,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depois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feedback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proativa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"Pawsome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together“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(“patinhas juntas”),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aspetos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negócio,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fornecedores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relevantes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implementação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feedback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3473322"/>
            <a:ext cx="2941955" cy="476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clientes.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Globe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Buddy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aprendeu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climática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negócios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bastante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complexo.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querem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atingir tantos objetivos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curto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espaço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aprenderam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 mantê-lo simples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dar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passo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 concentrar-se, por exemplo,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ingredientes,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talvez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mesmo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isso,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fácil acompanhar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ver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avizinham..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devem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regulamentos,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especialmente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estiverem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diferentes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mercados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nível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internacional.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Existem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 regulamentos dentro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companhia,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diz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respeito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embalagens,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alegações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comercialização.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dê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concentre-se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realista.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conselho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os 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devem esperar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possível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produto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negócio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100%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prazo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curto.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bom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100%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visão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objetivo,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436" y="1186941"/>
            <a:ext cx="2941955" cy="4991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depois dedicar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tempo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lá chegar.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clientes irão valorizá-lo pelo esforço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todas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melhorias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fizer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viagem.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1/1/2020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4111" y="1908047"/>
            <a:ext cx="3064764" cy="5589651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Como já foi mencionado,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fabrico, embalagem, distribuição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alimentos para animais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companhia deixam uma pegada de carbono considerável, principalmente devido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utilização de fontes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carne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alimentos.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marca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Buddy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 sustentável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companhia,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fazem-no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fácil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planeta,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transparência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climático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individuais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acompanhados por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compromisso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redução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mesmos. Concentram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desenvolvimento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 em soluções amigas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clima, por exemplo,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ingredientes que utilizam fontes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insetos.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empresa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entanto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acreditam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suas atividades contribuem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movimento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 indústria. Pensam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precisam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consumidores uma oportunidade de escolher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 sustentável, bem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visão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consequências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diferença.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8687561"/>
            <a:ext cx="12426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bgj@globebuddy.dog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8639682"/>
            <a:ext cx="14363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https://globebuddy.dog/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8147050"/>
            <a:chOff x="567308" y="399287"/>
            <a:chExt cx="7002780" cy="81470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6071" y="2974847"/>
              <a:ext cx="6982968" cy="47152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8420099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8327897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715374" y="8308593"/>
            <a:ext cx="2241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59529" y="5765672"/>
            <a:ext cx="30702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Miljøpunkt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-12700" y="4628923"/>
            <a:ext cx="3517900" cy="27355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Nørrebro,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Dinamarca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2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Miljøpunkt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Nørrebro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fundação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trabalha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melhor ambiente 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Nørrebro.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Fazem-no através da implementação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projetos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ambientais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climáticos tangíveis. Mas também,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desafiando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perceções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cidadãos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decisores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sobre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que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possível.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15536" y="7474457"/>
            <a:ext cx="307149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Miljpunkt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 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organização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procura ajudar Copenhaga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neutralidade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cumprir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Dinamarca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70%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2030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Acordo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Climático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Paris.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27" name="object 27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77696" y="3489959"/>
              <a:ext cx="3537585" cy="687705"/>
            </a:xfrm>
            <a:custGeom>
              <a:avLst/>
              <a:gdLst/>
              <a:ahLst/>
              <a:cxnLst/>
              <a:rect l="l" t="t" r="r" b="b"/>
              <a:pathLst>
                <a:path w="3537585" h="687704">
                  <a:moveTo>
                    <a:pt x="3537204" y="0"/>
                  </a:moveTo>
                  <a:lnTo>
                    <a:pt x="0" y="0"/>
                  </a:lnTo>
                  <a:lnTo>
                    <a:pt x="0" y="687324"/>
                  </a:lnTo>
                  <a:lnTo>
                    <a:pt x="3537204" y="687324"/>
                  </a:lnTo>
                  <a:lnTo>
                    <a:pt x="3537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56130" y="3632072"/>
            <a:ext cx="3211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MILJØPUNKT</a:t>
            </a:r>
            <a:r>
              <a:rPr spc="-55" dirty="0"/>
              <a:t> </a:t>
            </a:r>
            <a:r>
              <a:rPr spc="-5" dirty="0"/>
              <a:t>NØRREBRO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0" y="624839"/>
            <a:ext cx="7560945" cy="6582409"/>
            <a:chOff x="0" y="624839"/>
            <a:chExt cx="7560945" cy="6582409"/>
          </a:xfrm>
        </p:grpSpPr>
        <p:sp>
          <p:nvSpPr>
            <p:cNvPr id="32" name="object 32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6611111"/>
              <a:ext cx="595884" cy="59588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647694" y="7104125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53941" y="6526224"/>
            <a:ext cx="2567940" cy="47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99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1101344"/>
            <a:ext cx="2941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energia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capturada,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coordenada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mantida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Miljpunkt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558544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98830" algn="l"/>
                <a:tab pos="1024255" algn="l"/>
                <a:tab pos="1899920" algn="l"/>
                <a:tab pos="2201545" algn="l"/>
                <a:tab pos="285813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a	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erg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1710944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experiências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distrito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ajudam</a:t>
            </a:r>
            <a:r>
              <a:rPr sz="1100" spc="4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1863344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3444" algn="l"/>
                <a:tab pos="1571625" algn="l"/>
                <a:tab pos="2079625" algn="l"/>
                <a:tab pos="246062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2015744"/>
            <a:ext cx="29387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profissionais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vasta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2168144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distrito.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município,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Miljpunkt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Nørrebro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desempenha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variedade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papéis,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mediador,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instigador,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pontes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coordenador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defensor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cidadãos.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independente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contactos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 organizações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políticas,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papéis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administrativos,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categorias populacionais,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entidade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detém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vantagens.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3539997"/>
            <a:ext cx="22415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Alguns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incluem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3844797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Quinta de impacto: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quinta utiliza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mergulho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hidropónico,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conhecido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marijuana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contentores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 preparativos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missão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tripulada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Marte.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cultivo hidropónico tem lugar completamente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mínimo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crescem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rapidamente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4911597"/>
            <a:ext cx="85216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5216778"/>
            <a:ext cx="2941955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visão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 esforço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dê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produção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fantástico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apesar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facto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áreas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verdes 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caminho nesta importante área.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exemplo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transição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cidades pode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empregos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46251" y="6588379"/>
            <a:ext cx="2941955" cy="1413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Quinta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criada pelo Human Habitat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(design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engenharia)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MPN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angariação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fundos,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facilitação 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piloto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teve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lugar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Jesper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Brochmandsgade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agora melhorado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Colégio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Universitário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Copenhaga.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Aqui,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quinta está incluída tanto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ensino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alimentação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cozinha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cantina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"palco"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extra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eventos.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6251" y="8112632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Intercâmbio de madeira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: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preservar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abatidas.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método consiste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troca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madeira onde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pessoas possam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oferecer árvores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exigir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preservem 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árvores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porte.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disso,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feito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acordo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Metroselskabet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1101344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sejam alertadas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tardar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semanas antes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abatida.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máquina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remoção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madeira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nórdica, que leva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toneladas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torno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raízes.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77436" y="2015744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aproximadamente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30.000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 ser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adquiridas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custos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aproximadamente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5.000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DKK.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resultados nos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anos são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300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poupadas.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Krinsen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Kongens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Nytorv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abate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quinta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Merete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Stagetorn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Slangerup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avenida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12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árvores)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Ørestad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100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vestamager.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3844797"/>
            <a:ext cx="1452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4149597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Miljpunkt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Nørrebro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sublinha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 ambiental aconteça,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de líderes,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governos devem lutar 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realizar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projetos. Segundo Anders Jrn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Jensen,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Director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Miljpunkt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91153" y="5064378"/>
            <a:ext cx="2909570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31750" algn="ctr">
              <a:lnSpc>
                <a:spcPts val="1200"/>
              </a:lnSpc>
              <a:spcBef>
                <a:spcPts val="240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 O meu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objetivo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ajudar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numerosas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iniciativas ambientais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Nørrebro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valem 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pena. Quando lancei o projeto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Ladegrds, eu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próprio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uma marca de fogo que utilizava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Miljpunkt Nørrebro.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Uma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organização respeitável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como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Miljpunkt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Nørrebro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</a:t>
            </a:r>
            <a:r>
              <a:rPr sz="1100" b="1" i="1" spc="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necessária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excelentes ideias se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difundam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tenham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impacto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nível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distrital..“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77436" y="6435978"/>
            <a:ext cx="16205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7436" y="6740779"/>
            <a:ext cx="187578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9565" algn="l"/>
                <a:tab pos="1002665" algn="l"/>
                <a:tab pos="131699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	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ét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j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pun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kt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7436" y="6893179"/>
            <a:ext cx="1644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3505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transferíveis.	Defendem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84341" y="6740779"/>
            <a:ext cx="102171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indent="114300">
              <a:lnSpc>
                <a:spcPts val="1200"/>
              </a:lnSpc>
              <a:spcBef>
                <a:spcPts val="240"/>
              </a:spcBef>
              <a:tabLst>
                <a:tab pos="826135" algn="l"/>
                <a:tab pos="94678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ørre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	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77436" y="7045579"/>
            <a:ext cx="29400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autoridades,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77436" y="7197979"/>
            <a:ext cx="2941955" cy="1108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líderes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forjar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empenhados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tomar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 climáticas. Antes de iniciar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necessidade real da mudança, apontam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potenciais dificuldades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determinam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eficaz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Regras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Casa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Lersgrftens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38631" y="10017658"/>
            <a:ext cx="12065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38631" y="10322458"/>
            <a:ext cx="13233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38631" y="9599167"/>
            <a:ext cx="5073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DE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78358" y="399287"/>
            <a:ext cx="6991984" cy="9144000"/>
            <a:chOff x="578358" y="399287"/>
            <a:chExt cx="6991984" cy="9144000"/>
          </a:xfrm>
        </p:grpSpPr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78358" y="9409937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833872" y="894892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59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78661" y="9110583"/>
              <a:ext cx="315595" cy="300355"/>
            </a:xfrm>
            <a:custGeom>
              <a:avLst/>
              <a:gdLst/>
              <a:ahLst/>
              <a:cxnLst/>
              <a:rect l="l" t="t" r="r" b="b"/>
              <a:pathLst>
                <a:path w="315595" h="300354">
                  <a:moveTo>
                    <a:pt x="155644" y="0"/>
                  </a:moveTo>
                  <a:lnTo>
                    <a:pt x="95240" y="10175"/>
                  </a:lnTo>
                  <a:lnTo>
                    <a:pt x="55239" y="32962"/>
                  </a:lnTo>
                  <a:lnTo>
                    <a:pt x="25465" y="64959"/>
                  </a:lnTo>
                  <a:lnTo>
                    <a:pt x="6769" y="103441"/>
                  </a:lnTo>
                  <a:lnTo>
                    <a:pt x="0" y="145680"/>
                  </a:lnTo>
                  <a:lnTo>
                    <a:pt x="6008" y="188948"/>
                  </a:lnTo>
                  <a:lnTo>
                    <a:pt x="25644" y="230520"/>
                  </a:lnTo>
                  <a:lnTo>
                    <a:pt x="53838" y="261254"/>
                  </a:lnTo>
                  <a:lnTo>
                    <a:pt x="62093" y="251602"/>
                  </a:lnTo>
                  <a:lnTo>
                    <a:pt x="49193" y="239420"/>
                  </a:lnTo>
                  <a:lnTo>
                    <a:pt x="38138" y="226059"/>
                  </a:lnTo>
                  <a:lnTo>
                    <a:pt x="28964" y="211437"/>
                  </a:lnTo>
                  <a:lnTo>
                    <a:pt x="21707" y="195468"/>
                  </a:lnTo>
                  <a:lnTo>
                    <a:pt x="41519" y="185435"/>
                  </a:lnTo>
                  <a:lnTo>
                    <a:pt x="37836" y="177815"/>
                  </a:lnTo>
                  <a:lnTo>
                    <a:pt x="35804" y="174132"/>
                  </a:lnTo>
                  <a:lnTo>
                    <a:pt x="29835" y="177180"/>
                  </a:lnTo>
                  <a:lnTo>
                    <a:pt x="23993" y="179847"/>
                  </a:lnTo>
                  <a:lnTo>
                    <a:pt x="17770" y="183022"/>
                  </a:lnTo>
                  <a:lnTo>
                    <a:pt x="15450" y="172674"/>
                  </a:lnTo>
                  <a:lnTo>
                    <a:pt x="13881" y="162337"/>
                  </a:lnTo>
                  <a:lnTo>
                    <a:pt x="13145" y="151929"/>
                  </a:lnTo>
                  <a:lnTo>
                    <a:pt x="13325" y="141366"/>
                  </a:lnTo>
                  <a:lnTo>
                    <a:pt x="64379" y="141366"/>
                  </a:lnTo>
                  <a:lnTo>
                    <a:pt x="64379" y="128412"/>
                  </a:lnTo>
                  <a:lnTo>
                    <a:pt x="14722" y="128412"/>
                  </a:lnTo>
                  <a:lnTo>
                    <a:pt x="16808" y="117471"/>
                  </a:lnTo>
                  <a:lnTo>
                    <a:pt x="19691" y="106886"/>
                  </a:lnTo>
                  <a:lnTo>
                    <a:pt x="23455" y="96587"/>
                  </a:lnTo>
                  <a:lnTo>
                    <a:pt x="28184" y="86502"/>
                  </a:lnTo>
                  <a:lnTo>
                    <a:pt x="37074" y="92471"/>
                  </a:lnTo>
                  <a:lnTo>
                    <a:pt x="41773" y="95392"/>
                  </a:lnTo>
                  <a:lnTo>
                    <a:pt x="48885" y="84724"/>
                  </a:lnTo>
                  <a:lnTo>
                    <a:pt x="34661" y="75199"/>
                  </a:lnTo>
                  <a:lnTo>
                    <a:pt x="43265" y="63367"/>
                  </a:lnTo>
                  <a:lnTo>
                    <a:pt x="52917" y="52641"/>
                  </a:lnTo>
                  <a:lnTo>
                    <a:pt x="63665" y="43035"/>
                  </a:lnTo>
                  <a:lnTo>
                    <a:pt x="75555" y="34559"/>
                  </a:lnTo>
                  <a:lnTo>
                    <a:pt x="78730" y="39512"/>
                  </a:lnTo>
                  <a:lnTo>
                    <a:pt x="85080" y="48656"/>
                  </a:lnTo>
                  <a:lnTo>
                    <a:pt x="95748" y="41671"/>
                  </a:lnTo>
                  <a:lnTo>
                    <a:pt x="86731" y="28209"/>
                  </a:lnTo>
                  <a:lnTo>
                    <a:pt x="100007" y="22302"/>
                  </a:lnTo>
                  <a:lnTo>
                    <a:pt x="113592" y="17906"/>
                  </a:lnTo>
                  <a:lnTo>
                    <a:pt x="127558" y="15011"/>
                  </a:lnTo>
                  <a:lnTo>
                    <a:pt x="141976" y="13604"/>
                  </a:lnTo>
                  <a:lnTo>
                    <a:pt x="141976" y="64150"/>
                  </a:lnTo>
                  <a:lnTo>
                    <a:pt x="154930" y="64150"/>
                  </a:lnTo>
                  <a:lnTo>
                    <a:pt x="154930" y="13350"/>
                  </a:lnTo>
                  <a:lnTo>
                    <a:pt x="167249" y="14341"/>
                  </a:lnTo>
                  <a:lnTo>
                    <a:pt x="179282" y="16224"/>
                  </a:lnTo>
                  <a:lnTo>
                    <a:pt x="191077" y="19083"/>
                  </a:lnTo>
                  <a:lnTo>
                    <a:pt x="202682" y="23002"/>
                  </a:lnTo>
                  <a:lnTo>
                    <a:pt x="194554" y="35194"/>
                  </a:lnTo>
                  <a:lnTo>
                    <a:pt x="205222" y="42306"/>
                  </a:lnTo>
                  <a:lnTo>
                    <a:pt x="214620" y="28336"/>
                  </a:lnTo>
                  <a:lnTo>
                    <a:pt x="226086" y="33982"/>
                  </a:lnTo>
                  <a:lnTo>
                    <a:pt x="239576" y="42925"/>
                  </a:lnTo>
                  <a:lnTo>
                    <a:pt x="252303" y="53179"/>
                  </a:lnTo>
                  <a:lnTo>
                    <a:pt x="261483" y="62753"/>
                  </a:lnTo>
                  <a:lnTo>
                    <a:pt x="247894" y="71897"/>
                  </a:lnTo>
                  <a:lnTo>
                    <a:pt x="255006" y="82438"/>
                  </a:lnTo>
                  <a:lnTo>
                    <a:pt x="293195" y="113377"/>
                  </a:lnTo>
                  <a:lnTo>
                    <a:pt x="297932" y="128539"/>
                  </a:lnTo>
                  <a:lnTo>
                    <a:pt x="251704" y="128539"/>
                  </a:lnTo>
                  <a:lnTo>
                    <a:pt x="251704" y="141239"/>
                  </a:lnTo>
                  <a:lnTo>
                    <a:pt x="300726" y="141239"/>
                  </a:lnTo>
                  <a:lnTo>
                    <a:pt x="302185" y="151943"/>
                  </a:lnTo>
                  <a:lnTo>
                    <a:pt x="302869" y="162575"/>
                  </a:lnTo>
                  <a:lnTo>
                    <a:pt x="302673" y="173208"/>
                  </a:lnTo>
                  <a:lnTo>
                    <a:pt x="301488" y="183911"/>
                  </a:lnTo>
                  <a:lnTo>
                    <a:pt x="284851" y="179974"/>
                  </a:lnTo>
                  <a:lnTo>
                    <a:pt x="281803" y="192166"/>
                  </a:lnTo>
                  <a:lnTo>
                    <a:pt x="299583" y="196865"/>
                  </a:lnTo>
                  <a:lnTo>
                    <a:pt x="295739" y="212209"/>
                  </a:lnTo>
                  <a:lnTo>
                    <a:pt x="290455" y="226837"/>
                  </a:lnTo>
                  <a:lnTo>
                    <a:pt x="283670" y="240799"/>
                  </a:lnTo>
                  <a:lnTo>
                    <a:pt x="275326" y="254142"/>
                  </a:lnTo>
                  <a:lnTo>
                    <a:pt x="261102" y="244871"/>
                  </a:lnTo>
                  <a:lnTo>
                    <a:pt x="254117" y="255539"/>
                  </a:lnTo>
                  <a:lnTo>
                    <a:pt x="267833" y="264683"/>
                  </a:lnTo>
                  <a:lnTo>
                    <a:pt x="259197" y="273827"/>
                  </a:lnTo>
                  <a:lnTo>
                    <a:pt x="250434" y="282209"/>
                  </a:lnTo>
                  <a:lnTo>
                    <a:pt x="241036" y="290210"/>
                  </a:lnTo>
                  <a:lnTo>
                    <a:pt x="248529" y="300116"/>
                  </a:lnTo>
                  <a:lnTo>
                    <a:pt x="249418" y="299354"/>
                  </a:lnTo>
                  <a:lnTo>
                    <a:pt x="250053" y="299100"/>
                  </a:lnTo>
                  <a:lnTo>
                    <a:pt x="284428" y="263638"/>
                  </a:lnTo>
                  <a:lnTo>
                    <a:pt x="306012" y="224345"/>
                  </a:lnTo>
                  <a:lnTo>
                    <a:pt x="315143" y="180647"/>
                  </a:lnTo>
                  <a:lnTo>
                    <a:pt x="311521" y="132603"/>
                  </a:lnTo>
                  <a:lnTo>
                    <a:pt x="299012" y="93985"/>
                  </a:lnTo>
                  <a:lnTo>
                    <a:pt x="278501" y="61404"/>
                  </a:lnTo>
                  <a:lnTo>
                    <a:pt x="250371" y="34895"/>
                  </a:lnTo>
                  <a:lnTo>
                    <a:pt x="215001" y="14493"/>
                  </a:lnTo>
                  <a:lnTo>
                    <a:pt x="185519" y="4300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9" y="9206547"/>
              <a:ext cx="153924" cy="23158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941568" y="9054083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409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36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274300"/>
            <a:ext cx="1143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10</a:t>
            </a:r>
            <a:endParaRPr sz="700">
              <a:latin typeface="Calibri"/>
              <a:cs typeface="Calibri"/>
            </a:endParaRPr>
          </a:p>
          <a:p>
            <a:pPr marL="35560">
              <a:lnSpc>
                <a:spcPct val="10000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0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122044"/>
            <a:ext cx="6073140" cy="2023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Numerosos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Miljpunkt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Nørrebro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contra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 climáticas na Dinamarca.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iniciativas, tais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Traebrsen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Farm, ajudaram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reduzir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Dinamarca.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disso,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investigação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poluição por partículas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revelou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poluição causada pelos automóveis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diesel era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extremamente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elevada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Bispebjerg. Miljpunkt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modificar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regulamentação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zona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melhor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população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poluição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diesel.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Estima-se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residentes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morrem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Copenhaga,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 também doenças crónicas não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fatais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etc.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coisas,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escreveram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Comissão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Parlamento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dinamarquês, na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 estimaram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custo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anual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75 mil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milhões 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coroas dinamarquesas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Dinamarca.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retomado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Parlamento dinamarquês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 Dinamarquesa de Proteção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 ajustou então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custo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80 mil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milhões de DKK. Vários partidos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Parlamento dinamarquês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anunciaram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irão reforçar 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regras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zona ambiental depois de eles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terem argumentado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poluição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maior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autoridades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tinham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reconhecido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86453" y="8669781"/>
            <a:ext cx="14693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ag21.andersj@gmail.com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0927" y="8663685"/>
            <a:ext cx="1667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https://miljoe-noerrebro.dk/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67308" y="399287"/>
            <a:ext cx="7002780" cy="8147050"/>
            <a:chOff x="567308" y="399287"/>
            <a:chExt cx="7002780" cy="814705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8947" y="3337559"/>
              <a:ext cx="4966716" cy="458114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6071" y="8420099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97375" y="8327897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715374" y="8308593"/>
            <a:ext cx="2241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2464435" cy="3327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1090"/>
              </a:lnSpc>
              <a:spcBef>
                <a:spcPts val="33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5073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rtu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118097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59529" y="5649213"/>
            <a:ext cx="307149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Portuguesa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Educação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Ambiental,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Organização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Governamental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lucrativos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(ONG),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Junho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1990.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6411594"/>
            <a:ext cx="3067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2020,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47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secundárias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tornaram-se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8883" y="6472554"/>
            <a:ext cx="2847340" cy="11709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200"/>
              </a:lnSpc>
              <a:spcBef>
                <a:spcPts val="3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rede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visa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alfabetização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socioambiental, na comunidade educativa, sobre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os impactos da qualidade do ar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os seus efeitos,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sobretudo na saúde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humana,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assim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encorajar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participação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ativa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vida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quotidiana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das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operam.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seguimento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projeto-piloto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mesmo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nome.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3" name="object 33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77696" y="3255263"/>
              <a:ext cx="5791200" cy="1064260"/>
            </a:xfrm>
            <a:custGeom>
              <a:avLst/>
              <a:gdLst/>
              <a:ahLst/>
              <a:cxnLst/>
              <a:rect l="l" t="t" r="r" b="b"/>
              <a:pathLst>
                <a:path w="5791200" h="1064260">
                  <a:moveTo>
                    <a:pt x="5791200" y="0"/>
                  </a:moveTo>
                  <a:lnTo>
                    <a:pt x="0" y="0"/>
                  </a:lnTo>
                  <a:lnTo>
                    <a:pt x="0" y="1063752"/>
                  </a:lnTo>
                  <a:lnTo>
                    <a:pt x="5791200" y="1063752"/>
                  </a:lnTo>
                  <a:lnTo>
                    <a:pt x="579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53941" y="7842884"/>
            <a:ext cx="3071495" cy="1870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MAPeAR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pretende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introduzir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investigação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metodologias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científicas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secundárias,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ar;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alfabetização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socioambiental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secundárias; formar professores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agentes multiplicadores MAPeAR,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ferramentas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digitais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ar;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encorajar professores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desenvolvimento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políticas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inteligentes,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resilientes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502410" y="3255085"/>
            <a:ext cx="54095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MAPEAR</a:t>
            </a:r>
            <a:r>
              <a:rPr spc="-20" dirty="0"/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dirty="0"/>
              <a:t>REDE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-10" dirty="0"/>
              <a:t> EDUCAÇÃO</a:t>
            </a:r>
            <a:r>
              <a:rPr spc="-30" dirty="0"/>
              <a:t> </a:t>
            </a:r>
            <a:r>
              <a:rPr spc="-45" dirty="0"/>
              <a:t>PARA</a:t>
            </a:r>
            <a:r>
              <a:rPr dirty="0"/>
              <a:t> UMA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502410" y="3586352"/>
            <a:ext cx="543750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CARTOGRAFIA 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AMBIENTAL 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COLABORATIVA </a:t>
            </a:r>
            <a:r>
              <a:rPr sz="2400" b="1" spc="-5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QUALIDADE</a:t>
            </a:r>
            <a:r>
              <a:rPr sz="24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AR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 DO </a:t>
            </a: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RUÍDO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620261" y="4946903"/>
            <a:ext cx="3940175" cy="2794000"/>
            <a:chOff x="3620261" y="4946903"/>
            <a:chExt cx="3940175" cy="2794000"/>
          </a:xfrm>
        </p:grpSpPr>
        <p:sp>
          <p:nvSpPr>
            <p:cNvPr id="41" name="object 41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7142987"/>
              <a:ext cx="595884" cy="59740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647693" y="7637525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3853941" y="7059294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59529" y="5645911"/>
            <a:ext cx="3071495" cy="4991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centro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baseado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voluntariado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ciência,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cultura,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arte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ativismo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florescem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juntos.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48310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Nørrebro,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Dinamarca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494030" marR="287020" algn="just">
              <a:lnSpc>
                <a:spcPct val="83200"/>
              </a:lnSpc>
              <a:spcBef>
                <a:spcPts val="122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Criada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2016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colaboração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Københavns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Kultur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Fritidsforvaltning,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Bioteket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uma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jóia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escondida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Nørrebro.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494030" marR="285750" indent="31750" algn="just">
              <a:lnSpc>
                <a:spcPct val="834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constituída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contentores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transporte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marítimo reciclados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remodelados acolhendo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oficina,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laboratório,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espaço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cogumelos,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nível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 solo,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estufa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acomoda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crescimento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plantas,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música,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arte,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sociais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pela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jardim aberto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GRO-SELV HAVEN, outra jóia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escondida em Nordvest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conta vários jardins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espalhados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longo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dos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carris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dos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comboios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Lersøparken.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850">
              <a:latin typeface="Calibri"/>
              <a:cs typeface="Calibri"/>
            </a:endParaRPr>
          </a:p>
          <a:p>
            <a:pPr marL="494030" marR="287020" algn="just">
              <a:lnSpc>
                <a:spcPct val="834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recém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formada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(2020)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associação voluntária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por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detrás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NÅFBE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-</a:t>
            </a:r>
            <a:r>
              <a:rPr sz="1100" spc="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Åbne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Fælleskab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Nørrebro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Bæredygtige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Experimenter (comunidade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aberta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Nørrebro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experiências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sustentáveis).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15536" y="7338186"/>
            <a:ext cx="3072130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 ensina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população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cultivo 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música,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arte,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acessíveis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famílias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indivíduos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anteriormente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tinham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tema,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dá-lhes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competências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confiança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tentarem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verdes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jardinagem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cultivo de alimentos em casa.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Incorpora 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 da união,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sintam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valorizadas.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6" name="object 26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77696" y="3489959"/>
              <a:ext cx="2402205" cy="687705"/>
            </a:xfrm>
            <a:custGeom>
              <a:avLst/>
              <a:gdLst/>
              <a:ahLst/>
              <a:cxnLst/>
              <a:rect l="l" t="t" r="r" b="b"/>
              <a:pathLst>
                <a:path w="2402204" h="687704">
                  <a:moveTo>
                    <a:pt x="2401824" y="0"/>
                  </a:moveTo>
                  <a:lnTo>
                    <a:pt x="0" y="0"/>
                  </a:lnTo>
                  <a:lnTo>
                    <a:pt x="0" y="687324"/>
                  </a:lnTo>
                  <a:lnTo>
                    <a:pt x="2401824" y="687324"/>
                  </a:lnTo>
                  <a:lnTo>
                    <a:pt x="2401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56130" y="3632072"/>
            <a:ext cx="1242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BIOTEKET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20261" y="4946903"/>
            <a:ext cx="3940175" cy="2260600"/>
            <a:chOff x="3620261" y="4946903"/>
            <a:chExt cx="3940175" cy="2260600"/>
          </a:xfrm>
        </p:grpSpPr>
        <p:sp>
          <p:nvSpPr>
            <p:cNvPr id="32" name="object 3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6611111"/>
              <a:ext cx="595884" cy="5958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3" y="7104125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53941" y="6526224"/>
            <a:ext cx="2567940" cy="47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101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01344"/>
            <a:ext cx="294259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democratizar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ciência,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relação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vida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cidadãos.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1710944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acolhe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nacionalidades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cocriação. Aprecia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colaborações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representa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aberta.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facilitar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aquisição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torná-lo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divertido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belo.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experiências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 urbana sustentável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cores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caleidoscópicas.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3082797"/>
            <a:ext cx="2941955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quartas-feiras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convida 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noite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convívio comunitário. 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15.30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19.30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amistosos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mestres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jogos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bairro,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Ole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Jakob, guiam os presentes através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jogos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tabuleiro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interessantes,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profundos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emocionantes que podem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variar entre 20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minutos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jogo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noite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inteira,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dependendo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jogo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tabuleiro que for escolhido. Encorajam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trazerem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atmosfera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acolhedora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espírito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livre,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momentos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humor.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4759197"/>
            <a:ext cx="29406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4515" algn="l"/>
                <a:tab pos="974090" algn="l"/>
                <a:tab pos="1259205" algn="l"/>
                <a:tab pos="2350770" algn="l"/>
                <a:tab pos="25730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aç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rec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ega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à	reg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4911597"/>
            <a:ext cx="2941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33780" algn="l"/>
                <a:tab pos="1369060" algn="l"/>
                <a:tab pos="2001520" algn="l"/>
                <a:tab pos="286131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spe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ca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5064378"/>
            <a:ext cx="29400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migrantes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refugiados)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conhecerem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5216778"/>
            <a:ext cx="11188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5521578"/>
            <a:ext cx="294132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longo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 sobre vários temas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fomentam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ethos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sustentabilidade,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5978778"/>
            <a:ext cx="52768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inclusão.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6283578"/>
            <a:ext cx="294132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competências abaixo indicadas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caminhos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negócios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bebidas produzidos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trazerem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sustentabilidade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7197979"/>
            <a:ext cx="2942590" cy="1718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trabalho.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exemplo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Domingo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sem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carros: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Workshop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de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Cultivo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cavilhas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inoculadas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com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fungos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desejo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difundir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cultivar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cogumelos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facilmente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jardim,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noutros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cavilhas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cogumelos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fáceis de cultivar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cogumelos,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métodos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levam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tempo.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7436" y="1101344"/>
            <a:ext cx="102044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Festival</a:t>
            </a:r>
            <a:r>
              <a:rPr sz="11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48TIMER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1406144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 participa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criadora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festival chamado 48 TIMER,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pontos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altos da participação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cocriação. Trata-se de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festival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cultural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realizado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Nørrebro.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reforçar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área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enquanto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lugar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excelente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viver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visitar, junto dos habitantes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Copenhaga.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fim-de-semana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celebram-se as iniciativas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pouco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tradicionais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encontram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Nørrebro. 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conteúdo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festival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iniciadores,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artistas,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residentes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locais.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3082797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3800" algn="l"/>
                <a:tab pos="1948180" algn="l"/>
                <a:tab pos="236410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raf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ørre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77436" y="3235197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mostrando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adorável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oásis...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3692397"/>
            <a:ext cx="19513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320colab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x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Nåfbe: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Jardim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Som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3997197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tarde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noite inteira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som 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belo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Lersøparken.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320colab,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experimental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escondido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Refshaleøen,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Nørrebro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colaboram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curadoria de 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9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horas de música.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Bioteket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preza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espaço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livres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expressarem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segurança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abertamente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 comunidade 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respeito,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comportamento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discorde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tolerado.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77436" y="5826378"/>
            <a:ext cx="14528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89628" y="6131178"/>
            <a:ext cx="291211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2885" marR="213360" algn="ctr">
              <a:lnSpc>
                <a:spcPts val="1200"/>
              </a:lnSpc>
              <a:spcBef>
                <a:spcPts val="240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Penso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cada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cidade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valorizaria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ter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-229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"centro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verde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cultural"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como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Bioteket.</a:t>
            </a:r>
            <a:endParaRPr sz="1100">
              <a:latin typeface="Calibri"/>
              <a:cs typeface="Calibri"/>
            </a:endParaRPr>
          </a:p>
          <a:p>
            <a:pPr marL="12700" marR="5080" indent="635" algn="ctr">
              <a:lnSpc>
                <a:spcPts val="1200"/>
              </a:lnSpc>
              <a:spcBef>
                <a:spcPts val="5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Havendo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necessidade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uma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vontade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levar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sustentabilidade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às casas das famílias nas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regiões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toda a Europa,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esta organização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poderá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mostrar muitas das melhores práticas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nesse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domínio."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38631" y="9779000"/>
            <a:ext cx="1323340" cy="49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2016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38631" y="9360509"/>
            <a:ext cx="5073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DE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78358" y="399287"/>
            <a:ext cx="6991984" cy="8944610"/>
            <a:chOff x="578358" y="399287"/>
            <a:chExt cx="6991984" cy="894461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8358" y="9210294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3872" y="8750807"/>
              <a:ext cx="594360" cy="593090"/>
            </a:xfrm>
            <a:custGeom>
              <a:avLst/>
              <a:gdLst/>
              <a:ahLst/>
              <a:cxnLst/>
              <a:rect l="l" t="t" r="r" b="b"/>
              <a:pathLst>
                <a:path w="594360" h="593090">
                  <a:moveTo>
                    <a:pt x="297179" y="0"/>
                  </a:moveTo>
                  <a:lnTo>
                    <a:pt x="248986" y="3879"/>
                  </a:lnTo>
                  <a:lnTo>
                    <a:pt x="203265" y="15111"/>
                  </a:lnTo>
                  <a:lnTo>
                    <a:pt x="160628" y="33086"/>
                  </a:lnTo>
                  <a:lnTo>
                    <a:pt x="121688" y="57192"/>
                  </a:lnTo>
                  <a:lnTo>
                    <a:pt x="87058" y="86820"/>
                  </a:lnTo>
                  <a:lnTo>
                    <a:pt x="57351" y="121359"/>
                  </a:lnTo>
                  <a:lnTo>
                    <a:pt x="33179" y="160198"/>
                  </a:lnTo>
                  <a:lnTo>
                    <a:pt x="15154" y="202728"/>
                  </a:lnTo>
                  <a:lnTo>
                    <a:pt x="3890" y="248338"/>
                  </a:lnTo>
                  <a:lnTo>
                    <a:pt x="0" y="296418"/>
                  </a:lnTo>
                  <a:lnTo>
                    <a:pt x="3890" y="344497"/>
                  </a:lnTo>
                  <a:lnTo>
                    <a:pt x="15154" y="390107"/>
                  </a:lnTo>
                  <a:lnTo>
                    <a:pt x="33179" y="432637"/>
                  </a:lnTo>
                  <a:lnTo>
                    <a:pt x="57351" y="471476"/>
                  </a:lnTo>
                  <a:lnTo>
                    <a:pt x="87058" y="506015"/>
                  </a:lnTo>
                  <a:lnTo>
                    <a:pt x="121688" y="535643"/>
                  </a:lnTo>
                  <a:lnTo>
                    <a:pt x="160628" y="559749"/>
                  </a:lnTo>
                  <a:lnTo>
                    <a:pt x="203265" y="577724"/>
                  </a:lnTo>
                  <a:lnTo>
                    <a:pt x="248986" y="588956"/>
                  </a:lnTo>
                  <a:lnTo>
                    <a:pt x="297179" y="592835"/>
                  </a:lnTo>
                  <a:lnTo>
                    <a:pt x="345373" y="588956"/>
                  </a:lnTo>
                  <a:lnTo>
                    <a:pt x="391094" y="577724"/>
                  </a:lnTo>
                  <a:lnTo>
                    <a:pt x="433731" y="559749"/>
                  </a:lnTo>
                  <a:lnTo>
                    <a:pt x="472671" y="535643"/>
                  </a:lnTo>
                  <a:lnTo>
                    <a:pt x="507301" y="506015"/>
                  </a:lnTo>
                  <a:lnTo>
                    <a:pt x="537008" y="471476"/>
                  </a:lnTo>
                  <a:lnTo>
                    <a:pt x="561180" y="432637"/>
                  </a:lnTo>
                  <a:lnTo>
                    <a:pt x="579205" y="390107"/>
                  </a:lnTo>
                  <a:lnTo>
                    <a:pt x="590469" y="344497"/>
                  </a:lnTo>
                  <a:lnTo>
                    <a:pt x="594360" y="296418"/>
                  </a:lnTo>
                  <a:lnTo>
                    <a:pt x="590469" y="248338"/>
                  </a:lnTo>
                  <a:lnTo>
                    <a:pt x="579205" y="202728"/>
                  </a:lnTo>
                  <a:lnTo>
                    <a:pt x="561180" y="160198"/>
                  </a:lnTo>
                  <a:lnTo>
                    <a:pt x="537008" y="121359"/>
                  </a:lnTo>
                  <a:lnTo>
                    <a:pt x="507301" y="86820"/>
                  </a:lnTo>
                  <a:lnTo>
                    <a:pt x="472671" y="57192"/>
                  </a:lnTo>
                  <a:lnTo>
                    <a:pt x="433731" y="33086"/>
                  </a:lnTo>
                  <a:lnTo>
                    <a:pt x="391094" y="15111"/>
                  </a:lnTo>
                  <a:lnTo>
                    <a:pt x="345373" y="3879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78661" y="8910955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6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7"/>
                  </a:lnTo>
                  <a:lnTo>
                    <a:pt x="53838" y="262635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1"/>
                  </a:lnTo>
                  <a:lnTo>
                    <a:pt x="41519" y="186435"/>
                  </a:lnTo>
                  <a:lnTo>
                    <a:pt x="35804" y="175005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5"/>
                  </a:lnTo>
                  <a:lnTo>
                    <a:pt x="64379" y="141985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7"/>
                  </a:lnTo>
                  <a:lnTo>
                    <a:pt x="214620" y="28447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1"/>
                  </a:lnTo>
                  <a:lnTo>
                    <a:pt x="247894" y="72262"/>
                  </a:lnTo>
                  <a:lnTo>
                    <a:pt x="255006" y="82930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1"/>
                  </a:lnTo>
                  <a:lnTo>
                    <a:pt x="284851" y="180974"/>
                  </a:lnTo>
                  <a:lnTo>
                    <a:pt x="281803" y="193166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3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1"/>
                  </a:lnTo>
                  <a:lnTo>
                    <a:pt x="248529" y="301624"/>
                  </a:lnTo>
                  <a:lnTo>
                    <a:pt x="249418" y="300862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49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9" y="9008427"/>
              <a:ext cx="153924" cy="23158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41568" y="8854439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1848"/>
                  </a:moveTo>
                  <a:lnTo>
                    <a:pt x="171577" y="211848"/>
                  </a:lnTo>
                  <a:lnTo>
                    <a:pt x="167259" y="211963"/>
                  </a:lnTo>
                  <a:lnTo>
                    <a:pt x="166243" y="212471"/>
                  </a:lnTo>
                  <a:lnTo>
                    <a:pt x="165862" y="213106"/>
                  </a:lnTo>
                  <a:lnTo>
                    <a:pt x="163703" y="215646"/>
                  </a:lnTo>
                  <a:lnTo>
                    <a:pt x="161798" y="215646"/>
                  </a:lnTo>
                  <a:lnTo>
                    <a:pt x="159766" y="212979"/>
                  </a:lnTo>
                  <a:lnTo>
                    <a:pt x="159385" y="212344"/>
                  </a:lnTo>
                  <a:lnTo>
                    <a:pt x="158242" y="211963"/>
                  </a:lnTo>
                  <a:lnTo>
                    <a:pt x="154051" y="211848"/>
                  </a:lnTo>
                  <a:lnTo>
                    <a:pt x="150622" y="211963"/>
                  </a:lnTo>
                  <a:lnTo>
                    <a:pt x="146812" y="211963"/>
                  </a:lnTo>
                  <a:lnTo>
                    <a:pt x="147193" y="220853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20599"/>
                  </a:lnTo>
                  <a:lnTo>
                    <a:pt x="178816" y="211848"/>
                  </a:lnTo>
                  <a:close/>
                </a:path>
                <a:path w="380364" h="363220">
                  <a:moveTo>
                    <a:pt x="224536" y="211963"/>
                  </a:moveTo>
                  <a:lnTo>
                    <a:pt x="222758" y="211963"/>
                  </a:lnTo>
                  <a:lnTo>
                    <a:pt x="221107" y="211848"/>
                  </a:lnTo>
                  <a:lnTo>
                    <a:pt x="219329" y="211963"/>
                  </a:lnTo>
                  <a:lnTo>
                    <a:pt x="216154" y="212090"/>
                  </a:lnTo>
                  <a:lnTo>
                    <a:pt x="212471" y="210693"/>
                  </a:lnTo>
                  <a:lnTo>
                    <a:pt x="210058" y="214376"/>
                  </a:lnTo>
                  <a:lnTo>
                    <a:pt x="209677" y="214757"/>
                  </a:lnTo>
                  <a:lnTo>
                    <a:pt x="207264" y="214122"/>
                  </a:lnTo>
                  <a:lnTo>
                    <a:pt x="204978" y="213233"/>
                  </a:lnTo>
                  <a:lnTo>
                    <a:pt x="204216" y="212090"/>
                  </a:lnTo>
                  <a:lnTo>
                    <a:pt x="203200" y="212090"/>
                  </a:lnTo>
                  <a:lnTo>
                    <a:pt x="199771" y="211848"/>
                  </a:lnTo>
                  <a:lnTo>
                    <a:pt x="196342" y="211963"/>
                  </a:lnTo>
                  <a:lnTo>
                    <a:pt x="192532" y="211963"/>
                  </a:lnTo>
                  <a:lnTo>
                    <a:pt x="192913" y="220853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20599"/>
                  </a:lnTo>
                  <a:lnTo>
                    <a:pt x="224536" y="211963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36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102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38809"/>
            <a:ext cx="6073775" cy="4445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As atividades da Bioteket estão principalmente centradas na sustentabilidade e a cultura verde é fomentada aos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toda 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região.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exemplo,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aos sábados,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CPH,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orientada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voluntários,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distribui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gratuitamente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os excedentes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frutas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legumes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da Bioteket. Permanentemente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localizada num contentor reconstruído,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Bioteket serve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casa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design</a:t>
            </a:r>
            <a:r>
              <a:rPr sz="10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cultura,</a:t>
            </a:r>
            <a:r>
              <a:rPr sz="10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concentrando-se</a:t>
            </a:r>
            <a:r>
              <a:rPr sz="1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jardinagem</a:t>
            </a:r>
            <a:r>
              <a:rPr sz="10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biológica</a:t>
            </a:r>
            <a:r>
              <a:rPr sz="1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comunidades,</a:t>
            </a:r>
            <a:r>
              <a:rPr sz="10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tanto</a:t>
            </a:r>
            <a:r>
              <a:rPr sz="10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crianças</a:t>
            </a:r>
            <a:r>
              <a:rPr sz="10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adultos.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Dirigem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projetos como o "Saboreie o desperdício",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que trata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permitir às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pensarem na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incrível quantidade de comida ainda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condições que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desperdiça todos os dias. O evento tinha como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objetivo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ajudar as famílias a compreender o problema e a organizar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conjunto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jantar comunitário com o "Saboreie 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Desperdício!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 Jardim Sensorial foi outra iniciativa produzida pela Bioteket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colaboração com a Universidade de Copenhaga. 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objetivo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foi tornar o espaço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fora da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Bioteket mais convidativo, ao mesmo tempo que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sensibilizava os habitantes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locais para a Bioteket, aliciando-os a participar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numa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atividade lúdica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ambiente verde. O desenho final é um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canteiro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plantas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colocado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exterior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com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ecrã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pendurado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cima.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ecrã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convida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transeuntes 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interagirem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as plantas, tocando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nelas. O toque é registado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sensor</a:t>
            </a:r>
            <a:r>
              <a:rPr sz="1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capacidade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MPR121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que ativa 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som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ecrã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exibir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informações sobre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Bioteket.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0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0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0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8255" algn="just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Bioteket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facultam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espaço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desenvolverem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cultivarem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naturais,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trabalharem e pensarem 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forma sustentável e ecológica e inovadora. Permitem às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tornarem-se mais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autossuficientes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 contribuírem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mais saudável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mais sustentável.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projetos e práticas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inovadores e criativos.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criar 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espaço a partir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materiais reciclados 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reciclados, a Bioteket é um exemplo fabuloso de uma organização que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apenas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preocupa com o ambiente, mas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desenvolve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sustentáveis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poupança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climática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vida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quotidiana.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Além</a:t>
            </a:r>
            <a:r>
              <a:rPr sz="1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disso,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salienta que os pequenas gestos que mudam pequenas coisas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 grande ponto de partida para nos tornarmos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i="1" spc="-5" dirty="0">
                <a:solidFill>
                  <a:srgbClr val="404040"/>
                </a:solidFill>
                <a:latin typeface="Calibri"/>
                <a:cs typeface="Calibri"/>
              </a:rPr>
              <a:t>campeões</a:t>
            </a:r>
            <a:r>
              <a:rPr sz="1000" i="1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clima.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6453" y="10124947"/>
            <a:ext cx="9309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hello@nafbe.dk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5195" y="10138358"/>
            <a:ext cx="15532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https://bioteket.dk/about/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9618345"/>
            <a:chOff x="567308" y="399287"/>
            <a:chExt cx="7002780" cy="961834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8947" y="5698235"/>
              <a:ext cx="4966716" cy="36926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9892283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9799523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715374" y="9780523"/>
            <a:ext cx="2241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1898" y="9799522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1"/>
                </a:lnTo>
                <a:lnTo>
                  <a:pt x="1903476" y="217931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11898" y="978052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74992" y="10349738"/>
            <a:ext cx="21082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103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1220723"/>
            <a:ext cx="7559040" cy="8580120"/>
            <a:chOff x="0" y="1220723"/>
            <a:chExt cx="7559040" cy="85801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6874509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81317" y="4751577"/>
              <a:ext cx="2185670" cy="2223770"/>
            </a:xfrm>
            <a:custGeom>
              <a:avLst/>
              <a:gdLst/>
              <a:ahLst/>
              <a:cxnLst/>
              <a:rect l="l" t="t" r="r" b="b"/>
              <a:pathLst>
                <a:path w="2185670" h="222377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222377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2223770">
                  <a:moveTo>
                    <a:pt x="1598676" y="1990471"/>
                  </a:moveTo>
                  <a:lnTo>
                    <a:pt x="42672" y="1990471"/>
                  </a:lnTo>
                  <a:lnTo>
                    <a:pt x="0" y="1990471"/>
                  </a:lnTo>
                  <a:lnTo>
                    <a:pt x="0" y="2223643"/>
                  </a:lnTo>
                  <a:lnTo>
                    <a:pt x="42672" y="2223643"/>
                  </a:lnTo>
                  <a:lnTo>
                    <a:pt x="1598676" y="2223643"/>
                  </a:lnTo>
                  <a:lnTo>
                    <a:pt x="1598676" y="1990471"/>
                  </a:lnTo>
                  <a:close/>
                </a:path>
                <a:path w="2185670" h="2223770">
                  <a:moveTo>
                    <a:pt x="1648980" y="1990471"/>
                  </a:moveTo>
                  <a:lnTo>
                    <a:pt x="1598688" y="1990471"/>
                  </a:lnTo>
                  <a:lnTo>
                    <a:pt x="1598688" y="2223643"/>
                  </a:lnTo>
                  <a:lnTo>
                    <a:pt x="1648980" y="2223643"/>
                  </a:lnTo>
                  <a:lnTo>
                    <a:pt x="1648980" y="1990471"/>
                  </a:lnTo>
                  <a:close/>
                </a:path>
                <a:path w="2185670" h="222377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222377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-12700" y="4628923"/>
            <a:ext cx="3517900" cy="486473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9944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Comunitária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819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Edible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Landscape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Project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(Projeto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Paisagem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Comestível) foi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iniciado</a:t>
            </a:r>
            <a:r>
              <a:rPr sz="11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 Westport Co. Mayo,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ocidental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'floresta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alimentar'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primária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situa-se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terrenos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Centro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Cais,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mas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estão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envolvidas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numa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área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vasta.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>
              <a:latin typeface="Calibri"/>
              <a:cs typeface="Calibri"/>
            </a:endParaRPr>
          </a:p>
          <a:p>
            <a:pPr marL="536575" algn="just">
              <a:lnSpc>
                <a:spcPct val="100000"/>
              </a:lnSpc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12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atividades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sistema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contribuem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massivamente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emissões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gases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efeito de estufa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 perda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biodiversidade; 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alimentos,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seu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transporte,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embalagem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descarte em aterros sanitários,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redução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ineficiências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nosso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ter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ganhos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enormes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luta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contra as alterações climáticas.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facto,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8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20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principais soluções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alterações climáticas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estão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relacionadas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alimentação.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 marL="494030" marR="194310" algn="just">
              <a:lnSpc>
                <a:spcPct val="833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Edible Landscape Project encoraja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mudança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comportamento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 termos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comemos,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dando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às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poder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fazerem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escolhas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compra 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promovam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saúde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cada pessoa,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saúde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saúde do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planeta.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59529" y="5672708"/>
            <a:ext cx="3070860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 Edible Landscape Project é um empreendimento social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gerido por voluntários da comunidade e um conselho 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administração, que provêm de uma grande variedade 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áreas,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horticultura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ensino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engenharia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medicina.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Esta amálgama de competências permite que 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apresente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abordagem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holística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tudo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quanto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fazem.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projetos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centrados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influenciam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todas as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idades,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desde as crianças da escola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primária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 projeto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educação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floresta até às mulheres dos anos 70 e 80, passando pelos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horta comunitária.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80771"/>
            <a:ext cx="4944110" cy="4160520"/>
            <a:chOff x="0" y="80771"/>
            <a:chExt cx="4944110" cy="4160520"/>
          </a:xfrm>
        </p:grpSpPr>
        <p:sp>
          <p:nvSpPr>
            <p:cNvPr id="28" name="object 28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0600" y="80771"/>
              <a:ext cx="1801368" cy="99974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77696" y="3489959"/>
              <a:ext cx="3566160" cy="687705"/>
            </a:xfrm>
            <a:custGeom>
              <a:avLst/>
              <a:gdLst/>
              <a:ahLst/>
              <a:cxnLst/>
              <a:rect l="l" t="t" r="r" b="b"/>
              <a:pathLst>
                <a:path w="3566160" h="687704">
                  <a:moveTo>
                    <a:pt x="3566160" y="0"/>
                  </a:moveTo>
                  <a:lnTo>
                    <a:pt x="0" y="0"/>
                  </a:lnTo>
                  <a:lnTo>
                    <a:pt x="0" y="687324"/>
                  </a:lnTo>
                  <a:lnTo>
                    <a:pt x="3566160" y="687324"/>
                  </a:lnTo>
                  <a:lnTo>
                    <a:pt x="3566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491233" y="3437077"/>
            <a:ext cx="25660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PROJETO</a:t>
            </a:r>
            <a:r>
              <a:rPr spc="-75" dirty="0"/>
              <a:t> </a:t>
            </a:r>
            <a:r>
              <a:rPr spc="-30" dirty="0"/>
              <a:t>PAISAGEM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91233" y="3768343"/>
            <a:ext cx="1635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COMESTÍVEL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620261" y="4946903"/>
            <a:ext cx="3940175" cy="3647440"/>
            <a:chOff x="3620261" y="4946903"/>
            <a:chExt cx="3940175" cy="3647440"/>
          </a:xfrm>
        </p:grpSpPr>
        <p:sp>
          <p:nvSpPr>
            <p:cNvPr id="34" name="object 34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42888" y="7996427"/>
              <a:ext cx="595884" cy="59740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3634994" y="7912734"/>
            <a:ext cx="3309620" cy="188341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31140" marR="52832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994"/>
              </a:lnSpc>
              <a:tabLst>
                <a:tab pos="3119120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Calibri"/>
              <a:cs typeface="Calibri"/>
            </a:endParaRPr>
          </a:p>
          <a:p>
            <a:pPr marL="236854" marR="5080" algn="just">
              <a:lnSpc>
                <a:spcPct val="909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Edible Landscape Project encoraja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comportamento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matéria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comemos,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dando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escolhas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alimentares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individual,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planeta.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74992" y="10349738"/>
            <a:ext cx="210820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104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61187" y="1112011"/>
            <a:ext cx="29324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Edible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Landscape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Project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fundado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1187" y="1264411"/>
            <a:ext cx="29317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0880" algn="l"/>
                <a:tab pos="1166495" algn="l"/>
                <a:tab pos="1576070" algn="l"/>
                <a:tab pos="2239645" algn="l"/>
                <a:tab pos="2541270" algn="l"/>
              </a:tabLst>
            </a:pP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cu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1187" y="1417065"/>
            <a:ext cx="29305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ocidental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1187" y="1569465"/>
            <a:ext cx="293243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Mayo.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criar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comestível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percurso,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acolhendo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workshops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cultivo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1187" y="2026666"/>
            <a:ext cx="3810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1187" y="2331466"/>
            <a:ext cx="29298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100" spc="3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original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spc="3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localizada</a:t>
            </a:r>
            <a:r>
              <a:rPr sz="1100" spc="3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1187" y="2483866"/>
            <a:ext cx="29324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6265" algn="l"/>
                <a:tab pos="1530350" algn="l"/>
                <a:tab pos="2016760" algn="l"/>
                <a:tab pos="284924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tár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tár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1187" y="2636266"/>
            <a:ext cx="293179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participantes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aprendem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cultivar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inteligente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ponto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vista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1187" y="3093466"/>
            <a:ext cx="2933700" cy="476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26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Jardim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Floresta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90900"/>
              </a:lnSpc>
              <a:spcBef>
                <a:spcPts val="65"/>
              </a:spcBef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defensores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método de cultivo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alimentos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ligado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tempos de caçador-coletor.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horta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 alimentar,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contém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plantas que trabalham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conjunto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 onde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tudo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plantado tem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propósito,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algo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possamos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algo que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contribua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década depois da sua fundação,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comestível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continua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enraizado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comunitária,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tenha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esfera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influência.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educação faz-se através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foco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alimentares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inteligentes.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ts val="126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Missão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90900"/>
              </a:lnSpc>
              <a:spcBef>
                <a:spcPts val="6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Edible Landscape Project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encoraja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 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comportamento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comemos,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escolhas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promovem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 das comunidades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planeta.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ts val="126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Visão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capacitar as comunidades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positivamente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 climáticas através da educação. Querem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tomada de decisões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éticas 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diz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respeito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escolhas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82897" y="1112011"/>
            <a:ext cx="12712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tudo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fazem.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82897" y="1417065"/>
            <a:ext cx="2932430" cy="955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Técnicas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vasta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técnicas,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contar histórias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plantação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árvores,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Comestível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mobilizar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consumidores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transformar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mercado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sistema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global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82897" y="2483866"/>
            <a:ext cx="2932430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Valores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escolhas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protejam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nossas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planeta.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02169" y="10327640"/>
            <a:ext cx="15811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105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1116" y="8483345"/>
            <a:ext cx="5073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DE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2886" y="9055734"/>
            <a:ext cx="1209675" cy="481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0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0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000" b="1" spc="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000" b="1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0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0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0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0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2886" y="9665309"/>
            <a:ext cx="607123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projecto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Edible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Landscape</a:t>
            </a:r>
            <a:r>
              <a:rPr sz="10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existe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década,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começando</a:t>
            </a:r>
            <a:r>
              <a:rPr sz="10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primeiro</a:t>
            </a:r>
            <a:r>
              <a:rPr sz="10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0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0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plantação </a:t>
            </a:r>
            <a:r>
              <a:rPr sz="1000" spc="-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 árvores de frutos e nozes,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arbustos, raízes e legumes de folha, ervas selvagens e cogumelos ao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0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0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grande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via verde ocidental recentemente aberta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Mayo.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Desde este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início, começaram a realizar workshops para grupos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comunitários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iniciaram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horta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comunitária,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colocam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forte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ênfase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ligação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alimentação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 clima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visam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educar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geral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vários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projetos.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05071" y="3259835"/>
            <a:ext cx="1438655" cy="267766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11367" y="3253739"/>
            <a:ext cx="1437132" cy="119024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00500" y="6137731"/>
            <a:ext cx="1458468" cy="117289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29655" y="4625339"/>
            <a:ext cx="1435607" cy="2685288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78358" y="399287"/>
            <a:ext cx="6991984" cy="7990840"/>
            <a:chOff x="578358" y="399287"/>
            <a:chExt cx="6991984" cy="7990840"/>
          </a:xfrm>
        </p:grpSpPr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8358" y="8256269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3872" y="779525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78661" y="7956931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6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7"/>
                  </a:lnTo>
                  <a:lnTo>
                    <a:pt x="53838" y="262635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1"/>
                  </a:lnTo>
                  <a:lnTo>
                    <a:pt x="41519" y="186435"/>
                  </a:lnTo>
                  <a:lnTo>
                    <a:pt x="35804" y="175005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5"/>
                  </a:lnTo>
                  <a:lnTo>
                    <a:pt x="64379" y="141985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7"/>
                  </a:lnTo>
                  <a:lnTo>
                    <a:pt x="214620" y="28447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1"/>
                  </a:lnTo>
                  <a:lnTo>
                    <a:pt x="247894" y="72262"/>
                  </a:lnTo>
                  <a:lnTo>
                    <a:pt x="255006" y="82930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1"/>
                  </a:lnTo>
                  <a:lnTo>
                    <a:pt x="284851" y="180975"/>
                  </a:lnTo>
                  <a:lnTo>
                    <a:pt x="281803" y="193166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1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0279" y="8054403"/>
              <a:ext cx="153924" cy="23158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41568" y="7900415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1836"/>
                  </a:moveTo>
                  <a:lnTo>
                    <a:pt x="171577" y="211836"/>
                  </a:lnTo>
                  <a:lnTo>
                    <a:pt x="167259" y="211963"/>
                  </a:lnTo>
                  <a:lnTo>
                    <a:pt x="166243" y="212471"/>
                  </a:lnTo>
                  <a:lnTo>
                    <a:pt x="165862" y="213106"/>
                  </a:lnTo>
                  <a:lnTo>
                    <a:pt x="163703" y="215646"/>
                  </a:lnTo>
                  <a:lnTo>
                    <a:pt x="161798" y="215646"/>
                  </a:lnTo>
                  <a:lnTo>
                    <a:pt x="159766" y="212979"/>
                  </a:lnTo>
                  <a:lnTo>
                    <a:pt x="159385" y="212344"/>
                  </a:lnTo>
                  <a:lnTo>
                    <a:pt x="158242" y="211963"/>
                  </a:lnTo>
                  <a:lnTo>
                    <a:pt x="154051" y="211836"/>
                  </a:lnTo>
                  <a:lnTo>
                    <a:pt x="150622" y="211963"/>
                  </a:lnTo>
                  <a:lnTo>
                    <a:pt x="146812" y="211963"/>
                  </a:lnTo>
                  <a:lnTo>
                    <a:pt x="147193" y="220853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20599"/>
                  </a:lnTo>
                  <a:lnTo>
                    <a:pt x="178816" y="211836"/>
                  </a:lnTo>
                  <a:close/>
                </a:path>
                <a:path w="380364" h="363220">
                  <a:moveTo>
                    <a:pt x="224536" y="211963"/>
                  </a:moveTo>
                  <a:lnTo>
                    <a:pt x="222758" y="211963"/>
                  </a:lnTo>
                  <a:lnTo>
                    <a:pt x="221107" y="211836"/>
                  </a:lnTo>
                  <a:lnTo>
                    <a:pt x="219329" y="211963"/>
                  </a:lnTo>
                  <a:lnTo>
                    <a:pt x="216154" y="212090"/>
                  </a:lnTo>
                  <a:lnTo>
                    <a:pt x="212471" y="210693"/>
                  </a:lnTo>
                  <a:lnTo>
                    <a:pt x="210058" y="214376"/>
                  </a:lnTo>
                  <a:lnTo>
                    <a:pt x="209677" y="214757"/>
                  </a:lnTo>
                  <a:lnTo>
                    <a:pt x="207264" y="214122"/>
                  </a:lnTo>
                  <a:lnTo>
                    <a:pt x="204978" y="213233"/>
                  </a:lnTo>
                  <a:lnTo>
                    <a:pt x="204216" y="212090"/>
                  </a:lnTo>
                  <a:lnTo>
                    <a:pt x="203200" y="212090"/>
                  </a:lnTo>
                  <a:lnTo>
                    <a:pt x="199771" y="211836"/>
                  </a:lnTo>
                  <a:lnTo>
                    <a:pt x="196342" y="211963"/>
                  </a:lnTo>
                  <a:lnTo>
                    <a:pt x="192532" y="211963"/>
                  </a:lnTo>
                  <a:lnTo>
                    <a:pt x="192913" y="220853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20599"/>
                  </a:lnTo>
                  <a:lnTo>
                    <a:pt x="224536" y="211963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61187" y="1112011"/>
            <a:ext cx="29317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Programa</a:t>
            </a:r>
            <a:r>
              <a:rPr sz="1100" b="1" spc="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Educação</a:t>
            </a:r>
            <a:r>
              <a:rPr sz="1100" b="1" spc="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Climática</a:t>
            </a:r>
            <a:r>
              <a:rPr sz="1100" b="1" spc="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para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as</a:t>
            </a:r>
            <a:r>
              <a:rPr sz="1100" b="1" spc="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Florestas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1187" y="1264411"/>
            <a:ext cx="7334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Alimentares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1187" y="1417065"/>
            <a:ext cx="293306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ELP concebeu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novo Programa 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Educação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para Escolas Primárias Irlandesas para encorajar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crianças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idade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escolar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consumirem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b="1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b="1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b="1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ambientalmente</a:t>
            </a:r>
            <a:r>
              <a:rPr sz="1100" b="1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sustentável </a:t>
            </a:r>
            <a:r>
              <a:rPr sz="1100" b="1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inteligente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404040"/>
                </a:solidFill>
                <a:latin typeface="Calibri"/>
                <a:cs typeface="Calibri"/>
              </a:rPr>
              <a:t>ponto de</a:t>
            </a:r>
            <a:r>
              <a:rPr sz="11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vista</a:t>
            </a:r>
            <a:r>
              <a:rPr sz="11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404040"/>
                </a:solidFill>
                <a:latin typeface="Calibri"/>
                <a:cs typeface="Calibri"/>
              </a:rPr>
              <a:t>climático.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1187" y="2331466"/>
            <a:ext cx="2932430" cy="67481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professores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professores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lançado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primárias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Mayo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novembro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ts val="126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Como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é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que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funciona?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6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professores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pacote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contendo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conjunto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Planos de Aulas que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diretamente ligados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currículo.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destinam-se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ensinar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alunos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escolhas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alimentares podem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 tanto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positivo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negativo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ts val="1260"/>
              </a:lnSpc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2°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Podcast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Edible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Landscapes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2°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Podcast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podcast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apresentado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Edible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Landscapes, Dave Whelan,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fala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comuns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coisas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extraordinárias,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Ministro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Ambiente,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Comunicações,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Eamon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Ryan,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documentarista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viajante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mundial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Vida Selvagem, Colin Stafford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Johnson,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coisas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relacionadas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 climáticas, biodiversidade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sistemas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alimentares.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ts val="1180"/>
              </a:lnSpc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Link</a:t>
            </a:r>
            <a:r>
              <a:rPr sz="1100" u="sng" spc="-3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to</a:t>
            </a:r>
            <a:r>
              <a:rPr sz="1100" u="sng" spc="-3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Podcast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ts val="126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Vídeos sobre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história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dos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alimentos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Série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História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consiste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série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pequenos vídeos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feitos 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produtores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Westport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Food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Producers,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Cafés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Foodies, explorando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alterações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negócios. Estes vídeos destacam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alguns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atores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sistema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alimentar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enfatizam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todos nós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impacto positivo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climáticas,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abastecemos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produzimos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nossos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alimentos.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ts val="126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Conversas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climáticas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8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conversações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 são uma série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conversações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pelo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"Edible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Landscapes"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Westport,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82897" y="1112011"/>
            <a:ext cx="293179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Mayo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explorando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tópicos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podemos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tirar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partido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82897" y="1417065"/>
            <a:ext cx="29324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395" algn="l"/>
                <a:tab pos="1071880" algn="l"/>
                <a:tab pos="1772920" algn="l"/>
                <a:tab pos="265557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cria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mas	al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82897" y="1569465"/>
            <a:ext cx="29324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sustentáveis,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soberania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alimentar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efeito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82897" y="1721866"/>
            <a:ext cx="293306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alimentos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clima,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citar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alguns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tópicos.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896" y="387222"/>
            <a:ext cx="1157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ATIVIDADES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9401" y="399287"/>
            <a:ext cx="7020559" cy="9618345"/>
            <a:chOff x="549401" y="399287"/>
            <a:chExt cx="7020559" cy="9618345"/>
          </a:xfrm>
        </p:grpSpPr>
        <p:sp>
          <p:nvSpPr>
            <p:cNvPr id="21" name="object 21"/>
            <p:cNvSpPr/>
            <p:nvPr/>
          </p:nvSpPr>
          <p:spPr>
            <a:xfrm>
              <a:off x="549401" y="872108"/>
              <a:ext cx="7009765" cy="19050"/>
            </a:xfrm>
            <a:custGeom>
              <a:avLst/>
              <a:gdLst/>
              <a:ahLst/>
              <a:cxnLst/>
              <a:rect l="l" t="t" r="r" b="b"/>
              <a:pathLst>
                <a:path w="7009765" h="19050">
                  <a:moveTo>
                    <a:pt x="0" y="19050"/>
                  </a:moveTo>
                  <a:lnTo>
                    <a:pt x="7009638" y="19050"/>
                  </a:lnTo>
                  <a:lnTo>
                    <a:pt x="7009638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02223" y="5897879"/>
              <a:ext cx="1495044" cy="313029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91355" y="4251959"/>
              <a:ext cx="1452372" cy="310286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63923" y="7533131"/>
              <a:ext cx="1495044" cy="148437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12892" y="4261103"/>
              <a:ext cx="1493519" cy="149504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40067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76071" y="9892283"/>
              <a:ext cx="6412865" cy="0"/>
            </a:xfrm>
            <a:custGeom>
              <a:avLst/>
              <a:gdLst/>
              <a:ahLst/>
              <a:cxnLst/>
              <a:rect l="l" t="t" r="r" b="b"/>
              <a:pathLst>
                <a:path w="6412865">
                  <a:moveTo>
                    <a:pt x="0" y="0"/>
                  </a:moveTo>
                  <a:lnTo>
                    <a:pt x="6412357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97375" y="9799523"/>
              <a:ext cx="559435" cy="218440"/>
            </a:xfrm>
            <a:custGeom>
              <a:avLst/>
              <a:gdLst/>
              <a:ahLst/>
              <a:cxnLst/>
              <a:rect l="l" t="t" r="r" b="b"/>
              <a:pathLst>
                <a:path w="559435" h="218440">
                  <a:moveTo>
                    <a:pt x="559308" y="0"/>
                  </a:moveTo>
                  <a:lnTo>
                    <a:pt x="512064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512064" y="217932"/>
                  </a:lnTo>
                  <a:lnTo>
                    <a:pt x="559308" y="217932"/>
                  </a:lnTo>
                  <a:lnTo>
                    <a:pt x="559308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370323" y="10094467"/>
            <a:ext cx="14300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info@ediblelandscape.ie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9708" y="10118852"/>
            <a:ext cx="15748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1"/>
              </a:rPr>
              <a:t>https://ediblelandscape.ie/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715374" y="9780523"/>
            <a:ext cx="22415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11898" y="9799522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1"/>
                </a:lnTo>
                <a:lnTo>
                  <a:pt x="1903476" y="217931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1898" y="978052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005071" y="2133599"/>
            <a:ext cx="3046730" cy="1728470"/>
            <a:chOff x="4005071" y="2133599"/>
            <a:chExt cx="3046730" cy="1728470"/>
          </a:xfrm>
        </p:grpSpPr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05299" y="2133599"/>
              <a:ext cx="2470404" cy="163525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305300" y="2144267"/>
              <a:ext cx="2470150" cy="1629410"/>
            </a:xfrm>
            <a:custGeom>
              <a:avLst/>
              <a:gdLst/>
              <a:ahLst/>
              <a:cxnLst/>
              <a:rect l="l" t="t" r="r" b="b"/>
              <a:pathLst>
                <a:path w="2470150" h="1629410">
                  <a:moveTo>
                    <a:pt x="2458974" y="63754"/>
                  </a:moveTo>
                  <a:lnTo>
                    <a:pt x="2453894" y="38989"/>
                  </a:lnTo>
                  <a:lnTo>
                    <a:pt x="2440051" y="18669"/>
                  </a:lnTo>
                  <a:lnTo>
                    <a:pt x="2419604" y="5080"/>
                  </a:lnTo>
                  <a:lnTo>
                    <a:pt x="2394585" y="0"/>
                  </a:lnTo>
                  <a:lnTo>
                    <a:pt x="75057" y="0"/>
                  </a:lnTo>
                  <a:lnTo>
                    <a:pt x="50038" y="5080"/>
                  </a:lnTo>
                  <a:lnTo>
                    <a:pt x="29591" y="18669"/>
                  </a:lnTo>
                  <a:lnTo>
                    <a:pt x="15875" y="38989"/>
                  </a:lnTo>
                  <a:lnTo>
                    <a:pt x="10795" y="63754"/>
                  </a:lnTo>
                  <a:lnTo>
                    <a:pt x="10795" y="1581277"/>
                  </a:lnTo>
                  <a:lnTo>
                    <a:pt x="2458974" y="1581277"/>
                  </a:lnTo>
                  <a:lnTo>
                    <a:pt x="2458974" y="63754"/>
                  </a:lnTo>
                  <a:close/>
                </a:path>
                <a:path w="2470150" h="1629410">
                  <a:moveTo>
                    <a:pt x="2469896" y="1625346"/>
                  </a:moveTo>
                  <a:lnTo>
                    <a:pt x="0" y="1625346"/>
                  </a:lnTo>
                  <a:lnTo>
                    <a:pt x="0" y="1629156"/>
                  </a:lnTo>
                  <a:lnTo>
                    <a:pt x="2469896" y="1629156"/>
                  </a:lnTo>
                  <a:lnTo>
                    <a:pt x="2469896" y="1625346"/>
                  </a:lnTo>
                  <a:close/>
                </a:path>
              </a:pathLst>
            </a:custGeom>
            <a:solidFill>
              <a:srgbClr val="01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05071" y="3725163"/>
              <a:ext cx="3046476" cy="13665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11979" y="2191511"/>
              <a:ext cx="2266187" cy="151180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106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2464435" cy="3327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>
              <a:lnSpc>
                <a:spcPts val="1090"/>
              </a:lnSpc>
              <a:spcBef>
                <a:spcPts val="33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2092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Rathcroghan,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Tulsk,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Roscommon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229603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210045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8883" y="6644385"/>
            <a:ext cx="2847340" cy="2009139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agricultores da área estão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lutar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fazer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face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quadro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orientado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produção,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enquanto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abertos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preservação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Rathcroghan, mas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estão sob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pressão económica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burocrática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aumentarem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produção.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Precisam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orientação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apoio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desenvolverem uma parceria envolvendo peritos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agrícolas, peritos em património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arqueologia,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empresa social de turismo comunitário local,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manter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melhorar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arqueológica,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mesmo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tempo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fornecem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cobenefícios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gama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serviços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incluindo biodiversidade, sequestro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carbono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qualidade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água.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5616066"/>
            <a:ext cx="3070860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Farming Rathcroghan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parceria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 facilitada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genuína entre agricultores, peritos agrícolas, peritos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património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arqueologia,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turismo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local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geral.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liderado localmente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 desenvolvido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proprietários 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2019,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45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arqueologia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agrícola.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0" y="1220723"/>
            <a:ext cx="7559040" cy="8566785"/>
            <a:chOff x="0" y="1220723"/>
            <a:chExt cx="7559040" cy="8566785"/>
          </a:xfrm>
        </p:grpSpPr>
        <p:sp>
          <p:nvSpPr>
            <p:cNvPr id="32" name="object 32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79520" y="7264907"/>
              <a:ext cx="3226307" cy="252222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377696" y="2810255"/>
              <a:ext cx="6006465" cy="1473835"/>
            </a:xfrm>
            <a:custGeom>
              <a:avLst/>
              <a:gdLst/>
              <a:ahLst/>
              <a:cxnLst/>
              <a:rect l="l" t="t" r="r" b="b"/>
              <a:pathLst>
                <a:path w="6006465" h="1473835">
                  <a:moveTo>
                    <a:pt x="6006083" y="0"/>
                  </a:moveTo>
                  <a:lnTo>
                    <a:pt x="0" y="0"/>
                  </a:lnTo>
                  <a:lnTo>
                    <a:pt x="0" y="1473707"/>
                  </a:lnTo>
                  <a:lnTo>
                    <a:pt x="6006083" y="1473707"/>
                  </a:lnTo>
                  <a:lnTo>
                    <a:pt x="60060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AGRICULTURA</a:t>
            </a:r>
            <a:r>
              <a:rPr spc="-55" dirty="0"/>
              <a:t> </a:t>
            </a:r>
            <a:r>
              <a:rPr spc="-25" dirty="0"/>
              <a:t>RATHCROGHAN</a:t>
            </a:r>
            <a:r>
              <a:rPr spc="-35" dirty="0"/>
              <a:t> </a:t>
            </a:r>
            <a:r>
              <a:rPr dirty="0"/>
              <a:t>EIP</a:t>
            </a:r>
            <a:r>
              <a:rPr spc="5" dirty="0"/>
              <a:t> </a:t>
            </a:r>
            <a:r>
              <a:rPr dirty="0"/>
              <a:t>-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556130" y="3207257"/>
            <a:ext cx="5528945" cy="10515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just">
              <a:lnSpc>
                <a:spcPct val="90200"/>
              </a:lnSpc>
              <a:spcBef>
                <a:spcPts val="380"/>
              </a:spcBef>
            </a:pP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AGRICULTURA 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SUSTENTÁVEL </a:t>
            </a: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NA 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PAISAGEM </a:t>
            </a:r>
            <a:r>
              <a:rPr sz="2400" b="1" spc="-5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ARQUEOLÓGICA 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RATHCROGHAN, PARCERIA </a:t>
            </a:r>
            <a:r>
              <a:rPr sz="2400" b="1" spc="-5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EUROPEIA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INOVAÇÃO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0" y="624839"/>
            <a:ext cx="7560945" cy="4933315"/>
            <a:chOff x="0" y="624839"/>
            <a:chExt cx="7560945" cy="4933315"/>
          </a:xfrm>
        </p:grpSpPr>
        <p:sp>
          <p:nvSpPr>
            <p:cNvPr id="39" name="object 3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107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71245" y="1134618"/>
            <a:ext cx="294195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Farming Rathcroghan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 orientação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económico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agricultores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 arqueológica,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proporciona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cobenefícios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serviços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sequestro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1245" y="2201671"/>
            <a:ext cx="17595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Os objetivos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são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os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seguintes: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3457" y="3420871"/>
            <a:ext cx="8991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rsi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1245" y="2506471"/>
            <a:ext cx="2941955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4785" marR="5080" indent="-172720" algn="just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Gerir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modo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subsistência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vibrante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agrícola.</a:t>
            </a:r>
            <a:endParaRPr sz="1100">
              <a:latin typeface="Calibri"/>
              <a:cs typeface="Calibri"/>
            </a:endParaRPr>
          </a:p>
          <a:p>
            <a:pPr marL="184785" marR="635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preservar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património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arqueológico,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cultural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ecológico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zona.</a:t>
            </a:r>
            <a:endParaRPr sz="1100">
              <a:latin typeface="Calibri"/>
              <a:cs typeface="Calibri"/>
            </a:endParaRPr>
          </a:p>
          <a:p>
            <a:pPr marL="184785" indent="-172720" algn="just">
              <a:lnSpc>
                <a:spcPts val="118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Melhorar    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   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4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4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  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122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sequestro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Conceber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sistema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percursos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pedestres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dinâmicos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proporcionar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público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1245" y="4182871"/>
            <a:ext cx="2941955" cy="415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ts val="126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paisagem.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ct val="90900"/>
              </a:lnSpc>
              <a:spcBef>
                <a:spcPts val="6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reconhecimento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 em geral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significado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Rathcroghan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cuidado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conservação.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B7339"/>
              </a:buClr>
              <a:buFont typeface="Arial MT"/>
              <a:buChar char="•"/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As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actividades implementadas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são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Testar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regime de gestão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agricultores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Serviço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Monumentos,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agências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estatais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organismos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relevantes.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Testar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inovadoras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economia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agrícola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harmonia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culturais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paisagem.</a:t>
            </a:r>
            <a:endParaRPr sz="1100">
              <a:latin typeface="Calibri"/>
              <a:cs typeface="Calibri"/>
            </a:endParaRPr>
          </a:p>
          <a:p>
            <a:pPr marL="184785" indent="-172720" algn="just">
              <a:lnSpc>
                <a:spcPts val="112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Testar,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implementar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</a:t>
            </a:r>
            <a:endParaRPr sz="1100">
              <a:latin typeface="Calibri"/>
              <a:cs typeface="Calibri"/>
            </a:endParaRPr>
          </a:p>
          <a:p>
            <a:pPr marL="184785" marR="5080" algn="just">
              <a:lnSpc>
                <a:spcPts val="1200"/>
              </a:lnSpc>
              <a:spcBef>
                <a:spcPts val="8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monitorizar, gerir,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melhorar proactivamente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amiga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ambiente.</a:t>
            </a:r>
            <a:endParaRPr sz="1100">
              <a:latin typeface="Calibri"/>
              <a:cs typeface="Calibri"/>
            </a:endParaRPr>
          </a:p>
          <a:p>
            <a:pPr marL="184785" marR="5715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Disponibilizar, 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interessadas,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conhecimentos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agrícola local necessários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apoiar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cuidado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02202" y="1134618"/>
            <a:ext cx="14928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02202" y="1439418"/>
            <a:ext cx="294132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Joe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Fenwick,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Oficial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Geografia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Arqueologia da NUI Galway,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disse: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15917" y="2049018"/>
            <a:ext cx="2909570" cy="14135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065" marR="5080" indent="2540" algn="ctr">
              <a:lnSpc>
                <a:spcPct val="90900"/>
              </a:lnSpc>
              <a:spcBef>
                <a:spcPts val="225"/>
              </a:spcBef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“O projecto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'Farming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Rathcroghan'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 uma nova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iniciativa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empolgante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enorme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potencial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 futuro. 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seus objectivos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são a gestão, cuidado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conservação desta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importante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paisagem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arqueológica através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implementação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programa de práticas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agrícolas economicamente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sustentáveis 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ecologicamente correctas,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facilitando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ao mesmo tempo o acesso dos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visitantes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à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área".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02223" y="3907535"/>
            <a:ext cx="1514855" cy="1495044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2400" y="7170419"/>
            <a:ext cx="1495044" cy="148437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02223" y="5538215"/>
            <a:ext cx="1463040" cy="311658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82548" y="399287"/>
            <a:ext cx="6988175" cy="6585584"/>
            <a:chOff x="582548" y="399287"/>
            <a:chExt cx="6988175" cy="6585584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92073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48683" y="3881627"/>
              <a:ext cx="1495043" cy="310286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38631" y="9360509"/>
            <a:ext cx="5073650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IMPLEMENTAÇÃO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DE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1/12/2018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78358" y="8750807"/>
            <a:ext cx="5850255" cy="593090"/>
            <a:chOff x="578358" y="8750807"/>
            <a:chExt cx="5850255" cy="593090"/>
          </a:xfrm>
        </p:grpSpPr>
        <p:sp>
          <p:nvSpPr>
            <p:cNvPr id="29" name="object 29"/>
            <p:cNvSpPr/>
            <p:nvPr/>
          </p:nvSpPr>
          <p:spPr>
            <a:xfrm>
              <a:off x="578358" y="9210293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833872" y="8750807"/>
              <a:ext cx="594360" cy="593090"/>
            </a:xfrm>
            <a:custGeom>
              <a:avLst/>
              <a:gdLst/>
              <a:ahLst/>
              <a:cxnLst/>
              <a:rect l="l" t="t" r="r" b="b"/>
              <a:pathLst>
                <a:path w="594360" h="593090">
                  <a:moveTo>
                    <a:pt x="297179" y="0"/>
                  </a:moveTo>
                  <a:lnTo>
                    <a:pt x="248986" y="3879"/>
                  </a:lnTo>
                  <a:lnTo>
                    <a:pt x="203265" y="15111"/>
                  </a:lnTo>
                  <a:lnTo>
                    <a:pt x="160628" y="33086"/>
                  </a:lnTo>
                  <a:lnTo>
                    <a:pt x="121688" y="57192"/>
                  </a:lnTo>
                  <a:lnTo>
                    <a:pt x="87058" y="86820"/>
                  </a:lnTo>
                  <a:lnTo>
                    <a:pt x="57351" y="121359"/>
                  </a:lnTo>
                  <a:lnTo>
                    <a:pt x="33179" y="160198"/>
                  </a:lnTo>
                  <a:lnTo>
                    <a:pt x="15154" y="202728"/>
                  </a:lnTo>
                  <a:lnTo>
                    <a:pt x="3890" y="248338"/>
                  </a:lnTo>
                  <a:lnTo>
                    <a:pt x="0" y="296418"/>
                  </a:lnTo>
                  <a:lnTo>
                    <a:pt x="3890" y="344497"/>
                  </a:lnTo>
                  <a:lnTo>
                    <a:pt x="15154" y="390107"/>
                  </a:lnTo>
                  <a:lnTo>
                    <a:pt x="33179" y="432637"/>
                  </a:lnTo>
                  <a:lnTo>
                    <a:pt x="57351" y="471476"/>
                  </a:lnTo>
                  <a:lnTo>
                    <a:pt x="87058" y="506015"/>
                  </a:lnTo>
                  <a:lnTo>
                    <a:pt x="121688" y="535643"/>
                  </a:lnTo>
                  <a:lnTo>
                    <a:pt x="160628" y="559749"/>
                  </a:lnTo>
                  <a:lnTo>
                    <a:pt x="203265" y="577724"/>
                  </a:lnTo>
                  <a:lnTo>
                    <a:pt x="248986" y="588956"/>
                  </a:lnTo>
                  <a:lnTo>
                    <a:pt x="297179" y="592835"/>
                  </a:lnTo>
                  <a:lnTo>
                    <a:pt x="345373" y="588956"/>
                  </a:lnTo>
                  <a:lnTo>
                    <a:pt x="391094" y="577724"/>
                  </a:lnTo>
                  <a:lnTo>
                    <a:pt x="433731" y="559749"/>
                  </a:lnTo>
                  <a:lnTo>
                    <a:pt x="472671" y="535643"/>
                  </a:lnTo>
                  <a:lnTo>
                    <a:pt x="507301" y="506015"/>
                  </a:lnTo>
                  <a:lnTo>
                    <a:pt x="537008" y="471476"/>
                  </a:lnTo>
                  <a:lnTo>
                    <a:pt x="561180" y="432637"/>
                  </a:lnTo>
                  <a:lnTo>
                    <a:pt x="579205" y="390107"/>
                  </a:lnTo>
                  <a:lnTo>
                    <a:pt x="590469" y="344497"/>
                  </a:lnTo>
                  <a:lnTo>
                    <a:pt x="594360" y="296418"/>
                  </a:lnTo>
                  <a:lnTo>
                    <a:pt x="590469" y="248338"/>
                  </a:lnTo>
                  <a:lnTo>
                    <a:pt x="579205" y="202728"/>
                  </a:lnTo>
                  <a:lnTo>
                    <a:pt x="561180" y="160198"/>
                  </a:lnTo>
                  <a:lnTo>
                    <a:pt x="537008" y="121359"/>
                  </a:lnTo>
                  <a:lnTo>
                    <a:pt x="507301" y="86820"/>
                  </a:lnTo>
                  <a:lnTo>
                    <a:pt x="472671" y="57192"/>
                  </a:lnTo>
                  <a:lnTo>
                    <a:pt x="433731" y="33086"/>
                  </a:lnTo>
                  <a:lnTo>
                    <a:pt x="391094" y="15111"/>
                  </a:lnTo>
                  <a:lnTo>
                    <a:pt x="345373" y="3879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978661" y="8910954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6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7"/>
                  </a:lnTo>
                  <a:lnTo>
                    <a:pt x="53838" y="262635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1"/>
                  </a:lnTo>
                  <a:lnTo>
                    <a:pt x="41519" y="186435"/>
                  </a:lnTo>
                  <a:lnTo>
                    <a:pt x="35804" y="175005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5"/>
                  </a:lnTo>
                  <a:lnTo>
                    <a:pt x="64379" y="141985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7"/>
                  </a:lnTo>
                  <a:lnTo>
                    <a:pt x="214620" y="28447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1"/>
                  </a:lnTo>
                  <a:lnTo>
                    <a:pt x="247894" y="72262"/>
                  </a:lnTo>
                  <a:lnTo>
                    <a:pt x="255006" y="82930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1"/>
                  </a:lnTo>
                  <a:lnTo>
                    <a:pt x="284851" y="180974"/>
                  </a:lnTo>
                  <a:lnTo>
                    <a:pt x="281803" y="193166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3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1"/>
                  </a:lnTo>
                  <a:lnTo>
                    <a:pt x="248529" y="301624"/>
                  </a:lnTo>
                  <a:lnTo>
                    <a:pt x="249418" y="300862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49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0279" y="9008427"/>
              <a:ext cx="153924" cy="2315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941568" y="8854439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1848"/>
                  </a:moveTo>
                  <a:lnTo>
                    <a:pt x="171577" y="211848"/>
                  </a:lnTo>
                  <a:lnTo>
                    <a:pt x="167259" y="211963"/>
                  </a:lnTo>
                  <a:lnTo>
                    <a:pt x="166243" y="212471"/>
                  </a:lnTo>
                  <a:lnTo>
                    <a:pt x="165862" y="213106"/>
                  </a:lnTo>
                  <a:lnTo>
                    <a:pt x="163703" y="215646"/>
                  </a:lnTo>
                  <a:lnTo>
                    <a:pt x="161798" y="215646"/>
                  </a:lnTo>
                  <a:lnTo>
                    <a:pt x="159766" y="212979"/>
                  </a:lnTo>
                  <a:lnTo>
                    <a:pt x="159385" y="212344"/>
                  </a:lnTo>
                  <a:lnTo>
                    <a:pt x="158242" y="211963"/>
                  </a:lnTo>
                  <a:lnTo>
                    <a:pt x="154051" y="211848"/>
                  </a:lnTo>
                  <a:lnTo>
                    <a:pt x="150622" y="211963"/>
                  </a:lnTo>
                  <a:lnTo>
                    <a:pt x="146812" y="211963"/>
                  </a:lnTo>
                  <a:lnTo>
                    <a:pt x="147193" y="220853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20599"/>
                  </a:lnTo>
                  <a:lnTo>
                    <a:pt x="178816" y="211848"/>
                  </a:lnTo>
                  <a:close/>
                </a:path>
                <a:path w="380364" h="363220">
                  <a:moveTo>
                    <a:pt x="224536" y="211963"/>
                  </a:moveTo>
                  <a:lnTo>
                    <a:pt x="222758" y="211963"/>
                  </a:lnTo>
                  <a:lnTo>
                    <a:pt x="221107" y="211848"/>
                  </a:lnTo>
                  <a:lnTo>
                    <a:pt x="219329" y="211963"/>
                  </a:lnTo>
                  <a:lnTo>
                    <a:pt x="216154" y="212090"/>
                  </a:lnTo>
                  <a:lnTo>
                    <a:pt x="212471" y="210693"/>
                  </a:lnTo>
                  <a:lnTo>
                    <a:pt x="210058" y="214376"/>
                  </a:lnTo>
                  <a:lnTo>
                    <a:pt x="209677" y="214757"/>
                  </a:lnTo>
                  <a:lnTo>
                    <a:pt x="207264" y="214122"/>
                  </a:lnTo>
                  <a:lnTo>
                    <a:pt x="204978" y="213233"/>
                  </a:lnTo>
                  <a:lnTo>
                    <a:pt x="204216" y="212090"/>
                  </a:lnTo>
                  <a:lnTo>
                    <a:pt x="203200" y="212090"/>
                  </a:lnTo>
                  <a:lnTo>
                    <a:pt x="199771" y="211848"/>
                  </a:lnTo>
                  <a:lnTo>
                    <a:pt x="196342" y="211963"/>
                  </a:lnTo>
                  <a:lnTo>
                    <a:pt x="192532" y="211963"/>
                  </a:lnTo>
                  <a:lnTo>
                    <a:pt x="192913" y="220853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20599"/>
                  </a:lnTo>
                  <a:lnTo>
                    <a:pt x="224536" y="211963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36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108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adesão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tem sido substancial,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59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candidaturas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início.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daí,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acordados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31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lugares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completos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projeto,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14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agricultores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731644"/>
            <a:ext cx="12928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í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esq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287" y="2036444"/>
            <a:ext cx="2942590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projeto,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75%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núcleo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planalto de Rathcroghan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(6,5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km²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área)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significa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maioria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central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 está agora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gerida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património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construído,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287" y="3256025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1675" algn="l"/>
                <a:tab pos="1022985" algn="l"/>
                <a:tab pos="1762125" algn="l"/>
                <a:tab pos="2084070" algn="l"/>
                <a:tab pos="2538095" algn="l"/>
                <a:tab pos="278828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á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9287" y="3408425"/>
            <a:ext cx="89979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rsi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9287" y="3713225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pontuação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média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baseada</a:t>
            </a:r>
            <a:r>
              <a:rPr sz="1100" spc="4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1499" y="3865625"/>
            <a:ext cx="27692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aumentou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6,88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8,37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(em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10)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nossas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quintas.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287" y="4170425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  <a:tab pos="574675" algn="l"/>
                <a:tab pos="1579245" algn="l"/>
                <a:tab pos="262064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71499" y="4322825"/>
            <a:ext cx="27692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atualmente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reparados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passivamente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1499" y="4475225"/>
            <a:ext cx="10972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(2021)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9287" y="4627625"/>
            <a:ext cx="2941955" cy="111696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4785" marR="6985" indent="-172720" algn="just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reparação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pastagem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precisão</a:t>
            </a:r>
            <a:endParaRPr sz="1100">
              <a:latin typeface="Calibri"/>
              <a:cs typeface="Calibri"/>
            </a:endParaRPr>
          </a:p>
          <a:p>
            <a:pPr marL="184785" indent="-172720">
              <a:lnSpc>
                <a:spcPts val="1120"/>
              </a:lnSpc>
              <a:spcBef>
                <a:spcPts val="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21 estruturas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repouso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atualmente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uso</a:t>
            </a:r>
            <a:endParaRPr sz="1100">
              <a:latin typeface="Calibri"/>
              <a:cs typeface="Calibri"/>
            </a:endParaRPr>
          </a:p>
          <a:p>
            <a:pPr marL="184785" marR="5715" indent="-172720">
              <a:lnSpc>
                <a:spcPts val="1200"/>
              </a:lnSpc>
              <a:spcBef>
                <a:spcPts val="7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monumentos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totalmente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reparados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reintroduzido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2022</a:t>
            </a:r>
            <a:endParaRPr sz="1100">
              <a:latin typeface="Calibri"/>
              <a:cs typeface="Calibri"/>
            </a:endParaRPr>
          </a:p>
          <a:p>
            <a:pPr marL="184785" indent="-172720">
              <a:lnSpc>
                <a:spcPts val="118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monumentos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característicos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proeminentes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9287" y="5694679"/>
            <a:ext cx="2941955" cy="2175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4785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necessidade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acções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inovadoras,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incorporados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numa experiência única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segue abordagens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conservação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melhoramento da arqueologia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data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foi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levada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cabo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206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acções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projecto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 concluídas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 agricultores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2021,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reparação/prevenção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furtiva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cerca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184785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114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bebedouros,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restrição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corpos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(ou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lagoas,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riachos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buracos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engolir)</a:t>
            </a:r>
            <a:endParaRPr sz="1100">
              <a:latin typeface="Calibri"/>
              <a:cs typeface="Calibri"/>
            </a:endParaRPr>
          </a:p>
          <a:p>
            <a:pPr marL="184785" marR="5715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introduzidos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2.600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(2,6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km)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margens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campos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herbáceos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02734" y="1122044"/>
            <a:ext cx="27692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preservados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muros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pedra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seca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tradicional.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0522" y="1579244"/>
            <a:ext cx="2941955" cy="2327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além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Farming Rathcroghan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série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iniciativas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futuro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voz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chave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Fáilte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Ireland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Visitor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Centre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"Rathcroghan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Partnership",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impulsionadores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detrás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projeto de realizar várias trilhas de caminhada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circuito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marcas arqueológicas através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encorajar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restabelecimento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Ovelhas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raça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Roscommon Sheep,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estabelecer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Parceria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LEADER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Competências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30522" y="4018025"/>
            <a:ext cx="294195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disso,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informar as melhores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arqueológica,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nível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comunitário, sobre monumentos de terraplanagem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nível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encarregou-se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aumentar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reforçar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orgulho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identidade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encarregando-as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reconhecer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elogiar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 patrimonial de que 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guardiãs há várias gerações, utilizando-o de forma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assegurar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vibrante em meio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rural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Rathcroghan em gerações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vindouras.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01439" y="8656701"/>
            <a:ext cx="12484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Petra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Kock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Appelgren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01439" y="9394646"/>
            <a:ext cx="19704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Farming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Rathcroghan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Scheme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19708" y="8672576"/>
            <a:ext cx="17919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https://farmingrathcroghan.ie/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9708" y="8915501"/>
            <a:ext cx="2757805" cy="8394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https://www.nationalruralnetwork.ie/eip-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agri/eip-agri-case-studies/farming-rathcroghan-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project-sustainable-farming-in-the-rathcroghan-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archaeological-landscape/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sp>
          <p:nvSpPr>
            <p:cNvPr id="32" name="object 32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4397375" y="9755530"/>
            <a:ext cx="1654175" cy="560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6510">
              <a:lnSpc>
                <a:spcPct val="100000"/>
              </a:lnSpc>
              <a:spcBef>
                <a:spcPts val="121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Info@farmingrathcroghan.ie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50208" y="5733287"/>
            <a:ext cx="3058667" cy="2159508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7166102" y="10349738"/>
            <a:ext cx="217804" cy="114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109</a:t>
            </a:r>
            <a:endParaRPr sz="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2023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começou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professores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curso/oficina de formação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aprofundarem 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conteúdos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teóricos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área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 pública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humana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 pública nas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políticas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públicas;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tutorial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professores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alunos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fichas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didáticas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explorarem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metodologia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conteúdos da qualidade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 simplesmente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aplicarem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protocolo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medição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utilização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2020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workshops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presenciais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reuniões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webinários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online.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3320922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incidirá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contínua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(fixa)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móvel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partículas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PM10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PM2,5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regionais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associados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ASPEA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respetivas rotas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mobilidade, dado que aquelas são consideradas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poluentes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críticos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Portugal,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excedendo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urbanas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valores-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limite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concentração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permitidos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legislação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4540376"/>
            <a:ext cx="56007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4845176"/>
            <a:ext cx="2941955" cy="35471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2020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feitas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medições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emissões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partículas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atmosfera, gases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nocivos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ruído excessivo. Toda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escola/da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beneficia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rede MAPeAR.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Joaquim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Pinto,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Presidente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declarou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projeto-piloto agora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curso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total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ações.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59690" marR="53975" indent="-1905" algn="ctr">
              <a:lnSpc>
                <a:spcPts val="1200"/>
              </a:lnSpc>
              <a:spcBef>
                <a:spcPts val="5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 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conjunto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ações (…) liga 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escolas,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 seus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professores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alunos,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mas também as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comunidades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locais, 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autoridades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locais, 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proteção civil, 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empresas,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comunidade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científica e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sociedade civil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em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geral".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esclarece: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"Este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reforço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dos laços sociais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permite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aprofundamento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autorreflexão, apoiando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inclusão e a consciência da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coresponsabilidade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gestão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qualidade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ar”.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77436" y="1186941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492122"/>
            <a:ext cx="2941955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medida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rede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continua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expandir-se 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país, mais escolas 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tornar-se partes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associadas.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professores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postas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contínuo 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 de monitorização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aumento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novos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33209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765" algn="l"/>
                <a:tab pos="754380" algn="l"/>
                <a:tab pos="1438910" algn="l"/>
                <a:tab pos="2187575" algn="l"/>
                <a:tab pos="255778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Rede	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PeAR	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z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7436" y="3473322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  <a:tabLst>
                <a:tab pos="393065" algn="l"/>
                <a:tab pos="1080770" algn="l"/>
                <a:tab pos="245999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Participativo.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Reuniu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delegações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ASPEA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arcei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es,  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G,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arti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3778376"/>
            <a:ext cx="294195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políticos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decisores da administração pública 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discutirem as melhores práticas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urbanas 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 associadas.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rede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contribui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sucesso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aproximar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jovens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instituições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democráticas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democracia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participativa.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1/5/2020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5155" y="4936235"/>
            <a:ext cx="3192779" cy="3166872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2505" cy="142176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principal resultado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MAPeAR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o WebGIS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(Sistema de Informação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Geográfica),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espaço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analisar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comparar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recolhidos.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três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componentes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87000"/>
              </a:lnSpc>
              <a:spcBef>
                <a:spcPts val="980"/>
              </a:spcBef>
              <a:buClr>
                <a:srgbClr val="EB7339"/>
              </a:buClr>
              <a:buSzPct val="127272"/>
              <a:buAutoNum type="alphaLcParenR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bordo,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permitindo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apresentar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quantitativos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imediata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tempo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170"/>
              </a:lnSpc>
              <a:buClr>
                <a:srgbClr val="EB7339"/>
              </a:buClr>
              <a:buSzPct val="127272"/>
              <a:buAutoNum type="alphaLcParenR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geovisualizador,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permitindo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cruzar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quantitativa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qualitativa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ts val="1019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camadas;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470"/>
              </a:lnSpc>
              <a:buClr>
                <a:srgbClr val="EB7339"/>
              </a:buClr>
              <a:buSzPct val="127272"/>
              <a:buAutoNum type="alphaLcParenR" startAt="3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mapas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histórias,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quantitativos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qualitativos.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1439" y="8649080"/>
            <a:ext cx="12420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J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qu</a:t>
            </a:r>
            <a:r>
              <a:rPr sz="1100" dirty="0">
                <a:latin typeface="Calibri"/>
                <a:cs typeface="Calibri"/>
              </a:rPr>
              <a:t>im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Ram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Pi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to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8700642"/>
            <a:ext cx="235267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https://aspea.org/index.php/pt/o-que-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fazemos/projetos-nacionais/redemapear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5208" y="2988563"/>
              <a:ext cx="3468624" cy="490575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401439" y="8967740"/>
            <a:ext cx="2562860" cy="70929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695"/>
              </a:spcBef>
            </a:pP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ORGANIZAÇÃO</a:t>
            </a:r>
            <a:r>
              <a:rPr sz="1400" b="1" spc="-1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465"/>
              </a:spcBef>
            </a:pPr>
            <a:r>
              <a:rPr sz="1100" spc="-5" dirty="0">
                <a:latin typeface="Calibri"/>
                <a:cs typeface="Calibri"/>
              </a:rPr>
              <a:t>ASPEA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–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Associação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Portuguesa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 Educação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Ambiental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397375" y="9686532"/>
            <a:ext cx="1447165" cy="53149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645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6510">
              <a:lnSpc>
                <a:spcPct val="100000"/>
              </a:lnSpc>
              <a:spcBef>
                <a:spcPts val="434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rede.mapear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@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as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p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ea.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o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665469"/>
            <a:ext cx="3071495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desfile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organizado pela associação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Ribeirinha".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renovação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"velha"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orla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marítima foram concluídos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final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2013.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então,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"Amigos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Ribeirinha"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arte,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música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atraíram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milhares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residentes.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31546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488315">
              <a:lnSpc>
                <a:spcPts val="1090"/>
              </a:lnSpc>
              <a:spcBef>
                <a:spcPts val="59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longo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Avenida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"Megalou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Alexandrou",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Salónica,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Salónica,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1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Inúmeras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toneladas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resíduos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sólidos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eliminadas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anos na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terra, e a Grécia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exceção.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reutilização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subprodutos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depois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tratados,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transformados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reciclados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 utilização diferente, por exemplo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vestuário,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prática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vez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evita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percentagem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substancial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resíduos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sólidos.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77696" y="3529583"/>
              <a:ext cx="5114925" cy="762000"/>
            </a:xfrm>
            <a:custGeom>
              <a:avLst/>
              <a:gdLst/>
              <a:ahLst/>
              <a:cxnLst/>
              <a:rect l="l" t="t" r="r" b="b"/>
              <a:pathLst>
                <a:path w="5114925" h="762000">
                  <a:moveTo>
                    <a:pt x="511454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114544" y="762000"/>
                  </a:lnTo>
                  <a:lnTo>
                    <a:pt x="51145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3859529" y="8158733"/>
            <a:ext cx="307149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setembro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2014,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"Nova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Passerelle"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zona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ribeirinha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evento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espectadores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lugar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locais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 longo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percurso.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4709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AMIGOS</a:t>
            </a:r>
            <a:r>
              <a:rPr spc="-20" dirty="0"/>
              <a:t> </a:t>
            </a:r>
            <a:r>
              <a:rPr spc="-35" dirty="0"/>
              <a:t>DA</a:t>
            </a:r>
            <a:r>
              <a:rPr spc="-15" dirty="0"/>
              <a:t> </a:t>
            </a:r>
            <a:r>
              <a:rPr spc="-50" dirty="0"/>
              <a:t>NOVA</a:t>
            </a:r>
            <a:r>
              <a:rPr spc="-10" dirty="0"/>
              <a:t> </a:t>
            </a:r>
            <a:r>
              <a:rPr spc="-15" dirty="0"/>
              <a:t>ZONA</a:t>
            </a:r>
            <a:r>
              <a:rPr spc="-35" dirty="0"/>
              <a:t> </a:t>
            </a:r>
            <a:r>
              <a:rPr dirty="0"/>
              <a:t>RIBEIRINHA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20261" y="4946903"/>
            <a:ext cx="3940175" cy="2950845"/>
            <a:chOff x="3620261" y="4946903"/>
            <a:chExt cx="3940175" cy="2950845"/>
          </a:xfrm>
        </p:grpSpPr>
        <p:sp>
          <p:nvSpPr>
            <p:cNvPr id="32" name="object 3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7301483"/>
              <a:ext cx="595884" cy="5958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3" y="7796021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53941" y="7217155"/>
            <a:ext cx="256730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552894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artigos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moda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apresentados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desfile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produzidos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materiais reciclados,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tecido,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couro,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caixa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cartão,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plástico,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etc.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principal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objetivo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evento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sensibilização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boas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práticas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sustentabilidade na sociedade,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sendo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reciclagem</a:t>
            </a:r>
            <a:r>
              <a:rPr sz="1100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prevalecente</a:t>
            </a:r>
            <a:r>
              <a:rPr sz="1100" spc="-3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entre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elas.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dedicada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iniciativas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Amigos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Zona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Ribeirinha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representantes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associação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declararam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065" marR="10160" indent="1905" algn="ctr">
              <a:lnSpc>
                <a:spcPct val="90900"/>
              </a:lnSpc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património cultural entrelaça-se com algo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inesperado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subversivo,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originando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materiais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criativos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partir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lixo.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artistas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aprenderam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usar o lixo e a vê-lo como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material onde cada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nova criação tem a sua própria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identidade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história.”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Eventos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estes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facilmente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transferíveis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outras regiões costeiras.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organização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de </a:t>
            </a:r>
            <a:r>
              <a:rPr sz="1100" spc="-20" dirty="0">
                <a:solidFill>
                  <a:srgbClr val="3A3838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desfile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público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requere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apenas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uma</a:t>
            </a:r>
            <a:r>
              <a:rPr sz="1100" spc="24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superfície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plana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longa num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espaço público,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preferência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visitado</a:t>
            </a:r>
            <a:r>
              <a:rPr sz="1100" spc="-4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fácil</a:t>
            </a:r>
            <a:r>
              <a:rPr sz="110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acesso.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</a:pP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estilistas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moda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dispostos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participar,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concebendo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criando roupas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partir de produtos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reciclagem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devem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contactados,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deve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ser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garantido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patrocínio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custos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mínimos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3A3838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evento,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câmara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municipal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deve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dar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sua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permissão para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utilização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espaço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público,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evento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deve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publicitado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3A3838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 meios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comunicação</a:t>
            </a:r>
            <a:r>
              <a:rPr sz="1100" spc="-5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social</a:t>
            </a:r>
            <a:r>
              <a:rPr sz="1100" spc="-35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3A3838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 imprensa</a:t>
            </a:r>
            <a:r>
              <a:rPr sz="1100" spc="-40" dirty="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3A3838"/>
                </a:solidFill>
                <a:latin typeface="Calibri"/>
                <a:cs typeface="Calibri"/>
              </a:rPr>
              <a:t>local.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Setembro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2014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curso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(excepto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devido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pandemia)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5155" y="1252727"/>
            <a:ext cx="3643884" cy="630326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  <a:hlinkClick r:id="rId2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01661" y="10327640"/>
            <a:ext cx="11430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solidFill>
                  <a:srgbClr val="354F92"/>
                </a:solidFill>
                <a:latin typeface="Calibri"/>
                <a:cs typeface="Calibri"/>
              </a:rPr>
              <a:t>88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1122044"/>
            <a:ext cx="607187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estilistas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público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continuam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crescer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após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ano.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Passerelle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Reciclagem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incluiu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19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criações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estilistas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moda.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01439" y="7946897"/>
            <a:ext cx="21196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Bernard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Cuomo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(presidente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adjunto)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01439" y="8696070"/>
            <a:ext cx="22472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“AMIGOS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NOVA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ZONA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RIBEIRINHA”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9708" y="7940776"/>
            <a:ext cx="275463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https://www.ertnews.gr/roi-idiseon/prototypi-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pasarela-drasi-gia-tin-anakyklosi-sti-nea-paralia-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8382127"/>
            <a:ext cx="8070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thessalonikis/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8661018"/>
            <a:ext cx="1753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https://paraliazo.gr/draseis-2/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1712" y="8939910"/>
            <a:ext cx="17176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https://paraliazo.gr/pasarela/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67308" y="399287"/>
            <a:ext cx="7002780" cy="8784590"/>
            <a:chOff x="567308" y="399287"/>
            <a:chExt cx="7002780" cy="878459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123" y="1946147"/>
              <a:ext cx="6947916" cy="498271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6071" y="771905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51332"/>
                  </a:moveTo>
                  <a:lnTo>
                    <a:pt x="6412610" y="751332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8"/>
                  </a:moveTo>
                  <a:lnTo>
                    <a:pt x="6412610" y="1458468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97375" y="7627238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81278" y="9966452"/>
            <a:ext cx="6003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i="1" spc="-5" dirty="0">
                <a:latin typeface="Calibri"/>
                <a:cs typeface="Calibri"/>
              </a:rPr>
              <a:t>Photo Sources:</a:t>
            </a:r>
            <a:r>
              <a:rPr sz="800" i="1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https://www.protothema.gr/greece/article/822415/thessaloniki-pasarela-sti-nea-paralia-me-rouha-apo-anakuklosima-ulika/ </a:t>
            </a:r>
            <a:r>
              <a:rPr sz="8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https://www.polismagazino.gr/%CE%B5%CF%80%CE%AF%CE%B4%CE%B5%CE%B9%CE%BE%CE%B7-%CE%BC%CF%8C%CE%B4%CE%B1%CF%82</a:t>
            </a:r>
            <a:r>
              <a:rPr sz="800" spc="-5" dirty="0">
                <a:solidFill>
                  <a:srgbClr val="355092"/>
                </a:solidFill>
                <a:latin typeface="Calibri"/>
                <a:cs typeface="Calibri"/>
                <a:hlinkClick r:id="rId2"/>
              </a:rPr>
              <a:t>-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%CE%B1%CF%80%CF%8C-%CF%84%CE%BF%CF%85%CF%82-%CF%86%CE%AF%CE%BB%CE%BF%CF%85%CF%82-%CF%84%CE%B7%CF%82</a:t>
            </a:r>
            <a:r>
              <a:rPr sz="800" spc="-5" dirty="0">
                <a:solidFill>
                  <a:srgbClr val="355092"/>
                </a:solidFill>
                <a:latin typeface="Calibri"/>
                <a:cs typeface="Calibri"/>
                <a:hlinkClick r:id="rId2"/>
              </a:rPr>
              <a:t>-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1278" y="10332211"/>
            <a:ext cx="43370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%CE%</a:t>
            </a:r>
            <a:r>
              <a:rPr sz="8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BD</a:t>
            </a:r>
            <a:r>
              <a:rPr sz="8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2"/>
              </a:rPr>
              <a:t>/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715374" y="7607934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12996" y="8361552"/>
            <a:ext cx="1156970" cy="218440"/>
          </a:xfrm>
          <a:custGeom>
            <a:avLst/>
            <a:gdLst/>
            <a:ahLst/>
            <a:cxnLst/>
            <a:rect l="l" t="t" r="r" b="b"/>
            <a:pathLst>
              <a:path w="1156970" h="218440">
                <a:moveTo>
                  <a:pt x="1156716" y="0"/>
                </a:move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6716" y="217932"/>
                </a:lnTo>
                <a:lnTo>
                  <a:pt x="115671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412996" y="8341817"/>
            <a:ext cx="11582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</a:t>
            </a: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97375" y="9073895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397375" y="9054845"/>
            <a:ext cx="1729739" cy="516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6510">
              <a:lnSpc>
                <a:spcPct val="100000"/>
              </a:lnSpc>
              <a:spcBef>
                <a:spcPts val="86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1"/>
              </a:rPr>
              <a:t>filoi.neas.paralias@gmail.com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11898" y="7627239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811898" y="7607934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086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Cavalo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 sob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supervisão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Departamento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Sindicato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Elite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Proteção Civil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Município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estritamente voluntária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submetidos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oferecidos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6832472"/>
            <a:ext cx="8826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departamento.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-12700" y="4628923"/>
            <a:ext cx="3517900" cy="37141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marR="576580">
              <a:lnSpc>
                <a:spcPts val="1090"/>
              </a:lnSpc>
              <a:spcBef>
                <a:spcPts val="8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comunitárias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aprendizagem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sustentabilidade</a:t>
            </a:r>
            <a:endParaRPr sz="110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  <a:spcBef>
                <a:spcPts val="44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327025">
              <a:lnSpc>
                <a:spcPts val="1090"/>
              </a:lnSpc>
              <a:spcBef>
                <a:spcPts val="59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Salónica Oriental,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Floresta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Cidade "Șeyh Su",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pinhal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cidade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Salónica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chamado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"Say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Sooh"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bastante vulnerável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incêndios florestais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ocorrem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inteiramente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durante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Verão,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quando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temperaturas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altas,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agulhas de pinheiro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secas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inflamáveis. 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patrulhas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voluntários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floresta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portanto,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vitais.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Além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disso,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Patrulhas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Vigilância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Floresta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Cavalo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desenvolvem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suas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capacidades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equestres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aprendem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cavalos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natureza,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oferecendo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simultaneamente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grande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serviço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seu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trabalho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patrulhamento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voluntário.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48480" y="7971535"/>
            <a:ext cx="3071495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Vigilantes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tradicionalmente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"Amazonas"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"Cavaleiros"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público,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excursões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vigilância na floresta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Salónica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cobre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extensa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leste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sudeste 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cidade e 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propensa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incêndios florestais durante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período de Verão. Cerca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seus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cavalos patrulham por turnos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floresta, bem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arredores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Parque da Barragem de Thermi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lagoa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Epanomi.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7" name="object 27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4573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377696" y="3529583"/>
              <a:ext cx="5128260" cy="762000"/>
            </a:xfrm>
            <a:custGeom>
              <a:avLst/>
              <a:gdLst/>
              <a:ahLst/>
              <a:cxnLst/>
              <a:rect l="l" t="t" r="r" b="b"/>
              <a:pathLst>
                <a:path w="5128259" h="762000">
                  <a:moveTo>
                    <a:pt x="512825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128259" y="762000"/>
                  </a:lnTo>
                  <a:lnTo>
                    <a:pt x="51282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02410" y="3531819"/>
            <a:ext cx="42151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PATRULHA</a:t>
            </a:r>
            <a:r>
              <a:rPr spc="-35" dirty="0"/>
              <a:t> </a:t>
            </a:r>
            <a:r>
              <a:rPr spc="-30" dirty="0"/>
              <a:t>FLORESTAIS</a:t>
            </a:r>
            <a:r>
              <a:rPr spc="-3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spc="-55" dirty="0"/>
              <a:t>CAVALO</a:t>
            </a:r>
          </a:p>
        </p:txBody>
      </p:sp>
      <p:grpSp>
        <p:nvGrpSpPr>
          <p:cNvPr id="32" name="object 32"/>
          <p:cNvGrpSpPr/>
          <p:nvPr/>
        </p:nvGrpSpPr>
        <p:grpSpPr>
          <a:xfrm>
            <a:off x="3620261" y="4946903"/>
            <a:ext cx="3940175" cy="2950845"/>
            <a:chOff x="3620261" y="4946903"/>
            <a:chExt cx="3940175" cy="2950845"/>
          </a:xfrm>
        </p:grpSpPr>
        <p:sp>
          <p:nvSpPr>
            <p:cNvPr id="33" name="object 33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2888" y="7301483"/>
              <a:ext cx="595884" cy="59588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647693" y="7796021"/>
              <a:ext cx="3077845" cy="0"/>
            </a:xfrm>
            <a:custGeom>
              <a:avLst/>
              <a:gdLst/>
              <a:ahLst/>
              <a:cxnLst/>
              <a:rect l="l" t="t" r="r" b="b"/>
              <a:pathLst>
                <a:path w="3077845">
                  <a:moveTo>
                    <a:pt x="0" y="0"/>
                  </a:moveTo>
                  <a:lnTo>
                    <a:pt x="3077845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53941" y="7217155"/>
            <a:ext cx="256730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89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12108" y="1280159"/>
            <a:ext cx="3646932" cy="62148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6251" y="1186941"/>
            <a:ext cx="2941955" cy="3467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conceito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patrulhar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fogo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deriva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facto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cavalos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serem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capazes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492122"/>
            <a:ext cx="147891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  <a:tabLst>
                <a:tab pos="791210" algn="l"/>
                <a:tab pos="831215" algn="l"/>
                <a:tab pos="1062355" algn="l"/>
                <a:tab pos="112839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aproximarem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impossíveis	de	serem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motocicleta	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	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79650" y="1492122"/>
            <a:ext cx="655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2065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superfícies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abordadas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meio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94786" y="1492122"/>
            <a:ext cx="69278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2860" marR="5080" indent="-10795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carro,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transporte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1949322"/>
            <a:ext cx="2943225" cy="5528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6985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convencional. Montar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dorso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 faz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cavaleiros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estejam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permanente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prontidão.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635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 das Patrulhas de Vigilância da Floresta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 têm cavaleiros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 completa,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frequentemente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corridas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cavalos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patrulha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treinados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antemão,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concentrando-se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psicologia,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explicando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corretamente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reações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incêndio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familiarizando-se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morfologia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terreno.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Chrisa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Makri,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membro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distinto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equipa,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declara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7145" marR="15240" algn="ctr">
              <a:lnSpc>
                <a:spcPts val="1200"/>
              </a:lnSpc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“Toda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ideia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nasceu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nossas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mentes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enquanto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cavalgávamos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floresta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durante os nossos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treinos comuns. Os gostos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pela equitação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pela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natureza uniram-se na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fundação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 Horse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Forest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Fir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watc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h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r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at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ol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.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Q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n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d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</a:t>
            </a:r>
            <a:r>
              <a:rPr sz="1100" b="1" i="1" spc="-5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p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s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so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no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vêem 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aparecer entre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árvores, respeitam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 nossos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esforços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até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aproveitam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tirar uma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fotografia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connosco"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transferibilidade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esta, outra região exigiria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clube de equitação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cavaleiros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qualificados,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empenhados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protecção da natureza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dispostos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voluntariar-se,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qualquer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reserva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tendência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proximidade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relevante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clube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equitação.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84961" y="9366910"/>
            <a:ext cx="3494404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2006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fim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(todos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meses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Setembro)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9734</Words>
  <Application>Microsoft Office PowerPoint</Application>
  <PresentationFormat>Custom</PresentationFormat>
  <Paragraphs>587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 MT</vt:lpstr>
      <vt:lpstr>Calibri</vt:lpstr>
      <vt:lpstr>Office Theme</vt:lpstr>
      <vt:lpstr>PowerPoint Presentation</vt:lpstr>
      <vt:lpstr>MAPEAR - REDE DE EDUCAÇÃO PARA UMA</vt:lpstr>
      <vt:lpstr>PowerPoint Presentation</vt:lpstr>
      <vt:lpstr>PowerPoint Presentation</vt:lpstr>
      <vt:lpstr>AMIGOS DA NOVA ZONA RIBEIRINHA</vt:lpstr>
      <vt:lpstr>PowerPoint Presentation</vt:lpstr>
      <vt:lpstr>PowerPoint Presentation</vt:lpstr>
      <vt:lpstr>PATRULHA FLORESTAIS A CAVALO</vt:lpstr>
      <vt:lpstr>PowerPoint Presentation</vt:lpstr>
      <vt:lpstr>PowerPoint Presentation</vt:lpstr>
      <vt:lpstr>SER PROACTIVO - MUDAR O MUNDO</vt:lpstr>
      <vt:lpstr>PowerPoint Presentation</vt:lpstr>
      <vt:lpstr>PowerPoint Presentation</vt:lpstr>
      <vt:lpstr>GLOBE BUDDY</vt:lpstr>
      <vt:lpstr>PowerPoint Presentation</vt:lpstr>
      <vt:lpstr>PowerPoint Presentation</vt:lpstr>
      <vt:lpstr>MILJØPUNKT NØRREBRO</vt:lpstr>
      <vt:lpstr>PowerPoint Presentation</vt:lpstr>
      <vt:lpstr>PowerPoint Presentation</vt:lpstr>
      <vt:lpstr>BIOTEKET</vt:lpstr>
      <vt:lpstr>PowerPoint Presentation</vt:lpstr>
      <vt:lpstr>PowerPoint Presentation</vt:lpstr>
      <vt:lpstr>PROJETO PAISAGEM</vt:lpstr>
      <vt:lpstr>PowerPoint Presentation</vt:lpstr>
      <vt:lpstr>PowerPoint Presentation</vt:lpstr>
      <vt:lpstr>AGRICULTURA RATHCROGHAN EIP -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canice euei</cp:lastModifiedBy>
  <cp:revision>1</cp:revision>
  <dcterms:created xsi:type="dcterms:W3CDTF">2023-10-31T09:37:34Z</dcterms:created>
  <dcterms:modified xsi:type="dcterms:W3CDTF">2023-10-31T09:39:43Z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2023-10-31T00:00:00Z</vt:filetime>
  </property>
</Properties>
</file>