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2410" y="3490721"/>
            <a:ext cx="411607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76261" y="10349738"/>
            <a:ext cx="18478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VerLTmWZKS0&amp;list=PLQeUNU9u1jSFLnPEsMz4ZVfu7-MxKvP3G&amp;index=4&amp;ab_channel=GreenpeaceBulgar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ct.gp/Blog_PaziteliNaVodata" TargetMode="External"/><Relationship Id="rId5" Type="http://schemas.openxmlformats.org/officeDocument/2006/relationships/hyperlink" Target="https://www.facebook.com/greenpeacebg" TargetMode="External"/><Relationship Id="rId4" Type="http://schemas.openxmlformats.org/officeDocument/2006/relationships/image" Target="../media/image24.jpg"/><Relationship Id="rId9" Type="http://schemas.openxmlformats.org/officeDocument/2006/relationships/hyperlink" Target="mailto:balin.balinov@greenpeace.or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orevision.ie/" TargetMode="External"/><Relationship Id="rId5" Type="http://schemas.openxmlformats.org/officeDocument/2006/relationships/hyperlink" Target="mailto:norevision@veri.ie" TargetMode="Externa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veolia.ie/media/news-and-press-releases/group-water-scheme-launches-new-solar-energy-project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con-telegraph.ie/2020/03/05/west-of-ireland-group-water-scheme-launches-new-solar-panel-project/" TargetMode="External"/><Relationship Id="rId10" Type="http://schemas.openxmlformats.org/officeDocument/2006/relationships/image" Target="../media/image35.jpg"/><Relationship Id="rId4" Type="http://schemas.openxmlformats.org/officeDocument/2006/relationships/hyperlink" Target="mailto:Emberfrs@gmail.com" TargetMode="External"/><Relationship Id="rId9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spea.org/index.php/pt/projeto-rios-conhece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projetorios/?ref=page_intern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rojetorios@aspea.org" TargetMode="External"/><Relationship Id="rId5" Type="http://schemas.openxmlformats.org/officeDocument/2006/relationships/hyperlink" Target="https://aspea.maps.arcgis.com/apps/dashboards/4b5a65c1dbc14c99ae43e9950fccbcce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hyperlink" Target="https://www.facebook.com/aspea.org/videos/127279724655171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VdR7v4PJik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makthes.gr/echedoroy-fysis-kai-perifereia-charassoyn-xana-monopatia-sto-delta-toy-gallikoy-4690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a.goteo.org/project/gallikos-delta-eco-path" TargetMode="External"/><Relationship Id="rId11" Type="http://schemas.openxmlformats.org/officeDocument/2006/relationships/image" Target="../media/image15.png"/><Relationship Id="rId5" Type="http://schemas.openxmlformats.org/officeDocument/2006/relationships/hyperlink" Target="mailto:ehedoroufysis@gmail.com" TargetMode="External"/><Relationship Id="rId10" Type="http://schemas.openxmlformats.org/officeDocument/2006/relationships/hyperlink" Target="https://el.goteo.org/project/gallikos-delta-eco-path" TargetMode="External"/><Relationship Id="rId4" Type="http://schemas.openxmlformats.org/officeDocument/2006/relationships/image" Target="../media/image19.jpg"/><Relationship Id="rId9" Type="http://schemas.openxmlformats.org/officeDocument/2006/relationships/hyperlink" Target="https://www.facebook.com/ehedoroufysi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606039" y="1456943"/>
            <a:ext cx="4340860" cy="8662670"/>
            <a:chOff x="2606039" y="1456943"/>
            <a:chExt cx="4340860" cy="8662670"/>
          </a:xfrm>
        </p:grpSpPr>
        <p:sp>
          <p:nvSpPr>
            <p:cNvPr id="8" name="object 8"/>
            <p:cNvSpPr/>
            <p:nvPr/>
          </p:nvSpPr>
          <p:spPr>
            <a:xfrm>
              <a:off x="3166871" y="1456943"/>
              <a:ext cx="3779520" cy="8662670"/>
            </a:xfrm>
            <a:custGeom>
              <a:avLst/>
              <a:gdLst/>
              <a:ahLst/>
              <a:cxnLst/>
              <a:rect l="l" t="t" r="r" b="b"/>
              <a:pathLst>
                <a:path w="3779520" h="8662670">
                  <a:moveTo>
                    <a:pt x="3779520" y="0"/>
                  </a:moveTo>
                  <a:lnTo>
                    <a:pt x="0" y="0"/>
                  </a:lnTo>
                  <a:lnTo>
                    <a:pt x="0" y="8662416"/>
                  </a:lnTo>
                  <a:lnTo>
                    <a:pt x="3779520" y="8662416"/>
                  </a:lnTo>
                  <a:lnTo>
                    <a:pt x="3779520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6039" y="1949195"/>
              <a:ext cx="3238500" cy="1976755"/>
            </a:xfrm>
            <a:custGeom>
              <a:avLst/>
              <a:gdLst/>
              <a:ahLst/>
              <a:cxnLst/>
              <a:rect l="l" t="t" r="r" b="b"/>
              <a:pathLst>
                <a:path w="3238500" h="1976754">
                  <a:moveTo>
                    <a:pt x="3238500" y="0"/>
                  </a:moveTo>
                  <a:lnTo>
                    <a:pt x="0" y="0"/>
                  </a:lnTo>
                  <a:lnTo>
                    <a:pt x="0" y="1976627"/>
                  </a:lnTo>
                  <a:lnTo>
                    <a:pt x="3238500" y="1976627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90925" y="4141502"/>
            <a:ext cx="2208530" cy="14997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EB7339"/>
              </a:buClr>
              <a:buSzPct val="128125"/>
              <a:buAutoNum type="arabicPeriod"/>
              <a:tabLst>
                <a:tab pos="354965" algn="l"/>
                <a:tab pos="355600" algn="l"/>
              </a:tabLst>
            </a:pP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PROJECTO 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RIOS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EB7339"/>
              </a:buClr>
              <a:buSzPct val="128125"/>
              <a:buAutoNum type="arabicPeriod"/>
              <a:tabLst>
                <a:tab pos="354965" algn="l"/>
                <a:tab pos="355600" algn="l"/>
              </a:tabLst>
            </a:pP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ECHEDOROS</a:t>
            </a: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indent="-342900">
              <a:lnSpc>
                <a:spcPts val="2415"/>
              </a:lnSpc>
              <a:spcBef>
                <a:spcPts val="1380"/>
              </a:spcBef>
              <a:buClr>
                <a:srgbClr val="EB7339"/>
              </a:buClr>
              <a:buSzPct val="128125"/>
              <a:buAutoNum type="arabicPeriod"/>
              <a:tabLst>
                <a:tab pos="354965" algn="l"/>
                <a:tab pos="355600" algn="l"/>
              </a:tabLst>
            </a:pPr>
            <a:r>
              <a:rPr sz="1600" b="1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”GUARDAS</a:t>
            </a:r>
            <a:r>
              <a:rPr sz="1600" b="1" u="heavy" spc="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</a:t>
            </a:r>
            <a:r>
              <a:rPr sz="16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3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ÁGUA”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875"/>
              </a:lnSpc>
            </a:pP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COMUNITÁRIOS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925" y="5848636"/>
            <a:ext cx="2746375" cy="124643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EB7339"/>
              </a:buClr>
              <a:buSzPct val="128125"/>
              <a:buAutoNum type="arabicPeriod" startAt="4"/>
              <a:tabLst>
                <a:tab pos="354965" algn="l"/>
                <a:tab pos="355600" algn="l"/>
              </a:tabLst>
            </a:pP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NOREVISION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97700"/>
              </a:lnSpc>
              <a:spcBef>
                <a:spcPts val="1435"/>
              </a:spcBef>
              <a:buClr>
                <a:srgbClr val="EB7339"/>
              </a:buClr>
              <a:buSzPct val="128125"/>
              <a:buAutoNum type="arabicPeriod" startAt="4"/>
              <a:tabLst>
                <a:tab pos="354965" algn="l"/>
                <a:tab pos="355600" algn="l"/>
              </a:tabLst>
            </a:pPr>
            <a:r>
              <a:rPr sz="16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POLECAT</a:t>
            </a:r>
            <a:r>
              <a:rPr sz="16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SEC,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UMA </a:t>
            </a:r>
            <a:r>
              <a:rPr sz="16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INSTALAÇÃO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FOTOVOLTAICA </a:t>
            </a:r>
            <a:r>
              <a:rPr sz="1600" b="1" spc="-3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COMUNITÁRIA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18002" y="2323591"/>
            <a:ext cx="2306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15" dirty="0"/>
              <a:t>C</a:t>
            </a:r>
            <a:r>
              <a:rPr sz="2800" spc="310" dirty="0"/>
              <a:t>o</a:t>
            </a:r>
            <a:r>
              <a:rPr sz="2800" spc="315" dirty="0"/>
              <a:t>nse</a:t>
            </a:r>
            <a:r>
              <a:rPr sz="2800" spc="-5" dirty="0"/>
              <a:t>r</a:t>
            </a:r>
            <a:r>
              <a:rPr sz="2800" spc="-285" dirty="0"/>
              <a:t> </a:t>
            </a:r>
            <a:r>
              <a:rPr sz="2800" spc="275" dirty="0"/>
              <a:t>v</a:t>
            </a:r>
            <a:r>
              <a:rPr sz="2800" spc="315" dirty="0"/>
              <a:t>a</a:t>
            </a:r>
            <a:r>
              <a:rPr sz="2800" spc="310" dirty="0"/>
              <a:t>ç</a:t>
            </a:r>
            <a:r>
              <a:rPr sz="2800" spc="315" dirty="0"/>
              <a:t>ã</a:t>
            </a:r>
            <a:r>
              <a:rPr sz="2800" spc="-5" dirty="0"/>
              <a:t>o</a:t>
            </a:r>
            <a:endParaRPr sz="2800"/>
          </a:p>
        </p:txBody>
      </p:sp>
      <p:sp>
        <p:nvSpPr>
          <p:cNvPr id="13" name="object 13"/>
          <p:cNvSpPr txBox="1"/>
          <p:nvPr/>
        </p:nvSpPr>
        <p:spPr>
          <a:xfrm>
            <a:off x="2818002" y="2707639"/>
            <a:ext cx="221615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584200" algn="l"/>
              </a:tabLst>
            </a:pP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co</a:t>
            </a:r>
            <a:r>
              <a:rPr sz="2800" b="1" spc="320" dirty="0">
                <a:solidFill>
                  <a:srgbClr val="EB7339"/>
                </a:solidFill>
                <a:latin typeface="Calibri"/>
                <a:cs typeface="Calibri"/>
              </a:rPr>
              <a:t>m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un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i</a:t>
            </a:r>
            <a:r>
              <a:rPr sz="2800" b="1" spc="295" dirty="0">
                <a:solidFill>
                  <a:srgbClr val="EB7339"/>
                </a:solidFill>
                <a:latin typeface="Calibri"/>
                <a:cs typeface="Calibri"/>
              </a:rPr>
              <a:t>t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á</a:t>
            </a:r>
            <a:r>
              <a:rPr sz="2800" b="1" spc="320" dirty="0">
                <a:solidFill>
                  <a:srgbClr val="EB7339"/>
                </a:solidFill>
                <a:latin typeface="Calibri"/>
                <a:cs typeface="Calibri"/>
              </a:rPr>
              <a:t>r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a  </a:t>
            </a:r>
            <a:r>
              <a:rPr sz="2800" b="1" spc="160" dirty="0">
                <a:solidFill>
                  <a:srgbClr val="EB7339"/>
                </a:solidFill>
                <a:latin typeface="Calibri"/>
                <a:cs typeface="Calibri"/>
              </a:rPr>
              <a:t>da	</a:t>
            </a:r>
            <a:r>
              <a:rPr sz="2800" b="1" spc="229" dirty="0">
                <a:solidFill>
                  <a:srgbClr val="EB7339"/>
                </a:solidFill>
                <a:latin typeface="Calibri"/>
                <a:cs typeface="Calibri"/>
              </a:rPr>
              <a:t>água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0325" y="225627"/>
            <a:ext cx="796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EB7339"/>
                </a:solidFill>
                <a:latin typeface="Calibri"/>
                <a:cs typeface="Calibri"/>
              </a:rPr>
              <a:t>04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007" y="5711697"/>
            <a:ext cx="2350770" cy="2175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conservação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água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movimento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cidadãos para ajudar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limpar os rios, oceanos,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lagos,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praias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linhas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costeiras e assim criar uma maior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ligação 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envolvimento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cidadãos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água.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oceanos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contribuem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75%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oxigénio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planeta.</a:t>
            </a:r>
            <a:endParaRPr sz="1100">
              <a:latin typeface="Calibri"/>
              <a:cs typeface="Calibri"/>
            </a:endParaRPr>
          </a:p>
          <a:p>
            <a:pPr marL="13970" marR="5080" indent="-635" algn="ctr">
              <a:lnSpc>
                <a:spcPts val="1200"/>
              </a:lnSpc>
              <a:spcBef>
                <a:spcPts val="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Nesta secção,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mostramos algumas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iniciativas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conservação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estão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presentes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regiões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projeto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Climate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Champions. 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exemplos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importantes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 as ações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podem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conduzir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grandes resultados.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456943"/>
            <a:ext cx="3166745" cy="3812540"/>
          </a:xfrm>
          <a:custGeom>
            <a:avLst/>
            <a:gdLst/>
            <a:ahLst/>
            <a:cxnLst/>
            <a:rect l="l" t="t" r="r" b="b"/>
            <a:pathLst>
              <a:path w="3166745" h="3812540">
                <a:moveTo>
                  <a:pt x="3166364" y="0"/>
                </a:moveTo>
                <a:lnTo>
                  <a:pt x="0" y="0"/>
                </a:lnTo>
                <a:lnTo>
                  <a:pt x="0" y="492760"/>
                </a:lnTo>
                <a:lnTo>
                  <a:pt x="0" y="2468880"/>
                </a:lnTo>
                <a:lnTo>
                  <a:pt x="0" y="3812540"/>
                </a:lnTo>
                <a:lnTo>
                  <a:pt x="3166364" y="3812540"/>
                </a:lnTo>
                <a:lnTo>
                  <a:pt x="3166364" y="2468880"/>
                </a:lnTo>
                <a:lnTo>
                  <a:pt x="2606421" y="2468880"/>
                </a:lnTo>
                <a:lnTo>
                  <a:pt x="2606421" y="492760"/>
                </a:lnTo>
                <a:lnTo>
                  <a:pt x="3166364" y="492760"/>
                </a:lnTo>
                <a:lnTo>
                  <a:pt x="31663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60983"/>
            <a:ext cx="3779520" cy="450900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066742" y="4261133"/>
            <a:ext cx="340995" cy="514350"/>
            <a:chOff x="7066742" y="4261133"/>
            <a:chExt cx="340995" cy="51435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0798" y="4261133"/>
              <a:ext cx="209472" cy="1739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66742" y="4351053"/>
              <a:ext cx="340995" cy="424815"/>
            </a:xfrm>
            <a:custGeom>
              <a:avLst/>
              <a:gdLst/>
              <a:ahLst/>
              <a:cxnLst/>
              <a:rect l="l" t="t" r="r" b="b"/>
              <a:pathLst>
                <a:path w="340995" h="424814">
                  <a:moveTo>
                    <a:pt x="24959" y="95694"/>
                  </a:moveTo>
                  <a:lnTo>
                    <a:pt x="9681" y="100185"/>
                  </a:lnTo>
                  <a:lnTo>
                    <a:pt x="0" y="111176"/>
                  </a:lnTo>
                  <a:lnTo>
                    <a:pt x="45" y="128109"/>
                  </a:lnTo>
                  <a:lnTo>
                    <a:pt x="51226" y="358614"/>
                  </a:lnTo>
                  <a:lnTo>
                    <a:pt x="51226" y="359884"/>
                  </a:lnTo>
                  <a:lnTo>
                    <a:pt x="52369" y="361027"/>
                  </a:lnTo>
                  <a:lnTo>
                    <a:pt x="54782" y="362297"/>
                  </a:lnTo>
                  <a:lnTo>
                    <a:pt x="221533" y="423130"/>
                  </a:lnTo>
                  <a:lnTo>
                    <a:pt x="223946" y="424400"/>
                  </a:lnTo>
                  <a:lnTo>
                    <a:pt x="226232" y="423130"/>
                  </a:lnTo>
                  <a:lnTo>
                    <a:pt x="227502" y="420717"/>
                  </a:lnTo>
                  <a:lnTo>
                    <a:pt x="252521" y="365853"/>
                  </a:lnTo>
                  <a:lnTo>
                    <a:pt x="252521" y="364583"/>
                  </a:lnTo>
                  <a:lnTo>
                    <a:pt x="253664" y="364583"/>
                  </a:lnTo>
                  <a:lnTo>
                    <a:pt x="290528" y="338834"/>
                  </a:lnTo>
                  <a:lnTo>
                    <a:pt x="316355" y="314418"/>
                  </a:lnTo>
                  <a:lnTo>
                    <a:pt x="332585" y="290002"/>
                  </a:lnTo>
                  <a:lnTo>
                    <a:pt x="340659" y="264253"/>
                  </a:lnTo>
                  <a:lnTo>
                    <a:pt x="339421" y="239639"/>
                  </a:lnTo>
                  <a:lnTo>
                    <a:pt x="329896" y="222311"/>
                  </a:lnTo>
                  <a:lnTo>
                    <a:pt x="316799" y="211032"/>
                  </a:lnTo>
                  <a:lnTo>
                    <a:pt x="304845" y="204563"/>
                  </a:lnTo>
                  <a:lnTo>
                    <a:pt x="300146" y="202150"/>
                  </a:lnTo>
                  <a:lnTo>
                    <a:pt x="296590" y="199737"/>
                  </a:lnTo>
                  <a:lnTo>
                    <a:pt x="265602" y="166336"/>
                  </a:lnTo>
                  <a:lnTo>
                    <a:pt x="257220" y="162780"/>
                  </a:lnTo>
                  <a:lnTo>
                    <a:pt x="248965" y="162780"/>
                  </a:lnTo>
                  <a:lnTo>
                    <a:pt x="244139" y="161510"/>
                  </a:lnTo>
                  <a:lnTo>
                    <a:pt x="241726" y="161510"/>
                  </a:lnTo>
                  <a:lnTo>
                    <a:pt x="240583" y="159097"/>
                  </a:lnTo>
                  <a:lnTo>
                    <a:pt x="89326" y="159097"/>
                  </a:lnTo>
                  <a:lnTo>
                    <a:pt x="82214" y="156811"/>
                  </a:lnTo>
                  <a:lnTo>
                    <a:pt x="77388" y="155541"/>
                  </a:lnTo>
                  <a:lnTo>
                    <a:pt x="73832" y="151985"/>
                  </a:lnTo>
                  <a:lnTo>
                    <a:pt x="71419" y="146016"/>
                  </a:lnTo>
                  <a:lnTo>
                    <a:pt x="63164" y="120870"/>
                  </a:lnTo>
                  <a:lnTo>
                    <a:pt x="59650" y="112801"/>
                  </a:lnTo>
                  <a:lnTo>
                    <a:pt x="54671" y="106424"/>
                  </a:lnTo>
                  <a:lnTo>
                    <a:pt x="48573" y="101617"/>
                  </a:lnTo>
                  <a:lnTo>
                    <a:pt x="41701" y="98264"/>
                  </a:lnTo>
                  <a:lnTo>
                    <a:pt x="24959" y="95694"/>
                  </a:lnTo>
                  <a:close/>
                </a:path>
                <a:path w="340995" h="424814">
                  <a:moveTo>
                    <a:pt x="177375" y="0"/>
                  </a:moveTo>
                  <a:lnTo>
                    <a:pt x="101264" y="149572"/>
                  </a:lnTo>
                  <a:lnTo>
                    <a:pt x="98851" y="157954"/>
                  </a:lnTo>
                  <a:lnTo>
                    <a:pt x="89326" y="159097"/>
                  </a:lnTo>
                  <a:lnTo>
                    <a:pt x="240583" y="159097"/>
                  </a:lnTo>
                  <a:lnTo>
                    <a:pt x="239440" y="157954"/>
                  </a:lnTo>
                  <a:lnTo>
                    <a:pt x="234384" y="146016"/>
                  </a:lnTo>
                  <a:lnTo>
                    <a:pt x="201213" y="123283"/>
                  </a:lnTo>
                  <a:lnTo>
                    <a:pt x="194101" y="122140"/>
                  </a:lnTo>
                  <a:lnTo>
                    <a:pt x="189402" y="120870"/>
                  </a:lnTo>
                  <a:lnTo>
                    <a:pt x="186989" y="120870"/>
                  </a:lnTo>
                  <a:lnTo>
                    <a:pt x="184576" y="119727"/>
                  </a:lnTo>
                  <a:lnTo>
                    <a:pt x="182163" y="117314"/>
                  </a:lnTo>
                  <a:lnTo>
                    <a:pt x="183433" y="114901"/>
                  </a:lnTo>
                  <a:lnTo>
                    <a:pt x="210738" y="39717"/>
                  </a:lnTo>
                  <a:lnTo>
                    <a:pt x="212101" y="27689"/>
                  </a:lnTo>
                  <a:lnTo>
                    <a:pt x="208119" y="17127"/>
                  </a:lnTo>
                  <a:lnTo>
                    <a:pt x="200112" y="8588"/>
                  </a:lnTo>
                  <a:lnTo>
                    <a:pt x="189402" y="2633"/>
                  </a:lnTo>
                  <a:lnTo>
                    <a:pt x="177375" y="0"/>
                  </a:lnTo>
                  <a:close/>
                </a:path>
              </a:pathLst>
            </a:custGeom>
            <a:solidFill>
              <a:srgbClr val="3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66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7559040" cy="10690860"/>
            <a:chOff x="0" y="0"/>
            <a:chExt cx="755904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24" y="2823971"/>
              <a:ext cx="6947916" cy="44089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9287" y="1122044"/>
            <a:ext cx="607250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primeira iniciativa do seu género na Bulgária,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formar uma comunidade de interessados 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preservação da água. Até agora, foram realizados cinco webinários,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participação de mais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300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milhões de visualizações dos vídeos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Facebook. 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1.500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manifestaram interesse nestes eventos.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surgir novos webinários,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quais haverá informação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página 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Facebook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Peace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Bulgária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https://www.facebook.com/greenpeacebg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8660383"/>
            <a:ext cx="755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Ba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v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5564" y="9364776"/>
            <a:ext cx="1238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Green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Peace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Bulgaria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8680830"/>
            <a:ext cx="21494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https://act.gp/Blog_PaziteliNaVodata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708" y="8923756"/>
            <a:ext cx="284543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5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https://www.youtube.com/watch?v=VerLTmWZK </a:t>
            </a:r>
            <a:r>
              <a:rPr sz="1100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S0&amp;list=PLQeUNU9u1jSFLnPEsMz4ZVfu7-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MxKvP3G&amp;index=4&amp;ab_channel=GreenpeaceBul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08" y="9569297"/>
            <a:ext cx="3060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g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ar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i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sp>
          <p:nvSpPr>
            <p:cNvPr id="20" name="object 20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12996" y="9062211"/>
            <a:ext cx="1156970" cy="218440"/>
          </a:xfrm>
          <a:custGeom>
            <a:avLst/>
            <a:gdLst/>
            <a:ahLst/>
            <a:cxnLst/>
            <a:rect l="l" t="t" r="r" b="b"/>
            <a:pathLst>
              <a:path w="1156970" h="218440">
                <a:moveTo>
                  <a:pt x="1156716" y="0"/>
                </a:move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6716" y="217932"/>
                </a:lnTo>
                <a:lnTo>
                  <a:pt x="115671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12996" y="9042603"/>
            <a:ext cx="11582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</a:t>
            </a: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85564" y="9755530"/>
            <a:ext cx="176847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balin.balinov@greenpeace.org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765672"/>
            <a:ext cx="3071495" cy="2480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NoreVision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declaração das aspirações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entidades interessadas no futuro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rio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Nore, dos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 afluentes, das terras que neles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escoam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pessoas</a:t>
            </a:r>
            <a:r>
              <a:rPr sz="11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aí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vivem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trabalham.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910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bacia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hidrográfica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rio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fonte de água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potável, controlo de cheias, biodiversidade, produção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cerca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110.000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habitantes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longo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2.500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km²,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região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agrícola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série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monitorização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passeios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pela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biodiversidade, história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oral,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agricultura, educação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espécies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invasoras,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NoreVision pretende manter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prosperidade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rio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Nore.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301434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Projecto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Comunitário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Conservação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Irlanda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200"/>
              </a:lnSpc>
              <a:spcBef>
                <a:spcPts val="122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NoreVision aborda questões sobre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futuro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 rio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Nore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 República da Irlanda. Este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rio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atravessa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vários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condados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 Irlanda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e, por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conseguinte,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conservação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maior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importância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muitos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cidadãos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sua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vizinhança.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plano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futuro deste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rio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dar-lhes-á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algum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poder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influência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prosperidade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do rio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Nore.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25" name="object 25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0" y="1220723"/>
            <a:ext cx="7559040" cy="3253740"/>
            <a:chOff x="0" y="1220723"/>
            <a:chExt cx="7559040" cy="3253740"/>
          </a:xfrm>
        </p:grpSpPr>
        <p:sp>
          <p:nvSpPr>
            <p:cNvPr id="28" name="object 28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77696" y="3529583"/>
              <a:ext cx="2402205" cy="762000"/>
            </a:xfrm>
            <a:custGeom>
              <a:avLst/>
              <a:gdLst/>
              <a:ahLst/>
              <a:cxnLst/>
              <a:rect l="l" t="t" r="r" b="b"/>
              <a:pathLst>
                <a:path w="2402204" h="762000">
                  <a:moveTo>
                    <a:pt x="240182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401824" y="762000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377696" y="3529583"/>
            <a:ext cx="2124710" cy="7620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495"/>
              </a:spcBef>
            </a:pPr>
            <a:r>
              <a:rPr spc="-5" dirty="0"/>
              <a:t>NOREVISION</a:t>
            </a:r>
          </a:p>
        </p:txBody>
      </p:sp>
      <p:sp>
        <p:nvSpPr>
          <p:cNvPr id="32" name="object 32"/>
          <p:cNvSpPr/>
          <p:nvPr/>
        </p:nvSpPr>
        <p:spPr>
          <a:xfrm>
            <a:off x="0" y="624839"/>
            <a:ext cx="1576070" cy="3616960"/>
          </a:xfrm>
          <a:custGeom>
            <a:avLst/>
            <a:gdLst/>
            <a:ahLst/>
            <a:cxnLst/>
            <a:rect l="l" t="t" r="r" b="b"/>
            <a:pathLst>
              <a:path w="1576070" h="3616960">
                <a:moveTo>
                  <a:pt x="705612" y="1816735"/>
                </a:moveTo>
                <a:lnTo>
                  <a:pt x="701421" y="1768106"/>
                </a:lnTo>
                <a:lnTo>
                  <a:pt x="688873" y="1720316"/>
                </a:lnTo>
                <a:lnTo>
                  <a:pt x="667969" y="1674190"/>
                </a:lnTo>
                <a:lnTo>
                  <a:pt x="638695" y="1630578"/>
                </a:lnTo>
                <a:lnTo>
                  <a:pt x="601052" y="1590294"/>
                </a:lnTo>
                <a:lnTo>
                  <a:pt x="555891" y="1540459"/>
                </a:lnTo>
                <a:lnTo>
                  <a:pt x="517169" y="1486357"/>
                </a:lnTo>
                <a:lnTo>
                  <a:pt x="484390" y="1429258"/>
                </a:lnTo>
                <a:lnTo>
                  <a:pt x="457073" y="1370418"/>
                </a:lnTo>
                <a:lnTo>
                  <a:pt x="434695" y="1311097"/>
                </a:lnTo>
                <a:lnTo>
                  <a:pt x="416788" y="1252550"/>
                </a:lnTo>
                <a:lnTo>
                  <a:pt x="402831" y="1196047"/>
                </a:lnTo>
                <a:lnTo>
                  <a:pt x="392353" y="1142822"/>
                </a:lnTo>
                <a:lnTo>
                  <a:pt x="384835" y="1094155"/>
                </a:lnTo>
                <a:lnTo>
                  <a:pt x="379806" y="1051293"/>
                </a:lnTo>
                <a:lnTo>
                  <a:pt x="375183" y="988009"/>
                </a:lnTo>
                <a:lnTo>
                  <a:pt x="374523" y="963041"/>
                </a:lnTo>
                <a:lnTo>
                  <a:pt x="374192" y="957046"/>
                </a:lnTo>
                <a:lnTo>
                  <a:pt x="364629" y="890828"/>
                </a:lnTo>
                <a:lnTo>
                  <a:pt x="345325" y="818680"/>
                </a:lnTo>
                <a:lnTo>
                  <a:pt x="330073" y="777862"/>
                </a:lnTo>
                <a:lnTo>
                  <a:pt x="310299" y="735507"/>
                </a:lnTo>
                <a:lnTo>
                  <a:pt x="285432" y="692835"/>
                </a:lnTo>
                <a:lnTo>
                  <a:pt x="254889" y="651065"/>
                </a:lnTo>
                <a:lnTo>
                  <a:pt x="218109" y="611403"/>
                </a:lnTo>
                <a:lnTo>
                  <a:pt x="174510" y="575094"/>
                </a:lnTo>
                <a:lnTo>
                  <a:pt x="123494" y="543331"/>
                </a:lnTo>
                <a:lnTo>
                  <a:pt x="64503" y="517347"/>
                </a:lnTo>
                <a:lnTo>
                  <a:pt x="0" y="499211"/>
                </a:lnTo>
                <a:lnTo>
                  <a:pt x="0" y="556387"/>
                </a:lnTo>
                <a:lnTo>
                  <a:pt x="2755" y="556387"/>
                </a:lnTo>
                <a:lnTo>
                  <a:pt x="67525" y="577811"/>
                </a:lnTo>
                <a:lnTo>
                  <a:pt x="122923" y="606221"/>
                </a:lnTo>
                <a:lnTo>
                  <a:pt x="169684" y="640168"/>
                </a:lnTo>
                <a:lnTo>
                  <a:pt x="208521" y="678180"/>
                </a:lnTo>
                <a:lnTo>
                  <a:pt x="240169" y="718820"/>
                </a:lnTo>
                <a:lnTo>
                  <a:pt x="265353" y="760615"/>
                </a:lnTo>
                <a:lnTo>
                  <a:pt x="284822" y="802106"/>
                </a:lnTo>
                <a:lnTo>
                  <a:pt x="299300" y="841832"/>
                </a:lnTo>
                <a:lnTo>
                  <a:pt x="316166" y="910183"/>
                </a:lnTo>
                <a:lnTo>
                  <a:pt x="321805" y="953985"/>
                </a:lnTo>
                <a:lnTo>
                  <a:pt x="322237" y="963041"/>
                </a:lnTo>
                <a:lnTo>
                  <a:pt x="322237" y="971550"/>
                </a:lnTo>
                <a:lnTo>
                  <a:pt x="322541" y="989457"/>
                </a:lnTo>
                <a:lnTo>
                  <a:pt x="325945" y="1049515"/>
                </a:lnTo>
                <a:lnTo>
                  <a:pt x="329971" y="1089723"/>
                </a:lnTo>
                <a:lnTo>
                  <a:pt x="336169" y="1135405"/>
                </a:lnTo>
                <a:lnTo>
                  <a:pt x="345008" y="1185570"/>
                </a:lnTo>
                <a:lnTo>
                  <a:pt x="356933" y="1239253"/>
                </a:lnTo>
                <a:lnTo>
                  <a:pt x="372414" y="1295463"/>
                </a:lnTo>
                <a:lnTo>
                  <a:pt x="391934" y="1353223"/>
                </a:lnTo>
                <a:lnTo>
                  <a:pt x="415950" y="1411554"/>
                </a:lnTo>
                <a:lnTo>
                  <a:pt x="444919" y="1469466"/>
                </a:lnTo>
                <a:lnTo>
                  <a:pt x="479298" y="1525993"/>
                </a:lnTo>
                <a:lnTo>
                  <a:pt x="519569" y="1580146"/>
                </a:lnTo>
                <a:lnTo>
                  <a:pt x="566204" y="1630934"/>
                </a:lnTo>
                <a:lnTo>
                  <a:pt x="597611" y="1666760"/>
                </a:lnTo>
                <a:lnTo>
                  <a:pt x="621919" y="1704517"/>
                </a:lnTo>
                <a:lnTo>
                  <a:pt x="638810" y="1744205"/>
                </a:lnTo>
                <a:lnTo>
                  <a:pt x="647954" y="1785835"/>
                </a:lnTo>
                <a:lnTo>
                  <a:pt x="649033" y="1829396"/>
                </a:lnTo>
                <a:lnTo>
                  <a:pt x="641718" y="1874901"/>
                </a:lnTo>
                <a:lnTo>
                  <a:pt x="627570" y="1921497"/>
                </a:lnTo>
                <a:lnTo>
                  <a:pt x="606679" y="1966912"/>
                </a:lnTo>
                <a:lnTo>
                  <a:pt x="579920" y="2010664"/>
                </a:lnTo>
                <a:lnTo>
                  <a:pt x="548220" y="2052256"/>
                </a:lnTo>
                <a:lnTo>
                  <a:pt x="512470" y="2091207"/>
                </a:lnTo>
                <a:lnTo>
                  <a:pt x="473583" y="2127021"/>
                </a:lnTo>
                <a:lnTo>
                  <a:pt x="432473" y="2159203"/>
                </a:lnTo>
                <a:lnTo>
                  <a:pt x="390029" y="2187270"/>
                </a:lnTo>
                <a:lnTo>
                  <a:pt x="347179" y="2210739"/>
                </a:lnTo>
                <a:lnTo>
                  <a:pt x="304812" y="2229104"/>
                </a:lnTo>
                <a:lnTo>
                  <a:pt x="253631" y="2250694"/>
                </a:lnTo>
                <a:lnTo>
                  <a:pt x="204787" y="2275128"/>
                </a:lnTo>
                <a:lnTo>
                  <a:pt x="158483" y="2301684"/>
                </a:lnTo>
                <a:lnTo>
                  <a:pt x="114935" y="2329675"/>
                </a:lnTo>
                <a:lnTo>
                  <a:pt x="74320" y="2358377"/>
                </a:lnTo>
                <a:lnTo>
                  <a:pt x="36868" y="2387066"/>
                </a:lnTo>
                <a:lnTo>
                  <a:pt x="2755" y="2415032"/>
                </a:lnTo>
                <a:lnTo>
                  <a:pt x="2755" y="2496312"/>
                </a:lnTo>
                <a:lnTo>
                  <a:pt x="30784" y="2469210"/>
                </a:lnTo>
                <a:lnTo>
                  <a:pt x="62471" y="2440673"/>
                </a:lnTo>
                <a:lnTo>
                  <a:pt x="97713" y="2411450"/>
                </a:lnTo>
                <a:lnTo>
                  <a:pt x="136359" y="2382304"/>
                </a:lnTo>
                <a:lnTo>
                  <a:pt x="178257" y="2353983"/>
                </a:lnTo>
                <a:lnTo>
                  <a:pt x="223304" y="2327224"/>
                </a:lnTo>
                <a:lnTo>
                  <a:pt x="271335" y="2302789"/>
                </a:lnTo>
                <a:lnTo>
                  <a:pt x="322237" y="2281428"/>
                </a:lnTo>
                <a:lnTo>
                  <a:pt x="360603" y="2266226"/>
                </a:lnTo>
                <a:lnTo>
                  <a:pt x="399821" y="2246922"/>
                </a:lnTo>
                <a:lnTo>
                  <a:pt x="439216" y="2223795"/>
                </a:lnTo>
                <a:lnTo>
                  <a:pt x="478205" y="2197100"/>
                </a:lnTo>
                <a:lnTo>
                  <a:pt x="516140" y="2167090"/>
                </a:lnTo>
                <a:lnTo>
                  <a:pt x="552399" y="2134044"/>
                </a:lnTo>
                <a:lnTo>
                  <a:pt x="586359" y="2098217"/>
                </a:lnTo>
                <a:lnTo>
                  <a:pt x="617397" y="2059876"/>
                </a:lnTo>
                <a:lnTo>
                  <a:pt x="644893" y="2019261"/>
                </a:lnTo>
                <a:lnTo>
                  <a:pt x="668197" y="1976640"/>
                </a:lnTo>
                <a:lnTo>
                  <a:pt x="686714" y="1932292"/>
                </a:lnTo>
                <a:lnTo>
                  <a:pt x="699808" y="1886458"/>
                </a:lnTo>
                <a:lnTo>
                  <a:pt x="705510" y="1834172"/>
                </a:lnTo>
                <a:lnTo>
                  <a:pt x="705612" y="1816735"/>
                </a:lnTo>
                <a:close/>
              </a:path>
              <a:path w="1576070" h="3616960">
                <a:moveTo>
                  <a:pt x="1331976" y="2048637"/>
                </a:moveTo>
                <a:lnTo>
                  <a:pt x="1323428" y="1971840"/>
                </a:lnTo>
                <a:lnTo>
                  <a:pt x="1312837" y="1931098"/>
                </a:lnTo>
                <a:lnTo>
                  <a:pt x="1298079" y="1888909"/>
                </a:lnTo>
                <a:lnTo>
                  <a:pt x="1279220" y="1845398"/>
                </a:lnTo>
                <a:lnTo>
                  <a:pt x="1256296" y="1800644"/>
                </a:lnTo>
                <a:lnTo>
                  <a:pt x="1229360" y="1754746"/>
                </a:lnTo>
                <a:lnTo>
                  <a:pt x="1198460" y="1707794"/>
                </a:lnTo>
                <a:lnTo>
                  <a:pt x="1163650" y="1659890"/>
                </a:lnTo>
                <a:lnTo>
                  <a:pt x="1097838" y="1572298"/>
                </a:lnTo>
                <a:lnTo>
                  <a:pt x="1039444" y="1492885"/>
                </a:lnTo>
                <a:lnTo>
                  <a:pt x="988034" y="1421142"/>
                </a:lnTo>
                <a:lnTo>
                  <a:pt x="943152" y="1356537"/>
                </a:lnTo>
                <a:lnTo>
                  <a:pt x="904379" y="1298562"/>
                </a:lnTo>
                <a:lnTo>
                  <a:pt x="871270" y="1246695"/>
                </a:lnTo>
                <a:lnTo>
                  <a:pt x="843394" y="1200404"/>
                </a:lnTo>
                <a:lnTo>
                  <a:pt x="820318" y="1159192"/>
                </a:lnTo>
                <a:lnTo>
                  <a:pt x="801598" y="1122527"/>
                </a:lnTo>
                <a:lnTo>
                  <a:pt x="775487" y="1060767"/>
                </a:lnTo>
                <a:lnTo>
                  <a:pt x="761580" y="1010958"/>
                </a:lnTo>
                <a:lnTo>
                  <a:pt x="756386" y="968946"/>
                </a:lnTo>
                <a:lnTo>
                  <a:pt x="755980" y="949579"/>
                </a:lnTo>
                <a:lnTo>
                  <a:pt x="756437" y="930592"/>
                </a:lnTo>
                <a:lnTo>
                  <a:pt x="757339" y="911479"/>
                </a:lnTo>
                <a:lnTo>
                  <a:pt x="757339" y="894080"/>
                </a:lnTo>
                <a:lnTo>
                  <a:pt x="755408" y="822452"/>
                </a:lnTo>
                <a:lnTo>
                  <a:pt x="749376" y="778484"/>
                </a:lnTo>
                <a:lnTo>
                  <a:pt x="739343" y="730935"/>
                </a:lnTo>
                <a:lnTo>
                  <a:pt x="724801" y="681189"/>
                </a:lnTo>
                <a:lnTo>
                  <a:pt x="705307" y="630631"/>
                </a:lnTo>
                <a:lnTo>
                  <a:pt x="680364" y="580644"/>
                </a:lnTo>
                <a:lnTo>
                  <a:pt x="649490" y="532625"/>
                </a:lnTo>
                <a:lnTo>
                  <a:pt x="612228" y="487934"/>
                </a:lnTo>
                <a:lnTo>
                  <a:pt x="576287" y="455612"/>
                </a:lnTo>
                <a:lnTo>
                  <a:pt x="538035" y="428383"/>
                </a:lnTo>
                <a:lnTo>
                  <a:pt x="497230" y="406336"/>
                </a:lnTo>
                <a:lnTo>
                  <a:pt x="453682" y="389559"/>
                </a:lnTo>
                <a:lnTo>
                  <a:pt x="407200" y="378155"/>
                </a:lnTo>
                <a:lnTo>
                  <a:pt x="363651" y="372948"/>
                </a:lnTo>
                <a:lnTo>
                  <a:pt x="304584" y="371856"/>
                </a:lnTo>
                <a:lnTo>
                  <a:pt x="235864" y="372948"/>
                </a:lnTo>
                <a:lnTo>
                  <a:pt x="174726" y="370814"/>
                </a:lnTo>
                <a:lnTo>
                  <a:pt x="121018" y="366102"/>
                </a:lnTo>
                <a:lnTo>
                  <a:pt x="74549" y="359448"/>
                </a:lnTo>
                <a:lnTo>
                  <a:pt x="35191" y="351497"/>
                </a:lnTo>
                <a:lnTo>
                  <a:pt x="2755" y="342900"/>
                </a:lnTo>
                <a:lnTo>
                  <a:pt x="2755" y="400939"/>
                </a:lnTo>
                <a:lnTo>
                  <a:pt x="40055" y="409130"/>
                </a:lnTo>
                <a:lnTo>
                  <a:pt x="82511" y="416191"/>
                </a:lnTo>
                <a:lnTo>
                  <a:pt x="130441" y="421944"/>
                </a:lnTo>
                <a:lnTo>
                  <a:pt x="184188" y="426262"/>
                </a:lnTo>
                <a:lnTo>
                  <a:pt x="244055" y="428967"/>
                </a:lnTo>
                <a:lnTo>
                  <a:pt x="310388" y="429895"/>
                </a:lnTo>
                <a:lnTo>
                  <a:pt x="361569" y="432777"/>
                </a:lnTo>
                <a:lnTo>
                  <a:pt x="410349" y="441286"/>
                </a:lnTo>
                <a:lnTo>
                  <a:pt x="456222" y="455282"/>
                </a:lnTo>
                <a:lnTo>
                  <a:pt x="498716" y="474611"/>
                </a:lnTo>
                <a:lnTo>
                  <a:pt x="537324" y="499084"/>
                </a:lnTo>
                <a:lnTo>
                  <a:pt x="571601" y="528574"/>
                </a:lnTo>
                <a:lnTo>
                  <a:pt x="607326" y="570687"/>
                </a:lnTo>
                <a:lnTo>
                  <a:pt x="636524" y="617499"/>
                </a:lnTo>
                <a:lnTo>
                  <a:pt x="659739" y="667169"/>
                </a:lnTo>
                <a:lnTo>
                  <a:pt x="677519" y="717854"/>
                </a:lnTo>
                <a:lnTo>
                  <a:pt x="690397" y="767727"/>
                </a:lnTo>
                <a:lnTo>
                  <a:pt x="698919" y="814959"/>
                </a:lnTo>
                <a:lnTo>
                  <a:pt x="703630" y="857681"/>
                </a:lnTo>
                <a:lnTo>
                  <a:pt x="705091" y="894080"/>
                </a:lnTo>
                <a:lnTo>
                  <a:pt x="705091" y="911479"/>
                </a:lnTo>
                <a:lnTo>
                  <a:pt x="704189" y="933386"/>
                </a:lnTo>
                <a:lnTo>
                  <a:pt x="703745" y="954976"/>
                </a:lnTo>
                <a:lnTo>
                  <a:pt x="705993" y="999375"/>
                </a:lnTo>
                <a:lnTo>
                  <a:pt x="715403" y="1049020"/>
                </a:lnTo>
                <a:lnTo>
                  <a:pt x="735558" y="1108265"/>
                </a:lnTo>
                <a:lnTo>
                  <a:pt x="770051" y="1181455"/>
                </a:lnTo>
                <a:lnTo>
                  <a:pt x="793800" y="1224635"/>
                </a:lnTo>
                <a:lnTo>
                  <a:pt x="822464" y="1272921"/>
                </a:lnTo>
                <a:lnTo>
                  <a:pt x="856500" y="1326883"/>
                </a:lnTo>
                <a:lnTo>
                  <a:pt x="896366" y="1387030"/>
                </a:lnTo>
                <a:lnTo>
                  <a:pt x="942505" y="1453934"/>
                </a:lnTo>
                <a:lnTo>
                  <a:pt x="995349" y="1528127"/>
                </a:lnTo>
                <a:lnTo>
                  <a:pt x="1055370" y="1610144"/>
                </a:lnTo>
                <a:lnTo>
                  <a:pt x="1123010" y="1700530"/>
                </a:lnTo>
                <a:lnTo>
                  <a:pt x="1160449" y="1752053"/>
                </a:lnTo>
                <a:lnTo>
                  <a:pt x="1192669" y="1802066"/>
                </a:lnTo>
                <a:lnTo>
                  <a:pt x="1219669" y="1850466"/>
                </a:lnTo>
                <a:lnTo>
                  <a:pt x="1241437" y="1897164"/>
                </a:lnTo>
                <a:lnTo>
                  <a:pt x="1257985" y="1942045"/>
                </a:lnTo>
                <a:lnTo>
                  <a:pt x="1269314" y="1985010"/>
                </a:lnTo>
                <a:lnTo>
                  <a:pt x="1275410" y="2025954"/>
                </a:lnTo>
                <a:lnTo>
                  <a:pt x="1276273" y="2064778"/>
                </a:lnTo>
                <a:lnTo>
                  <a:pt x="1271905" y="2101367"/>
                </a:lnTo>
                <a:lnTo>
                  <a:pt x="1242187" y="2177034"/>
                </a:lnTo>
                <a:lnTo>
                  <a:pt x="1214539" y="2214308"/>
                </a:lnTo>
                <a:lnTo>
                  <a:pt x="1180503" y="2247722"/>
                </a:lnTo>
                <a:lnTo>
                  <a:pt x="1141285" y="2277491"/>
                </a:lnTo>
                <a:lnTo>
                  <a:pt x="1098029" y="2303894"/>
                </a:lnTo>
                <a:lnTo>
                  <a:pt x="1051902" y="2327135"/>
                </a:lnTo>
                <a:lnTo>
                  <a:pt x="1004087" y="2347480"/>
                </a:lnTo>
                <a:lnTo>
                  <a:pt x="955751" y="2365171"/>
                </a:lnTo>
                <a:lnTo>
                  <a:pt x="908062" y="2380437"/>
                </a:lnTo>
                <a:lnTo>
                  <a:pt x="862190" y="2393531"/>
                </a:lnTo>
                <a:lnTo>
                  <a:pt x="819289" y="2404681"/>
                </a:lnTo>
                <a:lnTo>
                  <a:pt x="780554" y="2414143"/>
                </a:lnTo>
                <a:lnTo>
                  <a:pt x="763143" y="2419985"/>
                </a:lnTo>
                <a:lnTo>
                  <a:pt x="725043" y="2427681"/>
                </a:lnTo>
                <a:lnTo>
                  <a:pt x="689127" y="2433751"/>
                </a:lnTo>
                <a:lnTo>
                  <a:pt x="580720" y="2449271"/>
                </a:lnTo>
                <a:lnTo>
                  <a:pt x="539953" y="2456738"/>
                </a:lnTo>
                <a:lnTo>
                  <a:pt x="500862" y="2467076"/>
                </a:lnTo>
                <a:lnTo>
                  <a:pt x="462775" y="2481707"/>
                </a:lnTo>
                <a:lnTo>
                  <a:pt x="425005" y="2502065"/>
                </a:lnTo>
                <a:lnTo>
                  <a:pt x="386918" y="2529586"/>
                </a:lnTo>
                <a:lnTo>
                  <a:pt x="347827" y="2565692"/>
                </a:lnTo>
                <a:lnTo>
                  <a:pt x="307060" y="2611831"/>
                </a:lnTo>
                <a:lnTo>
                  <a:pt x="229971" y="2714904"/>
                </a:lnTo>
                <a:lnTo>
                  <a:pt x="193243" y="2756954"/>
                </a:lnTo>
                <a:lnTo>
                  <a:pt x="154597" y="2795651"/>
                </a:lnTo>
                <a:lnTo>
                  <a:pt x="114833" y="2831096"/>
                </a:lnTo>
                <a:lnTo>
                  <a:pt x="74752" y="2863405"/>
                </a:lnTo>
                <a:lnTo>
                  <a:pt x="35191" y="2892666"/>
                </a:lnTo>
                <a:lnTo>
                  <a:pt x="0" y="2916872"/>
                </a:lnTo>
                <a:lnTo>
                  <a:pt x="0" y="2986671"/>
                </a:lnTo>
                <a:lnTo>
                  <a:pt x="34937" y="2964929"/>
                </a:lnTo>
                <a:lnTo>
                  <a:pt x="74485" y="2937624"/>
                </a:lnTo>
                <a:lnTo>
                  <a:pt x="114998" y="2906776"/>
                </a:lnTo>
                <a:lnTo>
                  <a:pt x="155841" y="2872536"/>
                </a:lnTo>
                <a:lnTo>
                  <a:pt x="196418" y="2835033"/>
                </a:lnTo>
                <a:lnTo>
                  <a:pt x="236105" y="2794381"/>
                </a:lnTo>
                <a:lnTo>
                  <a:pt x="274294" y="2750731"/>
                </a:lnTo>
                <a:lnTo>
                  <a:pt x="310388" y="2704211"/>
                </a:lnTo>
                <a:lnTo>
                  <a:pt x="352196" y="2646489"/>
                </a:lnTo>
                <a:lnTo>
                  <a:pt x="391287" y="2602357"/>
                </a:lnTo>
                <a:lnTo>
                  <a:pt x="428739" y="2569641"/>
                </a:lnTo>
                <a:lnTo>
                  <a:pt x="465658" y="2546159"/>
                </a:lnTo>
                <a:lnTo>
                  <a:pt x="503110" y="2529763"/>
                </a:lnTo>
                <a:lnTo>
                  <a:pt x="542201" y="2518270"/>
                </a:lnTo>
                <a:lnTo>
                  <a:pt x="584009" y="2509494"/>
                </a:lnTo>
                <a:lnTo>
                  <a:pt x="629640" y="2501265"/>
                </a:lnTo>
                <a:lnTo>
                  <a:pt x="661289" y="2496705"/>
                </a:lnTo>
                <a:lnTo>
                  <a:pt x="695655" y="2491067"/>
                </a:lnTo>
                <a:lnTo>
                  <a:pt x="733298" y="2483256"/>
                </a:lnTo>
                <a:lnTo>
                  <a:pt x="774750" y="2472182"/>
                </a:lnTo>
                <a:lnTo>
                  <a:pt x="792162" y="2466340"/>
                </a:lnTo>
                <a:lnTo>
                  <a:pt x="830529" y="2457653"/>
                </a:lnTo>
                <a:lnTo>
                  <a:pt x="872693" y="2447429"/>
                </a:lnTo>
                <a:lnTo>
                  <a:pt x="917702" y="2435415"/>
                </a:lnTo>
                <a:lnTo>
                  <a:pt x="964590" y="2421293"/>
                </a:lnTo>
                <a:lnTo>
                  <a:pt x="1012418" y="2404808"/>
                </a:lnTo>
                <a:lnTo>
                  <a:pt x="1060221" y="2385657"/>
                </a:lnTo>
                <a:lnTo>
                  <a:pt x="1107071" y="2363546"/>
                </a:lnTo>
                <a:lnTo>
                  <a:pt x="1151991" y="2338209"/>
                </a:lnTo>
                <a:lnTo>
                  <a:pt x="1194054" y="2309355"/>
                </a:lnTo>
                <a:lnTo>
                  <a:pt x="1232293" y="2276703"/>
                </a:lnTo>
                <a:lnTo>
                  <a:pt x="1265758" y="2239949"/>
                </a:lnTo>
                <a:lnTo>
                  <a:pt x="1293495" y="2198827"/>
                </a:lnTo>
                <a:lnTo>
                  <a:pt x="1314577" y="2153031"/>
                </a:lnTo>
                <a:lnTo>
                  <a:pt x="1327607" y="2103031"/>
                </a:lnTo>
                <a:lnTo>
                  <a:pt x="1330871" y="2077212"/>
                </a:lnTo>
                <a:lnTo>
                  <a:pt x="1331976" y="2048637"/>
                </a:lnTo>
                <a:close/>
              </a:path>
              <a:path w="1576070" h="3616960">
                <a:moveTo>
                  <a:pt x="1575816" y="1956308"/>
                </a:moveTo>
                <a:lnTo>
                  <a:pt x="1574711" y="1908314"/>
                </a:lnTo>
                <a:lnTo>
                  <a:pt x="1571447" y="1859762"/>
                </a:lnTo>
                <a:lnTo>
                  <a:pt x="1565998" y="1810118"/>
                </a:lnTo>
                <a:lnTo>
                  <a:pt x="1558417" y="1758823"/>
                </a:lnTo>
                <a:lnTo>
                  <a:pt x="1544510" y="1687677"/>
                </a:lnTo>
                <a:lnTo>
                  <a:pt x="1529041" y="1619986"/>
                </a:lnTo>
                <a:lnTo>
                  <a:pt x="1512214" y="1555699"/>
                </a:lnTo>
                <a:lnTo>
                  <a:pt x="1494218" y="1494739"/>
                </a:lnTo>
                <a:lnTo>
                  <a:pt x="1475282" y="1437043"/>
                </a:lnTo>
                <a:lnTo>
                  <a:pt x="1455597" y="1382547"/>
                </a:lnTo>
                <a:lnTo>
                  <a:pt x="1435354" y="1331188"/>
                </a:lnTo>
                <a:lnTo>
                  <a:pt x="1414780" y="1282877"/>
                </a:lnTo>
                <a:lnTo>
                  <a:pt x="1394066" y="1237564"/>
                </a:lnTo>
                <a:lnTo>
                  <a:pt x="1373416" y="1195184"/>
                </a:lnTo>
                <a:lnTo>
                  <a:pt x="1353045" y="1155649"/>
                </a:lnTo>
                <a:lnTo>
                  <a:pt x="1333144" y="1118908"/>
                </a:lnTo>
                <a:lnTo>
                  <a:pt x="1313929" y="1084884"/>
                </a:lnTo>
                <a:lnTo>
                  <a:pt x="1262418" y="998474"/>
                </a:lnTo>
                <a:lnTo>
                  <a:pt x="1242009" y="965809"/>
                </a:lnTo>
                <a:lnTo>
                  <a:pt x="1225423" y="937501"/>
                </a:lnTo>
                <a:lnTo>
                  <a:pt x="1214272" y="913561"/>
                </a:lnTo>
                <a:lnTo>
                  <a:pt x="1210195" y="893953"/>
                </a:lnTo>
                <a:lnTo>
                  <a:pt x="1206614" y="880770"/>
                </a:lnTo>
                <a:lnTo>
                  <a:pt x="1191818" y="836129"/>
                </a:lnTo>
                <a:lnTo>
                  <a:pt x="1167295" y="771334"/>
                </a:lnTo>
                <a:lnTo>
                  <a:pt x="1151534" y="732929"/>
                </a:lnTo>
                <a:lnTo>
                  <a:pt x="1133551" y="691362"/>
                </a:lnTo>
                <a:lnTo>
                  <a:pt x="1113383" y="647242"/>
                </a:lnTo>
                <a:lnTo>
                  <a:pt x="1091107" y="601218"/>
                </a:lnTo>
                <a:lnTo>
                  <a:pt x="1066800" y="553885"/>
                </a:lnTo>
                <a:lnTo>
                  <a:pt x="1040511" y="505879"/>
                </a:lnTo>
                <a:lnTo>
                  <a:pt x="1012317" y="457822"/>
                </a:lnTo>
                <a:lnTo>
                  <a:pt x="982281" y="410337"/>
                </a:lnTo>
                <a:lnTo>
                  <a:pt x="950468" y="364058"/>
                </a:lnTo>
                <a:lnTo>
                  <a:pt x="916940" y="319608"/>
                </a:lnTo>
                <a:lnTo>
                  <a:pt x="881761" y="277596"/>
                </a:lnTo>
                <a:lnTo>
                  <a:pt x="845007" y="238658"/>
                </a:lnTo>
                <a:lnTo>
                  <a:pt x="806742" y="203428"/>
                </a:lnTo>
                <a:lnTo>
                  <a:pt x="767029" y="172504"/>
                </a:lnTo>
                <a:lnTo>
                  <a:pt x="725932" y="146532"/>
                </a:lnTo>
                <a:lnTo>
                  <a:pt x="683514" y="126136"/>
                </a:lnTo>
                <a:lnTo>
                  <a:pt x="639851" y="111925"/>
                </a:lnTo>
                <a:lnTo>
                  <a:pt x="595007" y="104521"/>
                </a:lnTo>
                <a:lnTo>
                  <a:pt x="534377" y="99479"/>
                </a:lnTo>
                <a:lnTo>
                  <a:pt x="474637" y="93154"/>
                </a:lnTo>
                <a:lnTo>
                  <a:pt x="416179" y="85750"/>
                </a:lnTo>
                <a:lnTo>
                  <a:pt x="359422" y="77431"/>
                </a:lnTo>
                <a:lnTo>
                  <a:pt x="304761" y="68376"/>
                </a:lnTo>
                <a:lnTo>
                  <a:pt x="252603" y="58788"/>
                </a:lnTo>
                <a:lnTo>
                  <a:pt x="203339" y="48831"/>
                </a:lnTo>
                <a:lnTo>
                  <a:pt x="157378" y="38709"/>
                </a:lnTo>
                <a:lnTo>
                  <a:pt x="115125" y="28575"/>
                </a:lnTo>
                <a:lnTo>
                  <a:pt x="76987" y="18618"/>
                </a:lnTo>
                <a:lnTo>
                  <a:pt x="14643" y="0"/>
                </a:lnTo>
                <a:lnTo>
                  <a:pt x="14643" y="46482"/>
                </a:lnTo>
                <a:lnTo>
                  <a:pt x="3048" y="46482"/>
                </a:lnTo>
                <a:lnTo>
                  <a:pt x="43053" y="59283"/>
                </a:lnTo>
                <a:lnTo>
                  <a:pt x="87134" y="71539"/>
                </a:lnTo>
                <a:lnTo>
                  <a:pt x="134531" y="83197"/>
                </a:lnTo>
                <a:lnTo>
                  <a:pt x="184454" y="94183"/>
                </a:lnTo>
                <a:lnTo>
                  <a:pt x="236156" y="104444"/>
                </a:lnTo>
                <a:lnTo>
                  <a:pt x="288861" y="113919"/>
                </a:lnTo>
                <a:lnTo>
                  <a:pt x="341820" y="122555"/>
                </a:lnTo>
                <a:lnTo>
                  <a:pt x="394246" y="130276"/>
                </a:lnTo>
                <a:lnTo>
                  <a:pt x="445376" y="137033"/>
                </a:lnTo>
                <a:lnTo>
                  <a:pt x="494461" y="142760"/>
                </a:lnTo>
                <a:lnTo>
                  <a:pt x="540715" y="147396"/>
                </a:lnTo>
                <a:lnTo>
                  <a:pt x="583399" y="150876"/>
                </a:lnTo>
                <a:lnTo>
                  <a:pt x="624547" y="158153"/>
                </a:lnTo>
                <a:lnTo>
                  <a:pt x="665035" y="172821"/>
                </a:lnTo>
                <a:lnTo>
                  <a:pt x="704723" y="194183"/>
                </a:lnTo>
                <a:lnTo>
                  <a:pt x="743508" y="221500"/>
                </a:lnTo>
                <a:lnTo>
                  <a:pt x="781253" y="254050"/>
                </a:lnTo>
                <a:lnTo>
                  <a:pt x="817841" y="291096"/>
                </a:lnTo>
                <a:lnTo>
                  <a:pt x="853160" y="331927"/>
                </a:lnTo>
                <a:lnTo>
                  <a:pt x="887069" y="375818"/>
                </a:lnTo>
                <a:lnTo>
                  <a:pt x="919480" y="422033"/>
                </a:lnTo>
                <a:lnTo>
                  <a:pt x="950252" y="469849"/>
                </a:lnTo>
                <a:lnTo>
                  <a:pt x="979258" y="518541"/>
                </a:lnTo>
                <a:lnTo>
                  <a:pt x="1006398" y="567385"/>
                </a:lnTo>
                <a:lnTo>
                  <a:pt x="1031544" y="615657"/>
                </a:lnTo>
                <a:lnTo>
                  <a:pt x="1054557" y="662622"/>
                </a:lnTo>
                <a:lnTo>
                  <a:pt x="1075347" y="707555"/>
                </a:lnTo>
                <a:lnTo>
                  <a:pt x="1093774" y="749744"/>
                </a:lnTo>
                <a:lnTo>
                  <a:pt x="1109726" y="788441"/>
                </a:lnTo>
                <a:lnTo>
                  <a:pt x="1133716" y="852512"/>
                </a:lnTo>
                <a:lnTo>
                  <a:pt x="1146352" y="893953"/>
                </a:lnTo>
                <a:lnTo>
                  <a:pt x="1153871" y="917117"/>
                </a:lnTo>
                <a:lnTo>
                  <a:pt x="1167384" y="944054"/>
                </a:lnTo>
                <a:lnTo>
                  <a:pt x="1186345" y="976439"/>
                </a:lnTo>
                <a:lnTo>
                  <a:pt x="1226070" y="1042073"/>
                </a:lnTo>
                <a:lnTo>
                  <a:pt x="1243139" y="1070648"/>
                </a:lnTo>
                <a:lnTo>
                  <a:pt x="1280033" y="1135214"/>
                </a:lnTo>
                <a:lnTo>
                  <a:pt x="1299489" y="1171346"/>
                </a:lnTo>
                <a:lnTo>
                  <a:pt x="1319364" y="1210119"/>
                </a:lnTo>
                <a:lnTo>
                  <a:pt x="1339481" y="1251623"/>
                </a:lnTo>
                <a:lnTo>
                  <a:pt x="1359662" y="1295908"/>
                </a:lnTo>
                <a:lnTo>
                  <a:pt x="1379689" y="1343063"/>
                </a:lnTo>
                <a:lnTo>
                  <a:pt x="1399400" y="1393139"/>
                </a:lnTo>
                <a:lnTo>
                  <a:pt x="1418602" y="1446199"/>
                </a:lnTo>
                <a:lnTo>
                  <a:pt x="1437093" y="1502333"/>
                </a:lnTo>
                <a:lnTo>
                  <a:pt x="1454708" y="1561592"/>
                </a:lnTo>
                <a:lnTo>
                  <a:pt x="1471256" y="1624050"/>
                </a:lnTo>
                <a:lnTo>
                  <a:pt x="1486535" y="1689773"/>
                </a:lnTo>
                <a:lnTo>
                  <a:pt x="1500378" y="1758823"/>
                </a:lnTo>
                <a:lnTo>
                  <a:pt x="1510258" y="1820710"/>
                </a:lnTo>
                <a:lnTo>
                  <a:pt x="1516380" y="1880920"/>
                </a:lnTo>
                <a:lnTo>
                  <a:pt x="1518881" y="1939429"/>
                </a:lnTo>
                <a:lnTo>
                  <a:pt x="1517967" y="1996160"/>
                </a:lnTo>
                <a:lnTo>
                  <a:pt x="1513789" y="2051088"/>
                </a:lnTo>
                <a:lnTo>
                  <a:pt x="1506550" y="2104148"/>
                </a:lnTo>
                <a:lnTo>
                  <a:pt x="1496402" y="2155304"/>
                </a:lnTo>
                <a:lnTo>
                  <a:pt x="1483525" y="2204491"/>
                </a:lnTo>
                <a:lnTo>
                  <a:pt x="1468107" y="2251672"/>
                </a:lnTo>
                <a:lnTo>
                  <a:pt x="1450327" y="2296795"/>
                </a:lnTo>
                <a:lnTo>
                  <a:pt x="1430337" y="2339822"/>
                </a:lnTo>
                <a:lnTo>
                  <a:pt x="1408328" y="2380678"/>
                </a:lnTo>
                <a:lnTo>
                  <a:pt x="1384490" y="2419337"/>
                </a:lnTo>
                <a:lnTo>
                  <a:pt x="1358976" y="2455748"/>
                </a:lnTo>
                <a:lnTo>
                  <a:pt x="1331963" y="2489847"/>
                </a:lnTo>
                <a:lnTo>
                  <a:pt x="1303655" y="2521597"/>
                </a:lnTo>
                <a:lnTo>
                  <a:pt x="1274191" y="2550947"/>
                </a:lnTo>
                <a:lnTo>
                  <a:pt x="1243774" y="2577846"/>
                </a:lnTo>
                <a:lnTo>
                  <a:pt x="1212570" y="2602242"/>
                </a:lnTo>
                <a:lnTo>
                  <a:pt x="1180744" y="2624099"/>
                </a:lnTo>
                <a:lnTo>
                  <a:pt x="1115987" y="2659964"/>
                </a:lnTo>
                <a:lnTo>
                  <a:pt x="1050899" y="2685046"/>
                </a:lnTo>
                <a:lnTo>
                  <a:pt x="970699" y="2706014"/>
                </a:lnTo>
                <a:lnTo>
                  <a:pt x="923594" y="2722321"/>
                </a:lnTo>
                <a:lnTo>
                  <a:pt x="877455" y="2742082"/>
                </a:lnTo>
                <a:lnTo>
                  <a:pt x="832383" y="2765018"/>
                </a:lnTo>
                <a:lnTo>
                  <a:pt x="788492" y="2790888"/>
                </a:lnTo>
                <a:lnTo>
                  <a:pt x="745896" y="2819425"/>
                </a:lnTo>
                <a:lnTo>
                  <a:pt x="704697" y="2850362"/>
                </a:lnTo>
                <a:lnTo>
                  <a:pt x="665010" y="2883433"/>
                </a:lnTo>
                <a:lnTo>
                  <a:pt x="626922" y="2918383"/>
                </a:lnTo>
                <a:lnTo>
                  <a:pt x="590562" y="2954947"/>
                </a:lnTo>
                <a:lnTo>
                  <a:pt x="556031" y="2992856"/>
                </a:lnTo>
                <a:lnTo>
                  <a:pt x="523430" y="3031858"/>
                </a:lnTo>
                <a:lnTo>
                  <a:pt x="492874" y="3071672"/>
                </a:lnTo>
                <a:lnTo>
                  <a:pt x="464464" y="3112058"/>
                </a:lnTo>
                <a:lnTo>
                  <a:pt x="438302" y="3152737"/>
                </a:lnTo>
                <a:lnTo>
                  <a:pt x="414515" y="3193453"/>
                </a:lnTo>
                <a:lnTo>
                  <a:pt x="393204" y="3233940"/>
                </a:lnTo>
                <a:lnTo>
                  <a:pt x="374472" y="3273933"/>
                </a:lnTo>
                <a:lnTo>
                  <a:pt x="351853" y="3315766"/>
                </a:lnTo>
                <a:lnTo>
                  <a:pt x="323075" y="3354209"/>
                </a:lnTo>
                <a:lnTo>
                  <a:pt x="289280" y="3389376"/>
                </a:lnTo>
                <a:lnTo>
                  <a:pt x="251625" y="3421380"/>
                </a:lnTo>
                <a:lnTo>
                  <a:pt x="211251" y="3450310"/>
                </a:lnTo>
                <a:lnTo>
                  <a:pt x="169303" y="3476282"/>
                </a:lnTo>
                <a:lnTo>
                  <a:pt x="126949" y="3499383"/>
                </a:lnTo>
                <a:lnTo>
                  <a:pt x="85318" y="3519728"/>
                </a:lnTo>
                <a:lnTo>
                  <a:pt x="45567" y="3537432"/>
                </a:lnTo>
                <a:lnTo>
                  <a:pt x="8851" y="3552571"/>
                </a:lnTo>
                <a:lnTo>
                  <a:pt x="8851" y="3616452"/>
                </a:lnTo>
                <a:lnTo>
                  <a:pt x="83172" y="3587953"/>
                </a:lnTo>
                <a:lnTo>
                  <a:pt x="124688" y="3568954"/>
                </a:lnTo>
                <a:lnTo>
                  <a:pt x="167754" y="3546792"/>
                </a:lnTo>
                <a:lnTo>
                  <a:pt x="211328" y="3521456"/>
                </a:lnTo>
                <a:lnTo>
                  <a:pt x="254419" y="3492957"/>
                </a:lnTo>
                <a:lnTo>
                  <a:pt x="295998" y="3461296"/>
                </a:lnTo>
                <a:lnTo>
                  <a:pt x="335026" y="3426472"/>
                </a:lnTo>
                <a:lnTo>
                  <a:pt x="370497" y="3388487"/>
                </a:lnTo>
                <a:lnTo>
                  <a:pt x="401396" y="3347339"/>
                </a:lnTo>
                <a:lnTo>
                  <a:pt x="426707" y="3303016"/>
                </a:lnTo>
                <a:lnTo>
                  <a:pt x="446443" y="3263658"/>
                </a:lnTo>
                <a:lnTo>
                  <a:pt x="468718" y="3223653"/>
                </a:lnTo>
                <a:lnTo>
                  <a:pt x="493420" y="3183293"/>
                </a:lnTo>
                <a:lnTo>
                  <a:pt x="520446" y="3142919"/>
                </a:lnTo>
                <a:lnTo>
                  <a:pt x="549656" y="3102813"/>
                </a:lnTo>
                <a:lnTo>
                  <a:pt x="580948" y="3063316"/>
                </a:lnTo>
                <a:lnTo>
                  <a:pt x="614210" y="3024708"/>
                </a:lnTo>
                <a:lnTo>
                  <a:pt x="649325" y="2987332"/>
                </a:lnTo>
                <a:lnTo>
                  <a:pt x="686193" y="2951492"/>
                </a:lnTo>
                <a:lnTo>
                  <a:pt x="724687" y="2917494"/>
                </a:lnTo>
                <a:lnTo>
                  <a:pt x="764705" y="2885643"/>
                </a:lnTo>
                <a:lnTo>
                  <a:pt x="806119" y="2856268"/>
                </a:lnTo>
                <a:lnTo>
                  <a:pt x="848817" y="2829661"/>
                </a:lnTo>
                <a:lnTo>
                  <a:pt x="892708" y="2806154"/>
                </a:lnTo>
                <a:lnTo>
                  <a:pt x="937641" y="2786049"/>
                </a:lnTo>
                <a:lnTo>
                  <a:pt x="983538" y="2769666"/>
                </a:lnTo>
                <a:lnTo>
                  <a:pt x="1030274" y="2757297"/>
                </a:lnTo>
                <a:lnTo>
                  <a:pt x="1064552" y="2748648"/>
                </a:lnTo>
                <a:lnTo>
                  <a:pt x="1099210" y="2736951"/>
                </a:lnTo>
                <a:lnTo>
                  <a:pt x="1168920" y="2704693"/>
                </a:lnTo>
                <a:lnTo>
                  <a:pt x="1203579" y="2684246"/>
                </a:lnTo>
                <a:lnTo>
                  <a:pt x="1237843" y="2661005"/>
                </a:lnTo>
                <a:lnTo>
                  <a:pt x="1271524" y="2635021"/>
                </a:lnTo>
                <a:lnTo>
                  <a:pt x="1304442" y="2606344"/>
                </a:lnTo>
                <a:lnTo>
                  <a:pt x="1336382" y="2575052"/>
                </a:lnTo>
                <a:lnTo>
                  <a:pt x="1367167" y="2541193"/>
                </a:lnTo>
                <a:lnTo>
                  <a:pt x="1396606" y="2504833"/>
                </a:lnTo>
                <a:lnTo>
                  <a:pt x="1424482" y="2466009"/>
                </a:lnTo>
                <a:lnTo>
                  <a:pt x="1450632" y="2424811"/>
                </a:lnTo>
                <a:lnTo>
                  <a:pt x="1474851" y="2381288"/>
                </a:lnTo>
                <a:lnTo>
                  <a:pt x="1496936" y="2335492"/>
                </a:lnTo>
                <a:lnTo>
                  <a:pt x="1516697" y="2287486"/>
                </a:lnTo>
                <a:lnTo>
                  <a:pt x="1533956" y="2237321"/>
                </a:lnTo>
                <a:lnTo>
                  <a:pt x="1548511" y="2185073"/>
                </a:lnTo>
                <a:lnTo>
                  <a:pt x="1560169" y="2130780"/>
                </a:lnTo>
                <a:lnTo>
                  <a:pt x="1568729" y="2074519"/>
                </a:lnTo>
                <a:lnTo>
                  <a:pt x="1574012" y="2016353"/>
                </a:lnTo>
                <a:lnTo>
                  <a:pt x="1575816" y="1956308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6096" y="3835907"/>
            <a:ext cx="3592067" cy="36012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6251" y="1186941"/>
            <a:ext cx="13220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que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é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Visão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Nore?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1492122"/>
            <a:ext cx="294195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Antes de mais,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 Vision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iniciativa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evolução.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data,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processo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consulta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financiado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pela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Kilkenny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LEADER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Partnership,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Laois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Partnership,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North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2101722"/>
            <a:ext cx="2941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4535" algn="l"/>
                <a:tab pos="1658620" algn="l"/>
                <a:tab pos="2361565" algn="l"/>
                <a:tab pos="259905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Tip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erary	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y	e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2254122"/>
            <a:ext cx="2938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223964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Tipperary	Development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Company	através</a:t>
            </a:r>
            <a:r>
              <a:rPr sz="1100" spc="6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251" y="2406522"/>
            <a:ext cx="294068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LEADER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abrigo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Rural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2014-2020.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251" y="2863722"/>
            <a:ext cx="13296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Quem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é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Visão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Nore?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51" y="3168522"/>
            <a:ext cx="2941955" cy="1413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Nore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Vision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'você'.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 todos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processo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consulta,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partilhando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esperanças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ideias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futuro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Nore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 seus afluentes, quer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nível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individual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ou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representante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grupo,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ou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agência.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supervisionada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grupo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diretor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voluntário,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membros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desenvolvimento,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autoridades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agências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51" y="4540376"/>
            <a:ext cx="736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estatut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251" y="4845176"/>
            <a:ext cx="14420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processo</a:t>
            </a:r>
            <a:r>
              <a:rPr sz="11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Nore</a:t>
            </a:r>
            <a:r>
              <a:rPr sz="11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Vision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251" y="5149976"/>
            <a:ext cx="29419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Outubro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2017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Março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2018,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200 </a:t>
            </a:r>
            <a:r>
              <a:rPr sz="1100" spc="-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participaram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seminários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consulta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251" y="5454776"/>
            <a:ext cx="29419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4180" algn="l"/>
                <a:tab pos="654050" algn="l"/>
                <a:tab pos="1092835" algn="l"/>
                <a:tab pos="1626870" algn="l"/>
                <a:tab pos="230187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	o	Nore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Vision,	incluindo	residentes,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78838" y="5607176"/>
            <a:ext cx="18084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terras,</a:t>
            </a:r>
            <a:r>
              <a:rPr sz="1100" spc="6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spc="6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comunitários,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251" y="5607176"/>
            <a:ext cx="1033780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proprietários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governamentais.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13305" y="5759576"/>
            <a:ext cx="18751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5405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agências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consultas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revelaram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251" y="6064376"/>
            <a:ext cx="29406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embora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pessoas,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agências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tenham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6251" y="6217157"/>
            <a:ext cx="294195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perspetivas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prioridades diversas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respeita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ao Rio Nore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 afluentes, há muito 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"Visão"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futuro.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6251" y="6826757"/>
            <a:ext cx="14344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relatório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Nore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Vision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6251" y="7131557"/>
            <a:ext cx="2942590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 relatório reúne as contribuições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intervenientes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consulta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apresenta 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suas aspirações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ideias coletivas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futuro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Nore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afluentes.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Revela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extensão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agências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trabalham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assuntos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relacionados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Nore.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consenso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77436" y="1186941"/>
            <a:ext cx="2941955" cy="1261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documentado neste relatório em torno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bacia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captação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diferentes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resultado valioso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processo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consulta.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Isto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resumido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 cinco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temas prioritários da "Visão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Nore"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final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relatório. Esta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declaração 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aspirações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partes interessadas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futuro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rio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seus afluentes,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terra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drena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eles,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aí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vivem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77436" y="2406522"/>
            <a:ext cx="2940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340" algn="l"/>
                <a:tab pos="1605280" algn="l"/>
                <a:tab pos="1863089" algn="l"/>
                <a:tab pos="2402205" algn="l"/>
                <a:tab pos="280035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.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	o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77436" y="25589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participantes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processo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consulta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2017/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7436" y="2711322"/>
            <a:ext cx="29419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2018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desejam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bacia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hidrográfica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durante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vida.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77436" y="3168522"/>
            <a:ext cx="294132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100" b="1" spc="2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Nore</a:t>
            </a:r>
            <a:r>
              <a:rPr sz="1100" b="1" spc="2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Vision</a:t>
            </a:r>
            <a:r>
              <a:rPr sz="1100" b="1" spc="2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é</a:t>
            </a:r>
            <a:r>
              <a:rPr sz="1100" b="1" spc="2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uma</a:t>
            </a:r>
            <a:r>
              <a:rPr sz="1100" b="1" spc="2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iniciativa</a:t>
            </a:r>
            <a:r>
              <a:rPr sz="1100" b="1" spc="229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'geracional'</a:t>
            </a:r>
            <a:r>
              <a:rPr sz="1100" b="1" spc="229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com </a:t>
            </a:r>
            <a:r>
              <a:rPr sz="1100" b="1" spc="-2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cinco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prioridades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961" y="9366910"/>
            <a:ext cx="132334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2017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4961" y="8948419"/>
            <a:ext cx="508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454777" y="4033265"/>
            <a:ext cx="819785" cy="5207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3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Governação,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parceria,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anea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ento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  manutenção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77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650863" y="5239257"/>
            <a:ext cx="567690" cy="3041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dade  da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Água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65621" y="6611238"/>
            <a:ext cx="826769" cy="4305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Património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natural</a:t>
            </a:r>
            <a:r>
              <a:rPr sz="1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zonas </a:t>
            </a:r>
            <a:r>
              <a:rPr sz="1000" b="1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inundáveis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55770" y="6225285"/>
            <a:ext cx="885190" cy="558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2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Património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Acesso,  Amenidade &amp;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Turismo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56430" y="4520945"/>
            <a:ext cx="931544" cy="5365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476884" algn="r">
              <a:lnSpc>
                <a:spcPct val="68200"/>
              </a:lnSpc>
              <a:spcBef>
                <a:spcPts val="52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Educação,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Envolvimento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b="1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Capacitação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6456045" cy="10690860"/>
            <a:chOff x="0" y="0"/>
            <a:chExt cx="6456045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4695443"/>
              <a:ext cx="4968240" cy="456590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9287" y="1122044"/>
            <a:ext cx="6073140" cy="324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NoreVision,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após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os resultados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relatório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2017/2018,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iniciou uma série de iniciativas.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Por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exemplo,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desenvolveram uma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ação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 monitorização da qualidade da água, que visa aumentar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compreensão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a 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identificação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problemas que conduzem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problemas de qualidade.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percursos de biodiversidade são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conduzidos por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ecologistas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especializados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ajudam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participantes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aprenderem mais sobre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bacia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hidrográfica. Um projeto sobre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as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espécies invasoras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visa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promover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consciência da importância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do rio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Nore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dos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riscos</a:t>
            </a:r>
            <a:r>
              <a:rPr sz="11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que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está</a:t>
            </a:r>
            <a:r>
              <a:rPr sz="1100" spc="-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sujeito.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12700" marR="6350" algn="just">
              <a:lnSpc>
                <a:spcPts val="1200"/>
              </a:lnSpc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Além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disso,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NoreVision tem programas de educação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agricultura. Disponibiliza também uma série de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podcasts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sobre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projeto, as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suas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iniciativas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uma atualização sobre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trabalho em curso. Partilham,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portanto,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trabalho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que estão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realizar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procuram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atrair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outras pessoas para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projeto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aprenderem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sobre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rio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Nore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as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suas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oportunidades.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NoreVision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facilmente transferível. Salienta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importância de cuidar dos Rios locais,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proteger 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animais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peixes face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poluição.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Realça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educação,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agricultura,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desempenham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papéis importantes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 da biodiversidade.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educar as pessoas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história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conduzi-las em torno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rio, NoreVision pretende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respeito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área,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destacar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potencial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importância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3339" y="9864343"/>
            <a:ext cx="1097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n</a:t>
            </a:r>
            <a:r>
              <a:rPr sz="1100" u="sng" spc="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o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revis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i</a:t>
            </a:r>
            <a:r>
              <a:rPr sz="1100" u="sng" spc="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o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n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@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v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eri.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i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708" y="9876840"/>
            <a:ext cx="1584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https://www.norevision.ie/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7308" y="399287"/>
            <a:ext cx="7002780" cy="9375775"/>
            <a:chOff x="567308" y="399287"/>
            <a:chExt cx="7002780" cy="9375775"/>
          </a:xfrm>
        </p:grpSpPr>
        <p:sp>
          <p:nvSpPr>
            <p:cNvPr id="17" name="object 1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071" y="9649968"/>
              <a:ext cx="6412865" cy="0"/>
            </a:xfrm>
            <a:custGeom>
              <a:avLst/>
              <a:gdLst/>
              <a:ahLst/>
              <a:cxnLst/>
              <a:rect l="l" t="t" r="r" b="b"/>
              <a:pathLst>
                <a:path w="6412865">
                  <a:moveTo>
                    <a:pt x="0" y="0"/>
                  </a:moveTo>
                  <a:lnTo>
                    <a:pt x="6412357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7375" y="9557092"/>
              <a:ext cx="559435" cy="218440"/>
            </a:xfrm>
            <a:custGeom>
              <a:avLst/>
              <a:gdLst/>
              <a:ahLst/>
              <a:cxnLst/>
              <a:rect l="l" t="t" r="r" b="b"/>
              <a:pathLst>
                <a:path w="559435" h="218440">
                  <a:moveTo>
                    <a:pt x="559308" y="0"/>
                  </a:moveTo>
                  <a:lnTo>
                    <a:pt x="512064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512064" y="217932"/>
                  </a:lnTo>
                  <a:lnTo>
                    <a:pt x="559308" y="217932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15374" y="9537903"/>
            <a:ext cx="2241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1898" y="9557092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1898" y="953790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1004569" cy="233679"/>
            </a:xfrm>
            <a:custGeom>
              <a:avLst/>
              <a:gdLst/>
              <a:ahLst/>
              <a:cxnLst/>
              <a:rect l="l" t="t" r="r" b="b"/>
              <a:pathLst>
                <a:path w="1004569" h="233679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1004569" h="233679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-12700" y="4731765"/>
            <a:ext cx="3517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883" y="5036057"/>
            <a:ext cx="19373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Conservação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água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1317" y="5418073"/>
            <a:ext cx="2141855" cy="233679"/>
          </a:xfrm>
          <a:custGeom>
            <a:avLst/>
            <a:gdLst/>
            <a:ahLst/>
            <a:cxnLst/>
            <a:rect l="l" t="t" r="r" b="b"/>
            <a:pathLst>
              <a:path w="2141855" h="233679">
                <a:moveTo>
                  <a:pt x="2090928" y="0"/>
                </a:moveTo>
                <a:lnTo>
                  <a:pt x="0" y="0"/>
                </a:lnTo>
                <a:lnTo>
                  <a:pt x="0" y="233172"/>
                </a:lnTo>
                <a:lnTo>
                  <a:pt x="2090928" y="233172"/>
                </a:lnTo>
                <a:lnTo>
                  <a:pt x="2090928" y="0"/>
                </a:lnTo>
                <a:close/>
              </a:path>
              <a:path w="2141855" h="233679">
                <a:moveTo>
                  <a:pt x="2141232" y="0"/>
                </a:moveTo>
                <a:lnTo>
                  <a:pt x="2090940" y="0"/>
                </a:lnTo>
                <a:lnTo>
                  <a:pt x="2090940" y="233172"/>
                </a:lnTo>
                <a:lnTo>
                  <a:pt x="2141232" y="233172"/>
                </a:lnTo>
                <a:lnTo>
                  <a:pt x="214123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8883" y="5398388"/>
            <a:ext cx="2114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2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5702553"/>
            <a:ext cx="18681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Lisavilla,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Elphin,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Co.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Roscommon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1317" y="6137528"/>
            <a:ext cx="1649095" cy="233679"/>
          </a:xfrm>
          <a:custGeom>
            <a:avLst/>
            <a:gdLst/>
            <a:ahLst/>
            <a:cxnLst/>
            <a:rect l="l" t="t" r="r" b="b"/>
            <a:pathLst>
              <a:path w="1649095" h="233679">
                <a:moveTo>
                  <a:pt x="1598676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1598676" y="233172"/>
                </a:lnTo>
                <a:lnTo>
                  <a:pt x="1598676" y="0"/>
                </a:lnTo>
                <a:close/>
              </a:path>
              <a:path w="1649095" h="233679">
                <a:moveTo>
                  <a:pt x="1648980" y="0"/>
                </a:moveTo>
                <a:lnTo>
                  <a:pt x="1598688" y="0"/>
                </a:lnTo>
                <a:lnTo>
                  <a:pt x="1598688" y="233172"/>
                </a:lnTo>
                <a:lnTo>
                  <a:pt x="1648980" y="233172"/>
                </a:lnTo>
                <a:lnTo>
                  <a:pt x="1648980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-12700" y="6118097"/>
            <a:ext cx="3514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9529" y="5620638"/>
            <a:ext cx="3071495" cy="1870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funcionamento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30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Springs GWS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 esquema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privado 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Roscommon.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abastecimento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água tratada de alta qualidade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600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explorações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agrícolas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área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Elphin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arredores. Organiza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gastou 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5.000.000,00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euros em iniciativas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fornecimento de 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tratamento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última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geração,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modernização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eliminação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fugas,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medição, etc. Polecat Springs GWS explora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captação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tratamento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Lisavilla,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Elphin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94252" y="8585707"/>
            <a:ext cx="3071495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final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promotor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aumentar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escala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 Fotovoltaica existente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produção de eletricidade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partir de uma fonte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Elphin. Os promotores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esperam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candidatar-se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estatuto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abrigo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Esquema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Renovável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(RESS).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624839"/>
            <a:ext cx="7560945" cy="7769859"/>
            <a:chOff x="0" y="624839"/>
            <a:chExt cx="7560945" cy="7769859"/>
          </a:xfrm>
        </p:grpSpPr>
        <p:sp>
          <p:nvSpPr>
            <p:cNvPr id="32" name="object 32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8" y="4946903"/>
              <a:ext cx="611124" cy="6111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7796783"/>
              <a:ext cx="595884" cy="59740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377696" y="3529583"/>
              <a:ext cx="5791200" cy="762000"/>
            </a:xfrm>
            <a:custGeom>
              <a:avLst/>
              <a:gdLst/>
              <a:ahLst/>
              <a:cxnLst/>
              <a:rect l="l" t="t" r="r" b="b"/>
              <a:pathLst>
                <a:path w="5791200" h="762000">
                  <a:moveTo>
                    <a:pt x="57912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791200" y="7620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POLECAT</a:t>
            </a:r>
            <a:r>
              <a:rPr spc="-30" dirty="0"/>
              <a:t> </a:t>
            </a:r>
            <a:r>
              <a:rPr spc="-15" dirty="0"/>
              <a:t>SEC,</a:t>
            </a:r>
            <a:r>
              <a:rPr spc="-10" dirty="0"/>
              <a:t> </a:t>
            </a:r>
            <a:r>
              <a:rPr dirty="0"/>
              <a:t>UMA</a:t>
            </a:r>
            <a:r>
              <a:rPr spc="-50" dirty="0"/>
              <a:t> </a:t>
            </a:r>
            <a:r>
              <a:rPr spc="-30" dirty="0"/>
              <a:t>INSTALAÇÃO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79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02410" y="3821429"/>
            <a:ext cx="3862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EB7339"/>
                </a:solidFill>
                <a:latin typeface="Calibri"/>
                <a:cs typeface="Calibri"/>
              </a:rPr>
              <a:t>FOTOVOLTAICA</a:t>
            </a:r>
            <a:r>
              <a:rPr sz="24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COMUNITÁRIA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34994" y="7713090"/>
            <a:ext cx="313245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>
              <a:lnSpc>
                <a:spcPts val="17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  <a:p>
            <a:pPr marL="231140">
              <a:lnSpc>
                <a:spcPts val="1720"/>
              </a:lnSpc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265"/>
              </a:lnSpc>
              <a:tabLst>
                <a:tab pos="3119120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354F92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8883" y="6472554"/>
            <a:ext cx="2847340" cy="200913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2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Sendo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Cooperativa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Polecat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Springs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GWS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utilizará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lucros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benefício da comunidade, dentro da sua bacia 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captação.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Atualmente,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procuram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projeto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energético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existente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seja melhorado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ampliado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satisfazer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procura,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ênfase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ação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climática,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ambiental.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Polecat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Springs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GWS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considerado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outros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tecnologia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geração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renovável,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nesta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fase mantêm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opção pelo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Fotovoltaico,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vez 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pode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ser localizado 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modo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menor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impacto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e,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conseguinte,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</a:t>
            </a:r>
            <a:r>
              <a:rPr sz="11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melhor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aceitação.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2019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 GWS instalou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sucesso 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instalação fotovoltaica de escala mais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pequena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50kW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70%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necessidades anuais de eletricidade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(10.000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euros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por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ano)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fonte.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2020,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instalação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produziu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7.500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euros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eletricidade,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utilizada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bombeamento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tratamento.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Isto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correspondeu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quase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75%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procura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sistema. 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quantidade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adicional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eletricidade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valor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quase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2000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euros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exportada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rede.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3016122"/>
            <a:ext cx="2941955" cy="3851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 visa uma dimensão mínima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MW até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possível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máximo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5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MW,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dependendo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resultado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estudo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Viabilidade.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menor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dimensão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implicaria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despesa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pouco mais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milhão de euros até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possível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máximo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milhões de euros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central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MW.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operada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Departamento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Climática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Comunicações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pedra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angular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eletricidade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fontes renováveis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futuro. Oferece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Acordo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Garantida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até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Dezembro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2037,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hipóteses.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 tem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requisito obrigatório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criação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Fundo 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Benefícios Comunitários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eletricidade.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Cooperativa Comunitária,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 utilizará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os lucros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favorecer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 dentro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captação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ênfase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climática, energia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 ambiental.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esquema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considerou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tipos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tecnologia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renovável,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acredita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optar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pela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fotovoltaica,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podendo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localizada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ter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menor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visual na Comunidade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ter,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portanto,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melhor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aceitação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436" y="1186941"/>
            <a:ext cx="2941955" cy="3089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Roscommon.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Relatório Final tem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 de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Diretor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fornecerá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visão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geral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situação atual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respeita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energética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utilizando dados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 edifícios,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classificação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BER, perfil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população,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perfil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veículos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motorizados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similares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(com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Censo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Nacional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disponíveis).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estudo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mostra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claramente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necessidade de obras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reabilitação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casas,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microgeração,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veículos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transporte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mais.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Springs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será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Coordenador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exemplo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replicadas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noutras comunidades em toda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região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além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dela. Se for bem sucedida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escala,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existe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possibilidade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Springs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expandida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cobrir 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captação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muito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vasta,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aconteceu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Claremorris.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6979157"/>
            <a:ext cx="5121910" cy="288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2700" marR="2184400" algn="just">
              <a:lnSpc>
                <a:spcPct val="909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génese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2019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desejo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sentido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seio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entidade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Springs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GWS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reduzir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fatura anual de eletricidade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quase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10K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euros.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 identificou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energia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renovável,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particular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fotovoltaica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método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conseguir.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atual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Sistema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FV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Springs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primeiro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energia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grande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escala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operado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35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28/7/2021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1815" y="4456175"/>
            <a:ext cx="3185160" cy="182575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1815" y="6443471"/>
            <a:ext cx="3174491" cy="181660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6073140" cy="2480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motivação 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inicial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dupla: primeiro, reduzir 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eletricidade;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segundo,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reduzir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coletivamente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dependência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combustíveis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fósseis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localmente,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todas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consequências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daí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decorrentes. Além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disso,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tinham também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intenção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sensibilizar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aceitar 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renováveis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meio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proporcionar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benefícios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comunitários,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 como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ganhos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ambientais.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910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visão ambiciosa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 crescer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Polecat SEC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fotovoltaico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5MW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num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raio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150km2.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Fundamental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esquema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comunitário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este projeto seja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controlado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potenciais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lucros 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venda de eletricidade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rede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devolvidos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deverá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parte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política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governamental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consumidores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escala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próximos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renovável,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consequentes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benefícios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emprego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região.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acordo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Nacional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promotores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prevêem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esquemas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reequipar as casas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 altas classificações de RIC,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estabelecimento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pontos de carregamento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veículos elétricos, bem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encorajamento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métodos mais sustentáveis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agricultura.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1439" y="8697594"/>
            <a:ext cx="8134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Martin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Beir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9380321"/>
            <a:ext cx="27609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Polecat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Springs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Group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Scheme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 Op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Ltd.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01439" y="10100564"/>
            <a:ext cx="1257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Emberfrs@gmail.com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8661882"/>
            <a:ext cx="283210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https://www.con-telegraph.ie/2020/03/05/west- </a:t>
            </a:r>
            <a:r>
              <a:rPr sz="1100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of-ireland-group-water-scheme-launches-new-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708" y="9103232"/>
            <a:ext cx="11614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solar-panel-project/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08" y="9347707"/>
            <a:ext cx="267525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https://www.veolia.ie/media/news-and-press- </a:t>
            </a:r>
            <a:r>
              <a:rPr sz="1100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releases/group-water-scheme-launches-new-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708" y="9789058"/>
            <a:ext cx="1184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solar-energy-project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5364" y="3646931"/>
            <a:ext cx="3291713" cy="203606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5364" y="5856731"/>
            <a:ext cx="3299460" cy="202539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071" y="3634739"/>
              <a:ext cx="3300984" cy="20360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071" y="5856731"/>
              <a:ext cx="3300984" cy="20208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ÃO</a:t>
            </a:r>
            <a:r>
              <a:rPr sz="1400" b="1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97375" y="9755530"/>
            <a:ext cx="559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765672"/>
            <a:ext cx="307022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ASPEA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organização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governamental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lidera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processo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maioria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 envolvidos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provém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instituições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ensino,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jardim-de-infância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universidades.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27355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conservation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Portugal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21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educação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visa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promover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participação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conservação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zonas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ribeirinhas,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combatendo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ampla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deterioração da qualidade dos rios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falta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envolvimento efetivo dos seus utilizadores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população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geral.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7696" y="3529583"/>
              <a:ext cx="2402205" cy="762000"/>
            </a:xfrm>
            <a:custGeom>
              <a:avLst/>
              <a:gdLst/>
              <a:ahLst/>
              <a:cxnLst/>
              <a:rect l="l" t="t" r="r" b="b"/>
              <a:pathLst>
                <a:path w="2402204" h="762000">
                  <a:moveTo>
                    <a:pt x="240182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401824" y="762000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53941" y="7744205"/>
            <a:ext cx="3071495" cy="1565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monitorização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adoção de troços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ribeiros por grupos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organizados.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metodologia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simples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rigorosa,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normalizada,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fácil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aplicar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desenvolver,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assumem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responsabilidade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monitorizar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proteger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troço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selecionaram,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contribuindo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assim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recursos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hídricos em geral,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reabilitação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troço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particular.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377696" y="3529583"/>
            <a:ext cx="2124710" cy="7620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495"/>
              </a:spcBef>
            </a:pPr>
            <a:r>
              <a:rPr spc="-20" dirty="0"/>
              <a:t>PROJECTO</a:t>
            </a:r>
            <a:r>
              <a:rPr spc="-65" dirty="0"/>
              <a:t> </a:t>
            </a:r>
            <a:r>
              <a:rPr spc="-5" dirty="0"/>
              <a:t>RIOS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3638169" y="7069835"/>
            <a:ext cx="3300729" cy="596265"/>
            <a:chOff x="3638169" y="7069835"/>
            <a:chExt cx="3300729" cy="596265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888" y="7069835"/>
              <a:ext cx="595884" cy="5958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7694" y="7564373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53941" y="6985507"/>
            <a:ext cx="2567305" cy="4768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36" name="object 36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67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1413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Cada grupo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autónomo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deve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acompanhado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visitas de campo por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monitor de projeto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devidamente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formado,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deve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visitas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campo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 ano (Primavera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Outono)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melhoria.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É-lhes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fornecido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kit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didático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constituído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materiais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ecossistema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ribeirinho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vários níveis: fauna, flora, património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cultural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etnográfico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2558922"/>
            <a:ext cx="553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2863722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estudada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 global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inspiram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curiosidade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científica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fomentam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método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científico experimental através da recolha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registo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informação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geográficos,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físico-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3778376"/>
            <a:ext cx="2268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  <a:tab pos="177609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et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ráf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s.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	t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3625722"/>
            <a:ext cx="2700020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225" algn="r">
              <a:lnSpc>
                <a:spcPts val="1260"/>
              </a:lnSpc>
              <a:spcBef>
                <a:spcPts val="100"/>
              </a:spcBef>
              <a:tabLst>
                <a:tab pos="731520" algn="l"/>
                <a:tab pos="1517650" algn="l"/>
                <a:tab pos="228600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ic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ts val="126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251" y="3930776"/>
            <a:ext cx="2942590" cy="43091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15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Terra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ONU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Diretiva-Quadro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Diversas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institucionais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(câmaras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municipais,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juntas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freguesia,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associações,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não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governamentais,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institutos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centros de investigação), empresas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população 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envolvidas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Atualmente,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grupos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provém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instituições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educacionais,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desde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jardim-de-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infância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às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universidades.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presidente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ASPEA,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Joaquim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Ramos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Pinto,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declarou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ts val="1260"/>
              </a:lnSpc>
            </a:pP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“em</a:t>
            </a:r>
            <a:r>
              <a:rPr sz="1100" b="1" spc="5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2015,  </a:t>
            </a:r>
            <a:r>
              <a:rPr sz="1100" b="1" spc="5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durante</a:t>
            </a:r>
            <a:r>
              <a:rPr sz="1100" b="1" spc="5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os</a:t>
            </a:r>
            <a:r>
              <a:rPr sz="1100" b="1" spc="5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sete  </a:t>
            </a:r>
            <a:r>
              <a:rPr sz="1100" b="1" spc="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anos</a:t>
            </a:r>
            <a:r>
              <a:rPr sz="1100" b="1" spc="5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anteriores,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50.000</a:t>
            </a:r>
            <a:r>
              <a:rPr sz="1100" b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pessoas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 tinham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“adotado”</a:t>
            </a:r>
            <a:r>
              <a:rPr sz="1100" b="1" spc="2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187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quilómetros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de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rios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em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20 distritos portugueses,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removendo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duas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toneladas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 de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resíduos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das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 margens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dos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 rios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e</a:t>
            </a:r>
            <a:r>
              <a:rPr sz="1100" b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plantando</a:t>
            </a:r>
            <a:r>
              <a:rPr sz="1100" b="1" spc="2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centenas</a:t>
            </a:r>
            <a:r>
              <a:rPr sz="1100" b="1" spc="2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de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árvores.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Os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principais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grupos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voluntários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eram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grupos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crianças,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escoteiros,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famílias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e </a:t>
            </a:r>
            <a:r>
              <a:rPr sz="1100" b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municípios. Há uma maior incidência de distritos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no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norte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Portugal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porque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havia</a:t>
            </a:r>
            <a:r>
              <a:rPr sz="1100" b="1" spc="2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apoio </a:t>
            </a:r>
            <a:r>
              <a:rPr sz="1100" b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financeiro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dos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fundos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 europeus</a:t>
            </a:r>
            <a:r>
              <a:rPr sz="1100" b="1" spc="2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para</a:t>
            </a:r>
            <a:r>
              <a:rPr sz="1100" b="1" spc="2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55092"/>
                </a:solidFill>
                <a:latin typeface="Calibri"/>
                <a:cs typeface="Calibri"/>
              </a:rPr>
              <a:t>os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 municípios</a:t>
            </a:r>
            <a:r>
              <a:rPr sz="1100" b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do norte”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7436" y="1186941"/>
            <a:ext cx="1620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7436" y="14921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Rios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anualmente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Encontros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7436" y="1644522"/>
            <a:ext cx="2941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030" algn="l"/>
                <a:tab pos="2066925" algn="l"/>
                <a:tab pos="254127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77436" y="1796922"/>
            <a:ext cx="294132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interessados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possibilidade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dar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conhecer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realizado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secção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adotada,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fim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7436" y="2101722"/>
            <a:ext cx="29419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sensibilizar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exemplos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positivos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preocupam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rios.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77436" y="25589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Encontros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incluem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palestras,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apresentações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7436" y="27113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010" algn="l"/>
                <a:tab pos="1045844" algn="l"/>
                <a:tab pos="2025650" algn="l"/>
                <a:tab pos="250444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tr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77436" y="28637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apresentações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peça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teatro/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música/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77436" y="3016122"/>
            <a:ext cx="294132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dança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criada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pelos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grupos,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workshops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didáticos, </a:t>
            </a:r>
            <a:r>
              <a:rPr sz="1100" spc="-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entre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outros.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abertos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7436" y="3320922"/>
            <a:ext cx="2941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353820" algn="l"/>
                <a:tab pos="1826260" algn="l"/>
                <a:tab pos="2165985" algn="l"/>
                <a:tab pos="267208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up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	"g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a"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92195" y="3473322"/>
            <a:ext cx="3225800" cy="49910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85115">
              <a:lnSpc>
                <a:spcPts val="1200"/>
              </a:lnSpc>
              <a:spcBef>
                <a:spcPts val="240"/>
              </a:spcBef>
              <a:tabLst>
                <a:tab pos="29781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compreender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tipo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desenvolver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torno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secção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adotada.</a:t>
            </a:r>
            <a:endParaRPr sz="1100">
              <a:latin typeface="Calibri"/>
              <a:cs typeface="Calibri"/>
            </a:endParaRPr>
          </a:p>
          <a:p>
            <a:pPr marL="15240">
              <a:lnSpc>
                <a:spcPts val="118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961" y="9366910"/>
            <a:ext cx="132334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2006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961" y="8948419"/>
            <a:ext cx="508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6971" y="4469891"/>
            <a:ext cx="3115055" cy="2287524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68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7559040" cy="10690860"/>
            <a:chOff x="0" y="0"/>
            <a:chExt cx="755904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24" y="3049523"/>
              <a:ext cx="6947916" cy="442264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9287" y="1122044"/>
            <a:ext cx="6073140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2019,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tinha: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577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troços de rio/nascentes adotados 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141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municípios;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301,5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km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rio/nascentes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adotados 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distritos; 791 monitores 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51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cursos de formação;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603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grupos; 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50.000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 envolvidas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várias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endParaRPr sz="1100">
              <a:latin typeface="Calibri"/>
              <a:cs typeface="Calibri"/>
            </a:endParaRPr>
          </a:p>
          <a:p>
            <a:pPr marL="12700" marR="1055370" algn="just">
              <a:lnSpc>
                <a:spcPts val="2400"/>
              </a:lnSpc>
              <a:spcBef>
                <a:spcPts val="8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uma visão completa dos resultados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alcançados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até agora, por favor ver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https://aspea.maps.arcgis.com/apps/dashboards/4b5a65c1dbc14c99ae43e9950fccbcce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9335515"/>
            <a:ext cx="20643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Associação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Portuguesa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Educação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Ambiental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(ASPEA)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5564" y="10043566"/>
            <a:ext cx="13335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projetorios@aspea.org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8668892"/>
            <a:ext cx="4808220" cy="32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8225">
              <a:lnSpc>
                <a:spcPts val="1185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J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qu</a:t>
            </a:r>
            <a:r>
              <a:rPr sz="1100" dirty="0">
                <a:latin typeface="Calibri"/>
                <a:cs typeface="Calibri"/>
              </a:rPr>
              <a:t>im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85"/>
              </a:lnSpc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https://www.facebook.com/projetorios/?ref=pag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708" y="9004807"/>
            <a:ext cx="609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e_i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n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ter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n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1712" y="9285223"/>
            <a:ext cx="25761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https://aspea.org/index.php/pt/projeto-rios-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708" y="9487915"/>
            <a:ext cx="554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c</a:t>
            </a:r>
            <a:r>
              <a:rPr sz="1100" u="sng" spc="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o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nh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ecer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708" y="9766807"/>
            <a:ext cx="2822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https://www.facebook.com/aspea.org/videos/12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708" y="9971023"/>
            <a:ext cx="10287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72797246551719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sp>
          <p:nvSpPr>
            <p:cNvPr id="23" name="object 23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ÃO</a:t>
            </a:r>
            <a:r>
              <a:rPr sz="1400" b="1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97375" y="9755530"/>
            <a:ext cx="559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69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791970"/>
            </a:xfrm>
            <a:custGeom>
              <a:avLst/>
              <a:gdLst/>
              <a:ahLst/>
              <a:cxnLst/>
              <a:rect l="l" t="t" r="r" b="b"/>
              <a:pathLst>
                <a:path w="2185670" h="179197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79197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791970">
                  <a:moveTo>
                    <a:pt x="1598676" y="1558290"/>
                  </a:moveTo>
                  <a:lnTo>
                    <a:pt x="42672" y="1558290"/>
                  </a:lnTo>
                  <a:lnTo>
                    <a:pt x="0" y="1558290"/>
                  </a:lnTo>
                  <a:lnTo>
                    <a:pt x="0" y="1791462"/>
                  </a:lnTo>
                  <a:lnTo>
                    <a:pt x="42672" y="1791462"/>
                  </a:lnTo>
                  <a:lnTo>
                    <a:pt x="1598676" y="1791462"/>
                  </a:lnTo>
                  <a:lnTo>
                    <a:pt x="1598676" y="1558290"/>
                  </a:lnTo>
                  <a:close/>
                </a:path>
                <a:path w="2185670" h="1791970">
                  <a:moveTo>
                    <a:pt x="1648980" y="1558290"/>
                  </a:moveTo>
                  <a:lnTo>
                    <a:pt x="1598688" y="1558290"/>
                  </a:lnTo>
                  <a:lnTo>
                    <a:pt x="1598688" y="1791462"/>
                  </a:lnTo>
                  <a:lnTo>
                    <a:pt x="1648980" y="1791462"/>
                  </a:lnTo>
                  <a:lnTo>
                    <a:pt x="1648980" y="1558290"/>
                  </a:lnTo>
                  <a:close/>
                </a:path>
                <a:path w="2185670" h="179197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79197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765672"/>
            <a:ext cx="307149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 pertence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cidadãos das aldeias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distritos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urbanos próximos que guardaram memórias vívidas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infância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margens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estuário do rio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Echedoros,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limpa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agradável,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consideram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atual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situação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negligência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inaceitável.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343090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Conservação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água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337185">
              <a:lnSpc>
                <a:spcPts val="1090"/>
              </a:lnSpc>
              <a:spcBef>
                <a:spcPts val="59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rio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Echedoros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(Gallikos)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lagoa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aldeia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Kalochori,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Tessalónica,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Grécia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Embora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áreas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Delta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Echedoros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lagoa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Kalochori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façam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dos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ecossistemas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mais importantes 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Grécia, 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lixo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 está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ser ilegalmente despositado na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área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protegida,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tanto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terra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principalmente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construção,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agricultores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pescadores,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torna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urgentemente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necessária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intervenção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voluntários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"Echedoros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Nature"..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7696" y="3529583"/>
              <a:ext cx="3027045" cy="762000"/>
            </a:xfrm>
            <a:custGeom>
              <a:avLst/>
              <a:gdLst/>
              <a:ahLst/>
              <a:cxnLst/>
              <a:rect l="l" t="t" r="r" b="b"/>
              <a:pathLst>
                <a:path w="3027045" h="762000">
                  <a:moveTo>
                    <a:pt x="302666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026664" y="762000"/>
                  </a:lnTo>
                  <a:lnTo>
                    <a:pt x="3026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59529" y="8295893"/>
            <a:ext cx="3070860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"Echedoros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Nature"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equipa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lideram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ações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contra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degradação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artificial 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húmidas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Delta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Echedoros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lagoa de Kalochori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lutam contra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destruição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valor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beleza.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02410" y="3706748"/>
            <a:ext cx="269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ECHEDOROS</a:t>
            </a:r>
            <a:r>
              <a:rPr spc="-75" dirty="0"/>
              <a:t> </a:t>
            </a:r>
            <a:r>
              <a:rPr spc="-35" dirty="0"/>
              <a:t>NATURE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3638169" y="7438643"/>
            <a:ext cx="3300729" cy="596265"/>
            <a:chOff x="3638169" y="7438643"/>
            <a:chExt cx="3300729" cy="596265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888" y="7438643"/>
              <a:ext cx="595884" cy="5958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7694" y="7931657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53941" y="7354061"/>
            <a:ext cx="2567305" cy="4768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36" name="object 36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1870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membros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equipa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patrulham voluntariamente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área à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procura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lixo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qualquer tipo de resíduos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sólidos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autoridades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ajudar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removê-los.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últimos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anos,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equipa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encontrou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notificou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polícia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 enormes quantidades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pneus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serem atirados para as margens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rio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praia,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embalagens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fertilizantes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contendo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químicos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perigosos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queimados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ilegalmente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fogos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livre,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limparam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caixotes de lixo transbordantes dentro da reserva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natural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colocaram caixotes de lixo extra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caminhantes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usarem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sempre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necessário.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3168522"/>
            <a:ext cx="2941320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equipa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frequentemente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apelos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cidadãos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limpeza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plantações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reserva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natural.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3778376"/>
            <a:ext cx="2942590" cy="1412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importante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sucesso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recente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equipa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"Echedoros Nature" tem sido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apoio do Estado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reconstrução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pontes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caminhadas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antigas,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meio destruídas,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longo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principal rota de caminhadas em torno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Delta,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observatório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observadores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aves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mantido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há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anos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corre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risco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ruir,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substituindo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sinais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rota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caminhadas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desgastados.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5302376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montante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necessário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obras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construção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 online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âmbito 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europeu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"Blue Crowdfunding", que faz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Programa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INTERREG MEDITERRANEAN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2014-2020.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6217157"/>
            <a:ext cx="2941955" cy="1565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equipa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"Echedoros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Nature"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 de ciclismo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guiado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rotas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Delta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lagoa,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paragens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frequentes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participantes aprendem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fauna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pântano.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George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Konstantinidis,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voluntário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"Echedoros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Nature"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declarou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7436" y="1186941"/>
            <a:ext cx="2914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reunião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formal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iniciativa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crowdfunding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7436" y="1492122"/>
            <a:ext cx="2936875" cy="1565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200"/>
              </a:lnSpc>
              <a:spcBef>
                <a:spcPts val="240"/>
              </a:spcBef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“Quando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era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criança, visitávamos 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Delta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 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nossa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escola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celebrávamos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início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Primavera </a:t>
            </a:r>
            <a:r>
              <a:rPr sz="1100" b="1" i="1" spc="-229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nas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margens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claras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rio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minha</a:t>
            </a:r>
            <a:r>
              <a:rPr sz="1100" b="1" i="1" spc="-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família.</a:t>
            </a:r>
            <a:endParaRPr sz="1100">
              <a:latin typeface="Calibri"/>
              <a:cs typeface="Calibri"/>
            </a:endParaRPr>
          </a:p>
          <a:p>
            <a:pPr marL="29209" marR="20320" algn="ctr">
              <a:lnSpc>
                <a:spcPts val="1200"/>
              </a:lnSpc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Mas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os impactos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poluição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das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últimas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décadas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 zona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começaram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notar-se. Estamos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determinados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em transformar 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Delta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a lagoa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 que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foi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-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lugar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acolhedor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para famílias 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atividades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ao ar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livre,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que todos os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cidadãos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podem facilmente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aceder,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uma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vez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que o centro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Salónica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fica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apenas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10 km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distância.”.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7436" y="3168522"/>
            <a:ext cx="1620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7436" y="3473322"/>
            <a:ext cx="2941955" cy="803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supervisão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reservas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punhado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determinados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empenhados 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tarefa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combater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poluição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más práticas.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membros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equipa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reúnem-se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formam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núcleo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deve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77436" y="4235576"/>
            <a:ext cx="29394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7910" algn="l"/>
                <a:tab pos="1795780" algn="l"/>
                <a:tab pos="2219325" algn="l"/>
                <a:tab pos="278638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â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mica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7436" y="4387976"/>
            <a:ext cx="29406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comunicação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ativos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online,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77436" y="4540376"/>
            <a:ext cx="2941955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ganhar popularidade.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devem ter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algum tempo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livre para se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dedicarem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patrulhas,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limpeza,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ideias,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encontrar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patrocínios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sacos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lixo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colocar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área,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encontrar formas de angariar fundos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ajudar a gerir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projeto, desenvolvendo também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planos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estratégicos.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961" y="9366910"/>
            <a:ext cx="132334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4961" y="8948419"/>
            <a:ext cx="508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6221" y="5865941"/>
            <a:ext cx="1884953" cy="2099984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7559040" cy="10690860"/>
            <a:chOff x="0" y="0"/>
            <a:chExt cx="755904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792" y="2929127"/>
              <a:ext cx="6937248" cy="443331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201661" y="10327640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72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287" y="1122044"/>
            <a:ext cx="6072505" cy="15659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voluntários da "Echedoros Nature" supervisionam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bem-estar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reserva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natural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deve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gerida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protegida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sucesso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 Estado.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empenho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notável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exemplo brilhante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comportamento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ambientalmente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responsável.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910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equipa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remover toneladas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resíduos volumosos 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coração da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húmida protegida, tem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público sobre muitas atividades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limpar/proteger/reviver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húmida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 práticas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sinistras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poluem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área (por exemplo, queima de latas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pesticidas contendo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substâncias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tóxicas,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fugas de gasolina provenientes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navio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porto da cidade, mesmo em frente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Delta). Através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crowdfunding,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equipa angariou até agora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2.285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euros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manutenção das pontes de caminhadas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pântano.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5564" y="8633586"/>
            <a:ext cx="1278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George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Konstantinidis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5564" y="9332772"/>
            <a:ext cx="1238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ECHE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ORO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ATURE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5564" y="10040822"/>
            <a:ext cx="15411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ehedoroufysis@gmail.com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08" y="8684767"/>
            <a:ext cx="27254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https://ca.goteo.org/project/gallikos-delta-eco-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708" y="8887459"/>
            <a:ext cx="2863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ath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708" y="9133433"/>
            <a:ext cx="281559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https://www.makthes.gr/echedoroy-fysis-kai-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perifereia-charassoyn-xana-monopatia-sto-delta-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708" y="9573564"/>
            <a:ext cx="11550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toy-gallikoy-469013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708" y="9853980"/>
            <a:ext cx="28682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https://www.youtube.com/watch?v=KVdR7v4PJik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5980" y="10370007"/>
            <a:ext cx="2578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alibri"/>
                <a:cs typeface="Calibri"/>
              </a:rPr>
              <a:t>Fontes</a:t>
            </a:r>
            <a:r>
              <a:rPr sz="800" i="1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das</a:t>
            </a:r>
            <a:r>
              <a:rPr sz="800" i="1" spc="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fotos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: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https://www.facebook.com/ehedoroufysis/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2091" y="7531734"/>
            <a:ext cx="1355725" cy="21844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CROWDFUNDING: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708" y="7870697"/>
            <a:ext cx="29603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0"/>
              </a:rPr>
              <a:t>https://el.goteo.org/project/gallikos-delta-eco-path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sp>
          <p:nvSpPr>
            <p:cNvPr id="27" name="object 2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ÃO</a:t>
            </a:r>
            <a:r>
              <a:rPr sz="1400" b="1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397375" y="9755530"/>
            <a:ext cx="559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665469"/>
            <a:ext cx="307149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Peace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Bulgária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juntamente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30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peritos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conservação,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gestão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água.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 baseia-se numa plataforma online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300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assinantes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data.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32950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Conservação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água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Bulgária,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Cidade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Sófia,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Krastyo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Sarafov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Str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3040" algn="just">
              <a:lnSpc>
                <a:spcPct val="83400"/>
              </a:lnSpc>
              <a:spcBef>
                <a:spcPts val="121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 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meio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primário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através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qual iremos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sentir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efeitos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das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alterações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climáticas.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disponibilidade de água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está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tornar-se menos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previsível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muitos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locais,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aumento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incidência de cheias ameaça destruir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pontos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instalações sanitárias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contaminar fontes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má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gestão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perda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biodiversidade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exploração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contínua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indústrias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energia,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agricultura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outras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têm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impacto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negativo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fontes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7696" y="3529583"/>
              <a:ext cx="5591810" cy="762000"/>
            </a:xfrm>
            <a:custGeom>
              <a:avLst/>
              <a:gdLst/>
              <a:ahLst/>
              <a:cxnLst/>
              <a:rect l="l" t="t" r="r" b="b"/>
              <a:pathLst>
                <a:path w="5591809" h="762000">
                  <a:moveTo>
                    <a:pt x="559155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591556" y="762000"/>
                  </a:lnTo>
                  <a:lnTo>
                    <a:pt x="5591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48480" y="7590535"/>
            <a:ext cx="3072130" cy="2175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boa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e-learning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gerida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Peace Bulgária.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objetivo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criar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comunidade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"Guardas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trocar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conhecimentos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realizar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recursos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hídricos na Bulgária.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alcançar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 objetivos,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local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séries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webinars</a:t>
            </a:r>
            <a:r>
              <a:rPr sz="11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informação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regulares,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organizados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ajuda de peritos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cientistas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diferentes áreas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apresentam vários tópicos, tais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climáticas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hídricos;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hidroelétricas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biodiversidade; 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poderiam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proteger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02410" y="3706748"/>
            <a:ext cx="489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“GUARDAS</a:t>
            </a:r>
            <a:r>
              <a:rPr spc="-30" dirty="0"/>
              <a:t> </a:t>
            </a:r>
            <a:r>
              <a:rPr spc="-35" dirty="0"/>
              <a:t>DA</a:t>
            </a:r>
            <a:r>
              <a:rPr spc="-10" dirty="0"/>
              <a:t> </a:t>
            </a:r>
            <a:r>
              <a:rPr spc="-25" dirty="0"/>
              <a:t>ÁGUA"</a:t>
            </a:r>
            <a:r>
              <a:rPr spc="-50" dirty="0"/>
              <a:t> </a:t>
            </a:r>
            <a:r>
              <a:rPr spc="-20" dirty="0"/>
              <a:t>COMUNITÁRIOS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3638169" y="6891527"/>
            <a:ext cx="3300729" cy="596265"/>
            <a:chOff x="3638169" y="6891527"/>
            <a:chExt cx="3300729" cy="596265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888" y="6891527"/>
              <a:ext cx="595884" cy="5958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7694" y="7384541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53941" y="6806945"/>
            <a:ext cx="2567305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36" name="object 36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37432" y="3246119"/>
            <a:ext cx="3096895" cy="2275840"/>
          </a:xfrm>
          <a:custGeom>
            <a:avLst/>
            <a:gdLst/>
            <a:ahLst/>
            <a:cxnLst/>
            <a:rect l="l" t="t" r="r" b="b"/>
            <a:pathLst>
              <a:path w="3096895" h="2275840">
                <a:moveTo>
                  <a:pt x="3096767" y="0"/>
                </a:moveTo>
                <a:lnTo>
                  <a:pt x="0" y="0"/>
                </a:lnTo>
                <a:lnTo>
                  <a:pt x="0" y="2275332"/>
                </a:lnTo>
                <a:lnTo>
                  <a:pt x="3096767" y="2275332"/>
                </a:lnTo>
                <a:lnTo>
                  <a:pt x="3096767" y="0"/>
                </a:lnTo>
                <a:close/>
              </a:path>
            </a:pathLst>
          </a:custGeom>
          <a:solidFill>
            <a:srgbClr val="D1C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6251" y="1186941"/>
            <a:ext cx="2941320" cy="803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 facilita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comunidade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poderão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aderir.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terão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oportunidade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país,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partilhar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problemas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procurar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soluções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lidar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1949322"/>
            <a:ext cx="782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conjunto.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2254122"/>
            <a:ext cx="2941320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feito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através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subscrição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boletim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especial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"Guardas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Água",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serão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informados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iniciativas que planeadas.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momento, foram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realizados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webinários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4852" y="3473322"/>
            <a:ext cx="51180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ricos;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4852" y="3778376"/>
            <a:ext cx="999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Bulgária;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251" y="3247525"/>
            <a:ext cx="2941955" cy="14947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Clr>
                <a:srgbClr val="EB7339"/>
              </a:buClr>
              <a:buSzPct val="127272"/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indústria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carvão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EB7339"/>
              </a:buClr>
              <a:buSzPct val="127272"/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desafios</a:t>
            </a:r>
            <a:r>
              <a:rPr sz="11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contemporâneos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endParaRPr sz="1100">
              <a:latin typeface="Calibri"/>
              <a:cs typeface="Calibri"/>
            </a:endParaRPr>
          </a:p>
          <a:p>
            <a:pPr marL="241300" marR="5080" indent="-228600">
              <a:lnSpc>
                <a:spcPct val="87000"/>
              </a:lnSpc>
              <a:spcBef>
                <a:spcPts val="940"/>
              </a:spcBef>
              <a:buClr>
                <a:srgbClr val="EB7339"/>
              </a:buClr>
              <a:buSzPct val="127272"/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hídrica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afeta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natureza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população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ts val="1170"/>
              </a:lnSpc>
              <a:buClr>
                <a:srgbClr val="EB7339"/>
              </a:buClr>
              <a:buSzPct val="127272"/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Danúbio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antes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agora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natureza,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ts val="1019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biodiversidade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pessoas;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ts val="1470"/>
              </a:lnSpc>
              <a:buClr>
                <a:srgbClr val="EB7339"/>
              </a:buClr>
              <a:buSzPct val="127272"/>
              <a:buAutoNum type="arabicPeriod" startAt="5"/>
              <a:tabLst>
                <a:tab pos="24130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Terras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húmidas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berço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vida.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51" y="4845176"/>
            <a:ext cx="2941955" cy="3242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gravações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webinários podem ser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vistas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Internet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página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Facebook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Peace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ts val="118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Bulgária.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 proporciona acesso aberto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cidadãos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aderir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independentemente</a:t>
            </a:r>
            <a:r>
              <a:rPr sz="11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sexo,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idade,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educação,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45720" marR="40640" indent="-1270" algn="ctr">
              <a:lnSpc>
                <a:spcPts val="12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Balinov afirmou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"A sociedade civil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tornou-se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interveniente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crítico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nos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processos de tomada de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decisões ambientais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parceiro valioso na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implementação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acompanhamento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das políticas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ambientais a nível local 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nacional.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Quando as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suas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capacidades estão adequadamente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desenvolvidas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ferramentas disponíveis,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organizações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 sociedade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civil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(OSC) podem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desempenhar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papel importante na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preservação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 natureza e nas ações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relativas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às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alterações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climáticas.”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7436" y="1186941"/>
            <a:ext cx="1620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77436" y="1492122"/>
            <a:ext cx="2941955" cy="1717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eletrónicas,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webinários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 informativos, podem desempenhar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papel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importante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interessados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país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 da natureza,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biodiversidade.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webinários oferecem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oportunidade de discutir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tópicos como: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 alterações climáticas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hídricos,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centrais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hidroelétricas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rios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biodiversidade;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poderemos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proteger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água,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entre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961" y="8948419"/>
            <a:ext cx="508317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1/11/2021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8703" y="3607307"/>
            <a:ext cx="2782824" cy="161391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7431" y="5617463"/>
              <a:ext cx="3113532" cy="2199132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74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5154</Words>
  <Application>Microsoft Office PowerPoint</Application>
  <PresentationFormat>Custom</PresentationFormat>
  <Paragraphs>325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 MT</vt:lpstr>
      <vt:lpstr>Calibri</vt:lpstr>
      <vt:lpstr>Office Theme</vt:lpstr>
      <vt:lpstr>Conser vação</vt:lpstr>
      <vt:lpstr>PROJECTO RIOS</vt:lpstr>
      <vt:lpstr>PowerPoint Presentation</vt:lpstr>
      <vt:lpstr>PowerPoint Presentation</vt:lpstr>
      <vt:lpstr>ECHEDOROS NATURE</vt:lpstr>
      <vt:lpstr>PowerPoint Presentation</vt:lpstr>
      <vt:lpstr>PowerPoint Presentation</vt:lpstr>
      <vt:lpstr>“GUARDAS DA ÁGUA" COMUNITÁRIOS</vt:lpstr>
      <vt:lpstr>PowerPoint Presentation</vt:lpstr>
      <vt:lpstr>PowerPoint Presentation</vt:lpstr>
      <vt:lpstr>NOREVISION</vt:lpstr>
      <vt:lpstr>PowerPoint Presentation</vt:lpstr>
      <vt:lpstr>PowerPoint Presentation</vt:lpstr>
      <vt:lpstr>POLECAT SEC, UMA INSTALAÇÃO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canice euei</cp:lastModifiedBy>
  <cp:revision>1</cp:revision>
  <dcterms:created xsi:type="dcterms:W3CDTF">2023-10-31T09:36:43Z</dcterms:created>
  <dcterms:modified xsi:type="dcterms:W3CDTF">2023-10-31T09:37:15Z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2023-10-31T00:00:00Z</vt:filetime>
  </property>
</Properties>
</file>