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7556500" cy="10693400"/>
  <p:notesSz cx="7556500" cy="10693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2236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02410" y="3490721"/>
            <a:ext cx="3907790" cy="39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76261" y="10349738"/>
            <a:ext cx="184784" cy="114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2.png"/><Relationship Id="rId7" Type="http://schemas.openxmlformats.org/officeDocument/2006/relationships/slide" Target="slide1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slide" Target="slide5.xm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mailto:desislava@sofiagreen.b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hyperlink" Target="http://waste.sofia.bg/" TargetMode="Externa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.png"/><Relationship Id="rId7" Type="http://schemas.openxmlformats.org/officeDocument/2006/relationships/image" Target="../media/image30.jpg"/><Relationship Id="rId12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g"/><Relationship Id="rId11" Type="http://schemas.openxmlformats.org/officeDocument/2006/relationships/image" Target="../media/image12.png"/><Relationship Id="rId5" Type="http://schemas.openxmlformats.org/officeDocument/2006/relationships/image" Target="../media/image28.jpg"/><Relationship Id="rId10" Type="http://schemas.openxmlformats.org/officeDocument/2006/relationships/image" Target="../media/image33.jpg"/><Relationship Id="rId4" Type="http://schemas.openxmlformats.org/officeDocument/2006/relationships/image" Target="../media/image27.jpg"/><Relationship Id="rId9" Type="http://schemas.openxmlformats.org/officeDocument/2006/relationships/image" Target="../media/image32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mage.ie/self/the-useless-project-meet-the-duo-that-turned-a-sustainable-passion-project-into-a-successful-business-351608" TargetMode="External"/><Relationship Id="rId13" Type="http://schemas.openxmlformats.org/officeDocument/2006/relationships/hyperlink" Target="mailto:info@theuselessproject.com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crni.ie/our-members/the-useless-project/" TargetMode="External"/><Relationship Id="rId12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instagram.com/theuselessproject/" TargetMode="External"/><Relationship Id="rId11" Type="http://schemas.openxmlformats.org/officeDocument/2006/relationships/image" Target="../media/image36.jpg"/><Relationship Id="rId5" Type="http://schemas.openxmlformats.org/officeDocument/2006/relationships/hyperlink" Target="https://www.instagram.com/geraldine_carton/" TargetMode="External"/><Relationship Id="rId10" Type="http://schemas.openxmlformats.org/officeDocument/2006/relationships/image" Target="../media/image35.png"/><Relationship Id="rId4" Type="http://schemas.openxmlformats.org/officeDocument/2006/relationships/hyperlink" Target="https://www.instagram.com/tazkelleher/" TargetMode="External"/><Relationship Id="rId9" Type="http://schemas.openxmlformats.org/officeDocument/2006/relationships/hyperlink" Target="https://www.dublinlive.ie/news/business/made-dublin-how-useless-project-18907307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.png"/><Relationship Id="rId7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4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hyperlink" Target="mailto:keepballyleaguetidy@gmail.com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mailto:geral@gesamb.pt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g"/><Relationship Id="rId5" Type="http://schemas.openxmlformats.org/officeDocument/2006/relationships/hyperlink" Target="https://www.cm-mourao.pt/missao-cascas-solidarias/" TargetMode="External"/><Relationship Id="rId4" Type="http://schemas.openxmlformats.org/officeDocument/2006/relationships/hyperlink" Target="https://re-planta.pt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mailto:info@greensoap.gr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hyperlink" Target="https://www.greensoap.gr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g"/><Relationship Id="rId5" Type="http://schemas.openxmlformats.org/officeDocument/2006/relationships/hyperlink" Target="https://www.youtube.com/WATCH?V=13LNXWRZGD8&amp;T=14S" TargetMode="Externa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2606039" y="1456943"/>
            <a:ext cx="4340860" cy="8662670"/>
            <a:chOff x="2606039" y="1456943"/>
            <a:chExt cx="4340860" cy="8662670"/>
          </a:xfrm>
        </p:grpSpPr>
        <p:sp>
          <p:nvSpPr>
            <p:cNvPr id="8" name="object 8"/>
            <p:cNvSpPr/>
            <p:nvPr/>
          </p:nvSpPr>
          <p:spPr>
            <a:xfrm>
              <a:off x="3166871" y="1456943"/>
              <a:ext cx="3779520" cy="8662670"/>
            </a:xfrm>
            <a:custGeom>
              <a:avLst/>
              <a:gdLst/>
              <a:ahLst/>
              <a:cxnLst/>
              <a:rect l="l" t="t" r="r" b="b"/>
              <a:pathLst>
                <a:path w="3779520" h="8662670">
                  <a:moveTo>
                    <a:pt x="3779520" y="0"/>
                  </a:moveTo>
                  <a:lnTo>
                    <a:pt x="0" y="0"/>
                  </a:lnTo>
                  <a:lnTo>
                    <a:pt x="0" y="8662416"/>
                  </a:lnTo>
                  <a:lnTo>
                    <a:pt x="3779520" y="8662416"/>
                  </a:lnTo>
                  <a:lnTo>
                    <a:pt x="3779520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606039" y="1949195"/>
              <a:ext cx="3238500" cy="1976755"/>
            </a:xfrm>
            <a:custGeom>
              <a:avLst/>
              <a:gdLst/>
              <a:ahLst/>
              <a:cxnLst/>
              <a:rect l="l" t="t" r="r" b="b"/>
              <a:pathLst>
                <a:path w="3238500" h="1976754">
                  <a:moveTo>
                    <a:pt x="3238500" y="0"/>
                  </a:moveTo>
                  <a:lnTo>
                    <a:pt x="0" y="0"/>
                  </a:lnTo>
                  <a:lnTo>
                    <a:pt x="0" y="1976627"/>
                  </a:lnTo>
                  <a:lnTo>
                    <a:pt x="3238500" y="1976627"/>
                  </a:lnTo>
                  <a:lnTo>
                    <a:pt x="3238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590925" y="4282566"/>
            <a:ext cx="2651125" cy="8848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ts val="1945"/>
              </a:lnSpc>
              <a:buClr>
                <a:srgbClr val="EB7339"/>
              </a:buClr>
              <a:buSzPct val="130000"/>
              <a:buAutoNum type="arabicPeriod"/>
              <a:tabLst>
                <a:tab pos="354965" algn="l"/>
                <a:tab pos="355600" algn="l"/>
              </a:tabLst>
            </a:pPr>
            <a:r>
              <a:rPr sz="1500" b="1" u="sng" spc="-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MISSÃO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CASCAS</a:t>
            </a:r>
            <a:r>
              <a:rPr sz="1500" b="1" u="sng" spc="-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SOLIDÁRIAS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>
              <a:lnSpc>
                <a:spcPts val="1755"/>
              </a:lnSpc>
            </a:pP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(MCS)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350"/>
              </a:spcBef>
              <a:buClr>
                <a:srgbClr val="EB7339"/>
              </a:buClr>
              <a:buSzPct val="130000"/>
              <a:buAutoNum type="arabicPeriod" startAt="2"/>
              <a:tabLst>
                <a:tab pos="354965" algn="l"/>
                <a:tab pos="355600" algn="l"/>
              </a:tabLst>
            </a:pP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GREEN</a:t>
            </a:r>
            <a:r>
              <a:rPr sz="1500" b="1" u="sng" spc="-3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SOAP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90925" y="5425566"/>
            <a:ext cx="2359660" cy="711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45"/>
              </a:lnSpc>
              <a:tabLst>
                <a:tab pos="354965" algn="l"/>
              </a:tabLst>
            </a:pPr>
            <a:r>
              <a:rPr sz="195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3.	</a:t>
            </a:r>
            <a:r>
              <a:rPr sz="1500" b="1" u="sng" spc="-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NoWaste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GUIA</a:t>
            </a:r>
            <a:r>
              <a:rPr sz="1500" b="1" u="sng" spc="-4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2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PARA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>
              <a:lnSpc>
                <a:spcPts val="1755"/>
              </a:lnSpc>
            </a:pP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RECOLHA</a:t>
            </a: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SELECTIVA</a:t>
            </a: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DOS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RESÍDUOS</a:t>
            </a:r>
            <a:r>
              <a:rPr sz="1500" b="1" u="sng" spc="-2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DOMÉSTICOS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90925" y="6340220"/>
            <a:ext cx="1951989" cy="25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89"/>
              </a:lnSpc>
              <a:tabLst>
                <a:tab pos="354965" algn="l"/>
              </a:tabLst>
            </a:pPr>
            <a:r>
              <a:rPr sz="195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4.	</a:t>
            </a: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</a:t>
            </a:r>
            <a:r>
              <a:rPr sz="1500" b="1" u="sng" spc="-4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PROJETO</a:t>
            </a:r>
            <a:r>
              <a:rPr sz="1500" b="1" u="sng" spc="-2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USELESS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90925" y="6797420"/>
            <a:ext cx="2919730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45"/>
              </a:lnSpc>
              <a:tabLst>
                <a:tab pos="354965" algn="l"/>
              </a:tabLst>
            </a:pPr>
            <a:r>
              <a:rPr sz="195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5.	</a:t>
            </a:r>
            <a:r>
              <a:rPr sz="1500" b="1" u="sng" spc="-2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INICIATIVA</a:t>
            </a:r>
            <a:r>
              <a:rPr sz="1500" b="1" u="sng" spc="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 </a:t>
            </a:r>
            <a:r>
              <a:rPr sz="1500" b="1" u="sng" spc="-2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COMPOSTAGEM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>
              <a:lnSpc>
                <a:spcPts val="1755"/>
              </a:lnSpc>
            </a:pPr>
            <a:r>
              <a:rPr sz="1500" b="1" u="sng" spc="-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COMUNITÁRIA </a:t>
            </a: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</a:t>
            </a:r>
            <a:r>
              <a:rPr sz="1500" b="1" u="sng" spc="-2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BALLYLEAGUE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760983"/>
            <a:ext cx="3779520" cy="4509135"/>
            <a:chOff x="0" y="760983"/>
            <a:chExt cx="3779520" cy="4509135"/>
          </a:xfrm>
        </p:grpSpPr>
        <p:sp>
          <p:nvSpPr>
            <p:cNvPr id="15" name="object 15"/>
            <p:cNvSpPr/>
            <p:nvPr/>
          </p:nvSpPr>
          <p:spPr>
            <a:xfrm>
              <a:off x="0" y="1456943"/>
              <a:ext cx="3166745" cy="3812540"/>
            </a:xfrm>
            <a:custGeom>
              <a:avLst/>
              <a:gdLst/>
              <a:ahLst/>
              <a:cxnLst/>
              <a:rect l="l" t="t" r="r" b="b"/>
              <a:pathLst>
                <a:path w="3166745" h="3812540">
                  <a:moveTo>
                    <a:pt x="3166364" y="0"/>
                  </a:moveTo>
                  <a:lnTo>
                    <a:pt x="0" y="0"/>
                  </a:lnTo>
                  <a:lnTo>
                    <a:pt x="0" y="492760"/>
                  </a:lnTo>
                  <a:lnTo>
                    <a:pt x="0" y="2468880"/>
                  </a:lnTo>
                  <a:lnTo>
                    <a:pt x="0" y="3812540"/>
                  </a:lnTo>
                  <a:lnTo>
                    <a:pt x="3166364" y="3812540"/>
                  </a:lnTo>
                  <a:lnTo>
                    <a:pt x="3166364" y="2468880"/>
                  </a:lnTo>
                  <a:lnTo>
                    <a:pt x="2606421" y="2468880"/>
                  </a:lnTo>
                  <a:lnTo>
                    <a:pt x="2606421" y="492760"/>
                  </a:lnTo>
                  <a:lnTo>
                    <a:pt x="3166364" y="492760"/>
                  </a:lnTo>
                  <a:lnTo>
                    <a:pt x="3166364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760983"/>
              <a:ext cx="3779520" cy="4509008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2818002" y="1905761"/>
            <a:ext cx="19240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270" dirty="0"/>
              <a:t>Programas</a:t>
            </a:r>
            <a:endParaRPr sz="2800"/>
          </a:p>
        </p:txBody>
      </p:sp>
      <p:sp>
        <p:nvSpPr>
          <p:cNvPr id="18" name="object 18"/>
          <p:cNvSpPr txBox="1"/>
          <p:nvPr/>
        </p:nvSpPr>
        <p:spPr>
          <a:xfrm>
            <a:off x="2818002" y="2289810"/>
            <a:ext cx="2625090" cy="160401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175895">
              <a:lnSpc>
                <a:spcPts val="3030"/>
              </a:lnSpc>
              <a:spcBef>
                <a:spcPts val="470"/>
              </a:spcBef>
              <a:tabLst>
                <a:tab pos="586740" algn="l"/>
                <a:tab pos="1985010" algn="l"/>
              </a:tabLst>
            </a:pPr>
            <a:r>
              <a:rPr sz="2800" b="1" spc="315" dirty="0">
                <a:solidFill>
                  <a:srgbClr val="EB7339"/>
                </a:solidFill>
                <a:latin typeface="Calibri"/>
                <a:cs typeface="Calibri"/>
              </a:rPr>
              <a:t>C</a:t>
            </a:r>
            <a:r>
              <a:rPr sz="2800" b="1" spc="310" dirty="0">
                <a:solidFill>
                  <a:srgbClr val="EB7339"/>
                </a:solidFill>
                <a:latin typeface="Calibri"/>
                <a:cs typeface="Calibri"/>
              </a:rPr>
              <a:t>o</a:t>
            </a:r>
            <a:r>
              <a:rPr sz="2800" b="1" spc="320" dirty="0">
                <a:solidFill>
                  <a:srgbClr val="EB7339"/>
                </a:solidFill>
                <a:latin typeface="Calibri"/>
                <a:cs typeface="Calibri"/>
              </a:rPr>
              <a:t>m</a:t>
            </a:r>
            <a:r>
              <a:rPr sz="2800" b="1" spc="315" dirty="0">
                <a:solidFill>
                  <a:srgbClr val="EB7339"/>
                </a:solidFill>
                <a:latin typeface="Calibri"/>
                <a:cs typeface="Calibri"/>
              </a:rPr>
              <a:t>un</a:t>
            </a:r>
            <a:r>
              <a:rPr sz="2800" b="1" spc="310" dirty="0">
                <a:solidFill>
                  <a:srgbClr val="EB7339"/>
                </a:solidFill>
                <a:latin typeface="Calibri"/>
                <a:cs typeface="Calibri"/>
              </a:rPr>
              <a:t>i</a:t>
            </a:r>
            <a:r>
              <a:rPr sz="2800" b="1" spc="295" dirty="0">
                <a:solidFill>
                  <a:srgbClr val="EB7339"/>
                </a:solidFill>
                <a:latin typeface="Calibri"/>
                <a:cs typeface="Calibri"/>
              </a:rPr>
              <a:t>t</a:t>
            </a:r>
            <a:r>
              <a:rPr sz="2800" b="1" spc="315" dirty="0">
                <a:solidFill>
                  <a:srgbClr val="EB7339"/>
                </a:solidFill>
                <a:latin typeface="Calibri"/>
                <a:cs typeface="Calibri"/>
              </a:rPr>
              <a:t>á</a:t>
            </a:r>
            <a:r>
              <a:rPr sz="2800" b="1" spc="320" dirty="0">
                <a:solidFill>
                  <a:srgbClr val="EB7339"/>
                </a:solidFill>
                <a:latin typeface="Calibri"/>
                <a:cs typeface="Calibri"/>
              </a:rPr>
              <a:t>r</a:t>
            </a:r>
            <a:r>
              <a:rPr sz="2800" b="1" spc="310" dirty="0">
                <a:solidFill>
                  <a:srgbClr val="EB7339"/>
                </a:solidFill>
                <a:latin typeface="Calibri"/>
                <a:cs typeface="Calibri"/>
              </a:rPr>
              <a:t>io</a:t>
            </a:r>
            <a:r>
              <a:rPr sz="2800" b="1" spc="-5" dirty="0">
                <a:solidFill>
                  <a:srgbClr val="EB7339"/>
                </a:solidFill>
                <a:latin typeface="Calibri"/>
                <a:cs typeface="Calibri"/>
              </a:rPr>
              <a:t>s  </a:t>
            </a:r>
            <a:r>
              <a:rPr sz="2800" b="1" spc="155" dirty="0">
                <a:solidFill>
                  <a:srgbClr val="EB7339"/>
                </a:solidFill>
                <a:latin typeface="Calibri"/>
                <a:cs typeface="Calibri"/>
              </a:rPr>
              <a:t>de	</a:t>
            </a:r>
            <a:r>
              <a:rPr sz="2800" b="1" spc="250" dirty="0">
                <a:solidFill>
                  <a:srgbClr val="EB7339"/>
                </a:solidFill>
                <a:latin typeface="Calibri"/>
                <a:cs typeface="Calibri"/>
              </a:rPr>
              <a:t>Gestão	</a:t>
            </a:r>
            <a:r>
              <a:rPr sz="2800" b="1" spc="-5" dirty="0">
                <a:solidFill>
                  <a:srgbClr val="EB7339"/>
                </a:solidFill>
                <a:latin typeface="Calibri"/>
                <a:cs typeface="Calibri"/>
              </a:rPr>
              <a:t>/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2805"/>
              </a:lnSpc>
              <a:tabLst>
                <a:tab pos="2200910" algn="l"/>
              </a:tabLst>
            </a:pPr>
            <a:r>
              <a:rPr sz="2800" b="1" spc="280" dirty="0">
                <a:solidFill>
                  <a:srgbClr val="EB7339"/>
                </a:solidFill>
                <a:latin typeface="Calibri"/>
                <a:cs typeface="Calibri"/>
              </a:rPr>
              <a:t>R</a:t>
            </a:r>
            <a:r>
              <a:rPr sz="2800" b="1" spc="315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2800" b="1" spc="320" dirty="0">
                <a:solidFill>
                  <a:srgbClr val="EB7339"/>
                </a:solidFill>
                <a:latin typeface="Calibri"/>
                <a:cs typeface="Calibri"/>
              </a:rPr>
              <a:t>c</a:t>
            </a:r>
            <a:r>
              <a:rPr sz="2800" b="1" spc="310" dirty="0">
                <a:solidFill>
                  <a:srgbClr val="EB7339"/>
                </a:solidFill>
                <a:latin typeface="Calibri"/>
                <a:cs typeface="Calibri"/>
              </a:rPr>
              <a:t>i</a:t>
            </a:r>
            <a:r>
              <a:rPr sz="2800" b="1" spc="320" dirty="0">
                <a:solidFill>
                  <a:srgbClr val="EB7339"/>
                </a:solidFill>
                <a:latin typeface="Calibri"/>
                <a:cs typeface="Calibri"/>
              </a:rPr>
              <a:t>c</a:t>
            </a:r>
            <a:r>
              <a:rPr sz="2800" b="1" spc="310" dirty="0">
                <a:solidFill>
                  <a:srgbClr val="EB7339"/>
                </a:solidFill>
                <a:latin typeface="Calibri"/>
                <a:cs typeface="Calibri"/>
              </a:rPr>
              <a:t>l</a:t>
            </a:r>
            <a:r>
              <a:rPr sz="2800" b="1" spc="315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2800" b="1" spc="285" dirty="0">
                <a:solidFill>
                  <a:srgbClr val="EB7339"/>
                </a:solidFill>
                <a:latin typeface="Calibri"/>
                <a:cs typeface="Calibri"/>
              </a:rPr>
              <a:t>g</a:t>
            </a:r>
            <a:r>
              <a:rPr sz="2800" b="1" spc="315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2800" b="1" spc="-5" dirty="0">
                <a:solidFill>
                  <a:srgbClr val="EB7339"/>
                </a:solidFill>
                <a:latin typeface="Calibri"/>
                <a:cs typeface="Calibri"/>
              </a:rPr>
              <a:t>m</a:t>
            </a:r>
            <a:r>
              <a:rPr sz="2800" b="1" dirty="0">
                <a:solidFill>
                  <a:srgbClr val="EB7339"/>
                </a:solidFill>
                <a:latin typeface="Calibri"/>
                <a:cs typeface="Calibri"/>
              </a:rPr>
              <a:t>	</a:t>
            </a:r>
            <a:r>
              <a:rPr sz="2800" b="1" spc="315" dirty="0">
                <a:solidFill>
                  <a:srgbClr val="EB7339"/>
                </a:solidFill>
                <a:latin typeface="Calibri"/>
                <a:cs typeface="Calibri"/>
              </a:rPr>
              <a:t>d</a:t>
            </a:r>
            <a:r>
              <a:rPr sz="2800" b="1" spc="-5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3190"/>
              </a:lnSpc>
            </a:pPr>
            <a:r>
              <a:rPr sz="2800" b="1" spc="270" dirty="0">
                <a:solidFill>
                  <a:srgbClr val="EB7339"/>
                </a:solidFill>
                <a:latin typeface="Calibri"/>
                <a:cs typeface="Calibri"/>
              </a:rPr>
              <a:t>Resíduos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10325" y="225627"/>
            <a:ext cx="79692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spc="-10" dirty="0">
                <a:solidFill>
                  <a:srgbClr val="EB7339"/>
                </a:solidFill>
                <a:latin typeface="Calibri"/>
                <a:cs typeface="Calibri"/>
              </a:rPr>
              <a:t>03</a:t>
            </a:r>
            <a:endParaRPr sz="6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57911" y="5594095"/>
            <a:ext cx="2320290" cy="1854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 União Europeia (UE-27) recicla atualmente </a:t>
            </a:r>
            <a:r>
              <a:rPr sz="1000" spc="-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cerca</a:t>
            </a:r>
            <a:r>
              <a:rPr sz="1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 48%</a:t>
            </a:r>
            <a:r>
              <a:rPr sz="10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resíduos</a:t>
            </a:r>
            <a:r>
              <a:rPr sz="1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municipais por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ano,</a:t>
            </a:r>
            <a:r>
              <a:rPr sz="1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deixando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anualmente cerca</a:t>
            </a:r>
            <a:r>
              <a:rPr sz="10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 113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milhões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toneladas métricas de resíduos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municipais residuais (não reciclados nem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reutilizados). Ao abrigo da Diretiva-Quadro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 Resíduos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Comissão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Europeia, os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resíduos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municipais residuais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precisam</a:t>
            </a:r>
            <a:r>
              <a:rPr sz="10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reduzidos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50%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até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2030,</a:t>
            </a:r>
            <a:r>
              <a:rPr sz="10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cerca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56,5</a:t>
            </a:r>
            <a:r>
              <a:rPr sz="10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milhões</a:t>
            </a:r>
            <a:r>
              <a:rPr sz="1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toneladas</a:t>
            </a:r>
            <a:r>
              <a:rPr sz="1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métricas.</a:t>
            </a:r>
            <a:r>
              <a:rPr sz="10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entanto, a UE não estará a caminho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atingir</a:t>
            </a: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este</a:t>
            </a:r>
            <a:r>
              <a:rPr sz="10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objetivo...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1815" y="7575550"/>
            <a:ext cx="2331720" cy="1854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 gestão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resíduos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Europa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visa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promover opções de tratamento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resíduos </a:t>
            </a:r>
            <a:r>
              <a:rPr sz="1000" spc="-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conformidade com 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hierarquia</a:t>
            </a: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resíduos,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favorecendo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nomeadamente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preparação para a reutilização e reciclagem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detrimento</a:t>
            </a:r>
            <a:r>
              <a:rPr sz="10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operações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eliminação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como 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deposição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em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aterro.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33655" marR="24130" algn="ctr">
              <a:lnSpc>
                <a:spcPct val="100000"/>
              </a:lnSpc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Estes estudos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caso demonstram como as </a:t>
            </a:r>
            <a:r>
              <a:rPr sz="1000" spc="-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comunidades podem fazê-lo corretamente,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conjunto,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 como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cada um destes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está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 ter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impacto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7066742" y="4261133"/>
            <a:ext cx="340995" cy="514350"/>
            <a:chOff x="7066742" y="4261133"/>
            <a:chExt cx="340995" cy="514350"/>
          </a:xfrm>
        </p:grpSpPr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50798" y="4261133"/>
              <a:ext cx="209472" cy="17396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066742" y="4351053"/>
              <a:ext cx="340995" cy="424815"/>
            </a:xfrm>
            <a:custGeom>
              <a:avLst/>
              <a:gdLst/>
              <a:ahLst/>
              <a:cxnLst/>
              <a:rect l="l" t="t" r="r" b="b"/>
              <a:pathLst>
                <a:path w="340995" h="424814">
                  <a:moveTo>
                    <a:pt x="24959" y="95694"/>
                  </a:moveTo>
                  <a:lnTo>
                    <a:pt x="9681" y="100185"/>
                  </a:lnTo>
                  <a:lnTo>
                    <a:pt x="0" y="111176"/>
                  </a:lnTo>
                  <a:lnTo>
                    <a:pt x="45" y="128109"/>
                  </a:lnTo>
                  <a:lnTo>
                    <a:pt x="51226" y="358614"/>
                  </a:lnTo>
                  <a:lnTo>
                    <a:pt x="51226" y="359884"/>
                  </a:lnTo>
                  <a:lnTo>
                    <a:pt x="52369" y="361027"/>
                  </a:lnTo>
                  <a:lnTo>
                    <a:pt x="54782" y="362297"/>
                  </a:lnTo>
                  <a:lnTo>
                    <a:pt x="221533" y="423130"/>
                  </a:lnTo>
                  <a:lnTo>
                    <a:pt x="223946" y="424400"/>
                  </a:lnTo>
                  <a:lnTo>
                    <a:pt x="226232" y="423130"/>
                  </a:lnTo>
                  <a:lnTo>
                    <a:pt x="227502" y="420717"/>
                  </a:lnTo>
                  <a:lnTo>
                    <a:pt x="252521" y="365853"/>
                  </a:lnTo>
                  <a:lnTo>
                    <a:pt x="252521" y="364583"/>
                  </a:lnTo>
                  <a:lnTo>
                    <a:pt x="253664" y="364583"/>
                  </a:lnTo>
                  <a:lnTo>
                    <a:pt x="290528" y="338834"/>
                  </a:lnTo>
                  <a:lnTo>
                    <a:pt x="316355" y="314418"/>
                  </a:lnTo>
                  <a:lnTo>
                    <a:pt x="332585" y="290002"/>
                  </a:lnTo>
                  <a:lnTo>
                    <a:pt x="340659" y="264253"/>
                  </a:lnTo>
                  <a:lnTo>
                    <a:pt x="339421" y="239639"/>
                  </a:lnTo>
                  <a:lnTo>
                    <a:pt x="329896" y="222311"/>
                  </a:lnTo>
                  <a:lnTo>
                    <a:pt x="316799" y="211032"/>
                  </a:lnTo>
                  <a:lnTo>
                    <a:pt x="304845" y="204563"/>
                  </a:lnTo>
                  <a:lnTo>
                    <a:pt x="300146" y="202150"/>
                  </a:lnTo>
                  <a:lnTo>
                    <a:pt x="296590" y="199737"/>
                  </a:lnTo>
                  <a:lnTo>
                    <a:pt x="265602" y="166336"/>
                  </a:lnTo>
                  <a:lnTo>
                    <a:pt x="257220" y="162780"/>
                  </a:lnTo>
                  <a:lnTo>
                    <a:pt x="248965" y="162780"/>
                  </a:lnTo>
                  <a:lnTo>
                    <a:pt x="244139" y="161510"/>
                  </a:lnTo>
                  <a:lnTo>
                    <a:pt x="241726" y="161510"/>
                  </a:lnTo>
                  <a:lnTo>
                    <a:pt x="240583" y="159097"/>
                  </a:lnTo>
                  <a:lnTo>
                    <a:pt x="89326" y="159097"/>
                  </a:lnTo>
                  <a:lnTo>
                    <a:pt x="82214" y="156811"/>
                  </a:lnTo>
                  <a:lnTo>
                    <a:pt x="77388" y="155541"/>
                  </a:lnTo>
                  <a:lnTo>
                    <a:pt x="73832" y="151985"/>
                  </a:lnTo>
                  <a:lnTo>
                    <a:pt x="71419" y="146016"/>
                  </a:lnTo>
                  <a:lnTo>
                    <a:pt x="63164" y="120870"/>
                  </a:lnTo>
                  <a:lnTo>
                    <a:pt x="59650" y="112801"/>
                  </a:lnTo>
                  <a:lnTo>
                    <a:pt x="54671" y="106424"/>
                  </a:lnTo>
                  <a:lnTo>
                    <a:pt x="48573" y="101617"/>
                  </a:lnTo>
                  <a:lnTo>
                    <a:pt x="41701" y="98264"/>
                  </a:lnTo>
                  <a:lnTo>
                    <a:pt x="24959" y="95694"/>
                  </a:lnTo>
                  <a:close/>
                </a:path>
                <a:path w="340995" h="424814">
                  <a:moveTo>
                    <a:pt x="177375" y="0"/>
                  </a:moveTo>
                  <a:lnTo>
                    <a:pt x="101264" y="149572"/>
                  </a:lnTo>
                  <a:lnTo>
                    <a:pt x="98851" y="157954"/>
                  </a:lnTo>
                  <a:lnTo>
                    <a:pt x="89326" y="159097"/>
                  </a:lnTo>
                  <a:lnTo>
                    <a:pt x="240583" y="159097"/>
                  </a:lnTo>
                  <a:lnTo>
                    <a:pt x="239440" y="157954"/>
                  </a:lnTo>
                  <a:lnTo>
                    <a:pt x="234384" y="146016"/>
                  </a:lnTo>
                  <a:lnTo>
                    <a:pt x="201213" y="123283"/>
                  </a:lnTo>
                  <a:lnTo>
                    <a:pt x="194101" y="122140"/>
                  </a:lnTo>
                  <a:lnTo>
                    <a:pt x="189402" y="120870"/>
                  </a:lnTo>
                  <a:lnTo>
                    <a:pt x="186989" y="120870"/>
                  </a:lnTo>
                  <a:lnTo>
                    <a:pt x="184576" y="119727"/>
                  </a:lnTo>
                  <a:lnTo>
                    <a:pt x="182163" y="117314"/>
                  </a:lnTo>
                  <a:lnTo>
                    <a:pt x="183433" y="114901"/>
                  </a:lnTo>
                  <a:lnTo>
                    <a:pt x="210738" y="39717"/>
                  </a:lnTo>
                  <a:lnTo>
                    <a:pt x="212101" y="27689"/>
                  </a:lnTo>
                  <a:lnTo>
                    <a:pt x="208119" y="17127"/>
                  </a:lnTo>
                  <a:lnTo>
                    <a:pt x="200112" y="8588"/>
                  </a:lnTo>
                  <a:lnTo>
                    <a:pt x="189402" y="2633"/>
                  </a:lnTo>
                  <a:lnTo>
                    <a:pt x="177375" y="0"/>
                  </a:lnTo>
                  <a:close/>
                </a:path>
              </a:pathLst>
            </a:custGeom>
            <a:solidFill>
              <a:srgbClr val="355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50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6248400" cy="10690860"/>
            <a:chOff x="0" y="0"/>
            <a:chExt cx="624840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1915" y="3109086"/>
              <a:ext cx="5396484" cy="3406013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99287" y="1122044"/>
            <a:ext cx="6072505" cy="650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plataforma da Internet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está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totalmente operacional.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seguidores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Facebook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i="1" spc="-5" dirty="0">
                <a:solidFill>
                  <a:srgbClr val="404040"/>
                </a:solidFill>
                <a:latin typeface="Calibri"/>
                <a:cs typeface="Calibri"/>
              </a:rPr>
              <a:t>Sófia Verde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 mais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5,3K.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resultados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aumento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quantidade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materiais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reciclagem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reportados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Câmara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Municipal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Sófia,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aumentando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anualmente: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+20%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resíduos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separados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recolhidos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comparação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período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anterior.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85564" y="8643365"/>
            <a:ext cx="11747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Desislava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St</a:t>
            </a:r>
            <a:r>
              <a:rPr sz="1100" dirty="0">
                <a:latin typeface="Calibri"/>
                <a:cs typeface="Calibri"/>
              </a:rPr>
              <a:t>oya</a:t>
            </a:r>
            <a:r>
              <a:rPr sz="1100" spc="-5" dirty="0">
                <a:latin typeface="Calibri"/>
                <a:cs typeface="Calibri"/>
              </a:rPr>
              <a:t>n</a:t>
            </a:r>
            <a:r>
              <a:rPr sz="1100" spc="-10" dirty="0">
                <a:latin typeface="Calibri"/>
                <a:cs typeface="Calibri"/>
              </a:rPr>
              <a:t>ov</a:t>
            </a:r>
            <a:r>
              <a:rPr sz="1100" dirty="0">
                <a:latin typeface="Calibri"/>
                <a:cs typeface="Calibri"/>
              </a:rPr>
              <a:t>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19708" y="8677147"/>
            <a:ext cx="12280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http://waste.sofia.bg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67308" y="399287"/>
            <a:ext cx="7002780" cy="9485630"/>
            <a:chOff x="567308" y="399287"/>
            <a:chExt cx="7002780" cy="9485630"/>
          </a:xfrm>
        </p:grpSpPr>
        <p:sp>
          <p:nvSpPr>
            <p:cNvPr id="17" name="object 17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76071" y="8420099"/>
              <a:ext cx="6412865" cy="1458595"/>
            </a:xfrm>
            <a:custGeom>
              <a:avLst/>
              <a:gdLst/>
              <a:ahLst/>
              <a:cxnLst/>
              <a:rect l="l" t="t" r="r" b="b"/>
              <a:pathLst>
                <a:path w="6412865" h="1458595">
                  <a:moveTo>
                    <a:pt x="3848100" y="749807"/>
                  </a:moveTo>
                  <a:lnTo>
                    <a:pt x="6412610" y="749807"/>
                  </a:lnTo>
                </a:path>
                <a:path w="6412865" h="1458595">
                  <a:moveTo>
                    <a:pt x="0" y="0"/>
                  </a:moveTo>
                  <a:lnTo>
                    <a:pt x="6412357" y="0"/>
                  </a:lnTo>
                </a:path>
                <a:path w="6412865" h="1458595">
                  <a:moveTo>
                    <a:pt x="3848100" y="1458467"/>
                  </a:moveTo>
                  <a:lnTo>
                    <a:pt x="6412610" y="1458467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397375" y="8327897"/>
              <a:ext cx="896619" cy="218440"/>
            </a:xfrm>
            <a:custGeom>
              <a:avLst/>
              <a:gdLst/>
              <a:ahLst/>
              <a:cxnLst/>
              <a:rect l="l" t="t" r="r" b="b"/>
              <a:pathLst>
                <a:path w="896620" h="218440">
                  <a:moveTo>
                    <a:pt x="896112" y="0"/>
                  </a:moveTo>
                  <a:lnTo>
                    <a:pt x="84886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848868" y="217932"/>
                  </a:lnTo>
                  <a:lnTo>
                    <a:pt x="896112" y="217932"/>
                  </a:lnTo>
                  <a:lnTo>
                    <a:pt x="896112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715374" y="8308593"/>
            <a:ext cx="2580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r>
              <a:rPr sz="1400" b="1" spc="-2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397375" y="9062211"/>
            <a:ext cx="1216660" cy="930910"/>
          </a:xfrm>
          <a:custGeom>
            <a:avLst/>
            <a:gdLst/>
            <a:ahLst/>
            <a:cxnLst/>
            <a:rect l="l" t="t" r="r" b="b"/>
            <a:pathLst>
              <a:path w="1216660" h="930909">
                <a:moveTo>
                  <a:pt x="559308" y="712381"/>
                </a:moveTo>
                <a:lnTo>
                  <a:pt x="512064" y="712381"/>
                </a:lnTo>
                <a:lnTo>
                  <a:pt x="39624" y="712381"/>
                </a:lnTo>
                <a:lnTo>
                  <a:pt x="0" y="712381"/>
                </a:lnTo>
                <a:lnTo>
                  <a:pt x="0" y="930313"/>
                </a:lnTo>
                <a:lnTo>
                  <a:pt x="39624" y="930313"/>
                </a:lnTo>
                <a:lnTo>
                  <a:pt x="512064" y="930313"/>
                </a:lnTo>
                <a:lnTo>
                  <a:pt x="559308" y="930313"/>
                </a:lnTo>
                <a:lnTo>
                  <a:pt x="559308" y="712381"/>
                </a:lnTo>
                <a:close/>
              </a:path>
              <a:path w="1216660" h="930909">
                <a:moveTo>
                  <a:pt x="1216533" y="0"/>
                </a:moveTo>
                <a:lnTo>
                  <a:pt x="1169289" y="0"/>
                </a:lnTo>
                <a:lnTo>
                  <a:pt x="55245" y="0"/>
                </a:lnTo>
                <a:lnTo>
                  <a:pt x="15621" y="0"/>
                </a:lnTo>
                <a:lnTo>
                  <a:pt x="15621" y="217932"/>
                </a:lnTo>
                <a:lnTo>
                  <a:pt x="55245" y="217932"/>
                </a:lnTo>
                <a:lnTo>
                  <a:pt x="1169289" y="217932"/>
                </a:lnTo>
                <a:lnTo>
                  <a:pt x="1216533" y="217932"/>
                </a:lnTo>
                <a:lnTo>
                  <a:pt x="1216533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385564" y="9042603"/>
            <a:ext cx="1437005" cy="1236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7945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ORGANIZAÇÃO</a:t>
            </a:r>
            <a:r>
              <a:rPr sz="1400" b="1" spc="-1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100" i="1" spc="-5" dirty="0">
                <a:latin typeface="Calibri"/>
                <a:cs typeface="Calibri"/>
              </a:rPr>
              <a:t>Sófia</a:t>
            </a:r>
            <a:r>
              <a:rPr sz="1100" i="1" spc="-40" dirty="0">
                <a:latin typeface="Calibri"/>
                <a:cs typeface="Calibri"/>
              </a:rPr>
              <a:t> </a:t>
            </a:r>
            <a:r>
              <a:rPr sz="1100" i="1" spc="-5" dirty="0">
                <a:latin typeface="Calibri"/>
                <a:cs typeface="Calibri"/>
              </a:rPr>
              <a:t>Verde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>
              <a:latin typeface="Calibri"/>
              <a:cs typeface="Calibri"/>
            </a:endParaRPr>
          </a:p>
          <a:p>
            <a:pPr marL="52069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desislava@sofiagreen.bg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11898" y="8327897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811898" y="8308593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59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464809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2185670" cy="2219325"/>
            </a:xfrm>
            <a:custGeom>
              <a:avLst/>
              <a:gdLst/>
              <a:ahLst/>
              <a:cxnLst/>
              <a:rect l="l" t="t" r="r" b="b"/>
              <a:pathLst>
                <a:path w="2185670" h="2219325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2219325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2219325">
                  <a:moveTo>
                    <a:pt x="1738884" y="1985899"/>
                  </a:moveTo>
                  <a:lnTo>
                    <a:pt x="0" y="1985899"/>
                  </a:lnTo>
                  <a:lnTo>
                    <a:pt x="0" y="2219071"/>
                  </a:lnTo>
                  <a:lnTo>
                    <a:pt x="1738884" y="2219071"/>
                  </a:lnTo>
                  <a:lnTo>
                    <a:pt x="1738884" y="1985899"/>
                  </a:lnTo>
                  <a:close/>
                </a:path>
                <a:path w="2185670" h="2219325">
                  <a:moveTo>
                    <a:pt x="2135124" y="570738"/>
                  </a:moveTo>
                  <a:lnTo>
                    <a:pt x="42672" y="570738"/>
                  </a:lnTo>
                  <a:lnTo>
                    <a:pt x="0" y="570738"/>
                  </a:lnTo>
                  <a:lnTo>
                    <a:pt x="0" y="803910"/>
                  </a:lnTo>
                  <a:lnTo>
                    <a:pt x="42672" y="803910"/>
                  </a:lnTo>
                  <a:lnTo>
                    <a:pt x="2135124" y="803910"/>
                  </a:lnTo>
                  <a:lnTo>
                    <a:pt x="2135124" y="570738"/>
                  </a:lnTo>
                  <a:close/>
                </a:path>
                <a:path w="2185670" h="2219325">
                  <a:moveTo>
                    <a:pt x="2185428" y="570738"/>
                  </a:moveTo>
                  <a:lnTo>
                    <a:pt x="2135136" y="570738"/>
                  </a:lnTo>
                  <a:lnTo>
                    <a:pt x="2135136" y="803910"/>
                  </a:lnTo>
                  <a:lnTo>
                    <a:pt x="2185428" y="803910"/>
                  </a:lnTo>
                  <a:lnTo>
                    <a:pt x="2185428" y="57073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846067" y="5640069"/>
            <a:ext cx="3211830" cy="21755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715" algn="just">
              <a:lnSpc>
                <a:spcPct val="91000"/>
              </a:lnSpc>
              <a:spcBef>
                <a:spcPts val="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</a:t>
            </a:r>
            <a:r>
              <a:rPr sz="1100" i="1" spc="-5" dirty="0">
                <a:solidFill>
                  <a:srgbClr val="404040"/>
                </a:solidFill>
                <a:latin typeface="Calibri"/>
                <a:cs typeface="Calibri"/>
              </a:rPr>
              <a:t>Useless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 criado por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dois amigos,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Geraldine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Carton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Taz Kelleher, em novembro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2018.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Fruto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um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moda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ambiente,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Geraldine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Taz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capacidades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interesses únicos para tornarem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Useless no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hoje.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Taz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i="1" spc="-5" dirty="0">
                <a:solidFill>
                  <a:srgbClr val="404040"/>
                </a:solidFill>
                <a:latin typeface="Calibri"/>
                <a:cs typeface="Calibri"/>
              </a:rPr>
              <a:t>podcaster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, Designer Gráfico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gestor de redes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sociais,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Fórum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Económico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Mundial. Geraldine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artista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escritora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conjunto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competências combinado torna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estilo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entrega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acessível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divertido,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ajuda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consumirem menos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sentirem-se menos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inúteis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luta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contra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alterações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climáticas.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59529" y="459828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-12700" y="4628923"/>
            <a:ext cx="3517900" cy="5001895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  <a:p>
            <a:pPr marL="494030" algn="just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Gestão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Reciclagem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Resíduos</a:t>
            </a:r>
            <a:endParaRPr sz="1100">
              <a:latin typeface="Calibri"/>
              <a:cs typeface="Calibri"/>
            </a:endParaRPr>
          </a:p>
          <a:p>
            <a:pPr marL="536575" algn="just">
              <a:lnSpc>
                <a:spcPct val="100000"/>
              </a:lnSpc>
              <a:spcBef>
                <a:spcPts val="775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3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 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494030" marR="193675" algn="just">
              <a:lnSpc>
                <a:spcPct val="83400"/>
              </a:lnSpc>
              <a:spcBef>
                <a:spcPts val="81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projecto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i="1" spc="-5" dirty="0">
                <a:solidFill>
                  <a:srgbClr val="FFFFFF"/>
                </a:solidFill>
                <a:latin typeface="Calibri"/>
                <a:cs typeface="Calibri"/>
              </a:rPr>
              <a:t>Useless</a:t>
            </a:r>
            <a:r>
              <a:rPr sz="1100" i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é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uma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iniciativa</a:t>
            </a:r>
            <a:r>
              <a:rPr sz="11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irlandesa,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cujos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fundadores,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Taz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Geraldine,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vivem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Dublin.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Acolhem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eventos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em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toda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Irlanda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tornando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informação sobre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vida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sustentável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economia circular mais acessível.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Estão também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online,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seu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entusiasmo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positividade,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alargando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ainda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mais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seu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alcance.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  <a:tabLst>
                <a:tab pos="494030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PROBLEMAS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10" dirty="0">
                <a:solidFill>
                  <a:srgbClr val="F1F1F1"/>
                </a:solidFill>
                <a:latin typeface="Calibri"/>
                <a:cs typeface="Calibri"/>
              </a:rPr>
              <a:t>VISADOS	</a:t>
            </a:r>
            <a:endParaRPr sz="1500">
              <a:latin typeface="Calibri"/>
              <a:cs typeface="Calibri"/>
            </a:endParaRPr>
          </a:p>
          <a:p>
            <a:pPr marL="494030" marR="193675" algn="just">
              <a:lnSpc>
                <a:spcPct val="83300"/>
              </a:lnSpc>
              <a:spcBef>
                <a:spcPts val="1135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Vivemos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numa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cultura</a:t>
            </a:r>
            <a:r>
              <a:rPr sz="11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descartável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consumista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decisões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domésticas</a:t>
            </a:r>
            <a:r>
              <a:rPr sz="1100" spc="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quotidianas,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desde 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alimentação,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transporte,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às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despesas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recreativas,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entre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outras,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contribuem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60-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70%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das emissões globais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GEE.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Embora não 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se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possa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atribuir toda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culpa</a:t>
            </a:r>
            <a:r>
              <a:rPr sz="11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fardo</a:t>
            </a:r>
            <a:r>
              <a:rPr sz="1100" spc="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 mudança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ao consumidor,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evidente que todos temos aqui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um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papel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relevante,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devendo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assumir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responsabilidade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inerente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às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nossas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escolhas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procurando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minimizar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o</a:t>
            </a:r>
            <a:r>
              <a:rPr sz="1100" spc="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desperdício</a:t>
            </a:r>
            <a:r>
              <a:rPr sz="1100" spc="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tanto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quanto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possível.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93%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das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pessoas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 UE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encararem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alterações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climáticas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uma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questão grave,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evidente que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querem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fazer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tudo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puderem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melhorarem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situação.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00">
              <a:latin typeface="Calibri"/>
              <a:cs typeface="Calibri"/>
            </a:endParaRPr>
          </a:p>
          <a:p>
            <a:pPr marL="494030" marR="194310" algn="just">
              <a:lnSpc>
                <a:spcPct val="83300"/>
              </a:lnSpc>
              <a:spcBef>
                <a:spcPts val="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objetivo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projeto </a:t>
            </a:r>
            <a:r>
              <a:rPr sz="1100" i="1" spc="-5" dirty="0">
                <a:solidFill>
                  <a:srgbClr val="FFFFFF"/>
                </a:solidFill>
                <a:latin typeface="Calibri"/>
                <a:cs typeface="Calibri"/>
              </a:rPr>
              <a:t>Useless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claro: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ajudar 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pessoas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usarem menos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sentirem-se menos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"inúteis"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processo.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0" y="624839"/>
            <a:ext cx="7559040" cy="3910965"/>
            <a:chOff x="0" y="624839"/>
            <a:chExt cx="7559040" cy="3910965"/>
          </a:xfrm>
        </p:grpSpPr>
        <p:sp>
          <p:nvSpPr>
            <p:cNvPr id="25" name="object 25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13247" y="3134867"/>
              <a:ext cx="2145792" cy="1400556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377696" y="3529583"/>
              <a:ext cx="3034665" cy="762000"/>
            </a:xfrm>
            <a:custGeom>
              <a:avLst/>
              <a:gdLst/>
              <a:ahLst/>
              <a:cxnLst/>
              <a:rect l="l" t="t" r="r" b="b"/>
              <a:pathLst>
                <a:path w="3034665" h="762000">
                  <a:moveTo>
                    <a:pt x="3034283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3034283" y="762000"/>
                  </a:lnTo>
                  <a:lnTo>
                    <a:pt x="30342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1502410" y="3706748"/>
            <a:ext cx="25527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</a:t>
            </a:r>
            <a:r>
              <a:rPr spc="-40" dirty="0"/>
              <a:t> </a:t>
            </a:r>
            <a:r>
              <a:rPr spc="-20" dirty="0"/>
              <a:t>PROJETO</a:t>
            </a:r>
            <a:r>
              <a:rPr spc="-30" dirty="0"/>
              <a:t> </a:t>
            </a:r>
            <a:r>
              <a:rPr i="1" spc="-5" dirty="0">
                <a:latin typeface="Calibri"/>
                <a:cs typeface="Calibri"/>
              </a:rPr>
              <a:t>USELESS</a:t>
            </a:r>
          </a:p>
        </p:txBody>
      </p:sp>
      <p:pic>
        <p:nvPicPr>
          <p:cNvPr id="31" name="object 3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342888" y="8156447"/>
            <a:ext cx="595884" cy="595884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3634994" y="8072373"/>
            <a:ext cx="3289935" cy="1710689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231140" marR="508634">
              <a:lnSpc>
                <a:spcPct val="64400"/>
              </a:lnSpc>
              <a:spcBef>
                <a:spcPts val="865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spc="-39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A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810"/>
              </a:lnSpc>
              <a:tabLst>
                <a:tab pos="3119120" algn="l"/>
              </a:tabLst>
            </a:pPr>
            <a:r>
              <a:rPr sz="1100" u="heavy" dirty="0">
                <a:solidFill>
                  <a:srgbClr val="FFFFFF"/>
                </a:solidFill>
                <a:uFill>
                  <a:solidFill>
                    <a:srgbClr val="354F92"/>
                  </a:solidFill>
                </a:uFill>
                <a:latin typeface="Calibri"/>
                <a:cs typeface="Calibri"/>
              </a:rPr>
              <a:t> 	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00">
              <a:latin typeface="Calibri"/>
              <a:cs typeface="Calibri"/>
            </a:endParaRPr>
          </a:p>
          <a:p>
            <a:pPr marL="231140" marR="5080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i="1" spc="-5" dirty="0">
                <a:solidFill>
                  <a:srgbClr val="404040"/>
                </a:solidFill>
                <a:latin typeface="Calibri"/>
                <a:cs typeface="Calibri"/>
              </a:rPr>
              <a:t>Useless</a:t>
            </a:r>
            <a:r>
              <a:rPr sz="1100" i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ajuda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tomarem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medidas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vida mais sustentável através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tutoriais,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workshops,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dicas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sobre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prevenção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desperdícios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alimentares,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reutilização,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segunda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moda de rua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indivíduos, escolas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ou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empresas.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620261" y="4946903"/>
            <a:ext cx="3940175" cy="611505"/>
            <a:chOff x="3620261" y="4946903"/>
            <a:chExt cx="3940175" cy="611505"/>
          </a:xfrm>
        </p:grpSpPr>
        <p:sp>
          <p:nvSpPr>
            <p:cNvPr id="34" name="object 34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</p:grpSp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60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12891" y="4719827"/>
            <a:ext cx="1496567" cy="14859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63923" y="4719827"/>
            <a:ext cx="1495044" cy="148524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12891" y="3075431"/>
            <a:ext cx="1488947" cy="1495043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71544" y="3067811"/>
            <a:ext cx="1479803" cy="1487424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746251" y="1186941"/>
            <a:ext cx="2941955" cy="7205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Actividades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i="1" spc="-10" dirty="0">
                <a:solidFill>
                  <a:srgbClr val="404040"/>
                </a:solidFill>
                <a:latin typeface="Calibri"/>
                <a:cs typeface="Calibri"/>
              </a:rPr>
              <a:t>Useless</a:t>
            </a:r>
            <a:r>
              <a:rPr sz="1100" i="1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começou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paralela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chamada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'Sustainable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Fashion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Dublin',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quando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dupla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partilhava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interesse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moda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consumo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sustentáveis.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Contudo,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vez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despertos para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impactos negativos da indústria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moda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rápida, resolveram reformular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 ação.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disse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Geraldine,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"é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inerentemente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insustentável concentrarmo-nos apenas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numa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área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vida", por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isso, após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i="1" spc="-5" dirty="0">
                <a:solidFill>
                  <a:srgbClr val="404040"/>
                </a:solidFill>
                <a:latin typeface="Calibri"/>
                <a:cs typeface="Calibri"/>
              </a:rPr>
              <a:t>rebranding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muito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eventos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presença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meios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comunicação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social,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i="1" spc="-10" dirty="0">
                <a:solidFill>
                  <a:srgbClr val="404040"/>
                </a:solidFill>
                <a:latin typeface="Calibri"/>
                <a:cs typeface="Calibri"/>
              </a:rPr>
              <a:t>Useless </a:t>
            </a:r>
            <a:r>
              <a:rPr sz="1100" i="1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aborda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agora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questões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reciclagem,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desperdício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lavagem ecológica por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grandes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empresas.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Realizam agora eventos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(incluindo 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mercado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velharias mensal!)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workshops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vasta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gama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recursos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educativos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sensibilização,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incluindo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vídeos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bricolagem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tutoriais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costura,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receitas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cozinha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“em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lotes”, mergulhos profundos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justiça climática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reportagens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marcas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favoritas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Irlanda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só.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40005" marR="38100" indent="248285">
              <a:lnSpc>
                <a:spcPts val="1200"/>
              </a:lnSpc>
            </a:pP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" Não estamos a pedir que uma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pequena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quantidade</a:t>
            </a:r>
            <a:r>
              <a:rPr sz="1100" b="1" i="1" spc="-5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pessoas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seja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“zero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desperdício”</a:t>
            </a:r>
            <a:r>
              <a:rPr sz="1100" b="1" i="1" spc="-4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ou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"100% sustentável". O que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queremos ver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é uma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enorme</a:t>
            </a:r>
            <a:r>
              <a:rPr sz="1100" b="1" i="1" spc="-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quantidade</a:t>
            </a:r>
            <a:r>
              <a:rPr sz="1100" b="1" i="1" spc="-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pessoas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fazer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mudanças</a:t>
            </a:r>
            <a:endParaRPr sz="1100">
              <a:latin typeface="Calibri"/>
              <a:cs typeface="Calibri"/>
            </a:endParaRPr>
          </a:p>
          <a:p>
            <a:pPr marL="12065" marR="5715" indent="-2540" algn="ctr">
              <a:lnSpc>
                <a:spcPts val="1200"/>
              </a:lnSpc>
            </a:pP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positivas incrementais de todas as formas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possíveis.</a:t>
            </a:r>
            <a:r>
              <a:rPr sz="1100" b="1" i="1" spc="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Portanto,</a:t>
            </a:r>
            <a:r>
              <a:rPr sz="1100" b="1" i="1" spc="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se</a:t>
            </a:r>
            <a:r>
              <a:rPr sz="1100" b="1" i="1" spc="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é</a:t>
            </a:r>
            <a:r>
              <a:rPr sz="1100" b="1" i="1" spc="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alguém que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se</a:t>
            </a:r>
            <a:r>
              <a:rPr sz="1100" b="1" i="1" spc="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sente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inútil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-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basta</a:t>
            </a:r>
            <a:r>
              <a:rPr sz="1100" b="1" i="1" spc="-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começar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“em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pequeno”.</a:t>
            </a:r>
            <a:r>
              <a:rPr sz="1100" b="1" i="1" spc="-4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Mantenha-o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ts val="1185"/>
              </a:lnSpc>
            </a:pP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simples.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Basta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usar</a:t>
            </a:r>
            <a:r>
              <a:rPr sz="1100" b="1" i="1" spc="-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menos"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Evidência</a:t>
            </a:r>
            <a:r>
              <a:rPr sz="1100" b="1" spc="-4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sucesso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Verão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2022,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i="1" spc="-10" dirty="0">
                <a:solidFill>
                  <a:srgbClr val="404040"/>
                </a:solidFill>
                <a:latin typeface="Calibri"/>
                <a:cs typeface="Calibri"/>
              </a:rPr>
              <a:t>Useless </a:t>
            </a:r>
            <a:r>
              <a:rPr sz="1100" i="1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acumulou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45.000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seguidores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online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realizam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semanalmente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eventos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esgotados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onde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aprendizes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têm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oportunidade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resolver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problemas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desperdício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entrar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contacto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 seus lados criativos.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abordagem positiva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acessível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ajudado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milhares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fazerem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pequenas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mudanças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incrementais,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reduzirem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desperdício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sentirem-se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menos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inúteis.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4961" y="9144761"/>
            <a:ext cx="6072505" cy="126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2018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Lançado 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2018,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</a:t>
            </a:r>
            <a:r>
              <a:rPr sz="1100" i="1" spc="-10" dirty="0">
                <a:solidFill>
                  <a:srgbClr val="404040"/>
                </a:solidFill>
                <a:latin typeface="Calibri"/>
                <a:cs typeface="Calibri"/>
              </a:rPr>
              <a:t>Useless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passou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 principais vozes sobre sustentabilidade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baixo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desperdício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meios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comunicação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social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 Irlanda.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considerados líderes de pensamento 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Irlanda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têm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sido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convidados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falar em diferentes eventos de lançamento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nos meios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comunicação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social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nacionais,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particularmente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torno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reciclagem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movimentos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baixo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desperdício.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4961" y="8726169"/>
            <a:ext cx="5083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971544" y="1421891"/>
            <a:ext cx="1479803" cy="148590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612891" y="1420367"/>
            <a:ext cx="1495043" cy="1488948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968241" y="6362699"/>
            <a:ext cx="3133598" cy="1485899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578358" y="399287"/>
            <a:ext cx="6991984" cy="8249920"/>
            <a:chOff x="578358" y="399287"/>
            <a:chExt cx="6991984" cy="8249920"/>
          </a:xfrm>
        </p:grpSpPr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8358" y="8515349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833872" y="8054339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978661" y="8215995"/>
              <a:ext cx="315595" cy="300355"/>
            </a:xfrm>
            <a:custGeom>
              <a:avLst/>
              <a:gdLst/>
              <a:ahLst/>
              <a:cxnLst/>
              <a:rect l="l" t="t" r="r" b="b"/>
              <a:pathLst>
                <a:path w="315595" h="300354">
                  <a:moveTo>
                    <a:pt x="155644" y="0"/>
                  </a:moveTo>
                  <a:lnTo>
                    <a:pt x="95240" y="10175"/>
                  </a:lnTo>
                  <a:lnTo>
                    <a:pt x="55239" y="32962"/>
                  </a:lnTo>
                  <a:lnTo>
                    <a:pt x="25465" y="64959"/>
                  </a:lnTo>
                  <a:lnTo>
                    <a:pt x="6769" y="103441"/>
                  </a:lnTo>
                  <a:lnTo>
                    <a:pt x="0" y="145680"/>
                  </a:lnTo>
                  <a:lnTo>
                    <a:pt x="6008" y="188948"/>
                  </a:lnTo>
                  <a:lnTo>
                    <a:pt x="25644" y="230520"/>
                  </a:lnTo>
                  <a:lnTo>
                    <a:pt x="53838" y="261254"/>
                  </a:lnTo>
                  <a:lnTo>
                    <a:pt x="62093" y="251602"/>
                  </a:lnTo>
                  <a:lnTo>
                    <a:pt x="49193" y="239420"/>
                  </a:lnTo>
                  <a:lnTo>
                    <a:pt x="38138" y="226060"/>
                  </a:lnTo>
                  <a:lnTo>
                    <a:pt x="28964" y="211437"/>
                  </a:lnTo>
                  <a:lnTo>
                    <a:pt x="21707" y="195468"/>
                  </a:lnTo>
                  <a:lnTo>
                    <a:pt x="41519" y="185435"/>
                  </a:lnTo>
                  <a:lnTo>
                    <a:pt x="35804" y="174132"/>
                  </a:lnTo>
                  <a:lnTo>
                    <a:pt x="17770" y="183022"/>
                  </a:lnTo>
                  <a:lnTo>
                    <a:pt x="15450" y="172674"/>
                  </a:lnTo>
                  <a:lnTo>
                    <a:pt x="13881" y="162337"/>
                  </a:lnTo>
                  <a:lnTo>
                    <a:pt x="13145" y="151929"/>
                  </a:lnTo>
                  <a:lnTo>
                    <a:pt x="13325" y="141366"/>
                  </a:lnTo>
                  <a:lnTo>
                    <a:pt x="64379" y="141366"/>
                  </a:lnTo>
                  <a:lnTo>
                    <a:pt x="64379" y="128412"/>
                  </a:lnTo>
                  <a:lnTo>
                    <a:pt x="14722" y="128412"/>
                  </a:lnTo>
                  <a:lnTo>
                    <a:pt x="16808" y="117471"/>
                  </a:lnTo>
                  <a:lnTo>
                    <a:pt x="19691" y="106886"/>
                  </a:lnTo>
                  <a:lnTo>
                    <a:pt x="23455" y="96587"/>
                  </a:lnTo>
                  <a:lnTo>
                    <a:pt x="28184" y="86502"/>
                  </a:lnTo>
                  <a:lnTo>
                    <a:pt x="37074" y="92471"/>
                  </a:lnTo>
                  <a:lnTo>
                    <a:pt x="41773" y="95392"/>
                  </a:lnTo>
                  <a:lnTo>
                    <a:pt x="48885" y="84724"/>
                  </a:lnTo>
                  <a:lnTo>
                    <a:pt x="34661" y="75199"/>
                  </a:lnTo>
                  <a:lnTo>
                    <a:pt x="43265" y="63367"/>
                  </a:lnTo>
                  <a:lnTo>
                    <a:pt x="52917" y="52641"/>
                  </a:lnTo>
                  <a:lnTo>
                    <a:pt x="63665" y="43035"/>
                  </a:lnTo>
                  <a:lnTo>
                    <a:pt x="75555" y="34559"/>
                  </a:lnTo>
                  <a:lnTo>
                    <a:pt x="78730" y="39512"/>
                  </a:lnTo>
                  <a:lnTo>
                    <a:pt x="85080" y="48656"/>
                  </a:lnTo>
                  <a:lnTo>
                    <a:pt x="95748" y="41671"/>
                  </a:lnTo>
                  <a:lnTo>
                    <a:pt x="86731" y="28209"/>
                  </a:lnTo>
                  <a:lnTo>
                    <a:pt x="100007" y="22302"/>
                  </a:lnTo>
                  <a:lnTo>
                    <a:pt x="113592" y="17907"/>
                  </a:lnTo>
                  <a:lnTo>
                    <a:pt x="127558" y="15011"/>
                  </a:lnTo>
                  <a:lnTo>
                    <a:pt x="141976" y="13604"/>
                  </a:lnTo>
                  <a:lnTo>
                    <a:pt x="141976" y="64150"/>
                  </a:lnTo>
                  <a:lnTo>
                    <a:pt x="154930" y="64150"/>
                  </a:lnTo>
                  <a:lnTo>
                    <a:pt x="154930" y="13350"/>
                  </a:lnTo>
                  <a:lnTo>
                    <a:pt x="167249" y="14341"/>
                  </a:lnTo>
                  <a:lnTo>
                    <a:pt x="179282" y="16224"/>
                  </a:lnTo>
                  <a:lnTo>
                    <a:pt x="191077" y="19083"/>
                  </a:lnTo>
                  <a:lnTo>
                    <a:pt x="202682" y="23002"/>
                  </a:lnTo>
                  <a:lnTo>
                    <a:pt x="194554" y="35194"/>
                  </a:lnTo>
                  <a:lnTo>
                    <a:pt x="205222" y="42306"/>
                  </a:lnTo>
                  <a:lnTo>
                    <a:pt x="214620" y="28336"/>
                  </a:lnTo>
                  <a:lnTo>
                    <a:pt x="226086" y="33982"/>
                  </a:lnTo>
                  <a:lnTo>
                    <a:pt x="239576" y="42926"/>
                  </a:lnTo>
                  <a:lnTo>
                    <a:pt x="252303" y="53179"/>
                  </a:lnTo>
                  <a:lnTo>
                    <a:pt x="261483" y="62753"/>
                  </a:lnTo>
                  <a:lnTo>
                    <a:pt x="247894" y="71897"/>
                  </a:lnTo>
                  <a:lnTo>
                    <a:pt x="255006" y="82438"/>
                  </a:lnTo>
                  <a:lnTo>
                    <a:pt x="293195" y="113377"/>
                  </a:lnTo>
                  <a:lnTo>
                    <a:pt x="297932" y="128539"/>
                  </a:lnTo>
                  <a:lnTo>
                    <a:pt x="251704" y="128539"/>
                  </a:lnTo>
                  <a:lnTo>
                    <a:pt x="251704" y="141239"/>
                  </a:lnTo>
                  <a:lnTo>
                    <a:pt x="300726" y="141239"/>
                  </a:lnTo>
                  <a:lnTo>
                    <a:pt x="302185" y="151943"/>
                  </a:lnTo>
                  <a:lnTo>
                    <a:pt x="302869" y="162575"/>
                  </a:lnTo>
                  <a:lnTo>
                    <a:pt x="302673" y="173208"/>
                  </a:lnTo>
                  <a:lnTo>
                    <a:pt x="301488" y="183911"/>
                  </a:lnTo>
                  <a:lnTo>
                    <a:pt x="284851" y="179974"/>
                  </a:lnTo>
                  <a:lnTo>
                    <a:pt x="281803" y="192166"/>
                  </a:lnTo>
                  <a:lnTo>
                    <a:pt x="299583" y="196865"/>
                  </a:lnTo>
                  <a:lnTo>
                    <a:pt x="295739" y="212209"/>
                  </a:lnTo>
                  <a:lnTo>
                    <a:pt x="290455" y="226837"/>
                  </a:lnTo>
                  <a:lnTo>
                    <a:pt x="283670" y="240799"/>
                  </a:lnTo>
                  <a:lnTo>
                    <a:pt x="275326" y="254142"/>
                  </a:lnTo>
                  <a:lnTo>
                    <a:pt x="261102" y="244871"/>
                  </a:lnTo>
                  <a:lnTo>
                    <a:pt x="254117" y="255539"/>
                  </a:lnTo>
                  <a:lnTo>
                    <a:pt x="267833" y="264683"/>
                  </a:lnTo>
                  <a:lnTo>
                    <a:pt x="259197" y="273827"/>
                  </a:lnTo>
                  <a:lnTo>
                    <a:pt x="250434" y="282209"/>
                  </a:lnTo>
                  <a:lnTo>
                    <a:pt x="241036" y="290210"/>
                  </a:lnTo>
                  <a:lnTo>
                    <a:pt x="248529" y="300116"/>
                  </a:lnTo>
                  <a:lnTo>
                    <a:pt x="249418" y="299354"/>
                  </a:lnTo>
                  <a:lnTo>
                    <a:pt x="250053" y="299100"/>
                  </a:lnTo>
                  <a:lnTo>
                    <a:pt x="284428" y="263638"/>
                  </a:lnTo>
                  <a:lnTo>
                    <a:pt x="306012" y="224345"/>
                  </a:lnTo>
                  <a:lnTo>
                    <a:pt x="315143" y="180647"/>
                  </a:lnTo>
                  <a:lnTo>
                    <a:pt x="311521" y="132603"/>
                  </a:lnTo>
                  <a:lnTo>
                    <a:pt x="299012" y="93985"/>
                  </a:lnTo>
                  <a:lnTo>
                    <a:pt x="278501" y="61404"/>
                  </a:lnTo>
                  <a:lnTo>
                    <a:pt x="250371" y="34895"/>
                  </a:lnTo>
                  <a:lnTo>
                    <a:pt x="215001" y="14493"/>
                  </a:lnTo>
                  <a:lnTo>
                    <a:pt x="185519" y="4300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050279" y="8311959"/>
              <a:ext cx="153924" cy="23158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941568" y="8159495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60"/>
              </a:lnSpc>
            </a:pPr>
            <a:r>
              <a:rPr spc="-5" dirty="0"/>
              <a:t>61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99287" y="1122044"/>
            <a:ext cx="6073140" cy="955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Taz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Geraldine são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prova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impacto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podemos alcançar através da utilização 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redes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sociais.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Começando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áreas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conhecimento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olhando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onde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poderiam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ter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maior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influência,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fizeram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crescer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criadores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mudança.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7620" algn="just">
              <a:lnSpc>
                <a:spcPts val="1200"/>
              </a:lnSpc>
              <a:spcBef>
                <a:spcPts val="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</a:t>
            </a:r>
            <a:r>
              <a:rPr sz="1100" i="1" spc="-10" dirty="0">
                <a:solidFill>
                  <a:srgbClr val="404040"/>
                </a:solidFill>
                <a:latin typeface="Calibri"/>
                <a:cs typeface="Calibri"/>
              </a:rPr>
              <a:t>Useless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inspiração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 outras pessoas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 possam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não saber por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onde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começar. Trabalhando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 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se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sabe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expandindo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esfera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influência,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podem-se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alcançar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resultados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extraordinários.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896" y="387222"/>
            <a:ext cx="19507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85564" y="8589111"/>
            <a:ext cx="996950" cy="431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9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Taz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Kelleher </a:t>
            </a:r>
            <a:r>
              <a:rPr sz="1100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Geral</a:t>
            </a: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d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i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n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e</a:t>
            </a: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Cart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on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85564" y="9367824"/>
            <a:ext cx="18129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The</a:t>
            </a:r>
            <a:r>
              <a:rPr sz="1100" u="sng" spc="-2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Useless</a:t>
            </a:r>
            <a:r>
              <a:rPr sz="1100" u="sng" spc="-4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Project</a:t>
            </a:r>
            <a:r>
              <a:rPr sz="1100" u="sng" spc="-4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(Instagram)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19708" y="8621369"/>
            <a:ext cx="2750820" cy="431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9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https://www.instagram.com/theuselessproject/ </a:t>
            </a:r>
            <a:r>
              <a:rPr sz="1100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Community</a:t>
            </a:r>
            <a:r>
              <a:rPr sz="1100" u="sng" spc="-4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Resource</a:t>
            </a:r>
            <a:r>
              <a:rPr sz="1100" u="sng" spc="-2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Network</a:t>
            </a:r>
            <a:r>
              <a:rPr sz="1100" u="sng" spc="-3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Ireland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19708" y="9028531"/>
            <a:ext cx="955040" cy="431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900"/>
              </a:lnSpc>
              <a:spcBef>
                <a:spcPts val="100"/>
              </a:spcBef>
            </a:pP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Ima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g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e</a:t>
            </a:r>
            <a:r>
              <a:rPr sz="1100" u="sng" spc="-2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Ma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g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a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z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i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n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e </a:t>
            </a:r>
            <a:r>
              <a:rPr sz="110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9"/>
              </a:rPr>
              <a:t>Dublin</a:t>
            </a:r>
            <a:r>
              <a:rPr sz="1100" u="sng" spc="-3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9"/>
              </a:rPr>
              <a:t>Live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35013" y="399287"/>
            <a:ext cx="7435215" cy="9485630"/>
            <a:chOff x="135013" y="399287"/>
            <a:chExt cx="7435215" cy="9485630"/>
          </a:xfrm>
        </p:grpSpPr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5013" y="2971799"/>
              <a:ext cx="7424026" cy="440588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39595" y="3185159"/>
              <a:ext cx="5119116" cy="324154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76834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640067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755891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781927" y="522731"/>
              <a:ext cx="269621" cy="34885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76071" y="8420099"/>
              <a:ext cx="6412865" cy="1458595"/>
            </a:xfrm>
            <a:custGeom>
              <a:avLst/>
              <a:gdLst/>
              <a:ahLst/>
              <a:cxnLst/>
              <a:rect l="l" t="t" r="r" b="b"/>
              <a:pathLst>
                <a:path w="6412865" h="1458595">
                  <a:moveTo>
                    <a:pt x="3848100" y="749807"/>
                  </a:moveTo>
                  <a:lnTo>
                    <a:pt x="6412610" y="749807"/>
                  </a:lnTo>
                </a:path>
                <a:path w="6412865" h="1458595">
                  <a:moveTo>
                    <a:pt x="0" y="0"/>
                  </a:moveTo>
                  <a:lnTo>
                    <a:pt x="6412357" y="0"/>
                  </a:lnTo>
                </a:path>
                <a:path w="6412865" h="1458595">
                  <a:moveTo>
                    <a:pt x="3848100" y="1458467"/>
                  </a:moveTo>
                  <a:lnTo>
                    <a:pt x="6412610" y="1458467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397375" y="8327897"/>
              <a:ext cx="896619" cy="218440"/>
            </a:xfrm>
            <a:custGeom>
              <a:avLst/>
              <a:gdLst/>
              <a:ahLst/>
              <a:cxnLst/>
              <a:rect l="l" t="t" r="r" b="b"/>
              <a:pathLst>
                <a:path w="896620" h="218440">
                  <a:moveTo>
                    <a:pt x="896112" y="0"/>
                  </a:moveTo>
                  <a:lnTo>
                    <a:pt x="84886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848868" y="217932"/>
                  </a:lnTo>
                  <a:lnTo>
                    <a:pt x="896112" y="217932"/>
                  </a:lnTo>
                  <a:lnTo>
                    <a:pt x="896112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2715374" y="8308593"/>
            <a:ext cx="2580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r>
              <a:rPr sz="1400" b="1" spc="-2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412996" y="9062211"/>
            <a:ext cx="1156970" cy="218440"/>
          </a:xfrm>
          <a:custGeom>
            <a:avLst/>
            <a:gdLst/>
            <a:ahLst/>
            <a:cxnLst/>
            <a:rect l="l" t="t" r="r" b="b"/>
            <a:pathLst>
              <a:path w="1156970" h="218440">
                <a:moveTo>
                  <a:pt x="1156716" y="0"/>
                </a:move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1156716" y="217932"/>
                </a:lnTo>
                <a:lnTo>
                  <a:pt x="115671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412996" y="9042603"/>
            <a:ext cx="11582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R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GANI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ZA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Ç</a:t>
            </a:r>
            <a:r>
              <a:rPr sz="1400" b="1" spc="-25" dirty="0">
                <a:solidFill>
                  <a:srgbClr val="F1F1F1"/>
                </a:solidFill>
                <a:latin typeface="Calibri"/>
                <a:cs typeface="Calibri"/>
              </a:rPr>
              <a:t>Ã</a:t>
            </a: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397375" y="9774592"/>
            <a:ext cx="559435" cy="218440"/>
          </a:xfrm>
          <a:custGeom>
            <a:avLst/>
            <a:gdLst/>
            <a:ahLst/>
            <a:cxnLst/>
            <a:rect l="l" t="t" r="r" b="b"/>
            <a:pathLst>
              <a:path w="559435" h="218440">
                <a:moveTo>
                  <a:pt x="559308" y="0"/>
                </a:moveTo>
                <a:lnTo>
                  <a:pt x="512064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512064" y="217932"/>
                </a:lnTo>
                <a:lnTo>
                  <a:pt x="559308" y="217932"/>
                </a:lnTo>
                <a:lnTo>
                  <a:pt x="55930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385564" y="9654747"/>
            <a:ext cx="1654175" cy="588010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52069">
              <a:lnSpc>
                <a:spcPct val="100000"/>
              </a:lnSpc>
              <a:spcBef>
                <a:spcPts val="894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13"/>
              </a:rPr>
              <a:t>info@theuselessproject.com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11898" y="8327897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811898" y="8308593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60"/>
              </a:lnSpc>
            </a:pPr>
            <a:r>
              <a:rPr spc="-5" dirty="0"/>
              <a:t>62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1004569" cy="233679"/>
            </a:xfrm>
            <a:custGeom>
              <a:avLst/>
              <a:gdLst/>
              <a:ahLst/>
              <a:cxnLst/>
              <a:rect l="l" t="t" r="r" b="b"/>
              <a:pathLst>
                <a:path w="1004569" h="233679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1004569" h="233679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-12700" y="4731765"/>
            <a:ext cx="35179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68883" y="5036057"/>
            <a:ext cx="2827020" cy="33274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>
              <a:lnSpc>
                <a:spcPts val="1090"/>
              </a:lnSpc>
              <a:spcBef>
                <a:spcPts val="330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Programas comunitários de gestão/reciclagem de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resíduos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81317" y="5418073"/>
            <a:ext cx="2185670" cy="233679"/>
          </a:xfrm>
          <a:custGeom>
            <a:avLst/>
            <a:gdLst/>
            <a:ahLst/>
            <a:cxnLst/>
            <a:rect l="l" t="t" r="r" b="b"/>
            <a:pathLst>
              <a:path w="2185670" h="233679">
                <a:moveTo>
                  <a:pt x="2135124" y="0"/>
                </a:moveTo>
                <a:lnTo>
                  <a:pt x="42672" y="0"/>
                </a:lnTo>
                <a:lnTo>
                  <a:pt x="0" y="0"/>
                </a:lnTo>
                <a:lnTo>
                  <a:pt x="0" y="233172"/>
                </a:lnTo>
                <a:lnTo>
                  <a:pt x="42672" y="233172"/>
                </a:lnTo>
                <a:lnTo>
                  <a:pt x="2135124" y="233172"/>
                </a:lnTo>
                <a:lnTo>
                  <a:pt x="2135124" y="0"/>
                </a:lnTo>
                <a:close/>
              </a:path>
              <a:path w="2185670" h="233679">
                <a:moveTo>
                  <a:pt x="2185428" y="0"/>
                </a:moveTo>
                <a:lnTo>
                  <a:pt x="2135136" y="0"/>
                </a:lnTo>
                <a:lnTo>
                  <a:pt x="2135136" y="233172"/>
                </a:lnTo>
                <a:lnTo>
                  <a:pt x="2185428" y="233172"/>
                </a:lnTo>
                <a:lnTo>
                  <a:pt x="218542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11555" y="5398388"/>
            <a:ext cx="216916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4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2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8883" y="5702553"/>
            <a:ext cx="16611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Ballyleague,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Co.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Roscommon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81317" y="6137528"/>
            <a:ext cx="2032000" cy="233679"/>
          </a:xfrm>
          <a:custGeom>
            <a:avLst/>
            <a:gdLst/>
            <a:ahLst/>
            <a:cxnLst/>
            <a:rect l="l" t="t" r="r" b="b"/>
            <a:pathLst>
              <a:path w="2032000" h="233679">
                <a:moveTo>
                  <a:pt x="1981200" y="0"/>
                </a:moveTo>
                <a:lnTo>
                  <a:pt x="42672" y="0"/>
                </a:lnTo>
                <a:lnTo>
                  <a:pt x="0" y="0"/>
                </a:lnTo>
                <a:lnTo>
                  <a:pt x="0" y="233172"/>
                </a:lnTo>
                <a:lnTo>
                  <a:pt x="42672" y="233172"/>
                </a:lnTo>
                <a:lnTo>
                  <a:pt x="1981200" y="233172"/>
                </a:lnTo>
                <a:lnTo>
                  <a:pt x="1981200" y="0"/>
                </a:lnTo>
                <a:close/>
              </a:path>
              <a:path w="2032000" h="233679">
                <a:moveTo>
                  <a:pt x="2031504" y="0"/>
                </a:moveTo>
                <a:lnTo>
                  <a:pt x="1981212" y="0"/>
                </a:lnTo>
                <a:lnTo>
                  <a:pt x="1981212" y="233172"/>
                </a:lnTo>
                <a:lnTo>
                  <a:pt x="2031504" y="233172"/>
                </a:lnTo>
                <a:lnTo>
                  <a:pt x="2031504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-12700" y="6118097"/>
            <a:ext cx="35147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6575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35" dirty="0">
                <a:solidFill>
                  <a:srgbClr val="F1F1F1"/>
                </a:solidFill>
                <a:latin typeface="Calibri"/>
                <a:cs typeface="Calibri"/>
              </a:rPr>
              <a:t>THAT</a:t>
            </a:r>
            <a:r>
              <a:rPr sz="1500" b="1" strike="sngStrike" spc="-3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TACKLES</a:t>
            </a:r>
            <a:r>
              <a:rPr sz="1500" b="1" strike="sngStrike" spc="-20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09727" y="6547866"/>
            <a:ext cx="2694940" cy="103187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algn="just">
              <a:lnSpc>
                <a:spcPct val="83300"/>
              </a:lnSpc>
              <a:spcBef>
                <a:spcPts val="32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falta de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um compostor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base comunitária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neste local específico.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Por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conseguinte, antes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desta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iniciativa,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grandes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quantidades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material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orgânico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iam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aterros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para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eliminação.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Havia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também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necessidade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realização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programa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formação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abrangente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compostagem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comunitária.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70452" y="5638291"/>
            <a:ext cx="3071495" cy="955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 grupo comunitário voluntário que trabalha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cidades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limpas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variedade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desenvolvimento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aldeias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Ballyleague,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fronteira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Roscommon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-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Longford.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Existe 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central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12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membros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geral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presta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assistência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consoante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necessário.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59529" y="7768843"/>
            <a:ext cx="3071495" cy="18707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Ballyleague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desenvolveu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instalações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compostagem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comunitária centralizadas que servem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aldeia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desviam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quantidades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significativas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materiais orgânicos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eliminação.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compostagem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local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nível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produz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muitos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benefícios: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inclusão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capacitação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social,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consciência ecológica,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solos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melhorados,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segurança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menos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desertos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alimentares,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menos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tráfego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camiões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transportar lixo, mais empregos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locais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maior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know-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how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competências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compostagem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comunidade,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reforçada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geração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seguinte.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0" y="624839"/>
            <a:ext cx="7559040" cy="3850004"/>
            <a:chOff x="0" y="624839"/>
            <a:chExt cx="7559040" cy="3850004"/>
          </a:xfrm>
        </p:grpSpPr>
        <p:sp>
          <p:nvSpPr>
            <p:cNvPr id="33" name="object 33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377696" y="3529583"/>
              <a:ext cx="5325110" cy="762000"/>
            </a:xfrm>
            <a:custGeom>
              <a:avLst/>
              <a:gdLst/>
              <a:ahLst/>
              <a:cxnLst/>
              <a:rect l="l" t="t" r="r" b="b"/>
              <a:pathLst>
                <a:path w="5325109" h="762000">
                  <a:moveTo>
                    <a:pt x="5324856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5324856" y="762000"/>
                  </a:lnTo>
                  <a:lnTo>
                    <a:pt x="53248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INICIATIVA</a:t>
            </a:r>
            <a:r>
              <a:rPr spc="-10" dirty="0"/>
              <a:t> </a:t>
            </a:r>
            <a:r>
              <a:rPr spc="-5" dirty="0"/>
              <a:t>DE</a:t>
            </a:r>
            <a:r>
              <a:rPr spc="-15" dirty="0"/>
              <a:t> </a:t>
            </a:r>
            <a:r>
              <a:rPr spc="-30" dirty="0"/>
              <a:t>COMPOSTAGEM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502410" y="3821429"/>
            <a:ext cx="410400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EB7339"/>
                </a:solidFill>
                <a:latin typeface="Calibri"/>
                <a:cs typeface="Calibri"/>
              </a:rPr>
              <a:t>COMUNITÁRIA</a:t>
            </a:r>
            <a:r>
              <a:rPr sz="2400" b="1" spc="-4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24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30" dirty="0">
                <a:solidFill>
                  <a:srgbClr val="EB7339"/>
                </a:solidFill>
                <a:latin typeface="Calibri"/>
                <a:cs typeface="Calibri"/>
              </a:rPr>
              <a:t>BALLYLEAGUE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9" name="object 3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42888" y="7069835"/>
            <a:ext cx="595884" cy="595884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3634994" y="6985507"/>
            <a:ext cx="3132455" cy="59436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231140" marR="351155">
              <a:lnSpc>
                <a:spcPct val="64400"/>
              </a:lnSpc>
              <a:spcBef>
                <a:spcPts val="865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spc="-39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A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925"/>
              </a:lnSpc>
              <a:tabLst>
                <a:tab pos="3119120" algn="l"/>
              </a:tabLst>
            </a:pPr>
            <a:r>
              <a:rPr sz="1100" u="heavy" dirty="0">
                <a:solidFill>
                  <a:srgbClr val="FFFFFF"/>
                </a:solidFill>
                <a:uFill>
                  <a:solidFill>
                    <a:srgbClr val="354F92"/>
                  </a:solidFill>
                </a:uFill>
                <a:latin typeface="Calibri"/>
                <a:cs typeface="Calibri"/>
              </a:rPr>
              <a:t> 	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3620261" y="4946903"/>
            <a:ext cx="3940175" cy="611505"/>
            <a:chOff x="3620261" y="4946903"/>
            <a:chExt cx="3940175" cy="611505"/>
          </a:xfrm>
        </p:grpSpPr>
        <p:sp>
          <p:nvSpPr>
            <p:cNvPr id="42" name="object 42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</p:grp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60"/>
              </a:lnSpc>
            </a:pPr>
            <a:r>
              <a:rPr spc="-5" dirty="0"/>
              <a:t>63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71245" y="1134618"/>
            <a:ext cx="2941955" cy="650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compostagem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pequena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escala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 medida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base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local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suportada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programa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educação.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Quando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materiais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1245" y="1744218"/>
            <a:ext cx="29413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6445" algn="l"/>
                <a:tab pos="1002665" algn="l"/>
                <a:tab pos="1967864" algn="l"/>
                <a:tab pos="2390140" algn="l"/>
                <a:tab pos="278828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e	tra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ara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ra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1245" y="1896618"/>
            <a:ext cx="294322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processamento,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poucos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ou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nenhuns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destes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benefícios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realizados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nível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1245" y="2201671"/>
            <a:ext cx="29413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1959" algn="l"/>
                <a:tab pos="713105" algn="l"/>
                <a:tab pos="1365885" algn="l"/>
                <a:tab pos="1809114" algn="l"/>
                <a:tab pos="2165985" algn="l"/>
                <a:tab pos="243903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cal,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trár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ç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õ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71245" y="2354071"/>
            <a:ext cx="8001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comunitárias.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1245" y="2658871"/>
            <a:ext cx="294195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  <a:tabLst>
                <a:tab pos="335280" algn="l"/>
                <a:tab pos="1068705" algn="l"/>
                <a:tab pos="1774189" algn="l"/>
                <a:tab pos="2014855" algn="l"/>
                <a:tab pos="2785110" algn="l"/>
              </a:tabLst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O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s	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ri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n</a:t>
            </a:r>
            <a:r>
              <a:rPr sz="1100" b="1" spc="5" dirty="0">
                <a:solidFill>
                  <a:srgbClr val="EB7339"/>
                </a:solidFill>
                <a:latin typeface="Calibri"/>
                <a:cs typeface="Calibri"/>
              </a:rPr>
              <a:t>c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ai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s	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o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b</a:t>
            </a:r>
            <a:r>
              <a:rPr sz="1100" b="1" spc="5" dirty="0">
                <a:solidFill>
                  <a:srgbClr val="EB7339"/>
                </a:solidFill>
                <a:latin typeface="Calibri"/>
                <a:cs typeface="Calibri"/>
              </a:rPr>
              <a:t>j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ti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v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o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s	e	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tivi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s	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  compostagem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comunitária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são: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71245" y="3116071"/>
            <a:ext cx="29406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  <a:tab pos="861060" algn="l"/>
                <a:tab pos="1776095" algn="l"/>
                <a:tab pos="2089785" algn="l"/>
                <a:tab pos="273494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recu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era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	Os	resí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sã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43457" y="3268471"/>
            <a:ext cx="276923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reduzidos;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restos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alimentares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materiais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orgânicos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desviados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eliminação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71245" y="3573271"/>
            <a:ext cx="2941955" cy="4918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algn="just">
              <a:lnSpc>
                <a:spcPts val="126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compostados.</a:t>
            </a:r>
            <a:endParaRPr sz="110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spcBef>
                <a:spcPts val="8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Localmente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 circuito fechado: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materiais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orgânicos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bem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comunidade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gerados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reciclados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compostagem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dentro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mesma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comunidade.</a:t>
            </a:r>
            <a:endParaRPr sz="110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spcBef>
                <a:spcPts val="5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materiais orgânicos são devolvidos aos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solos: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composto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utilizado para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melhorar 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solos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locais,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apoiar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produção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alimentos,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  <a:p>
            <a:pPr marL="184785" marR="5080" algn="just">
              <a:lnSpc>
                <a:spcPts val="12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conservar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ecologia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natural,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estrutura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solo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mantendo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nutrientes,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carbono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microrganismos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solo..</a:t>
            </a:r>
            <a:endParaRPr sz="110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Escala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diversificada: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infraestruturas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compostagem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diversas,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distribuídas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sustentáveis;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sistemas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são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dimensionados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satisfazer as necessidades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uma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predefinida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Ballyleague</a:t>
            </a:r>
            <a:endParaRPr sz="110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Ballyleague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empenhada,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capacitada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educada: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programação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compostagem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envolve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educa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comunidade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pensamento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sistemas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alimentares,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gestão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recursos,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ou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sustentabilidade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comunitária,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mesmo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tempo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</a:t>
            </a:r>
            <a:endParaRPr sz="1100">
              <a:latin typeface="Calibri"/>
              <a:cs typeface="Calibri"/>
            </a:endParaRPr>
          </a:p>
          <a:p>
            <a:pPr marL="184785" marR="5080" algn="just">
              <a:lnSpc>
                <a:spcPts val="1200"/>
              </a:lnSpc>
              <a:spcBef>
                <a:spcPts val="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soluções que capacitam indivíduos, empresas,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instituições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capturar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resíduos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orgânicos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retê-los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recurso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comunitário.</a:t>
            </a:r>
            <a:endParaRPr sz="110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Apoio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comunidade: alinha-se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(tais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solos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saudáveis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programa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Irlanda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saudável)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apoiado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serve.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inverso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verdade;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programa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compostagem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apoia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bem-estar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social,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económico,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ambiental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comunidade.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902202" y="1134618"/>
            <a:ext cx="15201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902202" y="1439418"/>
            <a:ext cx="294068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Gerry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Trimble,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Presidente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Comité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Renovação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Ballyleague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Tidy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Towns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diz: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923538" y="1896618"/>
            <a:ext cx="2896235" cy="15659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065" marR="5080" indent="1270" algn="ctr">
              <a:lnSpc>
                <a:spcPct val="90900"/>
              </a:lnSpc>
              <a:spcBef>
                <a:spcPts val="225"/>
              </a:spcBef>
            </a:pP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“a formação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permitiu-me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compreender que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materiais diferentes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se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decompõem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a ritmos </a:t>
            </a:r>
            <a:r>
              <a:rPr sz="1100" b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diferentes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e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que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a erva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por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si só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não fornece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composto mas misturada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com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folhas atrai os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vermes da terra,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o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que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permite a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produção de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composto. Fazer composto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é um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processo: ao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transformar ervas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e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folhas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em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composto poupou- </a:t>
            </a:r>
            <a:r>
              <a:rPr sz="1100" b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nos muito dinheiro, uma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vez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que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já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não temos de </a:t>
            </a:r>
            <a:r>
              <a:rPr sz="1100" b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comprar composto para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o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nosso trabalho na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cidade</a:t>
            </a:r>
            <a:r>
              <a:rPr sz="1100" b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limpa.”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64864" y="6784847"/>
            <a:ext cx="1495043" cy="1485900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12308" y="3477767"/>
            <a:ext cx="1496567" cy="1495044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04688" y="5138927"/>
            <a:ext cx="1496567" cy="3131819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80103" y="3496182"/>
            <a:ext cx="1464564" cy="3122549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792886" y="9863124"/>
            <a:ext cx="1459865" cy="4991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1/4/2018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</a:t>
            </a:r>
            <a:r>
              <a:rPr sz="11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13/5/2022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84961" y="9217253"/>
            <a:ext cx="5083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578358" y="399287"/>
            <a:ext cx="6991984" cy="8699500"/>
            <a:chOff x="578358" y="399287"/>
            <a:chExt cx="6991984" cy="8699500"/>
          </a:xfrm>
        </p:grpSpPr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78358" y="8964930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833872" y="8503919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59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978661" y="8664067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7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6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2"/>
                  </a:lnTo>
                  <a:lnTo>
                    <a:pt x="14722" y="129032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5"/>
                  </a:lnTo>
                  <a:lnTo>
                    <a:pt x="41773" y="95885"/>
                  </a:lnTo>
                  <a:lnTo>
                    <a:pt x="48885" y="85090"/>
                  </a:lnTo>
                  <a:lnTo>
                    <a:pt x="34661" y="75565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1"/>
                  </a:lnTo>
                  <a:lnTo>
                    <a:pt x="85080" y="48895"/>
                  </a:lnTo>
                  <a:lnTo>
                    <a:pt x="95748" y="41783"/>
                  </a:lnTo>
                  <a:lnTo>
                    <a:pt x="127558" y="15051"/>
                  </a:lnTo>
                  <a:lnTo>
                    <a:pt x="141976" y="13716"/>
                  </a:lnTo>
                  <a:lnTo>
                    <a:pt x="141976" y="64516"/>
                  </a:lnTo>
                  <a:lnTo>
                    <a:pt x="154930" y="64516"/>
                  </a:lnTo>
                  <a:lnTo>
                    <a:pt x="154930" y="13335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4"/>
                  </a:lnTo>
                  <a:lnTo>
                    <a:pt x="194554" y="35433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3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9"/>
                  </a:lnTo>
                  <a:lnTo>
                    <a:pt x="251704" y="129159"/>
                  </a:lnTo>
                  <a:lnTo>
                    <a:pt x="251704" y="141859"/>
                  </a:lnTo>
                  <a:lnTo>
                    <a:pt x="300726" y="141859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9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7"/>
                  </a:lnTo>
                  <a:lnTo>
                    <a:pt x="261102" y="246126"/>
                  </a:lnTo>
                  <a:lnTo>
                    <a:pt x="254117" y="256794"/>
                  </a:lnTo>
                  <a:lnTo>
                    <a:pt x="267833" y="266065"/>
                  </a:lnTo>
                  <a:lnTo>
                    <a:pt x="259197" y="275209"/>
                  </a:lnTo>
                  <a:lnTo>
                    <a:pt x="250434" y="283591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9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8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50279" y="8761539"/>
              <a:ext cx="153924" cy="231584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5941568" y="8609075"/>
              <a:ext cx="380365" cy="361315"/>
            </a:xfrm>
            <a:custGeom>
              <a:avLst/>
              <a:gdLst/>
              <a:ahLst/>
              <a:cxnLst/>
              <a:rect l="l" t="t" r="r" b="b"/>
              <a:pathLst>
                <a:path w="380364" h="361315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1315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1315">
                  <a:moveTo>
                    <a:pt x="379984" y="28448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495"/>
                  </a:lnTo>
                  <a:lnTo>
                    <a:pt x="349377" y="24384"/>
                  </a:lnTo>
                  <a:lnTo>
                    <a:pt x="180975" y="24384"/>
                  </a:lnTo>
                  <a:lnTo>
                    <a:pt x="163588" y="25082"/>
                  </a:lnTo>
                  <a:lnTo>
                    <a:pt x="113157" y="36957"/>
                  </a:lnTo>
                  <a:lnTo>
                    <a:pt x="71755" y="59880"/>
                  </a:lnTo>
                  <a:lnTo>
                    <a:pt x="38392" y="92024"/>
                  </a:lnTo>
                  <a:lnTo>
                    <a:pt x="14401" y="131279"/>
                  </a:lnTo>
                  <a:lnTo>
                    <a:pt x="1155" y="175514"/>
                  </a:lnTo>
                  <a:lnTo>
                    <a:pt x="0" y="222631"/>
                  </a:lnTo>
                  <a:lnTo>
                    <a:pt x="8724" y="262597"/>
                  </a:lnTo>
                  <a:lnTo>
                    <a:pt x="25285" y="297903"/>
                  </a:lnTo>
                  <a:lnTo>
                    <a:pt x="49479" y="328561"/>
                  </a:lnTo>
                  <a:lnTo>
                    <a:pt x="81153" y="354584"/>
                  </a:lnTo>
                  <a:lnTo>
                    <a:pt x="88392" y="358775"/>
                  </a:lnTo>
                  <a:lnTo>
                    <a:pt x="92202" y="361188"/>
                  </a:lnTo>
                  <a:lnTo>
                    <a:pt x="98552" y="350012"/>
                  </a:lnTo>
                  <a:lnTo>
                    <a:pt x="94615" y="347726"/>
                  </a:lnTo>
                  <a:lnTo>
                    <a:pt x="58394" y="319328"/>
                  </a:lnTo>
                  <a:lnTo>
                    <a:pt x="31915" y="282892"/>
                  </a:lnTo>
                  <a:lnTo>
                    <a:pt x="16141" y="240995"/>
                  </a:lnTo>
                  <a:lnTo>
                    <a:pt x="12039" y="196176"/>
                  </a:lnTo>
                  <a:lnTo>
                    <a:pt x="20574" y="151003"/>
                  </a:lnTo>
                  <a:lnTo>
                    <a:pt x="45059" y="104368"/>
                  </a:lnTo>
                  <a:lnTo>
                    <a:pt x="81635" y="68491"/>
                  </a:lnTo>
                  <a:lnTo>
                    <a:pt x="127533" y="45427"/>
                  </a:lnTo>
                  <a:lnTo>
                    <a:pt x="179959" y="37211"/>
                  </a:lnTo>
                  <a:lnTo>
                    <a:pt x="349377" y="37211"/>
                  </a:lnTo>
                  <a:lnTo>
                    <a:pt x="349504" y="37973"/>
                  </a:lnTo>
                  <a:lnTo>
                    <a:pt x="329946" y="51181"/>
                  </a:lnTo>
                  <a:lnTo>
                    <a:pt x="336931" y="61722"/>
                  </a:lnTo>
                  <a:lnTo>
                    <a:pt x="379984" y="33147"/>
                  </a:lnTo>
                  <a:lnTo>
                    <a:pt x="379984" y="284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7176261" y="10349738"/>
            <a:ext cx="165100" cy="11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64</a:t>
            </a:r>
            <a:endParaRPr sz="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99287" y="1048287"/>
            <a:ext cx="5775325" cy="209677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685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Dezasseis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membros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aldeia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foram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qualificados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tornarem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compositores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competentes.</a:t>
            </a:r>
            <a:endParaRPr sz="110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spcBef>
                <a:spcPts val="122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programa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comunitário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compostagem tem poupado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às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“cidades arrumadas” (programa Tidy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towns)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enorme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quantidade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dinheiro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todos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anos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compra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composto.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EB7339"/>
              </a:buClr>
              <a:buFont typeface="Arial MT"/>
              <a:buChar char="•"/>
            </a:pPr>
            <a:endParaRPr sz="95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composto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produzido reduziu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necessidade de fertilizantes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químicos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produz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erva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plantas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maior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rendimento.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EB7339"/>
              </a:buClr>
              <a:buFont typeface="Arial MT"/>
              <a:buChar char="•"/>
            </a:pPr>
            <a:endParaRPr sz="95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compostagem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comunitária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Ballyleague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boas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práticas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compostagem,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minimizando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assim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emissões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gases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efeito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estufa.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composto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proporciona inúmeros benefícios de gases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efeito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estufa, tanto diretamente através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sequestro de carbono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indiretamente através da melhoria da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saúde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solo,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redução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perda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solo,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aumento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infiltração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armazenamento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água,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redução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outras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entradas.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5980" y="8945117"/>
            <a:ext cx="29610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Ballyleague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village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renewal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&amp;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tidy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towns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committee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5980" y="9653117"/>
            <a:ext cx="18738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keepballyleaguetidy@gmail.com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65320" y="3226307"/>
            <a:ext cx="3093720" cy="4428744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567308" y="399287"/>
            <a:ext cx="7002780" cy="7787640"/>
            <a:chOff x="567308" y="399287"/>
            <a:chExt cx="7002780" cy="7787640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1123" y="3236975"/>
              <a:ext cx="3630167" cy="210921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4839" y="5544311"/>
              <a:ext cx="3616452" cy="210921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818387" y="8060435"/>
              <a:ext cx="2606040" cy="0"/>
            </a:xfrm>
            <a:custGeom>
              <a:avLst/>
              <a:gdLst/>
              <a:ahLst/>
              <a:cxnLst/>
              <a:rect l="l" t="t" r="r" b="b"/>
              <a:pathLst>
                <a:path w="2606040">
                  <a:moveTo>
                    <a:pt x="0" y="0"/>
                  </a:moveTo>
                  <a:lnTo>
                    <a:pt x="2606040" y="0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11898" y="7968868"/>
              <a:ext cx="852169" cy="218440"/>
            </a:xfrm>
            <a:custGeom>
              <a:avLst/>
              <a:gdLst/>
              <a:ahLst/>
              <a:cxnLst/>
              <a:rect l="l" t="t" r="r" b="b"/>
              <a:pathLst>
                <a:path w="852169" h="218440">
                  <a:moveTo>
                    <a:pt x="851916" y="0"/>
                  </a:moveTo>
                  <a:lnTo>
                    <a:pt x="13258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132588" y="217932"/>
                  </a:lnTo>
                  <a:lnTo>
                    <a:pt x="851916" y="217932"/>
                  </a:lnTo>
                  <a:lnTo>
                    <a:pt x="851916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813536" y="8645905"/>
            <a:ext cx="2598420" cy="218440"/>
          </a:xfrm>
          <a:prstGeom prst="rect">
            <a:avLst/>
          </a:prstGeom>
          <a:solidFill>
            <a:srgbClr val="EB7339"/>
          </a:solidFill>
        </p:spPr>
        <p:txBody>
          <a:bodyPr vert="horz" wrap="square" lIns="0" tIns="0" rIns="0" bIns="0" rtlCol="0">
            <a:spAutoFit/>
          </a:bodyPr>
          <a:lstStyle/>
          <a:p>
            <a:pPr marL="39370">
              <a:lnSpc>
                <a:spcPts val="1635"/>
              </a:lnSpc>
              <a:tabLst>
                <a:tab pos="2590165" algn="l"/>
              </a:tabLst>
            </a:pPr>
            <a:r>
              <a:rPr sz="14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ORGANIZAÇÃO	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176261" y="10349738"/>
            <a:ext cx="165100" cy="11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65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32789" y="9353905"/>
            <a:ext cx="2604135" cy="218440"/>
          </a:xfrm>
          <a:prstGeom prst="rect">
            <a:avLst/>
          </a:prstGeom>
          <a:solidFill>
            <a:srgbClr val="EB7339"/>
          </a:solidFill>
        </p:spPr>
        <p:txBody>
          <a:bodyPr vert="horz" wrap="square" lIns="0" tIns="0" rIns="0" bIns="0" rtlCol="0">
            <a:spAutoFit/>
          </a:bodyPr>
          <a:lstStyle/>
          <a:p>
            <a:pPr marL="39370">
              <a:lnSpc>
                <a:spcPts val="1635"/>
              </a:lnSpc>
              <a:tabLst>
                <a:tab pos="2590800" algn="l"/>
              </a:tabLst>
            </a:pPr>
            <a:r>
              <a:rPr sz="1400" b="1" strike="sngStrike" dirty="0">
                <a:solidFill>
                  <a:srgbClr val="F1F1F1"/>
                </a:solidFill>
                <a:latin typeface="Calibri"/>
                <a:cs typeface="Calibri"/>
              </a:rPr>
              <a:t>EMAIL	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11898" y="7949565"/>
            <a:ext cx="1613535" cy="522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endParaRPr sz="1400">
              <a:latin typeface="Calibri"/>
              <a:cs typeface="Calibri"/>
            </a:endParaRPr>
          </a:p>
          <a:p>
            <a:pPr marL="56515">
              <a:lnSpc>
                <a:spcPct val="100000"/>
              </a:lnSpc>
              <a:spcBef>
                <a:spcPts val="910"/>
              </a:spcBef>
            </a:pPr>
            <a:r>
              <a:rPr sz="1100" dirty="0">
                <a:latin typeface="Calibri"/>
                <a:cs typeface="Calibri"/>
              </a:rPr>
              <a:t>Gerry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Trimble,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Chairperson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2185670" cy="1619250"/>
            </a:xfrm>
            <a:custGeom>
              <a:avLst/>
              <a:gdLst/>
              <a:ahLst/>
              <a:cxnLst/>
              <a:rect l="l" t="t" r="r" b="b"/>
              <a:pathLst>
                <a:path w="2185670" h="161925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161925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1619250">
                  <a:moveTo>
                    <a:pt x="1598676" y="1385951"/>
                  </a:moveTo>
                  <a:lnTo>
                    <a:pt x="42672" y="1385951"/>
                  </a:lnTo>
                  <a:lnTo>
                    <a:pt x="0" y="1385951"/>
                  </a:lnTo>
                  <a:lnTo>
                    <a:pt x="0" y="1619123"/>
                  </a:lnTo>
                  <a:lnTo>
                    <a:pt x="42672" y="1619123"/>
                  </a:lnTo>
                  <a:lnTo>
                    <a:pt x="1598676" y="1619123"/>
                  </a:lnTo>
                  <a:lnTo>
                    <a:pt x="1598676" y="1385951"/>
                  </a:lnTo>
                  <a:close/>
                </a:path>
                <a:path w="2185670" h="1619250">
                  <a:moveTo>
                    <a:pt x="1648980" y="1385951"/>
                  </a:moveTo>
                  <a:lnTo>
                    <a:pt x="1598688" y="1385951"/>
                  </a:lnTo>
                  <a:lnTo>
                    <a:pt x="1598688" y="1619123"/>
                  </a:lnTo>
                  <a:lnTo>
                    <a:pt x="1648980" y="1619123"/>
                  </a:lnTo>
                  <a:lnTo>
                    <a:pt x="1648980" y="1385951"/>
                  </a:lnTo>
                  <a:close/>
                </a:path>
                <a:path w="2185670" h="1619250">
                  <a:moveTo>
                    <a:pt x="2135124" y="666496"/>
                  </a:move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2135124" y="899668"/>
                  </a:lnTo>
                  <a:lnTo>
                    <a:pt x="2135124" y="666496"/>
                  </a:lnTo>
                  <a:close/>
                </a:path>
                <a:path w="2185670" h="1619250">
                  <a:moveTo>
                    <a:pt x="2185428" y="666496"/>
                  </a:moveTo>
                  <a:lnTo>
                    <a:pt x="2135136" y="666496"/>
                  </a:lnTo>
                  <a:lnTo>
                    <a:pt x="2135136" y="899668"/>
                  </a:lnTo>
                  <a:lnTo>
                    <a:pt x="2185428" y="899668"/>
                  </a:lnTo>
                  <a:lnTo>
                    <a:pt x="2185428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859529" y="5597778"/>
            <a:ext cx="307213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MISSÃO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CASCAS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SOLIDÁRIAS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A3838"/>
                </a:solidFill>
                <a:latin typeface="Calibri"/>
                <a:cs typeface="Calibri"/>
              </a:rPr>
              <a:t>(MCS)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 é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uma</a:t>
            </a:r>
            <a:r>
              <a:rPr sz="100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iniciativa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de 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cidadania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A3838"/>
                </a:solidFill>
                <a:latin typeface="Calibri"/>
                <a:cs typeface="Calibri"/>
              </a:rPr>
              <a:t>ativa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 e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ambiental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desenvolvida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pela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empresa 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municipal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de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resíduos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Gesamb.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O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projeto,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pioneiro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A3838"/>
                </a:solidFill>
                <a:latin typeface="Calibri"/>
                <a:cs typeface="Calibri"/>
              </a:rPr>
              <a:t>na </a:t>
            </a:r>
            <a:r>
              <a:rPr sz="1000" spc="-1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região,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tem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como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objetivo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principal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encorajar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as 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populações e organizações 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locais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a adotarem hábitos de 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reciclagem</a:t>
            </a:r>
            <a:r>
              <a:rPr sz="1000" spc="14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dos</a:t>
            </a:r>
            <a:r>
              <a:rPr sz="1000" spc="14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resíduos</a:t>
            </a:r>
            <a:r>
              <a:rPr sz="1000" spc="14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orgânicos</a:t>
            </a:r>
            <a:r>
              <a:rPr sz="1000" spc="15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que</a:t>
            </a:r>
            <a:r>
              <a:rPr sz="1000" spc="14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produzem</a:t>
            </a:r>
            <a:r>
              <a:rPr sz="1000" spc="15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(cascas </a:t>
            </a:r>
            <a:r>
              <a:rPr sz="1000" spc="-21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de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frutas,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legumes,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caules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e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folhas),</a:t>
            </a:r>
            <a:r>
              <a:rPr sz="10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contribuindo</a:t>
            </a:r>
            <a:r>
              <a:rPr sz="1000" spc="21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A3838"/>
                </a:solidFill>
                <a:latin typeface="Calibri"/>
                <a:cs typeface="Calibri"/>
              </a:rPr>
              <a:t>ao </a:t>
            </a:r>
            <a:r>
              <a:rPr sz="1000" spc="-10" dirty="0">
                <a:solidFill>
                  <a:srgbClr val="3A3838"/>
                </a:solidFill>
                <a:latin typeface="Calibri"/>
                <a:cs typeface="Calibri"/>
              </a:rPr>
              <a:t> mesmo</a:t>
            </a:r>
            <a:r>
              <a:rPr sz="1000" spc="2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tempo</a:t>
            </a:r>
            <a:r>
              <a:rPr sz="100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Calibri"/>
                <a:cs typeface="Calibri"/>
              </a:rPr>
              <a:t>para ajudar aqueles que mais necessitam.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-12700" y="4628923"/>
            <a:ext cx="3517900" cy="3434079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  <a:p>
            <a:pPr marL="494030" marR="213995">
              <a:lnSpc>
                <a:spcPts val="1090"/>
              </a:lnSpc>
              <a:spcBef>
                <a:spcPts val="825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Programas comunitários de gestão/reciclagem de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resíduos</a:t>
            </a:r>
            <a:endParaRPr sz="1100">
              <a:latin typeface="Calibri"/>
              <a:cs typeface="Calibri"/>
            </a:endParaRPr>
          </a:p>
          <a:p>
            <a:pPr marL="536575">
              <a:lnSpc>
                <a:spcPct val="100000"/>
              </a:lnSpc>
              <a:spcBef>
                <a:spcPts val="44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3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 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494030" marR="496570">
              <a:lnSpc>
                <a:spcPts val="1090"/>
              </a:lnSpc>
              <a:spcBef>
                <a:spcPts val="830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Portugal,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Distrito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Évora,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12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municípios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do </a:t>
            </a:r>
            <a:r>
              <a:rPr sz="11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distrito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  <a:tabLst>
                <a:tab pos="536575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10" dirty="0">
                <a:solidFill>
                  <a:srgbClr val="F1F1F1"/>
                </a:solidFill>
                <a:latin typeface="Calibri"/>
                <a:cs typeface="Calibri"/>
              </a:rPr>
              <a:t>VISADO	</a:t>
            </a:r>
            <a:endParaRPr sz="1500">
              <a:latin typeface="Calibri"/>
              <a:cs typeface="Calibri"/>
            </a:endParaRPr>
          </a:p>
          <a:p>
            <a:pPr marL="494030" marR="193040" algn="just">
              <a:lnSpc>
                <a:spcPts val="1090"/>
              </a:lnSpc>
              <a:spcBef>
                <a:spcPts val="1220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Fala-se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cada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vez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mais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resíduos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alimentares.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1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média,</a:t>
            </a:r>
            <a:r>
              <a:rPr sz="11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1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Portugal,</a:t>
            </a:r>
            <a:r>
              <a:rPr sz="11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cada</a:t>
            </a:r>
            <a:r>
              <a:rPr sz="11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cidadão</a:t>
            </a:r>
            <a:r>
              <a:rPr sz="11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desperdiça</a:t>
            </a:r>
            <a:endParaRPr sz="1100">
              <a:latin typeface="Calibri"/>
              <a:cs typeface="Calibri"/>
            </a:endParaRPr>
          </a:p>
          <a:p>
            <a:pPr marL="494030" marR="193675" algn="just">
              <a:lnSpc>
                <a:spcPct val="83300"/>
              </a:lnSpc>
              <a:spcBef>
                <a:spcPts val="1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183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quilos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alimentos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por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ano.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valores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portugueses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estão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10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quilos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acima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média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europeia,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representa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desperdício</a:t>
            </a:r>
            <a:r>
              <a:rPr sz="1100" spc="2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173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quilos de alimentos, por habitante, por ano.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Esta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empresa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pretende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mudar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esta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situação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fazer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diferença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ambiental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social através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reciclagem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restos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fruta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legumes através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compostagem,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num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ambiente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urbano,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prestação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apoio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social.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0" y="624839"/>
            <a:ext cx="7559040" cy="3850004"/>
            <a:chOff x="0" y="624839"/>
            <a:chExt cx="7559040" cy="3850004"/>
          </a:xfrm>
        </p:grpSpPr>
        <p:sp>
          <p:nvSpPr>
            <p:cNvPr id="25" name="object 25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377696" y="3529583"/>
              <a:ext cx="4758055" cy="762000"/>
            </a:xfrm>
            <a:custGeom>
              <a:avLst/>
              <a:gdLst/>
              <a:ahLst/>
              <a:cxnLst/>
              <a:rect l="l" t="t" r="r" b="b"/>
              <a:pathLst>
                <a:path w="4758055" h="762000">
                  <a:moveTo>
                    <a:pt x="4757928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4757928" y="762000"/>
                  </a:lnTo>
                  <a:lnTo>
                    <a:pt x="47579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848480" y="7808214"/>
            <a:ext cx="3071495" cy="2006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Desde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ano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passado,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Alentejo,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qualquer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cidadão,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empresa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ou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organização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pode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apoiar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crianças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adultos </a:t>
            </a:r>
            <a:r>
              <a:rPr sz="1000" spc="-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0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deficiência,</a:t>
            </a:r>
            <a:r>
              <a:rPr sz="10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simplesmente</a:t>
            </a:r>
            <a:r>
              <a:rPr sz="10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reciclando</a:t>
            </a:r>
            <a:r>
              <a:rPr sz="10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0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suas</a:t>
            </a:r>
            <a:r>
              <a:rPr sz="10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cascas </a:t>
            </a:r>
            <a:r>
              <a:rPr sz="1000" spc="-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frutas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legumes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menos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desperdício,</a:t>
            </a:r>
            <a:r>
              <a:rPr sz="10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0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apoio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social.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quantidade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resíduos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orgânicos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cidadãos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separam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depositam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equipamento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doméstico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comunitário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distribuído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instalado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distrito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Évora </a:t>
            </a:r>
            <a:r>
              <a:rPr sz="1000" spc="-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representa um valor, que será posteriormente convertido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apoio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monetário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às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Instituições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Privadas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Solidariedade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Social,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cujo trabalho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centra na prestação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 cuidados</a:t>
            </a:r>
            <a:r>
              <a:rPr sz="1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pessoas</a:t>
            </a:r>
            <a:r>
              <a:rPr sz="1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com deficiência.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1502410" y="3706748"/>
            <a:ext cx="45021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MISSÃO</a:t>
            </a:r>
            <a:r>
              <a:rPr spc="-20" dirty="0"/>
              <a:t> </a:t>
            </a:r>
            <a:r>
              <a:rPr spc="-5" dirty="0"/>
              <a:t>CASCAS</a:t>
            </a:r>
            <a:r>
              <a:rPr spc="-25" dirty="0"/>
              <a:t> </a:t>
            </a:r>
            <a:r>
              <a:rPr spc="-10" dirty="0"/>
              <a:t>SOLIDÁRIAS</a:t>
            </a:r>
            <a:r>
              <a:rPr spc="-30" dirty="0"/>
              <a:t> </a:t>
            </a:r>
            <a:r>
              <a:rPr dirty="0"/>
              <a:t>(MCS)</a:t>
            </a:r>
          </a:p>
        </p:txBody>
      </p:sp>
      <p:pic>
        <p:nvPicPr>
          <p:cNvPr id="31" name="object 3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42888" y="7120127"/>
            <a:ext cx="595884" cy="597407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3634994" y="7036688"/>
            <a:ext cx="3132455" cy="60642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231140" marR="351155">
              <a:lnSpc>
                <a:spcPct val="64400"/>
              </a:lnSpc>
              <a:spcBef>
                <a:spcPts val="865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spc="-39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A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019"/>
              </a:lnSpc>
              <a:tabLst>
                <a:tab pos="3119120" algn="l"/>
              </a:tabLst>
            </a:pPr>
            <a:r>
              <a:rPr sz="1100" u="heavy" dirty="0">
                <a:solidFill>
                  <a:srgbClr val="FFFFFF"/>
                </a:solidFill>
                <a:uFill>
                  <a:solidFill>
                    <a:srgbClr val="354F92"/>
                  </a:solidFill>
                </a:uFill>
                <a:latin typeface="Calibri"/>
                <a:cs typeface="Calibri"/>
              </a:rPr>
              <a:t> 	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620261" y="4946903"/>
            <a:ext cx="3940175" cy="611505"/>
            <a:chOff x="3620261" y="4946903"/>
            <a:chExt cx="3940175" cy="611505"/>
          </a:xfrm>
        </p:grpSpPr>
        <p:sp>
          <p:nvSpPr>
            <p:cNvPr id="34" name="object 34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</p:grpSp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51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46251" y="1186941"/>
            <a:ext cx="2942590" cy="11087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MCS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conseguiu entregar mais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300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compositores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domésticos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último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trimestre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2021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ainda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há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lista de cidadãos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empresas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 espera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sua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vez.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Este ano,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fornecer compostores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comunitários.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Estes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são,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certa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medida,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equivalentes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aos "ecopontos" na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rua.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diferença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que,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vez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embalagens,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depositam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6251" y="2254122"/>
            <a:ext cx="2942590" cy="5375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resí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du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â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ic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715" algn="just">
              <a:lnSpc>
                <a:spcPts val="12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Atualmente, nesta fase-piloto, há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total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28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compositores comunitários espalhados pelas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zonas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povoadas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12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municípios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distrito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Évora.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Calibri"/>
              <a:cs typeface="Calibri"/>
            </a:endParaRPr>
          </a:p>
          <a:p>
            <a:pPr marL="12700" marR="5715" algn="just">
              <a:lnSpc>
                <a:spcPct val="909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juntarem-se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à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compostagem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comunitária,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retirar camiões da estrada (recolha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resíduos), valorizando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recurso que de outra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desperdiçado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sobretudo,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ativamente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restabelecimento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equilíbrio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ambiental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região.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Gilda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Matos,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funcionária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sénior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GESAMB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diz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44450" marR="41275" indent="-635" algn="ctr">
              <a:lnSpc>
                <a:spcPts val="1200"/>
              </a:lnSpc>
            </a:pP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“Descobrimos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que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desde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que o MCS começou, e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depois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 todo o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esforço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da campanha porta-a-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porta,</a:t>
            </a:r>
            <a:r>
              <a:rPr sz="1100" b="1" i="1" spc="-4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rua-a-rua,</a:t>
            </a:r>
            <a:r>
              <a:rPr sz="1100" b="1" i="1" spc="-5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casa-a-casa</a:t>
            </a:r>
            <a:r>
              <a:rPr sz="1100" b="1" i="1" spc="-5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pelos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12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municípios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abrangidos pelo serviço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GESAMB, temos tido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um </a:t>
            </a:r>
            <a:r>
              <a:rPr sz="1100" b="1" i="1" spc="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número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recorde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pedidos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online de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compositores domésticos. Há 167 pessoas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elegíveis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5 instituições à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espera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da sua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vez.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todos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os dias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recebemos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mais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pedidos”.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solução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pioneira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região,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provavelmente também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país,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pode ditar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sucesso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Compostagem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Comunitária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nível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nacional.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preparar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terreno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municípios perpetuem estes procedimentos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boas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práticas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nas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suas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comunidades,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 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77436" y="1186941"/>
            <a:ext cx="2941955" cy="9563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próprios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meios.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futuro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próximo,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espera-se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que os residentes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associações cívicas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assumam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compromisso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favor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sua comunidade.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MCS 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apenas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início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movimento que fará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diferença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distrito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Évora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espera-se,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ecoará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todo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país.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84961" y="8948419"/>
            <a:ext cx="5083175" cy="917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1/6/2021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50208" y="2679191"/>
            <a:ext cx="3119628" cy="4875276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578358" y="399287"/>
            <a:ext cx="6991984" cy="8521065"/>
            <a:chOff x="578358" y="399287"/>
            <a:chExt cx="6991984" cy="8521065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78358" y="8786621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833872" y="832561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978661" y="8487282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2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0279" y="8584723"/>
              <a:ext cx="153924" cy="23009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941568" y="8430767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52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99287" y="1122044"/>
            <a:ext cx="6073140" cy="1108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715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MCS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conseguiu entregar mais de 300 compositores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domésticos no último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trimestre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2021.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partir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Fevereiro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2022,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novo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projeto-piloto está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instalar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28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ilhas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compostagem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comunitárias 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12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municípios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distrito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Évora,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algumas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quais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já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estão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cheias.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âmbito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desta iniciativa,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24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funcionários municipais (dos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12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municípios) receberam formação específica.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Verificarão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semanalmente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ilhas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compostagem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divulgarão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boas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práticas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compostagem,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tornando-se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assim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Guias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Compostagem.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85564" y="8679560"/>
            <a:ext cx="7131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alibri"/>
                <a:cs typeface="Calibri"/>
              </a:rPr>
              <a:t>Gilda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Matos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85564" y="9346183"/>
            <a:ext cx="52387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GES</a:t>
            </a:r>
            <a:r>
              <a:rPr sz="1100" spc="-10" dirty="0">
                <a:latin typeface="Calibri"/>
                <a:cs typeface="Calibri"/>
              </a:rPr>
              <a:t>A</a:t>
            </a:r>
            <a:r>
              <a:rPr sz="1100" dirty="0">
                <a:latin typeface="Calibri"/>
                <a:cs typeface="Calibri"/>
              </a:rPr>
              <a:t>MB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19708" y="8659114"/>
            <a:ext cx="25711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Re-Plant!</a:t>
            </a:r>
            <a:r>
              <a:rPr sz="1100" u="sng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- </a:t>
            </a:r>
            <a:r>
              <a:rPr sz="11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Composting</a:t>
            </a:r>
            <a:r>
              <a:rPr sz="1100" u="sng" spc="-5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is</a:t>
            </a:r>
            <a:r>
              <a:rPr sz="11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back.</a:t>
            </a:r>
            <a:r>
              <a:rPr sz="1100" u="sng" spc="-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1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(re-planta.pt)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19708" y="9117838"/>
            <a:ext cx="2809875" cy="36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Mission</a:t>
            </a:r>
            <a:r>
              <a:rPr sz="1100" u="sng" spc="-5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solidary</a:t>
            </a:r>
            <a:r>
              <a:rPr sz="1100" u="sng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shells</a:t>
            </a:r>
            <a:r>
              <a:rPr sz="11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-</a:t>
            </a:r>
            <a:r>
              <a:rPr sz="11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 Institutional</a:t>
            </a:r>
            <a:r>
              <a:rPr sz="1100" u="sng" spc="-4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Portal</a:t>
            </a:r>
            <a:r>
              <a:rPr sz="1100" u="sng" spc="-5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of</a:t>
            </a:r>
            <a:r>
              <a:rPr sz="11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the </a:t>
            </a:r>
            <a:r>
              <a:rPr sz="1100" spc="-23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Municipality</a:t>
            </a:r>
            <a:r>
              <a:rPr sz="1100" u="sng" spc="-4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of</a:t>
            </a:r>
            <a:r>
              <a:rPr sz="11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Mourão</a:t>
            </a:r>
            <a:r>
              <a:rPr sz="1100" u="sng" spc="-3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1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(cm-mourao.pt)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67308" y="399287"/>
            <a:ext cx="7002780" cy="9485630"/>
            <a:chOff x="567308" y="399287"/>
            <a:chExt cx="7002780" cy="9485630"/>
          </a:xfrm>
        </p:grpSpPr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1123" y="2866643"/>
              <a:ext cx="6947916" cy="441655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76071" y="8420099"/>
              <a:ext cx="6412865" cy="1458595"/>
            </a:xfrm>
            <a:custGeom>
              <a:avLst/>
              <a:gdLst/>
              <a:ahLst/>
              <a:cxnLst/>
              <a:rect l="l" t="t" r="r" b="b"/>
              <a:pathLst>
                <a:path w="6412865" h="1458595">
                  <a:moveTo>
                    <a:pt x="3848100" y="749807"/>
                  </a:moveTo>
                  <a:lnTo>
                    <a:pt x="6412610" y="749807"/>
                  </a:lnTo>
                </a:path>
                <a:path w="6412865" h="1458595">
                  <a:moveTo>
                    <a:pt x="0" y="0"/>
                  </a:moveTo>
                  <a:lnTo>
                    <a:pt x="6412357" y="0"/>
                  </a:lnTo>
                </a:path>
                <a:path w="6412865" h="1458595">
                  <a:moveTo>
                    <a:pt x="3848100" y="1458467"/>
                  </a:moveTo>
                  <a:lnTo>
                    <a:pt x="6412610" y="1458467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397375" y="8327897"/>
              <a:ext cx="896619" cy="218440"/>
            </a:xfrm>
            <a:custGeom>
              <a:avLst/>
              <a:gdLst/>
              <a:ahLst/>
              <a:cxnLst/>
              <a:rect l="l" t="t" r="r" b="b"/>
              <a:pathLst>
                <a:path w="896620" h="218440">
                  <a:moveTo>
                    <a:pt x="896112" y="0"/>
                  </a:moveTo>
                  <a:lnTo>
                    <a:pt x="84886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848868" y="217932"/>
                  </a:lnTo>
                  <a:lnTo>
                    <a:pt x="896112" y="217932"/>
                  </a:lnTo>
                  <a:lnTo>
                    <a:pt x="896112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715374" y="8308593"/>
            <a:ext cx="2580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r>
              <a:rPr sz="1400" b="1" spc="-2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412996" y="9062211"/>
            <a:ext cx="1201420" cy="218440"/>
          </a:xfrm>
          <a:custGeom>
            <a:avLst/>
            <a:gdLst/>
            <a:ahLst/>
            <a:cxnLst/>
            <a:rect l="l" t="t" r="r" b="b"/>
            <a:pathLst>
              <a:path w="1201420" h="218440">
                <a:moveTo>
                  <a:pt x="1200912" y="0"/>
                </a:moveTo>
                <a:lnTo>
                  <a:pt x="1153668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1153668" y="217932"/>
                </a:lnTo>
                <a:lnTo>
                  <a:pt x="1200912" y="217932"/>
                </a:lnTo>
                <a:lnTo>
                  <a:pt x="1200912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412996" y="9042603"/>
            <a:ext cx="120332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R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GANI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ZA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Ç</a:t>
            </a:r>
            <a:r>
              <a:rPr sz="1400" b="1" spc="-25" dirty="0">
                <a:solidFill>
                  <a:srgbClr val="F1F1F1"/>
                </a:solidFill>
                <a:latin typeface="Calibri"/>
                <a:cs typeface="Calibri"/>
              </a:rPr>
              <a:t>ÃO</a:t>
            </a:r>
            <a:r>
              <a:rPr sz="1400" b="1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397375" y="9774592"/>
            <a:ext cx="559435" cy="218440"/>
          </a:xfrm>
          <a:custGeom>
            <a:avLst/>
            <a:gdLst/>
            <a:ahLst/>
            <a:cxnLst/>
            <a:rect l="l" t="t" r="r" b="b"/>
            <a:pathLst>
              <a:path w="559435" h="218440">
                <a:moveTo>
                  <a:pt x="559308" y="0"/>
                </a:moveTo>
                <a:lnTo>
                  <a:pt x="512064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512064" y="217932"/>
                </a:lnTo>
                <a:lnTo>
                  <a:pt x="559308" y="217932"/>
                </a:lnTo>
                <a:lnTo>
                  <a:pt x="55930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4385564" y="9647770"/>
            <a:ext cx="1033144" cy="60071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52069">
              <a:lnSpc>
                <a:spcPct val="100000"/>
              </a:lnSpc>
              <a:spcBef>
                <a:spcPts val="950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geral@gesamb.pt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11898" y="8327897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811898" y="8308593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53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2185670" cy="1619250"/>
            </a:xfrm>
            <a:custGeom>
              <a:avLst/>
              <a:gdLst/>
              <a:ahLst/>
              <a:cxnLst/>
              <a:rect l="l" t="t" r="r" b="b"/>
              <a:pathLst>
                <a:path w="2185670" h="161925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161925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1619250">
                  <a:moveTo>
                    <a:pt x="1598676" y="1385951"/>
                  </a:moveTo>
                  <a:lnTo>
                    <a:pt x="42672" y="1385951"/>
                  </a:lnTo>
                  <a:lnTo>
                    <a:pt x="0" y="1385951"/>
                  </a:lnTo>
                  <a:lnTo>
                    <a:pt x="0" y="1619123"/>
                  </a:lnTo>
                  <a:lnTo>
                    <a:pt x="42672" y="1619123"/>
                  </a:lnTo>
                  <a:lnTo>
                    <a:pt x="1598676" y="1619123"/>
                  </a:lnTo>
                  <a:lnTo>
                    <a:pt x="1598676" y="1385951"/>
                  </a:lnTo>
                  <a:close/>
                </a:path>
                <a:path w="2185670" h="1619250">
                  <a:moveTo>
                    <a:pt x="1648980" y="1385951"/>
                  </a:moveTo>
                  <a:lnTo>
                    <a:pt x="1598688" y="1385951"/>
                  </a:lnTo>
                  <a:lnTo>
                    <a:pt x="1598688" y="1619123"/>
                  </a:lnTo>
                  <a:lnTo>
                    <a:pt x="1648980" y="1619123"/>
                  </a:lnTo>
                  <a:lnTo>
                    <a:pt x="1648980" y="1385951"/>
                  </a:lnTo>
                  <a:close/>
                </a:path>
                <a:path w="2185670" h="1619250">
                  <a:moveTo>
                    <a:pt x="2135124" y="666496"/>
                  </a:move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2135124" y="899668"/>
                  </a:lnTo>
                  <a:lnTo>
                    <a:pt x="2135124" y="666496"/>
                  </a:lnTo>
                  <a:close/>
                </a:path>
                <a:path w="2185670" h="1619250">
                  <a:moveTo>
                    <a:pt x="2185428" y="666496"/>
                  </a:moveTo>
                  <a:lnTo>
                    <a:pt x="2135136" y="666496"/>
                  </a:lnTo>
                  <a:lnTo>
                    <a:pt x="2135136" y="899668"/>
                  </a:lnTo>
                  <a:lnTo>
                    <a:pt x="2185428" y="899668"/>
                  </a:lnTo>
                  <a:lnTo>
                    <a:pt x="2185428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859529" y="5631306"/>
            <a:ext cx="3071495" cy="12611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Green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Soap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inspirado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realizado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pela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ONG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"Clean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Hands",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primeira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empresa de reciclagem de sabão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Grécia,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fundada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2012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quatro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jovens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entusiastas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fronteiriça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Florina,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noroeste da Macedónia.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ONG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"Clean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Hands"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dezenas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voluntários,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aceita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doações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público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coopera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atualmente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cerca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100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hotéis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Grécia.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-12700" y="4628923"/>
            <a:ext cx="3517900" cy="273558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  <a:p>
            <a:pPr marL="494030" marR="213995">
              <a:lnSpc>
                <a:spcPts val="1090"/>
              </a:lnSpc>
              <a:spcBef>
                <a:spcPts val="825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Programas comunitários de gestão/reciclagem de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resíduos</a:t>
            </a:r>
            <a:endParaRPr sz="1100">
              <a:latin typeface="Calibri"/>
              <a:cs typeface="Calibri"/>
            </a:endParaRPr>
          </a:p>
          <a:p>
            <a:pPr marL="536575">
              <a:lnSpc>
                <a:spcPct val="100000"/>
              </a:lnSpc>
              <a:spcBef>
                <a:spcPts val="44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3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 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494030" marR="779145">
              <a:lnSpc>
                <a:spcPts val="1090"/>
              </a:lnSpc>
              <a:spcBef>
                <a:spcPts val="83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35,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Konstantinou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Karamanli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St.,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Florina,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Macedónia</a:t>
            </a:r>
            <a:r>
              <a:rPr sz="11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Ocidental,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Grécia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  <a:tabLst>
                <a:tab pos="536575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10" dirty="0">
                <a:solidFill>
                  <a:srgbClr val="F1F1F1"/>
                </a:solidFill>
                <a:latin typeface="Calibri"/>
                <a:cs typeface="Calibri"/>
              </a:rPr>
              <a:t>VISADO	</a:t>
            </a:r>
            <a:endParaRPr sz="1500">
              <a:latin typeface="Calibri"/>
              <a:cs typeface="Calibri"/>
            </a:endParaRPr>
          </a:p>
          <a:p>
            <a:pPr marL="494030" marR="194310" algn="just">
              <a:lnSpc>
                <a:spcPct val="83300"/>
              </a:lnSpc>
              <a:spcBef>
                <a:spcPts val="1215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Centenas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sabonetes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usados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resíduos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embalagens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sabão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produzidos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todos</a:t>
            </a:r>
            <a:r>
              <a:rPr sz="1100" spc="2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os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dias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 quartos de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hotel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todo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país,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maior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intensidade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durante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meses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Verão,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quando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maioria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hotéis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está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tradicionalmente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transbordar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turistas.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0" y="624839"/>
            <a:ext cx="7559040" cy="3850004"/>
            <a:chOff x="0" y="624839"/>
            <a:chExt cx="7559040" cy="3850004"/>
          </a:xfrm>
        </p:grpSpPr>
        <p:sp>
          <p:nvSpPr>
            <p:cNvPr id="25" name="object 25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377696" y="3529583"/>
              <a:ext cx="2402205" cy="762000"/>
            </a:xfrm>
            <a:custGeom>
              <a:avLst/>
              <a:gdLst/>
              <a:ahLst/>
              <a:cxnLst/>
              <a:rect l="l" t="t" r="r" b="b"/>
              <a:pathLst>
                <a:path w="2402204" h="762000">
                  <a:moveTo>
                    <a:pt x="2401824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2401824" y="762000"/>
                  </a:lnTo>
                  <a:lnTo>
                    <a:pt x="24018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848480" y="8084946"/>
            <a:ext cx="3070860" cy="17183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Todos 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hotéis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desejem 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seus sabonetes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embalagens de sabão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sejam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reciclados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contactam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"Clean Hands" registam-se na plataforma.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assinado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acordo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cooperação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entre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hotel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empresa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depois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colocado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recipiente nas instalações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hotel para 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sabões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 embalagens de sabão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descartados sejam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recolhidos. Quando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recipiente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cheio,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usados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retirados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levados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unidade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reciclagem de sabão.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hotel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recebe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logótipo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"Green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soap"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podem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utilizar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parte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suas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práticas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ambientais.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1377696" y="3529583"/>
            <a:ext cx="2124710" cy="762000"/>
          </a:xfrm>
          <a:prstGeom prst="rect">
            <a:avLst/>
          </a:prstGeom>
        </p:spPr>
        <p:txBody>
          <a:bodyPr vert="horz" wrap="square" lIns="0" tIns="189865" rIns="0" bIns="0" rtlCol="0">
            <a:spAutoFit/>
          </a:bodyPr>
          <a:lstStyle/>
          <a:p>
            <a:pPr marL="137160">
              <a:lnSpc>
                <a:spcPct val="100000"/>
              </a:lnSpc>
              <a:spcBef>
                <a:spcPts val="1495"/>
              </a:spcBef>
            </a:pPr>
            <a:r>
              <a:rPr spc="-5" dirty="0"/>
              <a:t>GREEN</a:t>
            </a:r>
            <a:r>
              <a:rPr spc="-60" dirty="0"/>
              <a:t> </a:t>
            </a:r>
            <a:r>
              <a:rPr spc="-10" dirty="0"/>
              <a:t>SOAP</a:t>
            </a:r>
          </a:p>
        </p:txBody>
      </p:sp>
      <p:grpSp>
        <p:nvGrpSpPr>
          <p:cNvPr id="31" name="object 31"/>
          <p:cNvGrpSpPr/>
          <p:nvPr/>
        </p:nvGrpSpPr>
        <p:grpSpPr>
          <a:xfrm>
            <a:off x="3638169" y="7414259"/>
            <a:ext cx="3300729" cy="596265"/>
            <a:chOff x="3638169" y="7414259"/>
            <a:chExt cx="3300729" cy="596265"/>
          </a:xfrm>
        </p:grpSpPr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2888" y="7414259"/>
              <a:ext cx="595884" cy="59588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647694" y="7908797"/>
              <a:ext cx="3077845" cy="0"/>
            </a:xfrm>
            <a:custGeom>
              <a:avLst/>
              <a:gdLst/>
              <a:ahLst/>
              <a:cxnLst/>
              <a:rect l="l" t="t" r="r" b="b"/>
              <a:pathLst>
                <a:path w="3077845">
                  <a:moveTo>
                    <a:pt x="0" y="0"/>
                  </a:moveTo>
                  <a:lnTo>
                    <a:pt x="3077845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3853941" y="7330185"/>
            <a:ext cx="2567305" cy="476884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 marR="5080">
              <a:lnSpc>
                <a:spcPct val="64400"/>
              </a:lnSpc>
              <a:spcBef>
                <a:spcPts val="865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spc="-39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A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3620261" y="4946903"/>
            <a:ext cx="3940175" cy="611505"/>
            <a:chOff x="3620261" y="4946903"/>
            <a:chExt cx="3940175" cy="611505"/>
          </a:xfrm>
        </p:grpSpPr>
        <p:sp>
          <p:nvSpPr>
            <p:cNvPr id="36" name="object 36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</p:grp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54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46251" y="1186941"/>
            <a:ext cx="2941955" cy="20231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múltiplos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benefícios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comunidade. Em primeiro lugar, recicla toneladas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resíduos que de outra forma terminariam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aterros,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já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sobrelotados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resíduos em toda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Grécia.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 segundo, serve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 social, uma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vez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os sabões reciclados são vendidos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preços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muito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baixos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ou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oferecidos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gratuitamente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consumidores pobres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vulneráveis. Em terceiro,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 sensibiliza os turistas estrangeiros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locais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proteção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benefícios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reciclagem.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proprietários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hotéis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também beneficiados através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perfil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positivo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empresa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amiga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ambiente.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6251" y="3320922"/>
            <a:ext cx="2941955" cy="1565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>
              <a:lnSpc>
                <a:spcPts val="12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Shuza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Reeves,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gerente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hotel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 </a:t>
            </a:r>
            <a:r>
              <a:rPr sz="1100" spc="-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 projeto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Green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Soap,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escreveu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Calibri"/>
              <a:cs typeface="Calibri"/>
            </a:endParaRPr>
          </a:p>
          <a:p>
            <a:pPr marL="52069" marR="48260" indent="-635" algn="ctr">
              <a:lnSpc>
                <a:spcPts val="1200"/>
              </a:lnSpc>
            </a:pP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“O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nosso hotel integrou totalmente o projeto na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sua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rotina.</a:t>
            </a:r>
            <a:r>
              <a:rPr sz="1100" b="1" i="1" spc="-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Poupamos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no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nosso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orçamento</a:t>
            </a:r>
            <a:r>
              <a:rPr sz="1100" b="1" i="1" spc="-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geral,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contribuímos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para 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reciclagem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dos nossos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produtos e as nossas instalações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parecem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agora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mais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limpas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arrumadas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do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que</a:t>
            </a:r>
            <a:r>
              <a:rPr sz="1100" b="1" i="1" spc="-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nunca.”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77436" y="1186941"/>
            <a:ext cx="16205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77436" y="1492122"/>
            <a:ext cx="2941955" cy="1870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implementado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hotéis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número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substancial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sabões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clientes.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 levada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cabo por uma empresa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social, uma ONG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qualquer outra organização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sociedade civil que esteja empenhada na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proteção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vantagens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práticas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reciclagem.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boas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capacidades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gestão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experiência anterior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mercado são úteis mas não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necessárias.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deve ser bem divulgado,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negócios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deve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cuidadosamente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concebido.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84961" y="9366910"/>
            <a:ext cx="1323340" cy="4991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2012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4961" y="8948419"/>
            <a:ext cx="5083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578358" y="399287"/>
            <a:ext cx="6991984" cy="8521065"/>
            <a:chOff x="578358" y="399287"/>
            <a:chExt cx="6991984" cy="8521065"/>
          </a:xfrm>
        </p:grpSpPr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1124" y="5265419"/>
              <a:ext cx="6947916" cy="245516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8358" y="8786621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833872" y="832561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978661" y="8487282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2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0279" y="8584723"/>
              <a:ext cx="153924" cy="23009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941568" y="8430767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55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201661" y="10327640"/>
            <a:ext cx="11430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solidFill>
                  <a:srgbClr val="354F92"/>
                </a:solidFill>
                <a:latin typeface="Calibri"/>
                <a:cs typeface="Calibri"/>
              </a:rPr>
              <a:t>56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287" y="1122044"/>
            <a:ext cx="6073140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100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hotéis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já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parte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rede Green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Soap, tendo ajudado mais de 11.000 pessoas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dificuldades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financeiras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beneficiar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62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toneladas de material de reciclagem foram recolhidas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dezenas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milhares de sabões recicladas. Mais adiante,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ONG oferece uma variedade de formações educativas nas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escolas sobre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benefícios da reciclagem, bem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conselhos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saudáveis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importância de ...lavar 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nossas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mãos!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85564" y="8668639"/>
            <a:ext cx="8077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alibri"/>
                <a:cs typeface="Calibri"/>
              </a:rPr>
              <a:t>Aggeliki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Psara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85564" y="9335210"/>
            <a:ext cx="12458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alibri"/>
                <a:cs typeface="Calibri"/>
              </a:rPr>
              <a:t>CLEAN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HANDS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N.G.O.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19708" y="8650578"/>
            <a:ext cx="2807335" cy="431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9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2"/>
              </a:rPr>
              <a:t>https://www.greensoap.gr/ </a:t>
            </a:r>
            <a:r>
              <a:rPr sz="110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HTTPS://WWW.YOUTUBE.COM/WATCH?V=13LN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19708" y="9091929"/>
            <a:ext cx="10541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XWRZGD8&amp;T=14S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11123" y="2531363"/>
            <a:ext cx="6948170" cy="7891145"/>
            <a:chOff x="611123" y="2531363"/>
            <a:chExt cx="6948170" cy="7891145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1123" y="2531363"/>
              <a:ext cx="6947916" cy="442722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531238" y="10416108"/>
              <a:ext cx="24765" cy="6350"/>
            </a:xfrm>
            <a:custGeom>
              <a:avLst/>
              <a:gdLst/>
              <a:ahLst/>
              <a:cxnLst/>
              <a:rect l="l" t="t" r="r" b="b"/>
              <a:pathLst>
                <a:path w="24765" h="6350">
                  <a:moveTo>
                    <a:pt x="24384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24384" y="6095"/>
                  </a:lnTo>
                  <a:lnTo>
                    <a:pt x="243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910844" y="10290454"/>
            <a:ext cx="180467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i="1" spc="-5" dirty="0">
                <a:latin typeface="Calibri"/>
                <a:cs typeface="Calibri"/>
              </a:rPr>
              <a:t>Photo</a:t>
            </a:r>
            <a:r>
              <a:rPr sz="800" i="1" dirty="0">
                <a:latin typeface="Calibri"/>
                <a:cs typeface="Calibri"/>
              </a:rPr>
              <a:t> </a:t>
            </a:r>
            <a:r>
              <a:rPr sz="800" i="1" spc="-5" dirty="0">
                <a:latin typeface="Calibri"/>
                <a:cs typeface="Calibri"/>
              </a:rPr>
              <a:t>Sources:</a:t>
            </a:r>
            <a:r>
              <a:rPr sz="800" i="1" spc="25" dirty="0"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2"/>
              </a:rPr>
              <a:t>https://www.greensoap.gr/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67308" y="399287"/>
            <a:ext cx="7002780" cy="9485630"/>
            <a:chOff x="567308" y="399287"/>
            <a:chExt cx="7002780" cy="9485630"/>
          </a:xfrm>
        </p:grpSpPr>
        <p:sp>
          <p:nvSpPr>
            <p:cNvPr id="23" name="object 23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76071" y="8420099"/>
              <a:ext cx="6412865" cy="1458595"/>
            </a:xfrm>
            <a:custGeom>
              <a:avLst/>
              <a:gdLst/>
              <a:ahLst/>
              <a:cxnLst/>
              <a:rect l="l" t="t" r="r" b="b"/>
              <a:pathLst>
                <a:path w="6412865" h="1458595">
                  <a:moveTo>
                    <a:pt x="3848100" y="749807"/>
                  </a:moveTo>
                  <a:lnTo>
                    <a:pt x="6412610" y="749807"/>
                  </a:lnTo>
                </a:path>
                <a:path w="6412865" h="1458595">
                  <a:moveTo>
                    <a:pt x="0" y="0"/>
                  </a:moveTo>
                  <a:lnTo>
                    <a:pt x="6412357" y="0"/>
                  </a:lnTo>
                </a:path>
                <a:path w="6412865" h="1458595">
                  <a:moveTo>
                    <a:pt x="3848100" y="1458467"/>
                  </a:moveTo>
                  <a:lnTo>
                    <a:pt x="6412610" y="1458467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397375" y="8327897"/>
              <a:ext cx="896619" cy="218440"/>
            </a:xfrm>
            <a:custGeom>
              <a:avLst/>
              <a:gdLst/>
              <a:ahLst/>
              <a:cxnLst/>
              <a:rect l="l" t="t" r="r" b="b"/>
              <a:pathLst>
                <a:path w="896620" h="218440">
                  <a:moveTo>
                    <a:pt x="896112" y="0"/>
                  </a:moveTo>
                  <a:lnTo>
                    <a:pt x="84886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848868" y="217932"/>
                  </a:lnTo>
                  <a:lnTo>
                    <a:pt x="896112" y="217932"/>
                  </a:lnTo>
                  <a:lnTo>
                    <a:pt x="896112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715374" y="8308593"/>
            <a:ext cx="2580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r>
              <a:rPr sz="1400" b="1" spc="-2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412996" y="9062211"/>
            <a:ext cx="1201420" cy="218440"/>
          </a:xfrm>
          <a:custGeom>
            <a:avLst/>
            <a:gdLst/>
            <a:ahLst/>
            <a:cxnLst/>
            <a:rect l="l" t="t" r="r" b="b"/>
            <a:pathLst>
              <a:path w="1201420" h="218440">
                <a:moveTo>
                  <a:pt x="1200912" y="0"/>
                </a:moveTo>
                <a:lnTo>
                  <a:pt x="1153668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1153668" y="217932"/>
                </a:lnTo>
                <a:lnTo>
                  <a:pt x="1200912" y="217932"/>
                </a:lnTo>
                <a:lnTo>
                  <a:pt x="1200912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412996" y="9042603"/>
            <a:ext cx="120332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R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GANI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ZA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Ç</a:t>
            </a:r>
            <a:r>
              <a:rPr sz="1400" b="1" spc="-25" dirty="0">
                <a:solidFill>
                  <a:srgbClr val="F1F1F1"/>
                </a:solidFill>
                <a:latin typeface="Calibri"/>
                <a:cs typeface="Calibri"/>
              </a:rPr>
              <a:t>ÃO</a:t>
            </a:r>
            <a:r>
              <a:rPr sz="1400" b="1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397375" y="9774592"/>
            <a:ext cx="559435" cy="218440"/>
          </a:xfrm>
          <a:custGeom>
            <a:avLst/>
            <a:gdLst/>
            <a:ahLst/>
            <a:cxnLst/>
            <a:rect l="l" t="t" r="r" b="b"/>
            <a:pathLst>
              <a:path w="559435" h="218440">
                <a:moveTo>
                  <a:pt x="559308" y="0"/>
                </a:moveTo>
                <a:lnTo>
                  <a:pt x="512064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512064" y="217932"/>
                </a:lnTo>
                <a:lnTo>
                  <a:pt x="559308" y="217932"/>
                </a:lnTo>
                <a:lnTo>
                  <a:pt x="55930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385564" y="9661724"/>
            <a:ext cx="1118870" cy="575310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52069">
              <a:lnSpc>
                <a:spcPct val="100000"/>
              </a:lnSpc>
              <a:spcBef>
                <a:spcPts val="840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info@greensoap.gr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11898" y="8327897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811898" y="8308593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1004569" cy="233679"/>
            </a:xfrm>
            <a:custGeom>
              <a:avLst/>
              <a:gdLst/>
              <a:ahLst/>
              <a:cxnLst/>
              <a:rect l="l" t="t" r="r" b="b"/>
              <a:pathLst>
                <a:path w="1004569" h="233679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1004569" h="233679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-12700" y="4731765"/>
            <a:ext cx="35179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68883" y="5036057"/>
            <a:ext cx="2827020" cy="33274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>
              <a:lnSpc>
                <a:spcPts val="1090"/>
              </a:lnSpc>
              <a:spcBef>
                <a:spcPts val="330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Programas comunitários de gestão/reciclagem de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resíduos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81317" y="5418073"/>
            <a:ext cx="2185670" cy="233679"/>
          </a:xfrm>
          <a:custGeom>
            <a:avLst/>
            <a:gdLst/>
            <a:ahLst/>
            <a:cxnLst/>
            <a:rect l="l" t="t" r="r" b="b"/>
            <a:pathLst>
              <a:path w="2185670" h="233679">
                <a:moveTo>
                  <a:pt x="2135124" y="0"/>
                </a:moveTo>
                <a:lnTo>
                  <a:pt x="42672" y="0"/>
                </a:lnTo>
                <a:lnTo>
                  <a:pt x="0" y="0"/>
                </a:lnTo>
                <a:lnTo>
                  <a:pt x="0" y="233172"/>
                </a:lnTo>
                <a:lnTo>
                  <a:pt x="42672" y="233172"/>
                </a:lnTo>
                <a:lnTo>
                  <a:pt x="2135124" y="233172"/>
                </a:lnTo>
                <a:lnTo>
                  <a:pt x="2135124" y="0"/>
                </a:lnTo>
                <a:close/>
              </a:path>
              <a:path w="2185670" h="233679">
                <a:moveTo>
                  <a:pt x="2185428" y="0"/>
                </a:moveTo>
                <a:lnTo>
                  <a:pt x="2135136" y="0"/>
                </a:lnTo>
                <a:lnTo>
                  <a:pt x="2135136" y="233172"/>
                </a:lnTo>
                <a:lnTo>
                  <a:pt x="2185428" y="233172"/>
                </a:lnTo>
                <a:lnTo>
                  <a:pt x="218542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11555" y="5398388"/>
            <a:ext cx="216916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4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2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8883" y="5702553"/>
            <a:ext cx="142811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Bulgária,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Cidade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Sófia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81317" y="6137528"/>
            <a:ext cx="1649095" cy="233679"/>
          </a:xfrm>
          <a:custGeom>
            <a:avLst/>
            <a:gdLst/>
            <a:ahLst/>
            <a:cxnLst/>
            <a:rect l="l" t="t" r="r" b="b"/>
            <a:pathLst>
              <a:path w="1649095" h="233679">
                <a:moveTo>
                  <a:pt x="1598676" y="0"/>
                </a:moveTo>
                <a:lnTo>
                  <a:pt x="42672" y="0"/>
                </a:lnTo>
                <a:lnTo>
                  <a:pt x="0" y="0"/>
                </a:lnTo>
                <a:lnTo>
                  <a:pt x="0" y="233172"/>
                </a:lnTo>
                <a:lnTo>
                  <a:pt x="42672" y="233172"/>
                </a:lnTo>
                <a:lnTo>
                  <a:pt x="1598676" y="233172"/>
                </a:lnTo>
                <a:lnTo>
                  <a:pt x="1598676" y="0"/>
                </a:lnTo>
                <a:close/>
              </a:path>
              <a:path w="1649095" h="233679">
                <a:moveTo>
                  <a:pt x="1648980" y="0"/>
                </a:moveTo>
                <a:lnTo>
                  <a:pt x="1598688" y="0"/>
                </a:lnTo>
                <a:lnTo>
                  <a:pt x="1598688" y="233172"/>
                </a:lnTo>
                <a:lnTo>
                  <a:pt x="1648980" y="233172"/>
                </a:lnTo>
                <a:lnTo>
                  <a:pt x="1648980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-12700" y="6118097"/>
            <a:ext cx="35147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6575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10" dirty="0">
                <a:solidFill>
                  <a:srgbClr val="F1F1F1"/>
                </a:solidFill>
                <a:latin typeface="Calibri"/>
                <a:cs typeface="Calibri"/>
              </a:rPr>
              <a:t>VISADO	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859529" y="5765672"/>
            <a:ext cx="3072130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plataforma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NO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WASTE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gerida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pela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equipa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Sófia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Verde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 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onde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localizar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pontos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recolha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resíduos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relevantes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envolver em campanhas voluntárias de recolha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resíduos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organizadas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periodicamente.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68883" y="6472554"/>
            <a:ext cx="2847340" cy="131127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algn="just">
              <a:lnSpc>
                <a:spcPct val="83300"/>
              </a:lnSpc>
              <a:spcBef>
                <a:spcPts val="32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desafio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mais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significativo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para</a:t>
            </a:r>
            <a:r>
              <a:rPr sz="1100" spc="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spc="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recolha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seletiva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todos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cidadãos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tenham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consciência da sua responsabilidade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ambiente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saúde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pessoas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animais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circundantes,</a:t>
            </a:r>
            <a:r>
              <a:rPr sz="1100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spc="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sz="11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esforcem</a:t>
            </a:r>
            <a:r>
              <a:rPr sz="1100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por</a:t>
            </a:r>
            <a:r>
              <a:rPr sz="1100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colocarem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pilhas,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os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resíduos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perigosos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REEE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(Resíduos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Equipamentos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Elétricos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Eletrónicos) gerados em cada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lar 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escritório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nos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contentores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resíduos.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0" y="624839"/>
            <a:ext cx="7559040" cy="3850004"/>
            <a:chOff x="0" y="624839"/>
            <a:chExt cx="7559040" cy="3850004"/>
          </a:xfrm>
        </p:grpSpPr>
        <p:sp>
          <p:nvSpPr>
            <p:cNvPr id="32" name="object 32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377696" y="3529583"/>
              <a:ext cx="4932045" cy="762000"/>
            </a:xfrm>
            <a:custGeom>
              <a:avLst/>
              <a:gdLst/>
              <a:ahLst/>
              <a:cxnLst/>
              <a:rect l="l" t="t" r="r" b="b"/>
              <a:pathLst>
                <a:path w="4932045" h="762000">
                  <a:moveTo>
                    <a:pt x="4931664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4931664" y="762000"/>
                  </a:lnTo>
                  <a:lnTo>
                    <a:pt x="4931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930522" y="7778622"/>
            <a:ext cx="3071495" cy="20231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sistema integrado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gestão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resíduos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maior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Município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Bulgária, na capital Sófia, está em vigor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desde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2015.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Inclui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reciclagem,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tratamento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utilização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 resíduos,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organização 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recolha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seletiva.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sistema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constante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aperfeiçoamento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visa reduzir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impacto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resíduos,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melhorar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reciclagem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estimular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investimento na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gestão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resíduos em Sófia. Apesar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dos esforços da Câmara Municipal, reconhece-se 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novos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investimentos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redução,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reutilização,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reparação,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reciclagem, recuperação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eliminação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essenciais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recolha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seletiva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eficiente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sustentável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resíduos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cidade.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1502410" y="3490721"/>
            <a:ext cx="44691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NoWaste</a:t>
            </a:r>
            <a:r>
              <a:rPr spc="-25" dirty="0"/>
              <a:t> </a:t>
            </a:r>
            <a:r>
              <a:rPr dirty="0"/>
              <a:t>-</a:t>
            </a:r>
            <a:r>
              <a:rPr spc="-20" dirty="0"/>
              <a:t> </a:t>
            </a:r>
            <a:r>
              <a:rPr spc="-5" dirty="0"/>
              <a:t>GUIA</a:t>
            </a:r>
            <a:r>
              <a:rPr spc="-35" dirty="0"/>
              <a:t> </a:t>
            </a:r>
            <a:r>
              <a:rPr spc="-45" dirty="0"/>
              <a:t>PARA</a:t>
            </a:r>
            <a:r>
              <a:rPr spc="-15" dirty="0"/>
              <a:t> </a:t>
            </a:r>
            <a:r>
              <a:rPr spc="-10" dirty="0"/>
              <a:t>COLABORAR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502410" y="3821429"/>
            <a:ext cx="47726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solidFill>
                  <a:srgbClr val="EB7339"/>
                </a:solidFill>
                <a:latin typeface="Calibri"/>
                <a:cs typeface="Calibri"/>
              </a:rPr>
              <a:t>SEPARAÇÃO</a:t>
            </a:r>
            <a:r>
              <a:rPr sz="24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24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EB7339"/>
                </a:solidFill>
                <a:latin typeface="Calibri"/>
                <a:cs typeface="Calibri"/>
              </a:rPr>
              <a:t>RESÍDUOS</a:t>
            </a:r>
            <a:r>
              <a:rPr sz="24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EB7339"/>
                </a:solidFill>
                <a:latin typeface="Calibri"/>
                <a:cs typeface="Calibri"/>
              </a:rPr>
              <a:t>DAS</a:t>
            </a:r>
            <a:r>
              <a:rPr sz="24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EB7339"/>
                </a:solidFill>
                <a:latin typeface="Calibri"/>
                <a:cs typeface="Calibri"/>
              </a:rPr>
              <a:t>CASAS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9" name="object 3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42888" y="6970776"/>
            <a:ext cx="595884" cy="597408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3634994" y="6886702"/>
            <a:ext cx="3132455" cy="61785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231140" marR="351155">
              <a:lnSpc>
                <a:spcPct val="64400"/>
              </a:lnSpc>
              <a:spcBef>
                <a:spcPts val="865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spc="-39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A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110"/>
              </a:lnSpc>
              <a:tabLst>
                <a:tab pos="3119120" algn="l"/>
              </a:tabLst>
            </a:pPr>
            <a:r>
              <a:rPr sz="1100" u="heavy" dirty="0">
                <a:solidFill>
                  <a:srgbClr val="FFFFFF"/>
                </a:solidFill>
                <a:uFill>
                  <a:solidFill>
                    <a:srgbClr val="354F92"/>
                  </a:solidFill>
                </a:uFill>
                <a:latin typeface="Calibri"/>
                <a:cs typeface="Calibri"/>
              </a:rPr>
              <a:t> 	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3620261" y="4946903"/>
            <a:ext cx="3940175" cy="611505"/>
            <a:chOff x="3620261" y="4946903"/>
            <a:chExt cx="3940175" cy="611505"/>
          </a:xfrm>
        </p:grpSpPr>
        <p:sp>
          <p:nvSpPr>
            <p:cNvPr id="42" name="object 42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</p:grp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57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50208" y="4396739"/>
            <a:ext cx="3151632" cy="1652016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50208" y="6198107"/>
            <a:ext cx="3151632" cy="1613915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746251" y="1186941"/>
            <a:ext cx="2941955" cy="11087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desafio mais significativo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recolha seletiva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cidadãos compreenderem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responsabilidade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saúde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animais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circundantes,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fazerem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esforços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colocarem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pilhas,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resíduos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perigosos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REEE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gerados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cada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lar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escritório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contentores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resíduos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adequados.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6251" y="2406522"/>
            <a:ext cx="2941955" cy="17183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abordar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problema,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“Sófia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Verde",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Agência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Desenvolvimento de Sófia, desenvolveu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guia online </a:t>
            </a:r>
            <a:r>
              <a:rPr sz="1100" i="1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i="1" spc="-5" dirty="0">
                <a:solidFill>
                  <a:srgbClr val="404040"/>
                </a:solidFill>
                <a:latin typeface="Calibri"/>
                <a:cs typeface="Calibri"/>
              </a:rPr>
              <a:t>WASTE.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plataforma fornece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informações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diferentes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tipos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resíduos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 eliminados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recolhidos.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mapa mostra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localização dos diferentes tipos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contentores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recolha separada de resíduos,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sítios municipais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matérias-primas secundárias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centros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reutilização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reparação.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horários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recolha de resíduos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construção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volumosos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região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estão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disponíveis.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6251" y="4235576"/>
            <a:ext cx="2941955" cy="43091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Entidades envolvidas: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Câmara Municipal de Sófia,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Ministério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Ambiente,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cidadãos,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empresas,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operadores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resíduos.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Sra.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Desislava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Stoyanova,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membro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equipa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i="1" spc="-5" dirty="0">
                <a:solidFill>
                  <a:srgbClr val="404040"/>
                </a:solidFill>
                <a:latin typeface="Calibri"/>
                <a:cs typeface="Calibri"/>
              </a:rPr>
              <a:t>Sófia</a:t>
            </a:r>
            <a:r>
              <a:rPr sz="1100" i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i="1" spc="-5" dirty="0">
                <a:solidFill>
                  <a:srgbClr val="404040"/>
                </a:solidFill>
                <a:latin typeface="Calibri"/>
                <a:cs typeface="Calibri"/>
              </a:rPr>
              <a:t>Verde</a:t>
            </a:r>
            <a:r>
              <a:rPr sz="1100" i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partilhou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importante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manter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plataforma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i="1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i="1" spc="-5" dirty="0">
                <a:solidFill>
                  <a:srgbClr val="404040"/>
                </a:solidFill>
                <a:latin typeface="Calibri"/>
                <a:cs typeface="Calibri"/>
              </a:rPr>
              <a:t> WASTE</a:t>
            </a:r>
            <a:r>
              <a:rPr sz="1100" i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totalmente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operacional: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Calibri"/>
              <a:cs typeface="Calibri"/>
            </a:endParaRPr>
          </a:p>
          <a:p>
            <a:pPr marL="13970" marR="10160" indent="29209" algn="ctr">
              <a:lnSpc>
                <a:spcPct val="90900"/>
              </a:lnSpc>
            </a:pP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" O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principal desafio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é 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atualização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regular da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informação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no site. Sófia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está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crescer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rapidamente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em número de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habitantes.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Novos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locais de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produção,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escritórios 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áreas residenciais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estão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 abrir todos os dias. Aqui o papel das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nossas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campanhas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voluntariado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para a recolha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informação atualizada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é da maior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importância.“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desenvolvimento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sistemas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gestão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resíduos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importante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prevenção de resíduos.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experiência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valiosa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outros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municípios.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prevenção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resíduos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 mais eficiente de melhorar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eficiência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recursos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reduzir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impacto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ambiental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77436" y="1186941"/>
            <a:ext cx="2941320" cy="8039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resíduos,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criando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apoiando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redes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reutilização </a:t>
            </a:r>
            <a:r>
              <a:rPr sz="1100" spc="-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reparação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esquemas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recompra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recarga,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encorajando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reprodução,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renovação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quando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apropriado,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reutilização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produtos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plataformas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partilha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informação..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77436" y="2101722"/>
            <a:ext cx="294195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disseminação das oportunidades da plataforma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leva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efeitos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secundários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verdes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positivos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-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resíduos serão evitados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reutilizados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não serão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incinerados, depositados em aterro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despejados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paisagem.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84961" y="8948419"/>
            <a:ext cx="5082540" cy="917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1/8/2019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78358" y="399287"/>
            <a:ext cx="6991984" cy="8521065"/>
            <a:chOff x="578358" y="399287"/>
            <a:chExt cx="6991984" cy="8521065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78358" y="8786621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833872" y="832561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978661" y="8487282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2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0279" y="8584723"/>
              <a:ext cx="153924" cy="23009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941568" y="8430767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58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4583</Words>
  <Application>Microsoft Office PowerPoint</Application>
  <PresentationFormat>Custom</PresentationFormat>
  <Paragraphs>285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 MT</vt:lpstr>
      <vt:lpstr>Calibri</vt:lpstr>
      <vt:lpstr>Office Theme</vt:lpstr>
      <vt:lpstr>Programas</vt:lpstr>
      <vt:lpstr>MISSÃO CASCAS SOLIDÁRIAS (MCS)</vt:lpstr>
      <vt:lpstr>PowerPoint Presentation</vt:lpstr>
      <vt:lpstr>PowerPoint Presentation</vt:lpstr>
      <vt:lpstr>GREEN SOAP</vt:lpstr>
      <vt:lpstr>PowerPoint Presentation</vt:lpstr>
      <vt:lpstr>PowerPoint Presentation</vt:lpstr>
      <vt:lpstr>NoWaste - GUIA PARA COLABORAR</vt:lpstr>
      <vt:lpstr>PowerPoint Presentation</vt:lpstr>
      <vt:lpstr>PowerPoint Presentation</vt:lpstr>
      <vt:lpstr>O PROJETO USELESS</vt:lpstr>
      <vt:lpstr>PowerPoint Presentation</vt:lpstr>
      <vt:lpstr>PowerPoint Presentation</vt:lpstr>
      <vt:lpstr>INICIATIVA DE COMPOSTAGEM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Mert Özmutaf</dc:creator>
  <cp:lastModifiedBy>canice euei</cp:lastModifiedBy>
  <cp:revision>1</cp:revision>
  <dcterms:created xsi:type="dcterms:W3CDTF">2023-10-31T09:35:11Z</dcterms:created>
  <dcterms:modified xsi:type="dcterms:W3CDTF">2023-10-31T09:36:23Z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2023-05-12T00:00:00Z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2023-10-31T00:00:00Z</vt:filetime>
  </property>
</Properties>
</file>