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2236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2410" y="3706748"/>
            <a:ext cx="4646930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61" y="10349738"/>
            <a:ext cx="197485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2.png"/><Relationship Id="rId7" Type="http://schemas.openxmlformats.org/officeDocument/2006/relationships/slide" Target="slide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33.jpg"/><Relationship Id="rId3" Type="http://schemas.openxmlformats.org/officeDocument/2006/relationships/image" Target="../media/image2.png"/><Relationship Id="rId7" Type="http://schemas.openxmlformats.org/officeDocument/2006/relationships/image" Target="../media/image28.jpg"/><Relationship Id="rId12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reddoorphoto.org/about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cecas.ie/wp-content/uploads/2021/09/Exodea-Consultants-Report-Feasibility-Study-CECAS-2021.pdf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27.jpg"/><Relationship Id="rId9" Type="http://schemas.openxmlformats.org/officeDocument/2006/relationships/image" Target="../media/image30.jpg"/><Relationship Id="rId14" Type="http://schemas.openxmlformats.org/officeDocument/2006/relationships/hyperlink" Target="mailto:info@greenskibbereen.i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communitypower.ie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5" Type="http://schemas.openxmlformats.org/officeDocument/2006/relationships/hyperlink" Target="https://communitypower.ie/our-story/" TargetMode="Externa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5M68ya9mXs8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youtu.be/ZhRiVmhS8T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thevillage.ie/" TargetMode="External"/><Relationship Id="rId11" Type="http://schemas.openxmlformats.org/officeDocument/2006/relationships/image" Target="../media/image43.png"/><Relationship Id="rId5" Type="http://schemas.openxmlformats.org/officeDocument/2006/relationships/hyperlink" Target="mailto:office@thevillage.ie" TargetMode="External"/><Relationship Id="rId10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coopernico@coopernico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hyperlink" Target="https://www.coopernico.org/e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grigoriur@abv.b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20.jpg"/><Relationship Id="rId4" Type="http://schemas.openxmlformats.org/officeDocument/2006/relationships/hyperlink" Target="http://www.bratsigovo.bg/documents.php?id=143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ecas.ie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buildingsofireland.ie/buildings-search/building/20914210/myross-wood-house-ardagh-cork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2.jpg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CECAS.IE" TargetMode="External"/><Relationship Id="rId5" Type="http://schemas.openxmlformats.org/officeDocument/2006/relationships/hyperlink" Target="https://www.seai.ie/" TargetMode="External"/><Relationship Id="rId10" Type="http://schemas.openxmlformats.org/officeDocument/2006/relationships/image" Target="../media/image26.jpg"/><Relationship Id="rId4" Type="http://schemas.openxmlformats.org/officeDocument/2006/relationships/image" Target="../media/image24.jp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606039" y="1456943"/>
            <a:ext cx="4340860" cy="8662670"/>
            <a:chOff x="2606039" y="1456943"/>
            <a:chExt cx="4340860" cy="8662670"/>
          </a:xfrm>
        </p:grpSpPr>
        <p:sp>
          <p:nvSpPr>
            <p:cNvPr id="8" name="object 8"/>
            <p:cNvSpPr/>
            <p:nvPr/>
          </p:nvSpPr>
          <p:spPr>
            <a:xfrm>
              <a:off x="3166871" y="1456943"/>
              <a:ext cx="3779520" cy="8662670"/>
            </a:xfrm>
            <a:custGeom>
              <a:avLst/>
              <a:gdLst/>
              <a:ahLst/>
              <a:cxnLst/>
              <a:rect l="l" t="t" r="r" b="b"/>
              <a:pathLst>
                <a:path w="3779520" h="8662670">
                  <a:moveTo>
                    <a:pt x="3779520" y="0"/>
                  </a:moveTo>
                  <a:lnTo>
                    <a:pt x="0" y="0"/>
                  </a:lnTo>
                  <a:lnTo>
                    <a:pt x="0" y="8662416"/>
                  </a:lnTo>
                  <a:lnTo>
                    <a:pt x="3779520" y="8662416"/>
                  </a:lnTo>
                  <a:lnTo>
                    <a:pt x="3779520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06039" y="1949195"/>
              <a:ext cx="3238500" cy="1976755"/>
            </a:xfrm>
            <a:custGeom>
              <a:avLst/>
              <a:gdLst/>
              <a:ahLst/>
              <a:cxnLst/>
              <a:rect l="l" t="t" r="r" b="b"/>
              <a:pathLst>
                <a:path w="3238500" h="1976754">
                  <a:moveTo>
                    <a:pt x="3238500" y="0"/>
                  </a:moveTo>
                  <a:lnTo>
                    <a:pt x="0" y="0"/>
                  </a:lnTo>
                  <a:lnTo>
                    <a:pt x="0" y="1976627"/>
                  </a:lnTo>
                  <a:lnTo>
                    <a:pt x="3238500" y="1976627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90925" y="4282566"/>
            <a:ext cx="2901315" cy="11054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ts val="1945"/>
              </a:lnSpc>
              <a:buClr>
                <a:srgbClr val="EB7339"/>
              </a:buClr>
              <a:buSzPct val="130000"/>
              <a:buAutoNum type="arabicPeriod"/>
              <a:tabLst>
                <a:tab pos="354965" algn="l"/>
              </a:tabLst>
            </a:pP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COOPÉRNICO,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COOPERATIVA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ENERGIAS</a:t>
            </a:r>
            <a:r>
              <a:rPr sz="1500" b="1" u="sng" spc="-6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RENOVÁVEIS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marR="20955" indent="-342900">
              <a:lnSpc>
                <a:spcPct val="95200"/>
              </a:lnSpc>
              <a:spcBef>
                <a:spcPts val="1460"/>
              </a:spcBef>
              <a:buClr>
                <a:srgbClr val="EB7339"/>
              </a:buClr>
              <a:buSzPct val="130000"/>
              <a:buAutoNum type="arabicPeriod" startAt="2"/>
              <a:tabLst>
                <a:tab pos="355600" algn="l"/>
              </a:tabLst>
            </a:pP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ENERGIA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VERDE</a:t>
            </a:r>
            <a:r>
              <a:rPr sz="1500" b="1" u="sng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</a:t>
            </a:r>
            <a:r>
              <a:rPr sz="1500" b="1" u="sng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MUNICÍPIO</a:t>
            </a:r>
            <a:r>
              <a:rPr sz="1500" b="1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BRATSIGOVO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0925" y="5653862"/>
            <a:ext cx="1910714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9"/>
              </a:lnSpc>
              <a:tabLst>
                <a:tab pos="354965" algn="l"/>
              </a:tabLst>
            </a:pPr>
            <a:r>
              <a:rPr sz="1950" b="1" spc="-2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3.</a:t>
            </a: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	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SKIBBEREEN</a:t>
            </a:r>
            <a:r>
              <a:rPr sz="1500" b="1" u="sng" spc="-5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VERDE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90925" y="6111620"/>
            <a:ext cx="295910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  <a:tabLst>
                <a:tab pos="354965" algn="l"/>
              </a:tabLst>
            </a:pPr>
            <a:r>
              <a:rPr sz="1950" b="1" spc="-2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4.</a:t>
            </a: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	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TEMPLEDERRY</a:t>
            </a:r>
            <a:r>
              <a:rPr sz="1500" b="1" u="sng" spc="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FORNECIMENTO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</a:t>
            </a:r>
            <a:r>
              <a:rPr sz="1500" b="1" u="sng" spc="-3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ENERGIA</a:t>
            </a:r>
            <a:r>
              <a:rPr sz="1500" b="1" u="sng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RENOVÁVEL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90925" y="6797420"/>
            <a:ext cx="2708275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9"/>
              </a:lnSpc>
              <a:tabLst>
                <a:tab pos="354965" algn="l"/>
              </a:tabLst>
            </a:pPr>
            <a:r>
              <a:rPr sz="1950" b="1" spc="-2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5.</a:t>
            </a: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	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CLOUGHJORDAN</a:t>
            </a:r>
            <a:r>
              <a:rPr sz="1500" b="1" u="sng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ECOVILLAGE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818002" y="2298573"/>
            <a:ext cx="2521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96060" algn="l"/>
              </a:tabLst>
            </a:pPr>
            <a:r>
              <a:rPr sz="2800" spc="229" dirty="0"/>
              <a:t>Energia</a:t>
            </a:r>
            <a:r>
              <a:rPr sz="2800" dirty="0"/>
              <a:t>	</a:t>
            </a:r>
            <a:r>
              <a:rPr sz="2800" spc="170" dirty="0"/>
              <a:t>Verde</a:t>
            </a:r>
            <a:endParaRPr sz="2800"/>
          </a:p>
        </p:txBody>
      </p:sp>
      <p:sp>
        <p:nvSpPr>
          <p:cNvPr id="15" name="object 15"/>
          <p:cNvSpPr txBox="1"/>
          <p:nvPr/>
        </p:nvSpPr>
        <p:spPr>
          <a:xfrm>
            <a:off x="2818002" y="2682620"/>
            <a:ext cx="22263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250" dirty="0">
                <a:solidFill>
                  <a:srgbClr val="EB7339"/>
                </a:solidFill>
                <a:latin typeface="Calibri"/>
                <a:cs typeface="Calibri"/>
              </a:rPr>
              <a:t>Comunitária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10325" y="225627"/>
            <a:ext cx="7969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25" dirty="0">
                <a:solidFill>
                  <a:srgbClr val="EB7339"/>
                </a:solidFill>
                <a:latin typeface="Calibri"/>
                <a:cs typeface="Calibri"/>
              </a:rPr>
              <a:t>02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6199" y="5707126"/>
            <a:ext cx="230314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alterações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tido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impacto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físico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negativo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nosso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ambiente,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sociedade,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economia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naturais.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Devem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tomadas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medidas</a:t>
            </a:r>
            <a:r>
              <a:rPr sz="1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urgentes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responder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crise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climática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futuro sustentável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todos.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0103" y="6773926"/>
            <a:ext cx="2317750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verde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referem-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0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ações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energéticas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coletivas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orientadas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pelos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cidadãos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ajudam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preparar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caminho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transição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energia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limpa,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mesmo tempo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movem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cidadãos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frente.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Contribuem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aumentar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aceitação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pública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projetos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energias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e,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mesmo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tempo,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o potencial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proporcionar benefícios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diretos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cidadãos,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aumentando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eficiência</a:t>
            </a:r>
            <a:r>
              <a:rPr sz="1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energética, baixando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contas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criando oportunidades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emprego</a:t>
            </a:r>
            <a:r>
              <a:rPr sz="10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local.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055" y="8907906"/>
            <a:ext cx="2321560" cy="786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selecionados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casos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iniciativas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projetos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Verde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Comunitária,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transferir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aplicação</a:t>
            </a:r>
            <a:r>
              <a:rPr sz="1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estimular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implementação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iniciativas</a:t>
            </a:r>
            <a:r>
              <a:rPr sz="1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semelhantes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nível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comunitário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Europa.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1456943"/>
            <a:ext cx="3166745" cy="3812540"/>
          </a:xfrm>
          <a:custGeom>
            <a:avLst/>
            <a:gdLst/>
            <a:ahLst/>
            <a:cxnLst/>
            <a:rect l="l" t="t" r="r" b="b"/>
            <a:pathLst>
              <a:path w="3166745" h="3812540">
                <a:moveTo>
                  <a:pt x="3166364" y="0"/>
                </a:moveTo>
                <a:lnTo>
                  <a:pt x="0" y="0"/>
                </a:lnTo>
                <a:lnTo>
                  <a:pt x="0" y="492760"/>
                </a:lnTo>
                <a:lnTo>
                  <a:pt x="0" y="2468880"/>
                </a:lnTo>
                <a:lnTo>
                  <a:pt x="0" y="3812540"/>
                </a:lnTo>
                <a:lnTo>
                  <a:pt x="3166364" y="3812540"/>
                </a:lnTo>
                <a:lnTo>
                  <a:pt x="3166364" y="2468880"/>
                </a:lnTo>
                <a:lnTo>
                  <a:pt x="2606421" y="2468880"/>
                </a:lnTo>
                <a:lnTo>
                  <a:pt x="2606421" y="492760"/>
                </a:lnTo>
                <a:lnTo>
                  <a:pt x="3166364" y="492760"/>
                </a:lnTo>
                <a:lnTo>
                  <a:pt x="3166364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760475"/>
            <a:ext cx="3779520" cy="4509516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066742" y="4261133"/>
            <a:ext cx="340995" cy="514350"/>
            <a:chOff x="7066742" y="4261133"/>
            <a:chExt cx="340995" cy="514350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50798" y="4261133"/>
              <a:ext cx="209472" cy="17396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066742" y="4351053"/>
              <a:ext cx="340995" cy="424815"/>
            </a:xfrm>
            <a:custGeom>
              <a:avLst/>
              <a:gdLst/>
              <a:ahLst/>
              <a:cxnLst/>
              <a:rect l="l" t="t" r="r" b="b"/>
              <a:pathLst>
                <a:path w="340995" h="424814">
                  <a:moveTo>
                    <a:pt x="24959" y="95694"/>
                  </a:moveTo>
                  <a:lnTo>
                    <a:pt x="9681" y="100185"/>
                  </a:lnTo>
                  <a:lnTo>
                    <a:pt x="0" y="111176"/>
                  </a:lnTo>
                  <a:lnTo>
                    <a:pt x="45" y="128109"/>
                  </a:lnTo>
                  <a:lnTo>
                    <a:pt x="51226" y="358614"/>
                  </a:lnTo>
                  <a:lnTo>
                    <a:pt x="51226" y="359884"/>
                  </a:lnTo>
                  <a:lnTo>
                    <a:pt x="52369" y="361027"/>
                  </a:lnTo>
                  <a:lnTo>
                    <a:pt x="54782" y="362297"/>
                  </a:lnTo>
                  <a:lnTo>
                    <a:pt x="221533" y="423130"/>
                  </a:lnTo>
                  <a:lnTo>
                    <a:pt x="223946" y="424400"/>
                  </a:lnTo>
                  <a:lnTo>
                    <a:pt x="226232" y="423130"/>
                  </a:lnTo>
                  <a:lnTo>
                    <a:pt x="227502" y="420717"/>
                  </a:lnTo>
                  <a:lnTo>
                    <a:pt x="252521" y="365853"/>
                  </a:lnTo>
                  <a:lnTo>
                    <a:pt x="252521" y="364583"/>
                  </a:lnTo>
                  <a:lnTo>
                    <a:pt x="253664" y="364583"/>
                  </a:lnTo>
                  <a:lnTo>
                    <a:pt x="290528" y="338834"/>
                  </a:lnTo>
                  <a:lnTo>
                    <a:pt x="316355" y="314418"/>
                  </a:lnTo>
                  <a:lnTo>
                    <a:pt x="332585" y="290002"/>
                  </a:lnTo>
                  <a:lnTo>
                    <a:pt x="340659" y="264253"/>
                  </a:lnTo>
                  <a:lnTo>
                    <a:pt x="339421" y="239639"/>
                  </a:lnTo>
                  <a:lnTo>
                    <a:pt x="329896" y="222311"/>
                  </a:lnTo>
                  <a:lnTo>
                    <a:pt x="316799" y="211032"/>
                  </a:lnTo>
                  <a:lnTo>
                    <a:pt x="304845" y="204563"/>
                  </a:lnTo>
                  <a:lnTo>
                    <a:pt x="300146" y="202150"/>
                  </a:lnTo>
                  <a:lnTo>
                    <a:pt x="296590" y="199737"/>
                  </a:lnTo>
                  <a:lnTo>
                    <a:pt x="265602" y="166336"/>
                  </a:lnTo>
                  <a:lnTo>
                    <a:pt x="257220" y="162780"/>
                  </a:lnTo>
                  <a:lnTo>
                    <a:pt x="248965" y="162780"/>
                  </a:lnTo>
                  <a:lnTo>
                    <a:pt x="244139" y="161510"/>
                  </a:lnTo>
                  <a:lnTo>
                    <a:pt x="241726" y="161510"/>
                  </a:lnTo>
                  <a:lnTo>
                    <a:pt x="240583" y="159097"/>
                  </a:lnTo>
                  <a:lnTo>
                    <a:pt x="89326" y="159097"/>
                  </a:lnTo>
                  <a:lnTo>
                    <a:pt x="82214" y="156811"/>
                  </a:lnTo>
                  <a:lnTo>
                    <a:pt x="77388" y="155541"/>
                  </a:lnTo>
                  <a:lnTo>
                    <a:pt x="73832" y="151985"/>
                  </a:lnTo>
                  <a:lnTo>
                    <a:pt x="71419" y="146016"/>
                  </a:lnTo>
                  <a:lnTo>
                    <a:pt x="63164" y="120870"/>
                  </a:lnTo>
                  <a:lnTo>
                    <a:pt x="59650" y="112801"/>
                  </a:lnTo>
                  <a:lnTo>
                    <a:pt x="54671" y="106424"/>
                  </a:lnTo>
                  <a:lnTo>
                    <a:pt x="48573" y="101617"/>
                  </a:lnTo>
                  <a:lnTo>
                    <a:pt x="41701" y="98264"/>
                  </a:lnTo>
                  <a:lnTo>
                    <a:pt x="24959" y="95694"/>
                  </a:lnTo>
                  <a:close/>
                </a:path>
                <a:path w="340995" h="424814">
                  <a:moveTo>
                    <a:pt x="177375" y="0"/>
                  </a:moveTo>
                  <a:lnTo>
                    <a:pt x="101264" y="149572"/>
                  </a:lnTo>
                  <a:lnTo>
                    <a:pt x="98851" y="157954"/>
                  </a:lnTo>
                  <a:lnTo>
                    <a:pt x="89326" y="159097"/>
                  </a:lnTo>
                  <a:lnTo>
                    <a:pt x="240583" y="159097"/>
                  </a:lnTo>
                  <a:lnTo>
                    <a:pt x="239440" y="157954"/>
                  </a:lnTo>
                  <a:lnTo>
                    <a:pt x="234384" y="146016"/>
                  </a:lnTo>
                  <a:lnTo>
                    <a:pt x="201213" y="123283"/>
                  </a:lnTo>
                  <a:lnTo>
                    <a:pt x="194101" y="122140"/>
                  </a:lnTo>
                  <a:lnTo>
                    <a:pt x="189402" y="120870"/>
                  </a:lnTo>
                  <a:lnTo>
                    <a:pt x="186989" y="120870"/>
                  </a:lnTo>
                  <a:lnTo>
                    <a:pt x="184576" y="119727"/>
                  </a:lnTo>
                  <a:lnTo>
                    <a:pt x="182163" y="117314"/>
                  </a:lnTo>
                  <a:lnTo>
                    <a:pt x="183433" y="114901"/>
                  </a:lnTo>
                  <a:lnTo>
                    <a:pt x="210738" y="39717"/>
                  </a:lnTo>
                  <a:lnTo>
                    <a:pt x="212101" y="27689"/>
                  </a:lnTo>
                  <a:lnTo>
                    <a:pt x="208119" y="17127"/>
                  </a:lnTo>
                  <a:lnTo>
                    <a:pt x="200112" y="8588"/>
                  </a:lnTo>
                  <a:lnTo>
                    <a:pt x="189402" y="2633"/>
                  </a:lnTo>
                  <a:lnTo>
                    <a:pt x="177375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0208" y="2921507"/>
            <a:ext cx="3119628" cy="421081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99287" y="1122044"/>
            <a:ext cx="2942590" cy="3699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Nascido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intervenientes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identificaram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climática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comunidade,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conseguiu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realizar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eficiência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criou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excelência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sustentabilidade.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91000"/>
              </a:lnSpc>
              <a:spcBef>
                <a:spcPts val="11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CECAS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inclusivo,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eficaz,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prático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inovador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investigar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demonstrar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soluções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perda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biodiversidade.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CECAS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oferece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investigar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sensibilizar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matérias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infraestruturas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comunidades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sustentáveis,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preservação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isso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interliga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climática.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Terá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educação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estudantes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poderão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vir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aprender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ambiente,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negócios,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alojamento,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investigação,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(que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acolhe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casamentos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concertos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verdes),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bem-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estar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outros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importantes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aprendizagem comunitária..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9708" y="7840726"/>
            <a:ext cx="2411730" cy="1439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Green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Skibbereen Website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21800"/>
              </a:lnSpc>
              <a:spcBef>
                <a:spcPts val="59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Centre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for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Excellence</a:t>
            </a:r>
            <a:r>
              <a:rPr sz="1100" u="sng" spc="-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for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Climate</a:t>
            </a:r>
            <a:r>
              <a:rPr sz="1100" u="sng" spc="-3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Action</a:t>
            </a:r>
            <a:r>
              <a:rPr sz="1100" u="sng" spc="-4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5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&amp;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Sustainability</a:t>
            </a:r>
            <a:r>
              <a:rPr sz="1100" u="sng" spc="-6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(CECAS)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CECAS</a:t>
            </a:r>
            <a:r>
              <a:rPr sz="1100" u="sng" spc="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Feasibility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Report</a:t>
            </a:r>
            <a:endParaRPr sz="1100">
              <a:latin typeface="Calibri"/>
              <a:cs typeface="Calibri"/>
            </a:endParaRPr>
          </a:p>
          <a:p>
            <a:pPr marL="12700" marR="13970">
              <a:lnSpc>
                <a:spcPct val="122000"/>
              </a:lnSpc>
              <a:spcBef>
                <a:spcPts val="585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Photos</a:t>
            </a:r>
            <a:r>
              <a:rPr sz="1100" u="sng" spc="-4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of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West</a:t>
            </a:r>
            <a:r>
              <a:rPr sz="1100" u="sng" spc="-3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Cork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credited</a:t>
            </a:r>
            <a:r>
              <a:rPr sz="1100" u="sng" spc="-2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to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Red 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Door</a:t>
            </a:r>
            <a:r>
              <a:rPr sz="1100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Photography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50208" y="1124711"/>
            <a:ext cx="3119628" cy="1623059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567308" y="399287"/>
            <a:ext cx="7002780" cy="9208135"/>
            <a:chOff x="567308" y="399287"/>
            <a:chExt cx="7002780" cy="920813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363" y="4794503"/>
              <a:ext cx="3098292" cy="6537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1415" y="5588507"/>
              <a:ext cx="3118104" cy="155905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41292" y="7877556"/>
              <a:ext cx="2470404" cy="163677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242816" y="7888223"/>
              <a:ext cx="2468880" cy="1630680"/>
            </a:xfrm>
            <a:custGeom>
              <a:avLst/>
              <a:gdLst/>
              <a:ahLst/>
              <a:cxnLst/>
              <a:rect l="l" t="t" r="r" b="b"/>
              <a:pathLst>
                <a:path w="2468879" h="1630679">
                  <a:moveTo>
                    <a:pt x="2457450" y="63881"/>
                  </a:moveTo>
                  <a:lnTo>
                    <a:pt x="2452370" y="38989"/>
                  </a:lnTo>
                  <a:lnTo>
                    <a:pt x="2438527" y="18669"/>
                  </a:lnTo>
                  <a:lnTo>
                    <a:pt x="2418080" y="5080"/>
                  </a:lnTo>
                  <a:lnTo>
                    <a:pt x="2393188" y="0"/>
                  </a:lnTo>
                  <a:lnTo>
                    <a:pt x="75057" y="0"/>
                  </a:lnTo>
                  <a:lnTo>
                    <a:pt x="50038" y="5080"/>
                  </a:lnTo>
                  <a:lnTo>
                    <a:pt x="29591" y="18669"/>
                  </a:lnTo>
                  <a:lnTo>
                    <a:pt x="15748" y="38989"/>
                  </a:lnTo>
                  <a:lnTo>
                    <a:pt x="10795" y="63881"/>
                  </a:lnTo>
                  <a:lnTo>
                    <a:pt x="10795" y="1582750"/>
                  </a:lnTo>
                  <a:lnTo>
                    <a:pt x="2457450" y="1582750"/>
                  </a:lnTo>
                  <a:lnTo>
                    <a:pt x="2457450" y="63881"/>
                  </a:lnTo>
                  <a:close/>
                </a:path>
                <a:path w="2468879" h="1630679">
                  <a:moveTo>
                    <a:pt x="2468372" y="1625600"/>
                  </a:moveTo>
                  <a:lnTo>
                    <a:pt x="0" y="1625600"/>
                  </a:lnTo>
                  <a:lnTo>
                    <a:pt x="0" y="1630680"/>
                  </a:lnTo>
                  <a:lnTo>
                    <a:pt x="2468372" y="1630680"/>
                  </a:lnTo>
                  <a:lnTo>
                    <a:pt x="2468372" y="1625600"/>
                  </a:lnTo>
                  <a:close/>
                </a:path>
              </a:pathLst>
            </a:custGeom>
            <a:solidFill>
              <a:srgbClr val="01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41063" y="9470644"/>
              <a:ext cx="3046476" cy="13665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32731" y="7958327"/>
              <a:ext cx="2296667" cy="149199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76071" y="7572756"/>
              <a:ext cx="6412865" cy="0"/>
            </a:xfrm>
            <a:custGeom>
              <a:avLst/>
              <a:gdLst/>
              <a:ahLst/>
              <a:cxnLst/>
              <a:rect l="l" t="t" r="r" b="b"/>
              <a:pathLst>
                <a:path w="6412865">
                  <a:moveTo>
                    <a:pt x="0" y="0"/>
                  </a:moveTo>
                  <a:lnTo>
                    <a:pt x="6412357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97375" y="7480299"/>
              <a:ext cx="443865" cy="218440"/>
            </a:xfrm>
            <a:custGeom>
              <a:avLst/>
              <a:gdLst/>
              <a:ahLst/>
              <a:cxnLst/>
              <a:rect l="l" t="t" r="r" b="b"/>
              <a:pathLst>
                <a:path w="443864" h="218440">
                  <a:moveTo>
                    <a:pt x="443484" y="0"/>
                  </a:moveTo>
                  <a:lnTo>
                    <a:pt x="396240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396240" y="217932"/>
                  </a:lnTo>
                  <a:lnTo>
                    <a:pt x="443484" y="217932"/>
                  </a:lnTo>
                  <a:lnTo>
                    <a:pt x="44348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397375" y="7460995"/>
            <a:ext cx="443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VEJA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11898" y="7480300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1"/>
                </a:lnTo>
                <a:lnTo>
                  <a:pt x="1903476" y="217931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11898" y="7579105"/>
            <a:ext cx="1916430" cy="11938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397375" y="9758247"/>
            <a:ext cx="2591435" cy="218440"/>
            <a:chOff x="4397375" y="9758247"/>
            <a:chExt cx="2591435" cy="218440"/>
          </a:xfrm>
        </p:grpSpPr>
        <p:sp>
          <p:nvSpPr>
            <p:cNvPr id="33" name="object 33"/>
            <p:cNvSpPr/>
            <p:nvPr/>
          </p:nvSpPr>
          <p:spPr>
            <a:xfrm>
              <a:off x="4424171" y="9861803"/>
              <a:ext cx="2564765" cy="0"/>
            </a:xfrm>
            <a:custGeom>
              <a:avLst/>
              <a:gdLst/>
              <a:ahLst/>
              <a:cxnLst/>
              <a:rect l="l" t="t" r="r" b="b"/>
              <a:pathLst>
                <a:path w="2564765">
                  <a:moveTo>
                    <a:pt x="0" y="0"/>
                  </a:moveTo>
                  <a:lnTo>
                    <a:pt x="2564510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397375" y="9758247"/>
              <a:ext cx="559435" cy="218440"/>
            </a:xfrm>
            <a:custGeom>
              <a:avLst/>
              <a:gdLst/>
              <a:ahLst/>
              <a:cxnLst/>
              <a:rect l="l" t="t" r="r" b="b"/>
              <a:pathLst>
                <a:path w="559435" h="218440">
                  <a:moveTo>
                    <a:pt x="559308" y="0"/>
                  </a:moveTo>
                  <a:lnTo>
                    <a:pt x="512064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512064" y="217932"/>
                  </a:lnTo>
                  <a:lnTo>
                    <a:pt x="559308" y="217932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385564" y="9739070"/>
            <a:ext cx="1466215" cy="549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4"/>
              </a:rPr>
              <a:t>info@greenskibbereen.ie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750" spc="6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488111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859529" y="5765672"/>
            <a:ext cx="3071495" cy="3242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missão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apoiar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funcionar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limpa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renovável,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mas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isso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bastasse,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grupo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pensa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devem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interesse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 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mesma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donas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mesma.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  <a:spcBef>
                <a:spcPts val="118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setembro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2013,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Parque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Eólico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Templederry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(4,6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MW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capacidade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instalada)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Tipperary tornou-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primeiro</a:t>
            </a:r>
            <a:r>
              <a:rPr sz="1100" spc="4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Parque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Eólico</a:t>
            </a:r>
            <a:r>
              <a:rPr sz="1100" spc="4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inteiramente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ligar-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começou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vender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benefício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seus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membros.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Existem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dois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parques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eólicos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operacionais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quais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existe um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elemento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benefício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comunitário;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Parque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Eólico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0,68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MW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Innis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Meain,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Ilhas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Aran,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central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dessalinização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ilha,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Parque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Eólico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0,66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MW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Burtonport,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Donegal,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fornece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fábrica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processamento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peixe.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cinco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empreendimentos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atualmente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provável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venham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construídos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próximos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anos,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enquanto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aguarda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ligação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financiamento.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 VOLUNTARIADO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4628923"/>
            <a:ext cx="2735580" cy="322008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91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2º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andar,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Friars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Court,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Nenagh,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Tipperary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</a:pP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8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60325" marR="5080" algn="just">
              <a:lnSpc>
                <a:spcPct val="83300"/>
              </a:lnSpc>
              <a:spcBef>
                <a:spcPts val="17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sistema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energético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Irlanda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está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crise,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90%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dependência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combustíveis</a:t>
            </a:r>
            <a:r>
              <a:rPr sz="1100" spc="2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fósseis</a:t>
            </a:r>
            <a:r>
              <a:rPr sz="1100" spc="2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poluentes,</a:t>
            </a:r>
            <a:r>
              <a:rPr sz="1100" spc="2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enquanto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muitas</a:t>
            </a:r>
            <a:r>
              <a:rPr sz="1100" spc="40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pessoas</a:t>
            </a:r>
            <a:r>
              <a:rPr sz="1100" spc="4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lutam</a:t>
            </a:r>
            <a:r>
              <a:rPr sz="1100" spc="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40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pagar</a:t>
            </a:r>
            <a:r>
              <a:rPr sz="1100" spc="40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elevadas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contas</a:t>
            </a:r>
            <a:r>
              <a:rPr sz="11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casas</a:t>
            </a:r>
            <a:r>
              <a:rPr sz="11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frias.</a:t>
            </a:r>
            <a:r>
              <a:rPr sz="11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isso</a:t>
            </a:r>
            <a:r>
              <a:rPr sz="11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Community</a:t>
            </a:r>
            <a:r>
              <a:rPr sz="11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Power</a:t>
            </a:r>
            <a:r>
              <a:rPr sz="11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trabalha</a:t>
            </a:r>
            <a:r>
              <a:rPr sz="11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garantir</a:t>
            </a:r>
            <a:r>
              <a:rPr sz="11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muitos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benefícios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produção</a:t>
            </a:r>
            <a:r>
              <a:rPr sz="1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energia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renovável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sejam</a:t>
            </a:r>
            <a:r>
              <a:rPr sz="11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partilhados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pelas</a:t>
            </a:r>
            <a:r>
              <a:rPr sz="11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pessoas</a:t>
            </a:r>
            <a:r>
              <a:rPr sz="11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comunidades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Irlanda.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0" y="624839"/>
            <a:ext cx="7560945" cy="4933315"/>
            <a:chOff x="0" y="624839"/>
            <a:chExt cx="7560945" cy="4933315"/>
          </a:xfrm>
        </p:grpSpPr>
        <p:sp>
          <p:nvSpPr>
            <p:cNvPr id="27" name="object 27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377696" y="3529583"/>
              <a:ext cx="5905500" cy="762000"/>
            </a:xfrm>
            <a:custGeom>
              <a:avLst/>
              <a:gdLst/>
              <a:ahLst/>
              <a:cxnLst/>
              <a:rect l="l" t="t" r="r" b="b"/>
              <a:pathLst>
                <a:path w="5905500" h="762000">
                  <a:moveTo>
                    <a:pt x="59055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905500" y="762000"/>
                  </a:lnTo>
                  <a:lnTo>
                    <a:pt x="5905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ENERGIA</a:t>
            </a:r>
            <a:r>
              <a:rPr spc="-75" dirty="0"/>
              <a:t> </a:t>
            </a:r>
            <a:r>
              <a:rPr spc="-35" dirty="0"/>
              <a:t>RENOVÁVEL</a:t>
            </a:r>
            <a:r>
              <a:rPr spc="-70" dirty="0"/>
              <a:t> </a:t>
            </a:r>
            <a:r>
              <a:rPr spc="-10" dirty="0"/>
              <a:t>TEMPLEDERRY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1822704" y="0"/>
                  </a:moveTo>
                  <a:lnTo>
                    <a:pt x="0" y="0"/>
                  </a:lnTo>
                  <a:lnTo>
                    <a:pt x="0" y="10692384"/>
                  </a:lnTo>
                  <a:lnTo>
                    <a:pt x="1822704" y="10692384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61076" y="5657087"/>
            <a:ext cx="1514855" cy="242468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6251" y="1186941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5450" algn="l"/>
                <a:tab pos="996950" algn="l"/>
                <a:tab pos="1487805" algn="l"/>
                <a:tab pos="1725930" algn="l"/>
                <a:tab pos="2419350" algn="l"/>
              </a:tabLst>
            </a:pP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Esta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ajuda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1100" b="1" spc="-50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catalisar,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financiar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3397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parcialmente</a:t>
            </a:r>
            <a:r>
              <a:rPr sz="1100" b="1" spc="3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3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gerir</a:t>
            </a:r>
            <a:r>
              <a:rPr sz="1100" b="1" spc="3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projetos</a:t>
            </a:r>
            <a:r>
              <a:rPr sz="1100" b="1" spc="3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3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instalação</a:t>
            </a:r>
            <a:r>
              <a:rPr sz="1100" b="1" spc="3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1492122"/>
            <a:ext cx="294195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energias</a:t>
            </a:r>
            <a:r>
              <a:rPr sz="1100" b="1" spc="7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renováveis,</a:t>
            </a:r>
            <a:r>
              <a:rPr sz="1100" b="1" spc="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como</a:t>
            </a:r>
            <a:r>
              <a:rPr sz="1100" b="1" spc="7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solar,</a:t>
            </a:r>
            <a:r>
              <a:rPr sz="1100" b="1" spc="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eólica,</a:t>
            </a:r>
            <a:r>
              <a:rPr sz="1100" b="1" spc="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hídrica</a:t>
            </a:r>
            <a:r>
              <a:rPr sz="1100" b="1" spc="7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0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de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biomassa,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em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propriedade</a:t>
            </a:r>
            <a:r>
              <a:rPr sz="1100" b="1" spc="-4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comunitária.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Fornecer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CCE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opcionais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(contratos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compra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eletricidade),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possam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vender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excesso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eletricidade,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melhorando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fluxo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receitas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partir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elétricas.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27113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Venda</a:t>
            </a:r>
            <a:r>
              <a:rPr sz="1100" b="1" spc="135" dirty="0">
                <a:solidFill>
                  <a:srgbClr val="EB7339"/>
                </a:solidFill>
                <a:latin typeface="Calibri"/>
                <a:cs typeface="Calibri"/>
              </a:rPr>
              <a:t> 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130" dirty="0">
                <a:solidFill>
                  <a:srgbClr val="EB7339"/>
                </a:solidFill>
                <a:latin typeface="Calibri"/>
                <a:cs typeface="Calibri"/>
              </a:rPr>
              <a:t> 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eletricidade</a:t>
            </a:r>
            <a:r>
              <a:rPr sz="1100" b="1" spc="125" dirty="0">
                <a:solidFill>
                  <a:srgbClr val="EB7339"/>
                </a:solidFill>
                <a:latin typeface="Calibri"/>
                <a:cs typeface="Calibri"/>
              </a:rPr>
              <a:t> 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às</a:t>
            </a:r>
            <a:r>
              <a:rPr sz="1100" b="1" spc="140" dirty="0">
                <a:solidFill>
                  <a:srgbClr val="EB7339"/>
                </a:solidFill>
                <a:latin typeface="Calibri"/>
                <a:cs typeface="Calibri"/>
              </a:rPr>
              <a:t> 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comunidades</a:t>
            </a:r>
            <a:r>
              <a:rPr sz="1100" b="1" spc="135" dirty="0">
                <a:solidFill>
                  <a:srgbClr val="EB7339"/>
                </a:solidFill>
                <a:latin typeface="Calibri"/>
                <a:cs typeface="Calibri"/>
              </a:rPr>
              <a:t> 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135" dirty="0">
                <a:solidFill>
                  <a:srgbClr val="EB7339"/>
                </a:solidFill>
                <a:latin typeface="Calibri"/>
                <a:cs typeface="Calibri"/>
              </a:rPr>
              <a:t>  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ao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2863722"/>
            <a:ext cx="10737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mercado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geral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3016122"/>
            <a:ext cx="2940685" cy="3460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5080" indent="-228600">
              <a:lnSpc>
                <a:spcPct val="87000"/>
              </a:lnSpc>
              <a:spcBef>
                <a:spcPts val="20"/>
              </a:spcBef>
            </a:pPr>
            <a:r>
              <a:rPr sz="1400" dirty="0">
                <a:solidFill>
                  <a:srgbClr val="EB7339"/>
                </a:solidFill>
                <a:latin typeface="Calibri"/>
                <a:cs typeface="Calibri"/>
              </a:rPr>
              <a:t>1.</a:t>
            </a:r>
            <a:r>
              <a:rPr sz="1400" spc="38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contratos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cláusula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rescisão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antecipada,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significa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clientes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4852" y="3320922"/>
            <a:ext cx="27120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1965" algn="l"/>
                <a:tab pos="793115" algn="l"/>
                <a:tab pos="1163320" algn="l"/>
                <a:tab pos="1764030" algn="l"/>
                <a:tab pos="2463800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livres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sair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quiserem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74852" y="3473322"/>
            <a:ext cx="27127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penalização.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ética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acordos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nível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serviço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pontos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fortes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4852" y="3778376"/>
            <a:ext cx="27133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ligam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clientes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que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 maioria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casos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 também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proprietários.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251" y="4083176"/>
            <a:ext cx="2941320" cy="193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85"/>
              </a:lnSpc>
              <a:tabLst>
                <a:tab pos="1163320" algn="l"/>
                <a:tab pos="1464945" algn="l"/>
                <a:tab pos="2227580" algn="l"/>
                <a:tab pos="2858135" algn="l"/>
              </a:tabLst>
            </a:pPr>
            <a:r>
              <a:rPr sz="1400" dirty="0">
                <a:solidFill>
                  <a:srgbClr val="EB7339"/>
                </a:solidFill>
                <a:latin typeface="Calibri"/>
                <a:cs typeface="Calibri"/>
              </a:rPr>
              <a:t>2.</a:t>
            </a:r>
            <a:r>
              <a:rPr sz="1400" spc="409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Proporcionar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empresas,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grandes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74852" y="4235576"/>
            <a:ext cx="27133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  <a:tabLst>
                <a:tab pos="692150" algn="l"/>
                <a:tab pos="736600" algn="l"/>
                <a:tab pos="1067435" algn="l"/>
                <a:tab pos="1122045" algn="l"/>
                <a:tab pos="1717039" algn="l"/>
                <a:tab pos="2035175" algn="l"/>
                <a:tab pos="2445385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pequenas,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ideal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liderarem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exemplo,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em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termos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74852" y="4540376"/>
            <a:ext cx="27127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responsabilidade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empresarial.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euro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gasto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quilowatt-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hora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74852" y="4845176"/>
            <a:ext cx="27127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9605" algn="l"/>
                <a:tab pos="1186180" algn="l"/>
                <a:tab pos="1421130" algn="l"/>
                <a:tab pos="2556510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utilizada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facilita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6251" y="4997576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413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instalações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adicionais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propriedade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comunidade,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vizinhança,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país.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50"/>
              </a:lnSpc>
              <a:spcBef>
                <a:spcPts val="5"/>
              </a:spcBef>
              <a:tabLst>
                <a:tab pos="887094" algn="l"/>
                <a:tab pos="1277620" algn="l"/>
                <a:tab pos="1943735" algn="l"/>
                <a:tab pos="2225675" algn="l"/>
              </a:tabLst>
            </a:pPr>
            <a:r>
              <a:rPr sz="1400" dirty="0">
                <a:solidFill>
                  <a:srgbClr val="EB7339"/>
                </a:solidFill>
                <a:latin typeface="Calibri"/>
                <a:cs typeface="Calibri"/>
              </a:rPr>
              <a:t>3.</a:t>
            </a:r>
            <a:r>
              <a:rPr sz="1400" spc="409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Fornecer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estrutura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propriedade</a:t>
            </a:r>
            <a:endParaRPr sz="1100">
              <a:latin typeface="Calibri"/>
              <a:cs typeface="Calibri"/>
            </a:endParaRPr>
          </a:p>
          <a:p>
            <a:pPr marL="241300" algn="just">
              <a:lnSpc>
                <a:spcPts val="123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significativa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indivíduos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6251" y="5759576"/>
            <a:ext cx="2941955" cy="24803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413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sector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assegurar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rendimento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excedente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gerado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permaneça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comunidades,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fortalecendo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economia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circular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local.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Aprendizagem </a:t>
            </a:r>
            <a:r>
              <a:rPr sz="1100" b="1" spc="-50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Inscrição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Community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Power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182880" marR="5080" indent="-170815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Power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fornece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aconselhamento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	orientação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estruturas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legais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as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comunidades,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arrendamentos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terrenos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(incluindo</a:t>
            </a:r>
            <a:r>
              <a:rPr sz="1100" spc="35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Opções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5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Arrendamento),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planeamento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(incluindo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estudos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	avaliações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impacto),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ligações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rede,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leilões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RESS,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projetos,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7436" y="1186941"/>
            <a:ext cx="2941955" cy="1261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>
              <a:lnSpc>
                <a:spcPts val="1260"/>
              </a:lnSpc>
              <a:spcBef>
                <a:spcPts val="100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operação.</a:t>
            </a:r>
            <a:endParaRPr sz="1100">
              <a:latin typeface="Calibri"/>
              <a:cs typeface="Calibri"/>
            </a:endParaRPr>
          </a:p>
          <a:p>
            <a:pPr marL="182880" marR="5080" indent="-170815" algn="just">
              <a:lnSpc>
                <a:spcPts val="1200"/>
              </a:lnSpc>
              <a:spcBef>
                <a:spcPts val="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Power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veículo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comunitários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sintam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representantes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quais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podem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influenciar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política,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ética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comunitária,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tentar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assegurar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viabilidade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comercial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Comunitários,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	objetivo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comum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construir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49648" y="2406522"/>
            <a:ext cx="72707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produção propriedade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52213" y="2406522"/>
            <a:ext cx="206692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50190" marR="5080" indent="-238125">
              <a:lnSpc>
                <a:spcPts val="1200"/>
              </a:lnSpc>
              <a:spcBef>
                <a:spcPts val="240"/>
              </a:spcBef>
              <a:tabLst>
                <a:tab pos="317500" algn="l"/>
                <a:tab pos="1149350" algn="l"/>
                <a:tab pos="1475740" algn="l"/>
                <a:tab pos="1871980" algn="l"/>
              </a:tabLst>
            </a:pP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renovável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fornecê-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49648" y="2711322"/>
            <a:ext cx="24009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localmente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Power.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7436" y="2863722"/>
            <a:ext cx="2943225" cy="2480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2880" marR="6985" indent="-170815" algn="just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Espera-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pague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Assinatura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Anual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expanda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base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clientes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Power.</a:t>
            </a:r>
            <a:endParaRPr sz="1100">
              <a:latin typeface="Calibri"/>
              <a:cs typeface="Calibri"/>
            </a:endParaRPr>
          </a:p>
          <a:p>
            <a:pPr marL="182880" marR="6985" indent="-170815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primeiros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passos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incluem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identificação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adequado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(de preferência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adjacente a 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elétrica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ESB),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arrendamento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terreno/opção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184785" marR="6985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arrendamento,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(ver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abaixo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detalhes),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aplicação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leilão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aquisição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Permissão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Planeamento.</a:t>
            </a:r>
            <a:endParaRPr sz="1100">
              <a:latin typeface="Calibri"/>
              <a:cs typeface="Calibri"/>
            </a:endParaRPr>
          </a:p>
          <a:p>
            <a:pPr marL="182880" marR="5080" indent="-170815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Power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presta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aconselha-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mento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sucedidos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(i.e.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após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assegurado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arrendamento,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ligação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	o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planeamento)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fase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seguinte,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inclui: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opções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Financiamento/Investimento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seguro,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fase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concurso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construção,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comissiona-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mento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funcionamento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instalação.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4961" y="385317"/>
            <a:ext cx="430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84961" y="8948419"/>
            <a:ext cx="5081270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1/11/2022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0208" y="5654039"/>
            <a:ext cx="1514855" cy="2427732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78358" y="881633"/>
              <a:ext cx="6982459" cy="7905115"/>
            </a:xfrm>
            <a:custGeom>
              <a:avLst/>
              <a:gdLst/>
              <a:ahLst/>
              <a:cxnLst/>
              <a:rect l="l" t="t" r="r" b="b"/>
              <a:pathLst>
                <a:path w="6982459" h="7905115">
                  <a:moveTo>
                    <a:pt x="13715" y="17525"/>
                  </a:moveTo>
                  <a:lnTo>
                    <a:pt x="6982333" y="0"/>
                  </a:lnTo>
                </a:path>
                <a:path w="6982459" h="7905115">
                  <a:moveTo>
                    <a:pt x="0" y="7904988"/>
                  </a:moveTo>
                  <a:lnTo>
                    <a:pt x="5588762" y="7904988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779520" cy="10690860"/>
            <a:chOff x="0" y="0"/>
            <a:chExt cx="377952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6551" y="5955791"/>
              <a:ext cx="3173095" cy="1272540"/>
            </a:xfrm>
            <a:custGeom>
              <a:avLst/>
              <a:gdLst/>
              <a:ahLst/>
              <a:cxnLst/>
              <a:rect l="l" t="t" r="r" b="b"/>
              <a:pathLst>
                <a:path w="3173095" h="1272540">
                  <a:moveTo>
                    <a:pt x="3172968" y="0"/>
                  </a:moveTo>
                  <a:lnTo>
                    <a:pt x="0" y="0"/>
                  </a:lnTo>
                  <a:lnTo>
                    <a:pt x="0" y="1272539"/>
                  </a:lnTo>
                  <a:lnTo>
                    <a:pt x="3172968" y="1272539"/>
                  </a:lnTo>
                  <a:lnTo>
                    <a:pt x="3172968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165091" y="3813047"/>
            <a:ext cx="3394075" cy="3415665"/>
            <a:chOff x="4165091" y="3813047"/>
            <a:chExt cx="3394075" cy="3415665"/>
          </a:xfrm>
        </p:grpSpPr>
        <p:sp>
          <p:nvSpPr>
            <p:cNvPr id="13" name="object 13"/>
            <p:cNvSpPr/>
            <p:nvPr/>
          </p:nvSpPr>
          <p:spPr>
            <a:xfrm>
              <a:off x="4386071" y="3813047"/>
              <a:ext cx="3173095" cy="1272540"/>
            </a:xfrm>
            <a:custGeom>
              <a:avLst/>
              <a:gdLst/>
              <a:ahLst/>
              <a:cxnLst/>
              <a:rect l="l" t="t" r="r" b="b"/>
              <a:pathLst>
                <a:path w="3173095" h="1272539">
                  <a:moveTo>
                    <a:pt x="3172968" y="0"/>
                  </a:moveTo>
                  <a:lnTo>
                    <a:pt x="0" y="0"/>
                  </a:lnTo>
                  <a:lnTo>
                    <a:pt x="0" y="1272540"/>
                  </a:lnTo>
                  <a:lnTo>
                    <a:pt x="3172968" y="1272540"/>
                  </a:lnTo>
                  <a:lnTo>
                    <a:pt x="3172968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5091" y="4681727"/>
              <a:ext cx="3393948" cy="254660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99287" y="1122044"/>
            <a:ext cx="607250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energéticos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propriedade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potencial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transformar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nosso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energético. Comunidades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cooperativas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Europa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proprietárias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estão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ativamente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envolvidas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recurso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energético..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6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projeto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EB7339"/>
                </a:solidFill>
                <a:latin typeface="Calibri"/>
                <a:cs typeface="Calibri"/>
              </a:rPr>
              <a:t>Poder</a:t>
            </a:r>
            <a:r>
              <a:rPr sz="1100" b="1" i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EB7339"/>
                </a:solidFill>
                <a:latin typeface="Calibri"/>
                <a:cs typeface="Calibri"/>
              </a:rPr>
              <a:t>Comunitário</a:t>
            </a:r>
            <a:r>
              <a:rPr sz="1100" b="1" i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(CO-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POWER)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visa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0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1499" y="2188844"/>
            <a:ext cx="11893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legislativo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favorável.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1499" y="2494025"/>
            <a:ext cx="11906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renováveis.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9287" y="1962393"/>
            <a:ext cx="6072505" cy="133540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6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Acelerar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criação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endParaRPr sz="11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10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Construir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ampla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coligação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pública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Europa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183515" indent="-170815">
              <a:lnSpc>
                <a:spcPts val="1260"/>
              </a:lnSpc>
              <a:spcBef>
                <a:spcPts val="108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Informar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educar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decisores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políticos,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habilitando-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apresentar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quadros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legislativos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favoráveis.</a:t>
            </a:r>
            <a:endParaRPr sz="1100">
              <a:latin typeface="Calibri"/>
              <a:cs typeface="Calibri"/>
            </a:endParaRPr>
          </a:p>
          <a:p>
            <a:pPr marL="183515" indent="-170815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Informar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envolver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cidadãos.</a:t>
            </a:r>
            <a:endParaRPr sz="1100">
              <a:latin typeface="Calibri"/>
              <a:cs typeface="Calibri"/>
            </a:endParaRPr>
          </a:p>
          <a:p>
            <a:pPr marL="182880" marR="5080" indent="-170815">
              <a:lnSpc>
                <a:spcPts val="1200"/>
              </a:lnSpc>
              <a:spcBef>
                <a:spcPts val="8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Fazer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recomendações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permitir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mudanças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legislativas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República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Checa,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Dinamarca,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Espanha,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Hungria,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Irlanda,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Escócia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Bélgica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recomendações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apoiar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9287" y="3256025"/>
            <a:ext cx="6071870" cy="49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>
              <a:lnSpc>
                <a:spcPts val="126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legislação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UE.</a:t>
            </a:r>
            <a:endParaRPr sz="1100">
              <a:latin typeface="Calibri"/>
              <a:cs typeface="Calibri"/>
            </a:endParaRPr>
          </a:p>
          <a:p>
            <a:pPr marL="182880" marR="5080" indent="-170815">
              <a:lnSpc>
                <a:spcPts val="1200"/>
              </a:lnSpc>
              <a:spcBef>
                <a:spcPts val="8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oportunidades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público/privado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energias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renováveis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países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Europa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Leste.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9896" y="387222"/>
            <a:ext cx="515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85564" y="8622029"/>
            <a:ext cx="7518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John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Fogarty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708" y="8636889"/>
            <a:ext cx="22434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https://communitypower.ie/our-story/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6551" y="3823715"/>
              <a:ext cx="3410712" cy="255879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397375" y="8308593"/>
            <a:ext cx="897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3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97375" y="9062211"/>
            <a:ext cx="1216660" cy="930910"/>
          </a:xfrm>
          <a:custGeom>
            <a:avLst/>
            <a:gdLst/>
            <a:ahLst/>
            <a:cxnLst/>
            <a:rect l="l" t="t" r="r" b="b"/>
            <a:pathLst>
              <a:path w="1216660" h="930909">
                <a:moveTo>
                  <a:pt x="559308" y="712381"/>
                </a:moveTo>
                <a:lnTo>
                  <a:pt x="512064" y="712381"/>
                </a:lnTo>
                <a:lnTo>
                  <a:pt x="39624" y="712381"/>
                </a:lnTo>
                <a:lnTo>
                  <a:pt x="0" y="712381"/>
                </a:lnTo>
                <a:lnTo>
                  <a:pt x="0" y="930313"/>
                </a:lnTo>
                <a:lnTo>
                  <a:pt x="39624" y="930313"/>
                </a:lnTo>
                <a:lnTo>
                  <a:pt x="512064" y="930313"/>
                </a:lnTo>
                <a:lnTo>
                  <a:pt x="559308" y="930313"/>
                </a:lnTo>
                <a:lnTo>
                  <a:pt x="559308" y="712381"/>
                </a:lnTo>
                <a:close/>
              </a:path>
              <a:path w="1216660" h="930909">
                <a:moveTo>
                  <a:pt x="1216533" y="0"/>
                </a:moveTo>
                <a:lnTo>
                  <a:pt x="1169289" y="0"/>
                </a:lnTo>
                <a:lnTo>
                  <a:pt x="55245" y="0"/>
                </a:lnTo>
                <a:lnTo>
                  <a:pt x="15621" y="0"/>
                </a:lnTo>
                <a:lnTo>
                  <a:pt x="15621" y="217932"/>
                </a:lnTo>
                <a:lnTo>
                  <a:pt x="55245" y="217932"/>
                </a:lnTo>
                <a:lnTo>
                  <a:pt x="1169289" y="217932"/>
                </a:lnTo>
                <a:lnTo>
                  <a:pt x="1216533" y="217932"/>
                </a:lnTo>
                <a:lnTo>
                  <a:pt x="1216533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385564" y="9042603"/>
            <a:ext cx="1518920" cy="1217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ORGANIZAÇÃO</a:t>
            </a:r>
            <a:r>
              <a:rPr sz="14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1100" spc="-10" dirty="0">
                <a:latin typeface="Calibri"/>
                <a:cs typeface="Calibri"/>
              </a:rPr>
              <a:t>Community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Power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1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info@communitypower.ie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11898" y="8426450"/>
            <a:ext cx="1916430" cy="11938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750" spc="6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488111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68883" y="4628923"/>
            <a:ext cx="2847340" cy="42983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91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 marR="210185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North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Tipperary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Green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Enterprise</a:t>
            </a:r>
            <a:r>
              <a:rPr sz="1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Park, Cloughjordan,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Tipperary, Irlanda E53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VP86</a:t>
            </a: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860"/>
              </a:spcBef>
            </a:pP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8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12700" marR="5080" algn="just">
              <a:lnSpc>
                <a:spcPct val="83400"/>
              </a:lnSpc>
              <a:spcBef>
                <a:spcPts val="14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Faltam</a:t>
            </a:r>
            <a:r>
              <a:rPr sz="1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Europa</a:t>
            </a:r>
            <a:r>
              <a:rPr sz="11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centros</a:t>
            </a:r>
            <a:r>
              <a:rPr sz="1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vida</a:t>
            </a:r>
            <a:r>
              <a:rPr sz="1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centrados</a:t>
            </a:r>
            <a:r>
              <a:rPr sz="1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locais</a:t>
            </a:r>
            <a:r>
              <a:rPr sz="1100" spc="16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demonstrativos.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ecovilas</a:t>
            </a:r>
            <a:r>
              <a:rPr sz="1100" spc="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(ou</a:t>
            </a:r>
            <a:r>
              <a:rPr sz="1100" spc="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ecoaldeias)</a:t>
            </a:r>
            <a:r>
              <a:rPr sz="1100" spc="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spc="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laboratórios</a:t>
            </a:r>
            <a:r>
              <a:rPr sz="1100" spc="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vivos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pioneiros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alternativas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sustentáveis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soluções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inovadoras.</a:t>
            </a:r>
            <a:r>
              <a:rPr sz="1100" spc="29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Cloughjordan</a:t>
            </a:r>
            <a:r>
              <a:rPr sz="1100" spc="30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EcoVillage</a:t>
            </a:r>
            <a:r>
              <a:rPr sz="1100" spc="29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30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projeto</a:t>
            </a:r>
            <a:r>
              <a:rPr sz="1100" spc="27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26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cria</a:t>
            </a:r>
            <a:r>
              <a:rPr sz="1100" spc="2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26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r>
              <a:rPr sz="1100" spc="2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social,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económica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ecologicamente</a:t>
            </a:r>
            <a:r>
              <a:rPr sz="11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viável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servirá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modelo</a:t>
            </a:r>
            <a:r>
              <a:rPr sz="1100" spc="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4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4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vida</a:t>
            </a:r>
            <a:r>
              <a:rPr sz="1100" spc="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sustentável</a:t>
            </a:r>
            <a:r>
              <a:rPr sz="11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século</a:t>
            </a:r>
            <a:r>
              <a:rPr sz="1100" spc="3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XXI</a:t>
            </a:r>
            <a:r>
              <a:rPr sz="1100" spc="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3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3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3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recurso</a:t>
            </a:r>
            <a:r>
              <a:rPr sz="1100" spc="3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3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educação,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empreendimento,</a:t>
            </a:r>
            <a:r>
              <a:rPr sz="11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investigação</a:t>
            </a:r>
            <a:r>
              <a:rPr sz="1100" spc="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serviços</a:t>
            </a:r>
            <a:r>
              <a:rPr sz="11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todos,</a:t>
            </a:r>
            <a:r>
              <a:rPr sz="11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baseado</a:t>
            </a:r>
            <a:r>
              <a:rPr sz="11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num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território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67</a:t>
            </a:r>
            <a:r>
              <a:rPr sz="11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acres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inclui</a:t>
            </a:r>
            <a:r>
              <a:rPr sz="11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terra</a:t>
            </a:r>
            <a:r>
              <a:rPr sz="11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fértil</a:t>
            </a:r>
            <a:r>
              <a:rPr sz="11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onde</a:t>
            </a:r>
            <a:r>
              <a:rPr sz="11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cultivam</a:t>
            </a:r>
            <a:r>
              <a:rPr sz="11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seus</a:t>
            </a:r>
            <a:r>
              <a:rPr sz="1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próprios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alimentos,</a:t>
            </a:r>
            <a:r>
              <a:rPr sz="11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plantas</a:t>
            </a:r>
            <a:r>
              <a:rPr sz="1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árvores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promover</a:t>
            </a:r>
            <a:r>
              <a:rPr sz="1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biodiversidade.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Ecovila</a:t>
            </a:r>
            <a:r>
              <a:rPr sz="1100" spc="4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oferece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vasta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gama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programas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educacionais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todas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idades,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desde</a:t>
            </a:r>
            <a:r>
              <a:rPr sz="1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primária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até</a:t>
            </a:r>
            <a:r>
              <a:rPr sz="11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ao</a:t>
            </a:r>
            <a:r>
              <a:rPr sz="11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terceiro</a:t>
            </a:r>
            <a:r>
              <a:rPr sz="1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nível</a:t>
            </a: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reforma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ativa.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9529" y="5765672"/>
            <a:ext cx="307149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Cloughjordan</a:t>
            </a:r>
            <a:r>
              <a:rPr sz="1100" spc="3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Ecovillage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reúne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grupo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diversificado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criando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inovadora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relativamente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Tipperary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liderada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Educational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Charity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Sustainable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Projects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Ireland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CLG.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Isto feito 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democrática,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saudável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socialmente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enriquecedora,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ao mesmo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tempo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minimizam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impactos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ecológicos.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 VOLUNTARIADO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0452" y="8135492"/>
            <a:ext cx="3071495" cy="1413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Pegada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Ecológica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baixa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(valor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baixo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sempre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medido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Irlanda).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Cloughjordan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sustenta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estatuto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ecovila: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padrões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ecológicos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construção,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neutro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alimentar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centrado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Quinta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Cloughjordan.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8" name="object 28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77696" y="3529583"/>
              <a:ext cx="4097020" cy="762000"/>
            </a:xfrm>
            <a:custGeom>
              <a:avLst/>
              <a:gdLst/>
              <a:ahLst/>
              <a:cxnLst/>
              <a:rect l="l" t="t" r="r" b="b"/>
              <a:pathLst>
                <a:path w="4097020" h="762000">
                  <a:moveTo>
                    <a:pt x="4096512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096512" y="762000"/>
                  </a:lnTo>
                  <a:lnTo>
                    <a:pt x="4096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CLOUGHJORDAN</a:t>
            </a:r>
            <a:r>
              <a:rPr spc="-95" dirty="0"/>
              <a:t> </a:t>
            </a:r>
            <a:r>
              <a:rPr spc="-10" dirty="0"/>
              <a:t>ECOVILLAGE</a:t>
            </a:r>
          </a:p>
        </p:txBody>
      </p:sp>
      <p:grpSp>
        <p:nvGrpSpPr>
          <p:cNvPr id="33" name="object 33"/>
          <p:cNvGrpSpPr/>
          <p:nvPr/>
        </p:nvGrpSpPr>
        <p:grpSpPr>
          <a:xfrm>
            <a:off x="3638169" y="7414259"/>
            <a:ext cx="3300729" cy="596265"/>
            <a:chOff x="3638169" y="7414259"/>
            <a:chExt cx="3300729" cy="596265"/>
          </a:xfrm>
        </p:grpSpPr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2888" y="7414259"/>
              <a:ext cx="595884" cy="5958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47694" y="7908797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53941" y="7330185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8" name="object 38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1822704" y="0"/>
                  </a:moveTo>
                  <a:lnTo>
                    <a:pt x="0" y="0"/>
                  </a:lnTo>
                  <a:lnTo>
                    <a:pt x="0" y="10692384"/>
                  </a:lnTo>
                  <a:lnTo>
                    <a:pt x="1822704" y="10692384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079372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  <a:tab pos="832485" algn="l"/>
                <a:tab pos="1176655" algn="l"/>
                <a:tab pos="2004695" algn="l"/>
                <a:tab pos="2734945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Normas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ecológica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8463" y="1231772"/>
            <a:ext cx="27692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respeitadas.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edifícios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isolados,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8463" y="1384172"/>
            <a:ext cx="2769870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apresentam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soluções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hermética,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ventilação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maximização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luz 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calor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naturais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virada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sul.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material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tóxico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origem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regional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incorporada.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pioneira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utilização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diferentes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tipos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construção,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estruturas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passivas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madeira,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blocos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madeira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aparada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colados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cimento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ecológico,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celulose,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cânhamo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espiga.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3060954"/>
            <a:ext cx="2940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2880" marR="5080" indent="-170815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maioria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55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casas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ecovila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instalaram 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painéis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fotovoltaicos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gerarem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3518153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2880" marR="5080" indent="-170815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Sistema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urbano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alimentado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	biomassa: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casas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ecovila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dependem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49648" y="1079372"/>
            <a:ext cx="276923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sistema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distrital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fornecimento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quente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aquecimento.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instalação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contém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duas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caldeiras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500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quilowatts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lenha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apoiadas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500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m2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painéis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solares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(térmicos).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sistema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primeiro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género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empreendimento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residencial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privado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estima-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poupe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anualmente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113,5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toneladas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carbono,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comparando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seria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emitido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empreendimento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tamanho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equivalente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utilizando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métodos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49648" y="2756154"/>
            <a:ext cx="27679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9640" algn="l"/>
                <a:tab pos="1937385" algn="l"/>
                <a:tab pos="2188845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convencionais.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instalação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49648" y="2908554"/>
            <a:ext cx="276796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fornece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diariamente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quente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casas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isolada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49648" y="3213354"/>
            <a:ext cx="276923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tubagens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armazenada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casa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tanque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armazenamento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isolado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fornece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quente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aquecimento..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4961" y="6482841"/>
            <a:ext cx="1323340" cy="498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1999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4961" y="385317"/>
            <a:ext cx="430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4961" y="6064376"/>
            <a:ext cx="5081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6251" y="3951223"/>
            <a:ext cx="5042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</a:t>
            </a:r>
            <a:r>
              <a:rPr sz="1800" b="1" spc="-4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 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0402" y="4556886"/>
            <a:ext cx="6072505" cy="956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Ecovila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cresceu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últimos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vinte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anos.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agora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cem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habitantes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vivem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55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Ecocasas,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padaria,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empresarial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albergue,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alimentados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sistemas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solar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distrital.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anfiteatro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quinta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16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acres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floresta;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trilho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serpenteante,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coloquialmente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conhecido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"caminhada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perimetral",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percorrido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diariamente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ecoaldeãos</a:t>
            </a:r>
            <a:r>
              <a:rPr sz="1100" i="1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visitantes.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chegada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constante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estudantes,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tanto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escola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universidade,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 vêm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aprender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37203" y="6701027"/>
            <a:ext cx="3102863" cy="957071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4397755" y="8625077"/>
            <a:ext cx="13811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libri"/>
                <a:cs typeface="Calibri"/>
              </a:rPr>
              <a:t>Cloughjordan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Ecovillage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97755" y="9393122"/>
            <a:ext cx="18459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Sustainable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Projects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Ireland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CLG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97755" y="10101173"/>
            <a:ext cx="11614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office@thevillage.ie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0188" y="8681719"/>
            <a:ext cx="14884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https://www.thevillage.ie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0188" y="8960611"/>
            <a:ext cx="33115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Vinte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anos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crescer,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celebrando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20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anos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10" dirty="0">
                <a:latin typeface="Calibri"/>
                <a:cs typeface="Calibri"/>
              </a:rPr>
              <a:t> Cloughjordan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50188" y="9164828"/>
            <a:ext cx="6350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Eco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Village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0188" y="9443719"/>
            <a:ext cx="1811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https://youtu.be/ZhRiVmhS8T4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0188" y="9686950"/>
            <a:ext cx="2992120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8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A Relevância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das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Ecovilas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nestes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tempos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desafiantes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https://youtu.be/5M68ya9mXs8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67308" y="399287"/>
            <a:ext cx="7003415" cy="9485630"/>
            <a:chOff x="567308" y="399287"/>
            <a:chExt cx="7003415" cy="9485630"/>
          </a:xfrm>
        </p:grpSpPr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6351" y="399287"/>
              <a:ext cx="595883" cy="59588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78357" y="881633"/>
              <a:ext cx="6982459" cy="5005070"/>
            </a:xfrm>
            <a:custGeom>
              <a:avLst/>
              <a:gdLst/>
              <a:ahLst/>
              <a:cxnLst/>
              <a:rect l="l" t="t" r="r" b="b"/>
              <a:pathLst>
                <a:path w="6982459" h="5005070">
                  <a:moveTo>
                    <a:pt x="13715" y="17525"/>
                  </a:moveTo>
                  <a:lnTo>
                    <a:pt x="6982333" y="0"/>
                  </a:lnTo>
                </a:path>
                <a:path w="6982459" h="5005070">
                  <a:moveTo>
                    <a:pt x="0" y="5004816"/>
                  </a:moveTo>
                  <a:lnTo>
                    <a:pt x="5588762" y="5004816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833872" y="542543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978661" y="5587094"/>
              <a:ext cx="315595" cy="300355"/>
            </a:xfrm>
            <a:custGeom>
              <a:avLst/>
              <a:gdLst/>
              <a:ahLst/>
              <a:cxnLst/>
              <a:rect l="l" t="t" r="r" b="b"/>
              <a:pathLst>
                <a:path w="315595" h="300354">
                  <a:moveTo>
                    <a:pt x="155644" y="0"/>
                  </a:moveTo>
                  <a:lnTo>
                    <a:pt x="95240" y="10175"/>
                  </a:lnTo>
                  <a:lnTo>
                    <a:pt x="55239" y="32962"/>
                  </a:lnTo>
                  <a:lnTo>
                    <a:pt x="25465" y="64959"/>
                  </a:lnTo>
                  <a:lnTo>
                    <a:pt x="6769" y="103441"/>
                  </a:lnTo>
                  <a:lnTo>
                    <a:pt x="0" y="145680"/>
                  </a:lnTo>
                  <a:lnTo>
                    <a:pt x="6008" y="188948"/>
                  </a:lnTo>
                  <a:lnTo>
                    <a:pt x="25644" y="230520"/>
                  </a:lnTo>
                  <a:lnTo>
                    <a:pt x="53838" y="261254"/>
                  </a:lnTo>
                  <a:lnTo>
                    <a:pt x="62093" y="251602"/>
                  </a:lnTo>
                  <a:lnTo>
                    <a:pt x="49193" y="239420"/>
                  </a:lnTo>
                  <a:lnTo>
                    <a:pt x="38138" y="226060"/>
                  </a:lnTo>
                  <a:lnTo>
                    <a:pt x="28964" y="211437"/>
                  </a:lnTo>
                  <a:lnTo>
                    <a:pt x="21707" y="195468"/>
                  </a:lnTo>
                  <a:lnTo>
                    <a:pt x="41519" y="185435"/>
                  </a:lnTo>
                  <a:lnTo>
                    <a:pt x="35804" y="174132"/>
                  </a:lnTo>
                  <a:lnTo>
                    <a:pt x="17770" y="183022"/>
                  </a:lnTo>
                  <a:lnTo>
                    <a:pt x="15450" y="172674"/>
                  </a:lnTo>
                  <a:lnTo>
                    <a:pt x="13881" y="162337"/>
                  </a:lnTo>
                  <a:lnTo>
                    <a:pt x="13145" y="151929"/>
                  </a:lnTo>
                  <a:lnTo>
                    <a:pt x="13325" y="141366"/>
                  </a:lnTo>
                  <a:lnTo>
                    <a:pt x="64379" y="141366"/>
                  </a:lnTo>
                  <a:lnTo>
                    <a:pt x="64379" y="128412"/>
                  </a:lnTo>
                  <a:lnTo>
                    <a:pt x="14722" y="128412"/>
                  </a:lnTo>
                  <a:lnTo>
                    <a:pt x="16808" y="117471"/>
                  </a:lnTo>
                  <a:lnTo>
                    <a:pt x="19691" y="106886"/>
                  </a:lnTo>
                  <a:lnTo>
                    <a:pt x="23455" y="96587"/>
                  </a:lnTo>
                  <a:lnTo>
                    <a:pt x="28184" y="86502"/>
                  </a:lnTo>
                  <a:lnTo>
                    <a:pt x="37074" y="92471"/>
                  </a:lnTo>
                  <a:lnTo>
                    <a:pt x="41773" y="95392"/>
                  </a:lnTo>
                  <a:lnTo>
                    <a:pt x="48885" y="84724"/>
                  </a:lnTo>
                  <a:lnTo>
                    <a:pt x="34661" y="75199"/>
                  </a:lnTo>
                  <a:lnTo>
                    <a:pt x="43265" y="63367"/>
                  </a:lnTo>
                  <a:lnTo>
                    <a:pt x="52917" y="52641"/>
                  </a:lnTo>
                  <a:lnTo>
                    <a:pt x="63665" y="43035"/>
                  </a:lnTo>
                  <a:lnTo>
                    <a:pt x="75555" y="34559"/>
                  </a:lnTo>
                  <a:lnTo>
                    <a:pt x="78730" y="39512"/>
                  </a:lnTo>
                  <a:lnTo>
                    <a:pt x="85080" y="48656"/>
                  </a:lnTo>
                  <a:lnTo>
                    <a:pt x="95748" y="41671"/>
                  </a:lnTo>
                  <a:lnTo>
                    <a:pt x="86731" y="28209"/>
                  </a:lnTo>
                  <a:lnTo>
                    <a:pt x="100007" y="22302"/>
                  </a:lnTo>
                  <a:lnTo>
                    <a:pt x="113592" y="17907"/>
                  </a:lnTo>
                  <a:lnTo>
                    <a:pt x="127558" y="15011"/>
                  </a:lnTo>
                  <a:lnTo>
                    <a:pt x="141976" y="13604"/>
                  </a:lnTo>
                  <a:lnTo>
                    <a:pt x="141976" y="64150"/>
                  </a:lnTo>
                  <a:lnTo>
                    <a:pt x="154930" y="64150"/>
                  </a:lnTo>
                  <a:lnTo>
                    <a:pt x="154930" y="13350"/>
                  </a:lnTo>
                  <a:lnTo>
                    <a:pt x="167249" y="14341"/>
                  </a:lnTo>
                  <a:lnTo>
                    <a:pt x="179282" y="16224"/>
                  </a:lnTo>
                  <a:lnTo>
                    <a:pt x="191077" y="19083"/>
                  </a:lnTo>
                  <a:lnTo>
                    <a:pt x="202682" y="23002"/>
                  </a:lnTo>
                  <a:lnTo>
                    <a:pt x="194554" y="35194"/>
                  </a:lnTo>
                  <a:lnTo>
                    <a:pt x="205222" y="42306"/>
                  </a:lnTo>
                  <a:lnTo>
                    <a:pt x="214620" y="28336"/>
                  </a:lnTo>
                  <a:lnTo>
                    <a:pt x="226086" y="33982"/>
                  </a:lnTo>
                  <a:lnTo>
                    <a:pt x="239576" y="42925"/>
                  </a:lnTo>
                  <a:lnTo>
                    <a:pt x="252303" y="53179"/>
                  </a:lnTo>
                  <a:lnTo>
                    <a:pt x="261483" y="62753"/>
                  </a:lnTo>
                  <a:lnTo>
                    <a:pt x="247894" y="71897"/>
                  </a:lnTo>
                  <a:lnTo>
                    <a:pt x="255006" y="82438"/>
                  </a:lnTo>
                  <a:lnTo>
                    <a:pt x="293195" y="113377"/>
                  </a:lnTo>
                  <a:lnTo>
                    <a:pt x="297932" y="128539"/>
                  </a:lnTo>
                  <a:lnTo>
                    <a:pt x="251704" y="128539"/>
                  </a:lnTo>
                  <a:lnTo>
                    <a:pt x="251704" y="141239"/>
                  </a:lnTo>
                  <a:lnTo>
                    <a:pt x="300726" y="141239"/>
                  </a:lnTo>
                  <a:lnTo>
                    <a:pt x="302185" y="151943"/>
                  </a:lnTo>
                  <a:lnTo>
                    <a:pt x="302869" y="162575"/>
                  </a:lnTo>
                  <a:lnTo>
                    <a:pt x="302673" y="173208"/>
                  </a:lnTo>
                  <a:lnTo>
                    <a:pt x="301488" y="183911"/>
                  </a:lnTo>
                  <a:lnTo>
                    <a:pt x="284851" y="179974"/>
                  </a:lnTo>
                  <a:lnTo>
                    <a:pt x="281803" y="192166"/>
                  </a:lnTo>
                  <a:lnTo>
                    <a:pt x="299583" y="196865"/>
                  </a:lnTo>
                  <a:lnTo>
                    <a:pt x="295739" y="212209"/>
                  </a:lnTo>
                  <a:lnTo>
                    <a:pt x="290455" y="226837"/>
                  </a:lnTo>
                  <a:lnTo>
                    <a:pt x="283670" y="240799"/>
                  </a:lnTo>
                  <a:lnTo>
                    <a:pt x="275326" y="254142"/>
                  </a:lnTo>
                  <a:lnTo>
                    <a:pt x="261102" y="244871"/>
                  </a:lnTo>
                  <a:lnTo>
                    <a:pt x="254117" y="255539"/>
                  </a:lnTo>
                  <a:lnTo>
                    <a:pt x="267833" y="264683"/>
                  </a:lnTo>
                  <a:lnTo>
                    <a:pt x="259197" y="273827"/>
                  </a:lnTo>
                  <a:lnTo>
                    <a:pt x="250434" y="282209"/>
                  </a:lnTo>
                  <a:lnTo>
                    <a:pt x="241036" y="290210"/>
                  </a:lnTo>
                  <a:lnTo>
                    <a:pt x="248529" y="300116"/>
                  </a:lnTo>
                  <a:lnTo>
                    <a:pt x="249418" y="299354"/>
                  </a:lnTo>
                  <a:lnTo>
                    <a:pt x="250053" y="299100"/>
                  </a:lnTo>
                  <a:lnTo>
                    <a:pt x="284428" y="263638"/>
                  </a:lnTo>
                  <a:lnTo>
                    <a:pt x="306012" y="224345"/>
                  </a:lnTo>
                  <a:lnTo>
                    <a:pt x="315143" y="180647"/>
                  </a:lnTo>
                  <a:lnTo>
                    <a:pt x="311521" y="132603"/>
                  </a:lnTo>
                  <a:lnTo>
                    <a:pt x="299012" y="93985"/>
                  </a:lnTo>
                  <a:lnTo>
                    <a:pt x="278501" y="61404"/>
                  </a:lnTo>
                  <a:lnTo>
                    <a:pt x="250371" y="34895"/>
                  </a:lnTo>
                  <a:lnTo>
                    <a:pt x="215001" y="14493"/>
                  </a:lnTo>
                  <a:lnTo>
                    <a:pt x="185519" y="4300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50280" y="5683059"/>
              <a:ext cx="153924" cy="23158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941568" y="5530595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147"/>
                  </a:lnTo>
                  <a:lnTo>
                    <a:pt x="38392" y="92417"/>
                  </a:lnTo>
                  <a:lnTo>
                    <a:pt x="14401" y="131800"/>
                  </a:lnTo>
                  <a:lnTo>
                    <a:pt x="1155" y="176199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61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36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6833" y="444779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39">
                  <a:moveTo>
                    <a:pt x="0" y="14859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640068" y="3965447"/>
              <a:ext cx="594360" cy="593090"/>
            </a:xfrm>
            <a:custGeom>
              <a:avLst/>
              <a:gdLst/>
              <a:ahLst/>
              <a:cxnLst/>
              <a:rect l="l" t="t" r="r" b="b"/>
              <a:pathLst>
                <a:path w="594359" h="593089">
                  <a:moveTo>
                    <a:pt x="297179" y="0"/>
                  </a:moveTo>
                  <a:lnTo>
                    <a:pt x="248986" y="3879"/>
                  </a:lnTo>
                  <a:lnTo>
                    <a:pt x="203265" y="15111"/>
                  </a:lnTo>
                  <a:lnTo>
                    <a:pt x="160628" y="33086"/>
                  </a:lnTo>
                  <a:lnTo>
                    <a:pt x="121688" y="57192"/>
                  </a:lnTo>
                  <a:lnTo>
                    <a:pt x="87058" y="86820"/>
                  </a:lnTo>
                  <a:lnTo>
                    <a:pt x="57351" y="121359"/>
                  </a:lnTo>
                  <a:lnTo>
                    <a:pt x="33179" y="160198"/>
                  </a:lnTo>
                  <a:lnTo>
                    <a:pt x="15154" y="202728"/>
                  </a:lnTo>
                  <a:lnTo>
                    <a:pt x="3890" y="248338"/>
                  </a:lnTo>
                  <a:lnTo>
                    <a:pt x="0" y="296417"/>
                  </a:lnTo>
                  <a:lnTo>
                    <a:pt x="3890" y="344497"/>
                  </a:lnTo>
                  <a:lnTo>
                    <a:pt x="15154" y="390107"/>
                  </a:lnTo>
                  <a:lnTo>
                    <a:pt x="33179" y="432637"/>
                  </a:lnTo>
                  <a:lnTo>
                    <a:pt x="57351" y="471476"/>
                  </a:lnTo>
                  <a:lnTo>
                    <a:pt x="87058" y="506015"/>
                  </a:lnTo>
                  <a:lnTo>
                    <a:pt x="121688" y="535643"/>
                  </a:lnTo>
                  <a:lnTo>
                    <a:pt x="160628" y="559749"/>
                  </a:lnTo>
                  <a:lnTo>
                    <a:pt x="203265" y="577724"/>
                  </a:lnTo>
                  <a:lnTo>
                    <a:pt x="248986" y="588956"/>
                  </a:lnTo>
                  <a:lnTo>
                    <a:pt x="297179" y="592835"/>
                  </a:lnTo>
                  <a:lnTo>
                    <a:pt x="345373" y="588956"/>
                  </a:lnTo>
                  <a:lnTo>
                    <a:pt x="391094" y="577724"/>
                  </a:lnTo>
                  <a:lnTo>
                    <a:pt x="433731" y="559749"/>
                  </a:lnTo>
                  <a:lnTo>
                    <a:pt x="472671" y="535643"/>
                  </a:lnTo>
                  <a:lnTo>
                    <a:pt x="507301" y="506015"/>
                  </a:lnTo>
                  <a:lnTo>
                    <a:pt x="537008" y="471476"/>
                  </a:lnTo>
                  <a:lnTo>
                    <a:pt x="561180" y="432637"/>
                  </a:lnTo>
                  <a:lnTo>
                    <a:pt x="579205" y="390107"/>
                  </a:lnTo>
                  <a:lnTo>
                    <a:pt x="590469" y="344497"/>
                  </a:lnTo>
                  <a:lnTo>
                    <a:pt x="594359" y="296417"/>
                  </a:lnTo>
                  <a:lnTo>
                    <a:pt x="590469" y="248338"/>
                  </a:lnTo>
                  <a:lnTo>
                    <a:pt x="579205" y="202728"/>
                  </a:lnTo>
                  <a:lnTo>
                    <a:pt x="561180" y="160198"/>
                  </a:lnTo>
                  <a:lnTo>
                    <a:pt x="537008" y="121359"/>
                  </a:lnTo>
                  <a:lnTo>
                    <a:pt x="507301" y="86820"/>
                  </a:lnTo>
                  <a:lnTo>
                    <a:pt x="472671" y="57192"/>
                  </a:lnTo>
                  <a:lnTo>
                    <a:pt x="433731" y="33086"/>
                  </a:lnTo>
                  <a:lnTo>
                    <a:pt x="391094" y="15111"/>
                  </a:lnTo>
                  <a:lnTo>
                    <a:pt x="345373" y="3879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755892" y="4062983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5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3"/>
                  </a:lnTo>
                  <a:lnTo>
                    <a:pt x="13207" y="384683"/>
                  </a:lnTo>
                  <a:lnTo>
                    <a:pt x="13207" y="77089"/>
                  </a:lnTo>
                  <a:lnTo>
                    <a:pt x="77088" y="77089"/>
                  </a:lnTo>
                  <a:lnTo>
                    <a:pt x="77088" y="64389"/>
                  </a:lnTo>
                  <a:lnTo>
                    <a:pt x="60705" y="64389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4"/>
                  </a:lnTo>
                  <a:lnTo>
                    <a:pt x="77088" y="23114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5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3"/>
                  </a:lnTo>
                  <a:lnTo>
                    <a:pt x="322072" y="384683"/>
                  </a:lnTo>
                  <a:lnTo>
                    <a:pt x="322072" y="323850"/>
                  </a:lnTo>
                  <a:close/>
                </a:path>
                <a:path w="399415" h="398145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2"/>
                  </a:lnTo>
                  <a:lnTo>
                    <a:pt x="235203" y="314833"/>
                  </a:lnTo>
                  <a:lnTo>
                    <a:pt x="233425" y="316484"/>
                  </a:lnTo>
                  <a:lnTo>
                    <a:pt x="232155" y="318770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7"/>
                  </a:lnTo>
                  <a:lnTo>
                    <a:pt x="216560" y="373761"/>
                  </a:lnTo>
                  <a:lnTo>
                    <a:pt x="216153" y="375285"/>
                  </a:lnTo>
                  <a:lnTo>
                    <a:pt x="221487" y="373761"/>
                  </a:lnTo>
                  <a:lnTo>
                    <a:pt x="226313" y="372237"/>
                  </a:lnTo>
                  <a:lnTo>
                    <a:pt x="231139" y="370966"/>
                  </a:lnTo>
                  <a:lnTo>
                    <a:pt x="270001" y="359537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2"/>
                  </a:lnTo>
                  <a:lnTo>
                    <a:pt x="234823" y="356362"/>
                  </a:lnTo>
                  <a:lnTo>
                    <a:pt x="237108" y="348361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8"/>
                  </a:lnTo>
                  <a:lnTo>
                    <a:pt x="253873" y="326898"/>
                  </a:lnTo>
                  <a:lnTo>
                    <a:pt x="252222" y="324992"/>
                  </a:lnTo>
                  <a:lnTo>
                    <a:pt x="250062" y="322834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4"/>
                  </a:lnTo>
                  <a:lnTo>
                    <a:pt x="322452" y="227584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5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5"/>
                  </a:lnTo>
                  <a:lnTo>
                    <a:pt x="242950" y="354075"/>
                  </a:lnTo>
                  <a:lnTo>
                    <a:pt x="234823" y="356362"/>
                  </a:lnTo>
                  <a:lnTo>
                    <a:pt x="275844" y="356362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5"/>
                  </a:lnTo>
                  <a:lnTo>
                    <a:pt x="267598" y="333755"/>
                  </a:lnTo>
                  <a:close/>
                </a:path>
                <a:path w="399415" h="398145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6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7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8"/>
                  </a:lnTo>
                  <a:lnTo>
                    <a:pt x="386877" y="245999"/>
                  </a:lnTo>
                  <a:close/>
                </a:path>
                <a:path w="399415" h="398145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8"/>
                  </a:lnTo>
                  <a:lnTo>
                    <a:pt x="274475" y="326898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5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8"/>
                  </a:lnTo>
                  <a:lnTo>
                    <a:pt x="387350" y="215773"/>
                  </a:lnTo>
                  <a:lnTo>
                    <a:pt x="387984" y="225425"/>
                  </a:lnTo>
                  <a:lnTo>
                    <a:pt x="379222" y="235458"/>
                  </a:lnTo>
                  <a:lnTo>
                    <a:pt x="375157" y="238760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9"/>
                  </a:lnTo>
                  <a:lnTo>
                    <a:pt x="398525" y="214757"/>
                  </a:lnTo>
                  <a:lnTo>
                    <a:pt x="392118" y="203326"/>
                  </a:lnTo>
                  <a:close/>
                </a:path>
                <a:path w="399415" h="398145">
                  <a:moveTo>
                    <a:pt x="363378" y="193147"/>
                  </a:moveTo>
                  <a:lnTo>
                    <a:pt x="349503" y="200787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4"/>
                  </a:lnTo>
                  <a:lnTo>
                    <a:pt x="356950" y="227584"/>
                  </a:lnTo>
                  <a:lnTo>
                    <a:pt x="348996" y="219710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1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5">
                  <a:moveTo>
                    <a:pt x="77088" y="23114"/>
                  </a:moveTo>
                  <a:lnTo>
                    <a:pt x="64007" y="23114"/>
                  </a:lnTo>
                  <a:lnTo>
                    <a:pt x="64134" y="24002"/>
                  </a:lnTo>
                  <a:lnTo>
                    <a:pt x="64388" y="24892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9"/>
                  </a:lnTo>
                  <a:lnTo>
                    <a:pt x="77088" y="64389"/>
                  </a:lnTo>
                  <a:lnTo>
                    <a:pt x="77088" y="23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81926" y="4088891"/>
              <a:ext cx="269621" cy="34732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397375" y="8308593"/>
            <a:ext cx="897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3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ORGANIZAÇÃO</a:t>
            </a:r>
            <a:r>
              <a:rPr sz="14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397375" y="9755530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811898" y="8426450"/>
            <a:ext cx="1916430" cy="11938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750" spc="6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488111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11555" y="4731765"/>
            <a:ext cx="9880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8883" y="5036057"/>
            <a:ext cx="15240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2135124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2135124" y="233172"/>
                </a:lnTo>
                <a:lnTo>
                  <a:pt x="2135124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8883" y="5702553"/>
            <a:ext cx="5073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Portugal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1317" y="6137528"/>
            <a:ext cx="1692275" cy="233679"/>
          </a:xfrm>
          <a:custGeom>
            <a:avLst/>
            <a:gdLst/>
            <a:ahLst/>
            <a:cxnLst/>
            <a:rect l="l" t="t" r="r" b="b"/>
            <a:pathLst>
              <a:path w="1692275" h="233679">
                <a:moveTo>
                  <a:pt x="1641348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641348" y="233172"/>
                </a:lnTo>
                <a:lnTo>
                  <a:pt x="1641348" y="0"/>
                </a:lnTo>
                <a:close/>
              </a:path>
              <a:path w="1692275" h="233679">
                <a:moveTo>
                  <a:pt x="1691652" y="0"/>
                </a:moveTo>
                <a:lnTo>
                  <a:pt x="1641360" y="0"/>
                </a:lnTo>
                <a:lnTo>
                  <a:pt x="1641360" y="233172"/>
                </a:lnTo>
                <a:lnTo>
                  <a:pt x="1691652" y="233172"/>
                </a:lnTo>
                <a:lnTo>
                  <a:pt x="169165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11555" y="6118097"/>
            <a:ext cx="167576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PROBLEM</a:t>
            </a:r>
            <a:r>
              <a:rPr sz="15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5782436"/>
            <a:ext cx="307086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Coopérnico</a:t>
            </a:r>
            <a:r>
              <a:rPr sz="10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0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criada</a:t>
            </a:r>
            <a:r>
              <a:rPr sz="10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0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16</a:t>
            </a:r>
            <a:r>
              <a:rPr sz="10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cidadãos</a:t>
            </a:r>
            <a:r>
              <a:rPr sz="10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diversas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origens</a:t>
            </a:r>
            <a:r>
              <a:rPr sz="10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experiências</a:t>
            </a:r>
            <a:r>
              <a:rPr sz="1000" spc="4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profissionais,</a:t>
            </a:r>
            <a:r>
              <a:rPr sz="1000" spc="4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partilhando</a:t>
            </a:r>
            <a:r>
              <a:rPr sz="10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preocupação</a:t>
            </a:r>
            <a:r>
              <a:rPr sz="10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comum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0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sustentável.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Sob</a:t>
            </a:r>
            <a:r>
              <a:rPr sz="1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jurídica</a:t>
            </a:r>
            <a:r>
              <a:rPr sz="10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0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dedicada</a:t>
            </a:r>
            <a:r>
              <a:rPr sz="10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desenvolvimento</a:t>
            </a:r>
            <a:r>
              <a:rPr sz="10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0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0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renováveis,</a:t>
            </a:r>
            <a:r>
              <a:rPr sz="1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combina</a:t>
            </a:r>
            <a:r>
              <a:rPr sz="1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finalidade</a:t>
            </a:r>
            <a:r>
              <a:rPr sz="10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0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0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0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0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solidariedade,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educativos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proteção ambiental.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 VOLUNTARIADO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8883" y="6472554"/>
            <a:ext cx="2846705" cy="6127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300"/>
              </a:lnSpc>
              <a:spcBef>
                <a:spcPts val="3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desejo</a:t>
            </a:r>
            <a:r>
              <a:rPr sz="1100" spc="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contribuir</a:t>
            </a:r>
            <a:r>
              <a:rPr sz="110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novo</a:t>
            </a:r>
            <a:r>
              <a:rPr sz="110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modelo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energético,</a:t>
            </a:r>
            <a:r>
              <a:rPr sz="1100" spc="34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sz="1100" spc="3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3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empresarial,</a:t>
            </a:r>
            <a:r>
              <a:rPr sz="1100" spc="34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gerando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benefícios</a:t>
            </a:r>
            <a:r>
              <a:rPr sz="1100" spc="4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económicos</a:t>
            </a:r>
            <a:r>
              <a:rPr sz="1100" spc="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bem</a:t>
            </a:r>
            <a:r>
              <a:rPr sz="1100" spc="4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ambientais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através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produção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eletricidade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limpa.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34" name="object 34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77696" y="3529583"/>
              <a:ext cx="4977765" cy="762000"/>
            </a:xfrm>
            <a:custGeom>
              <a:avLst/>
              <a:gdLst/>
              <a:ahLst/>
              <a:cxnLst/>
              <a:rect l="l" t="t" r="r" b="b"/>
              <a:pathLst>
                <a:path w="4977765" h="762000">
                  <a:moveTo>
                    <a:pt x="497738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977384" y="762000"/>
                  </a:lnTo>
                  <a:lnTo>
                    <a:pt x="49773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853941" y="8027034"/>
            <a:ext cx="3071495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Visão</a:t>
            </a:r>
            <a:r>
              <a:rPr sz="1100" b="1" spc="8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7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modelo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justo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responsável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baseado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nas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renováveis,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contribuindo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futuro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sustentável,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aspetos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sociais,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ambientais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energéticos.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Missão:</a:t>
            </a:r>
            <a:r>
              <a:rPr sz="1100" b="1" spc="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Envolver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cidadãos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criação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novo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padrão</a:t>
            </a:r>
            <a:r>
              <a:rPr sz="1100" spc="4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energético,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descentralizado,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benefício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sociedade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ambiente.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1502410" y="3490721"/>
            <a:ext cx="4794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COOPÉRNICO,</a:t>
            </a:r>
            <a:r>
              <a:rPr spc="-65" dirty="0"/>
              <a:t> </a:t>
            </a:r>
            <a:r>
              <a:rPr dirty="0"/>
              <a:t>UMA</a:t>
            </a:r>
            <a:r>
              <a:rPr spc="-65" dirty="0"/>
              <a:t> </a:t>
            </a:r>
            <a:r>
              <a:rPr spc="-35" dirty="0"/>
              <a:t>COOPERATIVA</a:t>
            </a:r>
            <a:r>
              <a:rPr spc="-45" dirty="0"/>
              <a:t> </a:t>
            </a:r>
            <a:r>
              <a:rPr spc="-25" dirty="0"/>
              <a:t>DE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502410" y="3821429"/>
            <a:ext cx="2975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ENERGIAS</a:t>
            </a:r>
            <a:r>
              <a:rPr sz="2400" b="1" spc="-6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RENOVÁVEIS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620261" y="4946903"/>
            <a:ext cx="3950335" cy="2964180"/>
            <a:chOff x="3620261" y="4946903"/>
            <a:chExt cx="3950335" cy="2964180"/>
          </a:xfrm>
        </p:grpSpPr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32447" y="7313675"/>
              <a:ext cx="595883" cy="59740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620261" y="5461253"/>
              <a:ext cx="3940810" cy="2346960"/>
            </a:xfrm>
            <a:custGeom>
              <a:avLst/>
              <a:gdLst/>
              <a:ahLst/>
              <a:cxnLst/>
              <a:rect l="l" t="t" r="r" b="b"/>
              <a:pathLst>
                <a:path w="3940809" h="2346959">
                  <a:moveTo>
                    <a:pt x="27432" y="2346960"/>
                  </a:moveTo>
                  <a:lnTo>
                    <a:pt x="3940429" y="2343911"/>
                  </a:lnTo>
                </a:path>
                <a:path w="3940809" h="2346959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3853941" y="7229602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36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1822704" y="0"/>
                  </a:moveTo>
                  <a:lnTo>
                    <a:pt x="0" y="0"/>
                  </a:lnTo>
                  <a:lnTo>
                    <a:pt x="0" y="10692384"/>
                  </a:lnTo>
                  <a:lnTo>
                    <a:pt x="1822704" y="10692384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78579" y="3499103"/>
            <a:ext cx="3168396" cy="442874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6251" y="1186941"/>
            <a:ext cx="2941955" cy="8039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principais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desenvolvidas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compra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comercialização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construção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melhoria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redes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distribuição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eletricidade,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distribuição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média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tensão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iluminação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motriz.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2101722"/>
            <a:ext cx="2941955" cy="1565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produzida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exclusivamente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partir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fontes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renováveis;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criam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valor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social,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quer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estreita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associação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partilha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receitas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entidades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economia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social.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dada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prioridade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parceiros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novos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projetos,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promovendo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empregos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transição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economia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sustentável;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partilhada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atualizada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 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apoiaram.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3778376"/>
            <a:ext cx="2942590" cy="4461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tornar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necessária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compra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menos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ações,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montante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60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euros.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Estes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títulos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remuneração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fixa,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exceto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distribuição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excedente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resultante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atividade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cooperativa.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  <a:spcBef>
                <a:spcPts val="12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Coopérnico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renováveis,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lhes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permite,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devido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social,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apoiar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solidariedade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educação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ambiental.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recebeu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"Voto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Louvor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excecional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prossecução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objetivos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Cerciespinho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pela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promoção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inclusão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deficiência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iniciativas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desportivas,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culturais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sociais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Coopérnico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durante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implementação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elétrica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painéis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solares,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representa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fonte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receitas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Cerciespinho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contribui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política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ambiental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promovida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organização.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ts val="114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Assembleia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Geral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2018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  <a:spcBef>
                <a:spcPts val="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Cerciespinho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(entidade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deficiência)"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criação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77436" y="1186941"/>
            <a:ext cx="2941955" cy="651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Coopérnico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dar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conhecer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país,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encorajando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realizarem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semelhantes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representar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seus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membros.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7436" y="1949322"/>
            <a:ext cx="294195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além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fomentar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cooperação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autoridades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(município),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funções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incluem: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24065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 indent="-16954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2245" algn="l"/>
                <a:tab pos="909955" algn="l"/>
                <a:tab pos="1153795" algn="l"/>
                <a:tab pos="2150745" algn="l"/>
                <a:tab pos="2788285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assegurar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representação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regional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49648" y="2558922"/>
            <a:ext cx="7981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7436" y="27113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535" indent="-2038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1653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identificar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oportunidades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49648" y="2863722"/>
            <a:ext cx="27692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novos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 renovável.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4961" y="385317"/>
            <a:ext cx="430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4961" y="8948419"/>
            <a:ext cx="5081270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1/11/2012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(sem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data)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78358" y="881633"/>
              <a:ext cx="6982459" cy="7905115"/>
            </a:xfrm>
            <a:custGeom>
              <a:avLst/>
              <a:gdLst/>
              <a:ahLst/>
              <a:cxnLst/>
              <a:rect l="l" t="t" r="r" b="b"/>
              <a:pathLst>
                <a:path w="6982459" h="7905115">
                  <a:moveTo>
                    <a:pt x="13715" y="17525"/>
                  </a:moveTo>
                  <a:lnTo>
                    <a:pt x="6982333" y="0"/>
                  </a:lnTo>
                </a:path>
                <a:path w="6982459" h="7905115">
                  <a:moveTo>
                    <a:pt x="0" y="7904988"/>
                  </a:moveTo>
                  <a:lnTo>
                    <a:pt x="5588762" y="7904988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37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2505" cy="1413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Coopérnico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portuguesa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vender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Portugal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Continental.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Defende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modelo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democrático, transparente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participativo,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cliente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dono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 sua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eletricidade.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  <a:spcBef>
                <a:spcPts val="12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Procura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transição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modelo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100%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renovável.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autoconsumo,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energéticas,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partilha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eletricidade,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garantia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partir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equivalente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consumida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clientes.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6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atualmente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(2022)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2351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investimento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acumulado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1.859.250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euros.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5564" y="8647302"/>
            <a:ext cx="12795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Nuno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Brito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Jorge,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CEO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9708" y="8635745"/>
            <a:ext cx="18554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https://www.coopernico.org/en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123" y="2682239"/>
              <a:ext cx="6947916" cy="44744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397375" y="8308593"/>
            <a:ext cx="897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3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97375" y="9062211"/>
            <a:ext cx="1216660" cy="930910"/>
          </a:xfrm>
          <a:custGeom>
            <a:avLst/>
            <a:gdLst/>
            <a:ahLst/>
            <a:cxnLst/>
            <a:rect l="l" t="t" r="r" b="b"/>
            <a:pathLst>
              <a:path w="1216660" h="930909">
                <a:moveTo>
                  <a:pt x="559308" y="712381"/>
                </a:moveTo>
                <a:lnTo>
                  <a:pt x="512064" y="712381"/>
                </a:lnTo>
                <a:lnTo>
                  <a:pt x="39624" y="712381"/>
                </a:lnTo>
                <a:lnTo>
                  <a:pt x="0" y="712381"/>
                </a:lnTo>
                <a:lnTo>
                  <a:pt x="0" y="930313"/>
                </a:lnTo>
                <a:lnTo>
                  <a:pt x="39624" y="930313"/>
                </a:lnTo>
                <a:lnTo>
                  <a:pt x="512064" y="930313"/>
                </a:lnTo>
                <a:lnTo>
                  <a:pt x="559308" y="930313"/>
                </a:lnTo>
                <a:lnTo>
                  <a:pt x="559308" y="712381"/>
                </a:lnTo>
                <a:close/>
              </a:path>
              <a:path w="1216660" h="930909">
                <a:moveTo>
                  <a:pt x="1216533" y="0"/>
                </a:moveTo>
                <a:lnTo>
                  <a:pt x="1169289" y="0"/>
                </a:lnTo>
                <a:lnTo>
                  <a:pt x="55245" y="0"/>
                </a:lnTo>
                <a:lnTo>
                  <a:pt x="15621" y="0"/>
                </a:lnTo>
                <a:lnTo>
                  <a:pt x="15621" y="217932"/>
                </a:lnTo>
                <a:lnTo>
                  <a:pt x="55245" y="217932"/>
                </a:lnTo>
                <a:lnTo>
                  <a:pt x="1169289" y="217932"/>
                </a:lnTo>
                <a:lnTo>
                  <a:pt x="1216533" y="217932"/>
                </a:lnTo>
                <a:lnTo>
                  <a:pt x="1216533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385564" y="9042603"/>
            <a:ext cx="1645285" cy="1201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ORGANIZAÇÃO</a:t>
            </a:r>
            <a:r>
              <a:rPr sz="14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100" spc="-10" dirty="0">
                <a:latin typeface="Calibri"/>
                <a:cs typeface="Calibri"/>
              </a:rPr>
              <a:t>Ccoopérnico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1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coopernico@coopernico.org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11898" y="8426450"/>
            <a:ext cx="1916430" cy="11938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38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750" spc="6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488111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859529" y="5617844"/>
            <a:ext cx="3071495" cy="8039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Cinco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peritos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departamento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técnico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Município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Bratsigovo,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Três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diretores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jardins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infância,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peritos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técnicos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externos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instalações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fotovoltaicas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instalações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biomassa.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 VOLUNTARIADO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4628923"/>
            <a:ext cx="2847975" cy="3434079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91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 marR="403225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Bulgária,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Região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Centro-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Sul,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Bratsigovo,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6A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Atanas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Kabov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Str.At</a:t>
            </a: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860"/>
              </a:spcBef>
            </a:pP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8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12700" marR="5080" algn="just">
              <a:lnSpc>
                <a:spcPct val="83200"/>
              </a:lnSpc>
              <a:spcBef>
                <a:spcPts val="122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principal</a:t>
            </a:r>
            <a:r>
              <a:rPr sz="11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problema</a:t>
            </a:r>
            <a:r>
              <a:rPr sz="110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Município</a:t>
            </a:r>
            <a:r>
              <a:rPr sz="110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elevados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custos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fornecimento</a:t>
            </a:r>
            <a:r>
              <a:rPr sz="11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eletricidade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4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térmica</a:t>
            </a:r>
            <a:r>
              <a:rPr sz="1100" spc="4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aos</a:t>
            </a:r>
            <a:r>
              <a:rPr sz="1100" spc="48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edifícios</a:t>
            </a:r>
            <a:r>
              <a:rPr sz="1100" spc="4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municipais</a:t>
            </a:r>
            <a:r>
              <a:rPr sz="1100" spc="13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jardins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infância,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escolas,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edifícios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culturais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centros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saúde.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83300"/>
              </a:lnSpc>
              <a:spcBef>
                <a:spcPts val="1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edifícios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multifamiliares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não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eficientes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termos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energéticos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utilizam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combustível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fóssil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madeira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aquecimento.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8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elevados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custos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iluminação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rua.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7" name="object 27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77696" y="3529583"/>
              <a:ext cx="5520055" cy="762000"/>
            </a:xfrm>
            <a:custGeom>
              <a:avLst/>
              <a:gdLst/>
              <a:ahLst/>
              <a:cxnLst/>
              <a:rect l="l" t="t" r="r" b="b"/>
              <a:pathLst>
                <a:path w="5520055" h="762000">
                  <a:moveTo>
                    <a:pt x="5519928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519928" y="762000"/>
                  </a:lnTo>
                  <a:lnTo>
                    <a:pt x="55199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930522" y="7778622"/>
            <a:ext cx="3071495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últimos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anos,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realizou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série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destinados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introdução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fontes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combinadas,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seriam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capazes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fornecer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eletricidade,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aquecimento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arrefecimento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instalações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municipais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casas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particulares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multifamiliares.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investimentos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transição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incluem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instalação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4,5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MWp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calor/energia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elétrica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biomassa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160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m2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painéis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solares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edifícios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propriedade municipal.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1502410" y="3490721"/>
            <a:ext cx="4453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ENERGIA</a:t>
            </a:r>
            <a:r>
              <a:rPr spc="-60" dirty="0"/>
              <a:t> </a:t>
            </a:r>
            <a:r>
              <a:rPr dirty="0"/>
              <a:t>VERDE</a:t>
            </a:r>
            <a:r>
              <a:rPr spc="-40" dirty="0"/>
              <a:t> </a:t>
            </a:r>
            <a:r>
              <a:rPr dirty="0"/>
              <a:t>NO</a:t>
            </a:r>
            <a:r>
              <a:rPr spc="-50" dirty="0"/>
              <a:t> </a:t>
            </a:r>
            <a:r>
              <a:rPr dirty="0"/>
              <a:t>MUNICÍPIO</a:t>
            </a:r>
            <a:r>
              <a:rPr spc="-50" dirty="0"/>
              <a:t> </a:t>
            </a:r>
            <a:r>
              <a:rPr spc="-25" dirty="0"/>
              <a:t>DE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502410" y="3821429"/>
            <a:ext cx="1677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BRATSIGOVO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620261" y="4946903"/>
            <a:ext cx="3950335" cy="2609215"/>
            <a:chOff x="3620261" y="4946903"/>
            <a:chExt cx="3950335" cy="2609215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32447" y="6960107"/>
              <a:ext cx="595883" cy="59588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620261" y="5461253"/>
              <a:ext cx="3940810" cy="1991995"/>
            </a:xfrm>
            <a:custGeom>
              <a:avLst/>
              <a:gdLst/>
              <a:ahLst/>
              <a:cxnLst/>
              <a:rect l="l" t="t" r="r" b="b"/>
              <a:pathLst>
                <a:path w="3940809" h="1991995">
                  <a:moveTo>
                    <a:pt x="27432" y="1991867"/>
                  </a:moveTo>
                  <a:lnTo>
                    <a:pt x="3940429" y="1988819"/>
                  </a:lnTo>
                </a:path>
                <a:path w="3940809" h="199199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3853941" y="6875526"/>
            <a:ext cx="2374265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DETAILED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ABOUT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THE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PRACTICE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39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1822704" y="0"/>
                  </a:moveTo>
                  <a:lnTo>
                    <a:pt x="0" y="0"/>
                  </a:lnTo>
                  <a:lnTo>
                    <a:pt x="0" y="10692384"/>
                  </a:lnTo>
                  <a:lnTo>
                    <a:pt x="1822704" y="10692384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320" cy="1108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Bratsigovo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localizado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sopé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 Serra 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Rodopi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cobre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muito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grande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âmbito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2000.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principal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estratégia energética municipal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implementação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roteiro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transição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verde.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etapas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viagem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eficiência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fontes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incluem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8463" y="2558922"/>
            <a:ext cx="5886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Municipal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2332766"/>
            <a:ext cx="2941955" cy="72517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6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Constituir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peritos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Câmara</a:t>
            </a:r>
            <a:endParaRPr sz="1100">
              <a:latin typeface="Calibri"/>
              <a:cs typeface="Calibri"/>
            </a:endParaRPr>
          </a:p>
          <a:p>
            <a:pPr marL="182880" marR="5080" indent="-170815">
              <a:lnSpc>
                <a:spcPts val="1200"/>
              </a:lnSpc>
              <a:spcBef>
                <a:spcPts val="122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  <a:tab pos="916305" algn="l"/>
                <a:tab pos="1115695" algn="l"/>
                <a:tab pos="2001520" algn="l"/>
                <a:tab pos="2274570" algn="l"/>
                <a:tab pos="285813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Cooperar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peritos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externos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auditoria 	energética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fornecedores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serviços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8463" y="3016122"/>
            <a:ext cx="5575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materiais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3168522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2880" marR="5080" indent="-170815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	Energia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período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2016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8463" y="3473322"/>
            <a:ext cx="27692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5490" algn="l"/>
                <a:tab pos="1257935" algn="l"/>
                <a:tab pos="1666239" algn="l"/>
                <a:tab pos="1887220" algn="l"/>
                <a:tab pos="2686050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Identificar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preparação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8463" y="3625722"/>
            <a:ext cx="15919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implementação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99486" y="3930776"/>
            <a:ext cx="118808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endParaRPr sz="1100">
              <a:latin typeface="Calibri"/>
              <a:cs typeface="Calibri"/>
            </a:endParaRPr>
          </a:p>
          <a:p>
            <a:pPr marL="15240">
              <a:lnSpc>
                <a:spcPts val="1260"/>
              </a:lnSpc>
              <a:tabLst>
                <a:tab pos="205740" algn="l"/>
                <a:tab pos="753110" algn="l"/>
                <a:tab pos="1104900" algn="l"/>
              </a:tabLst>
            </a:pP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FEDER,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EEE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3778376"/>
            <a:ext cx="2172970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ts val="1260"/>
              </a:lnSpc>
              <a:spcBef>
                <a:spcPts val="10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351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série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projetos</a:t>
            </a:r>
            <a:endParaRPr sz="1100">
              <a:latin typeface="Calibri"/>
              <a:cs typeface="Calibri"/>
            </a:endParaRPr>
          </a:p>
          <a:p>
            <a:pPr marL="182880" marR="488315" indent="-170815">
              <a:lnSpc>
                <a:spcPts val="1200"/>
              </a:lnSpc>
              <a:spcBef>
                <a:spcPts val="8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4785" algn="l"/>
                <a:tab pos="534035" algn="l"/>
                <a:tab pos="126238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Lançamento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 	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sob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diferentes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fontes 	financiamento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251" y="4540376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telhado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Bratsigovo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instalada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central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fotovoltaica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30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KWp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utilizada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próprias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necessidades.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vendida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principalmente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fora 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horário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trabalho.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251" y="5454776"/>
            <a:ext cx="294132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reequipamento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edifício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cultural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principal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incluiu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mudança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caixilhos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janelas,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reparação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telhado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instalação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caldeira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calor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biomassa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675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Kw.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6251" y="6217157"/>
            <a:ext cx="2942590" cy="2022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reabilitação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quatro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edifícios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multifamiliares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Eficiência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Energética,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beneficiários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respetivas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associações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proprietários.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município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apoiou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processo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matéria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documentação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técnica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autorizações.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luzes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rua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Bratsigovo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foram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substituídas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iluminação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energeticamente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eficiente.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principais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intervenientes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iniciativa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autoridades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municipais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gestores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empresas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municipais,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população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município..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7436" y="1186941"/>
            <a:ext cx="14535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77436" y="1492122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Sra.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Grigorova,</a:t>
            </a:r>
            <a:r>
              <a:rPr sz="1100" spc="25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Diretora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Planeamento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Territorial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Assentamentos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Bratsigovo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partilhou</a:t>
            </a:r>
            <a:r>
              <a:rPr sz="1100" spc="4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municípios</a:t>
            </a:r>
            <a:r>
              <a:rPr sz="1100" spc="4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regiões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tornar-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independentes das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fóssil.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77436" y="2406522"/>
            <a:ext cx="293687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065" marR="5080" algn="ctr">
              <a:lnSpc>
                <a:spcPct val="90900"/>
              </a:lnSpc>
              <a:spcBef>
                <a:spcPts val="225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Todas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decisões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município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em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planeamento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espacial,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edifícios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públicos,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fornecimento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energia,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mobilidade,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aprovisionamento 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sensibilização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estão</a:t>
            </a:r>
            <a:r>
              <a:rPr sz="1100" b="1" i="1" spc="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direta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ou</a:t>
            </a:r>
            <a:r>
              <a:rPr sz="1100" b="1" i="1" spc="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indiretamente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relacionadas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energia.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nossa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transição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energética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baseia-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numa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visão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concebida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para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tornar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</a:t>
            </a:r>
            <a:r>
              <a:rPr sz="1100" b="1" i="1" spc="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abastecimento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energético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município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tão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independente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quanto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possível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energia</a:t>
            </a:r>
            <a:r>
              <a:rPr sz="1100" b="1" i="1" spc="5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fóssil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nas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áreas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calor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eletricidade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para</a:t>
            </a:r>
            <a:r>
              <a:rPr sz="1100" b="1" i="1" spc="5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cobrir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procura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principalmente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partir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fontes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renováveis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área.“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7436" y="4235576"/>
            <a:ext cx="16205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7436" y="4540376"/>
            <a:ext cx="2941955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prática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transferida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pequenos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municípios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Bulgária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Europa,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enfrentam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mesmos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problemas</a:t>
            </a:r>
            <a:r>
              <a:rPr sz="1100" spc="4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elevados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custos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energéticos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utilização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combustíveis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fósseis.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estrutura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infraestrutura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serviços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públicos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semelhante,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económico.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lições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aprendidas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úteis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autoridades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Bulgária.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84961" y="385317"/>
            <a:ext cx="430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4961" y="9133458"/>
            <a:ext cx="5081270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1/1/2017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20667" y="6086855"/>
            <a:ext cx="3168395" cy="1642871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578358" y="399287"/>
            <a:ext cx="6991984" cy="8705215"/>
            <a:chOff x="578358" y="399287"/>
            <a:chExt cx="6991984" cy="8705215"/>
          </a:xfrm>
        </p:grpSpPr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78358" y="881633"/>
              <a:ext cx="6982459" cy="8089900"/>
            </a:xfrm>
            <a:custGeom>
              <a:avLst/>
              <a:gdLst/>
              <a:ahLst/>
              <a:cxnLst/>
              <a:rect l="l" t="t" r="r" b="b"/>
              <a:pathLst>
                <a:path w="6982459" h="8089900">
                  <a:moveTo>
                    <a:pt x="13715" y="17525"/>
                  </a:moveTo>
                  <a:lnTo>
                    <a:pt x="6982333" y="0"/>
                  </a:lnTo>
                </a:path>
                <a:path w="6982459" h="8089900">
                  <a:moveTo>
                    <a:pt x="0" y="8089392"/>
                  </a:moveTo>
                  <a:lnTo>
                    <a:pt x="5588762" y="8089392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833872" y="8511539"/>
              <a:ext cx="594360" cy="593090"/>
            </a:xfrm>
            <a:custGeom>
              <a:avLst/>
              <a:gdLst/>
              <a:ahLst/>
              <a:cxnLst/>
              <a:rect l="l" t="t" r="r" b="b"/>
              <a:pathLst>
                <a:path w="594360" h="593090">
                  <a:moveTo>
                    <a:pt x="297179" y="0"/>
                  </a:moveTo>
                  <a:lnTo>
                    <a:pt x="248986" y="3879"/>
                  </a:lnTo>
                  <a:lnTo>
                    <a:pt x="203265" y="15111"/>
                  </a:lnTo>
                  <a:lnTo>
                    <a:pt x="160628" y="33086"/>
                  </a:lnTo>
                  <a:lnTo>
                    <a:pt x="121688" y="57192"/>
                  </a:lnTo>
                  <a:lnTo>
                    <a:pt x="87058" y="86820"/>
                  </a:lnTo>
                  <a:lnTo>
                    <a:pt x="57351" y="121359"/>
                  </a:lnTo>
                  <a:lnTo>
                    <a:pt x="33179" y="160198"/>
                  </a:lnTo>
                  <a:lnTo>
                    <a:pt x="15154" y="202728"/>
                  </a:lnTo>
                  <a:lnTo>
                    <a:pt x="3890" y="248338"/>
                  </a:lnTo>
                  <a:lnTo>
                    <a:pt x="0" y="296418"/>
                  </a:lnTo>
                  <a:lnTo>
                    <a:pt x="3890" y="344497"/>
                  </a:lnTo>
                  <a:lnTo>
                    <a:pt x="15154" y="390107"/>
                  </a:lnTo>
                  <a:lnTo>
                    <a:pt x="33179" y="432637"/>
                  </a:lnTo>
                  <a:lnTo>
                    <a:pt x="57351" y="471476"/>
                  </a:lnTo>
                  <a:lnTo>
                    <a:pt x="87058" y="506015"/>
                  </a:lnTo>
                  <a:lnTo>
                    <a:pt x="121688" y="535643"/>
                  </a:lnTo>
                  <a:lnTo>
                    <a:pt x="160628" y="559749"/>
                  </a:lnTo>
                  <a:lnTo>
                    <a:pt x="203265" y="577724"/>
                  </a:lnTo>
                  <a:lnTo>
                    <a:pt x="248986" y="588956"/>
                  </a:lnTo>
                  <a:lnTo>
                    <a:pt x="297179" y="592836"/>
                  </a:lnTo>
                  <a:lnTo>
                    <a:pt x="345373" y="588956"/>
                  </a:lnTo>
                  <a:lnTo>
                    <a:pt x="391094" y="577724"/>
                  </a:lnTo>
                  <a:lnTo>
                    <a:pt x="433731" y="559749"/>
                  </a:lnTo>
                  <a:lnTo>
                    <a:pt x="472671" y="535643"/>
                  </a:lnTo>
                  <a:lnTo>
                    <a:pt x="507301" y="506015"/>
                  </a:lnTo>
                  <a:lnTo>
                    <a:pt x="537008" y="471476"/>
                  </a:lnTo>
                  <a:lnTo>
                    <a:pt x="561180" y="432637"/>
                  </a:lnTo>
                  <a:lnTo>
                    <a:pt x="579205" y="390107"/>
                  </a:lnTo>
                  <a:lnTo>
                    <a:pt x="590469" y="344497"/>
                  </a:lnTo>
                  <a:lnTo>
                    <a:pt x="594360" y="296418"/>
                  </a:lnTo>
                  <a:lnTo>
                    <a:pt x="590469" y="248338"/>
                  </a:lnTo>
                  <a:lnTo>
                    <a:pt x="579205" y="202728"/>
                  </a:lnTo>
                  <a:lnTo>
                    <a:pt x="561180" y="160198"/>
                  </a:lnTo>
                  <a:lnTo>
                    <a:pt x="537008" y="121359"/>
                  </a:lnTo>
                  <a:lnTo>
                    <a:pt x="507301" y="86820"/>
                  </a:lnTo>
                  <a:lnTo>
                    <a:pt x="472671" y="57192"/>
                  </a:lnTo>
                  <a:lnTo>
                    <a:pt x="433731" y="33086"/>
                  </a:lnTo>
                  <a:lnTo>
                    <a:pt x="391094" y="15111"/>
                  </a:lnTo>
                  <a:lnTo>
                    <a:pt x="345373" y="3879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78661" y="8671686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7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6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2"/>
                  </a:lnTo>
                  <a:lnTo>
                    <a:pt x="14722" y="129032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5"/>
                  </a:lnTo>
                  <a:lnTo>
                    <a:pt x="41773" y="95885"/>
                  </a:lnTo>
                  <a:lnTo>
                    <a:pt x="48885" y="85090"/>
                  </a:lnTo>
                  <a:lnTo>
                    <a:pt x="34661" y="75565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1"/>
                  </a:lnTo>
                  <a:lnTo>
                    <a:pt x="85080" y="48895"/>
                  </a:lnTo>
                  <a:lnTo>
                    <a:pt x="95748" y="41783"/>
                  </a:lnTo>
                  <a:lnTo>
                    <a:pt x="127558" y="15051"/>
                  </a:lnTo>
                  <a:lnTo>
                    <a:pt x="141976" y="13716"/>
                  </a:lnTo>
                  <a:lnTo>
                    <a:pt x="141976" y="64516"/>
                  </a:lnTo>
                  <a:lnTo>
                    <a:pt x="154930" y="64516"/>
                  </a:lnTo>
                  <a:lnTo>
                    <a:pt x="154930" y="13335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4"/>
                  </a:lnTo>
                  <a:lnTo>
                    <a:pt x="194554" y="35433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3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9"/>
                  </a:lnTo>
                  <a:lnTo>
                    <a:pt x="251704" y="129159"/>
                  </a:lnTo>
                  <a:lnTo>
                    <a:pt x="251704" y="141859"/>
                  </a:lnTo>
                  <a:lnTo>
                    <a:pt x="300726" y="141859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9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7"/>
                  </a:lnTo>
                  <a:lnTo>
                    <a:pt x="261102" y="246126"/>
                  </a:lnTo>
                  <a:lnTo>
                    <a:pt x="254117" y="256794"/>
                  </a:lnTo>
                  <a:lnTo>
                    <a:pt x="267833" y="266065"/>
                  </a:lnTo>
                  <a:lnTo>
                    <a:pt x="259197" y="275209"/>
                  </a:lnTo>
                  <a:lnTo>
                    <a:pt x="250434" y="283591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9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8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769159"/>
              <a:ext cx="153924" cy="23158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941568" y="8615171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1836"/>
                  </a:moveTo>
                  <a:lnTo>
                    <a:pt x="171577" y="211836"/>
                  </a:lnTo>
                  <a:lnTo>
                    <a:pt x="167259" y="211963"/>
                  </a:lnTo>
                  <a:lnTo>
                    <a:pt x="166243" y="212471"/>
                  </a:lnTo>
                  <a:lnTo>
                    <a:pt x="165862" y="213106"/>
                  </a:lnTo>
                  <a:lnTo>
                    <a:pt x="163703" y="215646"/>
                  </a:lnTo>
                  <a:lnTo>
                    <a:pt x="161798" y="215646"/>
                  </a:lnTo>
                  <a:lnTo>
                    <a:pt x="159766" y="212979"/>
                  </a:lnTo>
                  <a:lnTo>
                    <a:pt x="159385" y="212344"/>
                  </a:lnTo>
                  <a:lnTo>
                    <a:pt x="158242" y="211963"/>
                  </a:lnTo>
                  <a:lnTo>
                    <a:pt x="154051" y="211836"/>
                  </a:lnTo>
                  <a:lnTo>
                    <a:pt x="150622" y="211963"/>
                  </a:lnTo>
                  <a:lnTo>
                    <a:pt x="146812" y="211963"/>
                  </a:lnTo>
                  <a:lnTo>
                    <a:pt x="147193" y="220853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20599"/>
                  </a:lnTo>
                  <a:lnTo>
                    <a:pt x="178816" y="211836"/>
                  </a:lnTo>
                  <a:close/>
                </a:path>
                <a:path w="380364" h="363220">
                  <a:moveTo>
                    <a:pt x="224536" y="211963"/>
                  </a:moveTo>
                  <a:lnTo>
                    <a:pt x="222758" y="211963"/>
                  </a:lnTo>
                  <a:lnTo>
                    <a:pt x="221107" y="211836"/>
                  </a:lnTo>
                  <a:lnTo>
                    <a:pt x="219329" y="211963"/>
                  </a:lnTo>
                  <a:lnTo>
                    <a:pt x="216154" y="212090"/>
                  </a:lnTo>
                  <a:lnTo>
                    <a:pt x="212471" y="210693"/>
                  </a:lnTo>
                  <a:lnTo>
                    <a:pt x="210058" y="214376"/>
                  </a:lnTo>
                  <a:lnTo>
                    <a:pt x="209677" y="214757"/>
                  </a:lnTo>
                  <a:lnTo>
                    <a:pt x="207264" y="214122"/>
                  </a:lnTo>
                  <a:lnTo>
                    <a:pt x="204978" y="213233"/>
                  </a:lnTo>
                  <a:lnTo>
                    <a:pt x="204216" y="212090"/>
                  </a:lnTo>
                  <a:lnTo>
                    <a:pt x="203200" y="212090"/>
                  </a:lnTo>
                  <a:lnTo>
                    <a:pt x="199771" y="211836"/>
                  </a:lnTo>
                  <a:lnTo>
                    <a:pt x="196342" y="211963"/>
                  </a:lnTo>
                  <a:lnTo>
                    <a:pt x="192532" y="211963"/>
                  </a:lnTo>
                  <a:lnTo>
                    <a:pt x="192913" y="220853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20599"/>
                  </a:lnTo>
                  <a:lnTo>
                    <a:pt x="224536" y="211963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36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1870" cy="1413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poupança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atual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MW/h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redução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CO2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13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t/ano.</a:t>
            </a:r>
            <a:endParaRPr sz="1100">
              <a:latin typeface="Calibri"/>
              <a:cs typeface="Calibri"/>
            </a:endParaRPr>
          </a:p>
          <a:p>
            <a:pPr marL="12700" marR="7620" algn="just">
              <a:lnSpc>
                <a:spcPts val="1200"/>
              </a:lnSpc>
              <a:spcBef>
                <a:spcPts val="12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custos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municipais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diminuíram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duas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vezes,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permitindo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autarquia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poupar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orçamento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investimentos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infraestruturas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serviços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públicos.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91000"/>
              </a:lnSpc>
              <a:spcBef>
                <a:spcPts val="11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Município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tornou-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Pacto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Autarcas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(CoM)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2015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recebeu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Prémio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2016,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comprova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firme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empenho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aumentar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eficiência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utilização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alternativas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territórios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municipais.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5564" y="8611615"/>
            <a:ext cx="11836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Rumiyana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Grigorova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9708" y="8579865"/>
            <a:ext cx="29108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http://www.bratsigovo.bg/documents.php?id=143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123" y="2852927"/>
              <a:ext cx="6947916" cy="441502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397375" y="8308593"/>
            <a:ext cx="897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3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97375" y="9062211"/>
            <a:ext cx="1216660" cy="930910"/>
          </a:xfrm>
          <a:custGeom>
            <a:avLst/>
            <a:gdLst/>
            <a:ahLst/>
            <a:cxnLst/>
            <a:rect l="l" t="t" r="r" b="b"/>
            <a:pathLst>
              <a:path w="1216660" h="930909">
                <a:moveTo>
                  <a:pt x="559308" y="712381"/>
                </a:moveTo>
                <a:lnTo>
                  <a:pt x="512064" y="712381"/>
                </a:lnTo>
                <a:lnTo>
                  <a:pt x="39624" y="712381"/>
                </a:lnTo>
                <a:lnTo>
                  <a:pt x="0" y="712381"/>
                </a:lnTo>
                <a:lnTo>
                  <a:pt x="0" y="930313"/>
                </a:lnTo>
                <a:lnTo>
                  <a:pt x="39624" y="930313"/>
                </a:lnTo>
                <a:lnTo>
                  <a:pt x="512064" y="930313"/>
                </a:lnTo>
                <a:lnTo>
                  <a:pt x="559308" y="930313"/>
                </a:lnTo>
                <a:lnTo>
                  <a:pt x="559308" y="712381"/>
                </a:lnTo>
                <a:close/>
              </a:path>
              <a:path w="1216660" h="930909">
                <a:moveTo>
                  <a:pt x="1216533" y="0"/>
                </a:moveTo>
                <a:lnTo>
                  <a:pt x="1169289" y="0"/>
                </a:lnTo>
                <a:lnTo>
                  <a:pt x="55245" y="0"/>
                </a:lnTo>
                <a:lnTo>
                  <a:pt x="15621" y="0"/>
                </a:lnTo>
                <a:lnTo>
                  <a:pt x="15621" y="217932"/>
                </a:lnTo>
                <a:lnTo>
                  <a:pt x="55245" y="217932"/>
                </a:lnTo>
                <a:lnTo>
                  <a:pt x="1169289" y="217932"/>
                </a:lnTo>
                <a:lnTo>
                  <a:pt x="1216533" y="217932"/>
                </a:lnTo>
                <a:lnTo>
                  <a:pt x="1216533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385564" y="9042603"/>
            <a:ext cx="1401445" cy="125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ORGANIZAÇÃO</a:t>
            </a:r>
            <a:r>
              <a:rPr sz="14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100" dirty="0">
                <a:latin typeface="Calibri"/>
                <a:cs typeface="Calibri"/>
              </a:rPr>
              <a:t>Município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Bratsigovo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1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grigoriur@abv.bg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11898" y="8426450"/>
            <a:ext cx="1916430" cy="11938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Co-funded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by</a:t>
            </a:r>
            <a:r>
              <a:rPr sz="750" spc="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2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Erasmus+</a:t>
            </a:r>
            <a:r>
              <a:rPr sz="750" spc="6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Programme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3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34893"/>
            <a:ext cx="3502660" cy="6965950"/>
            <a:chOff x="0" y="2834893"/>
            <a:chExt cx="3502660" cy="6965950"/>
          </a:xfrm>
        </p:grpSpPr>
        <p:sp>
          <p:nvSpPr>
            <p:cNvPr id="18" name="object 18"/>
            <p:cNvSpPr/>
            <p:nvPr/>
          </p:nvSpPr>
          <p:spPr>
            <a:xfrm>
              <a:off x="0" y="2834893"/>
              <a:ext cx="3502660" cy="6965950"/>
            </a:xfrm>
            <a:custGeom>
              <a:avLst/>
              <a:gdLst/>
              <a:ahLst/>
              <a:cxnLst/>
              <a:rect l="l" t="t" r="r" b="b"/>
              <a:pathLst>
                <a:path w="3502660" h="6965950">
                  <a:moveTo>
                    <a:pt x="0" y="6965950"/>
                  </a:moveTo>
                  <a:lnTo>
                    <a:pt x="3502152" y="6965950"/>
                  </a:lnTo>
                  <a:lnTo>
                    <a:pt x="3502152" y="0"/>
                  </a:lnTo>
                  <a:lnTo>
                    <a:pt x="0" y="0"/>
                  </a:lnTo>
                  <a:lnTo>
                    <a:pt x="0" y="696595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464809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589522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488944" y="12699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488111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1317" y="4751577"/>
              <a:ext cx="2185670" cy="1938020"/>
            </a:xfrm>
            <a:custGeom>
              <a:avLst/>
              <a:gdLst/>
              <a:ahLst/>
              <a:cxnLst/>
              <a:rect l="l" t="t" r="r" b="b"/>
              <a:pathLst>
                <a:path w="2185670" h="1938020">
                  <a:moveTo>
                    <a:pt x="952500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2500" y="233172"/>
                  </a:lnTo>
                  <a:lnTo>
                    <a:pt x="952500" y="0"/>
                  </a:lnTo>
                  <a:close/>
                </a:path>
                <a:path w="2185670" h="1938020">
                  <a:moveTo>
                    <a:pt x="1598676" y="1704594"/>
                  </a:moveTo>
                  <a:lnTo>
                    <a:pt x="42672" y="1704594"/>
                  </a:lnTo>
                  <a:lnTo>
                    <a:pt x="0" y="1704594"/>
                  </a:lnTo>
                  <a:lnTo>
                    <a:pt x="0" y="1937766"/>
                  </a:lnTo>
                  <a:lnTo>
                    <a:pt x="42672" y="1937766"/>
                  </a:lnTo>
                  <a:lnTo>
                    <a:pt x="1598676" y="1937766"/>
                  </a:lnTo>
                  <a:lnTo>
                    <a:pt x="1598676" y="1704594"/>
                  </a:lnTo>
                  <a:close/>
                </a:path>
                <a:path w="2185670" h="1938020">
                  <a:moveTo>
                    <a:pt x="1648980" y="1704594"/>
                  </a:moveTo>
                  <a:lnTo>
                    <a:pt x="1598688" y="1704594"/>
                  </a:lnTo>
                  <a:lnTo>
                    <a:pt x="1598688" y="1937766"/>
                  </a:lnTo>
                  <a:lnTo>
                    <a:pt x="1648980" y="1937766"/>
                  </a:lnTo>
                  <a:lnTo>
                    <a:pt x="1648980" y="1704594"/>
                  </a:lnTo>
                  <a:close/>
                </a:path>
                <a:path w="2185670" h="1938020">
                  <a:moveTo>
                    <a:pt x="2135124" y="570738"/>
                  </a:moveTo>
                  <a:lnTo>
                    <a:pt x="42672" y="570738"/>
                  </a:lnTo>
                  <a:lnTo>
                    <a:pt x="0" y="570738"/>
                  </a:lnTo>
                  <a:lnTo>
                    <a:pt x="0" y="803910"/>
                  </a:lnTo>
                  <a:lnTo>
                    <a:pt x="42672" y="803910"/>
                  </a:lnTo>
                  <a:lnTo>
                    <a:pt x="2135124" y="803910"/>
                  </a:lnTo>
                  <a:lnTo>
                    <a:pt x="2135124" y="570738"/>
                  </a:lnTo>
                  <a:close/>
                </a:path>
                <a:path w="2185670" h="1938020">
                  <a:moveTo>
                    <a:pt x="2185428" y="570738"/>
                  </a:moveTo>
                  <a:lnTo>
                    <a:pt x="2135136" y="570738"/>
                  </a:lnTo>
                  <a:lnTo>
                    <a:pt x="2135136" y="803910"/>
                  </a:lnTo>
                  <a:lnTo>
                    <a:pt x="2185428" y="803910"/>
                  </a:lnTo>
                  <a:lnTo>
                    <a:pt x="2185428" y="57073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853941" y="5645911"/>
            <a:ext cx="3202305" cy="1870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organização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fins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lucrativos,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2020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amigos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desiludidos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progresso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climática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West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Cork.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diretor,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Jim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O'Donnell,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disse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 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nasceu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visão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querer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"ir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atrás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carbono“,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reduzir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eliminar.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Após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criação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dinamizador,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Green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identificou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potenciais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interessados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abordou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proprietários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Myross</a:t>
            </a:r>
            <a:r>
              <a:rPr sz="1100" u="sng" spc="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Wood</a:t>
            </a:r>
            <a:r>
              <a:rPr sz="1100" u="sng" spc="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House</a:t>
            </a:r>
            <a:r>
              <a:rPr sz="1100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a</a:t>
            </a:r>
            <a:r>
              <a:rPr sz="1100" spc="450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criação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de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um</a:t>
            </a:r>
            <a:r>
              <a:rPr sz="1100" spc="450" dirty="0">
                <a:solidFill>
                  <a:srgbClr val="404040"/>
                </a:solid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Centro</a:t>
            </a:r>
            <a:r>
              <a:rPr sz="1100" u="sng" spc="45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de</a:t>
            </a:r>
            <a:r>
              <a:rPr sz="1100" u="sng" spc="4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Excelência</a:t>
            </a:r>
            <a:r>
              <a:rPr sz="1100" u="sng" spc="44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para</a:t>
            </a:r>
            <a:r>
              <a:rPr sz="1100" u="sng" spc="4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Ação</a:t>
            </a:r>
            <a:r>
              <a:rPr sz="1100" spc="-20" dirty="0">
                <a:solidFill>
                  <a:srgbClr val="355092"/>
                </a:solid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Climática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&amp;</a:t>
            </a:r>
            <a:r>
              <a:rPr sz="1100" u="sng" spc="5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Sustainabilidade</a:t>
            </a:r>
            <a:r>
              <a:rPr sz="1100" u="sng" spc="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(CECAS)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9529" y="459828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 VOLUNTARIADO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4628923"/>
            <a:ext cx="2847340" cy="444119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91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775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12700" marR="13335">
              <a:lnSpc>
                <a:spcPct val="83200"/>
              </a:lnSpc>
              <a:spcBef>
                <a:spcPts val="819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Skibbereen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cidade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County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Cork,</a:t>
            </a:r>
            <a:r>
              <a:rPr sz="11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Irlanda.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maior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cidade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West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Cork,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uma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população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2.568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habitantes,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mas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funciona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centro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central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pequenas</a:t>
            </a:r>
            <a:r>
              <a:rPr sz="11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cidades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aldeias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toda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região..</a:t>
            </a:r>
            <a:endParaRPr sz="11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815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PROBLEMA VISADO</a:t>
            </a:r>
            <a:endParaRPr sz="1500">
              <a:latin typeface="Calibri"/>
              <a:cs typeface="Calibri"/>
            </a:endParaRPr>
          </a:p>
          <a:p>
            <a:pPr marL="12700" marR="5080" algn="just">
              <a:lnSpc>
                <a:spcPct val="83200"/>
              </a:lnSpc>
              <a:spcBef>
                <a:spcPts val="113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 2016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9.357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lares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(20.844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pessoas)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Municipal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Cork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Ocidental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viviam</a:t>
            </a:r>
            <a:r>
              <a:rPr sz="11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alojamentos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construídos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antes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1970,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sendo</a:t>
            </a:r>
            <a:r>
              <a:rPr sz="11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maioria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aquecida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combustíveis</a:t>
            </a:r>
            <a:r>
              <a:rPr sz="11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fósseis.</a:t>
            </a:r>
            <a:r>
              <a:rPr sz="11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85%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100" spc="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edifícios</a:t>
            </a:r>
            <a:r>
              <a:rPr sz="1100" spc="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serão</a:t>
            </a:r>
            <a:r>
              <a:rPr sz="1100" spc="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utilizados</a:t>
            </a:r>
            <a:r>
              <a:rPr sz="1100" spc="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2050</a:t>
            </a:r>
            <a:r>
              <a:rPr sz="11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já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foram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construídos,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significa</a:t>
            </a:r>
            <a:r>
              <a:rPr sz="1100" spc="2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adaptação</a:t>
            </a:r>
            <a:r>
              <a:rPr sz="11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deve</a:t>
            </a:r>
            <a:r>
              <a:rPr sz="11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ser</a:t>
            </a:r>
            <a:r>
              <a:rPr sz="1100" spc="4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4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1100" spc="4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relevante</a:t>
            </a:r>
            <a:r>
              <a:rPr sz="11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solução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comunidades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sustentáveis.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83300"/>
              </a:lnSpc>
              <a:spcBef>
                <a:spcPts val="111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Green</a:t>
            </a:r>
            <a:r>
              <a:rPr sz="11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Skibbereen</a:t>
            </a:r>
            <a:r>
              <a:rPr sz="1100" spc="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nasceu</a:t>
            </a:r>
            <a:r>
              <a:rPr sz="11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grupo</a:t>
            </a:r>
            <a:r>
              <a:rPr sz="11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amigos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olhar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poderiam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fazer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dentro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sua</a:t>
            </a:r>
            <a:r>
              <a:rPr sz="11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r>
              <a:rPr sz="1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erradicar</a:t>
            </a:r>
            <a:r>
              <a:rPr sz="11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emissão</a:t>
            </a:r>
            <a:r>
              <a:rPr sz="1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carbono.</a:t>
            </a:r>
            <a:r>
              <a:rPr sz="110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espaço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vazio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telhado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edifícios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foi</a:t>
            </a:r>
            <a:r>
              <a:rPr sz="1100" spc="4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identificado</a:t>
            </a:r>
            <a:r>
              <a:rPr sz="1100" spc="4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4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4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r>
              <a:rPr sz="1100" spc="4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4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instalar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painéis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fotovoltaicos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18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Green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Skibbereen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cresceu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partir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daí.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0" y="624839"/>
            <a:ext cx="7556500" cy="7725409"/>
            <a:chOff x="0" y="624839"/>
            <a:chExt cx="7556500" cy="7725409"/>
          </a:xfrm>
        </p:grpSpPr>
        <p:sp>
          <p:nvSpPr>
            <p:cNvPr id="27" name="object 27"/>
            <p:cNvSpPr/>
            <p:nvPr/>
          </p:nvSpPr>
          <p:spPr>
            <a:xfrm>
              <a:off x="3498722" y="28348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246123"/>
              <a:ext cx="7555992" cy="325424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67555" y="1680971"/>
              <a:ext cx="3168396" cy="7254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42888" y="7754111"/>
              <a:ext cx="595884" cy="59588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647694" y="8247125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859529" y="8477757"/>
            <a:ext cx="3136265" cy="11087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enfrentar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desafio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mudança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baixo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teor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ativo,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educação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facilitação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duma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abordagem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comunitária,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i.e.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conduzida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pessoas,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organizações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cima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baixo,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procurando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chegar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zonas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rurais.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53941" y="7669529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377696" y="3529583"/>
            <a:ext cx="6182995" cy="2028825"/>
            <a:chOff x="1377696" y="3529583"/>
            <a:chExt cx="6182995" cy="2028825"/>
          </a:xfrm>
        </p:grpSpPr>
        <p:sp>
          <p:nvSpPr>
            <p:cNvPr id="36" name="object 36"/>
            <p:cNvSpPr/>
            <p:nvPr/>
          </p:nvSpPr>
          <p:spPr>
            <a:xfrm>
              <a:off x="3620262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377696" y="3529583"/>
              <a:ext cx="2833370" cy="762000"/>
            </a:xfrm>
            <a:custGeom>
              <a:avLst/>
              <a:gdLst/>
              <a:ahLst/>
              <a:cxnLst/>
              <a:rect l="l" t="t" r="r" b="b"/>
              <a:pathLst>
                <a:path w="2833370" h="762000">
                  <a:moveTo>
                    <a:pt x="2833116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2833116" y="762000"/>
                  </a:lnTo>
                  <a:lnTo>
                    <a:pt x="28331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SKIBBEREEN</a:t>
            </a:r>
            <a:r>
              <a:rPr spc="-110" dirty="0"/>
              <a:t> </a:t>
            </a:r>
            <a:r>
              <a:rPr spc="-10" dirty="0"/>
              <a:t>VERDE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0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1822704" y="0"/>
                  </a:moveTo>
                  <a:lnTo>
                    <a:pt x="0" y="0"/>
                  </a:lnTo>
                  <a:lnTo>
                    <a:pt x="0" y="10692384"/>
                  </a:lnTo>
                  <a:lnTo>
                    <a:pt x="1822704" y="10692384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5344" y="4570475"/>
            <a:ext cx="3204972" cy="168097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6251" y="1186941"/>
            <a:ext cx="294195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visa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sensibilização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necessidade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face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às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encorajar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adoção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medidas</a:t>
            </a:r>
            <a:r>
              <a:rPr sz="11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eficiência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parte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local.</a:t>
            </a:r>
            <a:r>
              <a:rPr sz="1100" spc="3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Isto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ajudará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participantes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pouparem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contas,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reduzindo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contribuindo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2406522"/>
            <a:ext cx="11309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circundantes.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711322"/>
            <a:ext cx="2941955" cy="537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Atividades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  <a:spcBef>
                <a:spcPts val="12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verdadeiramente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liderado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Nasceu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entidades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preocupados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fazer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reduzirem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energético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rural.</a:t>
            </a:r>
            <a:r>
              <a:rPr sz="11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ativo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comunidade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geral,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trabalharam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nesta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ideia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estão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exemplo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 que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 cidades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Irlanda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Europa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alcançar.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curto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prazo,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era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Sustentável,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solicitando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Diretor,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identificar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oportunidades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reconversão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4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região,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enquanto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trabalhava com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NCE's Energy Hub</a:t>
            </a:r>
            <a:r>
              <a:rPr sz="1100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aceder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SEAI</a:t>
            </a:r>
            <a:r>
              <a:rPr sz="1100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Bolsas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Energia.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  <a:spcBef>
                <a:spcPts val="11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Após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reunião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novembro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2019,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visão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definida,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mobilizada,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começando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servir</a:t>
            </a:r>
            <a:r>
              <a:rPr sz="1100" spc="3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prova</a:t>
            </a:r>
            <a:r>
              <a:rPr sz="1100" spc="3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conceito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(Baltimore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Pool,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cooperativa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Drinagh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O'Donnell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Furniture).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conseguiu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obter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SEAI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âmbito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subvenções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355092"/>
                </a:solidFill>
                <a:latin typeface="Calibri"/>
                <a:cs typeface="Calibri"/>
              </a:rPr>
              <a:t>2020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community</a:t>
            </a:r>
            <a:r>
              <a:rPr sz="1100" spc="130" dirty="0">
                <a:solidFill>
                  <a:srgbClr val="355092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grants</a:t>
            </a:r>
            <a:r>
              <a:rPr sz="1100" spc="135" dirty="0">
                <a:solidFill>
                  <a:srgbClr val="355092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entregar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eficiência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mesmo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objetivo,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sensibilização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necessidade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face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&amp;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West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Cork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incentivar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adoção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renováveis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medidas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eficiência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77436" y="1186941"/>
            <a:ext cx="2941955" cy="1413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energética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local.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grupo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dinamizador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identificou</a:t>
            </a:r>
            <a:r>
              <a:rPr sz="11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oportunidade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estabelecer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Excelência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Sustentabilidade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CECAS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Myross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House,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arredores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Skibbereen,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abordou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proprietários.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2021,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efetuaram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estudos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viabilidade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foram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buscar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financiamento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centro.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4961" y="9087357"/>
            <a:ext cx="6071870" cy="1261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2019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1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Skibbereen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Novembro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2019,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sequência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reunião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pública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cidade.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Continuam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construir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colaborar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procuram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Excelência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Sustentabilidade</a:t>
            </a:r>
            <a:r>
              <a:rPr sz="11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(CECAS)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casa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Myross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arredores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Skibbereen..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4961" y="385317"/>
            <a:ext cx="430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4961" y="8668892"/>
            <a:ext cx="5081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8358" y="399287"/>
            <a:ext cx="6991984" cy="8191500"/>
            <a:chOff x="578358" y="399287"/>
            <a:chExt cx="6991984" cy="8191500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95343" y="6371843"/>
              <a:ext cx="3204972" cy="16428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8358" y="881633"/>
              <a:ext cx="6982459" cy="7576184"/>
            </a:xfrm>
            <a:custGeom>
              <a:avLst/>
              <a:gdLst/>
              <a:ahLst/>
              <a:cxnLst/>
              <a:rect l="l" t="t" r="r" b="b"/>
              <a:pathLst>
                <a:path w="6982459" h="7576184">
                  <a:moveTo>
                    <a:pt x="13715" y="17525"/>
                  </a:moveTo>
                  <a:lnTo>
                    <a:pt x="6982333" y="0"/>
                  </a:lnTo>
                </a:path>
                <a:path w="6982459" h="7576184">
                  <a:moveTo>
                    <a:pt x="0" y="7575804"/>
                  </a:moveTo>
                  <a:lnTo>
                    <a:pt x="5588762" y="7575804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33872" y="7997951"/>
              <a:ext cx="594360" cy="593090"/>
            </a:xfrm>
            <a:custGeom>
              <a:avLst/>
              <a:gdLst/>
              <a:ahLst/>
              <a:cxnLst/>
              <a:rect l="l" t="t" r="r" b="b"/>
              <a:pathLst>
                <a:path w="594360" h="593090">
                  <a:moveTo>
                    <a:pt x="297179" y="0"/>
                  </a:moveTo>
                  <a:lnTo>
                    <a:pt x="248986" y="3879"/>
                  </a:lnTo>
                  <a:lnTo>
                    <a:pt x="203265" y="15111"/>
                  </a:lnTo>
                  <a:lnTo>
                    <a:pt x="160628" y="33086"/>
                  </a:lnTo>
                  <a:lnTo>
                    <a:pt x="121688" y="57192"/>
                  </a:lnTo>
                  <a:lnTo>
                    <a:pt x="87058" y="86820"/>
                  </a:lnTo>
                  <a:lnTo>
                    <a:pt x="57351" y="121359"/>
                  </a:lnTo>
                  <a:lnTo>
                    <a:pt x="33179" y="160198"/>
                  </a:lnTo>
                  <a:lnTo>
                    <a:pt x="15154" y="202728"/>
                  </a:lnTo>
                  <a:lnTo>
                    <a:pt x="3890" y="248338"/>
                  </a:lnTo>
                  <a:lnTo>
                    <a:pt x="0" y="296417"/>
                  </a:lnTo>
                  <a:lnTo>
                    <a:pt x="3890" y="344497"/>
                  </a:lnTo>
                  <a:lnTo>
                    <a:pt x="15154" y="390107"/>
                  </a:lnTo>
                  <a:lnTo>
                    <a:pt x="33179" y="432637"/>
                  </a:lnTo>
                  <a:lnTo>
                    <a:pt x="57351" y="471476"/>
                  </a:lnTo>
                  <a:lnTo>
                    <a:pt x="87058" y="506015"/>
                  </a:lnTo>
                  <a:lnTo>
                    <a:pt x="121688" y="535643"/>
                  </a:lnTo>
                  <a:lnTo>
                    <a:pt x="160628" y="559749"/>
                  </a:lnTo>
                  <a:lnTo>
                    <a:pt x="203265" y="577724"/>
                  </a:lnTo>
                  <a:lnTo>
                    <a:pt x="248986" y="588956"/>
                  </a:lnTo>
                  <a:lnTo>
                    <a:pt x="297179" y="592835"/>
                  </a:lnTo>
                  <a:lnTo>
                    <a:pt x="345373" y="588956"/>
                  </a:lnTo>
                  <a:lnTo>
                    <a:pt x="391094" y="577724"/>
                  </a:lnTo>
                  <a:lnTo>
                    <a:pt x="433731" y="559749"/>
                  </a:lnTo>
                  <a:lnTo>
                    <a:pt x="472671" y="535643"/>
                  </a:lnTo>
                  <a:lnTo>
                    <a:pt x="507301" y="506015"/>
                  </a:lnTo>
                  <a:lnTo>
                    <a:pt x="537008" y="471476"/>
                  </a:lnTo>
                  <a:lnTo>
                    <a:pt x="561180" y="432637"/>
                  </a:lnTo>
                  <a:lnTo>
                    <a:pt x="579205" y="390107"/>
                  </a:lnTo>
                  <a:lnTo>
                    <a:pt x="590469" y="344497"/>
                  </a:lnTo>
                  <a:lnTo>
                    <a:pt x="594360" y="296417"/>
                  </a:lnTo>
                  <a:lnTo>
                    <a:pt x="590469" y="248338"/>
                  </a:lnTo>
                  <a:lnTo>
                    <a:pt x="579205" y="202728"/>
                  </a:lnTo>
                  <a:lnTo>
                    <a:pt x="561180" y="160198"/>
                  </a:lnTo>
                  <a:lnTo>
                    <a:pt x="537008" y="121359"/>
                  </a:lnTo>
                  <a:lnTo>
                    <a:pt x="507301" y="86820"/>
                  </a:lnTo>
                  <a:lnTo>
                    <a:pt x="472671" y="57192"/>
                  </a:lnTo>
                  <a:lnTo>
                    <a:pt x="433731" y="33086"/>
                  </a:lnTo>
                  <a:lnTo>
                    <a:pt x="391094" y="15111"/>
                  </a:lnTo>
                  <a:lnTo>
                    <a:pt x="345373" y="3879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78661" y="8158098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6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7"/>
                  </a:lnTo>
                  <a:lnTo>
                    <a:pt x="53838" y="262635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1"/>
                  </a:lnTo>
                  <a:lnTo>
                    <a:pt x="41519" y="186435"/>
                  </a:lnTo>
                  <a:lnTo>
                    <a:pt x="35804" y="175005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5"/>
                  </a:lnTo>
                  <a:lnTo>
                    <a:pt x="64379" y="141985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7"/>
                  </a:lnTo>
                  <a:lnTo>
                    <a:pt x="214620" y="28447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1"/>
                  </a:lnTo>
                  <a:lnTo>
                    <a:pt x="247894" y="72262"/>
                  </a:lnTo>
                  <a:lnTo>
                    <a:pt x="255006" y="82930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1"/>
                  </a:lnTo>
                  <a:lnTo>
                    <a:pt x="284851" y="180974"/>
                  </a:lnTo>
                  <a:lnTo>
                    <a:pt x="281803" y="193166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3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1"/>
                  </a:lnTo>
                  <a:lnTo>
                    <a:pt x="248529" y="301624"/>
                  </a:lnTo>
                  <a:lnTo>
                    <a:pt x="249418" y="300862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49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0279" y="8255571"/>
              <a:ext cx="153924" cy="23158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941568" y="8101583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1836"/>
                  </a:moveTo>
                  <a:lnTo>
                    <a:pt x="171577" y="211836"/>
                  </a:lnTo>
                  <a:lnTo>
                    <a:pt x="167259" y="211963"/>
                  </a:lnTo>
                  <a:lnTo>
                    <a:pt x="166243" y="212471"/>
                  </a:lnTo>
                  <a:lnTo>
                    <a:pt x="165862" y="213106"/>
                  </a:lnTo>
                  <a:lnTo>
                    <a:pt x="163703" y="215646"/>
                  </a:lnTo>
                  <a:lnTo>
                    <a:pt x="161798" y="215646"/>
                  </a:lnTo>
                  <a:lnTo>
                    <a:pt x="159766" y="212979"/>
                  </a:lnTo>
                  <a:lnTo>
                    <a:pt x="159385" y="212344"/>
                  </a:lnTo>
                  <a:lnTo>
                    <a:pt x="158242" y="211963"/>
                  </a:lnTo>
                  <a:lnTo>
                    <a:pt x="154051" y="211836"/>
                  </a:lnTo>
                  <a:lnTo>
                    <a:pt x="150622" y="211963"/>
                  </a:lnTo>
                  <a:lnTo>
                    <a:pt x="146812" y="211963"/>
                  </a:lnTo>
                  <a:lnTo>
                    <a:pt x="147193" y="220853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20599"/>
                  </a:lnTo>
                  <a:lnTo>
                    <a:pt x="178816" y="211836"/>
                  </a:lnTo>
                  <a:close/>
                </a:path>
                <a:path w="380364" h="363220">
                  <a:moveTo>
                    <a:pt x="224536" y="211963"/>
                  </a:moveTo>
                  <a:lnTo>
                    <a:pt x="222758" y="211963"/>
                  </a:lnTo>
                  <a:lnTo>
                    <a:pt x="221107" y="211836"/>
                  </a:lnTo>
                  <a:lnTo>
                    <a:pt x="219329" y="211963"/>
                  </a:lnTo>
                  <a:lnTo>
                    <a:pt x="216154" y="212090"/>
                  </a:lnTo>
                  <a:lnTo>
                    <a:pt x="212471" y="210693"/>
                  </a:lnTo>
                  <a:lnTo>
                    <a:pt x="210058" y="214376"/>
                  </a:lnTo>
                  <a:lnTo>
                    <a:pt x="209677" y="214757"/>
                  </a:lnTo>
                  <a:lnTo>
                    <a:pt x="207264" y="214122"/>
                  </a:lnTo>
                  <a:lnTo>
                    <a:pt x="204978" y="213233"/>
                  </a:lnTo>
                  <a:lnTo>
                    <a:pt x="204216" y="212090"/>
                  </a:lnTo>
                  <a:lnTo>
                    <a:pt x="203200" y="212090"/>
                  </a:lnTo>
                  <a:lnTo>
                    <a:pt x="199771" y="211836"/>
                  </a:lnTo>
                  <a:lnTo>
                    <a:pt x="196342" y="211963"/>
                  </a:lnTo>
                  <a:lnTo>
                    <a:pt x="192532" y="211963"/>
                  </a:lnTo>
                  <a:lnTo>
                    <a:pt x="192913" y="220853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20599"/>
                  </a:lnTo>
                  <a:lnTo>
                    <a:pt x="224536" y="211963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95343" y="2830067"/>
              <a:ext cx="3217163" cy="1642872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25" dirty="0"/>
              <a:t>43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4815</Words>
  <Application>Microsoft Office PowerPoint</Application>
  <PresentationFormat>Custom</PresentationFormat>
  <Paragraphs>293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 MT</vt:lpstr>
      <vt:lpstr>Calibri</vt:lpstr>
      <vt:lpstr>Office Theme</vt:lpstr>
      <vt:lpstr>Energia Verde</vt:lpstr>
      <vt:lpstr>COOPÉRNICO, UMA COOPERATIVA DE</vt:lpstr>
      <vt:lpstr>PowerPoint Presentation</vt:lpstr>
      <vt:lpstr>PowerPoint Presentation</vt:lpstr>
      <vt:lpstr>ENERGIA VERDE NO MUNICÍPIO DE</vt:lpstr>
      <vt:lpstr>PowerPoint Presentation</vt:lpstr>
      <vt:lpstr>PowerPoint Presentation</vt:lpstr>
      <vt:lpstr>SKIBBEREEN VERDE</vt:lpstr>
      <vt:lpstr>PowerPoint Presentation</vt:lpstr>
      <vt:lpstr>PowerPoint Presentation</vt:lpstr>
      <vt:lpstr>ENERGIA RENOVÁVEL TEMPLEDERRY</vt:lpstr>
      <vt:lpstr>PowerPoint Presentation</vt:lpstr>
      <vt:lpstr>PowerPoint Presentation</vt:lpstr>
      <vt:lpstr>CLOUGHJORDAN ECOVILLAGE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canice euei</cp:lastModifiedBy>
  <cp:revision>1</cp:revision>
  <dcterms:created xsi:type="dcterms:W3CDTF">2023-10-31T09:33:43Z</dcterms:created>
  <dcterms:modified xsi:type="dcterms:W3CDTF">2023-10-31T09:34:58Z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2023-10-31T00:00:00Z</vt:filetime>
  </property>
  <property fmtid="{D5CDD505-2E9C-101B-9397-08002B2CF9AE}" pid="5" name="Producer">
    <vt:lpwstr>Microsoft® PowerPoint® 2016</vt:lpwstr>
  </property>
</Properties>
</file>