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20.jpg" ContentType="image/jpg"/>
  <Override PartName="/ppt/media/image21.jpg" ContentType="image/jpg"/>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media/image113.jpg" ContentType="image/jpg"/>
  <Override PartName="/ppt/media/image114.jpg" ContentType="image/jpg"/>
  <Override PartName="/ppt/media/image115.jpg" ContentType="image/jpg"/>
  <Override PartName="/ppt/notesSlides/notesSlide37.xml" ContentType="application/vnd.openxmlformats-officedocument.presentationml.notesSlide+xml"/>
  <Override PartName="/ppt/notesSlides/notesSlide3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8" r:id="rId4"/>
  </p:sldMasterIdLst>
  <p:notesMasterIdLst>
    <p:notesMasterId r:id="rId84"/>
  </p:notesMasterIdLst>
  <p:sldIdLst>
    <p:sldId id="256" r:id="rId5"/>
    <p:sldId id="4347" r:id="rId6"/>
    <p:sldId id="4306" r:id="rId7"/>
    <p:sldId id="4323" r:id="rId8"/>
    <p:sldId id="272" r:id="rId9"/>
    <p:sldId id="4484" r:id="rId10"/>
    <p:sldId id="4372" r:id="rId11"/>
    <p:sldId id="4435" r:id="rId12"/>
    <p:sldId id="4436" r:id="rId13"/>
    <p:sldId id="4440" r:id="rId14"/>
    <p:sldId id="4363" r:id="rId15"/>
    <p:sldId id="4364" r:id="rId16"/>
    <p:sldId id="4469" r:id="rId17"/>
    <p:sldId id="4471" r:id="rId18"/>
    <p:sldId id="4472" r:id="rId19"/>
    <p:sldId id="4519" r:id="rId20"/>
    <p:sldId id="4459" r:id="rId21"/>
    <p:sldId id="4442" r:id="rId22"/>
    <p:sldId id="4487" r:id="rId23"/>
    <p:sldId id="4410" r:id="rId24"/>
    <p:sldId id="4464" r:id="rId25"/>
    <p:sldId id="4447" r:id="rId26"/>
    <p:sldId id="4467" r:id="rId27"/>
    <p:sldId id="4468" r:id="rId28"/>
    <p:sldId id="4388" r:id="rId29"/>
    <p:sldId id="4449" r:id="rId30"/>
    <p:sldId id="4450" r:id="rId31"/>
    <p:sldId id="4520" r:id="rId32"/>
    <p:sldId id="4451" r:id="rId33"/>
    <p:sldId id="4452" r:id="rId34"/>
    <p:sldId id="4453" r:id="rId35"/>
    <p:sldId id="4474" r:id="rId36"/>
    <p:sldId id="4501" r:id="rId37"/>
    <p:sldId id="4475" r:id="rId38"/>
    <p:sldId id="4521" r:id="rId39"/>
    <p:sldId id="4365" r:id="rId40"/>
    <p:sldId id="4460" r:id="rId41"/>
    <p:sldId id="4485" r:id="rId42"/>
    <p:sldId id="4413" r:id="rId43"/>
    <p:sldId id="4416" r:id="rId44"/>
    <p:sldId id="4515" r:id="rId45"/>
    <p:sldId id="4488" r:id="rId46"/>
    <p:sldId id="4418" r:id="rId47"/>
    <p:sldId id="4379" r:id="rId48"/>
    <p:sldId id="4516" r:id="rId49"/>
    <p:sldId id="4490" r:id="rId50"/>
    <p:sldId id="4495" r:id="rId51"/>
    <p:sldId id="4500" r:id="rId52"/>
    <p:sldId id="4505" r:id="rId53"/>
    <p:sldId id="4509" r:id="rId54"/>
    <p:sldId id="4511" r:id="rId55"/>
    <p:sldId id="4510" r:id="rId56"/>
    <p:sldId id="4513" r:id="rId57"/>
    <p:sldId id="4512" r:id="rId58"/>
    <p:sldId id="4503" r:id="rId59"/>
    <p:sldId id="4504" r:id="rId60"/>
    <p:sldId id="4507" r:id="rId61"/>
    <p:sldId id="4508" r:id="rId62"/>
    <p:sldId id="4461" r:id="rId63"/>
    <p:sldId id="4356" r:id="rId64"/>
    <p:sldId id="4399" r:id="rId65"/>
    <p:sldId id="4395" r:id="rId66"/>
    <p:sldId id="4397" r:id="rId67"/>
    <p:sldId id="4400" r:id="rId68"/>
    <p:sldId id="4367" r:id="rId69"/>
    <p:sldId id="4406" r:id="rId70"/>
    <p:sldId id="4407" r:id="rId71"/>
    <p:sldId id="4408" r:id="rId72"/>
    <p:sldId id="4374" r:id="rId73"/>
    <p:sldId id="4368" r:id="rId74"/>
    <p:sldId id="4369" r:id="rId75"/>
    <p:sldId id="4401" r:id="rId76"/>
    <p:sldId id="4375" r:id="rId77"/>
    <p:sldId id="4402" r:id="rId78"/>
    <p:sldId id="4405" r:id="rId79"/>
    <p:sldId id="4391" r:id="rId80"/>
    <p:sldId id="4360" r:id="rId81"/>
    <p:sldId id="4394" r:id="rId82"/>
    <p:sldId id="4263"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A646A2A-5463-31BB-24B8-887E45DDAF69}" name="Orla Casey" initials="OC" userId="S::orla@momentumconsulting.ie::ee9f56f0-43a2-47ae-a5b8-d4a7d2f5cec3" providerId="AD"/>
  <p188:author id="{9FC022A4-579A-D4FE-3333-9FB9725D3274}" name="Mark Bolger ( Momentum Consulting )" initials="MB(MC)" userId="Mark Bolger ( Momentum Consulting )"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B7339"/>
    <a:srgbClr val="EEF7FB"/>
    <a:srgbClr val="354F92"/>
    <a:srgbClr val="8A99C0"/>
    <a:srgbClr val="B9B9B9"/>
    <a:srgbClr val="D29500"/>
    <a:srgbClr val="63953F"/>
    <a:srgbClr val="488420"/>
    <a:srgbClr val="6785B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2038" autoAdjust="0"/>
  </p:normalViewPr>
  <p:slideViewPr>
    <p:cSldViewPr snapToGrid="0" snapToObjects="1">
      <p:cViewPr varScale="1">
        <p:scale>
          <a:sx n="72" d="100"/>
          <a:sy n="72" d="100"/>
        </p:scale>
        <p:origin x="830" y="91"/>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notesMaster" Target="notesMasters/notesMaster1.xml"/><Relationship Id="rId89" Type="http://schemas.microsoft.com/office/2018/10/relationships/authors" Target="author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6B282E-B117-B940-84DA-9267D4C22CBD}" type="datetimeFigureOut">
              <a:rPr lang="en-US" smtClean="0"/>
              <a:t>5/25/2023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E5DE82-CF29-044D-9158-06A811149881}" type="slidenum">
              <a:rPr lang="en-US" smtClean="0"/>
              <a:t>‹Nº›</a:t>
            </a:fld>
            <a:endParaRPr lang="en-US"/>
          </a:p>
        </p:txBody>
      </p:sp>
    </p:spTree>
    <p:extLst>
      <p:ext uri="{BB962C8B-B14F-4D97-AF65-F5344CB8AC3E}">
        <p14:creationId xmlns:p14="http://schemas.microsoft.com/office/powerpoint/2010/main" val="1761987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reebaclimatechange.weebly.com/how-does-the-loss-of-biodiversity-affect-us-economically.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climate.nasa.gov/causes/"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climate.nasa.gov/causes/"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joint-research-centre.ec.europa.eu/jrc-news/eu-2021-wildfire-season-was-second-worst-record-finds-new-commission-report-2022-03-21_en" TargetMode="External"/><Relationship Id="rId7" Type="http://schemas.openxmlformats.org/officeDocument/2006/relationships/hyperlink" Target="https://amp-theguardian-com.cdn.ampproject.org/c/s/amp.theguardian.com/environment/2022/aug/08/the-new-normal-how-europe-is-being-hit-by-a-climate-driven-drought-crisis?utm_source=pocket_mylist" TargetMode="External"/><Relationship Id="rId2" Type="http://schemas.openxmlformats.org/officeDocument/2006/relationships/slide" Target="../slides/slide45.xml"/><Relationship Id="rId1" Type="http://schemas.openxmlformats.org/officeDocument/2006/relationships/notesMaster" Target="../notesMasters/notesMaster1.xml"/><Relationship Id="rId6" Type="http://schemas.openxmlformats.org/officeDocument/2006/relationships/hyperlink" Target="https://www.dw.com/en/forest-fires-devastate-western-latvia/a-44780389" TargetMode="External"/><Relationship Id="rId5" Type="http://schemas.openxmlformats.org/officeDocument/2006/relationships/hyperlink" Target="https://www.insurancejournal.com/news/international/2018/07/23/495760.htm" TargetMode="External"/><Relationship Id="rId4" Type="http://schemas.openxmlformats.org/officeDocument/2006/relationships/hyperlink" Target="https://www.cbsnews.com/news/death-toll-rises-deadly-greece-wildfires-today-2018-07-29/"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climeworks.com/extreme-weather-events-in-europe" TargetMode="External"/><Relationship Id="rId2" Type="http://schemas.openxmlformats.org/officeDocument/2006/relationships/slide" Target="../slides/slide47.xml"/><Relationship Id="rId1" Type="http://schemas.openxmlformats.org/officeDocument/2006/relationships/notesMaster" Target="../notesMasters/notesMaster1.xml"/><Relationship Id="rId4" Type="http://schemas.openxmlformats.org/officeDocument/2006/relationships/hyperlink" Target="https://insideclimatenews.org/news/21032018/europe-climate-change-extreme-weather-data-floods-heatwave-drought-oceans-easac-report/" TargetMode="Externa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news.climate.columbia.edu/2018/02/21/can-soil-help-combat-climate-change/" TargetMode="External"/><Relationship Id="rId2" Type="http://schemas.openxmlformats.org/officeDocument/2006/relationships/slide" Target="../slides/slide52.xml"/><Relationship Id="rId1" Type="http://schemas.openxmlformats.org/officeDocument/2006/relationships/notesMaster" Target="../notesMasters/notesMaster1.xml"/><Relationship Id="rId4" Type="http://schemas.openxmlformats.org/officeDocument/2006/relationships/hyperlink" Target="https://www.clientearth.org/latest/latest-updates/stories/what-is-a-carbon-sink/#:~:text=A%20carbon%20sink%20is%20anything,fossil%20fuels%20or%20volcanic%20eruptions"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news.climate.columbia.edu/2018/02/21/can-soil-help-combat-climate-change/" TargetMode="External"/><Relationship Id="rId2" Type="http://schemas.openxmlformats.org/officeDocument/2006/relationships/slide" Target="../slides/slide53.xml"/><Relationship Id="rId1" Type="http://schemas.openxmlformats.org/officeDocument/2006/relationships/notesMaster" Target="../notesMasters/notesMaster1.xml"/><Relationship Id="rId4" Type="http://schemas.openxmlformats.org/officeDocument/2006/relationships/hyperlink" Target="https://www.clientearth.org/latest/latest-updates/stories/what-is-a-carbon-sink/#:~:text=A%20carbon%20sink%20is%20anything,fossil%20fuels%20or%20volcanic%20eruptions"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p1: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99" name="Google Shape;199;p1: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E5DE82-CF29-044D-9158-06A811149881}" type="slidenum">
              <a:rPr lang="en-US" smtClean="0"/>
              <a:t>2</a:t>
            </a:fld>
            <a:endParaRPr lang="en-US"/>
          </a:p>
        </p:txBody>
      </p:sp>
    </p:spTree>
    <p:extLst>
      <p:ext uri="{BB962C8B-B14F-4D97-AF65-F5344CB8AC3E}">
        <p14:creationId xmlns:p14="http://schemas.microsoft.com/office/powerpoint/2010/main" val="1208678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E5DE82-CF29-044D-9158-06A811149881}" type="slidenum">
              <a:rPr lang="en-US" smtClean="0"/>
              <a:t>3</a:t>
            </a:fld>
            <a:endParaRPr lang="en-US"/>
          </a:p>
        </p:txBody>
      </p:sp>
    </p:spTree>
    <p:extLst>
      <p:ext uri="{BB962C8B-B14F-4D97-AF65-F5344CB8AC3E}">
        <p14:creationId xmlns:p14="http://schemas.microsoft.com/office/powerpoint/2010/main" val="4226468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E5DE82-CF29-044D-9158-06A811149881}" type="slidenum">
              <a:rPr lang="en-US" smtClean="0"/>
              <a:t>4</a:t>
            </a:fld>
            <a:endParaRPr lang="en-US"/>
          </a:p>
        </p:txBody>
      </p:sp>
    </p:spTree>
    <p:extLst>
      <p:ext uri="{BB962C8B-B14F-4D97-AF65-F5344CB8AC3E}">
        <p14:creationId xmlns:p14="http://schemas.microsoft.com/office/powerpoint/2010/main" val="2284729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p16: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98" name="Google Shape;398;p16: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3: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3: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4" name="Google Shape;224;p3: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a:p>
        </p:txBody>
      </p:sp>
    </p:spTree>
    <p:extLst>
      <p:ext uri="{BB962C8B-B14F-4D97-AF65-F5344CB8AC3E}">
        <p14:creationId xmlns:p14="http://schemas.microsoft.com/office/powerpoint/2010/main" val="24516884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3: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3: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4" name="Google Shape;224;p3: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14</a:t>
            </a:fld>
            <a:endParaRPr/>
          </a:p>
        </p:txBody>
      </p:sp>
    </p:spTree>
    <p:extLst>
      <p:ext uri="{BB962C8B-B14F-4D97-AF65-F5344CB8AC3E}">
        <p14:creationId xmlns:p14="http://schemas.microsoft.com/office/powerpoint/2010/main" val="702307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E5DE82-CF29-044D-9158-06A811149881}" type="slidenum">
              <a:rPr lang="en-US" smtClean="0"/>
              <a:t>17</a:t>
            </a:fld>
            <a:endParaRPr lang="en-US"/>
          </a:p>
        </p:txBody>
      </p:sp>
    </p:spTree>
    <p:extLst>
      <p:ext uri="{BB962C8B-B14F-4D97-AF65-F5344CB8AC3E}">
        <p14:creationId xmlns:p14="http://schemas.microsoft.com/office/powerpoint/2010/main" val="716816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E" dirty="0"/>
              <a:t>This content was adapted from a lecture given by professor Jane Stout in Trinity College Dublin </a:t>
            </a:r>
            <a:br>
              <a:rPr lang="en-IE" dirty="0"/>
            </a:br>
            <a:r>
              <a:rPr lang="en-IE" sz="1800" dirty="0">
                <a:effectLst/>
                <a:latin typeface="Calibri" panose="020F0502020204030204" pitchFamily="34" charset="0"/>
                <a:ea typeface="Calibri" panose="020F0502020204030204" pitchFamily="34" charset="0"/>
                <a:cs typeface="Times New Roman" panose="02020603050405020304" pitchFamily="18" charset="0"/>
              </a:rPr>
              <a:t>We rely on biodiversity to stay healthy. Biodiversity sustains our food supply, is a source of medicines, and supports the provision of clean air and fresh water while also contributing to economic development, cultural and spiritual enrichment. It is now also widely recognized that biodiversity is affected by climate change, with negative consequences for human well-being, but biodiversity, through the ecosystem services it supports, also makes an important contribution to both climate change mitigation and adaptation. As all people require freedom from illness as well as social, emotional, physical, spiritual and cultural well-being, we cannot have healthy societies without biodiversity.</a:t>
            </a:r>
          </a:p>
          <a:p>
            <a:r>
              <a:rPr lang="en-IE" dirty="0"/>
              <a:t>- United Nations Decade on Biodiversity </a:t>
            </a:r>
          </a:p>
        </p:txBody>
      </p:sp>
      <p:sp>
        <p:nvSpPr>
          <p:cNvPr id="4" name="Slide Number Placeholder 3"/>
          <p:cNvSpPr>
            <a:spLocks noGrp="1"/>
          </p:cNvSpPr>
          <p:nvPr>
            <p:ph type="sldNum" sz="quarter" idx="5"/>
          </p:nvPr>
        </p:nvSpPr>
        <p:spPr/>
        <p:txBody>
          <a:bodyPr/>
          <a:lstStyle/>
          <a:p>
            <a:fld id="{4BE5DE82-CF29-044D-9158-06A811149881}" type="slidenum">
              <a:rPr lang="en-US" smtClean="0"/>
              <a:t>18</a:t>
            </a:fld>
            <a:endParaRPr lang="en-US"/>
          </a:p>
        </p:txBody>
      </p:sp>
    </p:spTree>
    <p:extLst>
      <p:ext uri="{BB962C8B-B14F-4D97-AF65-F5344CB8AC3E}">
        <p14:creationId xmlns:p14="http://schemas.microsoft.com/office/powerpoint/2010/main" val="1599297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E5DE82-CF29-044D-9158-06A811149881}" type="slidenum">
              <a:rPr lang="en-US" smtClean="0"/>
              <a:t>20</a:t>
            </a:fld>
            <a:endParaRPr lang="en-US"/>
          </a:p>
        </p:txBody>
      </p:sp>
    </p:spTree>
    <p:extLst>
      <p:ext uri="{BB962C8B-B14F-4D97-AF65-F5344CB8AC3E}">
        <p14:creationId xmlns:p14="http://schemas.microsoft.com/office/powerpoint/2010/main" val="9460063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Content adapted from a lecture given by professor jane stout in Trinity College Dublin </a:t>
            </a:r>
          </a:p>
        </p:txBody>
      </p:sp>
      <p:sp>
        <p:nvSpPr>
          <p:cNvPr id="4" name="Slide Number Placeholder 3"/>
          <p:cNvSpPr>
            <a:spLocks noGrp="1"/>
          </p:cNvSpPr>
          <p:nvPr>
            <p:ph type="sldNum" sz="quarter" idx="5"/>
          </p:nvPr>
        </p:nvSpPr>
        <p:spPr/>
        <p:txBody>
          <a:bodyPr/>
          <a:lstStyle/>
          <a:p>
            <a:fld id="{4BE5DE82-CF29-044D-9158-06A811149881}" type="slidenum">
              <a:rPr lang="en-US" smtClean="0"/>
              <a:t>21</a:t>
            </a:fld>
            <a:endParaRPr lang="en-US"/>
          </a:p>
        </p:txBody>
      </p:sp>
    </p:spTree>
    <p:extLst>
      <p:ext uri="{BB962C8B-B14F-4D97-AF65-F5344CB8AC3E}">
        <p14:creationId xmlns:p14="http://schemas.microsoft.com/office/powerpoint/2010/main" val="2935580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Recreated the version of this to make it editable </a:t>
            </a:r>
          </a:p>
          <a:p>
            <a:r>
              <a:rPr lang="en-US" dirty="0">
                <a:hlinkClick r:id="rId3"/>
              </a:rPr>
              <a:t>How does the loss of biodiversity affect us economically? - (weebly.com)</a:t>
            </a:r>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22</a:t>
            </a:fld>
            <a:endParaRPr lang="en-US"/>
          </a:p>
        </p:txBody>
      </p:sp>
    </p:spTree>
    <p:extLst>
      <p:ext uri="{BB962C8B-B14F-4D97-AF65-F5344CB8AC3E}">
        <p14:creationId xmlns:p14="http://schemas.microsoft.com/office/powerpoint/2010/main" val="33864187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3: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3: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4" name="Google Shape;224;p3: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23</a:t>
            </a:fld>
            <a:endParaRPr/>
          </a:p>
        </p:txBody>
      </p:sp>
    </p:spTree>
    <p:extLst>
      <p:ext uri="{BB962C8B-B14F-4D97-AF65-F5344CB8AC3E}">
        <p14:creationId xmlns:p14="http://schemas.microsoft.com/office/powerpoint/2010/main" val="3169481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3: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3: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4" name="Google Shape;224;p3: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24</a:t>
            </a:fld>
            <a:endParaRPr/>
          </a:p>
        </p:txBody>
      </p:sp>
    </p:spTree>
    <p:extLst>
      <p:ext uri="{BB962C8B-B14F-4D97-AF65-F5344CB8AC3E}">
        <p14:creationId xmlns:p14="http://schemas.microsoft.com/office/powerpoint/2010/main" val="19668431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E5DE82-CF29-044D-9158-06A811149881}" type="slidenum">
              <a:rPr lang="en-US" smtClean="0"/>
              <a:t>25</a:t>
            </a:fld>
            <a:endParaRPr lang="en-US"/>
          </a:p>
        </p:txBody>
      </p:sp>
    </p:spTree>
    <p:extLst>
      <p:ext uri="{BB962C8B-B14F-4D97-AF65-F5344CB8AC3E}">
        <p14:creationId xmlns:p14="http://schemas.microsoft.com/office/powerpoint/2010/main" val="3748799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27</a:t>
            </a:fld>
            <a:endParaRPr lang="en-US"/>
          </a:p>
        </p:txBody>
      </p:sp>
    </p:spTree>
    <p:extLst>
      <p:ext uri="{BB962C8B-B14F-4D97-AF65-F5344CB8AC3E}">
        <p14:creationId xmlns:p14="http://schemas.microsoft.com/office/powerpoint/2010/main" val="20983898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29</a:t>
            </a:fld>
            <a:endParaRPr lang="en-US"/>
          </a:p>
        </p:txBody>
      </p:sp>
    </p:spTree>
    <p:extLst>
      <p:ext uri="{BB962C8B-B14F-4D97-AF65-F5344CB8AC3E}">
        <p14:creationId xmlns:p14="http://schemas.microsoft.com/office/powerpoint/2010/main" val="34144963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30</a:t>
            </a:fld>
            <a:endParaRPr lang="en-US"/>
          </a:p>
        </p:txBody>
      </p:sp>
    </p:spTree>
    <p:extLst>
      <p:ext uri="{BB962C8B-B14F-4D97-AF65-F5344CB8AC3E}">
        <p14:creationId xmlns:p14="http://schemas.microsoft.com/office/powerpoint/2010/main" val="34176053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31</a:t>
            </a:fld>
            <a:endParaRPr lang="en-US"/>
          </a:p>
        </p:txBody>
      </p:sp>
    </p:spTree>
    <p:extLst>
      <p:ext uri="{BB962C8B-B14F-4D97-AF65-F5344CB8AC3E}">
        <p14:creationId xmlns:p14="http://schemas.microsoft.com/office/powerpoint/2010/main" val="12313587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Long Term Risk Outlook Likelihood World Economic Forum </a:t>
            </a:r>
          </a:p>
          <a:p>
            <a:r>
              <a:rPr lang="en-IE" dirty="0"/>
              <a:t>https://reports.weforum.org/global-risks-report-2020/shareable-infographics/</a:t>
            </a:r>
          </a:p>
          <a:p>
            <a:r>
              <a:rPr lang="en-IE" dirty="0"/>
              <a:t>- More risks including short / long term impact and likelihood included in the link above </a:t>
            </a:r>
          </a:p>
        </p:txBody>
      </p:sp>
      <p:sp>
        <p:nvSpPr>
          <p:cNvPr id="4" name="Slide Number Placeholder 3"/>
          <p:cNvSpPr>
            <a:spLocks noGrp="1"/>
          </p:cNvSpPr>
          <p:nvPr>
            <p:ph type="sldNum" sz="quarter" idx="5"/>
          </p:nvPr>
        </p:nvSpPr>
        <p:spPr/>
        <p:txBody>
          <a:bodyPr/>
          <a:lstStyle/>
          <a:p>
            <a:fld id="{4BE5DE82-CF29-044D-9158-06A811149881}" type="slidenum">
              <a:rPr lang="en-US" smtClean="0"/>
              <a:t>34</a:t>
            </a:fld>
            <a:endParaRPr lang="en-US"/>
          </a:p>
        </p:txBody>
      </p:sp>
    </p:spTree>
    <p:extLst>
      <p:ext uri="{BB962C8B-B14F-4D97-AF65-F5344CB8AC3E}">
        <p14:creationId xmlns:p14="http://schemas.microsoft.com/office/powerpoint/2010/main" val="14940761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Long Term Risk Outlook Likelihood World Economic Forum </a:t>
            </a:r>
          </a:p>
          <a:p>
            <a:r>
              <a:rPr lang="en-IE" dirty="0"/>
              <a:t>https://reports.weforum.org/global-risks-report-2020/shareable-infographics/</a:t>
            </a:r>
          </a:p>
          <a:p>
            <a:r>
              <a:rPr lang="en-IE" dirty="0"/>
              <a:t>- More risks including short / long term impact and likelihood included in the link above </a:t>
            </a:r>
          </a:p>
        </p:txBody>
      </p:sp>
      <p:sp>
        <p:nvSpPr>
          <p:cNvPr id="4" name="Slide Number Placeholder 3"/>
          <p:cNvSpPr>
            <a:spLocks noGrp="1"/>
          </p:cNvSpPr>
          <p:nvPr>
            <p:ph type="sldNum" sz="quarter" idx="5"/>
          </p:nvPr>
        </p:nvSpPr>
        <p:spPr/>
        <p:txBody>
          <a:bodyPr/>
          <a:lstStyle/>
          <a:p>
            <a:fld id="{4BE5DE82-CF29-044D-9158-06A811149881}" type="slidenum">
              <a:rPr lang="en-US" smtClean="0"/>
              <a:t>35</a:t>
            </a:fld>
            <a:endParaRPr lang="en-US"/>
          </a:p>
        </p:txBody>
      </p:sp>
    </p:spTree>
    <p:extLst>
      <p:ext uri="{BB962C8B-B14F-4D97-AF65-F5344CB8AC3E}">
        <p14:creationId xmlns:p14="http://schemas.microsoft.com/office/powerpoint/2010/main" val="655623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E5DE82-CF29-044D-9158-06A811149881}" type="slidenum">
              <a:rPr lang="en-US" smtClean="0"/>
              <a:t>37</a:t>
            </a:fld>
            <a:endParaRPr lang="en-US"/>
          </a:p>
        </p:txBody>
      </p:sp>
    </p:spTree>
    <p:extLst>
      <p:ext uri="{BB962C8B-B14F-4D97-AF65-F5344CB8AC3E}">
        <p14:creationId xmlns:p14="http://schemas.microsoft.com/office/powerpoint/2010/main" val="19807749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38</a:t>
            </a:fld>
            <a:endParaRPr lang="en-US"/>
          </a:p>
        </p:txBody>
      </p:sp>
    </p:spTree>
    <p:extLst>
      <p:ext uri="{BB962C8B-B14F-4D97-AF65-F5344CB8AC3E}">
        <p14:creationId xmlns:p14="http://schemas.microsoft.com/office/powerpoint/2010/main" val="22208859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Shape 81"/>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82" name="Shape 82"/>
          <p:cNvSpPr>
            <a:spLocks noGrp="1"/>
          </p:cNvSpPr>
          <p:nvPr>
            <p:ph type="body" sz="quarter" idx="1"/>
          </p:nvPr>
        </p:nvSpPr>
        <p:spPr>
          <a:prstGeom prst="rect">
            <a:avLst/>
          </a:prstGeom>
        </p:spPr>
        <p:txBody>
          <a:bodyPr/>
          <a:lstStyle>
            <a:lvl1pPr>
              <a:defRPr b="1">
                <a:solidFill>
                  <a:srgbClr val="51A7F9"/>
                </a:solidFill>
              </a:defRPr>
            </a:lvl1pPr>
          </a:lstStyle>
          <a:p>
            <a:pPr marL="0" marR="0" lvl="0" indent="0" defTabSz="457200" eaLnBrk="1" fontAlgn="auto" latinLnBrk="0" hangingPunct="1">
              <a:lnSpc>
                <a:spcPct val="100000"/>
              </a:lnSpc>
              <a:spcBef>
                <a:spcPts val="0"/>
              </a:spcBef>
              <a:spcAft>
                <a:spcPts val="0"/>
              </a:spcAft>
              <a:buClrTx/>
              <a:buSzTx/>
              <a:buFontTx/>
              <a:buNone/>
              <a:tabLst/>
              <a:defRPr sz="1800"/>
            </a:pPr>
            <a:r>
              <a:rPr kumimoji="0" lang="en-US" sz="1200" b="0" i="0" u="none" strike="noStrike" kern="0" cap="none" spc="0" normalizeH="0" baseline="0" noProof="0" dirty="0">
                <a:ln>
                  <a:noFill/>
                </a:ln>
                <a:solidFill>
                  <a:sysClr val="windowText" lastClr="000000"/>
                </a:solidFill>
                <a:effectLst/>
                <a:uLnTx/>
                <a:uFillTx/>
                <a:latin typeface="+mn-lt"/>
                <a:cs typeface="+mn-cs"/>
                <a:sym typeface="Arial"/>
              </a:rPr>
              <a:t>Source: </a:t>
            </a:r>
          </a:p>
          <a:p>
            <a:pPr marL="0" marR="0" lvl="0" indent="0" defTabSz="457200" eaLnBrk="1" fontAlgn="auto" latinLnBrk="0" hangingPunct="1">
              <a:lnSpc>
                <a:spcPct val="100000"/>
              </a:lnSpc>
              <a:spcBef>
                <a:spcPts val="0"/>
              </a:spcBef>
              <a:spcAft>
                <a:spcPts val="0"/>
              </a:spcAft>
              <a:buClrTx/>
              <a:buSzTx/>
              <a:buFontTx/>
              <a:buNone/>
              <a:tabLst/>
              <a:defRPr sz="1800"/>
            </a:pPr>
            <a:r>
              <a:rPr kumimoji="0" lang="en-US" sz="1200" b="0" i="0" u="none" strike="noStrike" kern="0" cap="none" spc="0" normalizeH="0" baseline="0" noProof="0" dirty="0">
                <a:ln>
                  <a:noFill/>
                </a:ln>
                <a:solidFill>
                  <a:sysClr val="windowText" lastClr="000000"/>
                </a:solidFill>
                <a:effectLst/>
                <a:uLnTx/>
                <a:uFillTx/>
                <a:latin typeface="+mn-lt"/>
                <a:cs typeface="+mn-cs"/>
                <a:sym typeface="Arial"/>
              </a:rPr>
              <a:t>Irish Climate Ambassador </a:t>
            </a:r>
            <a:r>
              <a:rPr kumimoji="0" lang="en-US" sz="1200" b="0" i="0" u="none" strike="noStrike" kern="0" cap="none" spc="0" normalizeH="0" baseline="0" noProof="0" dirty="0" err="1">
                <a:ln>
                  <a:noFill/>
                </a:ln>
                <a:solidFill>
                  <a:sysClr val="windowText" lastClr="000000"/>
                </a:solidFill>
                <a:effectLst/>
                <a:uLnTx/>
                <a:uFillTx/>
                <a:latin typeface="+mn-lt"/>
                <a:cs typeface="+mn-cs"/>
                <a:sym typeface="Arial"/>
              </a:rPr>
              <a:t>Programme</a:t>
            </a:r>
            <a:r>
              <a:rPr kumimoji="0" lang="en-US" sz="1200" b="0" i="0" u="none" strike="noStrike" kern="0" cap="none" spc="0" normalizeH="0" baseline="0" noProof="0" dirty="0">
                <a:ln>
                  <a:noFill/>
                </a:ln>
                <a:solidFill>
                  <a:sysClr val="windowText" lastClr="000000"/>
                </a:solidFill>
                <a:effectLst/>
                <a:uLnTx/>
                <a:uFillTx/>
                <a:latin typeface="+mn-lt"/>
                <a:cs typeface="+mn-cs"/>
                <a:sym typeface="Arial"/>
              </a:rPr>
              <a:t>, an </a:t>
            </a:r>
            <a:r>
              <a:rPr kumimoji="0" lang="en-US" sz="1200" b="0" i="0" u="none" strike="noStrike" kern="0" cap="none" spc="0" normalizeH="0" baseline="0" noProof="0" dirty="0" err="1">
                <a:ln>
                  <a:noFill/>
                </a:ln>
                <a:solidFill>
                  <a:sysClr val="windowText" lastClr="000000"/>
                </a:solidFill>
                <a:effectLst/>
                <a:uLnTx/>
                <a:uFillTx/>
                <a:latin typeface="+mn-lt"/>
                <a:cs typeface="+mn-cs"/>
                <a:sym typeface="Arial"/>
              </a:rPr>
              <a:t>Taisce</a:t>
            </a:r>
            <a:endParaRPr kumimoji="0" lang="en-US" sz="1200" b="0" i="0" u="none" strike="noStrike" kern="0" cap="none" spc="0" normalizeH="0" baseline="0" noProof="0" dirty="0">
              <a:ln>
                <a:noFill/>
              </a:ln>
              <a:solidFill>
                <a:sysClr val="windowText" lastClr="000000"/>
              </a:solidFill>
              <a:effectLst/>
              <a:uLnTx/>
              <a:uFillTx/>
              <a:latin typeface="+mn-lt"/>
              <a:cs typeface="+mn-cs"/>
              <a:sym typeface="Arial"/>
            </a:endParaRPr>
          </a:p>
          <a:p>
            <a:pPr marL="0" marR="0" lvl="0" indent="0" defTabSz="457200" eaLnBrk="1" fontAlgn="auto" latinLnBrk="0" hangingPunct="1">
              <a:lnSpc>
                <a:spcPct val="100000"/>
              </a:lnSpc>
              <a:spcBef>
                <a:spcPts val="0"/>
              </a:spcBef>
              <a:spcAft>
                <a:spcPts val="0"/>
              </a:spcAft>
              <a:buClrTx/>
              <a:buSzTx/>
              <a:buFontTx/>
              <a:buNone/>
              <a:tabLst/>
              <a:defRPr sz="1800"/>
            </a:pPr>
            <a:r>
              <a:rPr kumimoji="0" lang="en-US" sz="1200" b="0" i="0" u="none" strike="noStrike" kern="0" cap="none" spc="0" normalizeH="0" baseline="0" noProof="0" dirty="0">
                <a:ln>
                  <a:noFill/>
                </a:ln>
                <a:solidFill>
                  <a:sysClr val="windowText" lastClr="000000"/>
                </a:solidFill>
                <a:effectLst/>
                <a:uLnTx/>
                <a:uFillTx/>
                <a:latin typeface="+mn-lt"/>
                <a:cs typeface="+mn-cs"/>
                <a:sym typeface="Arial"/>
              </a:rPr>
              <a:t>* National Aeronautics and Space Administration, “Causes - A blanket around the Earth”, last updated July 20, 2015. </a:t>
            </a:r>
            <a:r>
              <a:rPr kumimoji="0" lang="en-US" sz="1200" b="0" i="0" u="sng" strike="noStrike" kern="0" cap="none" spc="0" normalizeH="0" baseline="0" noProof="0" dirty="0">
                <a:ln>
                  <a:noFill/>
                </a:ln>
                <a:solidFill>
                  <a:sysClr val="windowText" lastClr="000000"/>
                </a:solidFill>
                <a:effectLst/>
                <a:uLnTx/>
                <a:uFillTx/>
                <a:latin typeface="+mn-lt"/>
                <a:cs typeface="+mn-cs"/>
                <a:sym typeface="Arial"/>
                <a:hlinkClick r:id="rId3"/>
              </a:rPr>
              <a:t>http://climate.nasa.gov/causes/</a:t>
            </a:r>
            <a:endParaRPr kumimoji="0" lang="en-US" sz="1200" b="0" i="0" u="none" strike="noStrike" kern="0" cap="none" spc="0" normalizeH="0" baseline="0" noProof="0" dirty="0">
              <a:ln>
                <a:noFill/>
              </a:ln>
              <a:solidFill>
                <a:sysClr val="windowText" lastClr="000000"/>
              </a:solidFill>
              <a:effectLst/>
              <a:uLnTx/>
              <a:uFillTx/>
              <a:latin typeface="+mn-lt"/>
              <a:cs typeface="+mn-cs"/>
              <a:sym typeface="Arial"/>
            </a:endParaRPr>
          </a:p>
        </p:txBody>
      </p:sp>
    </p:spTree>
    <p:extLst>
      <p:ext uri="{BB962C8B-B14F-4D97-AF65-F5344CB8AC3E}">
        <p14:creationId xmlns:p14="http://schemas.microsoft.com/office/powerpoint/2010/main" val="18700277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Shape 132"/>
          <p:cNvSpPr>
            <a:spLocks noGrp="1" noRot="1" noChangeAspect="1"/>
          </p:cNvSpPr>
          <p:nvPr>
            <p:ph type="sldImg"/>
          </p:nvPr>
        </p:nvSpPr>
        <p:spPr>
          <a:xfrm>
            <a:off x="381000" y="685800"/>
            <a:ext cx="6096000" cy="3429000"/>
          </a:xfrm>
          <a:prstGeom prst="rect">
            <a:avLst/>
          </a:prstGeom>
        </p:spPr>
        <p:txBody>
          <a:bodyPr/>
          <a:lstStyle/>
          <a:p>
            <a:pPr lvl="0"/>
            <a:endParaRPr/>
          </a:p>
        </p:txBody>
      </p:sp>
      <p:sp>
        <p:nvSpPr>
          <p:cNvPr id="133" name="Shape 133"/>
          <p:cNvSpPr>
            <a:spLocks noGrp="1"/>
          </p:cNvSpPr>
          <p:nvPr>
            <p:ph type="body" sz="quarter" idx="1"/>
          </p:nvPr>
        </p:nvSpPr>
        <p:spPr>
          <a:prstGeom prst="rect">
            <a:avLst/>
          </a:prstGeom>
        </p:spPr>
        <p:txBody>
          <a:bodyPr/>
          <a:lstStyle>
            <a:lvl1pPr>
              <a:defRPr b="1"/>
            </a:lvl1pPr>
          </a:lstStyle>
          <a:p>
            <a:pPr marL="0" marR="0" lvl="0" indent="0" defTabSz="457200" eaLnBrk="1" fontAlgn="auto" latinLnBrk="0" hangingPunct="1">
              <a:lnSpc>
                <a:spcPct val="100000"/>
              </a:lnSpc>
              <a:spcBef>
                <a:spcPts val="0"/>
              </a:spcBef>
              <a:spcAft>
                <a:spcPts val="0"/>
              </a:spcAft>
              <a:buClrTx/>
              <a:buSzTx/>
              <a:buFontTx/>
              <a:buNone/>
              <a:tabLst/>
              <a:defRPr sz="1800"/>
            </a:pPr>
            <a:r>
              <a:rPr kumimoji="0" lang="en-US" sz="1400" b="0" i="0" u="none" strike="noStrike" kern="0" cap="none" spc="0" normalizeH="0" baseline="0" noProof="0" dirty="0">
                <a:ln>
                  <a:noFill/>
                </a:ln>
                <a:solidFill>
                  <a:sysClr val="windowText" lastClr="000000"/>
                </a:solidFill>
                <a:effectLst/>
                <a:uLnTx/>
                <a:uFillTx/>
                <a:latin typeface="+mn-lt"/>
                <a:cs typeface="+mn-cs"/>
                <a:sym typeface="Arial"/>
              </a:rPr>
              <a:t>Source: </a:t>
            </a:r>
          </a:p>
          <a:p>
            <a:pPr marL="0" marR="0" lvl="0" indent="0" defTabSz="457200" eaLnBrk="1" fontAlgn="auto" latinLnBrk="0" hangingPunct="1">
              <a:lnSpc>
                <a:spcPct val="100000"/>
              </a:lnSpc>
              <a:spcBef>
                <a:spcPts val="0"/>
              </a:spcBef>
              <a:spcAft>
                <a:spcPts val="0"/>
              </a:spcAft>
              <a:buClrTx/>
              <a:buSzTx/>
              <a:buFontTx/>
              <a:buNone/>
              <a:tabLst/>
              <a:defRPr sz="1800"/>
            </a:pPr>
            <a:endParaRPr kumimoji="0" lang="en-US" sz="1400" b="0" i="0" u="none" strike="noStrike" kern="0" cap="none" spc="0" normalizeH="0" baseline="0" noProof="0" dirty="0">
              <a:ln>
                <a:noFill/>
              </a:ln>
              <a:solidFill>
                <a:sysClr val="windowText" lastClr="000000"/>
              </a:solidFill>
              <a:effectLst/>
              <a:uLnTx/>
              <a:uFillTx/>
              <a:latin typeface="+mn-lt"/>
              <a:cs typeface="+mn-cs"/>
              <a:sym typeface="Arial"/>
            </a:endParaRPr>
          </a:p>
          <a:p>
            <a:pPr marL="0" marR="0" lvl="0" indent="0" defTabSz="457200" eaLnBrk="1" fontAlgn="auto" latinLnBrk="0" hangingPunct="1">
              <a:lnSpc>
                <a:spcPct val="100000"/>
              </a:lnSpc>
              <a:spcBef>
                <a:spcPts val="0"/>
              </a:spcBef>
              <a:spcAft>
                <a:spcPts val="0"/>
              </a:spcAft>
              <a:buClrTx/>
              <a:buSzTx/>
              <a:buFontTx/>
              <a:buNone/>
              <a:tabLst/>
              <a:defRPr sz="1800"/>
            </a:pPr>
            <a:r>
              <a:rPr kumimoji="0" lang="en-US" sz="1400" b="0" i="0" u="none" strike="noStrike" kern="0" cap="none" spc="0" normalizeH="0" baseline="0" noProof="0" dirty="0">
                <a:ln>
                  <a:noFill/>
                </a:ln>
                <a:solidFill>
                  <a:sysClr val="windowText" lastClr="000000"/>
                </a:solidFill>
                <a:effectLst/>
                <a:uLnTx/>
                <a:uFillTx/>
                <a:latin typeface="+mn-lt"/>
                <a:cs typeface="+mn-cs"/>
                <a:sym typeface="Arial"/>
              </a:rPr>
              <a:t>Irish Climate Ambassador </a:t>
            </a:r>
            <a:r>
              <a:rPr kumimoji="0" lang="en-US" sz="1400" b="0" i="0" u="none" strike="noStrike" kern="0" cap="none" spc="0" normalizeH="0" baseline="0" noProof="0" dirty="0" err="1">
                <a:ln>
                  <a:noFill/>
                </a:ln>
                <a:solidFill>
                  <a:sysClr val="windowText" lastClr="000000"/>
                </a:solidFill>
                <a:effectLst/>
                <a:uLnTx/>
                <a:uFillTx/>
                <a:latin typeface="+mn-lt"/>
                <a:cs typeface="+mn-cs"/>
                <a:sym typeface="Arial"/>
              </a:rPr>
              <a:t>Programme</a:t>
            </a:r>
            <a:r>
              <a:rPr kumimoji="0" lang="en-US" sz="1400" b="0" i="0" u="none" strike="noStrike" kern="0" cap="none" spc="0" normalizeH="0" baseline="0" noProof="0" dirty="0">
                <a:ln>
                  <a:noFill/>
                </a:ln>
                <a:solidFill>
                  <a:sysClr val="windowText" lastClr="000000"/>
                </a:solidFill>
                <a:effectLst/>
                <a:uLnTx/>
                <a:uFillTx/>
                <a:latin typeface="+mn-lt"/>
                <a:cs typeface="+mn-cs"/>
                <a:sym typeface="Arial"/>
              </a:rPr>
              <a:t>, an </a:t>
            </a:r>
            <a:r>
              <a:rPr kumimoji="0" lang="en-US" sz="1400" b="0" i="0" u="none" strike="noStrike" kern="0" cap="none" spc="0" normalizeH="0" baseline="0" noProof="0" dirty="0" err="1">
                <a:ln>
                  <a:noFill/>
                </a:ln>
                <a:solidFill>
                  <a:sysClr val="windowText" lastClr="000000"/>
                </a:solidFill>
                <a:effectLst/>
                <a:uLnTx/>
                <a:uFillTx/>
                <a:latin typeface="+mn-lt"/>
                <a:cs typeface="+mn-cs"/>
                <a:sym typeface="Arial"/>
              </a:rPr>
              <a:t>Taisce</a:t>
            </a:r>
            <a:endParaRPr kumimoji="0" lang="en-US" sz="1400" b="0" i="0" u="none" strike="noStrike" kern="0" cap="none" spc="0" normalizeH="0" baseline="0" noProof="0" dirty="0">
              <a:ln>
                <a:noFill/>
              </a:ln>
              <a:solidFill>
                <a:sysClr val="windowText" lastClr="000000"/>
              </a:solidFill>
              <a:effectLst/>
              <a:uLnTx/>
              <a:uFillTx/>
              <a:latin typeface="+mn-lt"/>
              <a:cs typeface="+mn-cs"/>
              <a:sym typeface="Arial"/>
            </a:endParaRPr>
          </a:p>
          <a:p>
            <a:pPr marL="0" marR="0" lvl="0" indent="0" defTabSz="457200" eaLnBrk="1" fontAlgn="auto" latinLnBrk="0" hangingPunct="1">
              <a:lnSpc>
                <a:spcPct val="100000"/>
              </a:lnSpc>
              <a:spcBef>
                <a:spcPts val="0"/>
              </a:spcBef>
              <a:spcAft>
                <a:spcPts val="0"/>
              </a:spcAft>
              <a:buClrTx/>
              <a:buSzTx/>
              <a:buFontTx/>
              <a:buNone/>
              <a:tabLst/>
              <a:defRPr sz="1800"/>
            </a:pPr>
            <a:r>
              <a:rPr kumimoji="0" lang="en-US" sz="1200" b="0" i="0" u="none" strike="noStrike" kern="0" cap="none" spc="0" normalizeH="0" baseline="0" noProof="0" dirty="0">
                <a:ln>
                  <a:noFill/>
                </a:ln>
                <a:solidFill>
                  <a:sysClr val="windowText" lastClr="000000"/>
                </a:solidFill>
                <a:effectLst/>
                <a:uLnTx/>
                <a:uFillTx/>
                <a:latin typeface="+mn-lt"/>
                <a:cs typeface="+mn-cs"/>
                <a:sym typeface="Arial"/>
              </a:rPr>
              <a:t>* National Aeronautics and Space Administration, “Global Climate Change: Causes,” last accessed July 20, 2015. </a:t>
            </a:r>
            <a:r>
              <a:rPr kumimoji="0" lang="en-US" sz="1200" b="0" i="0" u="sng" strike="noStrike" kern="0" cap="none" spc="0" normalizeH="0" baseline="0" noProof="0" dirty="0">
                <a:ln>
                  <a:noFill/>
                </a:ln>
                <a:solidFill>
                  <a:sysClr val="windowText" lastClr="000000"/>
                </a:solidFill>
                <a:effectLst/>
                <a:uLnTx/>
                <a:uFillTx/>
                <a:latin typeface="+mn-lt"/>
                <a:cs typeface="+mn-cs"/>
                <a:sym typeface="Arial"/>
                <a:hlinkClick r:id="rId3"/>
              </a:rPr>
              <a:t>http://climate.nasa.gov/causes/</a:t>
            </a:r>
            <a:endParaRPr kumimoji="0" lang="en-US" sz="1200" b="0" i="0" u="none" strike="noStrike" kern="0" cap="none" spc="0" normalizeH="0" baseline="0" noProof="0" dirty="0">
              <a:ln>
                <a:noFill/>
              </a:ln>
              <a:solidFill>
                <a:sysClr val="windowText" lastClr="000000"/>
              </a:solidFill>
              <a:effectLst/>
              <a:uLnTx/>
              <a:uFillTx/>
              <a:latin typeface="+mn-lt"/>
              <a:cs typeface="+mn-cs"/>
              <a:sym typeface="Arial"/>
            </a:endParaRPr>
          </a:p>
        </p:txBody>
      </p:sp>
    </p:spTree>
    <p:extLst>
      <p:ext uri="{BB962C8B-B14F-4D97-AF65-F5344CB8AC3E}">
        <p14:creationId xmlns:p14="http://schemas.microsoft.com/office/powerpoint/2010/main" val="586406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41</a:t>
            </a:fld>
            <a:endParaRPr lang="en-US"/>
          </a:p>
        </p:txBody>
      </p:sp>
    </p:spTree>
    <p:extLst>
      <p:ext uri="{BB962C8B-B14F-4D97-AF65-F5344CB8AC3E}">
        <p14:creationId xmlns:p14="http://schemas.microsoft.com/office/powerpoint/2010/main" val="15079620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Comic from</a:t>
            </a:r>
            <a:r>
              <a:rPr lang="en-IE" baseline="0" dirty="0"/>
              <a:t> birdandmoon.com</a:t>
            </a:r>
            <a:endParaRPr lang="en-IE" dirty="0"/>
          </a:p>
        </p:txBody>
      </p:sp>
      <p:sp>
        <p:nvSpPr>
          <p:cNvPr id="4" name="Slide Number Placeholder 3"/>
          <p:cNvSpPr>
            <a:spLocks noGrp="1"/>
          </p:cNvSpPr>
          <p:nvPr>
            <p:ph type="sldNum" sz="quarter" idx="10"/>
          </p:nvPr>
        </p:nvSpPr>
        <p:spPr/>
        <p:txBody>
          <a:bodyPr/>
          <a:lstStyle/>
          <a:p>
            <a:fld id="{4BE5DE82-CF29-044D-9158-06A811149881}" type="slidenum">
              <a:rPr lang="en-US" smtClean="0"/>
              <a:t>43</a:t>
            </a:fld>
            <a:endParaRPr lang="en-US"/>
          </a:p>
        </p:txBody>
      </p:sp>
    </p:spTree>
    <p:extLst>
      <p:ext uri="{BB962C8B-B14F-4D97-AF65-F5344CB8AC3E}">
        <p14:creationId xmlns:p14="http://schemas.microsoft.com/office/powerpoint/2010/main" val="37139247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Sources: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IE"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https://joint-research-centre.ec.europa.eu/jrc-news/eu-2021-wildfire-season-was-second-worst-record-finds-new-commission-report-2022-03-21_en</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E"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https://www.cbsnews.com/news/death-toll-rises-deadly-greece-wildfires-today-2018-07-29/</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E" dirty="0"/>
          </a:p>
          <a:p>
            <a:r>
              <a:rPr lang="en-U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https://www.insurancejournal.com/news/international/2018/07/23/495760.htm</a:t>
            </a:r>
            <a:endParaRPr lang="en-IE"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IE" sz="1800" u="sng" dirty="0">
              <a:solidFill>
                <a:srgbClr val="0000FF"/>
              </a:solidFill>
              <a:effectLst/>
              <a:latin typeface="Calibri" panose="020F0502020204030204" pitchFamily="34" charset="0"/>
              <a:cs typeface="Times New Roman" panose="02020603050405020304" pitchFamily="18" charset="0"/>
            </a:endParaRPr>
          </a:p>
          <a:p>
            <a:r>
              <a:rPr lang="en-U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https://www.dw.com/en/forest-fires-devastate-western-latvia/a-44780389</a:t>
            </a:r>
            <a:endParaRPr lang="en-IE"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IE" sz="1800" u="sng" dirty="0">
              <a:solidFill>
                <a:srgbClr val="0000FF"/>
              </a:solidFill>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E"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https://amp-theguardian-com.cdn.ampproject.org/c/s/amp.theguardian.com/environment/2022/aug/08/the-new-normal-how-europe-is-being-hit-by-a-climate-driven-drought-crisis?utm_source=pocket_mylist</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E" sz="1800" u="sng" dirty="0">
              <a:solidFill>
                <a:srgbClr val="0000FF"/>
              </a:solidFill>
              <a:effectLst/>
              <a:latin typeface="Calibri" panose="020F0502020204030204" pitchFamily="34" charset="0"/>
              <a:cs typeface="Times New Roman" panose="02020603050405020304" pitchFamily="18" charset="0"/>
            </a:endParaRPr>
          </a:p>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45</a:t>
            </a:fld>
            <a:endParaRPr lang="en-US"/>
          </a:p>
        </p:txBody>
      </p:sp>
    </p:spTree>
    <p:extLst>
      <p:ext uri="{BB962C8B-B14F-4D97-AF65-F5344CB8AC3E}">
        <p14:creationId xmlns:p14="http://schemas.microsoft.com/office/powerpoint/2010/main" val="23943966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Sources: </a:t>
            </a:r>
          </a:p>
          <a:p>
            <a:endParaRPr lang="en-IE" dirty="0"/>
          </a:p>
          <a:p>
            <a:r>
              <a:rPr lang="en-IE" dirty="0"/>
              <a:t>Climate Ambassador resources, an </a:t>
            </a:r>
            <a:r>
              <a:rPr lang="en-IE" dirty="0" err="1"/>
              <a:t>Taisce</a:t>
            </a:r>
            <a:endParaRPr lang="en-IE" dirty="0"/>
          </a:p>
          <a:p>
            <a:endParaRPr lang="en-IE" dirty="0"/>
          </a:p>
          <a:p>
            <a:r>
              <a:rPr lang="en-US" sz="1200" b="0" i="0" kern="1200" dirty="0">
                <a:solidFill>
                  <a:schemeClr val="tx1"/>
                </a:solidFill>
                <a:effectLst/>
                <a:latin typeface="+mn-lt"/>
                <a:ea typeface="+mn-ea"/>
                <a:cs typeface="+mn-cs"/>
              </a:rPr>
              <a:t>Seth </a:t>
            </a:r>
            <a:r>
              <a:rPr lang="en-US" sz="1200" b="0" i="0" kern="1200" dirty="0" err="1">
                <a:solidFill>
                  <a:schemeClr val="tx1"/>
                </a:solidFill>
                <a:effectLst/>
                <a:latin typeface="+mn-lt"/>
                <a:ea typeface="+mn-ea"/>
                <a:cs typeface="+mn-cs"/>
              </a:rPr>
              <a:t>Doane</a:t>
            </a:r>
            <a:r>
              <a:rPr lang="en-US" sz="1200" b="0" i="0" kern="1200" dirty="0">
                <a:solidFill>
                  <a:schemeClr val="tx1"/>
                </a:solidFill>
                <a:effectLst/>
                <a:latin typeface="+mn-lt"/>
                <a:ea typeface="+mn-ea"/>
                <a:cs typeface="+mn-cs"/>
              </a:rPr>
              <a:t>,</a:t>
            </a:r>
            <a:r>
              <a:rPr lang="en-US" sz="1200" b="0" i="0" kern="1200" baseline="0" dirty="0">
                <a:solidFill>
                  <a:schemeClr val="tx1"/>
                </a:solidFill>
                <a:effectLst/>
                <a:latin typeface="+mn-lt"/>
                <a:ea typeface="+mn-ea"/>
                <a:cs typeface="+mn-cs"/>
              </a:rPr>
              <a:t> “Death toll rises to 91 in deadly Greece wildfire,” CBS News, July 19, https://www.cbsnews.com/news/death-toll-rises-deadly-greece-wildfires-today-2018-07-29/</a:t>
            </a:r>
          </a:p>
          <a:p>
            <a:endParaRPr lang="en-US" sz="1200" b="0" i="0" kern="1200" dirty="0">
              <a:solidFill>
                <a:schemeClr val="tx1"/>
              </a:solidFill>
              <a:effectLst/>
              <a:latin typeface="+mn-lt"/>
              <a:ea typeface="+mn-ea"/>
              <a:cs typeface="+mn-cs"/>
            </a:endParaRPr>
          </a:p>
          <a:p>
            <a:r>
              <a:rPr lang="en-US" sz="1200" b="0" i="0" kern="1200" dirty="0" err="1">
                <a:solidFill>
                  <a:schemeClr val="tx1"/>
                </a:solidFill>
                <a:effectLst/>
                <a:latin typeface="+mn-lt"/>
                <a:ea typeface="+mn-ea"/>
                <a:cs typeface="+mn-cs"/>
              </a:rPr>
              <a:t>Niklas</a:t>
            </a:r>
            <a:r>
              <a:rPr lang="en-US" sz="1200" b="0" i="0" kern="1200" dirty="0">
                <a:solidFill>
                  <a:schemeClr val="tx1"/>
                </a:solidFill>
                <a:effectLst/>
                <a:latin typeface="+mn-lt"/>
                <a:ea typeface="+mn-ea"/>
                <a:cs typeface="+mn-cs"/>
              </a:rPr>
              <a:t> Magnusson, “Sweden Battles 50 Wildfires with Help of Firefighters Across Europe,” Insurance Journal, July 23, 2018, </a:t>
            </a:r>
            <a:r>
              <a:rPr lang="en-US" b="0" baseline="0" dirty="0"/>
              <a:t>https://www.insurancejournal.com/news/international/2018/07/23/495760.htm</a:t>
            </a:r>
          </a:p>
          <a:p>
            <a:endParaRPr lang="en-US"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dirty="0"/>
              <a:t>“</a:t>
            </a:r>
            <a:r>
              <a:rPr lang="en-US" sz="1200" b="0" i="0" kern="1200" dirty="0">
                <a:solidFill>
                  <a:schemeClr val="tx1"/>
                </a:solidFill>
                <a:effectLst/>
                <a:latin typeface="+mn-lt"/>
                <a:ea typeface="+mn-ea"/>
                <a:cs typeface="+mn-cs"/>
              </a:rPr>
              <a:t>Forest fires devastate western Latvia,” DW, July 22, 2018, </a:t>
            </a:r>
            <a:r>
              <a:rPr lang="en-US" b="0" baseline="0" dirty="0"/>
              <a:t>https://www.dw.com/en/forest-fires-devastate-western-latvia/a-44780389</a:t>
            </a:r>
          </a:p>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46</a:t>
            </a:fld>
            <a:endParaRPr lang="en-US"/>
          </a:p>
        </p:txBody>
      </p:sp>
    </p:spTree>
    <p:extLst>
      <p:ext uri="{BB962C8B-B14F-4D97-AF65-F5344CB8AC3E}">
        <p14:creationId xmlns:p14="http://schemas.microsoft.com/office/powerpoint/2010/main" val="36605011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E"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https://climeworks.com/extreme-weather-events-in-europe</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E" dirty="0"/>
          </a:p>
          <a:p>
            <a:pPr marL="0" marR="0" lvl="0" indent="0" algn="l" defTabSz="914400" rtl="0" eaLnBrk="1" fontAlgn="auto" latinLnBrk="0" hangingPunct="1">
              <a:lnSpc>
                <a:spcPct val="100000"/>
              </a:lnSpc>
              <a:spcBef>
                <a:spcPts val="0"/>
              </a:spcBef>
              <a:spcAft>
                <a:spcPts val="0"/>
              </a:spcAft>
              <a:buClrTx/>
              <a:buSzTx/>
              <a:buFontTx/>
              <a:buNone/>
              <a:tabLst/>
              <a:defRPr/>
            </a:pPr>
            <a:r>
              <a:rPr lang="en-IE"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https://insideclimatenews.org/news/21032018/europe-climate-change-extreme-weather-data-floods-heatwave-drought-oceans-easac-report/</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E" dirty="0"/>
          </a:p>
          <a:p>
            <a:r>
              <a:rPr lang="en-IE" dirty="0"/>
              <a:t>The Guardian </a:t>
            </a:r>
          </a:p>
        </p:txBody>
      </p:sp>
      <p:sp>
        <p:nvSpPr>
          <p:cNvPr id="4" name="Slide Number Placeholder 3"/>
          <p:cNvSpPr>
            <a:spLocks noGrp="1"/>
          </p:cNvSpPr>
          <p:nvPr>
            <p:ph type="sldNum" sz="quarter" idx="5"/>
          </p:nvPr>
        </p:nvSpPr>
        <p:spPr/>
        <p:txBody>
          <a:bodyPr/>
          <a:lstStyle/>
          <a:p>
            <a:fld id="{4BE5DE82-CF29-044D-9158-06A811149881}" type="slidenum">
              <a:rPr lang="en-US" smtClean="0"/>
              <a:t>47</a:t>
            </a:fld>
            <a:endParaRPr lang="en-US"/>
          </a:p>
        </p:txBody>
      </p:sp>
    </p:spTree>
    <p:extLst>
      <p:ext uri="{BB962C8B-B14F-4D97-AF65-F5344CB8AC3E}">
        <p14:creationId xmlns:p14="http://schemas.microsoft.com/office/powerpoint/2010/main" val="40872628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WWF Living Planet Report </a:t>
            </a:r>
          </a:p>
          <a:p>
            <a:endParaRPr lang="en-IE" dirty="0"/>
          </a:p>
          <a:p>
            <a:r>
              <a:rPr lang="en-US" dirty="0">
                <a:hlinkClick r:id="rId3"/>
              </a:rPr>
              <a:t>Can Soil Help Combat Climate Change? (columbia.edu)</a:t>
            </a:r>
            <a:endParaRPr lang="en-IE" dirty="0"/>
          </a:p>
          <a:p>
            <a:endParaRPr lang="en-IE" dirty="0"/>
          </a:p>
          <a:p>
            <a:r>
              <a:rPr lang="en-US" dirty="0">
                <a:hlinkClick r:id="rId4"/>
              </a:rPr>
              <a:t>What is a carbon sink? | </a:t>
            </a:r>
            <a:r>
              <a:rPr lang="en-US" dirty="0" err="1">
                <a:hlinkClick r:id="rId4"/>
              </a:rPr>
              <a:t>ClientEarth</a:t>
            </a:r>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52</a:t>
            </a:fld>
            <a:endParaRPr lang="en-US"/>
          </a:p>
        </p:txBody>
      </p:sp>
    </p:spTree>
    <p:extLst>
      <p:ext uri="{BB962C8B-B14F-4D97-AF65-F5344CB8AC3E}">
        <p14:creationId xmlns:p14="http://schemas.microsoft.com/office/powerpoint/2010/main" val="28013644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WWF Living Planet Report </a:t>
            </a:r>
          </a:p>
          <a:p>
            <a:endParaRPr lang="en-IE" dirty="0"/>
          </a:p>
          <a:p>
            <a:r>
              <a:rPr lang="en-US" dirty="0">
                <a:hlinkClick r:id="rId3"/>
              </a:rPr>
              <a:t>Can Soil Help Combat Climate Change? (columbia.edu)</a:t>
            </a:r>
            <a:endParaRPr lang="en-IE" dirty="0"/>
          </a:p>
          <a:p>
            <a:endParaRPr lang="en-IE" dirty="0"/>
          </a:p>
          <a:p>
            <a:r>
              <a:rPr lang="en-US" dirty="0">
                <a:hlinkClick r:id="rId4"/>
              </a:rPr>
              <a:t>What is a carbon sink? | </a:t>
            </a:r>
            <a:r>
              <a:rPr lang="en-US" dirty="0" err="1">
                <a:hlinkClick r:id="rId4"/>
              </a:rPr>
              <a:t>ClientEarth</a:t>
            </a:r>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53</a:t>
            </a:fld>
            <a:endParaRPr lang="en-US"/>
          </a:p>
        </p:txBody>
      </p:sp>
    </p:spTree>
    <p:extLst>
      <p:ext uri="{BB962C8B-B14F-4D97-AF65-F5344CB8AC3E}">
        <p14:creationId xmlns:p14="http://schemas.microsoft.com/office/powerpoint/2010/main" val="2226540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Sources: </a:t>
            </a:r>
          </a:p>
          <a:p>
            <a:endParaRPr lang="en-IE" dirty="0"/>
          </a:p>
          <a:p>
            <a:r>
              <a:rPr lang="en-IE" dirty="0"/>
              <a:t>Climate Ambassador resources, an </a:t>
            </a:r>
            <a:r>
              <a:rPr lang="en-IE" dirty="0" err="1"/>
              <a:t>Taisce</a:t>
            </a:r>
            <a:endParaRPr lang="en-IE" dirty="0"/>
          </a:p>
          <a:p>
            <a:endParaRPr lang="en-IE" dirty="0"/>
          </a:p>
          <a:p>
            <a:r>
              <a:rPr lang="en-US" sz="1200" b="0" i="0" kern="1200" dirty="0">
                <a:solidFill>
                  <a:schemeClr val="tx1"/>
                </a:solidFill>
                <a:effectLst/>
                <a:latin typeface="+mn-lt"/>
                <a:ea typeface="+mn-ea"/>
                <a:cs typeface="+mn-cs"/>
              </a:rPr>
              <a:t>Seth </a:t>
            </a:r>
            <a:r>
              <a:rPr lang="en-US" sz="1200" b="0" i="0" kern="1200" dirty="0" err="1">
                <a:solidFill>
                  <a:schemeClr val="tx1"/>
                </a:solidFill>
                <a:effectLst/>
                <a:latin typeface="+mn-lt"/>
                <a:ea typeface="+mn-ea"/>
                <a:cs typeface="+mn-cs"/>
              </a:rPr>
              <a:t>Doane</a:t>
            </a:r>
            <a:r>
              <a:rPr lang="en-US" sz="1200" b="0" i="0" kern="1200" dirty="0">
                <a:solidFill>
                  <a:schemeClr val="tx1"/>
                </a:solidFill>
                <a:effectLst/>
                <a:latin typeface="+mn-lt"/>
                <a:ea typeface="+mn-ea"/>
                <a:cs typeface="+mn-cs"/>
              </a:rPr>
              <a:t>,</a:t>
            </a:r>
            <a:r>
              <a:rPr lang="en-US" sz="1200" b="0" i="0" kern="1200" baseline="0" dirty="0">
                <a:solidFill>
                  <a:schemeClr val="tx1"/>
                </a:solidFill>
                <a:effectLst/>
                <a:latin typeface="+mn-lt"/>
                <a:ea typeface="+mn-ea"/>
                <a:cs typeface="+mn-cs"/>
              </a:rPr>
              <a:t> “Death toll rises to 91 in deadly Greece wildfire,” CBS News, July 19, https://www.cbsnews.com/news/death-toll-rises-deadly-greece-wildfires-today-2018-07-29/</a:t>
            </a:r>
          </a:p>
          <a:p>
            <a:endParaRPr lang="en-US" sz="1200" b="0" i="0" kern="1200" dirty="0">
              <a:solidFill>
                <a:schemeClr val="tx1"/>
              </a:solidFill>
              <a:effectLst/>
              <a:latin typeface="+mn-lt"/>
              <a:ea typeface="+mn-ea"/>
              <a:cs typeface="+mn-cs"/>
            </a:endParaRPr>
          </a:p>
          <a:p>
            <a:r>
              <a:rPr lang="en-US" sz="1200" b="0" i="0" kern="1200" dirty="0" err="1">
                <a:solidFill>
                  <a:schemeClr val="tx1"/>
                </a:solidFill>
                <a:effectLst/>
                <a:latin typeface="+mn-lt"/>
                <a:ea typeface="+mn-ea"/>
                <a:cs typeface="+mn-cs"/>
              </a:rPr>
              <a:t>Niklas</a:t>
            </a:r>
            <a:r>
              <a:rPr lang="en-US" sz="1200" b="0" i="0" kern="1200" dirty="0">
                <a:solidFill>
                  <a:schemeClr val="tx1"/>
                </a:solidFill>
                <a:effectLst/>
                <a:latin typeface="+mn-lt"/>
                <a:ea typeface="+mn-ea"/>
                <a:cs typeface="+mn-cs"/>
              </a:rPr>
              <a:t> Magnusson, “Sweden Battles 50 Wildfires with Help of Firefighters Across Europe,” Insurance Journal, July 23, 2018, </a:t>
            </a:r>
            <a:r>
              <a:rPr lang="en-US" b="0" baseline="0" dirty="0"/>
              <a:t>https://www.insurancejournal.com/news/international/2018/07/23/495760.htm</a:t>
            </a:r>
          </a:p>
          <a:p>
            <a:endParaRPr lang="en-US"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dirty="0"/>
              <a:t>“</a:t>
            </a:r>
            <a:r>
              <a:rPr lang="en-US" sz="1200" b="0" i="0" kern="1200" dirty="0">
                <a:solidFill>
                  <a:schemeClr val="tx1"/>
                </a:solidFill>
                <a:effectLst/>
                <a:latin typeface="+mn-lt"/>
                <a:ea typeface="+mn-ea"/>
                <a:cs typeface="+mn-cs"/>
              </a:rPr>
              <a:t>Forest fires devastate western Latvia,” DW, July 22, 2018, </a:t>
            </a:r>
            <a:r>
              <a:rPr lang="en-US" b="0" baseline="0" dirty="0"/>
              <a:t>https://www.dw.com/en/forest-fires-devastate-western-latvia/a-44780389</a:t>
            </a:r>
          </a:p>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56</a:t>
            </a:fld>
            <a:endParaRPr lang="en-US"/>
          </a:p>
        </p:txBody>
      </p:sp>
    </p:spTree>
    <p:extLst>
      <p:ext uri="{BB962C8B-B14F-4D97-AF65-F5344CB8AC3E}">
        <p14:creationId xmlns:p14="http://schemas.microsoft.com/office/powerpoint/2010/main" val="42149452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E" sz="1800" dirty="0">
                <a:effectLst/>
                <a:latin typeface="Calibri" panose="020F0502020204030204" pitchFamily="34" charset="0"/>
                <a:ea typeface="Calibri" panose="020F0502020204030204" pitchFamily="34" charset="0"/>
                <a:cs typeface="Times New Roman" panose="02020603050405020304" pitchFamily="18" charset="0"/>
              </a:rPr>
              <a:t>https://truthout.org/articles/wildfires-can-reduce-biodiversity-can-biodiversity-be-used-to-reduce-wildfires/#:~:text=Although%20biodiversity%20alone%20is%20not,prevention%20plan%20for%20the%20future.</a:t>
            </a:r>
          </a:p>
          <a:p>
            <a:r>
              <a:rPr lang="en-IE" dirty="0"/>
              <a:t>- An example of an article where this is explained</a:t>
            </a:r>
          </a:p>
        </p:txBody>
      </p:sp>
      <p:sp>
        <p:nvSpPr>
          <p:cNvPr id="4" name="Slide Number Placeholder 3"/>
          <p:cNvSpPr>
            <a:spLocks noGrp="1"/>
          </p:cNvSpPr>
          <p:nvPr>
            <p:ph type="sldNum" sz="quarter" idx="5"/>
          </p:nvPr>
        </p:nvSpPr>
        <p:spPr/>
        <p:txBody>
          <a:bodyPr/>
          <a:lstStyle/>
          <a:p>
            <a:fld id="{4BE5DE82-CF29-044D-9158-06A811149881}" type="slidenum">
              <a:rPr lang="en-US" smtClean="0"/>
              <a:t>57</a:t>
            </a:fld>
            <a:endParaRPr lang="en-US"/>
          </a:p>
        </p:txBody>
      </p:sp>
    </p:spTree>
    <p:extLst>
      <p:ext uri="{BB962C8B-B14F-4D97-AF65-F5344CB8AC3E}">
        <p14:creationId xmlns:p14="http://schemas.microsoft.com/office/powerpoint/2010/main" val="33213063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dirty="0"/>
              <a:t>Sources: </a:t>
            </a:r>
          </a:p>
          <a:p>
            <a:endParaRPr lang="en-IE" dirty="0"/>
          </a:p>
          <a:p>
            <a:r>
              <a:rPr lang="en-IE" dirty="0"/>
              <a:t>Climate Ambassador resources, an </a:t>
            </a:r>
            <a:r>
              <a:rPr lang="en-IE" dirty="0" err="1"/>
              <a:t>Taisce</a:t>
            </a:r>
            <a:endParaRPr lang="en-IE" dirty="0"/>
          </a:p>
          <a:p>
            <a:endParaRPr lang="en-IE" dirty="0"/>
          </a:p>
          <a:p>
            <a:r>
              <a:rPr lang="en-US" sz="1200" b="0" i="0" kern="1200" dirty="0">
                <a:solidFill>
                  <a:schemeClr val="tx1"/>
                </a:solidFill>
                <a:effectLst/>
                <a:latin typeface="+mn-lt"/>
                <a:ea typeface="+mn-ea"/>
                <a:cs typeface="+mn-cs"/>
              </a:rPr>
              <a:t>Seth </a:t>
            </a:r>
            <a:r>
              <a:rPr lang="en-US" sz="1200" b="0" i="0" kern="1200" dirty="0" err="1">
                <a:solidFill>
                  <a:schemeClr val="tx1"/>
                </a:solidFill>
                <a:effectLst/>
                <a:latin typeface="+mn-lt"/>
                <a:ea typeface="+mn-ea"/>
                <a:cs typeface="+mn-cs"/>
              </a:rPr>
              <a:t>Doane</a:t>
            </a:r>
            <a:r>
              <a:rPr lang="en-US" sz="1200" b="0" i="0" kern="1200" dirty="0">
                <a:solidFill>
                  <a:schemeClr val="tx1"/>
                </a:solidFill>
                <a:effectLst/>
                <a:latin typeface="+mn-lt"/>
                <a:ea typeface="+mn-ea"/>
                <a:cs typeface="+mn-cs"/>
              </a:rPr>
              <a:t>,</a:t>
            </a:r>
            <a:r>
              <a:rPr lang="en-US" sz="1200" b="0" i="0" kern="1200" baseline="0" dirty="0">
                <a:solidFill>
                  <a:schemeClr val="tx1"/>
                </a:solidFill>
                <a:effectLst/>
                <a:latin typeface="+mn-lt"/>
                <a:ea typeface="+mn-ea"/>
                <a:cs typeface="+mn-cs"/>
              </a:rPr>
              <a:t> “Death toll rises to 91 in deadly Greece wildfire,” CBS News, July 19, https://www.cbsnews.com/news/death-toll-rises-deadly-greece-wildfires-today-2018-07-29/</a:t>
            </a:r>
          </a:p>
          <a:p>
            <a:endParaRPr lang="en-US" sz="1200" b="0" i="0" kern="1200" dirty="0">
              <a:solidFill>
                <a:schemeClr val="tx1"/>
              </a:solidFill>
              <a:effectLst/>
              <a:latin typeface="+mn-lt"/>
              <a:ea typeface="+mn-ea"/>
              <a:cs typeface="+mn-cs"/>
            </a:endParaRPr>
          </a:p>
          <a:p>
            <a:r>
              <a:rPr lang="en-US" sz="1200" b="0" i="0" kern="1200" dirty="0" err="1">
                <a:solidFill>
                  <a:schemeClr val="tx1"/>
                </a:solidFill>
                <a:effectLst/>
                <a:latin typeface="+mn-lt"/>
                <a:ea typeface="+mn-ea"/>
                <a:cs typeface="+mn-cs"/>
              </a:rPr>
              <a:t>Niklas</a:t>
            </a:r>
            <a:r>
              <a:rPr lang="en-US" sz="1200" b="0" i="0" kern="1200" dirty="0">
                <a:solidFill>
                  <a:schemeClr val="tx1"/>
                </a:solidFill>
                <a:effectLst/>
                <a:latin typeface="+mn-lt"/>
                <a:ea typeface="+mn-ea"/>
                <a:cs typeface="+mn-cs"/>
              </a:rPr>
              <a:t> Magnusson, “Sweden Battles 50 Wildfires with Help of Firefighters Across Europe,” Insurance Journal, July 23, 2018, </a:t>
            </a:r>
            <a:r>
              <a:rPr lang="en-US" b="0" baseline="0" dirty="0"/>
              <a:t>https://www.insurancejournal.com/news/international/2018/07/23/495760.htm</a:t>
            </a:r>
          </a:p>
          <a:p>
            <a:endParaRPr lang="en-US"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dirty="0"/>
              <a:t>“</a:t>
            </a:r>
            <a:r>
              <a:rPr lang="en-US" sz="1200" b="0" i="0" kern="1200" dirty="0">
                <a:solidFill>
                  <a:schemeClr val="tx1"/>
                </a:solidFill>
                <a:effectLst/>
                <a:latin typeface="+mn-lt"/>
                <a:ea typeface="+mn-ea"/>
                <a:cs typeface="+mn-cs"/>
              </a:rPr>
              <a:t>Forest fires devastate western Latvia,” DW, July 22, 2018, </a:t>
            </a:r>
            <a:r>
              <a:rPr lang="en-US" b="0" baseline="0" dirty="0"/>
              <a:t>https://www.dw.com/en/forest-fires-devastate-western-latvia/a-44780389</a:t>
            </a:r>
          </a:p>
          <a:p>
            <a:endParaRPr lang="en-IE" dirty="0"/>
          </a:p>
        </p:txBody>
      </p:sp>
      <p:sp>
        <p:nvSpPr>
          <p:cNvPr id="4" name="Slide Number Placeholder 3"/>
          <p:cNvSpPr>
            <a:spLocks noGrp="1"/>
          </p:cNvSpPr>
          <p:nvPr>
            <p:ph type="sldNum" sz="quarter" idx="5"/>
          </p:nvPr>
        </p:nvSpPr>
        <p:spPr/>
        <p:txBody>
          <a:bodyPr/>
          <a:lstStyle/>
          <a:p>
            <a:fld id="{4BE5DE82-CF29-044D-9158-06A811149881}" type="slidenum">
              <a:rPr lang="en-US" smtClean="0"/>
              <a:t>58</a:t>
            </a:fld>
            <a:endParaRPr lang="en-US"/>
          </a:p>
        </p:txBody>
      </p:sp>
    </p:spTree>
    <p:extLst>
      <p:ext uri="{BB962C8B-B14F-4D97-AF65-F5344CB8AC3E}">
        <p14:creationId xmlns:p14="http://schemas.microsoft.com/office/powerpoint/2010/main" val="20558711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E5DE82-CF29-044D-9158-06A811149881}" type="slidenum">
              <a:rPr lang="en-US" smtClean="0"/>
              <a:t>59</a:t>
            </a:fld>
            <a:endParaRPr lang="en-US"/>
          </a:p>
        </p:txBody>
      </p:sp>
    </p:spTree>
    <p:extLst>
      <p:ext uri="{BB962C8B-B14F-4D97-AF65-F5344CB8AC3E}">
        <p14:creationId xmlns:p14="http://schemas.microsoft.com/office/powerpoint/2010/main" val="263172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E5DE82-CF29-044D-9158-06A811149881}" type="slidenum">
              <a:rPr lang="en-US" smtClean="0"/>
              <a:t>77</a:t>
            </a:fld>
            <a:endParaRPr lang="en-US"/>
          </a:p>
        </p:txBody>
      </p:sp>
    </p:spTree>
    <p:extLst>
      <p:ext uri="{BB962C8B-B14F-4D97-AF65-F5344CB8AC3E}">
        <p14:creationId xmlns:p14="http://schemas.microsoft.com/office/powerpoint/2010/main" val="371023054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E5DE82-CF29-044D-9158-06A811149881}" type="slidenum">
              <a:rPr lang="en-US" smtClean="0"/>
              <a:t>79</a:t>
            </a:fld>
            <a:endParaRPr lang="en-US"/>
          </a:p>
        </p:txBody>
      </p:sp>
    </p:spTree>
    <p:extLst>
      <p:ext uri="{BB962C8B-B14F-4D97-AF65-F5344CB8AC3E}">
        <p14:creationId xmlns:p14="http://schemas.microsoft.com/office/powerpoint/2010/main" val="717219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Font Typecae &amp; Size">
    <p:spTree>
      <p:nvGrpSpPr>
        <p:cNvPr id="1" name=""/>
        <p:cNvGrpSpPr/>
        <p:nvPr/>
      </p:nvGrpSpPr>
      <p:grpSpPr>
        <a:xfrm>
          <a:off x="0" y="0"/>
          <a:ext cx="0" cy="0"/>
          <a:chOff x="0" y="0"/>
          <a:chExt cx="0" cy="0"/>
        </a:xfrm>
      </p:grpSpPr>
      <p:sp>
        <p:nvSpPr>
          <p:cNvPr id="6" name="Rectangle 5"/>
          <p:cNvSpPr/>
          <p:nvPr userDrawn="1"/>
        </p:nvSpPr>
        <p:spPr>
          <a:xfrm>
            <a:off x="0" y="0"/>
            <a:ext cx="12192000" cy="6858001"/>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userDrawn="1"/>
        </p:nvSpPr>
        <p:spPr>
          <a:xfrm>
            <a:off x="424669" y="528535"/>
            <a:ext cx="6498645" cy="769441"/>
          </a:xfrm>
          <a:prstGeom prst="rect">
            <a:avLst/>
          </a:prstGeom>
        </p:spPr>
        <p:txBody>
          <a:bodyPr wrap="square">
            <a:spAutoFit/>
          </a:bodyPr>
          <a:lstStyle/>
          <a:p>
            <a:pPr fontAlgn="base"/>
            <a:r>
              <a:rPr lang="en-IE" sz="4400" b="0" i="0" u="none" strike="noStrike" kern="1200" baseline="0" dirty="0">
                <a:solidFill>
                  <a:schemeClr val="bg1"/>
                </a:solidFill>
                <a:effectLst/>
                <a:latin typeface="+mn-lt"/>
                <a:ea typeface="+mn-ea"/>
                <a:cs typeface="+mn-cs"/>
                <a:sym typeface="Quattrocento Sans"/>
              </a:rPr>
              <a:t>FONT TYPEFACE &amp; SIZE</a:t>
            </a:r>
            <a:endParaRPr lang="en-IE" sz="3600" baseline="0" dirty="0">
              <a:solidFill>
                <a:schemeClr val="bg1"/>
              </a:solidFill>
              <a:latin typeface="+mn-lt"/>
              <a:ea typeface="Quattrocento Sans"/>
              <a:cs typeface="Quattrocento Sans"/>
              <a:sym typeface="Quattrocento Sans"/>
            </a:endParaRPr>
          </a:p>
        </p:txBody>
      </p:sp>
      <p:sp>
        <p:nvSpPr>
          <p:cNvPr id="8" name="Rectangle 7"/>
          <p:cNvSpPr/>
          <p:nvPr userDrawn="1"/>
        </p:nvSpPr>
        <p:spPr>
          <a:xfrm>
            <a:off x="7347983" y="564843"/>
            <a:ext cx="4589207" cy="4708981"/>
          </a:xfrm>
          <a:prstGeom prst="rect">
            <a:avLst/>
          </a:prstGeom>
        </p:spPr>
        <p:txBody>
          <a:bodyPr wrap="square">
            <a:spAutoFit/>
          </a:bodyPr>
          <a:lstStyle/>
          <a:p>
            <a:pPr fontAlgn="base"/>
            <a:r>
              <a:rPr lang="en-IE" sz="3000" b="0" i="0" u="none" strike="noStrike" kern="1200" dirty="0">
                <a:solidFill>
                  <a:schemeClr val="bg1"/>
                </a:solidFill>
                <a:effectLst/>
                <a:latin typeface="+mn-lt"/>
                <a:ea typeface="+mn-ea"/>
                <a:cs typeface="+mn-cs"/>
              </a:rPr>
              <a:t>PLEASE</a:t>
            </a:r>
            <a:r>
              <a:rPr lang="en-IE" sz="3000" b="0" i="0" u="none" strike="noStrike" kern="1200" baseline="0" dirty="0">
                <a:solidFill>
                  <a:schemeClr val="bg1"/>
                </a:solidFill>
                <a:effectLst/>
                <a:latin typeface="+mn-lt"/>
                <a:ea typeface="+mn-ea"/>
                <a:cs typeface="+mn-cs"/>
              </a:rPr>
              <a:t> ENSURE TO KEEP FONTS AS PER THE LAYOUT</a:t>
            </a:r>
            <a:endParaRPr lang="en-IE" sz="3000" b="0" i="0" u="none" strike="noStrike" kern="1200" dirty="0">
              <a:solidFill>
                <a:schemeClr val="bg1"/>
              </a:solidFill>
              <a:effectLst/>
              <a:latin typeface="+mn-lt"/>
              <a:ea typeface="+mn-ea"/>
              <a:cs typeface="+mn-cs"/>
            </a:endParaRPr>
          </a:p>
          <a:p>
            <a:pPr fontAlgn="base"/>
            <a:endParaRPr lang="en-IE" sz="3000" b="0" i="0" u="none" strike="noStrike" kern="1200" dirty="0">
              <a:solidFill>
                <a:schemeClr val="bg1"/>
              </a:solidFill>
              <a:effectLst/>
              <a:latin typeface="+mn-lt"/>
              <a:ea typeface="+mn-ea"/>
              <a:cs typeface="+mn-cs"/>
            </a:endParaRPr>
          </a:p>
          <a:p>
            <a:pPr marL="0" lvl="0" indent="0" algn="l" rtl="0">
              <a:spcBef>
                <a:spcPts val="0"/>
              </a:spcBef>
              <a:spcAft>
                <a:spcPts val="0"/>
              </a:spcAft>
              <a:buClr>
                <a:schemeClr val="dk1"/>
              </a:buClr>
              <a:buSzPts val="1100"/>
              <a:buFont typeface="Arial"/>
              <a:buNone/>
            </a:pPr>
            <a:r>
              <a:rPr lang="en-IE" sz="3000" b="0" i="0" u="none" strike="noStrike" kern="1200" dirty="0">
                <a:solidFill>
                  <a:schemeClr val="bg1"/>
                </a:solidFill>
                <a:effectLst/>
                <a:latin typeface="+mn-lt"/>
                <a:ea typeface="+mn-ea"/>
                <a:cs typeface="+mn-cs"/>
              </a:rPr>
              <a:t>48 point </a:t>
            </a:r>
            <a:r>
              <a:rPr lang="en-IE" sz="3000" b="0" i="0" u="none" strike="noStrike" kern="1200" baseline="0" dirty="0">
                <a:solidFill>
                  <a:schemeClr val="bg1"/>
                </a:solidFill>
                <a:effectLst/>
                <a:latin typeface="+mn-lt"/>
                <a:ea typeface="+mn-ea"/>
                <a:cs typeface="+mn-cs"/>
              </a:rPr>
              <a:t> -  </a:t>
            </a:r>
            <a:r>
              <a:rPr lang="en-IE" sz="3000" b="0" i="0" u="none" strike="noStrike" kern="1200" dirty="0">
                <a:solidFill>
                  <a:schemeClr val="bg1"/>
                </a:solidFill>
                <a:effectLst/>
                <a:latin typeface="+mn-lt"/>
                <a:ea typeface="+mn-ea"/>
                <a:cs typeface="+mn-cs"/>
              </a:rPr>
              <a:t>Divider</a:t>
            </a:r>
            <a:r>
              <a:rPr lang="en-IE" sz="3000" b="0" i="0" u="none" strike="noStrike" kern="1200" baseline="0" dirty="0">
                <a:solidFill>
                  <a:schemeClr val="bg1"/>
                </a:solidFill>
                <a:effectLst/>
                <a:latin typeface="+mn-lt"/>
                <a:ea typeface="+mn-ea"/>
                <a:cs typeface="+mn-cs"/>
              </a:rPr>
              <a:t> Slides</a:t>
            </a:r>
          </a:p>
          <a:p>
            <a:pPr marL="0" lvl="0" indent="0" algn="l" rtl="0">
              <a:spcBef>
                <a:spcPts val="0"/>
              </a:spcBef>
              <a:spcAft>
                <a:spcPts val="0"/>
              </a:spcAft>
              <a:buClr>
                <a:schemeClr val="dk1"/>
              </a:buClr>
              <a:buSzPts val="1100"/>
              <a:buFont typeface="Arial"/>
              <a:buNone/>
            </a:pPr>
            <a:endParaRPr lang="en-IE" sz="1000" b="1" baseline="0" dirty="0">
              <a:solidFill>
                <a:schemeClr val="bg1"/>
              </a:solidFill>
              <a:latin typeface="+mn-lt"/>
              <a:ea typeface="Quattrocento Sans"/>
              <a:cs typeface="Quattrocento Sans"/>
              <a:sym typeface="Quattrocento Sans"/>
            </a:endParaRPr>
          </a:p>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IE" sz="3000" b="0" i="0" u="none" strike="noStrike" kern="1200" dirty="0">
                <a:solidFill>
                  <a:schemeClr val="bg1"/>
                </a:solidFill>
                <a:effectLst/>
                <a:latin typeface="+mn-lt"/>
                <a:ea typeface="+mn-ea"/>
                <a:cs typeface="+mn-cs"/>
              </a:rPr>
              <a:t>36 point</a:t>
            </a:r>
            <a:r>
              <a:rPr lang="en-IE" sz="3000" b="0" i="0" u="none" strike="noStrike" kern="1200" baseline="0" dirty="0">
                <a:solidFill>
                  <a:schemeClr val="bg1"/>
                </a:solidFill>
                <a:effectLst/>
                <a:latin typeface="+mn-lt"/>
                <a:ea typeface="+mn-ea"/>
                <a:cs typeface="+mn-cs"/>
              </a:rPr>
              <a:t>  -  </a:t>
            </a:r>
            <a:r>
              <a:rPr lang="en-IE" sz="3000" b="0" i="0" u="none" strike="noStrike" kern="1200" dirty="0">
                <a:solidFill>
                  <a:schemeClr val="bg1"/>
                </a:solidFill>
                <a:effectLst/>
                <a:latin typeface="+mn-lt"/>
                <a:ea typeface="+mn-ea"/>
                <a:cs typeface="+mn-cs"/>
              </a:rPr>
              <a:t>Title Heading</a:t>
            </a:r>
          </a:p>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endParaRPr lang="en-IE" sz="1000" b="0" i="0" u="none" strike="noStrike" kern="1200" dirty="0">
              <a:solidFill>
                <a:schemeClr val="bg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IE" sz="3000" b="0" i="0" u="none" strike="noStrike" kern="1200" dirty="0">
                <a:solidFill>
                  <a:schemeClr val="bg1"/>
                </a:solidFill>
                <a:effectLst/>
                <a:latin typeface="+mn-lt"/>
                <a:ea typeface="+mn-ea"/>
                <a:cs typeface="+mn-cs"/>
              </a:rPr>
              <a:t>30 point</a:t>
            </a:r>
            <a:r>
              <a:rPr lang="en-IE" sz="3000" b="0" i="0" u="none" strike="noStrike" kern="1200" baseline="0" dirty="0">
                <a:solidFill>
                  <a:schemeClr val="bg1"/>
                </a:solidFill>
                <a:effectLst/>
                <a:latin typeface="+mn-lt"/>
                <a:ea typeface="+mn-ea"/>
                <a:cs typeface="+mn-cs"/>
              </a:rPr>
              <a:t>  -  </a:t>
            </a:r>
            <a:r>
              <a:rPr lang="en-IE" sz="3000" b="0" i="0" u="none" strike="noStrike" kern="1200" dirty="0">
                <a:solidFill>
                  <a:schemeClr val="bg1"/>
                </a:solidFill>
                <a:effectLst/>
                <a:latin typeface="+mn-lt"/>
                <a:ea typeface="+mn-ea"/>
                <a:cs typeface="+mn-cs"/>
              </a:rPr>
              <a:t>Sub-Titles</a:t>
            </a:r>
          </a:p>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IE" sz="3000" b="0" i="0" u="none" strike="noStrike" kern="1200" dirty="0">
                <a:solidFill>
                  <a:schemeClr val="bg1"/>
                </a:solidFill>
                <a:effectLst/>
                <a:latin typeface="+mn-lt"/>
                <a:ea typeface="+mn-ea"/>
                <a:cs typeface="+mn-cs"/>
              </a:rPr>
              <a:t>	</a:t>
            </a:r>
            <a:r>
              <a:rPr lang="en-IE" sz="3000" b="0" i="0" u="none" strike="noStrike" kern="1200" baseline="0" dirty="0">
                <a:solidFill>
                  <a:schemeClr val="bg1"/>
                </a:solidFill>
                <a:effectLst/>
                <a:latin typeface="+mn-lt"/>
                <a:ea typeface="+mn-ea"/>
                <a:cs typeface="+mn-cs"/>
              </a:rPr>
              <a:t>       </a:t>
            </a:r>
            <a:r>
              <a:rPr lang="en-IE" sz="3000" b="0" i="0" u="none" strike="noStrike" kern="1200" dirty="0">
                <a:solidFill>
                  <a:schemeClr val="bg1"/>
                </a:solidFill>
                <a:effectLst/>
                <a:latin typeface="+mn-lt"/>
                <a:ea typeface="+mn-ea"/>
                <a:cs typeface="+mn-cs"/>
              </a:rPr>
              <a:t>- Quotes	</a:t>
            </a:r>
          </a:p>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endParaRPr lang="en-IE" sz="1000" b="0" i="0" u="none" strike="noStrike" kern="1200" dirty="0">
              <a:solidFill>
                <a:schemeClr val="bg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IE" sz="3000" b="0" i="0" u="none" strike="noStrike" kern="1200" dirty="0">
                <a:solidFill>
                  <a:schemeClr val="bg1"/>
                </a:solidFill>
                <a:effectLst/>
                <a:latin typeface="+mn-lt"/>
                <a:ea typeface="+mn-ea"/>
                <a:cs typeface="+mn-cs"/>
              </a:rPr>
              <a:t>24 point</a:t>
            </a:r>
            <a:r>
              <a:rPr lang="en-IE" sz="3000" b="0" i="0" u="none" strike="noStrike" kern="1200" baseline="0" dirty="0">
                <a:solidFill>
                  <a:schemeClr val="bg1"/>
                </a:solidFill>
                <a:effectLst/>
                <a:latin typeface="+mn-lt"/>
                <a:ea typeface="+mn-ea"/>
                <a:cs typeface="+mn-cs"/>
              </a:rPr>
              <a:t>  -  </a:t>
            </a:r>
            <a:r>
              <a:rPr lang="en-IE" sz="3000" b="0" i="0" u="none" strike="noStrike" kern="1200" baseline="0" dirty="0">
                <a:solidFill>
                  <a:schemeClr val="bg1"/>
                </a:solidFill>
                <a:effectLst/>
                <a:latin typeface="+mn-lt"/>
                <a:ea typeface="Quattrocento Sans"/>
                <a:cs typeface="Quattrocento Sans"/>
                <a:sym typeface="Quattrocento Sans"/>
              </a:rPr>
              <a:t>Main </a:t>
            </a:r>
            <a:r>
              <a:rPr lang="en-IE" sz="3000" b="0" i="0" u="none" strike="noStrike" kern="1200" dirty="0">
                <a:solidFill>
                  <a:schemeClr val="bg1"/>
                </a:solidFill>
                <a:effectLst/>
                <a:latin typeface="+mn-lt"/>
                <a:ea typeface="+mn-ea"/>
                <a:cs typeface="+mn-cs"/>
              </a:rPr>
              <a:t>Text Body </a:t>
            </a:r>
            <a:endParaRPr lang="en-US" sz="3000" dirty="0">
              <a:solidFill>
                <a:schemeClr val="bg1"/>
              </a:solidFill>
            </a:endParaRPr>
          </a:p>
          <a:p>
            <a:pPr fontAlgn="base"/>
            <a:endParaRPr lang="en-IE" sz="3000" b="0" i="0" u="none" strike="noStrike" kern="1200" dirty="0">
              <a:solidFill>
                <a:schemeClr val="bg1"/>
              </a:solidFill>
              <a:effectLst/>
              <a:latin typeface="+mn-lt"/>
              <a:ea typeface="+mn-ea"/>
              <a:cs typeface="+mn-cs"/>
            </a:endParaRPr>
          </a:p>
        </p:txBody>
      </p:sp>
      <p:sp>
        <p:nvSpPr>
          <p:cNvPr id="9" name="Rectangle 8"/>
          <p:cNvSpPr/>
          <p:nvPr userDrawn="1"/>
        </p:nvSpPr>
        <p:spPr>
          <a:xfrm>
            <a:off x="424669" y="2014904"/>
            <a:ext cx="5845501" cy="2492990"/>
          </a:xfrm>
          <a:prstGeom prst="rect">
            <a:avLst/>
          </a:prstGeom>
        </p:spPr>
        <p:txBody>
          <a:bodyPr wrap="square">
            <a:spAutoFit/>
          </a:bodyPr>
          <a:lstStyle/>
          <a:p>
            <a:pPr marL="0" marR="0" indent="0" algn="l" defTabSz="914400" rtl="0" eaLnBrk="1" fontAlgn="base" latinLnBrk="0" hangingPunct="1">
              <a:lnSpc>
                <a:spcPct val="100000"/>
              </a:lnSpc>
              <a:spcBef>
                <a:spcPts val="0"/>
              </a:spcBef>
              <a:spcAft>
                <a:spcPts val="0"/>
              </a:spcAft>
              <a:buClrTx/>
              <a:buSzTx/>
              <a:buFontTx/>
              <a:buNone/>
              <a:tabLst/>
              <a:defRPr/>
            </a:pPr>
            <a:r>
              <a:rPr lang="en-IE" sz="2400" b="0" i="0" u="none" strike="noStrike" kern="1200" baseline="0" dirty="0">
                <a:solidFill>
                  <a:schemeClr val="bg1"/>
                </a:solidFill>
                <a:effectLst/>
                <a:latin typeface="+mn-lt"/>
                <a:ea typeface="+mn-ea"/>
                <a:cs typeface="+mn-cs"/>
                <a:sym typeface="Quattrocento Sans"/>
              </a:rPr>
              <a:t>Please ensure to keep the font sizes set as per the slide layouts. The font used throughout the </a:t>
            </a:r>
            <a:r>
              <a:rPr lang="en-IE" sz="2400" b="1" i="0" u="none" strike="noStrike" kern="1200" baseline="0" dirty="0">
                <a:solidFill>
                  <a:schemeClr val="bg1"/>
                </a:solidFill>
                <a:effectLst/>
                <a:latin typeface="+mn-lt"/>
                <a:ea typeface="+mn-ea"/>
                <a:cs typeface="+mn-cs"/>
                <a:sym typeface="Quattrocento Sans"/>
              </a:rPr>
              <a:t>Climate Change </a:t>
            </a:r>
            <a:r>
              <a:rPr lang="en-IE" sz="2400" b="0" i="0" u="none" strike="noStrike" kern="1200" baseline="0" dirty="0">
                <a:solidFill>
                  <a:schemeClr val="bg1"/>
                </a:solidFill>
                <a:effectLst/>
                <a:latin typeface="+mn-lt"/>
                <a:ea typeface="+mn-ea"/>
                <a:cs typeface="+mn-cs"/>
                <a:sym typeface="Quattrocento Sans"/>
              </a:rPr>
              <a:t>PowerPoint is</a:t>
            </a:r>
            <a:r>
              <a:rPr lang="is-IS" sz="2400" b="0" i="0" u="none" strike="noStrike" kern="1200" baseline="0" dirty="0">
                <a:solidFill>
                  <a:schemeClr val="bg1"/>
                </a:solidFill>
                <a:effectLst/>
                <a:latin typeface="+mn-lt"/>
                <a:ea typeface="+mn-ea"/>
                <a:cs typeface="+mn-cs"/>
                <a:sym typeface="Quattrocento Sans"/>
              </a:rPr>
              <a:t>….</a:t>
            </a:r>
          </a:p>
          <a:p>
            <a:pPr marL="0" marR="0" indent="0" algn="l" defTabSz="914400" rtl="0" eaLnBrk="1" fontAlgn="base" latinLnBrk="0" hangingPunct="1">
              <a:lnSpc>
                <a:spcPct val="100000"/>
              </a:lnSpc>
              <a:spcBef>
                <a:spcPts val="0"/>
              </a:spcBef>
              <a:spcAft>
                <a:spcPts val="0"/>
              </a:spcAft>
              <a:buClrTx/>
              <a:buSzTx/>
              <a:buFontTx/>
              <a:buNone/>
              <a:tabLst/>
              <a:defRPr/>
            </a:pPr>
            <a:endParaRPr lang="en-IE" sz="2400" b="0" i="0" u="none" strike="noStrike" kern="1200" baseline="0" dirty="0">
              <a:solidFill>
                <a:schemeClr val="bg1"/>
              </a:solidFill>
              <a:effectLst/>
              <a:latin typeface="+mn-lt"/>
              <a:ea typeface="+mn-ea"/>
              <a:cs typeface="+mn-cs"/>
              <a:sym typeface="Quattrocento Sans"/>
            </a:endParaRPr>
          </a:p>
          <a:p>
            <a:pPr fontAlgn="base"/>
            <a:endParaRPr lang="en-IE" sz="2400" b="0" i="0" u="none" strike="noStrike" kern="1200" baseline="0" dirty="0">
              <a:solidFill>
                <a:schemeClr val="bg1"/>
              </a:solidFill>
              <a:effectLst/>
              <a:latin typeface="+mn-lt"/>
              <a:ea typeface="+mn-ea"/>
              <a:cs typeface="+mn-cs"/>
              <a:sym typeface="Quattrocento Sans"/>
            </a:endParaRPr>
          </a:p>
          <a:p>
            <a:pPr fontAlgn="base"/>
            <a:r>
              <a:rPr lang="en-IE" sz="3600" b="1" i="1" baseline="0" dirty="0">
                <a:solidFill>
                  <a:schemeClr val="bg1"/>
                </a:solidFill>
                <a:latin typeface="+mn-lt"/>
                <a:ea typeface="Quattrocento Sans"/>
                <a:cs typeface="Quattrocento Sans"/>
                <a:sym typeface="Quattrocento Sans"/>
              </a:rPr>
              <a:t>Calibri</a:t>
            </a:r>
            <a:endParaRPr lang="en-IE" sz="3600" baseline="0" dirty="0">
              <a:solidFill>
                <a:schemeClr val="bg1"/>
              </a:solidFill>
              <a:latin typeface="+mn-lt"/>
              <a:ea typeface="Quattrocento Sans"/>
              <a:cs typeface="Quattrocento Sans"/>
              <a:sym typeface="Quattrocento Sans"/>
            </a:endParaRPr>
          </a:p>
        </p:txBody>
      </p:sp>
      <p:cxnSp>
        <p:nvCxnSpPr>
          <p:cNvPr id="10" name="Straight Connector 9"/>
          <p:cNvCxnSpPr/>
          <p:nvPr userDrawn="1"/>
        </p:nvCxnSpPr>
        <p:spPr>
          <a:xfrm>
            <a:off x="7098716" y="-1"/>
            <a:ext cx="0" cy="554040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H="1">
            <a:off x="1" y="1620217"/>
            <a:ext cx="709871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Rectangle 11"/>
          <p:cNvSpPr/>
          <p:nvPr userDrawn="1"/>
        </p:nvSpPr>
        <p:spPr>
          <a:xfrm>
            <a:off x="0" y="5968370"/>
            <a:ext cx="12192000" cy="461665"/>
          </a:xfrm>
          <a:prstGeom prst="rect">
            <a:avLst/>
          </a:prstGeom>
        </p:spPr>
        <p:txBody>
          <a:bodyPr wrap="square">
            <a:spAutoFit/>
          </a:bodyPr>
          <a:lstStyle/>
          <a:p>
            <a:pPr algn="ctr"/>
            <a:r>
              <a:rPr lang="en-IE" sz="2400" kern="1200" dirty="0">
                <a:solidFill>
                  <a:schemeClr val="bg1"/>
                </a:solidFill>
                <a:effectLst/>
                <a:latin typeface="+mn-lt"/>
                <a:ea typeface="+mn-ea"/>
                <a:cs typeface="+mn-cs"/>
              </a:rPr>
              <a:t>*** </a:t>
            </a:r>
            <a:r>
              <a:rPr lang="en-IE" sz="2400" b="1" kern="1200" dirty="0">
                <a:solidFill>
                  <a:schemeClr val="bg1"/>
                </a:solidFill>
                <a:effectLst/>
                <a:latin typeface="+mn-lt"/>
                <a:ea typeface="+mn-ea"/>
                <a:cs typeface="+mn-cs"/>
              </a:rPr>
              <a:t>PLEASE DELETE THIS INSTRUCTION SLIDE BEFORE PRESENTING FINAL PRESENTATION </a:t>
            </a:r>
            <a:r>
              <a:rPr lang="en-IE" sz="2400" kern="1200" dirty="0">
                <a:solidFill>
                  <a:schemeClr val="bg1"/>
                </a:solidFill>
                <a:effectLst/>
                <a:latin typeface="+mn-lt"/>
                <a:ea typeface="+mn-ea"/>
                <a:cs typeface="+mn-cs"/>
              </a:rPr>
              <a:t>*** </a:t>
            </a:r>
            <a:endParaRPr lang="en-US" sz="2400" kern="1200" dirty="0">
              <a:solidFill>
                <a:schemeClr val="bg1"/>
              </a:solidFill>
              <a:effectLst/>
              <a:latin typeface="+mn-lt"/>
              <a:ea typeface="+mn-ea"/>
              <a:cs typeface="+mn-cs"/>
            </a:endParaRPr>
          </a:p>
        </p:txBody>
      </p:sp>
      <p:cxnSp>
        <p:nvCxnSpPr>
          <p:cNvPr id="13" name="Straight Connector 12"/>
          <p:cNvCxnSpPr/>
          <p:nvPr userDrawn="1"/>
        </p:nvCxnSpPr>
        <p:spPr>
          <a:xfrm flipH="1">
            <a:off x="2" y="5540407"/>
            <a:ext cx="1219199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165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 Slide  02">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AEC8C81-1228-634A-A794-E7C603C00625}"/>
              </a:ext>
            </a:extLst>
          </p:cNvPr>
          <p:cNvGrpSpPr/>
          <p:nvPr userDrawn="1"/>
        </p:nvGrpSpPr>
        <p:grpSpPr>
          <a:xfrm>
            <a:off x="9147476" y="5880635"/>
            <a:ext cx="2735993" cy="679345"/>
            <a:chOff x="0" y="0"/>
            <a:chExt cx="2301694" cy="571500"/>
          </a:xfrm>
        </p:grpSpPr>
        <p:sp>
          <p:nvSpPr>
            <p:cNvPr id="18" name="Rectangle 17">
              <a:extLst>
                <a:ext uri="{FF2B5EF4-FFF2-40B4-BE49-F238E27FC236}">
                  <a16:creationId xmlns:a16="http://schemas.microsoft.com/office/drawing/2014/main" id="{7869F886-5497-4144-A9AE-E6C2F639A7D5}"/>
                </a:ext>
              </a:extLst>
            </p:cNvPr>
            <p:cNvSpPr/>
            <p:nvPr/>
          </p:nvSpPr>
          <p:spPr>
            <a:xfrm>
              <a:off x="0" y="0"/>
              <a:ext cx="2301694" cy="571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pic>
          <p:nvPicPr>
            <p:cNvPr id="19" name="Picture 18">
              <a:extLst>
                <a:ext uri="{FF2B5EF4-FFF2-40B4-BE49-F238E27FC236}">
                  <a16:creationId xmlns:a16="http://schemas.microsoft.com/office/drawing/2014/main" id="{1F16DD5D-1738-B545-90A2-60DAA7083A3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44449"/>
            <a:stretch/>
          </p:blipFill>
          <p:spPr bwMode="auto">
            <a:xfrm>
              <a:off x="312965" y="96237"/>
              <a:ext cx="1675765" cy="384810"/>
            </a:xfrm>
            <a:prstGeom prst="rect">
              <a:avLst/>
            </a:prstGeom>
            <a:ln>
              <a:noFill/>
            </a:ln>
            <a:extLst>
              <a:ext uri="{53640926-AAD7-44D8-BBD7-CCE9431645EC}">
                <a14:shadowObscured xmlns:a14="http://schemas.microsoft.com/office/drawing/2010/main"/>
              </a:ext>
            </a:extLst>
          </p:spPr>
        </p:pic>
      </p:grpSp>
      <p:sp>
        <p:nvSpPr>
          <p:cNvPr id="126" name="Rectangle 125">
            <a:extLst>
              <a:ext uri="{FF2B5EF4-FFF2-40B4-BE49-F238E27FC236}">
                <a16:creationId xmlns:a16="http://schemas.microsoft.com/office/drawing/2014/main" id="{83944EB6-3CB0-F145-A637-E3DB7CD725F9}"/>
              </a:ext>
            </a:extLst>
          </p:cNvPr>
          <p:cNvSpPr/>
          <p:nvPr userDrawn="1"/>
        </p:nvSpPr>
        <p:spPr>
          <a:xfrm>
            <a:off x="-1218514" y="-6377384"/>
            <a:ext cx="16024759" cy="5895581"/>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A149650-7A9E-DA4E-8C80-0BC758D6B7B5}"/>
              </a:ext>
            </a:extLst>
          </p:cNvPr>
          <p:cNvSpPr/>
          <p:nvPr userDrawn="1"/>
        </p:nvSpPr>
        <p:spPr>
          <a:xfrm>
            <a:off x="0" y="3703066"/>
            <a:ext cx="4883406" cy="2856914"/>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49347" tIns="24673" rIns="49347" bIns="24673" numCol="1" spcCol="0" rtlCol="0" fromWordArt="0" anchor="ctr" anchorCtr="0" forceAA="0" compatLnSpc="1">
            <a:prstTxWarp prst="textNoShape">
              <a:avLst/>
            </a:prstTxWarp>
            <a:noAutofit/>
          </a:bodyPr>
          <a:lstStyle/>
          <a:p>
            <a:endParaRPr lang="en-GB" sz="529"/>
          </a:p>
        </p:txBody>
      </p:sp>
      <p:sp>
        <p:nvSpPr>
          <p:cNvPr id="37" name="Picture Placeholder 36">
            <a:extLst>
              <a:ext uri="{FF2B5EF4-FFF2-40B4-BE49-F238E27FC236}">
                <a16:creationId xmlns:a16="http://schemas.microsoft.com/office/drawing/2014/main" id="{C8D2E7E1-0569-5B49-A3A1-CA5FA93A00A4}"/>
              </a:ext>
            </a:extLst>
          </p:cNvPr>
          <p:cNvSpPr>
            <a:spLocks noGrp="1"/>
          </p:cNvSpPr>
          <p:nvPr>
            <p:ph type="pic" sz="quarter" idx="10"/>
          </p:nvPr>
        </p:nvSpPr>
        <p:spPr>
          <a:xfrm>
            <a:off x="0" y="2180235"/>
            <a:ext cx="12192000" cy="3440624"/>
          </a:xfrm>
          <a:custGeom>
            <a:avLst/>
            <a:gdLst>
              <a:gd name="connsiteX0" fmla="*/ 0 w 12192000"/>
              <a:gd name="connsiteY0" fmla="*/ 0 h 3440624"/>
              <a:gd name="connsiteX1" fmla="*/ 12192000 w 12192000"/>
              <a:gd name="connsiteY1" fmla="*/ 0 h 3440624"/>
              <a:gd name="connsiteX2" fmla="*/ 12192000 w 12192000"/>
              <a:gd name="connsiteY2" fmla="*/ 3440624 h 3440624"/>
              <a:gd name="connsiteX3" fmla="*/ 4883406 w 12192000"/>
              <a:gd name="connsiteY3" fmla="*/ 3440624 h 3440624"/>
              <a:gd name="connsiteX4" fmla="*/ 4883406 w 12192000"/>
              <a:gd name="connsiteY4" fmla="*/ 1522830 h 3440624"/>
              <a:gd name="connsiteX5" fmla="*/ 0 w 12192000"/>
              <a:gd name="connsiteY5" fmla="*/ 1522830 h 344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3440624">
                <a:moveTo>
                  <a:pt x="0" y="0"/>
                </a:moveTo>
                <a:lnTo>
                  <a:pt x="12192000" y="0"/>
                </a:lnTo>
                <a:lnTo>
                  <a:pt x="12192000" y="3440624"/>
                </a:lnTo>
                <a:lnTo>
                  <a:pt x="4883406" y="3440624"/>
                </a:lnTo>
                <a:lnTo>
                  <a:pt x="4883406" y="1522830"/>
                </a:lnTo>
                <a:lnTo>
                  <a:pt x="0" y="1522830"/>
                </a:lnTo>
                <a:close/>
              </a:path>
            </a:pathLst>
          </a:custGeom>
          <a:solidFill>
            <a:schemeClr val="bg1">
              <a:lumMod val="85000"/>
            </a:schemeClr>
          </a:solidFill>
        </p:spPr>
        <p:txBody>
          <a:bodyPr wrap="square">
            <a:noAutofit/>
          </a:bodyPr>
          <a:lstStyle>
            <a:lvl1pPr marL="0" indent="0" algn="ctr">
              <a:buNone/>
              <a:defRPr sz="1000">
                <a:solidFill>
                  <a:srgbClr val="000000"/>
                </a:solidFill>
              </a:defRPr>
            </a:lvl1pPr>
          </a:lstStyle>
          <a:p>
            <a:endParaRPr lang="en-US" dirty="0"/>
          </a:p>
        </p:txBody>
      </p:sp>
      <p:pic>
        <p:nvPicPr>
          <p:cNvPr id="38" name="Picture 37" descr="Logo, company name&#10;&#10;Description automatically generated">
            <a:extLst>
              <a:ext uri="{FF2B5EF4-FFF2-40B4-BE49-F238E27FC236}">
                <a16:creationId xmlns:a16="http://schemas.microsoft.com/office/drawing/2014/main" id="{361EE6F5-3430-9D44-8D02-86660FA063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410775" y="62970"/>
            <a:ext cx="3397876" cy="2043133"/>
          </a:xfrm>
          <a:prstGeom prst="rect">
            <a:avLst/>
          </a:prstGeom>
        </p:spPr>
      </p:pic>
    </p:spTree>
    <p:extLst>
      <p:ext uri="{BB962C8B-B14F-4D97-AF65-F5344CB8AC3E}">
        <p14:creationId xmlns:p14="http://schemas.microsoft.com/office/powerpoint/2010/main" val="3845830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Overview/Intro">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151BFCDB-CADF-EC47-BAA7-197F619A3BA2}"/>
              </a:ext>
            </a:extLst>
          </p:cNvPr>
          <p:cNvSpPr/>
          <p:nvPr userDrawn="1"/>
        </p:nvSpPr>
        <p:spPr>
          <a:xfrm>
            <a:off x="2167324" y="772371"/>
            <a:ext cx="9503744" cy="5063164"/>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Calibri" panose="020F0502020204030204" pitchFamily="34" charset="0"/>
              <a:cs typeface="Calibri" panose="020F0502020204030204" pitchFamily="34" charset="0"/>
            </a:endParaRPr>
          </a:p>
        </p:txBody>
      </p:sp>
      <p:sp>
        <p:nvSpPr>
          <p:cNvPr id="47" name="Picture Placeholder 3">
            <a:extLst>
              <a:ext uri="{FF2B5EF4-FFF2-40B4-BE49-F238E27FC236}">
                <a16:creationId xmlns:a16="http://schemas.microsoft.com/office/drawing/2014/main" id="{CFFAA2CE-68E3-2F4C-B815-5E56A1944D9F}"/>
              </a:ext>
            </a:extLst>
          </p:cNvPr>
          <p:cNvSpPr>
            <a:spLocks noGrp="1"/>
          </p:cNvSpPr>
          <p:nvPr>
            <p:ph type="pic" sz="quarter" idx="10"/>
          </p:nvPr>
        </p:nvSpPr>
        <p:spPr>
          <a:xfrm>
            <a:off x="388401" y="385460"/>
            <a:ext cx="4107750" cy="6087079"/>
          </a:xfrm>
          <a:custGeom>
            <a:avLst/>
            <a:gdLst>
              <a:gd name="connsiteX0" fmla="*/ 0 w 10896612"/>
              <a:gd name="connsiteY0" fmla="*/ 0 h 16992612"/>
              <a:gd name="connsiteX1" fmla="*/ 10896612 w 10896612"/>
              <a:gd name="connsiteY1" fmla="*/ 0 h 16992612"/>
              <a:gd name="connsiteX2" fmla="*/ 10896612 w 10896612"/>
              <a:gd name="connsiteY2" fmla="*/ 16992612 h 16992612"/>
              <a:gd name="connsiteX3" fmla="*/ 0 w 10896612"/>
              <a:gd name="connsiteY3" fmla="*/ 16992612 h 16992612"/>
            </a:gdLst>
            <a:ahLst/>
            <a:cxnLst>
              <a:cxn ang="0">
                <a:pos x="connsiteX0" y="connsiteY0"/>
              </a:cxn>
              <a:cxn ang="0">
                <a:pos x="connsiteX1" y="connsiteY1"/>
              </a:cxn>
              <a:cxn ang="0">
                <a:pos x="connsiteX2" y="connsiteY2"/>
              </a:cxn>
              <a:cxn ang="0">
                <a:pos x="connsiteX3" y="connsiteY3"/>
              </a:cxn>
            </a:cxnLst>
            <a:rect l="l" t="t" r="r" b="b"/>
            <a:pathLst>
              <a:path w="10896612" h="16992612">
                <a:moveTo>
                  <a:pt x="0" y="0"/>
                </a:moveTo>
                <a:lnTo>
                  <a:pt x="10896612" y="0"/>
                </a:lnTo>
                <a:lnTo>
                  <a:pt x="10896612" y="16992612"/>
                </a:lnTo>
                <a:lnTo>
                  <a:pt x="0" y="16992612"/>
                </a:lnTo>
                <a:close/>
              </a:path>
            </a:pathLst>
          </a:custGeom>
          <a:solidFill>
            <a:schemeClr val="bg1">
              <a:lumMod val="75000"/>
            </a:schemeClr>
          </a:solidFill>
        </p:spPr>
        <p:txBody>
          <a:bodyPr wrap="square">
            <a:noAutofit/>
          </a:bodyPr>
          <a:lstStyle>
            <a:lvl1pPr marL="0" indent="0" algn="ctr">
              <a:buFontTx/>
              <a:buNone/>
              <a:defRPr sz="1727">
                <a:solidFill>
                  <a:srgbClr val="000000"/>
                </a:solidFill>
                <a:latin typeface="Calibri" panose="020F0502020204030204" pitchFamily="34" charset="0"/>
                <a:cs typeface="Calibri" panose="020F0502020204030204" pitchFamily="34" charset="0"/>
              </a:defRPr>
            </a:lvl1pPr>
          </a:lstStyle>
          <a:p>
            <a:endParaRPr lang="en-US" dirty="0"/>
          </a:p>
          <a:p>
            <a:r>
              <a:rPr lang="en-US" dirty="0"/>
              <a:t>Drag Your Image Here</a:t>
            </a:r>
          </a:p>
        </p:txBody>
      </p:sp>
      <p:sp>
        <p:nvSpPr>
          <p:cNvPr id="49" name="Text Placeholder 17">
            <a:extLst>
              <a:ext uri="{FF2B5EF4-FFF2-40B4-BE49-F238E27FC236}">
                <a16:creationId xmlns:a16="http://schemas.microsoft.com/office/drawing/2014/main" id="{69A6005D-0B69-4B46-8775-6C9D41A6536B}"/>
              </a:ext>
            </a:extLst>
          </p:cNvPr>
          <p:cNvSpPr>
            <a:spLocks noGrp="1"/>
          </p:cNvSpPr>
          <p:nvPr>
            <p:ph type="body" sz="quarter" idx="18" hasCustomPrompt="1"/>
          </p:nvPr>
        </p:nvSpPr>
        <p:spPr>
          <a:xfrm>
            <a:off x="4940626" y="3429001"/>
            <a:ext cx="6414559" cy="2123902"/>
          </a:xfrm>
          <a:prstGeom prst="rect">
            <a:avLst/>
          </a:prstGeom>
        </p:spPr>
        <p:txBody>
          <a:bodyPr/>
          <a:lstStyle>
            <a:lvl1pPr algn="l">
              <a:buNone/>
              <a:defRPr sz="2400" b="0" i="0" spc="0">
                <a:solidFill>
                  <a:schemeClr val="bg1"/>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Click to type…</a:t>
            </a:r>
            <a:endParaRPr lang="en-US" dirty="0"/>
          </a:p>
        </p:txBody>
      </p:sp>
    </p:spTree>
    <p:extLst>
      <p:ext uri="{BB962C8B-B14F-4D97-AF65-F5344CB8AC3E}">
        <p14:creationId xmlns:p14="http://schemas.microsoft.com/office/powerpoint/2010/main" val="612293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8A2B8D5-B1A8-DD47-B5C1-C990227310BE}"/>
              </a:ext>
            </a:extLst>
          </p:cNvPr>
          <p:cNvSpPr/>
          <p:nvPr userDrawn="1"/>
        </p:nvSpPr>
        <p:spPr>
          <a:xfrm flipV="1">
            <a:off x="0" y="-2"/>
            <a:ext cx="714331" cy="6858002"/>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 Placeholder 25">
            <a:extLst>
              <a:ext uri="{FF2B5EF4-FFF2-40B4-BE49-F238E27FC236}">
                <a16:creationId xmlns:a16="http://schemas.microsoft.com/office/drawing/2014/main" id="{B6FBFE60-B12C-7249-80E7-36657FB982C5}"/>
              </a:ext>
            </a:extLst>
          </p:cNvPr>
          <p:cNvSpPr>
            <a:spLocks noGrp="1"/>
          </p:cNvSpPr>
          <p:nvPr userDrawn="1">
            <p:ph type="body" sz="quarter" idx="15" hasCustomPrompt="1"/>
          </p:nvPr>
        </p:nvSpPr>
        <p:spPr>
          <a:xfrm>
            <a:off x="4500000" y="804645"/>
            <a:ext cx="700387" cy="689518"/>
          </a:xfrm>
          <a:prstGeom prst="rect">
            <a:avLst/>
          </a:prstGeom>
          <a:noFill/>
        </p:spPr>
        <p:txBody>
          <a:bodyPr anchor="ctr">
            <a:noAutofit/>
          </a:bodyPr>
          <a:lstStyle>
            <a:lvl1pPr marL="0" indent="0" algn="ctr">
              <a:buNone/>
              <a:defRPr sz="3200" b="1" baseline="0">
                <a:solidFill>
                  <a:srgbClr val="EB7339"/>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01</a:t>
            </a:r>
          </a:p>
        </p:txBody>
      </p:sp>
      <p:sp>
        <p:nvSpPr>
          <p:cNvPr id="28" name="Text Placeholder 25">
            <a:extLst>
              <a:ext uri="{FF2B5EF4-FFF2-40B4-BE49-F238E27FC236}">
                <a16:creationId xmlns:a16="http://schemas.microsoft.com/office/drawing/2014/main" id="{AD37810F-17D1-864F-A250-E42663BBD06E}"/>
              </a:ext>
            </a:extLst>
          </p:cNvPr>
          <p:cNvSpPr>
            <a:spLocks noGrp="1"/>
          </p:cNvSpPr>
          <p:nvPr userDrawn="1">
            <p:ph type="body" sz="quarter" idx="14" hasCustomPrompt="1"/>
          </p:nvPr>
        </p:nvSpPr>
        <p:spPr>
          <a:xfrm>
            <a:off x="5335297" y="804645"/>
            <a:ext cx="5857689" cy="689519"/>
          </a:xfrm>
          <a:prstGeom prst="rect">
            <a:avLst/>
          </a:prstGeom>
        </p:spPr>
        <p:txBody>
          <a:bodyPr anchor="ctr">
            <a:noAutofit/>
          </a:bodyPr>
          <a:lstStyle>
            <a:lvl1pPr marL="0" indent="0" algn="l">
              <a:buNone/>
              <a:defRPr sz="2200" baseline="0">
                <a:solidFill>
                  <a:srgbClr val="000000"/>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61" name="Text Placeholder 25">
            <a:extLst>
              <a:ext uri="{FF2B5EF4-FFF2-40B4-BE49-F238E27FC236}">
                <a16:creationId xmlns:a16="http://schemas.microsoft.com/office/drawing/2014/main" id="{F594FF25-E151-F942-926C-A77F810C7632}"/>
              </a:ext>
            </a:extLst>
          </p:cNvPr>
          <p:cNvSpPr>
            <a:spLocks noGrp="1"/>
          </p:cNvSpPr>
          <p:nvPr userDrawn="1">
            <p:ph type="body" sz="quarter" idx="29" hasCustomPrompt="1"/>
          </p:nvPr>
        </p:nvSpPr>
        <p:spPr>
          <a:xfrm>
            <a:off x="4521703" y="1559213"/>
            <a:ext cx="700387" cy="689518"/>
          </a:xfrm>
          <a:prstGeom prst="rect">
            <a:avLst/>
          </a:prstGeom>
          <a:noFill/>
        </p:spPr>
        <p:txBody>
          <a:bodyPr anchor="ctr">
            <a:noAutofit/>
          </a:bodyPr>
          <a:lstStyle>
            <a:lvl1pPr marL="0" indent="0" algn="ctr">
              <a:buNone/>
              <a:defRPr sz="3200" b="1" baseline="0">
                <a:solidFill>
                  <a:srgbClr val="EB7339"/>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02</a:t>
            </a:r>
          </a:p>
        </p:txBody>
      </p:sp>
      <p:sp>
        <p:nvSpPr>
          <p:cNvPr id="62" name="Text Placeholder 25">
            <a:extLst>
              <a:ext uri="{FF2B5EF4-FFF2-40B4-BE49-F238E27FC236}">
                <a16:creationId xmlns:a16="http://schemas.microsoft.com/office/drawing/2014/main" id="{B0153595-7226-A74D-958B-B36C1D689ACA}"/>
              </a:ext>
            </a:extLst>
          </p:cNvPr>
          <p:cNvSpPr>
            <a:spLocks noGrp="1"/>
          </p:cNvSpPr>
          <p:nvPr userDrawn="1">
            <p:ph type="body" sz="quarter" idx="30" hasCustomPrompt="1"/>
          </p:nvPr>
        </p:nvSpPr>
        <p:spPr>
          <a:xfrm>
            <a:off x="5357000" y="1559213"/>
            <a:ext cx="5857689" cy="689519"/>
          </a:xfrm>
          <a:prstGeom prst="rect">
            <a:avLst/>
          </a:prstGeom>
        </p:spPr>
        <p:txBody>
          <a:bodyPr anchor="ctr">
            <a:noAutofit/>
          </a:bodyPr>
          <a:lstStyle>
            <a:lvl1pPr marL="0" indent="0" algn="l">
              <a:buNone/>
              <a:defRPr sz="2200" baseline="0">
                <a:solidFill>
                  <a:srgbClr val="000000"/>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67" name="Text Placeholder 25">
            <a:extLst>
              <a:ext uri="{FF2B5EF4-FFF2-40B4-BE49-F238E27FC236}">
                <a16:creationId xmlns:a16="http://schemas.microsoft.com/office/drawing/2014/main" id="{65F53387-D10B-9540-985B-6B9A7DBDFE3E}"/>
              </a:ext>
            </a:extLst>
          </p:cNvPr>
          <p:cNvSpPr>
            <a:spLocks noGrp="1"/>
          </p:cNvSpPr>
          <p:nvPr userDrawn="1">
            <p:ph type="body" sz="quarter" idx="31" hasCustomPrompt="1"/>
          </p:nvPr>
        </p:nvSpPr>
        <p:spPr>
          <a:xfrm>
            <a:off x="4528282" y="2361906"/>
            <a:ext cx="700387" cy="689518"/>
          </a:xfrm>
          <a:prstGeom prst="rect">
            <a:avLst/>
          </a:prstGeom>
          <a:noFill/>
        </p:spPr>
        <p:txBody>
          <a:bodyPr anchor="ctr">
            <a:noAutofit/>
          </a:bodyPr>
          <a:lstStyle>
            <a:lvl1pPr marL="0" indent="0" algn="ctr">
              <a:buNone/>
              <a:defRPr sz="3200" b="1" baseline="0">
                <a:solidFill>
                  <a:srgbClr val="EB7339"/>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03</a:t>
            </a:r>
          </a:p>
        </p:txBody>
      </p:sp>
      <p:sp>
        <p:nvSpPr>
          <p:cNvPr id="68" name="Text Placeholder 25">
            <a:extLst>
              <a:ext uri="{FF2B5EF4-FFF2-40B4-BE49-F238E27FC236}">
                <a16:creationId xmlns:a16="http://schemas.microsoft.com/office/drawing/2014/main" id="{3AA738E2-5054-304B-9BFA-90BDCB3A9A28}"/>
              </a:ext>
            </a:extLst>
          </p:cNvPr>
          <p:cNvSpPr>
            <a:spLocks noGrp="1"/>
          </p:cNvSpPr>
          <p:nvPr userDrawn="1">
            <p:ph type="body" sz="quarter" idx="32" hasCustomPrompt="1"/>
          </p:nvPr>
        </p:nvSpPr>
        <p:spPr>
          <a:xfrm>
            <a:off x="5363579" y="2361906"/>
            <a:ext cx="5857689" cy="689519"/>
          </a:xfrm>
          <a:prstGeom prst="rect">
            <a:avLst/>
          </a:prstGeom>
        </p:spPr>
        <p:txBody>
          <a:bodyPr anchor="ctr">
            <a:noAutofit/>
          </a:bodyPr>
          <a:lstStyle>
            <a:lvl1pPr marL="0" indent="0" algn="l">
              <a:buNone/>
              <a:defRPr sz="2200" baseline="0">
                <a:solidFill>
                  <a:srgbClr val="000000"/>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69" name="Text Placeholder 25">
            <a:extLst>
              <a:ext uri="{FF2B5EF4-FFF2-40B4-BE49-F238E27FC236}">
                <a16:creationId xmlns:a16="http://schemas.microsoft.com/office/drawing/2014/main" id="{B58710FA-1994-8F4D-A2ED-3865386E0444}"/>
              </a:ext>
            </a:extLst>
          </p:cNvPr>
          <p:cNvSpPr>
            <a:spLocks noGrp="1"/>
          </p:cNvSpPr>
          <p:nvPr userDrawn="1">
            <p:ph type="body" sz="quarter" idx="33" hasCustomPrompt="1"/>
          </p:nvPr>
        </p:nvSpPr>
        <p:spPr>
          <a:xfrm>
            <a:off x="4549985" y="3132516"/>
            <a:ext cx="700387" cy="689518"/>
          </a:xfrm>
          <a:prstGeom prst="rect">
            <a:avLst/>
          </a:prstGeom>
          <a:noFill/>
        </p:spPr>
        <p:txBody>
          <a:bodyPr anchor="ctr">
            <a:noAutofit/>
          </a:bodyPr>
          <a:lstStyle>
            <a:lvl1pPr marL="0" indent="0" algn="ctr">
              <a:buNone/>
              <a:defRPr sz="3200" b="1" baseline="0">
                <a:solidFill>
                  <a:srgbClr val="EB7339"/>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04</a:t>
            </a:r>
          </a:p>
        </p:txBody>
      </p:sp>
      <p:sp>
        <p:nvSpPr>
          <p:cNvPr id="70" name="Text Placeholder 25">
            <a:extLst>
              <a:ext uri="{FF2B5EF4-FFF2-40B4-BE49-F238E27FC236}">
                <a16:creationId xmlns:a16="http://schemas.microsoft.com/office/drawing/2014/main" id="{E7C9F3DF-F2E3-5B4B-A293-519EBD892B38}"/>
              </a:ext>
            </a:extLst>
          </p:cNvPr>
          <p:cNvSpPr>
            <a:spLocks noGrp="1"/>
          </p:cNvSpPr>
          <p:nvPr userDrawn="1">
            <p:ph type="body" sz="quarter" idx="34" hasCustomPrompt="1"/>
          </p:nvPr>
        </p:nvSpPr>
        <p:spPr>
          <a:xfrm>
            <a:off x="5385282" y="3132516"/>
            <a:ext cx="5857689" cy="689519"/>
          </a:xfrm>
          <a:prstGeom prst="rect">
            <a:avLst/>
          </a:prstGeom>
        </p:spPr>
        <p:txBody>
          <a:bodyPr anchor="ctr">
            <a:noAutofit/>
          </a:bodyPr>
          <a:lstStyle>
            <a:lvl1pPr marL="0" indent="0" algn="l">
              <a:buNone/>
              <a:defRPr sz="2200" baseline="0">
                <a:solidFill>
                  <a:srgbClr val="000000"/>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71" name="Text Placeholder 25">
            <a:extLst>
              <a:ext uri="{FF2B5EF4-FFF2-40B4-BE49-F238E27FC236}">
                <a16:creationId xmlns:a16="http://schemas.microsoft.com/office/drawing/2014/main" id="{5FEF9E0F-CCB4-9D40-9083-F85963D2966A}"/>
              </a:ext>
            </a:extLst>
          </p:cNvPr>
          <p:cNvSpPr>
            <a:spLocks noGrp="1"/>
          </p:cNvSpPr>
          <p:nvPr userDrawn="1">
            <p:ph type="body" sz="quarter" idx="35" hasCustomPrompt="1"/>
          </p:nvPr>
        </p:nvSpPr>
        <p:spPr>
          <a:xfrm>
            <a:off x="4528282" y="3887083"/>
            <a:ext cx="700387" cy="689518"/>
          </a:xfrm>
          <a:prstGeom prst="rect">
            <a:avLst/>
          </a:prstGeom>
          <a:noFill/>
        </p:spPr>
        <p:txBody>
          <a:bodyPr anchor="ctr">
            <a:noAutofit/>
          </a:bodyPr>
          <a:lstStyle>
            <a:lvl1pPr marL="0" indent="0" algn="ctr">
              <a:buNone/>
              <a:defRPr sz="3200" b="1" baseline="0">
                <a:solidFill>
                  <a:srgbClr val="EB7339"/>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05</a:t>
            </a:r>
          </a:p>
        </p:txBody>
      </p:sp>
      <p:sp>
        <p:nvSpPr>
          <p:cNvPr id="72" name="Text Placeholder 25">
            <a:extLst>
              <a:ext uri="{FF2B5EF4-FFF2-40B4-BE49-F238E27FC236}">
                <a16:creationId xmlns:a16="http://schemas.microsoft.com/office/drawing/2014/main" id="{1972AA1F-15FA-A945-A4A7-7FF4400BA6A5}"/>
              </a:ext>
            </a:extLst>
          </p:cNvPr>
          <p:cNvSpPr>
            <a:spLocks noGrp="1"/>
          </p:cNvSpPr>
          <p:nvPr userDrawn="1">
            <p:ph type="body" sz="quarter" idx="36" hasCustomPrompt="1"/>
          </p:nvPr>
        </p:nvSpPr>
        <p:spPr>
          <a:xfrm>
            <a:off x="5363579" y="3887083"/>
            <a:ext cx="5857689" cy="689519"/>
          </a:xfrm>
          <a:prstGeom prst="rect">
            <a:avLst/>
          </a:prstGeom>
        </p:spPr>
        <p:txBody>
          <a:bodyPr anchor="ctr">
            <a:noAutofit/>
          </a:bodyPr>
          <a:lstStyle>
            <a:lvl1pPr marL="0" indent="0" algn="l">
              <a:buNone/>
              <a:defRPr sz="2200" baseline="0">
                <a:solidFill>
                  <a:srgbClr val="000000"/>
                </a:solidFill>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36" name="Rectangle 35">
            <a:extLst>
              <a:ext uri="{FF2B5EF4-FFF2-40B4-BE49-F238E27FC236}">
                <a16:creationId xmlns:a16="http://schemas.microsoft.com/office/drawing/2014/main" id="{27BC3113-E3C6-5349-8D68-5760D4A8C23B}"/>
              </a:ext>
            </a:extLst>
          </p:cNvPr>
          <p:cNvSpPr/>
          <p:nvPr userDrawn="1"/>
        </p:nvSpPr>
        <p:spPr>
          <a:xfrm>
            <a:off x="4528281" y="5560761"/>
            <a:ext cx="6686407" cy="577081"/>
          </a:xfrm>
          <a:prstGeom prst="rect">
            <a:avLst/>
          </a:prstGeom>
        </p:spPr>
        <p:txBody>
          <a:bodyPr wrap="square">
            <a:spAutoFit/>
          </a:bodyPr>
          <a:lstStyle/>
          <a:p>
            <a:pPr marL="0" marR="0" indent="0" algn="just" defTabSz="181904" rtl="0" eaLnBrk="1" fontAlgn="auto" latinLnBrk="0" hangingPunct="0">
              <a:lnSpc>
                <a:spcPct val="100000"/>
              </a:lnSpc>
              <a:spcBef>
                <a:spcPts val="0"/>
              </a:spcBef>
              <a:spcAft>
                <a:spcPts val="0"/>
              </a:spcAft>
              <a:buClrTx/>
              <a:buSzTx/>
              <a:buFontTx/>
              <a:buNone/>
              <a:tabLst/>
              <a:defRPr/>
            </a:pPr>
            <a:r>
              <a:rPr lang="en-US" sz="1050" b="0" i="0" dirty="0">
                <a:solidFill>
                  <a:srgbClr val="000000"/>
                </a:solidFill>
                <a:latin typeface="Calibri" panose="020F0502020204030204" pitchFamily="34" charset="0"/>
                <a:ea typeface="Open Sans" panose="020B0606030504020204" pitchFamily="34" charset="0"/>
                <a:cs typeface="Calibri" panose="020F0502020204030204" pitchFamily="34" charset="0"/>
              </a:rPr>
              <a:t>The European Commission support for the production of this publication does not constitute an endorsement of the contents which reflects the views only of the authors, and the Commission cannot be held responsible for any use which may be made of the information contained therein 2021-1-IE01-KA220-ADU-000033706</a:t>
            </a:r>
          </a:p>
        </p:txBody>
      </p:sp>
      <p:grpSp>
        <p:nvGrpSpPr>
          <p:cNvPr id="2" name="Group 1">
            <a:extLst>
              <a:ext uri="{FF2B5EF4-FFF2-40B4-BE49-F238E27FC236}">
                <a16:creationId xmlns:a16="http://schemas.microsoft.com/office/drawing/2014/main" id="{7825F61E-2ECB-D944-82FF-1112F8A7AD2C}"/>
              </a:ext>
            </a:extLst>
          </p:cNvPr>
          <p:cNvGrpSpPr/>
          <p:nvPr userDrawn="1"/>
        </p:nvGrpSpPr>
        <p:grpSpPr>
          <a:xfrm>
            <a:off x="4371799" y="1501098"/>
            <a:ext cx="6849469" cy="2396429"/>
            <a:chOff x="5734682" y="2114653"/>
            <a:chExt cx="4556259" cy="2804550"/>
          </a:xfrm>
        </p:grpSpPr>
        <p:sp>
          <p:nvSpPr>
            <p:cNvPr id="20" name="Rectangle 19">
              <a:extLst>
                <a:ext uri="{FF2B5EF4-FFF2-40B4-BE49-F238E27FC236}">
                  <a16:creationId xmlns:a16="http://schemas.microsoft.com/office/drawing/2014/main" id="{681FEB11-4BC3-2445-A1F4-9F650C0DC801}"/>
                </a:ext>
              </a:extLst>
            </p:cNvPr>
            <p:cNvSpPr/>
            <p:nvPr userDrawn="1"/>
          </p:nvSpPr>
          <p:spPr>
            <a:xfrm>
              <a:off x="5734682" y="2114653"/>
              <a:ext cx="4556259" cy="36000"/>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Calibri" panose="020F0502020204030204" pitchFamily="34" charset="0"/>
                <a:cs typeface="Calibri" panose="020F0502020204030204" pitchFamily="34" charset="0"/>
              </a:endParaRPr>
            </a:p>
          </p:txBody>
        </p:sp>
        <p:sp>
          <p:nvSpPr>
            <p:cNvPr id="22" name="Rectangle 21">
              <a:extLst>
                <a:ext uri="{FF2B5EF4-FFF2-40B4-BE49-F238E27FC236}">
                  <a16:creationId xmlns:a16="http://schemas.microsoft.com/office/drawing/2014/main" id="{4FB6CF90-07DC-4541-91C5-2DDC9275C401}"/>
                </a:ext>
              </a:extLst>
            </p:cNvPr>
            <p:cNvSpPr/>
            <p:nvPr userDrawn="1"/>
          </p:nvSpPr>
          <p:spPr>
            <a:xfrm>
              <a:off x="5734682" y="3052782"/>
              <a:ext cx="4556259" cy="36000"/>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Calibri" panose="020F0502020204030204" pitchFamily="34" charset="0"/>
                <a:cs typeface="Calibri" panose="020F0502020204030204" pitchFamily="34" charset="0"/>
              </a:endParaRPr>
            </a:p>
          </p:txBody>
        </p:sp>
        <p:sp>
          <p:nvSpPr>
            <p:cNvPr id="23" name="Rectangle 22">
              <a:extLst>
                <a:ext uri="{FF2B5EF4-FFF2-40B4-BE49-F238E27FC236}">
                  <a16:creationId xmlns:a16="http://schemas.microsoft.com/office/drawing/2014/main" id="{4144BCAA-A41C-E54B-98A0-5A64F98BBA02}"/>
                </a:ext>
              </a:extLst>
            </p:cNvPr>
            <p:cNvSpPr/>
            <p:nvPr userDrawn="1"/>
          </p:nvSpPr>
          <p:spPr>
            <a:xfrm>
              <a:off x="5734682" y="3945075"/>
              <a:ext cx="4556259" cy="36000"/>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Calibri" panose="020F0502020204030204" pitchFamily="34" charset="0"/>
                <a:cs typeface="Calibri" panose="020F0502020204030204" pitchFamily="34" charset="0"/>
              </a:endParaRPr>
            </a:p>
          </p:txBody>
        </p:sp>
        <p:sp>
          <p:nvSpPr>
            <p:cNvPr id="29" name="Rectangle 28">
              <a:extLst>
                <a:ext uri="{FF2B5EF4-FFF2-40B4-BE49-F238E27FC236}">
                  <a16:creationId xmlns:a16="http://schemas.microsoft.com/office/drawing/2014/main" id="{33809D8D-1AA2-1D4B-B124-8D2A4A3D6E3A}"/>
                </a:ext>
              </a:extLst>
            </p:cNvPr>
            <p:cNvSpPr/>
            <p:nvPr userDrawn="1"/>
          </p:nvSpPr>
          <p:spPr>
            <a:xfrm>
              <a:off x="5734682" y="4883203"/>
              <a:ext cx="4556259" cy="36000"/>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Calibri" panose="020F0502020204030204" pitchFamily="34" charset="0"/>
                <a:cs typeface="Calibri" panose="020F0502020204030204" pitchFamily="34" charset="0"/>
              </a:endParaRPr>
            </a:p>
          </p:txBody>
        </p:sp>
      </p:grpSp>
      <p:grpSp>
        <p:nvGrpSpPr>
          <p:cNvPr id="34" name="Graphic 2">
            <a:extLst>
              <a:ext uri="{FF2B5EF4-FFF2-40B4-BE49-F238E27FC236}">
                <a16:creationId xmlns:a16="http://schemas.microsoft.com/office/drawing/2014/main" id="{D97B6028-6190-104C-97C1-E74E55C3D0F1}"/>
              </a:ext>
            </a:extLst>
          </p:cNvPr>
          <p:cNvGrpSpPr/>
          <p:nvPr userDrawn="1"/>
        </p:nvGrpSpPr>
        <p:grpSpPr>
          <a:xfrm rot="16200000">
            <a:off x="-1080012" y="3794929"/>
            <a:ext cx="3833889" cy="1673865"/>
            <a:chOff x="3357879" y="5072538"/>
            <a:chExt cx="593407" cy="259080"/>
          </a:xfrm>
          <a:solidFill>
            <a:srgbClr val="EB7339"/>
          </a:solidFill>
        </p:grpSpPr>
        <p:sp>
          <p:nvSpPr>
            <p:cNvPr id="35" name="Freeform 34">
              <a:extLst>
                <a:ext uri="{FF2B5EF4-FFF2-40B4-BE49-F238E27FC236}">
                  <a16:creationId xmlns:a16="http://schemas.microsoft.com/office/drawing/2014/main" id="{0162CC50-D6FE-9D48-841E-D0CB0C9C7451}"/>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7" name="Freeform 36">
              <a:extLst>
                <a:ext uri="{FF2B5EF4-FFF2-40B4-BE49-F238E27FC236}">
                  <a16:creationId xmlns:a16="http://schemas.microsoft.com/office/drawing/2014/main" id="{3220F7D6-B934-D64C-A07A-E6A5B7AC3463}"/>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8" name="Freeform 37">
              <a:extLst>
                <a:ext uri="{FF2B5EF4-FFF2-40B4-BE49-F238E27FC236}">
                  <a16:creationId xmlns:a16="http://schemas.microsoft.com/office/drawing/2014/main" id="{E9B03808-BE0B-9940-8949-C304D9B39500}"/>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9" name="Text Placeholder 32">
            <a:extLst>
              <a:ext uri="{FF2B5EF4-FFF2-40B4-BE49-F238E27FC236}">
                <a16:creationId xmlns:a16="http://schemas.microsoft.com/office/drawing/2014/main" id="{1A13B05A-E52D-D044-93EB-9660AC258BCA}"/>
              </a:ext>
            </a:extLst>
          </p:cNvPr>
          <p:cNvSpPr>
            <a:spLocks noGrp="1"/>
          </p:cNvSpPr>
          <p:nvPr>
            <p:ph type="body" sz="quarter" idx="10" hasCustomPrompt="1"/>
          </p:nvPr>
        </p:nvSpPr>
        <p:spPr>
          <a:xfrm>
            <a:off x="1278900" y="790937"/>
            <a:ext cx="2528330" cy="1395907"/>
          </a:xfrm>
          <a:prstGeom prst="rect">
            <a:avLst/>
          </a:prstGeom>
        </p:spPr>
        <p:txBody>
          <a:bodyPr>
            <a:noAutofit/>
          </a:bodyPr>
          <a:lstStyle>
            <a:lvl1pPr marL="0" indent="0">
              <a:lnSpc>
                <a:spcPts val="3240"/>
              </a:lnSpc>
              <a:spcBef>
                <a:spcPts val="0"/>
              </a:spcBef>
              <a:buNone/>
              <a:defRPr sz="3600" b="1" i="0">
                <a:solidFill>
                  <a:srgbClr val="EB7339"/>
                </a:solidFill>
                <a:latin typeface="Calibri" panose="020F050202020403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GB" dirty="0"/>
              <a:t>TABLE OF</a:t>
            </a:r>
          </a:p>
          <a:p>
            <a:pPr lvl="0"/>
            <a:r>
              <a:rPr lang="en-GB" dirty="0"/>
              <a:t>CONTENTS</a:t>
            </a:r>
            <a:endParaRPr lang="en-US" dirty="0"/>
          </a:p>
        </p:txBody>
      </p:sp>
    </p:spTree>
    <p:extLst>
      <p:ext uri="{BB962C8B-B14F-4D97-AF65-F5344CB8AC3E}">
        <p14:creationId xmlns:p14="http://schemas.microsoft.com/office/powerpoint/2010/main" val="2476502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ontent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8A2B8D5-B1A8-DD47-B5C1-C990227310BE}"/>
              </a:ext>
            </a:extLst>
          </p:cNvPr>
          <p:cNvSpPr/>
          <p:nvPr userDrawn="1"/>
        </p:nvSpPr>
        <p:spPr>
          <a:xfrm flipV="1">
            <a:off x="0" y="-2"/>
            <a:ext cx="714331" cy="6858002"/>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aphic 2">
            <a:extLst>
              <a:ext uri="{FF2B5EF4-FFF2-40B4-BE49-F238E27FC236}">
                <a16:creationId xmlns:a16="http://schemas.microsoft.com/office/drawing/2014/main" id="{D97B6028-6190-104C-97C1-E74E55C3D0F1}"/>
              </a:ext>
            </a:extLst>
          </p:cNvPr>
          <p:cNvGrpSpPr/>
          <p:nvPr userDrawn="1"/>
        </p:nvGrpSpPr>
        <p:grpSpPr>
          <a:xfrm rot="16200000">
            <a:off x="-1080012" y="3794929"/>
            <a:ext cx="3833889" cy="1673865"/>
            <a:chOff x="3357879" y="5072538"/>
            <a:chExt cx="593407" cy="259080"/>
          </a:xfrm>
          <a:solidFill>
            <a:srgbClr val="EB7339"/>
          </a:solidFill>
        </p:grpSpPr>
        <p:sp>
          <p:nvSpPr>
            <p:cNvPr id="35" name="Freeform 34">
              <a:extLst>
                <a:ext uri="{FF2B5EF4-FFF2-40B4-BE49-F238E27FC236}">
                  <a16:creationId xmlns:a16="http://schemas.microsoft.com/office/drawing/2014/main" id="{0162CC50-D6FE-9D48-841E-D0CB0C9C7451}"/>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7" name="Freeform 36">
              <a:extLst>
                <a:ext uri="{FF2B5EF4-FFF2-40B4-BE49-F238E27FC236}">
                  <a16:creationId xmlns:a16="http://schemas.microsoft.com/office/drawing/2014/main" id="{3220F7D6-B934-D64C-A07A-E6A5B7AC3463}"/>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8" name="Freeform 37">
              <a:extLst>
                <a:ext uri="{FF2B5EF4-FFF2-40B4-BE49-F238E27FC236}">
                  <a16:creationId xmlns:a16="http://schemas.microsoft.com/office/drawing/2014/main" id="{E9B03808-BE0B-9940-8949-C304D9B39500}"/>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9" name="Text Placeholder 32">
            <a:extLst>
              <a:ext uri="{FF2B5EF4-FFF2-40B4-BE49-F238E27FC236}">
                <a16:creationId xmlns:a16="http://schemas.microsoft.com/office/drawing/2014/main" id="{1A13B05A-E52D-D044-93EB-9660AC258BCA}"/>
              </a:ext>
            </a:extLst>
          </p:cNvPr>
          <p:cNvSpPr>
            <a:spLocks noGrp="1"/>
          </p:cNvSpPr>
          <p:nvPr>
            <p:ph type="body" sz="quarter" idx="10" hasCustomPrompt="1"/>
          </p:nvPr>
        </p:nvSpPr>
        <p:spPr>
          <a:xfrm>
            <a:off x="1278900" y="790937"/>
            <a:ext cx="2528330" cy="1395907"/>
          </a:xfrm>
          <a:prstGeom prst="rect">
            <a:avLst/>
          </a:prstGeom>
        </p:spPr>
        <p:txBody>
          <a:bodyPr>
            <a:noAutofit/>
          </a:bodyPr>
          <a:lstStyle>
            <a:lvl1pPr marL="0" indent="0">
              <a:lnSpc>
                <a:spcPts val="3240"/>
              </a:lnSpc>
              <a:spcBef>
                <a:spcPts val="0"/>
              </a:spcBef>
              <a:buNone/>
              <a:defRPr sz="3600" b="1" i="0">
                <a:solidFill>
                  <a:srgbClr val="EB7339"/>
                </a:solidFill>
                <a:latin typeface="Calibri" panose="020F050202020403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GB" dirty="0"/>
              <a:t>TABLE OF</a:t>
            </a:r>
          </a:p>
          <a:p>
            <a:pPr lvl="0"/>
            <a:r>
              <a:rPr lang="en-GB" dirty="0"/>
              <a:t>CONTENTS</a:t>
            </a:r>
            <a:endParaRPr lang="en-US" dirty="0"/>
          </a:p>
        </p:txBody>
      </p:sp>
    </p:spTree>
    <p:extLst>
      <p:ext uri="{BB962C8B-B14F-4D97-AF65-F5344CB8AC3E}">
        <p14:creationId xmlns:p14="http://schemas.microsoft.com/office/powerpoint/2010/main" val="3266899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Photo Slide 01">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E1630F-ABE3-454E-AF33-B76A322BEE73}"/>
              </a:ext>
            </a:extLst>
          </p:cNvPr>
          <p:cNvSpPr/>
          <p:nvPr userDrawn="1"/>
        </p:nvSpPr>
        <p:spPr>
          <a:xfrm rot="16200000">
            <a:off x="2667000" y="-2667000"/>
            <a:ext cx="6858001" cy="12191999"/>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a:extLst>
              <a:ext uri="{FF2B5EF4-FFF2-40B4-BE49-F238E27FC236}">
                <a16:creationId xmlns:a16="http://schemas.microsoft.com/office/drawing/2014/main" id="{92A42E87-A088-ED42-925E-427AFFB3E1E6}"/>
              </a:ext>
            </a:extLst>
          </p:cNvPr>
          <p:cNvGrpSpPr/>
          <p:nvPr userDrawn="1"/>
        </p:nvGrpSpPr>
        <p:grpSpPr>
          <a:xfrm rot="16200000">
            <a:off x="1576023" y="4464262"/>
            <a:ext cx="1673859" cy="3833889"/>
            <a:chOff x="-31447" y="6044462"/>
            <a:chExt cx="1673859" cy="3833889"/>
          </a:xfrm>
        </p:grpSpPr>
        <p:sp>
          <p:nvSpPr>
            <p:cNvPr id="14" name="Freeform 13">
              <a:extLst>
                <a:ext uri="{FF2B5EF4-FFF2-40B4-BE49-F238E27FC236}">
                  <a16:creationId xmlns:a16="http://schemas.microsoft.com/office/drawing/2014/main" id="{09EDF5FB-D775-9D48-898F-F2F4ABE9275A}"/>
                </a:ext>
              </a:extLst>
            </p:cNvPr>
            <p:cNvSpPr/>
            <p:nvPr/>
          </p:nvSpPr>
          <p:spPr>
            <a:xfrm rot="16200000">
              <a:off x="-1108387" y="7127553"/>
              <a:ext cx="3833889" cy="1667708"/>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5" name="Freeform 14">
              <a:extLst>
                <a:ext uri="{FF2B5EF4-FFF2-40B4-BE49-F238E27FC236}">
                  <a16:creationId xmlns:a16="http://schemas.microsoft.com/office/drawing/2014/main" id="{4CE4E29B-EA2D-F44F-98B7-45A465105C27}"/>
                </a:ext>
              </a:extLst>
            </p:cNvPr>
            <p:cNvSpPr/>
            <p:nvPr/>
          </p:nvSpPr>
          <p:spPr>
            <a:xfrm rot="16200000">
              <a:off x="-726837" y="7102937"/>
              <a:ext cx="2806181" cy="1415401"/>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7" name="Freeform 16">
              <a:extLst>
                <a:ext uri="{FF2B5EF4-FFF2-40B4-BE49-F238E27FC236}">
                  <a16:creationId xmlns:a16="http://schemas.microsoft.com/office/drawing/2014/main" id="{4AD1C726-C387-CA4A-A1C9-EFDDD3CDEAFB}"/>
                </a:ext>
              </a:extLst>
            </p:cNvPr>
            <p:cNvSpPr/>
            <p:nvPr/>
          </p:nvSpPr>
          <p:spPr>
            <a:xfrm rot="16200000">
              <a:off x="-714532" y="7256778"/>
              <a:ext cx="2116949" cy="750778"/>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grpSp>
        <p:nvGrpSpPr>
          <p:cNvPr id="2" name="Group 1">
            <a:extLst>
              <a:ext uri="{FF2B5EF4-FFF2-40B4-BE49-F238E27FC236}">
                <a16:creationId xmlns:a16="http://schemas.microsoft.com/office/drawing/2014/main" id="{58BF3795-E881-3A48-987F-B734A1377660}"/>
              </a:ext>
            </a:extLst>
          </p:cNvPr>
          <p:cNvGrpSpPr/>
          <p:nvPr userDrawn="1"/>
        </p:nvGrpSpPr>
        <p:grpSpPr>
          <a:xfrm rot="16200000">
            <a:off x="8037621" y="-1362390"/>
            <a:ext cx="1673859" cy="3833889"/>
            <a:chOff x="6420816" y="1164037"/>
            <a:chExt cx="1673859" cy="3833889"/>
          </a:xfrm>
        </p:grpSpPr>
        <p:sp>
          <p:nvSpPr>
            <p:cNvPr id="19" name="Freeform 18">
              <a:extLst>
                <a:ext uri="{FF2B5EF4-FFF2-40B4-BE49-F238E27FC236}">
                  <a16:creationId xmlns:a16="http://schemas.microsoft.com/office/drawing/2014/main" id="{1F0A3D0C-45D5-9443-BD07-014894D3B0DD}"/>
                </a:ext>
              </a:extLst>
            </p:cNvPr>
            <p:cNvSpPr/>
            <p:nvPr/>
          </p:nvSpPr>
          <p:spPr>
            <a:xfrm rot="5400000">
              <a:off x="5337725" y="2247128"/>
              <a:ext cx="3833889" cy="1667708"/>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0" name="Freeform 19">
              <a:extLst>
                <a:ext uri="{FF2B5EF4-FFF2-40B4-BE49-F238E27FC236}">
                  <a16:creationId xmlns:a16="http://schemas.microsoft.com/office/drawing/2014/main" id="{4761B642-84BF-0741-BAE4-5E3919A34167}"/>
                </a:ext>
              </a:extLst>
            </p:cNvPr>
            <p:cNvSpPr/>
            <p:nvPr/>
          </p:nvSpPr>
          <p:spPr>
            <a:xfrm rot="5400000">
              <a:off x="5983883" y="2524051"/>
              <a:ext cx="2806181" cy="1415401"/>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1" name="Freeform 20">
              <a:extLst>
                <a:ext uri="{FF2B5EF4-FFF2-40B4-BE49-F238E27FC236}">
                  <a16:creationId xmlns:a16="http://schemas.microsoft.com/office/drawing/2014/main" id="{64CDB8F4-E4C9-0E45-BF05-7B2228EAC980}"/>
                </a:ext>
              </a:extLst>
            </p:cNvPr>
            <p:cNvSpPr/>
            <p:nvPr/>
          </p:nvSpPr>
          <p:spPr>
            <a:xfrm rot="5400000">
              <a:off x="6660811" y="3034832"/>
              <a:ext cx="2116949" cy="750778"/>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22" name="Rectangle 21">
            <a:extLst>
              <a:ext uri="{FF2B5EF4-FFF2-40B4-BE49-F238E27FC236}">
                <a16:creationId xmlns:a16="http://schemas.microsoft.com/office/drawing/2014/main" id="{FF6A92F6-7AEB-B44D-810F-0ECFA12BA532}"/>
              </a:ext>
            </a:extLst>
          </p:cNvPr>
          <p:cNvSpPr/>
          <p:nvPr userDrawn="1"/>
        </p:nvSpPr>
        <p:spPr>
          <a:xfrm rot="16200000">
            <a:off x="3025490" y="-2193521"/>
            <a:ext cx="6141020" cy="11245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a:t>
            </a:r>
          </a:p>
        </p:txBody>
      </p:sp>
      <p:sp>
        <p:nvSpPr>
          <p:cNvPr id="23" name="Rectangle 22">
            <a:extLst>
              <a:ext uri="{FF2B5EF4-FFF2-40B4-BE49-F238E27FC236}">
                <a16:creationId xmlns:a16="http://schemas.microsoft.com/office/drawing/2014/main" id="{5D794C57-9082-3442-9C59-C208B6EE54D5}"/>
              </a:ext>
            </a:extLst>
          </p:cNvPr>
          <p:cNvSpPr/>
          <p:nvPr userDrawn="1"/>
        </p:nvSpPr>
        <p:spPr>
          <a:xfrm rot="16200000">
            <a:off x="4264799" y="1983809"/>
            <a:ext cx="3288243" cy="13053842"/>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Picture Placeholder 3">
            <a:extLst>
              <a:ext uri="{FF2B5EF4-FFF2-40B4-BE49-F238E27FC236}">
                <a16:creationId xmlns:a16="http://schemas.microsoft.com/office/drawing/2014/main" id="{E95453CA-7B4E-0746-91B4-37426B27DE91}"/>
              </a:ext>
            </a:extLst>
          </p:cNvPr>
          <p:cNvSpPr>
            <a:spLocks noGrp="1"/>
          </p:cNvSpPr>
          <p:nvPr>
            <p:ph type="pic" sz="quarter" idx="11"/>
          </p:nvPr>
        </p:nvSpPr>
        <p:spPr>
          <a:xfrm>
            <a:off x="817789" y="746272"/>
            <a:ext cx="10556422" cy="5365455"/>
          </a:xfrm>
          <a:custGeom>
            <a:avLst/>
            <a:gdLst>
              <a:gd name="connsiteX0" fmla="*/ 0 w 10896612"/>
              <a:gd name="connsiteY0" fmla="*/ 0 h 16992612"/>
              <a:gd name="connsiteX1" fmla="*/ 10896612 w 10896612"/>
              <a:gd name="connsiteY1" fmla="*/ 0 h 16992612"/>
              <a:gd name="connsiteX2" fmla="*/ 10896612 w 10896612"/>
              <a:gd name="connsiteY2" fmla="*/ 16992612 h 16992612"/>
              <a:gd name="connsiteX3" fmla="*/ 0 w 10896612"/>
              <a:gd name="connsiteY3" fmla="*/ 16992612 h 16992612"/>
            </a:gdLst>
            <a:ahLst/>
            <a:cxnLst>
              <a:cxn ang="0">
                <a:pos x="connsiteX0" y="connsiteY0"/>
              </a:cxn>
              <a:cxn ang="0">
                <a:pos x="connsiteX1" y="connsiteY1"/>
              </a:cxn>
              <a:cxn ang="0">
                <a:pos x="connsiteX2" y="connsiteY2"/>
              </a:cxn>
              <a:cxn ang="0">
                <a:pos x="connsiteX3" y="connsiteY3"/>
              </a:cxn>
            </a:cxnLst>
            <a:rect l="l" t="t" r="r" b="b"/>
            <a:pathLst>
              <a:path w="10896612" h="16992612">
                <a:moveTo>
                  <a:pt x="0" y="0"/>
                </a:moveTo>
                <a:lnTo>
                  <a:pt x="10896612" y="0"/>
                </a:lnTo>
                <a:lnTo>
                  <a:pt x="10896612" y="16992612"/>
                </a:lnTo>
                <a:lnTo>
                  <a:pt x="0" y="16992612"/>
                </a:lnTo>
                <a:close/>
              </a:path>
            </a:pathLst>
          </a:custGeom>
          <a:solidFill>
            <a:schemeClr val="bg1">
              <a:lumMod val="75000"/>
            </a:schemeClr>
          </a:solidFill>
        </p:spPr>
        <p:txBody>
          <a:bodyPr wrap="square">
            <a:noAutofit/>
          </a:bodyPr>
          <a:lstStyle>
            <a:lvl1pPr marL="0" indent="0" algn="ctr">
              <a:buFontTx/>
              <a:buNone/>
              <a:defRPr sz="1727">
                <a:solidFill>
                  <a:srgbClr val="000000"/>
                </a:solidFill>
                <a:latin typeface="Calibri" panose="020F0502020204030204" pitchFamily="34" charset="0"/>
                <a:cs typeface="Calibri" panose="020F0502020204030204" pitchFamily="34" charset="0"/>
              </a:defRPr>
            </a:lvl1pPr>
          </a:lstStyle>
          <a:p>
            <a:endParaRPr lang="en-US" dirty="0"/>
          </a:p>
          <a:p>
            <a:r>
              <a:rPr lang="en-US" dirty="0"/>
              <a:t>Drag Your Image Here</a:t>
            </a:r>
          </a:p>
        </p:txBody>
      </p:sp>
      <p:sp>
        <p:nvSpPr>
          <p:cNvPr id="37" name="Rectangle 36">
            <a:extLst>
              <a:ext uri="{FF2B5EF4-FFF2-40B4-BE49-F238E27FC236}">
                <a16:creationId xmlns:a16="http://schemas.microsoft.com/office/drawing/2014/main" id="{BB251946-063C-FD42-BB9A-D32D918A8245}"/>
              </a:ext>
            </a:extLst>
          </p:cNvPr>
          <p:cNvSpPr/>
          <p:nvPr userDrawn="1"/>
        </p:nvSpPr>
        <p:spPr>
          <a:xfrm rot="16200000">
            <a:off x="4451876" y="-8179654"/>
            <a:ext cx="3288243" cy="13053842"/>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3057462B-B982-D448-9A5D-28B4A360EC4F}"/>
              </a:ext>
            </a:extLst>
          </p:cNvPr>
          <p:cNvSpPr/>
          <p:nvPr userDrawn="1"/>
        </p:nvSpPr>
        <p:spPr>
          <a:xfrm rot="16200000">
            <a:off x="10337385" y="4698010"/>
            <a:ext cx="3173496" cy="200055"/>
          </a:xfrm>
          <a:prstGeom prst="rect">
            <a:avLst/>
          </a:prstGeom>
        </p:spPr>
        <p:txBody>
          <a:bodyPr wrap="square">
            <a:spAutoFit/>
          </a:bodyPr>
          <a:lstStyle/>
          <a:p>
            <a:pPr algn="l"/>
            <a:r>
              <a:rPr lang="en-IE" sz="700" b="0" i="0" u="none" strike="noStrike" kern="1000" spc="270" baseline="0" dirty="0">
                <a:solidFill>
                  <a:schemeClr val="bg1"/>
                </a:solidFill>
                <a:effectLst/>
                <a:latin typeface="Calibri" panose="020F0502020204030204" pitchFamily="34" charset="0"/>
                <a:ea typeface="Open Sans" panose="020B0606030504020204" pitchFamily="34" charset="0"/>
                <a:cs typeface="Calibri" panose="020F0502020204030204" pitchFamily="34" charset="0"/>
              </a:rPr>
              <a:t>Local Learning Communities</a:t>
            </a:r>
            <a:endParaRPr lang="en-US" sz="700" b="0" i="0" kern="1000" spc="270" baseline="0" dirty="0">
              <a:solidFill>
                <a:schemeClr val="bg1"/>
              </a:solidFill>
              <a:latin typeface="Calibri" panose="020F0502020204030204" pitchFamily="34" charset="0"/>
              <a:ea typeface="Open Sans" panose="020B0606030504020204" pitchFamily="34" charset="0"/>
              <a:cs typeface="Calibri" panose="020F0502020204030204" pitchFamily="34" charset="0"/>
            </a:endParaRPr>
          </a:p>
        </p:txBody>
      </p:sp>
      <p:pic>
        <p:nvPicPr>
          <p:cNvPr id="52" name="Picture 51">
            <a:extLst>
              <a:ext uri="{FF2B5EF4-FFF2-40B4-BE49-F238E27FC236}">
                <a16:creationId xmlns:a16="http://schemas.microsoft.com/office/drawing/2014/main" id="{7F852CD8-9B07-B64B-8A48-634C007D3FB8}"/>
              </a:ext>
            </a:extLst>
          </p:cNvPr>
          <p:cNvPicPr>
            <a:picLocks noChangeAspect="1"/>
          </p:cNvPicPr>
          <p:nvPr userDrawn="1"/>
        </p:nvPicPr>
        <p:blipFill>
          <a:blip r:embed="rId2"/>
          <a:stretch>
            <a:fillRect/>
          </a:stretch>
        </p:blipFill>
        <p:spPr>
          <a:xfrm>
            <a:off x="11867884" y="6500219"/>
            <a:ext cx="127000" cy="127000"/>
          </a:xfrm>
          <a:prstGeom prst="rect">
            <a:avLst/>
          </a:prstGeom>
        </p:spPr>
      </p:pic>
    </p:spTree>
    <p:extLst>
      <p:ext uri="{BB962C8B-B14F-4D97-AF65-F5344CB8AC3E}">
        <p14:creationId xmlns:p14="http://schemas.microsoft.com/office/powerpoint/2010/main" val="649323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Photo Slide 02">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1A64D667-BE72-C24D-B0CC-AD31B56CD27C}"/>
              </a:ext>
            </a:extLst>
          </p:cNvPr>
          <p:cNvSpPr/>
          <p:nvPr userDrawn="1"/>
        </p:nvSpPr>
        <p:spPr>
          <a:xfrm rot="16200000">
            <a:off x="4192375" y="-642572"/>
            <a:ext cx="3807250" cy="8129849"/>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 Placeholder 17">
            <a:extLst>
              <a:ext uri="{FF2B5EF4-FFF2-40B4-BE49-F238E27FC236}">
                <a16:creationId xmlns:a16="http://schemas.microsoft.com/office/drawing/2014/main" id="{B6E1D271-A54F-3142-9810-88EAA303CC9C}"/>
              </a:ext>
            </a:extLst>
          </p:cNvPr>
          <p:cNvSpPr>
            <a:spLocks noGrp="1"/>
          </p:cNvSpPr>
          <p:nvPr>
            <p:ph type="body" sz="quarter" idx="18" hasCustomPrompt="1"/>
          </p:nvPr>
        </p:nvSpPr>
        <p:spPr>
          <a:xfrm>
            <a:off x="4063536" y="4285031"/>
            <a:ext cx="4064926" cy="577734"/>
          </a:xfrm>
          <a:prstGeom prst="rect">
            <a:avLst/>
          </a:prstGeom>
          <a:solidFill>
            <a:srgbClr val="EB7339"/>
          </a:solidFill>
          <a:ln>
            <a:solidFill>
              <a:srgbClr val="EE5650"/>
            </a:solidFill>
          </a:ln>
        </p:spPr>
        <p:txBody>
          <a:bodyPr anchor="ctr"/>
          <a:lstStyle>
            <a:lvl1pPr algn="ctr">
              <a:buNone/>
              <a:defRPr sz="2400" b="0" i="0" spc="0">
                <a:solidFill>
                  <a:schemeClr val="bg1"/>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Name</a:t>
            </a:r>
            <a:endParaRPr lang="en-US" dirty="0"/>
          </a:p>
        </p:txBody>
      </p:sp>
      <p:sp>
        <p:nvSpPr>
          <p:cNvPr id="18" name="Text Placeholder 17">
            <a:extLst>
              <a:ext uri="{FF2B5EF4-FFF2-40B4-BE49-F238E27FC236}">
                <a16:creationId xmlns:a16="http://schemas.microsoft.com/office/drawing/2014/main" id="{4CD73164-A5CD-B44E-851C-2983ED5519FA}"/>
              </a:ext>
            </a:extLst>
          </p:cNvPr>
          <p:cNvSpPr>
            <a:spLocks noGrp="1"/>
          </p:cNvSpPr>
          <p:nvPr>
            <p:ph type="body" sz="quarter" idx="19" hasCustomPrompt="1"/>
          </p:nvPr>
        </p:nvSpPr>
        <p:spPr>
          <a:xfrm>
            <a:off x="2031074" y="2022793"/>
            <a:ext cx="8129850" cy="1985691"/>
          </a:xfrm>
          <a:prstGeom prst="rect">
            <a:avLst/>
          </a:prstGeom>
          <a:noFill/>
          <a:ln>
            <a:noFill/>
          </a:ln>
        </p:spPr>
        <p:txBody>
          <a:bodyPr anchor="ctr"/>
          <a:lstStyle>
            <a:lvl1pPr algn="ctr">
              <a:buNone/>
              <a:defRPr sz="3000" b="0" i="0" spc="0">
                <a:solidFill>
                  <a:schemeClr val="bg1"/>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QUOTE</a:t>
            </a:r>
            <a:endParaRPr lang="en-US" dirty="0"/>
          </a:p>
        </p:txBody>
      </p:sp>
      <p:sp>
        <p:nvSpPr>
          <p:cNvPr id="30" name="Picture Placeholder 29">
            <a:extLst>
              <a:ext uri="{FF2B5EF4-FFF2-40B4-BE49-F238E27FC236}">
                <a16:creationId xmlns:a16="http://schemas.microsoft.com/office/drawing/2014/main" id="{C6C7483F-9D23-2345-991A-9E887BE50E14}"/>
              </a:ext>
            </a:extLst>
          </p:cNvPr>
          <p:cNvSpPr>
            <a:spLocks noGrp="1"/>
          </p:cNvSpPr>
          <p:nvPr>
            <p:ph type="pic" sz="quarter" idx="20"/>
          </p:nvPr>
        </p:nvSpPr>
        <p:spPr>
          <a:xfrm>
            <a:off x="-2" y="-7299"/>
            <a:ext cx="12192002" cy="6865298"/>
          </a:xfrm>
          <a:custGeom>
            <a:avLst/>
            <a:gdLst>
              <a:gd name="connsiteX0" fmla="*/ 2031077 w 12192002"/>
              <a:gd name="connsiteY0" fmla="*/ 1509985 h 6865298"/>
              <a:gd name="connsiteX1" fmla="*/ 2031077 w 12192002"/>
              <a:gd name="connsiteY1" fmla="*/ 5275310 h 6865298"/>
              <a:gd name="connsiteX2" fmla="*/ 10160926 w 12192002"/>
              <a:gd name="connsiteY2" fmla="*/ 5275310 h 6865298"/>
              <a:gd name="connsiteX3" fmla="*/ 10160926 w 12192002"/>
              <a:gd name="connsiteY3" fmla="*/ 1509985 h 6865298"/>
              <a:gd name="connsiteX4" fmla="*/ 0 w 12192002"/>
              <a:gd name="connsiteY4" fmla="*/ 0 h 6865298"/>
              <a:gd name="connsiteX5" fmla="*/ 12192002 w 12192002"/>
              <a:gd name="connsiteY5" fmla="*/ 0 h 6865298"/>
              <a:gd name="connsiteX6" fmla="*/ 12192002 w 12192002"/>
              <a:gd name="connsiteY6" fmla="*/ 5795417 h 6865298"/>
              <a:gd name="connsiteX7" fmla="*/ 12192002 w 12192002"/>
              <a:gd name="connsiteY7" fmla="*/ 6785294 h 6865298"/>
              <a:gd name="connsiteX8" fmla="*/ 12192002 w 12192002"/>
              <a:gd name="connsiteY8" fmla="*/ 6865298 h 6865298"/>
              <a:gd name="connsiteX9" fmla="*/ 0 w 12192002"/>
              <a:gd name="connsiteY9" fmla="*/ 6865298 h 6865298"/>
              <a:gd name="connsiteX10" fmla="*/ 0 w 12192002"/>
              <a:gd name="connsiteY10" fmla="*/ 6785294 h 6865298"/>
              <a:gd name="connsiteX11" fmla="*/ 0 w 12192002"/>
              <a:gd name="connsiteY11" fmla="*/ 5795417 h 686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2" h="6865298">
                <a:moveTo>
                  <a:pt x="2031077" y="1509985"/>
                </a:moveTo>
                <a:lnTo>
                  <a:pt x="2031077" y="5275310"/>
                </a:lnTo>
                <a:lnTo>
                  <a:pt x="10160926" y="5275310"/>
                </a:lnTo>
                <a:lnTo>
                  <a:pt x="10160926" y="1509985"/>
                </a:lnTo>
                <a:close/>
                <a:moveTo>
                  <a:pt x="0" y="0"/>
                </a:moveTo>
                <a:lnTo>
                  <a:pt x="12192002" y="0"/>
                </a:lnTo>
                <a:lnTo>
                  <a:pt x="12192002" y="5795417"/>
                </a:lnTo>
                <a:lnTo>
                  <a:pt x="12192002" y="6785294"/>
                </a:lnTo>
                <a:lnTo>
                  <a:pt x="12192002" y="6865298"/>
                </a:lnTo>
                <a:lnTo>
                  <a:pt x="0" y="6865298"/>
                </a:lnTo>
                <a:lnTo>
                  <a:pt x="0" y="6785294"/>
                </a:lnTo>
                <a:lnTo>
                  <a:pt x="0" y="5795417"/>
                </a:lnTo>
                <a:close/>
              </a:path>
            </a:pathLst>
          </a:custGeom>
          <a:solidFill>
            <a:schemeClr val="bg1">
              <a:lumMod val="75000"/>
            </a:schemeClr>
          </a:solidFill>
        </p:spPr>
        <p:txBody>
          <a:bodyPr wrap="square">
            <a:noAutofit/>
          </a:bodyPr>
          <a:lstStyle>
            <a:lvl1pPr marL="0" indent="0" algn="ctr">
              <a:buFontTx/>
              <a:buNone/>
              <a:defRPr sz="1727">
                <a:solidFill>
                  <a:srgbClr val="000000"/>
                </a:solidFill>
                <a:latin typeface="Calibri" panose="020F0502020204030204" pitchFamily="34" charset="0"/>
                <a:cs typeface="Calibri" panose="020F0502020204030204" pitchFamily="34" charset="0"/>
              </a:defRPr>
            </a:lvl1pPr>
          </a:lstStyle>
          <a:p>
            <a:endParaRPr lang="en-US" dirty="0"/>
          </a:p>
          <a:p>
            <a:r>
              <a:rPr lang="en-US" dirty="0"/>
              <a:t>Drag Your Image Here</a:t>
            </a:r>
          </a:p>
        </p:txBody>
      </p:sp>
    </p:spTree>
    <p:extLst>
      <p:ext uri="{BB962C8B-B14F-4D97-AF65-F5344CB8AC3E}">
        <p14:creationId xmlns:p14="http://schemas.microsoft.com/office/powerpoint/2010/main" val="3819129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Photo Slide 03">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C25ED91B-E72D-454A-96A2-6160C2712A09}"/>
              </a:ext>
            </a:extLst>
          </p:cNvPr>
          <p:cNvSpPr>
            <a:spLocks noGrp="1"/>
          </p:cNvSpPr>
          <p:nvPr>
            <p:ph type="pic" sz="quarter" idx="11"/>
          </p:nvPr>
        </p:nvSpPr>
        <p:spPr>
          <a:xfrm>
            <a:off x="0" y="-12469"/>
            <a:ext cx="12192000" cy="6870469"/>
          </a:xfrm>
          <a:custGeom>
            <a:avLst/>
            <a:gdLst>
              <a:gd name="connsiteX0" fmla="*/ 593490 w 12192000"/>
              <a:gd name="connsiteY0" fmla="*/ 490474 h 6870469"/>
              <a:gd name="connsiteX1" fmla="*/ 593490 w 12192000"/>
              <a:gd name="connsiteY1" fmla="*/ 6379996 h 6870469"/>
              <a:gd name="connsiteX2" fmla="*/ 11598512 w 12192000"/>
              <a:gd name="connsiteY2" fmla="*/ 6379996 h 6870469"/>
              <a:gd name="connsiteX3" fmla="*/ 11598512 w 12192000"/>
              <a:gd name="connsiteY3" fmla="*/ 490474 h 6870469"/>
              <a:gd name="connsiteX4" fmla="*/ 0 w 12192000"/>
              <a:gd name="connsiteY4" fmla="*/ 0 h 6870469"/>
              <a:gd name="connsiteX5" fmla="*/ 12192000 w 12192000"/>
              <a:gd name="connsiteY5" fmla="*/ 0 h 6870469"/>
              <a:gd name="connsiteX6" fmla="*/ 12192000 w 12192000"/>
              <a:gd name="connsiteY6" fmla="*/ 6870469 h 6870469"/>
              <a:gd name="connsiteX7" fmla="*/ 0 w 12192000"/>
              <a:gd name="connsiteY7" fmla="*/ 6870469 h 687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70469">
                <a:moveTo>
                  <a:pt x="593490" y="490474"/>
                </a:moveTo>
                <a:lnTo>
                  <a:pt x="593490" y="6379996"/>
                </a:lnTo>
                <a:lnTo>
                  <a:pt x="11598512" y="6379996"/>
                </a:lnTo>
                <a:lnTo>
                  <a:pt x="11598512" y="490474"/>
                </a:lnTo>
                <a:close/>
                <a:moveTo>
                  <a:pt x="0" y="0"/>
                </a:moveTo>
                <a:lnTo>
                  <a:pt x="12192000" y="0"/>
                </a:lnTo>
                <a:lnTo>
                  <a:pt x="12192000" y="6870469"/>
                </a:lnTo>
                <a:lnTo>
                  <a:pt x="0" y="6870469"/>
                </a:lnTo>
                <a:close/>
              </a:path>
            </a:pathLst>
          </a:custGeom>
          <a:solidFill>
            <a:schemeClr val="bg1">
              <a:lumMod val="75000"/>
            </a:schemeClr>
          </a:solidFill>
        </p:spPr>
        <p:txBody>
          <a:bodyPr wrap="square">
            <a:noAutofit/>
          </a:bodyPr>
          <a:lstStyle>
            <a:lvl1pPr marL="0" indent="0" algn="ctr">
              <a:buFontTx/>
              <a:buNone/>
              <a:defRPr sz="1727">
                <a:solidFill>
                  <a:srgbClr val="000000"/>
                </a:solidFill>
                <a:latin typeface="Calibri" panose="020F0502020204030204" pitchFamily="34" charset="0"/>
                <a:cs typeface="Calibri" panose="020F0502020204030204" pitchFamily="34" charset="0"/>
              </a:defRPr>
            </a:lvl1pPr>
          </a:lstStyle>
          <a:p>
            <a:endParaRPr lang="en-US" dirty="0"/>
          </a:p>
          <a:p>
            <a:r>
              <a:rPr lang="en-US" dirty="0"/>
              <a:t>Drag Your Image Here</a:t>
            </a:r>
          </a:p>
        </p:txBody>
      </p:sp>
      <p:sp>
        <p:nvSpPr>
          <p:cNvPr id="7" name="Text Placeholder 17">
            <a:extLst>
              <a:ext uri="{FF2B5EF4-FFF2-40B4-BE49-F238E27FC236}">
                <a16:creationId xmlns:a16="http://schemas.microsoft.com/office/drawing/2014/main" id="{074C7853-7CB6-7746-BAFE-C9DCDB2DED13}"/>
              </a:ext>
            </a:extLst>
          </p:cNvPr>
          <p:cNvSpPr>
            <a:spLocks noGrp="1"/>
          </p:cNvSpPr>
          <p:nvPr>
            <p:ph type="body" sz="quarter" idx="18" hasCustomPrompt="1"/>
          </p:nvPr>
        </p:nvSpPr>
        <p:spPr>
          <a:xfrm>
            <a:off x="4063536" y="4333157"/>
            <a:ext cx="4064926" cy="577734"/>
          </a:xfrm>
          <a:prstGeom prst="rect">
            <a:avLst/>
          </a:prstGeom>
          <a:solidFill>
            <a:srgbClr val="EB7339"/>
          </a:solidFill>
          <a:ln>
            <a:solidFill>
              <a:srgbClr val="EE5650"/>
            </a:solidFill>
          </a:ln>
        </p:spPr>
        <p:txBody>
          <a:bodyPr anchor="ctr"/>
          <a:lstStyle>
            <a:lvl1pPr algn="ctr">
              <a:buNone/>
              <a:defRPr sz="2400" b="0" i="0" spc="0">
                <a:solidFill>
                  <a:schemeClr val="bg1"/>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Name</a:t>
            </a:r>
            <a:endParaRPr lang="en-US" dirty="0"/>
          </a:p>
        </p:txBody>
      </p:sp>
      <p:sp>
        <p:nvSpPr>
          <p:cNvPr id="8" name="Text Placeholder 17">
            <a:extLst>
              <a:ext uri="{FF2B5EF4-FFF2-40B4-BE49-F238E27FC236}">
                <a16:creationId xmlns:a16="http://schemas.microsoft.com/office/drawing/2014/main" id="{B7076A1A-EEF6-B84F-88E3-91A2A97935FC}"/>
              </a:ext>
            </a:extLst>
          </p:cNvPr>
          <p:cNvSpPr>
            <a:spLocks noGrp="1"/>
          </p:cNvSpPr>
          <p:nvPr>
            <p:ph type="body" sz="quarter" idx="19" hasCustomPrompt="1"/>
          </p:nvPr>
        </p:nvSpPr>
        <p:spPr>
          <a:xfrm>
            <a:off x="2031074" y="2070919"/>
            <a:ext cx="8129850" cy="1985691"/>
          </a:xfrm>
          <a:prstGeom prst="rect">
            <a:avLst/>
          </a:prstGeom>
          <a:noFill/>
          <a:ln>
            <a:noFill/>
          </a:ln>
        </p:spPr>
        <p:txBody>
          <a:bodyPr anchor="ctr"/>
          <a:lstStyle>
            <a:lvl1pPr algn="ctr">
              <a:buNone/>
              <a:defRPr sz="3000" b="0" i="0" spc="0">
                <a:solidFill>
                  <a:srgbClr val="000000"/>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QUOTE</a:t>
            </a:r>
            <a:endParaRPr lang="en-US" dirty="0"/>
          </a:p>
        </p:txBody>
      </p:sp>
    </p:spTree>
    <p:extLst>
      <p:ext uri="{BB962C8B-B14F-4D97-AF65-F5344CB8AC3E}">
        <p14:creationId xmlns:p14="http://schemas.microsoft.com/office/powerpoint/2010/main" val="1576958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ullet Point x3 slide with photo">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7E66DD-F23B-014C-B0A0-143429C57BC5}"/>
              </a:ext>
            </a:extLst>
          </p:cNvPr>
          <p:cNvSpPr/>
          <p:nvPr userDrawn="1"/>
        </p:nvSpPr>
        <p:spPr>
          <a:xfrm>
            <a:off x="0" y="16329"/>
            <a:ext cx="4780547" cy="6858000"/>
          </a:xfrm>
          <a:prstGeom prst="rect">
            <a:avLst/>
          </a:prstGeom>
          <a:solidFill>
            <a:srgbClr val="354F9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 Placeholder 8">
            <a:extLst>
              <a:ext uri="{FF2B5EF4-FFF2-40B4-BE49-F238E27FC236}">
                <a16:creationId xmlns:a16="http://schemas.microsoft.com/office/drawing/2014/main" id="{6B50FE60-44EB-BB47-9C00-77A0ED4F0BF3}"/>
              </a:ext>
            </a:extLst>
          </p:cNvPr>
          <p:cNvSpPr>
            <a:spLocks noGrp="1"/>
          </p:cNvSpPr>
          <p:nvPr>
            <p:ph type="body" sz="quarter" idx="35" hasCustomPrompt="1"/>
          </p:nvPr>
        </p:nvSpPr>
        <p:spPr>
          <a:xfrm>
            <a:off x="4912293" y="846903"/>
            <a:ext cx="6562677" cy="339415"/>
          </a:xfrm>
          <a:prstGeom prst="rect">
            <a:avLst/>
          </a:prstGeom>
        </p:spPr>
        <p:txBody>
          <a:bodyPr>
            <a:noAutofit/>
          </a:bodyPr>
          <a:lstStyle>
            <a:lvl1pPr marL="0" indent="0" algn="l">
              <a:lnSpc>
                <a:spcPct val="100000"/>
              </a:lnSpc>
              <a:buNone/>
              <a:defRPr sz="2400" b="1" i="0">
                <a:solidFill>
                  <a:srgbClr val="EB7339"/>
                </a:solidFill>
                <a:latin typeface="Calibri" panose="020F0502020204030204" pitchFamily="34" charset="0"/>
                <a:cs typeface="Calibri" panose="020F0502020204030204" pitchFamily="34" charset="0"/>
              </a:defRPr>
            </a:lvl1pPr>
          </a:lstStyle>
          <a:p>
            <a:pPr lvl="0"/>
            <a:r>
              <a:rPr lang="en-US" dirty="0"/>
              <a:t>Feature Title</a:t>
            </a:r>
          </a:p>
        </p:txBody>
      </p:sp>
      <p:sp>
        <p:nvSpPr>
          <p:cNvPr id="40" name="Text Placeholder 8">
            <a:extLst>
              <a:ext uri="{FF2B5EF4-FFF2-40B4-BE49-F238E27FC236}">
                <a16:creationId xmlns:a16="http://schemas.microsoft.com/office/drawing/2014/main" id="{996601C1-C7DB-7145-B451-C6F27929EEA8}"/>
              </a:ext>
            </a:extLst>
          </p:cNvPr>
          <p:cNvSpPr>
            <a:spLocks noGrp="1"/>
          </p:cNvSpPr>
          <p:nvPr>
            <p:ph type="body" sz="quarter" idx="36" hasCustomPrompt="1"/>
          </p:nvPr>
        </p:nvSpPr>
        <p:spPr>
          <a:xfrm>
            <a:off x="4912294" y="1345616"/>
            <a:ext cx="6553234" cy="999383"/>
          </a:xfrm>
          <a:prstGeom prst="rect">
            <a:avLst/>
          </a:prstGeom>
        </p:spPr>
        <p:txBody>
          <a:bodyPr>
            <a:noAutofit/>
          </a:bodyPr>
          <a:lstStyle>
            <a:lvl1pPr marL="0" indent="0" algn="l">
              <a:lnSpc>
                <a:spcPct val="100000"/>
              </a:lnSpc>
              <a:buNone/>
              <a:defRPr lang="en-US" sz="2200" b="0" i="0" smtClean="0">
                <a:solidFill>
                  <a:srgbClr val="000000"/>
                </a:solidFill>
                <a:effectLst/>
                <a:latin typeface="Calibri" panose="020F0502020204030204" pitchFamily="34" charset="0"/>
                <a:cs typeface="Calibri" panose="020F0502020204030204" pitchFamily="34" charset="0"/>
              </a:defRPr>
            </a:lvl1pPr>
          </a:lstStyle>
          <a:p>
            <a:pPr lvl="0"/>
            <a:r>
              <a:rPr lang="en-US" dirty="0"/>
              <a:t>Click to type</a:t>
            </a:r>
          </a:p>
        </p:txBody>
      </p:sp>
      <p:sp>
        <p:nvSpPr>
          <p:cNvPr id="41" name="Text Placeholder 8">
            <a:extLst>
              <a:ext uri="{FF2B5EF4-FFF2-40B4-BE49-F238E27FC236}">
                <a16:creationId xmlns:a16="http://schemas.microsoft.com/office/drawing/2014/main" id="{E3964F16-943B-CF46-AC28-B5F2326590D6}"/>
              </a:ext>
            </a:extLst>
          </p:cNvPr>
          <p:cNvSpPr>
            <a:spLocks noGrp="1"/>
          </p:cNvSpPr>
          <p:nvPr>
            <p:ph type="body" sz="quarter" idx="37" hasCustomPrompt="1"/>
          </p:nvPr>
        </p:nvSpPr>
        <p:spPr>
          <a:xfrm>
            <a:off x="3880331" y="614396"/>
            <a:ext cx="1232765" cy="955625"/>
          </a:xfrm>
          <a:prstGeom prst="rect">
            <a:avLst/>
          </a:prstGeom>
          <a:noFill/>
        </p:spPr>
        <p:txBody>
          <a:bodyPr anchor="t">
            <a:noAutofit/>
          </a:bodyPr>
          <a:lstStyle>
            <a:lvl1pPr marL="0" indent="0" algn="l">
              <a:lnSpc>
                <a:spcPct val="130000"/>
              </a:lnSpc>
              <a:buNone/>
              <a:defRPr sz="4400" b="1" i="0">
                <a:solidFill>
                  <a:schemeClr val="bg1"/>
                </a:solidFill>
                <a:latin typeface="Calibri" panose="020F0502020204030204" pitchFamily="34" charset="0"/>
                <a:cs typeface="Calibri" panose="020F0502020204030204" pitchFamily="34" charset="0"/>
              </a:defRPr>
            </a:lvl1pPr>
          </a:lstStyle>
          <a:p>
            <a:pPr lvl="0"/>
            <a:r>
              <a:rPr lang="en-US" dirty="0"/>
              <a:t>01</a:t>
            </a:r>
          </a:p>
        </p:txBody>
      </p:sp>
      <p:sp>
        <p:nvSpPr>
          <p:cNvPr id="87" name="Text Placeholder 8">
            <a:extLst>
              <a:ext uri="{FF2B5EF4-FFF2-40B4-BE49-F238E27FC236}">
                <a16:creationId xmlns:a16="http://schemas.microsoft.com/office/drawing/2014/main" id="{3311F443-1C7A-514F-BCD9-D4AC14BBCBE9}"/>
              </a:ext>
            </a:extLst>
          </p:cNvPr>
          <p:cNvSpPr>
            <a:spLocks noGrp="1"/>
          </p:cNvSpPr>
          <p:nvPr>
            <p:ph type="body" sz="quarter" idx="42" hasCustomPrompt="1"/>
          </p:nvPr>
        </p:nvSpPr>
        <p:spPr>
          <a:xfrm>
            <a:off x="4912292" y="2770036"/>
            <a:ext cx="6562677" cy="339415"/>
          </a:xfrm>
          <a:prstGeom prst="rect">
            <a:avLst/>
          </a:prstGeom>
        </p:spPr>
        <p:txBody>
          <a:bodyPr>
            <a:noAutofit/>
          </a:bodyPr>
          <a:lstStyle>
            <a:lvl1pPr marL="0" indent="0" algn="l">
              <a:lnSpc>
                <a:spcPct val="100000"/>
              </a:lnSpc>
              <a:buNone/>
              <a:defRPr sz="2400" b="1" i="0">
                <a:solidFill>
                  <a:srgbClr val="EB7339"/>
                </a:solidFill>
                <a:latin typeface="Calibri" panose="020F0502020204030204" pitchFamily="34" charset="0"/>
                <a:cs typeface="Calibri" panose="020F0502020204030204" pitchFamily="34" charset="0"/>
              </a:defRPr>
            </a:lvl1pPr>
          </a:lstStyle>
          <a:p>
            <a:pPr lvl="0"/>
            <a:r>
              <a:rPr lang="en-US" dirty="0"/>
              <a:t>Feature Title</a:t>
            </a:r>
          </a:p>
        </p:txBody>
      </p:sp>
      <p:sp>
        <p:nvSpPr>
          <p:cNvPr id="88" name="Text Placeholder 8">
            <a:extLst>
              <a:ext uri="{FF2B5EF4-FFF2-40B4-BE49-F238E27FC236}">
                <a16:creationId xmlns:a16="http://schemas.microsoft.com/office/drawing/2014/main" id="{B52771E6-777C-9F40-B966-428B455CB443}"/>
              </a:ext>
            </a:extLst>
          </p:cNvPr>
          <p:cNvSpPr>
            <a:spLocks noGrp="1"/>
          </p:cNvSpPr>
          <p:nvPr>
            <p:ph type="body" sz="quarter" idx="43" hasCustomPrompt="1"/>
          </p:nvPr>
        </p:nvSpPr>
        <p:spPr>
          <a:xfrm>
            <a:off x="4912293" y="3268749"/>
            <a:ext cx="6553234" cy="999383"/>
          </a:xfrm>
          <a:prstGeom prst="rect">
            <a:avLst/>
          </a:prstGeom>
        </p:spPr>
        <p:txBody>
          <a:bodyPr>
            <a:noAutofit/>
          </a:bodyPr>
          <a:lstStyle>
            <a:lvl1pPr marL="0" indent="0" algn="l">
              <a:lnSpc>
                <a:spcPct val="100000"/>
              </a:lnSpc>
              <a:buNone/>
              <a:defRPr lang="en-US" sz="2200" b="0" i="0" smtClean="0">
                <a:solidFill>
                  <a:srgbClr val="000000"/>
                </a:solidFill>
                <a:effectLst/>
                <a:latin typeface="Calibri" panose="020F0502020204030204" pitchFamily="34" charset="0"/>
                <a:cs typeface="Calibri" panose="020F0502020204030204" pitchFamily="34" charset="0"/>
              </a:defRPr>
            </a:lvl1pPr>
          </a:lstStyle>
          <a:p>
            <a:pPr lvl="0"/>
            <a:r>
              <a:rPr lang="en-US" dirty="0"/>
              <a:t>Click to type</a:t>
            </a:r>
          </a:p>
        </p:txBody>
      </p:sp>
      <p:sp>
        <p:nvSpPr>
          <p:cNvPr id="96" name="Text Placeholder 8">
            <a:extLst>
              <a:ext uri="{FF2B5EF4-FFF2-40B4-BE49-F238E27FC236}">
                <a16:creationId xmlns:a16="http://schemas.microsoft.com/office/drawing/2014/main" id="{861A60FE-EB03-3D4F-A2A8-02A4B3CB223C}"/>
              </a:ext>
            </a:extLst>
          </p:cNvPr>
          <p:cNvSpPr>
            <a:spLocks noGrp="1"/>
          </p:cNvSpPr>
          <p:nvPr>
            <p:ph type="body" sz="quarter" idx="45" hasCustomPrompt="1"/>
          </p:nvPr>
        </p:nvSpPr>
        <p:spPr>
          <a:xfrm>
            <a:off x="4927790" y="4633833"/>
            <a:ext cx="6562677" cy="339415"/>
          </a:xfrm>
          <a:prstGeom prst="rect">
            <a:avLst/>
          </a:prstGeom>
        </p:spPr>
        <p:txBody>
          <a:bodyPr>
            <a:noAutofit/>
          </a:bodyPr>
          <a:lstStyle>
            <a:lvl1pPr marL="0" indent="0" algn="l">
              <a:lnSpc>
                <a:spcPct val="100000"/>
              </a:lnSpc>
              <a:buNone/>
              <a:defRPr sz="2400" b="1" i="0">
                <a:solidFill>
                  <a:srgbClr val="EB7339"/>
                </a:solidFill>
                <a:latin typeface="Calibri" panose="020F0502020204030204" pitchFamily="34" charset="0"/>
                <a:cs typeface="Calibri" panose="020F0502020204030204" pitchFamily="34" charset="0"/>
              </a:defRPr>
            </a:lvl1pPr>
          </a:lstStyle>
          <a:p>
            <a:pPr lvl="0"/>
            <a:r>
              <a:rPr lang="en-US" dirty="0"/>
              <a:t>Feature Title</a:t>
            </a:r>
          </a:p>
        </p:txBody>
      </p:sp>
      <p:sp>
        <p:nvSpPr>
          <p:cNvPr id="97" name="Text Placeholder 8">
            <a:extLst>
              <a:ext uri="{FF2B5EF4-FFF2-40B4-BE49-F238E27FC236}">
                <a16:creationId xmlns:a16="http://schemas.microsoft.com/office/drawing/2014/main" id="{212A7697-D9A5-8F4A-BEA5-B444AEB3A186}"/>
              </a:ext>
            </a:extLst>
          </p:cNvPr>
          <p:cNvSpPr>
            <a:spLocks noGrp="1"/>
          </p:cNvSpPr>
          <p:nvPr>
            <p:ph type="body" sz="quarter" idx="46" hasCustomPrompt="1"/>
          </p:nvPr>
        </p:nvSpPr>
        <p:spPr>
          <a:xfrm>
            <a:off x="4927791" y="5132546"/>
            <a:ext cx="6553234" cy="999383"/>
          </a:xfrm>
          <a:prstGeom prst="rect">
            <a:avLst/>
          </a:prstGeom>
        </p:spPr>
        <p:txBody>
          <a:bodyPr>
            <a:noAutofit/>
          </a:bodyPr>
          <a:lstStyle>
            <a:lvl1pPr marL="0" indent="0" algn="l">
              <a:lnSpc>
                <a:spcPct val="100000"/>
              </a:lnSpc>
              <a:buNone/>
              <a:defRPr lang="en-US" sz="2200" b="0" i="0" smtClean="0">
                <a:solidFill>
                  <a:srgbClr val="000000"/>
                </a:solidFill>
                <a:effectLst/>
                <a:latin typeface="Calibri" panose="020F0502020204030204" pitchFamily="34" charset="0"/>
                <a:cs typeface="Calibri" panose="020F0502020204030204" pitchFamily="34" charset="0"/>
              </a:defRPr>
            </a:lvl1pPr>
          </a:lstStyle>
          <a:p>
            <a:pPr lvl="0"/>
            <a:r>
              <a:rPr lang="en-US" dirty="0"/>
              <a:t>Click to type</a:t>
            </a:r>
          </a:p>
        </p:txBody>
      </p:sp>
      <p:sp>
        <p:nvSpPr>
          <p:cNvPr id="35" name="Picture Placeholder 2">
            <a:extLst>
              <a:ext uri="{FF2B5EF4-FFF2-40B4-BE49-F238E27FC236}">
                <a16:creationId xmlns:a16="http://schemas.microsoft.com/office/drawing/2014/main" id="{BD59DABF-111E-2D4A-BE64-98DAA5D97CFE}"/>
              </a:ext>
            </a:extLst>
          </p:cNvPr>
          <p:cNvSpPr>
            <a:spLocks noGrp="1"/>
          </p:cNvSpPr>
          <p:nvPr>
            <p:ph type="pic" sz="quarter" idx="19"/>
          </p:nvPr>
        </p:nvSpPr>
        <p:spPr>
          <a:xfrm>
            <a:off x="-48344" y="0"/>
            <a:ext cx="3570477" cy="6858000"/>
          </a:xfrm>
          <a:prstGeom prst="rect">
            <a:avLst/>
          </a:prstGeom>
          <a:solidFill>
            <a:schemeClr val="bg1">
              <a:lumMod val="85000"/>
            </a:schemeClr>
          </a:solidFill>
        </p:spPr>
        <p:txBody>
          <a:bodyPr/>
          <a:lstStyle>
            <a:lvl1pPr marL="0" indent="0" algn="ctr">
              <a:buNone/>
              <a:defRPr>
                <a:solidFill>
                  <a:srgbClr val="000000"/>
                </a:solidFill>
              </a:defRPr>
            </a:lvl1pPr>
          </a:lstStyle>
          <a:p>
            <a:endParaRPr lang="en-US" dirty="0"/>
          </a:p>
        </p:txBody>
      </p:sp>
      <p:sp>
        <p:nvSpPr>
          <p:cNvPr id="36" name="Text Placeholder 8">
            <a:extLst>
              <a:ext uri="{FF2B5EF4-FFF2-40B4-BE49-F238E27FC236}">
                <a16:creationId xmlns:a16="http://schemas.microsoft.com/office/drawing/2014/main" id="{E363E5FA-4BBA-1F46-9E5A-62305F8A9CF0}"/>
              </a:ext>
            </a:extLst>
          </p:cNvPr>
          <p:cNvSpPr>
            <a:spLocks noGrp="1"/>
          </p:cNvSpPr>
          <p:nvPr>
            <p:ph type="body" sz="quarter" idx="47" hasCustomPrompt="1"/>
          </p:nvPr>
        </p:nvSpPr>
        <p:spPr>
          <a:xfrm>
            <a:off x="3918849" y="2558717"/>
            <a:ext cx="1232765" cy="955625"/>
          </a:xfrm>
          <a:prstGeom prst="rect">
            <a:avLst/>
          </a:prstGeom>
          <a:noFill/>
        </p:spPr>
        <p:txBody>
          <a:bodyPr anchor="t">
            <a:noAutofit/>
          </a:bodyPr>
          <a:lstStyle>
            <a:lvl1pPr marL="0" indent="0" algn="l">
              <a:lnSpc>
                <a:spcPct val="130000"/>
              </a:lnSpc>
              <a:buNone/>
              <a:defRPr sz="4400" b="1" i="0">
                <a:solidFill>
                  <a:schemeClr val="bg1"/>
                </a:solidFill>
                <a:latin typeface="Calibri" panose="020F0502020204030204" pitchFamily="34" charset="0"/>
                <a:cs typeface="Calibri" panose="020F0502020204030204" pitchFamily="34" charset="0"/>
              </a:defRPr>
            </a:lvl1pPr>
          </a:lstStyle>
          <a:p>
            <a:pPr lvl="0"/>
            <a:r>
              <a:rPr lang="en-US" dirty="0"/>
              <a:t>02</a:t>
            </a:r>
          </a:p>
        </p:txBody>
      </p:sp>
      <p:sp>
        <p:nvSpPr>
          <p:cNvPr id="37" name="Text Placeholder 8">
            <a:extLst>
              <a:ext uri="{FF2B5EF4-FFF2-40B4-BE49-F238E27FC236}">
                <a16:creationId xmlns:a16="http://schemas.microsoft.com/office/drawing/2014/main" id="{0F5BA730-D07C-7641-9007-3F26BB35EE73}"/>
              </a:ext>
            </a:extLst>
          </p:cNvPr>
          <p:cNvSpPr>
            <a:spLocks noGrp="1"/>
          </p:cNvSpPr>
          <p:nvPr>
            <p:ph type="body" sz="quarter" idx="48" hasCustomPrompt="1"/>
          </p:nvPr>
        </p:nvSpPr>
        <p:spPr>
          <a:xfrm>
            <a:off x="3918849" y="4410972"/>
            <a:ext cx="1232765" cy="955625"/>
          </a:xfrm>
          <a:prstGeom prst="rect">
            <a:avLst/>
          </a:prstGeom>
          <a:noFill/>
        </p:spPr>
        <p:txBody>
          <a:bodyPr anchor="t">
            <a:noAutofit/>
          </a:bodyPr>
          <a:lstStyle>
            <a:lvl1pPr marL="0" indent="0" algn="l">
              <a:lnSpc>
                <a:spcPct val="130000"/>
              </a:lnSpc>
              <a:buNone/>
              <a:defRPr sz="4400" b="1" i="0">
                <a:solidFill>
                  <a:schemeClr val="bg1"/>
                </a:solidFill>
                <a:latin typeface="Calibri" panose="020F0502020204030204" pitchFamily="34" charset="0"/>
                <a:cs typeface="Calibri" panose="020F0502020204030204" pitchFamily="34" charset="0"/>
              </a:defRPr>
            </a:lvl1pPr>
          </a:lstStyle>
          <a:p>
            <a:pPr lvl="0"/>
            <a:r>
              <a:rPr lang="en-US" dirty="0"/>
              <a:t>03</a:t>
            </a:r>
          </a:p>
        </p:txBody>
      </p:sp>
    </p:spTree>
    <p:extLst>
      <p:ext uri="{BB962C8B-B14F-4D97-AF65-F5344CB8AC3E}">
        <p14:creationId xmlns:p14="http://schemas.microsoft.com/office/powerpoint/2010/main" val="1996454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3AAFE1C-CAAB-FF42-B37C-D72BBC37E445}"/>
              </a:ext>
            </a:extLst>
          </p:cNvPr>
          <p:cNvSpPr/>
          <p:nvPr userDrawn="1"/>
        </p:nvSpPr>
        <p:spPr>
          <a:xfrm>
            <a:off x="0" y="-1"/>
            <a:ext cx="6096000" cy="6844027"/>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 Placeholder 17">
            <a:extLst>
              <a:ext uri="{FF2B5EF4-FFF2-40B4-BE49-F238E27FC236}">
                <a16:creationId xmlns:a16="http://schemas.microsoft.com/office/drawing/2014/main" id="{3333EE0C-C40D-F34B-991A-191081D0246E}"/>
              </a:ext>
            </a:extLst>
          </p:cNvPr>
          <p:cNvSpPr>
            <a:spLocks noGrp="1"/>
          </p:cNvSpPr>
          <p:nvPr userDrawn="1">
            <p:ph type="body" sz="quarter" idx="18" hasCustomPrompt="1"/>
          </p:nvPr>
        </p:nvSpPr>
        <p:spPr>
          <a:xfrm>
            <a:off x="701135" y="2344759"/>
            <a:ext cx="4867011" cy="3666574"/>
          </a:xfrm>
          <a:prstGeom prst="rect">
            <a:avLst/>
          </a:prstGeom>
        </p:spPr>
        <p:txBody>
          <a:bodyPr/>
          <a:lstStyle>
            <a:lvl1pPr algn="l">
              <a:buNone/>
              <a:defRPr sz="2400" b="0" i="0" spc="0">
                <a:solidFill>
                  <a:schemeClr val="bg1"/>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Click to type…</a:t>
            </a:r>
            <a:endParaRPr lang="en-US" dirty="0"/>
          </a:p>
        </p:txBody>
      </p:sp>
      <p:sp>
        <p:nvSpPr>
          <p:cNvPr id="14" name="Text Placeholder 23">
            <a:extLst>
              <a:ext uri="{FF2B5EF4-FFF2-40B4-BE49-F238E27FC236}">
                <a16:creationId xmlns:a16="http://schemas.microsoft.com/office/drawing/2014/main" id="{DE6190BE-8380-7B4A-9311-9BD61AE07324}"/>
              </a:ext>
            </a:extLst>
          </p:cNvPr>
          <p:cNvSpPr>
            <a:spLocks noGrp="1"/>
          </p:cNvSpPr>
          <p:nvPr userDrawn="1">
            <p:ph type="body" sz="quarter" idx="16" hasCustomPrompt="1"/>
          </p:nvPr>
        </p:nvSpPr>
        <p:spPr>
          <a:xfrm>
            <a:off x="701136" y="650590"/>
            <a:ext cx="4990998" cy="992652"/>
          </a:xfrm>
          <a:prstGeom prst="rect">
            <a:avLst/>
          </a:prstGeom>
        </p:spPr>
        <p:txBody>
          <a:bodyPr>
            <a:noAutofit/>
          </a:bodyPr>
          <a:lstStyle>
            <a:lvl1pPr marL="0" indent="0" algn="l">
              <a:buNone/>
              <a:defRPr sz="3600" b="1" i="0">
                <a:solidFill>
                  <a:schemeClr val="bg1"/>
                </a:solidFill>
                <a:latin typeface="+mn-lt"/>
              </a:defRPr>
            </a:lvl1pPr>
          </a:lstStyle>
          <a:p>
            <a:pPr lvl="0"/>
            <a:r>
              <a:rPr lang="en-US" dirty="0"/>
              <a:t>HEADING</a:t>
            </a:r>
          </a:p>
        </p:txBody>
      </p:sp>
      <p:sp>
        <p:nvSpPr>
          <p:cNvPr id="3" name="Picture Placeholder 2">
            <a:extLst>
              <a:ext uri="{FF2B5EF4-FFF2-40B4-BE49-F238E27FC236}">
                <a16:creationId xmlns:a16="http://schemas.microsoft.com/office/drawing/2014/main" id="{C43A9F2C-1870-B24C-AB88-FDD223351489}"/>
              </a:ext>
            </a:extLst>
          </p:cNvPr>
          <p:cNvSpPr>
            <a:spLocks noGrp="1"/>
          </p:cNvSpPr>
          <p:nvPr userDrawn="1">
            <p:ph type="pic" sz="quarter" idx="19"/>
          </p:nvPr>
        </p:nvSpPr>
        <p:spPr>
          <a:xfrm>
            <a:off x="6083676" y="0"/>
            <a:ext cx="5361066" cy="6858000"/>
          </a:xfrm>
          <a:prstGeom prst="rect">
            <a:avLst/>
          </a:prstGeom>
          <a:solidFill>
            <a:schemeClr val="bg1">
              <a:lumMod val="85000"/>
            </a:schemeClr>
          </a:solidFill>
        </p:spPr>
        <p:txBody>
          <a:bodyPr/>
          <a:lstStyle>
            <a:lvl1pPr marL="0" indent="0" algn="ctr">
              <a:buNone/>
              <a:defRPr>
                <a:solidFill>
                  <a:srgbClr val="000000"/>
                </a:solidFill>
              </a:defRPr>
            </a:lvl1pPr>
          </a:lstStyle>
          <a:p>
            <a:endParaRPr lang="en-US" dirty="0"/>
          </a:p>
        </p:txBody>
      </p:sp>
    </p:spTree>
    <p:extLst>
      <p:ext uri="{BB962C8B-B14F-4D97-AF65-F5344CB8AC3E}">
        <p14:creationId xmlns:p14="http://schemas.microsoft.com/office/powerpoint/2010/main" val="49209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xt Slide 01">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12430D4-5A20-E34A-B453-C45916527BDD}"/>
              </a:ext>
            </a:extLst>
          </p:cNvPr>
          <p:cNvSpPr/>
          <p:nvPr userDrawn="1"/>
        </p:nvSpPr>
        <p:spPr>
          <a:xfrm rot="16200000">
            <a:off x="2667000" y="-2667000"/>
            <a:ext cx="6858001" cy="12191999"/>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4FFD4AE0-9875-0C42-AEFC-4C36BB6254E8}"/>
              </a:ext>
            </a:extLst>
          </p:cNvPr>
          <p:cNvGrpSpPr/>
          <p:nvPr userDrawn="1"/>
        </p:nvGrpSpPr>
        <p:grpSpPr>
          <a:xfrm rot="16200000">
            <a:off x="1576023" y="4464262"/>
            <a:ext cx="1673859" cy="3833889"/>
            <a:chOff x="-31447" y="6044462"/>
            <a:chExt cx="1673859" cy="3833889"/>
          </a:xfrm>
        </p:grpSpPr>
        <p:sp>
          <p:nvSpPr>
            <p:cNvPr id="27" name="Freeform 26">
              <a:extLst>
                <a:ext uri="{FF2B5EF4-FFF2-40B4-BE49-F238E27FC236}">
                  <a16:creationId xmlns:a16="http://schemas.microsoft.com/office/drawing/2014/main" id="{E89C782D-AF73-3848-8851-59DCF1B59CF3}"/>
                </a:ext>
              </a:extLst>
            </p:cNvPr>
            <p:cNvSpPr/>
            <p:nvPr/>
          </p:nvSpPr>
          <p:spPr>
            <a:xfrm rot="16200000">
              <a:off x="-1108387" y="7127553"/>
              <a:ext cx="3833889" cy="1667708"/>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8" name="Freeform 27">
              <a:extLst>
                <a:ext uri="{FF2B5EF4-FFF2-40B4-BE49-F238E27FC236}">
                  <a16:creationId xmlns:a16="http://schemas.microsoft.com/office/drawing/2014/main" id="{DC4D5863-9369-8146-9DE2-2114BB5694AF}"/>
                </a:ext>
              </a:extLst>
            </p:cNvPr>
            <p:cNvSpPr/>
            <p:nvPr/>
          </p:nvSpPr>
          <p:spPr>
            <a:xfrm rot="16200000">
              <a:off x="-726837" y="7102937"/>
              <a:ext cx="2806181" cy="1415401"/>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9" name="Freeform 28">
              <a:extLst>
                <a:ext uri="{FF2B5EF4-FFF2-40B4-BE49-F238E27FC236}">
                  <a16:creationId xmlns:a16="http://schemas.microsoft.com/office/drawing/2014/main" id="{31C420FC-0637-CF49-BCC8-DDC4F6B25A07}"/>
                </a:ext>
              </a:extLst>
            </p:cNvPr>
            <p:cNvSpPr/>
            <p:nvPr/>
          </p:nvSpPr>
          <p:spPr>
            <a:xfrm rot="16200000">
              <a:off x="-714532" y="7256778"/>
              <a:ext cx="2116949" cy="750778"/>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grpSp>
        <p:nvGrpSpPr>
          <p:cNvPr id="30" name="Group 29">
            <a:extLst>
              <a:ext uri="{FF2B5EF4-FFF2-40B4-BE49-F238E27FC236}">
                <a16:creationId xmlns:a16="http://schemas.microsoft.com/office/drawing/2014/main" id="{81D018AA-868F-0A49-98CC-20268AEAD1C7}"/>
              </a:ext>
            </a:extLst>
          </p:cNvPr>
          <p:cNvGrpSpPr/>
          <p:nvPr userDrawn="1"/>
        </p:nvGrpSpPr>
        <p:grpSpPr>
          <a:xfrm rot="16200000">
            <a:off x="8037621" y="-1362390"/>
            <a:ext cx="1673859" cy="3833889"/>
            <a:chOff x="6420816" y="1164037"/>
            <a:chExt cx="1673859" cy="3833889"/>
          </a:xfrm>
        </p:grpSpPr>
        <p:sp>
          <p:nvSpPr>
            <p:cNvPr id="31" name="Freeform 30">
              <a:extLst>
                <a:ext uri="{FF2B5EF4-FFF2-40B4-BE49-F238E27FC236}">
                  <a16:creationId xmlns:a16="http://schemas.microsoft.com/office/drawing/2014/main" id="{76E45070-6D55-C946-B8BA-E594033F794F}"/>
                </a:ext>
              </a:extLst>
            </p:cNvPr>
            <p:cNvSpPr/>
            <p:nvPr/>
          </p:nvSpPr>
          <p:spPr>
            <a:xfrm rot="5400000">
              <a:off x="5337725" y="2247128"/>
              <a:ext cx="3833889" cy="1667708"/>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2" name="Freeform 31">
              <a:extLst>
                <a:ext uri="{FF2B5EF4-FFF2-40B4-BE49-F238E27FC236}">
                  <a16:creationId xmlns:a16="http://schemas.microsoft.com/office/drawing/2014/main" id="{37D9BB0C-96DD-4F48-9FBC-4FBC6D1D2F56}"/>
                </a:ext>
              </a:extLst>
            </p:cNvPr>
            <p:cNvSpPr/>
            <p:nvPr/>
          </p:nvSpPr>
          <p:spPr>
            <a:xfrm rot="5400000">
              <a:off x="5983883" y="2524051"/>
              <a:ext cx="2806181" cy="1415401"/>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3" name="Freeform 32">
              <a:extLst>
                <a:ext uri="{FF2B5EF4-FFF2-40B4-BE49-F238E27FC236}">
                  <a16:creationId xmlns:a16="http://schemas.microsoft.com/office/drawing/2014/main" id="{1DC649E6-03C7-8E49-93B4-01E7093A5D20}"/>
                </a:ext>
              </a:extLst>
            </p:cNvPr>
            <p:cNvSpPr/>
            <p:nvPr/>
          </p:nvSpPr>
          <p:spPr>
            <a:xfrm rot="5400000">
              <a:off x="6660811" y="3034832"/>
              <a:ext cx="2116949" cy="750778"/>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4" name="Rectangle 33">
            <a:extLst>
              <a:ext uri="{FF2B5EF4-FFF2-40B4-BE49-F238E27FC236}">
                <a16:creationId xmlns:a16="http://schemas.microsoft.com/office/drawing/2014/main" id="{E8CBC38E-5719-244A-86E1-80B051FD2826}"/>
              </a:ext>
            </a:extLst>
          </p:cNvPr>
          <p:cNvSpPr/>
          <p:nvPr userDrawn="1"/>
        </p:nvSpPr>
        <p:spPr>
          <a:xfrm rot="16200000">
            <a:off x="3025490" y="-2193521"/>
            <a:ext cx="6141020" cy="11245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a:t>
            </a:r>
          </a:p>
        </p:txBody>
      </p:sp>
      <p:sp>
        <p:nvSpPr>
          <p:cNvPr id="35" name="Rectangle 34">
            <a:extLst>
              <a:ext uri="{FF2B5EF4-FFF2-40B4-BE49-F238E27FC236}">
                <a16:creationId xmlns:a16="http://schemas.microsoft.com/office/drawing/2014/main" id="{8034C438-32DD-6542-9ADB-4045E3ACD7B5}"/>
              </a:ext>
            </a:extLst>
          </p:cNvPr>
          <p:cNvSpPr/>
          <p:nvPr userDrawn="1"/>
        </p:nvSpPr>
        <p:spPr>
          <a:xfrm rot="16200000">
            <a:off x="4264799" y="1983809"/>
            <a:ext cx="3288243" cy="13053842"/>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A2D9484-4E2F-6042-95E4-063FC4CEFF31}"/>
              </a:ext>
            </a:extLst>
          </p:cNvPr>
          <p:cNvSpPr/>
          <p:nvPr userDrawn="1"/>
        </p:nvSpPr>
        <p:spPr>
          <a:xfrm rot="16200000">
            <a:off x="4451876" y="-8179654"/>
            <a:ext cx="3288243" cy="13053842"/>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E1B4A51-B625-D94F-8520-2A90A0556615}"/>
              </a:ext>
            </a:extLst>
          </p:cNvPr>
          <p:cNvSpPr/>
          <p:nvPr userDrawn="1"/>
        </p:nvSpPr>
        <p:spPr>
          <a:xfrm rot="16200000">
            <a:off x="10337385" y="4698010"/>
            <a:ext cx="3173496" cy="200055"/>
          </a:xfrm>
          <a:prstGeom prst="rect">
            <a:avLst/>
          </a:prstGeom>
        </p:spPr>
        <p:txBody>
          <a:bodyPr wrap="square">
            <a:spAutoFit/>
          </a:bodyPr>
          <a:lstStyle/>
          <a:p>
            <a:pPr algn="l"/>
            <a:r>
              <a:rPr lang="en-IE" sz="700" b="0" i="0" u="none" strike="noStrike" kern="1000" spc="270" baseline="0" dirty="0">
                <a:solidFill>
                  <a:schemeClr val="bg1"/>
                </a:solidFill>
                <a:effectLst/>
                <a:latin typeface="Calibri" panose="020F0502020204030204" pitchFamily="34" charset="0"/>
                <a:ea typeface="Open Sans" panose="020B0606030504020204" pitchFamily="34" charset="0"/>
                <a:cs typeface="Calibri" panose="020F0502020204030204" pitchFamily="34" charset="0"/>
              </a:rPr>
              <a:t>Local Learning Communities</a:t>
            </a:r>
            <a:endParaRPr lang="en-US" sz="700" b="0" i="0" kern="1000" spc="270" baseline="0" dirty="0">
              <a:solidFill>
                <a:schemeClr val="bg1"/>
              </a:solidFill>
              <a:latin typeface="Calibri" panose="020F0502020204030204" pitchFamily="34" charset="0"/>
              <a:ea typeface="Open Sans" panose="020B0606030504020204" pitchFamily="34" charset="0"/>
              <a:cs typeface="Calibri" panose="020F0502020204030204" pitchFamily="34" charset="0"/>
            </a:endParaRPr>
          </a:p>
        </p:txBody>
      </p:sp>
      <p:pic>
        <p:nvPicPr>
          <p:cNvPr id="39" name="Picture 38">
            <a:extLst>
              <a:ext uri="{FF2B5EF4-FFF2-40B4-BE49-F238E27FC236}">
                <a16:creationId xmlns:a16="http://schemas.microsoft.com/office/drawing/2014/main" id="{D67CB7F5-4462-904B-9316-313A9AE60DAF}"/>
              </a:ext>
            </a:extLst>
          </p:cNvPr>
          <p:cNvPicPr>
            <a:picLocks noChangeAspect="1"/>
          </p:cNvPicPr>
          <p:nvPr userDrawn="1"/>
        </p:nvPicPr>
        <p:blipFill>
          <a:blip r:embed="rId2"/>
          <a:stretch>
            <a:fillRect/>
          </a:stretch>
        </p:blipFill>
        <p:spPr>
          <a:xfrm>
            <a:off x="11867884" y="6500219"/>
            <a:ext cx="127000" cy="127000"/>
          </a:xfrm>
          <a:prstGeom prst="rect">
            <a:avLst/>
          </a:prstGeom>
        </p:spPr>
      </p:pic>
      <p:sp>
        <p:nvSpPr>
          <p:cNvPr id="24" name="Rectangle 23">
            <a:extLst>
              <a:ext uri="{FF2B5EF4-FFF2-40B4-BE49-F238E27FC236}">
                <a16:creationId xmlns:a16="http://schemas.microsoft.com/office/drawing/2014/main" id="{83BE6D65-CC53-424C-8020-4AF299D0144C}"/>
              </a:ext>
            </a:extLst>
          </p:cNvPr>
          <p:cNvSpPr/>
          <p:nvPr userDrawn="1"/>
        </p:nvSpPr>
        <p:spPr>
          <a:xfrm rot="16200000">
            <a:off x="4451876" y="-8179654"/>
            <a:ext cx="3288243" cy="13053842"/>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C29EF03D-0AC6-F74D-9B2E-1C21F4688F42}"/>
              </a:ext>
            </a:extLst>
          </p:cNvPr>
          <p:cNvSpPr/>
          <p:nvPr userDrawn="1"/>
        </p:nvSpPr>
        <p:spPr>
          <a:xfrm>
            <a:off x="12175182" y="-663613"/>
            <a:ext cx="2340244" cy="7948333"/>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 Placeholder 17">
            <a:extLst>
              <a:ext uri="{FF2B5EF4-FFF2-40B4-BE49-F238E27FC236}">
                <a16:creationId xmlns:a16="http://schemas.microsoft.com/office/drawing/2014/main" id="{D0B40E03-4D53-DB4A-A30A-ADFB290F4B3E}"/>
              </a:ext>
            </a:extLst>
          </p:cNvPr>
          <p:cNvSpPr>
            <a:spLocks noGrp="1"/>
          </p:cNvSpPr>
          <p:nvPr>
            <p:ph type="body" sz="quarter" idx="18" hasCustomPrompt="1"/>
          </p:nvPr>
        </p:nvSpPr>
        <p:spPr>
          <a:xfrm>
            <a:off x="904856" y="2148377"/>
            <a:ext cx="10479218" cy="3844944"/>
          </a:xfrm>
          <a:prstGeom prst="rect">
            <a:avLst/>
          </a:prstGeom>
        </p:spPr>
        <p:txBody>
          <a:bodyPr/>
          <a:lstStyle>
            <a:lvl1pPr algn="l">
              <a:buNone/>
              <a:defRPr sz="2400" b="0" i="0" spc="0">
                <a:solidFill>
                  <a:srgbClr val="000000"/>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Click to type…</a:t>
            </a:r>
            <a:endParaRPr lang="en-US" dirty="0"/>
          </a:p>
        </p:txBody>
      </p:sp>
      <p:sp>
        <p:nvSpPr>
          <p:cNvPr id="17" name="Text Placeholder 23">
            <a:extLst>
              <a:ext uri="{FF2B5EF4-FFF2-40B4-BE49-F238E27FC236}">
                <a16:creationId xmlns:a16="http://schemas.microsoft.com/office/drawing/2014/main" id="{4E9CBE7F-838E-544D-B6D4-7D62C67F9194}"/>
              </a:ext>
            </a:extLst>
          </p:cNvPr>
          <p:cNvSpPr>
            <a:spLocks noGrp="1"/>
          </p:cNvSpPr>
          <p:nvPr>
            <p:ph type="body" sz="quarter" idx="16" hasCustomPrompt="1"/>
          </p:nvPr>
        </p:nvSpPr>
        <p:spPr>
          <a:xfrm>
            <a:off x="904856" y="826894"/>
            <a:ext cx="10479218" cy="803654"/>
          </a:xfrm>
          <a:prstGeom prst="rect">
            <a:avLst/>
          </a:prstGeom>
        </p:spPr>
        <p:txBody>
          <a:bodyPr>
            <a:noAutofit/>
          </a:bodyPr>
          <a:lstStyle>
            <a:lvl1pPr marL="0" indent="0" algn="l">
              <a:buNone/>
              <a:defRPr sz="3600" b="1" i="0">
                <a:solidFill>
                  <a:srgbClr val="EB7339"/>
                </a:solidFill>
                <a:latin typeface="+mn-lt"/>
              </a:defRPr>
            </a:lvl1pPr>
          </a:lstStyle>
          <a:p>
            <a:pPr lvl="0"/>
            <a:r>
              <a:rPr lang="en-US" dirty="0"/>
              <a:t>HEADING</a:t>
            </a:r>
          </a:p>
        </p:txBody>
      </p:sp>
    </p:spTree>
    <p:extLst>
      <p:ext uri="{BB962C8B-B14F-4D97-AF65-F5344CB8AC3E}">
        <p14:creationId xmlns:p14="http://schemas.microsoft.com/office/powerpoint/2010/main" val="27615240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xt Slide 02">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12430D4-5A20-E34A-B453-C45916527BDD}"/>
              </a:ext>
            </a:extLst>
          </p:cNvPr>
          <p:cNvSpPr/>
          <p:nvPr userDrawn="1"/>
        </p:nvSpPr>
        <p:spPr>
          <a:xfrm rot="16200000">
            <a:off x="5088466" y="-5088468"/>
            <a:ext cx="2015069" cy="12191999"/>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81D018AA-868F-0A49-98CC-20268AEAD1C7}"/>
              </a:ext>
            </a:extLst>
          </p:cNvPr>
          <p:cNvGrpSpPr/>
          <p:nvPr userDrawn="1"/>
        </p:nvGrpSpPr>
        <p:grpSpPr>
          <a:xfrm rot="16200000">
            <a:off x="8037621" y="-1362390"/>
            <a:ext cx="1673859" cy="3833889"/>
            <a:chOff x="6420816" y="1164037"/>
            <a:chExt cx="1673859" cy="3833889"/>
          </a:xfrm>
        </p:grpSpPr>
        <p:sp>
          <p:nvSpPr>
            <p:cNvPr id="31" name="Freeform 30">
              <a:extLst>
                <a:ext uri="{FF2B5EF4-FFF2-40B4-BE49-F238E27FC236}">
                  <a16:creationId xmlns:a16="http://schemas.microsoft.com/office/drawing/2014/main" id="{76E45070-6D55-C946-B8BA-E594033F794F}"/>
                </a:ext>
              </a:extLst>
            </p:cNvPr>
            <p:cNvSpPr/>
            <p:nvPr/>
          </p:nvSpPr>
          <p:spPr>
            <a:xfrm rot="5400000">
              <a:off x="5337725" y="2247128"/>
              <a:ext cx="3833889" cy="1667708"/>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2" name="Freeform 31">
              <a:extLst>
                <a:ext uri="{FF2B5EF4-FFF2-40B4-BE49-F238E27FC236}">
                  <a16:creationId xmlns:a16="http://schemas.microsoft.com/office/drawing/2014/main" id="{37D9BB0C-96DD-4F48-9FBC-4FBC6D1D2F56}"/>
                </a:ext>
              </a:extLst>
            </p:cNvPr>
            <p:cNvSpPr/>
            <p:nvPr/>
          </p:nvSpPr>
          <p:spPr>
            <a:xfrm rot="5400000">
              <a:off x="5983883" y="2524051"/>
              <a:ext cx="2806181" cy="1415401"/>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3" name="Freeform 32">
              <a:extLst>
                <a:ext uri="{FF2B5EF4-FFF2-40B4-BE49-F238E27FC236}">
                  <a16:creationId xmlns:a16="http://schemas.microsoft.com/office/drawing/2014/main" id="{1DC649E6-03C7-8E49-93B4-01E7093A5D20}"/>
                </a:ext>
              </a:extLst>
            </p:cNvPr>
            <p:cNvSpPr/>
            <p:nvPr/>
          </p:nvSpPr>
          <p:spPr>
            <a:xfrm rot="5400000">
              <a:off x="6660811" y="3034832"/>
              <a:ext cx="2116949" cy="750778"/>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7" name="Rectangle 36">
            <a:extLst>
              <a:ext uri="{FF2B5EF4-FFF2-40B4-BE49-F238E27FC236}">
                <a16:creationId xmlns:a16="http://schemas.microsoft.com/office/drawing/2014/main" id="{0A2D9484-4E2F-6042-95E4-063FC4CEFF31}"/>
              </a:ext>
            </a:extLst>
          </p:cNvPr>
          <p:cNvSpPr/>
          <p:nvPr userDrawn="1"/>
        </p:nvSpPr>
        <p:spPr>
          <a:xfrm rot="16200000">
            <a:off x="4451876" y="-8179654"/>
            <a:ext cx="3288243" cy="13053842"/>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3BE6D65-CC53-424C-8020-4AF299D0144C}"/>
              </a:ext>
            </a:extLst>
          </p:cNvPr>
          <p:cNvSpPr/>
          <p:nvPr userDrawn="1"/>
        </p:nvSpPr>
        <p:spPr>
          <a:xfrm rot="16200000">
            <a:off x="4451876" y="-8179654"/>
            <a:ext cx="3288243" cy="13053842"/>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C29EF03D-0AC6-F74D-9B2E-1C21F4688F42}"/>
              </a:ext>
            </a:extLst>
          </p:cNvPr>
          <p:cNvSpPr/>
          <p:nvPr userDrawn="1"/>
        </p:nvSpPr>
        <p:spPr>
          <a:xfrm>
            <a:off x="12175182" y="-663613"/>
            <a:ext cx="2340244" cy="7948333"/>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 Placeholder 17">
            <a:extLst>
              <a:ext uri="{FF2B5EF4-FFF2-40B4-BE49-F238E27FC236}">
                <a16:creationId xmlns:a16="http://schemas.microsoft.com/office/drawing/2014/main" id="{D0B40E03-4D53-DB4A-A30A-ADFB290F4B3E}"/>
              </a:ext>
            </a:extLst>
          </p:cNvPr>
          <p:cNvSpPr>
            <a:spLocks noGrp="1"/>
          </p:cNvSpPr>
          <p:nvPr>
            <p:ph type="body" sz="quarter" idx="18" hasCustomPrompt="1"/>
          </p:nvPr>
        </p:nvSpPr>
        <p:spPr>
          <a:xfrm>
            <a:off x="904856" y="2457445"/>
            <a:ext cx="10479218" cy="3535875"/>
          </a:xfrm>
          <a:prstGeom prst="rect">
            <a:avLst/>
          </a:prstGeom>
        </p:spPr>
        <p:txBody>
          <a:bodyPr/>
          <a:lstStyle>
            <a:lvl1pPr algn="l">
              <a:buNone/>
              <a:defRPr sz="2400" b="0" i="0" spc="0">
                <a:solidFill>
                  <a:srgbClr val="000000"/>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Click to type…</a:t>
            </a:r>
            <a:endParaRPr lang="en-US" dirty="0"/>
          </a:p>
        </p:txBody>
      </p:sp>
      <p:sp>
        <p:nvSpPr>
          <p:cNvPr id="17" name="Text Placeholder 23">
            <a:extLst>
              <a:ext uri="{FF2B5EF4-FFF2-40B4-BE49-F238E27FC236}">
                <a16:creationId xmlns:a16="http://schemas.microsoft.com/office/drawing/2014/main" id="{4E9CBE7F-838E-544D-B6D4-7D62C67F9194}"/>
              </a:ext>
            </a:extLst>
          </p:cNvPr>
          <p:cNvSpPr>
            <a:spLocks noGrp="1"/>
          </p:cNvSpPr>
          <p:nvPr>
            <p:ph type="body" sz="quarter" idx="16" hasCustomPrompt="1"/>
          </p:nvPr>
        </p:nvSpPr>
        <p:spPr>
          <a:xfrm>
            <a:off x="904856" y="826894"/>
            <a:ext cx="10479218" cy="803654"/>
          </a:xfrm>
          <a:prstGeom prst="rect">
            <a:avLst/>
          </a:prstGeom>
        </p:spPr>
        <p:txBody>
          <a:bodyPr>
            <a:noAutofit/>
          </a:bodyPr>
          <a:lstStyle>
            <a:lvl1pPr marL="0" indent="0" algn="l">
              <a:buNone/>
              <a:defRPr sz="3600" b="1" i="0">
                <a:solidFill>
                  <a:schemeClr val="bg1"/>
                </a:solidFill>
                <a:latin typeface="+mn-lt"/>
              </a:defRPr>
            </a:lvl1pPr>
          </a:lstStyle>
          <a:p>
            <a:pPr lvl="0"/>
            <a:r>
              <a:rPr lang="en-US" dirty="0"/>
              <a:t>HEADING</a:t>
            </a:r>
          </a:p>
        </p:txBody>
      </p:sp>
    </p:spTree>
    <p:extLst>
      <p:ext uri="{BB962C8B-B14F-4D97-AF65-F5344CB8AC3E}">
        <p14:creationId xmlns:p14="http://schemas.microsoft.com/office/powerpoint/2010/main" val="3244810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Slide 03">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12430D4-5A20-E34A-B453-C45916527BDD}"/>
              </a:ext>
            </a:extLst>
          </p:cNvPr>
          <p:cNvSpPr/>
          <p:nvPr userDrawn="1"/>
        </p:nvSpPr>
        <p:spPr>
          <a:xfrm rot="16200000">
            <a:off x="2667000" y="-2667000"/>
            <a:ext cx="6858001" cy="12191999"/>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4FFD4AE0-9875-0C42-AEFC-4C36BB6254E8}"/>
              </a:ext>
            </a:extLst>
          </p:cNvPr>
          <p:cNvGrpSpPr/>
          <p:nvPr userDrawn="1"/>
        </p:nvGrpSpPr>
        <p:grpSpPr>
          <a:xfrm rot="16200000">
            <a:off x="1627877" y="4112735"/>
            <a:ext cx="1673859" cy="3833889"/>
            <a:chOff x="-31447" y="6044462"/>
            <a:chExt cx="1673859" cy="3833889"/>
          </a:xfrm>
        </p:grpSpPr>
        <p:sp>
          <p:nvSpPr>
            <p:cNvPr id="27" name="Freeform 26">
              <a:extLst>
                <a:ext uri="{FF2B5EF4-FFF2-40B4-BE49-F238E27FC236}">
                  <a16:creationId xmlns:a16="http://schemas.microsoft.com/office/drawing/2014/main" id="{E89C782D-AF73-3848-8851-59DCF1B59CF3}"/>
                </a:ext>
              </a:extLst>
            </p:cNvPr>
            <p:cNvSpPr/>
            <p:nvPr/>
          </p:nvSpPr>
          <p:spPr>
            <a:xfrm rot="16200000">
              <a:off x="-1108387" y="7127553"/>
              <a:ext cx="3833889" cy="1667708"/>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8" name="Freeform 27">
              <a:extLst>
                <a:ext uri="{FF2B5EF4-FFF2-40B4-BE49-F238E27FC236}">
                  <a16:creationId xmlns:a16="http://schemas.microsoft.com/office/drawing/2014/main" id="{DC4D5863-9369-8146-9DE2-2114BB5694AF}"/>
                </a:ext>
              </a:extLst>
            </p:cNvPr>
            <p:cNvSpPr/>
            <p:nvPr/>
          </p:nvSpPr>
          <p:spPr>
            <a:xfrm rot="16200000">
              <a:off x="-726837" y="7102937"/>
              <a:ext cx="2806181" cy="1415401"/>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9" name="Freeform 28">
              <a:extLst>
                <a:ext uri="{FF2B5EF4-FFF2-40B4-BE49-F238E27FC236}">
                  <a16:creationId xmlns:a16="http://schemas.microsoft.com/office/drawing/2014/main" id="{31C420FC-0637-CF49-BCC8-DDC4F6B25A07}"/>
                </a:ext>
              </a:extLst>
            </p:cNvPr>
            <p:cNvSpPr/>
            <p:nvPr/>
          </p:nvSpPr>
          <p:spPr>
            <a:xfrm rot="16200000">
              <a:off x="-714532" y="7256778"/>
              <a:ext cx="2116949" cy="750778"/>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grpSp>
        <p:nvGrpSpPr>
          <p:cNvPr id="30" name="Group 29">
            <a:extLst>
              <a:ext uri="{FF2B5EF4-FFF2-40B4-BE49-F238E27FC236}">
                <a16:creationId xmlns:a16="http://schemas.microsoft.com/office/drawing/2014/main" id="{81D018AA-868F-0A49-98CC-20268AEAD1C7}"/>
              </a:ext>
            </a:extLst>
          </p:cNvPr>
          <p:cNvGrpSpPr/>
          <p:nvPr userDrawn="1"/>
        </p:nvGrpSpPr>
        <p:grpSpPr>
          <a:xfrm rot="16200000">
            <a:off x="8037621" y="-1362390"/>
            <a:ext cx="1673859" cy="3833889"/>
            <a:chOff x="6420816" y="1164037"/>
            <a:chExt cx="1673859" cy="3833889"/>
          </a:xfrm>
        </p:grpSpPr>
        <p:sp>
          <p:nvSpPr>
            <p:cNvPr id="31" name="Freeform 30">
              <a:extLst>
                <a:ext uri="{FF2B5EF4-FFF2-40B4-BE49-F238E27FC236}">
                  <a16:creationId xmlns:a16="http://schemas.microsoft.com/office/drawing/2014/main" id="{76E45070-6D55-C946-B8BA-E594033F794F}"/>
                </a:ext>
              </a:extLst>
            </p:cNvPr>
            <p:cNvSpPr/>
            <p:nvPr/>
          </p:nvSpPr>
          <p:spPr>
            <a:xfrm rot="5400000">
              <a:off x="5337725" y="2247128"/>
              <a:ext cx="3833889" cy="1667708"/>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2" name="Freeform 31">
              <a:extLst>
                <a:ext uri="{FF2B5EF4-FFF2-40B4-BE49-F238E27FC236}">
                  <a16:creationId xmlns:a16="http://schemas.microsoft.com/office/drawing/2014/main" id="{37D9BB0C-96DD-4F48-9FBC-4FBC6D1D2F56}"/>
                </a:ext>
              </a:extLst>
            </p:cNvPr>
            <p:cNvSpPr/>
            <p:nvPr/>
          </p:nvSpPr>
          <p:spPr>
            <a:xfrm rot="5400000">
              <a:off x="5983883" y="2524051"/>
              <a:ext cx="2806181" cy="1415401"/>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3" name="Freeform 32">
              <a:extLst>
                <a:ext uri="{FF2B5EF4-FFF2-40B4-BE49-F238E27FC236}">
                  <a16:creationId xmlns:a16="http://schemas.microsoft.com/office/drawing/2014/main" id="{1DC649E6-03C7-8E49-93B4-01E7093A5D20}"/>
                </a:ext>
              </a:extLst>
            </p:cNvPr>
            <p:cNvSpPr/>
            <p:nvPr/>
          </p:nvSpPr>
          <p:spPr>
            <a:xfrm rot="5400000">
              <a:off x="6660811" y="3034832"/>
              <a:ext cx="2116949" cy="750778"/>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4" name="Rectangle 33">
            <a:extLst>
              <a:ext uri="{FF2B5EF4-FFF2-40B4-BE49-F238E27FC236}">
                <a16:creationId xmlns:a16="http://schemas.microsoft.com/office/drawing/2014/main" id="{E8CBC38E-5719-244A-86E1-80B051FD2826}"/>
              </a:ext>
            </a:extLst>
          </p:cNvPr>
          <p:cNvSpPr/>
          <p:nvPr userDrawn="1"/>
        </p:nvSpPr>
        <p:spPr>
          <a:xfrm rot="16200000">
            <a:off x="5032418" y="-186594"/>
            <a:ext cx="6141020" cy="72311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a:t>
            </a:r>
          </a:p>
        </p:txBody>
      </p:sp>
      <p:sp>
        <p:nvSpPr>
          <p:cNvPr id="37" name="Rectangle 36">
            <a:extLst>
              <a:ext uri="{FF2B5EF4-FFF2-40B4-BE49-F238E27FC236}">
                <a16:creationId xmlns:a16="http://schemas.microsoft.com/office/drawing/2014/main" id="{0A2D9484-4E2F-6042-95E4-063FC4CEFF31}"/>
              </a:ext>
            </a:extLst>
          </p:cNvPr>
          <p:cNvSpPr/>
          <p:nvPr userDrawn="1"/>
        </p:nvSpPr>
        <p:spPr>
          <a:xfrm rot="16200000">
            <a:off x="4451876" y="-8179654"/>
            <a:ext cx="3288243" cy="13053842"/>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E1B4A51-B625-D94F-8520-2A90A0556615}"/>
              </a:ext>
            </a:extLst>
          </p:cNvPr>
          <p:cNvSpPr/>
          <p:nvPr userDrawn="1"/>
        </p:nvSpPr>
        <p:spPr>
          <a:xfrm rot="16200000">
            <a:off x="10337385" y="4698010"/>
            <a:ext cx="3173496" cy="200055"/>
          </a:xfrm>
          <a:prstGeom prst="rect">
            <a:avLst/>
          </a:prstGeom>
        </p:spPr>
        <p:txBody>
          <a:bodyPr wrap="square">
            <a:spAutoFit/>
          </a:bodyPr>
          <a:lstStyle/>
          <a:p>
            <a:pPr algn="l"/>
            <a:r>
              <a:rPr lang="en-IE" sz="700" b="0" i="0" u="none" strike="noStrike" kern="1000" spc="270" baseline="0" dirty="0">
                <a:solidFill>
                  <a:schemeClr val="bg1"/>
                </a:solidFill>
                <a:effectLst/>
                <a:latin typeface="Calibri" panose="020F0502020204030204" pitchFamily="34" charset="0"/>
                <a:ea typeface="Open Sans" panose="020B0606030504020204" pitchFamily="34" charset="0"/>
                <a:cs typeface="Calibri" panose="020F0502020204030204" pitchFamily="34" charset="0"/>
              </a:rPr>
              <a:t>Local Learning Communities</a:t>
            </a:r>
            <a:endParaRPr lang="en-US" sz="700" b="0" i="0" kern="1000" spc="270" baseline="0" dirty="0">
              <a:solidFill>
                <a:schemeClr val="bg1"/>
              </a:solidFill>
              <a:latin typeface="Calibri" panose="020F0502020204030204" pitchFamily="34" charset="0"/>
              <a:ea typeface="Open Sans" panose="020B0606030504020204" pitchFamily="34" charset="0"/>
              <a:cs typeface="Calibri" panose="020F0502020204030204" pitchFamily="34" charset="0"/>
            </a:endParaRPr>
          </a:p>
        </p:txBody>
      </p:sp>
      <p:pic>
        <p:nvPicPr>
          <p:cNvPr id="39" name="Picture 38">
            <a:extLst>
              <a:ext uri="{FF2B5EF4-FFF2-40B4-BE49-F238E27FC236}">
                <a16:creationId xmlns:a16="http://schemas.microsoft.com/office/drawing/2014/main" id="{D67CB7F5-4462-904B-9316-313A9AE60DAF}"/>
              </a:ext>
            </a:extLst>
          </p:cNvPr>
          <p:cNvPicPr>
            <a:picLocks noChangeAspect="1"/>
          </p:cNvPicPr>
          <p:nvPr userDrawn="1"/>
        </p:nvPicPr>
        <p:blipFill>
          <a:blip r:embed="rId2"/>
          <a:stretch>
            <a:fillRect/>
          </a:stretch>
        </p:blipFill>
        <p:spPr>
          <a:xfrm>
            <a:off x="11867884" y="6500219"/>
            <a:ext cx="127000" cy="127000"/>
          </a:xfrm>
          <a:prstGeom prst="rect">
            <a:avLst/>
          </a:prstGeom>
        </p:spPr>
      </p:pic>
      <p:sp>
        <p:nvSpPr>
          <p:cNvPr id="16" name="Text Placeholder 17">
            <a:extLst>
              <a:ext uri="{FF2B5EF4-FFF2-40B4-BE49-F238E27FC236}">
                <a16:creationId xmlns:a16="http://schemas.microsoft.com/office/drawing/2014/main" id="{D0B40E03-4D53-DB4A-A30A-ADFB290F4B3E}"/>
              </a:ext>
            </a:extLst>
          </p:cNvPr>
          <p:cNvSpPr>
            <a:spLocks noGrp="1"/>
          </p:cNvSpPr>
          <p:nvPr>
            <p:ph type="body" sz="quarter" idx="18" hasCustomPrompt="1"/>
          </p:nvPr>
        </p:nvSpPr>
        <p:spPr>
          <a:xfrm>
            <a:off x="4825906" y="826894"/>
            <a:ext cx="6558167" cy="5166427"/>
          </a:xfrm>
          <a:prstGeom prst="rect">
            <a:avLst/>
          </a:prstGeom>
        </p:spPr>
        <p:txBody>
          <a:bodyPr/>
          <a:lstStyle>
            <a:lvl1pPr algn="l">
              <a:buNone/>
              <a:defRPr sz="2400" b="0" i="0" spc="0">
                <a:solidFill>
                  <a:srgbClr val="000000"/>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Click to type…</a:t>
            </a:r>
            <a:endParaRPr lang="en-US" dirty="0"/>
          </a:p>
        </p:txBody>
      </p:sp>
      <p:sp>
        <p:nvSpPr>
          <p:cNvPr id="17" name="Text Placeholder 23">
            <a:extLst>
              <a:ext uri="{FF2B5EF4-FFF2-40B4-BE49-F238E27FC236}">
                <a16:creationId xmlns:a16="http://schemas.microsoft.com/office/drawing/2014/main" id="{4E9CBE7F-838E-544D-B6D4-7D62C67F9194}"/>
              </a:ext>
            </a:extLst>
          </p:cNvPr>
          <p:cNvSpPr>
            <a:spLocks noGrp="1"/>
          </p:cNvSpPr>
          <p:nvPr>
            <p:ph type="body" sz="quarter" idx="16" hasCustomPrompt="1"/>
          </p:nvPr>
        </p:nvSpPr>
        <p:spPr>
          <a:xfrm>
            <a:off x="600999" y="835090"/>
            <a:ext cx="3125818" cy="1774519"/>
          </a:xfrm>
          <a:prstGeom prst="rect">
            <a:avLst/>
          </a:prstGeom>
        </p:spPr>
        <p:txBody>
          <a:bodyPr>
            <a:noAutofit/>
          </a:bodyPr>
          <a:lstStyle>
            <a:lvl1pPr marL="0" indent="0" algn="l">
              <a:buNone/>
              <a:defRPr sz="3600" b="1" i="0">
                <a:solidFill>
                  <a:schemeClr val="bg1"/>
                </a:solidFill>
                <a:latin typeface="+mn-lt"/>
              </a:defRPr>
            </a:lvl1pPr>
          </a:lstStyle>
          <a:p>
            <a:pPr lvl="0"/>
            <a:r>
              <a:rPr lang="en-US" dirty="0"/>
              <a:t>HEADING</a:t>
            </a:r>
          </a:p>
        </p:txBody>
      </p:sp>
    </p:spTree>
    <p:extLst>
      <p:ext uri="{BB962C8B-B14F-4D97-AF65-F5344CB8AC3E}">
        <p14:creationId xmlns:p14="http://schemas.microsoft.com/office/powerpoint/2010/main" val="480602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Divider ">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6A8053-B208-E74B-BC0F-4142FA0CD2B7}"/>
              </a:ext>
            </a:extLst>
          </p:cNvPr>
          <p:cNvSpPr/>
          <p:nvPr userDrawn="1"/>
        </p:nvSpPr>
        <p:spPr>
          <a:xfrm>
            <a:off x="6982690" y="527858"/>
            <a:ext cx="4721156" cy="5802284"/>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Calibri" panose="020F0502020204030204" pitchFamily="34" charset="0"/>
              <a:cs typeface="Calibri" panose="020F0502020204030204" pitchFamily="34" charset="0"/>
            </a:endParaRPr>
          </a:p>
        </p:txBody>
      </p:sp>
      <p:sp>
        <p:nvSpPr>
          <p:cNvPr id="47" name="Text Placeholder 23">
            <a:extLst>
              <a:ext uri="{FF2B5EF4-FFF2-40B4-BE49-F238E27FC236}">
                <a16:creationId xmlns:a16="http://schemas.microsoft.com/office/drawing/2014/main" id="{AE77B303-149B-3242-B9F9-CA4AA9DCA5E4}"/>
              </a:ext>
            </a:extLst>
          </p:cNvPr>
          <p:cNvSpPr>
            <a:spLocks noGrp="1"/>
          </p:cNvSpPr>
          <p:nvPr userDrawn="1">
            <p:ph type="body" sz="quarter" idx="17" hasCustomPrompt="1"/>
          </p:nvPr>
        </p:nvSpPr>
        <p:spPr>
          <a:xfrm>
            <a:off x="7630824" y="990923"/>
            <a:ext cx="2066906" cy="582221"/>
          </a:xfrm>
          <a:prstGeom prst="rect">
            <a:avLst/>
          </a:prstGeom>
        </p:spPr>
        <p:txBody>
          <a:bodyPr>
            <a:noAutofit/>
          </a:bodyPr>
          <a:lstStyle>
            <a:lvl1pPr marL="0" indent="0" algn="l">
              <a:buNone/>
              <a:defRPr sz="9600" b="1" i="0">
                <a:solidFill>
                  <a:schemeClr val="bg1"/>
                </a:solidFill>
                <a:latin typeface="+mn-lt"/>
              </a:defRPr>
            </a:lvl1pPr>
          </a:lstStyle>
          <a:p>
            <a:pPr lvl="0"/>
            <a:r>
              <a:rPr lang="en-US" dirty="0"/>
              <a:t>01</a:t>
            </a:r>
          </a:p>
        </p:txBody>
      </p:sp>
      <p:sp>
        <p:nvSpPr>
          <p:cNvPr id="11" name="Picture Placeholder 3">
            <a:extLst>
              <a:ext uri="{FF2B5EF4-FFF2-40B4-BE49-F238E27FC236}">
                <a16:creationId xmlns:a16="http://schemas.microsoft.com/office/drawing/2014/main" id="{D2C6DE8A-E952-944B-9B9D-C0257D5D8CB9}"/>
              </a:ext>
            </a:extLst>
          </p:cNvPr>
          <p:cNvSpPr>
            <a:spLocks noGrp="1"/>
          </p:cNvSpPr>
          <p:nvPr>
            <p:ph type="pic" sz="quarter" idx="10"/>
          </p:nvPr>
        </p:nvSpPr>
        <p:spPr>
          <a:xfrm>
            <a:off x="238772" y="2626822"/>
            <a:ext cx="7708195" cy="3396829"/>
          </a:xfrm>
          <a:custGeom>
            <a:avLst/>
            <a:gdLst>
              <a:gd name="connsiteX0" fmla="*/ 0 w 10896612"/>
              <a:gd name="connsiteY0" fmla="*/ 0 h 16992612"/>
              <a:gd name="connsiteX1" fmla="*/ 10896612 w 10896612"/>
              <a:gd name="connsiteY1" fmla="*/ 0 h 16992612"/>
              <a:gd name="connsiteX2" fmla="*/ 10896612 w 10896612"/>
              <a:gd name="connsiteY2" fmla="*/ 16992612 h 16992612"/>
              <a:gd name="connsiteX3" fmla="*/ 0 w 10896612"/>
              <a:gd name="connsiteY3" fmla="*/ 16992612 h 16992612"/>
            </a:gdLst>
            <a:ahLst/>
            <a:cxnLst>
              <a:cxn ang="0">
                <a:pos x="connsiteX0" y="connsiteY0"/>
              </a:cxn>
              <a:cxn ang="0">
                <a:pos x="connsiteX1" y="connsiteY1"/>
              </a:cxn>
              <a:cxn ang="0">
                <a:pos x="connsiteX2" y="connsiteY2"/>
              </a:cxn>
              <a:cxn ang="0">
                <a:pos x="connsiteX3" y="connsiteY3"/>
              </a:cxn>
            </a:cxnLst>
            <a:rect l="l" t="t" r="r" b="b"/>
            <a:pathLst>
              <a:path w="10896612" h="16992612">
                <a:moveTo>
                  <a:pt x="0" y="0"/>
                </a:moveTo>
                <a:lnTo>
                  <a:pt x="10896612" y="0"/>
                </a:lnTo>
                <a:lnTo>
                  <a:pt x="10896612" y="16992612"/>
                </a:lnTo>
                <a:lnTo>
                  <a:pt x="0" y="16992612"/>
                </a:lnTo>
                <a:close/>
              </a:path>
            </a:pathLst>
          </a:custGeom>
          <a:solidFill>
            <a:schemeClr val="bg1">
              <a:lumMod val="75000"/>
            </a:schemeClr>
          </a:solidFill>
        </p:spPr>
        <p:txBody>
          <a:bodyPr wrap="square">
            <a:noAutofit/>
          </a:bodyPr>
          <a:lstStyle>
            <a:lvl1pPr marL="0" indent="0" algn="ctr">
              <a:buFontTx/>
              <a:buNone/>
              <a:defRPr sz="1727">
                <a:solidFill>
                  <a:srgbClr val="000000"/>
                </a:solidFill>
                <a:latin typeface="Calibri" panose="020F0502020204030204" pitchFamily="34" charset="0"/>
                <a:cs typeface="Calibri" panose="020F0502020204030204" pitchFamily="34" charset="0"/>
              </a:defRPr>
            </a:lvl1pPr>
          </a:lstStyle>
          <a:p>
            <a:endParaRPr lang="en-US" dirty="0"/>
          </a:p>
          <a:p>
            <a:r>
              <a:rPr lang="en-US" dirty="0"/>
              <a:t>Drag Your Image Here</a:t>
            </a:r>
          </a:p>
        </p:txBody>
      </p:sp>
    </p:spTree>
    <p:extLst>
      <p:ext uri="{BB962C8B-B14F-4D97-AF65-F5344CB8AC3E}">
        <p14:creationId xmlns:p14="http://schemas.microsoft.com/office/powerpoint/2010/main" val="2204121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Laptop Slide">
    <p:spTree>
      <p:nvGrpSpPr>
        <p:cNvPr id="1" name=""/>
        <p:cNvGrpSpPr/>
        <p:nvPr/>
      </p:nvGrpSpPr>
      <p:grpSpPr>
        <a:xfrm>
          <a:off x="0" y="0"/>
          <a:ext cx="0" cy="0"/>
          <a:chOff x="0" y="0"/>
          <a:chExt cx="0" cy="0"/>
        </a:xfrm>
      </p:grpSpPr>
      <p:sp>
        <p:nvSpPr>
          <p:cNvPr id="21" name="Text Placeholder 17">
            <a:extLst>
              <a:ext uri="{FF2B5EF4-FFF2-40B4-BE49-F238E27FC236}">
                <a16:creationId xmlns:a16="http://schemas.microsoft.com/office/drawing/2014/main" id="{3E670370-A9D4-D040-8780-6BEACAD1BE8A}"/>
              </a:ext>
            </a:extLst>
          </p:cNvPr>
          <p:cNvSpPr>
            <a:spLocks noGrp="1"/>
          </p:cNvSpPr>
          <p:nvPr>
            <p:ph type="body" sz="quarter" idx="18" hasCustomPrompt="1"/>
          </p:nvPr>
        </p:nvSpPr>
        <p:spPr>
          <a:xfrm>
            <a:off x="6578871" y="2022924"/>
            <a:ext cx="4990998" cy="3913188"/>
          </a:xfrm>
          <a:prstGeom prst="rect">
            <a:avLst/>
          </a:prstGeom>
        </p:spPr>
        <p:txBody>
          <a:bodyPr/>
          <a:lstStyle>
            <a:lvl1pPr algn="l">
              <a:buNone/>
              <a:defRPr sz="2400" b="0" i="0" spc="0">
                <a:solidFill>
                  <a:srgbClr val="000000"/>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Click to type…</a:t>
            </a:r>
            <a:endParaRPr lang="en-US" dirty="0"/>
          </a:p>
        </p:txBody>
      </p:sp>
      <p:sp>
        <p:nvSpPr>
          <p:cNvPr id="22" name="Text Placeholder 23">
            <a:extLst>
              <a:ext uri="{FF2B5EF4-FFF2-40B4-BE49-F238E27FC236}">
                <a16:creationId xmlns:a16="http://schemas.microsoft.com/office/drawing/2014/main" id="{5380F4A5-BE24-5E4F-BBB9-1E4A144A55E0}"/>
              </a:ext>
            </a:extLst>
          </p:cNvPr>
          <p:cNvSpPr>
            <a:spLocks noGrp="1"/>
          </p:cNvSpPr>
          <p:nvPr>
            <p:ph type="body" sz="quarter" idx="16" hasCustomPrompt="1"/>
          </p:nvPr>
        </p:nvSpPr>
        <p:spPr>
          <a:xfrm>
            <a:off x="6578872" y="593866"/>
            <a:ext cx="4990998" cy="992652"/>
          </a:xfrm>
          <a:prstGeom prst="rect">
            <a:avLst/>
          </a:prstGeom>
        </p:spPr>
        <p:txBody>
          <a:bodyPr>
            <a:noAutofit/>
          </a:bodyPr>
          <a:lstStyle>
            <a:lvl1pPr marL="0" indent="0" algn="l">
              <a:buNone/>
              <a:defRPr sz="3600" b="1" i="0">
                <a:solidFill>
                  <a:srgbClr val="EB7339"/>
                </a:solidFill>
                <a:latin typeface="+mn-lt"/>
              </a:defRPr>
            </a:lvl1pPr>
          </a:lstStyle>
          <a:p>
            <a:pPr lvl="0"/>
            <a:r>
              <a:rPr lang="en-US" dirty="0"/>
              <a:t>HEADING</a:t>
            </a:r>
          </a:p>
        </p:txBody>
      </p:sp>
      <p:sp>
        <p:nvSpPr>
          <p:cNvPr id="26" name="Rectangle 25">
            <a:extLst>
              <a:ext uri="{FF2B5EF4-FFF2-40B4-BE49-F238E27FC236}">
                <a16:creationId xmlns:a16="http://schemas.microsoft.com/office/drawing/2014/main" id="{62984C29-67DD-DD45-969D-9EB0BBF9D138}"/>
              </a:ext>
            </a:extLst>
          </p:cNvPr>
          <p:cNvSpPr/>
          <p:nvPr userDrawn="1"/>
        </p:nvSpPr>
        <p:spPr>
          <a:xfrm flipV="1">
            <a:off x="0" y="0"/>
            <a:ext cx="601405" cy="6858002"/>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aphic 2">
            <a:extLst>
              <a:ext uri="{FF2B5EF4-FFF2-40B4-BE49-F238E27FC236}">
                <a16:creationId xmlns:a16="http://schemas.microsoft.com/office/drawing/2014/main" id="{8AE995BD-2D51-C847-B3F1-075259279028}"/>
              </a:ext>
            </a:extLst>
          </p:cNvPr>
          <p:cNvGrpSpPr/>
          <p:nvPr userDrawn="1"/>
        </p:nvGrpSpPr>
        <p:grpSpPr>
          <a:xfrm rot="16200000">
            <a:off x="-1080012" y="1310793"/>
            <a:ext cx="3833889" cy="1673865"/>
            <a:chOff x="3357879" y="5072538"/>
            <a:chExt cx="593407" cy="259080"/>
          </a:xfrm>
          <a:solidFill>
            <a:srgbClr val="EB7339"/>
          </a:solidFill>
        </p:grpSpPr>
        <p:sp>
          <p:nvSpPr>
            <p:cNvPr id="28" name="Freeform 27">
              <a:extLst>
                <a:ext uri="{FF2B5EF4-FFF2-40B4-BE49-F238E27FC236}">
                  <a16:creationId xmlns:a16="http://schemas.microsoft.com/office/drawing/2014/main" id="{3F3E3BC9-9DA8-914E-81F5-FC6D3DC4AA45}"/>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9" name="Freeform 28">
              <a:extLst>
                <a:ext uri="{FF2B5EF4-FFF2-40B4-BE49-F238E27FC236}">
                  <a16:creationId xmlns:a16="http://schemas.microsoft.com/office/drawing/2014/main" id="{6FE801F9-A880-B140-9BA8-FA84587494AE}"/>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0" name="Freeform 29">
              <a:extLst>
                <a:ext uri="{FF2B5EF4-FFF2-40B4-BE49-F238E27FC236}">
                  <a16:creationId xmlns:a16="http://schemas.microsoft.com/office/drawing/2014/main" id="{98901287-5A76-1B44-976B-2BAC33A324AE}"/>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1" name="Rectangle 30">
            <a:extLst>
              <a:ext uri="{FF2B5EF4-FFF2-40B4-BE49-F238E27FC236}">
                <a16:creationId xmlns:a16="http://schemas.microsoft.com/office/drawing/2014/main" id="{687B6E4B-E328-C341-A008-3218EA9B9D9F}"/>
              </a:ext>
            </a:extLst>
          </p:cNvPr>
          <p:cNvSpPr/>
          <p:nvPr userDrawn="1"/>
        </p:nvSpPr>
        <p:spPr>
          <a:xfrm rot="16200000">
            <a:off x="-1247060" y="4698010"/>
            <a:ext cx="3173496" cy="200055"/>
          </a:xfrm>
          <a:prstGeom prst="rect">
            <a:avLst/>
          </a:prstGeom>
        </p:spPr>
        <p:txBody>
          <a:bodyPr wrap="square">
            <a:spAutoFit/>
          </a:bodyPr>
          <a:lstStyle/>
          <a:p>
            <a:pPr algn="l"/>
            <a:r>
              <a:rPr lang="en-IE" sz="700" b="0" i="0" u="none" strike="noStrike" kern="1000" spc="270" baseline="0" dirty="0">
                <a:solidFill>
                  <a:schemeClr val="bg1"/>
                </a:solidFill>
                <a:effectLst/>
                <a:latin typeface="Calibri" panose="020F0502020204030204" pitchFamily="34" charset="0"/>
                <a:ea typeface="Open Sans" panose="020B0606030504020204" pitchFamily="34" charset="0"/>
                <a:cs typeface="Calibri" panose="020F0502020204030204" pitchFamily="34" charset="0"/>
              </a:rPr>
              <a:t>Local Learning Communities</a:t>
            </a:r>
            <a:endParaRPr lang="en-US" sz="700" b="0" i="0" kern="1000" spc="270" baseline="0" dirty="0">
              <a:solidFill>
                <a:schemeClr val="bg1"/>
              </a:solidFill>
              <a:latin typeface="Calibri" panose="020F0502020204030204" pitchFamily="34" charset="0"/>
              <a:ea typeface="Open Sans" panose="020B0606030504020204" pitchFamily="34" charset="0"/>
              <a:cs typeface="Calibri" panose="020F0502020204030204" pitchFamily="34" charset="0"/>
            </a:endParaRPr>
          </a:p>
        </p:txBody>
      </p:sp>
      <p:pic>
        <p:nvPicPr>
          <p:cNvPr id="32" name="Picture 31">
            <a:extLst>
              <a:ext uri="{FF2B5EF4-FFF2-40B4-BE49-F238E27FC236}">
                <a16:creationId xmlns:a16="http://schemas.microsoft.com/office/drawing/2014/main" id="{A1A009B6-788D-F14C-A17B-D5B50D72340A}"/>
              </a:ext>
            </a:extLst>
          </p:cNvPr>
          <p:cNvPicPr>
            <a:picLocks noChangeAspect="1"/>
          </p:cNvPicPr>
          <p:nvPr userDrawn="1"/>
        </p:nvPicPr>
        <p:blipFill>
          <a:blip r:embed="rId2"/>
          <a:stretch>
            <a:fillRect/>
          </a:stretch>
        </p:blipFill>
        <p:spPr>
          <a:xfrm>
            <a:off x="283439" y="6500219"/>
            <a:ext cx="127000" cy="127000"/>
          </a:xfrm>
          <a:prstGeom prst="rect">
            <a:avLst/>
          </a:prstGeom>
        </p:spPr>
      </p:pic>
      <p:pic>
        <p:nvPicPr>
          <p:cNvPr id="33" name="Picture 32">
            <a:extLst>
              <a:ext uri="{FF2B5EF4-FFF2-40B4-BE49-F238E27FC236}">
                <a16:creationId xmlns:a16="http://schemas.microsoft.com/office/drawing/2014/main" id="{ABF8D6F4-3016-8645-8F98-165F5336ABBF}"/>
              </a:ext>
            </a:extLst>
          </p:cNvPr>
          <p:cNvPicPr>
            <a:picLocks noChangeAspect="1"/>
          </p:cNvPicPr>
          <p:nvPr userDrawn="1"/>
        </p:nvPicPr>
        <p:blipFill rotWithShape="1">
          <a:blip r:embed="rId3"/>
          <a:srcRect l="-18315" t="15976" r="29196" b="11083"/>
          <a:stretch/>
        </p:blipFill>
        <p:spPr>
          <a:xfrm flipH="1">
            <a:off x="608794" y="1890384"/>
            <a:ext cx="8439100" cy="5375657"/>
          </a:xfrm>
          <a:prstGeom prst="rect">
            <a:avLst/>
          </a:prstGeom>
        </p:spPr>
      </p:pic>
      <p:sp>
        <p:nvSpPr>
          <p:cNvPr id="34" name="Picture Placeholder 17">
            <a:extLst>
              <a:ext uri="{FF2B5EF4-FFF2-40B4-BE49-F238E27FC236}">
                <a16:creationId xmlns:a16="http://schemas.microsoft.com/office/drawing/2014/main" id="{90E9DF56-261E-6140-A484-1D99EF871998}"/>
              </a:ext>
            </a:extLst>
          </p:cNvPr>
          <p:cNvSpPr>
            <a:spLocks noGrp="1"/>
          </p:cNvSpPr>
          <p:nvPr>
            <p:ph type="pic" sz="quarter" idx="10"/>
          </p:nvPr>
        </p:nvSpPr>
        <p:spPr>
          <a:xfrm>
            <a:off x="635271" y="2095585"/>
            <a:ext cx="5130800" cy="3913188"/>
          </a:xfrm>
          <a:prstGeom prst="rect">
            <a:avLst/>
          </a:prstGeom>
          <a:solidFill>
            <a:schemeClr val="bg1">
              <a:lumMod val="85000"/>
            </a:schemeClr>
          </a:solidFill>
        </p:spPr>
        <p:txBody>
          <a:bodyPr/>
          <a:lstStyle>
            <a:lvl1pPr algn="ctr">
              <a:buNone/>
              <a:defRPr sz="1600">
                <a:solidFill>
                  <a:srgbClr val="7F7F7F"/>
                </a:solidFill>
              </a:defRPr>
            </a:lvl1pPr>
          </a:lstStyle>
          <a:p>
            <a:endParaRPr lang="en-US" dirty="0"/>
          </a:p>
          <a:p>
            <a:endParaRPr lang="en-US" dirty="0"/>
          </a:p>
          <a:p>
            <a:endParaRPr lang="en-US" dirty="0"/>
          </a:p>
          <a:p>
            <a:endParaRPr lang="en-US" dirty="0"/>
          </a:p>
          <a:p>
            <a:endParaRPr lang="en-US" dirty="0"/>
          </a:p>
          <a:p>
            <a:endParaRPr lang="en-US" dirty="0"/>
          </a:p>
          <a:p>
            <a:endParaRPr lang="en-US" dirty="0"/>
          </a:p>
          <a:p>
            <a:r>
              <a:rPr lang="en-US" dirty="0"/>
              <a:t>Click to add photo</a:t>
            </a:r>
          </a:p>
        </p:txBody>
      </p:sp>
    </p:spTree>
    <p:extLst>
      <p:ext uri="{BB962C8B-B14F-4D97-AF65-F5344CB8AC3E}">
        <p14:creationId xmlns:p14="http://schemas.microsoft.com/office/powerpoint/2010/main" val="956642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hone Slide">
    <p:spTree>
      <p:nvGrpSpPr>
        <p:cNvPr id="1" name=""/>
        <p:cNvGrpSpPr/>
        <p:nvPr/>
      </p:nvGrpSpPr>
      <p:grpSpPr>
        <a:xfrm>
          <a:off x="0" y="0"/>
          <a:ext cx="0" cy="0"/>
          <a:chOff x="0" y="0"/>
          <a:chExt cx="0" cy="0"/>
        </a:xfrm>
      </p:grpSpPr>
      <p:sp>
        <p:nvSpPr>
          <p:cNvPr id="15" name="Text Placeholder 17">
            <a:extLst>
              <a:ext uri="{FF2B5EF4-FFF2-40B4-BE49-F238E27FC236}">
                <a16:creationId xmlns:a16="http://schemas.microsoft.com/office/drawing/2014/main" id="{DF1DAC0D-1907-5640-B229-4E2606C0663E}"/>
              </a:ext>
            </a:extLst>
          </p:cNvPr>
          <p:cNvSpPr>
            <a:spLocks noGrp="1"/>
          </p:cNvSpPr>
          <p:nvPr>
            <p:ph type="body" sz="quarter" idx="18" hasCustomPrompt="1"/>
          </p:nvPr>
        </p:nvSpPr>
        <p:spPr>
          <a:xfrm>
            <a:off x="607554" y="2016633"/>
            <a:ext cx="5881764" cy="3913188"/>
          </a:xfrm>
          <a:prstGeom prst="rect">
            <a:avLst/>
          </a:prstGeom>
        </p:spPr>
        <p:txBody>
          <a:bodyPr/>
          <a:lstStyle>
            <a:lvl1pPr algn="l">
              <a:buNone/>
              <a:defRPr sz="2400" b="0" i="0" spc="0">
                <a:solidFill>
                  <a:srgbClr val="000000"/>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Click to type…</a:t>
            </a:r>
            <a:endParaRPr lang="en-US" dirty="0"/>
          </a:p>
        </p:txBody>
      </p:sp>
      <p:sp>
        <p:nvSpPr>
          <p:cNvPr id="17" name="Text Placeholder 23">
            <a:extLst>
              <a:ext uri="{FF2B5EF4-FFF2-40B4-BE49-F238E27FC236}">
                <a16:creationId xmlns:a16="http://schemas.microsoft.com/office/drawing/2014/main" id="{DA633199-CEB9-C642-96B5-B07AD16E5C73}"/>
              </a:ext>
            </a:extLst>
          </p:cNvPr>
          <p:cNvSpPr>
            <a:spLocks noGrp="1"/>
          </p:cNvSpPr>
          <p:nvPr>
            <p:ph type="body" sz="quarter" idx="16" hasCustomPrompt="1"/>
          </p:nvPr>
        </p:nvSpPr>
        <p:spPr>
          <a:xfrm>
            <a:off x="607555" y="587575"/>
            <a:ext cx="5881764" cy="992652"/>
          </a:xfrm>
          <a:prstGeom prst="rect">
            <a:avLst/>
          </a:prstGeom>
        </p:spPr>
        <p:txBody>
          <a:bodyPr>
            <a:noAutofit/>
          </a:bodyPr>
          <a:lstStyle>
            <a:lvl1pPr marL="0" indent="0" algn="l">
              <a:buNone/>
              <a:defRPr sz="3600" b="1" i="0">
                <a:solidFill>
                  <a:srgbClr val="EB7339"/>
                </a:solidFill>
                <a:latin typeface="+mn-lt"/>
              </a:defRPr>
            </a:lvl1pPr>
          </a:lstStyle>
          <a:p>
            <a:pPr lvl="0"/>
            <a:r>
              <a:rPr lang="en-US" dirty="0"/>
              <a:t>HEADING</a:t>
            </a:r>
          </a:p>
        </p:txBody>
      </p:sp>
      <p:sp>
        <p:nvSpPr>
          <p:cNvPr id="19" name="Rectangle 18">
            <a:extLst>
              <a:ext uri="{FF2B5EF4-FFF2-40B4-BE49-F238E27FC236}">
                <a16:creationId xmlns:a16="http://schemas.microsoft.com/office/drawing/2014/main" id="{7CB33894-6B85-A64A-8194-AD204557A483}"/>
              </a:ext>
            </a:extLst>
          </p:cNvPr>
          <p:cNvSpPr/>
          <p:nvPr userDrawn="1"/>
        </p:nvSpPr>
        <p:spPr>
          <a:xfrm flipV="1">
            <a:off x="11584445" y="0"/>
            <a:ext cx="601405" cy="6858002"/>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aphic 2">
            <a:extLst>
              <a:ext uri="{FF2B5EF4-FFF2-40B4-BE49-F238E27FC236}">
                <a16:creationId xmlns:a16="http://schemas.microsoft.com/office/drawing/2014/main" id="{CC8770F4-A818-D84D-B5A4-A82372BF67BF}"/>
              </a:ext>
            </a:extLst>
          </p:cNvPr>
          <p:cNvGrpSpPr/>
          <p:nvPr userDrawn="1"/>
        </p:nvGrpSpPr>
        <p:grpSpPr>
          <a:xfrm rot="5400000">
            <a:off x="9431973" y="1179700"/>
            <a:ext cx="3833889" cy="1673865"/>
            <a:chOff x="3357879" y="5072538"/>
            <a:chExt cx="593407" cy="259080"/>
          </a:xfrm>
          <a:solidFill>
            <a:srgbClr val="EB7339"/>
          </a:solidFill>
        </p:grpSpPr>
        <p:sp>
          <p:nvSpPr>
            <p:cNvPr id="22" name="Freeform 21">
              <a:extLst>
                <a:ext uri="{FF2B5EF4-FFF2-40B4-BE49-F238E27FC236}">
                  <a16:creationId xmlns:a16="http://schemas.microsoft.com/office/drawing/2014/main" id="{C6E6B32D-A337-DD4C-9B54-FAF060AD633F}"/>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4" name="Freeform 23">
              <a:extLst>
                <a:ext uri="{FF2B5EF4-FFF2-40B4-BE49-F238E27FC236}">
                  <a16:creationId xmlns:a16="http://schemas.microsoft.com/office/drawing/2014/main" id="{F61359F3-399C-9D40-BEBC-FDB53A3476B4}"/>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5" name="Freeform 24">
              <a:extLst>
                <a:ext uri="{FF2B5EF4-FFF2-40B4-BE49-F238E27FC236}">
                  <a16:creationId xmlns:a16="http://schemas.microsoft.com/office/drawing/2014/main" id="{9B093446-40B3-7641-8615-1BDD38892093}"/>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26" name="Rectangle 25">
            <a:extLst>
              <a:ext uri="{FF2B5EF4-FFF2-40B4-BE49-F238E27FC236}">
                <a16:creationId xmlns:a16="http://schemas.microsoft.com/office/drawing/2014/main" id="{5F05282E-025F-F446-932F-86981B219F63}"/>
              </a:ext>
            </a:extLst>
          </p:cNvPr>
          <p:cNvSpPr/>
          <p:nvPr userDrawn="1"/>
        </p:nvSpPr>
        <p:spPr>
          <a:xfrm rot="16200000">
            <a:off x="10337385" y="4698010"/>
            <a:ext cx="3173496" cy="200055"/>
          </a:xfrm>
          <a:prstGeom prst="rect">
            <a:avLst/>
          </a:prstGeom>
        </p:spPr>
        <p:txBody>
          <a:bodyPr wrap="square">
            <a:spAutoFit/>
          </a:bodyPr>
          <a:lstStyle/>
          <a:p>
            <a:pPr algn="l"/>
            <a:r>
              <a:rPr lang="en-IE" sz="700" b="0" i="0" u="none" strike="noStrike" kern="1000" spc="270" baseline="0" dirty="0">
                <a:solidFill>
                  <a:schemeClr val="bg1"/>
                </a:solidFill>
                <a:effectLst/>
                <a:latin typeface="Calibri" panose="020F0502020204030204" pitchFamily="34" charset="0"/>
                <a:ea typeface="Open Sans" panose="020B0606030504020204" pitchFamily="34" charset="0"/>
                <a:cs typeface="Calibri" panose="020F0502020204030204" pitchFamily="34" charset="0"/>
              </a:rPr>
              <a:t>Local Learning Communities</a:t>
            </a:r>
            <a:endParaRPr lang="en-US" sz="700" b="0" i="0" kern="1000" spc="270" baseline="0" dirty="0">
              <a:solidFill>
                <a:schemeClr val="bg1"/>
              </a:solidFill>
              <a:latin typeface="Calibri" panose="020F0502020204030204" pitchFamily="34" charset="0"/>
              <a:ea typeface="Open Sans" panose="020B0606030504020204" pitchFamily="34" charset="0"/>
              <a:cs typeface="Calibri" panose="020F0502020204030204" pitchFamily="34" charset="0"/>
            </a:endParaRPr>
          </a:p>
        </p:txBody>
      </p:sp>
      <p:pic>
        <p:nvPicPr>
          <p:cNvPr id="27" name="Picture 26">
            <a:extLst>
              <a:ext uri="{FF2B5EF4-FFF2-40B4-BE49-F238E27FC236}">
                <a16:creationId xmlns:a16="http://schemas.microsoft.com/office/drawing/2014/main" id="{4C350C81-7962-7341-8F97-5662266A881B}"/>
              </a:ext>
            </a:extLst>
          </p:cNvPr>
          <p:cNvPicPr>
            <a:picLocks noChangeAspect="1"/>
          </p:cNvPicPr>
          <p:nvPr userDrawn="1"/>
        </p:nvPicPr>
        <p:blipFill>
          <a:blip r:embed="rId2"/>
          <a:stretch>
            <a:fillRect/>
          </a:stretch>
        </p:blipFill>
        <p:spPr>
          <a:xfrm>
            <a:off x="11867884" y="6500219"/>
            <a:ext cx="127000" cy="127000"/>
          </a:xfrm>
          <a:prstGeom prst="rect">
            <a:avLst/>
          </a:prstGeom>
        </p:spPr>
      </p:pic>
      <p:pic>
        <p:nvPicPr>
          <p:cNvPr id="28" name="Picture 27" descr="iPhone6_mockup_front_white.png">
            <a:extLst>
              <a:ext uri="{FF2B5EF4-FFF2-40B4-BE49-F238E27FC236}">
                <a16:creationId xmlns:a16="http://schemas.microsoft.com/office/drawing/2014/main" id="{2E93F037-6935-B341-918A-EA8992508761}"/>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920581" y="354148"/>
            <a:ext cx="4094254" cy="6404164"/>
          </a:xfrm>
          <a:prstGeom prst="rect">
            <a:avLst/>
          </a:prstGeom>
        </p:spPr>
      </p:pic>
      <p:sp>
        <p:nvSpPr>
          <p:cNvPr id="29" name="Picture Placeholder 17">
            <a:extLst>
              <a:ext uri="{FF2B5EF4-FFF2-40B4-BE49-F238E27FC236}">
                <a16:creationId xmlns:a16="http://schemas.microsoft.com/office/drawing/2014/main" id="{004A5DED-3F17-794E-9C41-7AB99A6F7EC3}"/>
              </a:ext>
            </a:extLst>
          </p:cNvPr>
          <p:cNvSpPr>
            <a:spLocks noGrp="1"/>
          </p:cNvSpPr>
          <p:nvPr>
            <p:ph type="pic" sz="quarter" idx="10"/>
          </p:nvPr>
        </p:nvSpPr>
        <p:spPr>
          <a:xfrm>
            <a:off x="7735037" y="1373925"/>
            <a:ext cx="2444127" cy="4336988"/>
          </a:xfrm>
          <a:prstGeom prst="rect">
            <a:avLst/>
          </a:prstGeom>
          <a:solidFill>
            <a:schemeClr val="bg1">
              <a:lumMod val="85000"/>
            </a:schemeClr>
          </a:solidFill>
        </p:spPr>
        <p:txBody>
          <a:bodyPr/>
          <a:lstStyle>
            <a:lvl1pPr algn="ctr">
              <a:buNone/>
              <a:defRPr sz="1600">
                <a:solidFill>
                  <a:srgbClr val="7F7F7F"/>
                </a:solidFill>
              </a:defRPr>
            </a:lvl1pPr>
          </a:lstStyle>
          <a:p>
            <a:endParaRPr lang="en-US" dirty="0"/>
          </a:p>
          <a:p>
            <a:endParaRPr lang="en-US" dirty="0"/>
          </a:p>
          <a:p>
            <a:endParaRPr lang="en-US" dirty="0"/>
          </a:p>
          <a:p>
            <a:endParaRPr lang="en-US" dirty="0"/>
          </a:p>
          <a:p>
            <a:endParaRPr lang="en-US" dirty="0"/>
          </a:p>
          <a:p>
            <a:endParaRPr lang="en-US" dirty="0"/>
          </a:p>
          <a:p>
            <a:endParaRPr lang="en-US" dirty="0"/>
          </a:p>
          <a:p>
            <a:r>
              <a:rPr lang="en-US" dirty="0"/>
              <a:t>Click to add photo</a:t>
            </a:r>
          </a:p>
        </p:txBody>
      </p:sp>
    </p:spTree>
    <p:extLst>
      <p:ext uri="{BB962C8B-B14F-4D97-AF65-F5344CB8AC3E}">
        <p14:creationId xmlns:p14="http://schemas.microsoft.com/office/powerpoint/2010/main" val="4108775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8E93966-46F3-394F-88D7-D58DF0274DE3}"/>
              </a:ext>
            </a:extLst>
          </p:cNvPr>
          <p:cNvSpPr/>
          <p:nvPr userDrawn="1"/>
        </p:nvSpPr>
        <p:spPr>
          <a:xfrm rot="16200000">
            <a:off x="2667000" y="-2667000"/>
            <a:ext cx="6858001" cy="12191999"/>
          </a:xfrm>
          <a:prstGeom prst="rect">
            <a:avLst/>
          </a:prstGeom>
          <a:solidFill>
            <a:srgbClr val="35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1521E2A3-1467-7D4A-B512-BB50457663AE}"/>
              </a:ext>
            </a:extLst>
          </p:cNvPr>
          <p:cNvGrpSpPr/>
          <p:nvPr userDrawn="1"/>
        </p:nvGrpSpPr>
        <p:grpSpPr>
          <a:xfrm rot="16200000">
            <a:off x="1468988" y="4484554"/>
            <a:ext cx="1673859" cy="3833889"/>
            <a:chOff x="-31447" y="6044462"/>
            <a:chExt cx="1673859" cy="3833889"/>
          </a:xfrm>
        </p:grpSpPr>
        <p:sp>
          <p:nvSpPr>
            <p:cNvPr id="22" name="Freeform 21">
              <a:extLst>
                <a:ext uri="{FF2B5EF4-FFF2-40B4-BE49-F238E27FC236}">
                  <a16:creationId xmlns:a16="http://schemas.microsoft.com/office/drawing/2014/main" id="{A1E9198D-315E-2F4D-9B06-2275A9316167}"/>
                </a:ext>
              </a:extLst>
            </p:cNvPr>
            <p:cNvSpPr/>
            <p:nvPr/>
          </p:nvSpPr>
          <p:spPr>
            <a:xfrm rot="16200000">
              <a:off x="-1108387" y="7127553"/>
              <a:ext cx="3833889" cy="1667708"/>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3" name="Freeform 22">
              <a:extLst>
                <a:ext uri="{FF2B5EF4-FFF2-40B4-BE49-F238E27FC236}">
                  <a16:creationId xmlns:a16="http://schemas.microsoft.com/office/drawing/2014/main" id="{8157F205-341E-8A49-B701-8A0711BC7D22}"/>
                </a:ext>
              </a:extLst>
            </p:cNvPr>
            <p:cNvSpPr/>
            <p:nvPr/>
          </p:nvSpPr>
          <p:spPr>
            <a:xfrm rot="16200000">
              <a:off x="-726837" y="7102937"/>
              <a:ext cx="2806181" cy="1415401"/>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4" name="Freeform 23">
              <a:extLst>
                <a:ext uri="{FF2B5EF4-FFF2-40B4-BE49-F238E27FC236}">
                  <a16:creationId xmlns:a16="http://schemas.microsoft.com/office/drawing/2014/main" id="{9724E577-0089-204F-B868-DF57D98A531B}"/>
                </a:ext>
              </a:extLst>
            </p:cNvPr>
            <p:cNvSpPr/>
            <p:nvPr/>
          </p:nvSpPr>
          <p:spPr>
            <a:xfrm rot="16200000">
              <a:off x="-714532" y="7256778"/>
              <a:ext cx="2116949" cy="750778"/>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29" name="Rectangle 28">
            <a:extLst>
              <a:ext uri="{FF2B5EF4-FFF2-40B4-BE49-F238E27FC236}">
                <a16:creationId xmlns:a16="http://schemas.microsoft.com/office/drawing/2014/main" id="{4EAF78DF-955E-B046-9886-B61B5611DEB6}"/>
              </a:ext>
            </a:extLst>
          </p:cNvPr>
          <p:cNvSpPr/>
          <p:nvPr userDrawn="1"/>
        </p:nvSpPr>
        <p:spPr>
          <a:xfrm rot="16200000">
            <a:off x="4666460" y="-4269427"/>
            <a:ext cx="2853264" cy="12192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a:t>
            </a:r>
          </a:p>
        </p:txBody>
      </p:sp>
      <p:grpSp>
        <p:nvGrpSpPr>
          <p:cNvPr id="139" name="Group 138">
            <a:extLst>
              <a:ext uri="{FF2B5EF4-FFF2-40B4-BE49-F238E27FC236}">
                <a16:creationId xmlns:a16="http://schemas.microsoft.com/office/drawing/2014/main" id="{98123A2A-7D75-424F-AAEB-0D48562B1D49}"/>
              </a:ext>
            </a:extLst>
          </p:cNvPr>
          <p:cNvGrpSpPr/>
          <p:nvPr userDrawn="1"/>
        </p:nvGrpSpPr>
        <p:grpSpPr>
          <a:xfrm>
            <a:off x="9456007" y="2296255"/>
            <a:ext cx="2735993" cy="679345"/>
            <a:chOff x="0" y="0"/>
            <a:chExt cx="2301694" cy="571500"/>
          </a:xfrm>
        </p:grpSpPr>
        <p:sp>
          <p:nvSpPr>
            <p:cNvPr id="140" name="Rectangle 139">
              <a:extLst>
                <a:ext uri="{FF2B5EF4-FFF2-40B4-BE49-F238E27FC236}">
                  <a16:creationId xmlns:a16="http://schemas.microsoft.com/office/drawing/2014/main" id="{FE702213-D8BD-1C41-9BF0-B2F9A16FDEB9}"/>
                </a:ext>
              </a:extLst>
            </p:cNvPr>
            <p:cNvSpPr/>
            <p:nvPr/>
          </p:nvSpPr>
          <p:spPr>
            <a:xfrm>
              <a:off x="0" y="0"/>
              <a:ext cx="2301694" cy="571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pic>
          <p:nvPicPr>
            <p:cNvPr id="141" name="Picture 140">
              <a:extLst>
                <a:ext uri="{FF2B5EF4-FFF2-40B4-BE49-F238E27FC236}">
                  <a16:creationId xmlns:a16="http://schemas.microsoft.com/office/drawing/2014/main" id="{5BA3D805-EF80-E843-8014-280FC382BE1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44449"/>
            <a:stretch/>
          </p:blipFill>
          <p:spPr bwMode="auto">
            <a:xfrm>
              <a:off x="312965" y="96237"/>
              <a:ext cx="1675765" cy="384810"/>
            </a:xfrm>
            <a:prstGeom prst="rect">
              <a:avLst/>
            </a:prstGeom>
            <a:ln>
              <a:noFill/>
            </a:ln>
            <a:extLst>
              <a:ext uri="{53640926-AAD7-44D8-BBD7-CCE9431645EC}">
                <a14:shadowObscured xmlns:a14="http://schemas.microsoft.com/office/drawing/2010/main"/>
              </a:ext>
            </a:extLst>
          </p:spPr>
        </p:pic>
      </p:grpSp>
      <p:sp>
        <p:nvSpPr>
          <p:cNvPr id="143" name="Rectangle 142">
            <a:extLst>
              <a:ext uri="{FF2B5EF4-FFF2-40B4-BE49-F238E27FC236}">
                <a16:creationId xmlns:a16="http://schemas.microsoft.com/office/drawing/2014/main" id="{1A35EDDF-C19B-0344-B276-D0AAE90671EB}"/>
              </a:ext>
            </a:extLst>
          </p:cNvPr>
          <p:cNvSpPr/>
          <p:nvPr userDrawn="1"/>
        </p:nvSpPr>
        <p:spPr>
          <a:xfrm>
            <a:off x="7753690" y="6174674"/>
            <a:ext cx="4049337" cy="697353"/>
          </a:xfrm>
          <a:prstGeom prst="rect">
            <a:avLst/>
          </a:prstGeom>
          <a:solidFill>
            <a:srgbClr val="EB733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145" name="Text Placeholder 32">
            <a:extLst>
              <a:ext uri="{FF2B5EF4-FFF2-40B4-BE49-F238E27FC236}">
                <a16:creationId xmlns:a16="http://schemas.microsoft.com/office/drawing/2014/main" id="{A4B843D6-D64E-B84C-9B42-CB0537BA840E}"/>
              </a:ext>
            </a:extLst>
          </p:cNvPr>
          <p:cNvSpPr>
            <a:spLocks noGrp="1"/>
          </p:cNvSpPr>
          <p:nvPr>
            <p:ph type="body" sz="quarter" idx="13" hasCustomPrompt="1"/>
          </p:nvPr>
        </p:nvSpPr>
        <p:spPr>
          <a:xfrm>
            <a:off x="8046392" y="6282268"/>
            <a:ext cx="3463932" cy="466127"/>
          </a:xfrm>
          <a:prstGeom prst="rect">
            <a:avLst/>
          </a:prstGeom>
        </p:spPr>
        <p:txBody>
          <a:bodyPr>
            <a:noAutofit/>
          </a:bodyPr>
          <a:lstStyle>
            <a:lvl1pPr marL="0" indent="0" algn="ctr">
              <a:lnSpc>
                <a:spcPct val="100000"/>
              </a:lnSpc>
              <a:spcBef>
                <a:spcPts val="0"/>
              </a:spcBef>
              <a:buNone/>
              <a:defRPr sz="2400" b="0" i="0">
                <a:solidFill>
                  <a:schemeClr val="bg1"/>
                </a:solidFill>
                <a:latin typeface="Calibri" panose="020F0502020204030204" pitchFamily="34" charset="0"/>
                <a:cs typeface="Calibri" panose="020F0502020204030204" pitchFamily="34" charset="0"/>
              </a:defRPr>
            </a:lvl1pPr>
            <a:lvl2pPr marL="377967" indent="0">
              <a:buNone/>
              <a:defRPr sz="3200">
                <a:solidFill>
                  <a:srgbClr val="011E3B"/>
                </a:solidFill>
                <a:latin typeface="Montserrat" pitchFamily="2" charset="77"/>
              </a:defRPr>
            </a:lvl2pPr>
            <a:lvl3pPr marL="755934" indent="0">
              <a:buNone/>
              <a:defRPr sz="3200">
                <a:solidFill>
                  <a:srgbClr val="011E3B"/>
                </a:solidFill>
                <a:latin typeface="Montserrat" pitchFamily="2" charset="77"/>
              </a:defRPr>
            </a:lvl3pPr>
            <a:lvl4pPr marL="1133901" indent="0">
              <a:buNone/>
              <a:defRPr sz="3200">
                <a:solidFill>
                  <a:srgbClr val="011E3B"/>
                </a:solidFill>
                <a:latin typeface="Montserrat" pitchFamily="2" charset="77"/>
              </a:defRPr>
            </a:lvl4pPr>
            <a:lvl5pPr marL="1511869" indent="0">
              <a:buNone/>
              <a:defRPr sz="3200">
                <a:solidFill>
                  <a:srgbClr val="011E3B"/>
                </a:solidFill>
                <a:latin typeface="Montserrat" pitchFamily="2" charset="77"/>
              </a:defRPr>
            </a:lvl5pPr>
          </a:lstStyle>
          <a:p>
            <a:pPr lvl="0"/>
            <a:r>
              <a:rPr lang="en-GB" dirty="0" err="1"/>
              <a:t>www.website.eu</a:t>
            </a:r>
            <a:endParaRPr lang="en-US" dirty="0"/>
          </a:p>
        </p:txBody>
      </p:sp>
      <p:pic>
        <p:nvPicPr>
          <p:cNvPr id="40" name="Picture 39" descr="Logo, company name&#10;&#10;Description automatically generated">
            <a:extLst>
              <a:ext uri="{FF2B5EF4-FFF2-40B4-BE49-F238E27FC236}">
                <a16:creationId xmlns:a16="http://schemas.microsoft.com/office/drawing/2014/main" id="{5267AE87-6603-EB4B-9A99-EF2145BC2842}"/>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87577" y="781509"/>
            <a:ext cx="3397876" cy="2043133"/>
          </a:xfrm>
          <a:prstGeom prst="rect">
            <a:avLst/>
          </a:prstGeom>
        </p:spPr>
      </p:pic>
      <p:grpSp>
        <p:nvGrpSpPr>
          <p:cNvPr id="41" name="Group 40">
            <a:extLst>
              <a:ext uri="{FF2B5EF4-FFF2-40B4-BE49-F238E27FC236}">
                <a16:creationId xmlns:a16="http://schemas.microsoft.com/office/drawing/2014/main" id="{DCF04D01-F810-434F-AE4D-14069B67996E}"/>
              </a:ext>
            </a:extLst>
          </p:cNvPr>
          <p:cNvGrpSpPr/>
          <p:nvPr userDrawn="1"/>
        </p:nvGrpSpPr>
        <p:grpSpPr>
          <a:xfrm rot="16200000">
            <a:off x="8941428" y="-1080015"/>
            <a:ext cx="1673859" cy="3833889"/>
            <a:chOff x="6420816" y="1164037"/>
            <a:chExt cx="1673859" cy="3833889"/>
          </a:xfrm>
        </p:grpSpPr>
        <p:sp>
          <p:nvSpPr>
            <p:cNvPr id="42" name="Freeform 41">
              <a:extLst>
                <a:ext uri="{FF2B5EF4-FFF2-40B4-BE49-F238E27FC236}">
                  <a16:creationId xmlns:a16="http://schemas.microsoft.com/office/drawing/2014/main" id="{B7E871B6-8344-2B45-A4EA-952BB3F7EF85}"/>
                </a:ext>
              </a:extLst>
            </p:cNvPr>
            <p:cNvSpPr/>
            <p:nvPr/>
          </p:nvSpPr>
          <p:spPr>
            <a:xfrm rot="5400000">
              <a:off x="5337725" y="2247128"/>
              <a:ext cx="3833889" cy="1667708"/>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43" name="Freeform 42">
              <a:extLst>
                <a:ext uri="{FF2B5EF4-FFF2-40B4-BE49-F238E27FC236}">
                  <a16:creationId xmlns:a16="http://schemas.microsoft.com/office/drawing/2014/main" id="{F0A5A1EE-EAD8-6B41-BE14-0F9C1B4248FE}"/>
                </a:ext>
              </a:extLst>
            </p:cNvPr>
            <p:cNvSpPr/>
            <p:nvPr/>
          </p:nvSpPr>
          <p:spPr>
            <a:xfrm rot="5400000">
              <a:off x="5983883" y="2524051"/>
              <a:ext cx="2806181" cy="1415401"/>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44" name="Freeform 43">
              <a:extLst>
                <a:ext uri="{FF2B5EF4-FFF2-40B4-BE49-F238E27FC236}">
                  <a16:creationId xmlns:a16="http://schemas.microsoft.com/office/drawing/2014/main" id="{85128198-17F1-784F-B008-391BFF1A696C}"/>
                </a:ext>
              </a:extLst>
            </p:cNvPr>
            <p:cNvSpPr/>
            <p:nvPr/>
          </p:nvSpPr>
          <p:spPr>
            <a:xfrm rot="5400000">
              <a:off x="6660811" y="3034832"/>
              <a:ext cx="2116949" cy="750778"/>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45" name="Text Placeholder 17">
            <a:extLst>
              <a:ext uri="{FF2B5EF4-FFF2-40B4-BE49-F238E27FC236}">
                <a16:creationId xmlns:a16="http://schemas.microsoft.com/office/drawing/2014/main" id="{DEDFEDC8-283D-9E48-A4C5-512106986D58}"/>
              </a:ext>
            </a:extLst>
          </p:cNvPr>
          <p:cNvSpPr>
            <a:spLocks noGrp="1"/>
          </p:cNvSpPr>
          <p:nvPr>
            <p:ph type="body" sz="quarter" idx="18" hasCustomPrompt="1"/>
          </p:nvPr>
        </p:nvSpPr>
        <p:spPr>
          <a:xfrm>
            <a:off x="617357" y="4486051"/>
            <a:ext cx="5881764" cy="796508"/>
          </a:xfrm>
          <a:prstGeom prst="rect">
            <a:avLst/>
          </a:prstGeom>
        </p:spPr>
        <p:txBody>
          <a:bodyPr/>
          <a:lstStyle>
            <a:lvl1pPr algn="l">
              <a:buNone/>
              <a:defRPr sz="2400" b="0" i="0" spc="0">
                <a:solidFill>
                  <a:schemeClr val="bg1"/>
                </a:solidFill>
                <a:latin typeface="+mn-lt"/>
              </a:defRPr>
            </a:lvl1pPr>
            <a:lvl2pPr>
              <a:buNone/>
              <a:defRPr sz="2000" b="0" i="0" spc="300">
                <a:solidFill>
                  <a:schemeClr val="bg1"/>
                </a:solidFill>
                <a:latin typeface="Montserrat Light" pitchFamily="2" charset="77"/>
              </a:defRPr>
            </a:lvl2pPr>
            <a:lvl3pPr>
              <a:buNone/>
              <a:defRPr sz="2000" b="0" i="0" spc="300">
                <a:solidFill>
                  <a:schemeClr val="bg1"/>
                </a:solidFill>
                <a:latin typeface="Montserrat Light" pitchFamily="2" charset="77"/>
              </a:defRPr>
            </a:lvl3pPr>
            <a:lvl4pPr>
              <a:buNone/>
              <a:defRPr sz="2000" b="0" i="0" spc="300">
                <a:solidFill>
                  <a:schemeClr val="bg1"/>
                </a:solidFill>
                <a:latin typeface="Montserrat Light" pitchFamily="2" charset="77"/>
              </a:defRPr>
            </a:lvl4pPr>
            <a:lvl5pPr>
              <a:buNone/>
              <a:defRPr sz="2000" b="0" i="0" spc="300">
                <a:solidFill>
                  <a:schemeClr val="bg1"/>
                </a:solidFill>
                <a:latin typeface="Montserrat Light" pitchFamily="2" charset="77"/>
              </a:defRPr>
            </a:lvl5pPr>
          </a:lstStyle>
          <a:p>
            <a:pPr lvl="0"/>
            <a:r>
              <a:rPr lang="en-GB" dirty="0"/>
              <a:t>Any Questions?</a:t>
            </a:r>
            <a:endParaRPr lang="en-US" dirty="0"/>
          </a:p>
        </p:txBody>
      </p:sp>
      <p:sp>
        <p:nvSpPr>
          <p:cNvPr id="46" name="Text Placeholder 23">
            <a:extLst>
              <a:ext uri="{FF2B5EF4-FFF2-40B4-BE49-F238E27FC236}">
                <a16:creationId xmlns:a16="http://schemas.microsoft.com/office/drawing/2014/main" id="{A533C557-EAB9-A644-A91D-5D8749DF0882}"/>
              </a:ext>
            </a:extLst>
          </p:cNvPr>
          <p:cNvSpPr>
            <a:spLocks noGrp="1"/>
          </p:cNvSpPr>
          <p:nvPr>
            <p:ph type="body" sz="quarter" idx="16" hasCustomPrompt="1"/>
          </p:nvPr>
        </p:nvSpPr>
        <p:spPr>
          <a:xfrm>
            <a:off x="639015" y="3790144"/>
            <a:ext cx="5881764" cy="634242"/>
          </a:xfrm>
          <a:prstGeom prst="rect">
            <a:avLst/>
          </a:prstGeom>
        </p:spPr>
        <p:txBody>
          <a:bodyPr>
            <a:noAutofit/>
          </a:bodyPr>
          <a:lstStyle>
            <a:lvl1pPr marL="0" indent="0" algn="l">
              <a:buNone/>
              <a:defRPr sz="3600" b="1" i="0">
                <a:solidFill>
                  <a:schemeClr val="bg1"/>
                </a:solidFill>
                <a:latin typeface="+mn-lt"/>
              </a:defRPr>
            </a:lvl1pPr>
          </a:lstStyle>
          <a:p>
            <a:pPr lvl="0"/>
            <a:r>
              <a:rPr lang="en-US" dirty="0"/>
              <a:t>THANK YOU</a:t>
            </a:r>
          </a:p>
        </p:txBody>
      </p:sp>
      <p:sp>
        <p:nvSpPr>
          <p:cNvPr id="48" name="Rectangle 47">
            <a:extLst>
              <a:ext uri="{FF2B5EF4-FFF2-40B4-BE49-F238E27FC236}">
                <a16:creationId xmlns:a16="http://schemas.microsoft.com/office/drawing/2014/main" id="{BEB283AA-67EC-3446-9575-2319D6D1985C}"/>
              </a:ext>
            </a:extLst>
          </p:cNvPr>
          <p:cNvSpPr/>
          <p:nvPr userDrawn="1"/>
        </p:nvSpPr>
        <p:spPr>
          <a:xfrm rot="16200000">
            <a:off x="4264799" y="1983809"/>
            <a:ext cx="3288243" cy="13053842"/>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70682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ullet Point x3 slide with photo">
  <p:cSld name="1_Bullet Point x3 slide with photo">
    <p:spTree>
      <p:nvGrpSpPr>
        <p:cNvPr id="1" name="Shape 103"/>
        <p:cNvGrpSpPr/>
        <p:nvPr/>
      </p:nvGrpSpPr>
      <p:grpSpPr>
        <a:xfrm>
          <a:off x="0" y="0"/>
          <a:ext cx="0" cy="0"/>
          <a:chOff x="0" y="0"/>
          <a:chExt cx="0" cy="0"/>
        </a:xfrm>
      </p:grpSpPr>
      <p:sp>
        <p:nvSpPr>
          <p:cNvPr id="104" name="Google Shape;104;p10"/>
          <p:cNvSpPr/>
          <p:nvPr/>
        </p:nvSpPr>
        <p:spPr>
          <a:xfrm>
            <a:off x="0" y="16329"/>
            <a:ext cx="4780547" cy="6858000"/>
          </a:xfrm>
          <a:prstGeom prst="rect">
            <a:avLst/>
          </a:prstGeom>
          <a:solidFill>
            <a:srgbClr val="354F92"/>
          </a:solidFill>
          <a:ln w="12700" cap="flat" cmpd="sng">
            <a:solidFill>
              <a:srgbClr val="054F5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5" name="Google Shape;105;p10"/>
          <p:cNvSpPr txBox="1">
            <a:spLocks noGrp="1"/>
          </p:cNvSpPr>
          <p:nvPr>
            <p:ph type="body" idx="1"/>
          </p:nvPr>
        </p:nvSpPr>
        <p:spPr>
          <a:xfrm>
            <a:off x="4912293" y="846903"/>
            <a:ext cx="6562677" cy="33941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1000"/>
              </a:spcBef>
              <a:spcAft>
                <a:spcPts val="0"/>
              </a:spcAft>
              <a:buClr>
                <a:srgbClr val="EB7339"/>
              </a:buClr>
              <a:buSzPts val="2400"/>
              <a:buFont typeface="Arial"/>
              <a:buNone/>
              <a:defRPr sz="2400" b="1" i="0" u="none" strike="noStrike" cap="none">
                <a:solidFill>
                  <a:srgbClr val="EB7339"/>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06" name="Google Shape;106;p10"/>
          <p:cNvSpPr txBox="1">
            <a:spLocks noGrp="1"/>
          </p:cNvSpPr>
          <p:nvPr>
            <p:ph type="body" idx="2"/>
          </p:nvPr>
        </p:nvSpPr>
        <p:spPr>
          <a:xfrm>
            <a:off x="4912294" y="1345616"/>
            <a:ext cx="6553234" cy="999383"/>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1000"/>
              </a:spcBef>
              <a:spcAft>
                <a:spcPts val="0"/>
              </a:spcAft>
              <a:buClr>
                <a:srgbClr val="000000"/>
              </a:buClr>
              <a:buSzPts val="2200"/>
              <a:buFont typeface="Arial"/>
              <a:buNone/>
              <a:defRPr sz="2200" b="0" i="0" u="none" strike="noStrike" cap="none">
                <a:solidFill>
                  <a:srgbClr val="000000"/>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07" name="Google Shape;107;p10"/>
          <p:cNvSpPr txBox="1">
            <a:spLocks noGrp="1"/>
          </p:cNvSpPr>
          <p:nvPr>
            <p:ph type="body" idx="3"/>
          </p:nvPr>
        </p:nvSpPr>
        <p:spPr>
          <a:xfrm>
            <a:off x="3880331" y="614396"/>
            <a:ext cx="1232765" cy="95562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30000"/>
              </a:lnSpc>
              <a:spcBef>
                <a:spcPts val="1000"/>
              </a:spcBef>
              <a:spcAft>
                <a:spcPts val="0"/>
              </a:spcAft>
              <a:buClr>
                <a:schemeClr val="lt1"/>
              </a:buClr>
              <a:buSzPts val="4400"/>
              <a:buFont typeface="Arial"/>
              <a:buNone/>
              <a:defRPr sz="4400" b="1"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08" name="Google Shape;108;p10"/>
          <p:cNvSpPr txBox="1">
            <a:spLocks noGrp="1"/>
          </p:cNvSpPr>
          <p:nvPr>
            <p:ph type="body" idx="4"/>
          </p:nvPr>
        </p:nvSpPr>
        <p:spPr>
          <a:xfrm>
            <a:off x="4912292" y="2770036"/>
            <a:ext cx="6562677" cy="33941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1000"/>
              </a:spcBef>
              <a:spcAft>
                <a:spcPts val="0"/>
              </a:spcAft>
              <a:buClr>
                <a:srgbClr val="EB7339"/>
              </a:buClr>
              <a:buSzPts val="2400"/>
              <a:buFont typeface="Arial"/>
              <a:buNone/>
              <a:defRPr sz="2400" b="1" i="0" u="none" strike="noStrike" cap="none">
                <a:solidFill>
                  <a:srgbClr val="EB7339"/>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09" name="Google Shape;109;p10"/>
          <p:cNvSpPr txBox="1">
            <a:spLocks noGrp="1"/>
          </p:cNvSpPr>
          <p:nvPr>
            <p:ph type="body" idx="5"/>
          </p:nvPr>
        </p:nvSpPr>
        <p:spPr>
          <a:xfrm>
            <a:off x="4912293" y="3268749"/>
            <a:ext cx="6553234" cy="999383"/>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1000"/>
              </a:spcBef>
              <a:spcAft>
                <a:spcPts val="0"/>
              </a:spcAft>
              <a:buClr>
                <a:srgbClr val="000000"/>
              </a:buClr>
              <a:buSzPts val="2200"/>
              <a:buFont typeface="Arial"/>
              <a:buNone/>
              <a:defRPr sz="2200" b="0" i="0" u="none" strike="noStrike" cap="none">
                <a:solidFill>
                  <a:srgbClr val="000000"/>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10" name="Google Shape;110;p10"/>
          <p:cNvSpPr txBox="1">
            <a:spLocks noGrp="1"/>
          </p:cNvSpPr>
          <p:nvPr>
            <p:ph type="body" idx="6"/>
          </p:nvPr>
        </p:nvSpPr>
        <p:spPr>
          <a:xfrm>
            <a:off x="4927790" y="4633833"/>
            <a:ext cx="6562677" cy="33941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1000"/>
              </a:spcBef>
              <a:spcAft>
                <a:spcPts val="0"/>
              </a:spcAft>
              <a:buClr>
                <a:srgbClr val="EB7339"/>
              </a:buClr>
              <a:buSzPts val="2400"/>
              <a:buFont typeface="Arial"/>
              <a:buNone/>
              <a:defRPr sz="2400" b="1" i="0" u="none" strike="noStrike" cap="none">
                <a:solidFill>
                  <a:srgbClr val="EB7339"/>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11" name="Google Shape;111;p10"/>
          <p:cNvSpPr txBox="1">
            <a:spLocks noGrp="1"/>
          </p:cNvSpPr>
          <p:nvPr>
            <p:ph type="body" idx="7"/>
          </p:nvPr>
        </p:nvSpPr>
        <p:spPr>
          <a:xfrm>
            <a:off x="4927791" y="5132546"/>
            <a:ext cx="6553234" cy="999383"/>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1000"/>
              </a:spcBef>
              <a:spcAft>
                <a:spcPts val="0"/>
              </a:spcAft>
              <a:buClr>
                <a:srgbClr val="000000"/>
              </a:buClr>
              <a:buSzPts val="2200"/>
              <a:buFont typeface="Arial"/>
              <a:buNone/>
              <a:defRPr sz="2200" b="0" i="0" u="none" strike="noStrike" cap="none">
                <a:solidFill>
                  <a:srgbClr val="000000"/>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12" name="Google Shape;112;p10"/>
          <p:cNvSpPr>
            <a:spLocks noGrp="1"/>
          </p:cNvSpPr>
          <p:nvPr>
            <p:ph type="pic" idx="8"/>
          </p:nvPr>
        </p:nvSpPr>
        <p:spPr>
          <a:xfrm>
            <a:off x="-48344" y="0"/>
            <a:ext cx="3570477" cy="6858000"/>
          </a:xfrm>
          <a:prstGeom prst="rect">
            <a:avLst/>
          </a:prstGeom>
          <a:solidFill>
            <a:srgbClr val="D8D8D8"/>
          </a:solidFill>
          <a:ln>
            <a:noFill/>
          </a:ln>
        </p:spPr>
      </p:sp>
      <p:sp>
        <p:nvSpPr>
          <p:cNvPr id="113" name="Google Shape;113;p10"/>
          <p:cNvSpPr txBox="1">
            <a:spLocks noGrp="1"/>
          </p:cNvSpPr>
          <p:nvPr>
            <p:ph type="body" idx="9"/>
          </p:nvPr>
        </p:nvSpPr>
        <p:spPr>
          <a:xfrm>
            <a:off x="3918849" y="2558717"/>
            <a:ext cx="1232765" cy="95562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30000"/>
              </a:lnSpc>
              <a:spcBef>
                <a:spcPts val="1000"/>
              </a:spcBef>
              <a:spcAft>
                <a:spcPts val="0"/>
              </a:spcAft>
              <a:buClr>
                <a:schemeClr val="lt1"/>
              </a:buClr>
              <a:buSzPts val="4400"/>
              <a:buFont typeface="Arial"/>
              <a:buNone/>
              <a:defRPr sz="4400" b="1"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14" name="Google Shape;114;p10"/>
          <p:cNvSpPr txBox="1">
            <a:spLocks noGrp="1"/>
          </p:cNvSpPr>
          <p:nvPr>
            <p:ph type="body" idx="13"/>
          </p:nvPr>
        </p:nvSpPr>
        <p:spPr>
          <a:xfrm>
            <a:off x="3918849" y="4410972"/>
            <a:ext cx="1232765" cy="95562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30000"/>
              </a:lnSpc>
              <a:spcBef>
                <a:spcPts val="1000"/>
              </a:spcBef>
              <a:spcAft>
                <a:spcPts val="0"/>
              </a:spcAft>
              <a:buClr>
                <a:schemeClr val="lt1"/>
              </a:buClr>
              <a:buSzPts val="4400"/>
              <a:buFont typeface="Arial"/>
              <a:buNone/>
              <a:defRPr sz="4400" b="1"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10387353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Slide" userDrawn="1">
  <p:cSld name="2_Content Slide">
    <p:spTree>
      <p:nvGrpSpPr>
        <p:cNvPr id="1" name="Shape 30"/>
        <p:cNvGrpSpPr/>
        <p:nvPr/>
      </p:nvGrpSpPr>
      <p:grpSpPr>
        <a:xfrm>
          <a:off x="0" y="0"/>
          <a:ext cx="0" cy="0"/>
          <a:chOff x="0" y="0"/>
          <a:chExt cx="0" cy="0"/>
        </a:xfrm>
      </p:grpSpPr>
      <p:sp>
        <p:nvSpPr>
          <p:cNvPr id="31" name="Google Shape;31;p4"/>
          <p:cNvSpPr/>
          <p:nvPr/>
        </p:nvSpPr>
        <p:spPr>
          <a:xfrm rot="10800000" flipH="1">
            <a:off x="0" y="-2"/>
            <a:ext cx="714331" cy="6858002"/>
          </a:xfrm>
          <a:prstGeom prst="rect">
            <a:avLst/>
          </a:prstGeom>
          <a:solidFill>
            <a:srgbClr val="354F9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nvGrpSpPr>
          <p:cNvPr id="48" name="Google Shape;48;p4"/>
          <p:cNvGrpSpPr/>
          <p:nvPr/>
        </p:nvGrpSpPr>
        <p:grpSpPr>
          <a:xfrm rot="-5400000">
            <a:off x="-1080015" y="3794932"/>
            <a:ext cx="3833889" cy="1673859"/>
            <a:chOff x="3357879" y="5072538"/>
            <a:chExt cx="593407" cy="259079"/>
          </a:xfrm>
        </p:grpSpPr>
        <p:sp>
          <p:nvSpPr>
            <p:cNvPr id="49" name="Google Shape;49;p4"/>
            <p:cNvSpPr/>
            <p:nvPr/>
          </p:nvSpPr>
          <p:spPr>
            <a:xfrm>
              <a:off x="3357879" y="5073490"/>
              <a:ext cx="593407" cy="258127"/>
            </a:xfrm>
            <a:custGeom>
              <a:avLst/>
              <a:gdLst/>
              <a:ahLst/>
              <a:cxnLst/>
              <a:rect l="l" t="t" r="r" b="b"/>
              <a:pathLst>
                <a:path w="593407" h="258127" extrusionOk="0">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50" name="Google Shape;50;p4"/>
            <p:cNvSpPr/>
            <p:nvPr/>
          </p:nvSpPr>
          <p:spPr>
            <a:xfrm>
              <a:off x="3460749" y="5072538"/>
              <a:ext cx="434339" cy="219075"/>
            </a:xfrm>
            <a:custGeom>
              <a:avLst/>
              <a:gdLst/>
              <a:ahLst/>
              <a:cxnLst/>
              <a:rect l="l" t="t" r="r" b="b"/>
              <a:pathLst>
                <a:path w="434339" h="219075" extrusionOk="0">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51" name="Google Shape;51;p4"/>
            <p:cNvSpPr/>
            <p:nvPr/>
          </p:nvSpPr>
          <p:spPr>
            <a:xfrm>
              <a:off x="3541712" y="5072538"/>
              <a:ext cx="327660" cy="116205"/>
            </a:xfrm>
            <a:custGeom>
              <a:avLst/>
              <a:gdLst/>
              <a:ahLst/>
              <a:cxnLst/>
              <a:rect l="l" t="t" r="r" b="b"/>
              <a:pathLst>
                <a:path w="327660" h="116205" extrusionOk="0">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Tree>
    <p:extLst>
      <p:ext uri="{BB962C8B-B14F-4D97-AF65-F5344CB8AC3E}">
        <p14:creationId xmlns:p14="http://schemas.microsoft.com/office/powerpoint/2010/main" val="4030075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matchingName="Cover Slide  02">
  <p:cSld name="1_Cover Slide  02">
    <p:spTree>
      <p:nvGrpSpPr>
        <p:cNvPr id="1" name="Shape 18"/>
        <p:cNvGrpSpPr/>
        <p:nvPr/>
      </p:nvGrpSpPr>
      <p:grpSpPr>
        <a:xfrm>
          <a:off x="0" y="0"/>
          <a:ext cx="0" cy="0"/>
          <a:chOff x="0" y="0"/>
          <a:chExt cx="0" cy="0"/>
        </a:xfrm>
      </p:grpSpPr>
      <p:grpSp>
        <p:nvGrpSpPr>
          <p:cNvPr id="19" name="Google Shape;19;p2"/>
          <p:cNvGrpSpPr/>
          <p:nvPr/>
        </p:nvGrpSpPr>
        <p:grpSpPr>
          <a:xfrm>
            <a:off x="9147476" y="5880635"/>
            <a:ext cx="2735993" cy="679345"/>
            <a:chOff x="0" y="0"/>
            <a:chExt cx="2301694" cy="571500"/>
          </a:xfrm>
        </p:grpSpPr>
        <p:sp>
          <p:nvSpPr>
            <p:cNvPr id="20" name="Google Shape;20;p2"/>
            <p:cNvSpPr/>
            <p:nvPr/>
          </p:nvSpPr>
          <p:spPr>
            <a:xfrm>
              <a:off x="0" y="0"/>
              <a:ext cx="2301694" cy="571500"/>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21" name="Google Shape;21;p2"/>
            <p:cNvPicPr preferRelativeResize="0"/>
            <p:nvPr/>
          </p:nvPicPr>
          <p:blipFill rotWithShape="1">
            <a:blip r:embed="rId2">
              <a:alphaModFix/>
            </a:blip>
            <a:srcRect r="44449"/>
            <a:stretch/>
          </p:blipFill>
          <p:spPr>
            <a:xfrm>
              <a:off x="312965" y="96237"/>
              <a:ext cx="1675765" cy="384810"/>
            </a:xfrm>
            <a:prstGeom prst="rect">
              <a:avLst/>
            </a:prstGeom>
            <a:noFill/>
            <a:ln>
              <a:noFill/>
            </a:ln>
          </p:spPr>
        </p:pic>
      </p:grpSp>
      <p:sp>
        <p:nvSpPr>
          <p:cNvPr id="22" name="Google Shape;22;p2"/>
          <p:cNvSpPr/>
          <p:nvPr/>
        </p:nvSpPr>
        <p:spPr>
          <a:xfrm>
            <a:off x="-1218514" y="-6377384"/>
            <a:ext cx="16024759" cy="5895581"/>
          </a:xfrm>
          <a:prstGeom prst="rect">
            <a:avLst/>
          </a:prstGeom>
          <a:solidFill>
            <a:srgbClr val="ECECE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23" name="Google Shape;23;p2"/>
          <p:cNvSpPr/>
          <p:nvPr/>
        </p:nvSpPr>
        <p:spPr>
          <a:xfrm>
            <a:off x="0" y="3703066"/>
            <a:ext cx="4883406" cy="2856914"/>
          </a:xfrm>
          <a:prstGeom prst="rect">
            <a:avLst/>
          </a:prstGeom>
          <a:solidFill>
            <a:srgbClr val="354F92"/>
          </a:solidFill>
          <a:ln>
            <a:noFill/>
          </a:ln>
        </p:spPr>
        <p:txBody>
          <a:bodyPr spcFirstLastPara="1" wrap="square" lIns="49325" tIns="24650" rIns="49325" bIns="24650" anchor="ctr" anchorCtr="0">
            <a:noAutofit/>
          </a:bodyPr>
          <a:lstStyle/>
          <a:p>
            <a:pPr marL="0" marR="0" lvl="0" indent="0" algn="l" rtl="0">
              <a:lnSpc>
                <a:spcPct val="100000"/>
              </a:lnSpc>
              <a:spcBef>
                <a:spcPts val="0"/>
              </a:spcBef>
              <a:spcAft>
                <a:spcPts val="0"/>
              </a:spcAft>
              <a:buClr>
                <a:srgbClr val="000000"/>
              </a:buClr>
              <a:buSzPts val="529"/>
              <a:buFont typeface="Arial"/>
              <a:buNone/>
            </a:pPr>
            <a:endParaRPr sz="529" b="0" i="0" u="none" strike="noStrike" cap="none">
              <a:solidFill>
                <a:schemeClr val="lt1"/>
              </a:solidFill>
              <a:latin typeface="Calibri"/>
              <a:ea typeface="Calibri"/>
              <a:cs typeface="Calibri"/>
              <a:sym typeface="Calibri"/>
            </a:endParaRPr>
          </a:p>
        </p:txBody>
      </p:sp>
      <p:sp>
        <p:nvSpPr>
          <p:cNvPr id="24" name="Google Shape;24;p2"/>
          <p:cNvSpPr>
            <a:spLocks noGrp="1"/>
          </p:cNvSpPr>
          <p:nvPr>
            <p:ph type="pic" idx="2"/>
          </p:nvPr>
        </p:nvSpPr>
        <p:spPr>
          <a:xfrm>
            <a:off x="0" y="2180235"/>
            <a:ext cx="12192000" cy="3440624"/>
          </a:xfrm>
          <a:prstGeom prst="rect">
            <a:avLst/>
          </a:prstGeom>
          <a:solidFill>
            <a:srgbClr val="D8D8D8"/>
          </a:solidFill>
          <a:ln>
            <a:noFill/>
          </a:ln>
        </p:spPr>
      </p:sp>
      <p:pic>
        <p:nvPicPr>
          <p:cNvPr id="25" name="Google Shape;25;p2" descr="Logo, company name&#10;&#10;Description automatically generated"/>
          <p:cNvPicPr preferRelativeResize="0"/>
          <p:nvPr/>
        </p:nvPicPr>
        <p:blipFill rotWithShape="1">
          <a:blip r:embed="rId3">
            <a:alphaModFix/>
          </a:blip>
          <a:srcRect/>
          <a:stretch/>
        </p:blipFill>
        <p:spPr>
          <a:xfrm>
            <a:off x="8410775" y="62970"/>
            <a:ext cx="3397876" cy="2043133"/>
          </a:xfrm>
          <a:prstGeom prst="rect">
            <a:avLst/>
          </a:prstGeom>
          <a:noFill/>
          <a:ln>
            <a:noFill/>
          </a:ln>
        </p:spPr>
      </p:pic>
    </p:spTree>
    <p:extLst>
      <p:ext uri="{BB962C8B-B14F-4D97-AF65-F5344CB8AC3E}">
        <p14:creationId xmlns:p14="http://schemas.microsoft.com/office/powerpoint/2010/main" val="1554412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6E48C901-6837-1544-8B62-CA5546255B72}"/>
              </a:ext>
            </a:extLst>
          </p:cNvPr>
          <p:cNvGrpSpPr/>
          <p:nvPr userDrawn="1"/>
        </p:nvGrpSpPr>
        <p:grpSpPr>
          <a:xfrm>
            <a:off x="11779427" y="3211290"/>
            <a:ext cx="317393" cy="3412980"/>
            <a:chOff x="7119931" y="6749816"/>
            <a:chExt cx="317393" cy="3412980"/>
          </a:xfrm>
        </p:grpSpPr>
        <p:sp>
          <p:nvSpPr>
            <p:cNvPr id="15" name="Rectangle 14">
              <a:extLst>
                <a:ext uri="{FF2B5EF4-FFF2-40B4-BE49-F238E27FC236}">
                  <a16:creationId xmlns:a16="http://schemas.microsoft.com/office/drawing/2014/main" id="{DDE7F489-DFCC-CC40-8E50-87FFCC47FFAC}"/>
                </a:ext>
              </a:extLst>
            </p:cNvPr>
            <p:cNvSpPr/>
            <p:nvPr userDrawn="1"/>
          </p:nvSpPr>
          <p:spPr>
            <a:xfrm rot="16200000">
              <a:off x="5677889" y="8236536"/>
              <a:ext cx="3173496" cy="200055"/>
            </a:xfrm>
            <a:prstGeom prst="rect">
              <a:avLst/>
            </a:prstGeom>
          </p:spPr>
          <p:txBody>
            <a:bodyPr wrap="square">
              <a:spAutoFit/>
            </a:bodyPr>
            <a:lstStyle/>
            <a:p>
              <a:pPr algn="l"/>
              <a:r>
                <a:rPr lang="en-IE" sz="700" b="0" i="0" u="none" strike="noStrike" kern="1000" spc="270" baseline="0" dirty="0">
                  <a:solidFill>
                    <a:srgbClr val="354F92"/>
                  </a:solidFill>
                  <a:effectLst/>
                  <a:latin typeface="Calibri" panose="020F0502020204030204" pitchFamily="34" charset="0"/>
                  <a:ea typeface="Open Sans" panose="020B0606030504020204" pitchFamily="34" charset="0"/>
                  <a:cs typeface="Calibri" panose="020F0502020204030204" pitchFamily="34" charset="0"/>
                </a:rPr>
                <a:t>Local Learning Communities</a:t>
              </a:r>
              <a:endParaRPr lang="en-US" sz="700" b="0" i="0" kern="1000" spc="270" baseline="0" dirty="0">
                <a:solidFill>
                  <a:srgbClr val="354F92"/>
                </a:solidFill>
                <a:latin typeface="Calibri" panose="020F0502020204030204" pitchFamily="34" charset="0"/>
                <a:ea typeface="Open Sans" panose="020B0606030504020204" pitchFamily="34" charset="0"/>
                <a:cs typeface="Calibri" panose="020F0502020204030204" pitchFamily="34" charset="0"/>
              </a:endParaRPr>
            </a:p>
          </p:txBody>
        </p:sp>
        <p:grpSp>
          <p:nvGrpSpPr>
            <p:cNvPr id="16" name="Group 15">
              <a:extLst>
                <a:ext uri="{FF2B5EF4-FFF2-40B4-BE49-F238E27FC236}">
                  <a16:creationId xmlns:a16="http://schemas.microsoft.com/office/drawing/2014/main" id="{1D217D8C-9C06-9042-94B2-79EB00B2AE47}"/>
                </a:ext>
              </a:extLst>
            </p:cNvPr>
            <p:cNvGrpSpPr/>
            <p:nvPr userDrawn="1"/>
          </p:nvGrpSpPr>
          <p:grpSpPr>
            <a:xfrm rot="20700000">
              <a:off x="7119931" y="10024223"/>
              <a:ext cx="317393" cy="138573"/>
              <a:chOff x="3407362" y="9340156"/>
              <a:chExt cx="1351985" cy="590273"/>
            </a:xfrm>
          </p:grpSpPr>
          <p:sp>
            <p:nvSpPr>
              <p:cNvPr id="17" name="Freeform 16">
                <a:extLst>
                  <a:ext uri="{FF2B5EF4-FFF2-40B4-BE49-F238E27FC236}">
                    <a16:creationId xmlns:a16="http://schemas.microsoft.com/office/drawing/2014/main" id="{247C3F94-29BE-CA49-88CC-B49ECAE44FBF}"/>
                  </a:ext>
                </a:extLst>
              </p:cNvPr>
              <p:cNvSpPr/>
              <p:nvPr/>
            </p:nvSpPr>
            <p:spPr>
              <a:xfrm>
                <a:off x="3751433" y="9344583"/>
                <a:ext cx="564231" cy="564233"/>
              </a:xfrm>
              <a:custGeom>
                <a:avLst/>
                <a:gdLst>
                  <a:gd name="connsiteX0" fmla="*/ 247650 w 247650"/>
                  <a:gd name="connsiteY0" fmla="*/ 123825 h 247650"/>
                  <a:gd name="connsiteX1" fmla="*/ 123825 w 247650"/>
                  <a:gd name="connsiteY1" fmla="*/ 247650 h 247650"/>
                  <a:gd name="connsiteX2" fmla="*/ 0 w 247650"/>
                  <a:gd name="connsiteY2" fmla="*/ 123825 h 247650"/>
                  <a:gd name="connsiteX3" fmla="*/ 123825 w 247650"/>
                  <a:gd name="connsiteY3" fmla="*/ 0 h 247650"/>
                  <a:gd name="connsiteX4" fmla="*/ 247650 w 247650"/>
                  <a:gd name="connsiteY4" fmla="*/ 123825 h 247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 h="247650">
                    <a:moveTo>
                      <a:pt x="247650" y="123825"/>
                    </a:moveTo>
                    <a:cubicBezTo>
                      <a:pt x="247650" y="192212"/>
                      <a:pt x="192212" y="247650"/>
                      <a:pt x="123825" y="247650"/>
                    </a:cubicBezTo>
                    <a:cubicBezTo>
                      <a:pt x="55438" y="247650"/>
                      <a:pt x="0" y="192212"/>
                      <a:pt x="0" y="123825"/>
                    </a:cubicBezTo>
                    <a:cubicBezTo>
                      <a:pt x="0" y="55438"/>
                      <a:pt x="55438" y="0"/>
                      <a:pt x="123825" y="0"/>
                    </a:cubicBezTo>
                    <a:cubicBezTo>
                      <a:pt x="192212" y="0"/>
                      <a:pt x="247650" y="55438"/>
                      <a:pt x="247650" y="123825"/>
                    </a:cubicBezTo>
                    <a:close/>
                  </a:path>
                </a:pathLst>
              </a:custGeom>
              <a:solidFill>
                <a:srgbClr val="FEBE38"/>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nvGrpSpPr>
              <p:cNvPr id="18" name="Graphic 2">
                <a:extLst>
                  <a:ext uri="{FF2B5EF4-FFF2-40B4-BE49-F238E27FC236}">
                    <a16:creationId xmlns:a16="http://schemas.microsoft.com/office/drawing/2014/main" id="{3F5C3BC8-A712-364A-AD01-0920127C5240}"/>
                  </a:ext>
                </a:extLst>
              </p:cNvPr>
              <p:cNvGrpSpPr/>
              <p:nvPr/>
            </p:nvGrpSpPr>
            <p:grpSpPr>
              <a:xfrm>
                <a:off x="3407362" y="9340156"/>
                <a:ext cx="1351985" cy="590273"/>
                <a:chOff x="3357879" y="5072538"/>
                <a:chExt cx="593407" cy="259080"/>
              </a:xfrm>
              <a:solidFill>
                <a:srgbClr val="FFFFFF"/>
              </a:solidFill>
            </p:grpSpPr>
            <p:sp>
              <p:nvSpPr>
                <p:cNvPr id="19" name="Freeform 18">
                  <a:extLst>
                    <a:ext uri="{FF2B5EF4-FFF2-40B4-BE49-F238E27FC236}">
                      <a16:creationId xmlns:a16="http://schemas.microsoft.com/office/drawing/2014/main" id="{3C8AAAC1-ED22-6442-B7F7-218FBE5F40FF}"/>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FFFFFF"/>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0" name="Freeform 19">
                  <a:extLst>
                    <a:ext uri="{FF2B5EF4-FFF2-40B4-BE49-F238E27FC236}">
                      <a16:creationId xmlns:a16="http://schemas.microsoft.com/office/drawing/2014/main" id="{3B92E1A8-FC4E-BB4E-A625-8B0C12269BBC}"/>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FFFFFF"/>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21" name="Freeform 20">
                  <a:extLst>
                    <a:ext uri="{FF2B5EF4-FFF2-40B4-BE49-F238E27FC236}">
                      <a16:creationId xmlns:a16="http://schemas.microsoft.com/office/drawing/2014/main" id="{5FDFC230-509B-0444-AAE9-25EE6385C05D}"/>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FFFFFF"/>
                </a:solid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grpSp>
      </p:grpSp>
    </p:spTree>
    <p:extLst>
      <p:ext uri="{BB962C8B-B14F-4D97-AF65-F5344CB8AC3E}">
        <p14:creationId xmlns:p14="http://schemas.microsoft.com/office/powerpoint/2010/main" val="580465908"/>
      </p:ext>
    </p:extLst>
  </p:cSld>
  <p:clrMap bg1="lt1" tx1="dk1" bg2="lt2" tx2="dk2" accent1="accent1" accent2="accent2" accent3="accent3" accent4="accent4" accent5="accent5" accent6="accent6" hlink="hlink" folHlink="folHlink"/>
  <p:sldLayoutIdLst>
    <p:sldLayoutId id="2147483867" r:id="rId1"/>
    <p:sldLayoutId id="2147483881" r:id="rId2"/>
    <p:sldLayoutId id="2147483882" r:id="rId3"/>
    <p:sldLayoutId id="2147483842" r:id="rId4"/>
    <p:sldLayoutId id="2147483887" r:id="rId5"/>
    <p:sldLayoutId id="2147483840" r:id="rId6"/>
    <p:sldLayoutId id="2147483884" r:id="rId7"/>
    <p:sldLayoutId id="2147483883" r:id="rId8"/>
    <p:sldLayoutId id="2147483877" r:id="rId9"/>
    <p:sldLayoutId id="2147483841" r:id="rId10"/>
    <p:sldLayoutId id="2147483885" r:id="rId11"/>
    <p:sldLayoutId id="2147483886" r:id="rId12"/>
    <p:sldLayoutId id="2147483878" r:id="rId13"/>
    <p:sldLayoutId id="2147483861" r:id="rId14"/>
    <p:sldLayoutId id="2147483833" r:id="rId15"/>
    <p:sldLayoutId id="2147483847" r:id="rId16"/>
    <p:sldLayoutId id="2147483853" r:id="rId17"/>
    <p:sldLayoutId id="2147483890" r:id="rId18"/>
    <p:sldLayoutId id="2147483891" r:id="rId19"/>
    <p:sldLayoutId id="2147483892"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hyperlink" Target="https://www.unep.org/explore-topics/sustainable-development-goals/why-do-sustainable-development-goals-matter/goal-15#:~:text=Goal%2015%20focuses%20specifically%20on,desertification%20and%20stopping%20biodiversity%20loss." TargetMode="External"/><Relationship Id="rId5" Type="http://schemas.openxmlformats.org/officeDocument/2006/relationships/hyperlink" Target="https://ods.pt/objectivos/15-ecosistemas-terrestres-biodiversidade/" TargetMode="Externa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5.xml"/><Relationship Id="rId4" Type="http://schemas.openxmlformats.org/officeDocument/2006/relationships/image" Target="../media/image25.jpg"/></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13.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hyperlink" Target="https://www.unesco.org/pt/days/biological-diversity" TargetMode="Externa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14.svg"/></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19.xml"/><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hyperlink" Target="https://www.audubon.org/news/99-percent-seabird-species-could-be-tainted-plastic-2050-science-says" TargetMode="External"/><Relationship Id="rId2" Type="http://schemas.openxmlformats.org/officeDocument/2006/relationships/image" Target="../media/image37.jpg"/><Relationship Id="rId1" Type="http://schemas.openxmlformats.org/officeDocument/2006/relationships/slideLayout" Target="../slideLayouts/slideLayout6.xml"/><Relationship Id="rId5" Type="http://schemas.openxmlformats.org/officeDocument/2006/relationships/image" Target="../media/image14.sv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8" Type="http://schemas.openxmlformats.org/officeDocument/2006/relationships/hyperlink" Target="https://listavermelha-flora.pt/" TargetMode="External"/><Relationship Id="rId3" Type="http://schemas.openxmlformats.org/officeDocument/2006/relationships/image" Target="../media/image38.png"/><Relationship Id="rId7" Type="http://schemas.openxmlformats.org/officeDocument/2006/relationships/image" Target="../media/image40.png"/><Relationship Id="rId12" Type="http://schemas.openxmlformats.org/officeDocument/2006/relationships/image" Target="../media/image14.svg"/><Relationship Id="rId2" Type="http://schemas.openxmlformats.org/officeDocument/2006/relationships/hyperlink" Target="https://livrovermelhodosmamiferos.pt/" TargetMode="External"/><Relationship Id="rId1" Type="http://schemas.openxmlformats.org/officeDocument/2006/relationships/slideLayout" Target="../slideLayouts/slideLayout6.xml"/><Relationship Id="rId6" Type="http://schemas.openxmlformats.org/officeDocument/2006/relationships/hyperlink" Target="https://livrovermelhodospeixes.pt/" TargetMode="External"/><Relationship Id="rId11" Type="http://schemas.openxmlformats.org/officeDocument/2006/relationships/image" Target="../media/image13.png"/><Relationship Id="rId5" Type="http://schemas.openxmlformats.org/officeDocument/2006/relationships/image" Target="../media/image39.png"/><Relationship Id="rId10" Type="http://schemas.openxmlformats.org/officeDocument/2006/relationships/hyperlink" Target="https://www.icnf.pt/biodiversidade/patrimonionatural" TargetMode="External"/><Relationship Id="rId4" Type="http://schemas.openxmlformats.org/officeDocument/2006/relationships/hyperlink" Target="http://lvinvertebrados.pt/" TargetMode="External"/><Relationship Id="rId9" Type="http://schemas.openxmlformats.org/officeDocument/2006/relationships/image" Target="../media/image41.png"/></Relationships>
</file>

<file path=ppt/slides/_rels/slide17.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8" Type="http://schemas.openxmlformats.org/officeDocument/2006/relationships/image" Target="../media/image48.jpg"/><Relationship Id="rId3" Type="http://schemas.openxmlformats.org/officeDocument/2006/relationships/image" Target="../media/image43.jpg"/><Relationship Id="rId7" Type="http://schemas.openxmlformats.org/officeDocument/2006/relationships/image" Target="../media/image47.jp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image" Target="../media/image46.jpg"/><Relationship Id="rId5" Type="http://schemas.openxmlformats.org/officeDocument/2006/relationships/image" Target="../media/image45.jpg"/><Relationship Id="rId10" Type="http://schemas.openxmlformats.org/officeDocument/2006/relationships/image" Target="../media/image50.jpg"/><Relationship Id="rId4" Type="http://schemas.openxmlformats.org/officeDocument/2006/relationships/image" Target="../media/image44.jpg"/><Relationship Id="rId9" Type="http://schemas.openxmlformats.org/officeDocument/2006/relationships/image" Target="../media/image49.jpg"/></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4.svg"/><Relationship Id="rId2" Type="http://schemas.openxmlformats.org/officeDocument/2006/relationships/image" Target="../media/image51.png"/><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hyperlink" Target="https://www.cbd.int/" TargetMode="External"/><Relationship Id="rId4" Type="http://schemas.openxmlformats.org/officeDocument/2006/relationships/hyperlink" Target="https://www.cbd.int/doc/health/factsheet-health-en.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hyperlink" Target="https://areebaclimatechange.weebly.com/how-does-the-loss-of-biodiversity-affect-us-economically.html"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13.xml"/><Relationship Id="rId1" Type="http://schemas.openxmlformats.org/officeDocument/2006/relationships/slideLayout" Target="../slideLayouts/slideLayout19.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hyperlink" Target="https://www.nature.com/articles/nature15374"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14.xml"/><Relationship Id="rId1" Type="http://schemas.openxmlformats.org/officeDocument/2006/relationships/slideLayout" Target="../slideLayouts/slideLayout19.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hyperlink" Target="https://onlinelibrary.wiley.com/doi/full/10.1111/j.1469-0691.2008.02691.x"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worldwildlife.org/publications/living-planet-report-2020" TargetMode="External"/><Relationship Id="rId2" Type="http://schemas.openxmlformats.org/officeDocument/2006/relationships/image" Target="../media/image57.jpg"/><Relationship Id="rId1" Type="http://schemas.openxmlformats.org/officeDocument/2006/relationships/slideLayout" Target="../slideLayouts/slideLayout10.xml"/><Relationship Id="rId5" Type="http://schemas.openxmlformats.org/officeDocument/2006/relationships/image" Target="../media/image14.svg"/><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6.xml"/><Relationship Id="rId6" Type="http://schemas.openxmlformats.org/officeDocument/2006/relationships/image" Target="../media/image60.png"/><Relationship Id="rId5" Type="http://schemas.openxmlformats.org/officeDocument/2006/relationships/hyperlink" Target="https://www.invasoras.pt/pt" TargetMode="External"/><Relationship Id="rId4" Type="http://schemas.openxmlformats.org/officeDocument/2006/relationships/image" Target="../media/image59.png"/></Relationships>
</file>

<file path=ppt/slides/_rels/slide29.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hyperlink" Target="https://xkcd.com/1338/" TargetMode="External"/><Relationship Id="rId2" Type="http://schemas.openxmlformats.org/officeDocument/2006/relationships/image" Target="../media/image64.png"/><Relationship Id="rId1" Type="http://schemas.openxmlformats.org/officeDocument/2006/relationships/slideLayout" Target="../slideLayouts/slideLayout6.xml"/><Relationship Id="rId5" Type="http://schemas.openxmlformats.org/officeDocument/2006/relationships/image" Target="../media/image14.svg"/><Relationship Id="rId4" Type="http://schemas.openxmlformats.org/officeDocument/2006/relationships/image" Target="../media/image13.png"/></Relationships>
</file>

<file path=ppt/slides/_rels/slide3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5.xml"/><Relationship Id="rId1" Type="http://schemas.openxmlformats.org/officeDocument/2006/relationships/video" Target="https://www.youtube.com/embed/dbCR0KSU52g?feature=oembed" TargetMode="Externa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hyperlink" Target="https://www.youtube.com/watch?v=dbCR0KSU52g"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hyperlink" Target="https://www.weforum.org/reports/the-global-risks-report-2020"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67.png"/><Relationship Id="rId7" Type="http://schemas.openxmlformats.org/officeDocument/2006/relationships/image" Target="../media/image14.svg"/><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68.png"/><Relationship Id="rId4" Type="http://schemas.openxmlformats.org/officeDocument/2006/relationships/hyperlink" Target="https://www.zurich.com.br/-/media/project/zwp/brazil/docs/noticias/2023/sumario-executivo_relatorio-de-riscos-globais.pdf?rev=9b72b1fd23724df4a880f20e57d8b576&amp;hash=CFCE99645A7FE2EE84CA1E311CF979FA"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rea.apambiente.pt/" TargetMode="External"/><Relationship Id="rId3" Type="http://schemas.openxmlformats.org/officeDocument/2006/relationships/hyperlink" Target="http://www.drapal.min-agricultura.pt/drapal/images/servicos/Apoio_Zonal/Biblioteca/ENCNB.pdf" TargetMode="External"/><Relationship Id="rId7" Type="http://schemas.openxmlformats.org/officeDocument/2006/relationships/hyperlink" Target="https://www.apambiente.pt/" TargetMode="External"/><Relationship Id="rId2" Type="http://schemas.openxmlformats.org/officeDocument/2006/relationships/image" Target="../media/image69.png"/><Relationship Id="rId1" Type="http://schemas.openxmlformats.org/officeDocument/2006/relationships/slideLayout" Target="../slideLayouts/slideLayout11.xml"/><Relationship Id="rId6" Type="http://schemas.openxmlformats.org/officeDocument/2006/relationships/image" Target="../media/image71.png"/><Relationship Id="rId11" Type="http://schemas.openxmlformats.org/officeDocument/2006/relationships/image" Target="../media/image14.svg"/><Relationship Id="rId5" Type="http://schemas.openxmlformats.org/officeDocument/2006/relationships/hyperlink" Target="https://sniambgeoviewer.apambiente.pt/GeoDocs/geoportaldocs/rea/REA2020/REA2020.pdf" TargetMode="External"/><Relationship Id="rId10" Type="http://schemas.openxmlformats.org/officeDocument/2006/relationships/image" Target="../media/image13.png"/><Relationship Id="rId4" Type="http://schemas.openxmlformats.org/officeDocument/2006/relationships/image" Target="../media/image70.png"/><Relationship Id="rId9" Type="http://schemas.openxmlformats.org/officeDocument/2006/relationships/hyperlink" Target="https://www.dropbox.com/s/iq6d3easnr77cdn/Biodiversidade%202030%20-%20Vol%201.pdf?dl=0"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jpeg"/><Relationship Id="rId7" Type="http://schemas.openxmlformats.org/officeDocument/2006/relationships/image" Target="../media/image78.png"/><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40.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image" Target="../media/image74.jpeg"/><Relationship Id="rId7" Type="http://schemas.openxmlformats.org/officeDocument/2006/relationships/image" Target="../media/image81.png"/><Relationship Id="rId2" Type="http://schemas.openxmlformats.org/officeDocument/2006/relationships/notesSlide" Target="../notesSlides/notesSlide25.xml"/><Relationship Id="rId1" Type="http://schemas.openxmlformats.org/officeDocument/2006/relationships/slideLayout" Target="../slideLayouts/slideLayout5.xml"/><Relationship Id="rId6" Type="http://schemas.openxmlformats.org/officeDocument/2006/relationships/image" Target="../media/image76.png"/><Relationship Id="rId5" Type="http://schemas.openxmlformats.org/officeDocument/2006/relationships/image" Target="../media/image75.png"/><Relationship Id="rId10" Type="http://schemas.openxmlformats.org/officeDocument/2006/relationships/image" Target="../media/image78.png"/><Relationship Id="rId4" Type="http://schemas.openxmlformats.org/officeDocument/2006/relationships/image" Target="../media/image80.jpeg"/><Relationship Id="rId9" Type="http://schemas.openxmlformats.org/officeDocument/2006/relationships/image" Target="../media/image79.png"/></Relationships>
</file>

<file path=ppt/slides/_rels/slide4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www.theglobaleducationproject.org/climate-change/animals/hawksbill-sea-turtle" TargetMode="External"/><Relationship Id="rId2" Type="http://schemas.openxmlformats.org/officeDocument/2006/relationships/image" Target="../media/image83.jpg"/><Relationship Id="rId1" Type="http://schemas.openxmlformats.org/officeDocument/2006/relationships/slideLayout" Target="../slideLayouts/slideLayout10.xml"/><Relationship Id="rId5" Type="http://schemas.openxmlformats.org/officeDocument/2006/relationships/image" Target="../media/image14.svg"/><Relationship Id="rId4" Type="http://schemas.openxmlformats.org/officeDocument/2006/relationships/image" Target="../media/image13.png"/></Relationships>
</file>

<file path=ppt/slides/_rels/slide43.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4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9.xml"/><Relationship Id="rId1" Type="http://schemas.openxmlformats.org/officeDocument/2006/relationships/slideLayout" Target="../slideLayouts/slideLayout10.xml"/><Relationship Id="rId4" Type="http://schemas.openxmlformats.org/officeDocument/2006/relationships/hyperlink" Target="https://www.nationalgeographic.com/animals/article/140721-animals-wildlife-wildfires-nation-forests-science"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0.xml"/><Relationship Id="rId1" Type="http://schemas.openxmlformats.org/officeDocument/2006/relationships/slideLayout" Target="../slideLayouts/slideLayout5.xml"/><Relationship Id="rId6" Type="http://schemas.openxmlformats.org/officeDocument/2006/relationships/image" Target="../media/image94.jpeg"/><Relationship Id="rId5" Type="http://schemas.openxmlformats.org/officeDocument/2006/relationships/image" Target="../media/image93.jpeg"/><Relationship Id="rId4" Type="http://schemas.openxmlformats.org/officeDocument/2006/relationships/image" Target="../media/image92.png"/></Relationships>
</file>

<file path=ppt/slides/_rels/slide48.xml.rels><?xml version="1.0" encoding="UTF-8" standalone="yes"?>
<Relationships xmlns="http://schemas.openxmlformats.org/package/2006/relationships"><Relationship Id="rId3" Type="http://schemas.openxmlformats.org/officeDocument/2006/relationships/hyperlink" Target="https://ec.europa.eu/environment/nature/climatechange/index_en.htm" TargetMode="External"/><Relationship Id="rId2" Type="http://schemas.openxmlformats.org/officeDocument/2006/relationships/image" Target="../media/image95.jpg"/><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hyperlink" Target="https://www.iberdrola.com/sustentabilidade/sumidouros-carbono" TargetMode="External"/><Relationship Id="rId2" Type="http://schemas.openxmlformats.org/officeDocument/2006/relationships/hyperlink" Target="https://www.clientearth.org/latest/latest-updates/stories/what-is-a-carbon-sink/#:~:text=A%20carbon%20sink%20is%20anything,fossil%20fuels%20or%20volcanic%20eruptions" TargetMode="External"/><Relationship Id="rId1" Type="http://schemas.openxmlformats.org/officeDocument/2006/relationships/slideLayout" Target="../slideLayouts/slideLayout5.xml"/><Relationship Id="rId5" Type="http://schemas.openxmlformats.org/officeDocument/2006/relationships/image" Target="../media/image14.svg"/><Relationship Id="rId4" Type="http://schemas.openxmlformats.org/officeDocument/2006/relationships/image" Target="../media/image13.png"/></Relationships>
</file>

<file path=ppt/slides/_rels/slide51.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slideLayout" Target="../slideLayouts/slideLayout5.xml"/><Relationship Id="rId1" Type="http://schemas.openxmlformats.org/officeDocument/2006/relationships/video" Target="https://www.youtube.com/embed/yJX1Te0jey0?feature=oembed" TargetMode="Externa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hyperlink" Target="https://restor.eco/"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3" Type="http://schemas.openxmlformats.org/officeDocument/2006/relationships/image" Target="../media/image99.jp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5.xml"/><Relationship Id="rId4" Type="http://schemas.openxmlformats.org/officeDocument/2006/relationships/image" Target="../media/image102.jpeg"/></Relationships>
</file>

<file path=ppt/slides/_rels/slide55.xml.rels><?xml version="1.0" encoding="UTF-8" standalone="yes"?>
<Relationships xmlns="http://schemas.openxmlformats.org/package/2006/relationships"><Relationship Id="rId2" Type="http://schemas.openxmlformats.org/officeDocument/2006/relationships/image" Target="../media/image103.jpg"/><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3" Type="http://schemas.openxmlformats.org/officeDocument/2006/relationships/image" Target="../media/image104.jpg"/><Relationship Id="rId7" Type="http://schemas.openxmlformats.org/officeDocument/2006/relationships/image" Target="../media/image14.svg"/><Relationship Id="rId2" Type="http://schemas.openxmlformats.org/officeDocument/2006/relationships/notesSlide" Target="../notesSlides/notesSlide33.xml"/><Relationship Id="rId1" Type="http://schemas.openxmlformats.org/officeDocument/2006/relationships/slideLayout" Target="../slideLayouts/slideLayout10.xml"/><Relationship Id="rId6" Type="http://schemas.openxmlformats.org/officeDocument/2006/relationships/image" Target="../media/image13.png"/><Relationship Id="rId5" Type="http://schemas.openxmlformats.org/officeDocument/2006/relationships/hyperlink" Target="https://www.fauna-flora.org/news/stripping-nature-floods-and-biodiversity/#:~:text=Wetlands%20can%20be%20used%20to,reducing%20agricultural%20impacts%20on%20water" TargetMode="External"/><Relationship Id="rId4" Type="http://schemas.openxmlformats.org/officeDocument/2006/relationships/hyperlink" Target="https://www.nationalgeographic.com/animals/article/140721-animals-wildlife-wildfires-nation-forests-science"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105.jp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35.xml"/><Relationship Id="rId1" Type="http://schemas.openxmlformats.org/officeDocument/2006/relationships/slideLayout" Target="../slideLayouts/slideLayout10.xml"/><Relationship Id="rId4" Type="http://schemas.openxmlformats.org/officeDocument/2006/relationships/hyperlink" Target="https://www.nationalgeographic.com/animals/article/140721-animals-wildlife-wildfires-nation-forests-science"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107.jp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2" Type="http://schemas.openxmlformats.org/officeDocument/2006/relationships/image" Target="../media/image111.jpg"/><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2" Type="http://schemas.openxmlformats.org/officeDocument/2006/relationships/image" Target="../media/image113.jpg"/><Relationship Id="rId1" Type="http://schemas.openxmlformats.org/officeDocument/2006/relationships/slideLayout" Target="../slideLayouts/slideLayout11.xml"/></Relationships>
</file>

<file path=ppt/slides/_rels/slide69.xml.rels><?xml version="1.0" encoding="UTF-8" standalone="yes"?>
<Relationships xmlns="http://schemas.openxmlformats.org/package/2006/relationships"><Relationship Id="rId3" Type="http://schemas.openxmlformats.org/officeDocument/2006/relationships/image" Target="../media/image115.jpg"/><Relationship Id="rId2" Type="http://schemas.openxmlformats.org/officeDocument/2006/relationships/image" Target="../media/image114.jpg"/><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3" Type="http://schemas.openxmlformats.org/officeDocument/2006/relationships/hyperlink" Target="https://www.farmingfornature.ie/resources/best-practice-guides/hedgerow-management/" TargetMode="External"/><Relationship Id="rId2" Type="http://schemas.openxmlformats.org/officeDocument/2006/relationships/image" Target="../media/image116.jpg"/><Relationship Id="rId1" Type="http://schemas.openxmlformats.org/officeDocument/2006/relationships/slideLayout" Target="../slideLayouts/slideLayout11.xml"/><Relationship Id="rId5" Type="http://schemas.openxmlformats.org/officeDocument/2006/relationships/image" Target="../media/image14.svg"/><Relationship Id="rId4" Type="http://schemas.openxmlformats.org/officeDocument/2006/relationships/image" Target="../media/image13.png"/></Relationships>
</file>

<file path=ppt/slides/_rels/slide71.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image" Target="../media/image117.jpg"/><Relationship Id="rId1" Type="http://schemas.openxmlformats.org/officeDocument/2006/relationships/slideLayout" Target="../slideLayouts/slideLayout11.xml"/></Relationships>
</file>

<file path=ppt/slides/_rels/slide72.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hyperlink" Target="https://www.wilder.pt/naturalistas/" TargetMode="External"/><Relationship Id="rId1" Type="http://schemas.openxmlformats.org/officeDocument/2006/relationships/slideLayout" Target="../slideLayouts/slideLayout5.xml"/><Relationship Id="rId5" Type="http://schemas.openxmlformats.org/officeDocument/2006/relationships/image" Target="../media/image14.svg"/><Relationship Id="rId4" Type="http://schemas.openxmlformats.org/officeDocument/2006/relationships/image" Target="../media/image13.png"/></Relationships>
</file>

<file path=ppt/slides/_rels/slide7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s://www.biodiversity4all.org/" TargetMode="External"/><Relationship Id="rId7" Type="http://schemas.openxmlformats.org/officeDocument/2006/relationships/hyperlink" Target="https://spea.pt/voluntariado/noctua-portugal-censo-de-aves-noturnas/" TargetMode="External"/><Relationship Id="rId2" Type="http://schemas.openxmlformats.org/officeDocument/2006/relationships/image" Target="../media/image120.png"/><Relationship Id="rId1" Type="http://schemas.openxmlformats.org/officeDocument/2006/relationships/slideLayout" Target="../slideLayouts/slideLayout11.xml"/><Relationship Id="rId6" Type="http://schemas.openxmlformats.org/officeDocument/2006/relationships/image" Target="../media/image122.png"/><Relationship Id="rId5" Type="http://schemas.openxmlformats.org/officeDocument/2006/relationships/hyperlink" Target="https://invasoras.pt/" TargetMode="External"/><Relationship Id="rId4" Type="http://schemas.openxmlformats.org/officeDocument/2006/relationships/image" Target="../media/image121.png"/><Relationship Id="rId9" Type="http://schemas.openxmlformats.org/officeDocument/2006/relationships/image" Target="../media/image14.svg"/></Relationships>
</file>

<file path=ppt/slides/_rels/slide75.xml.rels><?xml version="1.0" encoding="UTF-8" standalone="yes"?>
<Relationships xmlns="http://schemas.openxmlformats.org/package/2006/relationships"><Relationship Id="rId3" Type="http://schemas.openxmlformats.org/officeDocument/2006/relationships/hyperlink" Target="https://lifelines.uevora.pt/" TargetMode="External"/><Relationship Id="rId7" Type="http://schemas.openxmlformats.org/officeDocument/2006/relationships/image" Target="../media/image14.svg"/><Relationship Id="rId2" Type="http://schemas.openxmlformats.org/officeDocument/2006/relationships/image" Target="../media/image123.png"/><Relationship Id="rId1" Type="http://schemas.openxmlformats.org/officeDocument/2006/relationships/slideLayout" Target="../slideLayouts/slideLayout11.xml"/><Relationship Id="rId6" Type="http://schemas.openxmlformats.org/officeDocument/2006/relationships/image" Target="../media/image13.png"/><Relationship Id="rId5" Type="http://schemas.openxmlformats.org/officeDocument/2006/relationships/hyperlink" Target="https://flora-on.pt/" TargetMode="External"/><Relationship Id="rId4" Type="http://schemas.openxmlformats.org/officeDocument/2006/relationships/image" Target="../media/image124.png"/></Relationships>
</file>

<file path=ppt/slides/_rels/slide7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3" Type="http://schemas.openxmlformats.org/officeDocument/2006/relationships/hyperlink" Target="https://climatechampions.how/" TargetMode="External"/><Relationship Id="rId2" Type="http://schemas.openxmlformats.org/officeDocument/2006/relationships/notesSlide" Target="../notesSlides/notesSlide38.xml"/><Relationship Id="rId1" Type="http://schemas.openxmlformats.org/officeDocument/2006/relationships/slideLayout" Target="../slideLayouts/slideLayout17.xml"/><Relationship Id="rId5" Type="http://schemas.openxmlformats.org/officeDocument/2006/relationships/image" Target="../media/image126.svg"/><Relationship Id="rId4" Type="http://schemas.openxmlformats.org/officeDocument/2006/relationships/image" Target="../media/image1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pic>
        <p:nvPicPr>
          <p:cNvPr id="201" name="Google Shape;201;p18"/>
          <p:cNvPicPr preferRelativeResize="0">
            <a:picLocks noGrp="1"/>
          </p:cNvPicPr>
          <p:nvPr>
            <p:ph type="pic" idx="2"/>
          </p:nvPr>
        </p:nvPicPr>
        <p:blipFill rotWithShape="1">
          <a:blip r:embed="rId3">
            <a:alphaModFix/>
          </a:blip>
          <a:srcRect t="28827" b="28828"/>
          <a:stretch/>
        </p:blipFill>
        <p:spPr>
          <a:xfrm>
            <a:off x="0" y="2180235"/>
            <a:ext cx="12192000" cy="3440624"/>
          </a:xfrm>
          <a:prstGeom prst="rect">
            <a:avLst/>
          </a:prstGeom>
          <a:solidFill>
            <a:srgbClr val="D8D8D8"/>
          </a:solidFill>
          <a:ln>
            <a:noFill/>
          </a:ln>
        </p:spPr>
      </p:pic>
      <p:sp>
        <p:nvSpPr>
          <p:cNvPr id="202" name="Google Shape;202;p18"/>
          <p:cNvSpPr/>
          <p:nvPr/>
        </p:nvSpPr>
        <p:spPr>
          <a:xfrm>
            <a:off x="2196606" y="4263817"/>
            <a:ext cx="6927729" cy="120032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529"/>
              <a:buFont typeface="Arial"/>
              <a:buNone/>
            </a:pPr>
            <a:endParaRPr sz="529" b="0" i="0" u="none" strike="noStrike" cap="none">
              <a:solidFill>
                <a:schemeClr val="lt1"/>
              </a:solidFill>
              <a:latin typeface="Montserrat"/>
              <a:ea typeface="Montserrat"/>
              <a:cs typeface="Montserrat"/>
              <a:sym typeface="Montserrat"/>
            </a:endParaRPr>
          </a:p>
        </p:txBody>
      </p:sp>
      <p:grpSp>
        <p:nvGrpSpPr>
          <p:cNvPr id="204" name="Google Shape;204;p18"/>
          <p:cNvGrpSpPr/>
          <p:nvPr/>
        </p:nvGrpSpPr>
        <p:grpSpPr>
          <a:xfrm rot="-5400000">
            <a:off x="-1080015" y="2697652"/>
            <a:ext cx="3833889" cy="1673859"/>
            <a:chOff x="3357879" y="5072538"/>
            <a:chExt cx="593407" cy="259079"/>
          </a:xfrm>
        </p:grpSpPr>
        <p:sp>
          <p:nvSpPr>
            <p:cNvPr id="205" name="Google Shape;205;p18"/>
            <p:cNvSpPr/>
            <p:nvPr/>
          </p:nvSpPr>
          <p:spPr>
            <a:xfrm>
              <a:off x="3357879" y="5073490"/>
              <a:ext cx="593407" cy="258127"/>
            </a:xfrm>
            <a:custGeom>
              <a:avLst/>
              <a:gdLst/>
              <a:ahLst/>
              <a:cxnLst/>
              <a:rect l="l" t="t" r="r" b="b"/>
              <a:pathLst>
                <a:path w="593407" h="258127" extrusionOk="0">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06" name="Google Shape;206;p18"/>
            <p:cNvSpPr/>
            <p:nvPr/>
          </p:nvSpPr>
          <p:spPr>
            <a:xfrm>
              <a:off x="3460749" y="5072538"/>
              <a:ext cx="434339" cy="219075"/>
            </a:xfrm>
            <a:custGeom>
              <a:avLst/>
              <a:gdLst/>
              <a:ahLst/>
              <a:cxnLst/>
              <a:rect l="l" t="t" r="r" b="b"/>
              <a:pathLst>
                <a:path w="434339" h="219075" extrusionOk="0">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07" name="Google Shape;207;p18"/>
            <p:cNvSpPr/>
            <p:nvPr/>
          </p:nvSpPr>
          <p:spPr>
            <a:xfrm>
              <a:off x="3541712" y="5072538"/>
              <a:ext cx="327660" cy="116205"/>
            </a:xfrm>
            <a:custGeom>
              <a:avLst/>
              <a:gdLst/>
              <a:ahLst/>
              <a:cxnLst/>
              <a:rect l="l" t="t" r="r" b="b"/>
              <a:pathLst>
                <a:path w="327660" h="116205" extrusionOk="0">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 name="Google Shape;202;p18">
            <a:extLst>
              <a:ext uri="{FF2B5EF4-FFF2-40B4-BE49-F238E27FC236}">
                <a16:creationId xmlns:a16="http://schemas.microsoft.com/office/drawing/2014/main" id="{DFB91982-97D5-FA90-49BF-ABF009019F95}"/>
              </a:ext>
            </a:extLst>
          </p:cNvPr>
          <p:cNvSpPr/>
          <p:nvPr/>
        </p:nvSpPr>
        <p:spPr>
          <a:xfrm>
            <a:off x="2196607" y="4263817"/>
            <a:ext cx="7613600" cy="120032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529"/>
              <a:buFont typeface="Arial"/>
              <a:buNone/>
            </a:pPr>
            <a:endParaRPr sz="529" b="0" i="0" u="none" strike="noStrike" cap="none">
              <a:solidFill>
                <a:schemeClr val="lt1"/>
              </a:solidFill>
              <a:latin typeface="Montserrat"/>
              <a:ea typeface="Montserrat"/>
              <a:cs typeface="Montserrat"/>
              <a:sym typeface="Montserrat"/>
            </a:endParaRPr>
          </a:p>
        </p:txBody>
      </p:sp>
      <p:sp>
        <p:nvSpPr>
          <p:cNvPr id="3" name="Google Shape;203;p18">
            <a:extLst>
              <a:ext uri="{FF2B5EF4-FFF2-40B4-BE49-F238E27FC236}">
                <a16:creationId xmlns:a16="http://schemas.microsoft.com/office/drawing/2014/main" id="{E587D647-504D-72DD-5DCB-4213888A9FE8}"/>
              </a:ext>
            </a:extLst>
          </p:cNvPr>
          <p:cNvSpPr txBox="1"/>
          <p:nvPr/>
        </p:nvSpPr>
        <p:spPr>
          <a:xfrm>
            <a:off x="2196606" y="4316115"/>
            <a:ext cx="7391531" cy="1077178"/>
          </a:xfrm>
          <a:prstGeom prst="rect">
            <a:avLst/>
          </a:prstGeom>
          <a:noFill/>
          <a:ln>
            <a:noFill/>
          </a:ln>
        </p:spPr>
        <p:txBody>
          <a:bodyPr spcFirstLastPara="1" wrap="square" lIns="91425" tIns="45700" rIns="91425" bIns="45700" anchor="t" anchorCtr="0">
            <a:spAutoFit/>
          </a:bodyPr>
          <a:lstStyle/>
          <a:p>
            <a:pPr>
              <a:buSzPts val="3600"/>
            </a:pPr>
            <a:r>
              <a:rPr lang="en-US" sz="3600" dirty="0">
                <a:solidFill>
                  <a:srgbClr val="EB7339"/>
                </a:solidFill>
                <a:latin typeface="Calibri"/>
                <a:ea typeface="Calibri"/>
                <a:cs typeface="Calibri"/>
                <a:sym typeface="Calibri"/>
              </a:rPr>
              <a:t>CAMPEÕES COMUNITÁRIOS DO CLIMA</a:t>
            </a:r>
          </a:p>
          <a:p>
            <a:pPr>
              <a:buSzPts val="3600"/>
            </a:pPr>
            <a:r>
              <a:rPr lang="en-US" sz="2800" dirty="0">
                <a:solidFill>
                  <a:srgbClr val="EB7339"/>
                </a:solidFill>
                <a:latin typeface="Calibri"/>
                <a:cs typeface="Calibri"/>
              </a:rPr>
              <a:t>ODS 15 Vida </a:t>
            </a:r>
            <a:r>
              <a:rPr lang="en-US" sz="2800" dirty="0" err="1">
                <a:solidFill>
                  <a:srgbClr val="EB7339"/>
                </a:solidFill>
                <a:latin typeface="Calibri"/>
                <a:cs typeface="Calibri"/>
              </a:rPr>
              <a:t>na</a:t>
            </a:r>
            <a:r>
              <a:rPr lang="en-US" sz="2800" dirty="0">
                <a:solidFill>
                  <a:srgbClr val="EB7339"/>
                </a:solidFill>
                <a:latin typeface="Calibri"/>
                <a:cs typeface="Calibri"/>
              </a:rPr>
              <a:t> terra</a:t>
            </a:r>
            <a:endParaRPr lang="pt-BR"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4EBD50A7-E4F7-1E47-939A-5CC171CCFE0F}"/>
              </a:ext>
            </a:extLst>
          </p:cNvPr>
          <p:cNvPicPr>
            <a:picLocks noGrp="1" noChangeAspect="1"/>
          </p:cNvPicPr>
          <p:nvPr>
            <p:ph type="pic" sz="quarter" idx="10"/>
          </p:nvPr>
        </p:nvPicPr>
        <p:blipFill rotWithShape="1">
          <a:blip r:embed="rId3"/>
          <a:srcRect l="46033" r="8979"/>
          <a:stretch/>
        </p:blipFill>
        <p:spPr>
          <a:xfrm>
            <a:off x="388401" y="385460"/>
            <a:ext cx="4107750" cy="6087079"/>
          </a:xfrm>
        </p:spPr>
      </p:pic>
      <p:sp>
        <p:nvSpPr>
          <p:cNvPr id="9" name="Text Placeholder 8">
            <a:extLst>
              <a:ext uri="{FF2B5EF4-FFF2-40B4-BE49-F238E27FC236}">
                <a16:creationId xmlns:a16="http://schemas.microsoft.com/office/drawing/2014/main" id="{4BCA7494-017B-CC48-9BEC-8F31D90E2329}"/>
              </a:ext>
            </a:extLst>
          </p:cNvPr>
          <p:cNvSpPr>
            <a:spLocks noGrp="1"/>
          </p:cNvSpPr>
          <p:nvPr>
            <p:ph type="body" sz="quarter" idx="18"/>
          </p:nvPr>
        </p:nvSpPr>
        <p:spPr>
          <a:xfrm>
            <a:off x="4940626" y="2367178"/>
            <a:ext cx="6414559" cy="2917652"/>
          </a:xfrm>
        </p:spPr>
        <p:txBody>
          <a:bodyPr lIns="91440" tIns="45720" rIns="91440" bIns="45720" anchor="t"/>
          <a:lstStyle/>
          <a:p>
            <a:pPr marL="0" indent="0"/>
            <a:r>
              <a:rPr lang="pt-PT" sz="2200" dirty="0"/>
              <a:t>Este módulo faz parte do curso Campeões Comunitários do Clima e é dedicado à Biodiversidade</a:t>
            </a:r>
            <a:r>
              <a:rPr lang="en-US" sz="2200" dirty="0"/>
              <a:t>. </a:t>
            </a:r>
          </a:p>
          <a:p>
            <a:pPr marL="0" indent="0"/>
            <a:r>
              <a:rPr lang="en-US" sz="2200" dirty="0" err="1"/>
              <a:t>Iremos</a:t>
            </a:r>
            <a:r>
              <a:rPr lang="en-US" sz="2200" dirty="0"/>
              <a:t> </a:t>
            </a:r>
            <a:r>
              <a:rPr lang="en-US" sz="2200" dirty="0" err="1"/>
              <a:t>explorar</a:t>
            </a:r>
            <a:r>
              <a:rPr lang="en-US" sz="2200" dirty="0"/>
              <a:t> </a:t>
            </a:r>
            <a:r>
              <a:rPr lang="en-US" sz="2200" dirty="0" err="1"/>
              <a:t>questões</a:t>
            </a:r>
            <a:r>
              <a:rPr lang="en-US" sz="2200" dirty="0"/>
              <a:t> </a:t>
            </a:r>
            <a:r>
              <a:rPr lang="en-US" sz="2200" dirty="0" err="1"/>
              <a:t>como</a:t>
            </a:r>
            <a:r>
              <a:rPr lang="en-US" sz="2200" dirty="0"/>
              <a:t> : </a:t>
            </a:r>
          </a:p>
          <a:p>
            <a:pPr marL="342900" indent="-342900">
              <a:buChar char="•"/>
            </a:pPr>
            <a:r>
              <a:rPr lang="pt-PT" sz="2200" dirty="0"/>
              <a:t>O que é a Biodiversidade? </a:t>
            </a:r>
          </a:p>
          <a:p>
            <a:pPr marL="342900" indent="-342900">
              <a:buChar char="•"/>
            </a:pPr>
            <a:r>
              <a:rPr lang="pt-PT" sz="2200" dirty="0"/>
              <a:t>O que é que a biodiversidade faz por nós? </a:t>
            </a:r>
          </a:p>
          <a:p>
            <a:pPr marL="342900" indent="-342900">
              <a:buChar char="•"/>
            </a:pPr>
            <a:r>
              <a:rPr lang="pt-PT" sz="2200" dirty="0"/>
              <a:t>Quais são as ameaças à biodiversidade? </a:t>
            </a:r>
          </a:p>
          <a:p>
            <a:pPr marL="342900" indent="-342900">
              <a:buChar char="•"/>
            </a:pPr>
            <a:r>
              <a:rPr lang="pt-PT" sz="2200" dirty="0"/>
              <a:t>O que podemos fazer pela biodiversidade? </a:t>
            </a:r>
            <a:r>
              <a:rPr lang="en-US" sz="2200" dirty="0"/>
              <a:t> </a:t>
            </a:r>
            <a:endParaRPr lang="en-US" sz="2200" dirty="0">
              <a:cs typeface="Calibri"/>
            </a:endParaRPr>
          </a:p>
        </p:txBody>
      </p:sp>
      <p:sp>
        <p:nvSpPr>
          <p:cNvPr id="27" name="Rectangle 26">
            <a:extLst>
              <a:ext uri="{FF2B5EF4-FFF2-40B4-BE49-F238E27FC236}">
                <a16:creationId xmlns:a16="http://schemas.microsoft.com/office/drawing/2014/main" id="{D9927D92-8775-D745-AAC4-D943074CF86E}"/>
              </a:ext>
            </a:extLst>
          </p:cNvPr>
          <p:cNvSpPr/>
          <p:nvPr/>
        </p:nvSpPr>
        <p:spPr>
          <a:xfrm>
            <a:off x="3926747" y="1252799"/>
            <a:ext cx="5192509" cy="6986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Montserrat" panose="00000500000000000000" pitchFamily="50" charset="0"/>
            </a:endParaRPr>
          </a:p>
        </p:txBody>
      </p:sp>
      <p:sp>
        <p:nvSpPr>
          <p:cNvPr id="28" name="TextBox 27">
            <a:extLst>
              <a:ext uri="{FF2B5EF4-FFF2-40B4-BE49-F238E27FC236}">
                <a16:creationId xmlns:a16="http://schemas.microsoft.com/office/drawing/2014/main" id="{81DF1614-A163-CB4E-961C-672CE2D41644}"/>
              </a:ext>
            </a:extLst>
          </p:cNvPr>
          <p:cNvSpPr txBox="1"/>
          <p:nvPr/>
        </p:nvSpPr>
        <p:spPr>
          <a:xfrm>
            <a:off x="4110770" y="1305097"/>
            <a:ext cx="4914679" cy="646331"/>
          </a:xfrm>
          <a:prstGeom prst="rect">
            <a:avLst/>
          </a:prstGeom>
          <a:noFill/>
        </p:spPr>
        <p:txBody>
          <a:bodyPr wrap="square" rtlCol="0">
            <a:spAutoFit/>
          </a:bodyPr>
          <a:lstStyle/>
          <a:p>
            <a:r>
              <a:rPr lang="en-US" sz="3600" b="1" spc="324" dirty="0">
                <a:solidFill>
                  <a:srgbClr val="EB7339"/>
                </a:solidFill>
                <a:latin typeface="Calibri" panose="020F0502020204030204" pitchFamily="34" charset="0"/>
                <a:cs typeface="Calibri" panose="020F0502020204030204" pitchFamily="34" charset="0"/>
              </a:rPr>
              <a:t>BEM-VINDO/A!</a:t>
            </a:r>
          </a:p>
        </p:txBody>
      </p:sp>
      <p:grpSp>
        <p:nvGrpSpPr>
          <p:cNvPr id="29" name="Graphic 2">
            <a:extLst>
              <a:ext uri="{FF2B5EF4-FFF2-40B4-BE49-F238E27FC236}">
                <a16:creationId xmlns:a16="http://schemas.microsoft.com/office/drawing/2014/main" id="{D1113DF5-8855-344A-A35E-210FCE126EC5}"/>
              </a:ext>
            </a:extLst>
          </p:cNvPr>
          <p:cNvGrpSpPr/>
          <p:nvPr/>
        </p:nvGrpSpPr>
        <p:grpSpPr>
          <a:xfrm rot="16200000">
            <a:off x="-1080130" y="3718662"/>
            <a:ext cx="3833889" cy="1673865"/>
            <a:chOff x="3357879" y="5072538"/>
            <a:chExt cx="593407" cy="259080"/>
          </a:xfrm>
          <a:solidFill>
            <a:srgbClr val="EB7339"/>
          </a:solidFill>
        </p:grpSpPr>
        <p:sp>
          <p:nvSpPr>
            <p:cNvPr id="30" name="Freeform 29">
              <a:extLst>
                <a:ext uri="{FF2B5EF4-FFF2-40B4-BE49-F238E27FC236}">
                  <a16:creationId xmlns:a16="http://schemas.microsoft.com/office/drawing/2014/main" id="{17BD203B-2F81-EC4C-B0F8-DA887FF71D6F}"/>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1" name="Freeform 30">
              <a:extLst>
                <a:ext uri="{FF2B5EF4-FFF2-40B4-BE49-F238E27FC236}">
                  <a16:creationId xmlns:a16="http://schemas.microsoft.com/office/drawing/2014/main" id="{DB7E437E-1538-5547-A529-BFE0E2D7DEF6}"/>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2" name="Freeform 31">
              <a:extLst>
                <a:ext uri="{FF2B5EF4-FFF2-40B4-BE49-F238E27FC236}">
                  <a16:creationId xmlns:a16="http://schemas.microsoft.com/office/drawing/2014/main" id="{19CEE37C-9D9F-E04C-A363-0A6202948098}"/>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993980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BC8CA0EC-3203-874B-818E-A3951341F2E9}"/>
              </a:ext>
            </a:extLst>
          </p:cNvPr>
          <p:cNvSpPr>
            <a:spLocks noGrp="1"/>
          </p:cNvSpPr>
          <p:nvPr>
            <p:ph type="body" sz="quarter" idx="15"/>
          </p:nvPr>
        </p:nvSpPr>
        <p:spPr/>
        <p:txBody>
          <a:bodyPr/>
          <a:lstStyle/>
          <a:p>
            <a:r>
              <a:rPr lang="en-US" dirty="0"/>
              <a:t>01</a:t>
            </a:r>
          </a:p>
        </p:txBody>
      </p:sp>
      <p:sp>
        <p:nvSpPr>
          <p:cNvPr id="15" name="Text Placeholder 14">
            <a:extLst>
              <a:ext uri="{FF2B5EF4-FFF2-40B4-BE49-F238E27FC236}">
                <a16:creationId xmlns:a16="http://schemas.microsoft.com/office/drawing/2014/main" id="{C4E048F0-9773-C54B-A71E-3C9CFEB59C8E}"/>
              </a:ext>
            </a:extLst>
          </p:cNvPr>
          <p:cNvSpPr>
            <a:spLocks noGrp="1"/>
          </p:cNvSpPr>
          <p:nvPr>
            <p:ph type="body" sz="quarter" idx="14"/>
          </p:nvPr>
        </p:nvSpPr>
        <p:spPr/>
        <p:txBody>
          <a:bodyPr/>
          <a:lstStyle/>
          <a:p>
            <a:r>
              <a:rPr lang="en-US" dirty="0" err="1"/>
              <a:t>Compreender</a:t>
            </a:r>
            <a:r>
              <a:rPr lang="en-US" dirty="0"/>
              <a:t> a </a:t>
            </a:r>
            <a:r>
              <a:rPr lang="en-US" dirty="0" err="1"/>
              <a:t>biodiversidade</a:t>
            </a:r>
            <a:r>
              <a:rPr lang="en-US" dirty="0"/>
              <a:t> </a:t>
            </a:r>
          </a:p>
        </p:txBody>
      </p:sp>
      <p:sp>
        <p:nvSpPr>
          <p:cNvPr id="19" name="Text Placeholder 18">
            <a:extLst>
              <a:ext uri="{FF2B5EF4-FFF2-40B4-BE49-F238E27FC236}">
                <a16:creationId xmlns:a16="http://schemas.microsoft.com/office/drawing/2014/main" id="{5B018A2C-261B-FE40-8CCB-12ABA36272E0}"/>
              </a:ext>
            </a:extLst>
          </p:cNvPr>
          <p:cNvSpPr>
            <a:spLocks noGrp="1"/>
          </p:cNvSpPr>
          <p:nvPr>
            <p:ph type="body" sz="quarter" idx="29"/>
          </p:nvPr>
        </p:nvSpPr>
        <p:spPr/>
        <p:txBody>
          <a:bodyPr/>
          <a:lstStyle/>
          <a:p>
            <a:r>
              <a:rPr lang="en-US" dirty="0"/>
              <a:t>02</a:t>
            </a:r>
          </a:p>
        </p:txBody>
      </p:sp>
      <p:sp>
        <p:nvSpPr>
          <p:cNvPr id="20" name="Text Placeholder 19">
            <a:extLst>
              <a:ext uri="{FF2B5EF4-FFF2-40B4-BE49-F238E27FC236}">
                <a16:creationId xmlns:a16="http://schemas.microsoft.com/office/drawing/2014/main" id="{F1085800-9569-4843-B00A-CC81BB1D9B93}"/>
              </a:ext>
            </a:extLst>
          </p:cNvPr>
          <p:cNvSpPr>
            <a:spLocks noGrp="1"/>
          </p:cNvSpPr>
          <p:nvPr>
            <p:ph type="body" sz="quarter" idx="30"/>
          </p:nvPr>
        </p:nvSpPr>
        <p:spPr/>
        <p:txBody>
          <a:bodyPr/>
          <a:lstStyle/>
          <a:p>
            <a:r>
              <a:rPr lang="pt-PT" dirty="0"/>
              <a:t>Benefícios e ameaças à biodiversidade </a:t>
            </a:r>
            <a:endParaRPr lang="en-US" dirty="0"/>
          </a:p>
        </p:txBody>
      </p:sp>
      <p:sp>
        <p:nvSpPr>
          <p:cNvPr id="21" name="Text Placeholder 20">
            <a:extLst>
              <a:ext uri="{FF2B5EF4-FFF2-40B4-BE49-F238E27FC236}">
                <a16:creationId xmlns:a16="http://schemas.microsoft.com/office/drawing/2014/main" id="{E66C7987-60BB-DC47-A0C2-99C652EF4EF7}"/>
              </a:ext>
            </a:extLst>
          </p:cNvPr>
          <p:cNvSpPr>
            <a:spLocks noGrp="1"/>
          </p:cNvSpPr>
          <p:nvPr>
            <p:ph type="body" sz="quarter" idx="31"/>
          </p:nvPr>
        </p:nvSpPr>
        <p:spPr/>
        <p:txBody>
          <a:bodyPr/>
          <a:lstStyle/>
          <a:p>
            <a:r>
              <a:rPr lang="en-US" dirty="0"/>
              <a:t>03</a:t>
            </a:r>
          </a:p>
        </p:txBody>
      </p:sp>
      <p:sp>
        <p:nvSpPr>
          <p:cNvPr id="22" name="Text Placeholder 21">
            <a:extLst>
              <a:ext uri="{FF2B5EF4-FFF2-40B4-BE49-F238E27FC236}">
                <a16:creationId xmlns:a16="http://schemas.microsoft.com/office/drawing/2014/main" id="{4AB945CA-DD37-8744-AC8D-A87A2B36C598}"/>
              </a:ext>
            </a:extLst>
          </p:cNvPr>
          <p:cNvSpPr>
            <a:spLocks noGrp="1"/>
          </p:cNvSpPr>
          <p:nvPr>
            <p:ph type="body" sz="quarter" idx="32"/>
          </p:nvPr>
        </p:nvSpPr>
        <p:spPr/>
        <p:txBody>
          <a:bodyPr/>
          <a:lstStyle/>
          <a:p>
            <a:r>
              <a:rPr lang="en-US" dirty="0" err="1"/>
              <a:t>Biodiversidade</a:t>
            </a:r>
            <a:r>
              <a:rPr lang="en-US" dirty="0"/>
              <a:t> e </a:t>
            </a:r>
            <a:r>
              <a:rPr lang="en-US" dirty="0" err="1"/>
              <a:t>alterações</a:t>
            </a:r>
            <a:r>
              <a:rPr lang="en-US" dirty="0"/>
              <a:t> </a:t>
            </a:r>
            <a:r>
              <a:rPr lang="en-US" dirty="0" err="1"/>
              <a:t>climáticas</a:t>
            </a:r>
            <a:r>
              <a:rPr lang="en-US" dirty="0"/>
              <a:t> </a:t>
            </a:r>
          </a:p>
        </p:txBody>
      </p:sp>
      <p:sp>
        <p:nvSpPr>
          <p:cNvPr id="23" name="Text Placeholder 22">
            <a:extLst>
              <a:ext uri="{FF2B5EF4-FFF2-40B4-BE49-F238E27FC236}">
                <a16:creationId xmlns:a16="http://schemas.microsoft.com/office/drawing/2014/main" id="{8343CF12-FDE6-8849-AC52-1E26D392F86A}"/>
              </a:ext>
            </a:extLst>
          </p:cNvPr>
          <p:cNvSpPr>
            <a:spLocks noGrp="1"/>
          </p:cNvSpPr>
          <p:nvPr>
            <p:ph type="body" sz="quarter" idx="33"/>
          </p:nvPr>
        </p:nvSpPr>
        <p:spPr/>
        <p:txBody>
          <a:bodyPr/>
          <a:lstStyle/>
          <a:p>
            <a:r>
              <a:rPr lang="en-US" dirty="0"/>
              <a:t>04</a:t>
            </a:r>
          </a:p>
        </p:txBody>
      </p:sp>
      <p:sp>
        <p:nvSpPr>
          <p:cNvPr id="24" name="Text Placeholder 23">
            <a:extLst>
              <a:ext uri="{FF2B5EF4-FFF2-40B4-BE49-F238E27FC236}">
                <a16:creationId xmlns:a16="http://schemas.microsoft.com/office/drawing/2014/main" id="{5691577C-B257-3147-BB4B-29D2F40873AE}"/>
              </a:ext>
            </a:extLst>
          </p:cNvPr>
          <p:cNvSpPr>
            <a:spLocks noGrp="1"/>
          </p:cNvSpPr>
          <p:nvPr>
            <p:ph type="body" sz="quarter" idx="34"/>
          </p:nvPr>
        </p:nvSpPr>
        <p:spPr/>
        <p:txBody>
          <a:bodyPr/>
          <a:lstStyle/>
          <a:p>
            <a:r>
              <a:rPr lang="en-US" dirty="0" err="1"/>
              <a:t>Acções</a:t>
            </a:r>
            <a:r>
              <a:rPr lang="en-US" dirty="0"/>
              <a:t> para a </a:t>
            </a:r>
            <a:r>
              <a:rPr lang="en-US" dirty="0" err="1"/>
              <a:t>mudança</a:t>
            </a:r>
            <a:r>
              <a:rPr lang="en-US" dirty="0"/>
              <a:t> </a:t>
            </a:r>
          </a:p>
        </p:txBody>
      </p:sp>
      <p:sp>
        <p:nvSpPr>
          <p:cNvPr id="25" name="Text Placeholder 24">
            <a:extLst>
              <a:ext uri="{FF2B5EF4-FFF2-40B4-BE49-F238E27FC236}">
                <a16:creationId xmlns:a16="http://schemas.microsoft.com/office/drawing/2014/main" id="{C649836C-4763-0A4B-8068-8B6B3A14D501}"/>
              </a:ext>
            </a:extLst>
          </p:cNvPr>
          <p:cNvSpPr>
            <a:spLocks noGrp="1"/>
          </p:cNvSpPr>
          <p:nvPr>
            <p:ph type="body" sz="quarter" idx="35"/>
          </p:nvPr>
        </p:nvSpPr>
        <p:spPr/>
        <p:txBody>
          <a:bodyPr/>
          <a:lstStyle/>
          <a:p>
            <a:r>
              <a:rPr lang="en-US" dirty="0"/>
              <a:t>05</a:t>
            </a:r>
          </a:p>
        </p:txBody>
      </p:sp>
      <p:sp>
        <p:nvSpPr>
          <p:cNvPr id="26" name="Text Placeholder 25">
            <a:extLst>
              <a:ext uri="{FF2B5EF4-FFF2-40B4-BE49-F238E27FC236}">
                <a16:creationId xmlns:a16="http://schemas.microsoft.com/office/drawing/2014/main" id="{AF2A8952-1670-2F4B-B3F8-033CA2659F15}"/>
              </a:ext>
            </a:extLst>
          </p:cNvPr>
          <p:cNvSpPr>
            <a:spLocks noGrp="1"/>
          </p:cNvSpPr>
          <p:nvPr>
            <p:ph type="body" sz="quarter" idx="36"/>
          </p:nvPr>
        </p:nvSpPr>
        <p:spPr/>
        <p:txBody>
          <a:bodyPr/>
          <a:lstStyle/>
          <a:p>
            <a:r>
              <a:rPr lang="en-US" dirty="0" err="1"/>
              <a:t>Resumo</a:t>
            </a:r>
            <a:r>
              <a:rPr lang="en-US" dirty="0"/>
              <a:t> e </a:t>
            </a:r>
            <a:r>
              <a:rPr lang="en-US" dirty="0" err="1"/>
              <a:t>revisão</a:t>
            </a:r>
            <a:r>
              <a:rPr lang="en-US" dirty="0"/>
              <a:t> </a:t>
            </a:r>
            <a:r>
              <a:rPr lang="en-US" dirty="0">
                <a:sym typeface="Wingdings" panose="05000000000000000000" pitchFamily="2" charset="2"/>
              </a:rPr>
              <a:t></a:t>
            </a:r>
            <a:endParaRPr lang="en-US" dirty="0"/>
          </a:p>
        </p:txBody>
      </p:sp>
      <p:sp>
        <p:nvSpPr>
          <p:cNvPr id="18" name="Text Placeholder 17">
            <a:extLst>
              <a:ext uri="{FF2B5EF4-FFF2-40B4-BE49-F238E27FC236}">
                <a16:creationId xmlns:a16="http://schemas.microsoft.com/office/drawing/2014/main" id="{CD062C7B-9BAE-0E43-A6E9-6E98B3E7EBD7}"/>
              </a:ext>
            </a:extLst>
          </p:cNvPr>
          <p:cNvSpPr>
            <a:spLocks noGrp="1"/>
          </p:cNvSpPr>
          <p:nvPr>
            <p:ph type="body" sz="quarter" idx="10"/>
          </p:nvPr>
        </p:nvSpPr>
        <p:spPr>
          <a:prstGeom prst="rect">
            <a:avLst/>
          </a:prstGeom>
        </p:spPr>
        <p:txBody>
          <a:bodyPr/>
          <a:lstStyle/>
          <a:p>
            <a:r>
              <a:rPr lang="en-US" dirty="0"/>
              <a:t>ÍNDICE</a:t>
            </a:r>
          </a:p>
        </p:txBody>
      </p:sp>
    </p:spTree>
    <p:extLst>
      <p:ext uri="{BB962C8B-B14F-4D97-AF65-F5344CB8AC3E}">
        <p14:creationId xmlns:p14="http://schemas.microsoft.com/office/powerpoint/2010/main" val="30286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2">
            <a:extLst>
              <a:ext uri="{FF2B5EF4-FFF2-40B4-BE49-F238E27FC236}">
                <a16:creationId xmlns:a16="http://schemas.microsoft.com/office/drawing/2014/main" id="{95D61C34-AF95-5448-B715-90AADC57BC48}"/>
              </a:ext>
            </a:extLst>
          </p:cNvPr>
          <p:cNvPicPr>
            <a:picLocks noGrp="1" noChangeAspect="1"/>
          </p:cNvPicPr>
          <p:nvPr>
            <p:ph type="pic" sz="quarter" idx="10"/>
          </p:nvPr>
        </p:nvPicPr>
        <p:blipFill>
          <a:blip r:embed="rId3"/>
          <a:srcRect t="5628" b="5628"/>
          <a:stretch>
            <a:fillRect/>
          </a:stretch>
        </p:blipFill>
        <p:spPr/>
      </p:pic>
      <p:sp>
        <p:nvSpPr>
          <p:cNvPr id="5" name="Text Placeholder 4">
            <a:extLst>
              <a:ext uri="{FF2B5EF4-FFF2-40B4-BE49-F238E27FC236}">
                <a16:creationId xmlns:a16="http://schemas.microsoft.com/office/drawing/2014/main" id="{F53E186E-EEE8-784F-BE9F-48BF925F13E9}"/>
              </a:ext>
            </a:extLst>
          </p:cNvPr>
          <p:cNvSpPr>
            <a:spLocks noGrp="1"/>
          </p:cNvSpPr>
          <p:nvPr>
            <p:ph type="body" sz="quarter" idx="17"/>
          </p:nvPr>
        </p:nvSpPr>
        <p:spPr/>
        <p:txBody>
          <a:bodyPr/>
          <a:lstStyle/>
          <a:p>
            <a:r>
              <a:rPr lang="en-US" dirty="0"/>
              <a:t>01</a:t>
            </a:r>
          </a:p>
        </p:txBody>
      </p:sp>
      <p:sp>
        <p:nvSpPr>
          <p:cNvPr id="6" name="Rectangle 5">
            <a:extLst>
              <a:ext uri="{FF2B5EF4-FFF2-40B4-BE49-F238E27FC236}">
                <a16:creationId xmlns:a16="http://schemas.microsoft.com/office/drawing/2014/main" id="{1DF2049A-9A6D-0A49-9CEA-AEAEB81268B2}"/>
              </a:ext>
            </a:extLst>
          </p:cNvPr>
          <p:cNvSpPr/>
          <p:nvPr/>
        </p:nvSpPr>
        <p:spPr>
          <a:xfrm>
            <a:off x="5722297" y="3429000"/>
            <a:ext cx="5496309" cy="12003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Montserrat" panose="00000500000000000000" pitchFamily="50" charset="0"/>
            </a:endParaRPr>
          </a:p>
        </p:txBody>
      </p:sp>
      <p:sp>
        <p:nvSpPr>
          <p:cNvPr id="7" name="TextBox 6">
            <a:extLst>
              <a:ext uri="{FF2B5EF4-FFF2-40B4-BE49-F238E27FC236}">
                <a16:creationId xmlns:a16="http://schemas.microsoft.com/office/drawing/2014/main" id="{9664755C-D94B-2A4C-946A-2A124785D8C0}"/>
              </a:ext>
            </a:extLst>
          </p:cNvPr>
          <p:cNvSpPr txBox="1"/>
          <p:nvPr/>
        </p:nvSpPr>
        <p:spPr>
          <a:xfrm>
            <a:off x="5906320" y="3481298"/>
            <a:ext cx="5400777" cy="1200329"/>
          </a:xfrm>
          <a:prstGeom prst="rect">
            <a:avLst/>
          </a:prstGeom>
          <a:noFill/>
        </p:spPr>
        <p:txBody>
          <a:bodyPr wrap="square" rtlCol="0">
            <a:spAutoFit/>
          </a:bodyPr>
          <a:lstStyle/>
          <a:p>
            <a:r>
              <a:rPr lang="en-US" sz="3600" b="1" spc="324" dirty="0" err="1">
                <a:solidFill>
                  <a:srgbClr val="EB7339"/>
                </a:solidFill>
                <a:latin typeface="Calibri" panose="020F0502020204030204" pitchFamily="34" charset="0"/>
                <a:cs typeface="Calibri" panose="020F0502020204030204" pitchFamily="34" charset="0"/>
              </a:rPr>
              <a:t>Compreender</a:t>
            </a:r>
            <a:r>
              <a:rPr lang="en-US" sz="3600" b="1" spc="324" dirty="0">
                <a:solidFill>
                  <a:srgbClr val="EB7339"/>
                </a:solidFill>
                <a:latin typeface="Calibri" panose="020F0502020204030204" pitchFamily="34" charset="0"/>
                <a:cs typeface="Calibri" panose="020F0502020204030204" pitchFamily="34" charset="0"/>
              </a:rPr>
              <a:t> a </a:t>
            </a:r>
            <a:r>
              <a:rPr lang="en-US" sz="3600" b="1" spc="324" dirty="0" err="1">
                <a:solidFill>
                  <a:srgbClr val="EB7339"/>
                </a:solidFill>
                <a:latin typeface="Calibri" panose="020F0502020204030204" pitchFamily="34" charset="0"/>
                <a:cs typeface="Calibri" panose="020F0502020204030204" pitchFamily="34" charset="0"/>
              </a:rPr>
              <a:t>biodiversidade</a:t>
            </a:r>
            <a:endParaRPr lang="en-US" sz="3600" b="1" spc="324" dirty="0">
              <a:solidFill>
                <a:srgbClr val="EB7339"/>
              </a:solidFill>
              <a:latin typeface="Calibri" panose="020F0502020204030204" pitchFamily="34" charset="0"/>
              <a:cs typeface="Calibri" panose="020F0502020204030204" pitchFamily="34" charset="0"/>
            </a:endParaRPr>
          </a:p>
        </p:txBody>
      </p:sp>
      <p:grpSp>
        <p:nvGrpSpPr>
          <p:cNvPr id="9" name="Graphic 2">
            <a:extLst>
              <a:ext uri="{FF2B5EF4-FFF2-40B4-BE49-F238E27FC236}">
                <a16:creationId xmlns:a16="http://schemas.microsoft.com/office/drawing/2014/main" id="{6285D392-116B-5249-8268-8EA084DD11E1}"/>
              </a:ext>
            </a:extLst>
          </p:cNvPr>
          <p:cNvGrpSpPr/>
          <p:nvPr/>
        </p:nvGrpSpPr>
        <p:grpSpPr>
          <a:xfrm rot="16200000">
            <a:off x="-1080012" y="1373752"/>
            <a:ext cx="3833889" cy="1673865"/>
            <a:chOff x="3357879" y="5072538"/>
            <a:chExt cx="593407" cy="259080"/>
          </a:xfrm>
          <a:solidFill>
            <a:srgbClr val="EB7339"/>
          </a:solidFill>
        </p:grpSpPr>
        <p:sp>
          <p:nvSpPr>
            <p:cNvPr id="10" name="Freeform 9">
              <a:extLst>
                <a:ext uri="{FF2B5EF4-FFF2-40B4-BE49-F238E27FC236}">
                  <a16:creationId xmlns:a16="http://schemas.microsoft.com/office/drawing/2014/main" id="{470E5AA0-13F3-7046-97B9-B4D70885B4AD}"/>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1" name="Freeform 10">
              <a:extLst>
                <a:ext uri="{FF2B5EF4-FFF2-40B4-BE49-F238E27FC236}">
                  <a16:creationId xmlns:a16="http://schemas.microsoft.com/office/drawing/2014/main" id="{59BABA38-F111-FD47-B780-A81442F31F5A}"/>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2" name="Freeform 11">
              <a:extLst>
                <a:ext uri="{FF2B5EF4-FFF2-40B4-BE49-F238E27FC236}">
                  <a16:creationId xmlns:a16="http://schemas.microsoft.com/office/drawing/2014/main" id="{F0607F26-EF08-D444-B0FE-E46E0BA21E65}"/>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1329186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pic>
        <p:nvPicPr>
          <p:cNvPr id="3" name="Marcador de Posição da Imagem 2">
            <a:extLst>
              <a:ext uri="{FF2B5EF4-FFF2-40B4-BE49-F238E27FC236}">
                <a16:creationId xmlns:a16="http://schemas.microsoft.com/office/drawing/2014/main" id="{9B5AD52E-DBEE-AA09-E3EF-759BA3DD6755}"/>
              </a:ext>
            </a:extLst>
          </p:cNvPr>
          <p:cNvPicPr>
            <a:picLocks noGrp="1" noChangeAspect="1"/>
          </p:cNvPicPr>
          <p:nvPr>
            <p:ph type="pic" idx="8"/>
          </p:nvPr>
        </p:nvPicPr>
        <p:blipFill>
          <a:blip r:embed="rId3"/>
          <a:srcRect l="32265" r="32265"/>
          <a:stretch/>
        </p:blipFill>
        <p:spPr>
          <a:xfrm>
            <a:off x="-47625" y="0"/>
            <a:ext cx="3570288" cy="6858000"/>
          </a:xfrm>
          <a:prstGeom prst="rect">
            <a:avLst/>
          </a:prstGeom>
          <a:solidFill>
            <a:srgbClr val="D8D8D8"/>
          </a:solidFill>
          <a:ln>
            <a:noFill/>
          </a:ln>
        </p:spPr>
      </p:pic>
      <p:grpSp>
        <p:nvGrpSpPr>
          <p:cNvPr id="400" name="Google Shape;400;p34"/>
          <p:cNvGrpSpPr/>
          <p:nvPr/>
        </p:nvGrpSpPr>
        <p:grpSpPr>
          <a:xfrm rot="-5400000">
            <a:off x="-1121374" y="1395609"/>
            <a:ext cx="3833889" cy="1673859"/>
            <a:chOff x="3357879" y="5072538"/>
            <a:chExt cx="593407" cy="259079"/>
          </a:xfrm>
        </p:grpSpPr>
        <p:sp>
          <p:nvSpPr>
            <p:cNvPr id="401" name="Google Shape;401;p34"/>
            <p:cNvSpPr/>
            <p:nvPr/>
          </p:nvSpPr>
          <p:spPr>
            <a:xfrm>
              <a:off x="3357879" y="5073490"/>
              <a:ext cx="593407" cy="258127"/>
            </a:xfrm>
            <a:custGeom>
              <a:avLst/>
              <a:gdLst/>
              <a:ahLst/>
              <a:cxnLst/>
              <a:rect l="l" t="t" r="r" b="b"/>
              <a:pathLst>
                <a:path w="593407" h="258127" extrusionOk="0">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solidFill>
              <a:srgbClr val="EB7339"/>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402" name="Google Shape;402;p34"/>
            <p:cNvSpPr/>
            <p:nvPr/>
          </p:nvSpPr>
          <p:spPr>
            <a:xfrm>
              <a:off x="3460749" y="5072538"/>
              <a:ext cx="434339" cy="219075"/>
            </a:xfrm>
            <a:custGeom>
              <a:avLst/>
              <a:gdLst/>
              <a:ahLst/>
              <a:cxnLst/>
              <a:rect l="l" t="t" r="r" b="b"/>
              <a:pathLst>
                <a:path w="434339" h="219075" extrusionOk="0">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solidFill>
              <a:srgbClr val="EB7339"/>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403" name="Google Shape;403;p34"/>
            <p:cNvSpPr/>
            <p:nvPr/>
          </p:nvSpPr>
          <p:spPr>
            <a:xfrm>
              <a:off x="3541712" y="5072538"/>
              <a:ext cx="327660" cy="116205"/>
            </a:xfrm>
            <a:custGeom>
              <a:avLst/>
              <a:gdLst/>
              <a:ahLst/>
              <a:cxnLst/>
              <a:rect l="l" t="t" r="r" b="b"/>
              <a:pathLst>
                <a:path w="327660" h="116205" extrusionOk="0">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solidFill>
              <a:srgbClr val="EB7339"/>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404" name="Google Shape;404;p34"/>
          <p:cNvSpPr txBox="1">
            <a:spLocks noGrp="1"/>
          </p:cNvSpPr>
          <p:nvPr>
            <p:ph type="body" idx="7"/>
          </p:nvPr>
        </p:nvSpPr>
        <p:spPr>
          <a:xfrm>
            <a:off x="4967785" y="595524"/>
            <a:ext cx="6755642" cy="4592736"/>
          </a:xfrm>
          <a:prstGeom prst="rect">
            <a:avLst/>
          </a:prstGeom>
          <a:noFill/>
          <a:ln>
            <a:noFill/>
          </a:ln>
        </p:spPr>
        <p:txBody>
          <a:bodyPr spcFirstLastPara="1" wrap="square" lIns="91425" tIns="45700" rIns="91425" bIns="45700" anchor="t" anchorCtr="0">
            <a:noAutofit/>
          </a:bodyPr>
          <a:lstStyle/>
          <a:p>
            <a:pPr marL="0" lvl="0" indent="0" rtl="0">
              <a:spcBef>
                <a:spcPts val="600"/>
              </a:spcBef>
              <a:spcAft>
                <a:spcPts val="0"/>
              </a:spcAft>
              <a:buClr>
                <a:srgbClr val="CC0000"/>
              </a:buClr>
              <a:buSzPts val="2800"/>
              <a:buNone/>
            </a:pPr>
            <a:r>
              <a:rPr lang="en-US" sz="2400" b="1" dirty="0" err="1">
                <a:solidFill>
                  <a:srgbClr val="354F92"/>
                </a:solidFill>
                <a:latin typeface="Calibri" panose="020F0502020204030204" pitchFamily="34" charset="0"/>
                <a:cs typeface="Calibri" panose="020F0502020204030204" pitchFamily="34" charset="0"/>
              </a:rPr>
              <a:t>Objetivo</a:t>
            </a:r>
            <a:r>
              <a:rPr lang="en-US" sz="2400" b="1" dirty="0">
                <a:solidFill>
                  <a:srgbClr val="354F92"/>
                </a:solidFill>
                <a:latin typeface="Calibri" panose="020F0502020204030204" pitchFamily="34" charset="0"/>
                <a:cs typeface="Calibri" panose="020F0502020204030204" pitchFamily="34" charset="0"/>
              </a:rPr>
              <a:t> global </a:t>
            </a:r>
          </a:p>
          <a:p>
            <a:pPr marL="0" lvl="0" indent="0" rtl="0">
              <a:spcBef>
                <a:spcPts val="600"/>
              </a:spcBef>
              <a:spcAft>
                <a:spcPts val="0"/>
              </a:spcAft>
              <a:buClr>
                <a:srgbClr val="CC0000"/>
              </a:buClr>
              <a:buSzPts val="2800"/>
              <a:buNone/>
            </a:pPr>
            <a:r>
              <a:rPr lang="pt-PT" sz="2000" dirty="0">
                <a:solidFill>
                  <a:srgbClr val="1E1E1E"/>
                </a:solidFill>
                <a:effectLst/>
                <a:latin typeface="+mn-lt"/>
                <a:ea typeface="Roboto" panose="02000000000000000000" pitchFamily="2" charset="0"/>
              </a:rPr>
              <a:t>"A preservação das diversas formas de vida na terra exige esforços específicos para proteger, recuperar e promover a conservação e a utilização sustentável dos ecossistemas terrestres e outros.</a:t>
            </a:r>
            <a:r>
              <a:rPr lang="en-US" sz="2000" dirty="0">
                <a:solidFill>
                  <a:srgbClr val="1E1E1E"/>
                </a:solidFill>
                <a:effectLst/>
                <a:latin typeface="+mn-lt"/>
                <a:ea typeface="Roboto" panose="02000000000000000000" pitchFamily="2" charset="0"/>
              </a:rPr>
              <a:t> </a:t>
            </a:r>
          </a:p>
          <a:p>
            <a:pPr marL="342900" lvl="0" indent="-342900" algn="just" rtl="0">
              <a:spcBef>
                <a:spcPts val="0"/>
              </a:spcBef>
              <a:spcAft>
                <a:spcPts val="0"/>
              </a:spcAft>
              <a:buClr>
                <a:srgbClr val="000000"/>
              </a:buClr>
              <a:buSzPts val="2000"/>
              <a:buFont typeface="Arial" panose="020B0604020202020204" pitchFamily="34" charset="0"/>
              <a:buChar char="•"/>
            </a:pPr>
            <a:r>
              <a:rPr lang="pt-PT" sz="2000" dirty="0">
                <a:solidFill>
                  <a:srgbClr val="1E1E1E"/>
                </a:solidFill>
                <a:effectLst/>
                <a:latin typeface="+mn-lt"/>
                <a:ea typeface="Roboto" panose="02000000000000000000" pitchFamily="2" charset="0"/>
              </a:rPr>
              <a:t>O objetivo 15 centra-se especificamente em </a:t>
            </a:r>
          </a:p>
          <a:p>
            <a:pPr marL="342900" lvl="0" indent="-342900" algn="just" rtl="0">
              <a:spcBef>
                <a:spcPts val="0"/>
              </a:spcBef>
              <a:spcAft>
                <a:spcPts val="0"/>
              </a:spcAft>
              <a:buClr>
                <a:srgbClr val="000000"/>
              </a:buClr>
              <a:buSzPts val="2000"/>
              <a:buFont typeface="Arial" panose="020B0604020202020204" pitchFamily="34" charset="0"/>
              <a:buChar char="•"/>
            </a:pPr>
            <a:r>
              <a:rPr lang="pt-PT" sz="2000" dirty="0">
                <a:solidFill>
                  <a:srgbClr val="1E1E1E"/>
                </a:solidFill>
                <a:effectLst/>
                <a:latin typeface="+mn-lt"/>
                <a:ea typeface="Roboto" panose="02000000000000000000" pitchFamily="2" charset="0"/>
              </a:rPr>
              <a:t>gerir as florestas de forma sustentável, </a:t>
            </a:r>
          </a:p>
          <a:p>
            <a:pPr marL="342900" lvl="0" indent="-342900" algn="just" rtl="0">
              <a:spcBef>
                <a:spcPts val="0"/>
              </a:spcBef>
              <a:spcAft>
                <a:spcPts val="0"/>
              </a:spcAft>
              <a:buClr>
                <a:srgbClr val="000000"/>
              </a:buClr>
              <a:buSzPts val="2000"/>
              <a:buFont typeface="Arial" panose="020B0604020202020204" pitchFamily="34" charset="0"/>
              <a:buChar char="•"/>
            </a:pPr>
            <a:r>
              <a:rPr lang="pt-PT" sz="2000" dirty="0">
                <a:solidFill>
                  <a:srgbClr val="1E1E1E"/>
                </a:solidFill>
                <a:effectLst/>
                <a:latin typeface="+mn-lt"/>
                <a:ea typeface="Roboto" panose="02000000000000000000" pitchFamily="2" charset="0"/>
              </a:rPr>
              <a:t>travar e inverter a degradação dos solos e dos habitats naturais</a:t>
            </a:r>
          </a:p>
          <a:p>
            <a:pPr marL="342900" lvl="0" indent="-342900" algn="just" rtl="0">
              <a:spcBef>
                <a:spcPts val="0"/>
              </a:spcBef>
              <a:spcAft>
                <a:spcPts val="0"/>
              </a:spcAft>
              <a:buClr>
                <a:srgbClr val="000000"/>
              </a:buClr>
              <a:buSzPts val="2000"/>
              <a:buFont typeface="Arial" panose="020B0604020202020204" pitchFamily="34" charset="0"/>
              <a:buChar char="•"/>
            </a:pPr>
            <a:r>
              <a:rPr lang="pt-PT" sz="2000" dirty="0">
                <a:solidFill>
                  <a:srgbClr val="1E1E1E"/>
                </a:solidFill>
                <a:effectLst/>
                <a:latin typeface="+mn-lt"/>
                <a:ea typeface="Roboto" panose="02000000000000000000" pitchFamily="2" charset="0"/>
              </a:rPr>
              <a:t>combater com êxito a desertificação e </a:t>
            </a:r>
          </a:p>
          <a:p>
            <a:pPr marL="342900" lvl="0" indent="-342900" algn="just" rtl="0">
              <a:spcBef>
                <a:spcPts val="0"/>
              </a:spcBef>
              <a:spcAft>
                <a:spcPts val="0"/>
              </a:spcAft>
              <a:buClr>
                <a:srgbClr val="000000"/>
              </a:buClr>
              <a:buSzPts val="2000"/>
              <a:buFont typeface="Arial" panose="020B0604020202020204" pitchFamily="34" charset="0"/>
              <a:buChar char="•"/>
            </a:pPr>
            <a:r>
              <a:rPr lang="pt-PT" sz="2000" dirty="0">
                <a:solidFill>
                  <a:srgbClr val="1E1E1E"/>
                </a:solidFill>
                <a:effectLst/>
                <a:latin typeface="+mn-lt"/>
                <a:ea typeface="Roboto" panose="02000000000000000000" pitchFamily="2" charset="0"/>
              </a:rPr>
              <a:t>travar a perda de biodiversidade. </a:t>
            </a:r>
          </a:p>
          <a:p>
            <a:pPr marL="0" lvl="0" indent="0" algn="just" rtl="0">
              <a:spcBef>
                <a:spcPts val="600"/>
              </a:spcBef>
              <a:spcAft>
                <a:spcPts val="0"/>
              </a:spcAft>
              <a:buClr>
                <a:srgbClr val="000000"/>
              </a:buClr>
              <a:buSzPts val="2000"/>
              <a:buNone/>
            </a:pPr>
            <a:r>
              <a:rPr lang="pt-PT" sz="2000" dirty="0">
                <a:solidFill>
                  <a:srgbClr val="1E1E1E"/>
                </a:solidFill>
                <a:effectLst/>
                <a:latin typeface="+mn-lt"/>
                <a:ea typeface="Roboto" panose="02000000000000000000" pitchFamily="2" charset="0"/>
              </a:rPr>
              <a:t>Todos estes esforços combinados visam assegurar que os benefícios dos ecossistemas terrestres, incluindo meios de subsistência sustentáveis, sejam usufruídos pelas gerações vindouras".</a:t>
            </a:r>
          </a:p>
        </p:txBody>
      </p:sp>
      <p:sp>
        <p:nvSpPr>
          <p:cNvPr id="405" name="Google Shape;405;p34"/>
          <p:cNvSpPr txBox="1"/>
          <p:nvPr/>
        </p:nvSpPr>
        <p:spPr>
          <a:xfrm>
            <a:off x="3538970" y="315594"/>
            <a:ext cx="1298181" cy="95406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US" sz="2800" b="1" i="0" u="none" strike="noStrike" cap="none" dirty="0">
                <a:solidFill>
                  <a:schemeClr val="lt1"/>
                </a:solidFill>
                <a:latin typeface="Calibri"/>
                <a:ea typeface="Calibri"/>
                <a:cs typeface="Calibri"/>
                <a:sym typeface="Calibri"/>
              </a:rPr>
              <a:t>ODS 15 15</a:t>
            </a:r>
            <a:endParaRPr sz="1400" b="0" i="0" u="none" strike="noStrike" cap="none" dirty="0">
              <a:solidFill>
                <a:srgbClr val="000000"/>
              </a:solidFill>
              <a:latin typeface="Arial"/>
              <a:ea typeface="Arial"/>
              <a:cs typeface="Arial"/>
              <a:sym typeface="Arial"/>
            </a:endParaRPr>
          </a:p>
        </p:txBody>
      </p:sp>
      <p:pic>
        <p:nvPicPr>
          <p:cNvPr id="406" name="Google Shape;406;p34"/>
          <p:cNvPicPr preferRelativeResize="0"/>
          <p:nvPr/>
        </p:nvPicPr>
        <p:blipFill rotWithShape="1">
          <a:blip r:embed="rId4"/>
          <a:srcRect/>
          <a:stretch/>
        </p:blipFill>
        <p:spPr>
          <a:xfrm>
            <a:off x="3595358" y="843905"/>
            <a:ext cx="1150710" cy="1150710"/>
          </a:xfrm>
          <a:prstGeom prst="rect">
            <a:avLst/>
          </a:prstGeom>
          <a:noFill/>
          <a:ln>
            <a:noFill/>
          </a:ln>
        </p:spPr>
      </p:pic>
      <p:sp>
        <p:nvSpPr>
          <p:cNvPr id="409" name="Google Shape;409;p34"/>
          <p:cNvSpPr txBox="1"/>
          <p:nvPr/>
        </p:nvSpPr>
        <p:spPr>
          <a:xfrm rot="16200000">
            <a:off x="2530351" y="5603331"/>
            <a:ext cx="2278505" cy="2308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900" b="1" i="0" u="none" strike="noStrike" cap="none" dirty="0">
                <a:solidFill>
                  <a:srgbClr val="000000"/>
                </a:solidFill>
                <a:latin typeface="Calibri"/>
                <a:ea typeface="Calibri"/>
                <a:cs typeface="Calibri"/>
                <a:sym typeface="Calibri"/>
              </a:rPr>
              <a:t>Source: Shutterstock Worl</a:t>
            </a:r>
            <a:r>
              <a:rPr lang="en-US" sz="900" b="1" dirty="0">
                <a:solidFill>
                  <a:srgbClr val="000000"/>
                </a:solidFill>
                <a:latin typeface="Calibri"/>
                <a:ea typeface="Calibri"/>
                <a:cs typeface="Calibri"/>
                <a:sym typeface="Calibri"/>
              </a:rPr>
              <a:t>d Day </a:t>
            </a:r>
            <a:endParaRPr dirty="0"/>
          </a:p>
        </p:txBody>
      </p:sp>
      <p:sp>
        <p:nvSpPr>
          <p:cNvPr id="14" name="Google Shape;346;p29">
            <a:extLst>
              <a:ext uri="{FF2B5EF4-FFF2-40B4-BE49-F238E27FC236}">
                <a16:creationId xmlns:a16="http://schemas.microsoft.com/office/drawing/2014/main" id="{C4297918-FC48-61A2-FBEA-DFE0215E2C7C}"/>
              </a:ext>
            </a:extLst>
          </p:cNvPr>
          <p:cNvSpPr txBox="1">
            <a:spLocks noGrp="1"/>
          </p:cNvSpPr>
          <p:nvPr>
            <p:ph type="body" idx="1"/>
          </p:nvPr>
        </p:nvSpPr>
        <p:spPr>
          <a:xfrm>
            <a:off x="4967785" y="72303"/>
            <a:ext cx="7015291" cy="523221"/>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EB7339"/>
              </a:buClr>
              <a:buSzPts val="3600"/>
              <a:buNone/>
            </a:pPr>
            <a:r>
              <a:rPr lang="pt-PT" sz="3200" dirty="0"/>
              <a:t>Contexto - ODS 15 - Vida na Terra </a:t>
            </a:r>
            <a:endParaRPr sz="3200" dirty="0"/>
          </a:p>
        </p:txBody>
      </p:sp>
      <p:sp>
        <p:nvSpPr>
          <p:cNvPr id="4" name="CuadroTexto 3">
            <a:extLst>
              <a:ext uri="{FF2B5EF4-FFF2-40B4-BE49-F238E27FC236}">
                <a16:creationId xmlns:a16="http://schemas.microsoft.com/office/drawing/2014/main" id="{55E0C8AB-2679-17AA-6600-342A1C6FB649}"/>
              </a:ext>
            </a:extLst>
          </p:cNvPr>
          <p:cNvSpPr txBox="1"/>
          <p:nvPr/>
        </p:nvSpPr>
        <p:spPr>
          <a:xfrm>
            <a:off x="7558275" y="5874414"/>
            <a:ext cx="3765400" cy="307777"/>
          </a:xfrm>
          <a:prstGeom prst="rect">
            <a:avLst/>
          </a:prstGeom>
          <a:noFill/>
        </p:spPr>
        <p:txBody>
          <a:bodyPr wrap="square">
            <a:spAutoFit/>
          </a:bodyPr>
          <a:lstStyle/>
          <a:p>
            <a:r>
              <a:rPr lang="pt-PT" sz="1400" dirty="0">
                <a:hlinkClick r:id="rId5"/>
              </a:rPr>
              <a:t>Proteger a Vida Terrestre • ODS - BCSD Portugal</a:t>
            </a:r>
            <a:endParaRPr lang="pt-PT" sz="1400" dirty="0"/>
          </a:p>
        </p:txBody>
      </p:sp>
      <p:sp>
        <p:nvSpPr>
          <p:cNvPr id="6" name="CuadroTexto 5">
            <a:extLst>
              <a:ext uri="{FF2B5EF4-FFF2-40B4-BE49-F238E27FC236}">
                <a16:creationId xmlns:a16="http://schemas.microsoft.com/office/drawing/2014/main" id="{BF71E31B-AB71-BA7D-85BF-EB9F79EF8494}"/>
              </a:ext>
            </a:extLst>
          </p:cNvPr>
          <p:cNvSpPr txBox="1"/>
          <p:nvPr/>
        </p:nvSpPr>
        <p:spPr>
          <a:xfrm>
            <a:off x="7558275" y="5517128"/>
            <a:ext cx="2640246" cy="307777"/>
          </a:xfrm>
          <a:prstGeom prst="rect">
            <a:avLst/>
          </a:prstGeom>
          <a:noFill/>
        </p:spPr>
        <p:txBody>
          <a:bodyPr wrap="square">
            <a:spAutoFit/>
          </a:bodyPr>
          <a:lstStyle/>
          <a:p>
            <a:pPr marL="0" lvl="0" indent="0" algn="just" rtl="0">
              <a:spcBef>
                <a:spcPts val="1200"/>
              </a:spcBef>
              <a:spcAft>
                <a:spcPts val="0"/>
              </a:spcAft>
              <a:buClr>
                <a:srgbClr val="000000"/>
              </a:buClr>
              <a:buSzPts val="2000"/>
              <a:buNone/>
            </a:pPr>
            <a:r>
              <a:rPr lang="en-US" sz="1400" u="sng" dirty="0">
                <a:solidFill>
                  <a:srgbClr val="1E1E1E"/>
                </a:solidFill>
                <a:latin typeface="+mn-lt"/>
                <a:ea typeface="Roboto" panose="02000000000000000000" pitchFamily="2" charset="0"/>
                <a:cs typeface="Calibri" panose="020F0502020204030204" pitchFamily="34" charset="0"/>
                <a:hlinkClick r:id="rId6"/>
              </a:rPr>
              <a:t>UN Environment </a:t>
            </a:r>
            <a:r>
              <a:rPr lang="en-US" sz="1400" u="sng" dirty="0" err="1">
                <a:solidFill>
                  <a:srgbClr val="1E1E1E"/>
                </a:solidFill>
                <a:latin typeface="+mn-lt"/>
                <a:ea typeface="Roboto" panose="02000000000000000000" pitchFamily="2" charset="0"/>
                <a:cs typeface="Calibri" panose="020F0502020204030204" pitchFamily="34" charset="0"/>
                <a:hlinkClick r:id="rId6"/>
              </a:rPr>
              <a:t>Programme</a:t>
            </a:r>
            <a:r>
              <a:rPr lang="en-US" sz="1400" u="sng" dirty="0">
                <a:solidFill>
                  <a:srgbClr val="1E1E1E"/>
                </a:solidFill>
                <a:latin typeface="+mn-lt"/>
                <a:ea typeface="Roboto" panose="02000000000000000000" pitchFamily="2" charset="0"/>
                <a:cs typeface="Calibri" panose="020F0502020204030204" pitchFamily="34" charset="0"/>
                <a:hlinkClick r:id="rId6"/>
              </a:rPr>
              <a:t> </a:t>
            </a:r>
            <a:endParaRPr lang="en-US" sz="1400" u="sng" dirty="0">
              <a:latin typeface="+mn-lt"/>
              <a:ea typeface="Roboto" panose="02000000000000000000" pitchFamily="2" charset="0"/>
              <a:cs typeface="Calibri" panose="020F0502020204030204" pitchFamily="34" charset="0"/>
            </a:endParaRPr>
          </a:p>
        </p:txBody>
      </p:sp>
      <p:pic>
        <p:nvPicPr>
          <p:cNvPr id="7" name="Gráfico 6" descr="Flecha: curva ligera con relleno sólido">
            <a:extLst>
              <a:ext uri="{FF2B5EF4-FFF2-40B4-BE49-F238E27FC236}">
                <a16:creationId xmlns:a16="http://schemas.microsoft.com/office/drawing/2014/main" id="{3A91F81C-8628-F9D2-09A0-70D09E8A7A8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688563">
            <a:off x="6806934" y="5249970"/>
            <a:ext cx="689631" cy="689631"/>
          </a:xfrm>
          <a:prstGeom prst="rect">
            <a:avLst/>
          </a:prstGeom>
          <a:effectLst>
            <a:outerShdw blurRad="50800" dist="38100" dir="5400000" algn="t" rotWithShape="0">
              <a:prstClr val="black">
                <a:alpha val="40000"/>
              </a:prstClr>
            </a:outerShdw>
          </a:effectLst>
        </p:spPr>
      </p:pic>
      <p:pic>
        <p:nvPicPr>
          <p:cNvPr id="8" name="Gráfico 7" descr="Flecha: curva ligera con relleno sólido">
            <a:extLst>
              <a:ext uri="{FF2B5EF4-FFF2-40B4-BE49-F238E27FC236}">
                <a16:creationId xmlns:a16="http://schemas.microsoft.com/office/drawing/2014/main" id="{498C18ED-C1F2-7E69-4E7D-DA070E3C989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688563">
            <a:off x="6848613" y="5656496"/>
            <a:ext cx="689631" cy="689631"/>
          </a:xfrm>
          <a:prstGeom prst="rect">
            <a:avLst/>
          </a:prstGeom>
          <a:effectLst>
            <a:outerShdw blurRad="50800" dist="38100" dir="5400000" algn="t" rotWithShape="0">
              <a:prstClr val="black">
                <a:alpha val="40000"/>
              </a:prst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AFC9547-BC1D-5F47-98EB-8A249D7ACBAD}"/>
              </a:ext>
            </a:extLst>
          </p:cNvPr>
          <p:cNvGrpSpPr/>
          <p:nvPr/>
        </p:nvGrpSpPr>
        <p:grpSpPr>
          <a:xfrm>
            <a:off x="5107779" y="748833"/>
            <a:ext cx="1487826" cy="1083162"/>
            <a:chOff x="3400450" y="986392"/>
            <a:chExt cx="1487826" cy="1083162"/>
          </a:xfrm>
        </p:grpSpPr>
        <p:sp>
          <p:nvSpPr>
            <p:cNvPr id="10" name="Freeform 9">
              <a:extLst>
                <a:ext uri="{FF2B5EF4-FFF2-40B4-BE49-F238E27FC236}">
                  <a16:creationId xmlns:a16="http://schemas.microsoft.com/office/drawing/2014/main" id="{DB167537-6E6E-0142-B8E2-59ADA27C33D3}"/>
                </a:ext>
              </a:extLst>
            </p:cNvPr>
            <p:cNvSpPr/>
            <p:nvPr/>
          </p:nvSpPr>
          <p:spPr>
            <a:xfrm>
              <a:off x="3400450" y="986392"/>
              <a:ext cx="1367826" cy="997498"/>
            </a:xfrm>
            <a:custGeom>
              <a:avLst/>
              <a:gdLst>
                <a:gd name="connsiteX0" fmla="*/ 719999 w 921110"/>
                <a:gd name="connsiteY0" fmla="*/ 669034 h 671727"/>
                <a:gd name="connsiteX1" fmla="*/ 705633 w 921110"/>
                <a:gd name="connsiteY1" fmla="*/ 668136 h 671727"/>
                <a:gd name="connsiteX2" fmla="*/ 546719 w 921110"/>
                <a:gd name="connsiteY2" fmla="*/ 590007 h 671727"/>
                <a:gd name="connsiteX3" fmla="*/ 544025 w 921110"/>
                <a:gd name="connsiteY3" fmla="*/ 250551 h 671727"/>
                <a:gd name="connsiteX4" fmla="*/ 774766 w 921110"/>
                <a:gd name="connsiteY4" fmla="*/ 3592 h 671727"/>
                <a:gd name="connsiteX5" fmla="*/ 781948 w 921110"/>
                <a:gd name="connsiteY5" fmla="*/ 0 h 671727"/>
                <a:gd name="connsiteX6" fmla="*/ 856468 w 921110"/>
                <a:gd name="connsiteY6" fmla="*/ 133807 h 671727"/>
                <a:gd name="connsiteX7" fmla="*/ 848387 w 921110"/>
                <a:gd name="connsiteY7" fmla="*/ 137399 h 671727"/>
                <a:gd name="connsiteX8" fmla="*/ 711918 w 921110"/>
                <a:gd name="connsiteY8" fmla="*/ 281982 h 671727"/>
                <a:gd name="connsiteX9" fmla="*/ 715509 w 921110"/>
                <a:gd name="connsiteY9" fmla="*/ 281982 h 671727"/>
                <a:gd name="connsiteX10" fmla="*/ 864548 w 921110"/>
                <a:gd name="connsiteY10" fmla="*/ 336762 h 671727"/>
                <a:gd name="connsiteX11" fmla="*/ 921111 w 921110"/>
                <a:gd name="connsiteY11" fmla="*/ 474161 h 671727"/>
                <a:gd name="connsiteX12" fmla="*/ 866344 w 921110"/>
                <a:gd name="connsiteY12" fmla="*/ 611559 h 671727"/>
                <a:gd name="connsiteX13" fmla="*/ 719999 w 921110"/>
                <a:gd name="connsiteY13" fmla="*/ 669034 h 671727"/>
                <a:gd name="connsiteX14" fmla="*/ 215422 w 921110"/>
                <a:gd name="connsiteY14" fmla="*/ 671728 h 671727"/>
                <a:gd name="connsiteX15" fmla="*/ 201057 w 921110"/>
                <a:gd name="connsiteY15" fmla="*/ 670830 h 671727"/>
                <a:gd name="connsiteX16" fmla="*/ 41244 w 921110"/>
                <a:gd name="connsiteY16" fmla="*/ 592701 h 671727"/>
                <a:gd name="connsiteX17" fmla="*/ 842 w 921110"/>
                <a:gd name="connsiteY17" fmla="*/ 425667 h 671727"/>
                <a:gd name="connsiteX18" fmla="*/ 41244 w 921110"/>
                <a:gd name="connsiteY18" fmla="*/ 253245 h 671727"/>
                <a:gd name="connsiteX19" fmla="*/ 270189 w 921110"/>
                <a:gd name="connsiteY19" fmla="*/ 6286 h 671727"/>
                <a:gd name="connsiteX20" fmla="*/ 277372 w 921110"/>
                <a:gd name="connsiteY20" fmla="*/ 2694 h 671727"/>
                <a:gd name="connsiteX21" fmla="*/ 351891 w 921110"/>
                <a:gd name="connsiteY21" fmla="*/ 136501 h 671727"/>
                <a:gd name="connsiteX22" fmla="*/ 343810 w 921110"/>
                <a:gd name="connsiteY22" fmla="*/ 140093 h 671727"/>
                <a:gd name="connsiteX23" fmla="*/ 207341 w 921110"/>
                <a:gd name="connsiteY23" fmla="*/ 284676 h 671727"/>
                <a:gd name="connsiteX24" fmla="*/ 210933 w 921110"/>
                <a:gd name="connsiteY24" fmla="*/ 284676 h 671727"/>
                <a:gd name="connsiteX25" fmla="*/ 362665 w 921110"/>
                <a:gd name="connsiteY25" fmla="*/ 339456 h 671727"/>
                <a:gd name="connsiteX26" fmla="*/ 416534 w 921110"/>
                <a:gd name="connsiteY26" fmla="*/ 476855 h 671727"/>
                <a:gd name="connsiteX27" fmla="*/ 364460 w 921110"/>
                <a:gd name="connsiteY27" fmla="*/ 614254 h 671727"/>
                <a:gd name="connsiteX28" fmla="*/ 215422 w 921110"/>
                <a:gd name="connsiteY28" fmla="*/ 671728 h 67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21110" h="671727">
                  <a:moveTo>
                    <a:pt x="719999" y="669034"/>
                  </a:moveTo>
                  <a:cubicBezTo>
                    <a:pt x="715509" y="669034"/>
                    <a:pt x="710122" y="669034"/>
                    <a:pt x="705633" y="668136"/>
                  </a:cubicBezTo>
                  <a:cubicBezTo>
                    <a:pt x="641888" y="664544"/>
                    <a:pt x="582632" y="634908"/>
                    <a:pt x="546719" y="590007"/>
                  </a:cubicBezTo>
                  <a:cubicBezTo>
                    <a:pt x="468608" y="490325"/>
                    <a:pt x="518886" y="318801"/>
                    <a:pt x="544025" y="250551"/>
                  </a:cubicBezTo>
                  <a:cubicBezTo>
                    <a:pt x="585325" y="147277"/>
                    <a:pt x="665231" y="61964"/>
                    <a:pt x="774766" y="3592"/>
                  </a:cubicBezTo>
                  <a:lnTo>
                    <a:pt x="781948" y="0"/>
                  </a:lnTo>
                  <a:lnTo>
                    <a:pt x="856468" y="133807"/>
                  </a:lnTo>
                  <a:lnTo>
                    <a:pt x="848387" y="137399"/>
                  </a:lnTo>
                  <a:cubicBezTo>
                    <a:pt x="783744" y="162544"/>
                    <a:pt x="737955" y="211037"/>
                    <a:pt x="711918" y="281982"/>
                  </a:cubicBezTo>
                  <a:lnTo>
                    <a:pt x="715509" y="281982"/>
                  </a:lnTo>
                  <a:cubicBezTo>
                    <a:pt x="780153" y="281982"/>
                    <a:pt x="829533" y="299943"/>
                    <a:pt x="864548" y="336762"/>
                  </a:cubicBezTo>
                  <a:cubicBezTo>
                    <a:pt x="902257" y="371785"/>
                    <a:pt x="920213" y="416687"/>
                    <a:pt x="921111" y="474161"/>
                  </a:cubicBezTo>
                  <a:cubicBezTo>
                    <a:pt x="921111" y="528043"/>
                    <a:pt x="903154" y="574740"/>
                    <a:pt x="866344" y="611559"/>
                  </a:cubicBezTo>
                  <a:cubicBezTo>
                    <a:pt x="827737" y="648379"/>
                    <a:pt x="775664" y="669034"/>
                    <a:pt x="719999" y="669034"/>
                  </a:cubicBezTo>
                  <a:close/>
                  <a:moveTo>
                    <a:pt x="215422" y="671728"/>
                  </a:moveTo>
                  <a:cubicBezTo>
                    <a:pt x="210933" y="671728"/>
                    <a:pt x="205546" y="671728"/>
                    <a:pt x="201057" y="670830"/>
                  </a:cubicBezTo>
                  <a:cubicBezTo>
                    <a:pt x="136413" y="667238"/>
                    <a:pt x="77157" y="637603"/>
                    <a:pt x="41244" y="592701"/>
                  </a:cubicBezTo>
                  <a:cubicBezTo>
                    <a:pt x="9820" y="551391"/>
                    <a:pt x="-3647" y="495713"/>
                    <a:pt x="842" y="425667"/>
                  </a:cubicBezTo>
                  <a:cubicBezTo>
                    <a:pt x="4433" y="372683"/>
                    <a:pt x="18798" y="310719"/>
                    <a:pt x="41244" y="253245"/>
                  </a:cubicBezTo>
                  <a:cubicBezTo>
                    <a:pt x="79850" y="150869"/>
                    <a:pt x="158859" y="65556"/>
                    <a:pt x="270189" y="6286"/>
                  </a:cubicBezTo>
                  <a:lnTo>
                    <a:pt x="277372" y="2694"/>
                  </a:lnTo>
                  <a:lnTo>
                    <a:pt x="351891" y="136501"/>
                  </a:lnTo>
                  <a:lnTo>
                    <a:pt x="343810" y="140093"/>
                  </a:lnTo>
                  <a:cubicBezTo>
                    <a:pt x="279167" y="165238"/>
                    <a:pt x="233378" y="213731"/>
                    <a:pt x="207341" y="284676"/>
                  </a:cubicBezTo>
                  <a:lnTo>
                    <a:pt x="210933" y="284676"/>
                  </a:lnTo>
                  <a:cubicBezTo>
                    <a:pt x="275576" y="284676"/>
                    <a:pt x="324956" y="302637"/>
                    <a:pt x="362665" y="339456"/>
                  </a:cubicBezTo>
                  <a:cubicBezTo>
                    <a:pt x="397680" y="374479"/>
                    <a:pt x="416534" y="421177"/>
                    <a:pt x="416534" y="476855"/>
                  </a:cubicBezTo>
                  <a:cubicBezTo>
                    <a:pt x="416534" y="529839"/>
                    <a:pt x="399476" y="576536"/>
                    <a:pt x="364460" y="614254"/>
                  </a:cubicBezTo>
                  <a:cubicBezTo>
                    <a:pt x="324956" y="651073"/>
                    <a:pt x="271985" y="671728"/>
                    <a:pt x="215422" y="671728"/>
                  </a:cubicBezTo>
                  <a:close/>
                </a:path>
              </a:pathLst>
            </a:custGeom>
            <a:solidFill>
              <a:srgbClr val="EE5650"/>
            </a:solidFill>
            <a:ln w="8971"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777B076C-30AD-5146-87E5-27FE130D848E}"/>
                </a:ext>
              </a:extLst>
            </p:cNvPr>
            <p:cNvSpPr/>
            <p:nvPr/>
          </p:nvSpPr>
          <p:spPr>
            <a:xfrm>
              <a:off x="3400450" y="986392"/>
              <a:ext cx="1487826" cy="1083162"/>
            </a:xfrm>
            <a:custGeom>
              <a:avLst/>
              <a:gdLst>
                <a:gd name="connsiteX0" fmla="*/ 557494 w 920214"/>
                <a:gd name="connsiteY0" fmla="*/ 581027 h 669931"/>
                <a:gd name="connsiteX1" fmla="*/ 704737 w 920214"/>
                <a:gd name="connsiteY1" fmla="*/ 654665 h 669931"/>
                <a:gd name="connsiteX2" fmla="*/ 851980 w 920214"/>
                <a:gd name="connsiteY2" fmla="*/ 602579 h 669931"/>
                <a:gd name="connsiteX3" fmla="*/ 903156 w 920214"/>
                <a:gd name="connsiteY3" fmla="*/ 475957 h 669931"/>
                <a:gd name="connsiteX4" fmla="*/ 851980 w 920214"/>
                <a:gd name="connsiteY4" fmla="*/ 350232 h 669931"/>
                <a:gd name="connsiteX5" fmla="*/ 851980 w 920214"/>
                <a:gd name="connsiteY5" fmla="*/ 350232 h 669931"/>
                <a:gd name="connsiteX6" fmla="*/ 713715 w 920214"/>
                <a:gd name="connsiteY6" fmla="*/ 299045 h 669931"/>
                <a:gd name="connsiteX7" fmla="*/ 688576 w 920214"/>
                <a:gd name="connsiteY7" fmla="*/ 299045 h 669931"/>
                <a:gd name="connsiteX8" fmla="*/ 692168 w 920214"/>
                <a:gd name="connsiteY8" fmla="*/ 288268 h 669931"/>
                <a:gd name="connsiteX9" fmla="*/ 834024 w 920214"/>
                <a:gd name="connsiteY9" fmla="*/ 128419 h 669931"/>
                <a:gd name="connsiteX10" fmla="*/ 776563 w 920214"/>
                <a:gd name="connsiteY10" fmla="*/ 23349 h 669931"/>
                <a:gd name="connsiteX11" fmla="*/ 558392 w 920214"/>
                <a:gd name="connsiteY11" fmla="*/ 257735 h 669931"/>
                <a:gd name="connsiteX12" fmla="*/ 557494 w 920214"/>
                <a:gd name="connsiteY12" fmla="*/ 581027 h 669931"/>
                <a:gd name="connsiteX13" fmla="*/ 718205 w 920214"/>
                <a:gd name="connsiteY13" fmla="*/ 669932 h 669931"/>
                <a:gd name="connsiteX14" fmla="*/ 703839 w 920214"/>
                <a:gd name="connsiteY14" fmla="*/ 669034 h 669931"/>
                <a:gd name="connsiteX15" fmla="*/ 544924 w 920214"/>
                <a:gd name="connsiteY15" fmla="*/ 590007 h 669931"/>
                <a:gd name="connsiteX16" fmla="*/ 544027 w 920214"/>
                <a:gd name="connsiteY16" fmla="*/ 250551 h 669931"/>
                <a:gd name="connsiteX17" fmla="*/ 776563 w 920214"/>
                <a:gd name="connsiteY17" fmla="*/ 4490 h 669931"/>
                <a:gd name="connsiteX18" fmla="*/ 783746 w 920214"/>
                <a:gd name="connsiteY18" fmla="*/ 898 h 669931"/>
                <a:gd name="connsiteX19" fmla="*/ 857367 w 920214"/>
                <a:gd name="connsiteY19" fmla="*/ 134705 h 669931"/>
                <a:gd name="connsiteX20" fmla="*/ 849287 w 920214"/>
                <a:gd name="connsiteY20" fmla="*/ 138297 h 669931"/>
                <a:gd name="connsiteX21" fmla="*/ 711920 w 920214"/>
                <a:gd name="connsiteY21" fmla="*/ 281982 h 669931"/>
                <a:gd name="connsiteX22" fmla="*/ 715511 w 920214"/>
                <a:gd name="connsiteY22" fmla="*/ 281982 h 669931"/>
                <a:gd name="connsiteX23" fmla="*/ 864550 w 920214"/>
                <a:gd name="connsiteY23" fmla="*/ 337660 h 669931"/>
                <a:gd name="connsiteX24" fmla="*/ 920215 w 920214"/>
                <a:gd name="connsiteY24" fmla="*/ 475059 h 669931"/>
                <a:gd name="connsiteX25" fmla="*/ 864550 w 920214"/>
                <a:gd name="connsiteY25" fmla="*/ 612458 h 669931"/>
                <a:gd name="connsiteX26" fmla="*/ 718205 w 920214"/>
                <a:gd name="connsiteY26" fmla="*/ 669932 h 669931"/>
                <a:gd name="connsiteX27" fmla="*/ 52019 w 920214"/>
                <a:gd name="connsiteY27" fmla="*/ 581027 h 669931"/>
                <a:gd name="connsiteX28" fmla="*/ 200160 w 920214"/>
                <a:gd name="connsiteY28" fmla="*/ 654665 h 669931"/>
                <a:gd name="connsiteX29" fmla="*/ 349199 w 920214"/>
                <a:gd name="connsiteY29" fmla="*/ 602579 h 669931"/>
                <a:gd name="connsiteX30" fmla="*/ 397681 w 920214"/>
                <a:gd name="connsiteY30" fmla="*/ 475957 h 669931"/>
                <a:gd name="connsiteX31" fmla="*/ 349199 w 920214"/>
                <a:gd name="connsiteY31" fmla="*/ 349334 h 669931"/>
                <a:gd name="connsiteX32" fmla="*/ 208241 w 920214"/>
                <a:gd name="connsiteY32" fmla="*/ 298147 h 669931"/>
                <a:gd name="connsiteX33" fmla="*/ 183102 w 920214"/>
                <a:gd name="connsiteY33" fmla="*/ 298147 h 669931"/>
                <a:gd name="connsiteX34" fmla="*/ 186693 w 920214"/>
                <a:gd name="connsiteY34" fmla="*/ 287370 h 669931"/>
                <a:gd name="connsiteX35" fmla="*/ 328549 w 920214"/>
                <a:gd name="connsiteY35" fmla="*/ 127521 h 669931"/>
                <a:gd name="connsiteX36" fmla="*/ 271088 w 920214"/>
                <a:gd name="connsiteY36" fmla="*/ 22451 h 669931"/>
                <a:gd name="connsiteX37" fmla="*/ 54713 w 920214"/>
                <a:gd name="connsiteY37" fmla="*/ 256837 h 669931"/>
                <a:gd name="connsiteX38" fmla="*/ 52019 w 920214"/>
                <a:gd name="connsiteY38" fmla="*/ 581027 h 669931"/>
                <a:gd name="connsiteX39" fmla="*/ 214525 w 920214"/>
                <a:gd name="connsiteY39" fmla="*/ 669932 h 669931"/>
                <a:gd name="connsiteX40" fmla="*/ 200160 w 920214"/>
                <a:gd name="connsiteY40" fmla="*/ 669034 h 669931"/>
                <a:gd name="connsiteX41" fmla="*/ 40348 w 920214"/>
                <a:gd name="connsiteY41" fmla="*/ 590007 h 669931"/>
                <a:gd name="connsiteX42" fmla="*/ 843 w 920214"/>
                <a:gd name="connsiteY42" fmla="*/ 422075 h 669931"/>
                <a:gd name="connsiteX43" fmla="*/ 42143 w 920214"/>
                <a:gd name="connsiteY43" fmla="*/ 249653 h 669931"/>
                <a:gd name="connsiteX44" fmla="*/ 271986 w 920214"/>
                <a:gd name="connsiteY44" fmla="*/ 3592 h 669931"/>
                <a:gd name="connsiteX45" fmla="*/ 279169 w 920214"/>
                <a:gd name="connsiteY45" fmla="*/ 0 h 669931"/>
                <a:gd name="connsiteX46" fmla="*/ 352790 w 920214"/>
                <a:gd name="connsiteY46" fmla="*/ 133807 h 669931"/>
                <a:gd name="connsiteX47" fmla="*/ 344710 w 920214"/>
                <a:gd name="connsiteY47" fmla="*/ 137399 h 669931"/>
                <a:gd name="connsiteX48" fmla="*/ 207343 w 920214"/>
                <a:gd name="connsiteY48" fmla="*/ 281084 h 669931"/>
                <a:gd name="connsiteX49" fmla="*/ 210934 w 920214"/>
                <a:gd name="connsiteY49" fmla="*/ 281084 h 669931"/>
                <a:gd name="connsiteX50" fmla="*/ 362666 w 920214"/>
                <a:gd name="connsiteY50" fmla="*/ 336762 h 669931"/>
                <a:gd name="connsiteX51" fmla="*/ 416536 w 920214"/>
                <a:gd name="connsiteY51" fmla="*/ 474161 h 669931"/>
                <a:gd name="connsiteX52" fmla="*/ 363564 w 920214"/>
                <a:gd name="connsiteY52" fmla="*/ 611560 h 669931"/>
                <a:gd name="connsiteX53" fmla="*/ 214525 w 920214"/>
                <a:gd name="connsiteY53" fmla="*/ 669932 h 66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920214" h="669931">
                  <a:moveTo>
                    <a:pt x="557494" y="581027"/>
                  </a:moveTo>
                  <a:cubicBezTo>
                    <a:pt x="590713" y="623234"/>
                    <a:pt x="645481" y="651073"/>
                    <a:pt x="704737" y="654665"/>
                  </a:cubicBezTo>
                  <a:cubicBezTo>
                    <a:pt x="762198" y="658257"/>
                    <a:pt x="816067" y="639399"/>
                    <a:pt x="851980" y="602579"/>
                  </a:cubicBezTo>
                  <a:cubicBezTo>
                    <a:pt x="886097" y="567556"/>
                    <a:pt x="903156" y="526247"/>
                    <a:pt x="903156" y="475957"/>
                  </a:cubicBezTo>
                  <a:cubicBezTo>
                    <a:pt x="903156" y="422973"/>
                    <a:pt x="886097" y="381664"/>
                    <a:pt x="851980" y="350232"/>
                  </a:cubicBezTo>
                  <a:lnTo>
                    <a:pt x="851980" y="350232"/>
                  </a:lnTo>
                  <a:cubicBezTo>
                    <a:pt x="820556" y="316107"/>
                    <a:pt x="773869" y="299045"/>
                    <a:pt x="713715" y="299045"/>
                  </a:cubicBezTo>
                  <a:lnTo>
                    <a:pt x="688576" y="299045"/>
                  </a:lnTo>
                  <a:lnTo>
                    <a:pt x="692168" y="288268"/>
                  </a:lnTo>
                  <a:cubicBezTo>
                    <a:pt x="719102" y="210139"/>
                    <a:pt x="766687" y="156257"/>
                    <a:pt x="834024" y="128419"/>
                  </a:cubicBezTo>
                  <a:lnTo>
                    <a:pt x="776563" y="23349"/>
                  </a:lnTo>
                  <a:cubicBezTo>
                    <a:pt x="673313" y="79027"/>
                    <a:pt x="597896" y="159850"/>
                    <a:pt x="558392" y="257735"/>
                  </a:cubicBezTo>
                  <a:cubicBezTo>
                    <a:pt x="534151" y="322393"/>
                    <a:pt x="484770" y="485835"/>
                    <a:pt x="557494" y="581027"/>
                  </a:cubicBezTo>
                  <a:close/>
                  <a:moveTo>
                    <a:pt x="718205" y="669932"/>
                  </a:moveTo>
                  <a:cubicBezTo>
                    <a:pt x="713715" y="669932"/>
                    <a:pt x="708328" y="669932"/>
                    <a:pt x="703839" y="669034"/>
                  </a:cubicBezTo>
                  <a:cubicBezTo>
                    <a:pt x="640094" y="665442"/>
                    <a:pt x="580837" y="635807"/>
                    <a:pt x="544924" y="590007"/>
                  </a:cubicBezTo>
                  <a:cubicBezTo>
                    <a:pt x="466814" y="489427"/>
                    <a:pt x="517990" y="318801"/>
                    <a:pt x="544027" y="250551"/>
                  </a:cubicBezTo>
                  <a:cubicBezTo>
                    <a:pt x="586224" y="147277"/>
                    <a:pt x="666131" y="62862"/>
                    <a:pt x="776563" y="4490"/>
                  </a:cubicBezTo>
                  <a:lnTo>
                    <a:pt x="783746" y="898"/>
                  </a:lnTo>
                  <a:lnTo>
                    <a:pt x="857367" y="134705"/>
                  </a:lnTo>
                  <a:lnTo>
                    <a:pt x="849287" y="138297"/>
                  </a:lnTo>
                  <a:cubicBezTo>
                    <a:pt x="784643" y="162544"/>
                    <a:pt x="737956" y="211037"/>
                    <a:pt x="711920" y="281982"/>
                  </a:cubicBezTo>
                  <a:lnTo>
                    <a:pt x="715511" y="281982"/>
                  </a:lnTo>
                  <a:cubicBezTo>
                    <a:pt x="780154" y="281982"/>
                    <a:pt x="829535" y="300841"/>
                    <a:pt x="864550" y="337660"/>
                  </a:cubicBezTo>
                  <a:cubicBezTo>
                    <a:pt x="902258" y="372683"/>
                    <a:pt x="920215" y="417585"/>
                    <a:pt x="920215" y="475059"/>
                  </a:cubicBezTo>
                  <a:cubicBezTo>
                    <a:pt x="920215" y="528941"/>
                    <a:pt x="901360" y="575638"/>
                    <a:pt x="864550" y="612458"/>
                  </a:cubicBezTo>
                  <a:cubicBezTo>
                    <a:pt x="826841" y="649277"/>
                    <a:pt x="774767" y="669932"/>
                    <a:pt x="718205" y="669932"/>
                  </a:cubicBezTo>
                  <a:close/>
                  <a:moveTo>
                    <a:pt x="52019" y="581027"/>
                  </a:moveTo>
                  <a:cubicBezTo>
                    <a:pt x="85239" y="623234"/>
                    <a:pt x="140904" y="651073"/>
                    <a:pt x="200160" y="654665"/>
                  </a:cubicBezTo>
                  <a:cubicBezTo>
                    <a:pt x="258519" y="658257"/>
                    <a:pt x="312388" y="639399"/>
                    <a:pt x="349199" y="602579"/>
                  </a:cubicBezTo>
                  <a:cubicBezTo>
                    <a:pt x="381521" y="567556"/>
                    <a:pt x="397681" y="525349"/>
                    <a:pt x="397681" y="475957"/>
                  </a:cubicBezTo>
                  <a:cubicBezTo>
                    <a:pt x="397681" y="424769"/>
                    <a:pt x="381521" y="381664"/>
                    <a:pt x="349199" y="349334"/>
                  </a:cubicBezTo>
                  <a:cubicBezTo>
                    <a:pt x="315082" y="314311"/>
                    <a:pt x="269293" y="298147"/>
                    <a:pt x="208241" y="298147"/>
                  </a:cubicBezTo>
                  <a:lnTo>
                    <a:pt x="183102" y="298147"/>
                  </a:lnTo>
                  <a:lnTo>
                    <a:pt x="186693" y="287370"/>
                  </a:lnTo>
                  <a:cubicBezTo>
                    <a:pt x="213628" y="209242"/>
                    <a:pt x="261212" y="155360"/>
                    <a:pt x="328549" y="127521"/>
                  </a:cubicBezTo>
                  <a:lnTo>
                    <a:pt x="271088" y="22451"/>
                  </a:lnTo>
                  <a:cubicBezTo>
                    <a:pt x="166941" y="79027"/>
                    <a:pt x="92421" y="159850"/>
                    <a:pt x="54713" y="256837"/>
                  </a:cubicBezTo>
                  <a:cubicBezTo>
                    <a:pt x="14311" y="360111"/>
                    <a:pt x="-9033" y="499306"/>
                    <a:pt x="52019" y="581027"/>
                  </a:cubicBezTo>
                  <a:close/>
                  <a:moveTo>
                    <a:pt x="214525" y="669932"/>
                  </a:moveTo>
                  <a:cubicBezTo>
                    <a:pt x="210036" y="669932"/>
                    <a:pt x="204649" y="669932"/>
                    <a:pt x="200160" y="669034"/>
                  </a:cubicBezTo>
                  <a:cubicBezTo>
                    <a:pt x="135517" y="665442"/>
                    <a:pt x="76261" y="635807"/>
                    <a:pt x="40348" y="590007"/>
                  </a:cubicBezTo>
                  <a:cubicBezTo>
                    <a:pt x="9822" y="548697"/>
                    <a:pt x="-3646" y="492122"/>
                    <a:pt x="843" y="422075"/>
                  </a:cubicBezTo>
                  <a:cubicBezTo>
                    <a:pt x="4435" y="369091"/>
                    <a:pt x="18800" y="307127"/>
                    <a:pt x="42143" y="249653"/>
                  </a:cubicBezTo>
                  <a:cubicBezTo>
                    <a:pt x="81648" y="147277"/>
                    <a:pt x="160656" y="61964"/>
                    <a:pt x="271986" y="3592"/>
                  </a:cubicBezTo>
                  <a:lnTo>
                    <a:pt x="279169" y="0"/>
                  </a:lnTo>
                  <a:lnTo>
                    <a:pt x="352790" y="133807"/>
                  </a:lnTo>
                  <a:lnTo>
                    <a:pt x="344710" y="137399"/>
                  </a:lnTo>
                  <a:cubicBezTo>
                    <a:pt x="280066" y="161646"/>
                    <a:pt x="233380" y="210139"/>
                    <a:pt x="207343" y="281084"/>
                  </a:cubicBezTo>
                  <a:lnTo>
                    <a:pt x="210934" y="281084"/>
                  </a:lnTo>
                  <a:cubicBezTo>
                    <a:pt x="275577" y="281084"/>
                    <a:pt x="324958" y="299045"/>
                    <a:pt x="362666" y="336762"/>
                  </a:cubicBezTo>
                  <a:cubicBezTo>
                    <a:pt x="397681" y="371785"/>
                    <a:pt x="416536" y="418483"/>
                    <a:pt x="416536" y="474161"/>
                  </a:cubicBezTo>
                  <a:cubicBezTo>
                    <a:pt x="416536" y="527145"/>
                    <a:pt x="398579" y="572944"/>
                    <a:pt x="363564" y="611560"/>
                  </a:cubicBezTo>
                  <a:cubicBezTo>
                    <a:pt x="324060" y="649277"/>
                    <a:pt x="271088" y="669932"/>
                    <a:pt x="214525" y="669932"/>
                  </a:cubicBezTo>
                  <a:close/>
                </a:path>
              </a:pathLst>
            </a:custGeom>
            <a:solidFill>
              <a:srgbClr val="010101"/>
            </a:solidFill>
            <a:ln w="8971" cap="flat">
              <a:noFill/>
              <a:prstDash val="solid"/>
              <a:miter/>
            </a:ln>
          </p:spPr>
          <p:txBody>
            <a:bodyPr rtlCol="0" anchor="ctr"/>
            <a:lstStyle/>
            <a:p>
              <a:endParaRPr lang="en-US"/>
            </a:p>
          </p:txBody>
        </p:sp>
      </p:grpSp>
      <p:sp>
        <p:nvSpPr>
          <p:cNvPr id="12" name="Text Placeholder 6">
            <a:extLst>
              <a:ext uri="{FF2B5EF4-FFF2-40B4-BE49-F238E27FC236}">
                <a16:creationId xmlns:a16="http://schemas.microsoft.com/office/drawing/2014/main" id="{11C90A48-BE47-6E44-8B5D-EADE2FB0D0FA}"/>
              </a:ext>
            </a:extLst>
          </p:cNvPr>
          <p:cNvSpPr txBox="1">
            <a:spLocks/>
          </p:cNvSpPr>
          <p:nvPr/>
        </p:nvSpPr>
        <p:spPr>
          <a:xfrm>
            <a:off x="1029993" y="3176111"/>
            <a:ext cx="3161377" cy="505777"/>
          </a:xfrm>
          <a:prstGeom prst="rect">
            <a:avLst/>
          </a:prstGeom>
        </p:spPr>
        <p:txBody>
          <a:bodyPr anchor="t">
            <a:normAutofit/>
          </a:bodyPr>
          <a:lstStyle>
            <a:lvl1pPr marL="0" indent="0" algn="ctr" defTabSz="2072941" rtl="0" eaLnBrk="1" latinLnBrk="0" hangingPunct="1">
              <a:lnSpc>
                <a:spcPct val="100000"/>
              </a:lnSpc>
              <a:spcBef>
                <a:spcPts val="2267"/>
              </a:spcBef>
              <a:buFont typeface="Arial" panose="020B0604020202020204" pitchFamily="34" charset="0"/>
              <a:buNone/>
              <a:defRPr sz="1900" b="0" i="1" kern="1200" baseline="0">
                <a:solidFill>
                  <a:srgbClr val="000000"/>
                </a:solidFill>
                <a:latin typeface="Calibri" panose="020F0502020204030204" pitchFamily="34" charset="0"/>
                <a:ea typeface="+mn-ea"/>
                <a:cs typeface="Calibri" panose="020F0502020204030204" pitchFamily="34" charset="0"/>
              </a:defRPr>
            </a:lvl1pPr>
            <a:lvl2pPr marL="1554707" indent="-518236" algn="l" defTabSz="2072941" rtl="0" eaLnBrk="1" latinLnBrk="0" hangingPunct="1">
              <a:lnSpc>
                <a:spcPct val="100000"/>
              </a:lnSpc>
              <a:spcBef>
                <a:spcPts val="1133"/>
              </a:spcBef>
              <a:buFont typeface="Arial" panose="020B0604020202020204" pitchFamily="34" charset="0"/>
              <a:buChar char="•"/>
              <a:defRPr sz="5442" kern="1200">
                <a:solidFill>
                  <a:srgbClr val="011E3B"/>
                </a:solidFill>
                <a:latin typeface="Poppins" pitchFamily="2" charset="77"/>
                <a:ea typeface="+mn-ea"/>
                <a:cs typeface="Poppins" pitchFamily="2" charset="77"/>
              </a:defRPr>
            </a:lvl2pPr>
            <a:lvl3pPr marL="2591176" indent="-518236" algn="l" defTabSz="2072941" rtl="0" eaLnBrk="1" latinLnBrk="0" hangingPunct="1">
              <a:lnSpc>
                <a:spcPct val="100000"/>
              </a:lnSpc>
              <a:spcBef>
                <a:spcPts val="1133"/>
              </a:spcBef>
              <a:buFont typeface="Arial" panose="020B0604020202020204" pitchFamily="34" charset="0"/>
              <a:buChar char="•"/>
              <a:defRPr sz="4533" kern="1200">
                <a:solidFill>
                  <a:srgbClr val="011E3B"/>
                </a:solidFill>
                <a:latin typeface="Poppins" pitchFamily="2" charset="77"/>
                <a:ea typeface="+mn-ea"/>
                <a:cs typeface="Poppins" pitchFamily="2" charset="77"/>
              </a:defRPr>
            </a:lvl3pPr>
            <a:lvl4pPr marL="3627646"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4pPr>
            <a:lvl5pPr marL="4664118"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5pPr>
            <a:lvl6pPr marL="570058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7059"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352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10001"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a:lstStyle>
          <a:p>
            <a:r>
              <a:rPr lang="en-IE" sz="2200" b="1" i="0" dirty="0">
                <a:solidFill>
                  <a:schemeClr val="bg1"/>
                </a:solidFill>
              </a:rPr>
              <a:t>Abraham Lincoln </a:t>
            </a:r>
            <a:endParaRPr lang="en-US" sz="2200" b="1" dirty="0">
              <a:solidFill>
                <a:schemeClr val="bg1"/>
              </a:solidFill>
            </a:endParaRPr>
          </a:p>
        </p:txBody>
      </p:sp>
      <p:pic>
        <p:nvPicPr>
          <p:cNvPr id="7" name="Picture Placeholder 6">
            <a:extLst>
              <a:ext uri="{FF2B5EF4-FFF2-40B4-BE49-F238E27FC236}">
                <a16:creationId xmlns:a16="http://schemas.microsoft.com/office/drawing/2014/main" id="{D8142738-C0AA-2A4B-8562-0F30663BAD47}"/>
              </a:ext>
            </a:extLst>
          </p:cNvPr>
          <p:cNvPicPr>
            <a:picLocks noGrp="1" noChangeAspect="1"/>
          </p:cNvPicPr>
          <p:nvPr>
            <p:ph type="pic" sz="quarter" idx="11"/>
          </p:nvPr>
        </p:nvPicPr>
        <p:blipFill rotWithShape="1">
          <a:blip r:embed="rId2"/>
          <a:srcRect l="15668" t="18801" r="2487" b="18801"/>
          <a:stretch/>
        </p:blipFill>
        <p:spPr>
          <a:xfrm>
            <a:off x="817789" y="746272"/>
            <a:ext cx="10556422" cy="5365455"/>
          </a:xfrm>
        </p:spPr>
      </p:pic>
      <p:sp>
        <p:nvSpPr>
          <p:cNvPr id="13" name="TextBox 12">
            <a:extLst>
              <a:ext uri="{FF2B5EF4-FFF2-40B4-BE49-F238E27FC236}">
                <a16:creationId xmlns:a16="http://schemas.microsoft.com/office/drawing/2014/main" id="{3875B9C3-7921-364B-95C1-7200313E6D07}"/>
              </a:ext>
            </a:extLst>
          </p:cNvPr>
          <p:cNvSpPr txBox="1"/>
          <p:nvPr/>
        </p:nvSpPr>
        <p:spPr>
          <a:xfrm>
            <a:off x="827280" y="1228396"/>
            <a:ext cx="10556422" cy="4555093"/>
          </a:xfrm>
          <a:prstGeom prst="rect">
            <a:avLst/>
          </a:prstGeom>
          <a:noFill/>
        </p:spPr>
        <p:txBody>
          <a:bodyPr wrap="square" rtlCol="0">
            <a:spAutoFit/>
          </a:bodyPr>
          <a:lstStyle/>
          <a:p>
            <a:pPr algn="ctr"/>
            <a:r>
              <a:rPr lang="en-US" sz="2600" b="1" spc="162" dirty="0">
                <a:solidFill>
                  <a:schemeClr val="bg1"/>
                </a:solidFill>
                <a:latin typeface="Calibri" panose="020F0502020204030204" pitchFamily="34" charset="0"/>
                <a:cs typeface="Calibri" panose="020F0502020204030204" pitchFamily="34" charset="0"/>
              </a:rPr>
              <a:t>BIODIVERSIDADE </a:t>
            </a:r>
            <a:r>
              <a:rPr lang="pt-PT" sz="2600" b="1" spc="162" dirty="0">
                <a:solidFill>
                  <a:schemeClr val="bg1"/>
                </a:solidFill>
                <a:latin typeface="Calibri" panose="020F0502020204030204" pitchFamily="34" charset="0"/>
                <a:cs typeface="Calibri" panose="020F0502020204030204" pitchFamily="34" charset="0"/>
              </a:rPr>
              <a:t>é "O fruto de milhares de milhões de anos de evolução, moldado por processos naturais e, cada vez mais, pela influência dos seres humanos. Forma a teia da vida da qual somos parte integrante e da qual dependemos tão plenamente. Também engloba a variedade de ecossistemas, como os que ocorrem em desertos, florestas, zonas húmidas, montanhas, lagos, rios e paisagens agrícolas. Em cada ecossistema, os seres vivos, incluindo os humanos, formam uma comunidade, interagindo uns com os outros e com o ar, a água e o solo que os rodeiam." </a:t>
            </a:r>
          </a:p>
          <a:p>
            <a:pPr algn="ctr"/>
            <a:r>
              <a:rPr lang="pt-PT" sz="2000" b="1" spc="162" dirty="0">
                <a:solidFill>
                  <a:schemeClr val="bg1"/>
                </a:solidFill>
                <a:latin typeface="Calibri" panose="020F0502020204030204" pitchFamily="34" charset="0"/>
                <a:cs typeface="Calibri" panose="020F0502020204030204" pitchFamily="34" charset="0"/>
              </a:rPr>
              <a:t>A Convenção sobre a Diversidade Biológica, CDB (2020)</a:t>
            </a:r>
            <a:endParaRPr lang="en-US" sz="2000" b="1" spc="162" dirty="0">
              <a:solidFill>
                <a:schemeClr val="bg1"/>
              </a:solidFill>
              <a:latin typeface="Calibri" panose="020F0502020204030204" pitchFamily="34" charset="0"/>
              <a:cs typeface="Calibri" panose="020F0502020204030204" pitchFamily="34" charset="0"/>
            </a:endParaRPr>
          </a:p>
          <a:p>
            <a:pPr algn="ctr"/>
            <a:endParaRPr lang="en-US" sz="3000" b="1" i="1" spc="162" dirty="0">
              <a:solidFill>
                <a:schemeClr val="bg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1857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072737" y="294112"/>
            <a:ext cx="4534618" cy="917709"/>
          </a:xfrm>
        </p:spPr>
        <p:txBody>
          <a:bodyPr/>
          <a:lstStyle/>
          <a:p>
            <a:r>
              <a:rPr lang="pt-PT" dirty="0"/>
              <a:t>Provavelmente já viu as manchetes ...</a:t>
            </a:r>
            <a:endParaRPr lang="en-IE" dirty="0"/>
          </a:p>
        </p:txBody>
      </p:sp>
      <p:pic>
        <p:nvPicPr>
          <p:cNvPr id="4" name="Picture 3"/>
          <p:cNvPicPr>
            <a:picLocks noChangeAspect="1"/>
          </p:cNvPicPr>
          <p:nvPr/>
        </p:nvPicPr>
        <p:blipFill rotWithShape="1">
          <a:blip r:embed="rId2"/>
          <a:srcRect l="20961" t="27752" r="46463" b="25116"/>
          <a:stretch/>
        </p:blipFill>
        <p:spPr>
          <a:xfrm>
            <a:off x="1829629" y="1565164"/>
            <a:ext cx="3505419" cy="2845853"/>
          </a:xfrm>
          <a:prstGeom prst="rect">
            <a:avLst/>
          </a:prstGeom>
          <a:effectLst>
            <a:outerShdw blurRad="50800" dist="38100" dir="5400000" algn="t" rotWithShape="0">
              <a:prstClr val="black">
                <a:alpha val="40000"/>
              </a:prstClr>
            </a:outerShdw>
          </a:effectLst>
        </p:spPr>
      </p:pic>
      <p:pic>
        <p:nvPicPr>
          <p:cNvPr id="3" name="Picture 2"/>
          <p:cNvPicPr>
            <a:picLocks noChangeAspect="1"/>
          </p:cNvPicPr>
          <p:nvPr/>
        </p:nvPicPr>
        <p:blipFill rotWithShape="1">
          <a:blip r:embed="rId3"/>
          <a:srcRect l="45677" t="23950" r="8821" b="27061"/>
          <a:stretch/>
        </p:blipFill>
        <p:spPr>
          <a:xfrm>
            <a:off x="6096000" y="532375"/>
            <a:ext cx="4326553" cy="2620230"/>
          </a:xfrm>
          <a:prstGeom prst="rect">
            <a:avLst/>
          </a:prstGeom>
          <a:effectLst>
            <a:outerShdw blurRad="50800" dist="38100" dir="5400000" algn="t" rotWithShape="0">
              <a:prstClr val="black">
                <a:alpha val="40000"/>
              </a:prstClr>
            </a:outerShdw>
          </a:effectLst>
        </p:spPr>
      </p:pic>
      <p:pic>
        <p:nvPicPr>
          <p:cNvPr id="5" name="Picture 4"/>
          <p:cNvPicPr>
            <a:picLocks noChangeAspect="1"/>
          </p:cNvPicPr>
          <p:nvPr/>
        </p:nvPicPr>
        <p:blipFill rotWithShape="1">
          <a:blip r:embed="rId4"/>
          <a:srcRect l="23100" t="30351" r="32280" b="22672"/>
          <a:stretch/>
        </p:blipFill>
        <p:spPr>
          <a:xfrm>
            <a:off x="7915780" y="4214770"/>
            <a:ext cx="3568700" cy="2110855"/>
          </a:xfrm>
          <a:prstGeom prst="rect">
            <a:avLst/>
          </a:prstGeom>
          <a:effectLst>
            <a:outerShdw blurRad="50800" dist="38100" dir="5400000" algn="t" rotWithShape="0">
              <a:prstClr val="black">
                <a:alpha val="40000"/>
              </a:prstClr>
            </a:outerShdw>
          </a:effectLst>
        </p:spPr>
      </p:pic>
      <p:sp>
        <p:nvSpPr>
          <p:cNvPr id="7" name="TextBox 6">
            <a:extLst>
              <a:ext uri="{FF2B5EF4-FFF2-40B4-BE49-F238E27FC236}">
                <a16:creationId xmlns:a16="http://schemas.microsoft.com/office/drawing/2014/main" id="{E371607A-A85F-ACD6-1A80-1D2AD4D7F521}"/>
              </a:ext>
            </a:extLst>
          </p:cNvPr>
          <p:cNvSpPr txBox="1"/>
          <p:nvPr/>
        </p:nvSpPr>
        <p:spPr>
          <a:xfrm>
            <a:off x="1797050" y="4411017"/>
            <a:ext cx="350541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t-PT" sz="1600" dirty="0">
                <a:solidFill>
                  <a:srgbClr val="354F92"/>
                </a:solidFill>
              </a:rPr>
              <a:t>O abastecimento alimentar mundial está "gravemente ameaçado" pela perda de biodiversidade Plantas, insetos e organismos cruciais para a produção alimentar em declínio acentuado, afirma a ONU </a:t>
            </a:r>
            <a:endParaRPr lang="en-GB" sz="1600" dirty="0">
              <a:solidFill>
                <a:srgbClr val="354F92"/>
              </a:solidFill>
              <a:cs typeface="Calibri"/>
            </a:endParaRPr>
          </a:p>
        </p:txBody>
      </p:sp>
      <p:sp>
        <p:nvSpPr>
          <p:cNvPr id="8" name="TextBox 7">
            <a:extLst>
              <a:ext uri="{FF2B5EF4-FFF2-40B4-BE49-F238E27FC236}">
                <a16:creationId xmlns:a16="http://schemas.microsoft.com/office/drawing/2014/main" id="{318C4986-4523-7246-CA43-FC60876741EC}"/>
              </a:ext>
            </a:extLst>
          </p:cNvPr>
          <p:cNvSpPr txBox="1"/>
          <p:nvPr/>
        </p:nvSpPr>
        <p:spPr>
          <a:xfrm>
            <a:off x="6024879" y="3212061"/>
            <a:ext cx="545960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t-PT" sz="1600" dirty="0">
                <a:solidFill>
                  <a:srgbClr val="354F92"/>
                </a:solidFill>
              </a:rPr>
              <a:t>David </a:t>
            </a:r>
            <a:r>
              <a:rPr lang="pt-PT" sz="1600" dirty="0" err="1">
                <a:solidFill>
                  <a:srgbClr val="354F92"/>
                </a:solidFill>
              </a:rPr>
              <a:t>Attenborough</a:t>
            </a:r>
            <a:r>
              <a:rPr lang="pt-PT" sz="1600" dirty="0">
                <a:solidFill>
                  <a:srgbClr val="354F92"/>
                </a:solidFill>
              </a:rPr>
              <a:t>: O colapso da civilização está no horizonte</a:t>
            </a:r>
          </a:p>
          <a:p>
            <a:r>
              <a:rPr lang="pt-PT" sz="1600" dirty="0">
                <a:solidFill>
                  <a:srgbClr val="354F92"/>
                </a:solidFill>
              </a:rPr>
              <a:t>O naturalista diz aos líderes da cimeira da ONU sobre o clima que o destino do mundo está nas suas mãos.</a:t>
            </a:r>
            <a:endParaRPr lang="en-GB" sz="1600" dirty="0">
              <a:solidFill>
                <a:srgbClr val="354F92"/>
              </a:solidFill>
              <a:cs typeface="Calibri"/>
            </a:endParaRPr>
          </a:p>
        </p:txBody>
      </p:sp>
      <p:sp>
        <p:nvSpPr>
          <p:cNvPr id="9" name="TextBox 8">
            <a:extLst>
              <a:ext uri="{FF2B5EF4-FFF2-40B4-BE49-F238E27FC236}">
                <a16:creationId xmlns:a16="http://schemas.microsoft.com/office/drawing/2014/main" id="{3AF7EB42-626E-B1AC-5D05-8A40CC3629C1}"/>
              </a:ext>
            </a:extLst>
          </p:cNvPr>
          <p:cNvSpPr txBox="1"/>
          <p:nvPr/>
        </p:nvSpPr>
        <p:spPr>
          <a:xfrm>
            <a:off x="5924333" y="5374414"/>
            <a:ext cx="19304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pt-PT" sz="1600" dirty="0">
                <a:solidFill>
                  <a:srgbClr val="354F92"/>
                </a:solidFill>
              </a:rPr>
              <a:t>A queda do número de insetos "ameaça o colapso da natureza</a:t>
            </a:r>
            <a:endParaRPr lang="en-US" sz="1600" dirty="0">
              <a:solidFill>
                <a:srgbClr val="354F92"/>
              </a:solidFill>
              <a:cs typeface="Calibri" panose="020F0502020204030204"/>
            </a:endParaRPr>
          </a:p>
        </p:txBody>
      </p:sp>
    </p:spTree>
    <p:extLst>
      <p:ext uri="{BB962C8B-B14F-4D97-AF65-F5344CB8AC3E}">
        <p14:creationId xmlns:p14="http://schemas.microsoft.com/office/powerpoint/2010/main" val="314381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o Texto 1">
            <a:extLst>
              <a:ext uri="{FF2B5EF4-FFF2-40B4-BE49-F238E27FC236}">
                <a16:creationId xmlns:a16="http://schemas.microsoft.com/office/drawing/2014/main" id="{C3DBDB17-2CF4-45D7-8202-DE55E9AFC50F}"/>
              </a:ext>
            </a:extLst>
          </p:cNvPr>
          <p:cNvSpPr>
            <a:spLocks noGrp="1"/>
          </p:cNvSpPr>
          <p:nvPr>
            <p:ph type="body" sz="quarter" idx="10"/>
          </p:nvPr>
        </p:nvSpPr>
        <p:spPr>
          <a:xfrm>
            <a:off x="1064301" y="385276"/>
            <a:ext cx="8563898" cy="596406"/>
          </a:xfrm>
        </p:spPr>
        <p:txBody>
          <a:bodyPr/>
          <a:lstStyle/>
          <a:p>
            <a:r>
              <a:rPr lang="pt-PT" dirty="0"/>
              <a:t>1. Então... o que é a Biodiversidade? </a:t>
            </a:r>
          </a:p>
        </p:txBody>
      </p:sp>
      <p:sp>
        <p:nvSpPr>
          <p:cNvPr id="3" name="Text Placeholder 2">
            <a:extLst>
              <a:ext uri="{FF2B5EF4-FFF2-40B4-BE49-F238E27FC236}">
                <a16:creationId xmlns:a16="http://schemas.microsoft.com/office/drawing/2014/main" id="{062B34AE-A413-422C-8151-FE66D6426A28}"/>
              </a:ext>
            </a:extLst>
          </p:cNvPr>
          <p:cNvSpPr txBox="1">
            <a:spLocks/>
          </p:cNvSpPr>
          <p:nvPr/>
        </p:nvSpPr>
        <p:spPr>
          <a:xfrm>
            <a:off x="1166631" y="1245274"/>
            <a:ext cx="10050718" cy="8677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u="sng" dirty="0" err="1">
                <a:solidFill>
                  <a:srgbClr val="000000"/>
                </a:solidFill>
                <a:latin typeface="Calibri" panose="020F0502020204030204" pitchFamily="34" charset="0"/>
              </a:rPr>
              <a:t>Biodiversidade</a:t>
            </a:r>
            <a:r>
              <a:rPr lang="en-US" sz="2400" dirty="0">
                <a:solidFill>
                  <a:srgbClr val="000000"/>
                </a:solidFill>
                <a:latin typeface="Calibri" panose="020F0502020204030204" pitchFamily="34" charset="0"/>
              </a:rPr>
              <a:t> </a:t>
            </a:r>
            <a:r>
              <a:rPr lang="pt-PT" sz="2400" dirty="0">
                <a:solidFill>
                  <a:srgbClr val="000000"/>
                </a:solidFill>
                <a:latin typeface="Calibri" panose="020F0502020204030204" pitchFamily="34" charset="0"/>
              </a:rPr>
              <a:t>é um termo que se refere à variedade de vida na Terra e inclui </a:t>
            </a:r>
            <a:r>
              <a:rPr lang="en-US" sz="2400" dirty="0">
                <a:solidFill>
                  <a:srgbClr val="000000"/>
                </a:solidFill>
                <a:latin typeface="Calibri" panose="020F0502020204030204" pitchFamily="34" charset="0"/>
              </a:rPr>
              <a:t>: </a:t>
            </a:r>
          </a:p>
        </p:txBody>
      </p:sp>
      <p:sp>
        <p:nvSpPr>
          <p:cNvPr id="17" name="Google Shape;103;p4">
            <a:extLst>
              <a:ext uri="{FF2B5EF4-FFF2-40B4-BE49-F238E27FC236}">
                <a16:creationId xmlns:a16="http://schemas.microsoft.com/office/drawing/2014/main" id="{E775659A-BD2D-9DFD-6366-C416213C1EB0}"/>
              </a:ext>
            </a:extLst>
          </p:cNvPr>
          <p:cNvSpPr txBox="1"/>
          <p:nvPr/>
        </p:nvSpPr>
        <p:spPr>
          <a:xfrm>
            <a:off x="3080746" y="5430003"/>
            <a:ext cx="1635866" cy="828869"/>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3600"/>
              <a:buFont typeface="Arial"/>
              <a:buNone/>
            </a:pPr>
            <a:r>
              <a:rPr lang="en-US" b="1" i="0" u="none" strike="noStrike" cap="none" dirty="0">
                <a:solidFill>
                  <a:schemeClr val="tx1"/>
                </a:solidFill>
                <a:ea typeface="Lato"/>
                <a:cs typeface="Lato"/>
                <a:sym typeface="Lato"/>
              </a:rPr>
              <a:t>3) </a:t>
            </a:r>
            <a:r>
              <a:rPr lang="en-US" b="1" i="0" u="none" strike="noStrike" cap="none" dirty="0" err="1">
                <a:solidFill>
                  <a:schemeClr val="tx1"/>
                </a:solidFill>
                <a:ea typeface="Lato"/>
                <a:cs typeface="Lato"/>
                <a:sym typeface="Lato"/>
              </a:rPr>
              <a:t>Diversidade</a:t>
            </a:r>
            <a:r>
              <a:rPr lang="en-US" b="1" i="0" u="none" strike="noStrike" cap="none" dirty="0">
                <a:solidFill>
                  <a:schemeClr val="tx1"/>
                </a:solidFill>
                <a:ea typeface="Lato"/>
                <a:cs typeface="Lato"/>
                <a:sym typeface="Lato"/>
              </a:rPr>
              <a:t> </a:t>
            </a:r>
            <a:r>
              <a:rPr lang="en-US" b="1" i="0" u="none" strike="noStrike" cap="none" dirty="0" err="1">
                <a:solidFill>
                  <a:schemeClr val="tx1"/>
                </a:solidFill>
                <a:ea typeface="Lato"/>
                <a:cs typeface="Lato"/>
                <a:sym typeface="Lato"/>
              </a:rPr>
              <a:t>genética</a:t>
            </a:r>
            <a:r>
              <a:rPr lang="en-US" b="1" i="0" u="none" strike="noStrike" cap="none" dirty="0">
                <a:solidFill>
                  <a:schemeClr val="tx1"/>
                </a:solidFill>
                <a:ea typeface="Lato"/>
                <a:cs typeface="Lato"/>
                <a:sym typeface="Lato"/>
              </a:rPr>
              <a:t> </a:t>
            </a:r>
            <a:endParaRPr b="1" i="0" u="none" strike="noStrike" cap="none" dirty="0">
              <a:solidFill>
                <a:schemeClr val="tx1"/>
              </a:solidFill>
              <a:ea typeface="Lato"/>
              <a:cs typeface="Lato"/>
              <a:sym typeface="Lato"/>
            </a:endParaRPr>
          </a:p>
        </p:txBody>
      </p:sp>
      <p:sp>
        <p:nvSpPr>
          <p:cNvPr id="18" name="Google Shape;103;p4">
            <a:extLst>
              <a:ext uri="{FF2B5EF4-FFF2-40B4-BE49-F238E27FC236}">
                <a16:creationId xmlns:a16="http://schemas.microsoft.com/office/drawing/2014/main" id="{A1C4E313-406D-90A5-06ED-5C121D094C69}"/>
              </a:ext>
            </a:extLst>
          </p:cNvPr>
          <p:cNvSpPr txBox="1"/>
          <p:nvPr/>
        </p:nvSpPr>
        <p:spPr>
          <a:xfrm>
            <a:off x="8296614" y="3170204"/>
            <a:ext cx="1551649" cy="954273"/>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3600"/>
              <a:buFont typeface="Arial"/>
              <a:buNone/>
            </a:pPr>
            <a:r>
              <a:rPr lang="en-US" b="1" i="0" u="none" strike="noStrike" cap="none" dirty="0">
                <a:solidFill>
                  <a:schemeClr val="tx1"/>
                </a:solidFill>
                <a:ea typeface="Lato"/>
                <a:cs typeface="Lato"/>
                <a:sym typeface="Lato"/>
              </a:rPr>
              <a:t>2) </a:t>
            </a:r>
            <a:r>
              <a:rPr lang="en-US" b="1" i="0" u="none" strike="noStrike" cap="none" dirty="0" err="1">
                <a:solidFill>
                  <a:schemeClr val="tx1"/>
                </a:solidFill>
                <a:ea typeface="Lato"/>
                <a:cs typeface="Lato"/>
                <a:sym typeface="Lato"/>
              </a:rPr>
              <a:t>Diversidade</a:t>
            </a:r>
            <a:r>
              <a:rPr lang="en-US" b="1" i="0" u="none" strike="noStrike" cap="none" dirty="0">
                <a:solidFill>
                  <a:schemeClr val="tx1"/>
                </a:solidFill>
                <a:ea typeface="Lato"/>
                <a:cs typeface="Lato"/>
                <a:sym typeface="Lato"/>
              </a:rPr>
              <a:t> de </a:t>
            </a:r>
            <a:r>
              <a:rPr lang="en-US" b="1" i="0" u="none" strike="noStrike" cap="none" dirty="0" err="1">
                <a:solidFill>
                  <a:schemeClr val="tx1"/>
                </a:solidFill>
                <a:ea typeface="Lato"/>
                <a:cs typeface="Lato"/>
                <a:sym typeface="Lato"/>
              </a:rPr>
              <a:t>espécies</a:t>
            </a:r>
            <a:r>
              <a:rPr lang="en-US" b="1" i="0" u="none" strike="noStrike" cap="none" dirty="0">
                <a:solidFill>
                  <a:schemeClr val="tx1"/>
                </a:solidFill>
                <a:ea typeface="Lato"/>
                <a:cs typeface="Lato"/>
                <a:sym typeface="Lato"/>
              </a:rPr>
              <a:t> </a:t>
            </a:r>
            <a:endParaRPr b="1" i="0" u="none" strike="noStrike" cap="none" dirty="0">
              <a:solidFill>
                <a:schemeClr val="tx1"/>
              </a:solidFill>
              <a:ea typeface="Lato"/>
              <a:cs typeface="Lato"/>
              <a:sym typeface="Lato"/>
            </a:endParaRPr>
          </a:p>
        </p:txBody>
      </p:sp>
      <p:sp>
        <p:nvSpPr>
          <p:cNvPr id="19" name="Google Shape;103;p4">
            <a:extLst>
              <a:ext uri="{FF2B5EF4-FFF2-40B4-BE49-F238E27FC236}">
                <a16:creationId xmlns:a16="http://schemas.microsoft.com/office/drawing/2014/main" id="{1FDD5F01-E1FF-0A19-0074-A8F7C6E9A51A}"/>
              </a:ext>
            </a:extLst>
          </p:cNvPr>
          <p:cNvSpPr txBox="1"/>
          <p:nvPr/>
        </p:nvSpPr>
        <p:spPr>
          <a:xfrm>
            <a:off x="2825724" y="2065904"/>
            <a:ext cx="1943856" cy="847893"/>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3600"/>
              <a:buFont typeface="Arial"/>
              <a:buNone/>
            </a:pPr>
            <a:r>
              <a:rPr lang="en-US" b="1" i="0" u="none" strike="noStrike" cap="none" dirty="0">
                <a:solidFill>
                  <a:schemeClr val="tx1"/>
                </a:solidFill>
                <a:ea typeface="Lato"/>
                <a:cs typeface="Lato"/>
                <a:sym typeface="Lato"/>
              </a:rPr>
              <a:t>1 ) </a:t>
            </a:r>
            <a:r>
              <a:rPr lang="en-US" b="1" i="0" u="none" strike="noStrike" cap="none" dirty="0" err="1">
                <a:solidFill>
                  <a:schemeClr val="tx1"/>
                </a:solidFill>
                <a:ea typeface="Lato"/>
                <a:cs typeface="Lato"/>
                <a:sym typeface="Lato"/>
              </a:rPr>
              <a:t>Diversidade</a:t>
            </a:r>
            <a:r>
              <a:rPr lang="en-US" b="1" i="0" u="none" strike="noStrike" cap="none" dirty="0">
                <a:solidFill>
                  <a:schemeClr val="tx1"/>
                </a:solidFill>
                <a:ea typeface="Lato"/>
                <a:cs typeface="Lato"/>
                <a:sym typeface="Lato"/>
              </a:rPr>
              <a:t> dos </a:t>
            </a:r>
            <a:r>
              <a:rPr lang="en-US" b="1" i="0" u="none" strike="noStrike" cap="none" dirty="0" err="1">
                <a:solidFill>
                  <a:schemeClr val="tx1"/>
                </a:solidFill>
                <a:ea typeface="Lato"/>
                <a:cs typeface="Lato"/>
                <a:sym typeface="Lato"/>
              </a:rPr>
              <a:t>ecossistemas</a:t>
            </a:r>
            <a:r>
              <a:rPr lang="en-US" b="1" i="0" u="none" strike="noStrike" cap="none" dirty="0">
                <a:solidFill>
                  <a:schemeClr val="tx1"/>
                </a:solidFill>
                <a:ea typeface="Lato"/>
                <a:cs typeface="Lato"/>
                <a:sym typeface="Lato"/>
              </a:rPr>
              <a:t> </a:t>
            </a:r>
            <a:endParaRPr b="1" i="0" u="none" strike="noStrike" cap="none" dirty="0">
              <a:solidFill>
                <a:schemeClr val="tx1"/>
              </a:solidFill>
              <a:ea typeface="Lato"/>
              <a:cs typeface="Lato"/>
              <a:sym typeface="Lato"/>
            </a:endParaRPr>
          </a:p>
        </p:txBody>
      </p:sp>
      <p:grpSp>
        <p:nvGrpSpPr>
          <p:cNvPr id="40" name="Grupo 39">
            <a:extLst>
              <a:ext uri="{FF2B5EF4-FFF2-40B4-BE49-F238E27FC236}">
                <a16:creationId xmlns:a16="http://schemas.microsoft.com/office/drawing/2014/main" id="{91330AE5-8EE6-E83A-1DA6-4CDE2324FA5E}"/>
              </a:ext>
            </a:extLst>
          </p:cNvPr>
          <p:cNvGrpSpPr/>
          <p:nvPr/>
        </p:nvGrpSpPr>
        <p:grpSpPr>
          <a:xfrm>
            <a:off x="4503593" y="1939625"/>
            <a:ext cx="3850159" cy="4523846"/>
            <a:chOff x="4870258" y="2862493"/>
            <a:chExt cx="2604040" cy="3059686"/>
          </a:xfrm>
        </p:grpSpPr>
        <p:sp>
          <p:nvSpPr>
            <p:cNvPr id="5" name="Freeform 278">
              <a:extLst>
                <a:ext uri="{FF2B5EF4-FFF2-40B4-BE49-F238E27FC236}">
                  <a16:creationId xmlns:a16="http://schemas.microsoft.com/office/drawing/2014/main" id="{0D8DF0C5-BD79-BAEE-092F-E614945EAC39}"/>
                </a:ext>
              </a:extLst>
            </p:cNvPr>
            <p:cNvSpPr>
              <a:spLocks noChangeArrowheads="1"/>
            </p:cNvSpPr>
            <p:nvPr/>
          </p:nvSpPr>
          <p:spPr bwMode="auto">
            <a:xfrm>
              <a:off x="7003873" y="5046169"/>
              <a:ext cx="1391" cy="1588"/>
            </a:xfrm>
            <a:custGeom>
              <a:avLst/>
              <a:gdLst>
                <a:gd name="T0" fmla="*/ 0 w 1"/>
                <a:gd name="T1" fmla="*/ 0 h 1"/>
                <a:gd name="T2" fmla="*/ 0 w 1"/>
                <a:gd name="T3" fmla="*/ 0 h 1"/>
              </a:gdLst>
              <a:ahLst/>
              <a:cxnLst>
                <a:cxn ang="0">
                  <a:pos x="T0" y="T1"/>
                </a:cxn>
                <a:cxn ang="0">
                  <a:pos x="T2" y="T3"/>
                </a:cxn>
              </a:cxnLst>
              <a:rect l="0" t="0" r="r" b="b"/>
              <a:pathLst>
                <a:path w="1" h="1">
                  <a:moveTo>
                    <a:pt x="0" y="0"/>
                  </a:moveTo>
                  <a:lnTo>
                    <a:pt x="0" y="0"/>
                  </a:lnTo>
                </a:path>
              </a:pathLst>
            </a:custGeom>
            <a:solidFill>
              <a:srgbClr val="5F953F"/>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s-MX"/>
            </a:p>
          </p:txBody>
        </p:sp>
        <p:sp>
          <p:nvSpPr>
            <p:cNvPr id="6" name="Freeform 279">
              <a:extLst>
                <a:ext uri="{FF2B5EF4-FFF2-40B4-BE49-F238E27FC236}">
                  <a16:creationId xmlns:a16="http://schemas.microsoft.com/office/drawing/2014/main" id="{5800164B-97FB-6968-D4C7-6A9C8687E94B}"/>
                </a:ext>
              </a:extLst>
            </p:cNvPr>
            <p:cNvSpPr>
              <a:spLocks noChangeArrowheads="1"/>
            </p:cNvSpPr>
            <p:nvPr/>
          </p:nvSpPr>
          <p:spPr bwMode="auto">
            <a:xfrm>
              <a:off x="7003873" y="5046169"/>
              <a:ext cx="1391" cy="1588"/>
            </a:xfrm>
            <a:custGeom>
              <a:avLst/>
              <a:gdLst>
                <a:gd name="T0" fmla="*/ 0 w 1"/>
                <a:gd name="T1" fmla="*/ 0 h 1"/>
                <a:gd name="T2" fmla="*/ 0 w 1"/>
                <a:gd name="T3" fmla="*/ 0 h 1"/>
              </a:gdLst>
              <a:ahLst/>
              <a:cxnLst>
                <a:cxn ang="0">
                  <a:pos x="T0" y="T1"/>
                </a:cxn>
                <a:cxn ang="0">
                  <a:pos x="T2" y="T3"/>
                </a:cxn>
              </a:cxnLst>
              <a:rect l="0" t="0" r="r" b="b"/>
              <a:pathLst>
                <a:path w="1" h="1">
                  <a:moveTo>
                    <a:pt x="0" y="0"/>
                  </a:moveTo>
                  <a:lnTo>
                    <a:pt x="0" y="0"/>
                  </a:lnTo>
                </a:path>
              </a:pathLst>
            </a:custGeom>
            <a:solidFill>
              <a:srgbClr val="5F953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s-MX"/>
            </a:p>
          </p:txBody>
        </p:sp>
        <p:sp>
          <p:nvSpPr>
            <p:cNvPr id="7" name="Freeform 280">
              <a:extLst>
                <a:ext uri="{FF2B5EF4-FFF2-40B4-BE49-F238E27FC236}">
                  <a16:creationId xmlns:a16="http://schemas.microsoft.com/office/drawing/2014/main" id="{B8CDF989-9DD3-12D9-3265-369AACBFE236}"/>
                </a:ext>
              </a:extLst>
            </p:cNvPr>
            <p:cNvSpPr>
              <a:spLocks noChangeArrowheads="1"/>
            </p:cNvSpPr>
            <p:nvPr/>
          </p:nvSpPr>
          <p:spPr bwMode="auto">
            <a:xfrm>
              <a:off x="6541798" y="3573458"/>
              <a:ext cx="932500" cy="1394951"/>
            </a:xfrm>
            <a:custGeom>
              <a:avLst/>
              <a:gdLst>
                <a:gd name="T0" fmla="*/ 1697 w 2954"/>
                <a:gd name="T1" fmla="*/ 3841 h 3878"/>
                <a:gd name="T2" fmla="*/ 1697 w 2954"/>
                <a:gd name="T3" fmla="*/ 3841 h 3878"/>
                <a:gd name="T4" fmla="*/ 2549 w 2954"/>
                <a:gd name="T5" fmla="*/ 3330 h 3878"/>
                <a:gd name="T6" fmla="*/ 2755 w 2954"/>
                <a:gd name="T7" fmla="*/ 1857 h 3878"/>
                <a:gd name="T8" fmla="*/ 1374 w 2954"/>
                <a:gd name="T9" fmla="*/ 36 h 3878"/>
                <a:gd name="T10" fmla="*/ 1248 w 2954"/>
                <a:gd name="T11" fmla="*/ 45 h 3878"/>
                <a:gd name="T12" fmla="*/ 1158 w 2954"/>
                <a:gd name="T13" fmla="*/ 152 h 3878"/>
                <a:gd name="T14" fmla="*/ 180 w 2954"/>
                <a:gd name="T15" fmla="*/ 1741 h 3878"/>
                <a:gd name="T16" fmla="*/ 81 w 2954"/>
                <a:gd name="T17" fmla="*/ 2737 h 3878"/>
                <a:gd name="T18" fmla="*/ 1248 w 2954"/>
                <a:gd name="T19" fmla="*/ 3850 h 3878"/>
                <a:gd name="T20" fmla="*/ 1697 w 2954"/>
                <a:gd name="T21" fmla="*/ 3841 h 38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954" h="3878">
                  <a:moveTo>
                    <a:pt x="1697" y="3841"/>
                  </a:moveTo>
                  <a:lnTo>
                    <a:pt x="1697" y="3841"/>
                  </a:lnTo>
                  <a:cubicBezTo>
                    <a:pt x="2047" y="3761"/>
                    <a:pt x="2333" y="3608"/>
                    <a:pt x="2549" y="3330"/>
                  </a:cubicBezTo>
                  <a:cubicBezTo>
                    <a:pt x="2890" y="2881"/>
                    <a:pt x="2953" y="2378"/>
                    <a:pt x="2755" y="1857"/>
                  </a:cubicBezTo>
                  <a:cubicBezTo>
                    <a:pt x="2477" y="1113"/>
                    <a:pt x="1948" y="557"/>
                    <a:pt x="1374" y="36"/>
                  </a:cubicBezTo>
                  <a:cubicBezTo>
                    <a:pt x="1329" y="0"/>
                    <a:pt x="1284" y="9"/>
                    <a:pt x="1248" y="45"/>
                  </a:cubicBezTo>
                  <a:cubicBezTo>
                    <a:pt x="1212" y="81"/>
                    <a:pt x="1185" y="116"/>
                    <a:pt x="1158" y="152"/>
                  </a:cubicBezTo>
                  <a:cubicBezTo>
                    <a:pt x="754" y="637"/>
                    <a:pt x="395" y="1149"/>
                    <a:pt x="180" y="1741"/>
                  </a:cubicBezTo>
                  <a:cubicBezTo>
                    <a:pt x="54" y="2064"/>
                    <a:pt x="0" y="2396"/>
                    <a:pt x="81" y="2737"/>
                  </a:cubicBezTo>
                  <a:cubicBezTo>
                    <a:pt x="198" y="3303"/>
                    <a:pt x="682" y="3769"/>
                    <a:pt x="1248" y="3850"/>
                  </a:cubicBezTo>
                  <a:cubicBezTo>
                    <a:pt x="1248" y="3850"/>
                    <a:pt x="1553" y="3877"/>
                    <a:pt x="1697" y="3841"/>
                  </a:cubicBezTo>
                </a:path>
              </a:pathLst>
            </a:custGeom>
            <a:solidFill>
              <a:srgbClr val="FDBD38"/>
            </a:solidFill>
            <a:ln>
              <a:noFill/>
            </a:ln>
            <a:effectLst/>
          </p:spPr>
          <p:txBody>
            <a:bodyPr wrap="none" anchor="ctr"/>
            <a:lstStyle/>
            <a:p>
              <a:endParaRPr lang="es-MX"/>
            </a:p>
          </p:txBody>
        </p:sp>
        <p:sp>
          <p:nvSpPr>
            <p:cNvPr id="8" name="Freeform 281">
              <a:extLst>
                <a:ext uri="{FF2B5EF4-FFF2-40B4-BE49-F238E27FC236}">
                  <a16:creationId xmlns:a16="http://schemas.microsoft.com/office/drawing/2014/main" id="{DF21C862-5EE1-6F4A-4F7C-F3392759C6BA}"/>
                </a:ext>
              </a:extLst>
            </p:cNvPr>
            <p:cNvSpPr>
              <a:spLocks noChangeArrowheads="1"/>
            </p:cNvSpPr>
            <p:nvPr/>
          </p:nvSpPr>
          <p:spPr bwMode="auto">
            <a:xfrm>
              <a:off x="6402619" y="3995593"/>
              <a:ext cx="796104" cy="1521909"/>
            </a:xfrm>
            <a:custGeom>
              <a:avLst/>
              <a:gdLst>
                <a:gd name="T0" fmla="*/ 81 w 2524"/>
                <a:gd name="T1" fmla="*/ 4218 h 4229"/>
                <a:gd name="T2" fmla="*/ 81 w 2524"/>
                <a:gd name="T3" fmla="*/ 4218 h 4229"/>
                <a:gd name="T4" fmla="*/ 9 w 2524"/>
                <a:gd name="T5" fmla="*/ 4182 h 4229"/>
                <a:gd name="T6" fmla="*/ 54 w 2524"/>
                <a:gd name="T7" fmla="*/ 4102 h 4229"/>
                <a:gd name="T8" fmla="*/ 1930 w 2524"/>
                <a:gd name="T9" fmla="*/ 2531 h 4229"/>
                <a:gd name="T10" fmla="*/ 2146 w 2524"/>
                <a:gd name="T11" fmla="*/ 90 h 4229"/>
                <a:gd name="T12" fmla="*/ 2182 w 2524"/>
                <a:gd name="T13" fmla="*/ 9 h 4229"/>
                <a:gd name="T14" fmla="*/ 2254 w 2524"/>
                <a:gd name="T15" fmla="*/ 54 h 4229"/>
                <a:gd name="T16" fmla="*/ 2038 w 2524"/>
                <a:gd name="T17" fmla="*/ 2585 h 4229"/>
                <a:gd name="T18" fmla="*/ 90 w 2524"/>
                <a:gd name="T19" fmla="*/ 4218 h 4229"/>
                <a:gd name="T20" fmla="*/ 81 w 2524"/>
                <a:gd name="T21" fmla="*/ 4218 h 42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24" h="4229">
                  <a:moveTo>
                    <a:pt x="81" y="4218"/>
                  </a:moveTo>
                  <a:lnTo>
                    <a:pt x="81" y="4218"/>
                  </a:lnTo>
                  <a:cubicBezTo>
                    <a:pt x="54" y="4228"/>
                    <a:pt x="18" y="4209"/>
                    <a:pt x="9" y="4182"/>
                  </a:cubicBezTo>
                  <a:cubicBezTo>
                    <a:pt x="0" y="4146"/>
                    <a:pt x="18" y="4111"/>
                    <a:pt x="54" y="4102"/>
                  </a:cubicBezTo>
                  <a:cubicBezTo>
                    <a:pt x="862" y="3850"/>
                    <a:pt x="1535" y="3285"/>
                    <a:pt x="1930" y="2531"/>
                  </a:cubicBezTo>
                  <a:cubicBezTo>
                    <a:pt x="2326" y="1768"/>
                    <a:pt x="2397" y="906"/>
                    <a:pt x="2146" y="90"/>
                  </a:cubicBezTo>
                  <a:cubicBezTo>
                    <a:pt x="2128" y="54"/>
                    <a:pt x="2146" y="18"/>
                    <a:pt x="2182" y="9"/>
                  </a:cubicBezTo>
                  <a:cubicBezTo>
                    <a:pt x="2209" y="0"/>
                    <a:pt x="2245" y="18"/>
                    <a:pt x="2254" y="54"/>
                  </a:cubicBezTo>
                  <a:cubicBezTo>
                    <a:pt x="2523" y="897"/>
                    <a:pt x="2442" y="1795"/>
                    <a:pt x="2038" y="2585"/>
                  </a:cubicBezTo>
                  <a:cubicBezTo>
                    <a:pt x="1625" y="3366"/>
                    <a:pt x="934" y="3949"/>
                    <a:pt x="90" y="4218"/>
                  </a:cubicBezTo>
                  <a:cubicBezTo>
                    <a:pt x="81" y="4218"/>
                    <a:pt x="81" y="4218"/>
                    <a:pt x="81" y="4218"/>
                  </a:cubicBezTo>
                </a:path>
              </a:pathLst>
            </a:custGeom>
            <a:solidFill>
              <a:srgbClr val="FDBD38"/>
            </a:solidFill>
            <a:ln>
              <a:noFill/>
            </a:ln>
            <a:effectLst/>
          </p:spPr>
          <p:txBody>
            <a:bodyPr wrap="none" anchor="ctr"/>
            <a:lstStyle/>
            <a:p>
              <a:endParaRPr lang="es-MX"/>
            </a:p>
          </p:txBody>
        </p:sp>
        <p:sp>
          <p:nvSpPr>
            <p:cNvPr id="9" name="Freeform 282">
              <a:extLst>
                <a:ext uri="{FF2B5EF4-FFF2-40B4-BE49-F238E27FC236}">
                  <a16:creationId xmlns:a16="http://schemas.microsoft.com/office/drawing/2014/main" id="{CD6A5270-CEA7-2F75-E6FC-6FA72A065B79}"/>
                </a:ext>
              </a:extLst>
            </p:cNvPr>
            <p:cNvSpPr>
              <a:spLocks noChangeArrowheads="1"/>
            </p:cNvSpPr>
            <p:nvPr/>
          </p:nvSpPr>
          <p:spPr bwMode="auto">
            <a:xfrm>
              <a:off x="5997608" y="3011668"/>
              <a:ext cx="1392" cy="1588"/>
            </a:xfrm>
            <a:custGeom>
              <a:avLst/>
              <a:gdLst>
                <a:gd name="T0" fmla="*/ 0 w 1"/>
                <a:gd name="T1" fmla="*/ 0 h 1"/>
                <a:gd name="T2" fmla="*/ 0 w 1"/>
                <a:gd name="T3" fmla="*/ 0 h 1"/>
              </a:gdLst>
              <a:ahLst/>
              <a:cxnLst>
                <a:cxn ang="0">
                  <a:pos x="T0" y="T1"/>
                </a:cxn>
                <a:cxn ang="0">
                  <a:pos x="T2" y="T3"/>
                </a:cxn>
              </a:cxnLst>
              <a:rect l="0" t="0" r="r" b="b"/>
              <a:pathLst>
                <a:path w="1" h="1">
                  <a:moveTo>
                    <a:pt x="0" y="0"/>
                  </a:moveTo>
                  <a:lnTo>
                    <a:pt x="0" y="0"/>
                  </a:lnTo>
                </a:path>
              </a:pathLst>
            </a:custGeom>
            <a:solidFill>
              <a:srgbClr val="3A668A"/>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s-MX"/>
            </a:p>
          </p:txBody>
        </p:sp>
        <p:sp>
          <p:nvSpPr>
            <p:cNvPr id="10" name="Freeform 283">
              <a:extLst>
                <a:ext uri="{FF2B5EF4-FFF2-40B4-BE49-F238E27FC236}">
                  <a16:creationId xmlns:a16="http://schemas.microsoft.com/office/drawing/2014/main" id="{862980FE-8CBD-B5B4-645C-2AC75E0C8C99}"/>
                </a:ext>
              </a:extLst>
            </p:cNvPr>
            <p:cNvSpPr>
              <a:spLocks noChangeArrowheads="1"/>
            </p:cNvSpPr>
            <p:nvPr/>
          </p:nvSpPr>
          <p:spPr bwMode="auto">
            <a:xfrm>
              <a:off x="5997608" y="3011668"/>
              <a:ext cx="1392" cy="1588"/>
            </a:xfrm>
            <a:custGeom>
              <a:avLst/>
              <a:gdLst>
                <a:gd name="T0" fmla="*/ 0 w 1"/>
                <a:gd name="T1" fmla="*/ 0 h 1"/>
                <a:gd name="T2" fmla="*/ 0 w 1"/>
                <a:gd name="T3" fmla="*/ 0 h 1"/>
              </a:gdLst>
              <a:ahLst/>
              <a:cxnLst>
                <a:cxn ang="0">
                  <a:pos x="T0" y="T1"/>
                </a:cxn>
                <a:cxn ang="0">
                  <a:pos x="T2" y="T3"/>
                </a:cxn>
              </a:cxnLst>
              <a:rect l="0" t="0" r="r" b="b"/>
              <a:pathLst>
                <a:path w="1" h="1">
                  <a:moveTo>
                    <a:pt x="0" y="0"/>
                  </a:moveTo>
                  <a:lnTo>
                    <a:pt x="0" y="0"/>
                  </a:lnTo>
                </a:path>
              </a:pathLst>
            </a:custGeom>
            <a:solidFill>
              <a:srgbClr val="3A668A"/>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s-MX"/>
            </a:p>
          </p:txBody>
        </p:sp>
        <p:sp>
          <p:nvSpPr>
            <p:cNvPr id="11" name="Freeform 284">
              <a:extLst>
                <a:ext uri="{FF2B5EF4-FFF2-40B4-BE49-F238E27FC236}">
                  <a16:creationId xmlns:a16="http://schemas.microsoft.com/office/drawing/2014/main" id="{94772311-E460-8445-B7F4-CF7DEED6DF43}"/>
                </a:ext>
              </a:extLst>
            </p:cNvPr>
            <p:cNvSpPr>
              <a:spLocks noChangeArrowheads="1"/>
            </p:cNvSpPr>
            <p:nvPr/>
          </p:nvSpPr>
          <p:spPr bwMode="auto">
            <a:xfrm>
              <a:off x="4991344" y="2862493"/>
              <a:ext cx="1074462" cy="1101360"/>
            </a:xfrm>
            <a:custGeom>
              <a:avLst/>
              <a:gdLst>
                <a:gd name="T0" fmla="*/ 2846 w 3404"/>
                <a:gd name="T1" fmla="*/ 377 h 3062"/>
                <a:gd name="T2" fmla="*/ 2846 w 3404"/>
                <a:gd name="T3" fmla="*/ 377 h 3062"/>
                <a:gd name="T4" fmla="*/ 1930 w 3404"/>
                <a:gd name="T5" fmla="*/ 9 h 3062"/>
                <a:gd name="T6" fmla="*/ 629 w 3404"/>
                <a:gd name="T7" fmla="*/ 727 h 3062"/>
                <a:gd name="T8" fmla="*/ 9 w 3404"/>
                <a:gd name="T9" fmla="*/ 2936 h 3062"/>
                <a:gd name="T10" fmla="*/ 90 w 3404"/>
                <a:gd name="T11" fmla="*/ 3025 h 3062"/>
                <a:gd name="T12" fmla="*/ 234 w 3404"/>
                <a:gd name="T13" fmla="*/ 3034 h 3062"/>
                <a:gd name="T14" fmla="*/ 2092 w 3404"/>
                <a:gd name="T15" fmla="*/ 2855 h 3062"/>
                <a:gd name="T16" fmla="*/ 2945 w 3404"/>
                <a:gd name="T17" fmla="*/ 2334 h 3062"/>
                <a:gd name="T18" fmla="*/ 3125 w 3404"/>
                <a:gd name="T19" fmla="*/ 727 h 3062"/>
                <a:gd name="T20" fmla="*/ 2846 w 3404"/>
                <a:gd name="T21" fmla="*/ 377 h 30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04" h="3062">
                  <a:moveTo>
                    <a:pt x="2846" y="377"/>
                  </a:moveTo>
                  <a:lnTo>
                    <a:pt x="2846" y="377"/>
                  </a:lnTo>
                  <a:cubicBezTo>
                    <a:pt x="2577" y="143"/>
                    <a:pt x="2281" y="9"/>
                    <a:pt x="1930" y="9"/>
                  </a:cubicBezTo>
                  <a:cubicBezTo>
                    <a:pt x="1356" y="0"/>
                    <a:pt x="925" y="251"/>
                    <a:pt x="629" y="727"/>
                  </a:cubicBezTo>
                  <a:cubicBezTo>
                    <a:pt x="198" y="1391"/>
                    <a:pt x="72" y="2154"/>
                    <a:pt x="9" y="2936"/>
                  </a:cubicBezTo>
                  <a:cubicBezTo>
                    <a:pt x="0" y="2989"/>
                    <a:pt x="36" y="3016"/>
                    <a:pt x="90" y="3025"/>
                  </a:cubicBezTo>
                  <a:cubicBezTo>
                    <a:pt x="135" y="3034"/>
                    <a:pt x="189" y="3034"/>
                    <a:pt x="234" y="3034"/>
                  </a:cubicBezTo>
                  <a:cubicBezTo>
                    <a:pt x="862" y="3061"/>
                    <a:pt x="1482" y="3034"/>
                    <a:pt x="2092" y="2855"/>
                  </a:cubicBezTo>
                  <a:cubicBezTo>
                    <a:pt x="2415" y="2765"/>
                    <a:pt x="2711" y="2603"/>
                    <a:pt x="2945" y="2334"/>
                  </a:cubicBezTo>
                  <a:cubicBezTo>
                    <a:pt x="3322" y="1903"/>
                    <a:pt x="3403" y="1230"/>
                    <a:pt x="3125" y="727"/>
                  </a:cubicBezTo>
                  <a:cubicBezTo>
                    <a:pt x="3125" y="727"/>
                    <a:pt x="2963" y="476"/>
                    <a:pt x="2846" y="377"/>
                  </a:cubicBezTo>
                </a:path>
              </a:pathLst>
            </a:custGeom>
            <a:solidFill>
              <a:srgbClr val="354F92"/>
            </a:solidFill>
            <a:ln>
              <a:noFill/>
            </a:ln>
            <a:effectLst/>
          </p:spPr>
          <p:txBody>
            <a:bodyPr wrap="none" anchor="ctr"/>
            <a:lstStyle/>
            <a:p>
              <a:endParaRPr lang="es-MX" dirty="0"/>
            </a:p>
          </p:txBody>
        </p:sp>
        <p:sp>
          <p:nvSpPr>
            <p:cNvPr id="12" name="Freeform 285">
              <a:extLst>
                <a:ext uri="{FF2B5EF4-FFF2-40B4-BE49-F238E27FC236}">
                  <a16:creationId xmlns:a16="http://schemas.microsoft.com/office/drawing/2014/main" id="{E1371B55-4711-75CD-0F95-EA2B075FF2F9}"/>
                </a:ext>
              </a:extLst>
            </p:cNvPr>
            <p:cNvSpPr>
              <a:spLocks noChangeArrowheads="1"/>
            </p:cNvSpPr>
            <p:nvPr/>
          </p:nvSpPr>
          <p:spPr bwMode="auto">
            <a:xfrm>
              <a:off x="5255784" y="2987864"/>
              <a:ext cx="1479473" cy="576071"/>
            </a:xfrm>
            <a:custGeom>
              <a:avLst/>
              <a:gdLst>
                <a:gd name="T0" fmla="*/ 72 w 4688"/>
                <a:gd name="T1" fmla="*/ 1598 h 1599"/>
                <a:gd name="T2" fmla="*/ 72 w 4688"/>
                <a:gd name="T3" fmla="*/ 1598 h 1599"/>
                <a:gd name="T4" fmla="*/ 36 w 4688"/>
                <a:gd name="T5" fmla="*/ 1580 h 1599"/>
                <a:gd name="T6" fmla="*/ 27 w 4688"/>
                <a:gd name="T7" fmla="*/ 1499 h 1599"/>
                <a:gd name="T8" fmla="*/ 2173 w 4688"/>
                <a:gd name="T9" fmla="*/ 153 h 1599"/>
                <a:gd name="T10" fmla="*/ 4660 w 4688"/>
                <a:gd name="T11" fmla="*/ 718 h 1599"/>
                <a:gd name="T12" fmla="*/ 4669 w 4688"/>
                <a:gd name="T13" fmla="*/ 799 h 1599"/>
                <a:gd name="T14" fmla="*/ 4588 w 4688"/>
                <a:gd name="T15" fmla="*/ 817 h 1599"/>
                <a:gd name="T16" fmla="*/ 2200 w 4688"/>
                <a:gd name="T17" fmla="*/ 269 h 1599"/>
                <a:gd name="T18" fmla="*/ 117 w 4688"/>
                <a:gd name="T19" fmla="*/ 1571 h 1599"/>
                <a:gd name="T20" fmla="*/ 72 w 4688"/>
                <a:gd name="T21" fmla="*/ 1598 h 1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688" h="1599">
                  <a:moveTo>
                    <a:pt x="72" y="1598"/>
                  </a:moveTo>
                  <a:lnTo>
                    <a:pt x="72" y="1598"/>
                  </a:lnTo>
                  <a:cubicBezTo>
                    <a:pt x="63" y="1598"/>
                    <a:pt x="45" y="1589"/>
                    <a:pt x="36" y="1580"/>
                  </a:cubicBezTo>
                  <a:cubicBezTo>
                    <a:pt x="9" y="1562"/>
                    <a:pt x="0" y="1526"/>
                    <a:pt x="27" y="1499"/>
                  </a:cubicBezTo>
                  <a:cubicBezTo>
                    <a:pt x="539" y="781"/>
                    <a:pt x="1302" y="296"/>
                    <a:pt x="2173" y="153"/>
                  </a:cubicBezTo>
                  <a:cubicBezTo>
                    <a:pt x="3053" y="0"/>
                    <a:pt x="3932" y="207"/>
                    <a:pt x="4660" y="718"/>
                  </a:cubicBezTo>
                  <a:cubicBezTo>
                    <a:pt x="4687" y="736"/>
                    <a:pt x="4687" y="772"/>
                    <a:pt x="4669" y="799"/>
                  </a:cubicBezTo>
                  <a:cubicBezTo>
                    <a:pt x="4651" y="826"/>
                    <a:pt x="4615" y="835"/>
                    <a:pt x="4588" y="817"/>
                  </a:cubicBezTo>
                  <a:cubicBezTo>
                    <a:pt x="3888" y="323"/>
                    <a:pt x="3044" y="126"/>
                    <a:pt x="2200" y="269"/>
                  </a:cubicBezTo>
                  <a:cubicBezTo>
                    <a:pt x="1356" y="413"/>
                    <a:pt x="620" y="871"/>
                    <a:pt x="117" y="1571"/>
                  </a:cubicBezTo>
                  <a:cubicBezTo>
                    <a:pt x="108" y="1589"/>
                    <a:pt x="90" y="1598"/>
                    <a:pt x="72" y="1598"/>
                  </a:cubicBezTo>
                </a:path>
              </a:pathLst>
            </a:custGeom>
            <a:solidFill>
              <a:srgbClr val="354F92"/>
            </a:solidFill>
            <a:ln>
              <a:noFill/>
            </a:ln>
            <a:effectLst/>
          </p:spPr>
          <p:txBody>
            <a:bodyPr wrap="none" anchor="ctr"/>
            <a:lstStyle/>
            <a:p>
              <a:endParaRPr lang="es-MX"/>
            </a:p>
          </p:txBody>
        </p:sp>
        <p:sp>
          <p:nvSpPr>
            <p:cNvPr id="13" name="Freeform 288">
              <a:extLst>
                <a:ext uri="{FF2B5EF4-FFF2-40B4-BE49-F238E27FC236}">
                  <a16:creationId xmlns:a16="http://schemas.microsoft.com/office/drawing/2014/main" id="{08DA9884-D0CF-FE2D-8D99-272F379B50B7}"/>
                </a:ext>
              </a:extLst>
            </p:cNvPr>
            <p:cNvSpPr>
              <a:spLocks noChangeArrowheads="1"/>
            </p:cNvSpPr>
            <p:nvPr/>
          </p:nvSpPr>
          <p:spPr bwMode="auto">
            <a:xfrm>
              <a:off x="5072068" y="4839863"/>
              <a:ext cx="1173279" cy="1082316"/>
            </a:xfrm>
            <a:custGeom>
              <a:avLst/>
              <a:gdLst>
                <a:gd name="T0" fmla="*/ 80 w 3717"/>
                <a:gd name="T1" fmla="*/ 1122 h 3009"/>
                <a:gd name="T2" fmla="*/ 80 w 3717"/>
                <a:gd name="T3" fmla="*/ 1122 h 3009"/>
                <a:gd name="T4" fmla="*/ 179 w 3717"/>
                <a:gd name="T5" fmla="*/ 2110 h 3009"/>
                <a:gd name="T6" fmla="*/ 1409 w 3717"/>
                <a:gd name="T7" fmla="*/ 2936 h 3009"/>
                <a:gd name="T8" fmla="*/ 3653 w 3717"/>
                <a:gd name="T9" fmla="*/ 2469 h 3009"/>
                <a:gd name="T10" fmla="*/ 3699 w 3717"/>
                <a:gd name="T11" fmla="*/ 2352 h 3009"/>
                <a:gd name="T12" fmla="*/ 3645 w 3717"/>
                <a:gd name="T13" fmla="*/ 2227 h 3009"/>
                <a:gd name="T14" fmla="*/ 2639 w 3717"/>
                <a:gd name="T15" fmla="*/ 655 h 3009"/>
                <a:gd name="T16" fmla="*/ 1786 w 3717"/>
                <a:gd name="T17" fmla="*/ 135 h 3009"/>
                <a:gd name="T18" fmla="*/ 269 w 3717"/>
                <a:gd name="T19" fmla="*/ 709 h 3009"/>
                <a:gd name="T20" fmla="*/ 80 w 3717"/>
                <a:gd name="T21" fmla="*/ 1122 h 30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17" h="3009">
                  <a:moveTo>
                    <a:pt x="80" y="1122"/>
                  </a:moveTo>
                  <a:lnTo>
                    <a:pt x="80" y="1122"/>
                  </a:lnTo>
                  <a:cubicBezTo>
                    <a:pt x="0" y="1463"/>
                    <a:pt x="17" y="1796"/>
                    <a:pt x="179" y="2110"/>
                  </a:cubicBezTo>
                  <a:cubicBezTo>
                    <a:pt x="431" y="2613"/>
                    <a:pt x="852" y="2882"/>
                    <a:pt x="1409" y="2936"/>
                  </a:cubicBezTo>
                  <a:cubicBezTo>
                    <a:pt x="2199" y="3008"/>
                    <a:pt x="2935" y="2774"/>
                    <a:pt x="3653" y="2469"/>
                  </a:cubicBezTo>
                  <a:cubicBezTo>
                    <a:pt x="3707" y="2451"/>
                    <a:pt x="3716" y="2406"/>
                    <a:pt x="3699" y="2352"/>
                  </a:cubicBezTo>
                  <a:cubicBezTo>
                    <a:pt x="3680" y="2307"/>
                    <a:pt x="3663" y="2271"/>
                    <a:pt x="3645" y="2227"/>
                  </a:cubicBezTo>
                  <a:cubicBezTo>
                    <a:pt x="3384" y="1652"/>
                    <a:pt x="3070" y="1113"/>
                    <a:pt x="2639" y="655"/>
                  </a:cubicBezTo>
                  <a:cubicBezTo>
                    <a:pt x="2397" y="404"/>
                    <a:pt x="2118" y="224"/>
                    <a:pt x="1786" y="135"/>
                  </a:cubicBezTo>
                  <a:cubicBezTo>
                    <a:pt x="1221" y="0"/>
                    <a:pt x="592" y="234"/>
                    <a:pt x="269" y="709"/>
                  </a:cubicBezTo>
                  <a:cubicBezTo>
                    <a:pt x="269" y="709"/>
                    <a:pt x="116" y="970"/>
                    <a:pt x="80" y="1122"/>
                  </a:cubicBezTo>
                </a:path>
              </a:pathLst>
            </a:custGeom>
            <a:solidFill>
              <a:srgbClr val="EB7339"/>
            </a:solidFill>
            <a:ln>
              <a:noFill/>
            </a:ln>
            <a:effectLst/>
          </p:spPr>
          <p:txBody>
            <a:bodyPr wrap="none" anchor="ctr"/>
            <a:lstStyle/>
            <a:p>
              <a:endParaRPr lang="es-MX"/>
            </a:p>
          </p:txBody>
        </p:sp>
        <p:sp>
          <p:nvSpPr>
            <p:cNvPr id="14" name="Freeform 289">
              <a:extLst>
                <a:ext uri="{FF2B5EF4-FFF2-40B4-BE49-F238E27FC236}">
                  <a16:creationId xmlns:a16="http://schemas.microsoft.com/office/drawing/2014/main" id="{EAE63CBA-5D5C-77F9-280A-375D2AC7346E}"/>
                </a:ext>
              </a:extLst>
            </p:cNvPr>
            <p:cNvSpPr>
              <a:spLocks noChangeArrowheads="1"/>
            </p:cNvSpPr>
            <p:nvPr/>
          </p:nvSpPr>
          <p:spPr bwMode="auto">
            <a:xfrm>
              <a:off x="4870258" y="4260618"/>
              <a:ext cx="951984" cy="1374320"/>
            </a:xfrm>
            <a:custGeom>
              <a:avLst/>
              <a:gdLst>
                <a:gd name="T0" fmla="*/ 2954 w 3018"/>
                <a:gd name="T1" fmla="*/ 3816 h 3817"/>
                <a:gd name="T2" fmla="*/ 2954 w 3018"/>
                <a:gd name="T3" fmla="*/ 3816 h 3817"/>
                <a:gd name="T4" fmla="*/ 2945 w 3018"/>
                <a:gd name="T5" fmla="*/ 3816 h 3817"/>
                <a:gd name="T6" fmla="*/ 754 w 3018"/>
                <a:gd name="T7" fmla="*/ 2523 h 3817"/>
                <a:gd name="T8" fmla="*/ 126 w 3018"/>
                <a:gd name="T9" fmla="*/ 63 h 3817"/>
                <a:gd name="T10" fmla="*/ 189 w 3018"/>
                <a:gd name="T11" fmla="*/ 9 h 3817"/>
                <a:gd name="T12" fmla="*/ 243 w 3018"/>
                <a:gd name="T13" fmla="*/ 72 h 3817"/>
                <a:gd name="T14" fmla="*/ 853 w 3018"/>
                <a:gd name="T15" fmla="*/ 2451 h 3817"/>
                <a:gd name="T16" fmla="*/ 2963 w 3018"/>
                <a:gd name="T17" fmla="*/ 3699 h 3817"/>
                <a:gd name="T18" fmla="*/ 3008 w 3018"/>
                <a:gd name="T19" fmla="*/ 3771 h 3817"/>
                <a:gd name="T20" fmla="*/ 2954 w 3018"/>
                <a:gd name="T21" fmla="*/ 3816 h 38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18" h="3817">
                  <a:moveTo>
                    <a:pt x="2954" y="3816"/>
                  </a:moveTo>
                  <a:lnTo>
                    <a:pt x="2954" y="3816"/>
                  </a:lnTo>
                  <a:cubicBezTo>
                    <a:pt x="2945" y="3816"/>
                    <a:pt x="2945" y="3816"/>
                    <a:pt x="2945" y="3816"/>
                  </a:cubicBezTo>
                  <a:cubicBezTo>
                    <a:pt x="2065" y="3690"/>
                    <a:pt x="1284" y="3232"/>
                    <a:pt x="754" y="2523"/>
                  </a:cubicBezTo>
                  <a:cubicBezTo>
                    <a:pt x="225" y="1814"/>
                    <a:pt x="0" y="934"/>
                    <a:pt x="126" y="63"/>
                  </a:cubicBezTo>
                  <a:cubicBezTo>
                    <a:pt x="126" y="27"/>
                    <a:pt x="162" y="0"/>
                    <a:pt x="189" y="9"/>
                  </a:cubicBezTo>
                  <a:cubicBezTo>
                    <a:pt x="225" y="9"/>
                    <a:pt x="252" y="45"/>
                    <a:pt x="243" y="72"/>
                  </a:cubicBezTo>
                  <a:cubicBezTo>
                    <a:pt x="126" y="925"/>
                    <a:pt x="341" y="1769"/>
                    <a:pt x="853" y="2451"/>
                  </a:cubicBezTo>
                  <a:cubicBezTo>
                    <a:pt x="1365" y="3133"/>
                    <a:pt x="2110" y="3582"/>
                    <a:pt x="2963" y="3699"/>
                  </a:cubicBezTo>
                  <a:cubicBezTo>
                    <a:pt x="2990" y="3708"/>
                    <a:pt x="3017" y="3735"/>
                    <a:pt x="3008" y="3771"/>
                  </a:cubicBezTo>
                  <a:cubicBezTo>
                    <a:pt x="3008" y="3798"/>
                    <a:pt x="2981" y="3816"/>
                    <a:pt x="2954" y="3816"/>
                  </a:cubicBezTo>
                </a:path>
              </a:pathLst>
            </a:custGeom>
            <a:solidFill>
              <a:srgbClr val="EB7339"/>
            </a:solidFill>
            <a:ln>
              <a:noFill/>
            </a:ln>
            <a:effectLst/>
          </p:spPr>
          <p:txBody>
            <a:bodyPr wrap="none" anchor="ctr"/>
            <a:lstStyle/>
            <a:p>
              <a:endParaRPr lang="es-MX"/>
            </a:p>
          </p:txBody>
        </p:sp>
        <p:sp>
          <p:nvSpPr>
            <p:cNvPr id="15" name="Freeform 292">
              <a:extLst>
                <a:ext uri="{FF2B5EF4-FFF2-40B4-BE49-F238E27FC236}">
                  <a16:creationId xmlns:a16="http://schemas.microsoft.com/office/drawing/2014/main" id="{38A06832-FBDC-76CD-6298-3D70928B972C}"/>
                </a:ext>
              </a:extLst>
            </p:cNvPr>
            <p:cNvSpPr>
              <a:spLocks noChangeArrowheads="1"/>
            </p:cNvSpPr>
            <p:nvPr/>
          </p:nvSpPr>
          <p:spPr bwMode="auto">
            <a:xfrm>
              <a:off x="6740824" y="4154290"/>
              <a:ext cx="523313" cy="598290"/>
            </a:xfrm>
            <a:custGeom>
              <a:avLst/>
              <a:gdLst>
                <a:gd name="T0" fmla="*/ 978 w 1660"/>
                <a:gd name="T1" fmla="*/ 1616 h 1662"/>
                <a:gd name="T2" fmla="*/ 978 w 1660"/>
                <a:gd name="T3" fmla="*/ 1616 h 1662"/>
                <a:gd name="T4" fmla="*/ 377 w 1660"/>
                <a:gd name="T5" fmla="*/ 1490 h 1662"/>
                <a:gd name="T6" fmla="*/ 44 w 1660"/>
                <a:gd name="T7" fmla="*/ 978 h 1662"/>
                <a:gd name="T8" fmla="*/ 170 w 1660"/>
                <a:gd name="T9" fmla="*/ 377 h 1662"/>
                <a:gd name="T10" fmla="*/ 682 w 1660"/>
                <a:gd name="T11" fmla="*/ 45 h 1662"/>
                <a:gd name="T12" fmla="*/ 1284 w 1660"/>
                <a:gd name="T13" fmla="*/ 162 h 1662"/>
                <a:gd name="T14" fmla="*/ 1615 w 1660"/>
                <a:gd name="T15" fmla="*/ 682 h 1662"/>
                <a:gd name="T16" fmla="*/ 1490 w 1660"/>
                <a:gd name="T17" fmla="*/ 1284 h 1662"/>
                <a:gd name="T18" fmla="*/ 978 w 1660"/>
                <a:gd name="T19" fmla="*/ 1616 h 1662"/>
                <a:gd name="T20" fmla="*/ 700 w 1660"/>
                <a:gd name="T21" fmla="*/ 143 h 1662"/>
                <a:gd name="T22" fmla="*/ 700 w 1660"/>
                <a:gd name="T23" fmla="*/ 143 h 1662"/>
                <a:gd name="T24" fmla="*/ 251 w 1660"/>
                <a:gd name="T25" fmla="*/ 440 h 1662"/>
                <a:gd name="T26" fmla="*/ 143 w 1660"/>
                <a:gd name="T27" fmla="*/ 960 h 1662"/>
                <a:gd name="T28" fmla="*/ 439 w 1660"/>
                <a:gd name="T29" fmla="*/ 1409 h 1662"/>
                <a:gd name="T30" fmla="*/ 960 w 1660"/>
                <a:gd name="T31" fmla="*/ 1517 h 1662"/>
                <a:gd name="T32" fmla="*/ 1409 w 1660"/>
                <a:gd name="T33" fmla="*/ 1221 h 1662"/>
                <a:gd name="T34" fmla="*/ 1516 w 1660"/>
                <a:gd name="T35" fmla="*/ 700 h 1662"/>
                <a:gd name="T36" fmla="*/ 1221 w 1660"/>
                <a:gd name="T37" fmla="*/ 251 h 1662"/>
                <a:gd name="T38" fmla="*/ 700 w 1660"/>
                <a:gd name="T39" fmla="*/ 143 h 1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60" h="1662">
                  <a:moveTo>
                    <a:pt x="978" y="1616"/>
                  </a:moveTo>
                  <a:lnTo>
                    <a:pt x="978" y="1616"/>
                  </a:lnTo>
                  <a:cubicBezTo>
                    <a:pt x="772" y="1661"/>
                    <a:pt x="556" y="1616"/>
                    <a:pt x="377" y="1490"/>
                  </a:cubicBezTo>
                  <a:cubicBezTo>
                    <a:pt x="206" y="1373"/>
                    <a:pt x="80" y="1194"/>
                    <a:pt x="44" y="978"/>
                  </a:cubicBezTo>
                  <a:cubicBezTo>
                    <a:pt x="0" y="772"/>
                    <a:pt x="44" y="557"/>
                    <a:pt x="170" y="377"/>
                  </a:cubicBezTo>
                  <a:cubicBezTo>
                    <a:pt x="287" y="197"/>
                    <a:pt x="466" y="81"/>
                    <a:pt x="682" y="45"/>
                  </a:cubicBezTo>
                  <a:cubicBezTo>
                    <a:pt x="889" y="0"/>
                    <a:pt x="1104" y="45"/>
                    <a:pt x="1284" y="162"/>
                  </a:cubicBezTo>
                  <a:cubicBezTo>
                    <a:pt x="1463" y="287"/>
                    <a:pt x="1579" y="467"/>
                    <a:pt x="1615" y="682"/>
                  </a:cubicBezTo>
                  <a:cubicBezTo>
                    <a:pt x="1659" y="889"/>
                    <a:pt x="1615" y="1104"/>
                    <a:pt x="1490" y="1284"/>
                  </a:cubicBezTo>
                  <a:cubicBezTo>
                    <a:pt x="1373" y="1454"/>
                    <a:pt x="1194" y="1580"/>
                    <a:pt x="978" y="1616"/>
                  </a:cubicBezTo>
                  <a:close/>
                  <a:moveTo>
                    <a:pt x="700" y="143"/>
                  </a:moveTo>
                  <a:lnTo>
                    <a:pt x="700" y="143"/>
                  </a:lnTo>
                  <a:cubicBezTo>
                    <a:pt x="520" y="179"/>
                    <a:pt x="359" y="278"/>
                    <a:pt x="251" y="440"/>
                  </a:cubicBezTo>
                  <a:cubicBezTo>
                    <a:pt x="152" y="592"/>
                    <a:pt x="107" y="772"/>
                    <a:pt x="143" y="960"/>
                  </a:cubicBezTo>
                  <a:cubicBezTo>
                    <a:pt x="179" y="1140"/>
                    <a:pt x="287" y="1301"/>
                    <a:pt x="439" y="1409"/>
                  </a:cubicBezTo>
                  <a:cubicBezTo>
                    <a:pt x="592" y="1508"/>
                    <a:pt x="781" y="1553"/>
                    <a:pt x="960" y="1517"/>
                  </a:cubicBezTo>
                  <a:cubicBezTo>
                    <a:pt x="1149" y="1481"/>
                    <a:pt x="1301" y="1373"/>
                    <a:pt x="1409" y="1221"/>
                  </a:cubicBezTo>
                  <a:cubicBezTo>
                    <a:pt x="1516" y="1068"/>
                    <a:pt x="1552" y="880"/>
                    <a:pt x="1516" y="700"/>
                  </a:cubicBezTo>
                  <a:cubicBezTo>
                    <a:pt x="1481" y="511"/>
                    <a:pt x="1373" y="359"/>
                    <a:pt x="1221" y="251"/>
                  </a:cubicBezTo>
                  <a:cubicBezTo>
                    <a:pt x="1068" y="143"/>
                    <a:pt x="879" y="108"/>
                    <a:pt x="700" y="143"/>
                  </a:cubicBezTo>
                  <a:close/>
                </a:path>
              </a:pathLst>
            </a:custGeom>
            <a:solidFill>
              <a:schemeClr val="bg1"/>
            </a:solidFill>
            <a:ln>
              <a:noFill/>
            </a:ln>
            <a:effectLst/>
          </p:spPr>
          <p:txBody>
            <a:bodyPr wrap="none" anchor="ctr"/>
            <a:lstStyle/>
            <a:p>
              <a:endParaRPr lang="es-MX"/>
            </a:p>
          </p:txBody>
        </p:sp>
        <p:sp>
          <p:nvSpPr>
            <p:cNvPr id="16" name="Freeform 294">
              <a:extLst>
                <a:ext uri="{FF2B5EF4-FFF2-40B4-BE49-F238E27FC236}">
                  <a16:creationId xmlns:a16="http://schemas.microsoft.com/office/drawing/2014/main" id="{C77C46F4-A3C8-ABDD-723F-F9D265B3719C}"/>
                </a:ext>
              </a:extLst>
            </p:cNvPr>
            <p:cNvSpPr>
              <a:spLocks noChangeArrowheads="1"/>
            </p:cNvSpPr>
            <p:nvPr/>
          </p:nvSpPr>
          <p:spPr bwMode="auto">
            <a:xfrm>
              <a:off x="5346250" y="3066094"/>
              <a:ext cx="508003" cy="579246"/>
            </a:xfrm>
            <a:custGeom>
              <a:avLst/>
              <a:gdLst>
                <a:gd name="T0" fmla="*/ 800 w 1609"/>
                <a:gd name="T1" fmla="*/ 1607 h 1608"/>
                <a:gd name="T2" fmla="*/ 800 w 1609"/>
                <a:gd name="T3" fmla="*/ 1607 h 1608"/>
                <a:gd name="T4" fmla="*/ 234 w 1609"/>
                <a:gd name="T5" fmla="*/ 1374 h 1608"/>
                <a:gd name="T6" fmla="*/ 0 w 1609"/>
                <a:gd name="T7" fmla="*/ 808 h 1608"/>
                <a:gd name="T8" fmla="*/ 234 w 1609"/>
                <a:gd name="T9" fmla="*/ 243 h 1608"/>
                <a:gd name="T10" fmla="*/ 800 w 1609"/>
                <a:gd name="T11" fmla="*/ 0 h 1608"/>
                <a:gd name="T12" fmla="*/ 1374 w 1609"/>
                <a:gd name="T13" fmla="*/ 243 h 1608"/>
                <a:gd name="T14" fmla="*/ 1608 w 1609"/>
                <a:gd name="T15" fmla="*/ 808 h 1608"/>
                <a:gd name="T16" fmla="*/ 1374 w 1609"/>
                <a:gd name="T17" fmla="*/ 1374 h 1608"/>
                <a:gd name="T18" fmla="*/ 800 w 1609"/>
                <a:gd name="T19" fmla="*/ 1607 h 1608"/>
                <a:gd name="T20" fmla="*/ 800 w 1609"/>
                <a:gd name="T21" fmla="*/ 108 h 1608"/>
                <a:gd name="T22" fmla="*/ 800 w 1609"/>
                <a:gd name="T23" fmla="*/ 108 h 1608"/>
                <a:gd name="T24" fmla="*/ 306 w 1609"/>
                <a:gd name="T25" fmla="*/ 315 h 1608"/>
                <a:gd name="T26" fmla="*/ 108 w 1609"/>
                <a:gd name="T27" fmla="*/ 808 h 1608"/>
                <a:gd name="T28" fmla="*/ 306 w 1609"/>
                <a:gd name="T29" fmla="*/ 1302 h 1608"/>
                <a:gd name="T30" fmla="*/ 800 w 1609"/>
                <a:gd name="T31" fmla="*/ 1508 h 1608"/>
                <a:gd name="T32" fmla="*/ 1293 w 1609"/>
                <a:gd name="T33" fmla="*/ 1302 h 1608"/>
                <a:gd name="T34" fmla="*/ 1500 w 1609"/>
                <a:gd name="T35" fmla="*/ 808 h 1608"/>
                <a:gd name="T36" fmla="*/ 1293 w 1609"/>
                <a:gd name="T37" fmla="*/ 315 h 1608"/>
                <a:gd name="T38" fmla="*/ 800 w 1609"/>
                <a:gd name="T39" fmla="*/ 108 h 1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09" h="1608">
                  <a:moveTo>
                    <a:pt x="800" y="1607"/>
                  </a:moveTo>
                  <a:lnTo>
                    <a:pt x="800" y="1607"/>
                  </a:lnTo>
                  <a:cubicBezTo>
                    <a:pt x="593" y="1607"/>
                    <a:pt x="387" y="1527"/>
                    <a:pt x="234" y="1374"/>
                  </a:cubicBezTo>
                  <a:cubicBezTo>
                    <a:pt x="81" y="1221"/>
                    <a:pt x="0" y="1024"/>
                    <a:pt x="0" y="808"/>
                  </a:cubicBezTo>
                  <a:cubicBezTo>
                    <a:pt x="0" y="593"/>
                    <a:pt x="81" y="386"/>
                    <a:pt x="234" y="243"/>
                  </a:cubicBezTo>
                  <a:cubicBezTo>
                    <a:pt x="387" y="90"/>
                    <a:pt x="593" y="0"/>
                    <a:pt x="800" y="0"/>
                  </a:cubicBezTo>
                  <a:cubicBezTo>
                    <a:pt x="1015" y="0"/>
                    <a:pt x="1221" y="90"/>
                    <a:pt x="1374" y="243"/>
                  </a:cubicBezTo>
                  <a:cubicBezTo>
                    <a:pt x="1527" y="386"/>
                    <a:pt x="1608" y="593"/>
                    <a:pt x="1608" y="808"/>
                  </a:cubicBezTo>
                  <a:cubicBezTo>
                    <a:pt x="1608" y="1024"/>
                    <a:pt x="1527" y="1221"/>
                    <a:pt x="1374" y="1374"/>
                  </a:cubicBezTo>
                  <a:cubicBezTo>
                    <a:pt x="1221" y="1527"/>
                    <a:pt x="1015" y="1607"/>
                    <a:pt x="800" y="1607"/>
                  </a:cubicBezTo>
                  <a:close/>
                  <a:moveTo>
                    <a:pt x="800" y="108"/>
                  </a:moveTo>
                  <a:lnTo>
                    <a:pt x="800" y="108"/>
                  </a:lnTo>
                  <a:cubicBezTo>
                    <a:pt x="620" y="108"/>
                    <a:pt x="441" y="180"/>
                    <a:pt x="306" y="315"/>
                  </a:cubicBezTo>
                  <a:cubicBezTo>
                    <a:pt x="180" y="449"/>
                    <a:pt x="108" y="620"/>
                    <a:pt x="108" y="808"/>
                  </a:cubicBezTo>
                  <a:cubicBezTo>
                    <a:pt x="108" y="997"/>
                    <a:pt x="180" y="1167"/>
                    <a:pt x="306" y="1302"/>
                  </a:cubicBezTo>
                  <a:cubicBezTo>
                    <a:pt x="441" y="1437"/>
                    <a:pt x="620" y="1508"/>
                    <a:pt x="800" y="1508"/>
                  </a:cubicBezTo>
                  <a:cubicBezTo>
                    <a:pt x="988" y="1508"/>
                    <a:pt x="1168" y="1437"/>
                    <a:pt x="1293" y="1302"/>
                  </a:cubicBezTo>
                  <a:cubicBezTo>
                    <a:pt x="1428" y="1167"/>
                    <a:pt x="1500" y="997"/>
                    <a:pt x="1500" y="808"/>
                  </a:cubicBezTo>
                  <a:cubicBezTo>
                    <a:pt x="1500" y="620"/>
                    <a:pt x="1428" y="449"/>
                    <a:pt x="1293" y="315"/>
                  </a:cubicBezTo>
                  <a:cubicBezTo>
                    <a:pt x="1168" y="180"/>
                    <a:pt x="988" y="108"/>
                    <a:pt x="800" y="108"/>
                  </a:cubicBezTo>
                  <a:close/>
                </a:path>
              </a:pathLst>
            </a:custGeom>
            <a:solidFill>
              <a:schemeClr val="bg1"/>
            </a:solidFill>
            <a:ln>
              <a:noFill/>
            </a:ln>
            <a:effectLst/>
          </p:spPr>
          <p:txBody>
            <a:bodyPr wrap="none" anchor="ctr"/>
            <a:lstStyle/>
            <a:p>
              <a:endParaRPr lang="es-MX"/>
            </a:p>
          </p:txBody>
        </p:sp>
        <p:grpSp>
          <p:nvGrpSpPr>
            <p:cNvPr id="20" name="Google Shape;729;p39">
              <a:extLst>
                <a:ext uri="{FF2B5EF4-FFF2-40B4-BE49-F238E27FC236}">
                  <a16:creationId xmlns:a16="http://schemas.microsoft.com/office/drawing/2014/main" id="{253F644C-3992-9A3D-828D-4F6F85E67B30}"/>
                </a:ext>
              </a:extLst>
            </p:cNvPr>
            <p:cNvGrpSpPr/>
            <p:nvPr/>
          </p:nvGrpSpPr>
          <p:grpSpPr>
            <a:xfrm>
              <a:off x="5469381" y="5257187"/>
              <a:ext cx="205043" cy="246311"/>
              <a:chOff x="6673500" y="5031175"/>
              <a:chExt cx="345250" cy="397000"/>
            </a:xfrm>
            <a:solidFill>
              <a:schemeClr val="bg1"/>
            </a:solidFill>
          </p:grpSpPr>
          <p:sp>
            <p:nvSpPr>
              <p:cNvPr id="34" name="Google Shape;730;p39">
                <a:extLst>
                  <a:ext uri="{FF2B5EF4-FFF2-40B4-BE49-F238E27FC236}">
                    <a16:creationId xmlns:a16="http://schemas.microsoft.com/office/drawing/2014/main" id="{66130FD3-2C72-E456-6F7C-3285F28BBBDC}"/>
                  </a:ext>
                </a:extLst>
              </p:cNvPr>
              <p:cNvSpPr/>
              <p:nvPr/>
            </p:nvSpPr>
            <p:spPr>
              <a:xfrm>
                <a:off x="6731950" y="5031175"/>
                <a:ext cx="105375" cy="147375"/>
              </a:xfrm>
              <a:custGeom>
                <a:avLst/>
                <a:gdLst/>
                <a:ahLst/>
                <a:cxnLst/>
                <a:rect l="l" t="t" r="r" b="b"/>
                <a:pathLst>
                  <a:path w="4215" h="5895" fill="none" extrusionOk="0">
                    <a:moveTo>
                      <a:pt x="2436" y="5894"/>
                    </a:moveTo>
                    <a:lnTo>
                      <a:pt x="2436" y="5894"/>
                    </a:lnTo>
                    <a:lnTo>
                      <a:pt x="2656" y="5845"/>
                    </a:lnTo>
                    <a:lnTo>
                      <a:pt x="2850" y="5772"/>
                    </a:lnTo>
                    <a:lnTo>
                      <a:pt x="3045" y="5699"/>
                    </a:lnTo>
                    <a:lnTo>
                      <a:pt x="3216" y="5577"/>
                    </a:lnTo>
                    <a:lnTo>
                      <a:pt x="3386" y="5456"/>
                    </a:lnTo>
                    <a:lnTo>
                      <a:pt x="3532" y="5285"/>
                    </a:lnTo>
                    <a:lnTo>
                      <a:pt x="3678" y="5115"/>
                    </a:lnTo>
                    <a:lnTo>
                      <a:pt x="3800" y="4920"/>
                    </a:lnTo>
                    <a:lnTo>
                      <a:pt x="3922" y="4725"/>
                    </a:lnTo>
                    <a:lnTo>
                      <a:pt x="4019" y="4506"/>
                    </a:lnTo>
                    <a:lnTo>
                      <a:pt x="4092" y="4262"/>
                    </a:lnTo>
                    <a:lnTo>
                      <a:pt x="4141" y="4019"/>
                    </a:lnTo>
                    <a:lnTo>
                      <a:pt x="4190" y="3775"/>
                    </a:lnTo>
                    <a:lnTo>
                      <a:pt x="4214" y="3507"/>
                    </a:lnTo>
                    <a:lnTo>
                      <a:pt x="4190" y="3239"/>
                    </a:lnTo>
                    <a:lnTo>
                      <a:pt x="4166" y="2971"/>
                    </a:lnTo>
                    <a:lnTo>
                      <a:pt x="4166" y="2971"/>
                    </a:lnTo>
                    <a:lnTo>
                      <a:pt x="4044" y="1876"/>
                    </a:lnTo>
                    <a:lnTo>
                      <a:pt x="3946" y="1364"/>
                    </a:lnTo>
                    <a:lnTo>
                      <a:pt x="3825" y="901"/>
                    </a:lnTo>
                    <a:lnTo>
                      <a:pt x="3727" y="682"/>
                    </a:lnTo>
                    <a:lnTo>
                      <a:pt x="3654" y="512"/>
                    </a:lnTo>
                    <a:lnTo>
                      <a:pt x="3532" y="341"/>
                    </a:lnTo>
                    <a:lnTo>
                      <a:pt x="3411" y="219"/>
                    </a:lnTo>
                    <a:lnTo>
                      <a:pt x="3264" y="122"/>
                    </a:lnTo>
                    <a:lnTo>
                      <a:pt x="3118" y="49"/>
                    </a:lnTo>
                    <a:lnTo>
                      <a:pt x="2923" y="0"/>
                    </a:lnTo>
                    <a:lnTo>
                      <a:pt x="2729" y="25"/>
                    </a:lnTo>
                    <a:lnTo>
                      <a:pt x="2729" y="25"/>
                    </a:lnTo>
                    <a:lnTo>
                      <a:pt x="2509" y="73"/>
                    </a:lnTo>
                    <a:lnTo>
                      <a:pt x="2266" y="146"/>
                    </a:lnTo>
                    <a:lnTo>
                      <a:pt x="2022" y="268"/>
                    </a:lnTo>
                    <a:lnTo>
                      <a:pt x="1779" y="414"/>
                    </a:lnTo>
                    <a:lnTo>
                      <a:pt x="1535" y="609"/>
                    </a:lnTo>
                    <a:lnTo>
                      <a:pt x="1316" y="804"/>
                    </a:lnTo>
                    <a:lnTo>
                      <a:pt x="1072" y="1023"/>
                    </a:lnTo>
                    <a:lnTo>
                      <a:pt x="853" y="1267"/>
                    </a:lnTo>
                    <a:lnTo>
                      <a:pt x="658" y="1535"/>
                    </a:lnTo>
                    <a:lnTo>
                      <a:pt x="488" y="1802"/>
                    </a:lnTo>
                    <a:lnTo>
                      <a:pt x="317" y="2095"/>
                    </a:lnTo>
                    <a:lnTo>
                      <a:pt x="196" y="2363"/>
                    </a:lnTo>
                    <a:lnTo>
                      <a:pt x="98" y="2655"/>
                    </a:lnTo>
                    <a:lnTo>
                      <a:pt x="25" y="2947"/>
                    </a:lnTo>
                    <a:lnTo>
                      <a:pt x="1" y="3239"/>
                    </a:lnTo>
                    <a:lnTo>
                      <a:pt x="1" y="3507"/>
                    </a:lnTo>
                    <a:lnTo>
                      <a:pt x="1" y="3507"/>
                    </a:lnTo>
                    <a:lnTo>
                      <a:pt x="50" y="3775"/>
                    </a:lnTo>
                    <a:lnTo>
                      <a:pt x="123" y="4043"/>
                    </a:lnTo>
                    <a:lnTo>
                      <a:pt x="196" y="4287"/>
                    </a:lnTo>
                    <a:lnTo>
                      <a:pt x="293" y="4530"/>
                    </a:lnTo>
                    <a:lnTo>
                      <a:pt x="415" y="4749"/>
                    </a:lnTo>
                    <a:lnTo>
                      <a:pt x="561" y="4944"/>
                    </a:lnTo>
                    <a:lnTo>
                      <a:pt x="707" y="5139"/>
                    </a:lnTo>
                    <a:lnTo>
                      <a:pt x="853" y="5310"/>
                    </a:lnTo>
                    <a:lnTo>
                      <a:pt x="1024" y="5456"/>
                    </a:lnTo>
                    <a:lnTo>
                      <a:pt x="1219" y="5602"/>
                    </a:lnTo>
                    <a:lnTo>
                      <a:pt x="1389" y="5699"/>
                    </a:lnTo>
                    <a:lnTo>
                      <a:pt x="1584" y="5797"/>
                    </a:lnTo>
                    <a:lnTo>
                      <a:pt x="1803" y="5845"/>
                    </a:lnTo>
                    <a:lnTo>
                      <a:pt x="1998" y="5894"/>
                    </a:lnTo>
                    <a:lnTo>
                      <a:pt x="2217" y="5894"/>
                    </a:lnTo>
                    <a:lnTo>
                      <a:pt x="2436" y="5894"/>
                    </a:lnTo>
                    <a:lnTo>
                      <a:pt x="2436" y="5894"/>
                    </a:lnTo>
                    <a:close/>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31;p39">
                <a:extLst>
                  <a:ext uri="{FF2B5EF4-FFF2-40B4-BE49-F238E27FC236}">
                    <a16:creationId xmlns:a16="http://schemas.microsoft.com/office/drawing/2014/main" id="{798AF940-0724-1627-B59F-DA72224F04FC}"/>
                  </a:ext>
                </a:extLst>
              </p:cNvPr>
              <p:cNvSpPr/>
              <p:nvPr/>
            </p:nvSpPr>
            <p:spPr>
              <a:xfrm>
                <a:off x="6673500" y="5146850"/>
                <a:ext cx="84050" cy="116925"/>
              </a:xfrm>
              <a:custGeom>
                <a:avLst/>
                <a:gdLst/>
                <a:ahLst/>
                <a:cxnLst/>
                <a:rect l="l" t="t" r="r" b="b"/>
                <a:pathLst>
                  <a:path w="3362" h="4677" fill="none" extrusionOk="0">
                    <a:moveTo>
                      <a:pt x="2875" y="4579"/>
                    </a:moveTo>
                    <a:lnTo>
                      <a:pt x="2875" y="4579"/>
                    </a:lnTo>
                    <a:lnTo>
                      <a:pt x="3021" y="4482"/>
                    </a:lnTo>
                    <a:lnTo>
                      <a:pt x="3143" y="4385"/>
                    </a:lnTo>
                    <a:lnTo>
                      <a:pt x="3240" y="4287"/>
                    </a:lnTo>
                    <a:lnTo>
                      <a:pt x="3313" y="4141"/>
                    </a:lnTo>
                    <a:lnTo>
                      <a:pt x="3362" y="3995"/>
                    </a:lnTo>
                    <a:lnTo>
                      <a:pt x="3362" y="3849"/>
                    </a:lnTo>
                    <a:lnTo>
                      <a:pt x="3362" y="3678"/>
                    </a:lnTo>
                    <a:lnTo>
                      <a:pt x="3337" y="3508"/>
                    </a:lnTo>
                    <a:lnTo>
                      <a:pt x="3240" y="3118"/>
                    </a:lnTo>
                    <a:lnTo>
                      <a:pt x="3069" y="2704"/>
                    </a:lnTo>
                    <a:lnTo>
                      <a:pt x="2704" y="1803"/>
                    </a:lnTo>
                    <a:lnTo>
                      <a:pt x="2704" y="1803"/>
                    </a:lnTo>
                    <a:lnTo>
                      <a:pt x="2363" y="950"/>
                    </a:lnTo>
                    <a:lnTo>
                      <a:pt x="2193" y="609"/>
                    </a:lnTo>
                    <a:lnTo>
                      <a:pt x="2022" y="342"/>
                    </a:lnTo>
                    <a:lnTo>
                      <a:pt x="1949" y="220"/>
                    </a:lnTo>
                    <a:lnTo>
                      <a:pt x="1852" y="122"/>
                    </a:lnTo>
                    <a:lnTo>
                      <a:pt x="1730" y="74"/>
                    </a:lnTo>
                    <a:lnTo>
                      <a:pt x="1633" y="25"/>
                    </a:lnTo>
                    <a:lnTo>
                      <a:pt x="1486" y="1"/>
                    </a:lnTo>
                    <a:lnTo>
                      <a:pt x="1365" y="1"/>
                    </a:lnTo>
                    <a:lnTo>
                      <a:pt x="1194" y="25"/>
                    </a:lnTo>
                    <a:lnTo>
                      <a:pt x="1024" y="98"/>
                    </a:lnTo>
                    <a:lnTo>
                      <a:pt x="1024" y="98"/>
                    </a:lnTo>
                    <a:lnTo>
                      <a:pt x="853" y="171"/>
                    </a:lnTo>
                    <a:lnTo>
                      <a:pt x="707" y="269"/>
                    </a:lnTo>
                    <a:lnTo>
                      <a:pt x="561" y="390"/>
                    </a:lnTo>
                    <a:lnTo>
                      <a:pt x="439" y="536"/>
                    </a:lnTo>
                    <a:lnTo>
                      <a:pt x="317" y="683"/>
                    </a:lnTo>
                    <a:lnTo>
                      <a:pt x="220" y="853"/>
                    </a:lnTo>
                    <a:lnTo>
                      <a:pt x="147" y="1048"/>
                    </a:lnTo>
                    <a:lnTo>
                      <a:pt x="74" y="1243"/>
                    </a:lnTo>
                    <a:lnTo>
                      <a:pt x="49" y="1438"/>
                    </a:lnTo>
                    <a:lnTo>
                      <a:pt x="1" y="1657"/>
                    </a:lnTo>
                    <a:lnTo>
                      <a:pt x="1" y="1876"/>
                    </a:lnTo>
                    <a:lnTo>
                      <a:pt x="1" y="2095"/>
                    </a:lnTo>
                    <a:lnTo>
                      <a:pt x="25" y="2339"/>
                    </a:lnTo>
                    <a:lnTo>
                      <a:pt x="74" y="2558"/>
                    </a:lnTo>
                    <a:lnTo>
                      <a:pt x="147" y="2801"/>
                    </a:lnTo>
                    <a:lnTo>
                      <a:pt x="220" y="3045"/>
                    </a:lnTo>
                    <a:lnTo>
                      <a:pt x="220" y="3045"/>
                    </a:lnTo>
                    <a:lnTo>
                      <a:pt x="342" y="3264"/>
                    </a:lnTo>
                    <a:lnTo>
                      <a:pt x="439" y="3483"/>
                    </a:lnTo>
                    <a:lnTo>
                      <a:pt x="585" y="3678"/>
                    </a:lnTo>
                    <a:lnTo>
                      <a:pt x="731" y="3849"/>
                    </a:lnTo>
                    <a:lnTo>
                      <a:pt x="878" y="4019"/>
                    </a:lnTo>
                    <a:lnTo>
                      <a:pt x="1048" y="4165"/>
                    </a:lnTo>
                    <a:lnTo>
                      <a:pt x="1219" y="4311"/>
                    </a:lnTo>
                    <a:lnTo>
                      <a:pt x="1389" y="4409"/>
                    </a:lnTo>
                    <a:lnTo>
                      <a:pt x="1559" y="4506"/>
                    </a:lnTo>
                    <a:lnTo>
                      <a:pt x="1754" y="4579"/>
                    </a:lnTo>
                    <a:lnTo>
                      <a:pt x="1949" y="4628"/>
                    </a:lnTo>
                    <a:lnTo>
                      <a:pt x="2120" y="4677"/>
                    </a:lnTo>
                    <a:lnTo>
                      <a:pt x="2314" y="4677"/>
                    </a:lnTo>
                    <a:lnTo>
                      <a:pt x="2509" y="4677"/>
                    </a:lnTo>
                    <a:lnTo>
                      <a:pt x="2680" y="4628"/>
                    </a:lnTo>
                    <a:lnTo>
                      <a:pt x="2875" y="4579"/>
                    </a:lnTo>
                    <a:lnTo>
                      <a:pt x="2875" y="4579"/>
                    </a:lnTo>
                    <a:close/>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732;p39">
                <a:extLst>
                  <a:ext uri="{FF2B5EF4-FFF2-40B4-BE49-F238E27FC236}">
                    <a16:creationId xmlns:a16="http://schemas.microsoft.com/office/drawing/2014/main" id="{08211A0F-04B3-776E-527C-AA49FC4CDBB5}"/>
                  </a:ext>
                </a:extLst>
              </p:cNvPr>
              <p:cNvSpPr/>
              <p:nvPr/>
            </p:nvSpPr>
            <p:spPr>
              <a:xfrm>
                <a:off x="6859225" y="5033600"/>
                <a:ext cx="105350" cy="144950"/>
              </a:xfrm>
              <a:custGeom>
                <a:avLst/>
                <a:gdLst/>
                <a:ahLst/>
                <a:cxnLst/>
                <a:rect l="l" t="t" r="r" b="b"/>
                <a:pathLst>
                  <a:path w="4214" h="5798" fill="none" extrusionOk="0">
                    <a:moveTo>
                      <a:pt x="1778" y="5797"/>
                    </a:moveTo>
                    <a:lnTo>
                      <a:pt x="1778" y="5797"/>
                    </a:lnTo>
                    <a:lnTo>
                      <a:pt x="1997" y="5797"/>
                    </a:lnTo>
                    <a:lnTo>
                      <a:pt x="2216" y="5797"/>
                    </a:lnTo>
                    <a:lnTo>
                      <a:pt x="2411" y="5748"/>
                    </a:lnTo>
                    <a:lnTo>
                      <a:pt x="2630" y="5700"/>
                    </a:lnTo>
                    <a:lnTo>
                      <a:pt x="2825" y="5602"/>
                    </a:lnTo>
                    <a:lnTo>
                      <a:pt x="2996" y="5505"/>
                    </a:lnTo>
                    <a:lnTo>
                      <a:pt x="3191" y="5359"/>
                    </a:lnTo>
                    <a:lnTo>
                      <a:pt x="3361" y="5213"/>
                    </a:lnTo>
                    <a:lnTo>
                      <a:pt x="3507" y="5042"/>
                    </a:lnTo>
                    <a:lnTo>
                      <a:pt x="3653" y="4847"/>
                    </a:lnTo>
                    <a:lnTo>
                      <a:pt x="3799" y="4652"/>
                    </a:lnTo>
                    <a:lnTo>
                      <a:pt x="3921" y="4433"/>
                    </a:lnTo>
                    <a:lnTo>
                      <a:pt x="4019" y="4190"/>
                    </a:lnTo>
                    <a:lnTo>
                      <a:pt x="4092" y="3946"/>
                    </a:lnTo>
                    <a:lnTo>
                      <a:pt x="4165" y="3678"/>
                    </a:lnTo>
                    <a:lnTo>
                      <a:pt x="4213" y="3410"/>
                    </a:lnTo>
                    <a:lnTo>
                      <a:pt x="4213" y="3410"/>
                    </a:lnTo>
                    <a:lnTo>
                      <a:pt x="4213" y="3142"/>
                    </a:lnTo>
                    <a:lnTo>
                      <a:pt x="4189" y="2850"/>
                    </a:lnTo>
                    <a:lnTo>
                      <a:pt x="4116" y="2582"/>
                    </a:lnTo>
                    <a:lnTo>
                      <a:pt x="4019" y="2290"/>
                    </a:lnTo>
                    <a:lnTo>
                      <a:pt x="3897" y="2022"/>
                    </a:lnTo>
                    <a:lnTo>
                      <a:pt x="3726" y="1730"/>
                    </a:lnTo>
                    <a:lnTo>
                      <a:pt x="3556" y="1486"/>
                    </a:lnTo>
                    <a:lnTo>
                      <a:pt x="3361" y="1218"/>
                    </a:lnTo>
                    <a:lnTo>
                      <a:pt x="3142" y="999"/>
                    </a:lnTo>
                    <a:lnTo>
                      <a:pt x="2898" y="780"/>
                    </a:lnTo>
                    <a:lnTo>
                      <a:pt x="2679" y="585"/>
                    </a:lnTo>
                    <a:lnTo>
                      <a:pt x="2436" y="415"/>
                    </a:lnTo>
                    <a:lnTo>
                      <a:pt x="2192" y="269"/>
                    </a:lnTo>
                    <a:lnTo>
                      <a:pt x="1948" y="147"/>
                    </a:lnTo>
                    <a:lnTo>
                      <a:pt x="1705" y="74"/>
                    </a:lnTo>
                    <a:lnTo>
                      <a:pt x="1486" y="25"/>
                    </a:lnTo>
                    <a:lnTo>
                      <a:pt x="1486" y="25"/>
                    </a:lnTo>
                    <a:lnTo>
                      <a:pt x="1291" y="1"/>
                    </a:lnTo>
                    <a:lnTo>
                      <a:pt x="1096" y="49"/>
                    </a:lnTo>
                    <a:lnTo>
                      <a:pt x="950" y="98"/>
                    </a:lnTo>
                    <a:lnTo>
                      <a:pt x="804" y="195"/>
                    </a:lnTo>
                    <a:lnTo>
                      <a:pt x="682" y="317"/>
                    </a:lnTo>
                    <a:lnTo>
                      <a:pt x="585" y="463"/>
                    </a:lnTo>
                    <a:lnTo>
                      <a:pt x="487" y="658"/>
                    </a:lnTo>
                    <a:lnTo>
                      <a:pt x="390" y="853"/>
                    </a:lnTo>
                    <a:lnTo>
                      <a:pt x="268" y="1291"/>
                    </a:lnTo>
                    <a:lnTo>
                      <a:pt x="170" y="1803"/>
                    </a:lnTo>
                    <a:lnTo>
                      <a:pt x="49" y="2874"/>
                    </a:lnTo>
                    <a:lnTo>
                      <a:pt x="49" y="2874"/>
                    </a:lnTo>
                    <a:lnTo>
                      <a:pt x="0" y="3142"/>
                    </a:lnTo>
                    <a:lnTo>
                      <a:pt x="0" y="3410"/>
                    </a:lnTo>
                    <a:lnTo>
                      <a:pt x="24" y="3678"/>
                    </a:lnTo>
                    <a:lnTo>
                      <a:pt x="73" y="3922"/>
                    </a:lnTo>
                    <a:lnTo>
                      <a:pt x="122" y="4165"/>
                    </a:lnTo>
                    <a:lnTo>
                      <a:pt x="195" y="4409"/>
                    </a:lnTo>
                    <a:lnTo>
                      <a:pt x="292" y="4628"/>
                    </a:lnTo>
                    <a:lnTo>
                      <a:pt x="414" y="4823"/>
                    </a:lnTo>
                    <a:lnTo>
                      <a:pt x="536" y="5018"/>
                    </a:lnTo>
                    <a:lnTo>
                      <a:pt x="682" y="5188"/>
                    </a:lnTo>
                    <a:lnTo>
                      <a:pt x="828" y="5359"/>
                    </a:lnTo>
                    <a:lnTo>
                      <a:pt x="999" y="5480"/>
                    </a:lnTo>
                    <a:lnTo>
                      <a:pt x="1169" y="5602"/>
                    </a:lnTo>
                    <a:lnTo>
                      <a:pt x="1364" y="5675"/>
                    </a:lnTo>
                    <a:lnTo>
                      <a:pt x="1583" y="5748"/>
                    </a:lnTo>
                    <a:lnTo>
                      <a:pt x="1778" y="5797"/>
                    </a:lnTo>
                    <a:lnTo>
                      <a:pt x="1778" y="5797"/>
                    </a:lnTo>
                    <a:close/>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733;p39">
                <a:extLst>
                  <a:ext uri="{FF2B5EF4-FFF2-40B4-BE49-F238E27FC236}">
                    <a16:creationId xmlns:a16="http://schemas.microsoft.com/office/drawing/2014/main" id="{DEE1B263-D1D5-7C20-3538-0E951F85A8CF}"/>
                  </a:ext>
                </a:extLst>
              </p:cNvPr>
              <p:cNvSpPr/>
              <p:nvPr/>
            </p:nvSpPr>
            <p:spPr>
              <a:xfrm>
                <a:off x="6931675" y="5150500"/>
                <a:ext cx="87075" cy="115725"/>
              </a:xfrm>
              <a:custGeom>
                <a:avLst/>
                <a:gdLst/>
                <a:ahLst/>
                <a:cxnLst/>
                <a:rect l="l" t="t" r="r" b="b"/>
                <a:pathLst>
                  <a:path w="3483" h="4629" fill="none" extrusionOk="0">
                    <a:moveTo>
                      <a:pt x="2558" y="98"/>
                    </a:moveTo>
                    <a:lnTo>
                      <a:pt x="2558" y="98"/>
                    </a:lnTo>
                    <a:lnTo>
                      <a:pt x="2387" y="49"/>
                    </a:lnTo>
                    <a:lnTo>
                      <a:pt x="2241" y="1"/>
                    </a:lnTo>
                    <a:lnTo>
                      <a:pt x="2095" y="1"/>
                    </a:lnTo>
                    <a:lnTo>
                      <a:pt x="1973" y="1"/>
                    </a:lnTo>
                    <a:lnTo>
                      <a:pt x="1851" y="49"/>
                    </a:lnTo>
                    <a:lnTo>
                      <a:pt x="1729" y="98"/>
                    </a:lnTo>
                    <a:lnTo>
                      <a:pt x="1632" y="196"/>
                    </a:lnTo>
                    <a:lnTo>
                      <a:pt x="1535" y="293"/>
                    </a:lnTo>
                    <a:lnTo>
                      <a:pt x="1364" y="561"/>
                    </a:lnTo>
                    <a:lnTo>
                      <a:pt x="1169" y="902"/>
                    </a:lnTo>
                    <a:lnTo>
                      <a:pt x="780" y="1730"/>
                    </a:lnTo>
                    <a:lnTo>
                      <a:pt x="780" y="1730"/>
                    </a:lnTo>
                    <a:lnTo>
                      <a:pt x="366" y="2607"/>
                    </a:lnTo>
                    <a:lnTo>
                      <a:pt x="195" y="2996"/>
                    </a:lnTo>
                    <a:lnTo>
                      <a:pt x="73" y="3386"/>
                    </a:lnTo>
                    <a:lnTo>
                      <a:pt x="25" y="3557"/>
                    </a:lnTo>
                    <a:lnTo>
                      <a:pt x="0" y="3727"/>
                    </a:lnTo>
                    <a:lnTo>
                      <a:pt x="25" y="3898"/>
                    </a:lnTo>
                    <a:lnTo>
                      <a:pt x="49" y="4044"/>
                    </a:lnTo>
                    <a:lnTo>
                      <a:pt x="98" y="4165"/>
                    </a:lnTo>
                    <a:lnTo>
                      <a:pt x="195" y="4287"/>
                    </a:lnTo>
                    <a:lnTo>
                      <a:pt x="317" y="4385"/>
                    </a:lnTo>
                    <a:lnTo>
                      <a:pt x="463" y="4482"/>
                    </a:lnTo>
                    <a:lnTo>
                      <a:pt x="463" y="4482"/>
                    </a:lnTo>
                    <a:lnTo>
                      <a:pt x="633" y="4555"/>
                    </a:lnTo>
                    <a:lnTo>
                      <a:pt x="828" y="4604"/>
                    </a:lnTo>
                    <a:lnTo>
                      <a:pt x="1023" y="4628"/>
                    </a:lnTo>
                    <a:lnTo>
                      <a:pt x="1194" y="4628"/>
                    </a:lnTo>
                    <a:lnTo>
                      <a:pt x="1388" y="4604"/>
                    </a:lnTo>
                    <a:lnTo>
                      <a:pt x="1583" y="4555"/>
                    </a:lnTo>
                    <a:lnTo>
                      <a:pt x="1778" y="4482"/>
                    </a:lnTo>
                    <a:lnTo>
                      <a:pt x="1949" y="4409"/>
                    </a:lnTo>
                    <a:lnTo>
                      <a:pt x="2143" y="4312"/>
                    </a:lnTo>
                    <a:lnTo>
                      <a:pt x="2314" y="4190"/>
                    </a:lnTo>
                    <a:lnTo>
                      <a:pt x="2484" y="4044"/>
                    </a:lnTo>
                    <a:lnTo>
                      <a:pt x="2655" y="3873"/>
                    </a:lnTo>
                    <a:lnTo>
                      <a:pt x="2801" y="3703"/>
                    </a:lnTo>
                    <a:lnTo>
                      <a:pt x="2947" y="3508"/>
                    </a:lnTo>
                    <a:lnTo>
                      <a:pt x="3069" y="3313"/>
                    </a:lnTo>
                    <a:lnTo>
                      <a:pt x="3191" y="3094"/>
                    </a:lnTo>
                    <a:lnTo>
                      <a:pt x="3191" y="3094"/>
                    </a:lnTo>
                    <a:lnTo>
                      <a:pt x="3288" y="2875"/>
                    </a:lnTo>
                    <a:lnTo>
                      <a:pt x="3361" y="2631"/>
                    </a:lnTo>
                    <a:lnTo>
                      <a:pt x="3410" y="2412"/>
                    </a:lnTo>
                    <a:lnTo>
                      <a:pt x="3459" y="2168"/>
                    </a:lnTo>
                    <a:lnTo>
                      <a:pt x="3483" y="1949"/>
                    </a:lnTo>
                    <a:lnTo>
                      <a:pt x="3483" y="1730"/>
                    </a:lnTo>
                    <a:lnTo>
                      <a:pt x="3459" y="1511"/>
                    </a:lnTo>
                    <a:lnTo>
                      <a:pt x="3434" y="1316"/>
                    </a:lnTo>
                    <a:lnTo>
                      <a:pt x="3386" y="1121"/>
                    </a:lnTo>
                    <a:lnTo>
                      <a:pt x="3313" y="926"/>
                    </a:lnTo>
                    <a:lnTo>
                      <a:pt x="3239" y="756"/>
                    </a:lnTo>
                    <a:lnTo>
                      <a:pt x="3118" y="585"/>
                    </a:lnTo>
                    <a:lnTo>
                      <a:pt x="2996" y="439"/>
                    </a:lnTo>
                    <a:lnTo>
                      <a:pt x="2874" y="317"/>
                    </a:lnTo>
                    <a:lnTo>
                      <a:pt x="2728" y="196"/>
                    </a:lnTo>
                    <a:lnTo>
                      <a:pt x="2558" y="98"/>
                    </a:lnTo>
                    <a:lnTo>
                      <a:pt x="2558" y="98"/>
                    </a:lnTo>
                    <a:close/>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734;p39">
                <a:extLst>
                  <a:ext uri="{FF2B5EF4-FFF2-40B4-BE49-F238E27FC236}">
                    <a16:creationId xmlns:a16="http://schemas.microsoft.com/office/drawing/2014/main" id="{116B6D66-D712-8F80-B180-F224EAF3EF2B}"/>
                  </a:ext>
                </a:extLst>
              </p:cNvPr>
              <p:cNvSpPr/>
              <p:nvPr/>
            </p:nvSpPr>
            <p:spPr>
              <a:xfrm>
                <a:off x="6715525" y="5180350"/>
                <a:ext cx="263050" cy="247825"/>
              </a:xfrm>
              <a:custGeom>
                <a:avLst/>
                <a:gdLst/>
                <a:ahLst/>
                <a:cxnLst/>
                <a:rect l="l" t="t" r="r" b="b"/>
                <a:pathLst>
                  <a:path w="10522" h="9913" fill="none" extrusionOk="0">
                    <a:moveTo>
                      <a:pt x="8135" y="3191"/>
                    </a:moveTo>
                    <a:lnTo>
                      <a:pt x="8135" y="3191"/>
                    </a:lnTo>
                    <a:lnTo>
                      <a:pt x="8037" y="2923"/>
                    </a:lnTo>
                    <a:lnTo>
                      <a:pt x="7940" y="2655"/>
                    </a:lnTo>
                    <a:lnTo>
                      <a:pt x="7794" y="2119"/>
                    </a:lnTo>
                    <a:lnTo>
                      <a:pt x="7721" y="1851"/>
                    </a:lnTo>
                    <a:lnTo>
                      <a:pt x="7623" y="1608"/>
                    </a:lnTo>
                    <a:lnTo>
                      <a:pt x="7502" y="1340"/>
                    </a:lnTo>
                    <a:lnTo>
                      <a:pt x="7355" y="1120"/>
                    </a:lnTo>
                    <a:lnTo>
                      <a:pt x="7355" y="1120"/>
                    </a:lnTo>
                    <a:lnTo>
                      <a:pt x="7161" y="853"/>
                    </a:lnTo>
                    <a:lnTo>
                      <a:pt x="6941" y="633"/>
                    </a:lnTo>
                    <a:lnTo>
                      <a:pt x="6698" y="463"/>
                    </a:lnTo>
                    <a:lnTo>
                      <a:pt x="6430" y="292"/>
                    </a:lnTo>
                    <a:lnTo>
                      <a:pt x="6162" y="171"/>
                    </a:lnTo>
                    <a:lnTo>
                      <a:pt x="5870" y="73"/>
                    </a:lnTo>
                    <a:lnTo>
                      <a:pt x="5578" y="25"/>
                    </a:lnTo>
                    <a:lnTo>
                      <a:pt x="5285" y="0"/>
                    </a:lnTo>
                    <a:lnTo>
                      <a:pt x="5285" y="0"/>
                    </a:lnTo>
                    <a:lnTo>
                      <a:pt x="5261" y="0"/>
                    </a:lnTo>
                    <a:lnTo>
                      <a:pt x="5261" y="0"/>
                    </a:lnTo>
                    <a:lnTo>
                      <a:pt x="5237" y="0"/>
                    </a:lnTo>
                    <a:lnTo>
                      <a:pt x="5237" y="0"/>
                    </a:lnTo>
                    <a:lnTo>
                      <a:pt x="4944" y="25"/>
                    </a:lnTo>
                    <a:lnTo>
                      <a:pt x="4652" y="73"/>
                    </a:lnTo>
                    <a:lnTo>
                      <a:pt x="4360" y="171"/>
                    </a:lnTo>
                    <a:lnTo>
                      <a:pt x="4092" y="292"/>
                    </a:lnTo>
                    <a:lnTo>
                      <a:pt x="3824" y="463"/>
                    </a:lnTo>
                    <a:lnTo>
                      <a:pt x="3580" y="633"/>
                    </a:lnTo>
                    <a:lnTo>
                      <a:pt x="3361" y="853"/>
                    </a:lnTo>
                    <a:lnTo>
                      <a:pt x="3166" y="1120"/>
                    </a:lnTo>
                    <a:lnTo>
                      <a:pt x="3166" y="1120"/>
                    </a:lnTo>
                    <a:lnTo>
                      <a:pt x="3020" y="1340"/>
                    </a:lnTo>
                    <a:lnTo>
                      <a:pt x="2898" y="1608"/>
                    </a:lnTo>
                    <a:lnTo>
                      <a:pt x="2801" y="1851"/>
                    </a:lnTo>
                    <a:lnTo>
                      <a:pt x="2728" y="2119"/>
                    </a:lnTo>
                    <a:lnTo>
                      <a:pt x="2558" y="2655"/>
                    </a:lnTo>
                    <a:lnTo>
                      <a:pt x="2484" y="2923"/>
                    </a:lnTo>
                    <a:lnTo>
                      <a:pt x="2387" y="3191"/>
                    </a:lnTo>
                    <a:lnTo>
                      <a:pt x="2387" y="3191"/>
                    </a:lnTo>
                    <a:lnTo>
                      <a:pt x="2241" y="3434"/>
                    </a:lnTo>
                    <a:lnTo>
                      <a:pt x="2095" y="3678"/>
                    </a:lnTo>
                    <a:lnTo>
                      <a:pt x="1900" y="3897"/>
                    </a:lnTo>
                    <a:lnTo>
                      <a:pt x="1729" y="4092"/>
                    </a:lnTo>
                    <a:lnTo>
                      <a:pt x="1315" y="4457"/>
                    </a:lnTo>
                    <a:lnTo>
                      <a:pt x="901" y="4847"/>
                    </a:lnTo>
                    <a:lnTo>
                      <a:pt x="901" y="4847"/>
                    </a:lnTo>
                    <a:lnTo>
                      <a:pt x="707" y="5066"/>
                    </a:lnTo>
                    <a:lnTo>
                      <a:pt x="512" y="5310"/>
                    </a:lnTo>
                    <a:lnTo>
                      <a:pt x="366" y="5553"/>
                    </a:lnTo>
                    <a:lnTo>
                      <a:pt x="244" y="5821"/>
                    </a:lnTo>
                    <a:lnTo>
                      <a:pt x="146" y="6113"/>
                    </a:lnTo>
                    <a:lnTo>
                      <a:pt x="73" y="6405"/>
                    </a:lnTo>
                    <a:lnTo>
                      <a:pt x="25" y="6722"/>
                    </a:lnTo>
                    <a:lnTo>
                      <a:pt x="0" y="7014"/>
                    </a:lnTo>
                    <a:lnTo>
                      <a:pt x="0" y="7014"/>
                    </a:lnTo>
                    <a:lnTo>
                      <a:pt x="25" y="7307"/>
                    </a:lnTo>
                    <a:lnTo>
                      <a:pt x="49" y="7599"/>
                    </a:lnTo>
                    <a:lnTo>
                      <a:pt x="122" y="7867"/>
                    </a:lnTo>
                    <a:lnTo>
                      <a:pt x="219" y="8135"/>
                    </a:lnTo>
                    <a:lnTo>
                      <a:pt x="317" y="8403"/>
                    </a:lnTo>
                    <a:lnTo>
                      <a:pt x="439" y="8622"/>
                    </a:lnTo>
                    <a:lnTo>
                      <a:pt x="609" y="8865"/>
                    </a:lnTo>
                    <a:lnTo>
                      <a:pt x="780" y="9060"/>
                    </a:lnTo>
                    <a:lnTo>
                      <a:pt x="950" y="9255"/>
                    </a:lnTo>
                    <a:lnTo>
                      <a:pt x="1145" y="9401"/>
                    </a:lnTo>
                    <a:lnTo>
                      <a:pt x="1364" y="9547"/>
                    </a:lnTo>
                    <a:lnTo>
                      <a:pt x="1608" y="9669"/>
                    </a:lnTo>
                    <a:lnTo>
                      <a:pt x="1851" y="9766"/>
                    </a:lnTo>
                    <a:lnTo>
                      <a:pt x="2095" y="9840"/>
                    </a:lnTo>
                    <a:lnTo>
                      <a:pt x="2363" y="9888"/>
                    </a:lnTo>
                    <a:lnTo>
                      <a:pt x="2606" y="9913"/>
                    </a:lnTo>
                    <a:lnTo>
                      <a:pt x="2606" y="9913"/>
                    </a:lnTo>
                    <a:lnTo>
                      <a:pt x="2972" y="9888"/>
                    </a:lnTo>
                    <a:lnTo>
                      <a:pt x="3337" y="9791"/>
                    </a:lnTo>
                    <a:lnTo>
                      <a:pt x="3678" y="9669"/>
                    </a:lnTo>
                    <a:lnTo>
                      <a:pt x="3994" y="9474"/>
                    </a:lnTo>
                    <a:lnTo>
                      <a:pt x="3994" y="9474"/>
                    </a:lnTo>
                    <a:lnTo>
                      <a:pt x="4141" y="9377"/>
                    </a:lnTo>
                    <a:lnTo>
                      <a:pt x="4287" y="9304"/>
                    </a:lnTo>
                    <a:lnTo>
                      <a:pt x="4433" y="9279"/>
                    </a:lnTo>
                    <a:lnTo>
                      <a:pt x="4579" y="9231"/>
                    </a:lnTo>
                    <a:lnTo>
                      <a:pt x="4896" y="9206"/>
                    </a:lnTo>
                    <a:lnTo>
                      <a:pt x="5261" y="9206"/>
                    </a:lnTo>
                    <a:lnTo>
                      <a:pt x="5261" y="9206"/>
                    </a:lnTo>
                    <a:lnTo>
                      <a:pt x="5626" y="9206"/>
                    </a:lnTo>
                    <a:lnTo>
                      <a:pt x="5943" y="9231"/>
                    </a:lnTo>
                    <a:lnTo>
                      <a:pt x="6089" y="9279"/>
                    </a:lnTo>
                    <a:lnTo>
                      <a:pt x="6235" y="9304"/>
                    </a:lnTo>
                    <a:lnTo>
                      <a:pt x="6381" y="9377"/>
                    </a:lnTo>
                    <a:lnTo>
                      <a:pt x="6527" y="9474"/>
                    </a:lnTo>
                    <a:lnTo>
                      <a:pt x="6527" y="9474"/>
                    </a:lnTo>
                    <a:lnTo>
                      <a:pt x="6844" y="9669"/>
                    </a:lnTo>
                    <a:lnTo>
                      <a:pt x="7185" y="9791"/>
                    </a:lnTo>
                    <a:lnTo>
                      <a:pt x="7550" y="9888"/>
                    </a:lnTo>
                    <a:lnTo>
                      <a:pt x="7916" y="9913"/>
                    </a:lnTo>
                    <a:lnTo>
                      <a:pt x="7916" y="9913"/>
                    </a:lnTo>
                    <a:lnTo>
                      <a:pt x="8184" y="9888"/>
                    </a:lnTo>
                    <a:lnTo>
                      <a:pt x="8427" y="9840"/>
                    </a:lnTo>
                    <a:lnTo>
                      <a:pt x="8671" y="9766"/>
                    </a:lnTo>
                    <a:lnTo>
                      <a:pt x="8914" y="9669"/>
                    </a:lnTo>
                    <a:lnTo>
                      <a:pt x="9158" y="9547"/>
                    </a:lnTo>
                    <a:lnTo>
                      <a:pt x="9377" y="9401"/>
                    </a:lnTo>
                    <a:lnTo>
                      <a:pt x="9572" y="9255"/>
                    </a:lnTo>
                    <a:lnTo>
                      <a:pt x="9742" y="9060"/>
                    </a:lnTo>
                    <a:lnTo>
                      <a:pt x="9913" y="8865"/>
                    </a:lnTo>
                    <a:lnTo>
                      <a:pt x="10083" y="8622"/>
                    </a:lnTo>
                    <a:lnTo>
                      <a:pt x="10205" y="8403"/>
                    </a:lnTo>
                    <a:lnTo>
                      <a:pt x="10302" y="8135"/>
                    </a:lnTo>
                    <a:lnTo>
                      <a:pt x="10400" y="7867"/>
                    </a:lnTo>
                    <a:lnTo>
                      <a:pt x="10473" y="7599"/>
                    </a:lnTo>
                    <a:lnTo>
                      <a:pt x="10497" y="7307"/>
                    </a:lnTo>
                    <a:lnTo>
                      <a:pt x="10522" y="7014"/>
                    </a:lnTo>
                    <a:lnTo>
                      <a:pt x="10522" y="7014"/>
                    </a:lnTo>
                    <a:lnTo>
                      <a:pt x="10497" y="6722"/>
                    </a:lnTo>
                    <a:lnTo>
                      <a:pt x="10449" y="6405"/>
                    </a:lnTo>
                    <a:lnTo>
                      <a:pt x="10375" y="6113"/>
                    </a:lnTo>
                    <a:lnTo>
                      <a:pt x="10278" y="5821"/>
                    </a:lnTo>
                    <a:lnTo>
                      <a:pt x="10156" y="5553"/>
                    </a:lnTo>
                    <a:lnTo>
                      <a:pt x="10010" y="5310"/>
                    </a:lnTo>
                    <a:lnTo>
                      <a:pt x="9815" y="5066"/>
                    </a:lnTo>
                    <a:lnTo>
                      <a:pt x="9620" y="4847"/>
                    </a:lnTo>
                    <a:lnTo>
                      <a:pt x="9620" y="4847"/>
                    </a:lnTo>
                    <a:lnTo>
                      <a:pt x="9206" y="4457"/>
                    </a:lnTo>
                    <a:lnTo>
                      <a:pt x="8792" y="4092"/>
                    </a:lnTo>
                    <a:lnTo>
                      <a:pt x="8622" y="3897"/>
                    </a:lnTo>
                    <a:lnTo>
                      <a:pt x="8427" y="3678"/>
                    </a:lnTo>
                    <a:lnTo>
                      <a:pt x="8281" y="3434"/>
                    </a:lnTo>
                    <a:lnTo>
                      <a:pt x="8135" y="3191"/>
                    </a:lnTo>
                    <a:lnTo>
                      <a:pt x="8135" y="3191"/>
                    </a:lnTo>
                    <a:close/>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 name="Google Shape;725;p39">
              <a:extLst>
                <a:ext uri="{FF2B5EF4-FFF2-40B4-BE49-F238E27FC236}">
                  <a16:creationId xmlns:a16="http://schemas.microsoft.com/office/drawing/2014/main" id="{DB2FCA5E-0883-F636-0531-9ADD5501D285}"/>
                </a:ext>
              </a:extLst>
            </p:cNvPr>
            <p:cNvGrpSpPr/>
            <p:nvPr/>
          </p:nvGrpSpPr>
          <p:grpSpPr>
            <a:xfrm>
              <a:off x="6836480" y="4372205"/>
              <a:ext cx="285694" cy="162460"/>
              <a:chOff x="5937975" y="5081700"/>
              <a:chExt cx="481050" cy="261850"/>
            </a:xfrm>
            <a:solidFill>
              <a:schemeClr val="bg1"/>
            </a:solidFill>
          </p:grpSpPr>
          <p:sp>
            <p:nvSpPr>
              <p:cNvPr id="31" name="Google Shape;726;p39">
                <a:extLst>
                  <a:ext uri="{FF2B5EF4-FFF2-40B4-BE49-F238E27FC236}">
                    <a16:creationId xmlns:a16="http://schemas.microsoft.com/office/drawing/2014/main" id="{723D873B-3D59-FAFF-04A7-52D56F796B78}"/>
                  </a:ext>
                </a:extLst>
              </p:cNvPr>
              <p:cNvSpPr/>
              <p:nvPr/>
            </p:nvSpPr>
            <p:spPr>
              <a:xfrm>
                <a:off x="6104200" y="5081700"/>
                <a:ext cx="314825" cy="215575"/>
              </a:xfrm>
              <a:custGeom>
                <a:avLst/>
                <a:gdLst/>
                <a:ahLst/>
                <a:cxnLst/>
                <a:rect l="l" t="t" r="r" b="b"/>
                <a:pathLst>
                  <a:path w="12593" h="8623" fill="none" extrusionOk="0">
                    <a:moveTo>
                      <a:pt x="5481" y="8622"/>
                    </a:moveTo>
                    <a:lnTo>
                      <a:pt x="5481" y="8622"/>
                    </a:lnTo>
                    <a:lnTo>
                      <a:pt x="6017" y="8574"/>
                    </a:lnTo>
                    <a:lnTo>
                      <a:pt x="6382" y="8525"/>
                    </a:lnTo>
                    <a:lnTo>
                      <a:pt x="6796" y="8452"/>
                    </a:lnTo>
                    <a:lnTo>
                      <a:pt x="7234" y="8354"/>
                    </a:lnTo>
                    <a:lnTo>
                      <a:pt x="7697" y="8257"/>
                    </a:lnTo>
                    <a:lnTo>
                      <a:pt x="8184" y="8086"/>
                    </a:lnTo>
                    <a:lnTo>
                      <a:pt x="8671" y="7892"/>
                    </a:lnTo>
                    <a:lnTo>
                      <a:pt x="9134" y="7648"/>
                    </a:lnTo>
                    <a:lnTo>
                      <a:pt x="9353" y="7526"/>
                    </a:lnTo>
                    <a:lnTo>
                      <a:pt x="9597" y="7356"/>
                    </a:lnTo>
                    <a:lnTo>
                      <a:pt x="9792" y="7185"/>
                    </a:lnTo>
                    <a:lnTo>
                      <a:pt x="9986" y="7015"/>
                    </a:lnTo>
                    <a:lnTo>
                      <a:pt x="10181" y="6820"/>
                    </a:lnTo>
                    <a:lnTo>
                      <a:pt x="10376" y="6601"/>
                    </a:lnTo>
                    <a:lnTo>
                      <a:pt x="10522" y="6357"/>
                    </a:lnTo>
                    <a:lnTo>
                      <a:pt x="10668" y="6114"/>
                    </a:lnTo>
                    <a:lnTo>
                      <a:pt x="10814" y="5846"/>
                    </a:lnTo>
                    <a:lnTo>
                      <a:pt x="10912" y="5554"/>
                    </a:lnTo>
                    <a:lnTo>
                      <a:pt x="11009" y="5261"/>
                    </a:lnTo>
                    <a:lnTo>
                      <a:pt x="11082" y="4945"/>
                    </a:lnTo>
                    <a:lnTo>
                      <a:pt x="11131" y="4579"/>
                    </a:lnTo>
                    <a:lnTo>
                      <a:pt x="11155" y="4214"/>
                    </a:lnTo>
                    <a:lnTo>
                      <a:pt x="11155" y="4214"/>
                    </a:lnTo>
                    <a:lnTo>
                      <a:pt x="11155" y="3873"/>
                    </a:lnTo>
                    <a:lnTo>
                      <a:pt x="11131" y="3435"/>
                    </a:lnTo>
                    <a:lnTo>
                      <a:pt x="11131" y="2972"/>
                    </a:lnTo>
                    <a:lnTo>
                      <a:pt x="11131" y="2753"/>
                    </a:lnTo>
                    <a:lnTo>
                      <a:pt x="11180" y="2582"/>
                    </a:lnTo>
                    <a:lnTo>
                      <a:pt x="12032" y="2607"/>
                    </a:lnTo>
                    <a:lnTo>
                      <a:pt x="11594" y="2120"/>
                    </a:lnTo>
                    <a:lnTo>
                      <a:pt x="11594" y="2120"/>
                    </a:lnTo>
                    <a:lnTo>
                      <a:pt x="11764" y="2046"/>
                    </a:lnTo>
                    <a:lnTo>
                      <a:pt x="11935" y="1973"/>
                    </a:lnTo>
                    <a:lnTo>
                      <a:pt x="12300" y="1827"/>
                    </a:lnTo>
                    <a:lnTo>
                      <a:pt x="12568" y="1730"/>
                    </a:lnTo>
                    <a:lnTo>
                      <a:pt x="12592" y="1681"/>
                    </a:lnTo>
                    <a:lnTo>
                      <a:pt x="12592" y="1657"/>
                    </a:lnTo>
                    <a:lnTo>
                      <a:pt x="12568" y="1632"/>
                    </a:lnTo>
                    <a:lnTo>
                      <a:pt x="12568" y="1632"/>
                    </a:lnTo>
                    <a:lnTo>
                      <a:pt x="12203" y="1511"/>
                    </a:lnTo>
                    <a:lnTo>
                      <a:pt x="11789" y="1389"/>
                    </a:lnTo>
                    <a:lnTo>
                      <a:pt x="11302" y="1267"/>
                    </a:lnTo>
                    <a:lnTo>
                      <a:pt x="11302" y="1267"/>
                    </a:lnTo>
                    <a:lnTo>
                      <a:pt x="11082" y="1024"/>
                    </a:lnTo>
                    <a:lnTo>
                      <a:pt x="10863" y="780"/>
                    </a:lnTo>
                    <a:lnTo>
                      <a:pt x="10547" y="512"/>
                    </a:lnTo>
                    <a:lnTo>
                      <a:pt x="10352" y="390"/>
                    </a:lnTo>
                    <a:lnTo>
                      <a:pt x="10157" y="269"/>
                    </a:lnTo>
                    <a:lnTo>
                      <a:pt x="9938" y="171"/>
                    </a:lnTo>
                    <a:lnTo>
                      <a:pt x="9719" y="98"/>
                    </a:lnTo>
                    <a:lnTo>
                      <a:pt x="9475" y="25"/>
                    </a:lnTo>
                    <a:lnTo>
                      <a:pt x="9231" y="1"/>
                    </a:lnTo>
                    <a:lnTo>
                      <a:pt x="8964" y="25"/>
                    </a:lnTo>
                    <a:lnTo>
                      <a:pt x="8696" y="74"/>
                    </a:lnTo>
                    <a:lnTo>
                      <a:pt x="8696" y="74"/>
                    </a:lnTo>
                    <a:lnTo>
                      <a:pt x="8501" y="122"/>
                    </a:lnTo>
                    <a:lnTo>
                      <a:pt x="8306" y="171"/>
                    </a:lnTo>
                    <a:lnTo>
                      <a:pt x="8111" y="269"/>
                    </a:lnTo>
                    <a:lnTo>
                      <a:pt x="7916" y="366"/>
                    </a:lnTo>
                    <a:lnTo>
                      <a:pt x="7746" y="488"/>
                    </a:lnTo>
                    <a:lnTo>
                      <a:pt x="7575" y="610"/>
                    </a:lnTo>
                    <a:lnTo>
                      <a:pt x="7405" y="756"/>
                    </a:lnTo>
                    <a:lnTo>
                      <a:pt x="7283" y="926"/>
                    </a:lnTo>
                    <a:lnTo>
                      <a:pt x="7137" y="1097"/>
                    </a:lnTo>
                    <a:lnTo>
                      <a:pt x="7039" y="1267"/>
                    </a:lnTo>
                    <a:lnTo>
                      <a:pt x="6942" y="1462"/>
                    </a:lnTo>
                    <a:lnTo>
                      <a:pt x="6845" y="1657"/>
                    </a:lnTo>
                    <a:lnTo>
                      <a:pt x="6796" y="1876"/>
                    </a:lnTo>
                    <a:lnTo>
                      <a:pt x="6747" y="2095"/>
                    </a:lnTo>
                    <a:lnTo>
                      <a:pt x="6723" y="2339"/>
                    </a:lnTo>
                    <a:lnTo>
                      <a:pt x="6723" y="2558"/>
                    </a:lnTo>
                    <a:lnTo>
                      <a:pt x="1" y="4360"/>
                    </a:lnTo>
                    <a:lnTo>
                      <a:pt x="1" y="4360"/>
                    </a:lnTo>
                    <a:lnTo>
                      <a:pt x="318" y="4579"/>
                    </a:lnTo>
                    <a:lnTo>
                      <a:pt x="634" y="4799"/>
                    </a:lnTo>
                    <a:lnTo>
                      <a:pt x="951" y="5018"/>
                    </a:lnTo>
                    <a:lnTo>
                      <a:pt x="1267" y="5188"/>
                    </a:lnTo>
                    <a:lnTo>
                      <a:pt x="1608" y="5359"/>
                    </a:lnTo>
                    <a:lnTo>
                      <a:pt x="1925" y="5481"/>
                    </a:lnTo>
                    <a:lnTo>
                      <a:pt x="2266" y="5602"/>
                    </a:lnTo>
                    <a:lnTo>
                      <a:pt x="2583" y="5724"/>
                    </a:lnTo>
                    <a:lnTo>
                      <a:pt x="2923" y="5797"/>
                    </a:lnTo>
                    <a:lnTo>
                      <a:pt x="3264" y="5846"/>
                    </a:lnTo>
                    <a:lnTo>
                      <a:pt x="3581" y="5895"/>
                    </a:lnTo>
                    <a:lnTo>
                      <a:pt x="3922" y="5919"/>
                    </a:lnTo>
                    <a:lnTo>
                      <a:pt x="4263" y="5919"/>
                    </a:lnTo>
                    <a:lnTo>
                      <a:pt x="4604" y="5895"/>
                    </a:lnTo>
                    <a:lnTo>
                      <a:pt x="4945" y="5846"/>
                    </a:lnTo>
                    <a:lnTo>
                      <a:pt x="5286" y="5797"/>
                    </a:lnTo>
                    <a:lnTo>
                      <a:pt x="5286" y="5797"/>
                    </a:lnTo>
                    <a:lnTo>
                      <a:pt x="5603" y="5700"/>
                    </a:lnTo>
                    <a:lnTo>
                      <a:pt x="5919" y="5627"/>
                    </a:lnTo>
                    <a:lnTo>
                      <a:pt x="6455" y="5407"/>
                    </a:lnTo>
                    <a:lnTo>
                      <a:pt x="6942" y="5188"/>
                    </a:lnTo>
                    <a:lnTo>
                      <a:pt x="7356" y="4969"/>
                    </a:lnTo>
                    <a:lnTo>
                      <a:pt x="7697" y="4750"/>
                    </a:lnTo>
                    <a:lnTo>
                      <a:pt x="7941" y="4579"/>
                    </a:lnTo>
                    <a:lnTo>
                      <a:pt x="8160" y="4409"/>
                    </a:lnTo>
                    <a:lnTo>
                      <a:pt x="8160" y="4409"/>
                    </a:lnTo>
                    <a:lnTo>
                      <a:pt x="8233" y="4360"/>
                    </a:lnTo>
                    <a:lnTo>
                      <a:pt x="8330" y="4336"/>
                    </a:lnTo>
                    <a:lnTo>
                      <a:pt x="8428" y="4360"/>
                    </a:lnTo>
                    <a:lnTo>
                      <a:pt x="8501" y="4409"/>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727;p39">
                <a:extLst>
                  <a:ext uri="{FF2B5EF4-FFF2-40B4-BE49-F238E27FC236}">
                    <a16:creationId xmlns:a16="http://schemas.microsoft.com/office/drawing/2014/main" id="{4492225B-B1F4-34CC-E9FA-FC97170D473B}"/>
                  </a:ext>
                </a:extLst>
              </p:cNvPr>
              <p:cNvSpPr/>
              <p:nvPr/>
            </p:nvSpPr>
            <p:spPr>
              <a:xfrm>
                <a:off x="5937975" y="5210175"/>
                <a:ext cx="333700" cy="133375"/>
              </a:xfrm>
              <a:custGeom>
                <a:avLst/>
                <a:gdLst/>
                <a:ahLst/>
                <a:cxnLst/>
                <a:rect l="l" t="t" r="r" b="b"/>
                <a:pathLst>
                  <a:path w="13348" h="5335" fill="none" extrusionOk="0">
                    <a:moveTo>
                      <a:pt x="7819" y="1"/>
                    </a:moveTo>
                    <a:lnTo>
                      <a:pt x="318" y="2533"/>
                    </a:lnTo>
                    <a:lnTo>
                      <a:pt x="318" y="2533"/>
                    </a:lnTo>
                    <a:lnTo>
                      <a:pt x="245" y="2582"/>
                    </a:lnTo>
                    <a:lnTo>
                      <a:pt x="147" y="2631"/>
                    </a:lnTo>
                    <a:lnTo>
                      <a:pt x="98" y="2704"/>
                    </a:lnTo>
                    <a:lnTo>
                      <a:pt x="50" y="2777"/>
                    </a:lnTo>
                    <a:lnTo>
                      <a:pt x="1" y="2874"/>
                    </a:lnTo>
                    <a:lnTo>
                      <a:pt x="1" y="2972"/>
                    </a:lnTo>
                    <a:lnTo>
                      <a:pt x="1" y="3045"/>
                    </a:lnTo>
                    <a:lnTo>
                      <a:pt x="25" y="3142"/>
                    </a:lnTo>
                    <a:lnTo>
                      <a:pt x="25" y="3142"/>
                    </a:lnTo>
                    <a:lnTo>
                      <a:pt x="98" y="3288"/>
                    </a:lnTo>
                    <a:lnTo>
                      <a:pt x="196" y="3386"/>
                    </a:lnTo>
                    <a:lnTo>
                      <a:pt x="318" y="3459"/>
                    </a:lnTo>
                    <a:lnTo>
                      <a:pt x="488" y="3483"/>
                    </a:lnTo>
                    <a:lnTo>
                      <a:pt x="488" y="3483"/>
                    </a:lnTo>
                    <a:lnTo>
                      <a:pt x="610" y="3459"/>
                    </a:lnTo>
                    <a:lnTo>
                      <a:pt x="269" y="3629"/>
                    </a:lnTo>
                    <a:lnTo>
                      <a:pt x="269" y="3629"/>
                    </a:lnTo>
                    <a:lnTo>
                      <a:pt x="171" y="3678"/>
                    </a:lnTo>
                    <a:lnTo>
                      <a:pt x="123" y="3751"/>
                    </a:lnTo>
                    <a:lnTo>
                      <a:pt x="50" y="3824"/>
                    </a:lnTo>
                    <a:lnTo>
                      <a:pt x="25" y="3922"/>
                    </a:lnTo>
                    <a:lnTo>
                      <a:pt x="1" y="3995"/>
                    </a:lnTo>
                    <a:lnTo>
                      <a:pt x="1" y="4092"/>
                    </a:lnTo>
                    <a:lnTo>
                      <a:pt x="1" y="4190"/>
                    </a:lnTo>
                    <a:lnTo>
                      <a:pt x="50" y="4287"/>
                    </a:lnTo>
                    <a:lnTo>
                      <a:pt x="50" y="4287"/>
                    </a:lnTo>
                    <a:lnTo>
                      <a:pt x="123" y="4409"/>
                    </a:lnTo>
                    <a:lnTo>
                      <a:pt x="220" y="4482"/>
                    </a:lnTo>
                    <a:lnTo>
                      <a:pt x="342" y="4531"/>
                    </a:lnTo>
                    <a:lnTo>
                      <a:pt x="488" y="4555"/>
                    </a:lnTo>
                    <a:lnTo>
                      <a:pt x="488" y="4555"/>
                    </a:lnTo>
                    <a:lnTo>
                      <a:pt x="586" y="4555"/>
                    </a:lnTo>
                    <a:lnTo>
                      <a:pt x="683" y="4506"/>
                    </a:lnTo>
                    <a:lnTo>
                      <a:pt x="853" y="4433"/>
                    </a:lnTo>
                    <a:lnTo>
                      <a:pt x="853" y="4433"/>
                    </a:lnTo>
                    <a:lnTo>
                      <a:pt x="780" y="4555"/>
                    </a:lnTo>
                    <a:lnTo>
                      <a:pt x="756" y="4701"/>
                    </a:lnTo>
                    <a:lnTo>
                      <a:pt x="780" y="4847"/>
                    </a:lnTo>
                    <a:lnTo>
                      <a:pt x="829" y="4993"/>
                    </a:lnTo>
                    <a:lnTo>
                      <a:pt x="829" y="4993"/>
                    </a:lnTo>
                    <a:lnTo>
                      <a:pt x="926" y="5091"/>
                    </a:lnTo>
                    <a:lnTo>
                      <a:pt x="1024" y="5139"/>
                    </a:lnTo>
                    <a:lnTo>
                      <a:pt x="1121" y="5188"/>
                    </a:lnTo>
                    <a:lnTo>
                      <a:pt x="1243" y="5212"/>
                    </a:lnTo>
                    <a:lnTo>
                      <a:pt x="1243" y="5212"/>
                    </a:lnTo>
                    <a:lnTo>
                      <a:pt x="1389" y="5188"/>
                    </a:lnTo>
                    <a:lnTo>
                      <a:pt x="1511" y="5115"/>
                    </a:lnTo>
                    <a:lnTo>
                      <a:pt x="6065" y="2144"/>
                    </a:lnTo>
                    <a:lnTo>
                      <a:pt x="6065" y="2144"/>
                    </a:lnTo>
                    <a:lnTo>
                      <a:pt x="6528" y="2363"/>
                    </a:lnTo>
                    <a:lnTo>
                      <a:pt x="7088" y="2582"/>
                    </a:lnTo>
                    <a:lnTo>
                      <a:pt x="7770" y="2826"/>
                    </a:lnTo>
                    <a:lnTo>
                      <a:pt x="8501" y="3045"/>
                    </a:lnTo>
                    <a:lnTo>
                      <a:pt x="9280" y="3240"/>
                    </a:lnTo>
                    <a:lnTo>
                      <a:pt x="10060" y="3386"/>
                    </a:lnTo>
                    <a:lnTo>
                      <a:pt x="10425" y="3435"/>
                    </a:lnTo>
                    <a:lnTo>
                      <a:pt x="10790" y="3483"/>
                    </a:lnTo>
                    <a:lnTo>
                      <a:pt x="11156" y="3483"/>
                    </a:lnTo>
                    <a:lnTo>
                      <a:pt x="11497" y="3483"/>
                    </a:lnTo>
                    <a:lnTo>
                      <a:pt x="12178" y="5188"/>
                    </a:lnTo>
                    <a:lnTo>
                      <a:pt x="12178" y="5188"/>
                    </a:lnTo>
                    <a:lnTo>
                      <a:pt x="12227" y="5237"/>
                    </a:lnTo>
                    <a:lnTo>
                      <a:pt x="12276" y="5286"/>
                    </a:lnTo>
                    <a:lnTo>
                      <a:pt x="12349" y="5310"/>
                    </a:lnTo>
                    <a:lnTo>
                      <a:pt x="12422" y="5334"/>
                    </a:lnTo>
                    <a:lnTo>
                      <a:pt x="13347" y="5334"/>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28;p39">
                <a:extLst>
                  <a:ext uri="{FF2B5EF4-FFF2-40B4-BE49-F238E27FC236}">
                    <a16:creationId xmlns:a16="http://schemas.microsoft.com/office/drawing/2014/main" id="{E77FD987-8856-69D2-7CFA-4C725FB0D293}"/>
                  </a:ext>
                </a:extLst>
              </p:cNvPr>
              <p:cNvSpPr/>
              <p:nvPr/>
            </p:nvSpPr>
            <p:spPr>
              <a:xfrm>
                <a:off x="6352025" y="5109100"/>
                <a:ext cx="19500" cy="18900"/>
              </a:xfrm>
              <a:custGeom>
                <a:avLst/>
                <a:gdLst/>
                <a:ahLst/>
                <a:cxnLst/>
                <a:rect l="l" t="t" r="r" b="b"/>
                <a:pathLst>
                  <a:path w="780" h="756" extrusionOk="0">
                    <a:moveTo>
                      <a:pt x="317" y="1"/>
                    </a:moveTo>
                    <a:lnTo>
                      <a:pt x="244" y="25"/>
                    </a:lnTo>
                    <a:lnTo>
                      <a:pt x="122" y="98"/>
                    </a:lnTo>
                    <a:lnTo>
                      <a:pt x="49" y="220"/>
                    </a:lnTo>
                    <a:lnTo>
                      <a:pt x="25" y="293"/>
                    </a:lnTo>
                    <a:lnTo>
                      <a:pt x="0" y="390"/>
                    </a:lnTo>
                    <a:lnTo>
                      <a:pt x="25" y="463"/>
                    </a:lnTo>
                    <a:lnTo>
                      <a:pt x="49" y="536"/>
                    </a:lnTo>
                    <a:lnTo>
                      <a:pt x="122" y="658"/>
                    </a:lnTo>
                    <a:lnTo>
                      <a:pt x="244" y="731"/>
                    </a:lnTo>
                    <a:lnTo>
                      <a:pt x="317" y="756"/>
                    </a:lnTo>
                    <a:lnTo>
                      <a:pt x="463" y="756"/>
                    </a:lnTo>
                    <a:lnTo>
                      <a:pt x="536" y="731"/>
                    </a:lnTo>
                    <a:lnTo>
                      <a:pt x="658" y="658"/>
                    </a:lnTo>
                    <a:lnTo>
                      <a:pt x="755" y="536"/>
                    </a:lnTo>
                    <a:lnTo>
                      <a:pt x="780" y="463"/>
                    </a:lnTo>
                    <a:lnTo>
                      <a:pt x="780" y="390"/>
                    </a:lnTo>
                    <a:lnTo>
                      <a:pt x="780" y="293"/>
                    </a:lnTo>
                    <a:lnTo>
                      <a:pt x="755" y="220"/>
                    </a:lnTo>
                    <a:lnTo>
                      <a:pt x="658" y="98"/>
                    </a:lnTo>
                    <a:lnTo>
                      <a:pt x="536" y="25"/>
                    </a:lnTo>
                    <a:lnTo>
                      <a:pt x="463" y="1"/>
                    </a:lnTo>
                    <a:close/>
                  </a:path>
                </a:pathLst>
              </a:custGeom>
              <a:grpFill/>
              <a:ln w="9525" cap="flat"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 name="Freeform 292">
              <a:extLst>
                <a:ext uri="{FF2B5EF4-FFF2-40B4-BE49-F238E27FC236}">
                  <a16:creationId xmlns:a16="http://schemas.microsoft.com/office/drawing/2014/main" id="{0749E523-9F23-84BA-C983-7862F32E462A}"/>
                </a:ext>
              </a:extLst>
            </p:cNvPr>
            <p:cNvSpPr>
              <a:spLocks noChangeArrowheads="1"/>
            </p:cNvSpPr>
            <p:nvPr/>
          </p:nvSpPr>
          <p:spPr bwMode="auto">
            <a:xfrm>
              <a:off x="5312555" y="5101289"/>
              <a:ext cx="523313" cy="598290"/>
            </a:xfrm>
            <a:custGeom>
              <a:avLst/>
              <a:gdLst>
                <a:gd name="T0" fmla="*/ 978 w 1660"/>
                <a:gd name="T1" fmla="*/ 1616 h 1662"/>
                <a:gd name="T2" fmla="*/ 978 w 1660"/>
                <a:gd name="T3" fmla="*/ 1616 h 1662"/>
                <a:gd name="T4" fmla="*/ 377 w 1660"/>
                <a:gd name="T5" fmla="*/ 1490 h 1662"/>
                <a:gd name="T6" fmla="*/ 44 w 1660"/>
                <a:gd name="T7" fmla="*/ 978 h 1662"/>
                <a:gd name="T8" fmla="*/ 170 w 1660"/>
                <a:gd name="T9" fmla="*/ 377 h 1662"/>
                <a:gd name="T10" fmla="*/ 682 w 1660"/>
                <a:gd name="T11" fmla="*/ 45 h 1662"/>
                <a:gd name="T12" fmla="*/ 1284 w 1660"/>
                <a:gd name="T13" fmla="*/ 162 h 1662"/>
                <a:gd name="T14" fmla="*/ 1615 w 1660"/>
                <a:gd name="T15" fmla="*/ 682 h 1662"/>
                <a:gd name="T16" fmla="*/ 1490 w 1660"/>
                <a:gd name="T17" fmla="*/ 1284 h 1662"/>
                <a:gd name="T18" fmla="*/ 978 w 1660"/>
                <a:gd name="T19" fmla="*/ 1616 h 1662"/>
                <a:gd name="T20" fmla="*/ 700 w 1660"/>
                <a:gd name="T21" fmla="*/ 143 h 1662"/>
                <a:gd name="T22" fmla="*/ 700 w 1660"/>
                <a:gd name="T23" fmla="*/ 143 h 1662"/>
                <a:gd name="T24" fmla="*/ 251 w 1660"/>
                <a:gd name="T25" fmla="*/ 440 h 1662"/>
                <a:gd name="T26" fmla="*/ 143 w 1660"/>
                <a:gd name="T27" fmla="*/ 960 h 1662"/>
                <a:gd name="T28" fmla="*/ 439 w 1660"/>
                <a:gd name="T29" fmla="*/ 1409 h 1662"/>
                <a:gd name="T30" fmla="*/ 960 w 1660"/>
                <a:gd name="T31" fmla="*/ 1517 h 1662"/>
                <a:gd name="T32" fmla="*/ 1409 w 1660"/>
                <a:gd name="T33" fmla="*/ 1221 h 1662"/>
                <a:gd name="T34" fmla="*/ 1516 w 1660"/>
                <a:gd name="T35" fmla="*/ 700 h 1662"/>
                <a:gd name="T36" fmla="*/ 1221 w 1660"/>
                <a:gd name="T37" fmla="*/ 251 h 1662"/>
                <a:gd name="T38" fmla="*/ 700 w 1660"/>
                <a:gd name="T39" fmla="*/ 143 h 1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60" h="1662">
                  <a:moveTo>
                    <a:pt x="978" y="1616"/>
                  </a:moveTo>
                  <a:lnTo>
                    <a:pt x="978" y="1616"/>
                  </a:lnTo>
                  <a:cubicBezTo>
                    <a:pt x="772" y="1661"/>
                    <a:pt x="556" y="1616"/>
                    <a:pt x="377" y="1490"/>
                  </a:cubicBezTo>
                  <a:cubicBezTo>
                    <a:pt x="206" y="1373"/>
                    <a:pt x="80" y="1194"/>
                    <a:pt x="44" y="978"/>
                  </a:cubicBezTo>
                  <a:cubicBezTo>
                    <a:pt x="0" y="772"/>
                    <a:pt x="44" y="557"/>
                    <a:pt x="170" y="377"/>
                  </a:cubicBezTo>
                  <a:cubicBezTo>
                    <a:pt x="287" y="197"/>
                    <a:pt x="466" y="81"/>
                    <a:pt x="682" y="45"/>
                  </a:cubicBezTo>
                  <a:cubicBezTo>
                    <a:pt x="889" y="0"/>
                    <a:pt x="1104" y="45"/>
                    <a:pt x="1284" y="162"/>
                  </a:cubicBezTo>
                  <a:cubicBezTo>
                    <a:pt x="1463" y="287"/>
                    <a:pt x="1579" y="467"/>
                    <a:pt x="1615" y="682"/>
                  </a:cubicBezTo>
                  <a:cubicBezTo>
                    <a:pt x="1659" y="889"/>
                    <a:pt x="1615" y="1104"/>
                    <a:pt x="1490" y="1284"/>
                  </a:cubicBezTo>
                  <a:cubicBezTo>
                    <a:pt x="1373" y="1454"/>
                    <a:pt x="1194" y="1580"/>
                    <a:pt x="978" y="1616"/>
                  </a:cubicBezTo>
                  <a:close/>
                  <a:moveTo>
                    <a:pt x="700" y="143"/>
                  </a:moveTo>
                  <a:lnTo>
                    <a:pt x="700" y="143"/>
                  </a:lnTo>
                  <a:cubicBezTo>
                    <a:pt x="520" y="179"/>
                    <a:pt x="359" y="278"/>
                    <a:pt x="251" y="440"/>
                  </a:cubicBezTo>
                  <a:cubicBezTo>
                    <a:pt x="152" y="592"/>
                    <a:pt x="107" y="772"/>
                    <a:pt x="143" y="960"/>
                  </a:cubicBezTo>
                  <a:cubicBezTo>
                    <a:pt x="179" y="1140"/>
                    <a:pt x="287" y="1301"/>
                    <a:pt x="439" y="1409"/>
                  </a:cubicBezTo>
                  <a:cubicBezTo>
                    <a:pt x="592" y="1508"/>
                    <a:pt x="781" y="1553"/>
                    <a:pt x="960" y="1517"/>
                  </a:cubicBezTo>
                  <a:cubicBezTo>
                    <a:pt x="1149" y="1481"/>
                    <a:pt x="1301" y="1373"/>
                    <a:pt x="1409" y="1221"/>
                  </a:cubicBezTo>
                  <a:cubicBezTo>
                    <a:pt x="1516" y="1068"/>
                    <a:pt x="1552" y="880"/>
                    <a:pt x="1516" y="700"/>
                  </a:cubicBezTo>
                  <a:cubicBezTo>
                    <a:pt x="1481" y="511"/>
                    <a:pt x="1373" y="359"/>
                    <a:pt x="1221" y="251"/>
                  </a:cubicBezTo>
                  <a:cubicBezTo>
                    <a:pt x="1068" y="143"/>
                    <a:pt x="879" y="108"/>
                    <a:pt x="700" y="143"/>
                  </a:cubicBezTo>
                  <a:close/>
                </a:path>
              </a:pathLst>
            </a:custGeom>
            <a:solidFill>
              <a:schemeClr val="bg1"/>
            </a:solidFill>
            <a:ln>
              <a:noFill/>
            </a:ln>
            <a:effectLst/>
          </p:spPr>
          <p:txBody>
            <a:bodyPr wrap="none" anchor="ctr"/>
            <a:lstStyle/>
            <a:p>
              <a:endParaRPr lang="es-MX"/>
            </a:p>
          </p:txBody>
        </p:sp>
        <p:grpSp>
          <p:nvGrpSpPr>
            <p:cNvPr id="23" name="Google Shape;832;p39">
              <a:extLst>
                <a:ext uri="{FF2B5EF4-FFF2-40B4-BE49-F238E27FC236}">
                  <a16:creationId xmlns:a16="http://schemas.microsoft.com/office/drawing/2014/main" id="{AB729A96-A1BF-1028-3846-9B20F072C310}"/>
                </a:ext>
              </a:extLst>
            </p:cNvPr>
            <p:cNvGrpSpPr/>
            <p:nvPr/>
          </p:nvGrpSpPr>
          <p:grpSpPr>
            <a:xfrm>
              <a:off x="5500115" y="3201495"/>
              <a:ext cx="181183" cy="305997"/>
              <a:chOff x="1988225" y="4286525"/>
              <a:chExt cx="305075" cy="493200"/>
            </a:xfrm>
            <a:solidFill>
              <a:schemeClr val="tx1"/>
            </a:solidFill>
          </p:grpSpPr>
          <p:sp>
            <p:nvSpPr>
              <p:cNvPr id="24" name="Google Shape;833;p39">
                <a:extLst>
                  <a:ext uri="{FF2B5EF4-FFF2-40B4-BE49-F238E27FC236}">
                    <a16:creationId xmlns:a16="http://schemas.microsoft.com/office/drawing/2014/main" id="{5342164E-B1B8-2D51-9021-A0C9CA95B447}"/>
                  </a:ext>
                </a:extLst>
              </p:cNvPr>
              <p:cNvSpPr/>
              <p:nvPr/>
            </p:nvSpPr>
            <p:spPr>
              <a:xfrm>
                <a:off x="2178800" y="4519725"/>
                <a:ext cx="114500" cy="114475"/>
              </a:xfrm>
              <a:custGeom>
                <a:avLst/>
                <a:gdLst/>
                <a:ahLst/>
                <a:cxnLst/>
                <a:rect l="l" t="t" r="r" b="b"/>
                <a:pathLst>
                  <a:path w="4580" h="4579" fill="none" extrusionOk="0">
                    <a:moveTo>
                      <a:pt x="731" y="4189"/>
                    </a:moveTo>
                    <a:lnTo>
                      <a:pt x="731" y="4189"/>
                    </a:lnTo>
                    <a:lnTo>
                      <a:pt x="853" y="4286"/>
                    </a:lnTo>
                    <a:lnTo>
                      <a:pt x="999" y="4384"/>
                    </a:lnTo>
                    <a:lnTo>
                      <a:pt x="1170" y="4457"/>
                    </a:lnTo>
                    <a:lnTo>
                      <a:pt x="1316" y="4506"/>
                    </a:lnTo>
                    <a:lnTo>
                      <a:pt x="1486" y="4554"/>
                    </a:lnTo>
                    <a:lnTo>
                      <a:pt x="1657" y="4579"/>
                    </a:lnTo>
                    <a:lnTo>
                      <a:pt x="1827" y="4579"/>
                    </a:lnTo>
                    <a:lnTo>
                      <a:pt x="1973" y="4579"/>
                    </a:lnTo>
                    <a:lnTo>
                      <a:pt x="2144" y="4579"/>
                    </a:lnTo>
                    <a:lnTo>
                      <a:pt x="2314" y="4530"/>
                    </a:lnTo>
                    <a:lnTo>
                      <a:pt x="2485" y="4481"/>
                    </a:lnTo>
                    <a:lnTo>
                      <a:pt x="2631" y="4433"/>
                    </a:lnTo>
                    <a:lnTo>
                      <a:pt x="2777" y="4360"/>
                    </a:lnTo>
                    <a:lnTo>
                      <a:pt x="2923" y="4262"/>
                    </a:lnTo>
                    <a:lnTo>
                      <a:pt x="3069" y="4165"/>
                    </a:lnTo>
                    <a:lnTo>
                      <a:pt x="3191" y="4043"/>
                    </a:lnTo>
                    <a:lnTo>
                      <a:pt x="3191" y="4043"/>
                    </a:lnTo>
                    <a:lnTo>
                      <a:pt x="3337" y="3872"/>
                    </a:lnTo>
                    <a:lnTo>
                      <a:pt x="3483" y="3653"/>
                    </a:lnTo>
                    <a:lnTo>
                      <a:pt x="3605" y="3410"/>
                    </a:lnTo>
                    <a:lnTo>
                      <a:pt x="3751" y="3117"/>
                    </a:lnTo>
                    <a:lnTo>
                      <a:pt x="3995" y="2484"/>
                    </a:lnTo>
                    <a:lnTo>
                      <a:pt x="4214" y="1827"/>
                    </a:lnTo>
                    <a:lnTo>
                      <a:pt x="4409" y="1169"/>
                    </a:lnTo>
                    <a:lnTo>
                      <a:pt x="4531" y="609"/>
                    </a:lnTo>
                    <a:lnTo>
                      <a:pt x="4579" y="219"/>
                    </a:lnTo>
                    <a:lnTo>
                      <a:pt x="4579" y="97"/>
                    </a:lnTo>
                    <a:lnTo>
                      <a:pt x="4579" y="24"/>
                    </a:lnTo>
                    <a:lnTo>
                      <a:pt x="4579" y="24"/>
                    </a:lnTo>
                    <a:lnTo>
                      <a:pt x="4506" y="0"/>
                    </a:lnTo>
                    <a:lnTo>
                      <a:pt x="4385" y="0"/>
                    </a:lnTo>
                    <a:lnTo>
                      <a:pt x="3970" y="73"/>
                    </a:lnTo>
                    <a:lnTo>
                      <a:pt x="3410" y="195"/>
                    </a:lnTo>
                    <a:lnTo>
                      <a:pt x="2777" y="365"/>
                    </a:lnTo>
                    <a:lnTo>
                      <a:pt x="2095" y="609"/>
                    </a:lnTo>
                    <a:lnTo>
                      <a:pt x="1462" y="852"/>
                    </a:lnTo>
                    <a:lnTo>
                      <a:pt x="1194" y="974"/>
                    </a:lnTo>
                    <a:lnTo>
                      <a:pt x="926" y="1120"/>
                    </a:lnTo>
                    <a:lnTo>
                      <a:pt x="707" y="1266"/>
                    </a:lnTo>
                    <a:lnTo>
                      <a:pt x="561" y="1388"/>
                    </a:lnTo>
                    <a:lnTo>
                      <a:pt x="561" y="1388"/>
                    </a:lnTo>
                    <a:lnTo>
                      <a:pt x="439" y="1534"/>
                    </a:lnTo>
                    <a:lnTo>
                      <a:pt x="342" y="1656"/>
                    </a:lnTo>
                    <a:lnTo>
                      <a:pt x="244" y="1802"/>
                    </a:lnTo>
                    <a:lnTo>
                      <a:pt x="171" y="1973"/>
                    </a:lnTo>
                    <a:lnTo>
                      <a:pt x="98" y="2119"/>
                    </a:lnTo>
                    <a:lnTo>
                      <a:pt x="49" y="2289"/>
                    </a:lnTo>
                    <a:lnTo>
                      <a:pt x="25" y="2436"/>
                    </a:lnTo>
                    <a:lnTo>
                      <a:pt x="1" y="2606"/>
                    </a:lnTo>
                    <a:lnTo>
                      <a:pt x="1" y="2776"/>
                    </a:lnTo>
                    <a:lnTo>
                      <a:pt x="25" y="2947"/>
                    </a:lnTo>
                    <a:lnTo>
                      <a:pt x="49" y="3117"/>
                    </a:lnTo>
                    <a:lnTo>
                      <a:pt x="98" y="3264"/>
                    </a:lnTo>
                    <a:lnTo>
                      <a:pt x="147" y="3434"/>
                    </a:lnTo>
                    <a:lnTo>
                      <a:pt x="220" y="3580"/>
                    </a:lnTo>
                    <a:lnTo>
                      <a:pt x="317" y="3726"/>
                    </a:lnTo>
                    <a:lnTo>
                      <a:pt x="415" y="3872"/>
                    </a:lnTo>
                    <a:lnTo>
                      <a:pt x="731" y="4189"/>
                    </a:lnTo>
                    <a:close/>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834;p39">
                <a:extLst>
                  <a:ext uri="{FF2B5EF4-FFF2-40B4-BE49-F238E27FC236}">
                    <a16:creationId xmlns:a16="http://schemas.microsoft.com/office/drawing/2014/main" id="{91A06490-7556-5893-9019-BC4578A39F24}"/>
                  </a:ext>
                </a:extLst>
              </p:cNvPr>
              <p:cNvSpPr/>
              <p:nvPr/>
            </p:nvSpPr>
            <p:spPr>
              <a:xfrm>
                <a:off x="1988225" y="4539200"/>
                <a:ext cx="156500" cy="156500"/>
              </a:xfrm>
              <a:custGeom>
                <a:avLst/>
                <a:gdLst/>
                <a:ahLst/>
                <a:cxnLst/>
                <a:rect l="l" t="t" r="r" b="b"/>
                <a:pathLst>
                  <a:path w="6260" h="6260" fill="none" extrusionOk="0">
                    <a:moveTo>
                      <a:pt x="5675" y="5334"/>
                    </a:moveTo>
                    <a:lnTo>
                      <a:pt x="5675" y="5334"/>
                    </a:lnTo>
                    <a:lnTo>
                      <a:pt x="5821" y="5139"/>
                    </a:lnTo>
                    <a:lnTo>
                      <a:pt x="5943" y="4944"/>
                    </a:lnTo>
                    <a:lnTo>
                      <a:pt x="6041" y="4725"/>
                    </a:lnTo>
                    <a:lnTo>
                      <a:pt x="6138" y="4506"/>
                    </a:lnTo>
                    <a:lnTo>
                      <a:pt x="6187" y="4287"/>
                    </a:lnTo>
                    <a:lnTo>
                      <a:pt x="6235" y="4043"/>
                    </a:lnTo>
                    <a:lnTo>
                      <a:pt x="6260" y="3824"/>
                    </a:lnTo>
                    <a:lnTo>
                      <a:pt x="6260" y="3581"/>
                    </a:lnTo>
                    <a:lnTo>
                      <a:pt x="6235" y="3361"/>
                    </a:lnTo>
                    <a:lnTo>
                      <a:pt x="6187" y="3118"/>
                    </a:lnTo>
                    <a:lnTo>
                      <a:pt x="6138" y="2899"/>
                    </a:lnTo>
                    <a:lnTo>
                      <a:pt x="6041" y="2679"/>
                    </a:lnTo>
                    <a:lnTo>
                      <a:pt x="5943" y="2460"/>
                    </a:lnTo>
                    <a:lnTo>
                      <a:pt x="5821" y="2265"/>
                    </a:lnTo>
                    <a:lnTo>
                      <a:pt x="5675" y="2071"/>
                    </a:lnTo>
                    <a:lnTo>
                      <a:pt x="5505" y="1900"/>
                    </a:lnTo>
                    <a:lnTo>
                      <a:pt x="5505" y="1900"/>
                    </a:lnTo>
                    <a:lnTo>
                      <a:pt x="5286" y="1705"/>
                    </a:lnTo>
                    <a:lnTo>
                      <a:pt x="4993" y="1510"/>
                    </a:lnTo>
                    <a:lnTo>
                      <a:pt x="4652" y="1316"/>
                    </a:lnTo>
                    <a:lnTo>
                      <a:pt x="4263" y="1145"/>
                    </a:lnTo>
                    <a:lnTo>
                      <a:pt x="3849" y="975"/>
                    </a:lnTo>
                    <a:lnTo>
                      <a:pt x="3410" y="804"/>
                    </a:lnTo>
                    <a:lnTo>
                      <a:pt x="2485" y="487"/>
                    </a:lnTo>
                    <a:lnTo>
                      <a:pt x="1608" y="244"/>
                    </a:lnTo>
                    <a:lnTo>
                      <a:pt x="853" y="73"/>
                    </a:lnTo>
                    <a:lnTo>
                      <a:pt x="536" y="25"/>
                    </a:lnTo>
                    <a:lnTo>
                      <a:pt x="293" y="0"/>
                    </a:lnTo>
                    <a:lnTo>
                      <a:pt x="122" y="0"/>
                    </a:lnTo>
                    <a:lnTo>
                      <a:pt x="25" y="25"/>
                    </a:lnTo>
                    <a:lnTo>
                      <a:pt x="25" y="25"/>
                    </a:lnTo>
                    <a:lnTo>
                      <a:pt x="1" y="122"/>
                    </a:lnTo>
                    <a:lnTo>
                      <a:pt x="1" y="293"/>
                    </a:lnTo>
                    <a:lnTo>
                      <a:pt x="25" y="536"/>
                    </a:lnTo>
                    <a:lnTo>
                      <a:pt x="74" y="853"/>
                    </a:lnTo>
                    <a:lnTo>
                      <a:pt x="244" y="1608"/>
                    </a:lnTo>
                    <a:lnTo>
                      <a:pt x="488" y="2485"/>
                    </a:lnTo>
                    <a:lnTo>
                      <a:pt x="804" y="3410"/>
                    </a:lnTo>
                    <a:lnTo>
                      <a:pt x="975" y="3848"/>
                    </a:lnTo>
                    <a:lnTo>
                      <a:pt x="1145" y="4262"/>
                    </a:lnTo>
                    <a:lnTo>
                      <a:pt x="1316" y="4652"/>
                    </a:lnTo>
                    <a:lnTo>
                      <a:pt x="1511" y="4993"/>
                    </a:lnTo>
                    <a:lnTo>
                      <a:pt x="1705" y="5285"/>
                    </a:lnTo>
                    <a:lnTo>
                      <a:pt x="1900" y="5505"/>
                    </a:lnTo>
                    <a:lnTo>
                      <a:pt x="1900" y="5505"/>
                    </a:lnTo>
                    <a:lnTo>
                      <a:pt x="2071" y="5675"/>
                    </a:lnTo>
                    <a:lnTo>
                      <a:pt x="2266" y="5821"/>
                    </a:lnTo>
                    <a:lnTo>
                      <a:pt x="2460" y="5943"/>
                    </a:lnTo>
                    <a:lnTo>
                      <a:pt x="2680" y="6040"/>
                    </a:lnTo>
                    <a:lnTo>
                      <a:pt x="2899" y="6138"/>
                    </a:lnTo>
                    <a:lnTo>
                      <a:pt x="3118" y="6187"/>
                    </a:lnTo>
                    <a:lnTo>
                      <a:pt x="3362" y="6235"/>
                    </a:lnTo>
                    <a:lnTo>
                      <a:pt x="3581" y="6260"/>
                    </a:lnTo>
                    <a:lnTo>
                      <a:pt x="3824" y="6260"/>
                    </a:lnTo>
                    <a:lnTo>
                      <a:pt x="4043" y="6235"/>
                    </a:lnTo>
                    <a:lnTo>
                      <a:pt x="4287" y="6187"/>
                    </a:lnTo>
                    <a:lnTo>
                      <a:pt x="4506" y="6138"/>
                    </a:lnTo>
                    <a:lnTo>
                      <a:pt x="4725" y="6040"/>
                    </a:lnTo>
                    <a:lnTo>
                      <a:pt x="4945" y="5943"/>
                    </a:lnTo>
                    <a:lnTo>
                      <a:pt x="5139" y="5821"/>
                    </a:lnTo>
                    <a:lnTo>
                      <a:pt x="5334" y="5675"/>
                    </a:lnTo>
                    <a:lnTo>
                      <a:pt x="5675" y="5334"/>
                    </a:lnTo>
                    <a:close/>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835;p39">
                <a:extLst>
                  <a:ext uri="{FF2B5EF4-FFF2-40B4-BE49-F238E27FC236}">
                    <a16:creationId xmlns:a16="http://schemas.microsoft.com/office/drawing/2014/main" id="{AC1357DC-7A43-CC58-C08A-FF23258F85FD}"/>
                  </a:ext>
                </a:extLst>
              </p:cNvPr>
              <p:cNvSpPr/>
              <p:nvPr/>
            </p:nvSpPr>
            <p:spPr>
              <a:xfrm>
                <a:off x="2042425" y="4286525"/>
                <a:ext cx="239300" cy="236250"/>
              </a:xfrm>
              <a:custGeom>
                <a:avLst/>
                <a:gdLst/>
                <a:ahLst/>
                <a:cxnLst/>
                <a:rect l="l" t="t" r="r" b="b"/>
                <a:pathLst>
                  <a:path w="9572" h="9450" fill="none" extrusionOk="0">
                    <a:moveTo>
                      <a:pt x="5358" y="9450"/>
                    </a:moveTo>
                    <a:lnTo>
                      <a:pt x="5358" y="9450"/>
                    </a:lnTo>
                    <a:lnTo>
                      <a:pt x="5650" y="9328"/>
                    </a:lnTo>
                    <a:lnTo>
                      <a:pt x="5918" y="9133"/>
                    </a:lnTo>
                    <a:lnTo>
                      <a:pt x="6162" y="8914"/>
                    </a:lnTo>
                    <a:lnTo>
                      <a:pt x="6381" y="8646"/>
                    </a:lnTo>
                    <a:lnTo>
                      <a:pt x="6381" y="8646"/>
                    </a:lnTo>
                    <a:lnTo>
                      <a:pt x="6649" y="8670"/>
                    </a:lnTo>
                    <a:lnTo>
                      <a:pt x="6917" y="8670"/>
                    </a:lnTo>
                    <a:lnTo>
                      <a:pt x="7160" y="8646"/>
                    </a:lnTo>
                    <a:lnTo>
                      <a:pt x="7404" y="8597"/>
                    </a:lnTo>
                    <a:lnTo>
                      <a:pt x="7623" y="8524"/>
                    </a:lnTo>
                    <a:lnTo>
                      <a:pt x="7818" y="8427"/>
                    </a:lnTo>
                    <a:lnTo>
                      <a:pt x="7989" y="8305"/>
                    </a:lnTo>
                    <a:lnTo>
                      <a:pt x="8159" y="8159"/>
                    </a:lnTo>
                    <a:lnTo>
                      <a:pt x="8305" y="7989"/>
                    </a:lnTo>
                    <a:lnTo>
                      <a:pt x="8427" y="7794"/>
                    </a:lnTo>
                    <a:lnTo>
                      <a:pt x="8524" y="7599"/>
                    </a:lnTo>
                    <a:lnTo>
                      <a:pt x="8597" y="7380"/>
                    </a:lnTo>
                    <a:lnTo>
                      <a:pt x="8670" y="7160"/>
                    </a:lnTo>
                    <a:lnTo>
                      <a:pt x="8695" y="6917"/>
                    </a:lnTo>
                    <a:lnTo>
                      <a:pt x="8695" y="6649"/>
                    </a:lnTo>
                    <a:lnTo>
                      <a:pt x="8670" y="6381"/>
                    </a:lnTo>
                    <a:lnTo>
                      <a:pt x="8670" y="6381"/>
                    </a:lnTo>
                    <a:lnTo>
                      <a:pt x="8865" y="6211"/>
                    </a:lnTo>
                    <a:lnTo>
                      <a:pt x="9060" y="6016"/>
                    </a:lnTo>
                    <a:lnTo>
                      <a:pt x="9206" y="5821"/>
                    </a:lnTo>
                    <a:lnTo>
                      <a:pt x="9328" y="5626"/>
                    </a:lnTo>
                    <a:lnTo>
                      <a:pt x="9425" y="5407"/>
                    </a:lnTo>
                    <a:lnTo>
                      <a:pt x="9499" y="5212"/>
                    </a:lnTo>
                    <a:lnTo>
                      <a:pt x="9547" y="4993"/>
                    </a:lnTo>
                    <a:lnTo>
                      <a:pt x="9572" y="4774"/>
                    </a:lnTo>
                    <a:lnTo>
                      <a:pt x="9547" y="4554"/>
                    </a:lnTo>
                    <a:lnTo>
                      <a:pt x="9499" y="4335"/>
                    </a:lnTo>
                    <a:lnTo>
                      <a:pt x="9425" y="4116"/>
                    </a:lnTo>
                    <a:lnTo>
                      <a:pt x="9328" y="3921"/>
                    </a:lnTo>
                    <a:lnTo>
                      <a:pt x="9206" y="3702"/>
                    </a:lnTo>
                    <a:lnTo>
                      <a:pt x="9060" y="3507"/>
                    </a:lnTo>
                    <a:lnTo>
                      <a:pt x="8865" y="3337"/>
                    </a:lnTo>
                    <a:lnTo>
                      <a:pt x="8670" y="3166"/>
                    </a:lnTo>
                    <a:lnTo>
                      <a:pt x="8670" y="3166"/>
                    </a:lnTo>
                    <a:lnTo>
                      <a:pt x="8695" y="2898"/>
                    </a:lnTo>
                    <a:lnTo>
                      <a:pt x="8695" y="2630"/>
                    </a:lnTo>
                    <a:lnTo>
                      <a:pt x="8670" y="2387"/>
                    </a:lnTo>
                    <a:lnTo>
                      <a:pt x="8597" y="2143"/>
                    </a:lnTo>
                    <a:lnTo>
                      <a:pt x="8524" y="1924"/>
                    </a:lnTo>
                    <a:lnTo>
                      <a:pt x="8427" y="1729"/>
                    </a:lnTo>
                    <a:lnTo>
                      <a:pt x="8305" y="1559"/>
                    </a:lnTo>
                    <a:lnTo>
                      <a:pt x="8159" y="1388"/>
                    </a:lnTo>
                    <a:lnTo>
                      <a:pt x="7989" y="1242"/>
                    </a:lnTo>
                    <a:lnTo>
                      <a:pt x="7818" y="1120"/>
                    </a:lnTo>
                    <a:lnTo>
                      <a:pt x="7623" y="1023"/>
                    </a:lnTo>
                    <a:lnTo>
                      <a:pt x="7404" y="950"/>
                    </a:lnTo>
                    <a:lnTo>
                      <a:pt x="7160" y="901"/>
                    </a:lnTo>
                    <a:lnTo>
                      <a:pt x="6917" y="853"/>
                    </a:lnTo>
                    <a:lnTo>
                      <a:pt x="6649" y="853"/>
                    </a:lnTo>
                    <a:lnTo>
                      <a:pt x="6381" y="901"/>
                    </a:lnTo>
                    <a:lnTo>
                      <a:pt x="6381" y="901"/>
                    </a:lnTo>
                    <a:lnTo>
                      <a:pt x="6211" y="682"/>
                    </a:lnTo>
                    <a:lnTo>
                      <a:pt x="6040" y="487"/>
                    </a:lnTo>
                    <a:lnTo>
                      <a:pt x="5845" y="341"/>
                    </a:lnTo>
                    <a:lnTo>
                      <a:pt x="5626" y="219"/>
                    </a:lnTo>
                    <a:lnTo>
                      <a:pt x="5431" y="122"/>
                    </a:lnTo>
                    <a:lnTo>
                      <a:pt x="5212" y="49"/>
                    </a:lnTo>
                    <a:lnTo>
                      <a:pt x="4993" y="0"/>
                    </a:lnTo>
                    <a:lnTo>
                      <a:pt x="4774" y="0"/>
                    </a:lnTo>
                    <a:lnTo>
                      <a:pt x="4555" y="0"/>
                    </a:lnTo>
                    <a:lnTo>
                      <a:pt x="4335" y="49"/>
                    </a:lnTo>
                    <a:lnTo>
                      <a:pt x="4140" y="122"/>
                    </a:lnTo>
                    <a:lnTo>
                      <a:pt x="3921" y="219"/>
                    </a:lnTo>
                    <a:lnTo>
                      <a:pt x="3726" y="341"/>
                    </a:lnTo>
                    <a:lnTo>
                      <a:pt x="3532" y="487"/>
                    </a:lnTo>
                    <a:lnTo>
                      <a:pt x="3337" y="682"/>
                    </a:lnTo>
                    <a:lnTo>
                      <a:pt x="3166" y="901"/>
                    </a:lnTo>
                    <a:lnTo>
                      <a:pt x="3166" y="901"/>
                    </a:lnTo>
                    <a:lnTo>
                      <a:pt x="2898" y="853"/>
                    </a:lnTo>
                    <a:lnTo>
                      <a:pt x="2655" y="853"/>
                    </a:lnTo>
                    <a:lnTo>
                      <a:pt x="2387" y="901"/>
                    </a:lnTo>
                    <a:lnTo>
                      <a:pt x="2168" y="950"/>
                    </a:lnTo>
                    <a:lnTo>
                      <a:pt x="1949" y="1023"/>
                    </a:lnTo>
                    <a:lnTo>
                      <a:pt x="1754" y="1120"/>
                    </a:lnTo>
                    <a:lnTo>
                      <a:pt x="1559" y="1242"/>
                    </a:lnTo>
                    <a:lnTo>
                      <a:pt x="1388" y="1388"/>
                    </a:lnTo>
                    <a:lnTo>
                      <a:pt x="1267" y="1559"/>
                    </a:lnTo>
                    <a:lnTo>
                      <a:pt x="1120" y="1729"/>
                    </a:lnTo>
                    <a:lnTo>
                      <a:pt x="1023" y="1924"/>
                    </a:lnTo>
                    <a:lnTo>
                      <a:pt x="950" y="2143"/>
                    </a:lnTo>
                    <a:lnTo>
                      <a:pt x="901" y="2387"/>
                    </a:lnTo>
                    <a:lnTo>
                      <a:pt x="877" y="2630"/>
                    </a:lnTo>
                    <a:lnTo>
                      <a:pt x="877" y="2898"/>
                    </a:lnTo>
                    <a:lnTo>
                      <a:pt x="901" y="3166"/>
                    </a:lnTo>
                    <a:lnTo>
                      <a:pt x="901" y="3166"/>
                    </a:lnTo>
                    <a:lnTo>
                      <a:pt x="682" y="3337"/>
                    </a:lnTo>
                    <a:lnTo>
                      <a:pt x="512" y="3507"/>
                    </a:lnTo>
                    <a:lnTo>
                      <a:pt x="341" y="3702"/>
                    </a:lnTo>
                    <a:lnTo>
                      <a:pt x="219" y="3921"/>
                    </a:lnTo>
                    <a:lnTo>
                      <a:pt x="122" y="4116"/>
                    </a:lnTo>
                    <a:lnTo>
                      <a:pt x="49" y="4335"/>
                    </a:lnTo>
                    <a:lnTo>
                      <a:pt x="24" y="4554"/>
                    </a:lnTo>
                    <a:lnTo>
                      <a:pt x="0" y="4774"/>
                    </a:lnTo>
                    <a:lnTo>
                      <a:pt x="24" y="4993"/>
                    </a:lnTo>
                    <a:lnTo>
                      <a:pt x="49" y="5212"/>
                    </a:lnTo>
                    <a:lnTo>
                      <a:pt x="122" y="5407"/>
                    </a:lnTo>
                    <a:lnTo>
                      <a:pt x="219" y="5626"/>
                    </a:lnTo>
                    <a:lnTo>
                      <a:pt x="341" y="5821"/>
                    </a:lnTo>
                    <a:lnTo>
                      <a:pt x="512" y="6016"/>
                    </a:lnTo>
                    <a:lnTo>
                      <a:pt x="682" y="6211"/>
                    </a:lnTo>
                    <a:lnTo>
                      <a:pt x="901" y="6381"/>
                    </a:lnTo>
                    <a:lnTo>
                      <a:pt x="901" y="6381"/>
                    </a:lnTo>
                    <a:lnTo>
                      <a:pt x="877" y="6649"/>
                    </a:lnTo>
                    <a:lnTo>
                      <a:pt x="877" y="6917"/>
                    </a:lnTo>
                    <a:lnTo>
                      <a:pt x="901" y="7160"/>
                    </a:lnTo>
                    <a:lnTo>
                      <a:pt x="950" y="7380"/>
                    </a:lnTo>
                    <a:lnTo>
                      <a:pt x="1023" y="7599"/>
                    </a:lnTo>
                    <a:lnTo>
                      <a:pt x="1120" y="7794"/>
                    </a:lnTo>
                    <a:lnTo>
                      <a:pt x="1267" y="7989"/>
                    </a:lnTo>
                    <a:lnTo>
                      <a:pt x="1388" y="8159"/>
                    </a:lnTo>
                    <a:lnTo>
                      <a:pt x="1559" y="8305"/>
                    </a:lnTo>
                    <a:lnTo>
                      <a:pt x="1754" y="8427"/>
                    </a:lnTo>
                    <a:lnTo>
                      <a:pt x="1949" y="8524"/>
                    </a:lnTo>
                    <a:lnTo>
                      <a:pt x="2168" y="8597"/>
                    </a:lnTo>
                    <a:lnTo>
                      <a:pt x="2387" y="8646"/>
                    </a:lnTo>
                    <a:lnTo>
                      <a:pt x="2655" y="8670"/>
                    </a:lnTo>
                    <a:lnTo>
                      <a:pt x="2898" y="8670"/>
                    </a:lnTo>
                    <a:lnTo>
                      <a:pt x="3166" y="8646"/>
                    </a:lnTo>
                    <a:lnTo>
                      <a:pt x="3166" y="8646"/>
                    </a:lnTo>
                    <a:lnTo>
                      <a:pt x="3410" y="8914"/>
                    </a:lnTo>
                    <a:lnTo>
                      <a:pt x="3653" y="9133"/>
                    </a:lnTo>
                    <a:lnTo>
                      <a:pt x="3921" y="9328"/>
                    </a:lnTo>
                    <a:lnTo>
                      <a:pt x="4189" y="9450"/>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836;p39">
                <a:extLst>
                  <a:ext uri="{FF2B5EF4-FFF2-40B4-BE49-F238E27FC236}">
                    <a16:creationId xmlns:a16="http://schemas.microsoft.com/office/drawing/2014/main" id="{680AF97A-17D7-5352-3DB8-2841DD00FC49}"/>
                  </a:ext>
                </a:extLst>
              </p:cNvPr>
              <p:cNvSpPr/>
              <p:nvPr/>
            </p:nvSpPr>
            <p:spPr>
              <a:xfrm>
                <a:off x="2161750" y="4522750"/>
                <a:ext cx="25" cy="256975"/>
              </a:xfrm>
              <a:custGeom>
                <a:avLst/>
                <a:gdLst/>
                <a:ahLst/>
                <a:cxnLst/>
                <a:rect l="l" t="t" r="r" b="b"/>
                <a:pathLst>
                  <a:path w="1" h="10279" fill="none" extrusionOk="0">
                    <a:moveTo>
                      <a:pt x="1" y="10279"/>
                    </a:moveTo>
                    <a:lnTo>
                      <a:pt x="1" y="1"/>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837;p39">
                <a:extLst>
                  <a:ext uri="{FF2B5EF4-FFF2-40B4-BE49-F238E27FC236}">
                    <a16:creationId xmlns:a16="http://schemas.microsoft.com/office/drawing/2014/main" id="{33531BD7-9CA5-6FB9-6F07-B736099C7E8B}"/>
                  </a:ext>
                </a:extLst>
              </p:cNvPr>
              <p:cNvSpPr/>
              <p:nvPr/>
            </p:nvSpPr>
            <p:spPr>
              <a:xfrm>
                <a:off x="2133750" y="4377850"/>
                <a:ext cx="56050" cy="56025"/>
              </a:xfrm>
              <a:custGeom>
                <a:avLst/>
                <a:gdLst/>
                <a:ahLst/>
                <a:cxnLst/>
                <a:rect l="l" t="t" r="r" b="b"/>
                <a:pathLst>
                  <a:path w="2242" h="2241" fill="none" extrusionOk="0">
                    <a:moveTo>
                      <a:pt x="1121" y="2241"/>
                    </a:moveTo>
                    <a:lnTo>
                      <a:pt x="1121" y="2241"/>
                    </a:lnTo>
                    <a:lnTo>
                      <a:pt x="902" y="2217"/>
                    </a:lnTo>
                    <a:lnTo>
                      <a:pt x="682" y="2144"/>
                    </a:lnTo>
                    <a:lnTo>
                      <a:pt x="512" y="2046"/>
                    </a:lnTo>
                    <a:lnTo>
                      <a:pt x="341" y="1900"/>
                    </a:lnTo>
                    <a:lnTo>
                      <a:pt x="195" y="1754"/>
                    </a:lnTo>
                    <a:lnTo>
                      <a:pt x="98" y="1559"/>
                    </a:lnTo>
                    <a:lnTo>
                      <a:pt x="25" y="1340"/>
                    </a:lnTo>
                    <a:lnTo>
                      <a:pt x="0" y="1121"/>
                    </a:lnTo>
                    <a:lnTo>
                      <a:pt x="0" y="1121"/>
                    </a:lnTo>
                    <a:lnTo>
                      <a:pt x="25" y="901"/>
                    </a:lnTo>
                    <a:lnTo>
                      <a:pt x="98" y="682"/>
                    </a:lnTo>
                    <a:lnTo>
                      <a:pt x="195" y="487"/>
                    </a:lnTo>
                    <a:lnTo>
                      <a:pt x="341" y="317"/>
                    </a:lnTo>
                    <a:lnTo>
                      <a:pt x="512" y="195"/>
                    </a:lnTo>
                    <a:lnTo>
                      <a:pt x="682" y="98"/>
                    </a:lnTo>
                    <a:lnTo>
                      <a:pt x="902" y="25"/>
                    </a:lnTo>
                    <a:lnTo>
                      <a:pt x="1121" y="0"/>
                    </a:lnTo>
                    <a:lnTo>
                      <a:pt x="1121" y="0"/>
                    </a:lnTo>
                    <a:lnTo>
                      <a:pt x="1364" y="25"/>
                    </a:lnTo>
                    <a:lnTo>
                      <a:pt x="1559" y="98"/>
                    </a:lnTo>
                    <a:lnTo>
                      <a:pt x="1754" y="195"/>
                    </a:lnTo>
                    <a:lnTo>
                      <a:pt x="1924" y="317"/>
                    </a:lnTo>
                    <a:lnTo>
                      <a:pt x="2046" y="487"/>
                    </a:lnTo>
                    <a:lnTo>
                      <a:pt x="2168" y="682"/>
                    </a:lnTo>
                    <a:lnTo>
                      <a:pt x="2217" y="901"/>
                    </a:lnTo>
                    <a:lnTo>
                      <a:pt x="2241" y="1121"/>
                    </a:lnTo>
                    <a:lnTo>
                      <a:pt x="2241" y="1121"/>
                    </a:lnTo>
                    <a:lnTo>
                      <a:pt x="2217" y="1340"/>
                    </a:lnTo>
                    <a:lnTo>
                      <a:pt x="2168" y="1559"/>
                    </a:lnTo>
                    <a:lnTo>
                      <a:pt x="2046" y="1754"/>
                    </a:lnTo>
                    <a:lnTo>
                      <a:pt x="1924" y="1900"/>
                    </a:lnTo>
                    <a:lnTo>
                      <a:pt x="1754" y="2046"/>
                    </a:lnTo>
                    <a:lnTo>
                      <a:pt x="1559" y="2144"/>
                    </a:lnTo>
                    <a:lnTo>
                      <a:pt x="1364" y="2217"/>
                    </a:lnTo>
                    <a:lnTo>
                      <a:pt x="1121" y="2241"/>
                    </a:lnTo>
                    <a:lnTo>
                      <a:pt x="1121" y="2241"/>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838;p39">
                <a:extLst>
                  <a:ext uri="{FF2B5EF4-FFF2-40B4-BE49-F238E27FC236}">
                    <a16:creationId xmlns:a16="http://schemas.microsoft.com/office/drawing/2014/main" id="{3320ADBD-8578-8F5B-4731-54BF3FBDF3AD}"/>
                  </a:ext>
                </a:extLst>
              </p:cNvPr>
              <p:cNvSpPr/>
              <p:nvPr/>
            </p:nvSpPr>
            <p:spPr>
              <a:xfrm>
                <a:off x="2038150" y="4589125"/>
                <a:ext cx="87100" cy="87100"/>
              </a:xfrm>
              <a:custGeom>
                <a:avLst/>
                <a:gdLst/>
                <a:ahLst/>
                <a:cxnLst/>
                <a:rect l="l" t="t" r="r" b="b"/>
                <a:pathLst>
                  <a:path w="3484" h="3484" fill="none" extrusionOk="0">
                    <a:moveTo>
                      <a:pt x="1" y="0"/>
                    </a:moveTo>
                    <a:lnTo>
                      <a:pt x="3483" y="3483"/>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839;p39">
                <a:extLst>
                  <a:ext uri="{FF2B5EF4-FFF2-40B4-BE49-F238E27FC236}">
                    <a16:creationId xmlns:a16="http://schemas.microsoft.com/office/drawing/2014/main" id="{0B141D49-48E0-93BE-DAA1-B3EFD1E8286E}"/>
                  </a:ext>
                </a:extLst>
              </p:cNvPr>
              <p:cNvSpPr/>
              <p:nvPr/>
            </p:nvSpPr>
            <p:spPr>
              <a:xfrm>
                <a:off x="2194025" y="4564150"/>
                <a:ext cx="54825" cy="54825"/>
              </a:xfrm>
              <a:custGeom>
                <a:avLst/>
                <a:gdLst/>
                <a:ahLst/>
                <a:cxnLst/>
                <a:rect l="l" t="t" r="r" b="b"/>
                <a:pathLst>
                  <a:path w="2193" h="2193" fill="none" extrusionOk="0">
                    <a:moveTo>
                      <a:pt x="2192" y="1"/>
                    </a:moveTo>
                    <a:lnTo>
                      <a:pt x="1" y="2193"/>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0" name="TextBox 59">
            <a:extLst>
              <a:ext uri="{FF2B5EF4-FFF2-40B4-BE49-F238E27FC236}">
                <a16:creationId xmlns:a16="http://schemas.microsoft.com/office/drawing/2014/main" id="{9F19F09E-9612-E569-0FD0-0115573F6D56}"/>
              </a:ext>
            </a:extLst>
          </p:cNvPr>
          <p:cNvSpPr txBox="1"/>
          <p:nvPr/>
        </p:nvSpPr>
        <p:spPr>
          <a:xfrm>
            <a:off x="1708436" y="2695525"/>
            <a:ext cx="2270417" cy="584775"/>
          </a:xfrm>
          <a:prstGeom prst="rect">
            <a:avLst/>
          </a:prstGeom>
          <a:noFill/>
        </p:spPr>
        <p:txBody>
          <a:bodyPr wrap="square" rtlCol="0">
            <a:spAutoFit/>
          </a:bodyPr>
          <a:lstStyle/>
          <a:p>
            <a:pPr algn="r"/>
            <a:r>
              <a:rPr lang="en-IE" sz="1600" i="1" dirty="0" err="1"/>
              <a:t>Quantos</a:t>
            </a:r>
            <a:r>
              <a:rPr lang="en-IE" sz="1600" i="1" dirty="0"/>
              <a:t> </a:t>
            </a:r>
            <a:r>
              <a:rPr lang="en-IE" sz="1600" i="1" dirty="0" err="1"/>
              <a:t>ecossistemas</a:t>
            </a:r>
            <a:r>
              <a:rPr lang="en-IE" sz="1600" i="1" dirty="0"/>
              <a:t> </a:t>
            </a:r>
            <a:r>
              <a:rPr lang="en-IE" sz="1600" i="1" dirty="0" err="1"/>
              <a:t>diferentes</a:t>
            </a:r>
            <a:r>
              <a:rPr lang="en-IE" sz="1600" i="1" dirty="0"/>
              <a:t> </a:t>
            </a:r>
            <a:r>
              <a:rPr lang="en-IE" sz="1600" i="1" dirty="0" err="1"/>
              <a:t>existem</a:t>
            </a:r>
            <a:r>
              <a:rPr lang="en-IE" sz="1600" i="1" dirty="0"/>
              <a:t>? </a:t>
            </a:r>
          </a:p>
        </p:txBody>
      </p:sp>
      <p:sp>
        <p:nvSpPr>
          <p:cNvPr id="61" name="TextBox 60">
            <a:extLst>
              <a:ext uri="{FF2B5EF4-FFF2-40B4-BE49-F238E27FC236}">
                <a16:creationId xmlns:a16="http://schemas.microsoft.com/office/drawing/2014/main" id="{2E73BE36-AB66-92A6-F647-F91BA9F3A967}"/>
              </a:ext>
            </a:extLst>
          </p:cNvPr>
          <p:cNvSpPr txBox="1"/>
          <p:nvPr/>
        </p:nvSpPr>
        <p:spPr>
          <a:xfrm>
            <a:off x="8943713" y="3894934"/>
            <a:ext cx="2226144" cy="830997"/>
          </a:xfrm>
          <a:prstGeom prst="rect">
            <a:avLst/>
          </a:prstGeom>
          <a:noFill/>
        </p:spPr>
        <p:txBody>
          <a:bodyPr wrap="square" rtlCol="0">
            <a:spAutoFit/>
          </a:bodyPr>
          <a:lstStyle/>
          <a:p>
            <a:r>
              <a:rPr lang="pt-PT" sz="1600" i="1" dirty="0"/>
              <a:t>Quantas espécies diferentes existem nesses ecossistemas?</a:t>
            </a:r>
            <a:r>
              <a:rPr lang="en-IE" sz="1600" i="1" dirty="0"/>
              <a:t> </a:t>
            </a:r>
          </a:p>
        </p:txBody>
      </p:sp>
      <p:sp>
        <p:nvSpPr>
          <p:cNvPr id="62" name="TextBox 61">
            <a:extLst>
              <a:ext uri="{FF2B5EF4-FFF2-40B4-BE49-F238E27FC236}">
                <a16:creationId xmlns:a16="http://schemas.microsoft.com/office/drawing/2014/main" id="{BA71EF54-9320-0038-436D-5B23219C9F58}"/>
              </a:ext>
            </a:extLst>
          </p:cNvPr>
          <p:cNvSpPr txBox="1"/>
          <p:nvPr/>
        </p:nvSpPr>
        <p:spPr>
          <a:xfrm>
            <a:off x="1509298" y="4865684"/>
            <a:ext cx="2830607" cy="584775"/>
          </a:xfrm>
          <a:prstGeom prst="rect">
            <a:avLst/>
          </a:prstGeom>
          <a:noFill/>
        </p:spPr>
        <p:txBody>
          <a:bodyPr wrap="square" rtlCol="0">
            <a:spAutoFit/>
          </a:bodyPr>
          <a:lstStyle/>
          <a:p>
            <a:pPr algn="r"/>
            <a:r>
              <a:rPr lang="pt-PT" sz="1600" i="1" dirty="0"/>
              <a:t>Qual é a diversidade genética dessas espécies? </a:t>
            </a:r>
            <a:endParaRPr lang="en-IE" sz="1600" i="1" dirty="0"/>
          </a:p>
        </p:txBody>
      </p:sp>
    </p:spTree>
    <p:extLst>
      <p:ext uri="{BB962C8B-B14F-4D97-AF65-F5344CB8AC3E}">
        <p14:creationId xmlns:p14="http://schemas.microsoft.com/office/powerpoint/2010/main" val="1501327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571AE177-910F-DD40-1F26-838DEA24B1F3}"/>
              </a:ext>
            </a:extLst>
          </p:cNvPr>
          <p:cNvSpPr>
            <a:spLocks noGrp="1"/>
          </p:cNvSpPr>
          <p:nvPr>
            <p:ph type="body" sz="quarter" idx="18"/>
          </p:nvPr>
        </p:nvSpPr>
        <p:spPr>
          <a:xfrm>
            <a:off x="701135" y="1516798"/>
            <a:ext cx="4990999" cy="3666574"/>
          </a:xfrm>
        </p:spPr>
        <p:txBody>
          <a:bodyPr/>
          <a:lstStyle/>
          <a:p>
            <a:pPr marL="342900" marR="0" lvl="0" indent="-3429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200" b="1" i="0" u="sng" strike="noStrike" kern="1200" cap="none" spc="0" normalizeH="0" baseline="0" noProof="0" dirty="0" err="1">
                <a:ln>
                  <a:noFill/>
                </a:ln>
                <a:effectLst/>
                <a:uLnTx/>
                <a:uFillTx/>
                <a:ea typeface="+mn-ea"/>
                <a:cs typeface="+mn-cs"/>
              </a:rPr>
              <a:t>Ecossistema</a:t>
            </a:r>
            <a:r>
              <a:rPr kumimoji="0" lang="en-US" sz="2200" b="0" i="0" u="none" strike="noStrike" kern="1200" cap="none" spc="0" normalizeH="0" baseline="0" noProof="0" dirty="0">
                <a:ln>
                  <a:noFill/>
                </a:ln>
                <a:effectLst/>
                <a:uLnTx/>
                <a:uFillTx/>
                <a:ea typeface="+mn-ea"/>
                <a:cs typeface="+mn-cs"/>
              </a:rPr>
              <a:t> = </a:t>
            </a:r>
            <a:r>
              <a:rPr kumimoji="0" lang="pt-PT" sz="2200" b="0" i="0" u="none" strike="noStrike" kern="1200" cap="none" spc="0" normalizeH="0" baseline="0" noProof="0" dirty="0">
                <a:ln>
                  <a:noFill/>
                </a:ln>
                <a:effectLst/>
                <a:uLnTx/>
                <a:uFillTx/>
                <a:ea typeface="+mn-ea"/>
                <a:cs typeface="+mn-cs"/>
              </a:rPr>
              <a:t>as </a:t>
            </a:r>
            <a:r>
              <a:rPr kumimoji="0" lang="pt-PT" sz="2200" b="0" i="0" u="none" strike="noStrike" kern="1200" cap="none" spc="0" normalizeH="0" baseline="0" noProof="0" dirty="0" err="1">
                <a:ln>
                  <a:noFill/>
                </a:ln>
                <a:effectLst/>
                <a:uLnTx/>
                <a:uFillTx/>
                <a:ea typeface="+mn-ea"/>
                <a:cs typeface="+mn-cs"/>
              </a:rPr>
              <a:t>interacções</a:t>
            </a:r>
            <a:r>
              <a:rPr kumimoji="0" lang="pt-PT" sz="2200" b="0" i="0" u="none" strike="noStrike" kern="1200" cap="none" spc="0" normalizeH="0" baseline="0" noProof="0" dirty="0">
                <a:ln>
                  <a:noFill/>
                </a:ln>
                <a:effectLst/>
                <a:uLnTx/>
                <a:uFillTx/>
                <a:ea typeface="+mn-ea"/>
                <a:cs typeface="+mn-cs"/>
              </a:rPr>
              <a:t> entre os seres vivos e os locais onde vivem.</a:t>
            </a:r>
          </a:p>
          <a:p>
            <a:pPr marL="342900" marR="0" lvl="0" indent="-3429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sz="2200" b="1" u="sng" dirty="0"/>
              <a:t>Habitat</a:t>
            </a:r>
            <a:r>
              <a:rPr lang="en-US" sz="2200" dirty="0"/>
              <a:t> = </a:t>
            </a:r>
            <a:r>
              <a:rPr lang="pt-PT" sz="2200" dirty="0"/>
              <a:t>o lar ou ambiente natural de um animal, planta ou outro organismo</a:t>
            </a:r>
            <a:r>
              <a:rPr lang="en-US" sz="2200" dirty="0"/>
              <a:t>. </a:t>
            </a:r>
          </a:p>
          <a:p>
            <a:pPr marL="342900" indent="-342900" algn="just">
              <a:buFont typeface="Arial" panose="020B0604020202020204" pitchFamily="34" charset="0"/>
              <a:buChar char="•"/>
              <a:defRPr/>
            </a:pPr>
            <a:r>
              <a:rPr lang="pt-PT" sz="2200" dirty="0"/>
              <a:t>As espécies evoluem para viver em ecossistemas únicos. As lulas não podem viver numa floresta</a:t>
            </a:r>
            <a:r>
              <a:rPr lang="en-US" sz="2200" dirty="0"/>
              <a:t>! </a:t>
            </a:r>
          </a:p>
          <a:p>
            <a:pPr marL="342900" indent="-342900" algn="just">
              <a:buFont typeface="Arial" panose="020B0604020202020204" pitchFamily="34" charset="0"/>
              <a:buChar char="•"/>
              <a:defRPr/>
            </a:pPr>
            <a:r>
              <a:rPr lang="pt-PT" sz="2200" dirty="0"/>
              <a:t>A destruição dos ecossistemas e dos habitats reduz a biodiversidade e contribui em grande medida para a extinção de espécies </a:t>
            </a:r>
            <a:endParaRPr kumimoji="0" lang="en-US" sz="2200" i="0" u="none" strike="noStrike" kern="1200" cap="none" spc="0" normalizeH="0" baseline="0" noProof="0" dirty="0">
              <a:ln>
                <a:noFill/>
              </a:ln>
              <a:effectLst/>
              <a:uLnTx/>
              <a:uFillTx/>
              <a:ea typeface="+mn-ea"/>
              <a:cs typeface="+mn-cs"/>
            </a:endParaRPr>
          </a:p>
          <a:p>
            <a:pPr algn="just"/>
            <a:endParaRPr lang="en-IE" sz="2200" dirty="0"/>
          </a:p>
        </p:txBody>
      </p:sp>
      <p:sp>
        <p:nvSpPr>
          <p:cNvPr id="13" name="Text Placeholder 12">
            <a:extLst>
              <a:ext uri="{FF2B5EF4-FFF2-40B4-BE49-F238E27FC236}">
                <a16:creationId xmlns:a16="http://schemas.microsoft.com/office/drawing/2014/main" id="{FF54FC02-7174-1698-12D4-84B0561AA4D7}"/>
              </a:ext>
            </a:extLst>
          </p:cNvPr>
          <p:cNvSpPr>
            <a:spLocks noGrp="1"/>
          </p:cNvSpPr>
          <p:nvPr>
            <p:ph type="body" sz="quarter" idx="16"/>
          </p:nvPr>
        </p:nvSpPr>
        <p:spPr>
          <a:xfrm>
            <a:off x="1130698" y="344012"/>
            <a:ext cx="4990998" cy="992652"/>
          </a:xfrm>
        </p:spPr>
        <p:txBody>
          <a:bodyPr/>
          <a:lstStyle/>
          <a:p>
            <a:r>
              <a:rPr lang="en-IE" dirty="0"/>
              <a:t>1) </a:t>
            </a:r>
            <a:r>
              <a:rPr lang="en-IE" dirty="0" err="1"/>
              <a:t>Diversidade</a:t>
            </a:r>
            <a:r>
              <a:rPr lang="en-IE" dirty="0"/>
              <a:t> de </a:t>
            </a:r>
            <a:r>
              <a:rPr lang="en-IE" dirty="0" err="1"/>
              <a:t>ecossistemas</a:t>
            </a:r>
            <a:endParaRPr lang="en-IE" dirty="0"/>
          </a:p>
        </p:txBody>
      </p:sp>
      <p:pic>
        <p:nvPicPr>
          <p:cNvPr id="20" name="Picture 19">
            <a:extLst>
              <a:ext uri="{FF2B5EF4-FFF2-40B4-BE49-F238E27FC236}">
                <a16:creationId xmlns:a16="http://schemas.microsoft.com/office/drawing/2014/main" id="{EBC4093F-B731-5E03-5464-426E2967E2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0"/>
            <a:ext cx="5263116" cy="3508744"/>
          </a:xfrm>
          <a:prstGeom prst="rect">
            <a:avLst/>
          </a:prstGeom>
        </p:spPr>
      </p:pic>
      <p:sp>
        <p:nvSpPr>
          <p:cNvPr id="21" name="object 23">
            <a:extLst>
              <a:ext uri="{FF2B5EF4-FFF2-40B4-BE49-F238E27FC236}">
                <a16:creationId xmlns:a16="http://schemas.microsoft.com/office/drawing/2014/main" id="{2F11D340-BB63-F22D-612F-38A8525C2458}"/>
              </a:ext>
            </a:extLst>
          </p:cNvPr>
          <p:cNvSpPr/>
          <p:nvPr/>
        </p:nvSpPr>
        <p:spPr>
          <a:xfrm>
            <a:off x="6096000" y="3508744"/>
            <a:ext cx="5263116" cy="3349256"/>
          </a:xfrm>
          <a:prstGeom prst="rect">
            <a:avLst/>
          </a:prstGeom>
          <a:blipFill>
            <a:blip r:embed="rId3" cstate="print"/>
            <a:stretch>
              <a:fillRect/>
            </a:stretch>
          </a:blipFill>
        </p:spPr>
        <p:txBody>
          <a:bodyPr wrap="square" lIns="0" tIns="0" rIns="0" bIns="0" rtlCol="0"/>
          <a:lstStyle/>
          <a:p>
            <a:endParaRPr/>
          </a:p>
        </p:txBody>
      </p:sp>
      <p:grpSp>
        <p:nvGrpSpPr>
          <p:cNvPr id="22" name="Group 21">
            <a:extLst>
              <a:ext uri="{FF2B5EF4-FFF2-40B4-BE49-F238E27FC236}">
                <a16:creationId xmlns:a16="http://schemas.microsoft.com/office/drawing/2014/main" id="{05006366-D7C0-66CC-B244-067EA37F410E}"/>
              </a:ext>
            </a:extLst>
          </p:cNvPr>
          <p:cNvGrpSpPr/>
          <p:nvPr/>
        </p:nvGrpSpPr>
        <p:grpSpPr>
          <a:xfrm>
            <a:off x="228987" y="223690"/>
            <a:ext cx="739174" cy="809226"/>
            <a:chOff x="5501225" y="599594"/>
            <a:chExt cx="508003" cy="579246"/>
          </a:xfrm>
          <a:solidFill>
            <a:schemeClr val="bg1"/>
          </a:solidFill>
        </p:grpSpPr>
        <p:sp>
          <p:nvSpPr>
            <p:cNvPr id="23" name="Freeform 294">
              <a:extLst>
                <a:ext uri="{FF2B5EF4-FFF2-40B4-BE49-F238E27FC236}">
                  <a16:creationId xmlns:a16="http://schemas.microsoft.com/office/drawing/2014/main" id="{785B726C-CB21-8888-44E7-3B82D52E307C}"/>
                </a:ext>
              </a:extLst>
            </p:cNvPr>
            <p:cNvSpPr>
              <a:spLocks noChangeArrowheads="1"/>
            </p:cNvSpPr>
            <p:nvPr/>
          </p:nvSpPr>
          <p:spPr bwMode="auto">
            <a:xfrm>
              <a:off x="5501225" y="599594"/>
              <a:ext cx="508003" cy="579246"/>
            </a:xfrm>
            <a:custGeom>
              <a:avLst/>
              <a:gdLst>
                <a:gd name="T0" fmla="*/ 800 w 1609"/>
                <a:gd name="T1" fmla="*/ 1607 h 1608"/>
                <a:gd name="T2" fmla="*/ 800 w 1609"/>
                <a:gd name="T3" fmla="*/ 1607 h 1608"/>
                <a:gd name="T4" fmla="*/ 234 w 1609"/>
                <a:gd name="T5" fmla="*/ 1374 h 1608"/>
                <a:gd name="T6" fmla="*/ 0 w 1609"/>
                <a:gd name="T7" fmla="*/ 808 h 1608"/>
                <a:gd name="T8" fmla="*/ 234 w 1609"/>
                <a:gd name="T9" fmla="*/ 243 h 1608"/>
                <a:gd name="T10" fmla="*/ 800 w 1609"/>
                <a:gd name="T11" fmla="*/ 0 h 1608"/>
                <a:gd name="T12" fmla="*/ 1374 w 1609"/>
                <a:gd name="T13" fmla="*/ 243 h 1608"/>
                <a:gd name="T14" fmla="*/ 1608 w 1609"/>
                <a:gd name="T15" fmla="*/ 808 h 1608"/>
                <a:gd name="T16" fmla="*/ 1374 w 1609"/>
                <a:gd name="T17" fmla="*/ 1374 h 1608"/>
                <a:gd name="T18" fmla="*/ 800 w 1609"/>
                <a:gd name="T19" fmla="*/ 1607 h 1608"/>
                <a:gd name="T20" fmla="*/ 800 w 1609"/>
                <a:gd name="T21" fmla="*/ 108 h 1608"/>
                <a:gd name="T22" fmla="*/ 800 w 1609"/>
                <a:gd name="T23" fmla="*/ 108 h 1608"/>
                <a:gd name="T24" fmla="*/ 306 w 1609"/>
                <a:gd name="T25" fmla="*/ 315 h 1608"/>
                <a:gd name="T26" fmla="*/ 108 w 1609"/>
                <a:gd name="T27" fmla="*/ 808 h 1608"/>
                <a:gd name="T28" fmla="*/ 306 w 1609"/>
                <a:gd name="T29" fmla="*/ 1302 h 1608"/>
                <a:gd name="T30" fmla="*/ 800 w 1609"/>
                <a:gd name="T31" fmla="*/ 1508 h 1608"/>
                <a:gd name="T32" fmla="*/ 1293 w 1609"/>
                <a:gd name="T33" fmla="*/ 1302 h 1608"/>
                <a:gd name="T34" fmla="*/ 1500 w 1609"/>
                <a:gd name="T35" fmla="*/ 808 h 1608"/>
                <a:gd name="T36" fmla="*/ 1293 w 1609"/>
                <a:gd name="T37" fmla="*/ 315 h 1608"/>
                <a:gd name="T38" fmla="*/ 800 w 1609"/>
                <a:gd name="T39" fmla="*/ 108 h 1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09" h="1608">
                  <a:moveTo>
                    <a:pt x="800" y="1607"/>
                  </a:moveTo>
                  <a:lnTo>
                    <a:pt x="800" y="1607"/>
                  </a:lnTo>
                  <a:cubicBezTo>
                    <a:pt x="593" y="1607"/>
                    <a:pt x="387" y="1527"/>
                    <a:pt x="234" y="1374"/>
                  </a:cubicBezTo>
                  <a:cubicBezTo>
                    <a:pt x="81" y="1221"/>
                    <a:pt x="0" y="1024"/>
                    <a:pt x="0" y="808"/>
                  </a:cubicBezTo>
                  <a:cubicBezTo>
                    <a:pt x="0" y="593"/>
                    <a:pt x="81" y="386"/>
                    <a:pt x="234" y="243"/>
                  </a:cubicBezTo>
                  <a:cubicBezTo>
                    <a:pt x="387" y="90"/>
                    <a:pt x="593" y="0"/>
                    <a:pt x="800" y="0"/>
                  </a:cubicBezTo>
                  <a:cubicBezTo>
                    <a:pt x="1015" y="0"/>
                    <a:pt x="1221" y="90"/>
                    <a:pt x="1374" y="243"/>
                  </a:cubicBezTo>
                  <a:cubicBezTo>
                    <a:pt x="1527" y="386"/>
                    <a:pt x="1608" y="593"/>
                    <a:pt x="1608" y="808"/>
                  </a:cubicBezTo>
                  <a:cubicBezTo>
                    <a:pt x="1608" y="1024"/>
                    <a:pt x="1527" y="1221"/>
                    <a:pt x="1374" y="1374"/>
                  </a:cubicBezTo>
                  <a:cubicBezTo>
                    <a:pt x="1221" y="1527"/>
                    <a:pt x="1015" y="1607"/>
                    <a:pt x="800" y="1607"/>
                  </a:cubicBezTo>
                  <a:close/>
                  <a:moveTo>
                    <a:pt x="800" y="108"/>
                  </a:moveTo>
                  <a:lnTo>
                    <a:pt x="800" y="108"/>
                  </a:lnTo>
                  <a:cubicBezTo>
                    <a:pt x="620" y="108"/>
                    <a:pt x="441" y="180"/>
                    <a:pt x="306" y="315"/>
                  </a:cubicBezTo>
                  <a:cubicBezTo>
                    <a:pt x="180" y="449"/>
                    <a:pt x="108" y="620"/>
                    <a:pt x="108" y="808"/>
                  </a:cubicBezTo>
                  <a:cubicBezTo>
                    <a:pt x="108" y="997"/>
                    <a:pt x="180" y="1167"/>
                    <a:pt x="306" y="1302"/>
                  </a:cubicBezTo>
                  <a:cubicBezTo>
                    <a:pt x="441" y="1437"/>
                    <a:pt x="620" y="1508"/>
                    <a:pt x="800" y="1508"/>
                  </a:cubicBezTo>
                  <a:cubicBezTo>
                    <a:pt x="988" y="1508"/>
                    <a:pt x="1168" y="1437"/>
                    <a:pt x="1293" y="1302"/>
                  </a:cubicBezTo>
                  <a:cubicBezTo>
                    <a:pt x="1428" y="1167"/>
                    <a:pt x="1500" y="997"/>
                    <a:pt x="1500" y="808"/>
                  </a:cubicBezTo>
                  <a:cubicBezTo>
                    <a:pt x="1500" y="620"/>
                    <a:pt x="1428" y="449"/>
                    <a:pt x="1293" y="315"/>
                  </a:cubicBezTo>
                  <a:cubicBezTo>
                    <a:pt x="1168" y="180"/>
                    <a:pt x="988" y="108"/>
                    <a:pt x="800" y="108"/>
                  </a:cubicBezTo>
                  <a:close/>
                </a:path>
              </a:pathLst>
            </a:custGeom>
            <a:grpFill/>
            <a:ln>
              <a:solidFill>
                <a:schemeClr val="bg1"/>
              </a:solidFill>
            </a:ln>
            <a:effectLst/>
          </p:spPr>
          <p:txBody>
            <a:bodyPr wrap="none" anchor="ctr"/>
            <a:lstStyle/>
            <a:p>
              <a:endParaRPr lang="es-MX" dirty="0"/>
            </a:p>
          </p:txBody>
        </p:sp>
        <p:grpSp>
          <p:nvGrpSpPr>
            <p:cNvPr id="24" name="Google Shape;832;p39">
              <a:extLst>
                <a:ext uri="{FF2B5EF4-FFF2-40B4-BE49-F238E27FC236}">
                  <a16:creationId xmlns:a16="http://schemas.microsoft.com/office/drawing/2014/main" id="{A2071641-F4B7-19C6-D2A4-745AF4477208}"/>
                </a:ext>
              </a:extLst>
            </p:cNvPr>
            <p:cNvGrpSpPr/>
            <p:nvPr/>
          </p:nvGrpSpPr>
          <p:grpSpPr>
            <a:xfrm>
              <a:off x="5655090" y="734995"/>
              <a:ext cx="181183" cy="305997"/>
              <a:chOff x="1988225" y="4286525"/>
              <a:chExt cx="305075" cy="493200"/>
            </a:xfrm>
            <a:grpFill/>
          </p:grpSpPr>
          <p:sp>
            <p:nvSpPr>
              <p:cNvPr id="25" name="Google Shape;833;p39">
                <a:extLst>
                  <a:ext uri="{FF2B5EF4-FFF2-40B4-BE49-F238E27FC236}">
                    <a16:creationId xmlns:a16="http://schemas.microsoft.com/office/drawing/2014/main" id="{13B6FCC2-1C76-DAE9-4DCA-5BBADB382049}"/>
                  </a:ext>
                </a:extLst>
              </p:cNvPr>
              <p:cNvSpPr/>
              <p:nvPr/>
            </p:nvSpPr>
            <p:spPr>
              <a:xfrm>
                <a:off x="2178800" y="4519725"/>
                <a:ext cx="114500" cy="114475"/>
              </a:xfrm>
              <a:custGeom>
                <a:avLst/>
                <a:gdLst/>
                <a:ahLst/>
                <a:cxnLst/>
                <a:rect l="l" t="t" r="r" b="b"/>
                <a:pathLst>
                  <a:path w="4580" h="4579" fill="none" extrusionOk="0">
                    <a:moveTo>
                      <a:pt x="731" y="4189"/>
                    </a:moveTo>
                    <a:lnTo>
                      <a:pt x="731" y="4189"/>
                    </a:lnTo>
                    <a:lnTo>
                      <a:pt x="853" y="4286"/>
                    </a:lnTo>
                    <a:lnTo>
                      <a:pt x="999" y="4384"/>
                    </a:lnTo>
                    <a:lnTo>
                      <a:pt x="1170" y="4457"/>
                    </a:lnTo>
                    <a:lnTo>
                      <a:pt x="1316" y="4506"/>
                    </a:lnTo>
                    <a:lnTo>
                      <a:pt x="1486" y="4554"/>
                    </a:lnTo>
                    <a:lnTo>
                      <a:pt x="1657" y="4579"/>
                    </a:lnTo>
                    <a:lnTo>
                      <a:pt x="1827" y="4579"/>
                    </a:lnTo>
                    <a:lnTo>
                      <a:pt x="1973" y="4579"/>
                    </a:lnTo>
                    <a:lnTo>
                      <a:pt x="2144" y="4579"/>
                    </a:lnTo>
                    <a:lnTo>
                      <a:pt x="2314" y="4530"/>
                    </a:lnTo>
                    <a:lnTo>
                      <a:pt x="2485" y="4481"/>
                    </a:lnTo>
                    <a:lnTo>
                      <a:pt x="2631" y="4433"/>
                    </a:lnTo>
                    <a:lnTo>
                      <a:pt x="2777" y="4360"/>
                    </a:lnTo>
                    <a:lnTo>
                      <a:pt x="2923" y="4262"/>
                    </a:lnTo>
                    <a:lnTo>
                      <a:pt x="3069" y="4165"/>
                    </a:lnTo>
                    <a:lnTo>
                      <a:pt x="3191" y="4043"/>
                    </a:lnTo>
                    <a:lnTo>
                      <a:pt x="3191" y="4043"/>
                    </a:lnTo>
                    <a:lnTo>
                      <a:pt x="3337" y="3872"/>
                    </a:lnTo>
                    <a:lnTo>
                      <a:pt x="3483" y="3653"/>
                    </a:lnTo>
                    <a:lnTo>
                      <a:pt x="3605" y="3410"/>
                    </a:lnTo>
                    <a:lnTo>
                      <a:pt x="3751" y="3117"/>
                    </a:lnTo>
                    <a:lnTo>
                      <a:pt x="3995" y="2484"/>
                    </a:lnTo>
                    <a:lnTo>
                      <a:pt x="4214" y="1827"/>
                    </a:lnTo>
                    <a:lnTo>
                      <a:pt x="4409" y="1169"/>
                    </a:lnTo>
                    <a:lnTo>
                      <a:pt x="4531" y="609"/>
                    </a:lnTo>
                    <a:lnTo>
                      <a:pt x="4579" y="219"/>
                    </a:lnTo>
                    <a:lnTo>
                      <a:pt x="4579" y="97"/>
                    </a:lnTo>
                    <a:lnTo>
                      <a:pt x="4579" y="24"/>
                    </a:lnTo>
                    <a:lnTo>
                      <a:pt x="4579" y="24"/>
                    </a:lnTo>
                    <a:lnTo>
                      <a:pt x="4506" y="0"/>
                    </a:lnTo>
                    <a:lnTo>
                      <a:pt x="4385" y="0"/>
                    </a:lnTo>
                    <a:lnTo>
                      <a:pt x="3970" y="73"/>
                    </a:lnTo>
                    <a:lnTo>
                      <a:pt x="3410" y="195"/>
                    </a:lnTo>
                    <a:lnTo>
                      <a:pt x="2777" y="365"/>
                    </a:lnTo>
                    <a:lnTo>
                      <a:pt x="2095" y="609"/>
                    </a:lnTo>
                    <a:lnTo>
                      <a:pt x="1462" y="852"/>
                    </a:lnTo>
                    <a:lnTo>
                      <a:pt x="1194" y="974"/>
                    </a:lnTo>
                    <a:lnTo>
                      <a:pt x="926" y="1120"/>
                    </a:lnTo>
                    <a:lnTo>
                      <a:pt x="707" y="1266"/>
                    </a:lnTo>
                    <a:lnTo>
                      <a:pt x="561" y="1388"/>
                    </a:lnTo>
                    <a:lnTo>
                      <a:pt x="561" y="1388"/>
                    </a:lnTo>
                    <a:lnTo>
                      <a:pt x="439" y="1534"/>
                    </a:lnTo>
                    <a:lnTo>
                      <a:pt x="342" y="1656"/>
                    </a:lnTo>
                    <a:lnTo>
                      <a:pt x="244" y="1802"/>
                    </a:lnTo>
                    <a:lnTo>
                      <a:pt x="171" y="1973"/>
                    </a:lnTo>
                    <a:lnTo>
                      <a:pt x="98" y="2119"/>
                    </a:lnTo>
                    <a:lnTo>
                      <a:pt x="49" y="2289"/>
                    </a:lnTo>
                    <a:lnTo>
                      <a:pt x="25" y="2436"/>
                    </a:lnTo>
                    <a:lnTo>
                      <a:pt x="1" y="2606"/>
                    </a:lnTo>
                    <a:lnTo>
                      <a:pt x="1" y="2776"/>
                    </a:lnTo>
                    <a:lnTo>
                      <a:pt x="25" y="2947"/>
                    </a:lnTo>
                    <a:lnTo>
                      <a:pt x="49" y="3117"/>
                    </a:lnTo>
                    <a:lnTo>
                      <a:pt x="98" y="3264"/>
                    </a:lnTo>
                    <a:lnTo>
                      <a:pt x="147" y="3434"/>
                    </a:lnTo>
                    <a:lnTo>
                      <a:pt x="220" y="3580"/>
                    </a:lnTo>
                    <a:lnTo>
                      <a:pt x="317" y="3726"/>
                    </a:lnTo>
                    <a:lnTo>
                      <a:pt x="415" y="3872"/>
                    </a:lnTo>
                    <a:lnTo>
                      <a:pt x="731" y="4189"/>
                    </a:lnTo>
                    <a:close/>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834;p39">
                <a:extLst>
                  <a:ext uri="{FF2B5EF4-FFF2-40B4-BE49-F238E27FC236}">
                    <a16:creationId xmlns:a16="http://schemas.microsoft.com/office/drawing/2014/main" id="{C5BA529B-F381-5C3E-D57D-B2B02B6B6AA7}"/>
                  </a:ext>
                </a:extLst>
              </p:cNvPr>
              <p:cNvSpPr/>
              <p:nvPr/>
            </p:nvSpPr>
            <p:spPr>
              <a:xfrm>
                <a:off x="1988225" y="4539200"/>
                <a:ext cx="156500" cy="156500"/>
              </a:xfrm>
              <a:custGeom>
                <a:avLst/>
                <a:gdLst/>
                <a:ahLst/>
                <a:cxnLst/>
                <a:rect l="l" t="t" r="r" b="b"/>
                <a:pathLst>
                  <a:path w="6260" h="6260" fill="none" extrusionOk="0">
                    <a:moveTo>
                      <a:pt x="5675" y="5334"/>
                    </a:moveTo>
                    <a:lnTo>
                      <a:pt x="5675" y="5334"/>
                    </a:lnTo>
                    <a:lnTo>
                      <a:pt x="5821" y="5139"/>
                    </a:lnTo>
                    <a:lnTo>
                      <a:pt x="5943" y="4944"/>
                    </a:lnTo>
                    <a:lnTo>
                      <a:pt x="6041" y="4725"/>
                    </a:lnTo>
                    <a:lnTo>
                      <a:pt x="6138" y="4506"/>
                    </a:lnTo>
                    <a:lnTo>
                      <a:pt x="6187" y="4287"/>
                    </a:lnTo>
                    <a:lnTo>
                      <a:pt x="6235" y="4043"/>
                    </a:lnTo>
                    <a:lnTo>
                      <a:pt x="6260" y="3824"/>
                    </a:lnTo>
                    <a:lnTo>
                      <a:pt x="6260" y="3581"/>
                    </a:lnTo>
                    <a:lnTo>
                      <a:pt x="6235" y="3361"/>
                    </a:lnTo>
                    <a:lnTo>
                      <a:pt x="6187" y="3118"/>
                    </a:lnTo>
                    <a:lnTo>
                      <a:pt x="6138" y="2899"/>
                    </a:lnTo>
                    <a:lnTo>
                      <a:pt x="6041" y="2679"/>
                    </a:lnTo>
                    <a:lnTo>
                      <a:pt x="5943" y="2460"/>
                    </a:lnTo>
                    <a:lnTo>
                      <a:pt x="5821" y="2265"/>
                    </a:lnTo>
                    <a:lnTo>
                      <a:pt x="5675" y="2071"/>
                    </a:lnTo>
                    <a:lnTo>
                      <a:pt x="5505" y="1900"/>
                    </a:lnTo>
                    <a:lnTo>
                      <a:pt x="5505" y="1900"/>
                    </a:lnTo>
                    <a:lnTo>
                      <a:pt x="5286" y="1705"/>
                    </a:lnTo>
                    <a:lnTo>
                      <a:pt x="4993" y="1510"/>
                    </a:lnTo>
                    <a:lnTo>
                      <a:pt x="4652" y="1316"/>
                    </a:lnTo>
                    <a:lnTo>
                      <a:pt x="4263" y="1145"/>
                    </a:lnTo>
                    <a:lnTo>
                      <a:pt x="3849" y="975"/>
                    </a:lnTo>
                    <a:lnTo>
                      <a:pt x="3410" y="804"/>
                    </a:lnTo>
                    <a:lnTo>
                      <a:pt x="2485" y="487"/>
                    </a:lnTo>
                    <a:lnTo>
                      <a:pt x="1608" y="244"/>
                    </a:lnTo>
                    <a:lnTo>
                      <a:pt x="853" y="73"/>
                    </a:lnTo>
                    <a:lnTo>
                      <a:pt x="536" y="25"/>
                    </a:lnTo>
                    <a:lnTo>
                      <a:pt x="293" y="0"/>
                    </a:lnTo>
                    <a:lnTo>
                      <a:pt x="122" y="0"/>
                    </a:lnTo>
                    <a:lnTo>
                      <a:pt x="25" y="25"/>
                    </a:lnTo>
                    <a:lnTo>
                      <a:pt x="25" y="25"/>
                    </a:lnTo>
                    <a:lnTo>
                      <a:pt x="1" y="122"/>
                    </a:lnTo>
                    <a:lnTo>
                      <a:pt x="1" y="293"/>
                    </a:lnTo>
                    <a:lnTo>
                      <a:pt x="25" y="536"/>
                    </a:lnTo>
                    <a:lnTo>
                      <a:pt x="74" y="853"/>
                    </a:lnTo>
                    <a:lnTo>
                      <a:pt x="244" y="1608"/>
                    </a:lnTo>
                    <a:lnTo>
                      <a:pt x="488" y="2485"/>
                    </a:lnTo>
                    <a:lnTo>
                      <a:pt x="804" y="3410"/>
                    </a:lnTo>
                    <a:lnTo>
                      <a:pt x="975" y="3848"/>
                    </a:lnTo>
                    <a:lnTo>
                      <a:pt x="1145" y="4262"/>
                    </a:lnTo>
                    <a:lnTo>
                      <a:pt x="1316" y="4652"/>
                    </a:lnTo>
                    <a:lnTo>
                      <a:pt x="1511" y="4993"/>
                    </a:lnTo>
                    <a:lnTo>
                      <a:pt x="1705" y="5285"/>
                    </a:lnTo>
                    <a:lnTo>
                      <a:pt x="1900" y="5505"/>
                    </a:lnTo>
                    <a:lnTo>
                      <a:pt x="1900" y="5505"/>
                    </a:lnTo>
                    <a:lnTo>
                      <a:pt x="2071" y="5675"/>
                    </a:lnTo>
                    <a:lnTo>
                      <a:pt x="2266" y="5821"/>
                    </a:lnTo>
                    <a:lnTo>
                      <a:pt x="2460" y="5943"/>
                    </a:lnTo>
                    <a:lnTo>
                      <a:pt x="2680" y="6040"/>
                    </a:lnTo>
                    <a:lnTo>
                      <a:pt x="2899" y="6138"/>
                    </a:lnTo>
                    <a:lnTo>
                      <a:pt x="3118" y="6187"/>
                    </a:lnTo>
                    <a:lnTo>
                      <a:pt x="3362" y="6235"/>
                    </a:lnTo>
                    <a:lnTo>
                      <a:pt x="3581" y="6260"/>
                    </a:lnTo>
                    <a:lnTo>
                      <a:pt x="3824" y="6260"/>
                    </a:lnTo>
                    <a:lnTo>
                      <a:pt x="4043" y="6235"/>
                    </a:lnTo>
                    <a:lnTo>
                      <a:pt x="4287" y="6187"/>
                    </a:lnTo>
                    <a:lnTo>
                      <a:pt x="4506" y="6138"/>
                    </a:lnTo>
                    <a:lnTo>
                      <a:pt x="4725" y="6040"/>
                    </a:lnTo>
                    <a:lnTo>
                      <a:pt x="4945" y="5943"/>
                    </a:lnTo>
                    <a:lnTo>
                      <a:pt x="5139" y="5821"/>
                    </a:lnTo>
                    <a:lnTo>
                      <a:pt x="5334" y="5675"/>
                    </a:lnTo>
                    <a:lnTo>
                      <a:pt x="5675" y="5334"/>
                    </a:lnTo>
                    <a:close/>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835;p39">
                <a:extLst>
                  <a:ext uri="{FF2B5EF4-FFF2-40B4-BE49-F238E27FC236}">
                    <a16:creationId xmlns:a16="http://schemas.microsoft.com/office/drawing/2014/main" id="{112711BC-22D1-CD1D-1255-0DF1A5D6CB24}"/>
                  </a:ext>
                </a:extLst>
              </p:cNvPr>
              <p:cNvSpPr/>
              <p:nvPr/>
            </p:nvSpPr>
            <p:spPr>
              <a:xfrm>
                <a:off x="2042425" y="4286525"/>
                <a:ext cx="239300" cy="236250"/>
              </a:xfrm>
              <a:custGeom>
                <a:avLst/>
                <a:gdLst/>
                <a:ahLst/>
                <a:cxnLst/>
                <a:rect l="l" t="t" r="r" b="b"/>
                <a:pathLst>
                  <a:path w="9572" h="9450" fill="none" extrusionOk="0">
                    <a:moveTo>
                      <a:pt x="5358" y="9450"/>
                    </a:moveTo>
                    <a:lnTo>
                      <a:pt x="5358" y="9450"/>
                    </a:lnTo>
                    <a:lnTo>
                      <a:pt x="5650" y="9328"/>
                    </a:lnTo>
                    <a:lnTo>
                      <a:pt x="5918" y="9133"/>
                    </a:lnTo>
                    <a:lnTo>
                      <a:pt x="6162" y="8914"/>
                    </a:lnTo>
                    <a:lnTo>
                      <a:pt x="6381" y="8646"/>
                    </a:lnTo>
                    <a:lnTo>
                      <a:pt x="6381" y="8646"/>
                    </a:lnTo>
                    <a:lnTo>
                      <a:pt x="6649" y="8670"/>
                    </a:lnTo>
                    <a:lnTo>
                      <a:pt x="6917" y="8670"/>
                    </a:lnTo>
                    <a:lnTo>
                      <a:pt x="7160" y="8646"/>
                    </a:lnTo>
                    <a:lnTo>
                      <a:pt x="7404" y="8597"/>
                    </a:lnTo>
                    <a:lnTo>
                      <a:pt x="7623" y="8524"/>
                    </a:lnTo>
                    <a:lnTo>
                      <a:pt x="7818" y="8427"/>
                    </a:lnTo>
                    <a:lnTo>
                      <a:pt x="7989" y="8305"/>
                    </a:lnTo>
                    <a:lnTo>
                      <a:pt x="8159" y="8159"/>
                    </a:lnTo>
                    <a:lnTo>
                      <a:pt x="8305" y="7989"/>
                    </a:lnTo>
                    <a:lnTo>
                      <a:pt x="8427" y="7794"/>
                    </a:lnTo>
                    <a:lnTo>
                      <a:pt x="8524" y="7599"/>
                    </a:lnTo>
                    <a:lnTo>
                      <a:pt x="8597" y="7380"/>
                    </a:lnTo>
                    <a:lnTo>
                      <a:pt x="8670" y="7160"/>
                    </a:lnTo>
                    <a:lnTo>
                      <a:pt x="8695" y="6917"/>
                    </a:lnTo>
                    <a:lnTo>
                      <a:pt x="8695" y="6649"/>
                    </a:lnTo>
                    <a:lnTo>
                      <a:pt x="8670" y="6381"/>
                    </a:lnTo>
                    <a:lnTo>
                      <a:pt x="8670" y="6381"/>
                    </a:lnTo>
                    <a:lnTo>
                      <a:pt x="8865" y="6211"/>
                    </a:lnTo>
                    <a:lnTo>
                      <a:pt x="9060" y="6016"/>
                    </a:lnTo>
                    <a:lnTo>
                      <a:pt x="9206" y="5821"/>
                    </a:lnTo>
                    <a:lnTo>
                      <a:pt x="9328" y="5626"/>
                    </a:lnTo>
                    <a:lnTo>
                      <a:pt x="9425" y="5407"/>
                    </a:lnTo>
                    <a:lnTo>
                      <a:pt x="9499" y="5212"/>
                    </a:lnTo>
                    <a:lnTo>
                      <a:pt x="9547" y="4993"/>
                    </a:lnTo>
                    <a:lnTo>
                      <a:pt x="9572" y="4774"/>
                    </a:lnTo>
                    <a:lnTo>
                      <a:pt x="9547" y="4554"/>
                    </a:lnTo>
                    <a:lnTo>
                      <a:pt x="9499" y="4335"/>
                    </a:lnTo>
                    <a:lnTo>
                      <a:pt x="9425" y="4116"/>
                    </a:lnTo>
                    <a:lnTo>
                      <a:pt x="9328" y="3921"/>
                    </a:lnTo>
                    <a:lnTo>
                      <a:pt x="9206" y="3702"/>
                    </a:lnTo>
                    <a:lnTo>
                      <a:pt x="9060" y="3507"/>
                    </a:lnTo>
                    <a:lnTo>
                      <a:pt x="8865" y="3337"/>
                    </a:lnTo>
                    <a:lnTo>
                      <a:pt x="8670" y="3166"/>
                    </a:lnTo>
                    <a:lnTo>
                      <a:pt x="8670" y="3166"/>
                    </a:lnTo>
                    <a:lnTo>
                      <a:pt x="8695" y="2898"/>
                    </a:lnTo>
                    <a:lnTo>
                      <a:pt x="8695" y="2630"/>
                    </a:lnTo>
                    <a:lnTo>
                      <a:pt x="8670" y="2387"/>
                    </a:lnTo>
                    <a:lnTo>
                      <a:pt x="8597" y="2143"/>
                    </a:lnTo>
                    <a:lnTo>
                      <a:pt x="8524" y="1924"/>
                    </a:lnTo>
                    <a:lnTo>
                      <a:pt x="8427" y="1729"/>
                    </a:lnTo>
                    <a:lnTo>
                      <a:pt x="8305" y="1559"/>
                    </a:lnTo>
                    <a:lnTo>
                      <a:pt x="8159" y="1388"/>
                    </a:lnTo>
                    <a:lnTo>
                      <a:pt x="7989" y="1242"/>
                    </a:lnTo>
                    <a:lnTo>
                      <a:pt x="7818" y="1120"/>
                    </a:lnTo>
                    <a:lnTo>
                      <a:pt x="7623" y="1023"/>
                    </a:lnTo>
                    <a:lnTo>
                      <a:pt x="7404" y="950"/>
                    </a:lnTo>
                    <a:lnTo>
                      <a:pt x="7160" y="901"/>
                    </a:lnTo>
                    <a:lnTo>
                      <a:pt x="6917" y="853"/>
                    </a:lnTo>
                    <a:lnTo>
                      <a:pt x="6649" y="853"/>
                    </a:lnTo>
                    <a:lnTo>
                      <a:pt x="6381" y="901"/>
                    </a:lnTo>
                    <a:lnTo>
                      <a:pt x="6381" y="901"/>
                    </a:lnTo>
                    <a:lnTo>
                      <a:pt x="6211" y="682"/>
                    </a:lnTo>
                    <a:lnTo>
                      <a:pt x="6040" y="487"/>
                    </a:lnTo>
                    <a:lnTo>
                      <a:pt x="5845" y="341"/>
                    </a:lnTo>
                    <a:lnTo>
                      <a:pt x="5626" y="219"/>
                    </a:lnTo>
                    <a:lnTo>
                      <a:pt x="5431" y="122"/>
                    </a:lnTo>
                    <a:lnTo>
                      <a:pt x="5212" y="49"/>
                    </a:lnTo>
                    <a:lnTo>
                      <a:pt x="4993" y="0"/>
                    </a:lnTo>
                    <a:lnTo>
                      <a:pt x="4774" y="0"/>
                    </a:lnTo>
                    <a:lnTo>
                      <a:pt x="4555" y="0"/>
                    </a:lnTo>
                    <a:lnTo>
                      <a:pt x="4335" y="49"/>
                    </a:lnTo>
                    <a:lnTo>
                      <a:pt x="4140" y="122"/>
                    </a:lnTo>
                    <a:lnTo>
                      <a:pt x="3921" y="219"/>
                    </a:lnTo>
                    <a:lnTo>
                      <a:pt x="3726" y="341"/>
                    </a:lnTo>
                    <a:lnTo>
                      <a:pt x="3532" y="487"/>
                    </a:lnTo>
                    <a:lnTo>
                      <a:pt x="3337" y="682"/>
                    </a:lnTo>
                    <a:lnTo>
                      <a:pt x="3166" y="901"/>
                    </a:lnTo>
                    <a:lnTo>
                      <a:pt x="3166" y="901"/>
                    </a:lnTo>
                    <a:lnTo>
                      <a:pt x="2898" y="853"/>
                    </a:lnTo>
                    <a:lnTo>
                      <a:pt x="2655" y="853"/>
                    </a:lnTo>
                    <a:lnTo>
                      <a:pt x="2387" y="901"/>
                    </a:lnTo>
                    <a:lnTo>
                      <a:pt x="2168" y="950"/>
                    </a:lnTo>
                    <a:lnTo>
                      <a:pt x="1949" y="1023"/>
                    </a:lnTo>
                    <a:lnTo>
                      <a:pt x="1754" y="1120"/>
                    </a:lnTo>
                    <a:lnTo>
                      <a:pt x="1559" y="1242"/>
                    </a:lnTo>
                    <a:lnTo>
                      <a:pt x="1388" y="1388"/>
                    </a:lnTo>
                    <a:lnTo>
                      <a:pt x="1267" y="1559"/>
                    </a:lnTo>
                    <a:lnTo>
                      <a:pt x="1120" y="1729"/>
                    </a:lnTo>
                    <a:lnTo>
                      <a:pt x="1023" y="1924"/>
                    </a:lnTo>
                    <a:lnTo>
                      <a:pt x="950" y="2143"/>
                    </a:lnTo>
                    <a:lnTo>
                      <a:pt x="901" y="2387"/>
                    </a:lnTo>
                    <a:lnTo>
                      <a:pt x="877" y="2630"/>
                    </a:lnTo>
                    <a:lnTo>
                      <a:pt x="877" y="2898"/>
                    </a:lnTo>
                    <a:lnTo>
                      <a:pt x="901" y="3166"/>
                    </a:lnTo>
                    <a:lnTo>
                      <a:pt x="901" y="3166"/>
                    </a:lnTo>
                    <a:lnTo>
                      <a:pt x="682" y="3337"/>
                    </a:lnTo>
                    <a:lnTo>
                      <a:pt x="512" y="3507"/>
                    </a:lnTo>
                    <a:lnTo>
                      <a:pt x="341" y="3702"/>
                    </a:lnTo>
                    <a:lnTo>
                      <a:pt x="219" y="3921"/>
                    </a:lnTo>
                    <a:lnTo>
                      <a:pt x="122" y="4116"/>
                    </a:lnTo>
                    <a:lnTo>
                      <a:pt x="49" y="4335"/>
                    </a:lnTo>
                    <a:lnTo>
                      <a:pt x="24" y="4554"/>
                    </a:lnTo>
                    <a:lnTo>
                      <a:pt x="0" y="4774"/>
                    </a:lnTo>
                    <a:lnTo>
                      <a:pt x="24" y="4993"/>
                    </a:lnTo>
                    <a:lnTo>
                      <a:pt x="49" y="5212"/>
                    </a:lnTo>
                    <a:lnTo>
                      <a:pt x="122" y="5407"/>
                    </a:lnTo>
                    <a:lnTo>
                      <a:pt x="219" y="5626"/>
                    </a:lnTo>
                    <a:lnTo>
                      <a:pt x="341" y="5821"/>
                    </a:lnTo>
                    <a:lnTo>
                      <a:pt x="512" y="6016"/>
                    </a:lnTo>
                    <a:lnTo>
                      <a:pt x="682" y="6211"/>
                    </a:lnTo>
                    <a:lnTo>
                      <a:pt x="901" y="6381"/>
                    </a:lnTo>
                    <a:lnTo>
                      <a:pt x="901" y="6381"/>
                    </a:lnTo>
                    <a:lnTo>
                      <a:pt x="877" y="6649"/>
                    </a:lnTo>
                    <a:lnTo>
                      <a:pt x="877" y="6917"/>
                    </a:lnTo>
                    <a:lnTo>
                      <a:pt x="901" y="7160"/>
                    </a:lnTo>
                    <a:lnTo>
                      <a:pt x="950" y="7380"/>
                    </a:lnTo>
                    <a:lnTo>
                      <a:pt x="1023" y="7599"/>
                    </a:lnTo>
                    <a:lnTo>
                      <a:pt x="1120" y="7794"/>
                    </a:lnTo>
                    <a:lnTo>
                      <a:pt x="1267" y="7989"/>
                    </a:lnTo>
                    <a:lnTo>
                      <a:pt x="1388" y="8159"/>
                    </a:lnTo>
                    <a:lnTo>
                      <a:pt x="1559" y="8305"/>
                    </a:lnTo>
                    <a:lnTo>
                      <a:pt x="1754" y="8427"/>
                    </a:lnTo>
                    <a:lnTo>
                      <a:pt x="1949" y="8524"/>
                    </a:lnTo>
                    <a:lnTo>
                      <a:pt x="2168" y="8597"/>
                    </a:lnTo>
                    <a:lnTo>
                      <a:pt x="2387" y="8646"/>
                    </a:lnTo>
                    <a:lnTo>
                      <a:pt x="2655" y="8670"/>
                    </a:lnTo>
                    <a:lnTo>
                      <a:pt x="2898" y="8670"/>
                    </a:lnTo>
                    <a:lnTo>
                      <a:pt x="3166" y="8646"/>
                    </a:lnTo>
                    <a:lnTo>
                      <a:pt x="3166" y="8646"/>
                    </a:lnTo>
                    <a:lnTo>
                      <a:pt x="3410" y="8914"/>
                    </a:lnTo>
                    <a:lnTo>
                      <a:pt x="3653" y="9133"/>
                    </a:lnTo>
                    <a:lnTo>
                      <a:pt x="3921" y="9328"/>
                    </a:lnTo>
                    <a:lnTo>
                      <a:pt x="4189" y="9450"/>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836;p39">
                <a:extLst>
                  <a:ext uri="{FF2B5EF4-FFF2-40B4-BE49-F238E27FC236}">
                    <a16:creationId xmlns:a16="http://schemas.microsoft.com/office/drawing/2014/main" id="{9796696E-9E82-0EF3-9532-1B599CB797B4}"/>
                  </a:ext>
                </a:extLst>
              </p:cNvPr>
              <p:cNvSpPr/>
              <p:nvPr/>
            </p:nvSpPr>
            <p:spPr>
              <a:xfrm>
                <a:off x="2161750" y="4522750"/>
                <a:ext cx="25" cy="256975"/>
              </a:xfrm>
              <a:custGeom>
                <a:avLst/>
                <a:gdLst/>
                <a:ahLst/>
                <a:cxnLst/>
                <a:rect l="l" t="t" r="r" b="b"/>
                <a:pathLst>
                  <a:path w="1" h="10279" fill="none" extrusionOk="0">
                    <a:moveTo>
                      <a:pt x="1" y="10279"/>
                    </a:moveTo>
                    <a:lnTo>
                      <a:pt x="1" y="1"/>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837;p39">
                <a:extLst>
                  <a:ext uri="{FF2B5EF4-FFF2-40B4-BE49-F238E27FC236}">
                    <a16:creationId xmlns:a16="http://schemas.microsoft.com/office/drawing/2014/main" id="{80ECF688-CCC1-3657-6E4B-08CA8FF59EEC}"/>
                  </a:ext>
                </a:extLst>
              </p:cNvPr>
              <p:cNvSpPr/>
              <p:nvPr/>
            </p:nvSpPr>
            <p:spPr>
              <a:xfrm>
                <a:off x="2133750" y="4377850"/>
                <a:ext cx="56050" cy="56025"/>
              </a:xfrm>
              <a:custGeom>
                <a:avLst/>
                <a:gdLst/>
                <a:ahLst/>
                <a:cxnLst/>
                <a:rect l="l" t="t" r="r" b="b"/>
                <a:pathLst>
                  <a:path w="2242" h="2241" fill="none" extrusionOk="0">
                    <a:moveTo>
                      <a:pt x="1121" y="2241"/>
                    </a:moveTo>
                    <a:lnTo>
                      <a:pt x="1121" y="2241"/>
                    </a:lnTo>
                    <a:lnTo>
                      <a:pt x="902" y="2217"/>
                    </a:lnTo>
                    <a:lnTo>
                      <a:pt x="682" y="2144"/>
                    </a:lnTo>
                    <a:lnTo>
                      <a:pt x="512" y="2046"/>
                    </a:lnTo>
                    <a:lnTo>
                      <a:pt x="341" y="1900"/>
                    </a:lnTo>
                    <a:lnTo>
                      <a:pt x="195" y="1754"/>
                    </a:lnTo>
                    <a:lnTo>
                      <a:pt x="98" y="1559"/>
                    </a:lnTo>
                    <a:lnTo>
                      <a:pt x="25" y="1340"/>
                    </a:lnTo>
                    <a:lnTo>
                      <a:pt x="0" y="1121"/>
                    </a:lnTo>
                    <a:lnTo>
                      <a:pt x="0" y="1121"/>
                    </a:lnTo>
                    <a:lnTo>
                      <a:pt x="25" y="901"/>
                    </a:lnTo>
                    <a:lnTo>
                      <a:pt x="98" y="682"/>
                    </a:lnTo>
                    <a:lnTo>
                      <a:pt x="195" y="487"/>
                    </a:lnTo>
                    <a:lnTo>
                      <a:pt x="341" y="317"/>
                    </a:lnTo>
                    <a:lnTo>
                      <a:pt x="512" y="195"/>
                    </a:lnTo>
                    <a:lnTo>
                      <a:pt x="682" y="98"/>
                    </a:lnTo>
                    <a:lnTo>
                      <a:pt x="902" y="25"/>
                    </a:lnTo>
                    <a:lnTo>
                      <a:pt x="1121" y="0"/>
                    </a:lnTo>
                    <a:lnTo>
                      <a:pt x="1121" y="0"/>
                    </a:lnTo>
                    <a:lnTo>
                      <a:pt x="1364" y="25"/>
                    </a:lnTo>
                    <a:lnTo>
                      <a:pt x="1559" y="98"/>
                    </a:lnTo>
                    <a:lnTo>
                      <a:pt x="1754" y="195"/>
                    </a:lnTo>
                    <a:lnTo>
                      <a:pt x="1924" y="317"/>
                    </a:lnTo>
                    <a:lnTo>
                      <a:pt x="2046" y="487"/>
                    </a:lnTo>
                    <a:lnTo>
                      <a:pt x="2168" y="682"/>
                    </a:lnTo>
                    <a:lnTo>
                      <a:pt x="2217" y="901"/>
                    </a:lnTo>
                    <a:lnTo>
                      <a:pt x="2241" y="1121"/>
                    </a:lnTo>
                    <a:lnTo>
                      <a:pt x="2241" y="1121"/>
                    </a:lnTo>
                    <a:lnTo>
                      <a:pt x="2217" y="1340"/>
                    </a:lnTo>
                    <a:lnTo>
                      <a:pt x="2168" y="1559"/>
                    </a:lnTo>
                    <a:lnTo>
                      <a:pt x="2046" y="1754"/>
                    </a:lnTo>
                    <a:lnTo>
                      <a:pt x="1924" y="1900"/>
                    </a:lnTo>
                    <a:lnTo>
                      <a:pt x="1754" y="2046"/>
                    </a:lnTo>
                    <a:lnTo>
                      <a:pt x="1559" y="2144"/>
                    </a:lnTo>
                    <a:lnTo>
                      <a:pt x="1364" y="2217"/>
                    </a:lnTo>
                    <a:lnTo>
                      <a:pt x="1121" y="2241"/>
                    </a:lnTo>
                    <a:lnTo>
                      <a:pt x="1121" y="2241"/>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838;p39">
                <a:extLst>
                  <a:ext uri="{FF2B5EF4-FFF2-40B4-BE49-F238E27FC236}">
                    <a16:creationId xmlns:a16="http://schemas.microsoft.com/office/drawing/2014/main" id="{7F3CA271-F666-F5F4-A02E-C48375587E4B}"/>
                  </a:ext>
                </a:extLst>
              </p:cNvPr>
              <p:cNvSpPr/>
              <p:nvPr/>
            </p:nvSpPr>
            <p:spPr>
              <a:xfrm>
                <a:off x="2038150" y="4589125"/>
                <a:ext cx="87100" cy="87100"/>
              </a:xfrm>
              <a:custGeom>
                <a:avLst/>
                <a:gdLst/>
                <a:ahLst/>
                <a:cxnLst/>
                <a:rect l="l" t="t" r="r" b="b"/>
                <a:pathLst>
                  <a:path w="3484" h="3484" fill="none" extrusionOk="0">
                    <a:moveTo>
                      <a:pt x="1" y="0"/>
                    </a:moveTo>
                    <a:lnTo>
                      <a:pt x="3483" y="3483"/>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839;p39">
                <a:extLst>
                  <a:ext uri="{FF2B5EF4-FFF2-40B4-BE49-F238E27FC236}">
                    <a16:creationId xmlns:a16="http://schemas.microsoft.com/office/drawing/2014/main" id="{5ECCEBE3-B929-2DF3-A929-0C1C5EBF8B1C}"/>
                  </a:ext>
                </a:extLst>
              </p:cNvPr>
              <p:cNvSpPr/>
              <p:nvPr/>
            </p:nvSpPr>
            <p:spPr>
              <a:xfrm>
                <a:off x="2194025" y="4564150"/>
                <a:ext cx="54825" cy="54825"/>
              </a:xfrm>
              <a:custGeom>
                <a:avLst/>
                <a:gdLst/>
                <a:ahLst/>
                <a:cxnLst/>
                <a:rect l="l" t="t" r="r" b="b"/>
                <a:pathLst>
                  <a:path w="2193" h="2193" fill="none" extrusionOk="0">
                    <a:moveTo>
                      <a:pt x="2192" y="1"/>
                    </a:moveTo>
                    <a:lnTo>
                      <a:pt x="1" y="2193"/>
                    </a:lnTo>
                  </a:path>
                </a:pathLst>
              </a:custGeom>
              <a:grpFill/>
              <a:ln w="9525" cap="rnd" cmpd="sng">
                <a:solidFill>
                  <a:schemeClr val="bg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656382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571AE177-910F-DD40-1F26-838DEA24B1F3}"/>
              </a:ext>
            </a:extLst>
          </p:cNvPr>
          <p:cNvSpPr>
            <a:spLocks noGrp="1"/>
          </p:cNvSpPr>
          <p:nvPr>
            <p:ph type="body" sz="quarter" idx="18"/>
          </p:nvPr>
        </p:nvSpPr>
        <p:spPr>
          <a:xfrm>
            <a:off x="701136" y="1516798"/>
            <a:ext cx="4886864" cy="4751922"/>
          </a:xfrm>
        </p:spPr>
        <p:txBody>
          <a:bodyPr/>
          <a:lstStyle/>
          <a:p>
            <a:pPr marL="0" indent="0" algn="just">
              <a:buNone/>
            </a:pPr>
            <a:r>
              <a:rPr lang="en-US" sz="2200" b="1" u="sng" dirty="0" err="1">
                <a:latin typeface="Calibri" panose="020F0502020204030204" pitchFamily="34" charset="0"/>
              </a:rPr>
              <a:t>Diversidade</a:t>
            </a:r>
            <a:r>
              <a:rPr lang="en-US" sz="2200" b="1" u="sng" dirty="0">
                <a:latin typeface="Calibri" panose="020F0502020204030204" pitchFamily="34" charset="0"/>
              </a:rPr>
              <a:t> de </a:t>
            </a:r>
            <a:r>
              <a:rPr lang="en-US" sz="2200" b="1" u="sng" dirty="0" err="1">
                <a:latin typeface="Calibri" panose="020F0502020204030204" pitchFamily="34" charset="0"/>
              </a:rPr>
              <a:t>espécies</a:t>
            </a:r>
            <a:r>
              <a:rPr lang="en-US" sz="2200" b="1" u="sng" dirty="0">
                <a:latin typeface="Calibri" panose="020F0502020204030204" pitchFamily="34" charset="0"/>
              </a:rPr>
              <a:t> </a:t>
            </a:r>
            <a:r>
              <a:rPr lang="en-US" sz="2200" dirty="0">
                <a:latin typeface="Calibri" panose="020F0502020204030204" pitchFamily="34" charset="0"/>
              </a:rPr>
              <a:t>= </a:t>
            </a:r>
            <a:r>
              <a:rPr lang="pt-PT" sz="2200" dirty="0">
                <a:latin typeface="Calibri" panose="020F0502020204030204" pitchFamily="34" charset="0"/>
              </a:rPr>
              <a:t>A diversidade de espécies que vivem num ecossistema</a:t>
            </a:r>
            <a:r>
              <a:rPr lang="en-US" sz="2200" dirty="0">
                <a:latin typeface="Calibri" panose="020F0502020204030204" pitchFamily="34" charset="0"/>
              </a:rPr>
              <a:t>.</a:t>
            </a:r>
          </a:p>
          <a:p>
            <a:pPr marL="0" indent="0" algn="just"/>
            <a:r>
              <a:rPr lang="pt-PT" sz="2200" dirty="0">
                <a:latin typeface="Calibri" panose="020F0502020204030204" pitchFamily="34" charset="0"/>
              </a:rPr>
              <a:t>Uma floresta com apenas uma espécie de árvore tem menos biodiversidade do que uma floresta mista</a:t>
            </a:r>
            <a:r>
              <a:rPr lang="en-US" sz="2200" dirty="0">
                <a:latin typeface="Calibri" panose="020F0502020204030204" pitchFamily="34" charset="0"/>
              </a:rPr>
              <a:t>.</a:t>
            </a:r>
          </a:p>
          <a:p>
            <a:pPr marL="0" indent="0" algn="just"/>
            <a:endParaRPr lang="en-US" sz="2200" dirty="0">
              <a:latin typeface="Calibri" panose="020F0502020204030204" pitchFamily="34" charset="0"/>
            </a:endParaRPr>
          </a:p>
          <a:p>
            <a:pPr marL="0" indent="0" algn="just"/>
            <a:r>
              <a:rPr lang="pt-PT" sz="2200" dirty="0">
                <a:latin typeface="Calibri" panose="020F0502020204030204" pitchFamily="34" charset="0"/>
              </a:rPr>
              <a:t>Cada ser vivo num ecossistema funcional tem um determinado papel a desempenhar</a:t>
            </a:r>
          </a:p>
          <a:p>
            <a:pPr marL="342900" indent="-342900" algn="just">
              <a:buFont typeface="Arial" panose="020B0604020202020204" pitchFamily="34" charset="0"/>
              <a:buChar char="•"/>
            </a:pPr>
            <a:r>
              <a:rPr lang="pt-PT" sz="2200" dirty="0">
                <a:latin typeface="Calibri" panose="020F0502020204030204" pitchFamily="34" charset="0"/>
              </a:rPr>
              <a:t>Menor diversidade de espécies = menor habitat para outras espécies</a:t>
            </a:r>
            <a:r>
              <a:rPr lang="en-US" sz="2200" dirty="0">
                <a:latin typeface="Calibri" panose="020F0502020204030204" pitchFamily="34" charset="0"/>
              </a:rPr>
              <a:t>.</a:t>
            </a:r>
          </a:p>
          <a:p>
            <a:pPr marL="342900" indent="-342900" algn="just">
              <a:buFont typeface="Arial" panose="020B0604020202020204" pitchFamily="34" charset="0"/>
              <a:buChar char="•"/>
            </a:pPr>
            <a:r>
              <a:rPr lang="pt-PT" sz="2200" dirty="0">
                <a:latin typeface="Calibri" panose="020F0502020204030204" pitchFamily="34" charset="0"/>
              </a:rPr>
              <a:t>Menor diversidade de espécies = ruturas na cadeia alimentar</a:t>
            </a:r>
            <a:r>
              <a:rPr lang="en-US" sz="2200" dirty="0">
                <a:latin typeface="Calibri" panose="020F0502020204030204" pitchFamily="34" charset="0"/>
              </a:rPr>
              <a:t>.</a:t>
            </a:r>
            <a:endParaRPr kumimoji="0" lang="en-US" sz="2200" b="0" i="0" u="none" strike="noStrike" kern="1200" cap="none" spc="0" normalizeH="0" baseline="0" noProof="0" dirty="0">
              <a:ln>
                <a:noFill/>
              </a:ln>
              <a:effectLst/>
              <a:uLnTx/>
              <a:uFillTx/>
              <a:latin typeface="Calibri" panose="020F0502020204030204"/>
              <a:ea typeface="+mn-ea"/>
              <a:cs typeface="+mn-cs"/>
            </a:endParaRPr>
          </a:p>
          <a:p>
            <a:pPr algn="just"/>
            <a:endParaRPr lang="en-IE" sz="2200" dirty="0"/>
          </a:p>
        </p:txBody>
      </p:sp>
      <p:sp>
        <p:nvSpPr>
          <p:cNvPr id="13" name="Text Placeholder 12">
            <a:extLst>
              <a:ext uri="{FF2B5EF4-FFF2-40B4-BE49-F238E27FC236}">
                <a16:creationId xmlns:a16="http://schemas.microsoft.com/office/drawing/2014/main" id="{FF54FC02-7174-1698-12D4-84B0561AA4D7}"/>
              </a:ext>
            </a:extLst>
          </p:cNvPr>
          <p:cNvSpPr>
            <a:spLocks noGrp="1"/>
          </p:cNvSpPr>
          <p:nvPr>
            <p:ph type="body" sz="quarter" idx="16"/>
          </p:nvPr>
        </p:nvSpPr>
        <p:spPr>
          <a:xfrm>
            <a:off x="1130698" y="344012"/>
            <a:ext cx="4990998" cy="992652"/>
          </a:xfrm>
        </p:spPr>
        <p:txBody>
          <a:bodyPr/>
          <a:lstStyle/>
          <a:p>
            <a:r>
              <a:rPr lang="en-IE" dirty="0"/>
              <a:t>2) </a:t>
            </a:r>
            <a:r>
              <a:rPr lang="en-IE" dirty="0" err="1"/>
              <a:t>Diversidade</a:t>
            </a:r>
            <a:r>
              <a:rPr lang="en-IE" dirty="0"/>
              <a:t> de </a:t>
            </a:r>
            <a:r>
              <a:rPr lang="en-IE" dirty="0" err="1"/>
              <a:t>espécies</a:t>
            </a:r>
            <a:r>
              <a:rPr lang="en-IE" dirty="0"/>
              <a:t> </a:t>
            </a:r>
          </a:p>
        </p:txBody>
      </p:sp>
      <p:sp>
        <p:nvSpPr>
          <p:cNvPr id="23" name="Freeform 294">
            <a:extLst>
              <a:ext uri="{FF2B5EF4-FFF2-40B4-BE49-F238E27FC236}">
                <a16:creationId xmlns:a16="http://schemas.microsoft.com/office/drawing/2014/main" id="{785B726C-CB21-8888-44E7-3B82D52E307C}"/>
              </a:ext>
            </a:extLst>
          </p:cNvPr>
          <p:cNvSpPr>
            <a:spLocks noChangeArrowheads="1"/>
          </p:cNvSpPr>
          <p:nvPr/>
        </p:nvSpPr>
        <p:spPr bwMode="auto">
          <a:xfrm>
            <a:off x="228987" y="223690"/>
            <a:ext cx="739174" cy="809226"/>
          </a:xfrm>
          <a:custGeom>
            <a:avLst/>
            <a:gdLst>
              <a:gd name="T0" fmla="*/ 800 w 1609"/>
              <a:gd name="T1" fmla="*/ 1607 h 1608"/>
              <a:gd name="T2" fmla="*/ 800 w 1609"/>
              <a:gd name="T3" fmla="*/ 1607 h 1608"/>
              <a:gd name="T4" fmla="*/ 234 w 1609"/>
              <a:gd name="T5" fmla="*/ 1374 h 1608"/>
              <a:gd name="T6" fmla="*/ 0 w 1609"/>
              <a:gd name="T7" fmla="*/ 808 h 1608"/>
              <a:gd name="T8" fmla="*/ 234 w 1609"/>
              <a:gd name="T9" fmla="*/ 243 h 1608"/>
              <a:gd name="T10" fmla="*/ 800 w 1609"/>
              <a:gd name="T11" fmla="*/ 0 h 1608"/>
              <a:gd name="T12" fmla="*/ 1374 w 1609"/>
              <a:gd name="T13" fmla="*/ 243 h 1608"/>
              <a:gd name="T14" fmla="*/ 1608 w 1609"/>
              <a:gd name="T15" fmla="*/ 808 h 1608"/>
              <a:gd name="T16" fmla="*/ 1374 w 1609"/>
              <a:gd name="T17" fmla="*/ 1374 h 1608"/>
              <a:gd name="T18" fmla="*/ 800 w 1609"/>
              <a:gd name="T19" fmla="*/ 1607 h 1608"/>
              <a:gd name="T20" fmla="*/ 800 w 1609"/>
              <a:gd name="T21" fmla="*/ 108 h 1608"/>
              <a:gd name="T22" fmla="*/ 800 w 1609"/>
              <a:gd name="T23" fmla="*/ 108 h 1608"/>
              <a:gd name="T24" fmla="*/ 306 w 1609"/>
              <a:gd name="T25" fmla="*/ 315 h 1608"/>
              <a:gd name="T26" fmla="*/ 108 w 1609"/>
              <a:gd name="T27" fmla="*/ 808 h 1608"/>
              <a:gd name="T28" fmla="*/ 306 w 1609"/>
              <a:gd name="T29" fmla="*/ 1302 h 1608"/>
              <a:gd name="T30" fmla="*/ 800 w 1609"/>
              <a:gd name="T31" fmla="*/ 1508 h 1608"/>
              <a:gd name="T32" fmla="*/ 1293 w 1609"/>
              <a:gd name="T33" fmla="*/ 1302 h 1608"/>
              <a:gd name="T34" fmla="*/ 1500 w 1609"/>
              <a:gd name="T35" fmla="*/ 808 h 1608"/>
              <a:gd name="T36" fmla="*/ 1293 w 1609"/>
              <a:gd name="T37" fmla="*/ 315 h 1608"/>
              <a:gd name="T38" fmla="*/ 800 w 1609"/>
              <a:gd name="T39" fmla="*/ 108 h 1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09" h="1608">
                <a:moveTo>
                  <a:pt x="800" y="1607"/>
                </a:moveTo>
                <a:lnTo>
                  <a:pt x="800" y="1607"/>
                </a:lnTo>
                <a:cubicBezTo>
                  <a:pt x="593" y="1607"/>
                  <a:pt x="387" y="1527"/>
                  <a:pt x="234" y="1374"/>
                </a:cubicBezTo>
                <a:cubicBezTo>
                  <a:pt x="81" y="1221"/>
                  <a:pt x="0" y="1024"/>
                  <a:pt x="0" y="808"/>
                </a:cubicBezTo>
                <a:cubicBezTo>
                  <a:pt x="0" y="593"/>
                  <a:pt x="81" y="386"/>
                  <a:pt x="234" y="243"/>
                </a:cubicBezTo>
                <a:cubicBezTo>
                  <a:pt x="387" y="90"/>
                  <a:pt x="593" y="0"/>
                  <a:pt x="800" y="0"/>
                </a:cubicBezTo>
                <a:cubicBezTo>
                  <a:pt x="1015" y="0"/>
                  <a:pt x="1221" y="90"/>
                  <a:pt x="1374" y="243"/>
                </a:cubicBezTo>
                <a:cubicBezTo>
                  <a:pt x="1527" y="386"/>
                  <a:pt x="1608" y="593"/>
                  <a:pt x="1608" y="808"/>
                </a:cubicBezTo>
                <a:cubicBezTo>
                  <a:pt x="1608" y="1024"/>
                  <a:pt x="1527" y="1221"/>
                  <a:pt x="1374" y="1374"/>
                </a:cubicBezTo>
                <a:cubicBezTo>
                  <a:pt x="1221" y="1527"/>
                  <a:pt x="1015" y="1607"/>
                  <a:pt x="800" y="1607"/>
                </a:cubicBezTo>
                <a:close/>
                <a:moveTo>
                  <a:pt x="800" y="108"/>
                </a:moveTo>
                <a:lnTo>
                  <a:pt x="800" y="108"/>
                </a:lnTo>
                <a:cubicBezTo>
                  <a:pt x="620" y="108"/>
                  <a:pt x="441" y="180"/>
                  <a:pt x="306" y="315"/>
                </a:cubicBezTo>
                <a:cubicBezTo>
                  <a:pt x="180" y="449"/>
                  <a:pt x="108" y="620"/>
                  <a:pt x="108" y="808"/>
                </a:cubicBezTo>
                <a:cubicBezTo>
                  <a:pt x="108" y="997"/>
                  <a:pt x="180" y="1167"/>
                  <a:pt x="306" y="1302"/>
                </a:cubicBezTo>
                <a:cubicBezTo>
                  <a:pt x="441" y="1437"/>
                  <a:pt x="620" y="1508"/>
                  <a:pt x="800" y="1508"/>
                </a:cubicBezTo>
                <a:cubicBezTo>
                  <a:pt x="988" y="1508"/>
                  <a:pt x="1168" y="1437"/>
                  <a:pt x="1293" y="1302"/>
                </a:cubicBezTo>
                <a:cubicBezTo>
                  <a:pt x="1428" y="1167"/>
                  <a:pt x="1500" y="997"/>
                  <a:pt x="1500" y="808"/>
                </a:cubicBezTo>
                <a:cubicBezTo>
                  <a:pt x="1500" y="620"/>
                  <a:pt x="1428" y="449"/>
                  <a:pt x="1293" y="315"/>
                </a:cubicBezTo>
                <a:cubicBezTo>
                  <a:pt x="1168" y="180"/>
                  <a:pt x="988" y="108"/>
                  <a:pt x="800" y="108"/>
                </a:cubicBezTo>
                <a:close/>
              </a:path>
            </a:pathLst>
          </a:custGeom>
          <a:solidFill>
            <a:schemeClr val="bg1"/>
          </a:solidFill>
          <a:ln>
            <a:solidFill>
              <a:schemeClr val="bg1"/>
            </a:solidFill>
          </a:ln>
          <a:effectLst/>
        </p:spPr>
        <p:txBody>
          <a:bodyPr wrap="none" anchor="ctr"/>
          <a:lstStyle/>
          <a:p>
            <a:endParaRPr lang="es-MX" dirty="0"/>
          </a:p>
        </p:txBody>
      </p:sp>
      <p:sp>
        <p:nvSpPr>
          <p:cNvPr id="16" name="object 23">
            <a:extLst>
              <a:ext uri="{FF2B5EF4-FFF2-40B4-BE49-F238E27FC236}">
                <a16:creationId xmlns:a16="http://schemas.microsoft.com/office/drawing/2014/main" id="{6330B0D6-5006-8809-AAA4-A0ED3C4661BE}"/>
              </a:ext>
            </a:extLst>
          </p:cNvPr>
          <p:cNvSpPr/>
          <p:nvPr/>
        </p:nvSpPr>
        <p:spPr>
          <a:xfrm>
            <a:off x="6509533" y="59684"/>
            <a:ext cx="4750346" cy="3369316"/>
          </a:xfrm>
          <a:prstGeom prst="rect">
            <a:avLst/>
          </a:prstGeom>
          <a:blipFill>
            <a:blip r:embed="rId2" cstate="print"/>
            <a:stretch>
              <a:fillRect/>
            </a:stretch>
          </a:blipFill>
        </p:spPr>
        <p:txBody>
          <a:bodyPr wrap="square" lIns="0" tIns="0" rIns="0" bIns="0" rtlCol="0"/>
          <a:lstStyle/>
          <a:p>
            <a:endParaRPr/>
          </a:p>
        </p:txBody>
      </p:sp>
      <p:pic>
        <p:nvPicPr>
          <p:cNvPr id="3" name="Picture 2" descr="Hiking trail bridge in forest">
            <a:extLst>
              <a:ext uri="{FF2B5EF4-FFF2-40B4-BE49-F238E27FC236}">
                <a16:creationId xmlns:a16="http://schemas.microsoft.com/office/drawing/2014/main" id="{07A9F9D9-EA4D-5F0F-41CB-A5C314D85891}"/>
              </a:ext>
            </a:extLst>
          </p:cNvPr>
          <p:cNvPicPr>
            <a:picLocks noChangeAspect="1"/>
          </p:cNvPicPr>
          <p:nvPr/>
        </p:nvPicPr>
        <p:blipFill rotWithShape="1">
          <a:blip r:embed="rId3"/>
          <a:srcRect b="11462"/>
          <a:stretch/>
        </p:blipFill>
        <p:spPr>
          <a:xfrm>
            <a:off x="6095999" y="3428999"/>
            <a:ext cx="5163879" cy="3429001"/>
          </a:xfrm>
          <a:prstGeom prst="rect">
            <a:avLst/>
          </a:prstGeom>
        </p:spPr>
      </p:pic>
      <p:grpSp>
        <p:nvGrpSpPr>
          <p:cNvPr id="32" name="Google Shape;725;p39">
            <a:extLst>
              <a:ext uri="{FF2B5EF4-FFF2-40B4-BE49-F238E27FC236}">
                <a16:creationId xmlns:a16="http://schemas.microsoft.com/office/drawing/2014/main" id="{F1517E34-3FCB-29A8-3C9D-CBD07DFC2107}"/>
              </a:ext>
            </a:extLst>
          </p:cNvPr>
          <p:cNvGrpSpPr/>
          <p:nvPr/>
        </p:nvGrpSpPr>
        <p:grpSpPr>
          <a:xfrm>
            <a:off x="333915" y="473304"/>
            <a:ext cx="471779" cy="238060"/>
            <a:chOff x="5937975" y="5081700"/>
            <a:chExt cx="481050" cy="261850"/>
          </a:xfrm>
          <a:solidFill>
            <a:schemeClr val="bg1"/>
          </a:solidFill>
        </p:grpSpPr>
        <p:sp>
          <p:nvSpPr>
            <p:cNvPr id="33" name="Google Shape;726;p39">
              <a:extLst>
                <a:ext uri="{FF2B5EF4-FFF2-40B4-BE49-F238E27FC236}">
                  <a16:creationId xmlns:a16="http://schemas.microsoft.com/office/drawing/2014/main" id="{6C065BB0-4D2C-6443-0937-FA7A72A97123}"/>
                </a:ext>
              </a:extLst>
            </p:cNvPr>
            <p:cNvSpPr/>
            <p:nvPr/>
          </p:nvSpPr>
          <p:spPr>
            <a:xfrm>
              <a:off x="6104200" y="5081700"/>
              <a:ext cx="314825" cy="215575"/>
            </a:xfrm>
            <a:custGeom>
              <a:avLst/>
              <a:gdLst/>
              <a:ahLst/>
              <a:cxnLst/>
              <a:rect l="l" t="t" r="r" b="b"/>
              <a:pathLst>
                <a:path w="12593" h="8623" fill="none" extrusionOk="0">
                  <a:moveTo>
                    <a:pt x="5481" y="8622"/>
                  </a:moveTo>
                  <a:lnTo>
                    <a:pt x="5481" y="8622"/>
                  </a:lnTo>
                  <a:lnTo>
                    <a:pt x="6017" y="8574"/>
                  </a:lnTo>
                  <a:lnTo>
                    <a:pt x="6382" y="8525"/>
                  </a:lnTo>
                  <a:lnTo>
                    <a:pt x="6796" y="8452"/>
                  </a:lnTo>
                  <a:lnTo>
                    <a:pt x="7234" y="8354"/>
                  </a:lnTo>
                  <a:lnTo>
                    <a:pt x="7697" y="8257"/>
                  </a:lnTo>
                  <a:lnTo>
                    <a:pt x="8184" y="8086"/>
                  </a:lnTo>
                  <a:lnTo>
                    <a:pt x="8671" y="7892"/>
                  </a:lnTo>
                  <a:lnTo>
                    <a:pt x="9134" y="7648"/>
                  </a:lnTo>
                  <a:lnTo>
                    <a:pt x="9353" y="7526"/>
                  </a:lnTo>
                  <a:lnTo>
                    <a:pt x="9597" y="7356"/>
                  </a:lnTo>
                  <a:lnTo>
                    <a:pt x="9792" y="7185"/>
                  </a:lnTo>
                  <a:lnTo>
                    <a:pt x="9986" y="7015"/>
                  </a:lnTo>
                  <a:lnTo>
                    <a:pt x="10181" y="6820"/>
                  </a:lnTo>
                  <a:lnTo>
                    <a:pt x="10376" y="6601"/>
                  </a:lnTo>
                  <a:lnTo>
                    <a:pt x="10522" y="6357"/>
                  </a:lnTo>
                  <a:lnTo>
                    <a:pt x="10668" y="6114"/>
                  </a:lnTo>
                  <a:lnTo>
                    <a:pt x="10814" y="5846"/>
                  </a:lnTo>
                  <a:lnTo>
                    <a:pt x="10912" y="5554"/>
                  </a:lnTo>
                  <a:lnTo>
                    <a:pt x="11009" y="5261"/>
                  </a:lnTo>
                  <a:lnTo>
                    <a:pt x="11082" y="4945"/>
                  </a:lnTo>
                  <a:lnTo>
                    <a:pt x="11131" y="4579"/>
                  </a:lnTo>
                  <a:lnTo>
                    <a:pt x="11155" y="4214"/>
                  </a:lnTo>
                  <a:lnTo>
                    <a:pt x="11155" y="4214"/>
                  </a:lnTo>
                  <a:lnTo>
                    <a:pt x="11155" y="3873"/>
                  </a:lnTo>
                  <a:lnTo>
                    <a:pt x="11131" y="3435"/>
                  </a:lnTo>
                  <a:lnTo>
                    <a:pt x="11131" y="2972"/>
                  </a:lnTo>
                  <a:lnTo>
                    <a:pt x="11131" y="2753"/>
                  </a:lnTo>
                  <a:lnTo>
                    <a:pt x="11180" y="2582"/>
                  </a:lnTo>
                  <a:lnTo>
                    <a:pt x="12032" y="2607"/>
                  </a:lnTo>
                  <a:lnTo>
                    <a:pt x="11594" y="2120"/>
                  </a:lnTo>
                  <a:lnTo>
                    <a:pt x="11594" y="2120"/>
                  </a:lnTo>
                  <a:lnTo>
                    <a:pt x="11764" y="2046"/>
                  </a:lnTo>
                  <a:lnTo>
                    <a:pt x="11935" y="1973"/>
                  </a:lnTo>
                  <a:lnTo>
                    <a:pt x="12300" y="1827"/>
                  </a:lnTo>
                  <a:lnTo>
                    <a:pt x="12568" y="1730"/>
                  </a:lnTo>
                  <a:lnTo>
                    <a:pt x="12592" y="1681"/>
                  </a:lnTo>
                  <a:lnTo>
                    <a:pt x="12592" y="1657"/>
                  </a:lnTo>
                  <a:lnTo>
                    <a:pt x="12568" y="1632"/>
                  </a:lnTo>
                  <a:lnTo>
                    <a:pt x="12568" y="1632"/>
                  </a:lnTo>
                  <a:lnTo>
                    <a:pt x="12203" y="1511"/>
                  </a:lnTo>
                  <a:lnTo>
                    <a:pt x="11789" y="1389"/>
                  </a:lnTo>
                  <a:lnTo>
                    <a:pt x="11302" y="1267"/>
                  </a:lnTo>
                  <a:lnTo>
                    <a:pt x="11302" y="1267"/>
                  </a:lnTo>
                  <a:lnTo>
                    <a:pt x="11082" y="1024"/>
                  </a:lnTo>
                  <a:lnTo>
                    <a:pt x="10863" y="780"/>
                  </a:lnTo>
                  <a:lnTo>
                    <a:pt x="10547" y="512"/>
                  </a:lnTo>
                  <a:lnTo>
                    <a:pt x="10352" y="390"/>
                  </a:lnTo>
                  <a:lnTo>
                    <a:pt x="10157" y="269"/>
                  </a:lnTo>
                  <a:lnTo>
                    <a:pt x="9938" y="171"/>
                  </a:lnTo>
                  <a:lnTo>
                    <a:pt x="9719" y="98"/>
                  </a:lnTo>
                  <a:lnTo>
                    <a:pt x="9475" y="25"/>
                  </a:lnTo>
                  <a:lnTo>
                    <a:pt x="9231" y="1"/>
                  </a:lnTo>
                  <a:lnTo>
                    <a:pt x="8964" y="25"/>
                  </a:lnTo>
                  <a:lnTo>
                    <a:pt x="8696" y="74"/>
                  </a:lnTo>
                  <a:lnTo>
                    <a:pt x="8696" y="74"/>
                  </a:lnTo>
                  <a:lnTo>
                    <a:pt x="8501" y="122"/>
                  </a:lnTo>
                  <a:lnTo>
                    <a:pt x="8306" y="171"/>
                  </a:lnTo>
                  <a:lnTo>
                    <a:pt x="8111" y="269"/>
                  </a:lnTo>
                  <a:lnTo>
                    <a:pt x="7916" y="366"/>
                  </a:lnTo>
                  <a:lnTo>
                    <a:pt x="7746" y="488"/>
                  </a:lnTo>
                  <a:lnTo>
                    <a:pt x="7575" y="610"/>
                  </a:lnTo>
                  <a:lnTo>
                    <a:pt x="7405" y="756"/>
                  </a:lnTo>
                  <a:lnTo>
                    <a:pt x="7283" y="926"/>
                  </a:lnTo>
                  <a:lnTo>
                    <a:pt x="7137" y="1097"/>
                  </a:lnTo>
                  <a:lnTo>
                    <a:pt x="7039" y="1267"/>
                  </a:lnTo>
                  <a:lnTo>
                    <a:pt x="6942" y="1462"/>
                  </a:lnTo>
                  <a:lnTo>
                    <a:pt x="6845" y="1657"/>
                  </a:lnTo>
                  <a:lnTo>
                    <a:pt x="6796" y="1876"/>
                  </a:lnTo>
                  <a:lnTo>
                    <a:pt x="6747" y="2095"/>
                  </a:lnTo>
                  <a:lnTo>
                    <a:pt x="6723" y="2339"/>
                  </a:lnTo>
                  <a:lnTo>
                    <a:pt x="6723" y="2558"/>
                  </a:lnTo>
                  <a:lnTo>
                    <a:pt x="1" y="4360"/>
                  </a:lnTo>
                  <a:lnTo>
                    <a:pt x="1" y="4360"/>
                  </a:lnTo>
                  <a:lnTo>
                    <a:pt x="318" y="4579"/>
                  </a:lnTo>
                  <a:lnTo>
                    <a:pt x="634" y="4799"/>
                  </a:lnTo>
                  <a:lnTo>
                    <a:pt x="951" y="5018"/>
                  </a:lnTo>
                  <a:lnTo>
                    <a:pt x="1267" y="5188"/>
                  </a:lnTo>
                  <a:lnTo>
                    <a:pt x="1608" y="5359"/>
                  </a:lnTo>
                  <a:lnTo>
                    <a:pt x="1925" y="5481"/>
                  </a:lnTo>
                  <a:lnTo>
                    <a:pt x="2266" y="5602"/>
                  </a:lnTo>
                  <a:lnTo>
                    <a:pt x="2583" y="5724"/>
                  </a:lnTo>
                  <a:lnTo>
                    <a:pt x="2923" y="5797"/>
                  </a:lnTo>
                  <a:lnTo>
                    <a:pt x="3264" y="5846"/>
                  </a:lnTo>
                  <a:lnTo>
                    <a:pt x="3581" y="5895"/>
                  </a:lnTo>
                  <a:lnTo>
                    <a:pt x="3922" y="5919"/>
                  </a:lnTo>
                  <a:lnTo>
                    <a:pt x="4263" y="5919"/>
                  </a:lnTo>
                  <a:lnTo>
                    <a:pt x="4604" y="5895"/>
                  </a:lnTo>
                  <a:lnTo>
                    <a:pt x="4945" y="5846"/>
                  </a:lnTo>
                  <a:lnTo>
                    <a:pt x="5286" y="5797"/>
                  </a:lnTo>
                  <a:lnTo>
                    <a:pt x="5286" y="5797"/>
                  </a:lnTo>
                  <a:lnTo>
                    <a:pt x="5603" y="5700"/>
                  </a:lnTo>
                  <a:lnTo>
                    <a:pt x="5919" y="5627"/>
                  </a:lnTo>
                  <a:lnTo>
                    <a:pt x="6455" y="5407"/>
                  </a:lnTo>
                  <a:lnTo>
                    <a:pt x="6942" y="5188"/>
                  </a:lnTo>
                  <a:lnTo>
                    <a:pt x="7356" y="4969"/>
                  </a:lnTo>
                  <a:lnTo>
                    <a:pt x="7697" y="4750"/>
                  </a:lnTo>
                  <a:lnTo>
                    <a:pt x="7941" y="4579"/>
                  </a:lnTo>
                  <a:lnTo>
                    <a:pt x="8160" y="4409"/>
                  </a:lnTo>
                  <a:lnTo>
                    <a:pt x="8160" y="4409"/>
                  </a:lnTo>
                  <a:lnTo>
                    <a:pt x="8233" y="4360"/>
                  </a:lnTo>
                  <a:lnTo>
                    <a:pt x="8330" y="4336"/>
                  </a:lnTo>
                  <a:lnTo>
                    <a:pt x="8428" y="4360"/>
                  </a:lnTo>
                  <a:lnTo>
                    <a:pt x="8501" y="4409"/>
                  </a:lnTo>
                </a:path>
              </a:pathLst>
            </a:custGeom>
            <a:grpFill/>
            <a:ln w="9525" cap="rnd" cmpd="sng">
              <a:solidFill>
                <a:schemeClr val="bg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27;p39">
              <a:extLst>
                <a:ext uri="{FF2B5EF4-FFF2-40B4-BE49-F238E27FC236}">
                  <a16:creationId xmlns:a16="http://schemas.microsoft.com/office/drawing/2014/main" id="{2608CA4D-2EF3-8B09-E48A-E54CFF7103F8}"/>
                </a:ext>
              </a:extLst>
            </p:cNvPr>
            <p:cNvSpPr/>
            <p:nvPr/>
          </p:nvSpPr>
          <p:spPr>
            <a:xfrm>
              <a:off x="5937975" y="5210175"/>
              <a:ext cx="333700" cy="133375"/>
            </a:xfrm>
            <a:custGeom>
              <a:avLst/>
              <a:gdLst/>
              <a:ahLst/>
              <a:cxnLst/>
              <a:rect l="l" t="t" r="r" b="b"/>
              <a:pathLst>
                <a:path w="13348" h="5335" fill="none" extrusionOk="0">
                  <a:moveTo>
                    <a:pt x="7819" y="1"/>
                  </a:moveTo>
                  <a:lnTo>
                    <a:pt x="318" y="2533"/>
                  </a:lnTo>
                  <a:lnTo>
                    <a:pt x="318" y="2533"/>
                  </a:lnTo>
                  <a:lnTo>
                    <a:pt x="245" y="2582"/>
                  </a:lnTo>
                  <a:lnTo>
                    <a:pt x="147" y="2631"/>
                  </a:lnTo>
                  <a:lnTo>
                    <a:pt x="98" y="2704"/>
                  </a:lnTo>
                  <a:lnTo>
                    <a:pt x="50" y="2777"/>
                  </a:lnTo>
                  <a:lnTo>
                    <a:pt x="1" y="2874"/>
                  </a:lnTo>
                  <a:lnTo>
                    <a:pt x="1" y="2972"/>
                  </a:lnTo>
                  <a:lnTo>
                    <a:pt x="1" y="3045"/>
                  </a:lnTo>
                  <a:lnTo>
                    <a:pt x="25" y="3142"/>
                  </a:lnTo>
                  <a:lnTo>
                    <a:pt x="25" y="3142"/>
                  </a:lnTo>
                  <a:lnTo>
                    <a:pt x="98" y="3288"/>
                  </a:lnTo>
                  <a:lnTo>
                    <a:pt x="196" y="3386"/>
                  </a:lnTo>
                  <a:lnTo>
                    <a:pt x="318" y="3459"/>
                  </a:lnTo>
                  <a:lnTo>
                    <a:pt x="488" y="3483"/>
                  </a:lnTo>
                  <a:lnTo>
                    <a:pt x="488" y="3483"/>
                  </a:lnTo>
                  <a:lnTo>
                    <a:pt x="610" y="3459"/>
                  </a:lnTo>
                  <a:lnTo>
                    <a:pt x="269" y="3629"/>
                  </a:lnTo>
                  <a:lnTo>
                    <a:pt x="269" y="3629"/>
                  </a:lnTo>
                  <a:lnTo>
                    <a:pt x="171" y="3678"/>
                  </a:lnTo>
                  <a:lnTo>
                    <a:pt x="123" y="3751"/>
                  </a:lnTo>
                  <a:lnTo>
                    <a:pt x="50" y="3824"/>
                  </a:lnTo>
                  <a:lnTo>
                    <a:pt x="25" y="3922"/>
                  </a:lnTo>
                  <a:lnTo>
                    <a:pt x="1" y="3995"/>
                  </a:lnTo>
                  <a:lnTo>
                    <a:pt x="1" y="4092"/>
                  </a:lnTo>
                  <a:lnTo>
                    <a:pt x="1" y="4190"/>
                  </a:lnTo>
                  <a:lnTo>
                    <a:pt x="50" y="4287"/>
                  </a:lnTo>
                  <a:lnTo>
                    <a:pt x="50" y="4287"/>
                  </a:lnTo>
                  <a:lnTo>
                    <a:pt x="123" y="4409"/>
                  </a:lnTo>
                  <a:lnTo>
                    <a:pt x="220" y="4482"/>
                  </a:lnTo>
                  <a:lnTo>
                    <a:pt x="342" y="4531"/>
                  </a:lnTo>
                  <a:lnTo>
                    <a:pt x="488" y="4555"/>
                  </a:lnTo>
                  <a:lnTo>
                    <a:pt x="488" y="4555"/>
                  </a:lnTo>
                  <a:lnTo>
                    <a:pt x="586" y="4555"/>
                  </a:lnTo>
                  <a:lnTo>
                    <a:pt x="683" y="4506"/>
                  </a:lnTo>
                  <a:lnTo>
                    <a:pt x="853" y="4433"/>
                  </a:lnTo>
                  <a:lnTo>
                    <a:pt x="853" y="4433"/>
                  </a:lnTo>
                  <a:lnTo>
                    <a:pt x="780" y="4555"/>
                  </a:lnTo>
                  <a:lnTo>
                    <a:pt x="756" y="4701"/>
                  </a:lnTo>
                  <a:lnTo>
                    <a:pt x="780" y="4847"/>
                  </a:lnTo>
                  <a:lnTo>
                    <a:pt x="829" y="4993"/>
                  </a:lnTo>
                  <a:lnTo>
                    <a:pt x="829" y="4993"/>
                  </a:lnTo>
                  <a:lnTo>
                    <a:pt x="926" y="5091"/>
                  </a:lnTo>
                  <a:lnTo>
                    <a:pt x="1024" y="5139"/>
                  </a:lnTo>
                  <a:lnTo>
                    <a:pt x="1121" y="5188"/>
                  </a:lnTo>
                  <a:lnTo>
                    <a:pt x="1243" y="5212"/>
                  </a:lnTo>
                  <a:lnTo>
                    <a:pt x="1243" y="5212"/>
                  </a:lnTo>
                  <a:lnTo>
                    <a:pt x="1389" y="5188"/>
                  </a:lnTo>
                  <a:lnTo>
                    <a:pt x="1511" y="5115"/>
                  </a:lnTo>
                  <a:lnTo>
                    <a:pt x="6065" y="2144"/>
                  </a:lnTo>
                  <a:lnTo>
                    <a:pt x="6065" y="2144"/>
                  </a:lnTo>
                  <a:lnTo>
                    <a:pt x="6528" y="2363"/>
                  </a:lnTo>
                  <a:lnTo>
                    <a:pt x="7088" y="2582"/>
                  </a:lnTo>
                  <a:lnTo>
                    <a:pt x="7770" y="2826"/>
                  </a:lnTo>
                  <a:lnTo>
                    <a:pt x="8501" y="3045"/>
                  </a:lnTo>
                  <a:lnTo>
                    <a:pt x="9280" y="3240"/>
                  </a:lnTo>
                  <a:lnTo>
                    <a:pt x="10060" y="3386"/>
                  </a:lnTo>
                  <a:lnTo>
                    <a:pt x="10425" y="3435"/>
                  </a:lnTo>
                  <a:lnTo>
                    <a:pt x="10790" y="3483"/>
                  </a:lnTo>
                  <a:lnTo>
                    <a:pt x="11156" y="3483"/>
                  </a:lnTo>
                  <a:lnTo>
                    <a:pt x="11497" y="3483"/>
                  </a:lnTo>
                  <a:lnTo>
                    <a:pt x="12178" y="5188"/>
                  </a:lnTo>
                  <a:lnTo>
                    <a:pt x="12178" y="5188"/>
                  </a:lnTo>
                  <a:lnTo>
                    <a:pt x="12227" y="5237"/>
                  </a:lnTo>
                  <a:lnTo>
                    <a:pt x="12276" y="5286"/>
                  </a:lnTo>
                  <a:lnTo>
                    <a:pt x="12349" y="5310"/>
                  </a:lnTo>
                  <a:lnTo>
                    <a:pt x="12422" y="5334"/>
                  </a:lnTo>
                  <a:lnTo>
                    <a:pt x="13347" y="5334"/>
                  </a:lnTo>
                </a:path>
              </a:pathLst>
            </a:custGeom>
            <a:grpFill/>
            <a:ln w="9525" cap="rnd" cmpd="sng">
              <a:solidFill>
                <a:schemeClr val="bg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28;p39">
              <a:extLst>
                <a:ext uri="{FF2B5EF4-FFF2-40B4-BE49-F238E27FC236}">
                  <a16:creationId xmlns:a16="http://schemas.microsoft.com/office/drawing/2014/main" id="{7659A85C-44C9-C5E5-8E22-149499BE202C}"/>
                </a:ext>
              </a:extLst>
            </p:cNvPr>
            <p:cNvSpPr/>
            <p:nvPr/>
          </p:nvSpPr>
          <p:spPr>
            <a:xfrm>
              <a:off x="6352025" y="5109100"/>
              <a:ext cx="19500" cy="18900"/>
            </a:xfrm>
            <a:custGeom>
              <a:avLst/>
              <a:gdLst/>
              <a:ahLst/>
              <a:cxnLst/>
              <a:rect l="l" t="t" r="r" b="b"/>
              <a:pathLst>
                <a:path w="780" h="756" extrusionOk="0">
                  <a:moveTo>
                    <a:pt x="317" y="1"/>
                  </a:moveTo>
                  <a:lnTo>
                    <a:pt x="244" y="25"/>
                  </a:lnTo>
                  <a:lnTo>
                    <a:pt x="122" y="98"/>
                  </a:lnTo>
                  <a:lnTo>
                    <a:pt x="49" y="220"/>
                  </a:lnTo>
                  <a:lnTo>
                    <a:pt x="25" y="293"/>
                  </a:lnTo>
                  <a:lnTo>
                    <a:pt x="0" y="390"/>
                  </a:lnTo>
                  <a:lnTo>
                    <a:pt x="25" y="463"/>
                  </a:lnTo>
                  <a:lnTo>
                    <a:pt x="49" y="536"/>
                  </a:lnTo>
                  <a:lnTo>
                    <a:pt x="122" y="658"/>
                  </a:lnTo>
                  <a:lnTo>
                    <a:pt x="244" y="731"/>
                  </a:lnTo>
                  <a:lnTo>
                    <a:pt x="317" y="756"/>
                  </a:lnTo>
                  <a:lnTo>
                    <a:pt x="463" y="756"/>
                  </a:lnTo>
                  <a:lnTo>
                    <a:pt x="536" y="731"/>
                  </a:lnTo>
                  <a:lnTo>
                    <a:pt x="658" y="658"/>
                  </a:lnTo>
                  <a:lnTo>
                    <a:pt x="755" y="536"/>
                  </a:lnTo>
                  <a:lnTo>
                    <a:pt x="780" y="463"/>
                  </a:lnTo>
                  <a:lnTo>
                    <a:pt x="780" y="390"/>
                  </a:lnTo>
                  <a:lnTo>
                    <a:pt x="780" y="293"/>
                  </a:lnTo>
                  <a:lnTo>
                    <a:pt x="755" y="220"/>
                  </a:lnTo>
                  <a:lnTo>
                    <a:pt x="658" y="98"/>
                  </a:lnTo>
                  <a:lnTo>
                    <a:pt x="536" y="25"/>
                  </a:lnTo>
                  <a:lnTo>
                    <a:pt x="463" y="1"/>
                  </a:lnTo>
                  <a:close/>
                </a:path>
              </a:pathLst>
            </a:custGeom>
            <a:grpFill/>
            <a:ln w="9525" cap="flat" cmpd="sng">
              <a:solidFill>
                <a:schemeClr val="bg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693361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62B34AE-A413-422C-8151-FE66D6426A28}"/>
              </a:ext>
            </a:extLst>
          </p:cNvPr>
          <p:cNvSpPr txBox="1">
            <a:spLocks/>
          </p:cNvSpPr>
          <p:nvPr/>
        </p:nvSpPr>
        <p:spPr>
          <a:xfrm>
            <a:off x="1075765" y="1095318"/>
            <a:ext cx="4311781" cy="5641779"/>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pt-PT" sz="2200" dirty="0">
                <a:solidFill>
                  <a:schemeClr val="tx1">
                    <a:lumMod val="50000"/>
                  </a:schemeClr>
                </a:solidFill>
                <a:latin typeface="Calibri"/>
                <a:cs typeface="Calibri"/>
              </a:rPr>
              <a:t>Exemplo: Nas terras altas da Escócia, os lobos foram caçados até à extinção</a:t>
            </a:r>
            <a:r>
              <a:rPr lang="en-US" sz="2200" dirty="0">
                <a:solidFill>
                  <a:schemeClr val="tx1">
                    <a:lumMod val="50000"/>
                  </a:schemeClr>
                </a:solidFill>
                <a:latin typeface="Calibri"/>
                <a:cs typeface="Calibri"/>
              </a:rPr>
              <a:t>. </a:t>
            </a:r>
            <a:endParaRPr lang="en-US" sz="2200" dirty="0">
              <a:solidFill>
                <a:schemeClr val="tx1">
                  <a:lumMod val="50000"/>
                </a:schemeClr>
              </a:solidFill>
              <a:latin typeface="Calibri" panose="020F0502020204030204" pitchFamily="34" charset="0"/>
              <a:cs typeface="Calibri"/>
            </a:endParaRPr>
          </a:p>
          <a:p>
            <a:pPr marL="0" indent="0" algn="just">
              <a:buNone/>
            </a:pPr>
            <a:r>
              <a:rPr lang="en-US" sz="2200" dirty="0">
                <a:solidFill>
                  <a:schemeClr val="tx1">
                    <a:lumMod val="50000"/>
                  </a:schemeClr>
                </a:solidFill>
                <a:latin typeface="Calibri" panose="020F0502020204030204" pitchFamily="34" charset="0"/>
              </a:rPr>
              <a:t>… </a:t>
            </a:r>
            <a:r>
              <a:rPr lang="pt-PT" sz="2200" dirty="0">
                <a:solidFill>
                  <a:schemeClr val="tx1">
                    <a:lumMod val="50000"/>
                  </a:schemeClr>
                </a:solidFill>
                <a:latin typeface="Calibri" panose="020F0502020204030204" pitchFamily="34" charset="0"/>
              </a:rPr>
              <a:t>sem predadores, a população de veados expande-se</a:t>
            </a:r>
            <a:r>
              <a:rPr lang="en-US" sz="2200" dirty="0">
                <a:solidFill>
                  <a:schemeClr val="tx1">
                    <a:lumMod val="50000"/>
                  </a:schemeClr>
                </a:solidFill>
                <a:latin typeface="Calibri" panose="020F0502020204030204" pitchFamily="34" charset="0"/>
              </a:rPr>
              <a:t>.</a:t>
            </a:r>
          </a:p>
          <a:p>
            <a:pPr marL="0" indent="0" algn="just">
              <a:buNone/>
            </a:pPr>
            <a:r>
              <a:rPr lang="en-US" sz="2200" dirty="0">
                <a:solidFill>
                  <a:schemeClr val="tx1">
                    <a:lumMod val="50000"/>
                  </a:schemeClr>
                </a:solidFill>
                <a:latin typeface="Calibri" panose="020F0502020204030204" pitchFamily="34" charset="0"/>
              </a:rPr>
              <a:t>… </a:t>
            </a:r>
            <a:r>
              <a:rPr lang="pt-PT" sz="2200" dirty="0">
                <a:solidFill>
                  <a:schemeClr val="tx1">
                    <a:lumMod val="50000"/>
                  </a:schemeClr>
                </a:solidFill>
                <a:latin typeface="Calibri" panose="020F0502020204030204" pitchFamily="34" charset="0"/>
              </a:rPr>
              <a:t>os veados esfomeados comem toda a vegetação, incluindo as árvores jovens</a:t>
            </a:r>
            <a:r>
              <a:rPr lang="en-US" sz="2200" dirty="0">
                <a:solidFill>
                  <a:schemeClr val="tx1">
                    <a:lumMod val="50000"/>
                  </a:schemeClr>
                </a:solidFill>
                <a:latin typeface="Calibri" panose="020F0502020204030204" pitchFamily="34" charset="0"/>
              </a:rPr>
              <a:t>.</a:t>
            </a:r>
          </a:p>
          <a:p>
            <a:pPr marL="0" indent="0" algn="just">
              <a:buNone/>
            </a:pPr>
            <a:r>
              <a:rPr lang="en-US" sz="2200" dirty="0">
                <a:solidFill>
                  <a:schemeClr val="tx1">
                    <a:lumMod val="50000"/>
                  </a:schemeClr>
                </a:solidFill>
                <a:latin typeface="Calibri" panose="020F0502020204030204" pitchFamily="34" charset="0"/>
              </a:rPr>
              <a:t>… </a:t>
            </a:r>
            <a:r>
              <a:rPr lang="pt-PT" sz="2200" dirty="0">
                <a:solidFill>
                  <a:schemeClr val="tx1">
                    <a:lumMod val="50000"/>
                  </a:schemeClr>
                </a:solidFill>
                <a:latin typeface="Calibri" panose="020F0502020204030204" pitchFamily="34" charset="0"/>
              </a:rPr>
              <a:t>sem árvores, não há habitat para aves, morcegos e outras espécies florestais</a:t>
            </a:r>
            <a:r>
              <a:rPr lang="en-US" sz="2200" dirty="0">
                <a:solidFill>
                  <a:schemeClr val="tx1">
                    <a:lumMod val="50000"/>
                  </a:schemeClr>
                </a:solidFill>
                <a:latin typeface="Calibri" panose="020F0502020204030204" pitchFamily="34" charset="0"/>
              </a:rPr>
              <a:t>.</a:t>
            </a:r>
          </a:p>
          <a:p>
            <a:pPr marL="0" indent="0" algn="just">
              <a:buNone/>
            </a:pPr>
            <a:r>
              <a:rPr lang="en-US" sz="2200" dirty="0">
                <a:solidFill>
                  <a:schemeClr val="tx1">
                    <a:lumMod val="50000"/>
                  </a:schemeClr>
                </a:solidFill>
                <a:latin typeface="Calibri" panose="020F0502020204030204" pitchFamily="34" charset="0"/>
              </a:rPr>
              <a:t>… </a:t>
            </a:r>
            <a:r>
              <a:rPr lang="pt-PT" sz="2200" dirty="0">
                <a:solidFill>
                  <a:schemeClr val="tx1">
                    <a:lumMod val="50000"/>
                  </a:schemeClr>
                </a:solidFill>
                <a:latin typeface="Calibri" panose="020F0502020204030204" pitchFamily="34" charset="0"/>
              </a:rPr>
              <a:t>Sem morcegos e pássaros para os comerem, ou outros insetos para competirem, as zonas das terras altas estão inundadas de mosquitos que picam durante todo o Verão</a:t>
            </a:r>
            <a:r>
              <a:rPr lang="en-US" sz="2200" dirty="0">
                <a:solidFill>
                  <a:schemeClr val="tx1">
                    <a:lumMod val="50000"/>
                  </a:schemeClr>
                </a:solidFill>
                <a:latin typeface="Calibri" panose="020F0502020204030204" pitchFamily="34" charset="0"/>
              </a:rPr>
              <a:t>. </a:t>
            </a:r>
          </a:p>
          <a:p>
            <a:pPr marL="0" indent="0" algn="just">
              <a:buNone/>
            </a:pPr>
            <a:endParaRPr lang="en-US" sz="2200" dirty="0">
              <a:solidFill>
                <a:schemeClr val="tx1">
                  <a:lumMod val="50000"/>
                </a:schemeClr>
              </a:solidFill>
            </a:endParaRPr>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17948" y="1705999"/>
            <a:ext cx="2811701" cy="2116713"/>
          </a:xfrm>
          <a:prstGeom prst="rect">
            <a:avLst/>
          </a:prstGeo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0181" y="3879283"/>
            <a:ext cx="4199468" cy="2370139"/>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45012" y="930130"/>
            <a:ext cx="2963974" cy="2194842"/>
          </a:xfrm>
          <a:prstGeom prst="rect">
            <a:avLst/>
          </a:prstGeom>
        </p:spPr>
      </p:pic>
      <p:sp>
        <p:nvSpPr>
          <p:cNvPr id="5" name="TextBox 4">
            <a:extLst>
              <a:ext uri="{FF2B5EF4-FFF2-40B4-BE49-F238E27FC236}">
                <a16:creationId xmlns:a16="http://schemas.microsoft.com/office/drawing/2014/main" id="{8A1220E6-A7C0-9DCD-7564-ECC3DA70D403}"/>
              </a:ext>
            </a:extLst>
          </p:cNvPr>
          <p:cNvSpPr txBox="1"/>
          <p:nvPr/>
        </p:nvSpPr>
        <p:spPr>
          <a:xfrm>
            <a:off x="5997065" y="5242070"/>
            <a:ext cx="133311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err="1"/>
              <a:t>Enxames</a:t>
            </a:r>
            <a:r>
              <a:rPr lang="en-GB" sz="1400" dirty="0"/>
              <a:t> de mosquitos </a:t>
            </a:r>
            <a:endParaRPr lang="en-US" sz="1400" dirty="0"/>
          </a:p>
        </p:txBody>
      </p:sp>
      <p:sp>
        <p:nvSpPr>
          <p:cNvPr id="9" name="Text Placeholder 12">
            <a:extLst>
              <a:ext uri="{FF2B5EF4-FFF2-40B4-BE49-F238E27FC236}">
                <a16:creationId xmlns:a16="http://schemas.microsoft.com/office/drawing/2014/main" id="{55185129-0D56-9157-1168-55DADA99877E}"/>
              </a:ext>
            </a:extLst>
          </p:cNvPr>
          <p:cNvSpPr txBox="1">
            <a:spLocks/>
          </p:cNvSpPr>
          <p:nvPr/>
        </p:nvSpPr>
        <p:spPr>
          <a:xfrm>
            <a:off x="2063058" y="241226"/>
            <a:ext cx="6288462" cy="99265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3600" b="1"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E" dirty="0">
                <a:solidFill>
                  <a:srgbClr val="354F92"/>
                </a:solidFill>
              </a:rPr>
              <a:t>2) </a:t>
            </a:r>
            <a:r>
              <a:rPr lang="en-IE" dirty="0" err="1">
                <a:solidFill>
                  <a:srgbClr val="354F92"/>
                </a:solidFill>
              </a:rPr>
              <a:t>Diversidade</a:t>
            </a:r>
            <a:r>
              <a:rPr lang="en-IE" dirty="0">
                <a:solidFill>
                  <a:srgbClr val="354F92"/>
                </a:solidFill>
              </a:rPr>
              <a:t> de </a:t>
            </a:r>
            <a:r>
              <a:rPr lang="en-IE" dirty="0" err="1">
                <a:solidFill>
                  <a:srgbClr val="354F92"/>
                </a:solidFill>
              </a:rPr>
              <a:t>espécies</a:t>
            </a:r>
            <a:r>
              <a:rPr lang="en-IE" dirty="0">
                <a:solidFill>
                  <a:srgbClr val="354F92"/>
                </a:solidFill>
              </a:rPr>
              <a:t> </a:t>
            </a:r>
          </a:p>
        </p:txBody>
      </p:sp>
      <p:grpSp>
        <p:nvGrpSpPr>
          <p:cNvPr id="8" name="Group 7">
            <a:extLst>
              <a:ext uri="{FF2B5EF4-FFF2-40B4-BE49-F238E27FC236}">
                <a16:creationId xmlns:a16="http://schemas.microsoft.com/office/drawing/2014/main" id="{14ADB837-998E-2245-10F3-868285E26601}"/>
              </a:ext>
            </a:extLst>
          </p:cNvPr>
          <p:cNvGrpSpPr/>
          <p:nvPr/>
        </p:nvGrpSpPr>
        <p:grpSpPr>
          <a:xfrm>
            <a:off x="1161347" y="120904"/>
            <a:ext cx="739174" cy="809226"/>
            <a:chOff x="1242627" y="120904"/>
            <a:chExt cx="739174" cy="809226"/>
          </a:xfrm>
        </p:grpSpPr>
        <p:sp>
          <p:nvSpPr>
            <p:cNvPr id="10" name="Freeform 294">
              <a:extLst>
                <a:ext uri="{FF2B5EF4-FFF2-40B4-BE49-F238E27FC236}">
                  <a16:creationId xmlns:a16="http://schemas.microsoft.com/office/drawing/2014/main" id="{FC5C7976-7955-95E7-7791-577DAD96F14F}"/>
                </a:ext>
              </a:extLst>
            </p:cNvPr>
            <p:cNvSpPr>
              <a:spLocks noChangeArrowheads="1"/>
            </p:cNvSpPr>
            <p:nvPr/>
          </p:nvSpPr>
          <p:spPr bwMode="auto">
            <a:xfrm>
              <a:off x="1242627" y="120904"/>
              <a:ext cx="739174" cy="809226"/>
            </a:xfrm>
            <a:custGeom>
              <a:avLst/>
              <a:gdLst>
                <a:gd name="T0" fmla="*/ 800 w 1609"/>
                <a:gd name="T1" fmla="*/ 1607 h 1608"/>
                <a:gd name="T2" fmla="*/ 800 w 1609"/>
                <a:gd name="T3" fmla="*/ 1607 h 1608"/>
                <a:gd name="T4" fmla="*/ 234 w 1609"/>
                <a:gd name="T5" fmla="*/ 1374 h 1608"/>
                <a:gd name="T6" fmla="*/ 0 w 1609"/>
                <a:gd name="T7" fmla="*/ 808 h 1608"/>
                <a:gd name="T8" fmla="*/ 234 w 1609"/>
                <a:gd name="T9" fmla="*/ 243 h 1608"/>
                <a:gd name="T10" fmla="*/ 800 w 1609"/>
                <a:gd name="T11" fmla="*/ 0 h 1608"/>
                <a:gd name="T12" fmla="*/ 1374 w 1609"/>
                <a:gd name="T13" fmla="*/ 243 h 1608"/>
                <a:gd name="T14" fmla="*/ 1608 w 1609"/>
                <a:gd name="T15" fmla="*/ 808 h 1608"/>
                <a:gd name="T16" fmla="*/ 1374 w 1609"/>
                <a:gd name="T17" fmla="*/ 1374 h 1608"/>
                <a:gd name="T18" fmla="*/ 800 w 1609"/>
                <a:gd name="T19" fmla="*/ 1607 h 1608"/>
                <a:gd name="T20" fmla="*/ 800 w 1609"/>
                <a:gd name="T21" fmla="*/ 108 h 1608"/>
                <a:gd name="T22" fmla="*/ 800 w 1609"/>
                <a:gd name="T23" fmla="*/ 108 h 1608"/>
                <a:gd name="T24" fmla="*/ 306 w 1609"/>
                <a:gd name="T25" fmla="*/ 315 h 1608"/>
                <a:gd name="T26" fmla="*/ 108 w 1609"/>
                <a:gd name="T27" fmla="*/ 808 h 1608"/>
                <a:gd name="T28" fmla="*/ 306 w 1609"/>
                <a:gd name="T29" fmla="*/ 1302 h 1608"/>
                <a:gd name="T30" fmla="*/ 800 w 1609"/>
                <a:gd name="T31" fmla="*/ 1508 h 1608"/>
                <a:gd name="T32" fmla="*/ 1293 w 1609"/>
                <a:gd name="T33" fmla="*/ 1302 h 1608"/>
                <a:gd name="T34" fmla="*/ 1500 w 1609"/>
                <a:gd name="T35" fmla="*/ 808 h 1608"/>
                <a:gd name="T36" fmla="*/ 1293 w 1609"/>
                <a:gd name="T37" fmla="*/ 315 h 1608"/>
                <a:gd name="T38" fmla="*/ 800 w 1609"/>
                <a:gd name="T39" fmla="*/ 108 h 1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09" h="1608">
                  <a:moveTo>
                    <a:pt x="800" y="1607"/>
                  </a:moveTo>
                  <a:lnTo>
                    <a:pt x="800" y="1607"/>
                  </a:lnTo>
                  <a:cubicBezTo>
                    <a:pt x="593" y="1607"/>
                    <a:pt x="387" y="1527"/>
                    <a:pt x="234" y="1374"/>
                  </a:cubicBezTo>
                  <a:cubicBezTo>
                    <a:pt x="81" y="1221"/>
                    <a:pt x="0" y="1024"/>
                    <a:pt x="0" y="808"/>
                  </a:cubicBezTo>
                  <a:cubicBezTo>
                    <a:pt x="0" y="593"/>
                    <a:pt x="81" y="386"/>
                    <a:pt x="234" y="243"/>
                  </a:cubicBezTo>
                  <a:cubicBezTo>
                    <a:pt x="387" y="90"/>
                    <a:pt x="593" y="0"/>
                    <a:pt x="800" y="0"/>
                  </a:cubicBezTo>
                  <a:cubicBezTo>
                    <a:pt x="1015" y="0"/>
                    <a:pt x="1221" y="90"/>
                    <a:pt x="1374" y="243"/>
                  </a:cubicBezTo>
                  <a:cubicBezTo>
                    <a:pt x="1527" y="386"/>
                    <a:pt x="1608" y="593"/>
                    <a:pt x="1608" y="808"/>
                  </a:cubicBezTo>
                  <a:cubicBezTo>
                    <a:pt x="1608" y="1024"/>
                    <a:pt x="1527" y="1221"/>
                    <a:pt x="1374" y="1374"/>
                  </a:cubicBezTo>
                  <a:cubicBezTo>
                    <a:pt x="1221" y="1527"/>
                    <a:pt x="1015" y="1607"/>
                    <a:pt x="800" y="1607"/>
                  </a:cubicBezTo>
                  <a:close/>
                  <a:moveTo>
                    <a:pt x="800" y="108"/>
                  </a:moveTo>
                  <a:lnTo>
                    <a:pt x="800" y="108"/>
                  </a:lnTo>
                  <a:cubicBezTo>
                    <a:pt x="620" y="108"/>
                    <a:pt x="441" y="180"/>
                    <a:pt x="306" y="315"/>
                  </a:cubicBezTo>
                  <a:cubicBezTo>
                    <a:pt x="180" y="449"/>
                    <a:pt x="108" y="620"/>
                    <a:pt x="108" y="808"/>
                  </a:cubicBezTo>
                  <a:cubicBezTo>
                    <a:pt x="108" y="997"/>
                    <a:pt x="180" y="1167"/>
                    <a:pt x="306" y="1302"/>
                  </a:cubicBezTo>
                  <a:cubicBezTo>
                    <a:pt x="441" y="1437"/>
                    <a:pt x="620" y="1508"/>
                    <a:pt x="800" y="1508"/>
                  </a:cubicBezTo>
                  <a:cubicBezTo>
                    <a:pt x="988" y="1508"/>
                    <a:pt x="1168" y="1437"/>
                    <a:pt x="1293" y="1302"/>
                  </a:cubicBezTo>
                  <a:cubicBezTo>
                    <a:pt x="1428" y="1167"/>
                    <a:pt x="1500" y="997"/>
                    <a:pt x="1500" y="808"/>
                  </a:cubicBezTo>
                  <a:cubicBezTo>
                    <a:pt x="1500" y="620"/>
                    <a:pt x="1428" y="449"/>
                    <a:pt x="1293" y="315"/>
                  </a:cubicBezTo>
                  <a:cubicBezTo>
                    <a:pt x="1168" y="180"/>
                    <a:pt x="988" y="108"/>
                    <a:pt x="800" y="108"/>
                  </a:cubicBezTo>
                  <a:close/>
                </a:path>
              </a:pathLst>
            </a:custGeom>
            <a:solidFill>
              <a:srgbClr val="354F92"/>
            </a:solidFill>
            <a:ln>
              <a:solidFill>
                <a:srgbClr val="354F92"/>
              </a:solidFill>
            </a:ln>
            <a:effectLst/>
          </p:spPr>
          <p:txBody>
            <a:bodyPr wrap="none" anchor="ctr"/>
            <a:lstStyle/>
            <a:p>
              <a:endParaRPr lang="es-MX" dirty="0">
                <a:solidFill>
                  <a:srgbClr val="354F92"/>
                </a:solidFill>
              </a:endParaRPr>
            </a:p>
          </p:txBody>
        </p:sp>
        <p:grpSp>
          <p:nvGrpSpPr>
            <p:cNvPr id="13" name="Google Shape;725;p39">
              <a:extLst>
                <a:ext uri="{FF2B5EF4-FFF2-40B4-BE49-F238E27FC236}">
                  <a16:creationId xmlns:a16="http://schemas.microsoft.com/office/drawing/2014/main" id="{BC239482-4F0C-B319-2528-2A0D45971B04}"/>
                </a:ext>
              </a:extLst>
            </p:cNvPr>
            <p:cNvGrpSpPr/>
            <p:nvPr/>
          </p:nvGrpSpPr>
          <p:grpSpPr>
            <a:xfrm>
              <a:off x="1347555" y="370518"/>
              <a:ext cx="471779" cy="238060"/>
              <a:chOff x="5937975" y="5081700"/>
              <a:chExt cx="481050" cy="261850"/>
            </a:xfrm>
            <a:solidFill>
              <a:srgbClr val="354F92"/>
            </a:solidFill>
          </p:grpSpPr>
          <p:sp>
            <p:nvSpPr>
              <p:cNvPr id="14" name="Google Shape;726;p39">
                <a:extLst>
                  <a:ext uri="{FF2B5EF4-FFF2-40B4-BE49-F238E27FC236}">
                    <a16:creationId xmlns:a16="http://schemas.microsoft.com/office/drawing/2014/main" id="{3978B0CA-EBBF-5A67-7B67-A63EACB0C569}"/>
                  </a:ext>
                </a:extLst>
              </p:cNvPr>
              <p:cNvSpPr/>
              <p:nvPr/>
            </p:nvSpPr>
            <p:spPr>
              <a:xfrm>
                <a:off x="6104200" y="5081700"/>
                <a:ext cx="314825" cy="215575"/>
              </a:xfrm>
              <a:custGeom>
                <a:avLst/>
                <a:gdLst/>
                <a:ahLst/>
                <a:cxnLst/>
                <a:rect l="l" t="t" r="r" b="b"/>
                <a:pathLst>
                  <a:path w="12593" h="8623" fill="none" extrusionOk="0">
                    <a:moveTo>
                      <a:pt x="5481" y="8622"/>
                    </a:moveTo>
                    <a:lnTo>
                      <a:pt x="5481" y="8622"/>
                    </a:lnTo>
                    <a:lnTo>
                      <a:pt x="6017" y="8574"/>
                    </a:lnTo>
                    <a:lnTo>
                      <a:pt x="6382" y="8525"/>
                    </a:lnTo>
                    <a:lnTo>
                      <a:pt x="6796" y="8452"/>
                    </a:lnTo>
                    <a:lnTo>
                      <a:pt x="7234" y="8354"/>
                    </a:lnTo>
                    <a:lnTo>
                      <a:pt x="7697" y="8257"/>
                    </a:lnTo>
                    <a:lnTo>
                      <a:pt x="8184" y="8086"/>
                    </a:lnTo>
                    <a:lnTo>
                      <a:pt x="8671" y="7892"/>
                    </a:lnTo>
                    <a:lnTo>
                      <a:pt x="9134" y="7648"/>
                    </a:lnTo>
                    <a:lnTo>
                      <a:pt x="9353" y="7526"/>
                    </a:lnTo>
                    <a:lnTo>
                      <a:pt x="9597" y="7356"/>
                    </a:lnTo>
                    <a:lnTo>
                      <a:pt x="9792" y="7185"/>
                    </a:lnTo>
                    <a:lnTo>
                      <a:pt x="9986" y="7015"/>
                    </a:lnTo>
                    <a:lnTo>
                      <a:pt x="10181" y="6820"/>
                    </a:lnTo>
                    <a:lnTo>
                      <a:pt x="10376" y="6601"/>
                    </a:lnTo>
                    <a:lnTo>
                      <a:pt x="10522" y="6357"/>
                    </a:lnTo>
                    <a:lnTo>
                      <a:pt x="10668" y="6114"/>
                    </a:lnTo>
                    <a:lnTo>
                      <a:pt x="10814" y="5846"/>
                    </a:lnTo>
                    <a:lnTo>
                      <a:pt x="10912" y="5554"/>
                    </a:lnTo>
                    <a:lnTo>
                      <a:pt x="11009" y="5261"/>
                    </a:lnTo>
                    <a:lnTo>
                      <a:pt x="11082" y="4945"/>
                    </a:lnTo>
                    <a:lnTo>
                      <a:pt x="11131" y="4579"/>
                    </a:lnTo>
                    <a:lnTo>
                      <a:pt x="11155" y="4214"/>
                    </a:lnTo>
                    <a:lnTo>
                      <a:pt x="11155" y="4214"/>
                    </a:lnTo>
                    <a:lnTo>
                      <a:pt x="11155" y="3873"/>
                    </a:lnTo>
                    <a:lnTo>
                      <a:pt x="11131" y="3435"/>
                    </a:lnTo>
                    <a:lnTo>
                      <a:pt x="11131" y="2972"/>
                    </a:lnTo>
                    <a:lnTo>
                      <a:pt x="11131" y="2753"/>
                    </a:lnTo>
                    <a:lnTo>
                      <a:pt x="11180" y="2582"/>
                    </a:lnTo>
                    <a:lnTo>
                      <a:pt x="12032" y="2607"/>
                    </a:lnTo>
                    <a:lnTo>
                      <a:pt x="11594" y="2120"/>
                    </a:lnTo>
                    <a:lnTo>
                      <a:pt x="11594" y="2120"/>
                    </a:lnTo>
                    <a:lnTo>
                      <a:pt x="11764" y="2046"/>
                    </a:lnTo>
                    <a:lnTo>
                      <a:pt x="11935" y="1973"/>
                    </a:lnTo>
                    <a:lnTo>
                      <a:pt x="12300" y="1827"/>
                    </a:lnTo>
                    <a:lnTo>
                      <a:pt x="12568" y="1730"/>
                    </a:lnTo>
                    <a:lnTo>
                      <a:pt x="12592" y="1681"/>
                    </a:lnTo>
                    <a:lnTo>
                      <a:pt x="12592" y="1657"/>
                    </a:lnTo>
                    <a:lnTo>
                      <a:pt x="12568" y="1632"/>
                    </a:lnTo>
                    <a:lnTo>
                      <a:pt x="12568" y="1632"/>
                    </a:lnTo>
                    <a:lnTo>
                      <a:pt x="12203" y="1511"/>
                    </a:lnTo>
                    <a:lnTo>
                      <a:pt x="11789" y="1389"/>
                    </a:lnTo>
                    <a:lnTo>
                      <a:pt x="11302" y="1267"/>
                    </a:lnTo>
                    <a:lnTo>
                      <a:pt x="11302" y="1267"/>
                    </a:lnTo>
                    <a:lnTo>
                      <a:pt x="11082" y="1024"/>
                    </a:lnTo>
                    <a:lnTo>
                      <a:pt x="10863" y="780"/>
                    </a:lnTo>
                    <a:lnTo>
                      <a:pt x="10547" y="512"/>
                    </a:lnTo>
                    <a:lnTo>
                      <a:pt x="10352" y="390"/>
                    </a:lnTo>
                    <a:lnTo>
                      <a:pt x="10157" y="269"/>
                    </a:lnTo>
                    <a:lnTo>
                      <a:pt x="9938" y="171"/>
                    </a:lnTo>
                    <a:lnTo>
                      <a:pt x="9719" y="98"/>
                    </a:lnTo>
                    <a:lnTo>
                      <a:pt x="9475" y="25"/>
                    </a:lnTo>
                    <a:lnTo>
                      <a:pt x="9231" y="1"/>
                    </a:lnTo>
                    <a:lnTo>
                      <a:pt x="8964" y="25"/>
                    </a:lnTo>
                    <a:lnTo>
                      <a:pt x="8696" y="74"/>
                    </a:lnTo>
                    <a:lnTo>
                      <a:pt x="8696" y="74"/>
                    </a:lnTo>
                    <a:lnTo>
                      <a:pt x="8501" y="122"/>
                    </a:lnTo>
                    <a:lnTo>
                      <a:pt x="8306" y="171"/>
                    </a:lnTo>
                    <a:lnTo>
                      <a:pt x="8111" y="269"/>
                    </a:lnTo>
                    <a:lnTo>
                      <a:pt x="7916" y="366"/>
                    </a:lnTo>
                    <a:lnTo>
                      <a:pt x="7746" y="488"/>
                    </a:lnTo>
                    <a:lnTo>
                      <a:pt x="7575" y="610"/>
                    </a:lnTo>
                    <a:lnTo>
                      <a:pt x="7405" y="756"/>
                    </a:lnTo>
                    <a:lnTo>
                      <a:pt x="7283" y="926"/>
                    </a:lnTo>
                    <a:lnTo>
                      <a:pt x="7137" y="1097"/>
                    </a:lnTo>
                    <a:lnTo>
                      <a:pt x="7039" y="1267"/>
                    </a:lnTo>
                    <a:lnTo>
                      <a:pt x="6942" y="1462"/>
                    </a:lnTo>
                    <a:lnTo>
                      <a:pt x="6845" y="1657"/>
                    </a:lnTo>
                    <a:lnTo>
                      <a:pt x="6796" y="1876"/>
                    </a:lnTo>
                    <a:lnTo>
                      <a:pt x="6747" y="2095"/>
                    </a:lnTo>
                    <a:lnTo>
                      <a:pt x="6723" y="2339"/>
                    </a:lnTo>
                    <a:lnTo>
                      <a:pt x="6723" y="2558"/>
                    </a:lnTo>
                    <a:lnTo>
                      <a:pt x="1" y="4360"/>
                    </a:lnTo>
                    <a:lnTo>
                      <a:pt x="1" y="4360"/>
                    </a:lnTo>
                    <a:lnTo>
                      <a:pt x="318" y="4579"/>
                    </a:lnTo>
                    <a:lnTo>
                      <a:pt x="634" y="4799"/>
                    </a:lnTo>
                    <a:lnTo>
                      <a:pt x="951" y="5018"/>
                    </a:lnTo>
                    <a:lnTo>
                      <a:pt x="1267" y="5188"/>
                    </a:lnTo>
                    <a:lnTo>
                      <a:pt x="1608" y="5359"/>
                    </a:lnTo>
                    <a:lnTo>
                      <a:pt x="1925" y="5481"/>
                    </a:lnTo>
                    <a:lnTo>
                      <a:pt x="2266" y="5602"/>
                    </a:lnTo>
                    <a:lnTo>
                      <a:pt x="2583" y="5724"/>
                    </a:lnTo>
                    <a:lnTo>
                      <a:pt x="2923" y="5797"/>
                    </a:lnTo>
                    <a:lnTo>
                      <a:pt x="3264" y="5846"/>
                    </a:lnTo>
                    <a:lnTo>
                      <a:pt x="3581" y="5895"/>
                    </a:lnTo>
                    <a:lnTo>
                      <a:pt x="3922" y="5919"/>
                    </a:lnTo>
                    <a:lnTo>
                      <a:pt x="4263" y="5919"/>
                    </a:lnTo>
                    <a:lnTo>
                      <a:pt x="4604" y="5895"/>
                    </a:lnTo>
                    <a:lnTo>
                      <a:pt x="4945" y="5846"/>
                    </a:lnTo>
                    <a:lnTo>
                      <a:pt x="5286" y="5797"/>
                    </a:lnTo>
                    <a:lnTo>
                      <a:pt x="5286" y="5797"/>
                    </a:lnTo>
                    <a:lnTo>
                      <a:pt x="5603" y="5700"/>
                    </a:lnTo>
                    <a:lnTo>
                      <a:pt x="5919" y="5627"/>
                    </a:lnTo>
                    <a:lnTo>
                      <a:pt x="6455" y="5407"/>
                    </a:lnTo>
                    <a:lnTo>
                      <a:pt x="6942" y="5188"/>
                    </a:lnTo>
                    <a:lnTo>
                      <a:pt x="7356" y="4969"/>
                    </a:lnTo>
                    <a:lnTo>
                      <a:pt x="7697" y="4750"/>
                    </a:lnTo>
                    <a:lnTo>
                      <a:pt x="7941" y="4579"/>
                    </a:lnTo>
                    <a:lnTo>
                      <a:pt x="8160" y="4409"/>
                    </a:lnTo>
                    <a:lnTo>
                      <a:pt x="8160" y="4409"/>
                    </a:lnTo>
                    <a:lnTo>
                      <a:pt x="8233" y="4360"/>
                    </a:lnTo>
                    <a:lnTo>
                      <a:pt x="8330" y="4336"/>
                    </a:lnTo>
                    <a:lnTo>
                      <a:pt x="8428" y="4360"/>
                    </a:lnTo>
                    <a:lnTo>
                      <a:pt x="8501" y="4409"/>
                    </a:lnTo>
                  </a:path>
                </a:pathLst>
              </a:custGeom>
              <a:grpFill/>
              <a:ln w="9525" cap="rnd" cmpd="sng">
                <a:solidFill>
                  <a:srgbClr val="354F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354F92"/>
                  </a:solidFill>
                </a:endParaRPr>
              </a:p>
            </p:txBody>
          </p:sp>
          <p:sp>
            <p:nvSpPr>
              <p:cNvPr id="16" name="Google Shape;727;p39">
                <a:extLst>
                  <a:ext uri="{FF2B5EF4-FFF2-40B4-BE49-F238E27FC236}">
                    <a16:creationId xmlns:a16="http://schemas.microsoft.com/office/drawing/2014/main" id="{7CBCFF7F-6C95-EA82-A5C7-39F21DDB2E53}"/>
                  </a:ext>
                </a:extLst>
              </p:cNvPr>
              <p:cNvSpPr/>
              <p:nvPr/>
            </p:nvSpPr>
            <p:spPr>
              <a:xfrm>
                <a:off x="5937975" y="5210175"/>
                <a:ext cx="333700" cy="133375"/>
              </a:xfrm>
              <a:custGeom>
                <a:avLst/>
                <a:gdLst/>
                <a:ahLst/>
                <a:cxnLst/>
                <a:rect l="l" t="t" r="r" b="b"/>
                <a:pathLst>
                  <a:path w="13348" h="5335" fill="none" extrusionOk="0">
                    <a:moveTo>
                      <a:pt x="7819" y="1"/>
                    </a:moveTo>
                    <a:lnTo>
                      <a:pt x="318" y="2533"/>
                    </a:lnTo>
                    <a:lnTo>
                      <a:pt x="318" y="2533"/>
                    </a:lnTo>
                    <a:lnTo>
                      <a:pt x="245" y="2582"/>
                    </a:lnTo>
                    <a:lnTo>
                      <a:pt x="147" y="2631"/>
                    </a:lnTo>
                    <a:lnTo>
                      <a:pt x="98" y="2704"/>
                    </a:lnTo>
                    <a:lnTo>
                      <a:pt x="50" y="2777"/>
                    </a:lnTo>
                    <a:lnTo>
                      <a:pt x="1" y="2874"/>
                    </a:lnTo>
                    <a:lnTo>
                      <a:pt x="1" y="2972"/>
                    </a:lnTo>
                    <a:lnTo>
                      <a:pt x="1" y="3045"/>
                    </a:lnTo>
                    <a:lnTo>
                      <a:pt x="25" y="3142"/>
                    </a:lnTo>
                    <a:lnTo>
                      <a:pt x="25" y="3142"/>
                    </a:lnTo>
                    <a:lnTo>
                      <a:pt x="98" y="3288"/>
                    </a:lnTo>
                    <a:lnTo>
                      <a:pt x="196" y="3386"/>
                    </a:lnTo>
                    <a:lnTo>
                      <a:pt x="318" y="3459"/>
                    </a:lnTo>
                    <a:lnTo>
                      <a:pt x="488" y="3483"/>
                    </a:lnTo>
                    <a:lnTo>
                      <a:pt x="488" y="3483"/>
                    </a:lnTo>
                    <a:lnTo>
                      <a:pt x="610" y="3459"/>
                    </a:lnTo>
                    <a:lnTo>
                      <a:pt x="269" y="3629"/>
                    </a:lnTo>
                    <a:lnTo>
                      <a:pt x="269" y="3629"/>
                    </a:lnTo>
                    <a:lnTo>
                      <a:pt x="171" y="3678"/>
                    </a:lnTo>
                    <a:lnTo>
                      <a:pt x="123" y="3751"/>
                    </a:lnTo>
                    <a:lnTo>
                      <a:pt x="50" y="3824"/>
                    </a:lnTo>
                    <a:lnTo>
                      <a:pt x="25" y="3922"/>
                    </a:lnTo>
                    <a:lnTo>
                      <a:pt x="1" y="3995"/>
                    </a:lnTo>
                    <a:lnTo>
                      <a:pt x="1" y="4092"/>
                    </a:lnTo>
                    <a:lnTo>
                      <a:pt x="1" y="4190"/>
                    </a:lnTo>
                    <a:lnTo>
                      <a:pt x="50" y="4287"/>
                    </a:lnTo>
                    <a:lnTo>
                      <a:pt x="50" y="4287"/>
                    </a:lnTo>
                    <a:lnTo>
                      <a:pt x="123" y="4409"/>
                    </a:lnTo>
                    <a:lnTo>
                      <a:pt x="220" y="4482"/>
                    </a:lnTo>
                    <a:lnTo>
                      <a:pt x="342" y="4531"/>
                    </a:lnTo>
                    <a:lnTo>
                      <a:pt x="488" y="4555"/>
                    </a:lnTo>
                    <a:lnTo>
                      <a:pt x="488" y="4555"/>
                    </a:lnTo>
                    <a:lnTo>
                      <a:pt x="586" y="4555"/>
                    </a:lnTo>
                    <a:lnTo>
                      <a:pt x="683" y="4506"/>
                    </a:lnTo>
                    <a:lnTo>
                      <a:pt x="853" y="4433"/>
                    </a:lnTo>
                    <a:lnTo>
                      <a:pt x="853" y="4433"/>
                    </a:lnTo>
                    <a:lnTo>
                      <a:pt x="780" y="4555"/>
                    </a:lnTo>
                    <a:lnTo>
                      <a:pt x="756" y="4701"/>
                    </a:lnTo>
                    <a:lnTo>
                      <a:pt x="780" y="4847"/>
                    </a:lnTo>
                    <a:lnTo>
                      <a:pt x="829" y="4993"/>
                    </a:lnTo>
                    <a:lnTo>
                      <a:pt x="829" y="4993"/>
                    </a:lnTo>
                    <a:lnTo>
                      <a:pt x="926" y="5091"/>
                    </a:lnTo>
                    <a:lnTo>
                      <a:pt x="1024" y="5139"/>
                    </a:lnTo>
                    <a:lnTo>
                      <a:pt x="1121" y="5188"/>
                    </a:lnTo>
                    <a:lnTo>
                      <a:pt x="1243" y="5212"/>
                    </a:lnTo>
                    <a:lnTo>
                      <a:pt x="1243" y="5212"/>
                    </a:lnTo>
                    <a:lnTo>
                      <a:pt x="1389" y="5188"/>
                    </a:lnTo>
                    <a:lnTo>
                      <a:pt x="1511" y="5115"/>
                    </a:lnTo>
                    <a:lnTo>
                      <a:pt x="6065" y="2144"/>
                    </a:lnTo>
                    <a:lnTo>
                      <a:pt x="6065" y="2144"/>
                    </a:lnTo>
                    <a:lnTo>
                      <a:pt x="6528" y="2363"/>
                    </a:lnTo>
                    <a:lnTo>
                      <a:pt x="7088" y="2582"/>
                    </a:lnTo>
                    <a:lnTo>
                      <a:pt x="7770" y="2826"/>
                    </a:lnTo>
                    <a:lnTo>
                      <a:pt x="8501" y="3045"/>
                    </a:lnTo>
                    <a:lnTo>
                      <a:pt x="9280" y="3240"/>
                    </a:lnTo>
                    <a:lnTo>
                      <a:pt x="10060" y="3386"/>
                    </a:lnTo>
                    <a:lnTo>
                      <a:pt x="10425" y="3435"/>
                    </a:lnTo>
                    <a:lnTo>
                      <a:pt x="10790" y="3483"/>
                    </a:lnTo>
                    <a:lnTo>
                      <a:pt x="11156" y="3483"/>
                    </a:lnTo>
                    <a:lnTo>
                      <a:pt x="11497" y="3483"/>
                    </a:lnTo>
                    <a:lnTo>
                      <a:pt x="12178" y="5188"/>
                    </a:lnTo>
                    <a:lnTo>
                      <a:pt x="12178" y="5188"/>
                    </a:lnTo>
                    <a:lnTo>
                      <a:pt x="12227" y="5237"/>
                    </a:lnTo>
                    <a:lnTo>
                      <a:pt x="12276" y="5286"/>
                    </a:lnTo>
                    <a:lnTo>
                      <a:pt x="12349" y="5310"/>
                    </a:lnTo>
                    <a:lnTo>
                      <a:pt x="12422" y="5334"/>
                    </a:lnTo>
                    <a:lnTo>
                      <a:pt x="13347" y="5334"/>
                    </a:lnTo>
                  </a:path>
                </a:pathLst>
              </a:custGeom>
              <a:grpFill/>
              <a:ln w="9525" cap="rnd" cmpd="sng">
                <a:solidFill>
                  <a:srgbClr val="354F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354F92"/>
                  </a:solidFill>
                </a:endParaRPr>
              </a:p>
            </p:txBody>
          </p:sp>
          <p:sp>
            <p:nvSpPr>
              <p:cNvPr id="17" name="Google Shape;728;p39">
                <a:extLst>
                  <a:ext uri="{FF2B5EF4-FFF2-40B4-BE49-F238E27FC236}">
                    <a16:creationId xmlns:a16="http://schemas.microsoft.com/office/drawing/2014/main" id="{315B04C7-D4CC-4FBC-8E7F-B4F431F25E6F}"/>
                  </a:ext>
                </a:extLst>
              </p:cNvPr>
              <p:cNvSpPr/>
              <p:nvPr/>
            </p:nvSpPr>
            <p:spPr>
              <a:xfrm>
                <a:off x="6352025" y="5109100"/>
                <a:ext cx="19500" cy="18900"/>
              </a:xfrm>
              <a:custGeom>
                <a:avLst/>
                <a:gdLst/>
                <a:ahLst/>
                <a:cxnLst/>
                <a:rect l="l" t="t" r="r" b="b"/>
                <a:pathLst>
                  <a:path w="780" h="756" extrusionOk="0">
                    <a:moveTo>
                      <a:pt x="317" y="1"/>
                    </a:moveTo>
                    <a:lnTo>
                      <a:pt x="244" y="25"/>
                    </a:lnTo>
                    <a:lnTo>
                      <a:pt x="122" y="98"/>
                    </a:lnTo>
                    <a:lnTo>
                      <a:pt x="49" y="220"/>
                    </a:lnTo>
                    <a:lnTo>
                      <a:pt x="25" y="293"/>
                    </a:lnTo>
                    <a:lnTo>
                      <a:pt x="0" y="390"/>
                    </a:lnTo>
                    <a:lnTo>
                      <a:pt x="25" y="463"/>
                    </a:lnTo>
                    <a:lnTo>
                      <a:pt x="49" y="536"/>
                    </a:lnTo>
                    <a:lnTo>
                      <a:pt x="122" y="658"/>
                    </a:lnTo>
                    <a:lnTo>
                      <a:pt x="244" y="731"/>
                    </a:lnTo>
                    <a:lnTo>
                      <a:pt x="317" y="756"/>
                    </a:lnTo>
                    <a:lnTo>
                      <a:pt x="463" y="756"/>
                    </a:lnTo>
                    <a:lnTo>
                      <a:pt x="536" y="731"/>
                    </a:lnTo>
                    <a:lnTo>
                      <a:pt x="658" y="658"/>
                    </a:lnTo>
                    <a:lnTo>
                      <a:pt x="755" y="536"/>
                    </a:lnTo>
                    <a:lnTo>
                      <a:pt x="780" y="463"/>
                    </a:lnTo>
                    <a:lnTo>
                      <a:pt x="780" y="390"/>
                    </a:lnTo>
                    <a:lnTo>
                      <a:pt x="780" y="293"/>
                    </a:lnTo>
                    <a:lnTo>
                      <a:pt x="755" y="220"/>
                    </a:lnTo>
                    <a:lnTo>
                      <a:pt x="658" y="98"/>
                    </a:lnTo>
                    <a:lnTo>
                      <a:pt x="536" y="25"/>
                    </a:lnTo>
                    <a:lnTo>
                      <a:pt x="463" y="1"/>
                    </a:lnTo>
                    <a:close/>
                  </a:path>
                </a:pathLst>
              </a:custGeom>
              <a:grpFill/>
              <a:ln w="9525" cap="flat" cmpd="sng">
                <a:solidFill>
                  <a:srgbClr val="354F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354F92"/>
                  </a:solidFill>
                </a:endParaRPr>
              </a:p>
            </p:txBody>
          </p:sp>
        </p:grpSp>
      </p:grpSp>
    </p:spTree>
    <p:extLst>
      <p:ext uri="{BB962C8B-B14F-4D97-AF65-F5344CB8AC3E}">
        <p14:creationId xmlns:p14="http://schemas.microsoft.com/office/powerpoint/2010/main" val="2229084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62B34AE-A413-422C-8151-FE66D6426A28}"/>
              </a:ext>
            </a:extLst>
          </p:cNvPr>
          <p:cNvSpPr txBox="1">
            <a:spLocks/>
          </p:cNvSpPr>
          <p:nvPr/>
        </p:nvSpPr>
        <p:spPr>
          <a:xfrm>
            <a:off x="1052369" y="1277836"/>
            <a:ext cx="6110431" cy="26944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spcBef>
                <a:spcPts val="600"/>
              </a:spcBef>
              <a:buNone/>
            </a:pPr>
            <a:r>
              <a:rPr lang="pt-PT" sz="2200" b="0" i="0" dirty="0">
                <a:solidFill>
                  <a:schemeClr val="tx1">
                    <a:lumMod val="50000"/>
                  </a:schemeClr>
                </a:solidFill>
                <a:effectLst/>
              </a:rPr>
              <a:t>A diversidade genética refere-se à gama de diferentes características herdadas numa espécie. </a:t>
            </a:r>
          </a:p>
          <a:p>
            <a:pPr marL="0" indent="0" algn="just">
              <a:lnSpc>
                <a:spcPct val="100000"/>
              </a:lnSpc>
              <a:spcBef>
                <a:spcPts val="600"/>
              </a:spcBef>
              <a:buNone/>
            </a:pPr>
            <a:r>
              <a:rPr lang="pt-PT" sz="2200" b="0" i="0" dirty="0">
                <a:solidFill>
                  <a:schemeClr val="tx1">
                    <a:lumMod val="50000"/>
                  </a:schemeClr>
                </a:solidFill>
                <a:effectLst/>
              </a:rPr>
              <a:t>Numa espécie com elevada diversidade genética, existem muitos indivíduos com uma grande variedade de características diferentes. </a:t>
            </a:r>
          </a:p>
          <a:p>
            <a:pPr marL="0" indent="0" algn="just">
              <a:lnSpc>
                <a:spcPct val="100000"/>
              </a:lnSpc>
              <a:spcBef>
                <a:spcPts val="600"/>
              </a:spcBef>
              <a:buNone/>
            </a:pPr>
            <a:r>
              <a:rPr lang="pt-PT" sz="2200" b="0" i="0" dirty="0">
                <a:solidFill>
                  <a:schemeClr val="tx1">
                    <a:lumMod val="50000"/>
                  </a:schemeClr>
                </a:solidFill>
                <a:effectLst/>
              </a:rPr>
              <a:t>A diversidade genética é fundamental para que uma população se adapte a ambientes em mudança.</a:t>
            </a:r>
            <a:endParaRPr lang="en-US" sz="2400" dirty="0">
              <a:solidFill>
                <a:schemeClr val="tx1">
                  <a:lumMod val="50000"/>
                </a:schemeClr>
              </a:solidFill>
              <a:latin typeface="Calibri" panose="020F050202020403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8700" y="523047"/>
            <a:ext cx="4113700" cy="2742467"/>
          </a:xfrm>
          <a:prstGeom prst="rect">
            <a:avLst/>
          </a:prstGeom>
        </p:spPr>
      </p:pic>
      <p:sp>
        <p:nvSpPr>
          <p:cNvPr id="6" name="TextBox 5"/>
          <p:cNvSpPr txBox="1"/>
          <p:nvPr/>
        </p:nvSpPr>
        <p:spPr>
          <a:xfrm>
            <a:off x="7469800" y="3326523"/>
            <a:ext cx="4385351" cy="523220"/>
          </a:xfrm>
          <a:prstGeom prst="rect">
            <a:avLst/>
          </a:prstGeom>
          <a:noFill/>
        </p:spPr>
        <p:txBody>
          <a:bodyPr wrap="square" rtlCol="0">
            <a:spAutoFit/>
          </a:bodyPr>
          <a:lstStyle/>
          <a:p>
            <a:r>
              <a:rPr lang="pt-PT" sz="1400" dirty="0">
                <a:solidFill>
                  <a:srgbClr val="354F92"/>
                </a:solidFill>
              </a:rPr>
              <a:t>Diversidade genética nas raças de batata. Imagem do Centro Internacional da Batata (CIP)</a:t>
            </a:r>
            <a:endParaRPr lang="en-IE" sz="1400" dirty="0">
              <a:solidFill>
                <a:srgbClr val="354F92"/>
              </a:solidFill>
            </a:endParaRPr>
          </a:p>
        </p:txBody>
      </p:sp>
      <p:sp>
        <p:nvSpPr>
          <p:cNvPr id="15" name="Text Placeholder 12">
            <a:extLst>
              <a:ext uri="{FF2B5EF4-FFF2-40B4-BE49-F238E27FC236}">
                <a16:creationId xmlns:a16="http://schemas.microsoft.com/office/drawing/2014/main" id="{16DBC337-ADEE-9809-1983-9DB2DA5A138A}"/>
              </a:ext>
            </a:extLst>
          </p:cNvPr>
          <p:cNvSpPr txBox="1">
            <a:spLocks/>
          </p:cNvSpPr>
          <p:nvPr/>
        </p:nvSpPr>
        <p:spPr>
          <a:xfrm>
            <a:off x="1984182" y="416346"/>
            <a:ext cx="4990998" cy="992652"/>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3600" b="1"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E" dirty="0">
                <a:solidFill>
                  <a:srgbClr val="354F92"/>
                </a:solidFill>
              </a:rPr>
              <a:t>3) </a:t>
            </a:r>
            <a:r>
              <a:rPr lang="en-IE" dirty="0" err="1">
                <a:solidFill>
                  <a:srgbClr val="354F92"/>
                </a:solidFill>
              </a:rPr>
              <a:t>Diversidade</a:t>
            </a:r>
            <a:r>
              <a:rPr lang="en-IE" dirty="0">
                <a:solidFill>
                  <a:srgbClr val="354F92"/>
                </a:solidFill>
              </a:rPr>
              <a:t> </a:t>
            </a:r>
            <a:r>
              <a:rPr lang="en-IE" dirty="0" err="1">
                <a:solidFill>
                  <a:srgbClr val="354F92"/>
                </a:solidFill>
              </a:rPr>
              <a:t>genética</a:t>
            </a:r>
            <a:r>
              <a:rPr lang="en-IE" dirty="0">
                <a:solidFill>
                  <a:srgbClr val="354F92"/>
                </a:solidFill>
              </a:rPr>
              <a:t> </a:t>
            </a:r>
          </a:p>
        </p:txBody>
      </p:sp>
      <p:sp>
        <p:nvSpPr>
          <p:cNvPr id="17" name="Freeform 294">
            <a:extLst>
              <a:ext uri="{FF2B5EF4-FFF2-40B4-BE49-F238E27FC236}">
                <a16:creationId xmlns:a16="http://schemas.microsoft.com/office/drawing/2014/main" id="{614A4057-3615-58A8-B9A9-33B5269B3167}"/>
              </a:ext>
            </a:extLst>
          </p:cNvPr>
          <p:cNvSpPr>
            <a:spLocks noChangeArrowheads="1"/>
          </p:cNvSpPr>
          <p:nvPr/>
        </p:nvSpPr>
        <p:spPr bwMode="auto">
          <a:xfrm>
            <a:off x="1082471" y="296024"/>
            <a:ext cx="739174" cy="809226"/>
          </a:xfrm>
          <a:custGeom>
            <a:avLst/>
            <a:gdLst>
              <a:gd name="T0" fmla="*/ 800 w 1609"/>
              <a:gd name="T1" fmla="*/ 1607 h 1608"/>
              <a:gd name="T2" fmla="*/ 800 w 1609"/>
              <a:gd name="T3" fmla="*/ 1607 h 1608"/>
              <a:gd name="T4" fmla="*/ 234 w 1609"/>
              <a:gd name="T5" fmla="*/ 1374 h 1608"/>
              <a:gd name="T6" fmla="*/ 0 w 1609"/>
              <a:gd name="T7" fmla="*/ 808 h 1608"/>
              <a:gd name="T8" fmla="*/ 234 w 1609"/>
              <a:gd name="T9" fmla="*/ 243 h 1608"/>
              <a:gd name="T10" fmla="*/ 800 w 1609"/>
              <a:gd name="T11" fmla="*/ 0 h 1608"/>
              <a:gd name="T12" fmla="*/ 1374 w 1609"/>
              <a:gd name="T13" fmla="*/ 243 h 1608"/>
              <a:gd name="T14" fmla="*/ 1608 w 1609"/>
              <a:gd name="T15" fmla="*/ 808 h 1608"/>
              <a:gd name="T16" fmla="*/ 1374 w 1609"/>
              <a:gd name="T17" fmla="*/ 1374 h 1608"/>
              <a:gd name="T18" fmla="*/ 800 w 1609"/>
              <a:gd name="T19" fmla="*/ 1607 h 1608"/>
              <a:gd name="T20" fmla="*/ 800 w 1609"/>
              <a:gd name="T21" fmla="*/ 108 h 1608"/>
              <a:gd name="T22" fmla="*/ 800 w 1609"/>
              <a:gd name="T23" fmla="*/ 108 h 1608"/>
              <a:gd name="T24" fmla="*/ 306 w 1609"/>
              <a:gd name="T25" fmla="*/ 315 h 1608"/>
              <a:gd name="T26" fmla="*/ 108 w 1609"/>
              <a:gd name="T27" fmla="*/ 808 h 1608"/>
              <a:gd name="T28" fmla="*/ 306 w 1609"/>
              <a:gd name="T29" fmla="*/ 1302 h 1608"/>
              <a:gd name="T30" fmla="*/ 800 w 1609"/>
              <a:gd name="T31" fmla="*/ 1508 h 1608"/>
              <a:gd name="T32" fmla="*/ 1293 w 1609"/>
              <a:gd name="T33" fmla="*/ 1302 h 1608"/>
              <a:gd name="T34" fmla="*/ 1500 w 1609"/>
              <a:gd name="T35" fmla="*/ 808 h 1608"/>
              <a:gd name="T36" fmla="*/ 1293 w 1609"/>
              <a:gd name="T37" fmla="*/ 315 h 1608"/>
              <a:gd name="T38" fmla="*/ 800 w 1609"/>
              <a:gd name="T39" fmla="*/ 108 h 1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09" h="1608">
                <a:moveTo>
                  <a:pt x="800" y="1607"/>
                </a:moveTo>
                <a:lnTo>
                  <a:pt x="800" y="1607"/>
                </a:lnTo>
                <a:cubicBezTo>
                  <a:pt x="593" y="1607"/>
                  <a:pt x="387" y="1527"/>
                  <a:pt x="234" y="1374"/>
                </a:cubicBezTo>
                <a:cubicBezTo>
                  <a:pt x="81" y="1221"/>
                  <a:pt x="0" y="1024"/>
                  <a:pt x="0" y="808"/>
                </a:cubicBezTo>
                <a:cubicBezTo>
                  <a:pt x="0" y="593"/>
                  <a:pt x="81" y="386"/>
                  <a:pt x="234" y="243"/>
                </a:cubicBezTo>
                <a:cubicBezTo>
                  <a:pt x="387" y="90"/>
                  <a:pt x="593" y="0"/>
                  <a:pt x="800" y="0"/>
                </a:cubicBezTo>
                <a:cubicBezTo>
                  <a:pt x="1015" y="0"/>
                  <a:pt x="1221" y="90"/>
                  <a:pt x="1374" y="243"/>
                </a:cubicBezTo>
                <a:cubicBezTo>
                  <a:pt x="1527" y="386"/>
                  <a:pt x="1608" y="593"/>
                  <a:pt x="1608" y="808"/>
                </a:cubicBezTo>
                <a:cubicBezTo>
                  <a:pt x="1608" y="1024"/>
                  <a:pt x="1527" y="1221"/>
                  <a:pt x="1374" y="1374"/>
                </a:cubicBezTo>
                <a:cubicBezTo>
                  <a:pt x="1221" y="1527"/>
                  <a:pt x="1015" y="1607"/>
                  <a:pt x="800" y="1607"/>
                </a:cubicBezTo>
                <a:close/>
                <a:moveTo>
                  <a:pt x="800" y="108"/>
                </a:moveTo>
                <a:lnTo>
                  <a:pt x="800" y="108"/>
                </a:lnTo>
                <a:cubicBezTo>
                  <a:pt x="620" y="108"/>
                  <a:pt x="441" y="180"/>
                  <a:pt x="306" y="315"/>
                </a:cubicBezTo>
                <a:cubicBezTo>
                  <a:pt x="180" y="449"/>
                  <a:pt x="108" y="620"/>
                  <a:pt x="108" y="808"/>
                </a:cubicBezTo>
                <a:cubicBezTo>
                  <a:pt x="108" y="997"/>
                  <a:pt x="180" y="1167"/>
                  <a:pt x="306" y="1302"/>
                </a:cubicBezTo>
                <a:cubicBezTo>
                  <a:pt x="441" y="1437"/>
                  <a:pt x="620" y="1508"/>
                  <a:pt x="800" y="1508"/>
                </a:cubicBezTo>
                <a:cubicBezTo>
                  <a:pt x="988" y="1508"/>
                  <a:pt x="1168" y="1437"/>
                  <a:pt x="1293" y="1302"/>
                </a:cubicBezTo>
                <a:cubicBezTo>
                  <a:pt x="1428" y="1167"/>
                  <a:pt x="1500" y="997"/>
                  <a:pt x="1500" y="808"/>
                </a:cubicBezTo>
                <a:cubicBezTo>
                  <a:pt x="1500" y="620"/>
                  <a:pt x="1428" y="449"/>
                  <a:pt x="1293" y="315"/>
                </a:cubicBezTo>
                <a:cubicBezTo>
                  <a:pt x="1168" y="180"/>
                  <a:pt x="988" y="108"/>
                  <a:pt x="800" y="108"/>
                </a:cubicBezTo>
                <a:close/>
              </a:path>
            </a:pathLst>
          </a:custGeom>
          <a:solidFill>
            <a:srgbClr val="354F92"/>
          </a:solidFill>
          <a:ln>
            <a:solidFill>
              <a:srgbClr val="354F92"/>
            </a:solidFill>
          </a:ln>
          <a:effectLst/>
        </p:spPr>
        <p:txBody>
          <a:bodyPr wrap="none" anchor="ctr"/>
          <a:lstStyle/>
          <a:p>
            <a:endParaRPr lang="es-MX" dirty="0">
              <a:solidFill>
                <a:srgbClr val="354F92"/>
              </a:solidFill>
            </a:endParaRPr>
          </a:p>
        </p:txBody>
      </p:sp>
      <p:sp>
        <p:nvSpPr>
          <p:cNvPr id="22" name="TextBox 21">
            <a:extLst>
              <a:ext uri="{FF2B5EF4-FFF2-40B4-BE49-F238E27FC236}">
                <a16:creationId xmlns:a16="http://schemas.microsoft.com/office/drawing/2014/main" id="{8BF8A010-85D9-ECD8-5A4C-2CD2CFD4AED7}"/>
              </a:ext>
            </a:extLst>
          </p:cNvPr>
          <p:cNvSpPr txBox="1"/>
          <p:nvPr/>
        </p:nvSpPr>
        <p:spPr>
          <a:xfrm>
            <a:off x="1082471" y="4003794"/>
            <a:ext cx="10499929" cy="2616101"/>
          </a:xfrm>
          <a:prstGeom prst="rect">
            <a:avLst/>
          </a:prstGeom>
          <a:noFill/>
        </p:spPr>
        <p:txBody>
          <a:bodyPr wrap="square" rtlCol="0">
            <a:spAutoFit/>
          </a:bodyPr>
          <a:lstStyle/>
          <a:p>
            <a:pPr marL="0" indent="0" algn="just">
              <a:spcBef>
                <a:spcPts val="600"/>
              </a:spcBef>
              <a:buNone/>
            </a:pPr>
            <a:r>
              <a:rPr lang="pt-PT" sz="2200" dirty="0">
                <a:solidFill>
                  <a:schemeClr val="tx1">
                    <a:lumMod val="50000"/>
                  </a:schemeClr>
                </a:solidFill>
                <a:latin typeface="Calibri" panose="020F0502020204030204" pitchFamily="34" charset="0"/>
              </a:rPr>
              <a:t>A diversidade genética é necessária para a saúde das populações. A consanguinidade torna as espécies vulneráveis a doenças infeciosas e perturbações genéticas. A biodiversidade genética permite que as espécies evoluam e se adaptem em resposta a ameaças.</a:t>
            </a:r>
          </a:p>
          <a:p>
            <a:pPr marL="0" indent="0" algn="just">
              <a:spcBef>
                <a:spcPts val="600"/>
              </a:spcBef>
              <a:buNone/>
            </a:pPr>
            <a:r>
              <a:rPr lang="pt-PT" sz="2200" dirty="0">
                <a:solidFill>
                  <a:schemeClr val="tx1">
                    <a:lumMod val="50000"/>
                  </a:schemeClr>
                </a:solidFill>
                <a:latin typeface="Calibri" panose="020F0502020204030204" pitchFamily="34" charset="0"/>
              </a:rPr>
              <a:t>Por exemplo, a fome irlandesa - as batatas disponíveis tinham uma baixa biodiversidade genética e todas elas partilhavam uma fraqueza genética em relação ao míldio da batata.</a:t>
            </a:r>
          </a:p>
          <a:p>
            <a:pPr marL="0" indent="0" algn="just">
              <a:spcBef>
                <a:spcPts val="600"/>
              </a:spcBef>
              <a:buNone/>
            </a:pPr>
            <a:r>
              <a:rPr lang="pt-PT" sz="2200" dirty="0" err="1">
                <a:solidFill>
                  <a:schemeClr val="tx1">
                    <a:lumMod val="50000"/>
                  </a:schemeClr>
                </a:solidFill>
                <a:latin typeface="Calibri" panose="020F0502020204030204" pitchFamily="34" charset="0"/>
              </a:rPr>
              <a:t>Agrobiodiversidade</a:t>
            </a:r>
            <a:r>
              <a:rPr lang="pt-PT" sz="2200" dirty="0">
                <a:solidFill>
                  <a:schemeClr val="tx1">
                    <a:lumMod val="50000"/>
                  </a:schemeClr>
                </a:solidFill>
                <a:latin typeface="Calibri" panose="020F0502020204030204" pitchFamily="34" charset="0"/>
              </a:rPr>
              <a:t> = biodiversidade das espécies domesticadas. Muito importante para a segurança alimentar. </a:t>
            </a:r>
            <a:endParaRPr lang="en-IE" dirty="0">
              <a:solidFill>
                <a:schemeClr val="tx1">
                  <a:lumMod val="50000"/>
                </a:schemeClr>
              </a:solidFill>
            </a:endParaRPr>
          </a:p>
        </p:txBody>
      </p:sp>
      <p:grpSp>
        <p:nvGrpSpPr>
          <p:cNvPr id="23" name="Google Shape;729;p39">
            <a:extLst>
              <a:ext uri="{FF2B5EF4-FFF2-40B4-BE49-F238E27FC236}">
                <a16:creationId xmlns:a16="http://schemas.microsoft.com/office/drawing/2014/main" id="{86E33695-C187-DA29-50E2-E369E538E55E}"/>
              </a:ext>
            </a:extLst>
          </p:cNvPr>
          <p:cNvGrpSpPr/>
          <p:nvPr/>
        </p:nvGrpSpPr>
        <p:grpSpPr>
          <a:xfrm>
            <a:off x="1264397" y="523047"/>
            <a:ext cx="375322" cy="308118"/>
            <a:chOff x="6673500" y="5031175"/>
            <a:chExt cx="345250" cy="397000"/>
          </a:xfrm>
          <a:solidFill>
            <a:srgbClr val="EB7339"/>
          </a:solidFill>
        </p:grpSpPr>
        <p:sp>
          <p:nvSpPr>
            <p:cNvPr id="24" name="Google Shape;730;p39">
              <a:extLst>
                <a:ext uri="{FF2B5EF4-FFF2-40B4-BE49-F238E27FC236}">
                  <a16:creationId xmlns:a16="http://schemas.microsoft.com/office/drawing/2014/main" id="{6A7FBC2F-B157-3F40-0E38-093929F6A0BB}"/>
                </a:ext>
              </a:extLst>
            </p:cNvPr>
            <p:cNvSpPr/>
            <p:nvPr/>
          </p:nvSpPr>
          <p:spPr>
            <a:xfrm>
              <a:off x="6731950" y="5031175"/>
              <a:ext cx="105375" cy="147375"/>
            </a:xfrm>
            <a:custGeom>
              <a:avLst/>
              <a:gdLst/>
              <a:ahLst/>
              <a:cxnLst/>
              <a:rect l="l" t="t" r="r" b="b"/>
              <a:pathLst>
                <a:path w="4215" h="5895" fill="none" extrusionOk="0">
                  <a:moveTo>
                    <a:pt x="2436" y="5894"/>
                  </a:moveTo>
                  <a:lnTo>
                    <a:pt x="2436" y="5894"/>
                  </a:lnTo>
                  <a:lnTo>
                    <a:pt x="2656" y="5845"/>
                  </a:lnTo>
                  <a:lnTo>
                    <a:pt x="2850" y="5772"/>
                  </a:lnTo>
                  <a:lnTo>
                    <a:pt x="3045" y="5699"/>
                  </a:lnTo>
                  <a:lnTo>
                    <a:pt x="3216" y="5577"/>
                  </a:lnTo>
                  <a:lnTo>
                    <a:pt x="3386" y="5456"/>
                  </a:lnTo>
                  <a:lnTo>
                    <a:pt x="3532" y="5285"/>
                  </a:lnTo>
                  <a:lnTo>
                    <a:pt x="3678" y="5115"/>
                  </a:lnTo>
                  <a:lnTo>
                    <a:pt x="3800" y="4920"/>
                  </a:lnTo>
                  <a:lnTo>
                    <a:pt x="3922" y="4725"/>
                  </a:lnTo>
                  <a:lnTo>
                    <a:pt x="4019" y="4506"/>
                  </a:lnTo>
                  <a:lnTo>
                    <a:pt x="4092" y="4262"/>
                  </a:lnTo>
                  <a:lnTo>
                    <a:pt x="4141" y="4019"/>
                  </a:lnTo>
                  <a:lnTo>
                    <a:pt x="4190" y="3775"/>
                  </a:lnTo>
                  <a:lnTo>
                    <a:pt x="4214" y="3507"/>
                  </a:lnTo>
                  <a:lnTo>
                    <a:pt x="4190" y="3239"/>
                  </a:lnTo>
                  <a:lnTo>
                    <a:pt x="4166" y="2971"/>
                  </a:lnTo>
                  <a:lnTo>
                    <a:pt x="4166" y="2971"/>
                  </a:lnTo>
                  <a:lnTo>
                    <a:pt x="4044" y="1876"/>
                  </a:lnTo>
                  <a:lnTo>
                    <a:pt x="3946" y="1364"/>
                  </a:lnTo>
                  <a:lnTo>
                    <a:pt x="3825" y="901"/>
                  </a:lnTo>
                  <a:lnTo>
                    <a:pt x="3727" y="682"/>
                  </a:lnTo>
                  <a:lnTo>
                    <a:pt x="3654" y="512"/>
                  </a:lnTo>
                  <a:lnTo>
                    <a:pt x="3532" y="341"/>
                  </a:lnTo>
                  <a:lnTo>
                    <a:pt x="3411" y="219"/>
                  </a:lnTo>
                  <a:lnTo>
                    <a:pt x="3264" y="122"/>
                  </a:lnTo>
                  <a:lnTo>
                    <a:pt x="3118" y="49"/>
                  </a:lnTo>
                  <a:lnTo>
                    <a:pt x="2923" y="0"/>
                  </a:lnTo>
                  <a:lnTo>
                    <a:pt x="2729" y="25"/>
                  </a:lnTo>
                  <a:lnTo>
                    <a:pt x="2729" y="25"/>
                  </a:lnTo>
                  <a:lnTo>
                    <a:pt x="2509" y="73"/>
                  </a:lnTo>
                  <a:lnTo>
                    <a:pt x="2266" y="146"/>
                  </a:lnTo>
                  <a:lnTo>
                    <a:pt x="2022" y="268"/>
                  </a:lnTo>
                  <a:lnTo>
                    <a:pt x="1779" y="414"/>
                  </a:lnTo>
                  <a:lnTo>
                    <a:pt x="1535" y="609"/>
                  </a:lnTo>
                  <a:lnTo>
                    <a:pt x="1316" y="804"/>
                  </a:lnTo>
                  <a:lnTo>
                    <a:pt x="1072" y="1023"/>
                  </a:lnTo>
                  <a:lnTo>
                    <a:pt x="853" y="1267"/>
                  </a:lnTo>
                  <a:lnTo>
                    <a:pt x="658" y="1535"/>
                  </a:lnTo>
                  <a:lnTo>
                    <a:pt x="488" y="1802"/>
                  </a:lnTo>
                  <a:lnTo>
                    <a:pt x="317" y="2095"/>
                  </a:lnTo>
                  <a:lnTo>
                    <a:pt x="196" y="2363"/>
                  </a:lnTo>
                  <a:lnTo>
                    <a:pt x="98" y="2655"/>
                  </a:lnTo>
                  <a:lnTo>
                    <a:pt x="25" y="2947"/>
                  </a:lnTo>
                  <a:lnTo>
                    <a:pt x="1" y="3239"/>
                  </a:lnTo>
                  <a:lnTo>
                    <a:pt x="1" y="3507"/>
                  </a:lnTo>
                  <a:lnTo>
                    <a:pt x="1" y="3507"/>
                  </a:lnTo>
                  <a:lnTo>
                    <a:pt x="50" y="3775"/>
                  </a:lnTo>
                  <a:lnTo>
                    <a:pt x="123" y="4043"/>
                  </a:lnTo>
                  <a:lnTo>
                    <a:pt x="196" y="4287"/>
                  </a:lnTo>
                  <a:lnTo>
                    <a:pt x="293" y="4530"/>
                  </a:lnTo>
                  <a:lnTo>
                    <a:pt x="415" y="4749"/>
                  </a:lnTo>
                  <a:lnTo>
                    <a:pt x="561" y="4944"/>
                  </a:lnTo>
                  <a:lnTo>
                    <a:pt x="707" y="5139"/>
                  </a:lnTo>
                  <a:lnTo>
                    <a:pt x="853" y="5310"/>
                  </a:lnTo>
                  <a:lnTo>
                    <a:pt x="1024" y="5456"/>
                  </a:lnTo>
                  <a:lnTo>
                    <a:pt x="1219" y="5602"/>
                  </a:lnTo>
                  <a:lnTo>
                    <a:pt x="1389" y="5699"/>
                  </a:lnTo>
                  <a:lnTo>
                    <a:pt x="1584" y="5797"/>
                  </a:lnTo>
                  <a:lnTo>
                    <a:pt x="1803" y="5845"/>
                  </a:lnTo>
                  <a:lnTo>
                    <a:pt x="1998" y="5894"/>
                  </a:lnTo>
                  <a:lnTo>
                    <a:pt x="2217" y="5894"/>
                  </a:lnTo>
                  <a:lnTo>
                    <a:pt x="2436" y="5894"/>
                  </a:lnTo>
                  <a:lnTo>
                    <a:pt x="2436" y="5894"/>
                  </a:lnTo>
                  <a:close/>
                </a:path>
              </a:pathLst>
            </a:custGeom>
            <a:grpFill/>
            <a:ln w="9525" cap="rnd" cmpd="sng">
              <a:solidFill>
                <a:srgbClr val="354F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31;p39">
              <a:extLst>
                <a:ext uri="{FF2B5EF4-FFF2-40B4-BE49-F238E27FC236}">
                  <a16:creationId xmlns:a16="http://schemas.microsoft.com/office/drawing/2014/main" id="{960E2F9D-58DA-8FE5-8EDE-2E4BC7997910}"/>
                </a:ext>
              </a:extLst>
            </p:cNvPr>
            <p:cNvSpPr/>
            <p:nvPr/>
          </p:nvSpPr>
          <p:spPr>
            <a:xfrm>
              <a:off x="6673500" y="5146850"/>
              <a:ext cx="84050" cy="116925"/>
            </a:xfrm>
            <a:custGeom>
              <a:avLst/>
              <a:gdLst/>
              <a:ahLst/>
              <a:cxnLst/>
              <a:rect l="l" t="t" r="r" b="b"/>
              <a:pathLst>
                <a:path w="3362" h="4677" fill="none" extrusionOk="0">
                  <a:moveTo>
                    <a:pt x="2875" y="4579"/>
                  </a:moveTo>
                  <a:lnTo>
                    <a:pt x="2875" y="4579"/>
                  </a:lnTo>
                  <a:lnTo>
                    <a:pt x="3021" y="4482"/>
                  </a:lnTo>
                  <a:lnTo>
                    <a:pt x="3143" y="4385"/>
                  </a:lnTo>
                  <a:lnTo>
                    <a:pt x="3240" y="4287"/>
                  </a:lnTo>
                  <a:lnTo>
                    <a:pt x="3313" y="4141"/>
                  </a:lnTo>
                  <a:lnTo>
                    <a:pt x="3362" y="3995"/>
                  </a:lnTo>
                  <a:lnTo>
                    <a:pt x="3362" y="3849"/>
                  </a:lnTo>
                  <a:lnTo>
                    <a:pt x="3362" y="3678"/>
                  </a:lnTo>
                  <a:lnTo>
                    <a:pt x="3337" y="3508"/>
                  </a:lnTo>
                  <a:lnTo>
                    <a:pt x="3240" y="3118"/>
                  </a:lnTo>
                  <a:lnTo>
                    <a:pt x="3069" y="2704"/>
                  </a:lnTo>
                  <a:lnTo>
                    <a:pt x="2704" y="1803"/>
                  </a:lnTo>
                  <a:lnTo>
                    <a:pt x="2704" y="1803"/>
                  </a:lnTo>
                  <a:lnTo>
                    <a:pt x="2363" y="950"/>
                  </a:lnTo>
                  <a:lnTo>
                    <a:pt x="2193" y="609"/>
                  </a:lnTo>
                  <a:lnTo>
                    <a:pt x="2022" y="342"/>
                  </a:lnTo>
                  <a:lnTo>
                    <a:pt x="1949" y="220"/>
                  </a:lnTo>
                  <a:lnTo>
                    <a:pt x="1852" y="122"/>
                  </a:lnTo>
                  <a:lnTo>
                    <a:pt x="1730" y="74"/>
                  </a:lnTo>
                  <a:lnTo>
                    <a:pt x="1633" y="25"/>
                  </a:lnTo>
                  <a:lnTo>
                    <a:pt x="1486" y="1"/>
                  </a:lnTo>
                  <a:lnTo>
                    <a:pt x="1365" y="1"/>
                  </a:lnTo>
                  <a:lnTo>
                    <a:pt x="1194" y="25"/>
                  </a:lnTo>
                  <a:lnTo>
                    <a:pt x="1024" y="98"/>
                  </a:lnTo>
                  <a:lnTo>
                    <a:pt x="1024" y="98"/>
                  </a:lnTo>
                  <a:lnTo>
                    <a:pt x="853" y="171"/>
                  </a:lnTo>
                  <a:lnTo>
                    <a:pt x="707" y="269"/>
                  </a:lnTo>
                  <a:lnTo>
                    <a:pt x="561" y="390"/>
                  </a:lnTo>
                  <a:lnTo>
                    <a:pt x="439" y="536"/>
                  </a:lnTo>
                  <a:lnTo>
                    <a:pt x="317" y="683"/>
                  </a:lnTo>
                  <a:lnTo>
                    <a:pt x="220" y="853"/>
                  </a:lnTo>
                  <a:lnTo>
                    <a:pt x="147" y="1048"/>
                  </a:lnTo>
                  <a:lnTo>
                    <a:pt x="74" y="1243"/>
                  </a:lnTo>
                  <a:lnTo>
                    <a:pt x="49" y="1438"/>
                  </a:lnTo>
                  <a:lnTo>
                    <a:pt x="1" y="1657"/>
                  </a:lnTo>
                  <a:lnTo>
                    <a:pt x="1" y="1876"/>
                  </a:lnTo>
                  <a:lnTo>
                    <a:pt x="1" y="2095"/>
                  </a:lnTo>
                  <a:lnTo>
                    <a:pt x="25" y="2339"/>
                  </a:lnTo>
                  <a:lnTo>
                    <a:pt x="74" y="2558"/>
                  </a:lnTo>
                  <a:lnTo>
                    <a:pt x="147" y="2801"/>
                  </a:lnTo>
                  <a:lnTo>
                    <a:pt x="220" y="3045"/>
                  </a:lnTo>
                  <a:lnTo>
                    <a:pt x="220" y="3045"/>
                  </a:lnTo>
                  <a:lnTo>
                    <a:pt x="342" y="3264"/>
                  </a:lnTo>
                  <a:lnTo>
                    <a:pt x="439" y="3483"/>
                  </a:lnTo>
                  <a:lnTo>
                    <a:pt x="585" y="3678"/>
                  </a:lnTo>
                  <a:lnTo>
                    <a:pt x="731" y="3849"/>
                  </a:lnTo>
                  <a:lnTo>
                    <a:pt x="878" y="4019"/>
                  </a:lnTo>
                  <a:lnTo>
                    <a:pt x="1048" y="4165"/>
                  </a:lnTo>
                  <a:lnTo>
                    <a:pt x="1219" y="4311"/>
                  </a:lnTo>
                  <a:lnTo>
                    <a:pt x="1389" y="4409"/>
                  </a:lnTo>
                  <a:lnTo>
                    <a:pt x="1559" y="4506"/>
                  </a:lnTo>
                  <a:lnTo>
                    <a:pt x="1754" y="4579"/>
                  </a:lnTo>
                  <a:lnTo>
                    <a:pt x="1949" y="4628"/>
                  </a:lnTo>
                  <a:lnTo>
                    <a:pt x="2120" y="4677"/>
                  </a:lnTo>
                  <a:lnTo>
                    <a:pt x="2314" y="4677"/>
                  </a:lnTo>
                  <a:lnTo>
                    <a:pt x="2509" y="4677"/>
                  </a:lnTo>
                  <a:lnTo>
                    <a:pt x="2680" y="4628"/>
                  </a:lnTo>
                  <a:lnTo>
                    <a:pt x="2875" y="4579"/>
                  </a:lnTo>
                  <a:lnTo>
                    <a:pt x="2875" y="4579"/>
                  </a:lnTo>
                  <a:close/>
                </a:path>
              </a:pathLst>
            </a:custGeom>
            <a:grpFill/>
            <a:ln w="9525" cap="rnd" cmpd="sng">
              <a:solidFill>
                <a:srgbClr val="354F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32;p39">
              <a:extLst>
                <a:ext uri="{FF2B5EF4-FFF2-40B4-BE49-F238E27FC236}">
                  <a16:creationId xmlns:a16="http://schemas.microsoft.com/office/drawing/2014/main" id="{0F77A62F-9DD5-E3A8-FC78-1E96BD9CF7FE}"/>
                </a:ext>
              </a:extLst>
            </p:cNvPr>
            <p:cNvSpPr/>
            <p:nvPr/>
          </p:nvSpPr>
          <p:spPr>
            <a:xfrm>
              <a:off x="6859225" y="5033600"/>
              <a:ext cx="105350" cy="144950"/>
            </a:xfrm>
            <a:custGeom>
              <a:avLst/>
              <a:gdLst/>
              <a:ahLst/>
              <a:cxnLst/>
              <a:rect l="l" t="t" r="r" b="b"/>
              <a:pathLst>
                <a:path w="4214" h="5798" fill="none" extrusionOk="0">
                  <a:moveTo>
                    <a:pt x="1778" y="5797"/>
                  </a:moveTo>
                  <a:lnTo>
                    <a:pt x="1778" y="5797"/>
                  </a:lnTo>
                  <a:lnTo>
                    <a:pt x="1997" y="5797"/>
                  </a:lnTo>
                  <a:lnTo>
                    <a:pt x="2216" y="5797"/>
                  </a:lnTo>
                  <a:lnTo>
                    <a:pt x="2411" y="5748"/>
                  </a:lnTo>
                  <a:lnTo>
                    <a:pt x="2630" y="5700"/>
                  </a:lnTo>
                  <a:lnTo>
                    <a:pt x="2825" y="5602"/>
                  </a:lnTo>
                  <a:lnTo>
                    <a:pt x="2996" y="5505"/>
                  </a:lnTo>
                  <a:lnTo>
                    <a:pt x="3191" y="5359"/>
                  </a:lnTo>
                  <a:lnTo>
                    <a:pt x="3361" y="5213"/>
                  </a:lnTo>
                  <a:lnTo>
                    <a:pt x="3507" y="5042"/>
                  </a:lnTo>
                  <a:lnTo>
                    <a:pt x="3653" y="4847"/>
                  </a:lnTo>
                  <a:lnTo>
                    <a:pt x="3799" y="4652"/>
                  </a:lnTo>
                  <a:lnTo>
                    <a:pt x="3921" y="4433"/>
                  </a:lnTo>
                  <a:lnTo>
                    <a:pt x="4019" y="4190"/>
                  </a:lnTo>
                  <a:lnTo>
                    <a:pt x="4092" y="3946"/>
                  </a:lnTo>
                  <a:lnTo>
                    <a:pt x="4165" y="3678"/>
                  </a:lnTo>
                  <a:lnTo>
                    <a:pt x="4213" y="3410"/>
                  </a:lnTo>
                  <a:lnTo>
                    <a:pt x="4213" y="3410"/>
                  </a:lnTo>
                  <a:lnTo>
                    <a:pt x="4213" y="3142"/>
                  </a:lnTo>
                  <a:lnTo>
                    <a:pt x="4189" y="2850"/>
                  </a:lnTo>
                  <a:lnTo>
                    <a:pt x="4116" y="2582"/>
                  </a:lnTo>
                  <a:lnTo>
                    <a:pt x="4019" y="2290"/>
                  </a:lnTo>
                  <a:lnTo>
                    <a:pt x="3897" y="2022"/>
                  </a:lnTo>
                  <a:lnTo>
                    <a:pt x="3726" y="1730"/>
                  </a:lnTo>
                  <a:lnTo>
                    <a:pt x="3556" y="1486"/>
                  </a:lnTo>
                  <a:lnTo>
                    <a:pt x="3361" y="1218"/>
                  </a:lnTo>
                  <a:lnTo>
                    <a:pt x="3142" y="999"/>
                  </a:lnTo>
                  <a:lnTo>
                    <a:pt x="2898" y="780"/>
                  </a:lnTo>
                  <a:lnTo>
                    <a:pt x="2679" y="585"/>
                  </a:lnTo>
                  <a:lnTo>
                    <a:pt x="2436" y="415"/>
                  </a:lnTo>
                  <a:lnTo>
                    <a:pt x="2192" y="269"/>
                  </a:lnTo>
                  <a:lnTo>
                    <a:pt x="1948" y="147"/>
                  </a:lnTo>
                  <a:lnTo>
                    <a:pt x="1705" y="74"/>
                  </a:lnTo>
                  <a:lnTo>
                    <a:pt x="1486" y="25"/>
                  </a:lnTo>
                  <a:lnTo>
                    <a:pt x="1486" y="25"/>
                  </a:lnTo>
                  <a:lnTo>
                    <a:pt x="1291" y="1"/>
                  </a:lnTo>
                  <a:lnTo>
                    <a:pt x="1096" y="49"/>
                  </a:lnTo>
                  <a:lnTo>
                    <a:pt x="950" y="98"/>
                  </a:lnTo>
                  <a:lnTo>
                    <a:pt x="804" y="195"/>
                  </a:lnTo>
                  <a:lnTo>
                    <a:pt x="682" y="317"/>
                  </a:lnTo>
                  <a:lnTo>
                    <a:pt x="585" y="463"/>
                  </a:lnTo>
                  <a:lnTo>
                    <a:pt x="487" y="658"/>
                  </a:lnTo>
                  <a:lnTo>
                    <a:pt x="390" y="853"/>
                  </a:lnTo>
                  <a:lnTo>
                    <a:pt x="268" y="1291"/>
                  </a:lnTo>
                  <a:lnTo>
                    <a:pt x="170" y="1803"/>
                  </a:lnTo>
                  <a:lnTo>
                    <a:pt x="49" y="2874"/>
                  </a:lnTo>
                  <a:lnTo>
                    <a:pt x="49" y="2874"/>
                  </a:lnTo>
                  <a:lnTo>
                    <a:pt x="0" y="3142"/>
                  </a:lnTo>
                  <a:lnTo>
                    <a:pt x="0" y="3410"/>
                  </a:lnTo>
                  <a:lnTo>
                    <a:pt x="24" y="3678"/>
                  </a:lnTo>
                  <a:lnTo>
                    <a:pt x="73" y="3922"/>
                  </a:lnTo>
                  <a:lnTo>
                    <a:pt x="122" y="4165"/>
                  </a:lnTo>
                  <a:lnTo>
                    <a:pt x="195" y="4409"/>
                  </a:lnTo>
                  <a:lnTo>
                    <a:pt x="292" y="4628"/>
                  </a:lnTo>
                  <a:lnTo>
                    <a:pt x="414" y="4823"/>
                  </a:lnTo>
                  <a:lnTo>
                    <a:pt x="536" y="5018"/>
                  </a:lnTo>
                  <a:lnTo>
                    <a:pt x="682" y="5188"/>
                  </a:lnTo>
                  <a:lnTo>
                    <a:pt x="828" y="5359"/>
                  </a:lnTo>
                  <a:lnTo>
                    <a:pt x="999" y="5480"/>
                  </a:lnTo>
                  <a:lnTo>
                    <a:pt x="1169" y="5602"/>
                  </a:lnTo>
                  <a:lnTo>
                    <a:pt x="1364" y="5675"/>
                  </a:lnTo>
                  <a:lnTo>
                    <a:pt x="1583" y="5748"/>
                  </a:lnTo>
                  <a:lnTo>
                    <a:pt x="1778" y="5797"/>
                  </a:lnTo>
                  <a:lnTo>
                    <a:pt x="1778" y="5797"/>
                  </a:lnTo>
                  <a:close/>
                </a:path>
              </a:pathLst>
            </a:custGeom>
            <a:grpFill/>
            <a:ln w="9525" cap="rnd" cmpd="sng">
              <a:solidFill>
                <a:srgbClr val="354F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733;p39">
              <a:extLst>
                <a:ext uri="{FF2B5EF4-FFF2-40B4-BE49-F238E27FC236}">
                  <a16:creationId xmlns:a16="http://schemas.microsoft.com/office/drawing/2014/main" id="{C8C253BD-C3F9-F2B7-8A21-6EAAB7144CB9}"/>
                </a:ext>
              </a:extLst>
            </p:cNvPr>
            <p:cNvSpPr/>
            <p:nvPr/>
          </p:nvSpPr>
          <p:spPr>
            <a:xfrm>
              <a:off x="6931675" y="5150500"/>
              <a:ext cx="87075" cy="115725"/>
            </a:xfrm>
            <a:custGeom>
              <a:avLst/>
              <a:gdLst/>
              <a:ahLst/>
              <a:cxnLst/>
              <a:rect l="l" t="t" r="r" b="b"/>
              <a:pathLst>
                <a:path w="3483" h="4629" fill="none" extrusionOk="0">
                  <a:moveTo>
                    <a:pt x="2558" y="98"/>
                  </a:moveTo>
                  <a:lnTo>
                    <a:pt x="2558" y="98"/>
                  </a:lnTo>
                  <a:lnTo>
                    <a:pt x="2387" y="49"/>
                  </a:lnTo>
                  <a:lnTo>
                    <a:pt x="2241" y="1"/>
                  </a:lnTo>
                  <a:lnTo>
                    <a:pt x="2095" y="1"/>
                  </a:lnTo>
                  <a:lnTo>
                    <a:pt x="1973" y="1"/>
                  </a:lnTo>
                  <a:lnTo>
                    <a:pt x="1851" y="49"/>
                  </a:lnTo>
                  <a:lnTo>
                    <a:pt x="1729" y="98"/>
                  </a:lnTo>
                  <a:lnTo>
                    <a:pt x="1632" y="196"/>
                  </a:lnTo>
                  <a:lnTo>
                    <a:pt x="1535" y="293"/>
                  </a:lnTo>
                  <a:lnTo>
                    <a:pt x="1364" y="561"/>
                  </a:lnTo>
                  <a:lnTo>
                    <a:pt x="1169" y="902"/>
                  </a:lnTo>
                  <a:lnTo>
                    <a:pt x="780" y="1730"/>
                  </a:lnTo>
                  <a:lnTo>
                    <a:pt x="780" y="1730"/>
                  </a:lnTo>
                  <a:lnTo>
                    <a:pt x="366" y="2607"/>
                  </a:lnTo>
                  <a:lnTo>
                    <a:pt x="195" y="2996"/>
                  </a:lnTo>
                  <a:lnTo>
                    <a:pt x="73" y="3386"/>
                  </a:lnTo>
                  <a:lnTo>
                    <a:pt x="25" y="3557"/>
                  </a:lnTo>
                  <a:lnTo>
                    <a:pt x="0" y="3727"/>
                  </a:lnTo>
                  <a:lnTo>
                    <a:pt x="25" y="3898"/>
                  </a:lnTo>
                  <a:lnTo>
                    <a:pt x="49" y="4044"/>
                  </a:lnTo>
                  <a:lnTo>
                    <a:pt x="98" y="4165"/>
                  </a:lnTo>
                  <a:lnTo>
                    <a:pt x="195" y="4287"/>
                  </a:lnTo>
                  <a:lnTo>
                    <a:pt x="317" y="4385"/>
                  </a:lnTo>
                  <a:lnTo>
                    <a:pt x="463" y="4482"/>
                  </a:lnTo>
                  <a:lnTo>
                    <a:pt x="463" y="4482"/>
                  </a:lnTo>
                  <a:lnTo>
                    <a:pt x="633" y="4555"/>
                  </a:lnTo>
                  <a:lnTo>
                    <a:pt x="828" y="4604"/>
                  </a:lnTo>
                  <a:lnTo>
                    <a:pt x="1023" y="4628"/>
                  </a:lnTo>
                  <a:lnTo>
                    <a:pt x="1194" y="4628"/>
                  </a:lnTo>
                  <a:lnTo>
                    <a:pt x="1388" y="4604"/>
                  </a:lnTo>
                  <a:lnTo>
                    <a:pt x="1583" y="4555"/>
                  </a:lnTo>
                  <a:lnTo>
                    <a:pt x="1778" y="4482"/>
                  </a:lnTo>
                  <a:lnTo>
                    <a:pt x="1949" y="4409"/>
                  </a:lnTo>
                  <a:lnTo>
                    <a:pt x="2143" y="4312"/>
                  </a:lnTo>
                  <a:lnTo>
                    <a:pt x="2314" y="4190"/>
                  </a:lnTo>
                  <a:lnTo>
                    <a:pt x="2484" y="4044"/>
                  </a:lnTo>
                  <a:lnTo>
                    <a:pt x="2655" y="3873"/>
                  </a:lnTo>
                  <a:lnTo>
                    <a:pt x="2801" y="3703"/>
                  </a:lnTo>
                  <a:lnTo>
                    <a:pt x="2947" y="3508"/>
                  </a:lnTo>
                  <a:lnTo>
                    <a:pt x="3069" y="3313"/>
                  </a:lnTo>
                  <a:lnTo>
                    <a:pt x="3191" y="3094"/>
                  </a:lnTo>
                  <a:lnTo>
                    <a:pt x="3191" y="3094"/>
                  </a:lnTo>
                  <a:lnTo>
                    <a:pt x="3288" y="2875"/>
                  </a:lnTo>
                  <a:lnTo>
                    <a:pt x="3361" y="2631"/>
                  </a:lnTo>
                  <a:lnTo>
                    <a:pt x="3410" y="2412"/>
                  </a:lnTo>
                  <a:lnTo>
                    <a:pt x="3459" y="2168"/>
                  </a:lnTo>
                  <a:lnTo>
                    <a:pt x="3483" y="1949"/>
                  </a:lnTo>
                  <a:lnTo>
                    <a:pt x="3483" y="1730"/>
                  </a:lnTo>
                  <a:lnTo>
                    <a:pt x="3459" y="1511"/>
                  </a:lnTo>
                  <a:lnTo>
                    <a:pt x="3434" y="1316"/>
                  </a:lnTo>
                  <a:lnTo>
                    <a:pt x="3386" y="1121"/>
                  </a:lnTo>
                  <a:lnTo>
                    <a:pt x="3313" y="926"/>
                  </a:lnTo>
                  <a:lnTo>
                    <a:pt x="3239" y="756"/>
                  </a:lnTo>
                  <a:lnTo>
                    <a:pt x="3118" y="585"/>
                  </a:lnTo>
                  <a:lnTo>
                    <a:pt x="2996" y="439"/>
                  </a:lnTo>
                  <a:lnTo>
                    <a:pt x="2874" y="317"/>
                  </a:lnTo>
                  <a:lnTo>
                    <a:pt x="2728" y="196"/>
                  </a:lnTo>
                  <a:lnTo>
                    <a:pt x="2558" y="98"/>
                  </a:lnTo>
                  <a:lnTo>
                    <a:pt x="2558" y="98"/>
                  </a:lnTo>
                  <a:close/>
                </a:path>
              </a:pathLst>
            </a:custGeom>
            <a:grpFill/>
            <a:ln w="9525" cap="rnd" cmpd="sng">
              <a:solidFill>
                <a:srgbClr val="354F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734;p39">
              <a:extLst>
                <a:ext uri="{FF2B5EF4-FFF2-40B4-BE49-F238E27FC236}">
                  <a16:creationId xmlns:a16="http://schemas.microsoft.com/office/drawing/2014/main" id="{89BB3086-6D78-C1B0-3982-69BFACC315C8}"/>
                </a:ext>
              </a:extLst>
            </p:cNvPr>
            <p:cNvSpPr/>
            <p:nvPr/>
          </p:nvSpPr>
          <p:spPr>
            <a:xfrm>
              <a:off x="6715525" y="5180350"/>
              <a:ext cx="263050" cy="247825"/>
            </a:xfrm>
            <a:custGeom>
              <a:avLst/>
              <a:gdLst/>
              <a:ahLst/>
              <a:cxnLst/>
              <a:rect l="l" t="t" r="r" b="b"/>
              <a:pathLst>
                <a:path w="10522" h="9913" fill="none" extrusionOk="0">
                  <a:moveTo>
                    <a:pt x="8135" y="3191"/>
                  </a:moveTo>
                  <a:lnTo>
                    <a:pt x="8135" y="3191"/>
                  </a:lnTo>
                  <a:lnTo>
                    <a:pt x="8037" y="2923"/>
                  </a:lnTo>
                  <a:lnTo>
                    <a:pt x="7940" y="2655"/>
                  </a:lnTo>
                  <a:lnTo>
                    <a:pt x="7794" y="2119"/>
                  </a:lnTo>
                  <a:lnTo>
                    <a:pt x="7721" y="1851"/>
                  </a:lnTo>
                  <a:lnTo>
                    <a:pt x="7623" y="1608"/>
                  </a:lnTo>
                  <a:lnTo>
                    <a:pt x="7502" y="1340"/>
                  </a:lnTo>
                  <a:lnTo>
                    <a:pt x="7355" y="1120"/>
                  </a:lnTo>
                  <a:lnTo>
                    <a:pt x="7355" y="1120"/>
                  </a:lnTo>
                  <a:lnTo>
                    <a:pt x="7161" y="853"/>
                  </a:lnTo>
                  <a:lnTo>
                    <a:pt x="6941" y="633"/>
                  </a:lnTo>
                  <a:lnTo>
                    <a:pt x="6698" y="463"/>
                  </a:lnTo>
                  <a:lnTo>
                    <a:pt x="6430" y="292"/>
                  </a:lnTo>
                  <a:lnTo>
                    <a:pt x="6162" y="171"/>
                  </a:lnTo>
                  <a:lnTo>
                    <a:pt x="5870" y="73"/>
                  </a:lnTo>
                  <a:lnTo>
                    <a:pt x="5578" y="25"/>
                  </a:lnTo>
                  <a:lnTo>
                    <a:pt x="5285" y="0"/>
                  </a:lnTo>
                  <a:lnTo>
                    <a:pt x="5285" y="0"/>
                  </a:lnTo>
                  <a:lnTo>
                    <a:pt x="5261" y="0"/>
                  </a:lnTo>
                  <a:lnTo>
                    <a:pt x="5261" y="0"/>
                  </a:lnTo>
                  <a:lnTo>
                    <a:pt x="5237" y="0"/>
                  </a:lnTo>
                  <a:lnTo>
                    <a:pt x="5237" y="0"/>
                  </a:lnTo>
                  <a:lnTo>
                    <a:pt x="4944" y="25"/>
                  </a:lnTo>
                  <a:lnTo>
                    <a:pt x="4652" y="73"/>
                  </a:lnTo>
                  <a:lnTo>
                    <a:pt x="4360" y="171"/>
                  </a:lnTo>
                  <a:lnTo>
                    <a:pt x="4092" y="292"/>
                  </a:lnTo>
                  <a:lnTo>
                    <a:pt x="3824" y="463"/>
                  </a:lnTo>
                  <a:lnTo>
                    <a:pt x="3580" y="633"/>
                  </a:lnTo>
                  <a:lnTo>
                    <a:pt x="3361" y="853"/>
                  </a:lnTo>
                  <a:lnTo>
                    <a:pt x="3166" y="1120"/>
                  </a:lnTo>
                  <a:lnTo>
                    <a:pt x="3166" y="1120"/>
                  </a:lnTo>
                  <a:lnTo>
                    <a:pt x="3020" y="1340"/>
                  </a:lnTo>
                  <a:lnTo>
                    <a:pt x="2898" y="1608"/>
                  </a:lnTo>
                  <a:lnTo>
                    <a:pt x="2801" y="1851"/>
                  </a:lnTo>
                  <a:lnTo>
                    <a:pt x="2728" y="2119"/>
                  </a:lnTo>
                  <a:lnTo>
                    <a:pt x="2558" y="2655"/>
                  </a:lnTo>
                  <a:lnTo>
                    <a:pt x="2484" y="2923"/>
                  </a:lnTo>
                  <a:lnTo>
                    <a:pt x="2387" y="3191"/>
                  </a:lnTo>
                  <a:lnTo>
                    <a:pt x="2387" y="3191"/>
                  </a:lnTo>
                  <a:lnTo>
                    <a:pt x="2241" y="3434"/>
                  </a:lnTo>
                  <a:lnTo>
                    <a:pt x="2095" y="3678"/>
                  </a:lnTo>
                  <a:lnTo>
                    <a:pt x="1900" y="3897"/>
                  </a:lnTo>
                  <a:lnTo>
                    <a:pt x="1729" y="4092"/>
                  </a:lnTo>
                  <a:lnTo>
                    <a:pt x="1315" y="4457"/>
                  </a:lnTo>
                  <a:lnTo>
                    <a:pt x="901" y="4847"/>
                  </a:lnTo>
                  <a:lnTo>
                    <a:pt x="901" y="4847"/>
                  </a:lnTo>
                  <a:lnTo>
                    <a:pt x="707" y="5066"/>
                  </a:lnTo>
                  <a:lnTo>
                    <a:pt x="512" y="5310"/>
                  </a:lnTo>
                  <a:lnTo>
                    <a:pt x="366" y="5553"/>
                  </a:lnTo>
                  <a:lnTo>
                    <a:pt x="244" y="5821"/>
                  </a:lnTo>
                  <a:lnTo>
                    <a:pt x="146" y="6113"/>
                  </a:lnTo>
                  <a:lnTo>
                    <a:pt x="73" y="6405"/>
                  </a:lnTo>
                  <a:lnTo>
                    <a:pt x="25" y="6722"/>
                  </a:lnTo>
                  <a:lnTo>
                    <a:pt x="0" y="7014"/>
                  </a:lnTo>
                  <a:lnTo>
                    <a:pt x="0" y="7014"/>
                  </a:lnTo>
                  <a:lnTo>
                    <a:pt x="25" y="7307"/>
                  </a:lnTo>
                  <a:lnTo>
                    <a:pt x="49" y="7599"/>
                  </a:lnTo>
                  <a:lnTo>
                    <a:pt x="122" y="7867"/>
                  </a:lnTo>
                  <a:lnTo>
                    <a:pt x="219" y="8135"/>
                  </a:lnTo>
                  <a:lnTo>
                    <a:pt x="317" y="8403"/>
                  </a:lnTo>
                  <a:lnTo>
                    <a:pt x="439" y="8622"/>
                  </a:lnTo>
                  <a:lnTo>
                    <a:pt x="609" y="8865"/>
                  </a:lnTo>
                  <a:lnTo>
                    <a:pt x="780" y="9060"/>
                  </a:lnTo>
                  <a:lnTo>
                    <a:pt x="950" y="9255"/>
                  </a:lnTo>
                  <a:lnTo>
                    <a:pt x="1145" y="9401"/>
                  </a:lnTo>
                  <a:lnTo>
                    <a:pt x="1364" y="9547"/>
                  </a:lnTo>
                  <a:lnTo>
                    <a:pt x="1608" y="9669"/>
                  </a:lnTo>
                  <a:lnTo>
                    <a:pt x="1851" y="9766"/>
                  </a:lnTo>
                  <a:lnTo>
                    <a:pt x="2095" y="9840"/>
                  </a:lnTo>
                  <a:lnTo>
                    <a:pt x="2363" y="9888"/>
                  </a:lnTo>
                  <a:lnTo>
                    <a:pt x="2606" y="9913"/>
                  </a:lnTo>
                  <a:lnTo>
                    <a:pt x="2606" y="9913"/>
                  </a:lnTo>
                  <a:lnTo>
                    <a:pt x="2972" y="9888"/>
                  </a:lnTo>
                  <a:lnTo>
                    <a:pt x="3337" y="9791"/>
                  </a:lnTo>
                  <a:lnTo>
                    <a:pt x="3678" y="9669"/>
                  </a:lnTo>
                  <a:lnTo>
                    <a:pt x="3994" y="9474"/>
                  </a:lnTo>
                  <a:lnTo>
                    <a:pt x="3994" y="9474"/>
                  </a:lnTo>
                  <a:lnTo>
                    <a:pt x="4141" y="9377"/>
                  </a:lnTo>
                  <a:lnTo>
                    <a:pt x="4287" y="9304"/>
                  </a:lnTo>
                  <a:lnTo>
                    <a:pt x="4433" y="9279"/>
                  </a:lnTo>
                  <a:lnTo>
                    <a:pt x="4579" y="9231"/>
                  </a:lnTo>
                  <a:lnTo>
                    <a:pt x="4896" y="9206"/>
                  </a:lnTo>
                  <a:lnTo>
                    <a:pt x="5261" y="9206"/>
                  </a:lnTo>
                  <a:lnTo>
                    <a:pt x="5261" y="9206"/>
                  </a:lnTo>
                  <a:lnTo>
                    <a:pt x="5626" y="9206"/>
                  </a:lnTo>
                  <a:lnTo>
                    <a:pt x="5943" y="9231"/>
                  </a:lnTo>
                  <a:lnTo>
                    <a:pt x="6089" y="9279"/>
                  </a:lnTo>
                  <a:lnTo>
                    <a:pt x="6235" y="9304"/>
                  </a:lnTo>
                  <a:lnTo>
                    <a:pt x="6381" y="9377"/>
                  </a:lnTo>
                  <a:lnTo>
                    <a:pt x="6527" y="9474"/>
                  </a:lnTo>
                  <a:lnTo>
                    <a:pt x="6527" y="9474"/>
                  </a:lnTo>
                  <a:lnTo>
                    <a:pt x="6844" y="9669"/>
                  </a:lnTo>
                  <a:lnTo>
                    <a:pt x="7185" y="9791"/>
                  </a:lnTo>
                  <a:lnTo>
                    <a:pt x="7550" y="9888"/>
                  </a:lnTo>
                  <a:lnTo>
                    <a:pt x="7916" y="9913"/>
                  </a:lnTo>
                  <a:lnTo>
                    <a:pt x="7916" y="9913"/>
                  </a:lnTo>
                  <a:lnTo>
                    <a:pt x="8184" y="9888"/>
                  </a:lnTo>
                  <a:lnTo>
                    <a:pt x="8427" y="9840"/>
                  </a:lnTo>
                  <a:lnTo>
                    <a:pt x="8671" y="9766"/>
                  </a:lnTo>
                  <a:lnTo>
                    <a:pt x="8914" y="9669"/>
                  </a:lnTo>
                  <a:lnTo>
                    <a:pt x="9158" y="9547"/>
                  </a:lnTo>
                  <a:lnTo>
                    <a:pt x="9377" y="9401"/>
                  </a:lnTo>
                  <a:lnTo>
                    <a:pt x="9572" y="9255"/>
                  </a:lnTo>
                  <a:lnTo>
                    <a:pt x="9742" y="9060"/>
                  </a:lnTo>
                  <a:lnTo>
                    <a:pt x="9913" y="8865"/>
                  </a:lnTo>
                  <a:lnTo>
                    <a:pt x="10083" y="8622"/>
                  </a:lnTo>
                  <a:lnTo>
                    <a:pt x="10205" y="8403"/>
                  </a:lnTo>
                  <a:lnTo>
                    <a:pt x="10302" y="8135"/>
                  </a:lnTo>
                  <a:lnTo>
                    <a:pt x="10400" y="7867"/>
                  </a:lnTo>
                  <a:lnTo>
                    <a:pt x="10473" y="7599"/>
                  </a:lnTo>
                  <a:lnTo>
                    <a:pt x="10497" y="7307"/>
                  </a:lnTo>
                  <a:lnTo>
                    <a:pt x="10522" y="7014"/>
                  </a:lnTo>
                  <a:lnTo>
                    <a:pt x="10522" y="7014"/>
                  </a:lnTo>
                  <a:lnTo>
                    <a:pt x="10497" y="6722"/>
                  </a:lnTo>
                  <a:lnTo>
                    <a:pt x="10449" y="6405"/>
                  </a:lnTo>
                  <a:lnTo>
                    <a:pt x="10375" y="6113"/>
                  </a:lnTo>
                  <a:lnTo>
                    <a:pt x="10278" y="5821"/>
                  </a:lnTo>
                  <a:lnTo>
                    <a:pt x="10156" y="5553"/>
                  </a:lnTo>
                  <a:lnTo>
                    <a:pt x="10010" y="5310"/>
                  </a:lnTo>
                  <a:lnTo>
                    <a:pt x="9815" y="5066"/>
                  </a:lnTo>
                  <a:lnTo>
                    <a:pt x="9620" y="4847"/>
                  </a:lnTo>
                  <a:lnTo>
                    <a:pt x="9620" y="4847"/>
                  </a:lnTo>
                  <a:lnTo>
                    <a:pt x="9206" y="4457"/>
                  </a:lnTo>
                  <a:lnTo>
                    <a:pt x="8792" y="4092"/>
                  </a:lnTo>
                  <a:lnTo>
                    <a:pt x="8622" y="3897"/>
                  </a:lnTo>
                  <a:lnTo>
                    <a:pt x="8427" y="3678"/>
                  </a:lnTo>
                  <a:lnTo>
                    <a:pt x="8281" y="3434"/>
                  </a:lnTo>
                  <a:lnTo>
                    <a:pt x="8135" y="3191"/>
                  </a:lnTo>
                  <a:lnTo>
                    <a:pt x="8135" y="3191"/>
                  </a:lnTo>
                  <a:close/>
                </a:path>
              </a:pathLst>
            </a:custGeom>
            <a:grpFill/>
            <a:ln w="9525" cap="rnd" cmpd="sng">
              <a:solidFill>
                <a:srgbClr val="354F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399235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34" name="Text Placeholder 3">
            <a:extLst>
              <a:ext uri="{FF2B5EF4-FFF2-40B4-BE49-F238E27FC236}">
                <a16:creationId xmlns:a16="http://schemas.microsoft.com/office/drawing/2014/main" id="{A553E152-31E6-023D-F765-21DAD15506CD}"/>
              </a:ext>
            </a:extLst>
          </p:cNvPr>
          <p:cNvSpPr txBox="1">
            <a:spLocks/>
          </p:cNvSpPr>
          <p:nvPr/>
        </p:nvSpPr>
        <p:spPr>
          <a:xfrm>
            <a:off x="1702247" y="1241593"/>
            <a:ext cx="5240814" cy="3745078"/>
          </a:xfr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IE" dirty="0">
              <a:solidFill>
                <a:srgbClr val="354F92"/>
              </a:solidFill>
            </a:endParaRPr>
          </a:p>
        </p:txBody>
      </p:sp>
      <p:sp>
        <p:nvSpPr>
          <p:cNvPr id="7" name="TextBox 6">
            <a:extLst>
              <a:ext uri="{FF2B5EF4-FFF2-40B4-BE49-F238E27FC236}">
                <a16:creationId xmlns:a16="http://schemas.microsoft.com/office/drawing/2014/main" id="{93B167BE-9A05-5B32-8F88-B7ED2736FA57}"/>
              </a:ext>
            </a:extLst>
          </p:cNvPr>
          <p:cNvSpPr txBox="1"/>
          <p:nvPr/>
        </p:nvSpPr>
        <p:spPr>
          <a:xfrm>
            <a:off x="1066801" y="1118656"/>
            <a:ext cx="7589519" cy="1200329"/>
          </a:xfrm>
          <a:prstGeom prst="rect">
            <a:avLst/>
          </a:prstGeom>
          <a:noFill/>
        </p:spPr>
        <p:txBody>
          <a:bodyPr wrap="square">
            <a:spAutoFit/>
          </a:bodyPr>
          <a:lstStyle/>
          <a:p>
            <a:pPr algn="just"/>
            <a:r>
              <a:rPr lang="pt-PT" sz="2400" b="1" dirty="0">
                <a:solidFill>
                  <a:srgbClr val="354F92"/>
                </a:solidFill>
                <a:latin typeface="Calibri" panose="020F0502020204030204" pitchFamily="34" charset="0"/>
                <a:cs typeface="Calibri" panose="020F0502020204030204" pitchFamily="34" charset="0"/>
              </a:rPr>
              <a:t>O Relatório de Avaliação Global da IPBES de 2019 sobre a Biodiversidade e os Serviços </a:t>
            </a:r>
            <a:r>
              <a:rPr lang="pt-PT" sz="2400" b="1" dirty="0" err="1">
                <a:solidFill>
                  <a:srgbClr val="354F92"/>
                </a:solidFill>
                <a:latin typeface="Calibri" panose="020F0502020204030204" pitchFamily="34" charset="0"/>
                <a:cs typeface="Calibri" panose="020F0502020204030204" pitchFamily="34" charset="0"/>
              </a:rPr>
              <a:t>Ecossistémicos</a:t>
            </a:r>
            <a:r>
              <a:rPr lang="pt-PT" sz="2400" b="1" dirty="0">
                <a:solidFill>
                  <a:srgbClr val="354F92"/>
                </a:solidFill>
                <a:latin typeface="Calibri" panose="020F0502020204030204" pitchFamily="34" charset="0"/>
                <a:cs typeface="Calibri" panose="020F0502020204030204" pitchFamily="34" charset="0"/>
              </a:rPr>
              <a:t> expõe claramente a gravidade da crise da Biodiversidade... </a:t>
            </a:r>
            <a:endParaRPr lang="en-GB" sz="1900" b="1" dirty="0">
              <a:solidFill>
                <a:srgbClr val="354F92"/>
              </a:solidFill>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BD700FA7-215C-D751-9953-57EEE211E6F8}"/>
              </a:ext>
            </a:extLst>
          </p:cNvPr>
          <p:cNvSpPr txBox="1"/>
          <p:nvPr/>
        </p:nvSpPr>
        <p:spPr>
          <a:xfrm>
            <a:off x="1066800" y="267520"/>
            <a:ext cx="5801360" cy="712824"/>
          </a:xfrm>
          <a:prstGeom prst="rect">
            <a:avLst/>
          </a:prstGeom>
          <a:noFill/>
        </p:spPr>
        <p:txBody>
          <a:bodyPr wrap="square">
            <a:spAutoFit/>
          </a:bodyPr>
          <a:lstStyle/>
          <a:p>
            <a:pPr>
              <a:lnSpc>
                <a:spcPct val="120000"/>
              </a:lnSpc>
            </a:pPr>
            <a:r>
              <a:rPr lang="en-IE" sz="3600" b="1" dirty="0">
                <a:solidFill>
                  <a:srgbClr val="EC7A42"/>
                </a:solidFill>
              </a:rPr>
              <a:t>A </a:t>
            </a:r>
            <a:r>
              <a:rPr lang="en-IE" sz="3600" b="1" dirty="0" err="1">
                <a:solidFill>
                  <a:srgbClr val="EC7A42"/>
                </a:solidFill>
              </a:rPr>
              <a:t>dimensão</a:t>
            </a:r>
            <a:r>
              <a:rPr lang="en-IE" sz="3600" b="1" dirty="0">
                <a:solidFill>
                  <a:srgbClr val="EC7A42"/>
                </a:solidFill>
              </a:rPr>
              <a:t> do </a:t>
            </a:r>
            <a:r>
              <a:rPr lang="en-IE" sz="3600" b="1" dirty="0" err="1">
                <a:solidFill>
                  <a:srgbClr val="EC7A42"/>
                </a:solidFill>
              </a:rPr>
              <a:t>problema</a:t>
            </a:r>
            <a:r>
              <a:rPr lang="en-IE" sz="3600" b="1" dirty="0">
                <a:solidFill>
                  <a:srgbClr val="EC7A42"/>
                </a:solidFill>
              </a:rPr>
              <a:t>...</a:t>
            </a:r>
          </a:p>
        </p:txBody>
      </p:sp>
      <p:sp>
        <p:nvSpPr>
          <p:cNvPr id="3" name="TextBox 2">
            <a:extLst>
              <a:ext uri="{FF2B5EF4-FFF2-40B4-BE49-F238E27FC236}">
                <a16:creationId xmlns:a16="http://schemas.microsoft.com/office/drawing/2014/main" id="{8E8A1A9F-5662-E3D6-92FC-9AE404547CAA}"/>
              </a:ext>
            </a:extLst>
          </p:cNvPr>
          <p:cNvSpPr txBox="1"/>
          <p:nvPr/>
        </p:nvSpPr>
        <p:spPr>
          <a:xfrm>
            <a:off x="1787255" y="2554248"/>
            <a:ext cx="4308745" cy="707886"/>
          </a:xfrm>
          <a:prstGeom prst="rect">
            <a:avLst/>
          </a:prstGeom>
          <a:noFill/>
        </p:spPr>
        <p:txBody>
          <a:bodyPr wrap="square" rtlCol="0">
            <a:spAutoFit/>
          </a:bodyPr>
          <a:lstStyle/>
          <a:p>
            <a:r>
              <a:rPr lang="pt-PT" sz="2000" dirty="0">
                <a:solidFill>
                  <a:srgbClr val="354F92"/>
                </a:solidFill>
              </a:rPr>
              <a:t>75% da superfície terrestre está muito significativamente alterada </a:t>
            </a:r>
            <a:endParaRPr lang="en-IE" sz="2000" dirty="0">
              <a:solidFill>
                <a:srgbClr val="354F92"/>
              </a:solidFill>
            </a:endParaRPr>
          </a:p>
        </p:txBody>
      </p:sp>
      <p:sp>
        <p:nvSpPr>
          <p:cNvPr id="4" name="TextBox 3">
            <a:extLst>
              <a:ext uri="{FF2B5EF4-FFF2-40B4-BE49-F238E27FC236}">
                <a16:creationId xmlns:a16="http://schemas.microsoft.com/office/drawing/2014/main" id="{DDBB7F09-A655-1BA3-AE15-6CBEE447F035}"/>
              </a:ext>
            </a:extLst>
          </p:cNvPr>
          <p:cNvSpPr txBox="1"/>
          <p:nvPr/>
        </p:nvSpPr>
        <p:spPr>
          <a:xfrm>
            <a:off x="1787255" y="3595007"/>
            <a:ext cx="4308745" cy="707886"/>
          </a:xfrm>
          <a:prstGeom prst="rect">
            <a:avLst/>
          </a:prstGeom>
          <a:noFill/>
        </p:spPr>
        <p:txBody>
          <a:bodyPr wrap="square" rtlCol="0">
            <a:spAutoFit/>
          </a:bodyPr>
          <a:lstStyle/>
          <a:p>
            <a:r>
              <a:rPr lang="pt-PT" sz="2000" dirty="0">
                <a:solidFill>
                  <a:srgbClr val="354F92"/>
                </a:solidFill>
              </a:rPr>
              <a:t>66% da área oceânica está a sofrer impactos cumulativos crescentes </a:t>
            </a:r>
            <a:endParaRPr lang="en-IE" sz="2000" dirty="0">
              <a:solidFill>
                <a:srgbClr val="354F92"/>
              </a:solidFill>
            </a:endParaRPr>
          </a:p>
        </p:txBody>
      </p:sp>
      <p:sp>
        <p:nvSpPr>
          <p:cNvPr id="5" name="TextBox 4">
            <a:extLst>
              <a:ext uri="{FF2B5EF4-FFF2-40B4-BE49-F238E27FC236}">
                <a16:creationId xmlns:a16="http://schemas.microsoft.com/office/drawing/2014/main" id="{04DBBE93-7EF8-8C78-33E3-7D5573DDAFEE}"/>
              </a:ext>
            </a:extLst>
          </p:cNvPr>
          <p:cNvSpPr txBox="1"/>
          <p:nvPr/>
        </p:nvSpPr>
        <p:spPr>
          <a:xfrm>
            <a:off x="1787255" y="4678004"/>
            <a:ext cx="4308745" cy="707886"/>
          </a:xfrm>
          <a:prstGeom prst="rect">
            <a:avLst/>
          </a:prstGeom>
          <a:noFill/>
        </p:spPr>
        <p:txBody>
          <a:bodyPr wrap="square" rtlCol="0">
            <a:spAutoFit/>
          </a:bodyPr>
          <a:lstStyle/>
          <a:p>
            <a:r>
              <a:rPr lang="pt-PT" sz="2000" dirty="0">
                <a:solidFill>
                  <a:srgbClr val="354F92"/>
                </a:solidFill>
              </a:rPr>
              <a:t>&gt;85% da área das zonas húmidas foi perdida </a:t>
            </a:r>
            <a:endParaRPr lang="en-IE" sz="2000" dirty="0">
              <a:solidFill>
                <a:srgbClr val="354F92"/>
              </a:solidFill>
            </a:endParaRPr>
          </a:p>
        </p:txBody>
      </p:sp>
      <p:sp>
        <p:nvSpPr>
          <p:cNvPr id="8" name="TextBox 7">
            <a:extLst>
              <a:ext uri="{FF2B5EF4-FFF2-40B4-BE49-F238E27FC236}">
                <a16:creationId xmlns:a16="http://schemas.microsoft.com/office/drawing/2014/main" id="{DF818254-A33A-7403-67D0-666280058A94}"/>
              </a:ext>
            </a:extLst>
          </p:cNvPr>
          <p:cNvSpPr txBox="1"/>
          <p:nvPr/>
        </p:nvSpPr>
        <p:spPr>
          <a:xfrm>
            <a:off x="1787255" y="5483540"/>
            <a:ext cx="4308746" cy="707886"/>
          </a:xfrm>
          <a:prstGeom prst="rect">
            <a:avLst/>
          </a:prstGeom>
          <a:noFill/>
        </p:spPr>
        <p:txBody>
          <a:bodyPr wrap="square" rtlCol="0">
            <a:spAutoFit/>
          </a:bodyPr>
          <a:lstStyle/>
          <a:p>
            <a:r>
              <a:rPr lang="pt-PT" sz="2000" dirty="0">
                <a:solidFill>
                  <a:srgbClr val="354F92"/>
                </a:solidFill>
              </a:rPr>
              <a:t>85% dos habitats protegidos encontram-se em estado desfavorável </a:t>
            </a:r>
            <a:endParaRPr lang="en-IE" sz="2000" dirty="0">
              <a:solidFill>
                <a:srgbClr val="354F92"/>
              </a:solidFill>
            </a:endParaRPr>
          </a:p>
        </p:txBody>
      </p:sp>
      <p:pic>
        <p:nvPicPr>
          <p:cNvPr id="18" name="Graphic 17" descr="Excavator with solid fill">
            <a:extLst>
              <a:ext uri="{FF2B5EF4-FFF2-40B4-BE49-F238E27FC236}">
                <a16:creationId xmlns:a16="http://schemas.microsoft.com/office/drawing/2014/main" id="{5748A647-FD75-7BA3-44BD-FBD658C9D3C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37456" y="2314239"/>
            <a:ext cx="914400" cy="914400"/>
          </a:xfrm>
          <a:prstGeom prst="rect">
            <a:avLst/>
          </a:prstGeom>
        </p:spPr>
      </p:pic>
      <p:pic>
        <p:nvPicPr>
          <p:cNvPr id="20" name="Graphic 19" descr="Coral with solid fill">
            <a:extLst>
              <a:ext uri="{FF2B5EF4-FFF2-40B4-BE49-F238E27FC236}">
                <a16:creationId xmlns:a16="http://schemas.microsoft.com/office/drawing/2014/main" id="{F6CBAC90-DF93-0739-6C1E-9A51AE00622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037456" y="3427904"/>
            <a:ext cx="914400" cy="914400"/>
          </a:xfrm>
          <a:prstGeom prst="rect">
            <a:avLst/>
          </a:prstGeom>
        </p:spPr>
      </p:pic>
      <p:pic>
        <p:nvPicPr>
          <p:cNvPr id="22" name="Graphic 21" descr="Ripple with solid fill">
            <a:extLst>
              <a:ext uri="{FF2B5EF4-FFF2-40B4-BE49-F238E27FC236}">
                <a16:creationId xmlns:a16="http://schemas.microsoft.com/office/drawing/2014/main" id="{B97164C6-C087-646E-0BEA-7945B5E52DA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096001" y="4437995"/>
            <a:ext cx="914400" cy="914400"/>
          </a:xfrm>
          <a:prstGeom prst="rect">
            <a:avLst/>
          </a:prstGeom>
        </p:spPr>
      </p:pic>
      <p:pic>
        <p:nvPicPr>
          <p:cNvPr id="24" name="Graphic 23" descr="Rainforest with solid fill">
            <a:extLst>
              <a:ext uri="{FF2B5EF4-FFF2-40B4-BE49-F238E27FC236}">
                <a16:creationId xmlns:a16="http://schemas.microsoft.com/office/drawing/2014/main" id="{15600102-86BC-9075-2DC3-91D356703F9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096001" y="5428197"/>
            <a:ext cx="914400" cy="914400"/>
          </a:xfrm>
          <a:prstGeom prst="rect">
            <a:avLst/>
          </a:prstGeom>
        </p:spPr>
      </p:pic>
      <p:pic>
        <p:nvPicPr>
          <p:cNvPr id="26" name="Picture 25">
            <a:extLst>
              <a:ext uri="{FF2B5EF4-FFF2-40B4-BE49-F238E27FC236}">
                <a16:creationId xmlns:a16="http://schemas.microsoft.com/office/drawing/2014/main" id="{1EEAECD8-387F-1D7E-661B-AFE810500673}"/>
              </a:ext>
            </a:extLst>
          </p:cNvPr>
          <p:cNvPicPr>
            <a:picLocks noChangeAspect="1"/>
          </p:cNvPicPr>
          <p:nvPr/>
        </p:nvPicPr>
        <p:blipFill>
          <a:blip r:embed="rId11"/>
          <a:stretch>
            <a:fillRect/>
          </a:stretch>
        </p:blipFill>
        <p:spPr>
          <a:xfrm>
            <a:off x="9358383" y="529883"/>
            <a:ext cx="2117179" cy="2898021"/>
          </a:xfrm>
          <a:prstGeom prst="rect">
            <a:avLst/>
          </a:prstGeom>
          <a:effectLst>
            <a:outerShdw blurRad="50800" dist="38100" dir="5400000" algn="t" rotWithShape="0">
              <a:prstClr val="black">
                <a:alpha val="40000"/>
              </a:prstClr>
            </a:outerShdw>
          </a:effectLst>
        </p:spPr>
      </p:pic>
      <p:sp>
        <p:nvSpPr>
          <p:cNvPr id="9" name="CuadroTexto 8">
            <a:extLst>
              <a:ext uri="{FF2B5EF4-FFF2-40B4-BE49-F238E27FC236}">
                <a16:creationId xmlns:a16="http://schemas.microsoft.com/office/drawing/2014/main" id="{01445698-4CE0-DB26-2578-F934D1720B1A}"/>
              </a:ext>
            </a:extLst>
          </p:cNvPr>
          <p:cNvSpPr txBox="1"/>
          <p:nvPr/>
        </p:nvSpPr>
        <p:spPr>
          <a:xfrm>
            <a:off x="8656320" y="3735781"/>
            <a:ext cx="2819242" cy="523220"/>
          </a:xfrm>
          <a:prstGeom prst="rect">
            <a:avLst/>
          </a:prstGeom>
          <a:noFill/>
        </p:spPr>
        <p:txBody>
          <a:bodyPr wrap="square">
            <a:spAutoFit/>
          </a:bodyPr>
          <a:lstStyle/>
          <a:p>
            <a:r>
              <a:rPr lang="pt-PT" sz="1400" dirty="0">
                <a:hlinkClick r:id="rId12"/>
              </a:rPr>
              <a:t>https://www.unesco.org/pt/days/biological-diversity</a:t>
            </a:r>
            <a:r>
              <a:rPr lang="pt-PT" sz="1400" dirty="0"/>
              <a:t> </a:t>
            </a:r>
          </a:p>
        </p:txBody>
      </p:sp>
      <p:pic>
        <p:nvPicPr>
          <p:cNvPr id="10" name="Gráfico 9" descr="Flecha: curva ligera con relleno sólido">
            <a:extLst>
              <a:ext uri="{FF2B5EF4-FFF2-40B4-BE49-F238E27FC236}">
                <a16:creationId xmlns:a16="http://schemas.microsoft.com/office/drawing/2014/main" id="{F6CBB827-7A3F-E6EC-2ECC-1CD5845188C3}"/>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rot="688563">
            <a:off x="7976224" y="3453305"/>
            <a:ext cx="689631" cy="689631"/>
          </a:xfrm>
          <a:prstGeom prst="rect">
            <a:avLst/>
          </a:prstGeom>
          <a:effectLst>
            <a:outerShdw blurRad="50800" dist="38100" dir="5400000" algn="t" rotWithShape="0">
              <a:prstClr val="black">
                <a:alpha val="40000"/>
              </a:prstClr>
            </a:outerShdw>
          </a:effectLst>
        </p:spPr>
      </p:pic>
      <p:sp>
        <p:nvSpPr>
          <p:cNvPr id="11" name="Bocadillo: ovalado 10">
            <a:extLst>
              <a:ext uri="{FF2B5EF4-FFF2-40B4-BE49-F238E27FC236}">
                <a16:creationId xmlns:a16="http://schemas.microsoft.com/office/drawing/2014/main" id="{9D877E61-76E0-EB0C-AF2B-0209D6ECB99F}"/>
              </a:ext>
            </a:extLst>
          </p:cNvPr>
          <p:cNvSpPr/>
          <p:nvPr/>
        </p:nvSpPr>
        <p:spPr>
          <a:xfrm>
            <a:off x="8718311" y="4603187"/>
            <a:ext cx="2463799" cy="1565406"/>
          </a:xfrm>
          <a:prstGeom prst="wedgeEllipseCallout">
            <a:avLst>
              <a:gd name="adj1" fmla="val 72759"/>
              <a:gd name="adj2" fmla="val -71160"/>
            </a:avLst>
          </a:prstGeom>
          <a:solidFill>
            <a:schemeClr val="accent6">
              <a:lumMod val="75000"/>
            </a:schemeClr>
          </a:solidFill>
          <a:ln>
            <a:noFill/>
          </a:ln>
          <a:effectLst>
            <a:glow rad="228600">
              <a:schemeClr val="accent1">
                <a:satMod val="175000"/>
                <a:alpha val="40000"/>
              </a:schemeClr>
            </a:glow>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PT" sz="1400" dirty="0">
                <a:solidFill>
                  <a:srgbClr val="354F92"/>
                </a:solidFill>
                <a:latin typeface="Calibri" panose="020F0502020204030204" pitchFamily="34" charset="0"/>
                <a:ea typeface="Calibri" panose="020F0502020204030204" pitchFamily="34" charset="0"/>
                <a:cs typeface="Calibri" panose="020F0502020204030204" pitchFamily="34" charset="0"/>
              </a:rPr>
              <a:t>NOTA: ao entrar nos websites em língua estrangeira, clique com o botão direito e selecione “traduzir para português”</a:t>
            </a:r>
          </a:p>
        </p:txBody>
      </p:sp>
    </p:spTree>
    <p:extLst>
      <p:ext uri="{BB962C8B-B14F-4D97-AF65-F5344CB8AC3E}">
        <p14:creationId xmlns:p14="http://schemas.microsoft.com/office/powerpoint/2010/main" val="4255262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pic>
        <p:nvPicPr>
          <p:cNvPr id="9" name="Picture 8">
            <a:extLst>
              <a:ext uri="{FF2B5EF4-FFF2-40B4-BE49-F238E27FC236}">
                <a16:creationId xmlns:a16="http://schemas.microsoft.com/office/drawing/2014/main" id="{3B16AB28-DF4C-5B34-FA04-394136417DB3}"/>
              </a:ext>
            </a:extLst>
          </p:cNvPr>
          <p:cNvPicPr>
            <a:picLocks noChangeAspect="1"/>
          </p:cNvPicPr>
          <p:nvPr/>
        </p:nvPicPr>
        <p:blipFill>
          <a:blip r:embed="rId3"/>
          <a:stretch>
            <a:fillRect/>
          </a:stretch>
        </p:blipFill>
        <p:spPr>
          <a:xfrm>
            <a:off x="1734552" y="2811253"/>
            <a:ext cx="5878236" cy="3548125"/>
          </a:xfrm>
          <a:prstGeom prst="rect">
            <a:avLst/>
          </a:prstGeom>
        </p:spPr>
      </p:pic>
      <p:sp>
        <p:nvSpPr>
          <p:cNvPr id="5" name="CuadroTexto 4">
            <a:extLst>
              <a:ext uri="{FF2B5EF4-FFF2-40B4-BE49-F238E27FC236}">
                <a16:creationId xmlns:a16="http://schemas.microsoft.com/office/drawing/2014/main" id="{6DB8F211-C741-B9C7-21F9-E9AB75EE0B55}"/>
              </a:ext>
            </a:extLst>
          </p:cNvPr>
          <p:cNvSpPr txBox="1"/>
          <p:nvPr/>
        </p:nvSpPr>
        <p:spPr>
          <a:xfrm>
            <a:off x="1913027" y="3766383"/>
            <a:ext cx="1026160" cy="307777"/>
          </a:xfrm>
          <a:prstGeom prst="rect">
            <a:avLst/>
          </a:prstGeom>
          <a:solidFill>
            <a:schemeClr val="bg1"/>
          </a:solidFill>
        </p:spPr>
        <p:txBody>
          <a:bodyPr wrap="square" rtlCol="0">
            <a:spAutoFit/>
          </a:bodyPr>
          <a:lstStyle/>
          <a:p>
            <a:pPr algn="ctr"/>
            <a:r>
              <a:rPr lang="pt-PT" sz="1400" dirty="0">
                <a:solidFill>
                  <a:srgbClr val="000000"/>
                </a:solidFill>
              </a:rPr>
              <a:t>anfíbios</a:t>
            </a:r>
          </a:p>
        </p:txBody>
      </p:sp>
      <p:sp>
        <p:nvSpPr>
          <p:cNvPr id="6" name="CuadroTexto 5">
            <a:extLst>
              <a:ext uri="{FF2B5EF4-FFF2-40B4-BE49-F238E27FC236}">
                <a16:creationId xmlns:a16="http://schemas.microsoft.com/office/drawing/2014/main" id="{258D63B5-F708-73B9-9B41-3F1F284FEBDD}"/>
              </a:ext>
            </a:extLst>
          </p:cNvPr>
          <p:cNvSpPr txBox="1"/>
          <p:nvPr/>
        </p:nvSpPr>
        <p:spPr>
          <a:xfrm>
            <a:off x="3345587" y="3766383"/>
            <a:ext cx="1026160" cy="307777"/>
          </a:xfrm>
          <a:prstGeom prst="rect">
            <a:avLst/>
          </a:prstGeom>
          <a:solidFill>
            <a:schemeClr val="bg1"/>
          </a:solidFill>
        </p:spPr>
        <p:txBody>
          <a:bodyPr wrap="square" rtlCol="0">
            <a:spAutoFit/>
          </a:bodyPr>
          <a:lstStyle/>
          <a:p>
            <a:pPr algn="ctr"/>
            <a:r>
              <a:rPr lang="pt-PT" sz="1400" dirty="0">
                <a:solidFill>
                  <a:srgbClr val="000000"/>
                </a:solidFill>
              </a:rPr>
              <a:t>coníferas</a:t>
            </a:r>
          </a:p>
        </p:txBody>
      </p:sp>
      <p:sp>
        <p:nvSpPr>
          <p:cNvPr id="8" name="CuadroTexto 7">
            <a:extLst>
              <a:ext uri="{FF2B5EF4-FFF2-40B4-BE49-F238E27FC236}">
                <a16:creationId xmlns:a16="http://schemas.microsoft.com/office/drawing/2014/main" id="{0D296D18-31C1-CB5C-8F84-3A5C04597361}"/>
              </a:ext>
            </a:extLst>
          </p:cNvPr>
          <p:cNvSpPr txBox="1"/>
          <p:nvPr/>
        </p:nvSpPr>
        <p:spPr>
          <a:xfrm>
            <a:off x="4564314" y="3766382"/>
            <a:ext cx="1360141" cy="307777"/>
          </a:xfrm>
          <a:prstGeom prst="rect">
            <a:avLst/>
          </a:prstGeom>
          <a:solidFill>
            <a:schemeClr val="bg1"/>
          </a:solidFill>
        </p:spPr>
        <p:txBody>
          <a:bodyPr wrap="square" rtlCol="0">
            <a:spAutoFit/>
          </a:bodyPr>
          <a:lstStyle/>
          <a:p>
            <a:pPr algn="ctr"/>
            <a:r>
              <a:rPr lang="pt-PT" sz="1400" dirty="0">
                <a:solidFill>
                  <a:srgbClr val="000000"/>
                </a:solidFill>
              </a:rPr>
              <a:t>Recifes de coral</a:t>
            </a:r>
          </a:p>
        </p:txBody>
      </p:sp>
      <p:sp>
        <p:nvSpPr>
          <p:cNvPr id="10" name="CuadroTexto 9">
            <a:extLst>
              <a:ext uri="{FF2B5EF4-FFF2-40B4-BE49-F238E27FC236}">
                <a16:creationId xmlns:a16="http://schemas.microsoft.com/office/drawing/2014/main" id="{95DE8760-476A-7B84-6BF5-C1020E8CC478}"/>
              </a:ext>
            </a:extLst>
          </p:cNvPr>
          <p:cNvSpPr txBox="1"/>
          <p:nvPr/>
        </p:nvSpPr>
        <p:spPr>
          <a:xfrm>
            <a:off x="6102728" y="3773565"/>
            <a:ext cx="1360141" cy="307777"/>
          </a:xfrm>
          <a:prstGeom prst="rect">
            <a:avLst/>
          </a:prstGeom>
          <a:solidFill>
            <a:schemeClr val="bg1"/>
          </a:solidFill>
        </p:spPr>
        <p:txBody>
          <a:bodyPr wrap="square" rtlCol="0">
            <a:spAutoFit/>
          </a:bodyPr>
          <a:lstStyle/>
          <a:p>
            <a:pPr algn="ctr"/>
            <a:r>
              <a:rPr lang="pt-PT" sz="1400" dirty="0">
                <a:solidFill>
                  <a:srgbClr val="000000"/>
                </a:solidFill>
              </a:rPr>
              <a:t>Tubarões e raias</a:t>
            </a:r>
          </a:p>
        </p:txBody>
      </p:sp>
      <p:sp>
        <p:nvSpPr>
          <p:cNvPr id="11" name="CuadroTexto 10">
            <a:extLst>
              <a:ext uri="{FF2B5EF4-FFF2-40B4-BE49-F238E27FC236}">
                <a16:creationId xmlns:a16="http://schemas.microsoft.com/office/drawing/2014/main" id="{B5293F6D-AAD0-2D13-0623-97BF26173DD6}"/>
              </a:ext>
            </a:extLst>
          </p:cNvPr>
          <p:cNvSpPr txBox="1"/>
          <p:nvPr/>
        </p:nvSpPr>
        <p:spPr>
          <a:xfrm>
            <a:off x="2042230" y="5543118"/>
            <a:ext cx="2024718" cy="307777"/>
          </a:xfrm>
          <a:prstGeom prst="rect">
            <a:avLst/>
          </a:prstGeom>
          <a:solidFill>
            <a:schemeClr val="bg1"/>
          </a:solidFill>
        </p:spPr>
        <p:txBody>
          <a:bodyPr wrap="square" rtlCol="0">
            <a:spAutoFit/>
          </a:bodyPr>
          <a:lstStyle/>
          <a:p>
            <a:pPr algn="ctr"/>
            <a:r>
              <a:rPr lang="pt-PT" sz="1400" dirty="0">
                <a:solidFill>
                  <a:srgbClr val="000000"/>
                </a:solidFill>
              </a:rPr>
              <a:t>Crustáceos selecionados</a:t>
            </a:r>
          </a:p>
        </p:txBody>
      </p:sp>
      <p:sp>
        <p:nvSpPr>
          <p:cNvPr id="12" name="CuadroTexto 11">
            <a:extLst>
              <a:ext uri="{FF2B5EF4-FFF2-40B4-BE49-F238E27FC236}">
                <a16:creationId xmlns:a16="http://schemas.microsoft.com/office/drawing/2014/main" id="{BECAA5B1-EA7E-50DE-E8BB-C6DD606A63D0}"/>
              </a:ext>
            </a:extLst>
          </p:cNvPr>
          <p:cNvSpPr txBox="1"/>
          <p:nvPr/>
        </p:nvSpPr>
        <p:spPr>
          <a:xfrm>
            <a:off x="4077107" y="5555534"/>
            <a:ext cx="1121715" cy="307777"/>
          </a:xfrm>
          <a:prstGeom prst="rect">
            <a:avLst/>
          </a:prstGeom>
          <a:solidFill>
            <a:schemeClr val="bg1"/>
          </a:solidFill>
        </p:spPr>
        <p:txBody>
          <a:bodyPr wrap="square" rtlCol="0">
            <a:spAutoFit/>
          </a:bodyPr>
          <a:lstStyle/>
          <a:p>
            <a:pPr algn="ctr"/>
            <a:r>
              <a:rPr lang="pt-PT" sz="1400" dirty="0">
                <a:solidFill>
                  <a:srgbClr val="000000"/>
                </a:solidFill>
              </a:rPr>
              <a:t>mamíferos</a:t>
            </a:r>
          </a:p>
        </p:txBody>
      </p:sp>
      <p:sp>
        <p:nvSpPr>
          <p:cNvPr id="13" name="CuadroTexto 12">
            <a:extLst>
              <a:ext uri="{FF2B5EF4-FFF2-40B4-BE49-F238E27FC236}">
                <a16:creationId xmlns:a16="http://schemas.microsoft.com/office/drawing/2014/main" id="{694C4801-809F-0C81-7251-F7427E31721B}"/>
              </a:ext>
            </a:extLst>
          </p:cNvPr>
          <p:cNvSpPr txBox="1"/>
          <p:nvPr/>
        </p:nvSpPr>
        <p:spPr>
          <a:xfrm>
            <a:off x="5541870" y="5561452"/>
            <a:ext cx="1121715" cy="307777"/>
          </a:xfrm>
          <a:prstGeom prst="rect">
            <a:avLst/>
          </a:prstGeom>
          <a:solidFill>
            <a:schemeClr val="bg1"/>
          </a:solidFill>
        </p:spPr>
        <p:txBody>
          <a:bodyPr wrap="square" rtlCol="0">
            <a:spAutoFit/>
          </a:bodyPr>
          <a:lstStyle/>
          <a:p>
            <a:pPr algn="ctr"/>
            <a:r>
              <a:rPr lang="pt-PT" sz="1400" dirty="0">
                <a:solidFill>
                  <a:srgbClr val="000000"/>
                </a:solidFill>
              </a:rPr>
              <a:t>aves</a:t>
            </a:r>
          </a:p>
        </p:txBody>
      </p:sp>
      <p:sp>
        <p:nvSpPr>
          <p:cNvPr id="34" name="Text Placeholder 3">
            <a:extLst>
              <a:ext uri="{FF2B5EF4-FFF2-40B4-BE49-F238E27FC236}">
                <a16:creationId xmlns:a16="http://schemas.microsoft.com/office/drawing/2014/main" id="{A553E152-31E6-023D-F765-21DAD15506CD}"/>
              </a:ext>
            </a:extLst>
          </p:cNvPr>
          <p:cNvSpPr txBox="1">
            <a:spLocks/>
          </p:cNvSpPr>
          <p:nvPr/>
        </p:nvSpPr>
        <p:spPr>
          <a:xfrm>
            <a:off x="1702247" y="1241593"/>
            <a:ext cx="5240814" cy="3745078"/>
          </a:xfr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IE" dirty="0">
              <a:solidFill>
                <a:srgbClr val="354F92"/>
              </a:solidFill>
            </a:endParaRPr>
          </a:p>
        </p:txBody>
      </p:sp>
      <p:sp>
        <p:nvSpPr>
          <p:cNvPr id="7" name="TextBox 6">
            <a:extLst>
              <a:ext uri="{FF2B5EF4-FFF2-40B4-BE49-F238E27FC236}">
                <a16:creationId xmlns:a16="http://schemas.microsoft.com/office/drawing/2014/main" id="{93B167BE-9A05-5B32-8F88-B7ED2736FA57}"/>
              </a:ext>
            </a:extLst>
          </p:cNvPr>
          <p:cNvSpPr txBox="1"/>
          <p:nvPr/>
        </p:nvSpPr>
        <p:spPr>
          <a:xfrm>
            <a:off x="1066801" y="1007105"/>
            <a:ext cx="7701279" cy="1569660"/>
          </a:xfrm>
          <a:prstGeom prst="rect">
            <a:avLst/>
          </a:prstGeom>
          <a:noFill/>
        </p:spPr>
        <p:txBody>
          <a:bodyPr wrap="square">
            <a:spAutoFit/>
          </a:bodyPr>
          <a:lstStyle/>
          <a:p>
            <a:pPr algn="just"/>
            <a:r>
              <a:rPr lang="pt-PT" sz="2600" b="1" dirty="0">
                <a:solidFill>
                  <a:srgbClr val="354F92"/>
                </a:solidFill>
                <a:latin typeface="Calibri" panose="020F0502020204030204" pitchFamily="34" charset="0"/>
                <a:cs typeface="Calibri" panose="020F0502020204030204" pitchFamily="34" charset="0"/>
              </a:rPr>
              <a:t>Atualmente, cerca de um milhão de espécies estão ameaçadas de extinção... </a:t>
            </a:r>
          </a:p>
          <a:p>
            <a:pPr algn="just"/>
            <a:r>
              <a:rPr lang="pt-PT" sz="2600" dirty="0">
                <a:solidFill>
                  <a:srgbClr val="354F92"/>
                </a:solidFill>
                <a:latin typeface="Calibri" panose="020F0502020204030204" pitchFamily="34" charset="0"/>
                <a:cs typeface="Calibri" panose="020F0502020204030204" pitchFamily="34" charset="0"/>
              </a:rPr>
              <a:t>Uma em cada quatro espécies está em risco de extinção</a:t>
            </a:r>
          </a:p>
          <a:p>
            <a:pPr algn="just"/>
            <a:r>
              <a:rPr lang="pt-PT" dirty="0">
                <a:solidFill>
                  <a:srgbClr val="354F92"/>
                </a:solidFill>
                <a:latin typeface="Calibri" panose="020F0502020204030204" pitchFamily="34" charset="0"/>
                <a:cs typeface="Calibri" panose="020F0502020204030204" pitchFamily="34" charset="0"/>
              </a:rPr>
              <a:t>Espécies avaliadas pela Lista Vermelha da IUCN </a:t>
            </a:r>
            <a:endParaRPr lang="en-GB" sz="1900" b="1" dirty="0">
              <a:solidFill>
                <a:srgbClr val="354F92"/>
              </a:solidFill>
              <a:latin typeface="Calibri" panose="020F0502020204030204" pitchFamily="34" charset="0"/>
              <a:cs typeface="Calibri" panose="020F0502020204030204" pitchFamily="34" charset="0"/>
            </a:endParaRPr>
          </a:p>
        </p:txBody>
      </p:sp>
      <p:sp>
        <p:nvSpPr>
          <p:cNvPr id="3" name="TextBox 1">
            <a:extLst>
              <a:ext uri="{FF2B5EF4-FFF2-40B4-BE49-F238E27FC236}">
                <a16:creationId xmlns:a16="http://schemas.microsoft.com/office/drawing/2014/main" id="{D1F74856-8171-7715-54C7-B741F83E98EB}"/>
              </a:ext>
            </a:extLst>
          </p:cNvPr>
          <p:cNvSpPr txBox="1"/>
          <p:nvPr/>
        </p:nvSpPr>
        <p:spPr>
          <a:xfrm>
            <a:off x="1066800" y="267520"/>
            <a:ext cx="5801360" cy="712824"/>
          </a:xfrm>
          <a:prstGeom prst="rect">
            <a:avLst/>
          </a:prstGeom>
          <a:noFill/>
        </p:spPr>
        <p:txBody>
          <a:bodyPr wrap="square">
            <a:spAutoFit/>
          </a:bodyPr>
          <a:lstStyle/>
          <a:p>
            <a:pPr>
              <a:lnSpc>
                <a:spcPct val="120000"/>
              </a:lnSpc>
            </a:pPr>
            <a:r>
              <a:rPr lang="en-IE" sz="3600" b="1" dirty="0">
                <a:solidFill>
                  <a:srgbClr val="EC7A42"/>
                </a:solidFill>
              </a:rPr>
              <a:t>A </a:t>
            </a:r>
            <a:r>
              <a:rPr lang="en-IE" sz="3600" b="1" dirty="0" err="1">
                <a:solidFill>
                  <a:srgbClr val="EC7A42"/>
                </a:solidFill>
              </a:rPr>
              <a:t>dimensão</a:t>
            </a:r>
            <a:r>
              <a:rPr lang="en-IE" sz="3600" b="1" dirty="0">
                <a:solidFill>
                  <a:srgbClr val="EC7A42"/>
                </a:solidFill>
              </a:rPr>
              <a:t> do </a:t>
            </a:r>
            <a:r>
              <a:rPr lang="en-IE" sz="3600" b="1" dirty="0" err="1">
                <a:solidFill>
                  <a:srgbClr val="EC7A42"/>
                </a:solidFill>
              </a:rPr>
              <a:t>problema</a:t>
            </a:r>
            <a:r>
              <a:rPr lang="en-IE" sz="3600" b="1" dirty="0">
                <a:solidFill>
                  <a:srgbClr val="EC7A42"/>
                </a:solidFill>
              </a:rPr>
              <a:t>...</a:t>
            </a:r>
          </a:p>
        </p:txBody>
      </p:sp>
      <p:pic>
        <p:nvPicPr>
          <p:cNvPr id="4" name="Picture 25">
            <a:extLst>
              <a:ext uri="{FF2B5EF4-FFF2-40B4-BE49-F238E27FC236}">
                <a16:creationId xmlns:a16="http://schemas.microsoft.com/office/drawing/2014/main" id="{362A405F-1729-102E-A262-B01B32308404}"/>
              </a:ext>
            </a:extLst>
          </p:cNvPr>
          <p:cNvPicPr>
            <a:picLocks noChangeAspect="1"/>
          </p:cNvPicPr>
          <p:nvPr/>
        </p:nvPicPr>
        <p:blipFill>
          <a:blip r:embed="rId4"/>
          <a:stretch>
            <a:fillRect/>
          </a:stretch>
        </p:blipFill>
        <p:spPr>
          <a:xfrm>
            <a:off x="9358383" y="529883"/>
            <a:ext cx="2117179" cy="289802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28485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7E8EADEF-9988-CE6F-8E5A-9216FB5A442B}"/>
              </a:ext>
            </a:extLst>
          </p:cNvPr>
          <p:cNvPicPr>
            <a:picLocks noGrp="1" noChangeAspect="1"/>
          </p:cNvPicPr>
          <p:nvPr>
            <p:ph type="pic" sz="quarter" idx="11"/>
          </p:nvPr>
        </p:nvPicPr>
        <p:blipFill>
          <a:blip r:embed="rId2"/>
          <a:srcRect l="2084" r="2084"/>
          <a:stretch>
            <a:fillRect/>
          </a:stretch>
        </p:blipFill>
        <p:spPr>
          <a:xfrm>
            <a:off x="1818639" y="1534161"/>
            <a:ext cx="9316735" cy="4735366"/>
          </a:xfrm>
        </p:spPr>
      </p:pic>
      <p:sp>
        <p:nvSpPr>
          <p:cNvPr id="10" name="TextBox 9">
            <a:extLst>
              <a:ext uri="{FF2B5EF4-FFF2-40B4-BE49-F238E27FC236}">
                <a16:creationId xmlns:a16="http://schemas.microsoft.com/office/drawing/2014/main" id="{BD1EC964-9041-F464-FF70-EBA953CAF162}"/>
              </a:ext>
            </a:extLst>
          </p:cNvPr>
          <p:cNvSpPr txBox="1"/>
          <p:nvPr/>
        </p:nvSpPr>
        <p:spPr>
          <a:xfrm>
            <a:off x="1110775" y="583281"/>
            <a:ext cx="10399396" cy="949171"/>
          </a:xfrm>
          <a:prstGeom prst="rect">
            <a:avLst/>
          </a:prstGeom>
          <a:noFill/>
        </p:spPr>
        <p:txBody>
          <a:bodyPr wrap="square">
            <a:spAutoFit/>
          </a:bodyPr>
          <a:lstStyle/>
          <a:p>
            <a:pPr>
              <a:lnSpc>
                <a:spcPct val="120000"/>
              </a:lnSpc>
            </a:pPr>
            <a:r>
              <a:rPr lang="pt-PT" sz="2400" b="1" dirty="0">
                <a:solidFill>
                  <a:srgbClr val="EC7A42"/>
                </a:solidFill>
              </a:rPr>
              <a:t>Atualmente, estima-se que 90% das aves marinhas do mundo têm fragmentos de plástico no estômago; em 1960, eram 5%</a:t>
            </a:r>
            <a:endParaRPr lang="en-US" sz="2400" b="1" dirty="0">
              <a:solidFill>
                <a:srgbClr val="EC7A42"/>
              </a:solidFill>
            </a:endParaRPr>
          </a:p>
        </p:txBody>
      </p:sp>
      <p:sp>
        <p:nvSpPr>
          <p:cNvPr id="11" name="TextBox 10">
            <a:extLst>
              <a:ext uri="{FF2B5EF4-FFF2-40B4-BE49-F238E27FC236}">
                <a16:creationId xmlns:a16="http://schemas.microsoft.com/office/drawing/2014/main" id="{43528846-90A0-1FE8-1E98-B35C7C5FF1F6}"/>
              </a:ext>
            </a:extLst>
          </p:cNvPr>
          <p:cNvSpPr txBox="1"/>
          <p:nvPr/>
        </p:nvSpPr>
        <p:spPr>
          <a:xfrm>
            <a:off x="1364498" y="6053706"/>
            <a:ext cx="1935125" cy="307777"/>
          </a:xfrm>
          <a:prstGeom prst="rect">
            <a:avLst/>
          </a:prstGeom>
          <a:noFill/>
        </p:spPr>
        <p:txBody>
          <a:bodyPr wrap="square" rtlCol="0">
            <a:spAutoFit/>
          </a:bodyPr>
          <a:lstStyle/>
          <a:p>
            <a:r>
              <a:rPr lang="en-IE" sz="1400" dirty="0">
                <a:hlinkClick r:id="rId3"/>
              </a:rPr>
              <a:t>Fonte da </a:t>
            </a:r>
            <a:r>
              <a:rPr lang="en-IE" sz="1400" dirty="0" err="1">
                <a:hlinkClick r:id="rId3"/>
              </a:rPr>
              <a:t>imagem</a:t>
            </a:r>
            <a:r>
              <a:rPr lang="en-IE" sz="1400" dirty="0">
                <a:hlinkClick r:id="rId3"/>
              </a:rPr>
              <a:t> </a:t>
            </a:r>
            <a:endParaRPr lang="en-IE" sz="1400" dirty="0"/>
          </a:p>
        </p:txBody>
      </p:sp>
      <p:pic>
        <p:nvPicPr>
          <p:cNvPr id="2" name="Gráfico 1" descr="Flecha: curva ligera con relleno sólido">
            <a:extLst>
              <a:ext uri="{FF2B5EF4-FFF2-40B4-BE49-F238E27FC236}">
                <a16:creationId xmlns:a16="http://schemas.microsoft.com/office/drawing/2014/main" id="{535CBD1D-16B4-04A2-4937-95C12416606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688563">
            <a:off x="711811" y="5768130"/>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890138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BD1EC964-9041-F464-FF70-EBA953CAF162}"/>
              </a:ext>
            </a:extLst>
          </p:cNvPr>
          <p:cNvSpPr txBox="1"/>
          <p:nvPr/>
        </p:nvSpPr>
        <p:spPr>
          <a:xfrm>
            <a:off x="1110775" y="583281"/>
            <a:ext cx="6448265" cy="712824"/>
          </a:xfrm>
          <a:prstGeom prst="rect">
            <a:avLst/>
          </a:prstGeom>
          <a:noFill/>
        </p:spPr>
        <p:txBody>
          <a:bodyPr wrap="square">
            <a:spAutoFit/>
          </a:bodyPr>
          <a:lstStyle/>
          <a:p>
            <a:pPr>
              <a:lnSpc>
                <a:spcPct val="120000"/>
              </a:lnSpc>
            </a:pPr>
            <a:r>
              <a:rPr lang="pt-PT" sz="3600" b="1" dirty="0">
                <a:solidFill>
                  <a:srgbClr val="EC7A42"/>
                </a:solidFill>
              </a:rPr>
              <a:t>Espécies em risco em Portugal</a:t>
            </a:r>
            <a:endParaRPr lang="en-US" sz="3600" b="1" dirty="0">
              <a:solidFill>
                <a:srgbClr val="EC7A42"/>
              </a:solidFill>
            </a:endParaRPr>
          </a:p>
        </p:txBody>
      </p:sp>
      <p:sp>
        <p:nvSpPr>
          <p:cNvPr id="4" name="CuadroTexto 3">
            <a:extLst>
              <a:ext uri="{FF2B5EF4-FFF2-40B4-BE49-F238E27FC236}">
                <a16:creationId xmlns:a16="http://schemas.microsoft.com/office/drawing/2014/main" id="{FBCED09A-97CA-10D9-2313-2D6E1A7C1E5B}"/>
              </a:ext>
            </a:extLst>
          </p:cNvPr>
          <p:cNvSpPr txBox="1"/>
          <p:nvPr/>
        </p:nvSpPr>
        <p:spPr>
          <a:xfrm>
            <a:off x="1622158" y="3834553"/>
            <a:ext cx="1852562" cy="1384995"/>
          </a:xfrm>
          <a:prstGeom prst="rect">
            <a:avLst/>
          </a:prstGeom>
          <a:noFill/>
        </p:spPr>
        <p:txBody>
          <a:bodyPr wrap="square">
            <a:spAutoFit/>
          </a:bodyPr>
          <a:lstStyle/>
          <a:p>
            <a:r>
              <a:rPr lang="pt-PT" sz="1400" dirty="0">
                <a:hlinkClick r:id="rId2"/>
              </a:rPr>
              <a:t>Projeto | Livro Vermelho dos Mamíferos de Portugal Continental (livrovermelhodosmamiferos.pt)</a:t>
            </a:r>
            <a:endParaRPr lang="pt-PT" sz="1400" dirty="0"/>
          </a:p>
        </p:txBody>
      </p:sp>
      <p:pic>
        <p:nvPicPr>
          <p:cNvPr id="9" name="Imagen 8">
            <a:extLst>
              <a:ext uri="{FF2B5EF4-FFF2-40B4-BE49-F238E27FC236}">
                <a16:creationId xmlns:a16="http://schemas.microsoft.com/office/drawing/2014/main" id="{50F21A88-28E2-6D97-07F9-9E3EF0878634}"/>
              </a:ext>
            </a:extLst>
          </p:cNvPr>
          <p:cNvPicPr>
            <a:picLocks noChangeAspect="1"/>
          </p:cNvPicPr>
          <p:nvPr/>
        </p:nvPicPr>
        <p:blipFill>
          <a:blip r:embed="rId3"/>
          <a:stretch>
            <a:fillRect/>
          </a:stretch>
        </p:blipFill>
        <p:spPr>
          <a:xfrm>
            <a:off x="1110775" y="1563057"/>
            <a:ext cx="2363945" cy="2206900"/>
          </a:xfrm>
          <a:prstGeom prst="rect">
            <a:avLst/>
          </a:prstGeom>
        </p:spPr>
      </p:pic>
      <p:sp>
        <p:nvSpPr>
          <p:cNvPr id="13" name="CuadroTexto 12">
            <a:extLst>
              <a:ext uri="{FF2B5EF4-FFF2-40B4-BE49-F238E27FC236}">
                <a16:creationId xmlns:a16="http://schemas.microsoft.com/office/drawing/2014/main" id="{2E892061-BDB8-4BB2-0A3F-7DAF94E0AE0B}"/>
              </a:ext>
            </a:extLst>
          </p:cNvPr>
          <p:cNvSpPr txBox="1"/>
          <p:nvPr/>
        </p:nvSpPr>
        <p:spPr>
          <a:xfrm>
            <a:off x="4564918" y="3357499"/>
            <a:ext cx="2150844" cy="1169551"/>
          </a:xfrm>
          <a:prstGeom prst="rect">
            <a:avLst/>
          </a:prstGeom>
          <a:noFill/>
        </p:spPr>
        <p:txBody>
          <a:bodyPr wrap="square">
            <a:spAutoFit/>
          </a:bodyPr>
          <a:lstStyle/>
          <a:p>
            <a:r>
              <a:rPr lang="pt-PT" sz="1400" dirty="0">
                <a:hlinkClick r:id="rId4"/>
              </a:rPr>
              <a:t>Lista Vermelha de Grupos de Invertebrados Terrestres e de Água Doce de Portugal Continental (lvinvertebrados.pt)</a:t>
            </a:r>
            <a:endParaRPr lang="pt-PT" sz="1400" dirty="0"/>
          </a:p>
        </p:txBody>
      </p:sp>
      <p:pic>
        <p:nvPicPr>
          <p:cNvPr id="15" name="Imagen 14">
            <a:extLst>
              <a:ext uri="{FF2B5EF4-FFF2-40B4-BE49-F238E27FC236}">
                <a16:creationId xmlns:a16="http://schemas.microsoft.com/office/drawing/2014/main" id="{0A06820A-89AA-A7C2-9F87-ACD49FCAA883}"/>
              </a:ext>
            </a:extLst>
          </p:cNvPr>
          <p:cNvPicPr>
            <a:picLocks noChangeAspect="1"/>
          </p:cNvPicPr>
          <p:nvPr/>
        </p:nvPicPr>
        <p:blipFill>
          <a:blip r:embed="rId5"/>
          <a:stretch>
            <a:fillRect/>
          </a:stretch>
        </p:blipFill>
        <p:spPr>
          <a:xfrm>
            <a:off x="4120274" y="1563057"/>
            <a:ext cx="2766300" cy="1615580"/>
          </a:xfrm>
          <a:prstGeom prst="rect">
            <a:avLst/>
          </a:prstGeom>
        </p:spPr>
      </p:pic>
      <p:sp>
        <p:nvSpPr>
          <p:cNvPr id="17" name="CuadroTexto 16">
            <a:extLst>
              <a:ext uri="{FF2B5EF4-FFF2-40B4-BE49-F238E27FC236}">
                <a16:creationId xmlns:a16="http://schemas.microsoft.com/office/drawing/2014/main" id="{9E5F27EC-7AA8-89AD-E0CD-A4DB39399B39}"/>
              </a:ext>
            </a:extLst>
          </p:cNvPr>
          <p:cNvSpPr txBox="1"/>
          <p:nvPr/>
        </p:nvSpPr>
        <p:spPr>
          <a:xfrm>
            <a:off x="2013080" y="5764312"/>
            <a:ext cx="2107194" cy="523220"/>
          </a:xfrm>
          <a:prstGeom prst="rect">
            <a:avLst/>
          </a:prstGeom>
          <a:noFill/>
        </p:spPr>
        <p:txBody>
          <a:bodyPr wrap="square">
            <a:spAutoFit/>
          </a:bodyPr>
          <a:lstStyle/>
          <a:p>
            <a:pPr algn="r"/>
            <a:r>
              <a:rPr lang="pt-PT" sz="1400" dirty="0">
                <a:hlinkClick r:id="rId6"/>
              </a:rPr>
              <a:t>Livro Vermelho dos Peixes | FCiências.ID</a:t>
            </a:r>
            <a:endParaRPr lang="pt-PT" sz="1400" dirty="0"/>
          </a:p>
        </p:txBody>
      </p:sp>
      <p:pic>
        <p:nvPicPr>
          <p:cNvPr id="19" name="Imagen 18">
            <a:extLst>
              <a:ext uri="{FF2B5EF4-FFF2-40B4-BE49-F238E27FC236}">
                <a16:creationId xmlns:a16="http://schemas.microsoft.com/office/drawing/2014/main" id="{2E1E8BB4-0712-4046-7816-B96A5B6004EB}"/>
              </a:ext>
            </a:extLst>
          </p:cNvPr>
          <p:cNvPicPr>
            <a:picLocks noChangeAspect="1"/>
          </p:cNvPicPr>
          <p:nvPr/>
        </p:nvPicPr>
        <p:blipFill>
          <a:blip r:embed="rId7"/>
          <a:stretch>
            <a:fillRect/>
          </a:stretch>
        </p:blipFill>
        <p:spPr>
          <a:xfrm>
            <a:off x="4120274" y="4951798"/>
            <a:ext cx="2371821" cy="1362037"/>
          </a:xfrm>
          <a:prstGeom prst="rect">
            <a:avLst/>
          </a:prstGeom>
        </p:spPr>
      </p:pic>
      <p:sp>
        <p:nvSpPr>
          <p:cNvPr id="21" name="CuadroTexto 20">
            <a:extLst>
              <a:ext uri="{FF2B5EF4-FFF2-40B4-BE49-F238E27FC236}">
                <a16:creationId xmlns:a16="http://schemas.microsoft.com/office/drawing/2014/main" id="{3668F917-33BE-2B43-C46B-652B70CE2048}"/>
              </a:ext>
            </a:extLst>
          </p:cNvPr>
          <p:cNvSpPr txBox="1"/>
          <p:nvPr/>
        </p:nvSpPr>
        <p:spPr>
          <a:xfrm>
            <a:off x="7805960" y="3666978"/>
            <a:ext cx="3065781" cy="738664"/>
          </a:xfrm>
          <a:prstGeom prst="rect">
            <a:avLst/>
          </a:prstGeom>
          <a:noFill/>
        </p:spPr>
        <p:txBody>
          <a:bodyPr wrap="square">
            <a:spAutoFit/>
          </a:bodyPr>
          <a:lstStyle/>
          <a:p>
            <a:r>
              <a:rPr lang="pt-PT" sz="1400" dirty="0">
                <a:hlinkClick r:id="rId8"/>
              </a:rPr>
              <a:t>Lista Vermelha da Flora Vascular de Portugal Continental (listavermelha-flora.pt)</a:t>
            </a:r>
            <a:endParaRPr lang="pt-PT" sz="1400" dirty="0"/>
          </a:p>
        </p:txBody>
      </p:sp>
      <p:pic>
        <p:nvPicPr>
          <p:cNvPr id="23" name="Imagen 22">
            <a:extLst>
              <a:ext uri="{FF2B5EF4-FFF2-40B4-BE49-F238E27FC236}">
                <a16:creationId xmlns:a16="http://schemas.microsoft.com/office/drawing/2014/main" id="{404AF99C-3153-4DAF-F3AD-1D9069A50026}"/>
              </a:ext>
            </a:extLst>
          </p:cNvPr>
          <p:cNvPicPr>
            <a:picLocks noChangeAspect="1"/>
          </p:cNvPicPr>
          <p:nvPr/>
        </p:nvPicPr>
        <p:blipFill>
          <a:blip r:embed="rId9"/>
          <a:stretch>
            <a:fillRect/>
          </a:stretch>
        </p:blipFill>
        <p:spPr>
          <a:xfrm>
            <a:off x="7235187" y="1887227"/>
            <a:ext cx="3364229" cy="1627209"/>
          </a:xfrm>
          <a:prstGeom prst="rect">
            <a:avLst/>
          </a:prstGeom>
        </p:spPr>
      </p:pic>
      <p:sp>
        <p:nvSpPr>
          <p:cNvPr id="27" name="CuadroTexto 26">
            <a:extLst>
              <a:ext uri="{FF2B5EF4-FFF2-40B4-BE49-F238E27FC236}">
                <a16:creationId xmlns:a16="http://schemas.microsoft.com/office/drawing/2014/main" id="{7052E9D9-F3F6-B2D1-8E33-A6FF4EE8D92E}"/>
              </a:ext>
            </a:extLst>
          </p:cNvPr>
          <p:cNvSpPr txBox="1"/>
          <p:nvPr/>
        </p:nvSpPr>
        <p:spPr>
          <a:xfrm>
            <a:off x="7945053" y="5245434"/>
            <a:ext cx="3249286" cy="523220"/>
          </a:xfrm>
          <a:prstGeom prst="rect">
            <a:avLst/>
          </a:prstGeom>
          <a:noFill/>
        </p:spPr>
        <p:txBody>
          <a:bodyPr wrap="square">
            <a:spAutoFit/>
          </a:bodyPr>
          <a:lstStyle/>
          <a:p>
            <a:r>
              <a:rPr lang="pt-PT" sz="1400" dirty="0">
                <a:hlinkClick r:id="rId10"/>
              </a:rPr>
              <a:t>ICNF - Instituto da Conservação da Natureza e das Florestas</a:t>
            </a:r>
            <a:endParaRPr lang="pt-PT" sz="1400" dirty="0"/>
          </a:p>
        </p:txBody>
      </p:sp>
      <p:pic>
        <p:nvPicPr>
          <p:cNvPr id="28" name="Gráfico 27" descr="Flecha: curva ligera con relleno sólido">
            <a:extLst>
              <a:ext uri="{FF2B5EF4-FFF2-40B4-BE49-F238E27FC236}">
                <a16:creationId xmlns:a16="http://schemas.microsoft.com/office/drawing/2014/main" id="{8BB78592-10F2-5B19-C62B-556D7BA8743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688563">
            <a:off x="7296897" y="5017312"/>
            <a:ext cx="689631" cy="689631"/>
          </a:xfrm>
          <a:prstGeom prst="rect">
            <a:avLst/>
          </a:prstGeom>
          <a:effectLst>
            <a:outerShdw blurRad="50800" dist="38100" dir="5400000" algn="t" rotWithShape="0">
              <a:prstClr val="black">
                <a:alpha val="40000"/>
              </a:prstClr>
            </a:outerShdw>
          </a:effectLst>
        </p:spPr>
      </p:pic>
      <p:pic>
        <p:nvPicPr>
          <p:cNvPr id="29" name="Gráfico 28" descr="Flecha: curva ligera con relleno sólido">
            <a:extLst>
              <a:ext uri="{FF2B5EF4-FFF2-40B4-BE49-F238E27FC236}">
                <a16:creationId xmlns:a16="http://schemas.microsoft.com/office/drawing/2014/main" id="{6697C87C-48D5-D8B6-66ED-7671291C515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688563">
            <a:off x="7193711" y="3443596"/>
            <a:ext cx="689631" cy="689631"/>
          </a:xfrm>
          <a:prstGeom prst="rect">
            <a:avLst/>
          </a:prstGeom>
          <a:effectLst>
            <a:outerShdw blurRad="50800" dist="38100" dir="5400000" algn="t" rotWithShape="0">
              <a:prstClr val="black">
                <a:alpha val="40000"/>
              </a:prstClr>
            </a:outerShdw>
          </a:effectLst>
        </p:spPr>
      </p:pic>
      <p:pic>
        <p:nvPicPr>
          <p:cNvPr id="30" name="Gráfico 29" descr="Flecha: curva ligera con relleno sólido">
            <a:extLst>
              <a:ext uri="{FF2B5EF4-FFF2-40B4-BE49-F238E27FC236}">
                <a16:creationId xmlns:a16="http://schemas.microsoft.com/office/drawing/2014/main" id="{F7262208-DBA7-E77E-2808-A489E19D3DA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688563">
            <a:off x="3921112" y="3084184"/>
            <a:ext cx="689631" cy="689631"/>
          </a:xfrm>
          <a:prstGeom prst="rect">
            <a:avLst/>
          </a:prstGeom>
          <a:effectLst>
            <a:outerShdw blurRad="50800" dist="38100" dir="5400000" algn="t" rotWithShape="0">
              <a:prstClr val="black">
                <a:alpha val="40000"/>
              </a:prstClr>
            </a:outerShdw>
          </a:effectLst>
        </p:spPr>
      </p:pic>
      <p:pic>
        <p:nvPicPr>
          <p:cNvPr id="31" name="Gráfico 30" descr="Flecha: curva ligera con relleno sólido">
            <a:extLst>
              <a:ext uri="{FF2B5EF4-FFF2-40B4-BE49-F238E27FC236}">
                <a16:creationId xmlns:a16="http://schemas.microsoft.com/office/drawing/2014/main" id="{96827F5F-CA78-5865-5361-EEC2E3BFB68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688563">
            <a:off x="1022711" y="3716857"/>
            <a:ext cx="689631" cy="689631"/>
          </a:xfrm>
          <a:prstGeom prst="rect">
            <a:avLst/>
          </a:prstGeom>
          <a:effectLst>
            <a:outerShdw blurRad="50800" dist="38100" dir="5400000" algn="t" rotWithShape="0">
              <a:prstClr val="black">
                <a:alpha val="40000"/>
              </a:prstClr>
            </a:outerShdw>
          </a:effectLst>
        </p:spPr>
      </p:pic>
      <p:pic>
        <p:nvPicPr>
          <p:cNvPr id="32" name="Gráfico 31" descr="Flecha: curva ligera con relleno sólido">
            <a:extLst>
              <a:ext uri="{FF2B5EF4-FFF2-40B4-BE49-F238E27FC236}">
                <a16:creationId xmlns:a16="http://schemas.microsoft.com/office/drawing/2014/main" id="{3955D1B5-E61E-8F6E-608D-DD9A2C0C9C9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688563">
            <a:off x="1432550" y="5517230"/>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512291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2">
            <a:extLst>
              <a:ext uri="{FF2B5EF4-FFF2-40B4-BE49-F238E27FC236}">
                <a16:creationId xmlns:a16="http://schemas.microsoft.com/office/drawing/2014/main" id="{95D61C34-AF95-5448-B715-90AADC57BC48}"/>
              </a:ext>
            </a:extLst>
          </p:cNvPr>
          <p:cNvPicPr>
            <a:picLocks noGrp="1" noChangeAspect="1"/>
          </p:cNvPicPr>
          <p:nvPr>
            <p:ph type="pic" sz="quarter" idx="10"/>
          </p:nvPr>
        </p:nvPicPr>
        <p:blipFill>
          <a:blip r:embed="rId3"/>
          <a:srcRect t="16945" b="16945"/>
          <a:stretch/>
        </p:blipFill>
        <p:spPr>
          <a:xfrm>
            <a:off x="238772" y="2626822"/>
            <a:ext cx="7708195" cy="3396829"/>
          </a:xfrm>
        </p:spPr>
      </p:pic>
      <p:sp>
        <p:nvSpPr>
          <p:cNvPr id="5" name="Text Placeholder 4">
            <a:extLst>
              <a:ext uri="{FF2B5EF4-FFF2-40B4-BE49-F238E27FC236}">
                <a16:creationId xmlns:a16="http://schemas.microsoft.com/office/drawing/2014/main" id="{F53E186E-EEE8-784F-BE9F-48BF925F13E9}"/>
              </a:ext>
            </a:extLst>
          </p:cNvPr>
          <p:cNvSpPr>
            <a:spLocks noGrp="1"/>
          </p:cNvSpPr>
          <p:nvPr>
            <p:ph type="body" sz="quarter" idx="17"/>
          </p:nvPr>
        </p:nvSpPr>
        <p:spPr/>
        <p:txBody>
          <a:bodyPr/>
          <a:lstStyle/>
          <a:p>
            <a:r>
              <a:rPr lang="en-US" dirty="0"/>
              <a:t>02</a:t>
            </a:r>
          </a:p>
        </p:txBody>
      </p:sp>
      <p:sp>
        <p:nvSpPr>
          <p:cNvPr id="6" name="Rectangle 5">
            <a:extLst>
              <a:ext uri="{FF2B5EF4-FFF2-40B4-BE49-F238E27FC236}">
                <a16:creationId xmlns:a16="http://schemas.microsoft.com/office/drawing/2014/main" id="{1DF2049A-9A6D-0A49-9CEA-AEAEB81268B2}"/>
              </a:ext>
            </a:extLst>
          </p:cNvPr>
          <p:cNvSpPr/>
          <p:nvPr/>
        </p:nvSpPr>
        <p:spPr>
          <a:xfrm>
            <a:off x="5722297" y="3429000"/>
            <a:ext cx="5496309" cy="12003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Montserrat" panose="00000500000000000000" pitchFamily="50" charset="0"/>
            </a:endParaRPr>
          </a:p>
        </p:txBody>
      </p:sp>
      <p:sp>
        <p:nvSpPr>
          <p:cNvPr id="7" name="TextBox 6">
            <a:extLst>
              <a:ext uri="{FF2B5EF4-FFF2-40B4-BE49-F238E27FC236}">
                <a16:creationId xmlns:a16="http://schemas.microsoft.com/office/drawing/2014/main" id="{9664755C-D94B-2A4C-946A-2A124785D8C0}"/>
              </a:ext>
            </a:extLst>
          </p:cNvPr>
          <p:cNvSpPr txBox="1"/>
          <p:nvPr/>
        </p:nvSpPr>
        <p:spPr>
          <a:xfrm>
            <a:off x="5906320" y="3481298"/>
            <a:ext cx="5400777" cy="1200329"/>
          </a:xfrm>
          <a:prstGeom prst="rect">
            <a:avLst/>
          </a:prstGeom>
          <a:noFill/>
        </p:spPr>
        <p:txBody>
          <a:bodyPr wrap="square" rtlCol="0">
            <a:spAutoFit/>
          </a:bodyPr>
          <a:lstStyle/>
          <a:p>
            <a:r>
              <a:rPr lang="pt-PT" sz="3600" b="1" spc="324" dirty="0">
                <a:solidFill>
                  <a:srgbClr val="EB7339"/>
                </a:solidFill>
                <a:latin typeface="Calibri" panose="020F0502020204030204" pitchFamily="34" charset="0"/>
                <a:cs typeface="Calibri" panose="020F0502020204030204" pitchFamily="34" charset="0"/>
              </a:rPr>
              <a:t>Benefícios e ameaças à biodiversidade</a:t>
            </a:r>
            <a:endParaRPr lang="en-US" sz="3600" b="1" spc="324" dirty="0">
              <a:solidFill>
                <a:srgbClr val="EB7339"/>
              </a:solidFill>
              <a:latin typeface="Calibri" panose="020F0502020204030204" pitchFamily="34" charset="0"/>
              <a:cs typeface="Calibri" panose="020F0502020204030204" pitchFamily="34" charset="0"/>
            </a:endParaRPr>
          </a:p>
        </p:txBody>
      </p:sp>
      <p:grpSp>
        <p:nvGrpSpPr>
          <p:cNvPr id="9" name="Graphic 2">
            <a:extLst>
              <a:ext uri="{FF2B5EF4-FFF2-40B4-BE49-F238E27FC236}">
                <a16:creationId xmlns:a16="http://schemas.microsoft.com/office/drawing/2014/main" id="{6285D392-116B-5249-8268-8EA084DD11E1}"/>
              </a:ext>
            </a:extLst>
          </p:cNvPr>
          <p:cNvGrpSpPr/>
          <p:nvPr/>
        </p:nvGrpSpPr>
        <p:grpSpPr>
          <a:xfrm rot="16200000">
            <a:off x="-1080012" y="1373752"/>
            <a:ext cx="3833889" cy="1673865"/>
            <a:chOff x="3357879" y="5072538"/>
            <a:chExt cx="593407" cy="259080"/>
          </a:xfrm>
          <a:solidFill>
            <a:srgbClr val="EB7339"/>
          </a:solidFill>
        </p:grpSpPr>
        <p:sp>
          <p:nvSpPr>
            <p:cNvPr id="10" name="Freeform 9">
              <a:extLst>
                <a:ext uri="{FF2B5EF4-FFF2-40B4-BE49-F238E27FC236}">
                  <a16:creationId xmlns:a16="http://schemas.microsoft.com/office/drawing/2014/main" id="{470E5AA0-13F3-7046-97B9-B4D70885B4AD}"/>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1" name="Freeform 10">
              <a:extLst>
                <a:ext uri="{FF2B5EF4-FFF2-40B4-BE49-F238E27FC236}">
                  <a16:creationId xmlns:a16="http://schemas.microsoft.com/office/drawing/2014/main" id="{59BABA38-F111-FD47-B780-A81442F31F5A}"/>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2" name="Freeform 11">
              <a:extLst>
                <a:ext uri="{FF2B5EF4-FFF2-40B4-BE49-F238E27FC236}">
                  <a16:creationId xmlns:a16="http://schemas.microsoft.com/office/drawing/2014/main" id="{F0607F26-EF08-D444-B0FE-E46E0BA21E65}"/>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358356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72B34B8-B211-16E6-B6A1-54A4F60AB495}"/>
              </a:ext>
            </a:extLst>
          </p:cNvPr>
          <p:cNvSpPr>
            <a:spLocks noGrp="1"/>
          </p:cNvSpPr>
          <p:nvPr>
            <p:ph type="body" sz="quarter" idx="10"/>
          </p:nvPr>
        </p:nvSpPr>
        <p:spPr>
          <a:xfrm>
            <a:off x="1096019" y="361279"/>
            <a:ext cx="9794493" cy="827441"/>
          </a:xfrm>
        </p:spPr>
        <p:txBody>
          <a:bodyPr/>
          <a:lstStyle/>
          <a:p>
            <a:r>
              <a:rPr lang="pt-PT" dirty="0"/>
              <a:t>A biodiversidade é o nosso sistema de suporte de vida que fornece... </a:t>
            </a:r>
            <a:endParaRPr lang="en-IE" dirty="0"/>
          </a:p>
        </p:txBody>
      </p:sp>
      <p:graphicFrame>
        <p:nvGraphicFramePr>
          <p:cNvPr id="5" name="Table 5">
            <a:extLst>
              <a:ext uri="{FF2B5EF4-FFF2-40B4-BE49-F238E27FC236}">
                <a16:creationId xmlns:a16="http://schemas.microsoft.com/office/drawing/2014/main" id="{79D184D7-3CD9-77A7-6793-84A55AF73290}"/>
              </a:ext>
            </a:extLst>
          </p:cNvPr>
          <p:cNvGraphicFramePr>
            <a:graphicFrameLocks noGrp="1"/>
          </p:cNvGraphicFramePr>
          <p:nvPr>
            <p:extLst>
              <p:ext uri="{D42A27DB-BD31-4B8C-83A1-F6EECF244321}">
                <p14:modId xmlns:p14="http://schemas.microsoft.com/office/powerpoint/2010/main" val="221451749"/>
              </p:ext>
            </p:extLst>
          </p:nvPr>
        </p:nvGraphicFramePr>
        <p:xfrm>
          <a:off x="1866900" y="1379178"/>
          <a:ext cx="9216000" cy="5226445"/>
        </p:xfrm>
        <a:graphic>
          <a:graphicData uri="http://schemas.openxmlformats.org/drawingml/2006/table">
            <a:tbl>
              <a:tblPr firstRow="1" bandRow="1">
                <a:tableStyleId>{5C22544A-7EE6-4342-B048-85BDC9FD1C3A}</a:tableStyleId>
              </a:tblPr>
              <a:tblGrid>
                <a:gridCol w="2304000">
                  <a:extLst>
                    <a:ext uri="{9D8B030D-6E8A-4147-A177-3AD203B41FA5}">
                      <a16:colId xmlns:a16="http://schemas.microsoft.com/office/drawing/2014/main" val="572048671"/>
                    </a:ext>
                  </a:extLst>
                </a:gridCol>
                <a:gridCol w="2304000">
                  <a:extLst>
                    <a:ext uri="{9D8B030D-6E8A-4147-A177-3AD203B41FA5}">
                      <a16:colId xmlns:a16="http://schemas.microsoft.com/office/drawing/2014/main" val="1167908062"/>
                    </a:ext>
                  </a:extLst>
                </a:gridCol>
                <a:gridCol w="2304000">
                  <a:extLst>
                    <a:ext uri="{9D8B030D-6E8A-4147-A177-3AD203B41FA5}">
                      <a16:colId xmlns:a16="http://schemas.microsoft.com/office/drawing/2014/main" val="1045774652"/>
                    </a:ext>
                  </a:extLst>
                </a:gridCol>
                <a:gridCol w="2304000">
                  <a:extLst>
                    <a:ext uri="{9D8B030D-6E8A-4147-A177-3AD203B41FA5}">
                      <a16:colId xmlns:a16="http://schemas.microsoft.com/office/drawing/2014/main" val="4103374405"/>
                    </a:ext>
                  </a:extLst>
                </a:gridCol>
              </a:tblGrid>
              <a:tr h="2052000">
                <a:tc>
                  <a:txBody>
                    <a:bodyPr/>
                    <a:lstStyle/>
                    <a:p>
                      <a:endParaRPr lang="en-IE"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IE"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IE"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IE"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6197132"/>
                  </a:ext>
                </a:extLst>
              </a:tr>
              <a:tr h="421405">
                <a:tc>
                  <a:txBody>
                    <a:bodyPr/>
                    <a:lstStyle/>
                    <a:p>
                      <a:pPr algn="ctr"/>
                      <a:r>
                        <a:rPr lang="en-IE" sz="2000" dirty="0" err="1">
                          <a:solidFill>
                            <a:srgbClr val="000000"/>
                          </a:solidFill>
                        </a:rPr>
                        <a:t>Alimento</a:t>
                      </a:r>
                      <a:r>
                        <a:rPr lang="en-IE" sz="2000" dirty="0">
                          <a:solidFill>
                            <a:srgbClr val="000000"/>
                          </a:solidFill>
                        </a:rPr>
                        <a:t> e </a:t>
                      </a:r>
                      <a:r>
                        <a:rPr lang="en-IE" sz="2000" dirty="0" err="1">
                          <a:solidFill>
                            <a:srgbClr val="000000"/>
                          </a:solidFill>
                        </a:rPr>
                        <a:t>água</a:t>
                      </a:r>
                      <a:endParaRPr lang="en-IE" sz="2000" dirty="0">
                        <a:solidFill>
                          <a:srgbClr val="000000"/>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IE" sz="2000" dirty="0" err="1">
                          <a:solidFill>
                            <a:srgbClr val="000000"/>
                          </a:solidFill>
                        </a:rPr>
                        <a:t>Ar</a:t>
                      </a:r>
                      <a:r>
                        <a:rPr lang="en-IE" sz="2000" dirty="0">
                          <a:solidFill>
                            <a:srgbClr val="000000"/>
                          </a:solidFill>
                        </a:rPr>
                        <a:t> puro</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IE" sz="2000" dirty="0">
                          <a:solidFill>
                            <a:srgbClr val="000000"/>
                          </a:solidFill>
                        </a:rPr>
                        <a:t>Abrigo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IE" sz="2000" dirty="0" err="1">
                          <a:solidFill>
                            <a:srgbClr val="000000"/>
                          </a:solidFill>
                        </a:rPr>
                        <a:t>Roupa</a:t>
                      </a:r>
                      <a:r>
                        <a:rPr lang="en-IE" sz="2000" dirty="0">
                          <a:solidFill>
                            <a:srgbClr val="000000"/>
                          </a:solidFill>
                        </a:rPr>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0394476"/>
                  </a:ext>
                </a:extLst>
              </a:tr>
              <a:tr h="2052000">
                <a:tc>
                  <a:txBody>
                    <a:bodyPr/>
                    <a:lstStyle/>
                    <a:p>
                      <a:endParaRPr lang="en-IE"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IE"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IE"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IE"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9465113"/>
                  </a:ext>
                </a:extLst>
              </a:tr>
              <a:tr h="480284">
                <a:tc>
                  <a:txBody>
                    <a:bodyPr/>
                    <a:lstStyle/>
                    <a:p>
                      <a:pPr algn="ctr"/>
                      <a:r>
                        <a:rPr lang="en-IE" sz="2000" dirty="0" err="1">
                          <a:solidFill>
                            <a:srgbClr val="000000"/>
                          </a:solidFill>
                        </a:rPr>
                        <a:t>Medicamentos</a:t>
                      </a:r>
                      <a:r>
                        <a:rPr lang="en-IE" sz="2000" dirty="0">
                          <a:solidFill>
                            <a:srgbClr val="000000"/>
                          </a:solidFill>
                        </a:rPr>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IE" sz="2000" dirty="0" err="1">
                          <a:solidFill>
                            <a:srgbClr val="000000"/>
                          </a:solidFill>
                        </a:rPr>
                        <a:t>Protecção</a:t>
                      </a:r>
                      <a:r>
                        <a:rPr lang="en-IE" sz="2000" dirty="0">
                          <a:solidFill>
                            <a:srgbClr val="000000"/>
                          </a:solidFill>
                        </a:rPr>
                        <a:t> contra </a:t>
                      </a:r>
                      <a:r>
                        <a:rPr lang="en-IE" sz="2000" dirty="0" err="1">
                          <a:solidFill>
                            <a:srgbClr val="000000"/>
                          </a:solidFill>
                        </a:rPr>
                        <a:t>riscos</a:t>
                      </a:r>
                      <a:r>
                        <a:rPr lang="en-IE" sz="2000" dirty="0">
                          <a:solidFill>
                            <a:srgbClr val="000000"/>
                          </a:solidFill>
                        </a:rPr>
                        <a:t> </a:t>
                      </a:r>
                      <a:r>
                        <a:rPr lang="en-IE" sz="2000" dirty="0" err="1">
                          <a:solidFill>
                            <a:srgbClr val="000000"/>
                          </a:solidFill>
                        </a:rPr>
                        <a:t>naturais</a:t>
                      </a:r>
                      <a:r>
                        <a:rPr lang="en-IE" sz="2000" dirty="0">
                          <a:solidFill>
                            <a:srgbClr val="000000"/>
                          </a:solidFill>
                        </a:rPr>
                        <a:t> </a:t>
                      </a:r>
                      <a:endParaRPr lang="en-IE" sz="2000" dirty="0">
                        <a:solidFill>
                          <a:srgbClr val="000000"/>
                        </a:solidFill>
                        <a:highlight>
                          <a:srgbClr val="FFFF00"/>
                        </a:highligh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IE" sz="2000" dirty="0" err="1">
                          <a:solidFill>
                            <a:srgbClr val="000000"/>
                          </a:solidFill>
                        </a:rPr>
                        <a:t>Espiritualidade</a:t>
                      </a:r>
                      <a:r>
                        <a:rPr lang="en-IE" sz="2000" dirty="0">
                          <a:solidFill>
                            <a:srgbClr val="000000"/>
                          </a:solidFill>
                        </a:rPr>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IE" sz="2000" dirty="0">
                          <a:solidFill>
                            <a:srgbClr val="000000"/>
                          </a:solidFill>
                        </a:rPr>
                        <a:t>Lazer/ </a:t>
                      </a:r>
                      <a:r>
                        <a:rPr lang="en-IE" sz="2000" dirty="0" err="1">
                          <a:solidFill>
                            <a:srgbClr val="000000"/>
                          </a:solidFill>
                        </a:rPr>
                        <a:t>recreação</a:t>
                      </a:r>
                      <a:r>
                        <a:rPr lang="en-IE" sz="2000" dirty="0">
                          <a:solidFill>
                            <a:srgbClr val="000000"/>
                          </a:solidFill>
                        </a:rPr>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90527973"/>
                  </a:ext>
                </a:extLst>
              </a:tr>
            </a:tbl>
          </a:graphicData>
        </a:graphic>
      </p:graphicFrame>
      <p:pic>
        <p:nvPicPr>
          <p:cNvPr id="7" name="Picture 6" descr="Vegetable garden">
            <a:extLst>
              <a:ext uri="{FF2B5EF4-FFF2-40B4-BE49-F238E27FC236}">
                <a16:creationId xmlns:a16="http://schemas.microsoft.com/office/drawing/2014/main" id="{1D8ABD6F-5C76-BBFB-563E-F0F65CD665B0}"/>
              </a:ext>
            </a:extLst>
          </p:cNvPr>
          <p:cNvPicPr>
            <a:picLocks noChangeAspect="1"/>
          </p:cNvPicPr>
          <p:nvPr/>
        </p:nvPicPr>
        <p:blipFill rotWithShape="1">
          <a:blip r:embed="rId3"/>
          <a:srcRect r="26091"/>
          <a:stretch/>
        </p:blipFill>
        <p:spPr>
          <a:xfrm>
            <a:off x="1866901" y="1358900"/>
            <a:ext cx="2290430" cy="2070100"/>
          </a:xfrm>
          <a:prstGeom prst="rect">
            <a:avLst/>
          </a:prstGeom>
        </p:spPr>
      </p:pic>
      <p:pic>
        <p:nvPicPr>
          <p:cNvPr id="9" name="Picture 8" descr="Woman with yellow hoodie">
            <a:extLst>
              <a:ext uri="{FF2B5EF4-FFF2-40B4-BE49-F238E27FC236}">
                <a16:creationId xmlns:a16="http://schemas.microsoft.com/office/drawing/2014/main" id="{31070E7A-CA61-8818-D7A9-9D64F687F212}"/>
              </a:ext>
            </a:extLst>
          </p:cNvPr>
          <p:cNvPicPr>
            <a:picLocks noChangeAspect="1"/>
          </p:cNvPicPr>
          <p:nvPr/>
        </p:nvPicPr>
        <p:blipFill>
          <a:blip r:embed="rId4"/>
          <a:srcRect l="12754" r="12754"/>
          <a:stretch/>
        </p:blipFill>
        <p:spPr>
          <a:xfrm>
            <a:off x="4193235" y="1379178"/>
            <a:ext cx="2290430" cy="2049822"/>
          </a:xfrm>
          <a:prstGeom prst="rect">
            <a:avLst/>
          </a:prstGeom>
        </p:spPr>
      </p:pic>
      <p:pic>
        <p:nvPicPr>
          <p:cNvPr id="10" name="Picture 9" descr="Wooden library">
            <a:extLst>
              <a:ext uri="{FF2B5EF4-FFF2-40B4-BE49-F238E27FC236}">
                <a16:creationId xmlns:a16="http://schemas.microsoft.com/office/drawing/2014/main" id="{01DFC55E-B60E-932C-2DC6-AC7016FF3EC9}"/>
              </a:ext>
            </a:extLst>
          </p:cNvPr>
          <p:cNvPicPr>
            <a:picLocks noChangeAspect="1"/>
          </p:cNvPicPr>
          <p:nvPr/>
        </p:nvPicPr>
        <p:blipFill>
          <a:blip r:embed="rId5"/>
          <a:srcRect l="12754" r="12754"/>
          <a:stretch/>
        </p:blipFill>
        <p:spPr>
          <a:xfrm>
            <a:off x="6493409" y="1382716"/>
            <a:ext cx="2290430" cy="2049822"/>
          </a:xfrm>
          <a:prstGeom prst="rect">
            <a:avLst/>
          </a:prstGeom>
        </p:spPr>
      </p:pic>
      <p:pic>
        <p:nvPicPr>
          <p:cNvPr id="11" name="Picture 10" descr="Fashion design work desk">
            <a:extLst>
              <a:ext uri="{FF2B5EF4-FFF2-40B4-BE49-F238E27FC236}">
                <a16:creationId xmlns:a16="http://schemas.microsoft.com/office/drawing/2014/main" id="{9A7654D7-374E-C33C-1DDE-5DC477951FAB}"/>
              </a:ext>
            </a:extLst>
          </p:cNvPr>
          <p:cNvPicPr>
            <a:picLocks noChangeAspect="1"/>
          </p:cNvPicPr>
          <p:nvPr/>
        </p:nvPicPr>
        <p:blipFill>
          <a:blip r:embed="rId6"/>
          <a:srcRect l="12754" r="12754"/>
          <a:stretch/>
        </p:blipFill>
        <p:spPr>
          <a:xfrm>
            <a:off x="8782963" y="1386254"/>
            <a:ext cx="2290430" cy="2049822"/>
          </a:xfrm>
          <a:prstGeom prst="rect">
            <a:avLst/>
          </a:prstGeom>
        </p:spPr>
      </p:pic>
      <p:pic>
        <p:nvPicPr>
          <p:cNvPr id="12" name="Picture 11" descr="Assorted pills and tablets">
            <a:extLst>
              <a:ext uri="{FF2B5EF4-FFF2-40B4-BE49-F238E27FC236}">
                <a16:creationId xmlns:a16="http://schemas.microsoft.com/office/drawing/2014/main" id="{C02D5E70-D619-8E0D-228D-DCEE672C1E3D}"/>
              </a:ext>
            </a:extLst>
          </p:cNvPr>
          <p:cNvPicPr>
            <a:picLocks noChangeAspect="1"/>
          </p:cNvPicPr>
          <p:nvPr/>
        </p:nvPicPr>
        <p:blipFill>
          <a:blip r:embed="rId7"/>
          <a:srcRect l="12754" r="12754"/>
          <a:stretch/>
        </p:blipFill>
        <p:spPr>
          <a:xfrm>
            <a:off x="1871769" y="3863653"/>
            <a:ext cx="2290430" cy="2049822"/>
          </a:xfrm>
          <a:prstGeom prst="rect">
            <a:avLst/>
          </a:prstGeom>
        </p:spPr>
      </p:pic>
      <p:pic>
        <p:nvPicPr>
          <p:cNvPr id="13" name="Picture 12" descr="Lighthouse in the sea">
            <a:extLst>
              <a:ext uri="{FF2B5EF4-FFF2-40B4-BE49-F238E27FC236}">
                <a16:creationId xmlns:a16="http://schemas.microsoft.com/office/drawing/2014/main" id="{5B78C362-9D45-0287-A574-535B6CB0AA62}"/>
              </a:ext>
            </a:extLst>
          </p:cNvPr>
          <p:cNvPicPr>
            <a:picLocks noChangeAspect="1"/>
          </p:cNvPicPr>
          <p:nvPr/>
        </p:nvPicPr>
        <p:blipFill>
          <a:blip r:embed="rId8"/>
          <a:srcRect l="12754" r="12754"/>
          <a:stretch/>
        </p:blipFill>
        <p:spPr>
          <a:xfrm>
            <a:off x="4167068" y="3863653"/>
            <a:ext cx="2290430" cy="2049822"/>
          </a:xfrm>
          <a:prstGeom prst="rect">
            <a:avLst/>
          </a:prstGeom>
        </p:spPr>
      </p:pic>
      <p:pic>
        <p:nvPicPr>
          <p:cNvPr id="14" name="Picture 13" descr="Sunrise in a lake on the mountain">
            <a:extLst>
              <a:ext uri="{FF2B5EF4-FFF2-40B4-BE49-F238E27FC236}">
                <a16:creationId xmlns:a16="http://schemas.microsoft.com/office/drawing/2014/main" id="{76356F0A-61D6-B5F0-E83E-7D6A0579319E}"/>
              </a:ext>
            </a:extLst>
          </p:cNvPr>
          <p:cNvPicPr>
            <a:picLocks noChangeAspect="1"/>
          </p:cNvPicPr>
          <p:nvPr/>
        </p:nvPicPr>
        <p:blipFill>
          <a:blip r:embed="rId9"/>
          <a:srcRect l="12754" r="12754"/>
          <a:stretch/>
        </p:blipFill>
        <p:spPr>
          <a:xfrm>
            <a:off x="6493409" y="3863653"/>
            <a:ext cx="2290430" cy="2049822"/>
          </a:xfrm>
          <a:prstGeom prst="rect">
            <a:avLst/>
          </a:prstGeom>
        </p:spPr>
      </p:pic>
      <p:pic>
        <p:nvPicPr>
          <p:cNvPr id="15" name="Picture 14" descr="Woman hiking in the forest">
            <a:extLst>
              <a:ext uri="{FF2B5EF4-FFF2-40B4-BE49-F238E27FC236}">
                <a16:creationId xmlns:a16="http://schemas.microsoft.com/office/drawing/2014/main" id="{FB9780B3-3DBE-1F98-209D-FEB4748D4292}"/>
              </a:ext>
            </a:extLst>
          </p:cNvPr>
          <p:cNvPicPr>
            <a:picLocks noChangeAspect="1"/>
          </p:cNvPicPr>
          <p:nvPr/>
        </p:nvPicPr>
        <p:blipFill>
          <a:blip r:embed="rId10"/>
          <a:srcRect l="12754" r="12754"/>
          <a:stretch/>
        </p:blipFill>
        <p:spPr>
          <a:xfrm>
            <a:off x="8792471" y="3863653"/>
            <a:ext cx="2290430" cy="2049822"/>
          </a:xfrm>
          <a:prstGeom prst="rect">
            <a:avLst/>
          </a:prstGeom>
        </p:spPr>
      </p:pic>
    </p:spTree>
    <p:extLst>
      <p:ext uri="{BB962C8B-B14F-4D97-AF65-F5344CB8AC3E}">
        <p14:creationId xmlns:p14="http://schemas.microsoft.com/office/powerpoint/2010/main" val="13477004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AFC9547-BC1D-5F47-98EB-8A249D7ACBAD}"/>
              </a:ext>
            </a:extLst>
          </p:cNvPr>
          <p:cNvGrpSpPr/>
          <p:nvPr/>
        </p:nvGrpSpPr>
        <p:grpSpPr>
          <a:xfrm>
            <a:off x="5107779" y="748833"/>
            <a:ext cx="1487826" cy="1083162"/>
            <a:chOff x="3400450" y="986392"/>
            <a:chExt cx="1487826" cy="1083162"/>
          </a:xfrm>
        </p:grpSpPr>
        <p:sp>
          <p:nvSpPr>
            <p:cNvPr id="10" name="Freeform 9">
              <a:extLst>
                <a:ext uri="{FF2B5EF4-FFF2-40B4-BE49-F238E27FC236}">
                  <a16:creationId xmlns:a16="http://schemas.microsoft.com/office/drawing/2014/main" id="{DB167537-6E6E-0142-B8E2-59ADA27C33D3}"/>
                </a:ext>
              </a:extLst>
            </p:cNvPr>
            <p:cNvSpPr/>
            <p:nvPr/>
          </p:nvSpPr>
          <p:spPr>
            <a:xfrm>
              <a:off x="3400450" y="986392"/>
              <a:ext cx="1367826" cy="997498"/>
            </a:xfrm>
            <a:custGeom>
              <a:avLst/>
              <a:gdLst>
                <a:gd name="connsiteX0" fmla="*/ 719999 w 921110"/>
                <a:gd name="connsiteY0" fmla="*/ 669034 h 671727"/>
                <a:gd name="connsiteX1" fmla="*/ 705633 w 921110"/>
                <a:gd name="connsiteY1" fmla="*/ 668136 h 671727"/>
                <a:gd name="connsiteX2" fmla="*/ 546719 w 921110"/>
                <a:gd name="connsiteY2" fmla="*/ 590007 h 671727"/>
                <a:gd name="connsiteX3" fmla="*/ 544025 w 921110"/>
                <a:gd name="connsiteY3" fmla="*/ 250551 h 671727"/>
                <a:gd name="connsiteX4" fmla="*/ 774766 w 921110"/>
                <a:gd name="connsiteY4" fmla="*/ 3592 h 671727"/>
                <a:gd name="connsiteX5" fmla="*/ 781948 w 921110"/>
                <a:gd name="connsiteY5" fmla="*/ 0 h 671727"/>
                <a:gd name="connsiteX6" fmla="*/ 856468 w 921110"/>
                <a:gd name="connsiteY6" fmla="*/ 133807 h 671727"/>
                <a:gd name="connsiteX7" fmla="*/ 848387 w 921110"/>
                <a:gd name="connsiteY7" fmla="*/ 137399 h 671727"/>
                <a:gd name="connsiteX8" fmla="*/ 711918 w 921110"/>
                <a:gd name="connsiteY8" fmla="*/ 281982 h 671727"/>
                <a:gd name="connsiteX9" fmla="*/ 715509 w 921110"/>
                <a:gd name="connsiteY9" fmla="*/ 281982 h 671727"/>
                <a:gd name="connsiteX10" fmla="*/ 864548 w 921110"/>
                <a:gd name="connsiteY10" fmla="*/ 336762 h 671727"/>
                <a:gd name="connsiteX11" fmla="*/ 921111 w 921110"/>
                <a:gd name="connsiteY11" fmla="*/ 474161 h 671727"/>
                <a:gd name="connsiteX12" fmla="*/ 866344 w 921110"/>
                <a:gd name="connsiteY12" fmla="*/ 611559 h 671727"/>
                <a:gd name="connsiteX13" fmla="*/ 719999 w 921110"/>
                <a:gd name="connsiteY13" fmla="*/ 669034 h 671727"/>
                <a:gd name="connsiteX14" fmla="*/ 215422 w 921110"/>
                <a:gd name="connsiteY14" fmla="*/ 671728 h 671727"/>
                <a:gd name="connsiteX15" fmla="*/ 201057 w 921110"/>
                <a:gd name="connsiteY15" fmla="*/ 670830 h 671727"/>
                <a:gd name="connsiteX16" fmla="*/ 41244 w 921110"/>
                <a:gd name="connsiteY16" fmla="*/ 592701 h 671727"/>
                <a:gd name="connsiteX17" fmla="*/ 842 w 921110"/>
                <a:gd name="connsiteY17" fmla="*/ 425667 h 671727"/>
                <a:gd name="connsiteX18" fmla="*/ 41244 w 921110"/>
                <a:gd name="connsiteY18" fmla="*/ 253245 h 671727"/>
                <a:gd name="connsiteX19" fmla="*/ 270189 w 921110"/>
                <a:gd name="connsiteY19" fmla="*/ 6286 h 671727"/>
                <a:gd name="connsiteX20" fmla="*/ 277372 w 921110"/>
                <a:gd name="connsiteY20" fmla="*/ 2694 h 671727"/>
                <a:gd name="connsiteX21" fmla="*/ 351891 w 921110"/>
                <a:gd name="connsiteY21" fmla="*/ 136501 h 671727"/>
                <a:gd name="connsiteX22" fmla="*/ 343810 w 921110"/>
                <a:gd name="connsiteY22" fmla="*/ 140093 h 671727"/>
                <a:gd name="connsiteX23" fmla="*/ 207341 w 921110"/>
                <a:gd name="connsiteY23" fmla="*/ 284676 h 671727"/>
                <a:gd name="connsiteX24" fmla="*/ 210933 w 921110"/>
                <a:gd name="connsiteY24" fmla="*/ 284676 h 671727"/>
                <a:gd name="connsiteX25" fmla="*/ 362665 w 921110"/>
                <a:gd name="connsiteY25" fmla="*/ 339456 h 671727"/>
                <a:gd name="connsiteX26" fmla="*/ 416534 w 921110"/>
                <a:gd name="connsiteY26" fmla="*/ 476855 h 671727"/>
                <a:gd name="connsiteX27" fmla="*/ 364460 w 921110"/>
                <a:gd name="connsiteY27" fmla="*/ 614254 h 671727"/>
                <a:gd name="connsiteX28" fmla="*/ 215422 w 921110"/>
                <a:gd name="connsiteY28" fmla="*/ 671728 h 67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21110" h="671727">
                  <a:moveTo>
                    <a:pt x="719999" y="669034"/>
                  </a:moveTo>
                  <a:cubicBezTo>
                    <a:pt x="715509" y="669034"/>
                    <a:pt x="710122" y="669034"/>
                    <a:pt x="705633" y="668136"/>
                  </a:cubicBezTo>
                  <a:cubicBezTo>
                    <a:pt x="641888" y="664544"/>
                    <a:pt x="582632" y="634908"/>
                    <a:pt x="546719" y="590007"/>
                  </a:cubicBezTo>
                  <a:cubicBezTo>
                    <a:pt x="468608" y="490325"/>
                    <a:pt x="518886" y="318801"/>
                    <a:pt x="544025" y="250551"/>
                  </a:cubicBezTo>
                  <a:cubicBezTo>
                    <a:pt x="585325" y="147277"/>
                    <a:pt x="665231" y="61964"/>
                    <a:pt x="774766" y="3592"/>
                  </a:cubicBezTo>
                  <a:lnTo>
                    <a:pt x="781948" y="0"/>
                  </a:lnTo>
                  <a:lnTo>
                    <a:pt x="856468" y="133807"/>
                  </a:lnTo>
                  <a:lnTo>
                    <a:pt x="848387" y="137399"/>
                  </a:lnTo>
                  <a:cubicBezTo>
                    <a:pt x="783744" y="162544"/>
                    <a:pt x="737955" y="211037"/>
                    <a:pt x="711918" y="281982"/>
                  </a:cubicBezTo>
                  <a:lnTo>
                    <a:pt x="715509" y="281982"/>
                  </a:lnTo>
                  <a:cubicBezTo>
                    <a:pt x="780153" y="281982"/>
                    <a:pt x="829533" y="299943"/>
                    <a:pt x="864548" y="336762"/>
                  </a:cubicBezTo>
                  <a:cubicBezTo>
                    <a:pt x="902257" y="371785"/>
                    <a:pt x="920213" y="416687"/>
                    <a:pt x="921111" y="474161"/>
                  </a:cubicBezTo>
                  <a:cubicBezTo>
                    <a:pt x="921111" y="528043"/>
                    <a:pt x="903154" y="574740"/>
                    <a:pt x="866344" y="611559"/>
                  </a:cubicBezTo>
                  <a:cubicBezTo>
                    <a:pt x="827737" y="648379"/>
                    <a:pt x="775664" y="669034"/>
                    <a:pt x="719999" y="669034"/>
                  </a:cubicBezTo>
                  <a:close/>
                  <a:moveTo>
                    <a:pt x="215422" y="671728"/>
                  </a:moveTo>
                  <a:cubicBezTo>
                    <a:pt x="210933" y="671728"/>
                    <a:pt x="205546" y="671728"/>
                    <a:pt x="201057" y="670830"/>
                  </a:cubicBezTo>
                  <a:cubicBezTo>
                    <a:pt x="136413" y="667238"/>
                    <a:pt x="77157" y="637603"/>
                    <a:pt x="41244" y="592701"/>
                  </a:cubicBezTo>
                  <a:cubicBezTo>
                    <a:pt x="9820" y="551391"/>
                    <a:pt x="-3647" y="495713"/>
                    <a:pt x="842" y="425667"/>
                  </a:cubicBezTo>
                  <a:cubicBezTo>
                    <a:pt x="4433" y="372683"/>
                    <a:pt x="18798" y="310719"/>
                    <a:pt x="41244" y="253245"/>
                  </a:cubicBezTo>
                  <a:cubicBezTo>
                    <a:pt x="79850" y="150869"/>
                    <a:pt x="158859" y="65556"/>
                    <a:pt x="270189" y="6286"/>
                  </a:cubicBezTo>
                  <a:lnTo>
                    <a:pt x="277372" y="2694"/>
                  </a:lnTo>
                  <a:lnTo>
                    <a:pt x="351891" y="136501"/>
                  </a:lnTo>
                  <a:lnTo>
                    <a:pt x="343810" y="140093"/>
                  </a:lnTo>
                  <a:cubicBezTo>
                    <a:pt x="279167" y="165238"/>
                    <a:pt x="233378" y="213731"/>
                    <a:pt x="207341" y="284676"/>
                  </a:cubicBezTo>
                  <a:lnTo>
                    <a:pt x="210933" y="284676"/>
                  </a:lnTo>
                  <a:cubicBezTo>
                    <a:pt x="275576" y="284676"/>
                    <a:pt x="324956" y="302637"/>
                    <a:pt x="362665" y="339456"/>
                  </a:cubicBezTo>
                  <a:cubicBezTo>
                    <a:pt x="397680" y="374479"/>
                    <a:pt x="416534" y="421177"/>
                    <a:pt x="416534" y="476855"/>
                  </a:cubicBezTo>
                  <a:cubicBezTo>
                    <a:pt x="416534" y="529839"/>
                    <a:pt x="399476" y="576536"/>
                    <a:pt x="364460" y="614254"/>
                  </a:cubicBezTo>
                  <a:cubicBezTo>
                    <a:pt x="324956" y="651073"/>
                    <a:pt x="271985" y="671728"/>
                    <a:pt x="215422" y="671728"/>
                  </a:cubicBezTo>
                  <a:close/>
                </a:path>
              </a:pathLst>
            </a:custGeom>
            <a:solidFill>
              <a:srgbClr val="EE5650"/>
            </a:solidFill>
            <a:ln w="8971"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777B076C-30AD-5146-87E5-27FE130D848E}"/>
                </a:ext>
              </a:extLst>
            </p:cNvPr>
            <p:cNvSpPr/>
            <p:nvPr/>
          </p:nvSpPr>
          <p:spPr>
            <a:xfrm>
              <a:off x="3400450" y="986392"/>
              <a:ext cx="1487826" cy="1083162"/>
            </a:xfrm>
            <a:custGeom>
              <a:avLst/>
              <a:gdLst>
                <a:gd name="connsiteX0" fmla="*/ 557494 w 920214"/>
                <a:gd name="connsiteY0" fmla="*/ 581027 h 669931"/>
                <a:gd name="connsiteX1" fmla="*/ 704737 w 920214"/>
                <a:gd name="connsiteY1" fmla="*/ 654665 h 669931"/>
                <a:gd name="connsiteX2" fmla="*/ 851980 w 920214"/>
                <a:gd name="connsiteY2" fmla="*/ 602579 h 669931"/>
                <a:gd name="connsiteX3" fmla="*/ 903156 w 920214"/>
                <a:gd name="connsiteY3" fmla="*/ 475957 h 669931"/>
                <a:gd name="connsiteX4" fmla="*/ 851980 w 920214"/>
                <a:gd name="connsiteY4" fmla="*/ 350232 h 669931"/>
                <a:gd name="connsiteX5" fmla="*/ 851980 w 920214"/>
                <a:gd name="connsiteY5" fmla="*/ 350232 h 669931"/>
                <a:gd name="connsiteX6" fmla="*/ 713715 w 920214"/>
                <a:gd name="connsiteY6" fmla="*/ 299045 h 669931"/>
                <a:gd name="connsiteX7" fmla="*/ 688576 w 920214"/>
                <a:gd name="connsiteY7" fmla="*/ 299045 h 669931"/>
                <a:gd name="connsiteX8" fmla="*/ 692168 w 920214"/>
                <a:gd name="connsiteY8" fmla="*/ 288268 h 669931"/>
                <a:gd name="connsiteX9" fmla="*/ 834024 w 920214"/>
                <a:gd name="connsiteY9" fmla="*/ 128419 h 669931"/>
                <a:gd name="connsiteX10" fmla="*/ 776563 w 920214"/>
                <a:gd name="connsiteY10" fmla="*/ 23349 h 669931"/>
                <a:gd name="connsiteX11" fmla="*/ 558392 w 920214"/>
                <a:gd name="connsiteY11" fmla="*/ 257735 h 669931"/>
                <a:gd name="connsiteX12" fmla="*/ 557494 w 920214"/>
                <a:gd name="connsiteY12" fmla="*/ 581027 h 669931"/>
                <a:gd name="connsiteX13" fmla="*/ 718205 w 920214"/>
                <a:gd name="connsiteY13" fmla="*/ 669932 h 669931"/>
                <a:gd name="connsiteX14" fmla="*/ 703839 w 920214"/>
                <a:gd name="connsiteY14" fmla="*/ 669034 h 669931"/>
                <a:gd name="connsiteX15" fmla="*/ 544924 w 920214"/>
                <a:gd name="connsiteY15" fmla="*/ 590007 h 669931"/>
                <a:gd name="connsiteX16" fmla="*/ 544027 w 920214"/>
                <a:gd name="connsiteY16" fmla="*/ 250551 h 669931"/>
                <a:gd name="connsiteX17" fmla="*/ 776563 w 920214"/>
                <a:gd name="connsiteY17" fmla="*/ 4490 h 669931"/>
                <a:gd name="connsiteX18" fmla="*/ 783746 w 920214"/>
                <a:gd name="connsiteY18" fmla="*/ 898 h 669931"/>
                <a:gd name="connsiteX19" fmla="*/ 857367 w 920214"/>
                <a:gd name="connsiteY19" fmla="*/ 134705 h 669931"/>
                <a:gd name="connsiteX20" fmla="*/ 849287 w 920214"/>
                <a:gd name="connsiteY20" fmla="*/ 138297 h 669931"/>
                <a:gd name="connsiteX21" fmla="*/ 711920 w 920214"/>
                <a:gd name="connsiteY21" fmla="*/ 281982 h 669931"/>
                <a:gd name="connsiteX22" fmla="*/ 715511 w 920214"/>
                <a:gd name="connsiteY22" fmla="*/ 281982 h 669931"/>
                <a:gd name="connsiteX23" fmla="*/ 864550 w 920214"/>
                <a:gd name="connsiteY23" fmla="*/ 337660 h 669931"/>
                <a:gd name="connsiteX24" fmla="*/ 920215 w 920214"/>
                <a:gd name="connsiteY24" fmla="*/ 475059 h 669931"/>
                <a:gd name="connsiteX25" fmla="*/ 864550 w 920214"/>
                <a:gd name="connsiteY25" fmla="*/ 612458 h 669931"/>
                <a:gd name="connsiteX26" fmla="*/ 718205 w 920214"/>
                <a:gd name="connsiteY26" fmla="*/ 669932 h 669931"/>
                <a:gd name="connsiteX27" fmla="*/ 52019 w 920214"/>
                <a:gd name="connsiteY27" fmla="*/ 581027 h 669931"/>
                <a:gd name="connsiteX28" fmla="*/ 200160 w 920214"/>
                <a:gd name="connsiteY28" fmla="*/ 654665 h 669931"/>
                <a:gd name="connsiteX29" fmla="*/ 349199 w 920214"/>
                <a:gd name="connsiteY29" fmla="*/ 602579 h 669931"/>
                <a:gd name="connsiteX30" fmla="*/ 397681 w 920214"/>
                <a:gd name="connsiteY30" fmla="*/ 475957 h 669931"/>
                <a:gd name="connsiteX31" fmla="*/ 349199 w 920214"/>
                <a:gd name="connsiteY31" fmla="*/ 349334 h 669931"/>
                <a:gd name="connsiteX32" fmla="*/ 208241 w 920214"/>
                <a:gd name="connsiteY32" fmla="*/ 298147 h 669931"/>
                <a:gd name="connsiteX33" fmla="*/ 183102 w 920214"/>
                <a:gd name="connsiteY33" fmla="*/ 298147 h 669931"/>
                <a:gd name="connsiteX34" fmla="*/ 186693 w 920214"/>
                <a:gd name="connsiteY34" fmla="*/ 287370 h 669931"/>
                <a:gd name="connsiteX35" fmla="*/ 328549 w 920214"/>
                <a:gd name="connsiteY35" fmla="*/ 127521 h 669931"/>
                <a:gd name="connsiteX36" fmla="*/ 271088 w 920214"/>
                <a:gd name="connsiteY36" fmla="*/ 22451 h 669931"/>
                <a:gd name="connsiteX37" fmla="*/ 54713 w 920214"/>
                <a:gd name="connsiteY37" fmla="*/ 256837 h 669931"/>
                <a:gd name="connsiteX38" fmla="*/ 52019 w 920214"/>
                <a:gd name="connsiteY38" fmla="*/ 581027 h 669931"/>
                <a:gd name="connsiteX39" fmla="*/ 214525 w 920214"/>
                <a:gd name="connsiteY39" fmla="*/ 669932 h 669931"/>
                <a:gd name="connsiteX40" fmla="*/ 200160 w 920214"/>
                <a:gd name="connsiteY40" fmla="*/ 669034 h 669931"/>
                <a:gd name="connsiteX41" fmla="*/ 40348 w 920214"/>
                <a:gd name="connsiteY41" fmla="*/ 590007 h 669931"/>
                <a:gd name="connsiteX42" fmla="*/ 843 w 920214"/>
                <a:gd name="connsiteY42" fmla="*/ 422075 h 669931"/>
                <a:gd name="connsiteX43" fmla="*/ 42143 w 920214"/>
                <a:gd name="connsiteY43" fmla="*/ 249653 h 669931"/>
                <a:gd name="connsiteX44" fmla="*/ 271986 w 920214"/>
                <a:gd name="connsiteY44" fmla="*/ 3592 h 669931"/>
                <a:gd name="connsiteX45" fmla="*/ 279169 w 920214"/>
                <a:gd name="connsiteY45" fmla="*/ 0 h 669931"/>
                <a:gd name="connsiteX46" fmla="*/ 352790 w 920214"/>
                <a:gd name="connsiteY46" fmla="*/ 133807 h 669931"/>
                <a:gd name="connsiteX47" fmla="*/ 344710 w 920214"/>
                <a:gd name="connsiteY47" fmla="*/ 137399 h 669931"/>
                <a:gd name="connsiteX48" fmla="*/ 207343 w 920214"/>
                <a:gd name="connsiteY48" fmla="*/ 281084 h 669931"/>
                <a:gd name="connsiteX49" fmla="*/ 210934 w 920214"/>
                <a:gd name="connsiteY49" fmla="*/ 281084 h 669931"/>
                <a:gd name="connsiteX50" fmla="*/ 362666 w 920214"/>
                <a:gd name="connsiteY50" fmla="*/ 336762 h 669931"/>
                <a:gd name="connsiteX51" fmla="*/ 416536 w 920214"/>
                <a:gd name="connsiteY51" fmla="*/ 474161 h 669931"/>
                <a:gd name="connsiteX52" fmla="*/ 363564 w 920214"/>
                <a:gd name="connsiteY52" fmla="*/ 611560 h 669931"/>
                <a:gd name="connsiteX53" fmla="*/ 214525 w 920214"/>
                <a:gd name="connsiteY53" fmla="*/ 669932 h 66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920214" h="669931">
                  <a:moveTo>
                    <a:pt x="557494" y="581027"/>
                  </a:moveTo>
                  <a:cubicBezTo>
                    <a:pt x="590713" y="623234"/>
                    <a:pt x="645481" y="651073"/>
                    <a:pt x="704737" y="654665"/>
                  </a:cubicBezTo>
                  <a:cubicBezTo>
                    <a:pt x="762198" y="658257"/>
                    <a:pt x="816067" y="639399"/>
                    <a:pt x="851980" y="602579"/>
                  </a:cubicBezTo>
                  <a:cubicBezTo>
                    <a:pt x="886097" y="567556"/>
                    <a:pt x="903156" y="526247"/>
                    <a:pt x="903156" y="475957"/>
                  </a:cubicBezTo>
                  <a:cubicBezTo>
                    <a:pt x="903156" y="422973"/>
                    <a:pt x="886097" y="381664"/>
                    <a:pt x="851980" y="350232"/>
                  </a:cubicBezTo>
                  <a:lnTo>
                    <a:pt x="851980" y="350232"/>
                  </a:lnTo>
                  <a:cubicBezTo>
                    <a:pt x="820556" y="316107"/>
                    <a:pt x="773869" y="299045"/>
                    <a:pt x="713715" y="299045"/>
                  </a:cubicBezTo>
                  <a:lnTo>
                    <a:pt x="688576" y="299045"/>
                  </a:lnTo>
                  <a:lnTo>
                    <a:pt x="692168" y="288268"/>
                  </a:lnTo>
                  <a:cubicBezTo>
                    <a:pt x="719102" y="210139"/>
                    <a:pt x="766687" y="156257"/>
                    <a:pt x="834024" y="128419"/>
                  </a:cubicBezTo>
                  <a:lnTo>
                    <a:pt x="776563" y="23349"/>
                  </a:lnTo>
                  <a:cubicBezTo>
                    <a:pt x="673313" y="79027"/>
                    <a:pt x="597896" y="159850"/>
                    <a:pt x="558392" y="257735"/>
                  </a:cubicBezTo>
                  <a:cubicBezTo>
                    <a:pt x="534151" y="322393"/>
                    <a:pt x="484770" y="485835"/>
                    <a:pt x="557494" y="581027"/>
                  </a:cubicBezTo>
                  <a:close/>
                  <a:moveTo>
                    <a:pt x="718205" y="669932"/>
                  </a:moveTo>
                  <a:cubicBezTo>
                    <a:pt x="713715" y="669932"/>
                    <a:pt x="708328" y="669932"/>
                    <a:pt x="703839" y="669034"/>
                  </a:cubicBezTo>
                  <a:cubicBezTo>
                    <a:pt x="640094" y="665442"/>
                    <a:pt x="580837" y="635807"/>
                    <a:pt x="544924" y="590007"/>
                  </a:cubicBezTo>
                  <a:cubicBezTo>
                    <a:pt x="466814" y="489427"/>
                    <a:pt x="517990" y="318801"/>
                    <a:pt x="544027" y="250551"/>
                  </a:cubicBezTo>
                  <a:cubicBezTo>
                    <a:pt x="586224" y="147277"/>
                    <a:pt x="666131" y="62862"/>
                    <a:pt x="776563" y="4490"/>
                  </a:cubicBezTo>
                  <a:lnTo>
                    <a:pt x="783746" y="898"/>
                  </a:lnTo>
                  <a:lnTo>
                    <a:pt x="857367" y="134705"/>
                  </a:lnTo>
                  <a:lnTo>
                    <a:pt x="849287" y="138297"/>
                  </a:lnTo>
                  <a:cubicBezTo>
                    <a:pt x="784643" y="162544"/>
                    <a:pt x="737956" y="211037"/>
                    <a:pt x="711920" y="281982"/>
                  </a:cubicBezTo>
                  <a:lnTo>
                    <a:pt x="715511" y="281982"/>
                  </a:lnTo>
                  <a:cubicBezTo>
                    <a:pt x="780154" y="281982"/>
                    <a:pt x="829535" y="300841"/>
                    <a:pt x="864550" y="337660"/>
                  </a:cubicBezTo>
                  <a:cubicBezTo>
                    <a:pt x="902258" y="372683"/>
                    <a:pt x="920215" y="417585"/>
                    <a:pt x="920215" y="475059"/>
                  </a:cubicBezTo>
                  <a:cubicBezTo>
                    <a:pt x="920215" y="528941"/>
                    <a:pt x="901360" y="575638"/>
                    <a:pt x="864550" y="612458"/>
                  </a:cubicBezTo>
                  <a:cubicBezTo>
                    <a:pt x="826841" y="649277"/>
                    <a:pt x="774767" y="669932"/>
                    <a:pt x="718205" y="669932"/>
                  </a:cubicBezTo>
                  <a:close/>
                  <a:moveTo>
                    <a:pt x="52019" y="581027"/>
                  </a:moveTo>
                  <a:cubicBezTo>
                    <a:pt x="85239" y="623234"/>
                    <a:pt x="140904" y="651073"/>
                    <a:pt x="200160" y="654665"/>
                  </a:cubicBezTo>
                  <a:cubicBezTo>
                    <a:pt x="258519" y="658257"/>
                    <a:pt x="312388" y="639399"/>
                    <a:pt x="349199" y="602579"/>
                  </a:cubicBezTo>
                  <a:cubicBezTo>
                    <a:pt x="381521" y="567556"/>
                    <a:pt x="397681" y="525349"/>
                    <a:pt x="397681" y="475957"/>
                  </a:cubicBezTo>
                  <a:cubicBezTo>
                    <a:pt x="397681" y="424769"/>
                    <a:pt x="381521" y="381664"/>
                    <a:pt x="349199" y="349334"/>
                  </a:cubicBezTo>
                  <a:cubicBezTo>
                    <a:pt x="315082" y="314311"/>
                    <a:pt x="269293" y="298147"/>
                    <a:pt x="208241" y="298147"/>
                  </a:cubicBezTo>
                  <a:lnTo>
                    <a:pt x="183102" y="298147"/>
                  </a:lnTo>
                  <a:lnTo>
                    <a:pt x="186693" y="287370"/>
                  </a:lnTo>
                  <a:cubicBezTo>
                    <a:pt x="213628" y="209242"/>
                    <a:pt x="261212" y="155360"/>
                    <a:pt x="328549" y="127521"/>
                  </a:cubicBezTo>
                  <a:lnTo>
                    <a:pt x="271088" y="22451"/>
                  </a:lnTo>
                  <a:cubicBezTo>
                    <a:pt x="166941" y="79027"/>
                    <a:pt x="92421" y="159850"/>
                    <a:pt x="54713" y="256837"/>
                  </a:cubicBezTo>
                  <a:cubicBezTo>
                    <a:pt x="14311" y="360111"/>
                    <a:pt x="-9033" y="499306"/>
                    <a:pt x="52019" y="581027"/>
                  </a:cubicBezTo>
                  <a:close/>
                  <a:moveTo>
                    <a:pt x="214525" y="669932"/>
                  </a:moveTo>
                  <a:cubicBezTo>
                    <a:pt x="210036" y="669932"/>
                    <a:pt x="204649" y="669932"/>
                    <a:pt x="200160" y="669034"/>
                  </a:cubicBezTo>
                  <a:cubicBezTo>
                    <a:pt x="135517" y="665442"/>
                    <a:pt x="76261" y="635807"/>
                    <a:pt x="40348" y="590007"/>
                  </a:cubicBezTo>
                  <a:cubicBezTo>
                    <a:pt x="9822" y="548697"/>
                    <a:pt x="-3646" y="492122"/>
                    <a:pt x="843" y="422075"/>
                  </a:cubicBezTo>
                  <a:cubicBezTo>
                    <a:pt x="4435" y="369091"/>
                    <a:pt x="18800" y="307127"/>
                    <a:pt x="42143" y="249653"/>
                  </a:cubicBezTo>
                  <a:cubicBezTo>
                    <a:pt x="81648" y="147277"/>
                    <a:pt x="160656" y="61964"/>
                    <a:pt x="271986" y="3592"/>
                  </a:cubicBezTo>
                  <a:lnTo>
                    <a:pt x="279169" y="0"/>
                  </a:lnTo>
                  <a:lnTo>
                    <a:pt x="352790" y="133807"/>
                  </a:lnTo>
                  <a:lnTo>
                    <a:pt x="344710" y="137399"/>
                  </a:lnTo>
                  <a:cubicBezTo>
                    <a:pt x="280066" y="161646"/>
                    <a:pt x="233380" y="210139"/>
                    <a:pt x="207343" y="281084"/>
                  </a:cubicBezTo>
                  <a:lnTo>
                    <a:pt x="210934" y="281084"/>
                  </a:lnTo>
                  <a:cubicBezTo>
                    <a:pt x="275577" y="281084"/>
                    <a:pt x="324958" y="299045"/>
                    <a:pt x="362666" y="336762"/>
                  </a:cubicBezTo>
                  <a:cubicBezTo>
                    <a:pt x="397681" y="371785"/>
                    <a:pt x="416536" y="418483"/>
                    <a:pt x="416536" y="474161"/>
                  </a:cubicBezTo>
                  <a:cubicBezTo>
                    <a:pt x="416536" y="527145"/>
                    <a:pt x="398579" y="572944"/>
                    <a:pt x="363564" y="611560"/>
                  </a:cubicBezTo>
                  <a:cubicBezTo>
                    <a:pt x="324060" y="649277"/>
                    <a:pt x="271088" y="669932"/>
                    <a:pt x="214525" y="669932"/>
                  </a:cubicBezTo>
                  <a:close/>
                </a:path>
              </a:pathLst>
            </a:custGeom>
            <a:solidFill>
              <a:srgbClr val="010101"/>
            </a:solidFill>
            <a:ln w="8971" cap="flat">
              <a:noFill/>
              <a:prstDash val="solid"/>
              <a:miter/>
            </a:ln>
          </p:spPr>
          <p:txBody>
            <a:bodyPr rtlCol="0" anchor="ctr"/>
            <a:lstStyle/>
            <a:p>
              <a:endParaRPr lang="en-US"/>
            </a:p>
          </p:txBody>
        </p:sp>
      </p:grpSp>
      <p:sp>
        <p:nvSpPr>
          <p:cNvPr id="12" name="Text Placeholder 6">
            <a:extLst>
              <a:ext uri="{FF2B5EF4-FFF2-40B4-BE49-F238E27FC236}">
                <a16:creationId xmlns:a16="http://schemas.microsoft.com/office/drawing/2014/main" id="{11C90A48-BE47-6E44-8B5D-EADE2FB0D0FA}"/>
              </a:ext>
            </a:extLst>
          </p:cNvPr>
          <p:cNvSpPr txBox="1">
            <a:spLocks/>
          </p:cNvSpPr>
          <p:nvPr/>
        </p:nvSpPr>
        <p:spPr>
          <a:xfrm>
            <a:off x="1029993" y="3176111"/>
            <a:ext cx="3161377" cy="505777"/>
          </a:xfrm>
          <a:prstGeom prst="rect">
            <a:avLst/>
          </a:prstGeom>
        </p:spPr>
        <p:txBody>
          <a:bodyPr anchor="t">
            <a:normAutofit/>
          </a:bodyPr>
          <a:lstStyle>
            <a:lvl1pPr marL="0" indent="0" algn="ctr" defTabSz="2072941" rtl="0" eaLnBrk="1" latinLnBrk="0" hangingPunct="1">
              <a:lnSpc>
                <a:spcPct val="100000"/>
              </a:lnSpc>
              <a:spcBef>
                <a:spcPts val="2267"/>
              </a:spcBef>
              <a:buFont typeface="Arial" panose="020B0604020202020204" pitchFamily="34" charset="0"/>
              <a:buNone/>
              <a:defRPr sz="1900" b="0" i="1" kern="1200" baseline="0">
                <a:solidFill>
                  <a:srgbClr val="000000"/>
                </a:solidFill>
                <a:latin typeface="Calibri" panose="020F0502020204030204" pitchFamily="34" charset="0"/>
                <a:ea typeface="+mn-ea"/>
                <a:cs typeface="Calibri" panose="020F0502020204030204" pitchFamily="34" charset="0"/>
              </a:defRPr>
            </a:lvl1pPr>
            <a:lvl2pPr marL="1554707" indent="-518236" algn="l" defTabSz="2072941" rtl="0" eaLnBrk="1" latinLnBrk="0" hangingPunct="1">
              <a:lnSpc>
                <a:spcPct val="100000"/>
              </a:lnSpc>
              <a:spcBef>
                <a:spcPts val="1133"/>
              </a:spcBef>
              <a:buFont typeface="Arial" panose="020B0604020202020204" pitchFamily="34" charset="0"/>
              <a:buChar char="•"/>
              <a:defRPr sz="5442" kern="1200">
                <a:solidFill>
                  <a:srgbClr val="011E3B"/>
                </a:solidFill>
                <a:latin typeface="Poppins" pitchFamily="2" charset="77"/>
                <a:ea typeface="+mn-ea"/>
                <a:cs typeface="Poppins" pitchFamily="2" charset="77"/>
              </a:defRPr>
            </a:lvl2pPr>
            <a:lvl3pPr marL="2591176" indent="-518236" algn="l" defTabSz="2072941" rtl="0" eaLnBrk="1" latinLnBrk="0" hangingPunct="1">
              <a:lnSpc>
                <a:spcPct val="100000"/>
              </a:lnSpc>
              <a:spcBef>
                <a:spcPts val="1133"/>
              </a:spcBef>
              <a:buFont typeface="Arial" panose="020B0604020202020204" pitchFamily="34" charset="0"/>
              <a:buChar char="•"/>
              <a:defRPr sz="4533" kern="1200">
                <a:solidFill>
                  <a:srgbClr val="011E3B"/>
                </a:solidFill>
                <a:latin typeface="Poppins" pitchFamily="2" charset="77"/>
                <a:ea typeface="+mn-ea"/>
                <a:cs typeface="Poppins" pitchFamily="2" charset="77"/>
              </a:defRPr>
            </a:lvl3pPr>
            <a:lvl4pPr marL="3627646"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4pPr>
            <a:lvl5pPr marL="4664118"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5pPr>
            <a:lvl6pPr marL="570058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7059"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352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10001"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a:lstStyle>
          <a:p>
            <a:r>
              <a:rPr lang="en-IE" sz="2200" b="1" i="0" dirty="0">
                <a:solidFill>
                  <a:schemeClr val="bg1"/>
                </a:solidFill>
              </a:rPr>
              <a:t>Abraham Lincoln </a:t>
            </a:r>
            <a:endParaRPr lang="en-US" sz="2200" b="1" dirty="0">
              <a:solidFill>
                <a:schemeClr val="bg1"/>
              </a:solidFill>
            </a:endParaRPr>
          </a:p>
        </p:txBody>
      </p:sp>
      <p:pic>
        <p:nvPicPr>
          <p:cNvPr id="7" name="Picture Placeholder 6">
            <a:extLst>
              <a:ext uri="{FF2B5EF4-FFF2-40B4-BE49-F238E27FC236}">
                <a16:creationId xmlns:a16="http://schemas.microsoft.com/office/drawing/2014/main" id="{D8142738-C0AA-2A4B-8562-0F30663BAD47}"/>
              </a:ext>
            </a:extLst>
          </p:cNvPr>
          <p:cNvPicPr>
            <a:picLocks noGrp="1" noChangeAspect="1"/>
          </p:cNvPicPr>
          <p:nvPr>
            <p:ph type="pic" sz="quarter" idx="11"/>
          </p:nvPr>
        </p:nvPicPr>
        <p:blipFill>
          <a:blip r:embed="rId2">
            <a:grayscl/>
            <a:extLst>
              <a:ext uri="{BEBA8EAE-BF5A-486C-A8C5-ECC9F3942E4B}">
                <a14:imgProps xmlns:a14="http://schemas.microsoft.com/office/drawing/2010/main">
                  <a14:imgLayer r:embed="rId3">
                    <a14:imgEffect>
                      <a14:brightnessContrast bright="-40000" contrast="-20000"/>
                    </a14:imgEffect>
                  </a14:imgLayer>
                </a14:imgProps>
              </a:ext>
            </a:extLst>
          </a:blip>
          <a:srcRect t="11880" b="11880"/>
          <a:stretch/>
        </p:blipFill>
        <p:spPr>
          <a:xfrm>
            <a:off x="817789" y="746272"/>
            <a:ext cx="10556422" cy="5365455"/>
          </a:xfrm>
        </p:spPr>
      </p:pic>
      <p:sp>
        <p:nvSpPr>
          <p:cNvPr id="13" name="TextBox 12">
            <a:extLst>
              <a:ext uri="{FF2B5EF4-FFF2-40B4-BE49-F238E27FC236}">
                <a16:creationId xmlns:a16="http://schemas.microsoft.com/office/drawing/2014/main" id="{3875B9C3-7921-364B-95C1-7200313E6D07}"/>
              </a:ext>
            </a:extLst>
          </p:cNvPr>
          <p:cNvSpPr txBox="1"/>
          <p:nvPr/>
        </p:nvSpPr>
        <p:spPr>
          <a:xfrm>
            <a:off x="827280" y="1023852"/>
            <a:ext cx="10556422" cy="5170646"/>
          </a:xfrm>
          <a:prstGeom prst="rect">
            <a:avLst/>
          </a:prstGeom>
          <a:noFill/>
        </p:spPr>
        <p:txBody>
          <a:bodyPr wrap="square" rtlCol="0">
            <a:spAutoFit/>
          </a:bodyPr>
          <a:lstStyle/>
          <a:p>
            <a:pPr algn="ctr"/>
            <a:r>
              <a:rPr lang="en-US" sz="2200" b="1" spc="162" dirty="0">
                <a:solidFill>
                  <a:schemeClr val="bg1"/>
                </a:solidFill>
                <a:latin typeface="Calibri" panose="020F0502020204030204" pitchFamily="34" charset="0"/>
                <a:cs typeface="Calibri" panose="020F0502020204030204" pitchFamily="34" charset="0"/>
              </a:rPr>
              <a:t>“</a:t>
            </a:r>
            <a:r>
              <a:rPr lang="pt-PT" sz="2200" b="1" i="1" spc="162" dirty="0">
                <a:solidFill>
                  <a:schemeClr val="bg1"/>
                </a:solidFill>
                <a:latin typeface="Calibri" panose="020F0502020204030204" pitchFamily="34" charset="0"/>
                <a:cs typeface="Calibri" panose="020F0502020204030204" pitchFamily="34" charset="0"/>
              </a:rPr>
              <a:t>Dependemos da biodiversidade para nos mantermos saudáveis. A biodiversidade sustenta o nosso abastecimento alimentar, é uma fonte de medicamentos e apoia o fornecimento de ar puro e água doce, contribuindo simultaneamente para o desenvolvimento económico e o enriquecimento cultural e espiritual. Atualmente, é também amplamente reconhecido que a biodiversidade é afetada pelas alterações climáticas, com consequências negativas para o bem-estar humano, mas a biodiversidade, através dos serviços </a:t>
            </a:r>
            <a:r>
              <a:rPr lang="pt-PT" sz="2200" b="1" i="1" spc="162" dirty="0" err="1">
                <a:solidFill>
                  <a:schemeClr val="bg1"/>
                </a:solidFill>
                <a:latin typeface="Calibri" panose="020F0502020204030204" pitchFamily="34" charset="0"/>
                <a:cs typeface="Calibri" panose="020F0502020204030204" pitchFamily="34" charset="0"/>
              </a:rPr>
              <a:t>ecossistémicos</a:t>
            </a:r>
            <a:r>
              <a:rPr lang="pt-PT" sz="2200" b="1" i="1" spc="162" dirty="0">
                <a:solidFill>
                  <a:schemeClr val="bg1"/>
                </a:solidFill>
                <a:latin typeface="Calibri" panose="020F0502020204030204" pitchFamily="34" charset="0"/>
                <a:cs typeface="Calibri" panose="020F0502020204030204" pitchFamily="34" charset="0"/>
              </a:rPr>
              <a:t> que suporta, dá também um importante contributo para a atenuação e adaptação às alterações climáticas. Uma vez que todas as pessoas necessitam de estar livres de doenças, bem como de bem-estar social, emocional, físico, espiritual e cultural, não podemos ter sociedades saudáveis sem biodiversidade</a:t>
            </a:r>
            <a:r>
              <a:rPr lang="en-US" sz="2200" b="1" spc="162" dirty="0">
                <a:solidFill>
                  <a:schemeClr val="bg1"/>
                </a:solidFill>
                <a:latin typeface="Calibri" panose="020F0502020204030204" pitchFamily="34" charset="0"/>
                <a:cs typeface="Calibri" panose="020F0502020204030204" pitchFamily="34" charset="0"/>
              </a:rPr>
              <a:t>.” </a:t>
            </a:r>
          </a:p>
          <a:p>
            <a:pPr algn="ctr"/>
            <a:endParaRPr lang="en-US" sz="2200" b="1" spc="162" dirty="0">
              <a:solidFill>
                <a:schemeClr val="bg1"/>
              </a:solidFill>
              <a:latin typeface="Calibri" panose="020F0502020204030204" pitchFamily="34" charset="0"/>
              <a:cs typeface="Calibri" panose="020F0502020204030204" pitchFamily="34" charset="0"/>
              <a:hlinkClick r:id="rId4"/>
            </a:endParaRPr>
          </a:p>
          <a:p>
            <a:pPr algn="ctr"/>
            <a:r>
              <a:rPr lang="en-US" sz="2200" b="1" spc="162" dirty="0">
                <a:solidFill>
                  <a:schemeClr val="bg1"/>
                </a:solidFill>
                <a:latin typeface="Calibri" panose="020F0502020204030204" pitchFamily="34" charset="0"/>
                <a:cs typeface="Calibri" panose="020F0502020204030204" pitchFamily="34" charset="0"/>
                <a:hlinkClick r:id="rId5"/>
              </a:rPr>
              <a:t>United Nations Decade on Biodiversity </a:t>
            </a:r>
            <a:endParaRPr lang="en-US" sz="2200" b="1" spc="162" dirty="0">
              <a:solidFill>
                <a:schemeClr val="bg1"/>
              </a:solidFill>
              <a:latin typeface="Calibri" panose="020F0502020204030204" pitchFamily="34" charset="0"/>
              <a:cs typeface="Calibri" panose="020F0502020204030204" pitchFamily="34" charset="0"/>
            </a:endParaRPr>
          </a:p>
          <a:p>
            <a:pPr algn="ctr"/>
            <a:endParaRPr lang="en-US" sz="2200" b="1" i="1" spc="162" dirty="0">
              <a:solidFill>
                <a:schemeClr val="bg1"/>
              </a:solidFill>
              <a:latin typeface="Calibri" panose="020F0502020204030204" pitchFamily="34" charset="0"/>
              <a:cs typeface="Calibri" panose="020F0502020204030204" pitchFamily="34" charset="0"/>
            </a:endParaRPr>
          </a:p>
        </p:txBody>
      </p:sp>
      <p:pic>
        <p:nvPicPr>
          <p:cNvPr id="2" name="Gráfico 1" descr="Flecha: curva ligera con relleno sólido">
            <a:extLst>
              <a:ext uri="{FF2B5EF4-FFF2-40B4-BE49-F238E27FC236}">
                <a16:creationId xmlns:a16="http://schemas.microsoft.com/office/drawing/2014/main" id="{6A586C7C-44E4-9DDE-FBB0-BC843EE847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688563">
            <a:off x="2672391" y="5249969"/>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27926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3609859-F9E5-1140-8DE2-548E2441BEF9}"/>
              </a:ext>
            </a:extLst>
          </p:cNvPr>
          <p:cNvSpPr>
            <a:spLocks noGrp="1"/>
          </p:cNvSpPr>
          <p:nvPr>
            <p:ph type="body" sz="quarter" idx="18"/>
          </p:nvPr>
        </p:nvSpPr>
        <p:spPr>
          <a:xfrm>
            <a:off x="6817360" y="1409701"/>
            <a:ext cx="4848202" cy="4442460"/>
          </a:xfrm>
          <a:prstGeom prst="rect">
            <a:avLst/>
          </a:prstGeom>
        </p:spPr>
        <p:txBody>
          <a:bodyPr lIns="91440" tIns="45720" rIns="91440" bIns="45720" anchor="t"/>
          <a:lstStyle/>
          <a:p>
            <a:pPr marL="0" indent="0"/>
            <a:r>
              <a:rPr lang="en-US" b="1" u="sng" dirty="0" err="1">
                <a:solidFill>
                  <a:srgbClr val="354F92"/>
                </a:solidFill>
              </a:rPr>
              <a:t>Serviços</a:t>
            </a:r>
            <a:r>
              <a:rPr lang="en-US" b="1" u="sng" dirty="0">
                <a:solidFill>
                  <a:srgbClr val="354F92"/>
                </a:solidFill>
              </a:rPr>
              <a:t> do </a:t>
            </a:r>
            <a:r>
              <a:rPr lang="en-US" b="1" u="sng" dirty="0" err="1">
                <a:solidFill>
                  <a:srgbClr val="354F92"/>
                </a:solidFill>
              </a:rPr>
              <a:t>ecossistema</a:t>
            </a:r>
            <a:r>
              <a:rPr lang="en-US" b="1" u="sng" dirty="0">
                <a:solidFill>
                  <a:srgbClr val="354F92"/>
                </a:solidFill>
              </a:rPr>
              <a:t> </a:t>
            </a:r>
            <a:r>
              <a:rPr lang="en-US" dirty="0">
                <a:solidFill>
                  <a:srgbClr val="354F92"/>
                </a:solidFill>
              </a:rPr>
              <a:t>= </a:t>
            </a:r>
            <a:r>
              <a:rPr lang="pt-PT" dirty="0">
                <a:solidFill>
                  <a:srgbClr val="354F92"/>
                </a:solidFill>
              </a:rPr>
              <a:t>a gama de serviços que os ecossistemas nos prestam. Os exemplos incluem a polinização, a água potável e o controlo da poluição</a:t>
            </a:r>
            <a:r>
              <a:rPr lang="en-US" b="1" dirty="0">
                <a:solidFill>
                  <a:srgbClr val="354F92"/>
                </a:solidFill>
              </a:rPr>
              <a:t>. </a:t>
            </a:r>
          </a:p>
          <a:p>
            <a:pPr marL="0" indent="0"/>
            <a:r>
              <a:rPr lang="pt-PT" dirty="0">
                <a:solidFill>
                  <a:srgbClr val="354F92"/>
                </a:solidFill>
              </a:rPr>
              <a:t>Quando os ecossistemas são danificados, a qualidade destes serviços também é afetada</a:t>
            </a:r>
            <a:r>
              <a:rPr lang="en-US" dirty="0">
                <a:solidFill>
                  <a:srgbClr val="354F92"/>
                </a:solidFill>
              </a:rPr>
              <a:t>.</a:t>
            </a:r>
          </a:p>
          <a:p>
            <a:pPr marL="342900" indent="-342900">
              <a:buChar char="•"/>
            </a:pPr>
            <a:r>
              <a:rPr lang="pt-PT" dirty="0">
                <a:solidFill>
                  <a:srgbClr val="354F92"/>
                </a:solidFill>
              </a:rPr>
              <a:t>De que recursos naturais depende?</a:t>
            </a:r>
          </a:p>
          <a:p>
            <a:pPr marL="342900" indent="-342900">
              <a:buChar char="•"/>
            </a:pPr>
            <a:r>
              <a:rPr lang="pt-PT" dirty="0">
                <a:solidFill>
                  <a:srgbClr val="354F92"/>
                </a:solidFill>
              </a:rPr>
              <a:t>Porque é que o mundo natural é importante para nós?</a:t>
            </a:r>
            <a:endParaRPr lang="en-US" dirty="0">
              <a:solidFill>
                <a:srgbClr val="354F92"/>
              </a:solidFill>
              <a:cs typeface="Calibri" panose="020F0502020204030204"/>
            </a:endParaRPr>
          </a:p>
        </p:txBody>
      </p:sp>
      <p:sp>
        <p:nvSpPr>
          <p:cNvPr id="5" name="Text Placeholder 4">
            <a:extLst>
              <a:ext uri="{FF2B5EF4-FFF2-40B4-BE49-F238E27FC236}">
                <a16:creationId xmlns:a16="http://schemas.microsoft.com/office/drawing/2014/main" id="{85241DAC-738A-2446-AED5-50E6EF776372}"/>
              </a:ext>
            </a:extLst>
          </p:cNvPr>
          <p:cNvSpPr>
            <a:spLocks noGrp="1"/>
          </p:cNvSpPr>
          <p:nvPr>
            <p:ph type="body" sz="quarter" idx="16"/>
          </p:nvPr>
        </p:nvSpPr>
        <p:spPr>
          <a:xfrm>
            <a:off x="5374640" y="304422"/>
            <a:ext cx="5902960" cy="815834"/>
          </a:xfrm>
          <a:prstGeom prst="rect">
            <a:avLst/>
          </a:prstGeom>
        </p:spPr>
        <p:txBody>
          <a:bodyPr/>
          <a:lstStyle/>
          <a:p>
            <a:r>
              <a:rPr lang="pt-PT" dirty="0"/>
              <a:t>Ligar natureza e pessoas... </a:t>
            </a:r>
            <a:endParaRPr lang="en-US" dirty="0"/>
          </a:p>
        </p:txBody>
      </p:sp>
      <p:pic>
        <p:nvPicPr>
          <p:cNvPr id="8" name="Picture Placeholder 7" descr="Farm field at harvest time">
            <a:extLst>
              <a:ext uri="{FF2B5EF4-FFF2-40B4-BE49-F238E27FC236}">
                <a16:creationId xmlns:a16="http://schemas.microsoft.com/office/drawing/2014/main" id="{0AB242B2-98D5-6E4B-8FDF-8D17F1D2BEF0}"/>
              </a:ext>
            </a:extLst>
          </p:cNvPr>
          <p:cNvPicPr>
            <a:picLocks noGrp="1" noChangeAspect="1"/>
          </p:cNvPicPr>
          <p:nvPr>
            <p:ph type="pic" sz="quarter" idx="10"/>
          </p:nvPr>
        </p:nvPicPr>
        <p:blipFill>
          <a:blip r:embed="rId3"/>
          <a:srcRect l="6312" r="6312"/>
          <a:stretch/>
        </p:blipFill>
        <p:spPr>
          <a:xfrm>
            <a:off x="635271" y="2095585"/>
            <a:ext cx="5130800" cy="3913188"/>
          </a:xfrm>
        </p:spPr>
      </p:pic>
    </p:spTree>
    <p:extLst>
      <p:ext uri="{BB962C8B-B14F-4D97-AF65-F5344CB8AC3E}">
        <p14:creationId xmlns:p14="http://schemas.microsoft.com/office/powerpoint/2010/main" val="1855244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A464855-0DC5-FCF7-DE57-D89FC0857550}"/>
              </a:ext>
            </a:extLst>
          </p:cNvPr>
          <p:cNvSpPr>
            <a:spLocks noGrp="1"/>
          </p:cNvSpPr>
          <p:nvPr>
            <p:ph type="body" sz="quarter" idx="10"/>
          </p:nvPr>
        </p:nvSpPr>
        <p:spPr>
          <a:xfrm>
            <a:off x="1073100" y="364591"/>
            <a:ext cx="9970820" cy="697953"/>
          </a:xfrm>
        </p:spPr>
        <p:txBody>
          <a:bodyPr/>
          <a:lstStyle/>
          <a:p>
            <a:r>
              <a:rPr lang="pt-PT" dirty="0"/>
              <a:t>Analisemos mais em pormenor os serviços dos ecossistemas </a:t>
            </a:r>
            <a:endParaRPr lang="en-IE" dirty="0"/>
          </a:p>
        </p:txBody>
      </p:sp>
      <p:pic>
        <p:nvPicPr>
          <p:cNvPr id="4" name="Picture 3">
            <a:extLst>
              <a:ext uri="{FF2B5EF4-FFF2-40B4-BE49-F238E27FC236}">
                <a16:creationId xmlns:a16="http://schemas.microsoft.com/office/drawing/2014/main" id="{036A15D2-5D0B-B5EC-4365-8E4665B2058C}"/>
              </a:ext>
            </a:extLst>
          </p:cNvPr>
          <p:cNvPicPr>
            <a:picLocks noChangeAspect="1"/>
          </p:cNvPicPr>
          <p:nvPr/>
        </p:nvPicPr>
        <p:blipFill>
          <a:blip r:embed="rId3"/>
          <a:srcRect/>
          <a:stretch/>
        </p:blipFill>
        <p:spPr>
          <a:xfrm>
            <a:off x="3406649" y="1471863"/>
            <a:ext cx="5219191" cy="4973735"/>
          </a:xfrm>
          <a:prstGeom prst="rect">
            <a:avLst/>
          </a:prstGeom>
        </p:spPr>
      </p:pic>
      <p:sp>
        <p:nvSpPr>
          <p:cNvPr id="5" name="TextBox 4">
            <a:extLst>
              <a:ext uri="{FF2B5EF4-FFF2-40B4-BE49-F238E27FC236}">
                <a16:creationId xmlns:a16="http://schemas.microsoft.com/office/drawing/2014/main" id="{D1B4CB4C-80D5-FCAF-7EDA-04E91ACEA617}"/>
              </a:ext>
            </a:extLst>
          </p:cNvPr>
          <p:cNvSpPr txBox="1"/>
          <p:nvPr/>
        </p:nvSpPr>
        <p:spPr>
          <a:xfrm>
            <a:off x="1073100" y="1813172"/>
            <a:ext cx="2333549" cy="1200329"/>
          </a:xfrm>
          <a:prstGeom prst="rect">
            <a:avLst/>
          </a:prstGeom>
          <a:noFill/>
        </p:spPr>
        <p:txBody>
          <a:bodyPr wrap="square" rtlCol="0">
            <a:spAutoFit/>
          </a:bodyPr>
          <a:lstStyle/>
          <a:p>
            <a:pPr algn="r"/>
            <a:r>
              <a:rPr lang="en-IE" b="1" dirty="0">
                <a:solidFill>
                  <a:srgbClr val="6785BB"/>
                </a:solidFill>
              </a:rPr>
              <a:t>APROVISIONAMENTO</a:t>
            </a:r>
            <a:r>
              <a:rPr lang="en-IE" dirty="0">
                <a:solidFill>
                  <a:srgbClr val="6785BB"/>
                </a:solidFill>
              </a:rPr>
              <a:t> </a:t>
            </a:r>
          </a:p>
          <a:p>
            <a:pPr algn="r"/>
            <a:r>
              <a:rPr lang="en-IE" dirty="0">
                <a:solidFill>
                  <a:srgbClr val="6785BB"/>
                </a:solidFill>
              </a:rPr>
              <a:t>Alimentos, </a:t>
            </a:r>
            <a:r>
              <a:rPr lang="en-IE" dirty="0" err="1">
                <a:solidFill>
                  <a:srgbClr val="6785BB"/>
                </a:solidFill>
              </a:rPr>
              <a:t>água</a:t>
            </a:r>
            <a:r>
              <a:rPr lang="en-IE" dirty="0">
                <a:solidFill>
                  <a:srgbClr val="6785BB"/>
                </a:solidFill>
              </a:rPr>
              <a:t>, </a:t>
            </a:r>
            <a:r>
              <a:rPr lang="en-IE" dirty="0" err="1">
                <a:solidFill>
                  <a:srgbClr val="6785BB"/>
                </a:solidFill>
              </a:rPr>
              <a:t>matérias-primas</a:t>
            </a:r>
            <a:r>
              <a:rPr lang="en-IE" dirty="0">
                <a:solidFill>
                  <a:srgbClr val="6785BB"/>
                </a:solidFill>
              </a:rPr>
              <a:t>, </a:t>
            </a:r>
            <a:r>
              <a:rPr lang="en-IE" dirty="0" err="1">
                <a:solidFill>
                  <a:srgbClr val="6785BB"/>
                </a:solidFill>
              </a:rPr>
              <a:t>medicamentos</a:t>
            </a:r>
            <a:r>
              <a:rPr lang="en-IE" dirty="0">
                <a:solidFill>
                  <a:srgbClr val="6785BB"/>
                </a:solidFill>
              </a:rPr>
              <a:t> </a:t>
            </a:r>
          </a:p>
        </p:txBody>
      </p:sp>
      <p:sp>
        <p:nvSpPr>
          <p:cNvPr id="6" name="TextBox 5">
            <a:extLst>
              <a:ext uri="{FF2B5EF4-FFF2-40B4-BE49-F238E27FC236}">
                <a16:creationId xmlns:a16="http://schemas.microsoft.com/office/drawing/2014/main" id="{B200834B-3323-EDFB-8350-300FC2176395}"/>
              </a:ext>
            </a:extLst>
          </p:cNvPr>
          <p:cNvSpPr txBox="1"/>
          <p:nvPr/>
        </p:nvSpPr>
        <p:spPr>
          <a:xfrm>
            <a:off x="942949" y="5016081"/>
            <a:ext cx="2593849" cy="1477328"/>
          </a:xfrm>
          <a:prstGeom prst="rect">
            <a:avLst/>
          </a:prstGeom>
          <a:noFill/>
        </p:spPr>
        <p:txBody>
          <a:bodyPr wrap="square" rtlCol="0">
            <a:spAutoFit/>
          </a:bodyPr>
          <a:lstStyle/>
          <a:p>
            <a:pPr algn="r"/>
            <a:r>
              <a:rPr lang="en-IE" b="1" dirty="0">
                <a:solidFill>
                  <a:srgbClr val="D29500"/>
                </a:solidFill>
              </a:rPr>
              <a:t>CULTURAIS</a:t>
            </a:r>
            <a:r>
              <a:rPr lang="en-IE" dirty="0">
                <a:solidFill>
                  <a:srgbClr val="D29500"/>
                </a:solidFill>
              </a:rPr>
              <a:t> </a:t>
            </a:r>
          </a:p>
          <a:p>
            <a:pPr algn="r"/>
            <a:r>
              <a:rPr lang="pt-PT" dirty="0">
                <a:solidFill>
                  <a:srgbClr val="D29500"/>
                </a:solidFill>
              </a:rPr>
              <a:t>Estética, lazer, saúde física e mental e bem-estar, valores espirituais/ religiosos </a:t>
            </a:r>
            <a:endParaRPr lang="en-IE" dirty="0">
              <a:solidFill>
                <a:srgbClr val="D29500"/>
              </a:solidFill>
            </a:endParaRPr>
          </a:p>
        </p:txBody>
      </p:sp>
      <p:sp>
        <p:nvSpPr>
          <p:cNvPr id="7" name="TextBox 6">
            <a:extLst>
              <a:ext uri="{FF2B5EF4-FFF2-40B4-BE49-F238E27FC236}">
                <a16:creationId xmlns:a16="http://schemas.microsoft.com/office/drawing/2014/main" id="{8B32D003-2FB1-1668-360A-5E48EDC4E2F7}"/>
              </a:ext>
            </a:extLst>
          </p:cNvPr>
          <p:cNvSpPr txBox="1"/>
          <p:nvPr/>
        </p:nvSpPr>
        <p:spPr>
          <a:xfrm>
            <a:off x="8859520" y="1676479"/>
            <a:ext cx="2682240" cy="2862322"/>
          </a:xfrm>
          <a:prstGeom prst="rect">
            <a:avLst/>
          </a:prstGeom>
          <a:noFill/>
        </p:spPr>
        <p:txBody>
          <a:bodyPr wrap="square" rtlCol="0">
            <a:spAutoFit/>
          </a:bodyPr>
          <a:lstStyle/>
          <a:p>
            <a:r>
              <a:rPr lang="en-IE" b="1" dirty="0">
                <a:solidFill>
                  <a:srgbClr val="488420"/>
                </a:solidFill>
              </a:rPr>
              <a:t>REGULAÇÃO</a:t>
            </a:r>
          </a:p>
          <a:p>
            <a:r>
              <a:rPr lang="pt-PT" dirty="0">
                <a:solidFill>
                  <a:srgbClr val="488420"/>
                </a:solidFill>
              </a:rPr>
              <a:t>Regulam o clima, o ar e a água, filtram a poluição, purificam os resíduos, potenciam os níveis de ruído, moderam os fenómenos extremos, regulam as pragas e as doenças, polinizam as plantas </a:t>
            </a:r>
            <a:endParaRPr lang="en-IE" dirty="0">
              <a:solidFill>
                <a:srgbClr val="488420"/>
              </a:solidFill>
            </a:endParaRPr>
          </a:p>
        </p:txBody>
      </p:sp>
      <p:sp>
        <p:nvSpPr>
          <p:cNvPr id="8" name="TextBox 7">
            <a:extLst>
              <a:ext uri="{FF2B5EF4-FFF2-40B4-BE49-F238E27FC236}">
                <a16:creationId xmlns:a16="http://schemas.microsoft.com/office/drawing/2014/main" id="{C790BB66-3B31-B261-5F40-E94F7F58545D}"/>
              </a:ext>
            </a:extLst>
          </p:cNvPr>
          <p:cNvSpPr txBox="1"/>
          <p:nvPr/>
        </p:nvSpPr>
        <p:spPr>
          <a:xfrm>
            <a:off x="8404251" y="4968270"/>
            <a:ext cx="2844800" cy="1477328"/>
          </a:xfrm>
          <a:prstGeom prst="rect">
            <a:avLst/>
          </a:prstGeom>
          <a:noFill/>
        </p:spPr>
        <p:txBody>
          <a:bodyPr wrap="square" rtlCol="0">
            <a:spAutoFit/>
          </a:bodyPr>
          <a:lstStyle/>
          <a:p>
            <a:r>
              <a:rPr lang="en-IE" b="1" dirty="0">
                <a:solidFill>
                  <a:srgbClr val="63953F"/>
                </a:solidFill>
              </a:rPr>
              <a:t>APOIO</a:t>
            </a:r>
          </a:p>
          <a:p>
            <a:r>
              <a:rPr lang="pt-PT" dirty="0">
                <a:solidFill>
                  <a:srgbClr val="63953F"/>
                </a:solidFill>
              </a:rPr>
              <a:t>Produzem oxigénio, solos, ciclagem de nutrientes, ciclagem de água e fornecimento de habitat </a:t>
            </a:r>
            <a:endParaRPr lang="en-IE" dirty="0">
              <a:solidFill>
                <a:srgbClr val="63953F"/>
              </a:solidFill>
            </a:endParaRPr>
          </a:p>
        </p:txBody>
      </p:sp>
    </p:spTree>
    <p:extLst>
      <p:ext uri="{BB962C8B-B14F-4D97-AF65-F5344CB8AC3E}">
        <p14:creationId xmlns:p14="http://schemas.microsoft.com/office/powerpoint/2010/main" val="3623774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C61FE158-B8FB-62E8-6F95-1A5D1BE93908}"/>
              </a:ext>
            </a:extLst>
          </p:cNvPr>
          <p:cNvPicPr>
            <a:picLocks noChangeAspect="1"/>
          </p:cNvPicPr>
          <p:nvPr/>
        </p:nvPicPr>
        <p:blipFill>
          <a:blip r:embed="rId3"/>
          <a:srcRect t="7829" b="7829"/>
          <a:stretch/>
        </p:blipFill>
        <p:spPr>
          <a:xfrm>
            <a:off x="20" y="0"/>
            <a:ext cx="12191980" cy="6856718"/>
          </a:xfrm>
          <a:prstGeom prst="rect">
            <a:avLst/>
          </a:prstGeom>
          <a:gradFill>
            <a:gsLst>
              <a:gs pos="10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5" name="Rectangle 4">
            <a:extLst>
              <a:ext uri="{FF2B5EF4-FFF2-40B4-BE49-F238E27FC236}">
                <a16:creationId xmlns:a16="http://schemas.microsoft.com/office/drawing/2014/main" id="{4AD3EBE6-0696-1CCB-3443-CC8C7D28C6FD}"/>
              </a:ext>
            </a:extLst>
          </p:cNvPr>
          <p:cNvSpPr/>
          <p:nvPr/>
        </p:nvSpPr>
        <p:spPr>
          <a:xfrm>
            <a:off x="173665" y="889592"/>
            <a:ext cx="11844670" cy="1503676"/>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6" name="TextBox 5">
            <a:extLst>
              <a:ext uri="{FF2B5EF4-FFF2-40B4-BE49-F238E27FC236}">
                <a16:creationId xmlns:a16="http://schemas.microsoft.com/office/drawing/2014/main" id="{312CDF8E-8206-5306-80AE-D1721EF4F24E}"/>
              </a:ext>
            </a:extLst>
          </p:cNvPr>
          <p:cNvSpPr txBox="1"/>
          <p:nvPr/>
        </p:nvSpPr>
        <p:spPr>
          <a:xfrm>
            <a:off x="189654" y="902343"/>
            <a:ext cx="4310666" cy="1384995"/>
          </a:xfrm>
          <a:prstGeom prst="rect">
            <a:avLst/>
          </a:prstGeom>
          <a:noFill/>
        </p:spPr>
        <p:txBody>
          <a:bodyPr wrap="square" rtlCol="0">
            <a:spAutoFit/>
          </a:bodyPr>
          <a:lstStyle/>
          <a:p>
            <a:r>
              <a:rPr lang="en-IE" sz="2000" b="1" dirty="0" err="1">
                <a:solidFill>
                  <a:schemeClr val="bg1"/>
                </a:solidFill>
              </a:rPr>
              <a:t>Estabilidade</a:t>
            </a:r>
            <a:r>
              <a:rPr lang="en-IE" sz="2000" b="1" dirty="0">
                <a:solidFill>
                  <a:schemeClr val="bg1"/>
                </a:solidFill>
              </a:rPr>
              <a:t> </a:t>
            </a:r>
            <a:r>
              <a:rPr lang="en-IE" sz="2000" b="1" dirty="0" err="1">
                <a:solidFill>
                  <a:schemeClr val="bg1"/>
                </a:solidFill>
              </a:rPr>
              <a:t>climática</a:t>
            </a:r>
            <a:r>
              <a:rPr lang="en-IE" sz="2000" b="1" dirty="0">
                <a:solidFill>
                  <a:schemeClr val="bg1"/>
                </a:solidFill>
              </a:rPr>
              <a:t> </a:t>
            </a:r>
          </a:p>
          <a:p>
            <a:r>
              <a:rPr lang="pt-PT" sz="1600" dirty="0">
                <a:solidFill>
                  <a:schemeClr val="bg1"/>
                </a:solidFill>
              </a:rPr>
              <a:t>Diminuição do rendimento das culturas de base no Sudeste Asiático e em África que resultaria de um aumento de 4 graus Celsius nas temperaturas globais </a:t>
            </a:r>
            <a:endParaRPr lang="en-IE" sz="1600" dirty="0"/>
          </a:p>
        </p:txBody>
      </p:sp>
      <p:sp>
        <p:nvSpPr>
          <p:cNvPr id="7" name="TextBox 6">
            <a:extLst>
              <a:ext uri="{FF2B5EF4-FFF2-40B4-BE49-F238E27FC236}">
                <a16:creationId xmlns:a16="http://schemas.microsoft.com/office/drawing/2014/main" id="{1DE0F3A5-1FB9-D551-6C4E-F7EFE714041C}"/>
              </a:ext>
            </a:extLst>
          </p:cNvPr>
          <p:cNvSpPr txBox="1"/>
          <p:nvPr/>
        </p:nvSpPr>
        <p:spPr>
          <a:xfrm>
            <a:off x="4540104" y="1256286"/>
            <a:ext cx="3232296" cy="1077218"/>
          </a:xfrm>
          <a:prstGeom prst="rect">
            <a:avLst/>
          </a:prstGeom>
          <a:noFill/>
        </p:spPr>
        <p:txBody>
          <a:bodyPr wrap="square" rtlCol="0">
            <a:spAutoFit/>
          </a:bodyPr>
          <a:lstStyle/>
          <a:p>
            <a:r>
              <a:rPr lang="en-IE" sz="6400" b="1" dirty="0">
                <a:solidFill>
                  <a:schemeClr val="bg1"/>
                </a:solidFill>
              </a:rPr>
              <a:t>25 – 40%</a:t>
            </a:r>
          </a:p>
        </p:txBody>
      </p:sp>
      <p:sp>
        <p:nvSpPr>
          <p:cNvPr id="8" name="TextBox 7">
            <a:extLst>
              <a:ext uri="{FF2B5EF4-FFF2-40B4-BE49-F238E27FC236}">
                <a16:creationId xmlns:a16="http://schemas.microsoft.com/office/drawing/2014/main" id="{8555638E-4F3C-4B7D-65B1-FAD95FBA7285}"/>
              </a:ext>
            </a:extLst>
          </p:cNvPr>
          <p:cNvSpPr txBox="1"/>
          <p:nvPr/>
        </p:nvSpPr>
        <p:spPr>
          <a:xfrm>
            <a:off x="7772400" y="1194731"/>
            <a:ext cx="2451099" cy="1200329"/>
          </a:xfrm>
          <a:prstGeom prst="rect">
            <a:avLst/>
          </a:prstGeom>
          <a:noFill/>
        </p:spPr>
        <p:txBody>
          <a:bodyPr wrap="square" rtlCol="0">
            <a:spAutoFit/>
          </a:bodyPr>
          <a:lstStyle/>
          <a:p>
            <a:r>
              <a:rPr lang="pt-PT" dirty="0">
                <a:solidFill>
                  <a:schemeClr val="bg1"/>
                </a:solidFill>
              </a:rPr>
              <a:t>Diminuição do rendimento agrícola australiano causada pela seca de 2002/2003</a:t>
            </a:r>
            <a:endParaRPr lang="en-IE" dirty="0"/>
          </a:p>
        </p:txBody>
      </p:sp>
      <p:sp>
        <p:nvSpPr>
          <p:cNvPr id="10" name="TextBox 9">
            <a:extLst>
              <a:ext uri="{FF2B5EF4-FFF2-40B4-BE49-F238E27FC236}">
                <a16:creationId xmlns:a16="http://schemas.microsoft.com/office/drawing/2014/main" id="{38ACEB37-EE90-B53D-8183-76029C84EDA8}"/>
              </a:ext>
            </a:extLst>
          </p:cNvPr>
          <p:cNvSpPr txBox="1"/>
          <p:nvPr/>
        </p:nvSpPr>
        <p:spPr>
          <a:xfrm>
            <a:off x="10124431" y="1256286"/>
            <a:ext cx="2026261" cy="1077218"/>
          </a:xfrm>
          <a:prstGeom prst="rect">
            <a:avLst/>
          </a:prstGeom>
          <a:noFill/>
        </p:spPr>
        <p:txBody>
          <a:bodyPr wrap="square" rtlCol="0">
            <a:spAutoFit/>
          </a:bodyPr>
          <a:lstStyle/>
          <a:p>
            <a:r>
              <a:rPr lang="en-IE" sz="6400" b="1" dirty="0">
                <a:solidFill>
                  <a:schemeClr val="bg1"/>
                </a:solidFill>
              </a:rPr>
              <a:t>46%</a:t>
            </a:r>
            <a:endParaRPr lang="en-IE" sz="6400" b="1" dirty="0"/>
          </a:p>
        </p:txBody>
      </p:sp>
      <p:sp>
        <p:nvSpPr>
          <p:cNvPr id="11" name="Rectangle 10">
            <a:extLst>
              <a:ext uri="{FF2B5EF4-FFF2-40B4-BE49-F238E27FC236}">
                <a16:creationId xmlns:a16="http://schemas.microsoft.com/office/drawing/2014/main" id="{C7C927A8-C6EE-9083-4518-4C0C6AFA3870}"/>
              </a:ext>
            </a:extLst>
          </p:cNvPr>
          <p:cNvSpPr/>
          <p:nvPr/>
        </p:nvSpPr>
        <p:spPr>
          <a:xfrm>
            <a:off x="173664" y="2503137"/>
            <a:ext cx="3068126" cy="4290771"/>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12" name="TextBox 11">
            <a:extLst>
              <a:ext uri="{FF2B5EF4-FFF2-40B4-BE49-F238E27FC236}">
                <a16:creationId xmlns:a16="http://schemas.microsoft.com/office/drawing/2014/main" id="{EC800B21-FE15-1AB1-8D59-81A5F68B6938}"/>
              </a:ext>
            </a:extLst>
          </p:cNvPr>
          <p:cNvSpPr txBox="1"/>
          <p:nvPr/>
        </p:nvSpPr>
        <p:spPr>
          <a:xfrm>
            <a:off x="173665" y="2505494"/>
            <a:ext cx="3052135" cy="1384995"/>
          </a:xfrm>
          <a:prstGeom prst="rect">
            <a:avLst/>
          </a:prstGeom>
          <a:noFill/>
        </p:spPr>
        <p:txBody>
          <a:bodyPr wrap="square" rtlCol="0">
            <a:spAutoFit/>
          </a:bodyPr>
          <a:lstStyle/>
          <a:p>
            <a:r>
              <a:rPr lang="en-IE" sz="2000" b="1" dirty="0" err="1">
                <a:solidFill>
                  <a:schemeClr val="bg1"/>
                </a:solidFill>
              </a:rPr>
              <a:t>Polinização</a:t>
            </a:r>
            <a:r>
              <a:rPr lang="en-IE" dirty="0">
                <a:solidFill>
                  <a:schemeClr val="bg1"/>
                </a:solidFill>
              </a:rPr>
              <a:t> </a:t>
            </a:r>
          </a:p>
          <a:p>
            <a:r>
              <a:rPr lang="pt-PT" sz="1600" dirty="0">
                <a:solidFill>
                  <a:schemeClr val="bg1"/>
                </a:solidFill>
              </a:rPr>
              <a:t>Proporção das culturas mais produtivas, incluindo a maioria das frutas e oleaginosas, que são de polinização animal</a:t>
            </a:r>
            <a:endParaRPr lang="en-IE" sz="1600" dirty="0"/>
          </a:p>
        </p:txBody>
      </p:sp>
      <p:sp>
        <p:nvSpPr>
          <p:cNvPr id="13" name="TextBox 12">
            <a:extLst>
              <a:ext uri="{FF2B5EF4-FFF2-40B4-BE49-F238E27FC236}">
                <a16:creationId xmlns:a16="http://schemas.microsoft.com/office/drawing/2014/main" id="{6ED243B0-95C5-371F-8012-EFC90E38618F}"/>
              </a:ext>
            </a:extLst>
          </p:cNvPr>
          <p:cNvSpPr txBox="1"/>
          <p:nvPr/>
        </p:nvSpPr>
        <p:spPr>
          <a:xfrm>
            <a:off x="173665" y="3707946"/>
            <a:ext cx="1845635" cy="1200329"/>
          </a:xfrm>
          <a:prstGeom prst="rect">
            <a:avLst/>
          </a:prstGeom>
          <a:noFill/>
        </p:spPr>
        <p:txBody>
          <a:bodyPr wrap="square" rtlCol="0">
            <a:spAutoFit/>
          </a:bodyPr>
          <a:lstStyle/>
          <a:p>
            <a:r>
              <a:rPr lang="en-IE" sz="5400" b="1" dirty="0">
                <a:solidFill>
                  <a:schemeClr val="bg1"/>
                </a:solidFill>
              </a:rPr>
              <a:t>70%</a:t>
            </a:r>
          </a:p>
          <a:p>
            <a:endParaRPr lang="en-IE" dirty="0"/>
          </a:p>
        </p:txBody>
      </p:sp>
      <p:sp>
        <p:nvSpPr>
          <p:cNvPr id="14" name="TextBox 13">
            <a:extLst>
              <a:ext uri="{FF2B5EF4-FFF2-40B4-BE49-F238E27FC236}">
                <a16:creationId xmlns:a16="http://schemas.microsoft.com/office/drawing/2014/main" id="{3E032F36-081D-7082-222B-A87FF63629CF}"/>
              </a:ext>
            </a:extLst>
          </p:cNvPr>
          <p:cNvSpPr txBox="1"/>
          <p:nvPr/>
        </p:nvSpPr>
        <p:spPr>
          <a:xfrm>
            <a:off x="173664" y="4399721"/>
            <a:ext cx="3153735" cy="1077218"/>
          </a:xfrm>
          <a:prstGeom prst="rect">
            <a:avLst/>
          </a:prstGeom>
          <a:noFill/>
        </p:spPr>
        <p:txBody>
          <a:bodyPr wrap="square" rtlCol="0">
            <a:spAutoFit/>
          </a:bodyPr>
          <a:lstStyle/>
          <a:p>
            <a:r>
              <a:rPr lang="pt-PT" sz="1600" dirty="0">
                <a:solidFill>
                  <a:schemeClr val="bg1"/>
                </a:solidFill>
              </a:rPr>
              <a:t>Custo estimado para os produtores dos EUA em 2007 devido ao colapso das colónias de abelhas 15 mil milhões de dólares</a:t>
            </a:r>
            <a:endParaRPr lang="en-IE" sz="1600" dirty="0">
              <a:solidFill>
                <a:schemeClr val="bg1"/>
              </a:solidFill>
            </a:endParaRPr>
          </a:p>
        </p:txBody>
      </p:sp>
      <p:sp>
        <p:nvSpPr>
          <p:cNvPr id="17" name="Rectangle 16">
            <a:extLst>
              <a:ext uri="{FF2B5EF4-FFF2-40B4-BE49-F238E27FC236}">
                <a16:creationId xmlns:a16="http://schemas.microsoft.com/office/drawing/2014/main" id="{187490BB-E275-D4F5-1FD8-A8B0F300AB6A}"/>
              </a:ext>
            </a:extLst>
          </p:cNvPr>
          <p:cNvSpPr/>
          <p:nvPr/>
        </p:nvSpPr>
        <p:spPr>
          <a:xfrm>
            <a:off x="173665" y="64092"/>
            <a:ext cx="11844670" cy="737110"/>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18" name="TextBox 17">
            <a:extLst>
              <a:ext uri="{FF2B5EF4-FFF2-40B4-BE49-F238E27FC236}">
                <a16:creationId xmlns:a16="http://schemas.microsoft.com/office/drawing/2014/main" id="{F5FAF89D-10B2-AD1A-4F56-74185B731E1D}"/>
              </a:ext>
            </a:extLst>
          </p:cNvPr>
          <p:cNvSpPr txBox="1"/>
          <p:nvPr/>
        </p:nvSpPr>
        <p:spPr>
          <a:xfrm>
            <a:off x="231807" y="64092"/>
            <a:ext cx="11770538" cy="784830"/>
          </a:xfrm>
          <a:prstGeom prst="rect">
            <a:avLst/>
          </a:prstGeom>
          <a:noFill/>
        </p:spPr>
        <p:txBody>
          <a:bodyPr wrap="square" rtlCol="0">
            <a:spAutoFit/>
          </a:bodyPr>
          <a:lstStyle/>
          <a:p>
            <a:r>
              <a:rPr lang="pt-PT" sz="2500" b="1" u="sng" dirty="0">
                <a:solidFill>
                  <a:schemeClr val="bg1"/>
                </a:solidFill>
              </a:rPr>
              <a:t>O que é que isso significa em termos de custos? </a:t>
            </a:r>
            <a:r>
              <a:rPr lang="en-IE" sz="2500" b="1" dirty="0">
                <a:solidFill>
                  <a:schemeClr val="bg1"/>
                </a:solidFill>
              </a:rPr>
              <a:t>Capital natural </a:t>
            </a:r>
            <a:r>
              <a:rPr lang="pt-PT" sz="2000" dirty="0">
                <a:solidFill>
                  <a:schemeClr val="bg1"/>
                </a:solidFill>
              </a:rPr>
              <a:t>como conceito, atribui um valor económico aos serviços prestados pelos ecossistemas, colocando a escala da questão em </a:t>
            </a:r>
            <a:r>
              <a:rPr lang="en-IE" sz="2000" dirty="0">
                <a:solidFill>
                  <a:schemeClr val="bg1"/>
                </a:solidFill>
              </a:rPr>
              <a:t>perspective </a:t>
            </a:r>
          </a:p>
        </p:txBody>
      </p:sp>
      <p:grpSp>
        <p:nvGrpSpPr>
          <p:cNvPr id="21" name="Group 20">
            <a:extLst>
              <a:ext uri="{FF2B5EF4-FFF2-40B4-BE49-F238E27FC236}">
                <a16:creationId xmlns:a16="http://schemas.microsoft.com/office/drawing/2014/main" id="{BFF1DC18-722E-C52C-D021-D014C6688354}"/>
              </a:ext>
            </a:extLst>
          </p:cNvPr>
          <p:cNvGrpSpPr/>
          <p:nvPr/>
        </p:nvGrpSpPr>
        <p:grpSpPr>
          <a:xfrm>
            <a:off x="231807" y="5389411"/>
            <a:ext cx="2884507" cy="1435902"/>
            <a:chOff x="172140" y="5216051"/>
            <a:chExt cx="2884507" cy="1435902"/>
          </a:xfrm>
        </p:grpSpPr>
        <p:sp>
          <p:nvSpPr>
            <p:cNvPr id="15" name="TextBox 14">
              <a:extLst>
                <a:ext uri="{FF2B5EF4-FFF2-40B4-BE49-F238E27FC236}">
                  <a16:creationId xmlns:a16="http://schemas.microsoft.com/office/drawing/2014/main" id="{18DB7265-F0C6-0F96-A0BF-D658CEBCD147}"/>
                </a:ext>
              </a:extLst>
            </p:cNvPr>
            <p:cNvSpPr txBox="1"/>
            <p:nvPr/>
          </p:nvSpPr>
          <p:spPr>
            <a:xfrm>
              <a:off x="189655" y="5216051"/>
              <a:ext cx="2866992" cy="1277273"/>
            </a:xfrm>
            <a:prstGeom prst="rect">
              <a:avLst/>
            </a:prstGeom>
            <a:noFill/>
          </p:spPr>
          <p:txBody>
            <a:bodyPr wrap="square" rtlCol="0">
              <a:spAutoFit/>
            </a:bodyPr>
            <a:lstStyle/>
            <a:p>
              <a:pPr>
                <a:spcAft>
                  <a:spcPts val="600"/>
                </a:spcAft>
              </a:pPr>
              <a:r>
                <a:rPr lang="en-IE" sz="5400" b="1" dirty="0">
                  <a:solidFill>
                    <a:schemeClr val="bg1"/>
                  </a:solidFill>
                </a:rPr>
                <a:t>$15</a:t>
              </a:r>
            </a:p>
            <a:p>
              <a:endParaRPr lang="en-IE" dirty="0"/>
            </a:p>
          </p:txBody>
        </p:sp>
        <p:sp>
          <p:nvSpPr>
            <p:cNvPr id="19" name="TextBox 18">
              <a:extLst>
                <a:ext uri="{FF2B5EF4-FFF2-40B4-BE49-F238E27FC236}">
                  <a16:creationId xmlns:a16="http://schemas.microsoft.com/office/drawing/2014/main" id="{77BF5A6C-DDD4-B5D5-B9F0-B2D3DBB37F50}"/>
                </a:ext>
              </a:extLst>
            </p:cNvPr>
            <p:cNvSpPr txBox="1"/>
            <p:nvPr/>
          </p:nvSpPr>
          <p:spPr>
            <a:xfrm>
              <a:off x="172140" y="5944067"/>
              <a:ext cx="2866992" cy="707886"/>
            </a:xfrm>
            <a:prstGeom prst="rect">
              <a:avLst/>
            </a:prstGeom>
            <a:noFill/>
          </p:spPr>
          <p:txBody>
            <a:bodyPr wrap="square" rtlCol="0">
              <a:spAutoFit/>
            </a:bodyPr>
            <a:lstStyle/>
            <a:p>
              <a:pPr>
                <a:spcAft>
                  <a:spcPts val="600"/>
                </a:spcAft>
              </a:pPr>
              <a:r>
                <a:rPr lang="en-IE" sz="4000" b="1" dirty="0">
                  <a:solidFill>
                    <a:schemeClr val="bg1"/>
                  </a:solidFill>
                </a:rPr>
                <a:t>mil </a:t>
              </a:r>
              <a:r>
                <a:rPr lang="en-IE" sz="4000" b="1" dirty="0" err="1">
                  <a:solidFill>
                    <a:schemeClr val="bg1"/>
                  </a:solidFill>
                </a:rPr>
                <a:t>milhões</a:t>
              </a:r>
              <a:r>
                <a:rPr lang="en-IE" sz="4000" b="1" dirty="0">
                  <a:solidFill>
                    <a:schemeClr val="bg1"/>
                  </a:solidFill>
                </a:rPr>
                <a:t> </a:t>
              </a:r>
              <a:endParaRPr lang="en-IE" sz="4000" dirty="0"/>
            </a:p>
          </p:txBody>
        </p:sp>
      </p:grpSp>
      <p:sp>
        <p:nvSpPr>
          <p:cNvPr id="22" name="Rectangle 21">
            <a:extLst>
              <a:ext uri="{FF2B5EF4-FFF2-40B4-BE49-F238E27FC236}">
                <a16:creationId xmlns:a16="http://schemas.microsoft.com/office/drawing/2014/main" id="{998A88E9-D4F0-2ABB-313A-C13D4787FB2B}"/>
              </a:ext>
            </a:extLst>
          </p:cNvPr>
          <p:cNvSpPr/>
          <p:nvPr/>
        </p:nvSpPr>
        <p:spPr>
          <a:xfrm>
            <a:off x="3380624" y="2518944"/>
            <a:ext cx="3921747" cy="2205455"/>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23" name="TextBox 22">
            <a:extLst>
              <a:ext uri="{FF2B5EF4-FFF2-40B4-BE49-F238E27FC236}">
                <a16:creationId xmlns:a16="http://schemas.microsoft.com/office/drawing/2014/main" id="{F25E1DFA-9592-DB4A-C040-403E0438E387}"/>
              </a:ext>
            </a:extLst>
          </p:cNvPr>
          <p:cNvSpPr txBox="1"/>
          <p:nvPr/>
        </p:nvSpPr>
        <p:spPr>
          <a:xfrm>
            <a:off x="3320762" y="2555823"/>
            <a:ext cx="4052185" cy="1692771"/>
          </a:xfrm>
          <a:prstGeom prst="rect">
            <a:avLst/>
          </a:prstGeom>
          <a:noFill/>
        </p:spPr>
        <p:txBody>
          <a:bodyPr wrap="square" rtlCol="0">
            <a:spAutoFit/>
          </a:bodyPr>
          <a:lstStyle/>
          <a:p>
            <a:r>
              <a:rPr lang="pt-PT" sz="2000" b="1" dirty="0">
                <a:solidFill>
                  <a:schemeClr val="bg1"/>
                </a:solidFill>
              </a:rPr>
              <a:t>Retenção de água e controlo de inundações  </a:t>
            </a:r>
          </a:p>
          <a:p>
            <a:r>
              <a:rPr lang="pt-PT" sz="1600" dirty="0">
                <a:solidFill>
                  <a:schemeClr val="bg1"/>
                </a:solidFill>
              </a:rPr>
              <a:t>Custo das inundações ligadas à desflorestação que destruíram cerca de 25 milhões de hectares de culturas no Bangladesh, China, Índia e Vietname em 1998</a:t>
            </a:r>
            <a:endParaRPr lang="en-IE" sz="1600" dirty="0"/>
          </a:p>
        </p:txBody>
      </p:sp>
      <p:sp>
        <p:nvSpPr>
          <p:cNvPr id="24" name="TextBox 23">
            <a:extLst>
              <a:ext uri="{FF2B5EF4-FFF2-40B4-BE49-F238E27FC236}">
                <a16:creationId xmlns:a16="http://schemas.microsoft.com/office/drawing/2014/main" id="{93997BA5-E954-8BE4-C0C4-E85BC733F8EA}"/>
              </a:ext>
            </a:extLst>
          </p:cNvPr>
          <p:cNvSpPr txBox="1"/>
          <p:nvPr/>
        </p:nvSpPr>
        <p:spPr>
          <a:xfrm>
            <a:off x="3499539" y="3904857"/>
            <a:ext cx="3802832" cy="1015663"/>
          </a:xfrm>
          <a:prstGeom prst="rect">
            <a:avLst/>
          </a:prstGeom>
          <a:noFill/>
        </p:spPr>
        <p:txBody>
          <a:bodyPr wrap="square" rtlCol="0">
            <a:spAutoFit/>
          </a:bodyPr>
          <a:lstStyle/>
          <a:p>
            <a:r>
              <a:rPr lang="en-IE" sz="6000" b="1" dirty="0">
                <a:solidFill>
                  <a:schemeClr val="bg1"/>
                </a:solidFill>
              </a:rPr>
              <a:t>$</a:t>
            </a:r>
            <a:r>
              <a:rPr lang="pt-PT" sz="6000" b="1" dirty="0">
                <a:solidFill>
                  <a:schemeClr val="bg1"/>
                </a:solidFill>
              </a:rPr>
              <a:t>23 </a:t>
            </a:r>
            <a:r>
              <a:rPr lang="pt-PT" sz="3500" b="1" dirty="0">
                <a:solidFill>
                  <a:schemeClr val="bg1"/>
                </a:solidFill>
              </a:rPr>
              <a:t>mil milhões</a:t>
            </a:r>
            <a:endParaRPr lang="en-IE" sz="3500" b="1" dirty="0"/>
          </a:p>
        </p:txBody>
      </p:sp>
      <p:sp>
        <p:nvSpPr>
          <p:cNvPr id="29" name="Rectangle 28">
            <a:extLst>
              <a:ext uri="{FF2B5EF4-FFF2-40B4-BE49-F238E27FC236}">
                <a16:creationId xmlns:a16="http://schemas.microsoft.com/office/drawing/2014/main" id="{EA73F736-213B-9509-7771-59291EA61E03}"/>
              </a:ext>
            </a:extLst>
          </p:cNvPr>
          <p:cNvSpPr/>
          <p:nvPr/>
        </p:nvSpPr>
        <p:spPr>
          <a:xfrm>
            <a:off x="3393324" y="4792245"/>
            <a:ext cx="3921747" cy="2001664"/>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30" name="TextBox 29">
            <a:extLst>
              <a:ext uri="{FF2B5EF4-FFF2-40B4-BE49-F238E27FC236}">
                <a16:creationId xmlns:a16="http://schemas.microsoft.com/office/drawing/2014/main" id="{2F9246C9-7ECF-26DC-1CF2-26E38C53564E}"/>
              </a:ext>
            </a:extLst>
          </p:cNvPr>
          <p:cNvSpPr txBox="1"/>
          <p:nvPr/>
        </p:nvSpPr>
        <p:spPr>
          <a:xfrm>
            <a:off x="3463901" y="4829123"/>
            <a:ext cx="3921746" cy="1138773"/>
          </a:xfrm>
          <a:prstGeom prst="rect">
            <a:avLst/>
          </a:prstGeom>
          <a:noFill/>
        </p:spPr>
        <p:txBody>
          <a:bodyPr wrap="square" rtlCol="0">
            <a:spAutoFit/>
          </a:bodyPr>
          <a:lstStyle/>
          <a:p>
            <a:r>
              <a:rPr lang="pt-PT" sz="2000" b="1" dirty="0">
                <a:solidFill>
                  <a:schemeClr val="bg1"/>
                </a:solidFill>
              </a:rPr>
              <a:t>Qualidade e retenção do solo </a:t>
            </a:r>
            <a:r>
              <a:rPr lang="pt-PT" sz="1600" dirty="0">
                <a:solidFill>
                  <a:schemeClr val="bg1"/>
                </a:solidFill>
              </a:rPr>
              <a:t>Quantidade de terras agrícolas abandonadas devido à erosão do solo nos últimos 40 anos 1,5 mil milhões de hectares </a:t>
            </a:r>
            <a:endParaRPr lang="en-IE" sz="1600" dirty="0"/>
          </a:p>
        </p:txBody>
      </p:sp>
      <p:sp>
        <p:nvSpPr>
          <p:cNvPr id="31" name="TextBox 30">
            <a:extLst>
              <a:ext uri="{FF2B5EF4-FFF2-40B4-BE49-F238E27FC236}">
                <a16:creationId xmlns:a16="http://schemas.microsoft.com/office/drawing/2014/main" id="{67BB48BB-AE59-8ECF-9CDB-C5C928EB1FA1}"/>
              </a:ext>
            </a:extLst>
          </p:cNvPr>
          <p:cNvSpPr txBox="1"/>
          <p:nvPr/>
        </p:nvSpPr>
        <p:spPr>
          <a:xfrm>
            <a:off x="3380624" y="5805494"/>
            <a:ext cx="3934447" cy="1015663"/>
          </a:xfrm>
          <a:prstGeom prst="rect">
            <a:avLst/>
          </a:prstGeom>
          <a:noFill/>
        </p:spPr>
        <p:txBody>
          <a:bodyPr wrap="square" rtlCol="0">
            <a:spAutoFit/>
          </a:bodyPr>
          <a:lstStyle/>
          <a:p>
            <a:r>
              <a:rPr lang="en-IE" sz="6000" b="1" dirty="0">
                <a:solidFill>
                  <a:schemeClr val="bg1"/>
                </a:solidFill>
              </a:rPr>
              <a:t>1.5 Bn.  Ha. </a:t>
            </a:r>
            <a:endParaRPr lang="en-IE" sz="6000" b="1" dirty="0"/>
          </a:p>
        </p:txBody>
      </p:sp>
      <p:sp>
        <p:nvSpPr>
          <p:cNvPr id="32" name="Rectangle 31">
            <a:extLst>
              <a:ext uri="{FF2B5EF4-FFF2-40B4-BE49-F238E27FC236}">
                <a16:creationId xmlns:a16="http://schemas.microsoft.com/office/drawing/2014/main" id="{2838439D-2CB3-8BD1-B672-D10CBB35A61A}"/>
              </a:ext>
            </a:extLst>
          </p:cNvPr>
          <p:cNvSpPr/>
          <p:nvPr/>
        </p:nvSpPr>
        <p:spPr>
          <a:xfrm>
            <a:off x="7431924" y="2518944"/>
            <a:ext cx="4480676" cy="1246495"/>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33" name="TextBox 32">
            <a:extLst>
              <a:ext uri="{FF2B5EF4-FFF2-40B4-BE49-F238E27FC236}">
                <a16:creationId xmlns:a16="http://schemas.microsoft.com/office/drawing/2014/main" id="{CFA779B7-A409-1B65-3190-BE6004F60173}"/>
              </a:ext>
            </a:extLst>
          </p:cNvPr>
          <p:cNvSpPr txBox="1"/>
          <p:nvPr/>
        </p:nvSpPr>
        <p:spPr>
          <a:xfrm>
            <a:off x="7430400" y="2555823"/>
            <a:ext cx="1661236" cy="1200329"/>
          </a:xfrm>
          <a:prstGeom prst="rect">
            <a:avLst/>
          </a:prstGeom>
          <a:noFill/>
        </p:spPr>
        <p:txBody>
          <a:bodyPr wrap="square" rtlCol="0">
            <a:spAutoFit/>
          </a:bodyPr>
          <a:lstStyle/>
          <a:p>
            <a:r>
              <a:rPr lang="pt-PT" dirty="0">
                <a:solidFill>
                  <a:schemeClr val="bg1"/>
                </a:solidFill>
              </a:rPr>
              <a:t>Custo económico da erosão dos solos na Europa</a:t>
            </a:r>
            <a:endParaRPr lang="en-IE" dirty="0"/>
          </a:p>
        </p:txBody>
      </p:sp>
      <p:sp>
        <p:nvSpPr>
          <p:cNvPr id="34" name="TextBox 33">
            <a:extLst>
              <a:ext uri="{FF2B5EF4-FFF2-40B4-BE49-F238E27FC236}">
                <a16:creationId xmlns:a16="http://schemas.microsoft.com/office/drawing/2014/main" id="{547923F5-D6A1-151D-DB58-EAC7305A2F75}"/>
              </a:ext>
            </a:extLst>
          </p:cNvPr>
          <p:cNvSpPr txBox="1"/>
          <p:nvPr/>
        </p:nvSpPr>
        <p:spPr>
          <a:xfrm>
            <a:off x="9091636" y="2650135"/>
            <a:ext cx="1541755" cy="1015663"/>
          </a:xfrm>
          <a:prstGeom prst="rect">
            <a:avLst/>
          </a:prstGeom>
          <a:noFill/>
        </p:spPr>
        <p:txBody>
          <a:bodyPr wrap="square" rtlCol="0">
            <a:spAutoFit/>
          </a:bodyPr>
          <a:lstStyle/>
          <a:p>
            <a:r>
              <a:rPr lang="en-IE" sz="6000" b="1" i="0" dirty="0">
                <a:solidFill>
                  <a:schemeClr val="bg1"/>
                </a:solidFill>
                <a:effectLst/>
              </a:rPr>
              <a:t>€53</a:t>
            </a:r>
            <a:endParaRPr lang="en-IE" sz="6000" b="1" dirty="0"/>
          </a:p>
        </p:txBody>
      </p:sp>
      <p:sp>
        <p:nvSpPr>
          <p:cNvPr id="35" name="TextBox 34">
            <a:extLst>
              <a:ext uri="{FF2B5EF4-FFF2-40B4-BE49-F238E27FC236}">
                <a16:creationId xmlns:a16="http://schemas.microsoft.com/office/drawing/2014/main" id="{DBFF2E73-85CB-A00D-5F1A-F8D68D6D873F}"/>
              </a:ext>
            </a:extLst>
          </p:cNvPr>
          <p:cNvSpPr txBox="1"/>
          <p:nvPr/>
        </p:nvSpPr>
        <p:spPr>
          <a:xfrm>
            <a:off x="10566399" y="2464195"/>
            <a:ext cx="1218523" cy="1246495"/>
          </a:xfrm>
          <a:prstGeom prst="rect">
            <a:avLst/>
          </a:prstGeom>
          <a:noFill/>
        </p:spPr>
        <p:txBody>
          <a:bodyPr wrap="square" rtlCol="0">
            <a:spAutoFit/>
          </a:bodyPr>
          <a:lstStyle/>
          <a:p>
            <a:r>
              <a:rPr lang="en-IE" sz="2500" b="1" dirty="0">
                <a:solidFill>
                  <a:schemeClr val="bg1"/>
                </a:solidFill>
              </a:rPr>
              <a:t>Por Hectare </a:t>
            </a:r>
            <a:r>
              <a:rPr lang="en-IE" sz="2500" b="1" dirty="0" err="1">
                <a:solidFill>
                  <a:schemeClr val="bg1"/>
                </a:solidFill>
              </a:rPr>
              <a:t>por</a:t>
            </a:r>
            <a:r>
              <a:rPr lang="en-IE" sz="2500" b="1" dirty="0">
                <a:solidFill>
                  <a:schemeClr val="bg1"/>
                </a:solidFill>
              </a:rPr>
              <a:t> </a:t>
            </a:r>
            <a:r>
              <a:rPr lang="en-IE" sz="2500" b="1" dirty="0" err="1">
                <a:solidFill>
                  <a:schemeClr val="bg1"/>
                </a:solidFill>
              </a:rPr>
              <a:t>ano</a:t>
            </a:r>
            <a:endParaRPr lang="en-IE" sz="2500" b="1" dirty="0">
              <a:solidFill>
                <a:schemeClr val="bg1"/>
              </a:solidFill>
            </a:endParaRPr>
          </a:p>
        </p:txBody>
      </p:sp>
      <p:sp>
        <p:nvSpPr>
          <p:cNvPr id="37" name="Rectangle 36">
            <a:extLst>
              <a:ext uri="{FF2B5EF4-FFF2-40B4-BE49-F238E27FC236}">
                <a16:creationId xmlns:a16="http://schemas.microsoft.com/office/drawing/2014/main" id="{4CEE973E-64A4-B460-FFC1-B2BD10FFF708}"/>
              </a:ext>
            </a:extLst>
          </p:cNvPr>
          <p:cNvSpPr/>
          <p:nvPr/>
        </p:nvSpPr>
        <p:spPr>
          <a:xfrm>
            <a:off x="7444624" y="3903244"/>
            <a:ext cx="4467976" cy="2557296"/>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38" name="TextBox 37">
            <a:extLst>
              <a:ext uri="{FF2B5EF4-FFF2-40B4-BE49-F238E27FC236}">
                <a16:creationId xmlns:a16="http://schemas.microsoft.com/office/drawing/2014/main" id="{BEF1B686-B8B1-2580-3D73-BAD602842663}"/>
              </a:ext>
            </a:extLst>
          </p:cNvPr>
          <p:cNvSpPr txBox="1"/>
          <p:nvPr/>
        </p:nvSpPr>
        <p:spPr>
          <a:xfrm>
            <a:off x="7444624" y="3903244"/>
            <a:ext cx="4706068" cy="1384995"/>
          </a:xfrm>
          <a:prstGeom prst="rect">
            <a:avLst/>
          </a:prstGeom>
          <a:noFill/>
        </p:spPr>
        <p:txBody>
          <a:bodyPr wrap="square" rtlCol="0">
            <a:spAutoFit/>
          </a:bodyPr>
          <a:lstStyle/>
          <a:p>
            <a:r>
              <a:rPr lang="pt-PT" sz="2000" b="1" dirty="0">
                <a:solidFill>
                  <a:schemeClr val="bg1"/>
                </a:solidFill>
              </a:rPr>
              <a:t>Controlo de pragas e doenças </a:t>
            </a:r>
          </a:p>
          <a:p>
            <a:r>
              <a:rPr lang="pt-PT" sz="1600" dirty="0">
                <a:solidFill>
                  <a:schemeClr val="bg1"/>
                </a:solidFill>
              </a:rPr>
              <a:t>Perdas anuais causadas por introduções mal geridas ou acidentais de espécies como pragas agrícolas nos EUA, Reino Unido, Austrália, África do Sul, Índia e Brasil</a:t>
            </a:r>
            <a:endParaRPr lang="en-IE" sz="1600" dirty="0">
              <a:solidFill>
                <a:schemeClr val="bg1"/>
              </a:solidFill>
            </a:endParaRPr>
          </a:p>
        </p:txBody>
      </p:sp>
      <p:sp>
        <p:nvSpPr>
          <p:cNvPr id="39" name="TextBox 38">
            <a:extLst>
              <a:ext uri="{FF2B5EF4-FFF2-40B4-BE49-F238E27FC236}">
                <a16:creationId xmlns:a16="http://schemas.microsoft.com/office/drawing/2014/main" id="{B9AF0BDC-3B51-1E72-D6F4-282558134B3E}"/>
              </a:ext>
            </a:extLst>
          </p:cNvPr>
          <p:cNvSpPr txBox="1"/>
          <p:nvPr/>
        </p:nvSpPr>
        <p:spPr>
          <a:xfrm>
            <a:off x="7506437" y="5260010"/>
            <a:ext cx="4759806" cy="1107996"/>
          </a:xfrm>
          <a:prstGeom prst="rect">
            <a:avLst/>
          </a:prstGeom>
          <a:noFill/>
        </p:spPr>
        <p:txBody>
          <a:bodyPr wrap="square" rtlCol="0">
            <a:spAutoFit/>
          </a:bodyPr>
          <a:lstStyle/>
          <a:p>
            <a:r>
              <a:rPr lang="en-IE" sz="6600" b="1" dirty="0">
                <a:solidFill>
                  <a:schemeClr val="bg1"/>
                </a:solidFill>
              </a:rPr>
              <a:t>$</a:t>
            </a:r>
            <a:r>
              <a:rPr lang="pt-PT" sz="6400" b="1" dirty="0">
                <a:solidFill>
                  <a:schemeClr val="bg1"/>
                </a:solidFill>
              </a:rPr>
              <a:t>100 </a:t>
            </a:r>
            <a:r>
              <a:rPr lang="pt-PT" sz="4000" b="1" dirty="0">
                <a:solidFill>
                  <a:schemeClr val="bg1"/>
                </a:solidFill>
              </a:rPr>
              <a:t>mil milhões</a:t>
            </a:r>
            <a:endParaRPr lang="en-IE" sz="4000" b="1" dirty="0"/>
          </a:p>
        </p:txBody>
      </p:sp>
      <p:sp>
        <p:nvSpPr>
          <p:cNvPr id="3" name="CuadroTexto 2">
            <a:extLst>
              <a:ext uri="{FF2B5EF4-FFF2-40B4-BE49-F238E27FC236}">
                <a16:creationId xmlns:a16="http://schemas.microsoft.com/office/drawing/2014/main" id="{5ED24F5E-DB7D-EA7E-D507-56BCCA547937}"/>
              </a:ext>
            </a:extLst>
          </p:cNvPr>
          <p:cNvSpPr txBox="1"/>
          <p:nvPr/>
        </p:nvSpPr>
        <p:spPr>
          <a:xfrm>
            <a:off x="10297224" y="6442560"/>
            <a:ext cx="1905952" cy="307777"/>
          </a:xfrm>
          <a:prstGeom prst="rect">
            <a:avLst/>
          </a:prstGeom>
          <a:noFill/>
        </p:spPr>
        <p:txBody>
          <a:bodyPr wrap="square">
            <a:spAutoFit/>
          </a:bodyPr>
          <a:lstStyle/>
          <a:p>
            <a:r>
              <a:rPr lang="en-US" sz="1400" dirty="0" err="1">
                <a:solidFill>
                  <a:schemeClr val="bg1"/>
                </a:solidFill>
                <a:hlinkClick r:id="rId4">
                  <a:extLst>
                    <a:ext uri="{A12FA001-AC4F-418D-AE19-62706E023703}">
                      <ahyp:hlinkClr xmlns:ahyp="http://schemas.microsoft.com/office/drawing/2018/hyperlinkcolor" val="tx"/>
                    </a:ext>
                  </a:extLst>
                </a:hlinkClick>
              </a:rPr>
              <a:t>Adaptado</a:t>
            </a:r>
            <a:r>
              <a:rPr lang="en-US" sz="1400" dirty="0">
                <a:solidFill>
                  <a:schemeClr val="bg1"/>
                </a:solidFill>
                <a:hlinkClick r:id="rId4">
                  <a:extLst>
                    <a:ext uri="{A12FA001-AC4F-418D-AE19-62706E023703}">
                      <ahyp:hlinkClr xmlns:ahyp="http://schemas.microsoft.com/office/drawing/2018/hyperlinkcolor" val="tx"/>
                    </a:ext>
                  </a:extLst>
                </a:hlinkClick>
              </a:rPr>
              <a:t> de (Fonte):</a:t>
            </a:r>
            <a:endParaRPr lang="pt-PT" sz="1400" dirty="0">
              <a:solidFill>
                <a:schemeClr val="bg1"/>
              </a:solidFill>
            </a:endParaRPr>
          </a:p>
        </p:txBody>
      </p:sp>
      <p:pic>
        <p:nvPicPr>
          <p:cNvPr id="16" name="Gráfico 15" descr="Flecha: curva ligera con relleno sólido">
            <a:extLst>
              <a:ext uri="{FF2B5EF4-FFF2-40B4-BE49-F238E27FC236}">
                <a16:creationId xmlns:a16="http://schemas.microsoft.com/office/drawing/2014/main" id="{CCCEEF97-654E-AD7C-C7AB-7774B9F2185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688563">
            <a:off x="9631415" y="6214686"/>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681557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34" name="Text Placeholder 3">
            <a:extLst>
              <a:ext uri="{FF2B5EF4-FFF2-40B4-BE49-F238E27FC236}">
                <a16:creationId xmlns:a16="http://schemas.microsoft.com/office/drawing/2014/main" id="{A553E152-31E6-023D-F765-21DAD15506CD}"/>
              </a:ext>
            </a:extLst>
          </p:cNvPr>
          <p:cNvSpPr txBox="1">
            <a:spLocks/>
          </p:cNvSpPr>
          <p:nvPr/>
        </p:nvSpPr>
        <p:spPr>
          <a:xfrm>
            <a:off x="1702247" y="1241593"/>
            <a:ext cx="5240814" cy="3745078"/>
          </a:xfr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IE" dirty="0">
              <a:solidFill>
                <a:srgbClr val="354F92"/>
              </a:solidFill>
            </a:endParaRPr>
          </a:p>
        </p:txBody>
      </p:sp>
      <p:sp>
        <p:nvSpPr>
          <p:cNvPr id="7" name="TextBox 6">
            <a:extLst>
              <a:ext uri="{FF2B5EF4-FFF2-40B4-BE49-F238E27FC236}">
                <a16:creationId xmlns:a16="http://schemas.microsoft.com/office/drawing/2014/main" id="{93B167BE-9A05-5B32-8F88-B7ED2736FA57}"/>
              </a:ext>
            </a:extLst>
          </p:cNvPr>
          <p:cNvSpPr txBox="1"/>
          <p:nvPr/>
        </p:nvSpPr>
        <p:spPr>
          <a:xfrm>
            <a:off x="1066517" y="1645141"/>
            <a:ext cx="6826390" cy="4939814"/>
          </a:xfrm>
          <a:prstGeom prst="rect">
            <a:avLst/>
          </a:prstGeom>
          <a:noFill/>
        </p:spPr>
        <p:txBody>
          <a:bodyPr wrap="square">
            <a:spAutoFit/>
          </a:bodyPr>
          <a:lstStyle/>
          <a:p>
            <a:pPr algn="just">
              <a:spcBef>
                <a:spcPts val="600"/>
              </a:spcBef>
            </a:pPr>
            <a:r>
              <a:rPr lang="pt-PT" sz="2000" b="1" dirty="0">
                <a:solidFill>
                  <a:srgbClr val="354F92"/>
                </a:solidFill>
                <a:cs typeface="Calibri" panose="020F0502020204030204" pitchFamily="34" charset="0"/>
              </a:rPr>
              <a:t>Sabia que a biodiversidade torna os ecossistemas mais resistentes?</a:t>
            </a:r>
            <a:r>
              <a:rPr lang="en-US" sz="2000" dirty="0">
                <a:solidFill>
                  <a:srgbClr val="354F92"/>
                </a:solidFill>
                <a:cs typeface="Calibri" panose="020F0502020204030204" pitchFamily="34" charset="0"/>
              </a:rPr>
              <a:t>  </a:t>
            </a:r>
          </a:p>
          <a:p>
            <a:pPr algn="just">
              <a:spcBef>
                <a:spcPts val="600"/>
              </a:spcBef>
            </a:pPr>
            <a:r>
              <a:rPr lang="pt-PT" sz="2000" dirty="0">
                <a:solidFill>
                  <a:srgbClr val="354F92"/>
                </a:solidFill>
                <a:cs typeface="Calibri" panose="020F0502020204030204" pitchFamily="34" charset="0"/>
              </a:rPr>
              <a:t>As alterações climáticas estão a trazer consigo mais fenómenos meteorológicos extremos, tanto húmidos como secos, moderados e extremos, e breves e prolongados. </a:t>
            </a:r>
          </a:p>
          <a:p>
            <a:pPr algn="just">
              <a:spcBef>
                <a:spcPts val="600"/>
              </a:spcBef>
            </a:pPr>
            <a:r>
              <a:rPr lang="pt-PT" sz="2000" dirty="0">
                <a:solidFill>
                  <a:srgbClr val="354F92"/>
                </a:solidFill>
                <a:cs typeface="Calibri" panose="020F0502020204030204" pitchFamily="34" charset="0"/>
              </a:rPr>
              <a:t>Num estudo de 2015, verificou-se que as parcelas de terreno com apenas algumas espécies presentes tinham a sua produtividade reduzida em 50% durante os extremos climáticos, ao passo que este efeito era reduzido para metade com um maior número de espécies. </a:t>
            </a:r>
          </a:p>
          <a:p>
            <a:pPr algn="just">
              <a:spcBef>
                <a:spcPts val="600"/>
              </a:spcBef>
            </a:pPr>
            <a:r>
              <a:rPr lang="pt-PT" sz="2000" dirty="0">
                <a:solidFill>
                  <a:srgbClr val="354F92"/>
                </a:solidFill>
                <a:cs typeface="Calibri" panose="020F0502020204030204" pitchFamily="34" charset="0"/>
              </a:rPr>
              <a:t>Isto significa que o restabelecimento da biodiversidade aumentará a resiliência das nossas terras à medida que se registam alterações climáticas. Assim, a nível comunitário, podemos desempenhar um papel fundamental na recuperação da biodiversidade.</a:t>
            </a:r>
            <a:endParaRPr lang="en-GB" sz="2000" b="1" dirty="0">
              <a:solidFill>
                <a:srgbClr val="354F92"/>
              </a:solidFill>
              <a:cs typeface="Calibri" panose="020F0502020204030204" pitchFamily="34" charset="0"/>
            </a:endParaRPr>
          </a:p>
        </p:txBody>
      </p:sp>
      <p:pic>
        <p:nvPicPr>
          <p:cNvPr id="6" name="Picture 5">
            <a:extLst>
              <a:ext uri="{FF2B5EF4-FFF2-40B4-BE49-F238E27FC236}">
                <a16:creationId xmlns:a16="http://schemas.microsoft.com/office/drawing/2014/main" id="{3924F2EA-DBAD-E8CF-2DA1-188E0A4489BA}"/>
              </a:ext>
            </a:extLst>
          </p:cNvPr>
          <p:cNvPicPr>
            <a:picLocks noChangeAspect="1"/>
          </p:cNvPicPr>
          <p:nvPr/>
        </p:nvPicPr>
        <p:blipFill>
          <a:blip r:embed="rId3"/>
          <a:srcRect t="7721" b="7721"/>
          <a:stretch/>
        </p:blipFill>
        <p:spPr>
          <a:xfrm>
            <a:off x="8080278" y="1163056"/>
            <a:ext cx="3573006" cy="4531887"/>
          </a:xfrm>
          <a:prstGeom prst="rect">
            <a:avLst/>
          </a:prstGeom>
        </p:spPr>
      </p:pic>
      <p:sp>
        <p:nvSpPr>
          <p:cNvPr id="2" name="TextBox 1">
            <a:extLst>
              <a:ext uri="{FF2B5EF4-FFF2-40B4-BE49-F238E27FC236}">
                <a16:creationId xmlns:a16="http://schemas.microsoft.com/office/drawing/2014/main" id="{BD700FA7-215C-D751-9953-57EEE211E6F8}"/>
              </a:ext>
            </a:extLst>
          </p:cNvPr>
          <p:cNvSpPr txBox="1"/>
          <p:nvPr/>
        </p:nvSpPr>
        <p:spPr>
          <a:xfrm>
            <a:off x="1066517" y="164863"/>
            <a:ext cx="10399396" cy="1377621"/>
          </a:xfrm>
          <a:prstGeom prst="rect">
            <a:avLst/>
          </a:prstGeom>
          <a:noFill/>
        </p:spPr>
        <p:txBody>
          <a:bodyPr wrap="square">
            <a:spAutoFit/>
          </a:bodyPr>
          <a:lstStyle/>
          <a:p>
            <a:pPr>
              <a:lnSpc>
                <a:spcPct val="120000"/>
              </a:lnSpc>
            </a:pPr>
            <a:r>
              <a:rPr lang="pt-PT" sz="3600" b="1" dirty="0">
                <a:solidFill>
                  <a:srgbClr val="EC7A42"/>
                </a:solidFill>
              </a:rPr>
              <a:t>Serviço </a:t>
            </a:r>
            <a:r>
              <a:rPr lang="pt-PT" sz="3600" b="1" dirty="0" err="1">
                <a:solidFill>
                  <a:srgbClr val="EC7A42"/>
                </a:solidFill>
              </a:rPr>
              <a:t>Ecossistémico</a:t>
            </a:r>
            <a:r>
              <a:rPr lang="pt-PT" sz="3600" b="1" dirty="0">
                <a:solidFill>
                  <a:srgbClr val="EC7A42"/>
                </a:solidFill>
              </a:rPr>
              <a:t> em Destaque: Biodiversidade = Resiliência </a:t>
            </a:r>
            <a:endParaRPr lang="en-IE" sz="3600" b="1" dirty="0">
              <a:solidFill>
                <a:srgbClr val="EC7A42"/>
              </a:solidFill>
            </a:endParaRPr>
          </a:p>
        </p:txBody>
      </p:sp>
      <p:sp>
        <p:nvSpPr>
          <p:cNvPr id="4" name="CuadroTexto 3">
            <a:extLst>
              <a:ext uri="{FF2B5EF4-FFF2-40B4-BE49-F238E27FC236}">
                <a16:creationId xmlns:a16="http://schemas.microsoft.com/office/drawing/2014/main" id="{54D34E43-2413-F0FC-9313-B7A2EDF1A6E4}"/>
              </a:ext>
            </a:extLst>
          </p:cNvPr>
          <p:cNvSpPr txBox="1"/>
          <p:nvPr/>
        </p:nvSpPr>
        <p:spPr>
          <a:xfrm>
            <a:off x="8849359" y="5797600"/>
            <a:ext cx="2803925" cy="738664"/>
          </a:xfrm>
          <a:prstGeom prst="rect">
            <a:avLst/>
          </a:prstGeom>
          <a:noFill/>
        </p:spPr>
        <p:txBody>
          <a:bodyPr wrap="square">
            <a:spAutoFit/>
          </a:bodyPr>
          <a:lstStyle/>
          <a:p>
            <a:r>
              <a:rPr lang="en-US" sz="1400" dirty="0">
                <a:hlinkClick r:id="rId4"/>
              </a:rPr>
              <a:t>Biodiversity increases the resistance of ecosystem productivity to climate extremes | Nature</a:t>
            </a:r>
            <a:endParaRPr lang="pt-PT" sz="1400" dirty="0"/>
          </a:p>
        </p:txBody>
      </p:sp>
      <p:pic>
        <p:nvPicPr>
          <p:cNvPr id="5" name="Gráfico 4" descr="Flecha: curva ligera con relleno sólido">
            <a:extLst>
              <a:ext uri="{FF2B5EF4-FFF2-40B4-BE49-F238E27FC236}">
                <a16:creationId xmlns:a16="http://schemas.microsoft.com/office/drawing/2014/main" id="{FDA7EBA1-40F6-F975-7870-02F061BB305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688563">
            <a:off x="8141989" y="5584767"/>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533174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34" name="Text Placeholder 3">
            <a:extLst>
              <a:ext uri="{FF2B5EF4-FFF2-40B4-BE49-F238E27FC236}">
                <a16:creationId xmlns:a16="http://schemas.microsoft.com/office/drawing/2014/main" id="{A553E152-31E6-023D-F765-21DAD15506CD}"/>
              </a:ext>
            </a:extLst>
          </p:cNvPr>
          <p:cNvSpPr txBox="1">
            <a:spLocks/>
          </p:cNvSpPr>
          <p:nvPr/>
        </p:nvSpPr>
        <p:spPr>
          <a:xfrm>
            <a:off x="1702247" y="1241593"/>
            <a:ext cx="5240814" cy="3745078"/>
          </a:xfr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IE" dirty="0">
              <a:solidFill>
                <a:srgbClr val="354F92"/>
              </a:solidFill>
            </a:endParaRPr>
          </a:p>
        </p:txBody>
      </p:sp>
      <p:sp>
        <p:nvSpPr>
          <p:cNvPr id="7" name="TextBox 6">
            <a:extLst>
              <a:ext uri="{FF2B5EF4-FFF2-40B4-BE49-F238E27FC236}">
                <a16:creationId xmlns:a16="http://schemas.microsoft.com/office/drawing/2014/main" id="{93B167BE-9A05-5B32-8F88-B7ED2736FA57}"/>
              </a:ext>
            </a:extLst>
          </p:cNvPr>
          <p:cNvSpPr txBox="1"/>
          <p:nvPr/>
        </p:nvSpPr>
        <p:spPr>
          <a:xfrm>
            <a:off x="1065576" y="1149345"/>
            <a:ext cx="7194504" cy="5170646"/>
          </a:xfrm>
          <a:prstGeom prst="rect">
            <a:avLst/>
          </a:prstGeom>
          <a:noFill/>
        </p:spPr>
        <p:txBody>
          <a:bodyPr wrap="square">
            <a:spAutoFit/>
          </a:bodyPr>
          <a:lstStyle/>
          <a:p>
            <a:pPr algn="just"/>
            <a:r>
              <a:rPr lang="pt-PT" sz="2200" dirty="0">
                <a:solidFill>
                  <a:srgbClr val="354F92"/>
                </a:solidFill>
                <a:latin typeface="Calibri" panose="020F0502020204030204" pitchFamily="34" charset="0"/>
                <a:cs typeface="Calibri" panose="020F0502020204030204" pitchFamily="34" charset="0"/>
              </a:rPr>
              <a:t>A pandemia de COVID-19 mostrou-nos  o quão significativamente as doenças e os vírus podem alterar as nossas vidas. </a:t>
            </a:r>
          </a:p>
          <a:p>
            <a:pPr algn="just"/>
            <a:r>
              <a:rPr lang="pt-PT" sz="2200" dirty="0">
                <a:solidFill>
                  <a:srgbClr val="354F92"/>
                </a:solidFill>
                <a:latin typeface="Calibri" panose="020F0502020204030204" pitchFamily="34" charset="0"/>
                <a:cs typeface="Calibri" panose="020F0502020204030204" pitchFamily="34" charset="0"/>
              </a:rPr>
              <a:t>Sabia que a solução também está na biodiversidade? As doenças ou agentes patogénicos </a:t>
            </a:r>
            <a:r>
              <a:rPr lang="pt-PT" sz="2200" dirty="0" err="1">
                <a:solidFill>
                  <a:srgbClr val="354F92"/>
                </a:solidFill>
                <a:latin typeface="Calibri" panose="020F0502020204030204" pitchFamily="34" charset="0"/>
                <a:cs typeface="Calibri" panose="020F0502020204030204" pitchFamily="34" charset="0"/>
              </a:rPr>
              <a:t>zoonóticos</a:t>
            </a:r>
            <a:r>
              <a:rPr lang="pt-PT" sz="2200" dirty="0">
                <a:solidFill>
                  <a:srgbClr val="354F92"/>
                </a:solidFill>
                <a:latin typeface="Calibri" panose="020F0502020204030204" pitchFamily="34" charset="0"/>
                <a:cs typeface="Calibri" panose="020F0502020204030204" pitchFamily="34" charset="0"/>
              </a:rPr>
              <a:t> referem-se a infeções que são partilhadas entre animais e pessoas e incluem o coronavírus, a gripe espanhola, a doença de </a:t>
            </a:r>
            <a:r>
              <a:rPr lang="pt-PT" sz="2200" dirty="0" err="1">
                <a:solidFill>
                  <a:srgbClr val="354F92"/>
                </a:solidFill>
                <a:latin typeface="Calibri" panose="020F0502020204030204" pitchFamily="34" charset="0"/>
                <a:cs typeface="Calibri" panose="020F0502020204030204" pitchFamily="34" charset="0"/>
              </a:rPr>
              <a:t>Lyme</a:t>
            </a:r>
            <a:r>
              <a:rPr lang="pt-PT" sz="2200" dirty="0">
                <a:solidFill>
                  <a:srgbClr val="354F92"/>
                </a:solidFill>
                <a:latin typeface="Calibri" panose="020F0502020204030204" pitchFamily="34" charset="0"/>
                <a:cs typeface="Calibri" panose="020F0502020204030204" pitchFamily="34" charset="0"/>
              </a:rPr>
              <a:t> e a varíola dos macacos, para citar alguns.  De facto, mais de 60% dos agentes patogénicos humanos são de origem </a:t>
            </a:r>
            <a:r>
              <a:rPr lang="pt-PT" sz="2200" dirty="0" err="1">
                <a:solidFill>
                  <a:srgbClr val="354F92"/>
                </a:solidFill>
                <a:latin typeface="Calibri" panose="020F0502020204030204" pitchFamily="34" charset="0"/>
                <a:cs typeface="Calibri" panose="020F0502020204030204" pitchFamily="34" charset="0"/>
              </a:rPr>
              <a:t>zoonótica</a:t>
            </a:r>
            <a:r>
              <a:rPr lang="pt-PT" sz="2200" dirty="0">
                <a:solidFill>
                  <a:srgbClr val="354F92"/>
                </a:solidFill>
                <a:latin typeface="Calibri" panose="020F0502020204030204" pitchFamily="34" charset="0"/>
                <a:cs typeface="Calibri" panose="020F0502020204030204" pitchFamily="34" charset="0"/>
              </a:rPr>
              <a:t>.</a:t>
            </a:r>
          </a:p>
          <a:p>
            <a:pPr algn="just"/>
            <a:r>
              <a:rPr lang="pt-PT" sz="2200" dirty="0">
                <a:solidFill>
                  <a:srgbClr val="354F92"/>
                </a:solidFill>
                <a:latin typeface="Calibri" panose="020F0502020204030204" pitchFamily="34" charset="0"/>
                <a:cs typeface="Calibri" panose="020F0502020204030204" pitchFamily="34" charset="0"/>
              </a:rPr>
              <a:t>Está provado que o aumento da biodiversidade reduz a prevalência de infeções, uma vez que o agente patogénico tem mais espécies para atravessar. Para saber mais sobre como o clima, a biodiversidade e a saúde e o bem-estar estão ligados, consulte o Módulo sobre o ODS 3.</a:t>
            </a:r>
            <a:endParaRPr lang="en-US" sz="2200" dirty="0">
              <a:solidFill>
                <a:srgbClr val="354F92"/>
              </a:solidFill>
              <a:latin typeface="Calibri" panose="020F0502020204030204" pitchFamily="34" charset="0"/>
              <a:cs typeface="Calibri" panose="020F0502020204030204" pitchFamily="34" charset="0"/>
            </a:endParaRPr>
          </a:p>
        </p:txBody>
      </p:sp>
      <p:pic>
        <p:nvPicPr>
          <p:cNvPr id="6" name="Picture 5" descr="Multiple blue virus organisms">
            <a:extLst>
              <a:ext uri="{FF2B5EF4-FFF2-40B4-BE49-F238E27FC236}">
                <a16:creationId xmlns:a16="http://schemas.microsoft.com/office/drawing/2014/main" id="{3924F2EA-DBAD-E8CF-2DA1-188E0A4489BA}"/>
              </a:ext>
            </a:extLst>
          </p:cNvPr>
          <p:cNvPicPr>
            <a:picLocks noChangeAspect="1"/>
          </p:cNvPicPr>
          <p:nvPr/>
        </p:nvPicPr>
        <p:blipFill>
          <a:blip r:embed="rId3"/>
          <a:srcRect l="27825" r="27825"/>
          <a:stretch/>
        </p:blipFill>
        <p:spPr>
          <a:xfrm>
            <a:off x="8516036" y="1241593"/>
            <a:ext cx="3091175" cy="3920748"/>
          </a:xfrm>
          <a:prstGeom prst="rect">
            <a:avLst/>
          </a:prstGeom>
        </p:spPr>
      </p:pic>
      <p:sp>
        <p:nvSpPr>
          <p:cNvPr id="2" name="TextBox 1">
            <a:extLst>
              <a:ext uri="{FF2B5EF4-FFF2-40B4-BE49-F238E27FC236}">
                <a16:creationId xmlns:a16="http://schemas.microsoft.com/office/drawing/2014/main" id="{BD700FA7-215C-D751-9953-57EEE211E6F8}"/>
              </a:ext>
            </a:extLst>
          </p:cNvPr>
          <p:cNvSpPr txBox="1"/>
          <p:nvPr/>
        </p:nvSpPr>
        <p:spPr>
          <a:xfrm>
            <a:off x="1065575" y="170186"/>
            <a:ext cx="10399396" cy="712824"/>
          </a:xfrm>
          <a:prstGeom prst="rect">
            <a:avLst/>
          </a:prstGeom>
          <a:noFill/>
        </p:spPr>
        <p:txBody>
          <a:bodyPr wrap="square">
            <a:spAutoFit/>
          </a:bodyPr>
          <a:lstStyle/>
          <a:p>
            <a:pPr>
              <a:lnSpc>
                <a:spcPct val="120000"/>
              </a:lnSpc>
            </a:pPr>
            <a:r>
              <a:rPr lang="pt-PT" sz="3600" b="1" dirty="0">
                <a:solidFill>
                  <a:srgbClr val="EC7A42"/>
                </a:solidFill>
              </a:rPr>
              <a:t>Serviço </a:t>
            </a:r>
            <a:r>
              <a:rPr lang="pt-PT" sz="3600" b="1" dirty="0" err="1">
                <a:solidFill>
                  <a:srgbClr val="EC7A42"/>
                </a:solidFill>
              </a:rPr>
              <a:t>Ecosistémico</a:t>
            </a:r>
            <a:r>
              <a:rPr lang="pt-PT" sz="3600" b="1" dirty="0">
                <a:solidFill>
                  <a:srgbClr val="EC7A42"/>
                </a:solidFill>
              </a:rPr>
              <a:t> em Destaque: Saúde e Doença </a:t>
            </a:r>
            <a:endParaRPr lang="en-IE" sz="3600" b="1" dirty="0">
              <a:solidFill>
                <a:srgbClr val="EC7A42"/>
              </a:solidFill>
            </a:endParaRPr>
          </a:p>
        </p:txBody>
      </p:sp>
      <p:sp>
        <p:nvSpPr>
          <p:cNvPr id="4" name="CuadroTexto 3">
            <a:extLst>
              <a:ext uri="{FF2B5EF4-FFF2-40B4-BE49-F238E27FC236}">
                <a16:creationId xmlns:a16="http://schemas.microsoft.com/office/drawing/2014/main" id="{0A701D5D-89F4-61FB-4B76-6273CF23E14A}"/>
              </a:ext>
            </a:extLst>
          </p:cNvPr>
          <p:cNvSpPr txBox="1"/>
          <p:nvPr/>
        </p:nvSpPr>
        <p:spPr>
          <a:xfrm>
            <a:off x="9032240" y="5254002"/>
            <a:ext cx="2702560" cy="954107"/>
          </a:xfrm>
          <a:prstGeom prst="rect">
            <a:avLst/>
          </a:prstGeom>
          <a:noFill/>
        </p:spPr>
        <p:txBody>
          <a:bodyPr wrap="square">
            <a:spAutoFit/>
          </a:bodyPr>
          <a:lstStyle/>
          <a:p>
            <a:r>
              <a:rPr lang="en-US" sz="1400" dirty="0">
                <a:hlinkClick r:id="rId4"/>
              </a:rPr>
              <a:t>Biodiversity loss and the rise of zoonotic pathogens - </a:t>
            </a:r>
            <a:r>
              <a:rPr lang="en-US" sz="1400" dirty="0" err="1">
                <a:hlinkClick r:id="rId4"/>
              </a:rPr>
              <a:t>Ostfeld</a:t>
            </a:r>
            <a:r>
              <a:rPr lang="en-US" sz="1400" dirty="0">
                <a:hlinkClick r:id="rId4"/>
              </a:rPr>
              <a:t> - 2009 - Clinical Microbiology and Infection - Wiley Online Library</a:t>
            </a:r>
            <a:endParaRPr lang="pt-PT" sz="1400" dirty="0"/>
          </a:p>
        </p:txBody>
      </p:sp>
      <p:pic>
        <p:nvPicPr>
          <p:cNvPr id="5" name="Gráfico 4" descr="Flecha: curva ligera con relleno sólido">
            <a:extLst>
              <a:ext uri="{FF2B5EF4-FFF2-40B4-BE49-F238E27FC236}">
                <a16:creationId xmlns:a16="http://schemas.microsoft.com/office/drawing/2014/main" id="{BBA8B9EB-6694-2A84-872A-4107F8CC37C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688563">
            <a:off x="8344066" y="5061585"/>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310942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BC8CA0EC-3203-874B-818E-A3951341F2E9}"/>
              </a:ext>
            </a:extLst>
          </p:cNvPr>
          <p:cNvSpPr>
            <a:spLocks noGrp="1"/>
          </p:cNvSpPr>
          <p:nvPr>
            <p:ph type="body" sz="quarter" idx="15"/>
          </p:nvPr>
        </p:nvSpPr>
        <p:spPr/>
        <p:txBody>
          <a:bodyPr/>
          <a:lstStyle/>
          <a:p>
            <a:r>
              <a:rPr lang="en-US" dirty="0"/>
              <a:t>01</a:t>
            </a:r>
          </a:p>
        </p:txBody>
      </p:sp>
      <p:sp>
        <p:nvSpPr>
          <p:cNvPr id="15" name="Text Placeholder 14">
            <a:extLst>
              <a:ext uri="{FF2B5EF4-FFF2-40B4-BE49-F238E27FC236}">
                <a16:creationId xmlns:a16="http://schemas.microsoft.com/office/drawing/2014/main" id="{C4E048F0-9773-C54B-A71E-3C9CFEB59C8E}"/>
              </a:ext>
            </a:extLst>
          </p:cNvPr>
          <p:cNvSpPr>
            <a:spLocks noGrp="1"/>
          </p:cNvSpPr>
          <p:nvPr>
            <p:ph type="body" sz="quarter" idx="14"/>
          </p:nvPr>
        </p:nvSpPr>
        <p:spPr/>
        <p:txBody>
          <a:bodyPr/>
          <a:lstStyle/>
          <a:p>
            <a:r>
              <a:rPr lang="pt-PT" sz="2400" dirty="0">
                <a:solidFill>
                  <a:srgbClr val="354F92"/>
                </a:solidFill>
              </a:rPr>
              <a:t>Perda e degradação do habitat</a:t>
            </a:r>
            <a:endParaRPr lang="en-US" sz="2400" dirty="0">
              <a:solidFill>
                <a:srgbClr val="354F92"/>
              </a:solidFill>
            </a:endParaRPr>
          </a:p>
        </p:txBody>
      </p:sp>
      <p:sp>
        <p:nvSpPr>
          <p:cNvPr id="19" name="Text Placeholder 18">
            <a:extLst>
              <a:ext uri="{FF2B5EF4-FFF2-40B4-BE49-F238E27FC236}">
                <a16:creationId xmlns:a16="http://schemas.microsoft.com/office/drawing/2014/main" id="{5B018A2C-261B-FE40-8CCB-12ABA36272E0}"/>
              </a:ext>
            </a:extLst>
          </p:cNvPr>
          <p:cNvSpPr>
            <a:spLocks noGrp="1"/>
          </p:cNvSpPr>
          <p:nvPr>
            <p:ph type="body" sz="quarter" idx="29"/>
          </p:nvPr>
        </p:nvSpPr>
        <p:spPr/>
        <p:txBody>
          <a:bodyPr/>
          <a:lstStyle/>
          <a:p>
            <a:r>
              <a:rPr lang="en-US" dirty="0"/>
              <a:t>02</a:t>
            </a:r>
          </a:p>
        </p:txBody>
      </p:sp>
      <p:sp>
        <p:nvSpPr>
          <p:cNvPr id="20" name="Text Placeholder 19">
            <a:extLst>
              <a:ext uri="{FF2B5EF4-FFF2-40B4-BE49-F238E27FC236}">
                <a16:creationId xmlns:a16="http://schemas.microsoft.com/office/drawing/2014/main" id="{F1085800-9569-4843-B00A-CC81BB1D9B93}"/>
              </a:ext>
            </a:extLst>
          </p:cNvPr>
          <p:cNvSpPr>
            <a:spLocks noGrp="1"/>
          </p:cNvSpPr>
          <p:nvPr>
            <p:ph type="body" sz="quarter" idx="30"/>
          </p:nvPr>
        </p:nvSpPr>
        <p:spPr/>
        <p:txBody>
          <a:bodyPr/>
          <a:lstStyle/>
          <a:p>
            <a:r>
              <a:rPr lang="en-US" sz="2400" dirty="0" err="1">
                <a:solidFill>
                  <a:srgbClr val="354F92"/>
                </a:solidFill>
              </a:rPr>
              <a:t>Espécies</a:t>
            </a:r>
            <a:r>
              <a:rPr lang="en-US" sz="2400" dirty="0">
                <a:solidFill>
                  <a:srgbClr val="354F92"/>
                </a:solidFill>
              </a:rPr>
              <a:t> </a:t>
            </a:r>
            <a:r>
              <a:rPr lang="en-US" sz="2400" dirty="0" err="1">
                <a:solidFill>
                  <a:srgbClr val="354F92"/>
                </a:solidFill>
              </a:rPr>
              <a:t>invasoras</a:t>
            </a:r>
            <a:r>
              <a:rPr lang="en-US" sz="2400" dirty="0">
                <a:solidFill>
                  <a:srgbClr val="354F92"/>
                </a:solidFill>
              </a:rPr>
              <a:t> e </a:t>
            </a:r>
            <a:r>
              <a:rPr lang="en-US" sz="2400" dirty="0" err="1">
                <a:solidFill>
                  <a:srgbClr val="354F92"/>
                </a:solidFill>
              </a:rPr>
              <a:t>doenças</a:t>
            </a:r>
            <a:endParaRPr lang="en-US" sz="2400" dirty="0">
              <a:solidFill>
                <a:srgbClr val="354F92"/>
              </a:solidFill>
            </a:endParaRPr>
          </a:p>
        </p:txBody>
      </p:sp>
      <p:sp>
        <p:nvSpPr>
          <p:cNvPr id="21" name="Text Placeholder 20">
            <a:extLst>
              <a:ext uri="{FF2B5EF4-FFF2-40B4-BE49-F238E27FC236}">
                <a16:creationId xmlns:a16="http://schemas.microsoft.com/office/drawing/2014/main" id="{E66C7987-60BB-DC47-A0C2-99C652EF4EF7}"/>
              </a:ext>
            </a:extLst>
          </p:cNvPr>
          <p:cNvSpPr>
            <a:spLocks noGrp="1"/>
          </p:cNvSpPr>
          <p:nvPr>
            <p:ph type="body" sz="quarter" idx="31"/>
          </p:nvPr>
        </p:nvSpPr>
        <p:spPr/>
        <p:txBody>
          <a:bodyPr/>
          <a:lstStyle/>
          <a:p>
            <a:r>
              <a:rPr lang="en-US" dirty="0"/>
              <a:t>03</a:t>
            </a:r>
          </a:p>
        </p:txBody>
      </p:sp>
      <p:sp>
        <p:nvSpPr>
          <p:cNvPr id="22" name="Text Placeholder 21">
            <a:extLst>
              <a:ext uri="{FF2B5EF4-FFF2-40B4-BE49-F238E27FC236}">
                <a16:creationId xmlns:a16="http://schemas.microsoft.com/office/drawing/2014/main" id="{4AB945CA-DD37-8744-AC8D-A87A2B36C598}"/>
              </a:ext>
            </a:extLst>
          </p:cNvPr>
          <p:cNvSpPr>
            <a:spLocks noGrp="1"/>
          </p:cNvSpPr>
          <p:nvPr>
            <p:ph type="body" sz="quarter" idx="32"/>
          </p:nvPr>
        </p:nvSpPr>
        <p:spPr/>
        <p:txBody>
          <a:bodyPr/>
          <a:lstStyle/>
          <a:p>
            <a:r>
              <a:rPr lang="en-US" sz="2400" dirty="0" err="1">
                <a:solidFill>
                  <a:srgbClr val="354F92"/>
                </a:solidFill>
              </a:rPr>
              <a:t>Sobreexploração</a:t>
            </a:r>
            <a:r>
              <a:rPr lang="en-US" sz="2400" dirty="0">
                <a:solidFill>
                  <a:srgbClr val="354F92"/>
                </a:solidFill>
              </a:rPr>
              <a:t> (</a:t>
            </a:r>
            <a:r>
              <a:rPr lang="en-US" sz="2400" dirty="0" err="1">
                <a:solidFill>
                  <a:srgbClr val="354F92"/>
                </a:solidFill>
              </a:rPr>
              <a:t>sobrepesca</a:t>
            </a:r>
            <a:r>
              <a:rPr lang="en-US" sz="2400" dirty="0">
                <a:solidFill>
                  <a:srgbClr val="354F92"/>
                </a:solidFill>
              </a:rPr>
              <a:t>, </a:t>
            </a:r>
            <a:r>
              <a:rPr lang="en-US" sz="2400" dirty="0" err="1">
                <a:solidFill>
                  <a:srgbClr val="354F92"/>
                </a:solidFill>
              </a:rPr>
              <a:t>caça</a:t>
            </a:r>
            <a:r>
              <a:rPr lang="en-US" sz="2400" dirty="0">
                <a:solidFill>
                  <a:srgbClr val="354F92"/>
                </a:solidFill>
              </a:rPr>
              <a:t> </a:t>
            </a:r>
            <a:r>
              <a:rPr lang="en-US" sz="2400" dirty="0" err="1">
                <a:solidFill>
                  <a:srgbClr val="354F92"/>
                </a:solidFill>
              </a:rPr>
              <a:t>excessiva</a:t>
            </a:r>
            <a:r>
              <a:rPr lang="en-US" sz="2400" dirty="0">
                <a:solidFill>
                  <a:srgbClr val="354F92"/>
                </a:solidFill>
              </a:rPr>
              <a:t>)</a:t>
            </a:r>
          </a:p>
        </p:txBody>
      </p:sp>
      <p:sp>
        <p:nvSpPr>
          <p:cNvPr id="23" name="Text Placeholder 22">
            <a:extLst>
              <a:ext uri="{FF2B5EF4-FFF2-40B4-BE49-F238E27FC236}">
                <a16:creationId xmlns:a16="http://schemas.microsoft.com/office/drawing/2014/main" id="{8343CF12-FDE6-8849-AC52-1E26D392F86A}"/>
              </a:ext>
            </a:extLst>
          </p:cNvPr>
          <p:cNvSpPr>
            <a:spLocks noGrp="1"/>
          </p:cNvSpPr>
          <p:nvPr>
            <p:ph type="body" sz="quarter" idx="33"/>
          </p:nvPr>
        </p:nvSpPr>
        <p:spPr/>
        <p:txBody>
          <a:bodyPr/>
          <a:lstStyle/>
          <a:p>
            <a:r>
              <a:rPr lang="en-US" dirty="0"/>
              <a:t>04</a:t>
            </a:r>
          </a:p>
        </p:txBody>
      </p:sp>
      <p:sp>
        <p:nvSpPr>
          <p:cNvPr id="24" name="Text Placeholder 23">
            <a:extLst>
              <a:ext uri="{FF2B5EF4-FFF2-40B4-BE49-F238E27FC236}">
                <a16:creationId xmlns:a16="http://schemas.microsoft.com/office/drawing/2014/main" id="{5691577C-B257-3147-BB4B-29D2F40873AE}"/>
              </a:ext>
            </a:extLst>
          </p:cNvPr>
          <p:cNvSpPr>
            <a:spLocks noGrp="1"/>
          </p:cNvSpPr>
          <p:nvPr>
            <p:ph type="body" sz="quarter" idx="34"/>
          </p:nvPr>
        </p:nvSpPr>
        <p:spPr/>
        <p:txBody>
          <a:bodyPr/>
          <a:lstStyle/>
          <a:p>
            <a:r>
              <a:rPr lang="en-US" sz="2400" dirty="0" err="1">
                <a:solidFill>
                  <a:srgbClr val="354F92"/>
                </a:solidFill>
              </a:rPr>
              <a:t>Poluição</a:t>
            </a:r>
            <a:r>
              <a:rPr lang="en-US" sz="2400" dirty="0">
                <a:solidFill>
                  <a:srgbClr val="354F92"/>
                </a:solidFill>
              </a:rPr>
              <a:t> </a:t>
            </a:r>
          </a:p>
        </p:txBody>
      </p:sp>
      <p:sp>
        <p:nvSpPr>
          <p:cNvPr id="25" name="Text Placeholder 24">
            <a:extLst>
              <a:ext uri="{FF2B5EF4-FFF2-40B4-BE49-F238E27FC236}">
                <a16:creationId xmlns:a16="http://schemas.microsoft.com/office/drawing/2014/main" id="{C649836C-4763-0A4B-8068-8B6B3A14D501}"/>
              </a:ext>
            </a:extLst>
          </p:cNvPr>
          <p:cNvSpPr>
            <a:spLocks noGrp="1"/>
          </p:cNvSpPr>
          <p:nvPr>
            <p:ph type="body" sz="quarter" idx="35"/>
          </p:nvPr>
        </p:nvSpPr>
        <p:spPr/>
        <p:txBody>
          <a:bodyPr/>
          <a:lstStyle/>
          <a:p>
            <a:r>
              <a:rPr lang="en-US" dirty="0"/>
              <a:t>05</a:t>
            </a:r>
          </a:p>
        </p:txBody>
      </p:sp>
      <p:sp>
        <p:nvSpPr>
          <p:cNvPr id="26" name="Text Placeholder 25">
            <a:extLst>
              <a:ext uri="{FF2B5EF4-FFF2-40B4-BE49-F238E27FC236}">
                <a16:creationId xmlns:a16="http://schemas.microsoft.com/office/drawing/2014/main" id="{AF2A8952-1670-2F4B-B3F8-033CA2659F15}"/>
              </a:ext>
            </a:extLst>
          </p:cNvPr>
          <p:cNvSpPr>
            <a:spLocks noGrp="1"/>
          </p:cNvSpPr>
          <p:nvPr>
            <p:ph type="body" sz="quarter" idx="36"/>
          </p:nvPr>
        </p:nvSpPr>
        <p:spPr/>
        <p:txBody>
          <a:bodyPr/>
          <a:lstStyle/>
          <a:p>
            <a:r>
              <a:rPr lang="en-US" sz="2400" dirty="0" err="1">
                <a:solidFill>
                  <a:srgbClr val="354F92"/>
                </a:solidFill>
              </a:rPr>
              <a:t>Alterações</a:t>
            </a:r>
            <a:r>
              <a:rPr lang="en-US" sz="2400" dirty="0">
                <a:solidFill>
                  <a:srgbClr val="354F92"/>
                </a:solidFill>
              </a:rPr>
              <a:t> </a:t>
            </a:r>
            <a:r>
              <a:rPr lang="en-US" sz="2400" dirty="0" err="1">
                <a:solidFill>
                  <a:srgbClr val="354F92"/>
                </a:solidFill>
              </a:rPr>
              <a:t>climáticas</a:t>
            </a:r>
            <a:endParaRPr lang="en-US" sz="2400" dirty="0">
              <a:solidFill>
                <a:srgbClr val="354F92"/>
              </a:solidFill>
            </a:endParaRPr>
          </a:p>
        </p:txBody>
      </p:sp>
      <p:sp>
        <p:nvSpPr>
          <p:cNvPr id="18" name="Text Placeholder 17">
            <a:extLst>
              <a:ext uri="{FF2B5EF4-FFF2-40B4-BE49-F238E27FC236}">
                <a16:creationId xmlns:a16="http://schemas.microsoft.com/office/drawing/2014/main" id="{CD062C7B-9BAE-0E43-A6E9-6E98B3E7EBD7}"/>
              </a:ext>
            </a:extLst>
          </p:cNvPr>
          <p:cNvSpPr>
            <a:spLocks noGrp="1"/>
          </p:cNvSpPr>
          <p:nvPr>
            <p:ph type="body" sz="quarter" idx="10"/>
          </p:nvPr>
        </p:nvSpPr>
        <p:spPr>
          <a:xfrm>
            <a:off x="1278900" y="790937"/>
            <a:ext cx="2266940" cy="3209563"/>
          </a:xfrm>
          <a:prstGeom prst="rect">
            <a:avLst/>
          </a:prstGeom>
        </p:spPr>
        <p:txBody>
          <a:bodyPr/>
          <a:lstStyle/>
          <a:p>
            <a:r>
              <a:rPr lang="pt-PT" dirty="0"/>
              <a:t>As principais causas da perda de </a:t>
            </a:r>
            <a:r>
              <a:rPr lang="pt-PT" dirty="0" err="1"/>
              <a:t>biodiversi-dade</a:t>
            </a:r>
            <a:r>
              <a:rPr lang="pt-PT" dirty="0"/>
              <a:t> </a:t>
            </a:r>
            <a:r>
              <a:rPr lang="en-US" dirty="0"/>
              <a:t>:</a:t>
            </a:r>
          </a:p>
        </p:txBody>
      </p:sp>
      <p:sp>
        <p:nvSpPr>
          <p:cNvPr id="2" name="Rectangle 1"/>
          <p:cNvSpPr/>
          <p:nvPr/>
        </p:nvSpPr>
        <p:spPr>
          <a:xfrm>
            <a:off x="4500000" y="5467350"/>
            <a:ext cx="7015725" cy="9810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3" name="TextBox 2">
            <a:extLst>
              <a:ext uri="{FF2B5EF4-FFF2-40B4-BE49-F238E27FC236}">
                <a16:creationId xmlns:a16="http://schemas.microsoft.com/office/drawing/2014/main" id="{806C5FA3-8D27-F0A4-6959-84C02087CA6E}"/>
              </a:ext>
            </a:extLst>
          </p:cNvPr>
          <p:cNvSpPr txBox="1"/>
          <p:nvPr/>
        </p:nvSpPr>
        <p:spPr>
          <a:xfrm>
            <a:off x="4549985" y="4884535"/>
            <a:ext cx="6450865" cy="1569660"/>
          </a:xfrm>
          <a:prstGeom prst="rect">
            <a:avLst/>
          </a:prstGeom>
          <a:noFill/>
        </p:spPr>
        <p:txBody>
          <a:bodyPr wrap="square" rtlCol="0">
            <a:spAutoFit/>
          </a:bodyPr>
          <a:lstStyle/>
          <a:p>
            <a:r>
              <a:rPr lang="pt-PT" sz="2400" b="1" dirty="0">
                <a:solidFill>
                  <a:srgbClr val="354F92"/>
                </a:solidFill>
              </a:rPr>
              <a:t>Nos diapositivos seguintes, vamos analisar cada causa com mais pormenor.  Por favor, </a:t>
            </a:r>
            <a:r>
              <a:rPr lang="pt-PT" sz="2400" b="1" dirty="0" err="1">
                <a:solidFill>
                  <a:srgbClr val="354F92"/>
                </a:solidFill>
              </a:rPr>
              <a:t>reflica</a:t>
            </a:r>
            <a:r>
              <a:rPr lang="pt-PT" sz="2400" b="1" dirty="0">
                <a:solidFill>
                  <a:srgbClr val="354F92"/>
                </a:solidFill>
              </a:rPr>
              <a:t> sobre a sua própria comunidade e se cada causa de perda de biodiversidade é evidente</a:t>
            </a:r>
            <a:r>
              <a:rPr lang="en-IE" sz="2400" b="1" dirty="0">
                <a:solidFill>
                  <a:srgbClr val="354F92"/>
                </a:solidFill>
              </a:rPr>
              <a:t>. </a:t>
            </a:r>
          </a:p>
        </p:txBody>
      </p:sp>
    </p:spTree>
    <p:extLst>
      <p:ext uri="{BB962C8B-B14F-4D97-AF65-F5344CB8AC3E}">
        <p14:creationId xmlns:p14="http://schemas.microsoft.com/office/powerpoint/2010/main" val="6012624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22457528-7CD6-ED52-11EA-C9B84F228BE3}"/>
              </a:ext>
            </a:extLst>
          </p:cNvPr>
          <p:cNvSpPr>
            <a:spLocks noGrp="1"/>
          </p:cNvSpPr>
          <p:nvPr>
            <p:ph type="body" sz="quarter" idx="18"/>
          </p:nvPr>
        </p:nvSpPr>
        <p:spPr>
          <a:xfrm>
            <a:off x="325215" y="1626902"/>
            <a:ext cx="5262785" cy="4534507"/>
          </a:xfrm>
        </p:spPr>
        <p:txBody>
          <a:bodyPr/>
          <a:lstStyle/>
          <a:p>
            <a:pPr marL="0"/>
            <a:r>
              <a:rPr lang="pt-PT" sz="2200" dirty="0"/>
              <a:t>As alterações na utilização dos solos e dos mares resultam na remoção completa, na fragmentação ou na redução da qualidade dos habitats essenciais para as plantas, os animais e outros organismos. </a:t>
            </a:r>
          </a:p>
          <a:p>
            <a:pPr marL="0"/>
            <a:r>
              <a:rPr lang="pt-PT" sz="2200" dirty="0"/>
              <a:t>Esta situação é causada por muitas atividades humanas diferentes, incluindo a agricultura insustentável, os transportes, o desenvolvimento residencial e comercial, a produção de energia e a exploração mineira, enquanto as perturbações nos cursos de água e nos rios têm efeitos prejudiciais nos habitats de água doce.</a:t>
            </a:r>
            <a:endParaRPr lang="en-IE" sz="2200" dirty="0"/>
          </a:p>
        </p:txBody>
      </p:sp>
      <p:sp>
        <p:nvSpPr>
          <p:cNvPr id="13" name="Text Placeholder 12">
            <a:extLst>
              <a:ext uri="{FF2B5EF4-FFF2-40B4-BE49-F238E27FC236}">
                <a16:creationId xmlns:a16="http://schemas.microsoft.com/office/drawing/2014/main" id="{58516AC4-05D0-ED5F-3CC7-C1B0CDF0CE08}"/>
              </a:ext>
            </a:extLst>
          </p:cNvPr>
          <p:cNvSpPr>
            <a:spLocks noGrp="1"/>
          </p:cNvSpPr>
          <p:nvPr>
            <p:ph type="body" sz="quarter" idx="16"/>
          </p:nvPr>
        </p:nvSpPr>
        <p:spPr>
          <a:xfrm>
            <a:off x="325215" y="435935"/>
            <a:ext cx="5562689" cy="992652"/>
          </a:xfrm>
        </p:spPr>
        <p:txBody>
          <a:bodyPr/>
          <a:lstStyle/>
          <a:p>
            <a:r>
              <a:rPr lang="en-IE" dirty="0"/>
              <a:t>1) </a:t>
            </a:r>
            <a:r>
              <a:rPr lang="pt-PT" dirty="0"/>
              <a:t>Perda e degradação do habitat </a:t>
            </a:r>
            <a:endParaRPr lang="en-IE" dirty="0"/>
          </a:p>
        </p:txBody>
      </p:sp>
      <p:pic>
        <p:nvPicPr>
          <p:cNvPr id="17" name="Picture Placeholder 16">
            <a:extLst>
              <a:ext uri="{FF2B5EF4-FFF2-40B4-BE49-F238E27FC236}">
                <a16:creationId xmlns:a16="http://schemas.microsoft.com/office/drawing/2014/main" id="{6D5602CC-38F8-B8B2-60C4-E82568D15D28}"/>
              </a:ext>
            </a:extLst>
          </p:cNvPr>
          <p:cNvPicPr>
            <a:picLocks noGrp="1" noChangeAspect="1"/>
          </p:cNvPicPr>
          <p:nvPr>
            <p:ph type="pic" sz="quarter" idx="19"/>
          </p:nvPr>
        </p:nvPicPr>
        <p:blipFill>
          <a:blip r:embed="rId2"/>
          <a:srcRect t="2029" b="2029"/>
          <a:stretch/>
        </p:blipFill>
        <p:spPr>
          <a:xfrm>
            <a:off x="6083676" y="0"/>
            <a:ext cx="5361066" cy="6858000"/>
          </a:xfrm>
        </p:spPr>
      </p:pic>
      <p:sp>
        <p:nvSpPr>
          <p:cNvPr id="18" name="TextBox 17">
            <a:extLst>
              <a:ext uri="{FF2B5EF4-FFF2-40B4-BE49-F238E27FC236}">
                <a16:creationId xmlns:a16="http://schemas.microsoft.com/office/drawing/2014/main" id="{492B5EBC-A40D-1CBE-4BB2-4B8DE50951BD}"/>
              </a:ext>
            </a:extLst>
          </p:cNvPr>
          <p:cNvSpPr txBox="1"/>
          <p:nvPr/>
        </p:nvSpPr>
        <p:spPr>
          <a:xfrm>
            <a:off x="2956607" y="5992132"/>
            <a:ext cx="2604974" cy="307777"/>
          </a:xfrm>
          <a:prstGeom prst="rect">
            <a:avLst/>
          </a:prstGeom>
          <a:noFill/>
        </p:spPr>
        <p:txBody>
          <a:bodyPr wrap="square" rtlCol="0">
            <a:spAutoFit/>
          </a:bodyPr>
          <a:lstStyle/>
          <a:p>
            <a:r>
              <a:rPr lang="en-IE" sz="1400" dirty="0">
                <a:solidFill>
                  <a:schemeClr val="bg1"/>
                </a:solidFill>
                <a:hlinkClick r:id="rId3"/>
              </a:rPr>
              <a:t>WWF Living Planet Report 2020 </a:t>
            </a:r>
            <a:endParaRPr lang="en-IE" sz="1400" dirty="0">
              <a:solidFill>
                <a:schemeClr val="bg1"/>
              </a:solidFill>
            </a:endParaRPr>
          </a:p>
        </p:txBody>
      </p:sp>
      <p:pic>
        <p:nvPicPr>
          <p:cNvPr id="2" name="Gráfico 1" descr="Flecha: curva ligera con relleno sólido">
            <a:extLst>
              <a:ext uri="{FF2B5EF4-FFF2-40B4-BE49-F238E27FC236}">
                <a16:creationId xmlns:a16="http://schemas.microsoft.com/office/drawing/2014/main" id="{34CBB161-2288-6D88-18FE-BB2102B6E56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688563">
            <a:off x="2350744" y="5801204"/>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7575902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22457528-7CD6-ED52-11EA-C9B84F228BE3}"/>
              </a:ext>
            </a:extLst>
          </p:cNvPr>
          <p:cNvSpPr>
            <a:spLocks noGrp="1"/>
          </p:cNvSpPr>
          <p:nvPr>
            <p:ph type="body" sz="quarter" idx="18"/>
          </p:nvPr>
        </p:nvSpPr>
        <p:spPr>
          <a:xfrm>
            <a:off x="355716" y="1548772"/>
            <a:ext cx="5547244" cy="4810953"/>
          </a:xfrm>
        </p:spPr>
        <p:txBody>
          <a:bodyPr/>
          <a:lstStyle/>
          <a:p>
            <a:pPr marL="0"/>
            <a:r>
              <a:rPr lang="pt-PT" sz="2200" dirty="0"/>
              <a:t>A globalização humana trouxe consigo a globalização das doenças e das diferentes espécies. As espécies invasoras podem competir com as espécies nativas por espaço, alimentos e outros recursos, podem tornar-se predadores de espécies nativas ou espalhar doenças que não estavam anteriormente presentes no ambiente. </a:t>
            </a:r>
          </a:p>
          <a:p>
            <a:pPr marL="0"/>
            <a:r>
              <a:rPr lang="pt-PT" sz="2200" dirty="0"/>
              <a:t>A extinção do Dodó devido à introdução de porcos, cães, gatos e outras espécies é um exemplo famoso do efeito das espécies exóticas. </a:t>
            </a:r>
          </a:p>
          <a:p>
            <a:pPr marL="0"/>
            <a:r>
              <a:rPr lang="pt-PT" sz="2200" b="1" dirty="0"/>
              <a:t>Que espécies não-nativas estão presentes nos ecossistemas locais? </a:t>
            </a:r>
            <a:endParaRPr lang="en-IE" sz="2200" b="1" dirty="0"/>
          </a:p>
        </p:txBody>
      </p:sp>
      <p:sp>
        <p:nvSpPr>
          <p:cNvPr id="13" name="Text Placeholder 12">
            <a:extLst>
              <a:ext uri="{FF2B5EF4-FFF2-40B4-BE49-F238E27FC236}">
                <a16:creationId xmlns:a16="http://schemas.microsoft.com/office/drawing/2014/main" id="{58516AC4-05D0-ED5F-3CC7-C1B0CDF0CE08}"/>
              </a:ext>
            </a:extLst>
          </p:cNvPr>
          <p:cNvSpPr>
            <a:spLocks noGrp="1"/>
          </p:cNvSpPr>
          <p:nvPr>
            <p:ph type="body" sz="quarter" idx="16"/>
          </p:nvPr>
        </p:nvSpPr>
        <p:spPr>
          <a:xfrm>
            <a:off x="325216" y="386982"/>
            <a:ext cx="4990998" cy="992652"/>
          </a:xfrm>
        </p:spPr>
        <p:txBody>
          <a:bodyPr/>
          <a:lstStyle/>
          <a:p>
            <a:r>
              <a:rPr lang="en-IE" dirty="0"/>
              <a:t>2) </a:t>
            </a:r>
            <a:r>
              <a:rPr lang="en-IE" dirty="0" err="1"/>
              <a:t>Espécies</a:t>
            </a:r>
            <a:r>
              <a:rPr lang="en-IE" dirty="0"/>
              <a:t> </a:t>
            </a:r>
            <a:r>
              <a:rPr lang="en-IE" dirty="0" err="1"/>
              <a:t>invasoras</a:t>
            </a:r>
            <a:r>
              <a:rPr lang="en-IE" dirty="0"/>
              <a:t> e </a:t>
            </a:r>
            <a:r>
              <a:rPr lang="en-IE" dirty="0" err="1"/>
              <a:t>doenças</a:t>
            </a:r>
            <a:endParaRPr lang="en-IE" dirty="0"/>
          </a:p>
        </p:txBody>
      </p:sp>
      <p:pic>
        <p:nvPicPr>
          <p:cNvPr id="17" name="Picture Placeholder 16" descr="A wild rabbit in the wild">
            <a:extLst>
              <a:ext uri="{FF2B5EF4-FFF2-40B4-BE49-F238E27FC236}">
                <a16:creationId xmlns:a16="http://schemas.microsoft.com/office/drawing/2014/main" id="{6D5602CC-38F8-B8B2-60C4-E82568D15D28}"/>
              </a:ext>
            </a:extLst>
          </p:cNvPr>
          <p:cNvPicPr>
            <a:picLocks noGrp="1" noChangeAspect="1"/>
          </p:cNvPicPr>
          <p:nvPr>
            <p:ph type="pic" sz="quarter" idx="19"/>
          </p:nvPr>
        </p:nvPicPr>
        <p:blipFill>
          <a:blip r:embed="rId3"/>
          <a:srcRect l="21821" r="21821"/>
          <a:stretch/>
        </p:blipFill>
        <p:spPr>
          <a:xfrm>
            <a:off x="6083676" y="0"/>
            <a:ext cx="5361066" cy="6858000"/>
          </a:xfrm>
        </p:spPr>
      </p:pic>
    </p:spTree>
    <p:extLst>
      <p:ext uri="{BB962C8B-B14F-4D97-AF65-F5344CB8AC3E}">
        <p14:creationId xmlns:p14="http://schemas.microsoft.com/office/powerpoint/2010/main" val="14131437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11C90A48-BE47-6E44-8B5D-EADE2FB0D0FA}"/>
              </a:ext>
            </a:extLst>
          </p:cNvPr>
          <p:cNvSpPr txBox="1">
            <a:spLocks/>
          </p:cNvSpPr>
          <p:nvPr/>
        </p:nvSpPr>
        <p:spPr>
          <a:xfrm>
            <a:off x="1029993" y="3176111"/>
            <a:ext cx="3161377" cy="505777"/>
          </a:xfrm>
          <a:prstGeom prst="rect">
            <a:avLst/>
          </a:prstGeom>
        </p:spPr>
        <p:txBody>
          <a:bodyPr anchor="t">
            <a:normAutofit/>
          </a:bodyPr>
          <a:lstStyle>
            <a:lvl1pPr marL="0" indent="0" algn="ctr" defTabSz="2072941" rtl="0" eaLnBrk="1" latinLnBrk="0" hangingPunct="1">
              <a:lnSpc>
                <a:spcPct val="100000"/>
              </a:lnSpc>
              <a:spcBef>
                <a:spcPts val="2267"/>
              </a:spcBef>
              <a:buFont typeface="Arial" panose="020B0604020202020204" pitchFamily="34" charset="0"/>
              <a:buNone/>
              <a:defRPr sz="1900" b="0" i="1" kern="1200" baseline="0">
                <a:solidFill>
                  <a:srgbClr val="000000"/>
                </a:solidFill>
                <a:latin typeface="Calibri" panose="020F0502020204030204" pitchFamily="34" charset="0"/>
                <a:ea typeface="+mn-ea"/>
                <a:cs typeface="Calibri" panose="020F0502020204030204" pitchFamily="34" charset="0"/>
              </a:defRPr>
            </a:lvl1pPr>
            <a:lvl2pPr marL="1554707" indent="-518236" algn="l" defTabSz="2072941" rtl="0" eaLnBrk="1" latinLnBrk="0" hangingPunct="1">
              <a:lnSpc>
                <a:spcPct val="100000"/>
              </a:lnSpc>
              <a:spcBef>
                <a:spcPts val="1133"/>
              </a:spcBef>
              <a:buFont typeface="Arial" panose="020B0604020202020204" pitchFamily="34" charset="0"/>
              <a:buChar char="•"/>
              <a:defRPr sz="5442" kern="1200">
                <a:solidFill>
                  <a:srgbClr val="011E3B"/>
                </a:solidFill>
                <a:latin typeface="Poppins" pitchFamily="2" charset="77"/>
                <a:ea typeface="+mn-ea"/>
                <a:cs typeface="Poppins" pitchFamily="2" charset="77"/>
              </a:defRPr>
            </a:lvl2pPr>
            <a:lvl3pPr marL="2591176" indent="-518236" algn="l" defTabSz="2072941" rtl="0" eaLnBrk="1" latinLnBrk="0" hangingPunct="1">
              <a:lnSpc>
                <a:spcPct val="100000"/>
              </a:lnSpc>
              <a:spcBef>
                <a:spcPts val="1133"/>
              </a:spcBef>
              <a:buFont typeface="Arial" panose="020B0604020202020204" pitchFamily="34" charset="0"/>
              <a:buChar char="•"/>
              <a:defRPr sz="4533" kern="1200">
                <a:solidFill>
                  <a:srgbClr val="011E3B"/>
                </a:solidFill>
                <a:latin typeface="Poppins" pitchFamily="2" charset="77"/>
                <a:ea typeface="+mn-ea"/>
                <a:cs typeface="Poppins" pitchFamily="2" charset="77"/>
              </a:defRPr>
            </a:lvl3pPr>
            <a:lvl4pPr marL="3627646"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4pPr>
            <a:lvl5pPr marL="4664118"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5pPr>
            <a:lvl6pPr marL="570058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7059"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352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10001"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a:lstStyle>
          <a:p>
            <a:r>
              <a:rPr lang="en-IE" sz="2200" b="1" i="0" dirty="0">
                <a:solidFill>
                  <a:schemeClr val="bg1"/>
                </a:solidFill>
              </a:rPr>
              <a:t>Abraham Lincoln </a:t>
            </a:r>
            <a:endParaRPr lang="en-US" sz="2200" b="1" dirty="0">
              <a:solidFill>
                <a:schemeClr val="bg1"/>
              </a:solidFill>
            </a:endParaRPr>
          </a:p>
        </p:txBody>
      </p:sp>
      <p:pic>
        <p:nvPicPr>
          <p:cNvPr id="2" name="Gráfico 1" descr="Flecha: curva ligera con relleno sólido">
            <a:extLst>
              <a:ext uri="{FF2B5EF4-FFF2-40B4-BE49-F238E27FC236}">
                <a16:creationId xmlns:a16="http://schemas.microsoft.com/office/drawing/2014/main" id="{6A586C7C-44E4-9DDE-FBB0-BC843EE847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688563">
            <a:off x="3364541" y="5501870"/>
            <a:ext cx="689631" cy="689631"/>
          </a:xfrm>
          <a:prstGeom prst="rect">
            <a:avLst/>
          </a:prstGeom>
          <a:effectLst>
            <a:outerShdw blurRad="50800" dist="38100" dir="5400000" algn="t" rotWithShape="0">
              <a:prstClr val="black">
                <a:alpha val="40000"/>
              </a:prstClr>
            </a:outerShdw>
          </a:effectLst>
        </p:spPr>
      </p:pic>
      <p:pic>
        <p:nvPicPr>
          <p:cNvPr id="6" name="Imagen 5">
            <a:extLst>
              <a:ext uri="{FF2B5EF4-FFF2-40B4-BE49-F238E27FC236}">
                <a16:creationId xmlns:a16="http://schemas.microsoft.com/office/drawing/2014/main" id="{1CE01F82-053A-372B-80C6-66ED0E272E09}"/>
              </a:ext>
            </a:extLst>
          </p:cNvPr>
          <p:cNvPicPr>
            <a:picLocks noChangeAspect="1"/>
          </p:cNvPicPr>
          <p:nvPr/>
        </p:nvPicPr>
        <p:blipFill>
          <a:blip r:embed="rId4"/>
          <a:stretch>
            <a:fillRect/>
          </a:stretch>
        </p:blipFill>
        <p:spPr>
          <a:xfrm>
            <a:off x="7592064" y="2271940"/>
            <a:ext cx="3983280" cy="3882522"/>
          </a:xfrm>
          <a:prstGeom prst="rect">
            <a:avLst/>
          </a:prstGeom>
        </p:spPr>
      </p:pic>
      <p:sp>
        <p:nvSpPr>
          <p:cNvPr id="14" name="CuadroTexto 13">
            <a:extLst>
              <a:ext uri="{FF2B5EF4-FFF2-40B4-BE49-F238E27FC236}">
                <a16:creationId xmlns:a16="http://schemas.microsoft.com/office/drawing/2014/main" id="{65FED919-F7FB-ECCA-D689-631671454796}"/>
              </a:ext>
            </a:extLst>
          </p:cNvPr>
          <p:cNvSpPr txBox="1"/>
          <p:nvPr/>
        </p:nvSpPr>
        <p:spPr>
          <a:xfrm>
            <a:off x="3971290" y="5846685"/>
            <a:ext cx="4249420" cy="307777"/>
          </a:xfrm>
          <a:prstGeom prst="rect">
            <a:avLst/>
          </a:prstGeom>
          <a:noFill/>
        </p:spPr>
        <p:txBody>
          <a:bodyPr wrap="square">
            <a:spAutoFit/>
          </a:bodyPr>
          <a:lstStyle/>
          <a:p>
            <a:r>
              <a:rPr lang="pt-PT" sz="1400" dirty="0">
                <a:hlinkClick r:id="rId5"/>
              </a:rPr>
              <a:t>Homepage | Plantas Invasoras em Portugal</a:t>
            </a:r>
            <a:endParaRPr lang="pt-PT" sz="1400" dirty="0"/>
          </a:p>
        </p:txBody>
      </p:sp>
      <p:pic>
        <p:nvPicPr>
          <p:cNvPr id="16" name="Imagen 15">
            <a:extLst>
              <a:ext uri="{FF2B5EF4-FFF2-40B4-BE49-F238E27FC236}">
                <a16:creationId xmlns:a16="http://schemas.microsoft.com/office/drawing/2014/main" id="{FA476721-F72F-4C29-7F31-DD1E484018F1}"/>
              </a:ext>
            </a:extLst>
          </p:cNvPr>
          <p:cNvPicPr>
            <a:picLocks noChangeAspect="1"/>
          </p:cNvPicPr>
          <p:nvPr/>
        </p:nvPicPr>
        <p:blipFill>
          <a:blip r:embed="rId6"/>
          <a:stretch>
            <a:fillRect/>
          </a:stretch>
        </p:blipFill>
        <p:spPr>
          <a:xfrm>
            <a:off x="683526" y="599440"/>
            <a:ext cx="6792122" cy="4907280"/>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048749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22457528-7CD6-ED52-11EA-C9B84F228BE3}"/>
              </a:ext>
            </a:extLst>
          </p:cNvPr>
          <p:cNvSpPr>
            <a:spLocks noGrp="1"/>
          </p:cNvSpPr>
          <p:nvPr>
            <p:ph type="body" sz="quarter" idx="18"/>
          </p:nvPr>
        </p:nvSpPr>
        <p:spPr>
          <a:xfrm>
            <a:off x="344317" y="1586423"/>
            <a:ext cx="5203043" cy="3188778"/>
          </a:xfrm>
        </p:spPr>
        <p:txBody>
          <a:bodyPr/>
          <a:lstStyle/>
          <a:p>
            <a:pPr marL="0"/>
            <a:r>
              <a:rPr lang="pt-PT" dirty="0"/>
              <a:t>Existem formas </a:t>
            </a:r>
            <a:r>
              <a:rPr lang="pt-PT" dirty="0" err="1"/>
              <a:t>directas</a:t>
            </a:r>
            <a:r>
              <a:rPr lang="pt-PT" dirty="0"/>
              <a:t> e </a:t>
            </a:r>
            <a:r>
              <a:rPr lang="pt-PT" dirty="0" err="1"/>
              <a:t>indirectas</a:t>
            </a:r>
            <a:r>
              <a:rPr lang="pt-PT" dirty="0"/>
              <a:t> de </a:t>
            </a:r>
            <a:r>
              <a:rPr lang="pt-PT" dirty="0" err="1"/>
              <a:t>sobreexploração</a:t>
            </a:r>
            <a:r>
              <a:rPr lang="pt-PT" dirty="0"/>
              <a:t>. </a:t>
            </a:r>
          </a:p>
          <a:p>
            <a:pPr marL="0"/>
            <a:r>
              <a:rPr lang="pt-PT" dirty="0"/>
              <a:t>A </a:t>
            </a:r>
            <a:r>
              <a:rPr lang="pt-PT" dirty="0" err="1"/>
              <a:t>sobreexploração</a:t>
            </a:r>
            <a:r>
              <a:rPr lang="pt-PT" dirty="0"/>
              <a:t> direta refere-se à caça não sustentável e à caça furtiva ou colheita, quer para subsistência quer para comércio. </a:t>
            </a:r>
          </a:p>
          <a:p>
            <a:pPr marL="0"/>
            <a:r>
              <a:rPr lang="pt-PT" dirty="0"/>
              <a:t>A </a:t>
            </a:r>
            <a:r>
              <a:rPr lang="pt-PT" dirty="0" err="1"/>
              <a:t>sobreexploração</a:t>
            </a:r>
            <a:r>
              <a:rPr lang="pt-PT" dirty="0"/>
              <a:t> indireta ocorre quando espécies não-alvo são mortas de forma não intencional, por exemplo, como captura acessória na pesca.</a:t>
            </a:r>
            <a:endParaRPr lang="en-IE" b="1" dirty="0"/>
          </a:p>
        </p:txBody>
      </p:sp>
      <p:sp>
        <p:nvSpPr>
          <p:cNvPr id="13" name="Text Placeholder 12">
            <a:extLst>
              <a:ext uri="{FF2B5EF4-FFF2-40B4-BE49-F238E27FC236}">
                <a16:creationId xmlns:a16="http://schemas.microsoft.com/office/drawing/2014/main" id="{58516AC4-05D0-ED5F-3CC7-C1B0CDF0CE08}"/>
              </a:ext>
            </a:extLst>
          </p:cNvPr>
          <p:cNvSpPr>
            <a:spLocks noGrp="1"/>
          </p:cNvSpPr>
          <p:nvPr>
            <p:ph type="body" sz="quarter" idx="16"/>
          </p:nvPr>
        </p:nvSpPr>
        <p:spPr>
          <a:xfrm>
            <a:off x="344317" y="313027"/>
            <a:ext cx="5203043" cy="992652"/>
          </a:xfrm>
        </p:spPr>
        <p:txBody>
          <a:bodyPr/>
          <a:lstStyle/>
          <a:p>
            <a:r>
              <a:rPr lang="en-IE" dirty="0"/>
              <a:t>3) </a:t>
            </a:r>
            <a:r>
              <a:rPr lang="en-IE" dirty="0" err="1"/>
              <a:t>Sobreexploração</a:t>
            </a:r>
            <a:r>
              <a:rPr lang="en-IE" dirty="0"/>
              <a:t> (</a:t>
            </a:r>
            <a:r>
              <a:rPr lang="en-IE" dirty="0" err="1"/>
              <a:t>pesca</a:t>
            </a:r>
            <a:r>
              <a:rPr lang="en-IE" dirty="0"/>
              <a:t> e </a:t>
            </a:r>
            <a:r>
              <a:rPr lang="en-IE" dirty="0" err="1"/>
              <a:t>caça</a:t>
            </a:r>
            <a:r>
              <a:rPr lang="en-IE" dirty="0"/>
              <a:t> </a:t>
            </a:r>
            <a:r>
              <a:rPr lang="en-IE" dirty="0" err="1"/>
              <a:t>excessivas</a:t>
            </a:r>
            <a:r>
              <a:rPr lang="en-IE" dirty="0"/>
              <a:t>) </a:t>
            </a:r>
          </a:p>
        </p:txBody>
      </p:sp>
      <p:pic>
        <p:nvPicPr>
          <p:cNvPr id="17" name="Picture Placeholder 16">
            <a:extLst>
              <a:ext uri="{FF2B5EF4-FFF2-40B4-BE49-F238E27FC236}">
                <a16:creationId xmlns:a16="http://schemas.microsoft.com/office/drawing/2014/main" id="{6D5602CC-38F8-B8B2-60C4-E82568D15D28}"/>
              </a:ext>
            </a:extLst>
          </p:cNvPr>
          <p:cNvPicPr>
            <a:picLocks noGrp="1" noChangeAspect="1"/>
          </p:cNvPicPr>
          <p:nvPr>
            <p:ph type="pic" sz="quarter" idx="19"/>
          </p:nvPr>
        </p:nvPicPr>
        <p:blipFill>
          <a:blip r:embed="rId3"/>
          <a:srcRect l="23949" r="23949"/>
          <a:stretch/>
        </p:blipFill>
        <p:spPr>
          <a:xfrm>
            <a:off x="6083676" y="0"/>
            <a:ext cx="5361066" cy="6858000"/>
          </a:xfrm>
        </p:spPr>
      </p:pic>
    </p:spTree>
    <p:extLst>
      <p:ext uri="{BB962C8B-B14F-4D97-AF65-F5344CB8AC3E}">
        <p14:creationId xmlns:p14="http://schemas.microsoft.com/office/powerpoint/2010/main" val="2871350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22457528-7CD6-ED52-11EA-C9B84F228BE3}"/>
              </a:ext>
            </a:extLst>
          </p:cNvPr>
          <p:cNvSpPr>
            <a:spLocks noGrp="1"/>
          </p:cNvSpPr>
          <p:nvPr>
            <p:ph type="body" sz="quarter" idx="18"/>
          </p:nvPr>
        </p:nvSpPr>
        <p:spPr>
          <a:xfrm>
            <a:off x="325215" y="1185731"/>
            <a:ext cx="5018945" cy="3040830"/>
          </a:xfrm>
        </p:spPr>
        <p:txBody>
          <a:bodyPr/>
          <a:lstStyle/>
          <a:p>
            <a:pPr marL="0"/>
            <a:r>
              <a:rPr lang="pt-PT" dirty="0"/>
              <a:t>A poluição pode afetar diretamente uma espécie, tornando o ambiente inadequado para a sua sobrevivência (é o que acontece, por exemplo, no caso de um derrame de petróleo). </a:t>
            </a:r>
          </a:p>
          <a:p>
            <a:pPr marL="0"/>
            <a:r>
              <a:rPr lang="pt-PT" dirty="0"/>
              <a:t>Pode também afetar uma espécie indiretamente, ao afetar a disponibilidade de alimentos ou o desempenho reprodutivo, reduzindo assim os números da população ao longo do tempo.</a:t>
            </a:r>
            <a:endParaRPr lang="en-IE" b="1" dirty="0"/>
          </a:p>
        </p:txBody>
      </p:sp>
      <p:sp>
        <p:nvSpPr>
          <p:cNvPr id="13" name="Text Placeholder 12">
            <a:extLst>
              <a:ext uri="{FF2B5EF4-FFF2-40B4-BE49-F238E27FC236}">
                <a16:creationId xmlns:a16="http://schemas.microsoft.com/office/drawing/2014/main" id="{58516AC4-05D0-ED5F-3CC7-C1B0CDF0CE08}"/>
              </a:ext>
            </a:extLst>
          </p:cNvPr>
          <p:cNvSpPr>
            <a:spLocks noGrp="1"/>
          </p:cNvSpPr>
          <p:nvPr>
            <p:ph type="body" sz="quarter" idx="16"/>
          </p:nvPr>
        </p:nvSpPr>
        <p:spPr>
          <a:xfrm>
            <a:off x="325215" y="323187"/>
            <a:ext cx="5678399" cy="992652"/>
          </a:xfrm>
        </p:spPr>
        <p:txBody>
          <a:bodyPr/>
          <a:lstStyle/>
          <a:p>
            <a:r>
              <a:rPr lang="en-IE" dirty="0"/>
              <a:t>4) </a:t>
            </a:r>
            <a:r>
              <a:rPr lang="en-IE" dirty="0" err="1"/>
              <a:t>Poluição</a:t>
            </a:r>
            <a:r>
              <a:rPr lang="en-IE" dirty="0"/>
              <a:t> </a:t>
            </a:r>
          </a:p>
        </p:txBody>
      </p:sp>
      <p:pic>
        <p:nvPicPr>
          <p:cNvPr id="17" name="Picture Placeholder 16">
            <a:extLst>
              <a:ext uri="{FF2B5EF4-FFF2-40B4-BE49-F238E27FC236}">
                <a16:creationId xmlns:a16="http://schemas.microsoft.com/office/drawing/2014/main" id="{6D5602CC-38F8-B8B2-60C4-E82568D15D28}"/>
              </a:ext>
            </a:extLst>
          </p:cNvPr>
          <p:cNvPicPr>
            <a:picLocks noGrp="1" noChangeAspect="1"/>
          </p:cNvPicPr>
          <p:nvPr>
            <p:ph type="pic" sz="quarter" idx="19"/>
          </p:nvPr>
        </p:nvPicPr>
        <p:blipFill>
          <a:blip r:embed="rId3"/>
          <a:srcRect t="7359" b="7359"/>
          <a:stretch/>
        </p:blipFill>
        <p:spPr>
          <a:xfrm>
            <a:off x="6083676" y="0"/>
            <a:ext cx="5361066" cy="6858000"/>
          </a:xfrm>
        </p:spPr>
      </p:pic>
    </p:spTree>
    <p:extLst>
      <p:ext uri="{BB962C8B-B14F-4D97-AF65-F5344CB8AC3E}">
        <p14:creationId xmlns:p14="http://schemas.microsoft.com/office/powerpoint/2010/main" val="21360119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22457528-7CD6-ED52-11EA-C9B84F228BE3}"/>
              </a:ext>
            </a:extLst>
          </p:cNvPr>
          <p:cNvSpPr>
            <a:spLocks noGrp="1"/>
          </p:cNvSpPr>
          <p:nvPr>
            <p:ph type="body" sz="quarter" idx="18"/>
          </p:nvPr>
        </p:nvSpPr>
        <p:spPr>
          <a:xfrm>
            <a:off x="325215" y="1023523"/>
            <a:ext cx="5361066" cy="4117437"/>
          </a:xfrm>
        </p:spPr>
        <p:txBody>
          <a:bodyPr/>
          <a:lstStyle/>
          <a:p>
            <a:pPr marL="0"/>
            <a:r>
              <a:rPr lang="pt-PT" dirty="0"/>
              <a:t>À medida que as temperaturas mudam, algumas espécies terão de se adaptar, deslocando a sua área de distribuição para um clima mais adequado. Os efeitos das alterações climáticas nas espécies são frequentemente indiretos. </a:t>
            </a:r>
          </a:p>
          <a:p>
            <a:pPr marL="0"/>
            <a:r>
              <a:rPr lang="pt-PT" dirty="0"/>
              <a:t>As alterações da temperatura podem confundir os sinais que desencadeiam eventos sazonais como a migração e a reprodução, fazendo com que estes eventos ocorram na altura errada (por exemplo, desalinhando a reprodução e o período de maior disponibilidade de alimentos num habitat específico).</a:t>
            </a:r>
            <a:endParaRPr lang="en-IE" b="1" dirty="0"/>
          </a:p>
        </p:txBody>
      </p:sp>
      <p:sp>
        <p:nvSpPr>
          <p:cNvPr id="13" name="Text Placeholder 12">
            <a:extLst>
              <a:ext uri="{FF2B5EF4-FFF2-40B4-BE49-F238E27FC236}">
                <a16:creationId xmlns:a16="http://schemas.microsoft.com/office/drawing/2014/main" id="{58516AC4-05D0-ED5F-3CC7-C1B0CDF0CE08}"/>
              </a:ext>
            </a:extLst>
          </p:cNvPr>
          <p:cNvSpPr>
            <a:spLocks noGrp="1"/>
          </p:cNvSpPr>
          <p:nvPr>
            <p:ph type="body" sz="quarter" idx="16"/>
          </p:nvPr>
        </p:nvSpPr>
        <p:spPr>
          <a:xfrm>
            <a:off x="325215" y="313027"/>
            <a:ext cx="5678399" cy="992652"/>
          </a:xfrm>
        </p:spPr>
        <p:txBody>
          <a:bodyPr/>
          <a:lstStyle/>
          <a:p>
            <a:r>
              <a:rPr lang="en-IE" dirty="0"/>
              <a:t>5) </a:t>
            </a:r>
            <a:r>
              <a:rPr lang="en-IE" dirty="0" err="1"/>
              <a:t>Alterações</a:t>
            </a:r>
            <a:r>
              <a:rPr lang="en-IE" dirty="0"/>
              <a:t> </a:t>
            </a:r>
            <a:r>
              <a:rPr lang="en-IE" dirty="0" err="1"/>
              <a:t>climáticas</a:t>
            </a:r>
            <a:r>
              <a:rPr lang="en-IE" dirty="0"/>
              <a:t> </a:t>
            </a:r>
          </a:p>
        </p:txBody>
      </p:sp>
      <p:pic>
        <p:nvPicPr>
          <p:cNvPr id="17" name="Picture Placeholder 16">
            <a:extLst>
              <a:ext uri="{FF2B5EF4-FFF2-40B4-BE49-F238E27FC236}">
                <a16:creationId xmlns:a16="http://schemas.microsoft.com/office/drawing/2014/main" id="{6D5602CC-38F8-B8B2-60C4-E82568D15D28}"/>
              </a:ext>
            </a:extLst>
          </p:cNvPr>
          <p:cNvPicPr>
            <a:picLocks noGrp="1" noChangeAspect="1"/>
          </p:cNvPicPr>
          <p:nvPr>
            <p:ph type="pic" sz="quarter" idx="19"/>
          </p:nvPr>
        </p:nvPicPr>
        <p:blipFill>
          <a:blip r:embed="rId3"/>
          <a:srcRect l="23949" r="23949"/>
          <a:stretch/>
        </p:blipFill>
        <p:spPr>
          <a:xfrm>
            <a:off x="6083676" y="0"/>
            <a:ext cx="5361066" cy="6858000"/>
          </a:xfrm>
        </p:spPr>
      </p:pic>
    </p:spTree>
    <p:extLst>
      <p:ext uri="{BB962C8B-B14F-4D97-AF65-F5344CB8AC3E}">
        <p14:creationId xmlns:p14="http://schemas.microsoft.com/office/powerpoint/2010/main" val="17162674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D1EC964-9041-F464-FF70-EBA953CAF162}"/>
              </a:ext>
            </a:extLst>
          </p:cNvPr>
          <p:cNvSpPr txBox="1"/>
          <p:nvPr/>
        </p:nvSpPr>
        <p:spPr>
          <a:xfrm>
            <a:off x="1028700" y="1967266"/>
            <a:ext cx="2628900" cy="2547257"/>
          </a:xfrm>
          <a:prstGeom prst="rect">
            <a:avLst/>
          </a:prstGeom>
          <a:noFill/>
        </p:spPr>
        <p:txBody>
          <a:bodyPr vert="horz" lIns="91440" tIns="45720" rIns="91440" bIns="45720" rtlCol="0" anchor="ctr">
            <a:normAutofit fontScale="92500" lnSpcReduction="20000"/>
          </a:bodyPr>
          <a:lstStyle/>
          <a:p>
            <a:pPr algn="ctr">
              <a:lnSpc>
                <a:spcPct val="90000"/>
              </a:lnSpc>
              <a:spcBef>
                <a:spcPct val="0"/>
              </a:spcBef>
              <a:spcAft>
                <a:spcPts val="600"/>
              </a:spcAft>
            </a:pPr>
            <a:r>
              <a:rPr lang="pt-PT" sz="2500" b="1" kern="1200" dirty="0">
                <a:solidFill>
                  <a:srgbClr val="FFFFFF"/>
                </a:solidFill>
                <a:latin typeface="+mj-lt"/>
                <a:ea typeface="+mj-ea"/>
                <a:cs typeface="+mj-cs"/>
              </a:rPr>
              <a:t>Tal como as alterações climáticas, a perda de biodiversidade é de natureza antropogénica, o que significa que é impulsionada pela </a:t>
            </a:r>
            <a:r>
              <a:rPr lang="pt-PT" sz="2500" b="1" kern="1200" dirty="0" err="1">
                <a:solidFill>
                  <a:srgbClr val="FFFFFF"/>
                </a:solidFill>
                <a:latin typeface="+mj-lt"/>
                <a:ea typeface="+mj-ea"/>
                <a:cs typeface="+mj-cs"/>
              </a:rPr>
              <a:t>actividade</a:t>
            </a:r>
            <a:r>
              <a:rPr lang="pt-PT" sz="2500" b="1" kern="1200" dirty="0">
                <a:solidFill>
                  <a:srgbClr val="FFFFFF"/>
                </a:solidFill>
                <a:latin typeface="+mj-lt"/>
                <a:ea typeface="+mj-ea"/>
                <a:cs typeface="+mj-cs"/>
              </a:rPr>
              <a:t> humana. </a:t>
            </a:r>
            <a:endParaRPr lang="en-US" sz="2500" b="1" kern="1200" dirty="0">
              <a:solidFill>
                <a:srgbClr val="FFFFFF"/>
              </a:solidFill>
              <a:latin typeface="+mj-lt"/>
              <a:ea typeface="+mj-ea"/>
              <a:cs typeface="+mj-cs"/>
            </a:endParaRPr>
          </a:p>
        </p:txBody>
      </p:sp>
      <p:pic>
        <p:nvPicPr>
          <p:cNvPr id="4" name="Picture 3" descr="Map&#10;&#10;Description automatically generated with low confidence">
            <a:extLst>
              <a:ext uri="{FF2B5EF4-FFF2-40B4-BE49-F238E27FC236}">
                <a16:creationId xmlns:a16="http://schemas.microsoft.com/office/drawing/2014/main" id="{D869C91D-2A78-0056-5BF4-9296D777A3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77316" y="939968"/>
            <a:ext cx="6665284" cy="5332228"/>
          </a:xfrm>
          <a:prstGeom prst="rect">
            <a:avLst/>
          </a:prstGeom>
        </p:spPr>
      </p:pic>
      <p:sp>
        <p:nvSpPr>
          <p:cNvPr id="6" name="Rectangle 5">
            <a:extLst>
              <a:ext uri="{FF2B5EF4-FFF2-40B4-BE49-F238E27FC236}">
                <a16:creationId xmlns:a16="http://schemas.microsoft.com/office/drawing/2014/main" id="{5071A4DA-F53C-59AA-E9E7-C642F406B77A}"/>
              </a:ext>
            </a:extLst>
          </p:cNvPr>
          <p:cNvSpPr/>
          <p:nvPr/>
        </p:nvSpPr>
        <p:spPr>
          <a:xfrm>
            <a:off x="2760339" y="5830912"/>
            <a:ext cx="1972399" cy="307777"/>
          </a:xfrm>
          <a:prstGeom prst="rect">
            <a:avLst/>
          </a:prstGeom>
        </p:spPr>
        <p:txBody>
          <a:bodyPr wrap="none">
            <a:spAutoFit/>
          </a:bodyPr>
          <a:lstStyle/>
          <a:p>
            <a:r>
              <a:rPr lang="en-IE" sz="1400" dirty="0">
                <a:hlinkClick r:id="rId3"/>
              </a:rPr>
              <a:t>https://xkcd.com/1338/</a:t>
            </a:r>
            <a:r>
              <a:rPr lang="en-IE" sz="1400" dirty="0"/>
              <a:t> </a:t>
            </a:r>
          </a:p>
        </p:txBody>
      </p:sp>
      <p:sp>
        <p:nvSpPr>
          <p:cNvPr id="2" name="CuadroTexto 1">
            <a:extLst>
              <a:ext uri="{FF2B5EF4-FFF2-40B4-BE49-F238E27FC236}">
                <a16:creationId xmlns:a16="http://schemas.microsoft.com/office/drawing/2014/main" id="{F2A1B528-2A20-47FD-1DDC-14BA3F4FD8F9}"/>
              </a:ext>
            </a:extLst>
          </p:cNvPr>
          <p:cNvSpPr txBox="1"/>
          <p:nvPr/>
        </p:nvSpPr>
        <p:spPr>
          <a:xfrm>
            <a:off x="6001481" y="478303"/>
            <a:ext cx="4087399" cy="461665"/>
          </a:xfrm>
          <a:prstGeom prst="rect">
            <a:avLst/>
          </a:prstGeom>
          <a:solidFill>
            <a:schemeClr val="bg1"/>
          </a:solidFill>
        </p:spPr>
        <p:txBody>
          <a:bodyPr wrap="square" rtlCol="0">
            <a:spAutoFit/>
          </a:bodyPr>
          <a:lstStyle/>
          <a:p>
            <a:pPr algn="ctr"/>
            <a:r>
              <a:rPr lang="pt-PT" sz="2400" dirty="0">
                <a:solidFill>
                  <a:srgbClr val="000000"/>
                </a:solidFill>
              </a:rPr>
              <a:t>Mamíferos Terrestres por Peso</a:t>
            </a:r>
          </a:p>
        </p:txBody>
      </p:sp>
      <p:sp>
        <p:nvSpPr>
          <p:cNvPr id="3" name="CuadroTexto 2">
            <a:extLst>
              <a:ext uri="{FF2B5EF4-FFF2-40B4-BE49-F238E27FC236}">
                <a16:creationId xmlns:a16="http://schemas.microsoft.com/office/drawing/2014/main" id="{E116CA00-D0BA-3ADF-2F63-77576159189F}"/>
              </a:ext>
            </a:extLst>
          </p:cNvPr>
          <p:cNvSpPr txBox="1"/>
          <p:nvPr/>
        </p:nvSpPr>
        <p:spPr>
          <a:xfrm>
            <a:off x="4405884" y="1914680"/>
            <a:ext cx="1209040" cy="369332"/>
          </a:xfrm>
          <a:prstGeom prst="rect">
            <a:avLst/>
          </a:prstGeom>
          <a:solidFill>
            <a:schemeClr val="bg1"/>
          </a:solidFill>
        </p:spPr>
        <p:txBody>
          <a:bodyPr wrap="square" rtlCol="0">
            <a:spAutoFit/>
          </a:bodyPr>
          <a:lstStyle/>
          <a:p>
            <a:pPr algn="ctr"/>
            <a:r>
              <a:rPr lang="pt-PT" dirty="0">
                <a:solidFill>
                  <a:srgbClr val="EB7339"/>
                </a:solidFill>
              </a:rPr>
              <a:t>bovinos</a:t>
            </a:r>
          </a:p>
        </p:txBody>
      </p:sp>
      <p:sp>
        <p:nvSpPr>
          <p:cNvPr id="5" name="CuadroTexto 4">
            <a:extLst>
              <a:ext uri="{FF2B5EF4-FFF2-40B4-BE49-F238E27FC236}">
                <a16:creationId xmlns:a16="http://schemas.microsoft.com/office/drawing/2014/main" id="{61C2F381-4128-8536-852F-222B14BAA06D}"/>
              </a:ext>
            </a:extLst>
          </p:cNvPr>
          <p:cNvSpPr txBox="1"/>
          <p:nvPr/>
        </p:nvSpPr>
        <p:spPr>
          <a:xfrm>
            <a:off x="10474960" y="1903739"/>
            <a:ext cx="816738" cy="369332"/>
          </a:xfrm>
          <a:prstGeom prst="rect">
            <a:avLst/>
          </a:prstGeom>
          <a:solidFill>
            <a:schemeClr val="bg1"/>
          </a:solidFill>
        </p:spPr>
        <p:txBody>
          <a:bodyPr wrap="square" rtlCol="0">
            <a:spAutoFit/>
          </a:bodyPr>
          <a:lstStyle/>
          <a:p>
            <a:pPr algn="ctr"/>
            <a:r>
              <a:rPr lang="pt-PT" dirty="0">
                <a:solidFill>
                  <a:srgbClr val="EB7339"/>
                </a:solidFill>
              </a:rPr>
              <a:t>porcos</a:t>
            </a:r>
          </a:p>
        </p:txBody>
      </p:sp>
      <p:sp>
        <p:nvSpPr>
          <p:cNvPr id="7" name="CuadroTexto 6">
            <a:extLst>
              <a:ext uri="{FF2B5EF4-FFF2-40B4-BE49-F238E27FC236}">
                <a16:creationId xmlns:a16="http://schemas.microsoft.com/office/drawing/2014/main" id="{0623D005-62AC-02A0-068E-01C499FF35D5}"/>
              </a:ext>
            </a:extLst>
          </p:cNvPr>
          <p:cNvSpPr txBox="1"/>
          <p:nvPr/>
        </p:nvSpPr>
        <p:spPr>
          <a:xfrm>
            <a:off x="10625862" y="2401579"/>
            <a:ext cx="816738" cy="369332"/>
          </a:xfrm>
          <a:prstGeom prst="rect">
            <a:avLst/>
          </a:prstGeom>
          <a:solidFill>
            <a:schemeClr val="bg1"/>
          </a:solidFill>
        </p:spPr>
        <p:txBody>
          <a:bodyPr wrap="square" rtlCol="0">
            <a:spAutoFit/>
          </a:bodyPr>
          <a:lstStyle/>
          <a:p>
            <a:pPr algn="ctr"/>
            <a:r>
              <a:rPr lang="pt-PT" dirty="0">
                <a:solidFill>
                  <a:srgbClr val="EB7339"/>
                </a:solidFill>
              </a:rPr>
              <a:t>cabras</a:t>
            </a:r>
          </a:p>
        </p:txBody>
      </p:sp>
      <p:sp>
        <p:nvSpPr>
          <p:cNvPr id="8" name="CuadroTexto 7">
            <a:extLst>
              <a:ext uri="{FF2B5EF4-FFF2-40B4-BE49-F238E27FC236}">
                <a16:creationId xmlns:a16="http://schemas.microsoft.com/office/drawing/2014/main" id="{2B3DD005-40C0-159A-3231-78D896D18CA3}"/>
              </a:ext>
            </a:extLst>
          </p:cNvPr>
          <p:cNvSpPr txBox="1"/>
          <p:nvPr/>
        </p:nvSpPr>
        <p:spPr>
          <a:xfrm>
            <a:off x="10474960" y="5307339"/>
            <a:ext cx="1012218" cy="369332"/>
          </a:xfrm>
          <a:prstGeom prst="rect">
            <a:avLst/>
          </a:prstGeom>
          <a:solidFill>
            <a:schemeClr val="bg1"/>
          </a:solidFill>
        </p:spPr>
        <p:txBody>
          <a:bodyPr wrap="square" rtlCol="0">
            <a:spAutoFit/>
          </a:bodyPr>
          <a:lstStyle/>
          <a:p>
            <a:pPr algn="ctr"/>
            <a:r>
              <a:rPr lang="pt-PT" dirty="0">
                <a:solidFill>
                  <a:srgbClr val="EB7339"/>
                </a:solidFill>
              </a:rPr>
              <a:t>ovelhas</a:t>
            </a:r>
          </a:p>
        </p:txBody>
      </p:sp>
      <p:sp>
        <p:nvSpPr>
          <p:cNvPr id="9" name="CuadroTexto 8">
            <a:extLst>
              <a:ext uri="{FF2B5EF4-FFF2-40B4-BE49-F238E27FC236}">
                <a16:creationId xmlns:a16="http://schemas.microsoft.com/office/drawing/2014/main" id="{4D7EB782-D1D7-4F9C-77F8-13BDED27C0DF}"/>
              </a:ext>
            </a:extLst>
          </p:cNvPr>
          <p:cNvSpPr txBox="1"/>
          <p:nvPr/>
        </p:nvSpPr>
        <p:spPr>
          <a:xfrm>
            <a:off x="9784002" y="5706415"/>
            <a:ext cx="1012218" cy="369332"/>
          </a:xfrm>
          <a:prstGeom prst="rect">
            <a:avLst/>
          </a:prstGeom>
          <a:noFill/>
        </p:spPr>
        <p:txBody>
          <a:bodyPr wrap="square" rtlCol="0">
            <a:spAutoFit/>
          </a:bodyPr>
          <a:lstStyle/>
          <a:p>
            <a:pPr algn="ctr"/>
            <a:r>
              <a:rPr lang="pt-PT" dirty="0">
                <a:solidFill>
                  <a:srgbClr val="EB7339"/>
                </a:solidFill>
              </a:rPr>
              <a:t>cavalos</a:t>
            </a:r>
          </a:p>
        </p:txBody>
      </p:sp>
      <p:sp>
        <p:nvSpPr>
          <p:cNvPr id="11" name="CuadroTexto 10">
            <a:extLst>
              <a:ext uri="{FF2B5EF4-FFF2-40B4-BE49-F238E27FC236}">
                <a16:creationId xmlns:a16="http://schemas.microsoft.com/office/drawing/2014/main" id="{95E1BE18-F9F1-BC6E-EC71-A8249EEB6738}"/>
              </a:ext>
            </a:extLst>
          </p:cNvPr>
          <p:cNvSpPr txBox="1"/>
          <p:nvPr/>
        </p:nvSpPr>
        <p:spPr>
          <a:xfrm>
            <a:off x="6001481" y="5778326"/>
            <a:ext cx="1266371" cy="369332"/>
          </a:xfrm>
          <a:prstGeom prst="rect">
            <a:avLst/>
          </a:prstGeom>
          <a:noFill/>
        </p:spPr>
        <p:txBody>
          <a:bodyPr wrap="square" rtlCol="0">
            <a:spAutoFit/>
          </a:bodyPr>
          <a:lstStyle/>
          <a:p>
            <a:pPr algn="ctr"/>
            <a:r>
              <a:rPr lang="pt-PT" dirty="0">
                <a:solidFill>
                  <a:srgbClr val="EB7339"/>
                </a:solidFill>
              </a:rPr>
              <a:t>elefantes</a:t>
            </a:r>
          </a:p>
        </p:txBody>
      </p:sp>
      <p:sp>
        <p:nvSpPr>
          <p:cNvPr id="12" name="CuadroTexto 11">
            <a:extLst>
              <a:ext uri="{FF2B5EF4-FFF2-40B4-BE49-F238E27FC236}">
                <a16:creationId xmlns:a16="http://schemas.microsoft.com/office/drawing/2014/main" id="{57DFC5D4-EB03-1A13-8AEC-A68E2225191C}"/>
              </a:ext>
            </a:extLst>
          </p:cNvPr>
          <p:cNvSpPr txBox="1"/>
          <p:nvPr/>
        </p:nvSpPr>
        <p:spPr>
          <a:xfrm>
            <a:off x="7227300" y="3298113"/>
            <a:ext cx="1635760" cy="523220"/>
          </a:xfrm>
          <a:prstGeom prst="rect">
            <a:avLst/>
          </a:prstGeom>
          <a:noFill/>
        </p:spPr>
        <p:txBody>
          <a:bodyPr wrap="square" rtlCol="0">
            <a:spAutoFit/>
          </a:bodyPr>
          <a:lstStyle/>
          <a:p>
            <a:pPr algn="ctr"/>
            <a:r>
              <a:rPr lang="pt-PT" sz="2800" b="1" dirty="0">
                <a:solidFill>
                  <a:schemeClr val="bg1"/>
                </a:solidFill>
              </a:rPr>
              <a:t>humanos</a:t>
            </a:r>
          </a:p>
        </p:txBody>
      </p:sp>
      <p:pic>
        <p:nvPicPr>
          <p:cNvPr id="13" name="Gráfico 12" descr="Flecha: curva ligera con relleno sólido">
            <a:extLst>
              <a:ext uri="{FF2B5EF4-FFF2-40B4-BE49-F238E27FC236}">
                <a16:creationId xmlns:a16="http://schemas.microsoft.com/office/drawing/2014/main" id="{681905B8-B770-E185-CFC5-88684B127E6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688563">
            <a:off x="2122158" y="5553716"/>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927799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74637D4-76F1-B763-AE01-EDEC5E54CAA0}"/>
              </a:ext>
            </a:extLst>
          </p:cNvPr>
          <p:cNvSpPr>
            <a:spLocks noGrp="1"/>
          </p:cNvSpPr>
          <p:nvPr>
            <p:ph type="body" sz="quarter" idx="10"/>
          </p:nvPr>
        </p:nvSpPr>
        <p:spPr>
          <a:xfrm>
            <a:off x="1075700" y="333737"/>
            <a:ext cx="10466060" cy="936263"/>
          </a:xfrm>
        </p:spPr>
        <p:txBody>
          <a:bodyPr/>
          <a:lstStyle/>
          <a:p>
            <a:r>
              <a:rPr lang="pt-PT" dirty="0"/>
              <a:t>É necessária uma ação imediata para travar a crise da extinção</a:t>
            </a:r>
            <a:endParaRPr lang="en-IE" dirty="0"/>
          </a:p>
        </p:txBody>
      </p:sp>
      <p:pic>
        <p:nvPicPr>
          <p:cNvPr id="7" name="Online Media 6" title="We need IMMEDIATE action to stop extinction crisis, David Attenborough - BBC">
            <a:hlinkClick r:id="" action="ppaction://media"/>
            <a:extLst>
              <a:ext uri="{FF2B5EF4-FFF2-40B4-BE49-F238E27FC236}">
                <a16:creationId xmlns:a16="http://schemas.microsoft.com/office/drawing/2014/main" id="{1FCFB7AE-5EB5-2B01-F1E2-46651C87450D}"/>
              </a:ext>
            </a:extLst>
          </p:cNvPr>
          <p:cNvPicPr>
            <a:picLocks noRot="1" noChangeAspect="1"/>
          </p:cNvPicPr>
          <p:nvPr>
            <a:videoFile r:link="rId1"/>
          </p:nvPr>
        </p:nvPicPr>
        <p:blipFill>
          <a:blip r:embed="rId3"/>
          <a:stretch>
            <a:fillRect/>
          </a:stretch>
        </p:blipFill>
        <p:spPr>
          <a:xfrm>
            <a:off x="1828084" y="1616479"/>
            <a:ext cx="7049061" cy="3982720"/>
          </a:xfrm>
          <a:prstGeom prst="rect">
            <a:avLst/>
          </a:prstGeom>
          <a:effectLst>
            <a:outerShdw blurRad="50800" dist="38100" dir="5400000" algn="t" rotWithShape="0">
              <a:prstClr val="black">
                <a:alpha val="40000"/>
              </a:prstClr>
            </a:outerShdw>
          </a:effectLst>
        </p:spPr>
      </p:pic>
      <p:sp>
        <p:nvSpPr>
          <p:cNvPr id="9" name="TextBox 8">
            <a:extLst>
              <a:ext uri="{FF2B5EF4-FFF2-40B4-BE49-F238E27FC236}">
                <a16:creationId xmlns:a16="http://schemas.microsoft.com/office/drawing/2014/main" id="{FD4C7B0E-9CD2-B6F9-3084-B37D92303AF3}"/>
              </a:ext>
            </a:extLst>
          </p:cNvPr>
          <p:cNvSpPr txBox="1"/>
          <p:nvPr/>
        </p:nvSpPr>
        <p:spPr>
          <a:xfrm>
            <a:off x="2435121" y="5796698"/>
            <a:ext cx="6690578" cy="307777"/>
          </a:xfrm>
          <a:prstGeom prst="rect">
            <a:avLst/>
          </a:prstGeom>
          <a:noFill/>
        </p:spPr>
        <p:txBody>
          <a:bodyPr wrap="square" rtlCol="0">
            <a:spAutoFit/>
          </a:bodyPr>
          <a:lstStyle/>
          <a:p>
            <a:r>
              <a:rPr lang="en-US" sz="1400" dirty="0">
                <a:hlinkClick r:id="rId4"/>
              </a:rPr>
              <a:t>We need IMMEDIATE action to stop extinction crisis, David Attenborough - BBC - YouTube</a:t>
            </a:r>
            <a:endParaRPr lang="en-IE" sz="1400" dirty="0"/>
          </a:p>
        </p:txBody>
      </p:sp>
      <p:pic>
        <p:nvPicPr>
          <p:cNvPr id="2" name="Gráfico 1" descr="Flecha: curva ligera con relleno sólido">
            <a:extLst>
              <a:ext uri="{FF2B5EF4-FFF2-40B4-BE49-F238E27FC236}">
                <a16:creationId xmlns:a16="http://schemas.microsoft.com/office/drawing/2014/main" id="{EEA95448-D42B-B69B-002D-CC7ED7A2F34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688563">
            <a:off x="1762988" y="5456199"/>
            <a:ext cx="689631" cy="689631"/>
          </a:xfrm>
          <a:prstGeom prst="rect">
            <a:avLst/>
          </a:prstGeom>
          <a:effectLst>
            <a:outerShdw blurRad="50800" dist="38100" dir="5400000" algn="t" rotWithShape="0">
              <a:prstClr val="black">
                <a:alpha val="40000"/>
              </a:prstClr>
            </a:outerShdw>
          </a:effectLst>
        </p:spPr>
      </p:pic>
      <p:sp>
        <p:nvSpPr>
          <p:cNvPr id="3" name="Bocadillo: ovalado 2">
            <a:extLst>
              <a:ext uri="{FF2B5EF4-FFF2-40B4-BE49-F238E27FC236}">
                <a16:creationId xmlns:a16="http://schemas.microsoft.com/office/drawing/2014/main" id="{ED4D0807-34E7-883F-89C8-2A6AB05C7664}"/>
              </a:ext>
            </a:extLst>
          </p:cNvPr>
          <p:cNvSpPr/>
          <p:nvPr/>
        </p:nvSpPr>
        <p:spPr>
          <a:xfrm>
            <a:off x="9002791" y="2570481"/>
            <a:ext cx="2660889" cy="2042159"/>
          </a:xfrm>
          <a:prstGeom prst="wedgeEllipseCallout">
            <a:avLst>
              <a:gd name="adj1" fmla="val 48510"/>
              <a:gd name="adj2" fmla="val -70165"/>
            </a:avLst>
          </a:prstGeom>
          <a:solidFill>
            <a:schemeClr val="accent6">
              <a:lumMod val="75000"/>
            </a:schemeClr>
          </a:solidFill>
          <a:ln>
            <a:noFill/>
          </a:ln>
          <a:effectLst>
            <a:glow rad="228600">
              <a:schemeClr val="accent1">
                <a:satMod val="175000"/>
                <a:alpha val="40000"/>
              </a:schemeClr>
            </a:glow>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PT" sz="1400" dirty="0">
                <a:solidFill>
                  <a:srgbClr val="354F92"/>
                </a:solidFill>
                <a:latin typeface="Calibri" panose="020F0502020204030204" pitchFamily="34" charset="0"/>
                <a:ea typeface="Calibri" panose="020F0502020204030204" pitchFamily="34" charset="0"/>
                <a:cs typeface="Calibri" panose="020F0502020204030204" pitchFamily="34" charset="0"/>
              </a:rPr>
              <a:t>Este vídeo apresenta-se em inglês. Pode selecionar “legendas automáticas” e depois, em “definições”, escolher Português</a:t>
            </a:r>
          </a:p>
        </p:txBody>
      </p:sp>
    </p:spTree>
    <p:extLst>
      <p:ext uri="{BB962C8B-B14F-4D97-AF65-F5344CB8AC3E}">
        <p14:creationId xmlns:p14="http://schemas.microsoft.com/office/powerpoint/2010/main" val="27737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7E8EADEF-9988-CE6F-8E5A-9216FB5A442B}"/>
              </a:ext>
            </a:extLst>
          </p:cNvPr>
          <p:cNvPicPr>
            <a:picLocks noGrp="1" noChangeAspect="1"/>
          </p:cNvPicPr>
          <p:nvPr>
            <p:ph type="pic" sz="quarter" idx="11"/>
          </p:nvPr>
        </p:nvPicPr>
        <p:blipFill>
          <a:blip r:embed="rId3"/>
          <a:srcRect t="1445" b="1445"/>
          <a:stretch/>
        </p:blipFill>
        <p:spPr>
          <a:xfrm>
            <a:off x="2225039" y="1678543"/>
            <a:ext cx="9151495" cy="4651380"/>
          </a:xfrm>
          <a:effectLst>
            <a:outerShdw blurRad="50800" dist="38100" dir="5400000" algn="t" rotWithShape="0">
              <a:prstClr val="black">
                <a:alpha val="40000"/>
              </a:prstClr>
            </a:outerShdw>
          </a:effectLst>
        </p:spPr>
      </p:pic>
      <p:sp>
        <p:nvSpPr>
          <p:cNvPr id="10" name="TextBox 9">
            <a:extLst>
              <a:ext uri="{FF2B5EF4-FFF2-40B4-BE49-F238E27FC236}">
                <a16:creationId xmlns:a16="http://schemas.microsoft.com/office/drawing/2014/main" id="{BD1EC964-9041-F464-FF70-EBA953CAF162}"/>
              </a:ext>
            </a:extLst>
          </p:cNvPr>
          <p:cNvSpPr txBox="1"/>
          <p:nvPr/>
        </p:nvSpPr>
        <p:spPr>
          <a:xfrm>
            <a:off x="653574" y="462301"/>
            <a:ext cx="11186369" cy="1200329"/>
          </a:xfrm>
          <a:prstGeom prst="rect">
            <a:avLst/>
          </a:prstGeom>
          <a:noFill/>
        </p:spPr>
        <p:txBody>
          <a:bodyPr wrap="square">
            <a:spAutoFit/>
          </a:bodyPr>
          <a:lstStyle/>
          <a:p>
            <a:r>
              <a:rPr lang="pt-PT" sz="2400" b="1" dirty="0">
                <a:solidFill>
                  <a:srgbClr val="EC7A42"/>
                </a:solidFill>
              </a:rPr>
              <a:t>A gravidade da perda de biodiversidade reflete-se na sua inclusão no Relatório de Riscos Globais do Fórum Económico Mundial.  Repare-se como os fatores ambientais dominam os principais riscos </a:t>
            </a:r>
            <a:endParaRPr lang="en-US" sz="2400" b="1" dirty="0">
              <a:solidFill>
                <a:srgbClr val="EC7A42"/>
              </a:solidFill>
            </a:endParaRPr>
          </a:p>
        </p:txBody>
      </p:sp>
      <p:sp>
        <p:nvSpPr>
          <p:cNvPr id="5" name="Arrow: Right 4">
            <a:extLst>
              <a:ext uri="{FF2B5EF4-FFF2-40B4-BE49-F238E27FC236}">
                <a16:creationId xmlns:a16="http://schemas.microsoft.com/office/drawing/2014/main" id="{E5CE87AA-271C-994F-40FA-EA178ACFA349}"/>
              </a:ext>
            </a:extLst>
          </p:cNvPr>
          <p:cNvSpPr/>
          <p:nvPr/>
        </p:nvSpPr>
        <p:spPr>
          <a:xfrm rot="21211384">
            <a:off x="2866329" y="5211652"/>
            <a:ext cx="293561" cy="180467"/>
          </a:xfrm>
          <a:prstGeom prst="rightArrow">
            <a:avLst/>
          </a:prstGeom>
          <a:solidFill>
            <a:srgbClr val="C00000"/>
          </a:solidFill>
          <a:ln>
            <a:solidFill>
              <a:srgbClr val="C0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4" name="CuadroTexto 3">
            <a:extLst>
              <a:ext uri="{FF2B5EF4-FFF2-40B4-BE49-F238E27FC236}">
                <a16:creationId xmlns:a16="http://schemas.microsoft.com/office/drawing/2014/main" id="{9EED81F3-0D0C-F9AB-926D-D45E2A12C678}"/>
              </a:ext>
            </a:extLst>
          </p:cNvPr>
          <p:cNvSpPr txBox="1"/>
          <p:nvPr/>
        </p:nvSpPr>
        <p:spPr>
          <a:xfrm>
            <a:off x="730055" y="4609387"/>
            <a:ext cx="1447925" cy="1384995"/>
          </a:xfrm>
          <a:prstGeom prst="rect">
            <a:avLst/>
          </a:prstGeom>
          <a:noFill/>
        </p:spPr>
        <p:txBody>
          <a:bodyPr wrap="square">
            <a:spAutoFit/>
          </a:bodyPr>
          <a:lstStyle/>
          <a:p>
            <a:pPr algn="r"/>
            <a:r>
              <a:rPr lang="en-US" sz="1400" dirty="0">
                <a:hlinkClick r:id="rId4"/>
              </a:rPr>
              <a:t>Global Risk Report 2020 | World Economic Forum | World Economic Forum (weforum.org)</a:t>
            </a:r>
            <a:endParaRPr lang="pt-PT" sz="1400" dirty="0"/>
          </a:p>
        </p:txBody>
      </p:sp>
      <p:pic>
        <p:nvPicPr>
          <p:cNvPr id="6" name="Gráfico 5" descr="Flecha: curva ligera con relleno sólido">
            <a:extLst>
              <a:ext uri="{FF2B5EF4-FFF2-40B4-BE49-F238E27FC236}">
                <a16:creationId xmlns:a16="http://schemas.microsoft.com/office/drawing/2014/main" id="{C3D573E0-B09A-5C86-3211-BDF90831E1C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688563">
            <a:off x="581793" y="4295011"/>
            <a:ext cx="689631" cy="689631"/>
          </a:xfrm>
          <a:prstGeom prst="rect">
            <a:avLst/>
          </a:prstGeom>
          <a:effectLst>
            <a:outerShdw blurRad="50800" dist="38100" dir="5400000" algn="t" rotWithShape="0">
              <a:prstClr val="black">
                <a:alpha val="40000"/>
              </a:prstClr>
            </a:outerShdw>
          </a:effectLst>
        </p:spPr>
      </p:pic>
      <p:sp>
        <p:nvSpPr>
          <p:cNvPr id="7" name="CuadroTexto 6">
            <a:extLst>
              <a:ext uri="{FF2B5EF4-FFF2-40B4-BE49-F238E27FC236}">
                <a16:creationId xmlns:a16="http://schemas.microsoft.com/office/drawing/2014/main" id="{04D35FF1-F6E9-FFE8-9A55-B6F582BF087F}"/>
              </a:ext>
            </a:extLst>
          </p:cNvPr>
          <p:cNvSpPr txBox="1"/>
          <p:nvPr/>
        </p:nvSpPr>
        <p:spPr>
          <a:xfrm>
            <a:off x="2390843" y="3020054"/>
            <a:ext cx="1244535" cy="307777"/>
          </a:xfrm>
          <a:prstGeom prst="rect">
            <a:avLst/>
          </a:prstGeom>
          <a:noFill/>
        </p:spPr>
        <p:txBody>
          <a:bodyPr wrap="square" rtlCol="0">
            <a:spAutoFit/>
          </a:bodyPr>
          <a:lstStyle/>
          <a:p>
            <a:r>
              <a:rPr lang="pt-PT" sz="1400" dirty="0">
                <a:solidFill>
                  <a:srgbClr val="EB7339"/>
                </a:solidFill>
              </a:rPr>
              <a:t>Clima extremo</a:t>
            </a:r>
          </a:p>
        </p:txBody>
      </p:sp>
      <p:sp>
        <p:nvSpPr>
          <p:cNvPr id="9" name="CuadroTexto 8">
            <a:extLst>
              <a:ext uri="{FF2B5EF4-FFF2-40B4-BE49-F238E27FC236}">
                <a16:creationId xmlns:a16="http://schemas.microsoft.com/office/drawing/2014/main" id="{57CE7F6E-7355-CE38-B9EF-E137763A4764}"/>
              </a:ext>
            </a:extLst>
          </p:cNvPr>
          <p:cNvSpPr txBox="1"/>
          <p:nvPr/>
        </p:nvSpPr>
        <p:spPr>
          <a:xfrm>
            <a:off x="4040447" y="2794817"/>
            <a:ext cx="1244535" cy="523220"/>
          </a:xfrm>
          <a:prstGeom prst="rect">
            <a:avLst/>
          </a:prstGeom>
          <a:noFill/>
        </p:spPr>
        <p:txBody>
          <a:bodyPr wrap="square" rtlCol="0">
            <a:spAutoFit/>
          </a:bodyPr>
          <a:lstStyle/>
          <a:p>
            <a:pPr algn="ctr"/>
            <a:r>
              <a:rPr lang="pt-PT" sz="1400" dirty="0">
                <a:solidFill>
                  <a:srgbClr val="EB7339"/>
                </a:solidFill>
              </a:rPr>
              <a:t>Falhanço na ação climática</a:t>
            </a:r>
          </a:p>
        </p:txBody>
      </p:sp>
      <p:sp>
        <p:nvSpPr>
          <p:cNvPr id="13" name="CuadroTexto 12">
            <a:extLst>
              <a:ext uri="{FF2B5EF4-FFF2-40B4-BE49-F238E27FC236}">
                <a16:creationId xmlns:a16="http://schemas.microsoft.com/office/drawing/2014/main" id="{73487E32-8AA2-8FD4-03AA-C5EC2F710476}"/>
              </a:ext>
            </a:extLst>
          </p:cNvPr>
          <p:cNvSpPr txBox="1"/>
          <p:nvPr/>
        </p:nvSpPr>
        <p:spPr>
          <a:xfrm>
            <a:off x="9052156" y="2912332"/>
            <a:ext cx="1445067" cy="523220"/>
          </a:xfrm>
          <a:prstGeom prst="rect">
            <a:avLst/>
          </a:prstGeom>
          <a:noFill/>
        </p:spPr>
        <p:txBody>
          <a:bodyPr wrap="square" rtlCol="0">
            <a:spAutoFit/>
          </a:bodyPr>
          <a:lstStyle/>
          <a:p>
            <a:pPr algn="ctr"/>
            <a:r>
              <a:rPr lang="pt-PT" sz="1400" dirty="0">
                <a:solidFill>
                  <a:srgbClr val="EB7339"/>
                </a:solidFill>
              </a:rPr>
              <a:t>Instabilidade social</a:t>
            </a:r>
          </a:p>
        </p:txBody>
      </p:sp>
      <p:sp>
        <p:nvSpPr>
          <p:cNvPr id="14" name="Rectángulo 13">
            <a:extLst>
              <a:ext uri="{FF2B5EF4-FFF2-40B4-BE49-F238E27FC236}">
                <a16:creationId xmlns:a16="http://schemas.microsoft.com/office/drawing/2014/main" id="{7575ECC4-68F7-C28A-8E1E-68440287D4C0}"/>
              </a:ext>
            </a:extLst>
          </p:cNvPr>
          <p:cNvSpPr/>
          <p:nvPr/>
        </p:nvSpPr>
        <p:spPr>
          <a:xfrm>
            <a:off x="6004560" y="2743200"/>
            <a:ext cx="1641470" cy="325120"/>
          </a:xfrm>
          <a:prstGeom prst="rect">
            <a:avLst/>
          </a:prstGeom>
          <a:solidFill>
            <a:srgbClr val="EEF7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1" name="CuadroTexto 10">
            <a:extLst>
              <a:ext uri="{FF2B5EF4-FFF2-40B4-BE49-F238E27FC236}">
                <a16:creationId xmlns:a16="http://schemas.microsoft.com/office/drawing/2014/main" id="{7DB4AE11-B3B5-0192-0F45-1E898CF865E6}"/>
              </a:ext>
            </a:extLst>
          </p:cNvPr>
          <p:cNvSpPr txBox="1"/>
          <p:nvPr/>
        </p:nvSpPr>
        <p:spPr>
          <a:xfrm>
            <a:off x="5284982" y="2891948"/>
            <a:ext cx="2361048" cy="523220"/>
          </a:xfrm>
          <a:prstGeom prst="rect">
            <a:avLst/>
          </a:prstGeom>
          <a:noFill/>
        </p:spPr>
        <p:txBody>
          <a:bodyPr wrap="square" rtlCol="0">
            <a:spAutoFit/>
          </a:bodyPr>
          <a:lstStyle/>
          <a:p>
            <a:pPr algn="ctr"/>
            <a:r>
              <a:rPr lang="pt-PT" sz="1400" dirty="0">
                <a:solidFill>
                  <a:srgbClr val="EB7339"/>
                </a:solidFill>
              </a:rPr>
              <a:t>Desastres ambientais de origem humana</a:t>
            </a:r>
          </a:p>
        </p:txBody>
      </p:sp>
      <p:sp>
        <p:nvSpPr>
          <p:cNvPr id="12" name="CuadroTexto 11">
            <a:extLst>
              <a:ext uri="{FF2B5EF4-FFF2-40B4-BE49-F238E27FC236}">
                <a16:creationId xmlns:a16="http://schemas.microsoft.com/office/drawing/2014/main" id="{093447A3-599F-20E4-041E-CB28455CB601}"/>
              </a:ext>
            </a:extLst>
          </p:cNvPr>
          <p:cNvSpPr txBox="1"/>
          <p:nvPr/>
        </p:nvSpPr>
        <p:spPr>
          <a:xfrm>
            <a:off x="7462089" y="2899037"/>
            <a:ext cx="1445067" cy="523220"/>
          </a:xfrm>
          <a:prstGeom prst="rect">
            <a:avLst/>
          </a:prstGeom>
          <a:noFill/>
        </p:spPr>
        <p:txBody>
          <a:bodyPr wrap="square" rtlCol="0">
            <a:spAutoFit/>
          </a:bodyPr>
          <a:lstStyle/>
          <a:p>
            <a:pPr algn="ctr"/>
            <a:r>
              <a:rPr lang="pt-PT" sz="1400" dirty="0">
                <a:solidFill>
                  <a:srgbClr val="EB7339"/>
                </a:solidFill>
              </a:rPr>
              <a:t>Fraude ou roubo de dados</a:t>
            </a:r>
          </a:p>
        </p:txBody>
      </p:sp>
      <p:sp>
        <p:nvSpPr>
          <p:cNvPr id="15" name="CuadroTexto 14">
            <a:extLst>
              <a:ext uri="{FF2B5EF4-FFF2-40B4-BE49-F238E27FC236}">
                <a16:creationId xmlns:a16="http://schemas.microsoft.com/office/drawing/2014/main" id="{81ED1AAB-2BF3-E31E-A990-C8FC3B7DFCE4}"/>
              </a:ext>
            </a:extLst>
          </p:cNvPr>
          <p:cNvSpPr txBox="1"/>
          <p:nvPr/>
        </p:nvSpPr>
        <p:spPr>
          <a:xfrm>
            <a:off x="3169132" y="4993034"/>
            <a:ext cx="1330294" cy="523220"/>
          </a:xfrm>
          <a:prstGeom prst="rect">
            <a:avLst/>
          </a:prstGeom>
          <a:noFill/>
        </p:spPr>
        <p:txBody>
          <a:bodyPr wrap="square" rtlCol="0">
            <a:spAutoFit/>
          </a:bodyPr>
          <a:lstStyle/>
          <a:p>
            <a:pPr algn="ctr"/>
            <a:r>
              <a:rPr lang="pt-PT" sz="1400" dirty="0">
                <a:solidFill>
                  <a:srgbClr val="EB7339"/>
                </a:solidFill>
              </a:rPr>
              <a:t>Perda de biodiversidade</a:t>
            </a:r>
          </a:p>
        </p:txBody>
      </p:sp>
      <p:sp>
        <p:nvSpPr>
          <p:cNvPr id="16" name="CuadroTexto 15">
            <a:extLst>
              <a:ext uri="{FF2B5EF4-FFF2-40B4-BE49-F238E27FC236}">
                <a16:creationId xmlns:a16="http://schemas.microsoft.com/office/drawing/2014/main" id="{CF28BEA4-5BAB-4D68-DB76-96C8383DA513}"/>
              </a:ext>
            </a:extLst>
          </p:cNvPr>
          <p:cNvSpPr txBox="1"/>
          <p:nvPr/>
        </p:nvSpPr>
        <p:spPr>
          <a:xfrm>
            <a:off x="4779416" y="5040275"/>
            <a:ext cx="1632532" cy="307777"/>
          </a:xfrm>
          <a:prstGeom prst="rect">
            <a:avLst/>
          </a:prstGeom>
          <a:noFill/>
        </p:spPr>
        <p:txBody>
          <a:bodyPr wrap="square" rtlCol="0">
            <a:spAutoFit/>
          </a:bodyPr>
          <a:lstStyle/>
          <a:p>
            <a:pPr algn="ctr"/>
            <a:r>
              <a:rPr lang="pt-PT" sz="1400" dirty="0">
                <a:solidFill>
                  <a:srgbClr val="EB7339"/>
                </a:solidFill>
              </a:rPr>
              <a:t>Desastres naturais</a:t>
            </a:r>
          </a:p>
        </p:txBody>
      </p:sp>
      <p:sp>
        <p:nvSpPr>
          <p:cNvPr id="17" name="CuadroTexto 16">
            <a:extLst>
              <a:ext uri="{FF2B5EF4-FFF2-40B4-BE49-F238E27FC236}">
                <a16:creationId xmlns:a16="http://schemas.microsoft.com/office/drawing/2014/main" id="{E3ACCBC8-39EB-F950-BFBB-E364AAC43CE4}"/>
              </a:ext>
            </a:extLst>
          </p:cNvPr>
          <p:cNvSpPr txBox="1"/>
          <p:nvPr/>
        </p:nvSpPr>
        <p:spPr>
          <a:xfrm>
            <a:off x="6510339" y="5041781"/>
            <a:ext cx="1632532" cy="307777"/>
          </a:xfrm>
          <a:prstGeom prst="rect">
            <a:avLst/>
          </a:prstGeom>
          <a:noFill/>
        </p:spPr>
        <p:txBody>
          <a:bodyPr wrap="square" rtlCol="0">
            <a:spAutoFit/>
          </a:bodyPr>
          <a:lstStyle/>
          <a:p>
            <a:pPr algn="ctr"/>
            <a:r>
              <a:rPr lang="pt-PT" sz="1400" dirty="0">
                <a:solidFill>
                  <a:srgbClr val="EB7339"/>
                </a:solidFill>
              </a:rPr>
              <a:t>Crises de água</a:t>
            </a:r>
          </a:p>
        </p:txBody>
      </p:sp>
      <p:sp>
        <p:nvSpPr>
          <p:cNvPr id="18" name="CuadroTexto 17">
            <a:extLst>
              <a:ext uri="{FF2B5EF4-FFF2-40B4-BE49-F238E27FC236}">
                <a16:creationId xmlns:a16="http://schemas.microsoft.com/office/drawing/2014/main" id="{6B1980D6-A092-4F26-BAD1-5C28AF69EBAF}"/>
              </a:ext>
            </a:extLst>
          </p:cNvPr>
          <p:cNvSpPr txBox="1"/>
          <p:nvPr/>
        </p:nvSpPr>
        <p:spPr>
          <a:xfrm>
            <a:off x="7868552" y="5041781"/>
            <a:ext cx="2098409" cy="307777"/>
          </a:xfrm>
          <a:prstGeom prst="rect">
            <a:avLst/>
          </a:prstGeom>
          <a:noFill/>
        </p:spPr>
        <p:txBody>
          <a:bodyPr wrap="square" rtlCol="0">
            <a:spAutoFit/>
          </a:bodyPr>
          <a:lstStyle/>
          <a:p>
            <a:pPr algn="ctr"/>
            <a:r>
              <a:rPr lang="pt-PT" sz="1400" dirty="0">
                <a:solidFill>
                  <a:srgbClr val="EB7339"/>
                </a:solidFill>
              </a:rPr>
              <a:t>Migração involuntária</a:t>
            </a:r>
          </a:p>
        </p:txBody>
      </p:sp>
      <p:sp>
        <p:nvSpPr>
          <p:cNvPr id="19" name="CuadroTexto 18">
            <a:extLst>
              <a:ext uri="{FF2B5EF4-FFF2-40B4-BE49-F238E27FC236}">
                <a16:creationId xmlns:a16="http://schemas.microsoft.com/office/drawing/2014/main" id="{7DB6EB83-EEAA-0436-01C3-2A14432EEF95}"/>
              </a:ext>
            </a:extLst>
          </p:cNvPr>
          <p:cNvSpPr txBox="1"/>
          <p:nvPr/>
        </p:nvSpPr>
        <p:spPr>
          <a:xfrm>
            <a:off x="10065352" y="5042696"/>
            <a:ext cx="1191356" cy="307777"/>
          </a:xfrm>
          <a:prstGeom prst="rect">
            <a:avLst/>
          </a:prstGeom>
          <a:noFill/>
        </p:spPr>
        <p:txBody>
          <a:bodyPr wrap="square" rtlCol="0">
            <a:spAutoFit/>
          </a:bodyPr>
          <a:lstStyle/>
          <a:p>
            <a:pPr algn="ctr"/>
            <a:r>
              <a:rPr lang="pt-PT" sz="1400" dirty="0">
                <a:solidFill>
                  <a:srgbClr val="EB7339"/>
                </a:solidFill>
              </a:rPr>
              <a:t>ciberataques</a:t>
            </a:r>
          </a:p>
        </p:txBody>
      </p:sp>
      <p:sp>
        <p:nvSpPr>
          <p:cNvPr id="20" name="CuadroTexto 19">
            <a:extLst>
              <a:ext uri="{FF2B5EF4-FFF2-40B4-BE49-F238E27FC236}">
                <a16:creationId xmlns:a16="http://schemas.microsoft.com/office/drawing/2014/main" id="{EBEDDA92-E32D-F0EE-A5B6-F7D922A1F660}"/>
              </a:ext>
            </a:extLst>
          </p:cNvPr>
          <p:cNvSpPr txBox="1"/>
          <p:nvPr/>
        </p:nvSpPr>
        <p:spPr>
          <a:xfrm>
            <a:off x="5595682" y="1749206"/>
            <a:ext cx="3792390" cy="307777"/>
          </a:xfrm>
          <a:prstGeom prst="rect">
            <a:avLst/>
          </a:prstGeom>
          <a:noFill/>
        </p:spPr>
        <p:txBody>
          <a:bodyPr wrap="square" rtlCol="0">
            <a:spAutoFit/>
          </a:bodyPr>
          <a:lstStyle/>
          <a:p>
            <a:pPr algn="ctr"/>
            <a:r>
              <a:rPr lang="pt-PT" sz="1400" dirty="0">
                <a:solidFill>
                  <a:srgbClr val="EB7339"/>
                </a:solidFill>
              </a:rPr>
              <a:t>Os 10 principais riscos nos próximos 10 anos</a:t>
            </a:r>
          </a:p>
        </p:txBody>
      </p:sp>
      <p:sp>
        <p:nvSpPr>
          <p:cNvPr id="21" name="CuadroTexto 20">
            <a:extLst>
              <a:ext uri="{FF2B5EF4-FFF2-40B4-BE49-F238E27FC236}">
                <a16:creationId xmlns:a16="http://schemas.microsoft.com/office/drawing/2014/main" id="{DEB8E45A-C5B5-0ADD-62CA-D9CA975D4E30}"/>
              </a:ext>
            </a:extLst>
          </p:cNvPr>
          <p:cNvSpPr txBox="1"/>
          <p:nvPr/>
        </p:nvSpPr>
        <p:spPr>
          <a:xfrm>
            <a:off x="2241402" y="2299991"/>
            <a:ext cx="5250475" cy="369332"/>
          </a:xfrm>
          <a:prstGeom prst="rect">
            <a:avLst/>
          </a:prstGeom>
          <a:noFill/>
        </p:spPr>
        <p:txBody>
          <a:bodyPr wrap="square" rtlCol="0">
            <a:spAutoFit/>
          </a:bodyPr>
          <a:lstStyle/>
          <a:p>
            <a:pPr algn="ctr"/>
            <a:r>
              <a:rPr lang="pt-PT" b="1" dirty="0">
                <a:solidFill>
                  <a:srgbClr val="EB7339"/>
                </a:solidFill>
              </a:rPr>
              <a:t>Perspetivas de risco a longo prazo</a:t>
            </a:r>
            <a:r>
              <a:rPr lang="pt-PT" dirty="0">
                <a:solidFill>
                  <a:srgbClr val="EB7339"/>
                </a:solidFill>
              </a:rPr>
              <a:t>: probabilidade</a:t>
            </a:r>
          </a:p>
        </p:txBody>
      </p:sp>
    </p:spTree>
    <p:extLst>
      <p:ext uri="{BB962C8B-B14F-4D97-AF65-F5344CB8AC3E}">
        <p14:creationId xmlns:p14="http://schemas.microsoft.com/office/powerpoint/2010/main" val="13877025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Imagen 13">
            <a:extLst>
              <a:ext uri="{FF2B5EF4-FFF2-40B4-BE49-F238E27FC236}">
                <a16:creationId xmlns:a16="http://schemas.microsoft.com/office/drawing/2014/main" id="{D24B0B2C-650D-4087-DDE6-ACEDFA35D0C5}"/>
              </a:ext>
            </a:extLst>
          </p:cNvPr>
          <p:cNvPicPr>
            <a:picLocks noChangeAspect="1"/>
          </p:cNvPicPr>
          <p:nvPr/>
        </p:nvPicPr>
        <p:blipFill rotWithShape="1">
          <a:blip r:embed="rId3"/>
          <a:srcRect l="22436" b="13894"/>
          <a:stretch/>
        </p:blipFill>
        <p:spPr>
          <a:xfrm>
            <a:off x="4271820" y="524691"/>
            <a:ext cx="7067796" cy="5751024"/>
          </a:xfrm>
          <a:prstGeom prst="rect">
            <a:avLst/>
          </a:prstGeom>
        </p:spPr>
      </p:pic>
      <p:sp>
        <p:nvSpPr>
          <p:cNvPr id="5" name="Arrow: Right 4">
            <a:extLst>
              <a:ext uri="{FF2B5EF4-FFF2-40B4-BE49-F238E27FC236}">
                <a16:creationId xmlns:a16="http://schemas.microsoft.com/office/drawing/2014/main" id="{E5CE87AA-271C-994F-40FA-EA178ACFA349}"/>
              </a:ext>
            </a:extLst>
          </p:cNvPr>
          <p:cNvSpPr/>
          <p:nvPr/>
        </p:nvSpPr>
        <p:spPr>
          <a:xfrm rot="10966272">
            <a:off x="11192836" y="2998245"/>
            <a:ext cx="293561" cy="180467"/>
          </a:xfrm>
          <a:prstGeom prst="rightArrow">
            <a:avLst/>
          </a:prstGeom>
          <a:solidFill>
            <a:srgbClr val="C00000"/>
          </a:solidFill>
          <a:ln>
            <a:solidFill>
              <a:srgbClr val="C0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12" name="CuadroTexto 11">
            <a:extLst>
              <a:ext uri="{FF2B5EF4-FFF2-40B4-BE49-F238E27FC236}">
                <a16:creationId xmlns:a16="http://schemas.microsoft.com/office/drawing/2014/main" id="{32A603D7-4ADB-A0D2-7C6A-7ADEC6FBB092}"/>
              </a:ext>
            </a:extLst>
          </p:cNvPr>
          <p:cNvSpPr txBox="1"/>
          <p:nvPr/>
        </p:nvSpPr>
        <p:spPr>
          <a:xfrm>
            <a:off x="1474499" y="5537051"/>
            <a:ext cx="2797321" cy="738664"/>
          </a:xfrm>
          <a:prstGeom prst="rect">
            <a:avLst/>
          </a:prstGeom>
          <a:noFill/>
        </p:spPr>
        <p:txBody>
          <a:bodyPr wrap="square">
            <a:spAutoFit/>
          </a:bodyPr>
          <a:lstStyle/>
          <a:p>
            <a:pPr algn="r"/>
            <a:r>
              <a:rPr lang="en-US" sz="1400" dirty="0">
                <a:hlinkClick r:id="rId4"/>
              </a:rPr>
              <a:t>the global risks report 2023 executive summary_portugues_a03 (zurich.com.br)</a:t>
            </a:r>
            <a:endParaRPr lang="pt-PT" sz="1400" dirty="0"/>
          </a:p>
        </p:txBody>
      </p:sp>
      <p:pic>
        <p:nvPicPr>
          <p:cNvPr id="18" name="Imagen 17">
            <a:extLst>
              <a:ext uri="{FF2B5EF4-FFF2-40B4-BE49-F238E27FC236}">
                <a16:creationId xmlns:a16="http://schemas.microsoft.com/office/drawing/2014/main" id="{2183E7C6-08DA-E1A7-EE2B-BF4614B8F022}"/>
              </a:ext>
            </a:extLst>
          </p:cNvPr>
          <p:cNvPicPr>
            <a:picLocks noChangeAspect="1"/>
          </p:cNvPicPr>
          <p:nvPr/>
        </p:nvPicPr>
        <p:blipFill>
          <a:blip r:embed="rId5"/>
          <a:stretch>
            <a:fillRect/>
          </a:stretch>
        </p:blipFill>
        <p:spPr>
          <a:xfrm>
            <a:off x="994230" y="812800"/>
            <a:ext cx="2323860" cy="3300986"/>
          </a:xfrm>
          <a:prstGeom prst="rect">
            <a:avLst/>
          </a:prstGeom>
          <a:effectLst>
            <a:outerShdw blurRad="50800" dist="38100" dir="5400000" algn="t" rotWithShape="0">
              <a:prstClr val="black">
                <a:alpha val="40000"/>
              </a:prstClr>
            </a:outerShdw>
          </a:effectLst>
        </p:spPr>
      </p:pic>
      <p:pic>
        <p:nvPicPr>
          <p:cNvPr id="19" name="Gráfico 18" descr="Flecha: curva ligera con relleno sólido">
            <a:extLst>
              <a:ext uri="{FF2B5EF4-FFF2-40B4-BE49-F238E27FC236}">
                <a16:creationId xmlns:a16="http://schemas.microsoft.com/office/drawing/2014/main" id="{DFA93EA0-8672-8ADF-1639-C6645F937D3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688563">
            <a:off x="1404819" y="5293859"/>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8393847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6"/>
          </p:nvPr>
        </p:nvSpPr>
        <p:spPr>
          <a:xfrm>
            <a:off x="772776" y="578241"/>
            <a:ext cx="10748664" cy="1026671"/>
          </a:xfrm>
        </p:spPr>
        <p:txBody>
          <a:bodyPr/>
          <a:lstStyle/>
          <a:p>
            <a:r>
              <a:rPr lang="pt-PT" dirty="0"/>
              <a:t>Conservação da natureza e biodiversidade em Portugal: alguns documentos e links de referência</a:t>
            </a:r>
            <a:endParaRPr lang="en-IE" dirty="0"/>
          </a:p>
        </p:txBody>
      </p:sp>
      <p:pic>
        <p:nvPicPr>
          <p:cNvPr id="12" name="Imagen 11">
            <a:extLst>
              <a:ext uri="{FF2B5EF4-FFF2-40B4-BE49-F238E27FC236}">
                <a16:creationId xmlns:a16="http://schemas.microsoft.com/office/drawing/2014/main" id="{7E3E40FB-1C39-3891-7A62-34FB176A0A6E}"/>
              </a:ext>
            </a:extLst>
          </p:cNvPr>
          <p:cNvPicPr>
            <a:picLocks noChangeAspect="1"/>
          </p:cNvPicPr>
          <p:nvPr/>
        </p:nvPicPr>
        <p:blipFill>
          <a:blip r:embed="rId2"/>
          <a:stretch>
            <a:fillRect/>
          </a:stretch>
        </p:blipFill>
        <p:spPr>
          <a:xfrm>
            <a:off x="3670132" y="1920240"/>
            <a:ext cx="2561591" cy="3417142"/>
          </a:xfrm>
          <a:prstGeom prst="rect">
            <a:avLst/>
          </a:prstGeom>
          <a:effectLst>
            <a:outerShdw blurRad="50800" dist="38100" dir="5400000" algn="t" rotWithShape="0">
              <a:prstClr val="black">
                <a:alpha val="40000"/>
              </a:prstClr>
            </a:outerShdw>
          </a:effectLst>
        </p:spPr>
      </p:pic>
      <p:sp>
        <p:nvSpPr>
          <p:cNvPr id="14" name="CuadroTexto 13">
            <a:extLst>
              <a:ext uri="{FF2B5EF4-FFF2-40B4-BE49-F238E27FC236}">
                <a16:creationId xmlns:a16="http://schemas.microsoft.com/office/drawing/2014/main" id="{1773BA90-A731-48E7-EF84-B9309665509C}"/>
              </a:ext>
            </a:extLst>
          </p:cNvPr>
          <p:cNvSpPr txBox="1"/>
          <p:nvPr/>
        </p:nvSpPr>
        <p:spPr>
          <a:xfrm>
            <a:off x="1158240" y="5560903"/>
            <a:ext cx="2110969" cy="738664"/>
          </a:xfrm>
          <a:prstGeom prst="rect">
            <a:avLst/>
          </a:prstGeom>
          <a:noFill/>
        </p:spPr>
        <p:txBody>
          <a:bodyPr wrap="square">
            <a:spAutoFit/>
          </a:bodyPr>
          <a:lstStyle/>
          <a:p>
            <a:r>
              <a:rPr lang="en-US" sz="1400" dirty="0">
                <a:hlinkClick r:id="rId3"/>
              </a:rPr>
              <a:t>Microsoft Word - ENCNB 2025 - 20170627 (min-agricultura.pt)</a:t>
            </a:r>
            <a:endParaRPr lang="pt-PT" sz="1400" dirty="0"/>
          </a:p>
        </p:txBody>
      </p:sp>
      <p:pic>
        <p:nvPicPr>
          <p:cNvPr id="18" name="Imagen 17">
            <a:extLst>
              <a:ext uri="{FF2B5EF4-FFF2-40B4-BE49-F238E27FC236}">
                <a16:creationId xmlns:a16="http://schemas.microsoft.com/office/drawing/2014/main" id="{529E0534-05D3-C1BF-04A6-766244397E19}"/>
              </a:ext>
            </a:extLst>
          </p:cNvPr>
          <p:cNvPicPr>
            <a:picLocks noChangeAspect="1"/>
          </p:cNvPicPr>
          <p:nvPr/>
        </p:nvPicPr>
        <p:blipFill>
          <a:blip r:embed="rId4"/>
          <a:stretch>
            <a:fillRect/>
          </a:stretch>
        </p:blipFill>
        <p:spPr>
          <a:xfrm>
            <a:off x="872328" y="1920240"/>
            <a:ext cx="2396881" cy="3417142"/>
          </a:xfrm>
          <a:prstGeom prst="rect">
            <a:avLst/>
          </a:prstGeom>
        </p:spPr>
      </p:pic>
      <p:sp>
        <p:nvSpPr>
          <p:cNvPr id="22" name="CuadroTexto 21">
            <a:extLst>
              <a:ext uri="{FF2B5EF4-FFF2-40B4-BE49-F238E27FC236}">
                <a16:creationId xmlns:a16="http://schemas.microsoft.com/office/drawing/2014/main" id="{AE631B36-050A-9761-C9E8-250C8BDFD336}"/>
              </a:ext>
            </a:extLst>
          </p:cNvPr>
          <p:cNvSpPr txBox="1"/>
          <p:nvPr/>
        </p:nvSpPr>
        <p:spPr>
          <a:xfrm>
            <a:off x="7132320" y="5541621"/>
            <a:ext cx="1910797" cy="523220"/>
          </a:xfrm>
          <a:prstGeom prst="rect">
            <a:avLst/>
          </a:prstGeom>
          <a:noFill/>
        </p:spPr>
        <p:txBody>
          <a:bodyPr wrap="square">
            <a:spAutoFit/>
          </a:bodyPr>
          <a:lstStyle/>
          <a:p>
            <a:r>
              <a:rPr lang="pt-PT" sz="1400" dirty="0">
                <a:hlinkClick r:id="rId5"/>
              </a:rPr>
              <a:t>Capa e </a:t>
            </a:r>
            <a:r>
              <a:rPr lang="pt-PT" sz="1400" dirty="0" err="1">
                <a:hlinkClick r:id="rId5"/>
              </a:rPr>
              <a:t>ContraCapa</a:t>
            </a:r>
            <a:r>
              <a:rPr lang="pt-PT" sz="1400" dirty="0">
                <a:hlinkClick r:id="rId5"/>
              </a:rPr>
              <a:t> v2.cdr (apambiente.pt)</a:t>
            </a:r>
            <a:endParaRPr lang="pt-PT" sz="1400" dirty="0"/>
          </a:p>
        </p:txBody>
      </p:sp>
      <p:pic>
        <p:nvPicPr>
          <p:cNvPr id="26" name="Imagen 25">
            <a:extLst>
              <a:ext uri="{FF2B5EF4-FFF2-40B4-BE49-F238E27FC236}">
                <a16:creationId xmlns:a16="http://schemas.microsoft.com/office/drawing/2014/main" id="{7FDDE25C-BB6B-850C-B4F1-B67DF54D8535}"/>
              </a:ext>
            </a:extLst>
          </p:cNvPr>
          <p:cNvPicPr>
            <a:picLocks noChangeAspect="1"/>
          </p:cNvPicPr>
          <p:nvPr/>
        </p:nvPicPr>
        <p:blipFill>
          <a:blip r:embed="rId6"/>
          <a:stretch>
            <a:fillRect/>
          </a:stretch>
        </p:blipFill>
        <p:spPr>
          <a:xfrm>
            <a:off x="6632646" y="1920240"/>
            <a:ext cx="2410471" cy="3417142"/>
          </a:xfrm>
          <a:prstGeom prst="rect">
            <a:avLst/>
          </a:prstGeom>
          <a:effectLst>
            <a:outerShdw blurRad="50800" dist="38100" dir="5400000" algn="t" rotWithShape="0">
              <a:prstClr val="black">
                <a:alpha val="40000"/>
              </a:prstClr>
            </a:outerShdw>
          </a:effectLst>
        </p:spPr>
      </p:pic>
      <p:sp>
        <p:nvSpPr>
          <p:cNvPr id="30" name="CuadroTexto 29">
            <a:extLst>
              <a:ext uri="{FF2B5EF4-FFF2-40B4-BE49-F238E27FC236}">
                <a16:creationId xmlns:a16="http://schemas.microsoft.com/office/drawing/2014/main" id="{A685AF9F-C961-D911-68BB-A11DA7428895}"/>
              </a:ext>
            </a:extLst>
          </p:cNvPr>
          <p:cNvSpPr txBox="1"/>
          <p:nvPr/>
        </p:nvSpPr>
        <p:spPr>
          <a:xfrm>
            <a:off x="10119360" y="2175361"/>
            <a:ext cx="1838960" cy="954107"/>
          </a:xfrm>
          <a:prstGeom prst="rect">
            <a:avLst/>
          </a:prstGeom>
          <a:noFill/>
        </p:spPr>
        <p:txBody>
          <a:bodyPr wrap="square">
            <a:spAutoFit/>
          </a:bodyPr>
          <a:lstStyle/>
          <a:p>
            <a:r>
              <a:rPr lang="pt-PT" sz="1400" dirty="0" err="1">
                <a:hlinkClick r:id="rId7"/>
              </a:rPr>
              <a:t>Home</a:t>
            </a:r>
            <a:r>
              <a:rPr lang="pt-PT" sz="1400" dirty="0">
                <a:hlinkClick r:id="rId7"/>
              </a:rPr>
              <a:t> | Agência Portuguesa do Ambiente (apambiente.pt)</a:t>
            </a:r>
            <a:endParaRPr lang="pt-PT" sz="1400" dirty="0"/>
          </a:p>
        </p:txBody>
      </p:sp>
      <p:sp>
        <p:nvSpPr>
          <p:cNvPr id="32" name="CuadroTexto 31">
            <a:extLst>
              <a:ext uri="{FF2B5EF4-FFF2-40B4-BE49-F238E27FC236}">
                <a16:creationId xmlns:a16="http://schemas.microsoft.com/office/drawing/2014/main" id="{D1B388AA-3D8F-5D76-4606-EC73E85EF47F}"/>
              </a:ext>
            </a:extLst>
          </p:cNvPr>
          <p:cNvSpPr txBox="1"/>
          <p:nvPr/>
        </p:nvSpPr>
        <p:spPr>
          <a:xfrm>
            <a:off x="10119360" y="3278108"/>
            <a:ext cx="1690923" cy="738664"/>
          </a:xfrm>
          <a:prstGeom prst="rect">
            <a:avLst/>
          </a:prstGeom>
          <a:noFill/>
        </p:spPr>
        <p:txBody>
          <a:bodyPr wrap="square">
            <a:spAutoFit/>
          </a:bodyPr>
          <a:lstStyle/>
          <a:p>
            <a:r>
              <a:rPr lang="pt-PT" sz="1400" dirty="0">
                <a:hlinkClick r:id="rId8"/>
              </a:rPr>
              <a:t>Relatório do Estado do Ambiente (apambiente.pt)</a:t>
            </a:r>
            <a:endParaRPr lang="pt-PT" sz="1400" dirty="0"/>
          </a:p>
        </p:txBody>
      </p:sp>
      <p:sp>
        <p:nvSpPr>
          <p:cNvPr id="34" name="CuadroTexto 33">
            <a:extLst>
              <a:ext uri="{FF2B5EF4-FFF2-40B4-BE49-F238E27FC236}">
                <a16:creationId xmlns:a16="http://schemas.microsoft.com/office/drawing/2014/main" id="{6CE51D59-214A-C0DF-2CC5-4590DFCFA81E}"/>
              </a:ext>
            </a:extLst>
          </p:cNvPr>
          <p:cNvSpPr txBox="1"/>
          <p:nvPr/>
        </p:nvSpPr>
        <p:spPr>
          <a:xfrm>
            <a:off x="4320926" y="5560903"/>
            <a:ext cx="1910797" cy="738664"/>
          </a:xfrm>
          <a:prstGeom prst="rect">
            <a:avLst/>
          </a:prstGeom>
          <a:noFill/>
        </p:spPr>
        <p:txBody>
          <a:bodyPr wrap="square">
            <a:spAutoFit/>
          </a:bodyPr>
          <a:lstStyle/>
          <a:p>
            <a:r>
              <a:rPr lang="pt-PT" sz="1400" dirty="0">
                <a:hlinkClick r:id="rId9"/>
              </a:rPr>
              <a:t>Biodiversidade 2030 - </a:t>
            </a:r>
            <a:r>
              <a:rPr lang="pt-PT" sz="1400" dirty="0" err="1">
                <a:hlinkClick r:id="rId9"/>
              </a:rPr>
              <a:t>Vol</a:t>
            </a:r>
            <a:r>
              <a:rPr lang="pt-PT" sz="1400" dirty="0">
                <a:hlinkClick r:id="rId9"/>
              </a:rPr>
              <a:t> 1.pdf (dropbox.com)</a:t>
            </a:r>
            <a:endParaRPr lang="pt-PT" sz="1400" dirty="0"/>
          </a:p>
        </p:txBody>
      </p:sp>
      <p:pic>
        <p:nvPicPr>
          <p:cNvPr id="35" name="Gráfico 34" descr="Flecha: curva ligera con relleno sólido">
            <a:extLst>
              <a:ext uri="{FF2B5EF4-FFF2-40B4-BE49-F238E27FC236}">
                <a16:creationId xmlns:a16="http://schemas.microsoft.com/office/drawing/2014/main" id="{BAE32292-039B-C26F-EE55-490EC8DE9EE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688563">
            <a:off x="527511" y="5307895"/>
            <a:ext cx="689631" cy="689631"/>
          </a:xfrm>
          <a:prstGeom prst="rect">
            <a:avLst/>
          </a:prstGeom>
          <a:effectLst>
            <a:outerShdw blurRad="50800" dist="38100" dir="5400000" algn="t" rotWithShape="0">
              <a:prstClr val="black">
                <a:alpha val="40000"/>
              </a:prstClr>
            </a:outerShdw>
          </a:effectLst>
        </p:spPr>
      </p:pic>
      <p:pic>
        <p:nvPicPr>
          <p:cNvPr id="36" name="Gráfico 35" descr="Flecha: curva ligera con relleno sólido">
            <a:extLst>
              <a:ext uri="{FF2B5EF4-FFF2-40B4-BE49-F238E27FC236}">
                <a16:creationId xmlns:a16="http://schemas.microsoft.com/office/drawing/2014/main" id="{97967763-BC62-F278-449C-134A0FE17BD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688563">
            <a:off x="3646630" y="5313500"/>
            <a:ext cx="689631" cy="689631"/>
          </a:xfrm>
          <a:prstGeom prst="rect">
            <a:avLst/>
          </a:prstGeom>
          <a:effectLst>
            <a:outerShdw blurRad="50800" dist="38100" dir="5400000" algn="t" rotWithShape="0">
              <a:prstClr val="black">
                <a:alpha val="40000"/>
              </a:prstClr>
            </a:outerShdw>
          </a:effectLst>
        </p:spPr>
      </p:pic>
      <p:pic>
        <p:nvPicPr>
          <p:cNvPr id="37" name="Gráfico 36" descr="Flecha: curva ligera con relleno sólido">
            <a:extLst>
              <a:ext uri="{FF2B5EF4-FFF2-40B4-BE49-F238E27FC236}">
                <a16:creationId xmlns:a16="http://schemas.microsoft.com/office/drawing/2014/main" id="{CBCC400B-F190-6218-948D-CC292D824BE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688563">
            <a:off x="6470387" y="5399093"/>
            <a:ext cx="689631" cy="689631"/>
          </a:xfrm>
          <a:prstGeom prst="rect">
            <a:avLst/>
          </a:prstGeom>
          <a:effectLst>
            <a:outerShdw blurRad="50800" dist="38100" dir="5400000" algn="t" rotWithShape="0">
              <a:prstClr val="black">
                <a:alpha val="40000"/>
              </a:prstClr>
            </a:outerShdw>
          </a:effectLst>
        </p:spPr>
      </p:pic>
      <p:pic>
        <p:nvPicPr>
          <p:cNvPr id="38" name="Gráfico 37" descr="Flecha: curva ligera con relleno sólido">
            <a:extLst>
              <a:ext uri="{FF2B5EF4-FFF2-40B4-BE49-F238E27FC236}">
                <a16:creationId xmlns:a16="http://schemas.microsoft.com/office/drawing/2014/main" id="{AE63C028-B166-9E5F-40BC-6BD92B691006}"/>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688563">
            <a:off x="9368019" y="2044782"/>
            <a:ext cx="689631" cy="689631"/>
          </a:xfrm>
          <a:prstGeom prst="rect">
            <a:avLst/>
          </a:prstGeom>
          <a:effectLst>
            <a:outerShdw blurRad="50800" dist="38100" dir="5400000" algn="t" rotWithShape="0">
              <a:prstClr val="black">
                <a:alpha val="40000"/>
              </a:prstClr>
            </a:outerShdw>
          </a:effectLst>
        </p:spPr>
      </p:pic>
      <p:pic>
        <p:nvPicPr>
          <p:cNvPr id="39" name="Gráfico 38" descr="Flecha: curva ligera con relleno sólido">
            <a:extLst>
              <a:ext uri="{FF2B5EF4-FFF2-40B4-BE49-F238E27FC236}">
                <a16:creationId xmlns:a16="http://schemas.microsoft.com/office/drawing/2014/main" id="{BC0C2DDE-223F-88BA-DFAD-9581E86FECA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688563">
            <a:off x="9368019" y="3191177"/>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41628655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2">
            <a:extLst>
              <a:ext uri="{FF2B5EF4-FFF2-40B4-BE49-F238E27FC236}">
                <a16:creationId xmlns:a16="http://schemas.microsoft.com/office/drawing/2014/main" id="{95D61C34-AF95-5448-B715-90AADC57BC48}"/>
              </a:ext>
            </a:extLst>
          </p:cNvPr>
          <p:cNvPicPr>
            <a:picLocks noGrp="1" noChangeAspect="1"/>
          </p:cNvPicPr>
          <p:nvPr>
            <p:ph type="pic" sz="quarter" idx="10"/>
          </p:nvPr>
        </p:nvPicPr>
        <p:blipFill>
          <a:blip r:embed="rId3"/>
          <a:srcRect t="16949" b="16949"/>
          <a:stretch/>
        </p:blipFill>
        <p:spPr>
          <a:xfrm>
            <a:off x="238772" y="2626822"/>
            <a:ext cx="7708195" cy="3396829"/>
          </a:xfrm>
        </p:spPr>
      </p:pic>
      <p:sp>
        <p:nvSpPr>
          <p:cNvPr id="5" name="Text Placeholder 4">
            <a:extLst>
              <a:ext uri="{FF2B5EF4-FFF2-40B4-BE49-F238E27FC236}">
                <a16:creationId xmlns:a16="http://schemas.microsoft.com/office/drawing/2014/main" id="{F53E186E-EEE8-784F-BE9F-48BF925F13E9}"/>
              </a:ext>
            </a:extLst>
          </p:cNvPr>
          <p:cNvSpPr>
            <a:spLocks noGrp="1"/>
          </p:cNvSpPr>
          <p:nvPr>
            <p:ph type="body" sz="quarter" idx="17"/>
          </p:nvPr>
        </p:nvSpPr>
        <p:spPr>
          <a:xfrm>
            <a:off x="7640349" y="990923"/>
            <a:ext cx="2066906" cy="582221"/>
          </a:xfrm>
        </p:spPr>
        <p:txBody>
          <a:bodyPr/>
          <a:lstStyle/>
          <a:p>
            <a:r>
              <a:rPr lang="en-US" dirty="0"/>
              <a:t>03</a:t>
            </a:r>
          </a:p>
        </p:txBody>
      </p:sp>
      <p:sp>
        <p:nvSpPr>
          <p:cNvPr id="6" name="Rectangle 5">
            <a:extLst>
              <a:ext uri="{FF2B5EF4-FFF2-40B4-BE49-F238E27FC236}">
                <a16:creationId xmlns:a16="http://schemas.microsoft.com/office/drawing/2014/main" id="{1DF2049A-9A6D-0A49-9CEA-AEAEB81268B2}"/>
              </a:ext>
            </a:extLst>
          </p:cNvPr>
          <p:cNvSpPr/>
          <p:nvPr/>
        </p:nvSpPr>
        <p:spPr>
          <a:xfrm>
            <a:off x="5722297" y="3429000"/>
            <a:ext cx="5496309" cy="12003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Montserrat" panose="00000500000000000000" pitchFamily="50" charset="0"/>
            </a:endParaRPr>
          </a:p>
        </p:txBody>
      </p:sp>
      <p:sp>
        <p:nvSpPr>
          <p:cNvPr id="7" name="TextBox 6">
            <a:extLst>
              <a:ext uri="{FF2B5EF4-FFF2-40B4-BE49-F238E27FC236}">
                <a16:creationId xmlns:a16="http://schemas.microsoft.com/office/drawing/2014/main" id="{9664755C-D94B-2A4C-946A-2A124785D8C0}"/>
              </a:ext>
            </a:extLst>
          </p:cNvPr>
          <p:cNvSpPr txBox="1"/>
          <p:nvPr/>
        </p:nvSpPr>
        <p:spPr>
          <a:xfrm>
            <a:off x="5906320" y="3481298"/>
            <a:ext cx="5400777" cy="1200329"/>
          </a:xfrm>
          <a:prstGeom prst="rect">
            <a:avLst/>
          </a:prstGeom>
          <a:noFill/>
        </p:spPr>
        <p:txBody>
          <a:bodyPr wrap="square" rtlCol="0">
            <a:spAutoFit/>
          </a:bodyPr>
          <a:lstStyle/>
          <a:p>
            <a:r>
              <a:rPr lang="en-US" sz="3600" b="1" spc="324" dirty="0" err="1">
                <a:solidFill>
                  <a:srgbClr val="EB7339"/>
                </a:solidFill>
                <a:latin typeface="Calibri" panose="020F0502020204030204" pitchFamily="34" charset="0"/>
                <a:cs typeface="Calibri" panose="020F0502020204030204" pitchFamily="34" charset="0"/>
              </a:rPr>
              <a:t>Biodiversidade</a:t>
            </a:r>
            <a:r>
              <a:rPr lang="en-US" sz="3600" b="1" spc="324" dirty="0">
                <a:solidFill>
                  <a:srgbClr val="EB7339"/>
                </a:solidFill>
                <a:latin typeface="Calibri" panose="020F0502020204030204" pitchFamily="34" charset="0"/>
                <a:cs typeface="Calibri" panose="020F0502020204030204" pitchFamily="34" charset="0"/>
              </a:rPr>
              <a:t> e </a:t>
            </a:r>
            <a:r>
              <a:rPr lang="en-US" sz="3600" b="1" spc="324" dirty="0" err="1">
                <a:solidFill>
                  <a:srgbClr val="EB7339"/>
                </a:solidFill>
                <a:latin typeface="Calibri" panose="020F0502020204030204" pitchFamily="34" charset="0"/>
                <a:cs typeface="Calibri" panose="020F0502020204030204" pitchFamily="34" charset="0"/>
              </a:rPr>
              <a:t>alterações</a:t>
            </a:r>
            <a:r>
              <a:rPr lang="en-US" sz="3600" b="1" spc="324" dirty="0">
                <a:solidFill>
                  <a:srgbClr val="EB7339"/>
                </a:solidFill>
                <a:latin typeface="Calibri" panose="020F0502020204030204" pitchFamily="34" charset="0"/>
                <a:cs typeface="Calibri" panose="020F0502020204030204" pitchFamily="34" charset="0"/>
              </a:rPr>
              <a:t> </a:t>
            </a:r>
            <a:r>
              <a:rPr lang="en-US" sz="3600" b="1" spc="324" dirty="0" err="1">
                <a:solidFill>
                  <a:srgbClr val="EB7339"/>
                </a:solidFill>
                <a:latin typeface="Calibri" panose="020F0502020204030204" pitchFamily="34" charset="0"/>
                <a:cs typeface="Calibri" panose="020F0502020204030204" pitchFamily="34" charset="0"/>
              </a:rPr>
              <a:t>climáticas</a:t>
            </a:r>
            <a:r>
              <a:rPr lang="en-US" sz="3600" b="1" spc="324" dirty="0">
                <a:solidFill>
                  <a:srgbClr val="EB7339"/>
                </a:solidFill>
                <a:latin typeface="Calibri" panose="020F0502020204030204" pitchFamily="34" charset="0"/>
                <a:cs typeface="Calibri" panose="020F0502020204030204" pitchFamily="34" charset="0"/>
              </a:rPr>
              <a:t> </a:t>
            </a:r>
          </a:p>
        </p:txBody>
      </p:sp>
      <p:grpSp>
        <p:nvGrpSpPr>
          <p:cNvPr id="9" name="Graphic 2">
            <a:extLst>
              <a:ext uri="{FF2B5EF4-FFF2-40B4-BE49-F238E27FC236}">
                <a16:creationId xmlns:a16="http://schemas.microsoft.com/office/drawing/2014/main" id="{6285D392-116B-5249-8268-8EA084DD11E1}"/>
              </a:ext>
            </a:extLst>
          </p:cNvPr>
          <p:cNvGrpSpPr/>
          <p:nvPr/>
        </p:nvGrpSpPr>
        <p:grpSpPr>
          <a:xfrm rot="16200000">
            <a:off x="-1080012" y="1373752"/>
            <a:ext cx="3833889" cy="1673865"/>
            <a:chOff x="3357879" y="5072538"/>
            <a:chExt cx="593407" cy="259080"/>
          </a:xfrm>
          <a:solidFill>
            <a:srgbClr val="EB7339"/>
          </a:solidFill>
        </p:grpSpPr>
        <p:sp>
          <p:nvSpPr>
            <p:cNvPr id="10" name="Freeform 9">
              <a:extLst>
                <a:ext uri="{FF2B5EF4-FFF2-40B4-BE49-F238E27FC236}">
                  <a16:creationId xmlns:a16="http://schemas.microsoft.com/office/drawing/2014/main" id="{470E5AA0-13F3-7046-97B9-B4D70885B4AD}"/>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1" name="Freeform 10">
              <a:extLst>
                <a:ext uri="{FF2B5EF4-FFF2-40B4-BE49-F238E27FC236}">
                  <a16:creationId xmlns:a16="http://schemas.microsoft.com/office/drawing/2014/main" id="{59BABA38-F111-FD47-B780-A81442F31F5A}"/>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2" name="Freeform 11">
              <a:extLst>
                <a:ext uri="{FF2B5EF4-FFF2-40B4-BE49-F238E27FC236}">
                  <a16:creationId xmlns:a16="http://schemas.microsoft.com/office/drawing/2014/main" id="{F0607F26-EF08-D444-B0FE-E46E0BA21E65}"/>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19682742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F10DF383-62EE-EC80-1B0B-DE6EB741A668}"/>
              </a:ext>
            </a:extLst>
          </p:cNvPr>
          <p:cNvSpPr>
            <a:spLocks noGrp="1"/>
          </p:cNvSpPr>
          <p:nvPr>
            <p:ph type="body" sz="quarter" idx="35"/>
          </p:nvPr>
        </p:nvSpPr>
        <p:spPr/>
        <p:txBody>
          <a:bodyPr/>
          <a:lstStyle/>
          <a:p>
            <a:r>
              <a:rPr lang="en-IE" dirty="0" err="1"/>
              <a:t>Alterações</a:t>
            </a:r>
            <a:r>
              <a:rPr lang="en-IE" dirty="0"/>
              <a:t> </a:t>
            </a:r>
            <a:r>
              <a:rPr lang="en-IE" dirty="0" err="1"/>
              <a:t>climáticas</a:t>
            </a:r>
            <a:r>
              <a:rPr lang="en-IE" dirty="0"/>
              <a:t> </a:t>
            </a:r>
            <a:r>
              <a:rPr lang="en-IE" dirty="0" err="1"/>
              <a:t>em</a:t>
            </a:r>
            <a:r>
              <a:rPr lang="en-IE" dirty="0"/>
              <a:t> </a:t>
            </a:r>
            <a:r>
              <a:rPr lang="en-IE" dirty="0" err="1"/>
              <a:t>destaque</a:t>
            </a:r>
            <a:endParaRPr lang="en-IE" dirty="0"/>
          </a:p>
        </p:txBody>
      </p:sp>
      <p:sp>
        <p:nvSpPr>
          <p:cNvPr id="18" name="Text Placeholder 17">
            <a:extLst>
              <a:ext uri="{FF2B5EF4-FFF2-40B4-BE49-F238E27FC236}">
                <a16:creationId xmlns:a16="http://schemas.microsoft.com/office/drawing/2014/main" id="{056CB18E-4396-8A54-4E05-81E904539DB4}"/>
              </a:ext>
            </a:extLst>
          </p:cNvPr>
          <p:cNvSpPr>
            <a:spLocks noGrp="1"/>
          </p:cNvSpPr>
          <p:nvPr>
            <p:ph type="body" sz="quarter" idx="36"/>
          </p:nvPr>
        </p:nvSpPr>
        <p:spPr>
          <a:xfrm>
            <a:off x="4912294" y="1244016"/>
            <a:ext cx="6553234" cy="999383"/>
          </a:xfrm>
        </p:spPr>
        <p:txBody>
          <a:bodyPr/>
          <a:lstStyle/>
          <a:p>
            <a:r>
              <a:rPr lang="pt-PT" sz="2000" dirty="0"/>
              <a:t>Para começarmos a compreender como o clima e a biodiversidade estão interligados, precisamos de revisitar o mínimo de ciência do nosso Módulo sobre o ODS 13 </a:t>
            </a:r>
            <a:endParaRPr lang="en-IE" sz="2000" dirty="0"/>
          </a:p>
        </p:txBody>
      </p:sp>
      <p:sp>
        <p:nvSpPr>
          <p:cNvPr id="19" name="Text Placeholder 18">
            <a:extLst>
              <a:ext uri="{FF2B5EF4-FFF2-40B4-BE49-F238E27FC236}">
                <a16:creationId xmlns:a16="http://schemas.microsoft.com/office/drawing/2014/main" id="{29D5422D-1ACF-503D-D455-3604C0B3B7A9}"/>
              </a:ext>
            </a:extLst>
          </p:cNvPr>
          <p:cNvSpPr>
            <a:spLocks noGrp="1"/>
          </p:cNvSpPr>
          <p:nvPr>
            <p:ph type="body" sz="quarter" idx="37"/>
          </p:nvPr>
        </p:nvSpPr>
        <p:spPr/>
        <p:txBody>
          <a:bodyPr/>
          <a:lstStyle/>
          <a:p>
            <a:r>
              <a:rPr lang="en-IE" dirty="0"/>
              <a:t>01</a:t>
            </a:r>
          </a:p>
        </p:txBody>
      </p:sp>
      <p:sp>
        <p:nvSpPr>
          <p:cNvPr id="20" name="Text Placeholder 19">
            <a:extLst>
              <a:ext uri="{FF2B5EF4-FFF2-40B4-BE49-F238E27FC236}">
                <a16:creationId xmlns:a16="http://schemas.microsoft.com/office/drawing/2014/main" id="{2E027B0B-6257-178D-7C07-7E64DF97B390}"/>
              </a:ext>
            </a:extLst>
          </p:cNvPr>
          <p:cNvSpPr>
            <a:spLocks noGrp="1"/>
          </p:cNvSpPr>
          <p:nvPr>
            <p:ph type="body" sz="quarter" idx="42"/>
          </p:nvPr>
        </p:nvSpPr>
        <p:spPr>
          <a:xfrm>
            <a:off x="4912292" y="2455076"/>
            <a:ext cx="6562677" cy="339415"/>
          </a:xfrm>
        </p:spPr>
        <p:txBody>
          <a:bodyPr/>
          <a:lstStyle/>
          <a:p>
            <a:r>
              <a:rPr lang="pt-PT" dirty="0"/>
              <a:t>Como é que as alterações climáticas afetam a biodiversidade? </a:t>
            </a:r>
            <a:endParaRPr lang="en-IE" dirty="0"/>
          </a:p>
        </p:txBody>
      </p:sp>
      <p:sp>
        <p:nvSpPr>
          <p:cNvPr id="21" name="Text Placeholder 20">
            <a:extLst>
              <a:ext uri="{FF2B5EF4-FFF2-40B4-BE49-F238E27FC236}">
                <a16:creationId xmlns:a16="http://schemas.microsoft.com/office/drawing/2014/main" id="{0B213698-6081-22EB-4082-BEE3DAB8AB98}"/>
              </a:ext>
            </a:extLst>
          </p:cNvPr>
          <p:cNvSpPr>
            <a:spLocks noGrp="1"/>
          </p:cNvSpPr>
          <p:nvPr>
            <p:ph type="body" sz="quarter" idx="43"/>
          </p:nvPr>
        </p:nvSpPr>
        <p:spPr>
          <a:xfrm>
            <a:off x="4912293" y="3197629"/>
            <a:ext cx="6553234" cy="999383"/>
          </a:xfrm>
        </p:spPr>
        <p:txBody>
          <a:bodyPr/>
          <a:lstStyle/>
          <a:p>
            <a:r>
              <a:rPr lang="pt-PT" sz="2000" dirty="0"/>
              <a:t>Na secção 2 deste módulo, aprendemos como as alterações climáticas estão a afetar a biodiversidade, uma vez que as espécies lutam para se adaptarem às mudanças de temperatura </a:t>
            </a:r>
            <a:endParaRPr lang="en-IE" sz="2000" dirty="0"/>
          </a:p>
        </p:txBody>
      </p:sp>
      <p:sp>
        <p:nvSpPr>
          <p:cNvPr id="22" name="Text Placeholder 21">
            <a:extLst>
              <a:ext uri="{FF2B5EF4-FFF2-40B4-BE49-F238E27FC236}">
                <a16:creationId xmlns:a16="http://schemas.microsoft.com/office/drawing/2014/main" id="{C2F00F43-0837-F2CC-9CFB-13EB00882333}"/>
              </a:ext>
            </a:extLst>
          </p:cNvPr>
          <p:cNvSpPr>
            <a:spLocks noGrp="1"/>
          </p:cNvSpPr>
          <p:nvPr>
            <p:ph type="body" sz="quarter" idx="45"/>
          </p:nvPr>
        </p:nvSpPr>
        <p:spPr>
          <a:xfrm>
            <a:off x="4927790" y="4583033"/>
            <a:ext cx="6768910" cy="339415"/>
          </a:xfrm>
        </p:spPr>
        <p:txBody>
          <a:bodyPr/>
          <a:lstStyle/>
          <a:p>
            <a:r>
              <a:rPr lang="pt-PT" dirty="0"/>
              <a:t>Como é que a biodiversidade pode ajudar a mitigar as alterações climáticas? </a:t>
            </a:r>
            <a:endParaRPr lang="en-IE" dirty="0"/>
          </a:p>
        </p:txBody>
      </p:sp>
      <p:sp>
        <p:nvSpPr>
          <p:cNvPr id="23" name="Text Placeholder 22">
            <a:extLst>
              <a:ext uri="{FF2B5EF4-FFF2-40B4-BE49-F238E27FC236}">
                <a16:creationId xmlns:a16="http://schemas.microsoft.com/office/drawing/2014/main" id="{E87D642F-1DA7-B80B-C289-8EF600690E4E}"/>
              </a:ext>
            </a:extLst>
          </p:cNvPr>
          <p:cNvSpPr>
            <a:spLocks noGrp="1"/>
          </p:cNvSpPr>
          <p:nvPr>
            <p:ph type="body" sz="quarter" idx="46"/>
          </p:nvPr>
        </p:nvSpPr>
        <p:spPr>
          <a:xfrm>
            <a:off x="4927791" y="5305266"/>
            <a:ext cx="6553234" cy="999383"/>
          </a:xfrm>
        </p:spPr>
        <p:txBody>
          <a:bodyPr/>
          <a:lstStyle/>
          <a:p>
            <a:r>
              <a:rPr lang="pt-PT" sz="2000" dirty="0"/>
              <a:t>Tal como as alterações climáticas afetam a biodiversidade, a melhoria da biodiversidade também contribui de forma importante para a atenuação e adaptação às alterações climáticas </a:t>
            </a:r>
            <a:endParaRPr lang="en-IE" sz="2000" dirty="0"/>
          </a:p>
        </p:txBody>
      </p:sp>
      <p:pic>
        <p:nvPicPr>
          <p:cNvPr id="27" name="Picture Placeholder 26" descr="Three polar bears by a log on a beach">
            <a:extLst>
              <a:ext uri="{FF2B5EF4-FFF2-40B4-BE49-F238E27FC236}">
                <a16:creationId xmlns:a16="http://schemas.microsoft.com/office/drawing/2014/main" id="{CAC35B2C-E8C8-4098-4F3A-8268D590052F}"/>
              </a:ext>
            </a:extLst>
          </p:cNvPr>
          <p:cNvPicPr>
            <a:picLocks noGrp="1" noChangeAspect="1"/>
          </p:cNvPicPr>
          <p:nvPr>
            <p:ph type="pic" sz="quarter" idx="19"/>
          </p:nvPr>
        </p:nvPicPr>
        <p:blipFill>
          <a:blip r:embed="rId3"/>
          <a:srcRect l="33362" r="33362"/>
          <a:stretch/>
        </p:blipFill>
        <p:spPr>
          <a:xfrm>
            <a:off x="-48344" y="0"/>
            <a:ext cx="3570477" cy="6858000"/>
          </a:xfrm>
        </p:spPr>
      </p:pic>
      <p:sp>
        <p:nvSpPr>
          <p:cNvPr id="24" name="Text Placeholder 23">
            <a:extLst>
              <a:ext uri="{FF2B5EF4-FFF2-40B4-BE49-F238E27FC236}">
                <a16:creationId xmlns:a16="http://schemas.microsoft.com/office/drawing/2014/main" id="{3443114C-5B6A-09E6-9558-85C5462AEDE2}"/>
              </a:ext>
            </a:extLst>
          </p:cNvPr>
          <p:cNvSpPr>
            <a:spLocks noGrp="1"/>
          </p:cNvSpPr>
          <p:nvPr>
            <p:ph type="body" sz="quarter" idx="47"/>
          </p:nvPr>
        </p:nvSpPr>
        <p:spPr>
          <a:xfrm>
            <a:off x="3918849" y="2507917"/>
            <a:ext cx="1232765" cy="955625"/>
          </a:xfrm>
        </p:spPr>
        <p:txBody>
          <a:bodyPr/>
          <a:lstStyle/>
          <a:p>
            <a:r>
              <a:rPr lang="en-IE" dirty="0"/>
              <a:t>02</a:t>
            </a:r>
          </a:p>
        </p:txBody>
      </p:sp>
      <p:sp>
        <p:nvSpPr>
          <p:cNvPr id="25" name="Text Placeholder 24">
            <a:extLst>
              <a:ext uri="{FF2B5EF4-FFF2-40B4-BE49-F238E27FC236}">
                <a16:creationId xmlns:a16="http://schemas.microsoft.com/office/drawing/2014/main" id="{B93F918A-E6CE-C0E0-668F-DB65DE867307}"/>
              </a:ext>
            </a:extLst>
          </p:cNvPr>
          <p:cNvSpPr>
            <a:spLocks noGrp="1"/>
          </p:cNvSpPr>
          <p:nvPr>
            <p:ph type="body" sz="quarter" idx="48"/>
          </p:nvPr>
        </p:nvSpPr>
        <p:spPr/>
        <p:txBody>
          <a:bodyPr/>
          <a:lstStyle/>
          <a:p>
            <a:r>
              <a:rPr lang="en-IE" dirty="0"/>
              <a:t>03</a:t>
            </a:r>
          </a:p>
        </p:txBody>
      </p:sp>
    </p:spTree>
    <p:extLst>
      <p:ext uri="{BB962C8B-B14F-4D97-AF65-F5344CB8AC3E}">
        <p14:creationId xmlns:p14="http://schemas.microsoft.com/office/powerpoint/2010/main" val="20751200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5" name="image-2.jpg"/>
          <p:cNvPicPr/>
          <p:nvPr/>
        </p:nvPicPr>
        <p:blipFill>
          <a:blip r:embed="rId3" cstate="print"/>
          <a:stretch>
            <a:fillRect/>
          </a:stretch>
        </p:blipFill>
        <p:spPr>
          <a:xfrm>
            <a:off x="3829050" y="3533775"/>
            <a:ext cx="8362694" cy="3314700"/>
          </a:xfrm>
          <a:prstGeom prst="rect">
            <a:avLst/>
          </a:prstGeom>
          <a:ln w="12700">
            <a:miter lim="400000"/>
          </a:ln>
        </p:spPr>
      </p:pic>
      <p:pic>
        <p:nvPicPr>
          <p:cNvPr id="67" name="greenhouse_waves-1.png"/>
          <p:cNvPicPr/>
          <p:nvPr/>
        </p:nvPicPr>
        <p:blipFill>
          <a:blip r:embed="rId4" cstate="print"/>
          <a:stretch>
            <a:fillRect/>
          </a:stretch>
        </p:blipFill>
        <p:spPr>
          <a:xfrm rot="120000">
            <a:off x="4369001" y="2696765"/>
            <a:ext cx="2687838" cy="1914911"/>
          </a:xfrm>
          <a:prstGeom prst="rect">
            <a:avLst/>
          </a:prstGeom>
          <a:ln w="12700">
            <a:miter lim="400000"/>
          </a:ln>
        </p:spPr>
      </p:pic>
      <p:pic>
        <p:nvPicPr>
          <p:cNvPr id="68" name="greenhouse_waves-1.png"/>
          <p:cNvPicPr/>
          <p:nvPr/>
        </p:nvPicPr>
        <p:blipFill>
          <a:blip r:embed="rId4" cstate="print"/>
          <a:stretch>
            <a:fillRect/>
          </a:stretch>
        </p:blipFill>
        <p:spPr>
          <a:xfrm rot="21480000">
            <a:off x="4645822" y="2616400"/>
            <a:ext cx="2687837" cy="1914911"/>
          </a:xfrm>
          <a:prstGeom prst="rect">
            <a:avLst/>
          </a:prstGeom>
          <a:ln w="12700">
            <a:miter lim="400000"/>
          </a:ln>
        </p:spPr>
      </p:pic>
      <p:pic>
        <p:nvPicPr>
          <p:cNvPr id="69" name="greenhouse_waves-1.png"/>
          <p:cNvPicPr/>
          <p:nvPr/>
        </p:nvPicPr>
        <p:blipFill>
          <a:blip r:embed="rId4" cstate="print"/>
          <a:stretch>
            <a:fillRect/>
          </a:stretch>
        </p:blipFill>
        <p:spPr>
          <a:xfrm rot="420000">
            <a:off x="4074319" y="2768204"/>
            <a:ext cx="2687837" cy="1914909"/>
          </a:xfrm>
          <a:prstGeom prst="rect">
            <a:avLst/>
          </a:prstGeom>
          <a:ln w="12700">
            <a:miter lim="400000"/>
          </a:ln>
        </p:spPr>
      </p:pic>
      <p:pic>
        <p:nvPicPr>
          <p:cNvPr id="70" name="greenhouse_waves-1.png"/>
          <p:cNvPicPr/>
          <p:nvPr/>
        </p:nvPicPr>
        <p:blipFill>
          <a:blip r:embed="rId4" cstate="print"/>
          <a:stretch>
            <a:fillRect/>
          </a:stretch>
        </p:blipFill>
        <p:spPr>
          <a:xfrm rot="780000">
            <a:off x="3833218" y="2875360"/>
            <a:ext cx="2687834" cy="1914908"/>
          </a:xfrm>
          <a:prstGeom prst="rect">
            <a:avLst/>
          </a:prstGeom>
          <a:ln w="12700">
            <a:miter lim="400000"/>
          </a:ln>
        </p:spPr>
      </p:pic>
      <p:pic>
        <p:nvPicPr>
          <p:cNvPr id="71" name="greenhouse_waves-1.png"/>
          <p:cNvPicPr/>
          <p:nvPr/>
        </p:nvPicPr>
        <p:blipFill>
          <a:blip r:embed="rId4" cstate="print"/>
          <a:stretch>
            <a:fillRect/>
          </a:stretch>
        </p:blipFill>
        <p:spPr>
          <a:xfrm rot="21240000">
            <a:off x="4758978" y="2393128"/>
            <a:ext cx="3024367" cy="2154666"/>
          </a:xfrm>
          <a:prstGeom prst="rect">
            <a:avLst/>
          </a:prstGeom>
          <a:ln w="12700">
            <a:miter lim="400000"/>
          </a:ln>
        </p:spPr>
      </p:pic>
      <p:pic>
        <p:nvPicPr>
          <p:cNvPr id="72" name="greenhouse_waves-1.png"/>
          <p:cNvPicPr/>
          <p:nvPr/>
        </p:nvPicPr>
        <p:blipFill>
          <a:blip r:embed="rId4" cstate="print"/>
          <a:stretch>
            <a:fillRect/>
          </a:stretch>
        </p:blipFill>
        <p:spPr>
          <a:xfrm rot="1080000">
            <a:off x="3844828" y="3159948"/>
            <a:ext cx="2447429" cy="1743635"/>
          </a:xfrm>
          <a:prstGeom prst="rect">
            <a:avLst/>
          </a:prstGeom>
          <a:ln w="12700">
            <a:miter lim="400000"/>
          </a:ln>
        </p:spPr>
      </p:pic>
      <p:pic>
        <p:nvPicPr>
          <p:cNvPr id="73" name="sun.png"/>
          <p:cNvPicPr/>
          <p:nvPr/>
        </p:nvPicPr>
        <p:blipFill>
          <a:blip r:embed="rId5" cstate="print"/>
          <a:stretch>
            <a:fillRect/>
          </a:stretch>
        </p:blipFill>
        <p:spPr>
          <a:xfrm>
            <a:off x="3238500" y="1514475"/>
            <a:ext cx="1885950" cy="1885950"/>
          </a:xfrm>
          <a:prstGeom prst="rect">
            <a:avLst/>
          </a:prstGeom>
          <a:ln w="12700">
            <a:miter lim="400000"/>
          </a:ln>
        </p:spPr>
      </p:pic>
      <p:pic>
        <p:nvPicPr>
          <p:cNvPr id="76" name="wavy_arrow.png"/>
          <p:cNvPicPr/>
          <p:nvPr/>
        </p:nvPicPr>
        <p:blipFill>
          <a:blip r:embed="rId6" cstate="print"/>
          <a:stretch>
            <a:fillRect/>
          </a:stretch>
        </p:blipFill>
        <p:spPr>
          <a:xfrm>
            <a:off x="7332130" y="3069899"/>
            <a:ext cx="981076" cy="1238251"/>
          </a:xfrm>
          <a:prstGeom prst="rect">
            <a:avLst/>
          </a:prstGeom>
          <a:ln w="12700">
            <a:miter lim="400000"/>
          </a:ln>
        </p:spPr>
      </p:pic>
      <p:pic>
        <p:nvPicPr>
          <p:cNvPr id="77" name="wavy_arrow.png"/>
          <p:cNvPicPr/>
          <p:nvPr/>
        </p:nvPicPr>
        <p:blipFill>
          <a:blip r:embed="rId6" cstate="print"/>
          <a:stretch>
            <a:fillRect/>
          </a:stretch>
        </p:blipFill>
        <p:spPr>
          <a:xfrm>
            <a:off x="6975870" y="3119379"/>
            <a:ext cx="981076" cy="1238251"/>
          </a:xfrm>
          <a:prstGeom prst="rect">
            <a:avLst/>
          </a:prstGeom>
          <a:ln w="12700">
            <a:miter lim="400000"/>
          </a:ln>
        </p:spPr>
      </p:pic>
      <p:pic>
        <p:nvPicPr>
          <p:cNvPr id="78" name="wavy_arrow.png"/>
          <p:cNvPicPr/>
          <p:nvPr/>
        </p:nvPicPr>
        <p:blipFill>
          <a:blip r:embed="rId6" cstate="print"/>
          <a:stretch>
            <a:fillRect/>
          </a:stretch>
        </p:blipFill>
        <p:spPr>
          <a:xfrm>
            <a:off x="6659196" y="3248028"/>
            <a:ext cx="981076" cy="1238251"/>
          </a:xfrm>
          <a:prstGeom prst="rect">
            <a:avLst/>
          </a:prstGeom>
          <a:ln w="12700">
            <a:miter lim="400000"/>
          </a:ln>
        </p:spPr>
      </p:pic>
      <p:pic>
        <p:nvPicPr>
          <p:cNvPr id="79" name="half up arrow.png"/>
          <p:cNvPicPr/>
          <p:nvPr/>
        </p:nvPicPr>
        <p:blipFill>
          <a:blip r:embed="rId7" cstate="print"/>
          <a:stretch>
            <a:fillRect/>
          </a:stretch>
        </p:blipFill>
        <p:spPr>
          <a:xfrm>
            <a:off x="7842191" y="3759120"/>
            <a:ext cx="485776" cy="438151"/>
          </a:xfrm>
          <a:prstGeom prst="rect">
            <a:avLst/>
          </a:prstGeom>
          <a:ln w="12700">
            <a:miter lim="400000"/>
          </a:ln>
        </p:spPr>
      </p:pic>
      <p:pic>
        <p:nvPicPr>
          <p:cNvPr id="80" name="half down arrow.png"/>
          <p:cNvPicPr/>
          <p:nvPr/>
        </p:nvPicPr>
        <p:blipFill>
          <a:blip r:embed="rId8" cstate="print"/>
          <a:stretch>
            <a:fillRect/>
          </a:stretch>
        </p:blipFill>
        <p:spPr>
          <a:xfrm>
            <a:off x="8102768" y="3797591"/>
            <a:ext cx="400051" cy="381001"/>
          </a:xfrm>
          <a:prstGeom prst="rect">
            <a:avLst/>
          </a:prstGeom>
          <a:ln w="12700">
            <a:miter lim="400000"/>
          </a:ln>
        </p:spPr>
      </p:pic>
      <p:sp>
        <p:nvSpPr>
          <p:cNvPr id="5" name="Shape 66">
            <a:extLst>
              <a:ext uri="{FF2B5EF4-FFF2-40B4-BE49-F238E27FC236}">
                <a16:creationId xmlns:a16="http://schemas.microsoft.com/office/drawing/2014/main" id="{2768F661-8687-F05A-FC32-16843C36AFDB}"/>
              </a:ext>
            </a:extLst>
          </p:cNvPr>
          <p:cNvSpPr/>
          <p:nvPr/>
        </p:nvSpPr>
        <p:spPr>
          <a:xfrm>
            <a:off x="8886825" y="2400300"/>
            <a:ext cx="2981325" cy="1192634"/>
          </a:xfrm>
          <a:prstGeom prst="rect">
            <a:avLst/>
          </a:prstGeom>
          <a:ln w="12700">
            <a:miter lim="400000"/>
          </a:ln>
          <a:effectLst>
            <a:outerShdw blurRad="63500" dist="38100" dir="2700000" rotWithShape="0">
              <a:srgbClr val="000000"/>
            </a:outerShdw>
          </a:effectLst>
          <a:extLst>
            <a:ext uri="{C572A759-6A51-4108-AA02-DFA0A04FC94B}">
              <ma14:wrappingTextBoxFlag xmlns:ma14="http://schemas.microsoft.com/office/mac/drawingml/2011/main" xmlns="" val="1"/>
            </a:ext>
          </a:extLst>
        </p:spPr>
        <p:txBody>
          <a:bodyPr lIns="19050" tIns="19050" rIns="19050" bIns="19050">
            <a:spAutoFit/>
          </a:bodyPr>
          <a:lstStyle>
            <a:lvl1pPr>
              <a:tabLst>
                <a:tab pos="1003300" algn="l"/>
                <a:tab pos="3505200" algn="l"/>
              </a:tabLst>
              <a:defRPr sz="2500"/>
            </a:lvl1pPr>
          </a:lstStyle>
          <a:p>
            <a:pPr lvl="0">
              <a:defRPr sz="1800" b="0">
                <a:solidFill>
                  <a:srgbClr val="000000"/>
                </a:solidFill>
              </a:defRPr>
            </a:pPr>
            <a:r>
              <a:rPr kumimoji="0" lang="en-IE" sz="1875" b="1" i="0" u="none" strike="noStrike" kern="1200" cap="none" spc="0" normalizeH="0" baseline="0" noProof="0" dirty="0">
                <a:ln>
                  <a:noFill/>
                </a:ln>
                <a:solidFill>
                  <a:srgbClr val="FFFFFF"/>
                </a:solidFill>
                <a:effectLst/>
                <a:uLnTx/>
                <a:uFillTx/>
                <a:latin typeface="Calibri" panose="020F0502020204030204"/>
                <a:ea typeface="+mn-ea"/>
                <a:cs typeface="+mn-cs"/>
              </a:rPr>
              <a:t>4) </a:t>
            </a:r>
            <a:r>
              <a:rPr lang="pt-PT" sz="1875" b="1" dirty="0">
                <a:solidFill>
                  <a:srgbClr val="FFFFFF"/>
                </a:solidFill>
              </a:rPr>
              <a:t>Parte desta radiação infravermelha de saída é aprisionada pela atmosfera terrestre e aquece-a</a:t>
            </a:r>
            <a:endParaRPr kumimoji="0" sz="1875"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6" name="Shape 74">
            <a:extLst>
              <a:ext uri="{FF2B5EF4-FFF2-40B4-BE49-F238E27FC236}">
                <a16:creationId xmlns:a16="http://schemas.microsoft.com/office/drawing/2014/main" id="{99DDE647-DAFC-CC8C-885D-FFB301C96E11}"/>
              </a:ext>
            </a:extLst>
          </p:cNvPr>
          <p:cNvSpPr/>
          <p:nvPr/>
        </p:nvSpPr>
        <p:spPr>
          <a:xfrm>
            <a:off x="2084291" y="4410075"/>
            <a:ext cx="2421887" cy="904094"/>
          </a:xfrm>
          <a:prstGeom prst="rect">
            <a:avLst/>
          </a:prstGeom>
          <a:ln w="12700">
            <a:miter lim="400000"/>
          </a:ln>
          <a:effectLst>
            <a:outerShdw blurRad="63500" dist="38100" dir="2700000" rotWithShape="0">
              <a:srgbClr val="000000"/>
            </a:outerShdw>
          </a:effectLst>
          <a:extLst>
            <a:ext uri="{C572A759-6A51-4108-AA02-DFA0A04FC94B}">
              <ma14:wrappingTextBoxFlag xmlns:ma14="http://schemas.microsoft.com/office/mac/drawingml/2011/main" xmlns="" val="1"/>
            </a:ext>
          </a:extLst>
        </p:spPr>
        <p:txBody>
          <a:bodyPr wrap="square" lIns="19050" tIns="19050" rIns="19050" bIns="19050">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a:solidFill>
                  <a:srgbClr val="000000"/>
                </a:solidFill>
              </a:defRPr>
            </a:pPr>
            <a:r>
              <a:rPr kumimoji="0" lang="en-IE" sz="1875" b="1" i="0" u="none" strike="noStrike" kern="1200" cap="none" spc="0" normalizeH="0" baseline="0" noProof="0" dirty="0">
                <a:ln>
                  <a:noFill/>
                </a:ln>
                <a:solidFill>
                  <a:srgbClr val="FFFFFF"/>
                </a:solidFill>
                <a:effectLst/>
                <a:uLnTx/>
                <a:uFillTx/>
                <a:latin typeface="Calibri" panose="020F0502020204030204"/>
                <a:ea typeface="+mn-ea"/>
                <a:cs typeface="+mn-cs"/>
              </a:rPr>
              <a:t>2) </a:t>
            </a:r>
            <a:r>
              <a:rPr kumimoji="0" lang="pt-PT" sz="1875" b="1" i="0" u="none" strike="noStrike" kern="1200" cap="none" spc="0" normalizeH="0" baseline="0" noProof="0" dirty="0">
                <a:ln>
                  <a:noFill/>
                </a:ln>
                <a:solidFill>
                  <a:srgbClr val="FFFFFF"/>
                </a:solidFill>
                <a:effectLst/>
                <a:uLnTx/>
                <a:uFillTx/>
                <a:latin typeface="Calibri" panose="020F0502020204030204"/>
                <a:ea typeface="+mn-ea"/>
                <a:cs typeface="+mn-cs"/>
              </a:rPr>
              <a:t>A maior parte desta radiação é absorvido pelo Terra e aquece-a</a:t>
            </a:r>
            <a:endParaRPr kumimoji="0" sz="1875"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Shape 75">
            <a:extLst>
              <a:ext uri="{FF2B5EF4-FFF2-40B4-BE49-F238E27FC236}">
                <a16:creationId xmlns:a16="http://schemas.microsoft.com/office/drawing/2014/main" id="{E37D7A85-822D-EFC5-5D64-BBE6868FC92A}"/>
              </a:ext>
            </a:extLst>
          </p:cNvPr>
          <p:cNvSpPr/>
          <p:nvPr/>
        </p:nvSpPr>
        <p:spPr>
          <a:xfrm>
            <a:off x="5811540" y="1631835"/>
            <a:ext cx="2981325" cy="1192634"/>
          </a:xfrm>
          <a:prstGeom prst="rect">
            <a:avLst/>
          </a:prstGeom>
          <a:ln w="12700">
            <a:miter lim="400000"/>
          </a:ln>
          <a:effectLst>
            <a:outerShdw blurRad="63500" dist="38100" dir="2700000" rotWithShape="0">
              <a:srgbClr val="000000"/>
            </a:outerShdw>
          </a:effectLst>
          <a:extLst>
            <a:ext uri="{C572A759-6A51-4108-AA02-DFA0A04FC94B}">
              <ma14:wrappingTextBoxFlag xmlns:ma14="http://schemas.microsoft.com/office/mac/drawingml/2011/main" xmlns="" val="1"/>
            </a:ext>
          </a:extLst>
        </p:spPr>
        <p:txBody>
          <a:bodyPr wrap="square" lIns="19050" tIns="19050" rIns="19050" bIns="19050">
            <a:spAutoFit/>
          </a:bodyPr>
          <a:lstStyle>
            <a:lvl1pPr>
              <a:defRPr sz="2500"/>
            </a:lvl1pPr>
          </a:lstStyle>
          <a:p>
            <a:pPr lvl="0">
              <a:defRPr sz="1800" b="0">
                <a:solidFill>
                  <a:srgbClr val="000000"/>
                </a:solidFill>
              </a:defRPr>
            </a:pPr>
            <a:r>
              <a:rPr kumimoji="0" lang="en-IE" sz="1875" b="1" i="0" u="none" strike="noStrike" kern="1200" cap="none" spc="0" normalizeH="0" baseline="0" noProof="0" dirty="0">
                <a:ln>
                  <a:noFill/>
                </a:ln>
                <a:solidFill>
                  <a:srgbClr val="FFFFFF"/>
                </a:solidFill>
                <a:effectLst/>
                <a:uLnTx/>
                <a:uFillTx/>
                <a:latin typeface="Calibri" panose="020F0502020204030204"/>
                <a:ea typeface="+mn-ea"/>
                <a:cs typeface="+mn-cs"/>
              </a:rPr>
              <a:t>3) </a:t>
            </a:r>
            <a:r>
              <a:rPr lang="pt-PT" sz="1875" b="1" dirty="0">
                <a:solidFill>
                  <a:srgbClr val="FFFFFF"/>
                </a:solidFill>
              </a:rPr>
              <a:t>Alguma energia é irradiada de volta para o espaço pela Terra sob a forma de ondas infravermelhas</a:t>
            </a:r>
            <a:endParaRPr kumimoji="0" sz="1875"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8" name="Shape 59">
            <a:extLst>
              <a:ext uri="{FF2B5EF4-FFF2-40B4-BE49-F238E27FC236}">
                <a16:creationId xmlns:a16="http://schemas.microsoft.com/office/drawing/2014/main" id="{7C901DCB-90E5-D42F-2DFF-B4B3301E71CD}"/>
              </a:ext>
            </a:extLst>
          </p:cNvPr>
          <p:cNvSpPr/>
          <p:nvPr/>
        </p:nvSpPr>
        <p:spPr>
          <a:xfrm>
            <a:off x="1300733" y="1238268"/>
            <a:ext cx="2334581" cy="1352551"/>
          </a:xfrm>
          <a:prstGeom prst="rect">
            <a:avLst/>
          </a:prstGeom>
          <a:noFill/>
          <a:ln w="12700" cap="flat">
            <a:noFill/>
            <a:miter lim="400000"/>
          </a:ln>
          <a:effectLst>
            <a:outerShdw blurRad="63500" dist="38100" dir="2700000" rotWithShape="0">
              <a:srgbClr val="000000"/>
            </a:outerShdw>
          </a:effectLst>
          <a:extLst>
            <a:ext uri="{C572A759-6A51-4108-AA02-DFA0A04FC94B}">
              <ma14:wrappingTextBoxFlag xmlns:ma14="http://schemas.microsoft.com/office/mac/drawingml/2011/main" xmlns="" val="1"/>
            </a:ext>
          </a:extLst>
        </p:spPr>
        <p:txBody>
          <a:bodyPr wrap="square" lIns="19050" tIns="19050" rIns="19050" bIns="19050" numCol="1"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a:solidFill>
                  <a:srgbClr val="000000"/>
                </a:solidFill>
              </a:defRPr>
            </a:pPr>
            <a:r>
              <a:rPr kumimoji="0" lang="en-IE" sz="1875" b="1" i="0" u="none" strike="noStrike" kern="1200" cap="none" spc="0" normalizeH="0" baseline="0" noProof="0" dirty="0">
                <a:ln>
                  <a:noFill/>
                </a:ln>
                <a:solidFill>
                  <a:srgbClr val="FFFFFF"/>
                </a:solidFill>
                <a:effectLst/>
                <a:uLnTx/>
                <a:uFillTx/>
                <a:latin typeface="Calibri" panose="020F0502020204030204"/>
                <a:ea typeface="+mn-ea"/>
                <a:cs typeface="+mn-cs"/>
              </a:rPr>
              <a:t>1) </a:t>
            </a:r>
            <a:r>
              <a:rPr kumimoji="0" lang="pt-PT" sz="1875" b="1" i="0" u="none" strike="noStrike" kern="1200" cap="none" spc="0" normalizeH="0" baseline="0" noProof="0" dirty="0">
                <a:ln>
                  <a:noFill/>
                </a:ln>
                <a:solidFill>
                  <a:srgbClr val="FFFFFF"/>
                </a:solidFill>
                <a:effectLst/>
                <a:uLnTx/>
                <a:uFillTx/>
                <a:latin typeface="Calibri" panose="020F0502020204030204"/>
                <a:ea typeface="+mn-ea"/>
                <a:cs typeface="+mn-cs"/>
              </a:rPr>
              <a:t>Radiação solar sob a forma de ondas de luz passa através do atmosfera</a:t>
            </a:r>
            <a:endParaRPr kumimoji="0" sz="1875"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3" name="Marcador de Posição do Texto 1">
            <a:extLst>
              <a:ext uri="{FF2B5EF4-FFF2-40B4-BE49-F238E27FC236}">
                <a16:creationId xmlns:a16="http://schemas.microsoft.com/office/drawing/2014/main" id="{0CEA99E3-F18B-2D56-BD8D-CD56E247C68C}"/>
              </a:ext>
            </a:extLst>
          </p:cNvPr>
          <p:cNvSpPr txBox="1">
            <a:spLocks/>
          </p:cNvSpPr>
          <p:nvPr/>
        </p:nvSpPr>
        <p:spPr>
          <a:xfrm>
            <a:off x="1111044" y="372657"/>
            <a:ext cx="10400236" cy="586654"/>
          </a:xfrm>
          <a:prstGeom prst="rect">
            <a:avLst/>
          </a:prstGeom>
        </p:spPr>
        <p:txBody>
          <a:bodyPr>
            <a:noAutofit/>
          </a:bodyPr>
          <a:lstStyle>
            <a:lvl1pPr marL="0" indent="0" algn="l" defTabSz="914400" rtl="0" eaLnBrk="1" latinLnBrk="0" hangingPunct="1">
              <a:lnSpc>
                <a:spcPts val="3240"/>
              </a:lnSpc>
              <a:spcBef>
                <a:spcPts val="0"/>
              </a:spcBef>
              <a:buFont typeface="Arial" panose="020B0604020202020204" pitchFamily="34" charset="0"/>
              <a:buNone/>
              <a:defRPr sz="3600" b="1" i="0" kern="1200">
                <a:solidFill>
                  <a:srgbClr val="EB7339"/>
                </a:solidFill>
                <a:latin typeface="Calibri" panose="020F0502020204030204" pitchFamily="34" charset="0"/>
                <a:ea typeface="+mn-ea"/>
                <a:cs typeface="Calibri" panose="020F0502020204030204" pitchFamily="34" charset="0"/>
              </a:defRPr>
            </a:lvl1pPr>
            <a:lvl2pPr marL="377967"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2pPr>
            <a:lvl3pPr marL="755934"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3pPr>
            <a:lvl4pPr marL="1133901"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4pPr>
            <a:lvl5pPr marL="1511869"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pt-PT" dirty="0"/>
              <a:t>1) As alterações climáticas em destaque: A ciência</a:t>
            </a:r>
          </a:p>
        </p:txBody>
      </p:sp>
    </p:spTree>
    <p:extLst>
      <p:ext uri="{BB962C8B-B14F-4D97-AF65-F5344CB8AC3E}">
        <p14:creationId xmlns:p14="http://schemas.microsoft.com/office/powerpoint/2010/main" val="573906451"/>
      </p:ext>
    </p:extLst>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iterate>
                                    <p:tmAbs val="0"/>
                                  </p:iterate>
                                  <p:childTnLst>
                                    <p:set>
                                      <p:cBhvr>
                                        <p:cTn id="6" fill="hold"/>
                                        <p:tgtEl>
                                          <p:spTgt spid="78"/>
                                        </p:tgtEl>
                                        <p:attrNameLst>
                                          <p:attrName>style.visibility</p:attrName>
                                        </p:attrNameLst>
                                      </p:cBhvr>
                                      <p:to>
                                        <p:strVal val="visible"/>
                                      </p:to>
                                    </p:set>
                                    <p:animEffect transition="in" filter="wipe(left)">
                                      <p:cBhvr>
                                        <p:cTn id="7" dur="1000"/>
                                        <p:tgtEl>
                                          <p:spTgt spid="78"/>
                                        </p:tgtEl>
                                      </p:cBhvr>
                                    </p:animEffect>
                                  </p:childTnLst>
                                </p:cTn>
                              </p:par>
                            </p:childTnLst>
                          </p:cTn>
                        </p:par>
                        <p:par>
                          <p:cTn id="8" fill="hold">
                            <p:stCondLst>
                              <p:cond delay="1000"/>
                            </p:stCondLst>
                            <p:childTnLst>
                              <p:par>
                                <p:cTn id="9" presetID="22" presetClass="entr" presetSubtype="8" fill="hold" grpId="0" nodeType="afterEffect">
                                  <p:stCondLst>
                                    <p:cond delay="0"/>
                                  </p:stCondLst>
                                  <p:iterate>
                                    <p:tmAbs val="0"/>
                                  </p:iterate>
                                  <p:childTnLst>
                                    <p:set>
                                      <p:cBhvr>
                                        <p:cTn id="10" fill="hold"/>
                                        <p:tgtEl>
                                          <p:spTgt spid="77"/>
                                        </p:tgtEl>
                                        <p:attrNameLst>
                                          <p:attrName>style.visibility</p:attrName>
                                        </p:attrNameLst>
                                      </p:cBhvr>
                                      <p:to>
                                        <p:strVal val="visible"/>
                                      </p:to>
                                    </p:set>
                                    <p:animEffect transition="in" filter="wipe(left)">
                                      <p:cBhvr>
                                        <p:cTn id="11" dur="1000"/>
                                        <p:tgtEl>
                                          <p:spTgt spid="77"/>
                                        </p:tgtEl>
                                      </p:cBhvr>
                                    </p:animEffect>
                                  </p:childTnLst>
                                </p:cTn>
                              </p:par>
                            </p:childTnLst>
                          </p:cTn>
                        </p:par>
                        <p:par>
                          <p:cTn id="12" fill="hold">
                            <p:stCondLst>
                              <p:cond delay="2000"/>
                            </p:stCondLst>
                            <p:childTnLst>
                              <p:par>
                                <p:cTn id="13" presetID="22" presetClass="entr" presetSubtype="8" fill="hold" grpId="0" nodeType="afterEffect">
                                  <p:stCondLst>
                                    <p:cond delay="0"/>
                                  </p:stCondLst>
                                  <p:iterate>
                                    <p:tmAbs val="0"/>
                                  </p:iterate>
                                  <p:childTnLst>
                                    <p:set>
                                      <p:cBhvr>
                                        <p:cTn id="14" fill="hold"/>
                                        <p:tgtEl>
                                          <p:spTgt spid="76"/>
                                        </p:tgtEl>
                                        <p:attrNameLst>
                                          <p:attrName>style.visibility</p:attrName>
                                        </p:attrNameLst>
                                      </p:cBhvr>
                                      <p:to>
                                        <p:strVal val="visible"/>
                                      </p:to>
                                    </p:set>
                                    <p:animEffect transition="in" filter="wipe(left)">
                                      <p:cBhvr>
                                        <p:cTn id="15" dur="1000"/>
                                        <p:tgtEl>
                                          <p:spTgt spid="76"/>
                                        </p:tgtEl>
                                      </p:cBhvr>
                                    </p:animEffect>
                                  </p:childTnLst>
                                </p:cTn>
                              </p:par>
                            </p:childTnLst>
                          </p:cTn>
                        </p:par>
                        <p:par>
                          <p:cTn id="16" fill="hold">
                            <p:stCondLst>
                              <p:cond delay="3000"/>
                            </p:stCondLst>
                            <p:childTnLst>
                              <p:par>
                                <p:cTn id="17" presetID="22" presetClass="entr" presetSubtype="8" fill="hold" grpId="0" nodeType="afterEffect">
                                  <p:stCondLst>
                                    <p:cond delay="0"/>
                                  </p:stCondLst>
                                  <p:iterate>
                                    <p:tmAbs val="0"/>
                                  </p:iterate>
                                  <p:childTnLst>
                                    <p:set>
                                      <p:cBhvr>
                                        <p:cTn id="18" fill="hold"/>
                                        <p:tgtEl>
                                          <p:spTgt spid="79"/>
                                        </p:tgtEl>
                                        <p:attrNameLst>
                                          <p:attrName>style.visibility</p:attrName>
                                        </p:attrNameLst>
                                      </p:cBhvr>
                                      <p:to>
                                        <p:strVal val="visible"/>
                                      </p:to>
                                    </p:set>
                                    <p:animEffect transition="in" filter="wipe(left)">
                                      <p:cBhvr>
                                        <p:cTn id="19" dur="500"/>
                                        <p:tgtEl>
                                          <p:spTgt spid="79"/>
                                        </p:tgtEl>
                                      </p:cBhvr>
                                    </p:animEffect>
                                  </p:childTnLst>
                                </p:cTn>
                              </p:par>
                            </p:childTnLst>
                          </p:cTn>
                        </p:par>
                        <p:par>
                          <p:cTn id="20" fill="hold">
                            <p:stCondLst>
                              <p:cond delay="3500"/>
                            </p:stCondLst>
                            <p:childTnLst>
                              <p:par>
                                <p:cTn id="21" presetID="22" presetClass="entr" presetSubtype="8" fill="hold" grpId="0" nodeType="afterEffect">
                                  <p:stCondLst>
                                    <p:cond delay="300"/>
                                  </p:stCondLst>
                                  <p:iterate>
                                    <p:tmAbs val="0"/>
                                  </p:iterate>
                                  <p:childTnLst>
                                    <p:set>
                                      <p:cBhvr>
                                        <p:cTn id="22" fill="hold"/>
                                        <p:tgtEl>
                                          <p:spTgt spid="80"/>
                                        </p:tgtEl>
                                        <p:attrNameLst>
                                          <p:attrName>style.visibility</p:attrName>
                                        </p:attrNameLst>
                                      </p:cBhvr>
                                      <p:to>
                                        <p:strVal val="visible"/>
                                      </p:to>
                                    </p:set>
                                    <p:animEffect transition="in" filter="wipe(left)">
                                      <p:cBhvr>
                                        <p:cTn id="23" dur="500"/>
                                        <p:tgtEl>
                                          <p:spTgt spid="8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animBg="1" advAuto="0"/>
      <p:bldP spid="77" grpId="0" animBg="1" advAuto="0"/>
      <p:bldP spid="78" grpId="0" animBg="1" advAuto="0"/>
      <p:bldP spid="79" grpId="0" animBg="1" advAuto="0"/>
      <p:bldP spid="80" grpId="0" animBg="1" advAuto="0"/>
      <p:bldP spid="5" grpId="0" animBg="1" advAuto="0"/>
      <p:bldP spid="7" grpId="0" animBg="1" advAuto="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13" name="image-2.jpg"/>
          <p:cNvPicPr/>
          <p:nvPr/>
        </p:nvPicPr>
        <p:blipFill>
          <a:blip r:embed="rId3" cstate="print"/>
          <a:stretch>
            <a:fillRect/>
          </a:stretch>
        </p:blipFill>
        <p:spPr>
          <a:xfrm>
            <a:off x="3829050" y="3533775"/>
            <a:ext cx="8362694" cy="3314700"/>
          </a:xfrm>
          <a:prstGeom prst="rect">
            <a:avLst/>
          </a:prstGeom>
          <a:ln w="12700">
            <a:miter lim="400000"/>
          </a:ln>
        </p:spPr>
      </p:pic>
      <p:pic>
        <p:nvPicPr>
          <p:cNvPr id="114" name="image-3.jpg"/>
          <p:cNvPicPr/>
          <p:nvPr/>
        </p:nvPicPr>
        <p:blipFill>
          <a:blip r:embed="rId4" cstate="print"/>
          <a:stretch>
            <a:fillRect/>
          </a:stretch>
        </p:blipFill>
        <p:spPr>
          <a:xfrm>
            <a:off x="3829050" y="3533775"/>
            <a:ext cx="8362694" cy="3314700"/>
          </a:xfrm>
          <a:prstGeom prst="rect">
            <a:avLst/>
          </a:prstGeom>
          <a:ln w="12700">
            <a:miter lim="400000"/>
          </a:ln>
        </p:spPr>
      </p:pic>
      <p:pic>
        <p:nvPicPr>
          <p:cNvPr id="115" name="greenhouse_waves-1.png"/>
          <p:cNvPicPr/>
          <p:nvPr/>
        </p:nvPicPr>
        <p:blipFill>
          <a:blip r:embed="rId5" cstate="print"/>
          <a:stretch>
            <a:fillRect/>
          </a:stretch>
        </p:blipFill>
        <p:spPr>
          <a:xfrm rot="120000">
            <a:off x="4369001" y="2696765"/>
            <a:ext cx="2687838" cy="1914911"/>
          </a:xfrm>
          <a:prstGeom prst="rect">
            <a:avLst/>
          </a:prstGeom>
          <a:ln w="12700">
            <a:miter lim="400000"/>
          </a:ln>
        </p:spPr>
      </p:pic>
      <p:pic>
        <p:nvPicPr>
          <p:cNvPr id="116" name="greenhouse_waves-1.png"/>
          <p:cNvPicPr/>
          <p:nvPr/>
        </p:nvPicPr>
        <p:blipFill>
          <a:blip r:embed="rId5" cstate="print"/>
          <a:stretch>
            <a:fillRect/>
          </a:stretch>
        </p:blipFill>
        <p:spPr>
          <a:xfrm rot="21480000">
            <a:off x="4645822" y="2616400"/>
            <a:ext cx="2687837" cy="1914911"/>
          </a:xfrm>
          <a:prstGeom prst="rect">
            <a:avLst/>
          </a:prstGeom>
          <a:ln w="12700">
            <a:miter lim="400000"/>
          </a:ln>
        </p:spPr>
      </p:pic>
      <p:pic>
        <p:nvPicPr>
          <p:cNvPr id="117" name="greenhouse_waves-1.png"/>
          <p:cNvPicPr/>
          <p:nvPr/>
        </p:nvPicPr>
        <p:blipFill>
          <a:blip r:embed="rId5" cstate="print"/>
          <a:stretch>
            <a:fillRect/>
          </a:stretch>
        </p:blipFill>
        <p:spPr>
          <a:xfrm rot="420000">
            <a:off x="4074319" y="2768204"/>
            <a:ext cx="2687837" cy="1914909"/>
          </a:xfrm>
          <a:prstGeom prst="rect">
            <a:avLst/>
          </a:prstGeom>
          <a:ln w="12700">
            <a:miter lim="400000"/>
          </a:ln>
        </p:spPr>
      </p:pic>
      <p:pic>
        <p:nvPicPr>
          <p:cNvPr id="118" name="greenhouse_waves-1.png"/>
          <p:cNvPicPr/>
          <p:nvPr/>
        </p:nvPicPr>
        <p:blipFill>
          <a:blip r:embed="rId5" cstate="print"/>
          <a:stretch>
            <a:fillRect/>
          </a:stretch>
        </p:blipFill>
        <p:spPr>
          <a:xfrm rot="780000">
            <a:off x="3833218" y="2875360"/>
            <a:ext cx="2687834" cy="1914908"/>
          </a:xfrm>
          <a:prstGeom prst="rect">
            <a:avLst/>
          </a:prstGeom>
          <a:ln w="12700">
            <a:miter lim="400000"/>
          </a:ln>
        </p:spPr>
      </p:pic>
      <p:pic>
        <p:nvPicPr>
          <p:cNvPr id="119" name="greenhouse_waves-1.png"/>
          <p:cNvPicPr/>
          <p:nvPr/>
        </p:nvPicPr>
        <p:blipFill>
          <a:blip r:embed="rId5" cstate="print"/>
          <a:stretch>
            <a:fillRect/>
          </a:stretch>
        </p:blipFill>
        <p:spPr>
          <a:xfrm rot="21240000">
            <a:off x="4758978" y="2393128"/>
            <a:ext cx="3024367" cy="2154666"/>
          </a:xfrm>
          <a:prstGeom prst="rect">
            <a:avLst/>
          </a:prstGeom>
          <a:ln w="12700">
            <a:miter lim="400000"/>
          </a:ln>
        </p:spPr>
      </p:pic>
      <p:pic>
        <p:nvPicPr>
          <p:cNvPr id="120" name="greenhouse_waves-1.png"/>
          <p:cNvPicPr/>
          <p:nvPr/>
        </p:nvPicPr>
        <p:blipFill>
          <a:blip r:embed="rId5" cstate="print"/>
          <a:stretch>
            <a:fillRect/>
          </a:stretch>
        </p:blipFill>
        <p:spPr>
          <a:xfrm rot="1080000">
            <a:off x="3844828" y="3159948"/>
            <a:ext cx="2447429" cy="1743635"/>
          </a:xfrm>
          <a:prstGeom prst="rect">
            <a:avLst/>
          </a:prstGeom>
          <a:ln w="12700">
            <a:miter lim="400000"/>
          </a:ln>
        </p:spPr>
      </p:pic>
      <p:pic>
        <p:nvPicPr>
          <p:cNvPr id="121" name="sun.png"/>
          <p:cNvPicPr/>
          <p:nvPr/>
        </p:nvPicPr>
        <p:blipFill>
          <a:blip r:embed="rId6" cstate="print"/>
          <a:stretch>
            <a:fillRect/>
          </a:stretch>
        </p:blipFill>
        <p:spPr>
          <a:xfrm>
            <a:off x="3238500" y="1514475"/>
            <a:ext cx="1885950" cy="1885950"/>
          </a:xfrm>
          <a:prstGeom prst="rect">
            <a:avLst/>
          </a:prstGeom>
          <a:ln w="12700">
            <a:miter lim="400000"/>
          </a:ln>
        </p:spPr>
      </p:pic>
      <p:sp>
        <p:nvSpPr>
          <p:cNvPr id="125" name="Shape 125"/>
          <p:cNvSpPr/>
          <p:nvPr/>
        </p:nvSpPr>
        <p:spPr>
          <a:xfrm>
            <a:off x="7485459" y="3805592"/>
            <a:ext cx="311609" cy="4767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cubicBezTo>
                  <a:pt x="0" y="21600"/>
                  <a:pt x="1498" y="21166"/>
                  <a:pt x="3974" y="18037"/>
                </a:cubicBezTo>
                <a:cubicBezTo>
                  <a:pt x="6450" y="14909"/>
                  <a:pt x="3278" y="13372"/>
                  <a:pt x="7239" y="8302"/>
                </a:cubicBezTo>
                <a:cubicBezTo>
                  <a:pt x="11201" y="3231"/>
                  <a:pt x="16462" y="4751"/>
                  <a:pt x="21600" y="0"/>
                </a:cubicBezTo>
              </a:path>
            </a:pathLst>
          </a:custGeom>
          <a:ln w="38100">
            <a:solidFill>
              <a:srgbClr val="EC0114"/>
            </a:solidFill>
            <a:miter lim="400000"/>
          </a:ln>
        </p:spPr>
        <p:txBody>
          <a:bodyPr lIns="0" tIns="0" rIns="0" bIns="0"/>
          <a:lstStyle/>
          <a:p>
            <a:pPr lvl="0"/>
            <a:endParaRPr sz="1350"/>
          </a:p>
        </p:txBody>
      </p:sp>
      <p:pic>
        <p:nvPicPr>
          <p:cNvPr id="126" name="wavy arrow.png"/>
          <p:cNvPicPr/>
          <p:nvPr/>
        </p:nvPicPr>
        <p:blipFill>
          <a:blip r:embed="rId7" cstate="print"/>
          <a:stretch>
            <a:fillRect/>
          </a:stretch>
        </p:blipFill>
        <p:spPr>
          <a:xfrm>
            <a:off x="7780623" y="3058506"/>
            <a:ext cx="428626" cy="771526"/>
          </a:xfrm>
          <a:prstGeom prst="rect">
            <a:avLst/>
          </a:prstGeom>
          <a:ln w="12700">
            <a:miter lim="400000"/>
          </a:ln>
        </p:spPr>
      </p:pic>
      <p:pic>
        <p:nvPicPr>
          <p:cNvPr id="127" name="wavy_arrow.png"/>
          <p:cNvPicPr/>
          <p:nvPr/>
        </p:nvPicPr>
        <p:blipFill>
          <a:blip r:embed="rId8" cstate="print"/>
          <a:stretch>
            <a:fillRect/>
          </a:stretch>
        </p:blipFill>
        <p:spPr>
          <a:xfrm>
            <a:off x="6975870" y="3119379"/>
            <a:ext cx="981076" cy="1238251"/>
          </a:xfrm>
          <a:prstGeom prst="rect">
            <a:avLst/>
          </a:prstGeom>
          <a:ln w="12700">
            <a:miter lim="400000"/>
          </a:ln>
        </p:spPr>
      </p:pic>
      <p:pic>
        <p:nvPicPr>
          <p:cNvPr id="128" name="wavy_arrow.png"/>
          <p:cNvPicPr/>
          <p:nvPr/>
        </p:nvPicPr>
        <p:blipFill>
          <a:blip r:embed="rId8" cstate="print"/>
          <a:stretch>
            <a:fillRect/>
          </a:stretch>
        </p:blipFill>
        <p:spPr>
          <a:xfrm>
            <a:off x="6659196" y="3248028"/>
            <a:ext cx="981076" cy="1238251"/>
          </a:xfrm>
          <a:prstGeom prst="rect">
            <a:avLst/>
          </a:prstGeom>
          <a:ln w="12700">
            <a:miter lim="400000"/>
          </a:ln>
        </p:spPr>
      </p:pic>
      <p:pic>
        <p:nvPicPr>
          <p:cNvPr id="129" name="half down arrow.png"/>
          <p:cNvPicPr/>
          <p:nvPr/>
        </p:nvPicPr>
        <p:blipFill>
          <a:blip r:embed="rId9" cstate="print"/>
          <a:stretch>
            <a:fillRect/>
          </a:stretch>
        </p:blipFill>
        <p:spPr>
          <a:xfrm>
            <a:off x="7667339" y="3797591"/>
            <a:ext cx="400051" cy="381001"/>
          </a:xfrm>
          <a:prstGeom prst="rect">
            <a:avLst/>
          </a:prstGeom>
          <a:ln w="12700">
            <a:miter lim="400000"/>
          </a:ln>
        </p:spPr>
      </p:pic>
      <p:pic>
        <p:nvPicPr>
          <p:cNvPr id="130" name="half up arrow.png"/>
          <p:cNvPicPr/>
          <p:nvPr/>
        </p:nvPicPr>
        <p:blipFill>
          <a:blip r:embed="rId10" cstate="print"/>
          <a:stretch>
            <a:fillRect/>
          </a:stretch>
        </p:blipFill>
        <p:spPr>
          <a:xfrm>
            <a:off x="7842191" y="3759120"/>
            <a:ext cx="485776" cy="438151"/>
          </a:xfrm>
          <a:prstGeom prst="rect">
            <a:avLst/>
          </a:prstGeom>
          <a:ln w="12700">
            <a:miter lim="400000"/>
          </a:ln>
        </p:spPr>
      </p:pic>
      <p:pic>
        <p:nvPicPr>
          <p:cNvPr id="131" name="half down arrow.png"/>
          <p:cNvPicPr/>
          <p:nvPr/>
        </p:nvPicPr>
        <p:blipFill>
          <a:blip r:embed="rId9" cstate="print"/>
          <a:stretch>
            <a:fillRect/>
          </a:stretch>
        </p:blipFill>
        <p:spPr>
          <a:xfrm>
            <a:off x="8102768" y="3797591"/>
            <a:ext cx="400051" cy="381001"/>
          </a:xfrm>
          <a:prstGeom prst="rect">
            <a:avLst/>
          </a:prstGeom>
          <a:ln w="12700">
            <a:miter lim="400000"/>
          </a:ln>
        </p:spPr>
      </p:pic>
      <p:sp>
        <p:nvSpPr>
          <p:cNvPr id="6" name="Marcador de Posição do Texto 1">
            <a:extLst>
              <a:ext uri="{FF2B5EF4-FFF2-40B4-BE49-F238E27FC236}">
                <a16:creationId xmlns:a16="http://schemas.microsoft.com/office/drawing/2014/main" id="{8C60755D-9497-D16B-A245-B53502452D1A}"/>
              </a:ext>
            </a:extLst>
          </p:cNvPr>
          <p:cNvSpPr txBox="1">
            <a:spLocks/>
          </p:cNvSpPr>
          <p:nvPr/>
        </p:nvSpPr>
        <p:spPr>
          <a:xfrm>
            <a:off x="1111044" y="372657"/>
            <a:ext cx="10400236" cy="586654"/>
          </a:xfrm>
          <a:prstGeom prst="rect">
            <a:avLst/>
          </a:prstGeom>
        </p:spPr>
        <p:txBody>
          <a:bodyPr>
            <a:noAutofit/>
          </a:bodyPr>
          <a:lstStyle>
            <a:lvl1pPr marL="0" indent="0" algn="l" defTabSz="914400" rtl="0" eaLnBrk="1" latinLnBrk="0" hangingPunct="1">
              <a:lnSpc>
                <a:spcPts val="3240"/>
              </a:lnSpc>
              <a:spcBef>
                <a:spcPts val="0"/>
              </a:spcBef>
              <a:buFont typeface="Arial" panose="020B0604020202020204" pitchFamily="34" charset="0"/>
              <a:buNone/>
              <a:defRPr sz="3600" b="1" i="0" kern="1200">
                <a:solidFill>
                  <a:srgbClr val="EB7339"/>
                </a:solidFill>
                <a:latin typeface="Calibri" panose="020F0502020204030204" pitchFamily="34" charset="0"/>
                <a:ea typeface="+mn-ea"/>
                <a:cs typeface="Calibri" panose="020F0502020204030204" pitchFamily="34" charset="0"/>
              </a:defRPr>
            </a:lvl1pPr>
            <a:lvl2pPr marL="377967"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2pPr>
            <a:lvl3pPr marL="755934"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3pPr>
            <a:lvl4pPr marL="1133901"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4pPr>
            <a:lvl5pPr marL="1511869"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pt-PT" dirty="0"/>
              <a:t>1) As alterações climáticas em destaque: A ciência</a:t>
            </a:r>
          </a:p>
        </p:txBody>
      </p:sp>
      <p:sp>
        <p:nvSpPr>
          <p:cNvPr id="2" name="Shape 124">
            <a:extLst>
              <a:ext uri="{FF2B5EF4-FFF2-40B4-BE49-F238E27FC236}">
                <a16:creationId xmlns:a16="http://schemas.microsoft.com/office/drawing/2014/main" id="{4FAA5533-2599-4802-427B-6141A05DB088}"/>
              </a:ext>
            </a:extLst>
          </p:cNvPr>
          <p:cNvSpPr/>
          <p:nvPr/>
        </p:nvSpPr>
        <p:spPr>
          <a:xfrm>
            <a:off x="8464161" y="1913647"/>
            <a:ext cx="3438578" cy="1481175"/>
          </a:xfrm>
          <a:prstGeom prst="rect">
            <a:avLst/>
          </a:prstGeom>
          <a:ln w="12700">
            <a:miter lim="400000"/>
          </a:ln>
          <a:effectLst>
            <a:outerShdw blurRad="63500" dist="38100" dir="2700000" rotWithShape="0">
              <a:srgbClr val="000000"/>
            </a:outerShdw>
          </a:effectLst>
          <a:extLst>
            <a:ext uri="{C572A759-6A51-4108-AA02-DFA0A04FC94B}">
              <ma14:wrappingTextBoxFlag xmlns:ma14="http://schemas.microsoft.com/office/mac/drawingml/2011/main" xmlns="" val="1"/>
            </a:ext>
          </a:extLst>
        </p:spPr>
        <p:txBody>
          <a:bodyPr wrap="square" lIns="19050" tIns="19050" rIns="19050" bIns="19050">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a:solidFill>
                  <a:srgbClr val="000000"/>
                </a:solidFill>
              </a:defRPr>
            </a:pPr>
            <a:r>
              <a:rPr kumimoji="0" lang="en-IE" sz="1875" b="1" i="0" u="none" strike="noStrike" kern="1200" cap="none" spc="0" normalizeH="0" baseline="0" noProof="0" dirty="0">
                <a:ln>
                  <a:noFill/>
                </a:ln>
                <a:solidFill>
                  <a:srgbClr val="FFFFFF"/>
                </a:solidFill>
                <a:effectLst/>
                <a:uLnTx/>
                <a:uFillTx/>
                <a:latin typeface="Calibri" panose="020F0502020204030204"/>
                <a:ea typeface="+mn-ea"/>
                <a:cs typeface="+mn-cs"/>
              </a:rPr>
              <a:t>6) </a:t>
            </a:r>
            <a:r>
              <a:rPr kumimoji="0" lang="pt-PT" sz="1875" b="1" i="0" u="none" strike="noStrike" kern="1200" cap="none" spc="0" normalizeH="0" baseline="0" noProof="0" dirty="0">
                <a:ln>
                  <a:noFill/>
                </a:ln>
                <a:solidFill>
                  <a:srgbClr val="FFFFFF"/>
                </a:solidFill>
                <a:effectLst/>
                <a:uLnTx/>
                <a:uFillTx/>
                <a:latin typeface="Calibri" panose="020F0502020204030204"/>
                <a:ea typeface="+mn-ea"/>
                <a:cs typeface="+mn-cs"/>
              </a:rPr>
              <a:t>À medida que a camada de gás de estufa engrossa, mais radiação é retida pela atmosfera, e menos radiação é irradiada de volta para o espaço</a:t>
            </a:r>
            <a:endParaRPr kumimoji="0" sz="1875"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4" name="Shape 122">
            <a:extLst>
              <a:ext uri="{FF2B5EF4-FFF2-40B4-BE49-F238E27FC236}">
                <a16:creationId xmlns:a16="http://schemas.microsoft.com/office/drawing/2014/main" id="{25E2BE45-C2CA-4365-575B-E7BAB80279DB}"/>
              </a:ext>
            </a:extLst>
          </p:cNvPr>
          <p:cNvSpPr/>
          <p:nvPr/>
        </p:nvSpPr>
        <p:spPr>
          <a:xfrm>
            <a:off x="1734485" y="3706413"/>
            <a:ext cx="2981325" cy="1769715"/>
          </a:xfrm>
          <a:prstGeom prst="rect">
            <a:avLst/>
          </a:prstGeom>
          <a:ln w="12700">
            <a:miter lim="400000"/>
          </a:ln>
          <a:effectLst>
            <a:outerShdw blurRad="63500" dist="38100" dir="2700000" rotWithShape="0">
              <a:srgbClr val="000000"/>
            </a:outerShdw>
          </a:effectLst>
          <a:extLst>
            <a:ext uri="{C572A759-6A51-4108-AA02-DFA0A04FC94B}">
              <ma14:wrappingTextBoxFlag xmlns:ma14="http://schemas.microsoft.com/office/mac/drawingml/2011/main" xmlns="" val="1"/>
            </a:ext>
          </a:extLst>
        </p:spPr>
        <p:txBody>
          <a:bodyPr lIns="19050" tIns="19050" rIns="19050" bIns="19050">
            <a:spAutoFit/>
          </a:bodyPr>
          <a:lstStyle>
            <a:lvl1pPr>
              <a:tabLst>
                <a:tab pos="1003300" algn="l"/>
                <a:tab pos="3505200" algn="l"/>
              </a:tabLst>
              <a:defRPr sz="2500"/>
            </a:lvl1pPr>
          </a:lstStyle>
          <a:p>
            <a:pPr marL="0" marR="0" lvl="0" indent="0" algn="l" defTabSz="914400" rtl="0" eaLnBrk="1" fontAlgn="auto" latinLnBrk="0" hangingPunct="1">
              <a:lnSpc>
                <a:spcPct val="100000"/>
              </a:lnSpc>
              <a:spcBef>
                <a:spcPts val="0"/>
              </a:spcBef>
              <a:spcAft>
                <a:spcPts val="0"/>
              </a:spcAft>
              <a:buClrTx/>
              <a:buSzTx/>
              <a:buFontTx/>
              <a:buNone/>
              <a:tabLst>
                <a:tab pos="1003300" algn="l"/>
                <a:tab pos="3505200" algn="l"/>
              </a:tabLst>
              <a:defRPr sz="1800" b="0">
                <a:solidFill>
                  <a:srgbClr val="000000"/>
                </a:solidFill>
              </a:defRPr>
            </a:pPr>
            <a:r>
              <a:rPr kumimoji="0" lang="en-IE" sz="1875" b="1" i="0" u="none" strike="noStrike" kern="1200" cap="none" spc="0" normalizeH="0" baseline="0" noProof="0" dirty="0">
                <a:ln>
                  <a:noFill/>
                </a:ln>
                <a:solidFill>
                  <a:srgbClr val="FFFFFF"/>
                </a:solidFill>
                <a:effectLst/>
                <a:uLnTx/>
                <a:uFillTx/>
                <a:latin typeface="Calibri" panose="020F0502020204030204"/>
                <a:ea typeface="+mn-ea"/>
                <a:cs typeface="+mn-cs"/>
              </a:rPr>
              <a:t>5) </a:t>
            </a:r>
            <a:r>
              <a:rPr kumimoji="0" lang="pt-PT" sz="1875" b="1" i="0" u="none" strike="noStrike" kern="1200" cap="none" spc="0" normalizeH="0" baseline="0" noProof="0" dirty="0">
                <a:ln>
                  <a:noFill/>
                </a:ln>
                <a:solidFill>
                  <a:srgbClr val="FFFFFF"/>
                </a:solidFill>
                <a:effectLst/>
                <a:uLnTx/>
                <a:uFillTx/>
                <a:latin typeface="Calibri" panose="020F0502020204030204"/>
                <a:ea typeface="+mn-ea"/>
                <a:cs typeface="+mn-cs"/>
              </a:rPr>
              <a:t>A queima de combustíveis fósseis como carvão, gás, gasolina e gasóleo liberta CO2 e outros gases com efeito de estufa, criando uma camada à volta da terra. </a:t>
            </a:r>
            <a:endParaRPr kumimoji="0" sz="1875"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0078271"/>
      </p:ext>
    </p:extLst>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afterEffect">
                                  <p:stCondLst>
                                    <p:cond delay="0"/>
                                  </p:stCondLst>
                                  <p:iterate>
                                    <p:tmAbs val="0"/>
                                  </p:iterate>
                                  <p:childTnLst>
                                    <p:animEffect transition="out" filter="fade">
                                      <p:cBhvr>
                                        <p:cTn id="6" dur="300" fill="hold"/>
                                        <p:tgtEl>
                                          <p:spTgt spid="126"/>
                                        </p:tgtEl>
                                      </p:cBhvr>
                                    </p:animEffect>
                                    <p:set>
                                      <p:cBhvr>
                                        <p:cTn id="7" fill="hold">
                                          <p:stCondLst>
                                            <p:cond delay="299"/>
                                          </p:stCondLst>
                                        </p:cTn>
                                        <p:tgtEl>
                                          <p:spTgt spid="126"/>
                                        </p:tgtEl>
                                        <p:attrNameLst>
                                          <p:attrName>style.visibility</p:attrName>
                                        </p:attrNameLst>
                                      </p:cBhvr>
                                      <p:to>
                                        <p:strVal val="hidden"/>
                                      </p:to>
                                    </p:set>
                                  </p:childTnLst>
                                </p:cTn>
                              </p:par>
                            </p:childTnLst>
                          </p:cTn>
                        </p:par>
                        <p:par>
                          <p:cTn id="8" fill="hold">
                            <p:stCondLst>
                              <p:cond delay="300"/>
                            </p:stCondLst>
                            <p:childTnLst>
                              <p:par>
                                <p:cTn id="9" presetID="22" presetClass="entr" presetSubtype="8" fill="hold" grpId="0" nodeType="afterEffect">
                                  <p:stCondLst>
                                    <p:cond delay="200"/>
                                  </p:stCondLst>
                                  <p:iterate>
                                    <p:tmAbs val="0"/>
                                  </p:iterate>
                                  <p:childTnLst>
                                    <p:set>
                                      <p:cBhvr>
                                        <p:cTn id="10" fill="hold"/>
                                        <p:tgtEl>
                                          <p:spTgt spid="129"/>
                                        </p:tgtEl>
                                        <p:attrNameLst>
                                          <p:attrName>style.visibility</p:attrName>
                                        </p:attrNameLst>
                                      </p:cBhvr>
                                      <p:to>
                                        <p:strVal val="visible"/>
                                      </p:to>
                                    </p:set>
                                    <p:animEffect transition="in" filter="wipe(left)">
                                      <p:cBhvr>
                                        <p:cTn id="11" dur="400"/>
                                        <p:tgtEl>
                                          <p:spTgt spid="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 grpId="0" animBg="1" advAuto="0"/>
      <p:bldP spid="129" grpId="0" animBg="1" advAuto="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869C91D-2A78-0056-5BF4-9296D777A3E9}"/>
              </a:ext>
            </a:extLst>
          </p:cNvPr>
          <p:cNvPicPr>
            <a:picLocks noChangeAspect="1"/>
          </p:cNvPicPr>
          <p:nvPr/>
        </p:nvPicPr>
        <p:blipFill>
          <a:blip r:embed="rId3"/>
          <a:srcRect/>
          <a:stretch/>
        </p:blipFill>
        <p:spPr>
          <a:xfrm>
            <a:off x="4777316" y="1344410"/>
            <a:ext cx="6780700" cy="4166849"/>
          </a:xfrm>
          <a:prstGeom prst="rect">
            <a:avLst/>
          </a:prstGeom>
        </p:spPr>
      </p:pic>
      <p:sp>
        <p:nvSpPr>
          <p:cNvPr id="2" name="TextBox 9">
            <a:extLst>
              <a:ext uri="{FF2B5EF4-FFF2-40B4-BE49-F238E27FC236}">
                <a16:creationId xmlns:a16="http://schemas.microsoft.com/office/drawing/2014/main" id="{1E612DE5-AF0D-8B81-A6B9-E9A4D97CC7E8}"/>
              </a:ext>
            </a:extLst>
          </p:cNvPr>
          <p:cNvSpPr txBox="1"/>
          <p:nvPr/>
        </p:nvSpPr>
        <p:spPr>
          <a:xfrm>
            <a:off x="1028700" y="1967266"/>
            <a:ext cx="2713960" cy="2547257"/>
          </a:xfrm>
          <a:prstGeom prst="rect">
            <a:avLst/>
          </a:prstGeom>
          <a:noFill/>
        </p:spPr>
        <p:txBody>
          <a:bodyPr vert="horz" lIns="91440" tIns="45720" rIns="91440" bIns="45720" rtlCol="0" anchor="ctr">
            <a:noAutofit/>
          </a:bodyPr>
          <a:lstStyle/>
          <a:p>
            <a:pPr marL="0" marR="0" lvl="0" indent="0" algn="ctr" defTabSz="914400" rtl="0" eaLnBrk="1" fontAlgn="auto" latinLnBrk="0" hangingPunct="1">
              <a:spcBef>
                <a:spcPts val="600"/>
              </a:spcBef>
              <a:buClrTx/>
              <a:buSzTx/>
              <a:buFontTx/>
              <a:buNone/>
              <a:tabLst/>
              <a:defRPr/>
            </a:pPr>
            <a:r>
              <a:rPr kumimoji="0" lang="pt-PT" sz="2000" i="0" u="none" strike="noStrike" kern="1200" cap="none" spc="0" normalizeH="0" baseline="0" noProof="0" dirty="0">
                <a:ln>
                  <a:noFill/>
                </a:ln>
                <a:solidFill>
                  <a:srgbClr val="FFFFFF"/>
                </a:solidFill>
                <a:effectLst/>
                <a:uLnTx/>
                <a:uFillTx/>
                <a:ea typeface="+mn-ea"/>
                <a:cs typeface="+mn-cs"/>
              </a:rPr>
              <a:t>97% dos cientistas climáticos concordam que a poluição causada pelo homem está a provocar alterações climáticas e a ciência é clara quando olhamos para as Emissões e o CO2 atmosférico </a:t>
            </a:r>
            <a:endParaRPr kumimoji="0" lang="en-US" sz="2000" i="0" u="none" strike="noStrike" kern="1200" cap="none" spc="0" normalizeH="0" baseline="0" noProof="0" dirty="0">
              <a:ln>
                <a:noFill/>
              </a:ln>
              <a:solidFill>
                <a:srgbClr val="FFFFFF"/>
              </a:solidFill>
              <a:effectLst/>
              <a:uLnTx/>
              <a:uFillTx/>
              <a:ea typeface="+mn-ea"/>
              <a:cs typeface="+mn-cs"/>
            </a:endParaRPr>
          </a:p>
        </p:txBody>
      </p:sp>
      <p:sp>
        <p:nvSpPr>
          <p:cNvPr id="3" name="CuadroTexto 2">
            <a:extLst>
              <a:ext uri="{FF2B5EF4-FFF2-40B4-BE49-F238E27FC236}">
                <a16:creationId xmlns:a16="http://schemas.microsoft.com/office/drawing/2014/main" id="{D39D84A6-422F-9F42-3287-3B501C132901}"/>
              </a:ext>
            </a:extLst>
          </p:cNvPr>
          <p:cNvSpPr txBox="1"/>
          <p:nvPr/>
        </p:nvSpPr>
        <p:spPr>
          <a:xfrm>
            <a:off x="4216526" y="1274549"/>
            <a:ext cx="6827394" cy="369332"/>
          </a:xfrm>
          <a:prstGeom prst="rect">
            <a:avLst/>
          </a:prstGeom>
          <a:solidFill>
            <a:schemeClr val="bg2"/>
          </a:solidFill>
        </p:spPr>
        <p:txBody>
          <a:bodyPr wrap="square" rtlCol="0">
            <a:spAutoFit/>
          </a:bodyPr>
          <a:lstStyle/>
          <a:p>
            <a:pPr algn="ctr"/>
            <a:r>
              <a:rPr lang="pt-PT" dirty="0">
                <a:solidFill>
                  <a:srgbClr val="000000"/>
                </a:solidFill>
              </a:rPr>
              <a:t>CO2 na atmosfera e emissões anuais (1750-2019)</a:t>
            </a:r>
          </a:p>
        </p:txBody>
      </p:sp>
      <p:sp>
        <p:nvSpPr>
          <p:cNvPr id="5" name="Marcador de Posição do Texto 1">
            <a:extLst>
              <a:ext uri="{FF2B5EF4-FFF2-40B4-BE49-F238E27FC236}">
                <a16:creationId xmlns:a16="http://schemas.microsoft.com/office/drawing/2014/main" id="{16B4D335-9353-DD7E-364B-22F97AB87AD8}"/>
              </a:ext>
            </a:extLst>
          </p:cNvPr>
          <p:cNvSpPr txBox="1">
            <a:spLocks/>
          </p:cNvSpPr>
          <p:nvPr/>
        </p:nvSpPr>
        <p:spPr>
          <a:xfrm>
            <a:off x="1028700" y="608021"/>
            <a:ext cx="10400236" cy="586654"/>
          </a:xfrm>
          <a:prstGeom prst="rect">
            <a:avLst/>
          </a:prstGeom>
        </p:spPr>
        <p:txBody>
          <a:bodyPr>
            <a:noAutofit/>
          </a:bodyPr>
          <a:lstStyle>
            <a:lvl1pPr marL="0" indent="0" algn="l" defTabSz="914400" rtl="0" eaLnBrk="1" latinLnBrk="0" hangingPunct="1">
              <a:lnSpc>
                <a:spcPts val="3240"/>
              </a:lnSpc>
              <a:spcBef>
                <a:spcPts val="0"/>
              </a:spcBef>
              <a:buFont typeface="Arial" panose="020B0604020202020204" pitchFamily="34" charset="0"/>
              <a:buNone/>
              <a:defRPr sz="3600" b="1" i="0" kern="1200">
                <a:solidFill>
                  <a:srgbClr val="EB7339"/>
                </a:solidFill>
                <a:latin typeface="Calibri" panose="020F0502020204030204" pitchFamily="34" charset="0"/>
                <a:ea typeface="+mn-ea"/>
                <a:cs typeface="Calibri" panose="020F0502020204030204" pitchFamily="34" charset="0"/>
              </a:defRPr>
            </a:lvl1pPr>
            <a:lvl2pPr marL="377967"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2pPr>
            <a:lvl3pPr marL="755934"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3pPr>
            <a:lvl4pPr marL="1133901"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4pPr>
            <a:lvl5pPr marL="1511869"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pt-PT" dirty="0"/>
              <a:t>1) As alterações climáticas em destaque: A ciência</a:t>
            </a:r>
          </a:p>
        </p:txBody>
      </p:sp>
    </p:spTree>
    <p:extLst>
      <p:ext uri="{BB962C8B-B14F-4D97-AF65-F5344CB8AC3E}">
        <p14:creationId xmlns:p14="http://schemas.microsoft.com/office/powerpoint/2010/main" val="6139832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DF1AE04-73A6-A215-4684-0550E6CB86C4}"/>
              </a:ext>
            </a:extLst>
          </p:cNvPr>
          <p:cNvSpPr>
            <a:spLocks noGrp="1"/>
          </p:cNvSpPr>
          <p:nvPr>
            <p:ph type="body" sz="quarter" idx="16"/>
          </p:nvPr>
        </p:nvSpPr>
        <p:spPr>
          <a:xfrm>
            <a:off x="350355" y="358389"/>
            <a:ext cx="5361066" cy="992652"/>
          </a:xfrm>
        </p:spPr>
        <p:txBody>
          <a:bodyPr/>
          <a:lstStyle/>
          <a:p>
            <a:r>
              <a:rPr lang="en-IE" dirty="0">
                <a:solidFill>
                  <a:srgbClr val="EB7339"/>
                </a:solidFill>
              </a:rPr>
              <a:t>2) </a:t>
            </a:r>
            <a:r>
              <a:rPr lang="pt-PT" dirty="0">
                <a:solidFill>
                  <a:srgbClr val="EB7339"/>
                </a:solidFill>
              </a:rPr>
              <a:t>Como é que as alterações climáticas afetam a biodiversidade? </a:t>
            </a:r>
            <a:endParaRPr lang="en-IE" dirty="0">
              <a:solidFill>
                <a:srgbClr val="EB7339"/>
              </a:solidFill>
            </a:endParaRPr>
          </a:p>
        </p:txBody>
      </p:sp>
      <p:sp>
        <p:nvSpPr>
          <p:cNvPr id="3" name="Text Placeholder 2">
            <a:extLst>
              <a:ext uri="{FF2B5EF4-FFF2-40B4-BE49-F238E27FC236}">
                <a16:creationId xmlns:a16="http://schemas.microsoft.com/office/drawing/2014/main" id="{3D731829-2D7D-64EC-D297-AC0587763D9D}"/>
              </a:ext>
            </a:extLst>
          </p:cNvPr>
          <p:cNvSpPr>
            <a:spLocks noGrp="1"/>
          </p:cNvSpPr>
          <p:nvPr>
            <p:ph type="body" sz="quarter" idx="18"/>
          </p:nvPr>
        </p:nvSpPr>
        <p:spPr>
          <a:xfrm>
            <a:off x="333511" y="1957995"/>
            <a:ext cx="5361066" cy="3666574"/>
          </a:xfrm>
        </p:spPr>
        <p:txBody>
          <a:bodyPr/>
          <a:lstStyle/>
          <a:p>
            <a:pPr marL="0"/>
            <a:r>
              <a:rPr lang="pt-PT" sz="2200" dirty="0">
                <a:solidFill>
                  <a:schemeClr val="bg1"/>
                </a:solidFill>
              </a:rPr>
              <a:t>Cerca de um milhão de espécies vegetais e animais estão em risco de extinção nas próximas décadas devido às alterações climáticas antropogénicas.</a:t>
            </a:r>
          </a:p>
          <a:p>
            <a:pPr marL="0"/>
            <a:r>
              <a:rPr lang="pt-PT" sz="2200" dirty="0">
                <a:solidFill>
                  <a:schemeClr val="bg1"/>
                </a:solidFill>
              </a:rPr>
              <a:t>Uma das espécies em risco de extinção é a tartaruga-de-pente, cuja população diminuiu 80% ao longo do último século e os cientistas receiam que o aumento da temperatura do oceano e da areia, juntamente com a destruição das praias devido à subida do nível do mar, possa levar à sua extinção total</a:t>
            </a:r>
            <a:r>
              <a:rPr lang="en-GB" sz="2200" dirty="0"/>
              <a:t>. </a:t>
            </a:r>
          </a:p>
          <a:p>
            <a:pPr marL="0"/>
            <a:endParaRPr lang="en-GB" sz="2200" dirty="0">
              <a:solidFill>
                <a:schemeClr val="bg1"/>
              </a:solidFill>
            </a:endParaRPr>
          </a:p>
          <a:p>
            <a:endParaRPr lang="en-IE" sz="2200" dirty="0"/>
          </a:p>
        </p:txBody>
      </p:sp>
      <p:pic>
        <p:nvPicPr>
          <p:cNvPr id="7" name="Picture Placeholder 6" descr="A picture containing reptile, sky, turtle, blue&#10;&#10;Description automatically generated">
            <a:extLst>
              <a:ext uri="{FF2B5EF4-FFF2-40B4-BE49-F238E27FC236}">
                <a16:creationId xmlns:a16="http://schemas.microsoft.com/office/drawing/2014/main" id="{C29AAA0B-9BCC-DB6E-867F-07B53D18B4AA}"/>
              </a:ext>
            </a:extLst>
          </p:cNvPr>
          <p:cNvPicPr>
            <a:picLocks noGrp="1" noChangeAspect="1"/>
          </p:cNvPicPr>
          <p:nvPr>
            <p:ph type="pic" sz="quarter" idx="19"/>
          </p:nvPr>
        </p:nvPicPr>
        <p:blipFill>
          <a:blip r:embed="rId2"/>
          <a:srcRect l="24112" r="24112"/>
          <a:stretch>
            <a:fillRect/>
          </a:stretch>
        </p:blipFill>
        <p:spPr/>
      </p:pic>
      <p:sp>
        <p:nvSpPr>
          <p:cNvPr id="9" name="CuadroTexto 8">
            <a:extLst>
              <a:ext uri="{FF2B5EF4-FFF2-40B4-BE49-F238E27FC236}">
                <a16:creationId xmlns:a16="http://schemas.microsoft.com/office/drawing/2014/main" id="{686CABF0-B18B-FA38-B84F-966BD81D05F4}"/>
              </a:ext>
            </a:extLst>
          </p:cNvPr>
          <p:cNvSpPr txBox="1"/>
          <p:nvPr/>
        </p:nvSpPr>
        <p:spPr>
          <a:xfrm>
            <a:off x="1066800" y="5727115"/>
            <a:ext cx="4822327" cy="523220"/>
          </a:xfrm>
          <a:prstGeom prst="rect">
            <a:avLst/>
          </a:prstGeom>
          <a:noFill/>
        </p:spPr>
        <p:txBody>
          <a:bodyPr wrap="square">
            <a:spAutoFit/>
          </a:bodyPr>
          <a:lstStyle/>
          <a:p>
            <a:r>
              <a:rPr lang="en-US" sz="1400" dirty="0">
                <a:hlinkClick r:id="rId3"/>
              </a:rPr>
              <a:t>Hawksbill Sea Turtle - Animals Affected by Climate Change (theglobaleducationproject.org)</a:t>
            </a:r>
            <a:endParaRPr lang="pt-PT" sz="1400" dirty="0"/>
          </a:p>
        </p:txBody>
      </p:sp>
      <p:pic>
        <p:nvPicPr>
          <p:cNvPr id="10" name="Gráfico 9" descr="Flecha: curva ligera con relleno sólido">
            <a:extLst>
              <a:ext uri="{FF2B5EF4-FFF2-40B4-BE49-F238E27FC236}">
                <a16:creationId xmlns:a16="http://schemas.microsoft.com/office/drawing/2014/main" id="{7C551E05-9B58-C678-CACF-C9B6C45A2D1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688563">
            <a:off x="412066" y="5480182"/>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4501919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o Texto 1">
            <a:extLst>
              <a:ext uri="{FF2B5EF4-FFF2-40B4-BE49-F238E27FC236}">
                <a16:creationId xmlns:a16="http://schemas.microsoft.com/office/drawing/2014/main" id="{C3DBDB17-2CF4-45D7-8202-DE55E9AFC50F}"/>
              </a:ext>
            </a:extLst>
          </p:cNvPr>
          <p:cNvSpPr>
            <a:spLocks noGrp="1"/>
          </p:cNvSpPr>
          <p:nvPr>
            <p:ph type="body" sz="quarter" idx="10"/>
          </p:nvPr>
        </p:nvSpPr>
        <p:spPr>
          <a:xfrm>
            <a:off x="1111044" y="295785"/>
            <a:ext cx="5848556" cy="949373"/>
          </a:xfrm>
        </p:spPr>
        <p:txBody>
          <a:bodyPr/>
          <a:lstStyle/>
          <a:p>
            <a:r>
              <a:rPr lang="en-IE" sz="2800" dirty="0">
                <a:solidFill>
                  <a:srgbClr val="EB7339"/>
                </a:solidFill>
              </a:rPr>
              <a:t>2) </a:t>
            </a:r>
            <a:r>
              <a:rPr lang="pt-PT" sz="2800" dirty="0">
                <a:solidFill>
                  <a:srgbClr val="EB7339"/>
                </a:solidFill>
              </a:rPr>
              <a:t>Como é que as alterações climáticas afetam a biodiversidade? </a:t>
            </a:r>
            <a:endParaRPr lang="en-IE" sz="2800" dirty="0">
              <a:solidFill>
                <a:srgbClr val="EB7339"/>
              </a:solidFill>
            </a:endParaRPr>
          </a:p>
        </p:txBody>
      </p:sp>
      <p:sp>
        <p:nvSpPr>
          <p:cNvPr id="3" name="Text Placeholder 2">
            <a:extLst>
              <a:ext uri="{FF2B5EF4-FFF2-40B4-BE49-F238E27FC236}">
                <a16:creationId xmlns:a16="http://schemas.microsoft.com/office/drawing/2014/main" id="{062B34AE-A413-422C-8151-FE66D6426A28}"/>
              </a:ext>
            </a:extLst>
          </p:cNvPr>
          <p:cNvSpPr txBox="1">
            <a:spLocks/>
          </p:cNvSpPr>
          <p:nvPr/>
        </p:nvSpPr>
        <p:spPr>
          <a:xfrm>
            <a:off x="1021835" y="1428200"/>
            <a:ext cx="5468174" cy="4830359"/>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pt-PT" sz="2400" dirty="0">
                <a:solidFill>
                  <a:srgbClr val="000000"/>
                </a:solidFill>
              </a:rPr>
              <a:t>As espécies atuais evoluíram para lidar com as condições atuais</a:t>
            </a:r>
            <a:r>
              <a:rPr lang="en-US" sz="2400" dirty="0">
                <a:solidFill>
                  <a:srgbClr val="000000"/>
                </a:solidFill>
              </a:rPr>
              <a:t>. </a:t>
            </a:r>
            <a:endParaRPr lang="en-US" sz="2400" dirty="0"/>
          </a:p>
          <a:p>
            <a:pPr marL="0" indent="0" algn="ctr">
              <a:buNone/>
            </a:pPr>
            <a:endParaRPr lang="en-US" sz="2400" dirty="0">
              <a:solidFill>
                <a:srgbClr val="000000"/>
              </a:solidFill>
              <a:cs typeface="Calibri" panose="020F0502020204030204" pitchFamily="34" charset="0"/>
            </a:endParaRPr>
          </a:p>
          <a:p>
            <a:pPr marL="0" indent="0" algn="ctr">
              <a:buNone/>
            </a:pPr>
            <a:r>
              <a:rPr lang="pt-PT" sz="2400" dirty="0">
                <a:solidFill>
                  <a:srgbClr val="000000"/>
                </a:solidFill>
              </a:rPr>
              <a:t>Podem evoluir novamente, mas a evolução é muito lenta (demora milhões de anos) e as alterações climáticas estão a acontecer muito rapidamente (demora menos de 100 anos)</a:t>
            </a:r>
          </a:p>
          <a:p>
            <a:pPr marL="0" indent="0" algn="ctr">
              <a:buNone/>
            </a:pPr>
            <a:endParaRPr lang="en-US" sz="2400" b="1" dirty="0">
              <a:solidFill>
                <a:srgbClr val="000000"/>
              </a:solidFill>
              <a:cs typeface="Calibri"/>
            </a:endParaRPr>
          </a:p>
          <a:p>
            <a:pPr marL="0" indent="0" algn="ctr">
              <a:buNone/>
            </a:pPr>
            <a:r>
              <a:rPr lang="pt-PT" sz="2400" dirty="0">
                <a:solidFill>
                  <a:srgbClr val="000000"/>
                </a:solidFill>
                <a:cs typeface="Calibri"/>
              </a:rPr>
              <a:t>Milhões de espécies vulneráveis não são capazes de acompanhar as mudanças e estão a extinguir-se</a:t>
            </a:r>
            <a:r>
              <a:rPr lang="en-US" sz="2400" dirty="0">
                <a:solidFill>
                  <a:srgbClr val="000000"/>
                </a:solidFill>
                <a:cs typeface="Calibri"/>
              </a:rPr>
              <a:t>.</a:t>
            </a:r>
            <a:endParaRPr lang="en-US" sz="2400" dirty="0">
              <a:cs typeface="Calibri"/>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9219" y="146638"/>
            <a:ext cx="5092452" cy="6516406"/>
          </a:xfrm>
          <a:prstGeom prst="rect">
            <a:avLst/>
          </a:prstGeom>
        </p:spPr>
      </p:pic>
      <p:sp>
        <p:nvSpPr>
          <p:cNvPr id="4" name="CuadroTexto 3">
            <a:extLst>
              <a:ext uri="{FF2B5EF4-FFF2-40B4-BE49-F238E27FC236}">
                <a16:creationId xmlns:a16="http://schemas.microsoft.com/office/drawing/2014/main" id="{C5611D1B-FAD6-3ABF-98E3-5FB82D39F3F3}"/>
              </a:ext>
            </a:extLst>
          </p:cNvPr>
          <p:cNvSpPr txBox="1"/>
          <p:nvPr/>
        </p:nvSpPr>
        <p:spPr>
          <a:xfrm>
            <a:off x="7127269" y="1105034"/>
            <a:ext cx="1145850" cy="646331"/>
          </a:xfrm>
          <a:prstGeom prst="rect">
            <a:avLst/>
          </a:prstGeom>
          <a:solidFill>
            <a:schemeClr val="bg1"/>
          </a:solidFill>
        </p:spPr>
        <p:txBody>
          <a:bodyPr wrap="square" rtlCol="0">
            <a:spAutoFit/>
          </a:bodyPr>
          <a:lstStyle/>
          <a:p>
            <a:pPr algn="ctr"/>
            <a:r>
              <a:rPr lang="pt-PT" sz="1200" dirty="0">
                <a:solidFill>
                  <a:srgbClr val="000000"/>
                </a:solidFill>
              </a:rPr>
              <a:t>A natureza é uma dança complexa</a:t>
            </a:r>
          </a:p>
        </p:txBody>
      </p:sp>
      <p:sp>
        <p:nvSpPr>
          <p:cNvPr id="6" name="CuadroTexto 5">
            <a:extLst>
              <a:ext uri="{FF2B5EF4-FFF2-40B4-BE49-F238E27FC236}">
                <a16:creationId xmlns:a16="http://schemas.microsoft.com/office/drawing/2014/main" id="{2C0DB01E-F973-C21C-287E-04F320213F78}"/>
              </a:ext>
            </a:extLst>
          </p:cNvPr>
          <p:cNvSpPr txBox="1"/>
          <p:nvPr/>
        </p:nvSpPr>
        <p:spPr>
          <a:xfrm>
            <a:off x="6579218" y="2346554"/>
            <a:ext cx="1304941" cy="461665"/>
          </a:xfrm>
          <a:prstGeom prst="rect">
            <a:avLst/>
          </a:prstGeom>
          <a:solidFill>
            <a:schemeClr val="bg1"/>
          </a:solidFill>
        </p:spPr>
        <p:txBody>
          <a:bodyPr wrap="square" rtlCol="0">
            <a:spAutoFit/>
          </a:bodyPr>
          <a:lstStyle/>
          <a:p>
            <a:pPr algn="ctr"/>
            <a:r>
              <a:rPr lang="pt-PT" sz="1200" dirty="0">
                <a:solidFill>
                  <a:srgbClr val="000000"/>
                </a:solidFill>
              </a:rPr>
              <a:t>Algumas dirigem-se para norte</a:t>
            </a:r>
          </a:p>
        </p:txBody>
      </p:sp>
      <p:sp>
        <p:nvSpPr>
          <p:cNvPr id="7" name="CuadroTexto 6">
            <a:extLst>
              <a:ext uri="{FF2B5EF4-FFF2-40B4-BE49-F238E27FC236}">
                <a16:creationId xmlns:a16="http://schemas.microsoft.com/office/drawing/2014/main" id="{4A66E778-7234-1962-987A-967324F457C2}"/>
              </a:ext>
            </a:extLst>
          </p:cNvPr>
          <p:cNvSpPr txBox="1"/>
          <p:nvPr/>
        </p:nvSpPr>
        <p:spPr>
          <a:xfrm>
            <a:off x="6329680" y="3748181"/>
            <a:ext cx="2590800" cy="461665"/>
          </a:xfrm>
          <a:prstGeom prst="rect">
            <a:avLst/>
          </a:prstGeom>
          <a:solidFill>
            <a:schemeClr val="bg1"/>
          </a:solidFill>
        </p:spPr>
        <p:txBody>
          <a:bodyPr wrap="square" rtlCol="0">
            <a:spAutoFit/>
          </a:bodyPr>
          <a:lstStyle/>
          <a:p>
            <a:pPr algn="ctr"/>
            <a:r>
              <a:rPr lang="pt-PT" sz="1200" dirty="0">
                <a:solidFill>
                  <a:srgbClr val="000000"/>
                </a:solidFill>
              </a:rPr>
              <a:t>As diferentes partes do clima afetam as criaturas de forma diferente</a:t>
            </a:r>
          </a:p>
        </p:txBody>
      </p:sp>
      <p:sp>
        <p:nvSpPr>
          <p:cNvPr id="8" name="CuadroTexto 7">
            <a:extLst>
              <a:ext uri="{FF2B5EF4-FFF2-40B4-BE49-F238E27FC236}">
                <a16:creationId xmlns:a16="http://schemas.microsoft.com/office/drawing/2014/main" id="{9B3BA21C-981C-8E6A-A5E2-4518AFED20A1}"/>
              </a:ext>
            </a:extLst>
          </p:cNvPr>
          <p:cNvSpPr txBox="1"/>
          <p:nvPr/>
        </p:nvSpPr>
        <p:spPr>
          <a:xfrm>
            <a:off x="6523368" y="5169866"/>
            <a:ext cx="1995821" cy="276999"/>
          </a:xfrm>
          <a:prstGeom prst="rect">
            <a:avLst/>
          </a:prstGeom>
          <a:solidFill>
            <a:schemeClr val="bg1"/>
          </a:solidFill>
        </p:spPr>
        <p:txBody>
          <a:bodyPr wrap="square" rtlCol="0">
            <a:spAutoFit/>
          </a:bodyPr>
          <a:lstStyle/>
          <a:p>
            <a:pPr algn="ctr"/>
            <a:r>
              <a:rPr lang="pt-PT" sz="1200" dirty="0">
                <a:solidFill>
                  <a:srgbClr val="000000"/>
                </a:solidFill>
              </a:rPr>
              <a:t>... e alterando as relações</a:t>
            </a:r>
          </a:p>
        </p:txBody>
      </p:sp>
      <p:sp>
        <p:nvSpPr>
          <p:cNvPr id="9" name="CuadroTexto 8">
            <a:extLst>
              <a:ext uri="{FF2B5EF4-FFF2-40B4-BE49-F238E27FC236}">
                <a16:creationId xmlns:a16="http://schemas.microsoft.com/office/drawing/2014/main" id="{F3D1D07B-E875-523F-7977-4E0A394E16F2}"/>
              </a:ext>
            </a:extLst>
          </p:cNvPr>
          <p:cNvSpPr txBox="1"/>
          <p:nvPr/>
        </p:nvSpPr>
        <p:spPr>
          <a:xfrm>
            <a:off x="8625840" y="930030"/>
            <a:ext cx="2214879" cy="830997"/>
          </a:xfrm>
          <a:prstGeom prst="rect">
            <a:avLst/>
          </a:prstGeom>
          <a:solidFill>
            <a:schemeClr val="bg1"/>
          </a:solidFill>
        </p:spPr>
        <p:txBody>
          <a:bodyPr wrap="square" rtlCol="0">
            <a:spAutoFit/>
          </a:bodyPr>
          <a:lstStyle/>
          <a:p>
            <a:pPr algn="ctr"/>
            <a:r>
              <a:rPr lang="pt-PT" sz="1200" dirty="0">
                <a:solidFill>
                  <a:srgbClr val="000000"/>
                </a:solidFill>
              </a:rPr>
              <a:t>Mas como o clima muda rapidamente, muitas criaturas estão a alterar os seus movimentos para se adaptarem</a:t>
            </a:r>
          </a:p>
        </p:txBody>
      </p:sp>
      <p:sp>
        <p:nvSpPr>
          <p:cNvPr id="10" name="CuadroTexto 9">
            <a:extLst>
              <a:ext uri="{FF2B5EF4-FFF2-40B4-BE49-F238E27FC236}">
                <a16:creationId xmlns:a16="http://schemas.microsoft.com/office/drawing/2014/main" id="{0517F551-E32E-4D3E-BE0A-1E77D51A30E2}"/>
              </a:ext>
            </a:extLst>
          </p:cNvPr>
          <p:cNvSpPr txBox="1"/>
          <p:nvPr/>
        </p:nvSpPr>
        <p:spPr>
          <a:xfrm>
            <a:off x="9052559" y="2108272"/>
            <a:ext cx="1788160" cy="646331"/>
          </a:xfrm>
          <a:prstGeom prst="rect">
            <a:avLst/>
          </a:prstGeom>
          <a:solidFill>
            <a:schemeClr val="bg1"/>
          </a:solidFill>
        </p:spPr>
        <p:txBody>
          <a:bodyPr wrap="square" rtlCol="0">
            <a:spAutoFit/>
          </a:bodyPr>
          <a:lstStyle/>
          <a:p>
            <a:pPr algn="ctr"/>
            <a:r>
              <a:rPr lang="pt-PT" sz="1200" dirty="0">
                <a:solidFill>
                  <a:srgbClr val="000000"/>
                </a:solidFill>
              </a:rPr>
              <a:t>As criaturas das montanhas estão a trepar para escapar ao calor</a:t>
            </a:r>
          </a:p>
        </p:txBody>
      </p:sp>
      <p:sp>
        <p:nvSpPr>
          <p:cNvPr id="11" name="CuadroTexto 10">
            <a:extLst>
              <a:ext uri="{FF2B5EF4-FFF2-40B4-BE49-F238E27FC236}">
                <a16:creationId xmlns:a16="http://schemas.microsoft.com/office/drawing/2014/main" id="{F7788427-5048-F83C-31F9-5D2C8710DCC4}"/>
              </a:ext>
            </a:extLst>
          </p:cNvPr>
          <p:cNvSpPr txBox="1"/>
          <p:nvPr/>
        </p:nvSpPr>
        <p:spPr>
          <a:xfrm>
            <a:off x="9009690" y="3755908"/>
            <a:ext cx="1564639" cy="276999"/>
          </a:xfrm>
          <a:prstGeom prst="rect">
            <a:avLst/>
          </a:prstGeom>
          <a:solidFill>
            <a:schemeClr val="bg1"/>
          </a:solidFill>
        </p:spPr>
        <p:txBody>
          <a:bodyPr wrap="square" rtlCol="0">
            <a:spAutoFit/>
          </a:bodyPr>
          <a:lstStyle/>
          <a:p>
            <a:pPr algn="ctr"/>
            <a:r>
              <a:rPr lang="pt-PT" sz="1200" dirty="0">
                <a:solidFill>
                  <a:srgbClr val="000000"/>
                </a:solidFill>
              </a:rPr>
              <a:t>Causando conflitos…</a:t>
            </a:r>
          </a:p>
        </p:txBody>
      </p:sp>
      <p:sp>
        <p:nvSpPr>
          <p:cNvPr id="12" name="CuadroTexto 11">
            <a:extLst>
              <a:ext uri="{FF2B5EF4-FFF2-40B4-BE49-F238E27FC236}">
                <a16:creationId xmlns:a16="http://schemas.microsoft.com/office/drawing/2014/main" id="{9CD6C957-02C2-A765-5DF0-D55F0D68D054}"/>
              </a:ext>
            </a:extLst>
          </p:cNvPr>
          <p:cNvSpPr txBox="1"/>
          <p:nvPr/>
        </p:nvSpPr>
        <p:spPr>
          <a:xfrm>
            <a:off x="9382005" y="5604804"/>
            <a:ext cx="1788160" cy="646331"/>
          </a:xfrm>
          <a:prstGeom prst="rect">
            <a:avLst/>
          </a:prstGeom>
          <a:solidFill>
            <a:schemeClr val="bg1"/>
          </a:solidFill>
        </p:spPr>
        <p:txBody>
          <a:bodyPr wrap="square" rtlCol="0">
            <a:spAutoFit/>
          </a:bodyPr>
          <a:lstStyle/>
          <a:p>
            <a:pPr algn="ctr"/>
            <a:r>
              <a:rPr lang="pt-PT" sz="1200" dirty="0">
                <a:solidFill>
                  <a:srgbClr val="000000"/>
                </a:solidFill>
              </a:rPr>
              <a:t>E tu que pensavas que o teu baile de finalistas do liceu era uma confusão.</a:t>
            </a:r>
          </a:p>
        </p:txBody>
      </p:sp>
    </p:spTree>
    <p:extLst>
      <p:ext uri="{BB962C8B-B14F-4D97-AF65-F5344CB8AC3E}">
        <p14:creationId xmlns:p14="http://schemas.microsoft.com/office/powerpoint/2010/main" val="6977864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068710" y="320214"/>
            <a:ext cx="9693900" cy="561253"/>
          </a:xfrm>
        </p:spPr>
        <p:txBody>
          <a:bodyPr/>
          <a:lstStyle/>
          <a:p>
            <a:r>
              <a:rPr lang="pt-PT" dirty="0"/>
              <a:t>% de espécies que se extinguem por ano: </a:t>
            </a:r>
            <a:endParaRPr lang="en-IE" dirty="0"/>
          </a:p>
        </p:txBody>
      </p:sp>
      <p:pic>
        <p:nvPicPr>
          <p:cNvPr id="3" name="Picture 2">
            <a:extLst>
              <a:ext uri="{FF2B5EF4-FFF2-40B4-BE49-F238E27FC236}">
                <a16:creationId xmlns:a16="http://schemas.microsoft.com/office/drawing/2014/main" id="{833B5426-E594-4409-93E4-1A3965583148}"/>
              </a:ext>
            </a:extLst>
          </p:cNvPr>
          <p:cNvPicPr>
            <a:picLocks noChangeAspect="1"/>
          </p:cNvPicPr>
          <p:nvPr/>
        </p:nvPicPr>
        <p:blipFill rotWithShape="1">
          <a:blip r:embed="rId2"/>
          <a:srcRect l="5351"/>
          <a:stretch/>
        </p:blipFill>
        <p:spPr>
          <a:xfrm>
            <a:off x="2013097" y="1283257"/>
            <a:ext cx="8393699" cy="4981058"/>
          </a:xfrm>
          <a:prstGeom prst="rect">
            <a:avLst/>
          </a:prstGeom>
        </p:spPr>
      </p:pic>
      <p:sp>
        <p:nvSpPr>
          <p:cNvPr id="4" name="TextBox 3">
            <a:extLst>
              <a:ext uri="{FF2B5EF4-FFF2-40B4-BE49-F238E27FC236}">
                <a16:creationId xmlns:a16="http://schemas.microsoft.com/office/drawing/2014/main" id="{EFBD34B7-20F3-9FB5-9B2C-A49A98BC6F7B}"/>
              </a:ext>
            </a:extLst>
          </p:cNvPr>
          <p:cNvSpPr txBox="1"/>
          <p:nvPr/>
        </p:nvSpPr>
        <p:spPr>
          <a:xfrm rot="-5400000">
            <a:off x="-952442" y="3532655"/>
            <a:ext cx="5656321" cy="35394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t-PT" sz="1700" dirty="0"/>
              <a:t>Extinções cumulativas em % das espécies avaliadas pela IUCN</a:t>
            </a:r>
            <a:endParaRPr lang="en-US" sz="1700" dirty="0"/>
          </a:p>
        </p:txBody>
      </p:sp>
      <p:sp>
        <p:nvSpPr>
          <p:cNvPr id="5" name="TextBox 4">
            <a:extLst>
              <a:ext uri="{FF2B5EF4-FFF2-40B4-BE49-F238E27FC236}">
                <a16:creationId xmlns:a16="http://schemas.microsoft.com/office/drawing/2014/main" id="{B646A101-45B4-D28F-8AFC-745D0E692861}"/>
              </a:ext>
            </a:extLst>
          </p:cNvPr>
          <p:cNvSpPr txBox="1"/>
          <p:nvPr/>
        </p:nvSpPr>
        <p:spPr>
          <a:xfrm>
            <a:off x="5234405" y="6031719"/>
            <a:ext cx="2743200"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Intervalo</a:t>
            </a:r>
            <a:r>
              <a:rPr lang="en-GB" dirty="0"/>
              <a:t> de tempo</a:t>
            </a:r>
            <a:endParaRPr lang="en-US" dirty="0"/>
          </a:p>
        </p:txBody>
      </p:sp>
      <p:sp>
        <p:nvSpPr>
          <p:cNvPr id="7" name="TextBox 5">
            <a:extLst>
              <a:ext uri="{FF2B5EF4-FFF2-40B4-BE49-F238E27FC236}">
                <a16:creationId xmlns:a16="http://schemas.microsoft.com/office/drawing/2014/main" id="{4BE0D3AE-C671-00F1-06B5-3989C922EDA6}"/>
              </a:ext>
            </a:extLst>
          </p:cNvPr>
          <p:cNvSpPr txBox="1"/>
          <p:nvPr/>
        </p:nvSpPr>
        <p:spPr>
          <a:xfrm>
            <a:off x="10331714" y="2152026"/>
            <a:ext cx="137160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err="1">
                <a:solidFill>
                  <a:srgbClr val="EB7339"/>
                </a:solidFill>
              </a:rPr>
              <a:t>Mamíferos</a:t>
            </a:r>
            <a:r>
              <a:rPr lang="en-GB" sz="1600" dirty="0">
                <a:solidFill>
                  <a:srgbClr val="EB7339"/>
                </a:solidFill>
              </a:rPr>
              <a:t> </a:t>
            </a:r>
          </a:p>
        </p:txBody>
      </p:sp>
      <p:sp>
        <p:nvSpPr>
          <p:cNvPr id="8" name="TextBox 5">
            <a:extLst>
              <a:ext uri="{FF2B5EF4-FFF2-40B4-BE49-F238E27FC236}">
                <a16:creationId xmlns:a16="http://schemas.microsoft.com/office/drawing/2014/main" id="{245FEE25-B3BB-9E07-55FF-95912B0CE94B}"/>
              </a:ext>
            </a:extLst>
          </p:cNvPr>
          <p:cNvSpPr txBox="1"/>
          <p:nvPr/>
        </p:nvSpPr>
        <p:spPr>
          <a:xfrm>
            <a:off x="10419911" y="2903460"/>
            <a:ext cx="13716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err="1">
                <a:solidFill>
                  <a:srgbClr val="EB7339"/>
                </a:solidFill>
              </a:rPr>
              <a:t>Vertebrados</a:t>
            </a:r>
            <a:endParaRPr lang="en-GB" sz="1600" dirty="0">
              <a:solidFill>
                <a:srgbClr val="EB7339"/>
              </a:solidFill>
            </a:endParaRPr>
          </a:p>
        </p:txBody>
      </p:sp>
      <p:sp>
        <p:nvSpPr>
          <p:cNvPr id="9" name="TextBox 5">
            <a:extLst>
              <a:ext uri="{FF2B5EF4-FFF2-40B4-BE49-F238E27FC236}">
                <a16:creationId xmlns:a16="http://schemas.microsoft.com/office/drawing/2014/main" id="{3113AD9A-B6E9-77F3-5CEA-E26176C0B437}"/>
              </a:ext>
            </a:extLst>
          </p:cNvPr>
          <p:cNvSpPr txBox="1"/>
          <p:nvPr/>
        </p:nvSpPr>
        <p:spPr>
          <a:xfrm>
            <a:off x="9851692" y="3507264"/>
            <a:ext cx="96004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rgbClr val="EB7339"/>
                </a:solidFill>
              </a:rPr>
              <a:t>Aves</a:t>
            </a:r>
          </a:p>
        </p:txBody>
      </p:sp>
      <p:sp>
        <p:nvSpPr>
          <p:cNvPr id="10" name="TextBox 5">
            <a:extLst>
              <a:ext uri="{FF2B5EF4-FFF2-40B4-BE49-F238E27FC236}">
                <a16:creationId xmlns:a16="http://schemas.microsoft.com/office/drawing/2014/main" id="{B0D90A6E-3F7C-B568-F3F5-9AEC9EC6A048}"/>
              </a:ext>
            </a:extLst>
          </p:cNvPr>
          <p:cNvSpPr txBox="1"/>
          <p:nvPr/>
        </p:nvSpPr>
        <p:spPr>
          <a:xfrm>
            <a:off x="10186073" y="4321052"/>
            <a:ext cx="13716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rgbClr val="EB7339"/>
                </a:solidFill>
              </a:rPr>
              <a:t>Outros </a:t>
            </a:r>
            <a:r>
              <a:rPr lang="en-GB" sz="1600" dirty="0" err="1">
                <a:solidFill>
                  <a:srgbClr val="EB7339"/>
                </a:solidFill>
              </a:rPr>
              <a:t>Vertebrados</a:t>
            </a:r>
            <a:endParaRPr lang="en-GB" sz="1600" dirty="0">
              <a:solidFill>
                <a:srgbClr val="EB7339"/>
              </a:solidFill>
              <a:cs typeface="Calibri"/>
            </a:endParaRPr>
          </a:p>
        </p:txBody>
      </p:sp>
    </p:spTree>
    <p:extLst>
      <p:ext uri="{BB962C8B-B14F-4D97-AF65-F5344CB8AC3E}">
        <p14:creationId xmlns:p14="http://schemas.microsoft.com/office/powerpoint/2010/main" val="14738221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54FE5B7-33C3-96EB-C9E3-50E2853F1D92}"/>
              </a:ext>
            </a:extLst>
          </p:cNvPr>
          <p:cNvSpPr>
            <a:spLocks noGrp="1"/>
          </p:cNvSpPr>
          <p:nvPr>
            <p:ph type="body" sz="quarter" idx="10"/>
          </p:nvPr>
        </p:nvSpPr>
        <p:spPr>
          <a:xfrm>
            <a:off x="1067692" y="334903"/>
            <a:ext cx="6732595" cy="1395907"/>
          </a:xfrm>
        </p:spPr>
        <p:txBody>
          <a:bodyPr/>
          <a:lstStyle/>
          <a:p>
            <a:r>
              <a:rPr lang="pt-PT" dirty="0">
                <a:solidFill>
                  <a:srgbClr val="354F92"/>
                </a:solidFill>
              </a:rPr>
              <a:t>As alterações climáticas estão a alterar e a destruir os ecossistemas </a:t>
            </a:r>
            <a:endParaRPr lang="en-US" dirty="0">
              <a:solidFill>
                <a:srgbClr val="354F92"/>
              </a:solidFill>
            </a:endParaRPr>
          </a:p>
        </p:txBody>
      </p:sp>
      <p:sp>
        <p:nvSpPr>
          <p:cNvPr id="4" name="TextBox 3">
            <a:extLst>
              <a:ext uri="{FF2B5EF4-FFF2-40B4-BE49-F238E27FC236}">
                <a16:creationId xmlns:a16="http://schemas.microsoft.com/office/drawing/2014/main" id="{FEBF02C8-E29C-BCBD-EE2F-0AC003A2B95E}"/>
              </a:ext>
            </a:extLst>
          </p:cNvPr>
          <p:cNvSpPr txBox="1"/>
          <p:nvPr/>
        </p:nvSpPr>
        <p:spPr>
          <a:xfrm>
            <a:off x="1067692" y="1820881"/>
            <a:ext cx="6135748" cy="4673074"/>
          </a:xfrm>
          <a:prstGeom prst="rect">
            <a:avLst/>
          </a:prstGeom>
          <a:noFill/>
        </p:spPr>
        <p:txBody>
          <a:bodyPr wrap="square" rtlCol="0">
            <a:spAutoFit/>
          </a:bodyPr>
          <a:lstStyle/>
          <a:p>
            <a:pPr algn="just">
              <a:spcBef>
                <a:spcPts val="600"/>
              </a:spcBef>
              <a:spcAft>
                <a:spcPts val="800"/>
              </a:spcAft>
            </a:pPr>
            <a:r>
              <a:rPr lang="pt-PT" sz="2200" dirty="0">
                <a:solidFill>
                  <a:srgbClr val="000000"/>
                </a:solidFill>
                <a:effectLst/>
                <a:ea typeface="Calibri" panose="020F0502020204030204" pitchFamily="34" charset="0"/>
                <a:cs typeface="Times New Roman" panose="02020603050405020304" pitchFamily="18" charset="0"/>
              </a:rPr>
              <a:t>O aumento das temperaturas globais está a alterar os ecossistemas e a forçar as espécies a deslocarem-se para novos ambientes, acelerando a taxa de extinção.  No Verão de 2022, a Europa registou a seca mais grave das últimas décadas, com 45% do território do bloco em situação de seca em meados de Julho. </a:t>
            </a:r>
          </a:p>
          <a:p>
            <a:pPr algn="just">
              <a:spcBef>
                <a:spcPts val="600"/>
              </a:spcBef>
              <a:spcAft>
                <a:spcPts val="800"/>
              </a:spcAft>
            </a:pPr>
            <a:r>
              <a:rPr lang="pt-PT" sz="2200" dirty="0">
                <a:solidFill>
                  <a:srgbClr val="000000"/>
                </a:solidFill>
                <a:effectLst/>
                <a:ea typeface="Calibri" panose="020F0502020204030204" pitchFamily="34" charset="0"/>
                <a:cs typeface="Times New Roman" panose="02020603050405020304" pitchFamily="18" charset="0"/>
              </a:rPr>
              <a:t>Os especialistas alertam para o facto de os Invernos secos e os Verões escaldantes alimentados pelo aquecimento global significarem que a escassez de água será o novo normal. Estas secas estão a provocar graves incêndios florestais em toda a Europa, que são prejudiciais para os ecossistemas. </a:t>
            </a:r>
            <a:endParaRPr lang="en-US" sz="2200" dirty="0">
              <a:solidFill>
                <a:srgbClr val="000000"/>
              </a:solidFill>
              <a:effectLst/>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FFF225C9-18BD-258B-E4CA-D23F03B09326}"/>
              </a:ext>
            </a:extLst>
          </p:cNvPr>
          <p:cNvPicPr>
            <a:picLocks noChangeAspect="1"/>
          </p:cNvPicPr>
          <p:nvPr/>
        </p:nvPicPr>
        <p:blipFill rotWithShape="1">
          <a:blip r:embed="rId3"/>
          <a:srcRect t="21855" b="9703"/>
          <a:stretch/>
        </p:blipFill>
        <p:spPr>
          <a:xfrm>
            <a:off x="9796318" y="3954484"/>
            <a:ext cx="1707835" cy="2529722"/>
          </a:xfrm>
          <a:prstGeom prst="rect">
            <a:avLst/>
          </a:prstGeom>
        </p:spPr>
      </p:pic>
      <p:pic>
        <p:nvPicPr>
          <p:cNvPr id="6" name="Picture 5">
            <a:extLst>
              <a:ext uri="{FF2B5EF4-FFF2-40B4-BE49-F238E27FC236}">
                <a16:creationId xmlns:a16="http://schemas.microsoft.com/office/drawing/2014/main" id="{10FE3D4A-4022-E3BA-186F-BBD6322B55F2}"/>
              </a:ext>
            </a:extLst>
          </p:cNvPr>
          <p:cNvPicPr>
            <a:picLocks noChangeAspect="1"/>
          </p:cNvPicPr>
          <p:nvPr/>
        </p:nvPicPr>
        <p:blipFill rotWithShape="1">
          <a:blip r:embed="rId4"/>
          <a:srcRect t="43375" b="42151"/>
          <a:stretch/>
        </p:blipFill>
        <p:spPr>
          <a:xfrm>
            <a:off x="7821410" y="3152937"/>
            <a:ext cx="3628901" cy="992652"/>
          </a:xfrm>
          <a:prstGeom prst="rect">
            <a:avLst/>
          </a:prstGeom>
        </p:spPr>
      </p:pic>
      <p:pic>
        <p:nvPicPr>
          <p:cNvPr id="7" name="Picture 6">
            <a:extLst>
              <a:ext uri="{FF2B5EF4-FFF2-40B4-BE49-F238E27FC236}">
                <a16:creationId xmlns:a16="http://schemas.microsoft.com/office/drawing/2014/main" id="{6B1C8CE2-CA84-1A28-645F-CC63A19B637D}"/>
              </a:ext>
            </a:extLst>
          </p:cNvPr>
          <p:cNvPicPr>
            <a:picLocks noChangeAspect="1"/>
          </p:cNvPicPr>
          <p:nvPr/>
        </p:nvPicPr>
        <p:blipFill rotWithShape="1">
          <a:blip r:embed="rId5"/>
          <a:srcRect t="17601" b="26076"/>
          <a:stretch/>
        </p:blipFill>
        <p:spPr>
          <a:xfrm>
            <a:off x="7800287" y="4051097"/>
            <a:ext cx="1996031" cy="2433109"/>
          </a:xfrm>
          <a:prstGeom prst="rect">
            <a:avLst/>
          </a:prstGeom>
        </p:spPr>
      </p:pic>
      <p:pic>
        <p:nvPicPr>
          <p:cNvPr id="8" name="Picture 7">
            <a:extLst>
              <a:ext uri="{FF2B5EF4-FFF2-40B4-BE49-F238E27FC236}">
                <a16:creationId xmlns:a16="http://schemas.microsoft.com/office/drawing/2014/main" id="{E1B95135-E48F-36EE-AC94-8B6EFCFA84D5}"/>
              </a:ext>
            </a:extLst>
          </p:cNvPr>
          <p:cNvPicPr>
            <a:picLocks noChangeAspect="1"/>
          </p:cNvPicPr>
          <p:nvPr/>
        </p:nvPicPr>
        <p:blipFill>
          <a:blip r:embed="rId6"/>
          <a:stretch>
            <a:fillRect/>
          </a:stretch>
        </p:blipFill>
        <p:spPr>
          <a:xfrm>
            <a:off x="7821410" y="118751"/>
            <a:ext cx="3628902" cy="2563165"/>
          </a:xfrm>
          <a:prstGeom prst="rect">
            <a:avLst/>
          </a:prstGeom>
        </p:spPr>
      </p:pic>
      <p:sp>
        <p:nvSpPr>
          <p:cNvPr id="9" name="TextBox 8">
            <a:extLst>
              <a:ext uri="{FF2B5EF4-FFF2-40B4-BE49-F238E27FC236}">
                <a16:creationId xmlns:a16="http://schemas.microsoft.com/office/drawing/2014/main" id="{D93376D4-549C-CEF3-B65B-17881FE2704D}"/>
              </a:ext>
            </a:extLst>
          </p:cNvPr>
          <p:cNvSpPr txBox="1"/>
          <p:nvPr/>
        </p:nvSpPr>
        <p:spPr>
          <a:xfrm>
            <a:off x="7912421" y="2638783"/>
            <a:ext cx="3693692" cy="646331"/>
          </a:xfrm>
          <a:prstGeom prst="rect">
            <a:avLst/>
          </a:prstGeom>
          <a:noFill/>
        </p:spPr>
        <p:txBody>
          <a:bodyPr wrap="square" rtlCol="0">
            <a:spAutoFit/>
          </a:bodyPr>
          <a:lstStyle/>
          <a:p>
            <a:r>
              <a:rPr lang="pt-PT" dirty="0">
                <a:solidFill>
                  <a:srgbClr val="EB7339"/>
                </a:solidFill>
              </a:rPr>
              <a:t>Incêndios florestais na região pan-europeia em 2021 </a:t>
            </a:r>
            <a:endParaRPr lang="en-IE" dirty="0">
              <a:solidFill>
                <a:srgbClr val="EB7339"/>
              </a:solidFill>
            </a:endParaRPr>
          </a:p>
        </p:txBody>
      </p:sp>
    </p:spTree>
    <p:extLst>
      <p:ext uri="{BB962C8B-B14F-4D97-AF65-F5344CB8AC3E}">
        <p14:creationId xmlns:p14="http://schemas.microsoft.com/office/powerpoint/2010/main" val="11037096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C902E8B-A5D9-BE7B-0A41-34A1B00B907A}"/>
              </a:ext>
            </a:extLst>
          </p:cNvPr>
          <p:cNvSpPr>
            <a:spLocks noGrp="1"/>
          </p:cNvSpPr>
          <p:nvPr>
            <p:ph type="body" sz="quarter" idx="18"/>
          </p:nvPr>
        </p:nvSpPr>
        <p:spPr>
          <a:xfrm>
            <a:off x="328418" y="1882470"/>
            <a:ext cx="5440572" cy="4299472"/>
          </a:xfrm>
        </p:spPr>
        <p:txBody>
          <a:bodyPr/>
          <a:lstStyle/>
          <a:p>
            <a:pPr marL="0" indent="0"/>
            <a:r>
              <a:rPr lang="pt-PT" sz="2000" dirty="0"/>
              <a:t>O pinhal da cidade de Salónica, chamado "</a:t>
            </a:r>
            <a:r>
              <a:rPr lang="pt-PT" sz="2000" dirty="0" err="1"/>
              <a:t>Say</a:t>
            </a:r>
            <a:r>
              <a:rPr lang="pt-PT" sz="2000" dirty="0"/>
              <a:t> </a:t>
            </a:r>
            <a:r>
              <a:rPr lang="pt-PT" sz="2000" dirty="0" err="1"/>
              <a:t>Sooh</a:t>
            </a:r>
            <a:r>
              <a:rPr lang="pt-PT" sz="2000" dirty="0"/>
              <a:t>", na Grécia, é vulnerável aos incêndios florestais que ocorrem quase exclusivamente durante o Verão, quando as temperaturas são elevadas e as agulhas dos pinheiros estão secas e inflamáveis. </a:t>
            </a:r>
          </a:p>
          <a:p>
            <a:pPr marL="0" indent="0"/>
            <a:r>
              <a:rPr lang="pt-PT" sz="2000" dirty="0"/>
              <a:t>As patrulhas dos voluntários pelos caminhos da floresta são, por isso, vitais. Além disso, os membros da Patrulha de Vigilantes de Incêndios Florestais a Cavalo desenvolvem as suas capacidades de equitação e aprendem a amar tanto os cavalos como a natureza, ao mesmo tempo que prestam um grande serviço à comunidade através do seu trabalho de patrulhamento voluntário. </a:t>
            </a:r>
            <a:endParaRPr lang="en-IE" sz="2000" dirty="0"/>
          </a:p>
        </p:txBody>
      </p:sp>
      <p:sp>
        <p:nvSpPr>
          <p:cNvPr id="3" name="Text Placeholder 2">
            <a:extLst>
              <a:ext uri="{FF2B5EF4-FFF2-40B4-BE49-F238E27FC236}">
                <a16:creationId xmlns:a16="http://schemas.microsoft.com/office/drawing/2014/main" id="{D27F6DAC-1BDF-EDFA-D607-157858E265F1}"/>
              </a:ext>
            </a:extLst>
          </p:cNvPr>
          <p:cNvSpPr>
            <a:spLocks noGrp="1"/>
          </p:cNvSpPr>
          <p:nvPr>
            <p:ph type="body" sz="quarter" idx="16"/>
          </p:nvPr>
        </p:nvSpPr>
        <p:spPr>
          <a:xfrm>
            <a:off x="328418" y="256067"/>
            <a:ext cx="5361067" cy="992652"/>
          </a:xfrm>
        </p:spPr>
        <p:txBody>
          <a:bodyPr/>
          <a:lstStyle/>
          <a:p>
            <a:r>
              <a:rPr lang="pt-PT" dirty="0"/>
              <a:t>Campeões do Clima em destaque: Equipa </a:t>
            </a:r>
            <a:r>
              <a:rPr lang="pt-PT" dirty="0" err="1"/>
              <a:t>Horse</a:t>
            </a:r>
            <a:r>
              <a:rPr lang="pt-PT" dirty="0"/>
              <a:t> </a:t>
            </a:r>
            <a:r>
              <a:rPr lang="pt-PT" dirty="0" err="1"/>
              <a:t>Forest</a:t>
            </a:r>
            <a:r>
              <a:rPr lang="pt-PT" dirty="0"/>
              <a:t> </a:t>
            </a:r>
            <a:r>
              <a:rPr lang="pt-PT" dirty="0" err="1"/>
              <a:t>Firewatchers</a:t>
            </a:r>
            <a:r>
              <a:rPr lang="pt-PT" dirty="0"/>
              <a:t> </a:t>
            </a:r>
            <a:endParaRPr lang="en-IE" dirty="0"/>
          </a:p>
        </p:txBody>
      </p:sp>
      <p:pic>
        <p:nvPicPr>
          <p:cNvPr id="7" name="Picture Placeholder 6">
            <a:extLst>
              <a:ext uri="{FF2B5EF4-FFF2-40B4-BE49-F238E27FC236}">
                <a16:creationId xmlns:a16="http://schemas.microsoft.com/office/drawing/2014/main" id="{D6C84A7C-D516-A1A8-5B7D-DD65CFD24C6D}"/>
              </a:ext>
            </a:extLst>
          </p:cNvPr>
          <p:cNvPicPr>
            <a:picLocks noGrp="1" noChangeAspect="1"/>
          </p:cNvPicPr>
          <p:nvPr>
            <p:ph type="pic" sz="quarter" idx="19"/>
          </p:nvPr>
        </p:nvPicPr>
        <p:blipFill>
          <a:blip r:embed="rId3"/>
          <a:srcRect t="14587" b="14587"/>
          <a:stretch/>
        </p:blipFill>
        <p:spPr>
          <a:xfrm>
            <a:off x="6083676" y="0"/>
            <a:ext cx="5361066" cy="6858000"/>
          </a:xfrm>
        </p:spPr>
      </p:pic>
      <p:sp>
        <p:nvSpPr>
          <p:cNvPr id="8" name="TextBox 7">
            <a:extLst>
              <a:ext uri="{FF2B5EF4-FFF2-40B4-BE49-F238E27FC236}">
                <a16:creationId xmlns:a16="http://schemas.microsoft.com/office/drawing/2014/main" id="{D6E367BF-0DCE-DE3E-0C3A-229253BA9E9B}"/>
              </a:ext>
            </a:extLst>
          </p:cNvPr>
          <p:cNvSpPr txBox="1"/>
          <p:nvPr/>
        </p:nvSpPr>
        <p:spPr>
          <a:xfrm>
            <a:off x="9956130" y="6361057"/>
            <a:ext cx="1488612" cy="369332"/>
          </a:xfrm>
          <a:prstGeom prst="rect">
            <a:avLst/>
          </a:prstGeom>
          <a:noFill/>
        </p:spPr>
        <p:txBody>
          <a:bodyPr wrap="square" rtlCol="0">
            <a:spAutoFit/>
          </a:bodyPr>
          <a:lstStyle/>
          <a:p>
            <a:r>
              <a:rPr lang="en-IE" b="1" u="sng" dirty="0">
                <a:solidFill>
                  <a:schemeClr val="bg1"/>
                </a:solidFill>
                <a:hlinkClick r:id="rId4"/>
              </a:rPr>
              <a:t>Image Credit </a:t>
            </a:r>
            <a:endParaRPr lang="en-IE" b="1" u="sng" dirty="0">
              <a:solidFill>
                <a:schemeClr val="bg1"/>
              </a:solidFill>
            </a:endParaRPr>
          </a:p>
        </p:txBody>
      </p:sp>
    </p:spTree>
    <p:extLst>
      <p:ext uri="{BB962C8B-B14F-4D97-AF65-F5344CB8AC3E}">
        <p14:creationId xmlns:p14="http://schemas.microsoft.com/office/powerpoint/2010/main" val="28475754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0550C6F-D04C-6D8F-5A03-1045C6311B13}"/>
              </a:ext>
            </a:extLst>
          </p:cNvPr>
          <p:cNvSpPr txBox="1"/>
          <p:nvPr/>
        </p:nvSpPr>
        <p:spPr>
          <a:xfrm>
            <a:off x="1034715" y="276726"/>
            <a:ext cx="10768263" cy="1292662"/>
          </a:xfrm>
          <a:prstGeom prst="rect">
            <a:avLst/>
          </a:prstGeom>
          <a:noFill/>
        </p:spPr>
        <p:txBody>
          <a:bodyPr wrap="square" rtlCol="0">
            <a:spAutoFit/>
          </a:bodyPr>
          <a:lstStyle/>
          <a:p>
            <a:r>
              <a:rPr lang="pt-PT" sz="2600" b="1" dirty="0">
                <a:solidFill>
                  <a:srgbClr val="EB7339"/>
                </a:solidFill>
              </a:rPr>
              <a:t>Estes fenómenos meteorológicos extremos, ligados às alterações climáticas, não são reservados apenas aos países das regiões tropicais, mas já estamos a sentir os seus efeitos na Europa... </a:t>
            </a:r>
            <a:endParaRPr lang="en-IE" sz="2600" b="1" dirty="0">
              <a:solidFill>
                <a:srgbClr val="EB7339"/>
              </a:solidFill>
            </a:endParaRPr>
          </a:p>
        </p:txBody>
      </p:sp>
      <p:pic>
        <p:nvPicPr>
          <p:cNvPr id="10" name="Picture 9" descr="Diagram&#10;&#10;Description automatically generated with medium confidence">
            <a:extLst>
              <a:ext uri="{FF2B5EF4-FFF2-40B4-BE49-F238E27FC236}">
                <a16:creationId xmlns:a16="http://schemas.microsoft.com/office/drawing/2014/main" id="{6A6064B4-CAF3-3978-80D2-BAE78B8D1C14}"/>
              </a:ext>
            </a:extLst>
          </p:cNvPr>
          <p:cNvPicPr>
            <a:picLocks noChangeAspect="1"/>
          </p:cNvPicPr>
          <p:nvPr/>
        </p:nvPicPr>
        <p:blipFill>
          <a:blip r:embed="rId3"/>
          <a:stretch>
            <a:fillRect/>
          </a:stretch>
        </p:blipFill>
        <p:spPr>
          <a:xfrm>
            <a:off x="2812670" y="1683701"/>
            <a:ext cx="2717162" cy="2851567"/>
          </a:xfrm>
          <a:prstGeom prst="rect">
            <a:avLst/>
          </a:prstGeom>
        </p:spPr>
      </p:pic>
      <p:pic>
        <p:nvPicPr>
          <p:cNvPr id="11" name="Picture 10" descr="A helicopter flying over a forest&#10;&#10;Description automatically generated with medium confidence">
            <a:extLst>
              <a:ext uri="{FF2B5EF4-FFF2-40B4-BE49-F238E27FC236}">
                <a16:creationId xmlns:a16="http://schemas.microsoft.com/office/drawing/2014/main" id="{3EDBEA4B-F78B-A6DA-F21E-58ABC7FE9692}"/>
              </a:ext>
            </a:extLst>
          </p:cNvPr>
          <p:cNvPicPr>
            <a:picLocks noChangeAspect="1"/>
          </p:cNvPicPr>
          <p:nvPr/>
        </p:nvPicPr>
        <p:blipFill>
          <a:blip r:embed="rId4"/>
          <a:stretch>
            <a:fillRect/>
          </a:stretch>
        </p:blipFill>
        <p:spPr>
          <a:xfrm>
            <a:off x="7094621" y="4235782"/>
            <a:ext cx="2953146" cy="2532685"/>
          </a:xfrm>
          <a:prstGeom prst="rect">
            <a:avLst/>
          </a:prstGeom>
        </p:spPr>
      </p:pic>
      <p:pic>
        <p:nvPicPr>
          <p:cNvPr id="12" name="Picture 11" descr="Forest fires rage across Europe as heatwave sends temperatures soaring |  Wildfires | The Guardian">
            <a:extLst>
              <a:ext uri="{FF2B5EF4-FFF2-40B4-BE49-F238E27FC236}">
                <a16:creationId xmlns:a16="http://schemas.microsoft.com/office/drawing/2014/main" id="{FA956BF0-0AB8-7C44-A240-BCE93605D6A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69768" y="4649581"/>
            <a:ext cx="3402965" cy="2038031"/>
          </a:xfrm>
          <a:prstGeom prst="rect">
            <a:avLst/>
          </a:prstGeom>
          <a:noFill/>
          <a:ln>
            <a:noFill/>
          </a:ln>
        </p:spPr>
      </p:pic>
      <p:pic>
        <p:nvPicPr>
          <p:cNvPr id="13" name="Picture 12" descr="Europe Saw a Spike in Extreme Weather Over Past 5 Years, Science Academies  Say - Inside Climate News">
            <a:extLst>
              <a:ext uri="{FF2B5EF4-FFF2-40B4-BE49-F238E27FC236}">
                <a16:creationId xmlns:a16="http://schemas.microsoft.com/office/drawing/2014/main" id="{C7E7E2B9-0C57-DA8E-B707-D9CF8506319F}"/>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759664" y="1683701"/>
            <a:ext cx="3641667" cy="2421188"/>
          </a:xfrm>
          <a:prstGeom prst="rect">
            <a:avLst/>
          </a:prstGeom>
          <a:noFill/>
          <a:ln>
            <a:noFill/>
          </a:ln>
        </p:spPr>
      </p:pic>
    </p:spTree>
    <p:extLst>
      <p:ext uri="{BB962C8B-B14F-4D97-AF65-F5344CB8AC3E}">
        <p14:creationId xmlns:p14="http://schemas.microsoft.com/office/powerpoint/2010/main" val="9287771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DF1AE04-73A6-A215-4684-0550E6CB86C4}"/>
              </a:ext>
            </a:extLst>
          </p:cNvPr>
          <p:cNvSpPr>
            <a:spLocks noGrp="1"/>
          </p:cNvSpPr>
          <p:nvPr>
            <p:ph type="body" sz="quarter" idx="16"/>
          </p:nvPr>
        </p:nvSpPr>
        <p:spPr>
          <a:xfrm>
            <a:off x="335280" y="289083"/>
            <a:ext cx="5561120" cy="992652"/>
          </a:xfrm>
        </p:spPr>
        <p:txBody>
          <a:bodyPr/>
          <a:lstStyle/>
          <a:p>
            <a:r>
              <a:rPr lang="pt-PT" dirty="0">
                <a:solidFill>
                  <a:srgbClr val="EB7339"/>
                </a:solidFill>
              </a:rPr>
              <a:t>3) Como pode a biodiversidade ajudar a mitigar as alterações climáticas? </a:t>
            </a:r>
            <a:endParaRPr lang="en-IE" dirty="0">
              <a:solidFill>
                <a:srgbClr val="EB7339"/>
              </a:solidFill>
            </a:endParaRPr>
          </a:p>
        </p:txBody>
      </p:sp>
      <p:sp>
        <p:nvSpPr>
          <p:cNvPr id="3" name="Text Placeholder 2">
            <a:extLst>
              <a:ext uri="{FF2B5EF4-FFF2-40B4-BE49-F238E27FC236}">
                <a16:creationId xmlns:a16="http://schemas.microsoft.com/office/drawing/2014/main" id="{3D731829-2D7D-64EC-D297-AC0587763D9D}"/>
              </a:ext>
            </a:extLst>
          </p:cNvPr>
          <p:cNvSpPr>
            <a:spLocks noGrp="1"/>
          </p:cNvSpPr>
          <p:nvPr>
            <p:ph type="body" sz="quarter" idx="18"/>
          </p:nvPr>
        </p:nvSpPr>
        <p:spPr>
          <a:xfrm>
            <a:off x="335280" y="2413247"/>
            <a:ext cx="5222240" cy="3666574"/>
          </a:xfrm>
        </p:spPr>
        <p:txBody>
          <a:bodyPr/>
          <a:lstStyle/>
          <a:p>
            <a:pPr marL="0"/>
            <a:r>
              <a:rPr lang="pt-PT" sz="2000" dirty="0"/>
              <a:t>Não podemos combater a perda de biodiversidade sem combater as alterações climáticas, mas é igualmente impossível combater as alterações climáticas sem combater a perda de biodiversidade.  Proteger e restaurar os ecossistemas ajuda-nos a atenuar as alterações climáticas através dos seguintes aspetos :</a:t>
            </a:r>
          </a:p>
          <a:p>
            <a:pPr marL="114300" indent="-342900">
              <a:buFont typeface="Arial" panose="020B0604020202020204" pitchFamily="34" charset="0"/>
              <a:buChar char="•"/>
            </a:pPr>
            <a:r>
              <a:rPr lang="pt-PT" sz="2000" b="1" dirty="0"/>
              <a:t>Reduzindo a extensão das alterações climáticas através de sumidouros de carbono </a:t>
            </a:r>
          </a:p>
          <a:p>
            <a:pPr marL="114300" indent="-342900">
              <a:buFont typeface="Arial" panose="020B0604020202020204" pitchFamily="34" charset="0"/>
              <a:buChar char="•"/>
            </a:pPr>
            <a:r>
              <a:rPr lang="pt-PT" sz="2000" b="1" dirty="0"/>
              <a:t>Ajudando-nos a lidar com os impactes das alterações climáticas </a:t>
            </a:r>
            <a:endParaRPr lang="en-GB" sz="2000" dirty="0">
              <a:solidFill>
                <a:schemeClr val="bg1"/>
              </a:solidFill>
            </a:endParaRPr>
          </a:p>
          <a:p>
            <a:endParaRPr lang="en-IE" sz="2000" dirty="0"/>
          </a:p>
        </p:txBody>
      </p:sp>
      <p:pic>
        <p:nvPicPr>
          <p:cNvPr id="7" name="Picture Placeholder 6">
            <a:extLst>
              <a:ext uri="{FF2B5EF4-FFF2-40B4-BE49-F238E27FC236}">
                <a16:creationId xmlns:a16="http://schemas.microsoft.com/office/drawing/2014/main" id="{C29AAA0B-9BCC-DB6E-867F-07B53D18B4AA}"/>
              </a:ext>
            </a:extLst>
          </p:cNvPr>
          <p:cNvPicPr>
            <a:picLocks noGrp="1" noChangeAspect="1"/>
          </p:cNvPicPr>
          <p:nvPr>
            <p:ph type="pic" sz="quarter" idx="19"/>
          </p:nvPr>
        </p:nvPicPr>
        <p:blipFill>
          <a:blip r:embed="rId2"/>
          <a:srcRect l="23922" r="23922"/>
          <a:stretch/>
        </p:blipFill>
        <p:spPr>
          <a:xfrm>
            <a:off x="6083676" y="0"/>
            <a:ext cx="5361066" cy="6858000"/>
          </a:xfrm>
        </p:spPr>
      </p:pic>
      <p:sp>
        <p:nvSpPr>
          <p:cNvPr id="5" name="TextBox 4">
            <a:extLst>
              <a:ext uri="{FF2B5EF4-FFF2-40B4-BE49-F238E27FC236}">
                <a16:creationId xmlns:a16="http://schemas.microsoft.com/office/drawing/2014/main" id="{2CB34842-0200-A368-38B0-ED52211B6E77}"/>
              </a:ext>
            </a:extLst>
          </p:cNvPr>
          <p:cNvSpPr txBox="1"/>
          <p:nvPr/>
        </p:nvSpPr>
        <p:spPr>
          <a:xfrm>
            <a:off x="8445228" y="6489062"/>
            <a:ext cx="3186790" cy="338554"/>
          </a:xfrm>
          <a:prstGeom prst="rect">
            <a:avLst/>
          </a:prstGeom>
          <a:noFill/>
        </p:spPr>
        <p:txBody>
          <a:bodyPr wrap="square" rtlCol="0">
            <a:spAutoFit/>
          </a:bodyPr>
          <a:lstStyle/>
          <a:p>
            <a:r>
              <a:rPr lang="en-IE" sz="1600" b="1" u="sng" dirty="0">
                <a:solidFill>
                  <a:schemeClr val="bg1"/>
                </a:solidFill>
                <a:hlinkClick r:id="rId3"/>
              </a:rPr>
              <a:t>Source: European Commission  </a:t>
            </a:r>
            <a:endParaRPr lang="en-IE" sz="1600" b="1" u="sng" dirty="0">
              <a:solidFill>
                <a:schemeClr val="bg1"/>
              </a:solidFill>
            </a:endParaRPr>
          </a:p>
        </p:txBody>
      </p:sp>
    </p:spTree>
    <p:extLst>
      <p:ext uri="{BB962C8B-B14F-4D97-AF65-F5344CB8AC3E}">
        <p14:creationId xmlns:p14="http://schemas.microsoft.com/office/powerpoint/2010/main" val="17653733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BB5D8E14-A58E-B5FB-BDD0-B14AFCFA0701}"/>
              </a:ext>
            </a:extLst>
          </p:cNvPr>
          <p:cNvPicPr>
            <a:picLocks noGrp="1" noChangeAspect="1"/>
          </p:cNvPicPr>
          <p:nvPr>
            <p:ph type="pic" sz="quarter" idx="10"/>
          </p:nvPr>
        </p:nvPicPr>
        <p:blipFill>
          <a:blip r:embed="rId2"/>
          <a:srcRect l="5011" r="5011"/>
          <a:stretch/>
        </p:blipFill>
        <p:spPr>
          <a:xfrm>
            <a:off x="388401" y="385460"/>
            <a:ext cx="4107750" cy="6087079"/>
          </a:xfrm>
        </p:spPr>
      </p:pic>
      <p:sp>
        <p:nvSpPr>
          <p:cNvPr id="6" name="Text Placeholder 5">
            <a:extLst>
              <a:ext uri="{FF2B5EF4-FFF2-40B4-BE49-F238E27FC236}">
                <a16:creationId xmlns:a16="http://schemas.microsoft.com/office/drawing/2014/main" id="{171C5FCE-CF01-50B3-2B46-073441D864ED}"/>
              </a:ext>
            </a:extLst>
          </p:cNvPr>
          <p:cNvSpPr>
            <a:spLocks noGrp="1"/>
          </p:cNvSpPr>
          <p:nvPr>
            <p:ph type="body" sz="quarter" idx="18"/>
          </p:nvPr>
        </p:nvSpPr>
        <p:spPr>
          <a:xfrm>
            <a:off x="4940626" y="2413945"/>
            <a:ext cx="6414559" cy="2538959"/>
          </a:xfrm>
        </p:spPr>
        <p:txBody>
          <a:bodyPr/>
          <a:lstStyle/>
          <a:p>
            <a:pPr marL="0">
              <a:lnSpc>
                <a:spcPct val="100000"/>
              </a:lnSpc>
              <a:spcBef>
                <a:spcPts val="600"/>
              </a:spcBef>
            </a:pPr>
            <a:r>
              <a:rPr lang="pt-PT" sz="2200" dirty="0"/>
              <a:t>Apesar das ameaças que as alterações climáticas colocam à biodiversidade, sabemos também que os habitats naturais desempenham um papel importante na regulação do clima e podem ajudar a absorver e armazenar carbono. As florestas, as turfeiras e outros habitats são grandes armazéns de carbono. A sua proteção pode também ajudar-nos a limitar as concentrações atmosféricas de gases com efeito de estufa.</a:t>
            </a:r>
            <a:endParaRPr lang="en-IE" sz="2200" dirty="0"/>
          </a:p>
        </p:txBody>
      </p:sp>
      <p:sp>
        <p:nvSpPr>
          <p:cNvPr id="9" name="Text Placeholder 2">
            <a:extLst>
              <a:ext uri="{FF2B5EF4-FFF2-40B4-BE49-F238E27FC236}">
                <a16:creationId xmlns:a16="http://schemas.microsoft.com/office/drawing/2014/main" id="{0D706D6E-EC4B-F08D-3AAC-1A7DB5A58538}"/>
              </a:ext>
            </a:extLst>
          </p:cNvPr>
          <p:cNvSpPr txBox="1">
            <a:spLocks/>
          </p:cNvSpPr>
          <p:nvPr/>
        </p:nvSpPr>
        <p:spPr>
          <a:xfrm>
            <a:off x="4940626" y="1041495"/>
            <a:ext cx="6240195" cy="99265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00"/>
              </a:spcBef>
              <a:buNone/>
            </a:pPr>
            <a:r>
              <a:rPr lang="pt-PT" b="1" dirty="0">
                <a:solidFill>
                  <a:schemeClr val="bg1"/>
                </a:solidFill>
              </a:rPr>
              <a:t>A biodiversidade pode reduzir a extensão das alterações climáticas através de sumidouros de carbono</a:t>
            </a:r>
            <a:endParaRPr lang="en-US" b="1" dirty="0">
              <a:solidFill>
                <a:schemeClr val="bg1"/>
              </a:solidFill>
            </a:endParaRPr>
          </a:p>
        </p:txBody>
      </p:sp>
    </p:spTree>
    <p:extLst>
      <p:ext uri="{BB962C8B-B14F-4D97-AF65-F5344CB8AC3E}">
        <p14:creationId xmlns:p14="http://schemas.microsoft.com/office/powerpoint/2010/main" val="29463597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54FE5B7-33C3-96EB-C9E3-50E2853F1D92}"/>
              </a:ext>
            </a:extLst>
          </p:cNvPr>
          <p:cNvSpPr>
            <a:spLocks noGrp="1"/>
          </p:cNvSpPr>
          <p:nvPr>
            <p:ph type="body" sz="quarter" idx="10"/>
          </p:nvPr>
        </p:nvSpPr>
        <p:spPr>
          <a:xfrm>
            <a:off x="1064602" y="335841"/>
            <a:ext cx="7978889" cy="598388"/>
          </a:xfrm>
        </p:spPr>
        <p:txBody>
          <a:bodyPr/>
          <a:lstStyle/>
          <a:p>
            <a:r>
              <a:rPr lang="pt-PT" dirty="0">
                <a:solidFill>
                  <a:srgbClr val="354F92"/>
                </a:solidFill>
              </a:rPr>
              <a:t>Visão geral do ciclo do carbono </a:t>
            </a:r>
            <a:endParaRPr lang="en-IE" dirty="0">
              <a:solidFill>
                <a:srgbClr val="354F92"/>
              </a:solidFill>
            </a:endParaRPr>
          </a:p>
        </p:txBody>
      </p:sp>
      <p:sp>
        <p:nvSpPr>
          <p:cNvPr id="4" name="TextBox 3">
            <a:extLst>
              <a:ext uri="{FF2B5EF4-FFF2-40B4-BE49-F238E27FC236}">
                <a16:creationId xmlns:a16="http://schemas.microsoft.com/office/drawing/2014/main" id="{FEBF02C8-E29C-BCBD-EE2F-0AC003A2B95E}"/>
              </a:ext>
            </a:extLst>
          </p:cNvPr>
          <p:cNvSpPr txBox="1"/>
          <p:nvPr/>
        </p:nvSpPr>
        <p:spPr>
          <a:xfrm>
            <a:off x="1064602" y="921104"/>
            <a:ext cx="10456838" cy="4939814"/>
          </a:xfrm>
          <a:prstGeom prst="rect">
            <a:avLst/>
          </a:prstGeom>
          <a:noFill/>
        </p:spPr>
        <p:txBody>
          <a:bodyPr wrap="square" rtlCol="0">
            <a:spAutoFit/>
          </a:bodyPr>
          <a:lstStyle/>
          <a:p>
            <a:pPr algn="just">
              <a:spcBef>
                <a:spcPts val="600"/>
              </a:spcBef>
            </a:pPr>
            <a:r>
              <a:rPr lang="pt-PT" sz="2000" dirty="0">
                <a:solidFill>
                  <a:srgbClr val="000000"/>
                </a:solidFill>
                <a:effectLst/>
                <a:ea typeface="Calibri" panose="020F0502020204030204" pitchFamily="34" charset="0"/>
                <a:cs typeface="Times New Roman" panose="02020603050405020304" pitchFamily="18" charset="0"/>
              </a:rPr>
              <a:t>O carbono é essencial para toda a vida na Terra - está no nosso ADN, nos alimentos que comemos e no ar que respiramos. A quantidade de carbono na Terra nunca mudou, mas a sua localização está em constante mudança - flui entre a atmosfera e os organismos na Terra à medida que é libertado ou absorvido. Este é o chamado ciclo do carbono - um processo que tem estado perfeitamente equilibrado durante milhares de anos.</a:t>
            </a:r>
          </a:p>
          <a:p>
            <a:pPr algn="just">
              <a:spcBef>
                <a:spcPts val="600"/>
              </a:spcBef>
            </a:pPr>
            <a:r>
              <a:rPr lang="pt-PT" sz="2000" dirty="0">
                <a:solidFill>
                  <a:srgbClr val="000000"/>
                </a:solidFill>
                <a:effectLst/>
                <a:ea typeface="Calibri" panose="020F0502020204030204" pitchFamily="34" charset="0"/>
                <a:cs typeface="Times New Roman" panose="02020603050405020304" pitchFamily="18" charset="0"/>
              </a:rPr>
              <a:t>Um sumidouro de carbono absorve o dióxido de carbono da atmosfera. Os oceanos, o solo e as florestas são os maiores sumidouros de carbono do mundo.</a:t>
            </a:r>
          </a:p>
          <a:p>
            <a:pPr algn="just">
              <a:spcBef>
                <a:spcPts val="600"/>
              </a:spcBef>
            </a:pPr>
            <a:r>
              <a:rPr lang="pt-PT" sz="2000" dirty="0">
                <a:solidFill>
                  <a:srgbClr val="000000"/>
                </a:solidFill>
                <a:effectLst/>
                <a:ea typeface="Times New Roman" panose="02020603050405020304" pitchFamily="18" charset="0"/>
              </a:rPr>
              <a:t>Uma fonte de carbono liberta dióxido de carbono para a atmosfera. Exemplos de fontes de carbono incluem a queima de combustíveis fósseis como o gás, o carvão e o petróleo, a desflorestação e as erupções vulcânicas.</a:t>
            </a:r>
          </a:p>
          <a:p>
            <a:pPr algn="just">
              <a:spcBef>
                <a:spcPts val="600"/>
              </a:spcBef>
            </a:pPr>
            <a:r>
              <a:rPr lang="pt-PT" sz="2000" dirty="0">
                <a:solidFill>
                  <a:srgbClr val="000000"/>
                </a:solidFill>
                <a:effectLst/>
                <a:ea typeface="Times New Roman" panose="02020603050405020304" pitchFamily="18" charset="0"/>
              </a:rPr>
              <a:t>Agora, o aumento da atividade humana está a perturbar o equilíbrio. Estamos a libertar mais carbono para a atmosfera do que os sumidouros naturais de carbono da Terra conseguem absorver. A nossa dependência contínua dos combustíveis fósseis para obter energia significa que todos os anos são libertados na atmosfera milhares de milhões de toneladas de carbono. A importância dos sumidouros de carbono nunca foi tão grande.</a:t>
            </a:r>
            <a:endParaRPr lang="en-IE" sz="2000" dirty="0">
              <a:solidFill>
                <a:srgbClr val="000000"/>
              </a:solidFill>
              <a:effectLst/>
              <a:ea typeface="Times New Roman" panose="02020603050405020304" pitchFamily="18" charset="0"/>
            </a:endParaRPr>
          </a:p>
        </p:txBody>
      </p:sp>
      <p:sp>
        <p:nvSpPr>
          <p:cNvPr id="6" name="CuadroTexto 5">
            <a:extLst>
              <a:ext uri="{FF2B5EF4-FFF2-40B4-BE49-F238E27FC236}">
                <a16:creationId xmlns:a16="http://schemas.microsoft.com/office/drawing/2014/main" id="{9109B809-D342-61C2-B7F8-89A5C0201550}"/>
              </a:ext>
            </a:extLst>
          </p:cNvPr>
          <p:cNvSpPr txBox="1"/>
          <p:nvPr/>
        </p:nvSpPr>
        <p:spPr>
          <a:xfrm>
            <a:off x="6583680" y="5596852"/>
            <a:ext cx="3479792" cy="307777"/>
          </a:xfrm>
          <a:prstGeom prst="rect">
            <a:avLst/>
          </a:prstGeom>
          <a:noFill/>
        </p:spPr>
        <p:txBody>
          <a:bodyPr wrap="square">
            <a:spAutoFit/>
          </a:bodyPr>
          <a:lstStyle/>
          <a:p>
            <a:r>
              <a:rPr lang="en-US" sz="1400" dirty="0">
                <a:solidFill>
                  <a:srgbClr val="000000"/>
                </a:solidFill>
              </a:rPr>
              <a:t>FONTE:  </a:t>
            </a:r>
            <a:r>
              <a:rPr lang="en-US" sz="1400" dirty="0">
                <a:hlinkClick r:id="rId2"/>
              </a:rPr>
              <a:t>What is a carbon sink? | </a:t>
            </a:r>
            <a:r>
              <a:rPr lang="en-US" sz="1400" dirty="0" err="1">
                <a:hlinkClick r:id="rId2"/>
              </a:rPr>
              <a:t>ClientEarth</a:t>
            </a:r>
            <a:endParaRPr lang="pt-PT" sz="1400" dirty="0"/>
          </a:p>
        </p:txBody>
      </p:sp>
      <p:sp>
        <p:nvSpPr>
          <p:cNvPr id="8" name="CuadroTexto 7">
            <a:extLst>
              <a:ext uri="{FF2B5EF4-FFF2-40B4-BE49-F238E27FC236}">
                <a16:creationId xmlns:a16="http://schemas.microsoft.com/office/drawing/2014/main" id="{F3100D01-1983-8969-A9AA-E3387FF50518}"/>
              </a:ext>
            </a:extLst>
          </p:cNvPr>
          <p:cNvSpPr txBox="1"/>
          <p:nvPr/>
        </p:nvSpPr>
        <p:spPr>
          <a:xfrm>
            <a:off x="5324931" y="6163395"/>
            <a:ext cx="5201920" cy="307777"/>
          </a:xfrm>
          <a:prstGeom prst="rect">
            <a:avLst/>
          </a:prstGeom>
          <a:noFill/>
        </p:spPr>
        <p:txBody>
          <a:bodyPr wrap="square">
            <a:spAutoFit/>
          </a:bodyPr>
          <a:lstStyle/>
          <a:p>
            <a:r>
              <a:rPr lang="pt-PT" sz="1400" dirty="0">
                <a:hlinkClick r:id="rId3"/>
              </a:rPr>
              <a:t>https://www.iberdrola.com/sustentabilidade/sumidouros-carbono</a:t>
            </a:r>
            <a:r>
              <a:rPr lang="pt-PT" sz="1400" dirty="0"/>
              <a:t> </a:t>
            </a:r>
          </a:p>
        </p:txBody>
      </p:sp>
      <p:pic>
        <p:nvPicPr>
          <p:cNvPr id="9" name="Gráfico 8" descr="Flecha: curva ligera con relleno sólido">
            <a:extLst>
              <a:ext uri="{FF2B5EF4-FFF2-40B4-BE49-F238E27FC236}">
                <a16:creationId xmlns:a16="http://schemas.microsoft.com/office/drawing/2014/main" id="{BDE5BAFC-0030-7773-14D3-9DDD8FF39D4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688563">
            <a:off x="5918786" y="5347600"/>
            <a:ext cx="689631" cy="689631"/>
          </a:xfrm>
          <a:prstGeom prst="rect">
            <a:avLst/>
          </a:prstGeom>
          <a:effectLst>
            <a:outerShdw blurRad="50800" dist="38100" dir="5400000" algn="t" rotWithShape="0">
              <a:prstClr val="black">
                <a:alpha val="40000"/>
              </a:prstClr>
            </a:outerShdw>
          </a:effectLst>
        </p:spPr>
      </p:pic>
      <p:pic>
        <p:nvPicPr>
          <p:cNvPr id="10" name="Gráfico 9" descr="Flecha: curva ligera con relleno sólido">
            <a:extLst>
              <a:ext uri="{FF2B5EF4-FFF2-40B4-BE49-F238E27FC236}">
                <a16:creationId xmlns:a16="http://schemas.microsoft.com/office/drawing/2014/main" id="{C2428302-9590-359E-60BD-6DA3E18A880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688563">
            <a:off x="4573591" y="5905412"/>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9490515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54FE5B7-33C3-96EB-C9E3-50E2853F1D92}"/>
              </a:ext>
            </a:extLst>
          </p:cNvPr>
          <p:cNvSpPr>
            <a:spLocks noGrp="1"/>
          </p:cNvSpPr>
          <p:nvPr>
            <p:ph type="body" sz="quarter" idx="10"/>
          </p:nvPr>
        </p:nvSpPr>
        <p:spPr>
          <a:xfrm>
            <a:off x="1056807" y="386015"/>
            <a:ext cx="7978889" cy="546583"/>
          </a:xfrm>
        </p:spPr>
        <p:txBody>
          <a:bodyPr/>
          <a:lstStyle/>
          <a:p>
            <a:r>
              <a:rPr lang="en-IE" dirty="0">
                <a:solidFill>
                  <a:srgbClr val="354F92"/>
                </a:solidFill>
              </a:rPr>
              <a:t>Florestas </a:t>
            </a:r>
          </a:p>
        </p:txBody>
      </p:sp>
      <p:sp>
        <p:nvSpPr>
          <p:cNvPr id="4" name="TextBox 3">
            <a:extLst>
              <a:ext uri="{FF2B5EF4-FFF2-40B4-BE49-F238E27FC236}">
                <a16:creationId xmlns:a16="http://schemas.microsoft.com/office/drawing/2014/main" id="{FEBF02C8-E29C-BCBD-EE2F-0AC003A2B95E}"/>
              </a:ext>
            </a:extLst>
          </p:cNvPr>
          <p:cNvSpPr txBox="1"/>
          <p:nvPr/>
        </p:nvSpPr>
        <p:spPr>
          <a:xfrm>
            <a:off x="1056806" y="932598"/>
            <a:ext cx="10434153" cy="1708160"/>
          </a:xfrm>
          <a:prstGeom prst="rect">
            <a:avLst/>
          </a:prstGeom>
          <a:noFill/>
        </p:spPr>
        <p:txBody>
          <a:bodyPr wrap="square" rtlCol="0">
            <a:spAutoFit/>
          </a:bodyPr>
          <a:lstStyle/>
          <a:p>
            <a:pPr algn="just">
              <a:spcBef>
                <a:spcPts val="600"/>
              </a:spcBef>
            </a:pPr>
            <a:r>
              <a:rPr lang="pt-PT" sz="2000" dirty="0">
                <a:solidFill>
                  <a:srgbClr val="000000"/>
                </a:solidFill>
                <a:effectLst/>
                <a:ea typeface="Calibri" panose="020F0502020204030204" pitchFamily="34" charset="0"/>
                <a:cs typeface="Times New Roman" panose="02020603050405020304" pitchFamily="18" charset="0"/>
              </a:rPr>
              <a:t>As florestas do mundo absorvem 2,6 mil milhões de toneladas de dióxido de carbono todos os anos. No entanto, apesar da sua importância vital, uma área do tamanho de um campo de futebol é destruída a cada segundo. </a:t>
            </a:r>
          </a:p>
          <a:p>
            <a:pPr algn="just">
              <a:spcBef>
                <a:spcPts val="600"/>
              </a:spcBef>
            </a:pPr>
            <a:r>
              <a:rPr lang="pt-PT" sz="2000" dirty="0">
                <a:solidFill>
                  <a:srgbClr val="000000"/>
                </a:solidFill>
                <a:effectLst/>
                <a:ea typeface="Calibri" panose="020F0502020204030204" pitchFamily="34" charset="0"/>
                <a:cs typeface="Times New Roman" panose="02020603050405020304" pitchFamily="18" charset="0"/>
              </a:rPr>
              <a:t>Veja o vídeo abaixo para saber mais sobre a importância de proteger e restaurar os ecossistemas florestais e o papel que as comunidades desempenham nesse processo.</a:t>
            </a:r>
            <a:endParaRPr lang="en-IE" dirty="0">
              <a:solidFill>
                <a:srgbClr val="000000"/>
              </a:solidFill>
            </a:endParaRPr>
          </a:p>
        </p:txBody>
      </p:sp>
      <p:pic>
        <p:nvPicPr>
          <p:cNvPr id="5" name="Online Media 4" title="The global movement to restore nature's biodiversity | Thomas Crowther">
            <a:hlinkClick r:id="" action="ppaction://media"/>
            <a:extLst>
              <a:ext uri="{FF2B5EF4-FFF2-40B4-BE49-F238E27FC236}">
                <a16:creationId xmlns:a16="http://schemas.microsoft.com/office/drawing/2014/main" id="{FE58C011-BA2B-60A2-9DBF-C9FF05295B3E}"/>
              </a:ext>
            </a:extLst>
          </p:cNvPr>
          <p:cNvPicPr>
            <a:picLocks noRot="1" noChangeAspect="1"/>
          </p:cNvPicPr>
          <p:nvPr>
            <a:videoFile r:link="rId1"/>
          </p:nvPr>
        </p:nvPicPr>
        <p:blipFill>
          <a:blip r:embed="rId3"/>
          <a:stretch>
            <a:fillRect/>
          </a:stretch>
        </p:blipFill>
        <p:spPr>
          <a:xfrm>
            <a:off x="1808997" y="2741016"/>
            <a:ext cx="6603483" cy="3730969"/>
          </a:xfrm>
          <a:prstGeom prst="rect">
            <a:avLst/>
          </a:prstGeom>
          <a:effectLst>
            <a:outerShdw blurRad="50800" dist="38100" dir="5400000" algn="t" rotWithShape="0">
              <a:prstClr val="black">
                <a:alpha val="40000"/>
              </a:prstClr>
            </a:outerShdw>
          </a:effectLst>
        </p:spPr>
      </p:pic>
      <p:sp>
        <p:nvSpPr>
          <p:cNvPr id="7" name="TextBox 6">
            <a:extLst>
              <a:ext uri="{FF2B5EF4-FFF2-40B4-BE49-F238E27FC236}">
                <a16:creationId xmlns:a16="http://schemas.microsoft.com/office/drawing/2014/main" id="{546E67E9-164E-0987-88F8-3A17C2CA9C97}"/>
              </a:ext>
            </a:extLst>
          </p:cNvPr>
          <p:cNvSpPr txBox="1"/>
          <p:nvPr/>
        </p:nvSpPr>
        <p:spPr>
          <a:xfrm>
            <a:off x="8829039" y="2657348"/>
            <a:ext cx="2661920" cy="1985159"/>
          </a:xfrm>
          <a:prstGeom prst="rect">
            <a:avLst/>
          </a:prstGeom>
          <a:noFill/>
        </p:spPr>
        <p:txBody>
          <a:bodyPr wrap="square" rtlCol="0">
            <a:spAutoFit/>
          </a:bodyPr>
          <a:lstStyle/>
          <a:p>
            <a:pPr algn="just">
              <a:spcBef>
                <a:spcPts val="600"/>
              </a:spcBef>
            </a:pPr>
            <a:r>
              <a:rPr lang="pt-PT" sz="2000" dirty="0">
                <a:solidFill>
                  <a:srgbClr val="000000"/>
                </a:solidFill>
                <a:effectLst/>
                <a:ea typeface="Calibri" panose="020F0502020204030204" pitchFamily="34" charset="0"/>
                <a:cs typeface="Times New Roman" panose="02020603050405020304" pitchFamily="18" charset="0"/>
              </a:rPr>
              <a:t>Consulte a ligação abaixo para saber mais sobre projetos de restauração florestal no seu país </a:t>
            </a:r>
            <a:endParaRPr lang="pt-PT" sz="2000" dirty="0">
              <a:solidFill>
                <a:srgbClr val="000000"/>
              </a:solidFill>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just">
              <a:spcBef>
                <a:spcPts val="600"/>
              </a:spcBef>
            </a:pPr>
            <a:endParaRPr lang="en-IE" dirty="0">
              <a:solidFill>
                <a:srgbClr val="000000"/>
              </a:solidFill>
            </a:endParaRPr>
          </a:p>
        </p:txBody>
      </p:sp>
      <p:sp>
        <p:nvSpPr>
          <p:cNvPr id="9" name="CuadroTexto 8">
            <a:extLst>
              <a:ext uri="{FF2B5EF4-FFF2-40B4-BE49-F238E27FC236}">
                <a16:creationId xmlns:a16="http://schemas.microsoft.com/office/drawing/2014/main" id="{B8CCDB84-572E-0865-853E-E91B86A804CF}"/>
              </a:ext>
            </a:extLst>
          </p:cNvPr>
          <p:cNvSpPr txBox="1"/>
          <p:nvPr/>
        </p:nvSpPr>
        <p:spPr>
          <a:xfrm>
            <a:off x="9814560" y="5235208"/>
            <a:ext cx="1828800" cy="307777"/>
          </a:xfrm>
          <a:prstGeom prst="rect">
            <a:avLst/>
          </a:prstGeom>
          <a:noFill/>
        </p:spPr>
        <p:txBody>
          <a:bodyPr wrap="square">
            <a:spAutoFit/>
          </a:bodyPr>
          <a:lstStyle/>
          <a:p>
            <a:pPr algn="just">
              <a:spcBef>
                <a:spcPts val="600"/>
              </a:spcBef>
            </a:pPr>
            <a:r>
              <a:rPr lang="en-IE" sz="14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https://restor.eco/</a:t>
            </a:r>
            <a:r>
              <a:rPr lang="en-IE" sz="14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IE"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Gráfico 9" descr="Flecha: curva ligera con relleno sólido">
            <a:extLst>
              <a:ext uri="{FF2B5EF4-FFF2-40B4-BE49-F238E27FC236}">
                <a16:creationId xmlns:a16="http://schemas.microsoft.com/office/drawing/2014/main" id="{46DB109A-84D5-9B93-AC30-50622BEA349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688563">
            <a:off x="9180145" y="4941073"/>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33168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C902E8B-A5D9-BE7B-0A41-34A1B00B907A}"/>
              </a:ext>
            </a:extLst>
          </p:cNvPr>
          <p:cNvSpPr>
            <a:spLocks noGrp="1"/>
          </p:cNvSpPr>
          <p:nvPr>
            <p:ph type="body" sz="quarter" idx="18"/>
          </p:nvPr>
        </p:nvSpPr>
        <p:spPr>
          <a:xfrm>
            <a:off x="328443" y="1082142"/>
            <a:ext cx="5394864" cy="4693715"/>
          </a:xfrm>
        </p:spPr>
        <p:txBody>
          <a:bodyPr/>
          <a:lstStyle/>
          <a:p>
            <a:pPr marL="0" indent="0">
              <a:lnSpc>
                <a:spcPct val="100000"/>
              </a:lnSpc>
              <a:spcBef>
                <a:spcPts val="600"/>
              </a:spcBef>
            </a:pPr>
            <a:r>
              <a:rPr lang="pt-PT" sz="2000" dirty="0"/>
              <a:t>O solo alberga um dos maiores reservatórios de biodiversidade da Terra: até 90% dos organismos vivos dos ecossistemas terrestres, incluindo alguns polinizadores, passam parte do seu ciclo de vida em habitats do solo. </a:t>
            </a:r>
          </a:p>
          <a:p>
            <a:pPr marL="0" indent="0">
              <a:lnSpc>
                <a:spcPct val="100000"/>
              </a:lnSpc>
              <a:spcBef>
                <a:spcPts val="600"/>
              </a:spcBef>
            </a:pPr>
            <a:r>
              <a:rPr lang="pt-PT" sz="2000" dirty="0"/>
              <a:t>Os solos da Terra contêm cerca de 2.500 </a:t>
            </a:r>
            <a:r>
              <a:rPr lang="pt-PT" sz="2000" dirty="0" err="1"/>
              <a:t>gigatoneladas</a:t>
            </a:r>
            <a:r>
              <a:rPr lang="pt-PT" sz="2000" dirty="0"/>
              <a:t> de carbono - isto é, mais de três vezes a quantidade de carbono na atmosfera e quatro vezes a quantidade armazenada em todas as plantas e animais vivos. </a:t>
            </a:r>
          </a:p>
          <a:p>
            <a:pPr marL="0" indent="0">
              <a:lnSpc>
                <a:spcPct val="100000"/>
              </a:lnSpc>
              <a:spcBef>
                <a:spcPts val="600"/>
              </a:spcBef>
            </a:pPr>
            <a:r>
              <a:rPr lang="pt-PT" sz="2000" dirty="0"/>
              <a:t>Mais importante ainda, não é necessário um investimento maciço para sequestrar o carbono nos solos, apenas uma melhor educação sobre a gestão das terras e as práticas agrícolas e a proteção das nossas turfeiras e do permafrost .</a:t>
            </a:r>
            <a:endParaRPr lang="en-US" sz="2000" dirty="0"/>
          </a:p>
        </p:txBody>
      </p:sp>
      <p:sp>
        <p:nvSpPr>
          <p:cNvPr id="3" name="Text Placeholder 2">
            <a:extLst>
              <a:ext uri="{FF2B5EF4-FFF2-40B4-BE49-F238E27FC236}">
                <a16:creationId xmlns:a16="http://schemas.microsoft.com/office/drawing/2014/main" id="{D27F6DAC-1BDF-EDFA-D607-157858E265F1}"/>
              </a:ext>
            </a:extLst>
          </p:cNvPr>
          <p:cNvSpPr>
            <a:spLocks noGrp="1"/>
          </p:cNvSpPr>
          <p:nvPr>
            <p:ph type="body" sz="quarter" idx="16"/>
          </p:nvPr>
        </p:nvSpPr>
        <p:spPr>
          <a:xfrm>
            <a:off x="328442" y="262367"/>
            <a:ext cx="5394864" cy="560593"/>
          </a:xfrm>
        </p:spPr>
        <p:txBody>
          <a:bodyPr/>
          <a:lstStyle/>
          <a:p>
            <a:r>
              <a:rPr lang="en-IE" dirty="0"/>
              <a:t>Solo  </a:t>
            </a:r>
          </a:p>
        </p:txBody>
      </p:sp>
      <p:pic>
        <p:nvPicPr>
          <p:cNvPr id="7" name="Picture Placeholder 6" descr="Garden soil">
            <a:extLst>
              <a:ext uri="{FF2B5EF4-FFF2-40B4-BE49-F238E27FC236}">
                <a16:creationId xmlns:a16="http://schemas.microsoft.com/office/drawing/2014/main" id="{D6C84A7C-D516-A1A8-5B7D-DD65CFD24C6D}"/>
              </a:ext>
            </a:extLst>
          </p:cNvPr>
          <p:cNvPicPr>
            <a:picLocks noGrp="1" noChangeAspect="1"/>
          </p:cNvPicPr>
          <p:nvPr>
            <p:ph type="pic" sz="quarter" idx="19"/>
          </p:nvPr>
        </p:nvPicPr>
        <p:blipFill>
          <a:blip r:embed="rId3"/>
          <a:srcRect l="23943" r="23943"/>
          <a:stretch/>
        </p:blipFill>
        <p:spPr>
          <a:xfrm>
            <a:off x="6083676" y="0"/>
            <a:ext cx="5361066" cy="6858000"/>
          </a:xfrm>
        </p:spPr>
      </p:pic>
    </p:spTree>
    <p:extLst>
      <p:ext uri="{BB962C8B-B14F-4D97-AF65-F5344CB8AC3E}">
        <p14:creationId xmlns:p14="http://schemas.microsoft.com/office/powerpoint/2010/main" val="32924331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C902E8B-A5D9-BE7B-0A41-34A1B00B907A}"/>
              </a:ext>
            </a:extLst>
          </p:cNvPr>
          <p:cNvSpPr>
            <a:spLocks noGrp="1"/>
          </p:cNvSpPr>
          <p:nvPr>
            <p:ph type="body" sz="quarter" idx="18"/>
          </p:nvPr>
        </p:nvSpPr>
        <p:spPr>
          <a:xfrm>
            <a:off x="339846" y="971468"/>
            <a:ext cx="5361065" cy="4693715"/>
          </a:xfrm>
        </p:spPr>
        <p:txBody>
          <a:bodyPr/>
          <a:lstStyle/>
          <a:p>
            <a:pPr marL="0" indent="0">
              <a:lnSpc>
                <a:spcPct val="100000"/>
              </a:lnSpc>
              <a:spcBef>
                <a:spcPts val="600"/>
              </a:spcBef>
            </a:pPr>
            <a:r>
              <a:rPr lang="pt-PT" sz="2000" dirty="0"/>
              <a:t>O oceano absorveu cerca de um quarto do dióxido de carbono libertado para a atmosfera desde que começámos a queimar combustíveis fósseis para obter energia durante a Revolução Industrial. </a:t>
            </a:r>
          </a:p>
          <a:p>
            <a:pPr marL="0" indent="0">
              <a:lnSpc>
                <a:spcPct val="100000"/>
              </a:lnSpc>
              <a:spcBef>
                <a:spcPts val="600"/>
              </a:spcBef>
            </a:pPr>
            <a:r>
              <a:rPr lang="pt-PT" sz="2000" dirty="0"/>
              <a:t>O fitoplâncton é a principal razão pela qual o oceano é um dos maiores sumidouros de carbono. Estas algas e bactérias marinhas microscópicas desempenham um papel importante no ciclo mundial do carbono - absorvendo quase tanto carbono como todas as plantas e árvores terrestres juntas.  </a:t>
            </a:r>
          </a:p>
          <a:p>
            <a:pPr marL="0" indent="0">
              <a:lnSpc>
                <a:spcPct val="100000"/>
              </a:lnSpc>
              <a:spcBef>
                <a:spcPts val="600"/>
              </a:spcBef>
            </a:pPr>
            <a:r>
              <a:rPr lang="pt-PT" sz="2000" dirty="0"/>
              <a:t>Ao reduzir os resíduos de plástico que chegam à água, podemos ajudar a manter estes fitoplânctons saudáveis .</a:t>
            </a:r>
            <a:endParaRPr lang="en-US" sz="2000" dirty="0"/>
          </a:p>
        </p:txBody>
      </p:sp>
      <p:sp>
        <p:nvSpPr>
          <p:cNvPr id="3" name="Text Placeholder 2">
            <a:extLst>
              <a:ext uri="{FF2B5EF4-FFF2-40B4-BE49-F238E27FC236}">
                <a16:creationId xmlns:a16="http://schemas.microsoft.com/office/drawing/2014/main" id="{D27F6DAC-1BDF-EDFA-D607-157858E265F1}"/>
              </a:ext>
            </a:extLst>
          </p:cNvPr>
          <p:cNvSpPr>
            <a:spLocks noGrp="1"/>
          </p:cNvSpPr>
          <p:nvPr>
            <p:ph type="body" sz="quarter" idx="16"/>
          </p:nvPr>
        </p:nvSpPr>
        <p:spPr>
          <a:xfrm>
            <a:off x="339847" y="279931"/>
            <a:ext cx="5394864" cy="461749"/>
          </a:xfrm>
        </p:spPr>
        <p:txBody>
          <a:bodyPr/>
          <a:lstStyle/>
          <a:p>
            <a:r>
              <a:rPr lang="en-IE" dirty="0"/>
              <a:t>Oceano  </a:t>
            </a:r>
          </a:p>
        </p:txBody>
      </p:sp>
      <p:pic>
        <p:nvPicPr>
          <p:cNvPr id="7" name="Picture Placeholder 6" descr="Side view of a massive wave swirling">
            <a:extLst>
              <a:ext uri="{FF2B5EF4-FFF2-40B4-BE49-F238E27FC236}">
                <a16:creationId xmlns:a16="http://schemas.microsoft.com/office/drawing/2014/main" id="{D6C84A7C-D516-A1A8-5B7D-DD65CFD24C6D}"/>
              </a:ext>
            </a:extLst>
          </p:cNvPr>
          <p:cNvPicPr>
            <a:picLocks noGrp="1" noChangeAspect="1"/>
          </p:cNvPicPr>
          <p:nvPr>
            <p:ph type="pic" sz="quarter" idx="19"/>
          </p:nvPr>
        </p:nvPicPr>
        <p:blipFill>
          <a:blip r:embed="rId3"/>
          <a:srcRect l="23943" r="23943"/>
          <a:stretch/>
        </p:blipFill>
        <p:spPr>
          <a:xfrm>
            <a:off x="6083676" y="0"/>
            <a:ext cx="5361066" cy="6858000"/>
          </a:xfrm>
        </p:spPr>
      </p:pic>
    </p:spTree>
    <p:extLst>
      <p:ext uri="{BB962C8B-B14F-4D97-AF65-F5344CB8AC3E}">
        <p14:creationId xmlns:p14="http://schemas.microsoft.com/office/powerpoint/2010/main" val="22420719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54FE5B7-33C3-96EB-C9E3-50E2853F1D92}"/>
              </a:ext>
            </a:extLst>
          </p:cNvPr>
          <p:cNvSpPr>
            <a:spLocks noGrp="1"/>
          </p:cNvSpPr>
          <p:nvPr>
            <p:ph type="body" sz="quarter" idx="10"/>
          </p:nvPr>
        </p:nvSpPr>
        <p:spPr>
          <a:xfrm>
            <a:off x="1064603" y="341230"/>
            <a:ext cx="7314858" cy="949339"/>
          </a:xfrm>
        </p:spPr>
        <p:txBody>
          <a:bodyPr/>
          <a:lstStyle/>
          <a:p>
            <a:r>
              <a:rPr lang="pt-PT" dirty="0">
                <a:solidFill>
                  <a:srgbClr val="354F92"/>
                </a:solidFill>
              </a:rPr>
              <a:t>Campeões do Clima em destaque: Estudo de caso de </a:t>
            </a:r>
            <a:r>
              <a:rPr lang="pt-PT" i="1" dirty="0" err="1">
                <a:solidFill>
                  <a:srgbClr val="354F92"/>
                </a:solidFill>
              </a:rPr>
              <a:t>Castelcoote</a:t>
            </a:r>
            <a:r>
              <a:rPr lang="pt-PT" i="1" dirty="0">
                <a:solidFill>
                  <a:srgbClr val="354F92"/>
                </a:solidFill>
              </a:rPr>
              <a:t> </a:t>
            </a:r>
            <a:r>
              <a:rPr lang="pt-PT" i="1" dirty="0" err="1">
                <a:solidFill>
                  <a:srgbClr val="354F92"/>
                </a:solidFill>
              </a:rPr>
              <a:t>Bog</a:t>
            </a:r>
            <a:r>
              <a:rPr lang="pt-PT" i="1" dirty="0">
                <a:solidFill>
                  <a:srgbClr val="354F92"/>
                </a:solidFill>
              </a:rPr>
              <a:t> </a:t>
            </a:r>
            <a:endParaRPr lang="en-IE" i="1" dirty="0">
              <a:solidFill>
                <a:srgbClr val="354F92"/>
              </a:solidFill>
            </a:endParaRPr>
          </a:p>
        </p:txBody>
      </p:sp>
      <p:sp>
        <p:nvSpPr>
          <p:cNvPr id="4" name="TextBox 3">
            <a:extLst>
              <a:ext uri="{FF2B5EF4-FFF2-40B4-BE49-F238E27FC236}">
                <a16:creationId xmlns:a16="http://schemas.microsoft.com/office/drawing/2014/main" id="{FEBF02C8-E29C-BCBD-EE2F-0AC003A2B95E}"/>
              </a:ext>
            </a:extLst>
          </p:cNvPr>
          <p:cNvSpPr txBox="1"/>
          <p:nvPr/>
        </p:nvSpPr>
        <p:spPr>
          <a:xfrm>
            <a:off x="1064603" y="1435274"/>
            <a:ext cx="5773077" cy="4939814"/>
          </a:xfrm>
          <a:prstGeom prst="rect">
            <a:avLst/>
          </a:prstGeom>
          <a:noFill/>
        </p:spPr>
        <p:txBody>
          <a:bodyPr wrap="square" rtlCol="0">
            <a:spAutoFit/>
          </a:bodyPr>
          <a:lstStyle/>
          <a:p>
            <a:pPr algn="just">
              <a:spcBef>
                <a:spcPts val="600"/>
              </a:spcBef>
            </a:pPr>
            <a:r>
              <a:rPr lang="pt-PT" sz="2000" dirty="0">
                <a:solidFill>
                  <a:srgbClr val="000000"/>
                </a:solidFill>
                <a:cs typeface="Times New Roman" panose="02020603050405020304" pitchFamily="18" charset="0"/>
              </a:rPr>
              <a:t>Há séculos que as turfeiras de todo o mundo têm sido artificialmente drenadas e tornadas "mais produtivas" através da recolha da turfa para combustível e da utilização da terra para a agricultura. </a:t>
            </a:r>
          </a:p>
          <a:p>
            <a:pPr algn="just">
              <a:spcBef>
                <a:spcPts val="600"/>
              </a:spcBef>
            </a:pPr>
            <a:r>
              <a:rPr lang="pt-PT" sz="2000" dirty="0">
                <a:solidFill>
                  <a:srgbClr val="000000"/>
                </a:solidFill>
                <a:cs typeface="Times New Roman" panose="02020603050405020304" pitchFamily="18" charset="0"/>
              </a:rPr>
              <a:t>Este processo resulta na libertação de milhares de milhões de toneladas de dióxido de carbono para a atmosfera todos os anos. </a:t>
            </a:r>
          </a:p>
          <a:p>
            <a:pPr algn="just">
              <a:spcBef>
                <a:spcPts val="600"/>
              </a:spcBef>
            </a:pPr>
            <a:r>
              <a:rPr lang="pt-PT" sz="2000" dirty="0">
                <a:solidFill>
                  <a:srgbClr val="000000"/>
                </a:solidFill>
                <a:cs typeface="Times New Roman" panose="02020603050405020304" pitchFamily="18" charset="0"/>
              </a:rPr>
              <a:t>Projetos como o </a:t>
            </a:r>
            <a:r>
              <a:rPr lang="pt-PT" sz="2000" dirty="0" err="1">
                <a:solidFill>
                  <a:srgbClr val="000000"/>
                </a:solidFill>
                <a:cs typeface="Times New Roman" panose="02020603050405020304" pitchFamily="18" charset="0"/>
              </a:rPr>
              <a:t>Castelcoote</a:t>
            </a:r>
            <a:r>
              <a:rPr lang="pt-PT" sz="2000" dirty="0">
                <a:solidFill>
                  <a:srgbClr val="000000"/>
                </a:solidFill>
                <a:cs typeface="Times New Roman" panose="02020603050405020304" pitchFamily="18" charset="0"/>
              </a:rPr>
              <a:t> </a:t>
            </a:r>
            <a:r>
              <a:rPr lang="pt-PT" sz="2000" dirty="0" err="1">
                <a:solidFill>
                  <a:srgbClr val="000000"/>
                </a:solidFill>
                <a:cs typeface="Times New Roman" panose="02020603050405020304" pitchFamily="18" charset="0"/>
              </a:rPr>
              <a:t>Bog</a:t>
            </a:r>
            <a:r>
              <a:rPr lang="pt-PT" sz="2000" dirty="0">
                <a:solidFill>
                  <a:srgbClr val="000000"/>
                </a:solidFill>
                <a:cs typeface="Times New Roman" panose="02020603050405020304" pitchFamily="18" charset="0"/>
              </a:rPr>
              <a:t> </a:t>
            </a:r>
            <a:r>
              <a:rPr lang="pt-PT" sz="2000" dirty="0" err="1">
                <a:solidFill>
                  <a:srgbClr val="000000"/>
                </a:solidFill>
                <a:cs typeface="Times New Roman" panose="02020603050405020304" pitchFamily="18" charset="0"/>
              </a:rPr>
              <a:t>Study</a:t>
            </a:r>
            <a:r>
              <a:rPr lang="pt-PT" sz="2000" dirty="0">
                <a:solidFill>
                  <a:srgbClr val="000000"/>
                </a:solidFill>
                <a:cs typeface="Times New Roman" panose="02020603050405020304" pitchFamily="18" charset="0"/>
              </a:rPr>
              <a:t> devolvem estas turfeiras à sua forma natural e registam e protegem a flora e a fauna destes ecossistemas essenciais.  </a:t>
            </a:r>
          </a:p>
          <a:p>
            <a:pPr algn="just">
              <a:spcBef>
                <a:spcPts val="600"/>
              </a:spcBef>
            </a:pPr>
            <a:r>
              <a:rPr lang="pt-PT" sz="2000" dirty="0">
                <a:solidFill>
                  <a:srgbClr val="000000"/>
                </a:solidFill>
                <a:cs typeface="Times New Roman" panose="02020603050405020304" pitchFamily="18" charset="0"/>
              </a:rPr>
              <a:t>Ao restaurar e proteger estas zonas húmidas e outros sumidouros de carbono na sua comunidade, podemos ajudar a travar o rápido aumento do carbono a nível global </a:t>
            </a:r>
            <a:endParaRPr lang="en-IE" sz="2000" dirty="0">
              <a:solidFill>
                <a:srgbClr val="000000"/>
              </a:solidFill>
              <a:cs typeface="Times New Roman" panose="02020603050405020304" pitchFamily="18" charset="0"/>
            </a:endParaRPr>
          </a:p>
        </p:txBody>
      </p:sp>
      <p:grpSp>
        <p:nvGrpSpPr>
          <p:cNvPr id="5" name="Group 4">
            <a:extLst>
              <a:ext uri="{FF2B5EF4-FFF2-40B4-BE49-F238E27FC236}">
                <a16:creationId xmlns:a16="http://schemas.microsoft.com/office/drawing/2014/main" id="{F4ED815C-A377-2462-A9CF-3990FA8BD68B}"/>
              </a:ext>
            </a:extLst>
          </p:cNvPr>
          <p:cNvGrpSpPr/>
          <p:nvPr/>
        </p:nvGrpSpPr>
        <p:grpSpPr>
          <a:xfrm>
            <a:off x="9077832" y="101515"/>
            <a:ext cx="2592911" cy="4036148"/>
            <a:chOff x="752587" y="5377749"/>
            <a:chExt cx="3751679" cy="5152553"/>
          </a:xfrm>
        </p:grpSpPr>
        <p:pic>
          <p:nvPicPr>
            <p:cNvPr id="6" name="Picture 5">
              <a:extLst>
                <a:ext uri="{FF2B5EF4-FFF2-40B4-BE49-F238E27FC236}">
                  <a16:creationId xmlns:a16="http://schemas.microsoft.com/office/drawing/2014/main" id="{F49A43EF-2BF0-F755-584D-C1DC06735DAB}"/>
                </a:ext>
              </a:extLst>
            </p:cNvPr>
            <p:cNvPicPr>
              <a:picLocks noChangeAspect="1"/>
            </p:cNvPicPr>
            <p:nvPr/>
          </p:nvPicPr>
          <p:blipFill rotWithShape="1">
            <a:blip r:embed="rId2"/>
            <a:srcRect l="29475" t="7712" r="29758" b="8303"/>
            <a:stretch/>
          </p:blipFill>
          <p:spPr>
            <a:xfrm>
              <a:off x="752587" y="5377749"/>
              <a:ext cx="3751679" cy="5152553"/>
            </a:xfrm>
            <a:prstGeom prst="rect">
              <a:avLst/>
            </a:prstGeom>
          </p:spPr>
        </p:pic>
        <p:sp>
          <p:nvSpPr>
            <p:cNvPr id="7" name="Rectangle 6">
              <a:extLst>
                <a:ext uri="{FF2B5EF4-FFF2-40B4-BE49-F238E27FC236}">
                  <a16:creationId xmlns:a16="http://schemas.microsoft.com/office/drawing/2014/main" id="{8B3D640F-14B4-AFD3-660F-7C3A82BA1B79}"/>
                </a:ext>
              </a:extLst>
            </p:cNvPr>
            <p:cNvSpPr/>
            <p:nvPr/>
          </p:nvSpPr>
          <p:spPr>
            <a:xfrm>
              <a:off x="1168736" y="5871225"/>
              <a:ext cx="2933887" cy="4196140"/>
            </a:xfrm>
            <a:prstGeom prst="rect">
              <a:avLst/>
            </a:prstGeom>
            <a:blipFill>
              <a:blip r:embed="rId3"/>
              <a:srcRect/>
              <a:stretch>
                <a:fillRect l="-598" r="-59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grpSp>
      <p:pic>
        <p:nvPicPr>
          <p:cNvPr id="2050" name="Picture 2" descr="CURRAGHBOY REPORT">
            <a:extLst>
              <a:ext uri="{FF2B5EF4-FFF2-40B4-BE49-F238E27FC236}">
                <a16:creationId xmlns:a16="http://schemas.microsoft.com/office/drawing/2014/main" id="{20F21F65-2B26-478E-537B-6748809431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4056" y="4005527"/>
            <a:ext cx="4149099" cy="2521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69896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BB5D8E14-A58E-B5FB-BDD0-B14AFCFA0701}"/>
              </a:ext>
            </a:extLst>
          </p:cNvPr>
          <p:cNvPicPr>
            <a:picLocks noGrp="1" noChangeAspect="1"/>
          </p:cNvPicPr>
          <p:nvPr>
            <p:ph type="pic" sz="quarter" idx="10"/>
          </p:nvPr>
        </p:nvPicPr>
        <p:blipFill>
          <a:blip r:embed="rId2"/>
          <a:srcRect t="605" b="605"/>
          <a:stretch/>
        </p:blipFill>
        <p:spPr>
          <a:xfrm>
            <a:off x="388401" y="385460"/>
            <a:ext cx="4107750" cy="6087079"/>
          </a:xfrm>
        </p:spPr>
      </p:pic>
      <p:sp>
        <p:nvSpPr>
          <p:cNvPr id="6" name="Text Placeholder 5">
            <a:extLst>
              <a:ext uri="{FF2B5EF4-FFF2-40B4-BE49-F238E27FC236}">
                <a16:creationId xmlns:a16="http://schemas.microsoft.com/office/drawing/2014/main" id="{171C5FCE-CF01-50B3-2B46-073441D864ED}"/>
              </a:ext>
            </a:extLst>
          </p:cNvPr>
          <p:cNvSpPr>
            <a:spLocks noGrp="1"/>
          </p:cNvSpPr>
          <p:nvPr>
            <p:ph type="body" sz="quarter" idx="18"/>
          </p:nvPr>
        </p:nvSpPr>
        <p:spPr>
          <a:xfrm>
            <a:off x="4856178" y="2860041"/>
            <a:ext cx="6414559" cy="2123902"/>
          </a:xfrm>
        </p:spPr>
        <p:txBody>
          <a:bodyPr/>
          <a:lstStyle/>
          <a:p>
            <a:pPr marL="0"/>
            <a:r>
              <a:rPr lang="pt-PT" dirty="0"/>
              <a:t>Os impactos das alterações climáticas no homem são em grande parte mediados por sistemas naturais, quer se trate de inundações, secas, incêndios florestais ou tempestades; a natureza tem uma solução. </a:t>
            </a:r>
            <a:endParaRPr lang="en-IE" dirty="0"/>
          </a:p>
        </p:txBody>
      </p:sp>
      <p:sp>
        <p:nvSpPr>
          <p:cNvPr id="9" name="Text Placeholder 2">
            <a:extLst>
              <a:ext uri="{FF2B5EF4-FFF2-40B4-BE49-F238E27FC236}">
                <a16:creationId xmlns:a16="http://schemas.microsoft.com/office/drawing/2014/main" id="{0D706D6E-EC4B-F08D-3AAC-1A7DB5A58538}"/>
              </a:ext>
            </a:extLst>
          </p:cNvPr>
          <p:cNvSpPr txBox="1">
            <a:spLocks/>
          </p:cNvSpPr>
          <p:nvPr/>
        </p:nvSpPr>
        <p:spPr>
          <a:xfrm>
            <a:off x="4856179" y="1092295"/>
            <a:ext cx="5537502" cy="99265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pt-PT" sz="3600" b="1" dirty="0">
                <a:solidFill>
                  <a:schemeClr val="bg1"/>
                </a:solidFill>
              </a:rPr>
              <a:t>A biodiversidade ajuda-nos a lidarmos com os impactos das alterações climáticas </a:t>
            </a:r>
            <a:endParaRPr lang="en-US" sz="3600" b="1" dirty="0">
              <a:solidFill>
                <a:schemeClr val="bg1"/>
              </a:solidFill>
            </a:endParaRPr>
          </a:p>
        </p:txBody>
      </p:sp>
    </p:spTree>
    <p:extLst>
      <p:ext uri="{BB962C8B-B14F-4D97-AF65-F5344CB8AC3E}">
        <p14:creationId xmlns:p14="http://schemas.microsoft.com/office/powerpoint/2010/main" val="19193838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C902E8B-A5D9-BE7B-0A41-34A1B00B907A}"/>
              </a:ext>
            </a:extLst>
          </p:cNvPr>
          <p:cNvSpPr>
            <a:spLocks noGrp="1"/>
          </p:cNvSpPr>
          <p:nvPr>
            <p:ph type="body" sz="quarter" idx="18"/>
          </p:nvPr>
        </p:nvSpPr>
        <p:spPr>
          <a:xfrm>
            <a:off x="352482" y="1747520"/>
            <a:ext cx="5361067" cy="4104647"/>
          </a:xfrm>
        </p:spPr>
        <p:txBody>
          <a:bodyPr/>
          <a:lstStyle/>
          <a:p>
            <a:pPr marL="0" indent="0">
              <a:lnSpc>
                <a:spcPct val="100000"/>
              </a:lnSpc>
              <a:spcBef>
                <a:spcPts val="600"/>
              </a:spcBef>
            </a:pPr>
            <a:r>
              <a:rPr lang="pt-PT" sz="2000" dirty="0"/>
              <a:t>As zonas húmidas, as florestas e a biodiversidade geral saudável do solo ajudam a terra a lidar com o abastecimento de água inconsistente.  </a:t>
            </a:r>
          </a:p>
          <a:p>
            <a:pPr marL="0" indent="0">
              <a:lnSpc>
                <a:spcPct val="100000"/>
              </a:lnSpc>
              <a:spcBef>
                <a:spcPts val="600"/>
              </a:spcBef>
            </a:pPr>
            <a:r>
              <a:rPr lang="pt-PT" sz="2000" dirty="0"/>
              <a:t>A biodiversidade do solo e das florestas ajuda a filtrar a água e a regular a erosão do solo, enquanto as zonas húmidas podem atuar como armazéns de água e absorver picos em períodos de cheias, evitando danos nos ecossistemas circundantes e, por sua vez, atuando como fonte de água em períodos de seca. </a:t>
            </a:r>
          </a:p>
          <a:p>
            <a:pPr marL="0" indent="0">
              <a:lnSpc>
                <a:spcPct val="100000"/>
              </a:lnSpc>
              <a:spcBef>
                <a:spcPts val="600"/>
              </a:spcBef>
            </a:pPr>
            <a:r>
              <a:rPr lang="pt-PT" sz="2000" dirty="0"/>
              <a:t>A manutenção destes ecossistemas essenciais é extremamente importante quando se lida com os efeitos das alterações climáticas. </a:t>
            </a:r>
            <a:endParaRPr lang="en-IE" sz="2000" dirty="0"/>
          </a:p>
        </p:txBody>
      </p:sp>
      <p:sp>
        <p:nvSpPr>
          <p:cNvPr id="3" name="Text Placeholder 2">
            <a:extLst>
              <a:ext uri="{FF2B5EF4-FFF2-40B4-BE49-F238E27FC236}">
                <a16:creationId xmlns:a16="http://schemas.microsoft.com/office/drawing/2014/main" id="{D27F6DAC-1BDF-EDFA-D607-157858E265F1}"/>
              </a:ext>
            </a:extLst>
          </p:cNvPr>
          <p:cNvSpPr>
            <a:spLocks noGrp="1"/>
          </p:cNvSpPr>
          <p:nvPr>
            <p:ph type="body" sz="quarter" idx="16"/>
          </p:nvPr>
        </p:nvSpPr>
        <p:spPr>
          <a:xfrm>
            <a:off x="352483" y="296147"/>
            <a:ext cx="5394864" cy="992652"/>
          </a:xfrm>
        </p:spPr>
        <p:txBody>
          <a:bodyPr/>
          <a:lstStyle/>
          <a:p>
            <a:r>
              <a:rPr lang="pt-PT" sz="3200" dirty="0"/>
              <a:t>Biodiversidade e gestão dos recursos hídricos (inundações e insegurança hídrica) </a:t>
            </a:r>
            <a:endParaRPr lang="en-IE" sz="3200" b="0" dirty="0"/>
          </a:p>
        </p:txBody>
      </p:sp>
      <p:pic>
        <p:nvPicPr>
          <p:cNvPr id="7" name="Picture Placeholder 6" descr="Aerial photo of the river flowing through the forest">
            <a:extLst>
              <a:ext uri="{FF2B5EF4-FFF2-40B4-BE49-F238E27FC236}">
                <a16:creationId xmlns:a16="http://schemas.microsoft.com/office/drawing/2014/main" id="{D6C84A7C-D516-A1A8-5B7D-DD65CFD24C6D}"/>
              </a:ext>
            </a:extLst>
          </p:cNvPr>
          <p:cNvPicPr>
            <a:picLocks noGrp="1" noChangeAspect="1"/>
          </p:cNvPicPr>
          <p:nvPr>
            <p:ph type="pic" sz="quarter" idx="19"/>
          </p:nvPr>
        </p:nvPicPr>
        <p:blipFill>
          <a:blip r:embed="rId3"/>
          <a:srcRect l="20685" r="20685"/>
          <a:stretch/>
        </p:blipFill>
        <p:spPr>
          <a:xfrm>
            <a:off x="6083676" y="0"/>
            <a:ext cx="5361066" cy="6858000"/>
          </a:xfrm>
        </p:spPr>
      </p:pic>
      <p:sp>
        <p:nvSpPr>
          <p:cNvPr id="8" name="TextBox 7">
            <a:extLst>
              <a:ext uri="{FF2B5EF4-FFF2-40B4-BE49-F238E27FC236}">
                <a16:creationId xmlns:a16="http://schemas.microsoft.com/office/drawing/2014/main" id="{D6E367BF-0DCE-DE3E-0C3A-229253BA9E9B}"/>
              </a:ext>
            </a:extLst>
          </p:cNvPr>
          <p:cNvSpPr txBox="1"/>
          <p:nvPr/>
        </p:nvSpPr>
        <p:spPr>
          <a:xfrm>
            <a:off x="6349330" y="6404113"/>
            <a:ext cx="1169070" cy="307777"/>
          </a:xfrm>
          <a:prstGeom prst="rect">
            <a:avLst/>
          </a:prstGeom>
          <a:noFill/>
        </p:spPr>
        <p:txBody>
          <a:bodyPr wrap="square" rtlCol="0">
            <a:spAutoFit/>
          </a:bodyPr>
          <a:lstStyle/>
          <a:p>
            <a:r>
              <a:rPr lang="en-IE" sz="1400" dirty="0">
                <a:solidFill>
                  <a:schemeClr val="bg1"/>
                </a:solidFill>
                <a:hlinkClick r:id="rId4">
                  <a:extLst>
                    <a:ext uri="{A12FA001-AC4F-418D-AE19-62706E023703}">
                      <ahyp:hlinkClr xmlns:ahyp="http://schemas.microsoft.com/office/drawing/2018/hyperlinkcolor" val="tx"/>
                    </a:ext>
                  </a:extLst>
                </a:hlinkClick>
              </a:rPr>
              <a:t>Image Credit </a:t>
            </a:r>
            <a:endParaRPr lang="en-IE" sz="1400" dirty="0">
              <a:solidFill>
                <a:schemeClr val="bg1"/>
              </a:solidFill>
            </a:endParaRPr>
          </a:p>
        </p:txBody>
      </p:sp>
      <p:sp>
        <p:nvSpPr>
          <p:cNvPr id="6" name="CuadroTexto 5">
            <a:extLst>
              <a:ext uri="{FF2B5EF4-FFF2-40B4-BE49-F238E27FC236}">
                <a16:creationId xmlns:a16="http://schemas.microsoft.com/office/drawing/2014/main" id="{4AE06DD7-3784-A68E-BC5D-73B99ABA78AD}"/>
              </a:ext>
            </a:extLst>
          </p:cNvPr>
          <p:cNvSpPr txBox="1"/>
          <p:nvPr/>
        </p:nvSpPr>
        <p:spPr>
          <a:xfrm>
            <a:off x="1522220" y="6034782"/>
            <a:ext cx="4331789" cy="523220"/>
          </a:xfrm>
          <a:prstGeom prst="rect">
            <a:avLst/>
          </a:prstGeom>
          <a:noFill/>
        </p:spPr>
        <p:txBody>
          <a:bodyPr wrap="square">
            <a:spAutoFit/>
          </a:bodyPr>
          <a:lstStyle/>
          <a:p>
            <a:r>
              <a:rPr lang="en-US" sz="1400" dirty="0">
                <a:hlinkClick r:id="rId5"/>
              </a:rPr>
              <a:t>Stripping nature: floods and biodiversity - Fauna &amp; Flora International (fauna-flora.org)</a:t>
            </a:r>
            <a:r>
              <a:rPr lang="en-US" sz="1400" dirty="0"/>
              <a:t> </a:t>
            </a:r>
            <a:endParaRPr lang="pt-PT" sz="1400" dirty="0"/>
          </a:p>
        </p:txBody>
      </p:sp>
      <p:pic>
        <p:nvPicPr>
          <p:cNvPr id="9" name="Gráfico 8" descr="Flecha: curva ligera con relleno sólido">
            <a:extLst>
              <a:ext uri="{FF2B5EF4-FFF2-40B4-BE49-F238E27FC236}">
                <a16:creationId xmlns:a16="http://schemas.microsoft.com/office/drawing/2014/main" id="{BC3649B3-38A7-F286-F679-68B4E15BC85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688563">
            <a:off x="947738" y="5806659"/>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2534052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1">
            <a:extLst>
              <a:ext uri="{FF2B5EF4-FFF2-40B4-BE49-F238E27FC236}">
                <a16:creationId xmlns:a16="http://schemas.microsoft.com/office/drawing/2014/main" id="{13E996E3-584B-0852-9667-EE573FCCBE2E}"/>
              </a:ext>
            </a:extLst>
          </p:cNvPr>
          <p:cNvSpPr txBox="1">
            <a:spLocks/>
          </p:cNvSpPr>
          <p:nvPr/>
        </p:nvSpPr>
        <p:spPr>
          <a:xfrm>
            <a:off x="1061295" y="345300"/>
            <a:ext cx="8474700" cy="708259"/>
          </a:xfrm>
          <a:prstGeom prst="rect">
            <a:avLst/>
          </a:prstGeom>
        </p:spPr>
        <p:txBody>
          <a:bodyPr>
            <a:noAutofit/>
          </a:bodyPr>
          <a:lstStyle>
            <a:lvl1pPr marL="0" indent="0" algn="l" defTabSz="914400" rtl="0" eaLnBrk="1" latinLnBrk="0" hangingPunct="1">
              <a:lnSpc>
                <a:spcPts val="3240"/>
              </a:lnSpc>
              <a:spcBef>
                <a:spcPts val="0"/>
              </a:spcBef>
              <a:buFont typeface="Arial" panose="020B0604020202020204" pitchFamily="34" charset="0"/>
              <a:buNone/>
              <a:defRPr sz="3600" b="1" i="0" kern="1200">
                <a:solidFill>
                  <a:srgbClr val="EB7339"/>
                </a:solidFill>
                <a:latin typeface="Calibri" panose="020F0502020204030204" pitchFamily="34" charset="0"/>
                <a:ea typeface="+mn-ea"/>
                <a:cs typeface="Calibri" panose="020F0502020204030204" pitchFamily="34" charset="0"/>
              </a:defRPr>
            </a:lvl1pPr>
            <a:lvl2pPr marL="377967"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2pPr>
            <a:lvl3pPr marL="755934"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3pPr>
            <a:lvl4pPr marL="1133901"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4pPr>
            <a:lvl5pPr marL="1511869" indent="0" algn="l" defTabSz="914400" rtl="0" eaLnBrk="1" latinLnBrk="0" hangingPunct="1">
              <a:lnSpc>
                <a:spcPct val="90000"/>
              </a:lnSpc>
              <a:spcBef>
                <a:spcPts val="500"/>
              </a:spcBef>
              <a:buFont typeface="Arial" panose="020B0604020202020204" pitchFamily="34" charset="0"/>
              <a:buNone/>
              <a:defRPr sz="3200" kern="1200">
                <a:solidFill>
                  <a:srgbClr val="011E3B"/>
                </a:solidFill>
                <a:latin typeface="Montserrat"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E" dirty="0" err="1">
                <a:solidFill>
                  <a:srgbClr val="354F92"/>
                </a:solidFill>
              </a:rPr>
              <a:t>Biodiversidade</a:t>
            </a:r>
            <a:r>
              <a:rPr lang="en-IE" dirty="0">
                <a:solidFill>
                  <a:srgbClr val="354F92"/>
                </a:solidFill>
              </a:rPr>
              <a:t> e </a:t>
            </a:r>
            <a:r>
              <a:rPr lang="en-IE" dirty="0" err="1">
                <a:solidFill>
                  <a:srgbClr val="354F92"/>
                </a:solidFill>
              </a:rPr>
              <a:t>incêndios</a:t>
            </a:r>
            <a:r>
              <a:rPr lang="en-IE" dirty="0">
                <a:solidFill>
                  <a:srgbClr val="354F92"/>
                </a:solidFill>
              </a:rPr>
              <a:t> </a:t>
            </a:r>
            <a:r>
              <a:rPr lang="en-IE" dirty="0" err="1">
                <a:solidFill>
                  <a:srgbClr val="354F92"/>
                </a:solidFill>
              </a:rPr>
              <a:t>florestais</a:t>
            </a:r>
            <a:r>
              <a:rPr lang="en-IE" dirty="0">
                <a:solidFill>
                  <a:srgbClr val="354F92"/>
                </a:solidFill>
              </a:rPr>
              <a:t> </a:t>
            </a:r>
          </a:p>
        </p:txBody>
      </p:sp>
      <p:sp>
        <p:nvSpPr>
          <p:cNvPr id="7" name="TextBox 6">
            <a:extLst>
              <a:ext uri="{FF2B5EF4-FFF2-40B4-BE49-F238E27FC236}">
                <a16:creationId xmlns:a16="http://schemas.microsoft.com/office/drawing/2014/main" id="{171E406C-F43A-F1AC-0C6E-70C8D033133E}"/>
              </a:ext>
            </a:extLst>
          </p:cNvPr>
          <p:cNvSpPr txBox="1"/>
          <p:nvPr/>
        </p:nvSpPr>
        <p:spPr>
          <a:xfrm>
            <a:off x="1061295" y="891000"/>
            <a:ext cx="7645825" cy="5786199"/>
          </a:xfrm>
          <a:prstGeom prst="rect">
            <a:avLst/>
          </a:prstGeom>
          <a:noFill/>
        </p:spPr>
        <p:txBody>
          <a:bodyPr wrap="square">
            <a:spAutoFit/>
          </a:bodyPr>
          <a:lstStyle/>
          <a:p>
            <a:pPr algn="just">
              <a:spcBef>
                <a:spcPts val="600"/>
              </a:spcBef>
            </a:pPr>
            <a:r>
              <a:rPr lang="pt-PT" sz="2000" dirty="0">
                <a:solidFill>
                  <a:srgbClr val="000000"/>
                </a:solidFill>
                <a:latin typeface="Calibri" panose="020F0502020204030204" pitchFamily="34" charset="0"/>
                <a:cs typeface="Calibri" panose="020F0502020204030204" pitchFamily="34" charset="0"/>
              </a:rPr>
              <a:t>Devido ao facto de as alterações climáticas criarem condições mais favoráveis para os incêndios florestais, não podemos contar apenas com a biodiversidade para combater os incêndios florestais (veja os observadores de incêndios florestais a cavalo nos nossos estudos de caso), mas é verdade que os ecossistemas florestais com maior biodiversidade lidam melhor com o isco da natureza - as folhas.</a:t>
            </a:r>
            <a:r>
              <a:rPr lang="en-US" sz="2000" b="1" dirty="0">
                <a:solidFill>
                  <a:srgbClr val="000000"/>
                </a:solidFill>
                <a:latin typeface="Calibri" panose="020F0502020204030204" pitchFamily="34" charset="0"/>
                <a:cs typeface="Calibri" panose="020F0502020204030204" pitchFamily="34" charset="0"/>
              </a:rPr>
              <a:t> </a:t>
            </a:r>
          </a:p>
          <a:p>
            <a:pPr algn="just">
              <a:spcBef>
                <a:spcPts val="600"/>
              </a:spcBef>
            </a:pPr>
            <a:r>
              <a:rPr lang="pt-PT"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Num ecossistema florestal saudável, cada espécie desempenha um papel diferente:  As árvores (produtores) proporcionam sombra e espaço livre no solo da floresta para o crescimento de diferentes espécies de plantas (produtores). Este ecossistema é mantido pelos herbívoros (consumidores primários) que, por sua vez, são mantidos pelos predadores (consumidores secundários). </a:t>
            </a:r>
          </a:p>
          <a:p>
            <a:pPr algn="just">
              <a:spcBef>
                <a:spcPts val="600"/>
              </a:spcBef>
            </a:pPr>
            <a:r>
              <a:rPr lang="pt-PT"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É importante salientar que no solo da floresta existe um ecossistema subsolo saudável constituído por insetos, vermes, fungos e bactérias (alimentadores de detritos e decompositores) que convertem a folhagem e outros resíduos orgânicos em nutrientes para os produtores acima referidos. Quando em equilíbrio, este ciclo impede a acumulação de folhas secas e, consequentemente, os incêndios florestais. </a:t>
            </a:r>
            <a:endParaRPr lang="en-IE" sz="20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descr="A picture containing tree, outdoor&#10;&#10;Description automatically generated">
            <a:extLst>
              <a:ext uri="{FF2B5EF4-FFF2-40B4-BE49-F238E27FC236}">
                <a16:creationId xmlns:a16="http://schemas.microsoft.com/office/drawing/2014/main" id="{AE8FD2A5-3591-CB58-E0C7-C835CA3ABF51}"/>
              </a:ext>
            </a:extLst>
          </p:cNvPr>
          <p:cNvPicPr>
            <a:picLocks noChangeAspect="1"/>
          </p:cNvPicPr>
          <p:nvPr/>
        </p:nvPicPr>
        <p:blipFill>
          <a:blip r:embed="rId3"/>
          <a:stretch>
            <a:fillRect/>
          </a:stretch>
        </p:blipFill>
        <p:spPr>
          <a:xfrm>
            <a:off x="8808720" y="1053558"/>
            <a:ext cx="2715922" cy="3688321"/>
          </a:xfrm>
          <a:prstGeom prst="rect">
            <a:avLst/>
          </a:prstGeom>
        </p:spPr>
      </p:pic>
    </p:spTree>
    <p:extLst>
      <p:ext uri="{BB962C8B-B14F-4D97-AF65-F5344CB8AC3E}">
        <p14:creationId xmlns:p14="http://schemas.microsoft.com/office/powerpoint/2010/main" val="31114805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C902E8B-A5D9-BE7B-0A41-34A1B00B907A}"/>
              </a:ext>
            </a:extLst>
          </p:cNvPr>
          <p:cNvSpPr>
            <a:spLocks noGrp="1"/>
          </p:cNvSpPr>
          <p:nvPr>
            <p:ph type="body" sz="quarter" idx="18"/>
          </p:nvPr>
        </p:nvSpPr>
        <p:spPr>
          <a:xfrm>
            <a:off x="342323" y="1312071"/>
            <a:ext cx="5361066" cy="4322409"/>
          </a:xfrm>
        </p:spPr>
        <p:txBody>
          <a:bodyPr/>
          <a:lstStyle/>
          <a:p>
            <a:pPr marL="0" indent="0"/>
            <a:r>
              <a:rPr lang="pt-PT" sz="2000" dirty="0"/>
              <a:t>Já falámos sobre a forma como os ecossistemas </a:t>
            </a:r>
            <a:r>
              <a:rPr lang="pt-PT" sz="2000" dirty="0" err="1"/>
              <a:t>biodiversos</a:t>
            </a:r>
            <a:r>
              <a:rPr lang="pt-PT" sz="2000" dirty="0"/>
              <a:t> são mais resistentes à mudança, pelo que, ao promover a biodiversidade nas nossas comunidades e através do consumo responsável de bens globais, podemos garantir que preparamos melhor o nosso planeta para as mudanças que se avizinham.</a:t>
            </a:r>
          </a:p>
          <a:p>
            <a:pPr marL="0" indent="0"/>
            <a:r>
              <a:rPr lang="en-US" sz="2000" b="1" dirty="0" err="1"/>
              <a:t>Recorde</a:t>
            </a:r>
            <a:r>
              <a:rPr lang="en-US" sz="2000" b="1" dirty="0"/>
              <a:t>-se da </a:t>
            </a:r>
            <a:r>
              <a:rPr lang="en-US" sz="2000" b="1" dirty="0" err="1"/>
              <a:t>Secção</a:t>
            </a:r>
            <a:r>
              <a:rPr lang="en-US" sz="2000" b="1" dirty="0"/>
              <a:t> 2 … </a:t>
            </a:r>
          </a:p>
          <a:p>
            <a:pPr marL="0" indent="0"/>
            <a:r>
              <a:rPr lang="pt-PT" sz="2000" dirty="0">
                <a:effectLst/>
                <a:ea typeface="Calibri" panose="020F0502020204030204" pitchFamily="34" charset="0"/>
                <a:cs typeface="Times New Roman" panose="02020603050405020304" pitchFamily="18" charset="0"/>
              </a:rPr>
              <a:t>“Num estudo de 2015, verificou-se que as parcelas de terreno com apenas algumas espécies presentes tinham a sua produtividade reduzida em 50% durante os extremos climáticos, ao passo que este efeito era reduzido para metade com um maior número de espécies. Isto significa que o restabelecimento da biodiversidade aumentará a resiliência das nossas terras à medida que se registam alterações climáticas".</a:t>
            </a:r>
            <a:endParaRPr lang="en-IE" sz="2000" dirty="0"/>
          </a:p>
        </p:txBody>
      </p:sp>
      <p:sp>
        <p:nvSpPr>
          <p:cNvPr id="3" name="Text Placeholder 2">
            <a:extLst>
              <a:ext uri="{FF2B5EF4-FFF2-40B4-BE49-F238E27FC236}">
                <a16:creationId xmlns:a16="http://schemas.microsoft.com/office/drawing/2014/main" id="{D27F6DAC-1BDF-EDFA-D607-157858E265F1}"/>
              </a:ext>
            </a:extLst>
          </p:cNvPr>
          <p:cNvSpPr>
            <a:spLocks noGrp="1"/>
          </p:cNvSpPr>
          <p:nvPr>
            <p:ph type="body" sz="quarter" idx="16"/>
          </p:nvPr>
        </p:nvSpPr>
        <p:spPr>
          <a:xfrm>
            <a:off x="342323" y="272527"/>
            <a:ext cx="5394864" cy="992652"/>
          </a:xfrm>
        </p:spPr>
        <p:txBody>
          <a:bodyPr/>
          <a:lstStyle/>
          <a:p>
            <a:r>
              <a:rPr lang="pt-PT" sz="3200" dirty="0"/>
              <a:t>Biodiversidade e fenómenos meteorológicos extremos </a:t>
            </a:r>
            <a:endParaRPr lang="en-IE" sz="3200" b="0" dirty="0"/>
          </a:p>
        </p:txBody>
      </p:sp>
      <p:pic>
        <p:nvPicPr>
          <p:cNvPr id="7" name="Picture Placeholder 6">
            <a:extLst>
              <a:ext uri="{FF2B5EF4-FFF2-40B4-BE49-F238E27FC236}">
                <a16:creationId xmlns:a16="http://schemas.microsoft.com/office/drawing/2014/main" id="{D6C84A7C-D516-A1A8-5B7D-DD65CFD24C6D}"/>
              </a:ext>
            </a:extLst>
          </p:cNvPr>
          <p:cNvPicPr>
            <a:picLocks noGrp="1" noChangeAspect="1"/>
          </p:cNvPicPr>
          <p:nvPr>
            <p:ph type="pic" sz="quarter" idx="19"/>
          </p:nvPr>
        </p:nvPicPr>
        <p:blipFill>
          <a:blip r:embed="rId3"/>
          <a:srcRect l="20192" r="20192"/>
          <a:stretch/>
        </p:blipFill>
        <p:spPr>
          <a:xfrm>
            <a:off x="6083676" y="0"/>
            <a:ext cx="5361066" cy="6858000"/>
          </a:xfrm>
        </p:spPr>
      </p:pic>
      <p:sp>
        <p:nvSpPr>
          <p:cNvPr id="8" name="TextBox 7">
            <a:extLst>
              <a:ext uri="{FF2B5EF4-FFF2-40B4-BE49-F238E27FC236}">
                <a16:creationId xmlns:a16="http://schemas.microsoft.com/office/drawing/2014/main" id="{D6E367BF-0DCE-DE3E-0C3A-229253BA9E9B}"/>
              </a:ext>
            </a:extLst>
          </p:cNvPr>
          <p:cNvSpPr txBox="1"/>
          <p:nvPr/>
        </p:nvSpPr>
        <p:spPr>
          <a:xfrm>
            <a:off x="6278210" y="6351794"/>
            <a:ext cx="1488612" cy="307777"/>
          </a:xfrm>
          <a:prstGeom prst="rect">
            <a:avLst/>
          </a:prstGeom>
          <a:noFill/>
        </p:spPr>
        <p:txBody>
          <a:bodyPr wrap="square" rtlCol="0">
            <a:spAutoFit/>
          </a:bodyPr>
          <a:lstStyle/>
          <a:p>
            <a:r>
              <a:rPr lang="en-IE" sz="1400" b="1" u="sng" dirty="0">
                <a:solidFill>
                  <a:schemeClr val="bg1"/>
                </a:solidFill>
                <a:hlinkClick r:id="rId4">
                  <a:extLst>
                    <a:ext uri="{A12FA001-AC4F-418D-AE19-62706E023703}">
                      <ahyp:hlinkClr xmlns:ahyp="http://schemas.microsoft.com/office/drawing/2018/hyperlinkcolor" val="tx"/>
                    </a:ext>
                  </a:extLst>
                </a:hlinkClick>
              </a:rPr>
              <a:t>Image Credit </a:t>
            </a:r>
            <a:endParaRPr lang="en-IE" sz="1400" b="1" u="sng" dirty="0">
              <a:solidFill>
                <a:schemeClr val="bg1"/>
              </a:solidFill>
            </a:endParaRPr>
          </a:p>
        </p:txBody>
      </p:sp>
    </p:spTree>
    <p:extLst>
      <p:ext uri="{BB962C8B-B14F-4D97-AF65-F5344CB8AC3E}">
        <p14:creationId xmlns:p14="http://schemas.microsoft.com/office/powerpoint/2010/main" val="24287103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53E186E-EEE8-784F-BE9F-48BF925F13E9}"/>
              </a:ext>
            </a:extLst>
          </p:cNvPr>
          <p:cNvSpPr>
            <a:spLocks noGrp="1"/>
          </p:cNvSpPr>
          <p:nvPr>
            <p:ph type="body" sz="quarter" idx="17"/>
          </p:nvPr>
        </p:nvSpPr>
        <p:spPr/>
        <p:txBody>
          <a:bodyPr/>
          <a:lstStyle/>
          <a:p>
            <a:r>
              <a:rPr lang="en-US" dirty="0"/>
              <a:t>04</a:t>
            </a:r>
          </a:p>
        </p:txBody>
      </p:sp>
      <p:pic>
        <p:nvPicPr>
          <p:cNvPr id="14" name="Picture Placeholder 12">
            <a:extLst>
              <a:ext uri="{FF2B5EF4-FFF2-40B4-BE49-F238E27FC236}">
                <a16:creationId xmlns:a16="http://schemas.microsoft.com/office/drawing/2014/main" id="{95D61C34-AF95-5448-B715-90AADC57BC48}"/>
              </a:ext>
            </a:extLst>
          </p:cNvPr>
          <p:cNvPicPr>
            <a:picLocks noGrp="1" noChangeAspect="1"/>
          </p:cNvPicPr>
          <p:nvPr>
            <p:ph type="pic" sz="quarter" idx="10"/>
          </p:nvPr>
        </p:nvPicPr>
        <p:blipFill>
          <a:blip r:embed="rId3"/>
          <a:srcRect t="16949" b="16949"/>
          <a:stretch/>
        </p:blipFill>
        <p:spPr>
          <a:xfrm>
            <a:off x="238772" y="2626822"/>
            <a:ext cx="7708195" cy="3396829"/>
          </a:xfrm>
        </p:spPr>
      </p:pic>
      <p:sp>
        <p:nvSpPr>
          <p:cNvPr id="6" name="Rectangle 5">
            <a:extLst>
              <a:ext uri="{FF2B5EF4-FFF2-40B4-BE49-F238E27FC236}">
                <a16:creationId xmlns:a16="http://schemas.microsoft.com/office/drawing/2014/main" id="{1DF2049A-9A6D-0A49-9CEA-AEAEB81268B2}"/>
              </a:ext>
            </a:extLst>
          </p:cNvPr>
          <p:cNvSpPr/>
          <p:nvPr/>
        </p:nvSpPr>
        <p:spPr>
          <a:xfrm>
            <a:off x="5722297" y="3429000"/>
            <a:ext cx="5496309" cy="12003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Montserrat" panose="00000500000000000000" pitchFamily="50" charset="0"/>
            </a:endParaRPr>
          </a:p>
        </p:txBody>
      </p:sp>
      <p:grpSp>
        <p:nvGrpSpPr>
          <p:cNvPr id="9" name="Graphic 2">
            <a:extLst>
              <a:ext uri="{FF2B5EF4-FFF2-40B4-BE49-F238E27FC236}">
                <a16:creationId xmlns:a16="http://schemas.microsoft.com/office/drawing/2014/main" id="{6285D392-116B-5249-8268-8EA084DD11E1}"/>
              </a:ext>
            </a:extLst>
          </p:cNvPr>
          <p:cNvGrpSpPr/>
          <p:nvPr/>
        </p:nvGrpSpPr>
        <p:grpSpPr>
          <a:xfrm rot="16200000">
            <a:off x="-1080012" y="1373752"/>
            <a:ext cx="3833889" cy="1673865"/>
            <a:chOff x="3357879" y="5072538"/>
            <a:chExt cx="593407" cy="259080"/>
          </a:xfrm>
          <a:solidFill>
            <a:srgbClr val="EB7339"/>
          </a:solidFill>
        </p:grpSpPr>
        <p:sp>
          <p:nvSpPr>
            <p:cNvPr id="10" name="Freeform 9">
              <a:extLst>
                <a:ext uri="{FF2B5EF4-FFF2-40B4-BE49-F238E27FC236}">
                  <a16:creationId xmlns:a16="http://schemas.microsoft.com/office/drawing/2014/main" id="{470E5AA0-13F3-7046-97B9-B4D70885B4AD}"/>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1" name="Freeform 10">
              <a:extLst>
                <a:ext uri="{FF2B5EF4-FFF2-40B4-BE49-F238E27FC236}">
                  <a16:creationId xmlns:a16="http://schemas.microsoft.com/office/drawing/2014/main" id="{59BABA38-F111-FD47-B780-A81442F31F5A}"/>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2" name="Freeform 11">
              <a:extLst>
                <a:ext uri="{FF2B5EF4-FFF2-40B4-BE49-F238E27FC236}">
                  <a16:creationId xmlns:a16="http://schemas.microsoft.com/office/drawing/2014/main" id="{F0607F26-EF08-D444-B0FE-E46E0BA21E65}"/>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7" name="TextBox 6">
            <a:extLst>
              <a:ext uri="{FF2B5EF4-FFF2-40B4-BE49-F238E27FC236}">
                <a16:creationId xmlns:a16="http://schemas.microsoft.com/office/drawing/2014/main" id="{9664755C-D94B-2A4C-946A-2A124785D8C0}"/>
              </a:ext>
            </a:extLst>
          </p:cNvPr>
          <p:cNvSpPr txBox="1"/>
          <p:nvPr/>
        </p:nvSpPr>
        <p:spPr>
          <a:xfrm>
            <a:off x="5829836" y="3671415"/>
            <a:ext cx="5400777" cy="646331"/>
          </a:xfrm>
          <a:prstGeom prst="rect">
            <a:avLst/>
          </a:prstGeom>
          <a:noFill/>
        </p:spPr>
        <p:txBody>
          <a:bodyPr wrap="square" rtlCol="0">
            <a:spAutoFit/>
          </a:bodyPr>
          <a:lstStyle/>
          <a:p>
            <a:r>
              <a:rPr lang="en-US" sz="3600" b="1" spc="324" dirty="0" err="1">
                <a:solidFill>
                  <a:srgbClr val="EB7339"/>
                </a:solidFill>
                <a:latin typeface="Calibri" panose="020F0502020204030204" pitchFamily="34" charset="0"/>
                <a:cs typeface="Calibri" panose="020F0502020204030204" pitchFamily="34" charset="0"/>
              </a:rPr>
              <a:t>Ações</a:t>
            </a:r>
            <a:r>
              <a:rPr lang="en-US" sz="3600" b="1" spc="324" dirty="0">
                <a:solidFill>
                  <a:srgbClr val="EB7339"/>
                </a:solidFill>
                <a:latin typeface="Calibri" panose="020F0502020204030204" pitchFamily="34" charset="0"/>
                <a:cs typeface="Calibri" panose="020F0502020204030204" pitchFamily="34" charset="0"/>
              </a:rPr>
              <a:t> para a </a:t>
            </a:r>
            <a:r>
              <a:rPr lang="en-US" sz="3600" b="1" spc="324" dirty="0" err="1">
                <a:solidFill>
                  <a:srgbClr val="EB7339"/>
                </a:solidFill>
                <a:latin typeface="Calibri" panose="020F0502020204030204" pitchFamily="34" charset="0"/>
                <a:cs typeface="Calibri" panose="020F0502020204030204" pitchFamily="34" charset="0"/>
              </a:rPr>
              <a:t>mudança</a:t>
            </a:r>
            <a:r>
              <a:rPr lang="en-US" sz="3600" b="1" spc="324" dirty="0">
                <a:solidFill>
                  <a:srgbClr val="EB7339"/>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4060913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tângulo 33">
            <a:extLst>
              <a:ext uri="{FF2B5EF4-FFF2-40B4-BE49-F238E27FC236}">
                <a16:creationId xmlns:a16="http://schemas.microsoft.com/office/drawing/2014/main" id="{5F9C0A67-0C6D-4F38-9ED8-0012DB9CB36F}"/>
              </a:ext>
            </a:extLst>
          </p:cNvPr>
          <p:cNvSpPr/>
          <p:nvPr/>
        </p:nvSpPr>
        <p:spPr>
          <a:xfrm>
            <a:off x="3522133" y="-1"/>
            <a:ext cx="1405658" cy="69022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pic>
        <p:nvPicPr>
          <p:cNvPr id="28" name="Picture Placeholder 27">
            <a:extLst>
              <a:ext uri="{FF2B5EF4-FFF2-40B4-BE49-F238E27FC236}">
                <a16:creationId xmlns:a16="http://schemas.microsoft.com/office/drawing/2014/main" id="{B78E12A6-C766-A14A-AB91-C513533FD2A2}"/>
              </a:ext>
            </a:extLst>
          </p:cNvPr>
          <p:cNvPicPr>
            <a:picLocks noGrp="1" noChangeAspect="1"/>
          </p:cNvPicPr>
          <p:nvPr>
            <p:ph type="pic" sz="quarter" idx="19"/>
          </p:nvPr>
        </p:nvPicPr>
        <p:blipFill>
          <a:blip r:embed="rId2"/>
          <a:srcRect l="32693" r="32693"/>
          <a:stretch>
            <a:fillRect/>
          </a:stretch>
        </p:blipFill>
        <p:spPr/>
      </p:pic>
      <p:grpSp>
        <p:nvGrpSpPr>
          <p:cNvPr id="29" name="Graphic 2">
            <a:extLst>
              <a:ext uri="{FF2B5EF4-FFF2-40B4-BE49-F238E27FC236}">
                <a16:creationId xmlns:a16="http://schemas.microsoft.com/office/drawing/2014/main" id="{1882C676-5CB9-9146-8553-CE13526C9264}"/>
              </a:ext>
            </a:extLst>
          </p:cNvPr>
          <p:cNvGrpSpPr/>
          <p:nvPr/>
        </p:nvGrpSpPr>
        <p:grpSpPr>
          <a:xfrm rot="16200000">
            <a:off x="-1121371" y="1395606"/>
            <a:ext cx="3833889" cy="1673865"/>
            <a:chOff x="3357879" y="5072538"/>
            <a:chExt cx="593407" cy="259080"/>
          </a:xfrm>
          <a:solidFill>
            <a:srgbClr val="EB7339"/>
          </a:solidFill>
        </p:grpSpPr>
        <p:sp>
          <p:nvSpPr>
            <p:cNvPr id="30" name="Freeform 29">
              <a:extLst>
                <a:ext uri="{FF2B5EF4-FFF2-40B4-BE49-F238E27FC236}">
                  <a16:creationId xmlns:a16="http://schemas.microsoft.com/office/drawing/2014/main" id="{26D7D646-0CD9-D545-995C-14C9C9200D3D}"/>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1" name="Freeform 30">
              <a:extLst>
                <a:ext uri="{FF2B5EF4-FFF2-40B4-BE49-F238E27FC236}">
                  <a16:creationId xmlns:a16="http://schemas.microsoft.com/office/drawing/2014/main" id="{FC462181-C3DC-E043-BC7E-DD32D31223F6}"/>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2" name="Freeform 31">
              <a:extLst>
                <a:ext uri="{FF2B5EF4-FFF2-40B4-BE49-F238E27FC236}">
                  <a16:creationId xmlns:a16="http://schemas.microsoft.com/office/drawing/2014/main" id="{BF2F4765-3587-C24A-96B9-534A3D7B42A5}"/>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3" name="Marcador de Posição do Texto 32">
            <a:extLst>
              <a:ext uri="{FF2B5EF4-FFF2-40B4-BE49-F238E27FC236}">
                <a16:creationId xmlns:a16="http://schemas.microsoft.com/office/drawing/2014/main" id="{F9792ADF-4577-44C4-96BE-6DEC9849E0EA}"/>
              </a:ext>
            </a:extLst>
          </p:cNvPr>
          <p:cNvSpPr>
            <a:spLocks noGrp="1"/>
          </p:cNvSpPr>
          <p:nvPr>
            <p:ph type="body" sz="quarter" idx="46"/>
          </p:nvPr>
        </p:nvSpPr>
        <p:spPr>
          <a:xfrm>
            <a:off x="3938062" y="1082563"/>
            <a:ext cx="7552898" cy="4972797"/>
          </a:xfrm>
        </p:spPr>
        <p:txBody>
          <a:bodyPr/>
          <a:lstStyle/>
          <a:p>
            <a:pPr algn="just">
              <a:spcBef>
                <a:spcPts val="600"/>
              </a:spcBef>
            </a:pPr>
            <a:r>
              <a:rPr lang="pt-PT" sz="2400" dirty="0"/>
              <a:t>A perda de biodiversidade, tal como as alterações climáticas, é antropogénica.</a:t>
            </a:r>
          </a:p>
          <a:p>
            <a:pPr algn="just">
              <a:spcBef>
                <a:spcPts val="600"/>
              </a:spcBef>
            </a:pPr>
            <a:r>
              <a:rPr lang="pt-PT" sz="2400" u="sng" dirty="0"/>
              <a:t>Antropogénico = causado pela ação e inação humanas</a:t>
            </a:r>
            <a:r>
              <a:rPr lang="pt-PT" sz="2400" dirty="0"/>
              <a:t>.</a:t>
            </a:r>
          </a:p>
          <a:p>
            <a:pPr algn="just">
              <a:spcBef>
                <a:spcPts val="600"/>
              </a:spcBef>
            </a:pPr>
            <a:endParaRPr lang="pt-PT" sz="2400" dirty="0"/>
          </a:p>
          <a:p>
            <a:pPr algn="just">
              <a:spcBef>
                <a:spcPts val="600"/>
              </a:spcBef>
            </a:pPr>
            <a:r>
              <a:rPr lang="pt-PT" sz="2400" dirty="0"/>
              <a:t>O que fazemos e o que deixamos de fazer.</a:t>
            </a:r>
          </a:p>
          <a:p>
            <a:pPr algn="just">
              <a:spcBef>
                <a:spcPts val="600"/>
              </a:spcBef>
            </a:pPr>
            <a:endParaRPr lang="pt-PT" sz="2400" dirty="0"/>
          </a:p>
          <a:p>
            <a:pPr algn="just">
              <a:spcBef>
                <a:spcPts val="600"/>
              </a:spcBef>
            </a:pPr>
            <a:r>
              <a:rPr lang="pt-PT" sz="2400" dirty="0"/>
              <a:t>Estamos a meio de um evento de extinção em massa causado por mudanças recentes no comportamento humano.</a:t>
            </a:r>
          </a:p>
          <a:p>
            <a:pPr algn="just">
              <a:spcBef>
                <a:spcPts val="600"/>
              </a:spcBef>
            </a:pPr>
            <a:endParaRPr lang="pt-PT" sz="2400" dirty="0"/>
          </a:p>
          <a:p>
            <a:pPr algn="just">
              <a:spcBef>
                <a:spcPts val="600"/>
              </a:spcBef>
            </a:pPr>
            <a:r>
              <a:rPr lang="pt-PT" sz="2400" dirty="0"/>
              <a:t>Podemos resolver os problemas mudando novamente o nosso comportamento. </a:t>
            </a:r>
          </a:p>
        </p:txBody>
      </p:sp>
      <p:sp>
        <p:nvSpPr>
          <p:cNvPr id="9" name="Text Placeholder 1"/>
          <p:cNvSpPr>
            <a:spLocks noGrp="1"/>
          </p:cNvSpPr>
          <p:nvPr>
            <p:ph type="body" sz="quarter" idx="4294967295"/>
          </p:nvPr>
        </p:nvSpPr>
        <p:spPr>
          <a:xfrm>
            <a:off x="3938062" y="288296"/>
            <a:ext cx="7176977" cy="875547"/>
          </a:xfrm>
          <a:prstGeom prst="rect">
            <a:avLst/>
          </a:prstGeom>
        </p:spPr>
        <p:txBody>
          <a:bodyPr/>
          <a:lstStyle/>
          <a:p>
            <a:pPr marL="0" indent="0">
              <a:buNone/>
            </a:pPr>
            <a:r>
              <a:rPr lang="en-US" sz="3600" b="1" dirty="0" err="1">
                <a:solidFill>
                  <a:srgbClr val="EB7339"/>
                </a:solidFill>
              </a:rPr>
              <a:t>Nós</a:t>
            </a:r>
            <a:r>
              <a:rPr lang="en-US" sz="3600" b="1" dirty="0">
                <a:solidFill>
                  <a:srgbClr val="EB7339"/>
                </a:solidFill>
              </a:rPr>
              <a:t> </a:t>
            </a:r>
            <a:r>
              <a:rPr lang="en-US" sz="3600" b="1" dirty="0" err="1">
                <a:solidFill>
                  <a:srgbClr val="EB7339"/>
                </a:solidFill>
              </a:rPr>
              <a:t>somos</a:t>
            </a:r>
            <a:r>
              <a:rPr lang="en-US" sz="3600" b="1" dirty="0">
                <a:solidFill>
                  <a:srgbClr val="EB7339"/>
                </a:solidFill>
              </a:rPr>
              <a:t> a </a:t>
            </a:r>
            <a:r>
              <a:rPr lang="en-US" sz="3600" b="1" dirty="0" err="1">
                <a:solidFill>
                  <a:srgbClr val="EB7339"/>
                </a:solidFill>
              </a:rPr>
              <a:t>solução</a:t>
            </a:r>
            <a:r>
              <a:rPr lang="en-US" sz="3600" b="1" dirty="0">
                <a:solidFill>
                  <a:srgbClr val="EB7339"/>
                </a:solidFill>
              </a:rPr>
              <a:t>!</a:t>
            </a:r>
          </a:p>
        </p:txBody>
      </p:sp>
    </p:spTree>
    <p:extLst>
      <p:ext uri="{BB962C8B-B14F-4D97-AF65-F5344CB8AC3E}">
        <p14:creationId xmlns:p14="http://schemas.microsoft.com/office/powerpoint/2010/main" val="145944143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BCD5C69-09E4-C748-80B1-0B7DF8A89B21}"/>
              </a:ext>
            </a:extLst>
          </p:cNvPr>
          <p:cNvSpPr>
            <a:spLocks noGrp="1"/>
          </p:cNvSpPr>
          <p:nvPr>
            <p:ph type="body" sz="quarter" idx="18"/>
          </p:nvPr>
        </p:nvSpPr>
        <p:spPr/>
        <p:txBody>
          <a:bodyPr/>
          <a:lstStyle/>
          <a:p>
            <a:r>
              <a:rPr lang="en-IE" b="1" dirty="0"/>
              <a:t> PATRICK GEDDES</a:t>
            </a:r>
          </a:p>
        </p:txBody>
      </p:sp>
      <p:sp>
        <p:nvSpPr>
          <p:cNvPr id="5" name="Text Placeholder 4">
            <a:extLst>
              <a:ext uri="{FF2B5EF4-FFF2-40B4-BE49-F238E27FC236}">
                <a16:creationId xmlns:a16="http://schemas.microsoft.com/office/drawing/2014/main" id="{2DA40B15-9ED2-9949-818C-BA825C703A62}"/>
              </a:ext>
            </a:extLst>
          </p:cNvPr>
          <p:cNvSpPr>
            <a:spLocks noGrp="1"/>
          </p:cNvSpPr>
          <p:nvPr>
            <p:ph type="body" sz="quarter" idx="19"/>
          </p:nvPr>
        </p:nvSpPr>
        <p:spPr/>
        <p:txBody>
          <a:bodyPr/>
          <a:lstStyle/>
          <a:p>
            <a:r>
              <a:rPr lang="en-US" b="1" dirty="0"/>
              <a:t>PENSAR GLOBALMENTE, AGIR LOCALMENTE </a:t>
            </a:r>
          </a:p>
        </p:txBody>
      </p:sp>
      <p:pic>
        <p:nvPicPr>
          <p:cNvPr id="23" name="Picture Placeholder 22">
            <a:extLst>
              <a:ext uri="{FF2B5EF4-FFF2-40B4-BE49-F238E27FC236}">
                <a16:creationId xmlns:a16="http://schemas.microsoft.com/office/drawing/2014/main" id="{867D59D7-723D-1948-BC77-49C2183C8269}"/>
              </a:ext>
            </a:extLst>
          </p:cNvPr>
          <p:cNvPicPr>
            <a:picLocks noGrp="1" noChangeAspect="1"/>
          </p:cNvPicPr>
          <p:nvPr>
            <p:ph type="pic" sz="quarter" idx="20"/>
          </p:nvPr>
        </p:nvPicPr>
        <p:blipFill>
          <a:blip r:embed="rId2"/>
          <a:srcRect t="7748" b="7748"/>
          <a:stretch>
            <a:fillRect/>
          </a:stretch>
        </p:blipFill>
        <p:spPr/>
      </p:pic>
    </p:spTree>
    <p:extLst>
      <p:ext uri="{BB962C8B-B14F-4D97-AF65-F5344CB8AC3E}">
        <p14:creationId xmlns:p14="http://schemas.microsoft.com/office/powerpoint/2010/main" val="31806350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o Texto 1">
            <a:extLst>
              <a:ext uri="{FF2B5EF4-FFF2-40B4-BE49-F238E27FC236}">
                <a16:creationId xmlns:a16="http://schemas.microsoft.com/office/drawing/2014/main" id="{C3DBDB17-2CF4-45D7-8202-DE55E9AFC50F}"/>
              </a:ext>
            </a:extLst>
          </p:cNvPr>
          <p:cNvSpPr>
            <a:spLocks noGrp="1"/>
          </p:cNvSpPr>
          <p:nvPr>
            <p:ph type="body" sz="quarter" idx="10"/>
          </p:nvPr>
        </p:nvSpPr>
        <p:spPr>
          <a:xfrm>
            <a:off x="1066743" y="236996"/>
            <a:ext cx="10595403" cy="968415"/>
          </a:xfrm>
        </p:spPr>
        <p:txBody>
          <a:bodyPr/>
          <a:lstStyle/>
          <a:p>
            <a:pPr>
              <a:lnSpc>
                <a:spcPct val="100000"/>
              </a:lnSpc>
              <a:spcBef>
                <a:spcPts val="600"/>
              </a:spcBef>
            </a:pPr>
            <a:r>
              <a:rPr lang="pt-PT" dirty="0"/>
              <a:t>É capaz de ter um impacto na perda de biodiversidade?</a:t>
            </a:r>
          </a:p>
        </p:txBody>
      </p:sp>
      <p:sp>
        <p:nvSpPr>
          <p:cNvPr id="3" name="Text Placeholder 2">
            <a:extLst>
              <a:ext uri="{FF2B5EF4-FFF2-40B4-BE49-F238E27FC236}">
                <a16:creationId xmlns:a16="http://schemas.microsoft.com/office/drawing/2014/main" id="{062B34AE-A413-422C-8151-FE66D6426A28}"/>
              </a:ext>
            </a:extLst>
          </p:cNvPr>
          <p:cNvSpPr txBox="1">
            <a:spLocks/>
          </p:cNvSpPr>
          <p:nvPr/>
        </p:nvSpPr>
        <p:spPr>
          <a:xfrm>
            <a:off x="1066743" y="1792749"/>
            <a:ext cx="10317331" cy="430325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pt-PT" sz="2400" dirty="0">
                <a:solidFill>
                  <a:srgbClr val="000000"/>
                </a:solidFill>
                <a:latin typeface="Calibri" panose="020F0502020204030204" pitchFamily="34" charset="0"/>
              </a:rPr>
              <a:t>Lembra-te das 5 causas da perda de biodiversidade...</a:t>
            </a:r>
            <a:endParaRPr lang="en-US" sz="2400" dirty="0">
              <a:solidFill>
                <a:srgbClr val="000000"/>
              </a:solidFill>
              <a:latin typeface="Calibri" panose="020F0502020204030204" pitchFamily="34" charset="0"/>
            </a:endParaRPr>
          </a:p>
          <a:p>
            <a:pPr marL="0" indent="0">
              <a:buNone/>
            </a:pPr>
            <a:endParaRPr lang="en-US" sz="2400" dirty="0">
              <a:solidFill>
                <a:srgbClr val="000000"/>
              </a:solidFill>
              <a:latin typeface="Calibri" panose="020F0502020204030204" pitchFamily="34" charset="0"/>
            </a:endParaRPr>
          </a:p>
          <a:p>
            <a:pPr marL="0" indent="0">
              <a:buNone/>
            </a:pPr>
            <a:endParaRPr lang="en-US" sz="2400" dirty="0">
              <a:solidFill>
                <a:srgbClr val="000000"/>
              </a:solidFill>
              <a:latin typeface="Calibri" panose="020F0502020204030204" pitchFamily="34" charset="0"/>
            </a:endParaRPr>
          </a:p>
          <a:p>
            <a:pPr marL="0" indent="0">
              <a:buNone/>
            </a:pPr>
            <a:endParaRPr lang="en-US" sz="2400" dirty="0">
              <a:solidFill>
                <a:srgbClr val="000000"/>
              </a:solidFill>
              <a:latin typeface="Calibri" panose="020F0502020204030204" pitchFamily="34" charset="0"/>
            </a:endParaRPr>
          </a:p>
          <a:p>
            <a:pPr marL="0" indent="0">
              <a:buNone/>
            </a:pPr>
            <a:endParaRPr lang="en-US" sz="2400" dirty="0">
              <a:solidFill>
                <a:srgbClr val="000000"/>
              </a:solidFill>
              <a:latin typeface="Calibri" panose="020F0502020204030204" pitchFamily="34" charset="0"/>
            </a:endParaRPr>
          </a:p>
          <a:p>
            <a:pPr marL="0" indent="0">
              <a:buNone/>
            </a:pPr>
            <a:endParaRPr lang="en-US" sz="2400" dirty="0">
              <a:solidFill>
                <a:srgbClr val="000000"/>
              </a:solidFill>
              <a:latin typeface="Calibri" panose="020F0502020204030204" pitchFamily="34" charset="0"/>
            </a:endParaRPr>
          </a:p>
          <a:p>
            <a:pPr marL="0" indent="0">
              <a:buNone/>
            </a:pPr>
            <a:endParaRPr lang="en-US" sz="2400" dirty="0">
              <a:solidFill>
                <a:srgbClr val="000000"/>
              </a:solidFill>
              <a:latin typeface="Calibri" panose="020F0502020204030204" pitchFamily="34" charset="0"/>
            </a:endParaRPr>
          </a:p>
          <a:p>
            <a:pPr marL="0" indent="0">
              <a:buNone/>
            </a:pPr>
            <a:endParaRPr lang="en-US" sz="2400" dirty="0">
              <a:solidFill>
                <a:srgbClr val="000000"/>
              </a:solidFill>
              <a:latin typeface="Calibri" panose="020F0502020204030204" pitchFamily="34" charset="0"/>
            </a:endParaRPr>
          </a:p>
          <a:p>
            <a:pPr marL="0" indent="0">
              <a:buNone/>
            </a:pPr>
            <a:r>
              <a:rPr lang="pt-PT" sz="2400" dirty="0">
                <a:solidFill>
                  <a:srgbClr val="000000"/>
                </a:solidFill>
                <a:latin typeface="Calibri" panose="020F0502020204030204" pitchFamily="34" charset="0"/>
              </a:rPr>
              <a:t>Como é que se pode resolver estes problemas na sua localidade e comunidade? </a:t>
            </a:r>
            <a:endParaRPr lang="en-US" sz="2400" dirty="0">
              <a:solidFill>
                <a:srgbClr val="000000"/>
              </a:solidFill>
              <a:latin typeface="Calibri" panose="020F0502020204030204" pitchFamily="34" charset="0"/>
            </a:endParaRPr>
          </a:p>
          <a:p>
            <a:pPr marL="0" indent="0">
              <a:buNone/>
            </a:pPr>
            <a:endParaRPr lang="en-US" sz="2400" dirty="0">
              <a:solidFill>
                <a:srgbClr val="000000"/>
              </a:solidFill>
              <a:latin typeface="Calibri" panose="020F0502020204030204" pitchFamily="34" charset="0"/>
            </a:endParaRPr>
          </a:p>
        </p:txBody>
      </p:sp>
      <p:pic>
        <p:nvPicPr>
          <p:cNvPr id="6" name="Imagen 5">
            <a:extLst>
              <a:ext uri="{FF2B5EF4-FFF2-40B4-BE49-F238E27FC236}">
                <a16:creationId xmlns:a16="http://schemas.microsoft.com/office/drawing/2014/main" id="{CC5B0A73-8840-7FF6-5578-470C16006808}"/>
              </a:ext>
            </a:extLst>
          </p:cNvPr>
          <p:cNvPicPr>
            <a:picLocks noChangeAspect="1"/>
          </p:cNvPicPr>
          <p:nvPr/>
        </p:nvPicPr>
        <p:blipFill rotWithShape="1">
          <a:blip r:embed="rId2"/>
          <a:srcRect l="33023" t="9135" r="3396" b="31861"/>
          <a:stretch/>
        </p:blipFill>
        <p:spPr>
          <a:xfrm>
            <a:off x="2270083" y="2276639"/>
            <a:ext cx="5603917" cy="2925281"/>
          </a:xfrm>
          <a:prstGeom prst="rect">
            <a:avLst/>
          </a:prstGeom>
        </p:spPr>
      </p:pic>
    </p:spTree>
    <p:extLst>
      <p:ext uri="{BB962C8B-B14F-4D97-AF65-F5344CB8AC3E}">
        <p14:creationId xmlns:p14="http://schemas.microsoft.com/office/powerpoint/2010/main" val="14322303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F410E7-A964-D044-9D34-2B240160C103}"/>
              </a:ext>
            </a:extLst>
          </p:cNvPr>
          <p:cNvSpPr>
            <a:spLocks noGrp="1"/>
          </p:cNvSpPr>
          <p:nvPr>
            <p:ph type="body" sz="quarter" idx="18"/>
          </p:nvPr>
        </p:nvSpPr>
        <p:spPr>
          <a:xfrm>
            <a:off x="360801" y="1729468"/>
            <a:ext cx="5206879" cy="4370488"/>
          </a:xfrm>
        </p:spPr>
        <p:txBody>
          <a:bodyPr/>
          <a:lstStyle/>
          <a:p>
            <a:pPr marL="0"/>
            <a:r>
              <a:rPr lang="pt-PT" dirty="0"/>
              <a:t>O melhor sítio para começar é onde se encontra.</a:t>
            </a:r>
            <a:endParaRPr lang="en-US" dirty="0"/>
          </a:p>
          <a:p>
            <a:pPr marL="0"/>
            <a:r>
              <a:rPr lang="pt-PT" dirty="0"/>
              <a:t>As melhores pessoas para trabalhar são aquelas que conhece</a:t>
            </a:r>
            <a:r>
              <a:rPr lang="en-US" dirty="0"/>
              <a:t>. </a:t>
            </a:r>
          </a:p>
          <a:p>
            <a:pPr marL="0"/>
            <a:r>
              <a:rPr lang="pt-PT" dirty="0"/>
              <a:t>Pode causar um grande impacto fazendo mudanças na sua comunidade local, nas indústrias locais, nos modos de vida locais</a:t>
            </a:r>
            <a:r>
              <a:rPr lang="en-US" dirty="0"/>
              <a:t>.</a:t>
            </a:r>
          </a:p>
          <a:p>
            <a:endParaRPr lang="en-US" dirty="0"/>
          </a:p>
          <a:p>
            <a:endParaRPr lang="en-US" dirty="0"/>
          </a:p>
        </p:txBody>
      </p:sp>
      <p:sp>
        <p:nvSpPr>
          <p:cNvPr id="5" name="Text Placeholder 4">
            <a:extLst>
              <a:ext uri="{FF2B5EF4-FFF2-40B4-BE49-F238E27FC236}">
                <a16:creationId xmlns:a16="http://schemas.microsoft.com/office/drawing/2014/main" id="{A771A6C9-E269-C442-8C5C-3C47FA5A2BA7}"/>
              </a:ext>
            </a:extLst>
          </p:cNvPr>
          <p:cNvSpPr>
            <a:spLocks noGrp="1"/>
          </p:cNvSpPr>
          <p:nvPr>
            <p:ph type="body" sz="quarter" idx="16"/>
          </p:nvPr>
        </p:nvSpPr>
        <p:spPr>
          <a:xfrm>
            <a:off x="344891" y="294990"/>
            <a:ext cx="4990998" cy="992652"/>
          </a:xfrm>
        </p:spPr>
        <p:txBody>
          <a:bodyPr/>
          <a:lstStyle/>
          <a:p>
            <a:r>
              <a:rPr lang="en-US" b="1" dirty="0" err="1"/>
              <a:t>Pense</a:t>
            </a:r>
            <a:r>
              <a:rPr lang="en-US" b="1" dirty="0"/>
              <a:t> </a:t>
            </a:r>
            <a:r>
              <a:rPr lang="en-US" b="1" dirty="0" err="1"/>
              <a:t>globalmente</a:t>
            </a:r>
            <a:r>
              <a:rPr lang="en-US" b="1" dirty="0"/>
              <a:t>, </a:t>
            </a:r>
            <a:r>
              <a:rPr lang="en-US" b="1" dirty="0" err="1"/>
              <a:t>aja</a:t>
            </a:r>
            <a:r>
              <a:rPr lang="en-US" b="1" dirty="0"/>
              <a:t> </a:t>
            </a:r>
            <a:r>
              <a:rPr lang="en-US" b="1" dirty="0" err="1"/>
              <a:t>localmente</a:t>
            </a:r>
            <a:r>
              <a:rPr lang="en-US" b="1" dirty="0"/>
              <a:t>!</a:t>
            </a:r>
            <a:endParaRPr lang="en-US" dirty="0"/>
          </a:p>
        </p:txBody>
      </p:sp>
      <p:pic>
        <p:nvPicPr>
          <p:cNvPr id="8" name="Picture Placeholder 7">
            <a:extLst>
              <a:ext uri="{FF2B5EF4-FFF2-40B4-BE49-F238E27FC236}">
                <a16:creationId xmlns:a16="http://schemas.microsoft.com/office/drawing/2014/main" id="{850478AD-0AB2-404D-91D6-D51DD4C10092}"/>
              </a:ext>
            </a:extLst>
          </p:cNvPr>
          <p:cNvPicPr>
            <a:picLocks noGrp="1" noChangeAspect="1"/>
          </p:cNvPicPr>
          <p:nvPr>
            <p:ph type="pic" sz="quarter" idx="19"/>
          </p:nvPr>
        </p:nvPicPr>
        <p:blipFill>
          <a:blip r:embed="rId2"/>
          <a:srcRect l="1142" r="1142"/>
          <a:stretch/>
        </p:blipFill>
        <p:spPr>
          <a:xfrm>
            <a:off x="6083676" y="0"/>
            <a:ext cx="5361066" cy="6858000"/>
          </a:xfrm>
        </p:spPr>
      </p:pic>
      <p:grpSp>
        <p:nvGrpSpPr>
          <p:cNvPr id="9" name="Graphic 2">
            <a:extLst>
              <a:ext uri="{FF2B5EF4-FFF2-40B4-BE49-F238E27FC236}">
                <a16:creationId xmlns:a16="http://schemas.microsoft.com/office/drawing/2014/main" id="{1D6DFC51-79A4-864C-8CAA-39856AF7169D}"/>
              </a:ext>
            </a:extLst>
          </p:cNvPr>
          <p:cNvGrpSpPr/>
          <p:nvPr/>
        </p:nvGrpSpPr>
        <p:grpSpPr>
          <a:xfrm rot="16200000">
            <a:off x="5003664" y="1221775"/>
            <a:ext cx="3833889" cy="1673865"/>
            <a:chOff x="3357879" y="5072538"/>
            <a:chExt cx="593407" cy="259080"/>
          </a:xfrm>
          <a:solidFill>
            <a:srgbClr val="EB7339"/>
          </a:solidFill>
        </p:grpSpPr>
        <p:sp>
          <p:nvSpPr>
            <p:cNvPr id="10" name="Freeform 9">
              <a:extLst>
                <a:ext uri="{FF2B5EF4-FFF2-40B4-BE49-F238E27FC236}">
                  <a16:creationId xmlns:a16="http://schemas.microsoft.com/office/drawing/2014/main" id="{DFB8999A-B2F9-544A-B097-2DE30F4D6F61}"/>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1" name="Freeform 10">
              <a:extLst>
                <a:ext uri="{FF2B5EF4-FFF2-40B4-BE49-F238E27FC236}">
                  <a16:creationId xmlns:a16="http://schemas.microsoft.com/office/drawing/2014/main" id="{E881A77C-8534-8D43-85F6-775ABC8F03D8}"/>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2" name="Freeform 11">
              <a:extLst>
                <a:ext uri="{FF2B5EF4-FFF2-40B4-BE49-F238E27FC236}">
                  <a16:creationId xmlns:a16="http://schemas.microsoft.com/office/drawing/2014/main" id="{39BA296A-C8DE-AC45-862B-E26764923636}"/>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280281809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064776" y="333737"/>
            <a:ext cx="8495784" cy="661019"/>
          </a:xfrm>
        </p:spPr>
        <p:txBody>
          <a:bodyPr/>
          <a:lstStyle/>
          <a:p>
            <a:r>
              <a:rPr lang="en-US" dirty="0" err="1"/>
              <a:t>Concepção</a:t>
            </a:r>
            <a:r>
              <a:rPr lang="en-US" dirty="0"/>
              <a:t> de </a:t>
            </a:r>
            <a:r>
              <a:rPr lang="en-US" dirty="0" err="1"/>
              <a:t>projectos</a:t>
            </a:r>
            <a:r>
              <a:rPr lang="en-US" dirty="0"/>
              <a:t> </a:t>
            </a:r>
            <a:r>
              <a:rPr lang="en-US" dirty="0" err="1"/>
              <a:t>locais</a:t>
            </a:r>
            <a:endParaRPr lang="en-IE" dirty="0"/>
          </a:p>
        </p:txBody>
      </p:sp>
      <p:pic>
        <p:nvPicPr>
          <p:cNvPr id="3" name="Picture 2"/>
          <p:cNvPicPr>
            <a:picLocks noChangeAspect="1"/>
          </p:cNvPicPr>
          <p:nvPr/>
        </p:nvPicPr>
        <p:blipFill rotWithShape="1">
          <a:blip r:embed="rId2"/>
          <a:srcRect l="40167" t="26593" r="31750" b="22741"/>
          <a:stretch/>
        </p:blipFill>
        <p:spPr>
          <a:xfrm>
            <a:off x="5069536" y="2160032"/>
            <a:ext cx="3912273" cy="3970318"/>
          </a:xfrm>
          <a:prstGeom prst="rect">
            <a:avLst/>
          </a:prstGeom>
        </p:spPr>
      </p:pic>
      <p:sp>
        <p:nvSpPr>
          <p:cNvPr id="5" name="TextBox 4"/>
          <p:cNvSpPr txBox="1"/>
          <p:nvPr/>
        </p:nvSpPr>
        <p:spPr>
          <a:xfrm>
            <a:off x="1064776" y="994756"/>
            <a:ext cx="3446264" cy="2616101"/>
          </a:xfrm>
          <a:prstGeom prst="rect">
            <a:avLst/>
          </a:prstGeom>
          <a:noFill/>
        </p:spPr>
        <p:txBody>
          <a:bodyPr wrap="square" rtlCol="0">
            <a:spAutoFit/>
          </a:bodyPr>
          <a:lstStyle/>
          <a:p>
            <a:pPr>
              <a:spcBef>
                <a:spcPts val="600"/>
              </a:spcBef>
            </a:pPr>
            <a:r>
              <a:rPr lang="en-US" sz="2400" dirty="0" err="1">
                <a:solidFill>
                  <a:srgbClr val="000000"/>
                </a:solidFill>
                <a:latin typeface="Calibri" panose="020F0502020204030204" pitchFamily="34" charset="0"/>
              </a:rPr>
              <a:t>Trabalhar</a:t>
            </a:r>
            <a:r>
              <a:rPr lang="en-US" sz="2400" dirty="0">
                <a:solidFill>
                  <a:srgbClr val="000000"/>
                </a:solidFill>
                <a:latin typeface="Calibri" panose="020F0502020204030204" pitchFamily="34" charset="0"/>
              </a:rPr>
              <a:t> com um </a:t>
            </a:r>
            <a:r>
              <a:rPr lang="en-US" sz="2400" dirty="0" err="1">
                <a:solidFill>
                  <a:srgbClr val="000000"/>
                </a:solidFill>
                <a:latin typeface="Calibri" panose="020F0502020204030204" pitchFamily="34" charset="0"/>
              </a:rPr>
              <a:t>grupo</a:t>
            </a:r>
            <a:r>
              <a:rPr lang="en-US" sz="2400" dirty="0">
                <a:solidFill>
                  <a:srgbClr val="000000"/>
                </a:solidFill>
                <a:latin typeface="Calibri" panose="020F0502020204030204" pitchFamily="34" charset="0"/>
              </a:rPr>
              <a:t>: </a:t>
            </a:r>
          </a:p>
          <a:p>
            <a:pPr marL="342900" indent="-342900">
              <a:spcBef>
                <a:spcPts val="600"/>
              </a:spcBef>
              <a:buFont typeface="Arial" panose="020B0604020202020204" pitchFamily="34" charset="0"/>
              <a:buChar char="•"/>
            </a:pPr>
            <a:r>
              <a:rPr lang="pt-PT" sz="2400" b="1" dirty="0">
                <a:solidFill>
                  <a:srgbClr val="000000"/>
                </a:solidFill>
                <a:latin typeface="Calibri" panose="020F0502020204030204" pitchFamily="34" charset="0"/>
              </a:rPr>
              <a:t>Multiplica o impacto,</a:t>
            </a:r>
          </a:p>
          <a:p>
            <a:pPr marL="342900" indent="-342900">
              <a:spcBef>
                <a:spcPts val="600"/>
              </a:spcBef>
              <a:buFont typeface="Arial" panose="020B0604020202020204" pitchFamily="34" charset="0"/>
              <a:buChar char="•"/>
            </a:pPr>
            <a:r>
              <a:rPr lang="pt-PT" sz="2400" b="1" dirty="0">
                <a:solidFill>
                  <a:srgbClr val="000000"/>
                </a:solidFill>
                <a:latin typeface="Calibri" panose="020F0502020204030204" pitchFamily="34" charset="0"/>
              </a:rPr>
              <a:t>Permite a partilha de ideias,</a:t>
            </a:r>
          </a:p>
          <a:p>
            <a:pPr marL="342900" indent="-342900">
              <a:spcBef>
                <a:spcPts val="600"/>
              </a:spcBef>
              <a:buFont typeface="Arial" panose="020B0604020202020204" pitchFamily="34" charset="0"/>
              <a:buChar char="•"/>
            </a:pPr>
            <a:r>
              <a:rPr lang="pt-PT" sz="2400" b="1" dirty="0">
                <a:solidFill>
                  <a:srgbClr val="000000"/>
                </a:solidFill>
                <a:latin typeface="Calibri" panose="020F0502020204030204" pitchFamily="34" charset="0"/>
              </a:rPr>
              <a:t>Inspira outros a agir,</a:t>
            </a:r>
          </a:p>
          <a:p>
            <a:pPr marL="342900" indent="-342900">
              <a:spcBef>
                <a:spcPts val="600"/>
              </a:spcBef>
              <a:buFont typeface="Arial" panose="020B0604020202020204" pitchFamily="34" charset="0"/>
              <a:buChar char="•"/>
            </a:pPr>
            <a:r>
              <a:rPr lang="pt-PT" sz="2400" b="1" dirty="0">
                <a:solidFill>
                  <a:srgbClr val="000000"/>
                </a:solidFill>
                <a:latin typeface="Calibri" panose="020F0502020204030204" pitchFamily="34" charset="0"/>
              </a:rPr>
              <a:t>Poupa esforços!</a:t>
            </a:r>
            <a:endParaRPr lang="en-IE" dirty="0">
              <a:solidFill>
                <a:srgbClr val="000000"/>
              </a:solidFill>
            </a:endParaRPr>
          </a:p>
        </p:txBody>
      </p:sp>
      <p:sp>
        <p:nvSpPr>
          <p:cNvPr id="4" name="TextBox 3">
            <a:extLst>
              <a:ext uri="{FF2B5EF4-FFF2-40B4-BE49-F238E27FC236}">
                <a16:creationId xmlns:a16="http://schemas.microsoft.com/office/drawing/2014/main" id="{F808ECB4-84C8-58AE-D5BB-D85FE5250498}"/>
              </a:ext>
            </a:extLst>
          </p:cNvPr>
          <p:cNvSpPr txBox="1"/>
          <p:nvPr/>
        </p:nvSpPr>
        <p:spPr>
          <a:xfrm>
            <a:off x="9153999" y="2160032"/>
            <a:ext cx="235728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t-PT" dirty="0">
                <a:solidFill>
                  <a:srgbClr val="EB7339"/>
                </a:solidFill>
              </a:rPr>
              <a:t>COMO FAZER:</a:t>
            </a:r>
          </a:p>
          <a:p>
            <a:endParaRPr lang="pt-PT" dirty="0">
              <a:solidFill>
                <a:srgbClr val="EB7339"/>
              </a:solidFill>
            </a:endParaRPr>
          </a:p>
          <a:p>
            <a:pPr marL="285750" indent="-285750">
              <a:buFont typeface="Arial" panose="020B0604020202020204" pitchFamily="34" charset="0"/>
              <a:buChar char="•"/>
            </a:pPr>
            <a:r>
              <a:rPr lang="pt-PT" dirty="0">
                <a:solidFill>
                  <a:srgbClr val="EB7339"/>
                </a:solidFill>
              </a:rPr>
              <a:t>Planear o projeto </a:t>
            </a:r>
          </a:p>
          <a:p>
            <a:pPr marL="285750" indent="-285750">
              <a:buFont typeface="Arial" panose="020B0604020202020204" pitchFamily="34" charset="0"/>
              <a:buChar char="•"/>
            </a:pPr>
            <a:r>
              <a:rPr lang="pt-PT" dirty="0">
                <a:solidFill>
                  <a:srgbClr val="EB7339"/>
                </a:solidFill>
              </a:rPr>
              <a:t>Consultar e comunicar </a:t>
            </a:r>
          </a:p>
          <a:p>
            <a:pPr marL="285750" indent="-285750">
              <a:buFont typeface="Arial" panose="020B0604020202020204" pitchFamily="34" charset="0"/>
              <a:buChar char="•"/>
            </a:pPr>
            <a:r>
              <a:rPr lang="pt-PT" dirty="0">
                <a:solidFill>
                  <a:srgbClr val="EB7339"/>
                </a:solidFill>
              </a:rPr>
              <a:t>Pesquisar </a:t>
            </a:r>
          </a:p>
          <a:p>
            <a:pPr marL="285750" indent="-285750">
              <a:buFont typeface="Arial" panose="020B0604020202020204" pitchFamily="34" charset="0"/>
              <a:buChar char="•"/>
            </a:pPr>
            <a:r>
              <a:rPr lang="pt-PT" dirty="0">
                <a:solidFill>
                  <a:srgbClr val="EB7339"/>
                </a:solidFill>
              </a:rPr>
              <a:t>Identificar os parceiros</a:t>
            </a:r>
          </a:p>
          <a:p>
            <a:pPr marL="285750" indent="-285750">
              <a:buFont typeface="Arial" panose="020B0604020202020204" pitchFamily="34" charset="0"/>
              <a:buChar char="•"/>
            </a:pPr>
            <a:r>
              <a:rPr lang="pt-PT" dirty="0">
                <a:solidFill>
                  <a:srgbClr val="EB7339"/>
                </a:solidFill>
              </a:rPr>
              <a:t>Ter em conta a legislação </a:t>
            </a:r>
          </a:p>
          <a:p>
            <a:pPr marL="285750" indent="-285750">
              <a:buFont typeface="Arial" panose="020B0604020202020204" pitchFamily="34" charset="0"/>
              <a:buChar char="•"/>
            </a:pPr>
            <a:r>
              <a:rPr lang="pt-PT" dirty="0">
                <a:solidFill>
                  <a:srgbClr val="EB7339"/>
                </a:solidFill>
              </a:rPr>
              <a:t>Procurar orientação e seguir as melhores práticas </a:t>
            </a:r>
            <a:endParaRPr lang="en-GB" dirty="0">
              <a:solidFill>
                <a:srgbClr val="EB7339"/>
              </a:solidFill>
              <a:cs typeface="Calibri"/>
            </a:endParaRPr>
          </a:p>
        </p:txBody>
      </p:sp>
    </p:spTree>
    <p:extLst>
      <p:ext uri="{BB962C8B-B14F-4D97-AF65-F5344CB8AC3E}">
        <p14:creationId xmlns:p14="http://schemas.microsoft.com/office/powerpoint/2010/main" val="13641534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tângulo 33">
            <a:extLst>
              <a:ext uri="{FF2B5EF4-FFF2-40B4-BE49-F238E27FC236}">
                <a16:creationId xmlns:a16="http://schemas.microsoft.com/office/drawing/2014/main" id="{5F9C0A67-0C6D-4F38-9ED8-0012DB9CB36F}"/>
              </a:ext>
            </a:extLst>
          </p:cNvPr>
          <p:cNvSpPr/>
          <p:nvPr/>
        </p:nvSpPr>
        <p:spPr>
          <a:xfrm>
            <a:off x="3522133" y="-1"/>
            <a:ext cx="1405658" cy="69022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pic>
        <p:nvPicPr>
          <p:cNvPr id="28" name="Picture Placeholder 27">
            <a:extLst>
              <a:ext uri="{FF2B5EF4-FFF2-40B4-BE49-F238E27FC236}">
                <a16:creationId xmlns:a16="http://schemas.microsoft.com/office/drawing/2014/main" id="{B78E12A6-C766-A14A-AB91-C513533FD2A2}"/>
              </a:ext>
            </a:extLst>
          </p:cNvPr>
          <p:cNvPicPr>
            <a:picLocks noGrp="1" noChangeAspect="1"/>
          </p:cNvPicPr>
          <p:nvPr>
            <p:ph type="pic" sz="quarter" idx="19"/>
          </p:nvPr>
        </p:nvPicPr>
        <p:blipFill>
          <a:blip r:embed="rId2"/>
          <a:srcRect l="32693" r="32693"/>
          <a:stretch>
            <a:fillRect/>
          </a:stretch>
        </p:blipFill>
        <p:spPr/>
      </p:pic>
      <p:grpSp>
        <p:nvGrpSpPr>
          <p:cNvPr id="29" name="Graphic 2">
            <a:extLst>
              <a:ext uri="{FF2B5EF4-FFF2-40B4-BE49-F238E27FC236}">
                <a16:creationId xmlns:a16="http://schemas.microsoft.com/office/drawing/2014/main" id="{1882C676-5CB9-9146-8553-CE13526C9264}"/>
              </a:ext>
            </a:extLst>
          </p:cNvPr>
          <p:cNvGrpSpPr/>
          <p:nvPr/>
        </p:nvGrpSpPr>
        <p:grpSpPr>
          <a:xfrm rot="16200000">
            <a:off x="-1121371" y="1395606"/>
            <a:ext cx="3833889" cy="1673865"/>
            <a:chOff x="3357879" y="5072538"/>
            <a:chExt cx="593407" cy="259080"/>
          </a:xfrm>
          <a:solidFill>
            <a:srgbClr val="EB7339"/>
          </a:solidFill>
        </p:grpSpPr>
        <p:sp>
          <p:nvSpPr>
            <p:cNvPr id="30" name="Freeform 29">
              <a:extLst>
                <a:ext uri="{FF2B5EF4-FFF2-40B4-BE49-F238E27FC236}">
                  <a16:creationId xmlns:a16="http://schemas.microsoft.com/office/drawing/2014/main" id="{26D7D646-0CD9-D545-995C-14C9C9200D3D}"/>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1" name="Freeform 30">
              <a:extLst>
                <a:ext uri="{FF2B5EF4-FFF2-40B4-BE49-F238E27FC236}">
                  <a16:creationId xmlns:a16="http://schemas.microsoft.com/office/drawing/2014/main" id="{FC462181-C3DC-E043-BC7E-DD32D31223F6}"/>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2" name="Freeform 31">
              <a:extLst>
                <a:ext uri="{FF2B5EF4-FFF2-40B4-BE49-F238E27FC236}">
                  <a16:creationId xmlns:a16="http://schemas.microsoft.com/office/drawing/2014/main" id="{BF2F4765-3587-C24A-96B9-534A3D7B42A5}"/>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3" name="Marcador de Posição do Texto 32">
            <a:extLst>
              <a:ext uri="{FF2B5EF4-FFF2-40B4-BE49-F238E27FC236}">
                <a16:creationId xmlns:a16="http://schemas.microsoft.com/office/drawing/2014/main" id="{F9792ADF-4577-44C4-96BE-6DEC9849E0EA}"/>
              </a:ext>
            </a:extLst>
          </p:cNvPr>
          <p:cNvSpPr>
            <a:spLocks noGrp="1"/>
          </p:cNvSpPr>
          <p:nvPr>
            <p:ph type="body" sz="quarter" idx="46"/>
          </p:nvPr>
        </p:nvSpPr>
        <p:spPr>
          <a:xfrm>
            <a:off x="3949946" y="235148"/>
            <a:ext cx="7449799" cy="5942132"/>
          </a:xfrm>
        </p:spPr>
        <p:txBody>
          <a:bodyPr/>
          <a:lstStyle/>
          <a:p>
            <a:pPr marL="12700"/>
            <a:r>
              <a:rPr lang="en-IE" sz="3600" b="1" spc="10" dirty="0" err="1">
                <a:solidFill>
                  <a:srgbClr val="EB7339"/>
                </a:solidFill>
                <a:latin typeface="+mn-lt"/>
                <a:cs typeface="Trebuchet MS"/>
              </a:rPr>
              <a:t>Sensibilizar</a:t>
            </a:r>
            <a:r>
              <a:rPr lang="en-IE" sz="3600" b="1" spc="10" dirty="0">
                <a:solidFill>
                  <a:srgbClr val="EB7339"/>
                </a:solidFill>
                <a:latin typeface="+mn-lt"/>
                <a:cs typeface="Trebuchet MS"/>
              </a:rPr>
              <a:t> para a </a:t>
            </a:r>
            <a:r>
              <a:rPr lang="en-IE" sz="3600" b="1" spc="10" dirty="0" err="1">
                <a:solidFill>
                  <a:srgbClr val="EB7339"/>
                </a:solidFill>
                <a:latin typeface="+mn-lt"/>
                <a:cs typeface="Trebuchet MS"/>
              </a:rPr>
              <a:t>biodiversidade</a:t>
            </a:r>
            <a:endParaRPr lang="en-IE" sz="3600" b="1" spc="10" dirty="0">
              <a:solidFill>
                <a:srgbClr val="EB7339"/>
              </a:solidFill>
              <a:latin typeface="+mn-lt"/>
              <a:cs typeface="Trebuchet MS"/>
            </a:endParaRPr>
          </a:p>
          <a:p>
            <a:pPr marL="12700">
              <a:spcBef>
                <a:spcPts val="600"/>
              </a:spcBef>
            </a:pPr>
            <a:endParaRPr lang="en-IE" sz="2400" spc="10" dirty="0">
              <a:solidFill>
                <a:srgbClr val="404040"/>
              </a:solidFill>
              <a:latin typeface="+mn-lt"/>
              <a:cs typeface="Trebuchet MS"/>
            </a:endParaRPr>
          </a:p>
          <a:p>
            <a:pPr marL="355600" indent="-342900">
              <a:spcBef>
                <a:spcPts val="600"/>
              </a:spcBef>
              <a:buFont typeface="Arial" panose="020B0604020202020204" pitchFamily="34" charset="0"/>
              <a:buChar char="•"/>
            </a:pPr>
            <a:r>
              <a:rPr lang="pt-PT" sz="2400" spc="10" dirty="0">
                <a:latin typeface="+mn-lt"/>
                <a:cs typeface="Trebuchet MS"/>
              </a:rPr>
              <a:t>Fale às pessoas sobre este excelente módulo que acabou de concluir!</a:t>
            </a:r>
          </a:p>
          <a:p>
            <a:pPr marL="355600" indent="-342900">
              <a:spcBef>
                <a:spcPts val="600"/>
              </a:spcBef>
              <a:buFont typeface="Arial" panose="020B0604020202020204" pitchFamily="34" charset="0"/>
              <a:buChar char="•"/>
            </a:pPr>
            <a:r>
              <a:rPr lang="pt-PT" sz="2400" spc="10" dirty="0">
                <a:latin typeface="+mn-lt"/>
                <a:cs typeface="Trebuchet MS"/>
              </a:rPr>
              <a:t>Partilhe as estatísticas.</a:t>
            </a:r>
          </a:p>
          <a:p>
            <a:pPr marL="355600" indent="-342900">
              <a:spcBef>
                <a:spcPts val="600"/>
              </a:spcBef>
              <a:buFont typeface="Arial" panose="020B0604020202020204" pitchFamily="34" charset="0"/>
              <a:buChar char="•"/>
            </a:pPr>
            <a:r>
              <a:rPr lang="pt-PT" sz="2400" spc="10" dirty="0">
                <a:latin typeface="+mn-lt"/>
                <a:cs typeface="Trebuchet MS"/>
              </a:rPr>
              <a:t>Aprenda sobre os habitats locais, sensibiliza as pessoas.</a:t>
            </a:r>
          </a:p>
          <a:p>
            <a:pPr marL="355600" indent="-342900">
              <a:spcBef>
                <a:spcPts val="600"/>
              </a:spcBef>
              <a:buFont typeface="Arial" panose="020B0604020202020204" pitchFamily="34" charset="0"/>
              <a:buChar char="•"/>
            </a:pPr>
            <a:r>
              <a:rPr lang="pt-PT" sz="2400" spc="10" dirty="0">
                <a:latin typeface="+mn-lt"/>
                <a:cs typeface="Trebuchet MS"/>
              </a:rPr>
              <a:t>Passeios na natureza.</a:t>
            </a:r>
          </a:p>
          <a:p>
            <a:pPr marL="355600" indent="-342900">
              <a:spcBef>
                <a:spcPts val="600"/>
              </a:spcBef>
              <a:buFont typeface="Arial" panose="020B0604020202020204" pitchFamily="34" charset="0"/>
              <a:buChar char="•"/>
            </a:pPr>
            <a:r>
              <a:rPr lang="pt-PT" sz="2400" spc="10" dirty="0">
                <a:latin typeface="+mn-lt"/>
                <a:cs typeface="Trebuchet MS"/>
              </a:rPr>
              <a:t>Projetos de ciência cidadã.</a:t>
            </a:r>
          </a:p>
          <a:p>
            <a:pPr marL="355600" indent="-342900">
              <a:spcBef>
                <a:spcPts val="600"/>
              </a:spcBef>
              <a:buFont typeface="Arial" panose="020B0604020202020204" pitchFamily="34" charset="0"/>
              <a:buChar char="•"/>
            </a:pPr>
            <a:r>
              <a:rPr lang="pt-PT" sz="2400" spc="10" dirty="0">
                <a:latin typeface="+mn-lt"/>
                <a:cs typeface="Trebuchet MS"/>
              </a:rPr>
              <a:t>Eventos de observação de aves.</a:t>
            </a:r>
          </a:p>
          <a:p>
            <a:pPr marL="355600" indent="-342900">
              <a:spcBef>
                <a:spcPts val="600"/>
              </a:spcBef>
              <a:buFont typeface="Arial" panose="020B0604020202020204" pitchFamily="34" charset="0"/>
              <a:buChar char="•"/>
            </a:pPr>
            <a:r>
              <a:rPr lang="pt-PT" sz="2400" spc="10" dirty="0">
                <a:latin typeface="+mn-lt"/>
                <a:cs typeface="Trebuchet MS"/>
              </a:rPr>
              <a:t>Festivais sazonais - para colheitas, etc. </a:t>
            </a:r>
          </a:p>
          <a:p>
            <a:pPr marL="355600" indent="-342900">
              <a:spcBef>
                <a:spcPts val="600"/>
              </a:spcBef>
              <a:buFont typeface="Arial" panose="020B0604020202020204" pitchFamily="34" charset="0"/>
              <a:buChar char="•"/>
            </a:pPr>
            <a:r>
              <a:rPr lang="pt-PT" sz="2400" spc="10" dirty="0">
                <a:latin typeface="+mn-lt"/>
                <a:cs typeface="Trebuchet MS"/>
              </a:rPr>
              <a:t>Concursos de fotografia da vida selvagem.</a:t>
            </a:r>
          </a:p>
          <a:p>
            <a:pPr marL="355600" indent="-342900">
              <a:spcBef>
                <a:spcPts val="600"/>
              </a:spcBef>
              <a:buFont typeface="Arial" panose="020B0604020202020204" pitchFamily="34" charset="0"/>
              <a:buChar char="•"/>
            </a:pPr>
            <a:r>
              <a:rPr lang="pt-PT" sz="2400" spc="10" dirty="0">
                <a:latin typeface="+mn-lt"/>
                <a:cs typeface="Trebuchet MS"/>
              </a:rPr>
              <a:t>Concursos de arte sobre a vida selvagem…</a:t>
            </a:r>
            <a:endParaRPr lang="pt-PT" dirty="0">
              <a:latin typeface="+mn-lt"/>
            </a:endParaRPr>
          </a:p>
        </p:txBody>
      </p:sp>
    </p:spTree>
    <p:extLst>
      <p:ext uri="{BB962C8B-B14F-4D97-AF65-F5344CB8AC3E}">
        <p14:creationId xmlns:p14="http://schemas.microsoft.com/office/powerpoint/2010/main" val="334669910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tângulo 33">
            <a:extLst>
              <a:ext uri="{FF2B5EF4-FFF2-40B4-BE49-F238E27FC236}">
                <a16:creationId xmlns:a16="http://schemas.microsoft.com/office/drawing/2014/main" id="{5F9C0A67-0C6D-4F38-9ED8-0012DB9CB36F}"/>
              </a:ext>
            </a:extLst>
          </p:cNvPr>
          <p:cNvSpPr/>
          <p:nvPr/>
        </p:nvSpPr>
        <p:spPr>
          <a:xfrm>
            <a:off x="3522133" y="-1"/>
            <a:ext cx="1405658" cy="69022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pic>
        <p:nvPicPr>
          <p:cNvPr id="28" name="Picture Placeholder 27">
            <a:extLst>
              <a:ext uri="{FF2B5EF4-FFF2-40B4-BE49-F238E27FC236}">
                <a16:creationId xmlns:a16="http://schemas.microsoft.com/office/drawing/2014/main" id="{B78E12A6-C766-A14A-AB91-C513533FD2A2}"/>
              </a:ext>
            </a:extLst>
          </p:cNvPr>
          <p:cNvPicPr>
            <a:picLocks noGrp="1" noChangeAspect="1"/>
          </p:cNvPicPr>
          <p:nvPr>
            <p:ph type="pic" sz="quarter" idx="19"/>
          </p:nvPr>
        </p:nvPicPr>
        <p:blipFill>
          <a:blip r:embed="rId2"/>
          <a:srcRect l="32693" r="32693"/>
          <a:stretch>
            <a:fillRect/>
          </a:stretch>
        </p:blipFill>
        <p:spPr/>
      </p:pic>
      <p:grpSp>
        <p:nvGrpSpPr>
          <p:cNvPr id="29" name="Graphic 2">
            <a:extLst>
              <a:ext uri="{FF2B5EF4-FFF2-40B4-BE49-F238E27FC236}">
                <a16:creationId xmlns:a16="http://schemas.microsoft.com/office/drawing/2014/main" id="{1882C676-5CB9-9146-8553-CE13526C9264}"/>
              </a:ext>
            </a:extLst>
          </p:cNvPr>
          <p:cNvGrpSpPr/>
          <p:nvPr/>
        </p:nvGrpSpPr>
        <p:grpSpPr>
          <a:xfrm rot="16200000">
            <a:off x="-1121371" y="1395606"/>
            <a:ext cx="3833889" cy="1673865"/>
            <a:chOff x="3357879" y="5072538"/>
            <a:chExt cx="593407" cy="259080"/>
          </a:xfrm>
          <a:solidFill>
            <a:srgbClr val="EB7339"/>
          </a:solidFill>
        </p:grpSpPr>
        <p:sp>
          <p:nvSpPr>
            <p:cNvPr id="30" name="Freeform 29">
              <a:extLst>
                <a:ext uri="{FF2B5EF4-FFF2-40B4-BE49-F238E27FC236}">
                  <a16:creationId xmlns:a16="http://schemas.microsoft.com/office/drawing/2014/main" id="{26D7D646-0CD9-D545-995C-14C9C9200D3D}"/>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1" name="Freeform 30">
              <a:extLst>
                <a:ext uri="{FF2B5EF4-FFF2-40B4-BE49-F238E27FC236}">
                  <a16:creationId xmlns:a16="http://schemas.microsoft.com/office/drawing/2014/main" id="{FC462181-C3DC-E043-BC7E-DD32D31223F6}"/>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2" name="Freeform 31">
              <a:extLst>
                <a:ext uri="{FF2B5EF4-FFF2-40B4-BE49-F238E27FC236}">
                  <a16:creationId xmlns:a16="http://schemas.microsoft.com/office/drawing/2014/main" id="{BF2F4765-3587-C24A-96B9-534A3D7B42A5}"/>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3" name="Marcador de Posição do Texto 32">
            <a:extLst>
              <a:ext uri="{FF2B5EF4-FFF2-40B4-BE49-F238E27FC236}">
                <a16:creationId xmlns:a16="http://schemas.microsoft.com/office/drawing/2014/main" id="{F9792ADF-4577-44C4-96BE-6DEC9849E0EA}"/>
              </a:ext>
            </a:extLst>
          </p:cNvPr>
          <p:cNvSpPr>
            <a:spLocks noGrp="1"/>
          </p:cNvSpPr>
          <p:nvPr>
            <p:ph type="body" sz="quarter" idx="46"/>
          </p:nvPr>
        </p:nvSpPr>
        <p:spPr>
          <a:xfrm>
            <a:off x="3939786" y="163691"/>
            <a:ext cx="8252214" cy="5353189"/>
          </a:xfrm>
        </p:spPr>
        <p:txBody>
          <a:bodyPr lIns="91440" tIns="45720" rIns="91440" bIns="45720" anchor="t">
            <a:noAutofit/>
          </a:bodyPr>
          <a:lstStyle/>
          <a:p>
            <a:pPr>
              <a:spcBef>
                <a:spcPts val="600"/>
              </a:spcBef>
            </a:pPr>
            <a:r>
              <a:rPr lang="pt-PT" sz="3600" b="1" spc="10" dirty="0">
                <a:solidFill>
                  <a:srgbClr val="EB7339"/>
                </a:solidFill>
                <a:latin typeface="+mn-lt"/>
                <a:cs typeface="Trebuchet MS"/>
              </a:rPr>
              <a:t>Ação Local para a Biodiversidade</a:t>
            </a:r>
          </a:p>
          <a:p>
            <a:pPr algn="just">
              <a:spcBef>
                <a:spcPts val="600"/>
              </a:spcBef>
            </a:pPr>
            <a:endParaRPr lang="en-IE" b="1" spc="10" dirty="0">
              <a:latin typeface="+mn-lt"/>
              <a:cs typeface="Trebuchet MS"/>
            </a:endParaRPr>
          </a:p>
          <a:p>
            <a:pPr marL="469900" marR="797560" indent="-457200" algn="just">
              <a:spcBef>
                <a:spcPts val="600"/>
              </a:spcBef>
              <a:buAutoNum type="arabicPeriod"/>
            </a:pPr>
            <a:r>
              <a:rPr lang="pt-PT" sz="2400" u="heavy" spc="5" dirty="0">
                <a:latin typeface="+mn-lt"/>
                <a:cs typeface="Trebuchet MS"/>
              </a:rPr>
              <a:t>Conservação e gestão da biodiversidade</a:t>
            </a:r>
            <a:r>
              <a:rPr lang="en-IE" sz="2400" dirty="0">
                <a:latin typeface="+mn-lt"/>
                <a:cs typeface="Trebuchet MS"/>
              </a:rPr>
              <a:t> </a:t>
            </a:r>
            <a:r>
              <a:rPr lang="pt-PT" sz="2400" spc="60" dirty="0">
                <a:latin typeface="+mn-lt"/>
                <a:cs typeface="Trebuchet MS"/>
              </a:rPr>
              <a:t>Encontrar e proteger habitats seminaturais, espécies raras e nativas, criar planos de ação para a biodiversidade e planos de gestão de habitats</a:t>
            </a:r>
            <a:r>
              <a:rPr lang="en-IE" sz="2400" spc="5" dirty="0">
                <a:latin typeface="+mn-lt"/>
                <a:cs typeface="Trebuchet MS"/>
              </a:rPr>
              <a:t>.</a:t>
            </a:r>
          </a:p>
          <a:p>
            <a:pPr marL="469900" marR="797560" indent="-457200" algn="just">
              <a:spcBef>
                <a:spcPts val="600"/>
              </a:spcBef>
              <a:buAutoNum type="arabicPeriod"/>
            </a:pPr>
            <a:endParaRPr lang="en-IE" sz="2400" spc="5" dirty="0">
              <a:latin typeface="+mn-lt"/>
              <a:cs typeface="Trebuchet MS"/>
            </a:endParaRPr>
          </a:p>
          <a:p>
            <a:pPr marL="469900" marR="797560" indent="-457200" algn="just">
              <a:spcBef>
                <a:spcPts val="600"/>
              </a:spcBef>
              <a:buAutoNum type="arabicPeriod"/>
            </a:pPr>
            <a:r>
              <a:rPr lang="pt-PT" sz="2400" u="heavy" spc="45" dirty="0">
                <a:latin typeface="+mn-lt"/>
                <a:cs typeface="Trebuchet MS"/>
              </a:rPr>
              <a:t>Valorização das zonas de baixo valor em termos de biodiversidade </a:t>
            </a:r>
            <a:r>
              <a:rPr lang="pt-PT" sz="2400" spc="-30" dirty="0">
                <a:latin typeface="+mn-lt"/>
                <a:cs typeface="Trebuchet MS"/>
              </a:rPr>
              <a:t>Criação de habitats - escavação de lagos, plantação de bosques</a:t>
            </a:r>
            <a:r>
              <a:rPr lang="en-IE" sz="2400" spc="50" dirty="0">
                <a:latin typeface="+mn-lt"/>
                <a:cs typeface="Trebuchet MS"/>
              </a:rPr>
              <a:t>. </a:t>
            </a:r>
          </a:p>
          <a:p>
            <a:pPr marL="469900" marR="797560" indent="-457200" algn="just">
              <a:spcBef>
                <a:spcPts val="600"/>
              </a:spcBef>
              <a:buAutoNum type="arabicPeriod"/>
            </a:pPr>
            <a:endParaRPr lang="en-IE" sz="2400" spc="50" dirty="0">
              <a:latin typeface="+mn-lt"/>
              <a:cs typeface="Trebuchet MS"/>
            </a:endParaRPr>
          </a:p>
          <a:p>
            <a:pPr marL="469900" marR="797560" indent="-457200" algn="just">
              <a:spcBef>
                <a:spcPts val="600"/>
              </a:spcBef>
              <a:buAutoNum type="arabicPeriod"/>
            </a:pPr>
            <a:r>
              <a:rPr lang="en-IE" sz="2400" u="heavy" spc="-5" dirty="0" err="1">
                <a:latin typeface="+mn-lt"/>
                <a:cs typeface="Trebuchet MS"/>
              </a:rPr>
              <a:t>Controlo</a:t>
            </a:r>
            <a:r>
              <a:rPr lang="en-IE" sz="2400" u="heavy" spc="-5" dirty="0">
                <a:latin typeface="+mn-lt"/>
                <a:cs typeface="Trebuchet MS"/>
              </a:rPr>
              <a:t> de </a:t>
            </a:r>
            <a:r>
              <a:rPr lang="en-IE" sz="2400" u="heavy" spc="-5" dirty="0" err="1">
                <a:latin typeface="+mn-lt"/>
                <a:cs typeface="Trebuchet MS"/>
              </a:rPr>
              <a:t>espécies</a:t>
            </a:r>
            <a:r>
              <a:rPr lang="en-IE" sz="2400" u="heavy" spc="-5" dirty="0">
                <a:latin typeface="+mn-lt"/>
                <a:cs typeface="Trebuchet MS"/>
              </a:rPr>
              <a:t> </a:t>
            </a:r>
            <a:r>
              <a:rPr lang="en-IE" sz="2400" u="heavy" spc="-5" dirty="0" err="1">
                <a:latin typeface="+mn-lt"/>
                <a:cs typeface="Trebuchet MS"/>
              </a:rPr>
              <a:t>invasoras</a:t>
            </a:r>
            <a:r>
              <a:rPr lang="en-IE" sz="2400" u="heavy" spc="-5" dirty="0">
                <a:latin typeface="+mn-lt"/>
                <a:cs typeface="Trebuchet MS"/>
              </a:rPr>
              <a:t> </a:t>
            </a:r>
            <a:r>
              <a:rPr lang="pt-PT" sz="2400" dirty="0">
                <a:latin typeface="+mn-lt"/>
                <a:cs typeface="Trebuchet MS"/>
              </a:rPr>
              <a:t>Aprender a identificar e remover espécies invasoras que ameaçam a biodiversidade local.</a:t>
            </a:r>
            <a:endParaRPr lang="en-IE" sz="2400" dirty="0">
              <a:latin typeface="+mn-lt"/>
              <a:cs typeface="Trebuchet MS"/>
            </a:endParaRPr>
          </a:p>
        </p:txBody>
      </p:sp>
    </p:spTree>
    <p:extLst>
      <p:ext uri="{BB962C8B-B14F-4D97-AF65-F5344CB8AC3E}">
        <p14:creationId xmlns:p14="http://schemas.microsoft.com/office/powerpoint/2010/main" val="22270435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tângulo 33">
            <a:extLst>
              <a:ext uri="{FF2B5EF4-FFF2-40B4-BE49-F238E27FC236}">
                <a16:creationId xmlns:a16="http://schemas.microsoft.com/office/drawing/2014/main" id="{5F9C0A67-0C6D-4F38-9ED8-0012DB9CB36F}"/>
              </a:ext>
            </a:extLst>
          </p:cNvPr>
          <p:cNvSpPr/>
          <p:nvPr/>
        </p:nvSpPr>
        <p:spPr>
          <a:xfrm>
            <a:off x="3522133" y="-1"/>
            <a:ext cx="1405658" cy="69022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pic>
        <p:nvPicPr>
          <p:cNvPr id="28" name="Picture Placeholder 27">
            <a:extLst>
              <a:ext uri="{FF2B5EF4-FFF2-40B4-BE49-F238E27FC236}">
                <a16:creationId xmlns:a16="http://schemas.microsoft.com/office/drawing/2014/main" id="{B78E12A6-C766-A14A-AB91-C513533FD2A2}"/>
              </a:ext>
            </a:extLst>
          </p:cNvPr>
          <p:cNvPicPr>
            <a:picLocks noGrp="1" noChangeAspect="1"/>
          </p:cNvPicPr>
          <p:nvPr>
            <p:ph type="pic" sz="quarter" idx="19"/>
          </p:nvPr>
        </p:nvPicPr>
        <p:blipFill>
          <a:blip r:embed="rId2"/>
          <a:srcRect l="32693" r="32693"/>
          <a:stretch>
            <a:fillRect/>
          </a:stretch>
        </p:blipFill>
        <p:spPr/>
      </p:pic>
      <p:grpSp>
        <p:nvGrpSpPr>
          <p:cNvPr id="29" name="Graphic 2">
            <a:extLst>
              <a:ext uri="{FF2B5EF4-FFF2-40B4-BE49-F238E27FC236}">
                <a16:creationId xmlns:a16="http://schemas.microsoft.com/office/drawing/2014/main" id="{1882C676-5CB9-9146-8553-CE13526C9264}"/>
              </a:ext>
            </a:extLst>
          </p:cNvPr>
          <p:cNvGrpSpPr/>
          <p:nvPr/>
        </p:nvGrpSpPr>
        <p:grpSpPr>
          <a:xfrm rot="16200000">
            <a:off x="-1121371" y="1395606"/>
            <a:ext cx="3833889" cy="1673865"/>
            <a:chOff x="3357879" y="5072538"/>
            <a:chExt cx="593407" cy="259080"/>
          </a:xfrm>
          <a:solidFill>
            <a:srgbClr val="EB7339"/>
          </a:solidFill>
        </p:grpSpPr>
        <p:sp>
          <p:nvSpPr>
            <p:cNvPr id="30" name="Freeform 29">
              <a:extLst>
                <a:ext uri="{FF2B5EF4-FFF2-40B4-BE49-F238E27FC236}">
                  <a16:creationId xmlns:a16="http://schemas.microsoft.com/office/drawing/2014/main" id="{26D7D646-0CD9-D545-995C-14C9C9200D3D}"/>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1" name="Freeform 30">
              <a:extLst>
                <a:ext uri="{FF2B5EF4-FFF2-40B4-BE49-F238E27FC236}">
                  <a16:creationId xmlns:a16="http://schemas.microsoft.com/office/drawing/2014/main" id="{FC462181-C3DC-E043-BC7E-DD32D31223F6}"/>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32" name="Freeform 31">
              <a:extLst>
                <a:ext uri="{FF2B5EF4-FFF2-40B4-BE49-F238E27FC236}">
                  <a16:creationId xmlns:a16="http://schemas.microsoft.com/office/drawing/2014/main" id="{BF2F4765-3587-C24A-96B9-534A3D7B42A5}"/>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
        <p:nvSpPr>
          <p:cNvPr id="33" name="Marcador de Posição do Texto 32">
            <a:extLst>
              <a:ext uri="{FF2B5EF4-FFF2-40B4-BE49-F238E27FC236}">
                <a16:creationId xmlns:a16="http://schemas.microsoft.com/office/drawing/2014/main" id="{F9792ADF-4577-44C4-96BE-6DEC9849E0EA}"/>
              </a:ext>
            </a:extLst>
          </p:cNvPr>
          <p:cNvSpPr>
            <a:spLocks noGrp="1"/>
          </p:cNvSpPr>
          <p:nvPr>
            <p:ph type="body" sz="quarter" idx="46"/>
          </p:nvPr>
        </p:nvSpPr>
        <p:spPr>
          <a:xfrm>
            <a:off x="3929626" y="193674"/>
            <a:ext cx="7530854" cy="5620652"/>
          </a:xfrm>
        </p:spPr>
        <p:txBody>
          <a:bodyPr lIns="91440" tIns="45720" rIns="91440" bIns="45720" anchor="t">
            <a:noAutofit/>
          </a:bodyPr>
          <a:lstStyle/>
          <a:p>
            <a:pPr algn="just"/>
            <a:r>
              <a:rPr lang="pt-PT" sz="3600" b="1" spc="10" dirty="0">
                <a:solidFill>
                  <a:srgbClr val="EB7339"/>
                </a:solidFill>
                <a:latin typeface="+mn-lt"/>
                <a:cs typeface="Trebuchet MS"/>
              </a:rPr>
              <a:t>Ação Local para a Biodiversidade</a:t>
            </a:r>
          </a:p>
          <a:p>
            <a:pPr algn="just"/>
            <a:endParaRPr lang="en-IE" sz="2400" dirty="0">
              <a:latin typeface="+mn-lt"/>
              <a:cs typeface="Times New Roman"/>
            </a:endParaRPr>
          </a:p>
          <a:p>
            <a:pPr marL="469900" indent="-457200" algn="just">
              <a:spcBef>
                <a:spcPts val="600"/>
              </a:spcBef>
              <a:buFont typeface="+mj-lt"/>
              <a:buAutoNum type="arabicPeriod" startAt="4"/>
            </a:pPr>
            <a:r>
              <a:rPr lang="en-IE" sz="2400" u="heavy" spc="-10" dirty="0" err="1">
                <a:latin typeface="+mn-lt"/>
                <a:cs typeface="Trebuchet MS"/>
              </a:rPr>
              <a:t>Promoção</a:t>
            </a:r>
            <a:r>
              <a:rPr lang="en-IE" sz="2400" u="heavy" spc="-10" dirty="0">
                <a:latin typeface="+mn-lt"/>
                <a:cs typeface="Trebuchet MS"/>
              </a:rPr>
              <a:t> da </a:t>
            </a:r>
            <a:r>
              <a:rPr lang="en-IE" sz="2400" u="heavy" spc="-10" dirty="0" err="1">
                <a:latin typeface="+mn-lt"/>
                <a:cs typeface="Trebuchet MS"/>
              </a:rPr>
              <a:t>vida</a:t>
            </a:r>
            <a:r>
              <a:rPr lang="en-IE" sz="2400" u="heavy" spc="-10" dirty="0">
                <a:latin typeface="+mn-lt"/>
                <a:cs typeface="Trebuchet MS"/>
              </a:rPr>
              <a:t> </a:t>
            </a:r>
            <a:r>
              <a:rPr lang="en-IE" sz="2400" u="heavy" spc="-10" dirty="0" err="1">
                <a:latin typeface="+mn-lt"/>
                <a:cs typeface="Trebuchet MS"/>
              </a:rPr>
              <a:t>selvagem</a:t>
            </a:r>
            <a:r>
              <a:rPr lang="en-IE" sz="2400" u="heavy" spc="-10" dirty="0">
                <a:latin typeface="+mn-lt"/>
                <a:cs typeface="Trebuchet MS"/>
              </a:rPr>
              <a:t> </a:t>
            </a:r>
            <a:r>
              <a:rPr lang="pt-PT" sz="2400" spc="20" dirty="0">
                <a:latin typeface="+mn-lt"/>
                <a:cs typeface="Trebuchet MS"/>
              </a:rPr>
              <a:t>Fornecer alimentos, ninhos, etc., para espécies com ecossistemas ameaçados. Por exemplo, caixas para morcegos, comedouros para pássaros, bancos de abelhas.</a:t>
            </a:r>
          </a:p>
          <a:p>
            <a:pPr marL="457200" indent="-457200" algn="just">
              <a:spcBef>
                <a:spcPts val="600"/>
              </a:spcBef>
              <a:buFont typeface="+mj-lt"/>
              <a:buAutoNum type="arabicPeriod" startAt="4"/>
            </a:pPr>
            <a:endParaRPr lang="en-IE" sz="2400" dirty="0">
              <a:latin typeface="+mn-lt"/>
              <a:cs typeface="Times New Roman"/>
            </a:endParaRPr>
          </a:p>
          <a:p>
            <a:pPr marL="469900" indent="-457200" algn="just">
              <a:spcBef>
                <a:spcPts val="600"/>
              </a:spcBef>
              <a:buFont typeface="+mj-lt"/>
              <a:buAutoNum type="arabicPeriod" startAt="4"/>
            </a:pPr>
            <a:r>
              <a:rPr lang="en-IE" sz="2400" u="heavy" spc="-20" dirty="0" err="1">
                <a:latin typeface="+mn-lt"/>
                <a:cs typeface="Trebuchet MS"/>
              </a:rPr>
              <a:t>Sensibilização</a:t>
            </a:r>
            <a:r>
              <a:rPr lang="en-IE" sz="2400" u="heavy" spc="-20" dirty="0">
                <a:latin typeface="+mn-lt"/>
                <a:cs typeface="Trebuchet MS"/>
              </a:rPr>
              <a:t> </a:t>
            </a:r>
            <a:r>
              <a:rPr lang="pt-PT" sz="2400" spc="-25" dirty="0">
                <a:latin typeface="+mn-lt"/>
                <a:cs typeface="Trebuchet MS"/>
              </a:rPr>
              <a:t>Equipamentos e eventos educativos comunitários, ciência cidadã</a:t>
            </a:r>
            <a:endParaRPr lang="en-IE" sz="2400" dirty="0">
              <a:latin typeface="+mn-lt"/>
              <a:cs typeface="Trebuchet MS"/>
            </a:endParaRPr>
          </a:p>
          <a:p>
            <a:pPr marL="457200" indent="-457200" algn="just">
              <a:spcBef>
                <a:spcPts val="600"/>
              </a:spcBef>
              <a:buFont typeface="+mj-lt"/>
              <a:buAutoNum type="arabicPeriod" startAt="4"/>
            </a:pPr>
            <a:endParaRPr lang="en-IE" sz="2400" dirty="0">
              <a:latin typeface="+mn-lt"/>
              <a:cs typeface="Times New Roman"/>
            </a:endParaRPr>
          </a:p>
          <a:p>
            <a:pPr marL="469900" indent="-457200" algn="just">
              <a:spcBef>
                <a:spcPts val="600"/>
              </a:spcBef>
              <a:buFont typeface="+mj-lt"/>
              <a:buAutoNum type="arabicPeriod" startAt="4"/>
            </a:pPr>
            <a:r>
              <a:rPr lang="en-IE" sz="2400" u="heavy" spc="-20" dirty="0" err="1">
                <a:latin typeface="+mn-lt"/>
                <a:cs typeface="Trebuchet MS"/>
              </a:rPr>
              <a:t>Celebração</a:t>
            </a:r>
            <a:r>
              <a:rPr lang="en-IE" sz="2400" u="heavy" spc="-20" dirty="0">
                <a:latin typeface="+mn-lt"/>
                <a:cs typeface="Trebuchet MS"/>
              </a:rPr>
              <a:t> e </a:t>
            </a:r>
            <a:r>
              <a:rPr lang="en-IE" sz="2400" u="heavy" spc="-20" dirty="0" err="1">
                <a:latin typeface="+mn-lt"/>
                <a:cs typeface="Trebuchet MS"/>
              </a:rPr>
              <a:t>diversão</a:t>
            </a:r>
            <a:r>
              <a:rPr lang="en-IE" sz="2400" u="heavy" spc="-20" dirty="0">
                <a:latin typeface="+mn-lt"/>
                <a:cs typeface="Trebuchet MS"/>
              </a:rPr>
              <a:t> </a:t>
            </a:r>
            <a:r>
              <a:rPr lang="pt-PT" sz="2400" spc="-145" dirty="0">
                <a:latin typeface="+mn-lt"/>
                <a:cs typeface="Trebuchet MS"/>
              </a:rPr>
              <a:t>Trilhos, parques de biodiversidade, passeios guiados! A diversão é um forte fator de motivação</a:t>
            </a:r>
            <a:r>
              <a:rPr lang="en-IE" sz="2400" spc="30" dirty="0">
                <a:latin typeface="+mn-lt"/>
                <a:cs typeface="Trebuchet MS"/>
              </a:rPr>
              <a:t>. </a:t>
            </a:r>
            <a:endParaRPr lang="en-IE" sz="2400" dirty="0">
              <a:latin typeface="+mn-lt"/>
              <a:cs typeface="Trebuchet MS"/>
            </a:endParaRPr>
          </a:p>
        </p:txBody>
      </p:sp>
    </p:spTree>
    <p:extLst>
      <p:ext uri="{BB962C8B-B14F-4D97-AF65-F5344CB8AC3E}">
        <p14:creationId xmlns:p14="http://schemas.microsoft.com/office/powerpoint/2010/main" val="264324109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4EDAC37-C3BA-1249-8767-414D489BC914}"/>
              </a:ext>
            </a:extLst>
          </p:cNvPr>
          <p:cNvSpPr>
            <a:spLocks noGrp="1"/>
          </p:cNvSpPr>
          <p:nvPr>
            <p:ph type="body" sz="quarter" idx="18"/>
          </p:nvPr>
        </p:nvSpPr>
        <p:spPr>
          <a:xfrm>
            <a:off x="782936" y="1804785"/>
            <a:ext cx="6461144" cy="3924376"/>
          </a:xfrm>
          <a:prstGeom prst="rect">
            <a:avLst/>
          </a:prstGeom>
        </p:spPr>
        <p:txBody>
          <a:bodyPr/>
          <a:lstStyle/>
          <a:p>
            <a:pPr marL="12700" marR="181610" algn="just">
              <a:lnSpc>
                <a:spcPct val="102699"/>
              </a:lnSpc>
              <a:tabLst>
                <a:tab pos="296545" algn="l"/>
              </a:tabLst>
            </a:pPr>
            <a:r>
              <a:rPr lang="pt-PT" spc="25" dirty="0">
                <a:cs typeface="Trebuchet MS"/>
              </a:rPr>
              <a:t>As margens de </a:t>
            </a:r>
            <a:r>
              <a:rPr lang="pt-PT" spc="25" dirty="0" err="1">
                <a:cs typeface="Trebuchet MS"/>
              </a:rPr>
              <a:t>Lough</a:t>
            </a:r>
            <a:r>
              <a:rPr lang="pt-PT" spc="25" dirty="0">
                <a:cs typeface="Trebuchet MS"/>
              </a:rPr>
              <a:t> </a:t>
            </a:r>
            <a:r>
              <a:rPr lang="pt-PT" spc="25" dirty="0" err="1">
                <a:cs typeface="Trebuchet MS"/>
              </a:rPr>
              <a:t>Derg</a:t>
            </a:r>
            <a:r>
              <a:rPr lang="pt-PT" spc="25" dirty="0">
                <a:cs typeface="Trebuchet MS"/>
              </a:rPr>
              <a:t> (</a:t>
            </a:r>
            <a:r>
              <a:rPr lang="pt-PT" spc="25" dirty="0" err="1">
                <a:cs typeface="Trebuchet MS"/>
              </a:rPr>
              <a:t>Co.Tipperary</a:t>
            </a:r>
            <a:r>
              <a:rPr lang="pt-PT" spc="25" dirty="0">
                <a:cs typeface="Trebuchet MS"/>
              </a:rPr>
              <a:t>) têm a última população desta espécie irlandesa do país.</a:t>
            </a:r>
          </a:p>
          <a:p>
            <a:pPr marL="12700" marR="181610" algn="just">
              <a:lnSpc>
                <a:spcPct val="102699"/>
              </a:lnSpc>
              <a:tabLst>
                <a:tab pos="296545" algn="l"/>
              </a:tabLst>
            </a:pPr>
            <a:r>
              <a:rPr lang="pt-PT" spc="25" dirty="0">
                <a:cs typeface="Trebuchet MS"/>
              </a:rPr>
              <a:t>Foi realizado o projeto comunitário </a:t>
            </a:r>
            <a:r>
              <a:rPr lang="pt-PT" i="1" spc="25" dirty="0" err="1">
                <a:cs typeface="Trebuchet MS"/>
              </a:rPr>
              <a:t>Terryglass</a:t>
            </a:r>
            <a:r>
              <a:rPr lang="pt-PT" spc="25" dirty="0">
                <a:cs typeface="Trebuchet MS"/>
              </a:rPr>
              <a:t> para estabelecer novas populações.</a:t>
            </a:r>
          </a:p>
          <a:p>
            <a:pPr marL="12700" marR="181610" algn="just">
              <a:lnSpc>
                <a:spcPct val="102699"/>
              </a:lnSpc>
              <a:tabLst>
                <a:tab pos="296545" algn="l"/>
              </a:tabLst>
            </a:pPr>
            <a:r>
              <a:rPr lang="pt-PT" spc="25" dirty="0">
                <a:cs typeface="Trebuchet MS"/>
              </a:rPr>
              <a:t>Os Jardins Botânicos Nacionais cultivam a planta - Plantas transplantadas.</a:t>
            </a:r>
          </a:p>
          <a:p>
            <a:pPr marL="12700" marR="181610" algn="just">
              <a:lnSpc>
                <a:spcPct val="102699"/>
              </a:lnSpc>
              <a:tabLst>
                <a:tab pos="296545" algn="l"/>
              </a:tabLst>
            </a:pPr>
            <a:r>
              <a:rPr lang="pt-PT" spc="25" dirty="0">
                <a:cs typeface="Trebuchet MS"/>
              </a:rPr>
              <a:t>A comunidade monitoriza a planta.</a:t>
            </a:r>
          </a:p>
          <a:p>
            <a:pPr marL="12700" marR="181610" algn="just">
              <a:lnSpc>
                <a:spcPct val="102699"/>
              </a:lnSpc>
              <a:tabLst>
                <a:tab pos="296545" algn="l"/>
              </a:tabLst>
            </a:pPr>
            <a:r>
              <a:rPr lang="pt-PT" spc="25" dirty="0">
                <a:cs typeface="Trebuchet MS"/>
              </a:rPr>
              <a:t>O projeto é patrocinado pelo </a:t>
            </a:r>
            <a:r>
              <a:rPr lang="pt-PT" i="1" spc="25" dirty="0" err="1">
                <a:cs typeface="Trebuchet MS"/>
              </a:rPr>
              <a:t>Heritage</a:t>
            </a:r>
            <a:r>
              <a:rPr lang="pt-PT" i="1" spc="25" dirty="0">
                <a:cs typeface="Trebuchet MS"/>
              </a:rPr>
              <a:t> </a:t>
            </a:r>
            <a:r>
              <a:rPr lang="pt-PT" i="1" spc="25" dirty="0" err="1">
                <a:cs typeface="Trebuchet MS"/>
              </a:rPr>
              <a:t>Council</a:t>
            </a:r>
            <a:r>
              <a:rPr lang="pt-PT" spc="25" dirty="0">
                <a:cs typeface="Trebuchet MS"/>
              </a:rPr>
              <a:t>.</a:t>
            </a:r>
            <a:endParaRPr lang="en-IE" dirty="0">
              <a:latin typeface="Trebuchet MS"/>
              <a:cs typeface="Trebuchet MS"/>
            </a:endParaRPr>
          </a:p>
        </p:txBody>
      </p:sp>
      <p:sp>
        <p:nvSpPr>
          <p:cNvPr id="4" name="Text Placeholder 3">
            <a:extLst>
              <a:ext uri="{FF2B5EF4-FFF2-40B4-BE49-F238E27FC236}">
                <a16:creationId xmlns:a16="http://schemas.microsoft.com/office/drawing/2014/main" id="{40EDA134-70F1-C346-A124-7880EF1582DA}"/>
              </a:ext>
            </a:extLst>
          </p:cNvPr>
          <p:cNvSpPr>
            <a:spLocks noGrp="1"/>
          </p:cNvSpPr>
          <p:nvPr>
            <p:ph type="body" sz="quarter" idx="16"/>
          </p:nvPr>
        </p:nvSpPr>
        <p:spPr>
          <a:xfrm>
            <a:off x="782936" y="558277"/>
            <a:ext cx="10479218" cy="803654"/>
          </a:xfrm>
          <a:prstGeom prst="rect">
            <a:avLst/>
          </a:prstGeom>
        </p:spPr>
        <p:txBody>
          <a:bodyPr/>
          <a:lstStyle/>
          <a:p>
            <a:r>
              <a:rPr lang="pt-PT" dirty="0"/>
              <a:t>Ação comunitária em prol da biodiversidade: </a:t>
            </a:r>
            <a:r>
              <a:rPr lang="pt-PT" i="1" dirty="0" err="1"/>
              <a:t>Inula</a:t>
            </a:r>
            <a:r>
              <a:rPr lang="pt-PT" i="1" dirty="0"/>
              <a:t> salicina</a:t>
            </a:r>
            <a:endParaRPr lang="en-US" i="1" dirty="0"/>
          </a:p>
        </p:txBody>
      </p:sp>
      <p:sp>
        <p:nvSpPr>
          <p:cNvPr id="5" name="object 13"/>
          <p:cNvSpPr/>
          <p:nvPr/>
        </p:nvSpPr>
        <p:spPr>
          <a:xfrm>
            <a:off x="7648824" y="1267823"/>
            <a:ext cx="3613330" cy="4878977"/>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405735062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o Texto 1">
            <a:extLst>
              <a:ext uri="{FF2B5EF4-FFF2-40B4-BE49-F238E27FC236}">
                <a16:creationId xmlns:a16="http://schemas.microsoft.com/office/drawing/2014/main" id="{C3DBDB17-2CF4-45D7-8202-DE55E9AFC50F}"/>
              </a:ext>
            </a:extLst>
          </p:cNvPr>
          <p:cNvSpPr>
            <a:spLocks noGrp="1"/>
          </p:cNvSpPr>
          <p:nvPr>
            <p:ph type="body" sz="quarter" idx="10"/>
          </p:nvPr>
        </p:nvSpPr>
        <p:spPr>
          <a:xfrm>
            <a:off x="1070404" y="230499"/>
            <a:ext cx="10614294" cy="949373"/>
          </a:xfrm>
        </p:spPr>
        <p:txBody>
          <a:bodyPr/>
          <a:lstStyle/>
          <a:p>
            <a:r>
              <a:rPr lang="pt-PT" dirty="0"/>
              <a:t>Proteção da biodiversidade nas bermas e sebes das estradas </a:t>
            </a:r>
          </a:p>
        </p:txBody>
      </p:sp>
      <p:sp>
        <p:nvSpPr>
          <p:cNvPr id="3" name="Text Placeholder 2">
            <a:extLst>
              <a:ext uri="{FF2B5EF4-FFF2-40B4-BE49-F238E27FC236}">
                <a16:creationId xmlns:a16="http://schemas.microsoft.com/office/drawing/2014/main" id="{062B34AE-A413-422C-8151-FE66D6426A28}"/>
              </a:ext>
            </a:extLst>
          </p:cNvPr>
          <p:cNvSpPr txBox="1">
            <a:spLocks/>
          </p:cNvSpPr>
          <p:nvPr/>
        </p:nvSpPr>
        <p:spPr>
          <a:xfrm>
            <a:off x="1070404" y="1313918"/>
            <a:ext cx="5431996" cy="458944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pt-PT" sz="2400" dirty="0">
                <a:solidFill>
                  <a:srgbClr val="000000"/>
                </a:solidFill>
                <a:latin typeface="Calibri" panose="020F0502020204030204" pitchFamily="34" charset="0"/>
              </a:rPr>
              <a:t>Pode ajudar fazendo menos! - Menos cortes e menos pulverizações</a:t>
            </a:r>
            <a:r>
              <a:rPr lang="en-US" sz="2400" dirty="0">
                <a:solidFill>
                  <a:srgbClr val="000000"/>
                </a:solidFill>
                <a:latin typeface="Calibri" panose="020F0502020204030204" pitchFamily="34" charset="0"/>
              </a:rPr>
              <a:t>. </a:t>
            </a:r>
          </a:p>
          <a:p>
            <a:pPr marL="0" indent="0" algn="just">
              <a:buNone/>
            </a:pPr>
            <a:r>
              <a:rPr lang="pt-PT" sz="2400" dirty="0">
                <a:solidFill>
                  <a:srgbClr val="000000"/>
                </a:solidFill>
                <a:latin typeface="Calibri" panose="020F0502020204030204" pitchFamily="34" charset="0"/>
              </a:rPr>
              <a:t>Podem existir leis e campanhas locais e regionais para proteger a biodiversidade nas sebes e bermas</a:t>
            </a:r>
            <a:r>
              <a:rPr lang="en-US" sz="2400" dirty="0">
                <a:solidFill>
                  <a:srgbClr val="000000"/>
                </a:solidFill>
                <a:latin typeface="Calibri" panose="020F0502020204030204" pitchFamily="34" charset="0"/>
              </a:rPr>
              <a:t>. </a:t>
            </a:r>
          </a:p>
          <a:p>
            <a:pPr marL="0" indent="0" algn="just">
              <a:buNone/>
            </a:pPr>
            <a:r>
              <a:rPr lang="pt-PT" sz="2400" dirty="0">
                <a:solidFill>
                  <a:srgbClr val="000000"/>
                </a:solidFill>
                <a:latin typeface="Calibri" panose="020F0502020204030204" pitchFamily="34" charset="0"/>
              </a:rPr>
              <a:t>A Irlanda proibiu o corte, a queima ou qualquer outro tipo de destruição de sebes durante a época de nidificação das aves principais - mas o corte ilegal continua</a:t>
            </a:r>
            <a:r>
              <a:rPr lang="en-US" sz="2400" dirty="0">
                <a:solidFill>
                  <a:srgbClr val="000000"/>
                </a:solidFill>
                <a:latin typeface="Calibri" panose="020F0502020204030204" pitchFamily="34" charset="0"/>
              </a:rPr>
              <a:t>.</a:t>
            </a:r>
          </a:p>
          <a:p>
            <a:pPr marL="0" indent="0" algn="just">
              <a:buNone/>
            </a:pPr>
            <a:r>
              <a:rPr lang="pt-PT" sz="2400" dirty="0">
                <a:solidFill>
                  <a:srgbClr val="000000"/>
                </a:solidFill>
                <a:latin typeface="Calibri" panose="020F0502020204030204" pitchFamily="34" charset="0"/>
              </a:rPr>
              <a:t>Fale com os proprietários de terras e conselhos locais sobre a importância de proteger estes habitats</a:t>
            </a:r>
            <a:r>
              <a:rPr lang="en-US" sz="2400" dirty="0">
                <a:solidFill>
                  <a:srgbClr val="000000"/>
                </a:solidFill>
                <a:latin typeface="Calibri" panose="020F0502020204030204" pitchFamily="34" charset="0"/>
              </a:rPr>
              <a:t>. </a:t>
            </a:r>
            <a:endParaRPr lang="en-US" sz="2400" dirty="0">
              <a:solidFill>
                <a:srgbClr val="000000"/>
              </a:solidFill>
            </a:endParaRPr>
          </a:p>
        </p:txBody>
      </p:sp>
      <p:sp>
        <p:nvSpPr>
          <p:cNvPr id="5" name="object 15"/>
          <p:cNvSpPr/>
          <p:nvPr/>
        </p:nvSpPr>
        <p:spPr>
          <a:xfrm>
            <a:off x="7093902" y="1110217"/>
            <a:ext cx="4326636" cy="2735199"/>
          </a:xfrm>
          <a:prstGeom prst="rect">
            <a:avLst/>
          </a:prstGeom>
          <a:blipFill>
            <a:blip r:embed="rId2" cstate="print"/>
            <a:stretch>
              <a:fillRect/>
            </a:stretch>
          </a:blipFill>
        </p:spPr>
        <p:txBody>
          <a:bodyPr wrap="square" lIns="0" tIns="0" rIns="0" bIns="0" rtlCol="0"/>
          <a:lstStyle/>
          <a:p>
            <a:endParaRPr/>
          </a:p>
        </p:txBody>
      </p:sp>
      <p:sp>
        <p:nvSpPr>
          <p:cNvPr id="6" name="object 17"/>
          <p:cNvSpPr/>
          <p:nvPr/>
        </p:nvSpPr>
        <p:spPr>
          <a:xfrm>
            <a:off x="8290560" y="3845416"/>
            <a:ext cx="3215005" cy="2402983"/>
          </a:xfrm>
          <a:prstGeom prst="rect">
            <a:avLst/>
          </a:prstGeom>
          <a:blipFill>
            <a:blip r:embed="rId3"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8397227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4EDAC37-C3BA-1249-8767-414D489BC914}"/>
              </a:ext>
            </a:extLst>
          </p:cNvPr>
          <p:cNvSpPr>
            <a:spLocks noGrp="1"/>
          </p:cNvSpPr>
          <p:nvPr>
            <p:ph type="body" sz="quarter" idx="18"/>
          </p:nvPr>
        </p:nvSpPr>
        <p:spPr>
          <a:xfrm>
            <a:off x="815750" y="1401948"/>
            <a:ext cx="5280250" cy="2550292"/>
          </a:xfrm>
          <a:prstGeom prst="rect">
            <a:avLst/>
          </a:prstGeom>
        </p:spPr>
        <p:txBody>
          <a:bodyPr/>
          <a:lstStyle/>
          <a:p>
            <a:pPr marL="0" indent="0" algn="just">
              <a:lnSpc>
                <a:spcPct val="100000"/>
              </a:lnSpc>
              <a:spcBef>
                <a:spcPts val="600"/>
              </a:spcBef>
            </a:pPr>
            <a:r>
              <a:rPr lang="pt-PT" sz="2200" dirty="0"/>
              <a:t>A </a:t>
            </a:r>
            <a:r>
              <a:rPr lang="pt-PT" sz="2200" i="1" dirty="0" err="1"/>
              <a:t>Farming</a:t>
            </a:r>
            <a:r>
              <a:rPr lang="pt-PT" sz="2200" i="1" dirty="0"/>
              <a:t> for </a:t>
            </a:r>
            <a:r>
              <a:rPr lang="pt-PT" sz="2200" i="1" dirty="0" err="1"/>
              <a:t>Nature</a:t>
            </a:r>
            <a:r>
              <a:rPr lang="pt-PT" sz="2200" i="1" dirty="0"/>
              <a:t> </a:t>
            </a:r>
            <a:r>
              <a:rPr lang="pt-PT" sz="2200" dirty="0"/>
              <a:t>tem alguns recursos excelentes para os agricultores interessados em proteger a biodiversidade nas suas terras. </a:t>
            </a:r>
          </a:p>
          <a:p>
            <a:pPr marL="0" indent="0" algn="just">
              <a:lnSpc>
                <a:spcPct val="100000"/>
              </a:lnSpc>
              <a:spcBef>
                <a:spcPts val="600"/>
              </a:spcBef>
            </a:pPr>
            <a:r>
              <a:rPr lang="pt-PT" sz="2200" dirty="0"/>
              <a:t>Estes diapositivos partilham as suas orientações para a manutenção das sebes para a biodiversidade! </a:t>
            </a:r>
          </a:p>
          <a:p>
            <a:pPr marL="0" indent="0" algn="just">
              <a:lnSpc>
                <a:spcPct val="100000"/>
              </a:lnSpc>
              <a:spcBef>
                <a:spcPts val="600"/>
              </a:spcBef>
            </a:pPr>
            <a:r>
              <a:rPr lang="pt-PT" sz="2200" dirty="0"/>
              <a:t>Mais informações disponíveis no sítio Web:</a:t>
            </a:r>
            <a:endParaRPr lang="en-US" sz="2200" dirty="0"/>
          </a:p>
        </p:txBody>
      </p:sp>
      <p:sp>
        <p:nvSpPr>
          <p:cNvPr id="4" name="Text Placeholder 3">
            <a:extLst>
              <a:ext uri="{FF2B5EF4-FFF2-40B4-BE49-F238E27FC236}">
                <a16:creationId xmlns:a16="http://schemas.microsoft.com/office/drawing/2014/main" id="{40EDA134-70F1-C346-A124-7880EF1582DA}"/>
              </a:ext>
            </a:extLst>
          </p:cNvPr>
          <p:cNvSpPr>
            <a:spLocks noGrp="1"/>
          </p:cNvSpPr>
          <p:nvPr>
            <p:ph type="body" sz="quarter" idx="16"/>
          </p:nvPr>
        </p:nvSpPr>
        <p:spPr>
          <a:xfrm>
            <a:off x="815751" y="569719"/>
            <a:ext cx="10479218" cy="803654"/>
          </a:xfrm>
          <a:prstGeom prst="rect">
            <a:avLst/>
          </a:prstGeom>
        </p:spPr>
        <p:txBody>
          <a:bodyPr/>
          <a:lstStyle/>
          <a:p>
            <a:r>
              <a:rPr lang="en-US" dirty="0" err="1"/>
              <a:t>Gestão</a:t>
            </a:r>
            <a:r>
              <a:rPr lang="en-US" dirty="0"/>
              <a:t> de </a:t>
            </a:r>
            <a:r>
              <a:rPr lang="en-US" dirty="0" err="1"/>
              <a:t>sebes</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85280" y="610165"/>
            <a:ext cx="4609689" cy="3492379"/>
          </a:xfrm>
          <a:prstGeom prst="rect">
            <a:avLst/>
          </a:prstGeom>
        </p:spPr>
      </p:pic>
      <p:sp>
        <p:nvSpPr>
          <p:cNvPr id="2" name="TextBox 1">
            <a:extLst>
              <a:ext uri="{FF2B5EF4-FFF2-40B4-BE49-F238E27FC236}">
                <a16:creationId xmlns:a16="http://schemas.microsoft.com/office/drawing/2014/main" id="{592624E8-083B-1CB1-3B90-A1088CF42C04}"/>
              </a:ext>
            </a:extLst>
          </p:cNvPr>
          <p:cNvSpPr txBox="1"/>
          <p:nvPr/>
        </p:nvSpPr>
        <p:spPr>
          <a:xfrm>
            <a:off x="6685280" y="4226178"/>
            <a:ext cx="468934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err="1">
                <a:solidFill>
                  <a:srgbClr val="EB7339"/>
                </a:solidFill>
              </a:rPr>
              <a:t>Exemplo</a:t>
            </a:r>
            <a:r>
              <a:rPr lang="en-GB" sz="1600" b="1" dirty="0">
                <a:solidFill>
                  <a:srgbClr val="EB7339"/>
                </a:solidFill>
              </a:rPr>
              <a:t> de </a:t>
            </a:r>
            <a:r>
              <a:rPr lang="en-GB" sz="1600" b="1" dirty="0" err="1">
                <a:solidFill>
                  <a:srgbClr val="EB7339"/>
                </a:solidFill>
              </a:rPr>
              <a:t>biodiversidade</a:t>
            </a:r>
            <a:r>
              <a:rPr lang="en-GB" sz="1600" b="1" dirty="0">
                <a:solidFill>
                  <a:srgbClr val="EB7339"/>
                </a:solidFill>
              </a:rPr>
              <a:t> “</a:t>
            </a:r>
            <a:r>
              <a:rPr lang="en-GB" sz="1600" b="1" dirty="0" err="1">
                <a:solidFill>
                  <a:srgbClr val="EB7339"/>
                </a:solidFill>
              </a:rPr>
              <a:t>pobre</a:t>
            </a:r>
            <a:r>
              <a:rPr lang="en-GB" sz="1600" b="1" dirty="0">
                <a:solidFill>
                  <a:srgbClr val="EB7339"/>
                </a:solidFill>
              </a:rPr>
              <a:t>” : </a:t>
            </a:r>
            <a:endParaRPr lang="en-US" sz="1600" b="1" dirty="0">
              <a:solidFill>
                <a:srgbClr val="EB7339"/>
              </a:solidFill>
              <a:cs typeface="Calibri" panose="020F0502020204030204"/>
            </a:endParaRPr>
          </a:p>
          <a:p>
            <a:pPr marL="457200" indent="-457200">
              <a:buAutoNum type="arabicPeriod"/>
            </a:pPr>
            <a:r>
              <a:rPr lang="pt-PT" sz="1600" dirty="0">
                <a:solidFill>
                  <a:srgbClr val="EB7339"/>
                </a:solidFill>
                <a:cs typeface="Calibri"/>
              </a:rPr>
              <a:t>Corte da sebe como uma caixa</a:t>
            </a:r>
          </a:p>
          <a:p>
            <a:pPr marL="457200" indent="-457200">
              <a:buAutoNum type="arabicPeriod"/>
            </a:pPr>
            <a:r>
              <a:rPr lang="pt-PT" sz="1600" dirty="0">
                <a:solidFill>
                  <a:srgbClr val="EB7339"/>
                </a:solidFill>
                <a:cs typeface="Calibri"/>
              </a:rPr>
              <a:t>Espécies mono</a:t>
            </a:r>
          </a:p>
          <a:p>
            <a:pPr marL="457200" indent="-457200">
              <a:buAutoNum type="arabicPeriod"/>
            </a:pPr>
            <a:r>
              <a:rPr lang="pt-PT" sz="1600" dirty="0">
                <a:solidFill>
                  <a:srgbClr val="EB7339"/>
                </a:solidFill>
                <a:cs typeface="Calibri"/>
              </a:rPr>
              <a:t>Lacunas</a:t>
            </a:r>
          </a:p>
          <a:p>
            <a:pPr marL="457200" indent="-457200">
              <a:buAutoNum type="arabicPeriod"/>
            </a:pPr>
            <a:r>
              <a:rPr lang="pt-PT" sz="1600" dirty="0">
                <a:solidFill>
                  <a:srgbClr val="EB7339"/>
                </a:solidFill>
                <a:cs typeface="Calibri"/>
              </a:rPr>
              <a:t>Sem flores ou bagas</a:t>
            </a:r>
          </a:p>
          <a:p>
            <a:pPr marL="457200" indent="-457200">
              <a:buAutoNum type="arabicPeriod"/>
            </a:pPr>
            <a:r>
              <a:rPr lang="pt-PT" sz="1600" dirty="0">
                <a:solidFill>
                  <a:srgbClr val="EB7339"/>
                </a:solidFill>
                <a:cs typeface="Calibri"/>
              </a:rPr>
              <a:t>Sem habitat de nidificação ou abrigo</a:t>
            </a:r>
          </a:p>
          <a:p>
            <a:pPr marL="457200" indent="-457200">
              <a:buAutoNum type="arabicPeriod"/>
            </a:pPr>
            <a:r>
              <a:rPr lang="pt-PT" sz="1600" dirty="0">
                <a:solidFill>
                  <a:srgbClr val="EB7339"/>
                </a:solidFill>
                <a:cs typeface="Calibri"/>
              </a:rPr>
              <a:t>Não há abrigo ou sombra para o gado</a:t>
            </a:r>
          </a:p>
          <a:p>
            <a:pPr marL="457200" indent="-457200">
              <a:buAutoNum type="arabicPeriod"/>
            </a:pPr>
            <a:r>
              <a:rPr lang="pt-PT" sz="1600" dirty="0">
                <a:solidFill>
                  <a:srgbClr val="EB7339"/>
                </a:solidFill>
                <a:cs typeface="Calibri"/>
              </a:rPr>
              <a:t>Pulverização ao lado da sebe</a:t>
            </a:r>
            <a:endParaRPr lang="en-GB" sz="1600" dirty="0">
              <a:solidFill>
                <a:srgbClr val="EB7339"/>
              </a:solidFill>
              <a:cs typeface="Calibri"/>
            </a:endParaRPr>
          </a:p>
        </p:txBody>
      </p:sp>
      <p:sp>
        <p:nvSpPr>
          <p:cNvPr id="7" name="CuadroTexto 6">
            <a:extLst>
              <a:ext uri="{FF2B5EF4-FFF2-40B4-BE49-F238E27FC236}">
                <a16:creationId xmlns:a16="http://schemas.microsoft.com/office/drawing/2014/main" id="{06B96EAA-B05F-8220-D2CB-9191DD3BCEE7}"/>
              </a:ext>
            </a:extLst>
          </p:cNvPr>
          <p:cNvSpPr txBox="1"/>
          <p:nvPr/>
        </p:nvSpPr>
        <p:spPr>
          <a:xfrm>
            <a:off x="2323806" y="4728527"/>
            <a:ext cx="3772194" cy="523220"/>
          </a:xfrm>
          <a:prstGeom prst="rect">
            <a:avLst/>
          </a:prstGeom>
          <a:noFill/>
        </p:spPr>
        <p:txBody>
          <a:bodyPr wrap="square">
            <a:spAutoFit/>
          </a:bodyPr>
          <a:lstStyle/>
          <a:p>
            <a:r>
              <a:rPr lang="en-US" sz="1400" dirty="0">
                <a:hlinkClick r:id="rId3"/>
              </a:rPr>
              <a:t>https://www.farmingfornature.ie/resources/best-practice-guides/hedgerow-management/</a:t>
            </a:r>
            <a:r>
              <a:rPr lang="en-US" sz="1400" dirty="0"/>
              <a:t> </a:t>
            </a:r>
            <a:endParaRPr lang="pt-PT" sz="1400" dirty="0"/>
          </a:p>
        </p:txBody>
      </p:sp>
      <p:pic>
        <p:nvPicPr>
          <p:cNvPr id="8" name="Gráfico 7" descr="Flecha: curva ligera con relleno sólido">
            <a:extLst>
              <a:ext uri="{FF2B5EF4-FFF2-40B4-BE49-F238E27FC236}">
                <a16:creationId xmlns:a16="http://schemas.microsoft.com/office/drawing/2014/main" id="{E6044149-2F8D-54AD-453D-19D07FD3F7B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688563">
            <a:off x="1684349" y="4500406"/>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98335526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b="28375"/>
          <a:stretch/>
        </p:blipFill>
        <p:spPr>
          <a:xfrm>
            <a:off x="723060" y="3455300"/>
            <a:ext cx="5242803" cy="297940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1146" y="530829"/>
            <a:ext cx="5037659" cy="3796477"/>
          </a:xfrm>
          <a:prstGeom prst="rect">
            <a:avLst/>
          </a:prstGeom>
        </p:spPr>
      </p:pic>
      <p:sp>
        <p:nvSpPr>
          <p:cNvPr id="2" name="TextBox 1">
            <a:extLst>
              <a:ext uri="{FF2B5EF4-FFF2-40B4-BE49-F238E27FC236}">
                <a16:creationId xmlns:a16="http://schemas.microsoft.com/office/drawing/2014/main" id="{B834C925-95A7-789A-51C0-23F92CDA347B}"/>
              </a:ext>
            </a:extLst>
          </p:cNvPr>
          <p:cNvSpPr txBox="1"/>
          <p:nvPr/>
        </p:nvSpPr>
        <p:spPr>
          <a:xfrm>
            <a:off x="6671013" y="4428932"/>
            <a:ext cx="479792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err="1">
                <a:solidFill>
                  <a:srgbClr val="EB7339"/>
                </a:solidFill>
              </a:rPr>
              <a:t>Exemplo</a:t>
            </a:r>
            <a:r>
              <a:rPr lang="en-GB" sz="1600" b="1" dirty="0">
                <a:solidFill>
                  <a:srgbClr val="EB7339"/>
                </a:solidFill>
              </a:rPr>
              <a:t> de </a:t>
            </a:r>
            <a:r>
              <a:rPr lang="en-GB" sz="1600" b="1" dirty="0" err="1">
                <a:solidFill>
                  <a:srgbClr val="EB7339"/>
                </a:solidFill>
              </a:rPr>
              <a:t>biodiversidade</a:t>
            </a:r>
            <a:r>
              <a:rPr lang="en-GB" sz="1600" b="1" dirty="0">
                <a:solidFill>
                  <a:srgbClr val="EB7339"/>
                </a:solidFill>
              </a:rPr>
              <a:t> </a:t>
            </a:r>
            <a:r>
              <a:rPr lang="en-GB" sz="1600" b="1" dirty="0" err="1">
                <a:solidFill>
                  <a:srgbClr val="EB7339"/>
                </a:solidFill>
              </a:rPr>
              <a:t>moderada</a:t>
            </a:r>
            <a:r>
              <a:rPr lang="en-GB" sz="1600" b="1" dirty="0">
                <a:solidFill>
                  <a:srgbClr val="EB7339"/>
                </a:solidFill>
              </a:rPr>
              <a:t> </a:t>
            </a:r>
          </a:p>
          <a:p>
            <a:pPr marL="342900" indent="-342900">
              <a:buAutoNum type="arabicPeriod"/>
            </a:pPr>
            <a:r>
              <a:rPr lang="pt-PT" sz="1600" dirty="0">
                <a:solidFill>
                  <a:srgbClr val="EB7339"/>
                </a:solidFill>
                <a:cs typeface="Calibri"/>
              </a:rPr>
              <a:t>Abrigo ocasional e sombra para o gado</a:t>
            </a:r>
          </a:p>
          <a:p>
            <a:pPr marL="342900" indent="-342900">
              <a:buAutoNum type="arabicPeriod"/>
            </a:pPr>
            <a:r>
              <a:rPr lang="pt-PT" sz="1600" dirty="0">
                <a:solidFill>
                  <a:srgbClr val="EB7339"/>
                </a:solidFill>
                <a:cs typeface="Calibri"/>
              </a:rPr>
              <a:t>Pastoreio até à sebe </a:t>
            </a:r>
          </a:p>
          <a:p>
            <a:pPr marL="342900" indent="-342900">
              <a:buAutoNum type="arabicPeriod"/>
            </a:pPr>
            <a:r>
              <a:rPr lang="pt-PT" sz="1600" dirty="0">
                <a:solidFill>
                  <a:srgbClr val="EB7339"/>
                </a:solidFill>
                <a:cs typeface="Calibri"/>
              </a:rPr>
              <a:t>Permitir algumas flores silvestres na Primavera e bagas no Outono</a:t>
            </a:r>
          </a:p>
          <a:p>
            <a:pPr marL="342900" indent="-342900">
              <a:buAutoNum type="arabicPeriod"/>
            </a:pPr>
            <a:r>
              <a:rPr lang="pt-PT" sz="1600" dirty="0">
                <a:solidFill>
                  <a:srgbClr val="EB7339"/>
                </a:solidFill>
                <a:cs typeface="Calibri"/>
              </a:rPr>
              <a:t>Corte em rotações de 2-3 anos. A - moldado onde apropriado para incentivar a vegetação rasteira.</a:t>
            </a:r>
            <a:endParaRPr lang="en-GB" sz="1600" dirty="0">
              <a:solidFill>
                <a:srgbClr val="EB7339"/>
              </a:solidFill>
              <a:cs typeface="Calibri"/>
            </a:endParaRPr>
          </a:p>
        </p:txBody>
      </p:sp>
      <p:sp>
        <p:nvSpPr>
          <p:cNvPr id="3" name="TextBox 2">
            <a:extLst>
              <a:ext uri="{FF2B5EF4-FFF2-40B4-BE49-F238E27FC236}">
                <a16:creationId xmlns:a16="http://schemas.microsoft.com/office/drawing/2014/main" id="{F5C74265-3FD6-0AFE-FF78-6AAFA7E06235}"/>
              </a:ext>
            </a:extLst>
          </p:cNvPr>
          <p:cNvSpPr txBox="1"/>
          <p:nvPr/>
        </p:nvSpPr>
        <p:spPr>
          <a:xfrm>
            <a:off x="723061" y="601934"/>
            <a:ext cx="5372939"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err="1">
                <a:solidFill>
                  <a:srgbClr val="EB7339"/>
                </a:solidFill>
              </a:rPr>
              <a:t>Exemplo</a:t>
            </a:r>
            <a:r>
              <a:rPr lang="en-GB" sz="1600" b="1" dirty="0">
                <a:solidFill>
                  <a:srgbClr val="EB7339"/>
                </a:solidFill>
              </a:rPr>
              <a:t> de boa </a:t>
            </a:r>
            <a:r>
              <a:rPr lang="en-GB" sz="1600" b="1" dirty="0" err="1">
                <a:solidFill>
                  <a:srgbClr val="EB7339"/>
                </a:solidFill>
              </a:rPr>
              <a:t>biodiversidade</a:t>
            </a:r>
            <a:r>
              <a:rPr lang="en-GB" sz="1600" b="1" dirty="0">
                <a:solidFill>
                  <a:srgbClr val="EB7339"/>
                </a:solidFill>
              </a:rPr>
              <a:t> </a:t>
            </a:r>
          </a:p>
          <a:p>
            <a:pPr marL="342900" indent="-342900">
              <a:buAutoNum type="arabicPeriod"/>
            </a:pPr>
            <a:r>
              <a:rPr lang="pt-PT" sz="1600" dirty="0">
                <a:solidFill>
                  <a:srgbClr val="EB7339"/>
                </a:solidFill>
              </a:rPr>
              <a:t>Vedação temporária durante o período de floração principal e pastoreio no final do Verão, segundo a rotação.</a:t>
            </a:r>
          </a:p>
          <a:p>
            <a:pPr marL="342900" indent="-342900">
              <a:buAutoNum type="arabicPeriod"/>
            </a:pPr>
            <a:r>
              <a:rPr lang="pt-PT" sz="1600" dirty="0">
                <a:solidFill>
                  <a:srgbClr val="EB7339"/>
                </a:solidFill>
              </a:rPr>
              <a:t>Quando a sebe estiver completamente madura, permitir que o gado pastoreie para manter o rasto do mato invasor </a:t>
            </a:r>
          </a:p>
          <a:p>
            <a:pPr marL="342900" indent="-342900">
              <a:buAutoNum type="arabicPeriod"/>
            </a:pPr>
            <a:r>
              <a:rPr lang="pt-PT" sz="1600" dirty="0">
                <a:solidFill>
                  <a:srgbClr val="EB7339"/>
                </a:solidFill>
              </a:rPr>
              <a:t>Flores na Primavera, bagas no Outono</a:t>
            </a:r>
          </a:p>
          <a:p>
            <a:pPr marL="342900" indent="-342900">
              <a:buAutoNum type="arabicPeriod"/>
            </a:pPr>
            <a:r>
              <a:rPr lang="pt-PT" sz="1600" dirty="0">
                <a:solidFill>
                  <a:srgbClr val="EB7339"/>
                </a:solidFill>
              </a:rPr>
              <a:t>Ampla sombra e abrigo para o gado </a:t>
            </a:r>
          </a:p>
          <a:p>
            <a:pPr marL="342900" indent="-342900">
              <a:buAutoNum type="arabicPeriod"/>
            </a:pPr>
            <a:r>
              <a:rPr lang="pt-PT" sz="1600" dirty="0">
                <a:solidFill>
                  <a:srgbClr val="EB7339"/>
                </a:solidFill>
              </a:rPr>
              <a:t>Deixar crescer para cima e para fora</a:t>
            </a:r>
          </a:p>
          <a:p>
            <a:pPr marL="342900" indent="-342900">
              <a:buAutoNum type="arabicPeriod"/>
            </a:pPr>
            <a:r>
              <a:rPr lang="pt-PT" sz="1600" dirty="0">
                <a:solidFill>
                  <a:srgbClr val="EB7339"/>
                </a:solidFill>
              </a:rPr>
              <a:t>Boa diversidade de espécies arbóreas </a:t>
            </a:r>
          </a:p>
          <a:p>
            <a:pPr marL="342900" indent="-342900">
              <a:buAutoNum type="arabicPeriod"/>
            </a:pPr>
            <a:r>
              <a:rPr lang="pt-PT" sz="1600" dirty="0">
                <a:solidFill>
                  <a:srgbClr val="EB7339"/>
                </a:solidFill>
              </a:rPr>
              <a:t>Cortadas em secções apenas durante um longo período</a:t>
            </a:r>
          </a:p>
          <a:p>
            <a:pPr marL="342900" indent="-342900">
              <a:buAutoNum type="arabicPeriod"/>
            </a:pPr>
            <a:r>
              <a:rPr lang="pt-PT" sz="1600" dirty="0">
                <a:solidFill>
                  <a:srgbClr val="EB7339"/>
                </a:solidFill>
              </a:rPr>
              <a:t>Colocação de sebes </a:t>
            </a:r>
            <a:endParaRPr lang="en-GB" sz="1600" dirty="0">
              <a:solidFill>
                <a:srgbClr val="EB7339"/>
              </a:solidFill>
              <a:cs typeface="Calibri"/>
            </a:endParaRPr>
          </a:p>
        </p:txBody>
      </p:sp>
    </p:spTree>
    <p:extLst>
      <p:ext uri="{BB962C8B-B14F-4D97-AF65-F5344CB8AC3E}">
        <p14:creationId xmlns:p14="http://schemas.microsoft.com/office/powerpoint/2010/main" val="197719886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2DA40B15-9ED2-9949-818C-BA825C703A62}"/>
              </a:ext>
            </a:extLst>
          </p:cNvPr>
          <p:cNvSpPr>
            <a:spLocks noGrp="1"/>
          </p:cNvSpPr>
          <p:nvPr>
            <p:ph type="body" sz="quarter" idx="19"/>
          </p:nvPr>
        </p:nvSpPr>
        <p:spPr>
          <a:xfrm>
            <a:off x="2468879" y="2432504"/>
            <a:ext cx="7254240" cy="1985691"/>
          </a:xfrm>
        </p:spPr>
        <p:txBody>
          <a:bodyPr/>
          <a:lstStyle/>
          <a:p>
            <a:r>
              <a:rPr lang="pt-PT" dirty="0"/>
              <a:t>A ciência cidadã é a investigação levada a cabo por membros do público que se voluntariam para recolher dados científicos.</a:t>
            </a:r>
            <a:endParaRPr lang="en-US" dirty="0"/>
          </a:p>
        </p:txBody>
      </p:sp>
      <p:pic>
        <p:nvPicPr>
          <p:cNvPr id="23" name="Picture Placeholder 22">
            <a:extLst>
              <a:ext uri="{FF2B5EF4-FFF2-40B4-BE49-F238E27FC236}">
                <a16:creationId xmlns:a16="http://schemas.microsoft.com/office/drawing/2014/main" id="{867D59D7-723D-1948-BC77-49C2183C8269}"/>
              </a:ext>
            </a:extLst>
          </p:cNvPr>
          <p:cNvPicPr>
            <a:picLocks noGrp="1" noChangeAspect="1"/>
          </p:cNvPicPr>
          <p:nvPr>
            <p:ph type="pic" sz="quarter" idx="20"/>
          </p:nvPr>
        </p:nvPicPr>
        <p:blipFill>
          <a:blip r:embed="rId2"/>
          <a:srcRect t="7748" b="7748"/>
          <a:stretch>
            <a:fillRect/>
          </a:stretch>
        </p:blipFill>
        <p:spPr/>
      </p:pic>
    </p:spTree>
    <p:extLst>
      <p:ext uri="{BB962C8B-B14F-4D97-AF65-F5344CB8AC3E}">
        <p14:creationId xmlns:p14="http://schemas.microsoft.com/office/powerpoint/2010/main" val="141309933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o Texto 1">
            <a:extLst>
              <a:ext uri="{FF2B5EF4-FFF2-40B4-BE49-F238E27FC236}">
                <a16:creationId xmlns:a16="http://schemas.microsoft.com/office/drawing/2014/main" id="{C3DBDB17-2CF4-45D7-8202-DE55E9AFC50F}"/>
              </a:ext>
            </a:extLst>
          </p:cNvPr>
          <p:cNvSpPr>
            <a:spLocks noGrp="1"/>
          </p:cNvSpPr>
          <p:nvPr>
            <p:ph type="body" sz="quarter" idx="10"/>
          </p:nvPr>
        </p:nvSpPr>
        <p:spPr>
          <a:xfrm>
            <a:off x="1067007" y="309794"/>
            <a:ext cx="8563898" cy="554885"/>
          </a:xfrm>
        </p:spPr>
        <p:txBody>
          <a:bodyPr/>
          <a:lstStyle/>
          <a:p>
            <a:r>
              <a:rPr lang="pt-PT" dirty="0"/>
              <a:t>Começar a trabalhar com a ciência cidadã </a:t>
            </a:r>
          </a:p>
        </p:txBody>
      </p:sp>
      <p:sp>
        <p:nvSpPr>
          <p:cNvPr id="3" name="Text Placeholder 2">
            <a:extLst>
              <a:ext uri="{FF2B5EF4-FFF2-40B4-BE49-F238E27FC236}">
                <a16:creationId xmlns:a16="http://schemas.microsoft.com/office/drawing/2014/main" id="{062B34AE-A413-422C-8151-FE66D6426A28}"/>
              </a:ext>
            </a:extLst>
          </p:cNvPr>
          <p:cNvSpPr txBox="1">
            <a:spLocks/>
          </p:cNvSpPr>
          <p:nvPr/>
        </p:nvSpPr>
        <p:spPr>
          <a:xfrm>
            <a:off x="1111044" y="1386348"/>
            <a:ext cx="10273029" cy="460697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dirty="0">
              <a:solidFill>
                <a:srgbClr val="000000"/>
              </a:solidFill>
              <a:latin typeface="Calibri" panose="020F0502020204030204" pitchFamily="34" charset="0"/>
            </a:endParaRPr>
          </a:p>
        </p:txBody>
      </p:sp>
      <p:sp>
        <p:nvSpPr>
          <p:cNvPr id="5" name="TextBox 4"/>
          <p:cNvSpPr txBox="1"/>
          <p:nvPr/>
        </p:nvSpPr>
        <p:spPr>
          <a:xfrm>
            <a:off x="1067007" y="956352"/>
            <a:ext cx="5394753" cy="5647700"/>
          </a:xfrm>
          <a:prstGeom prst="rect">
            <a:avLst/>
          </a:prstGeom>
          <a:noFill/>
        </p:spPr>
        <p:txBody>
          <a:bodyPr wrap="square" rtlCol="0">
            <a:spAutoFit/>
          </a:bodyPr>
          <a:lstStyle/>
          <a:p>
            <a:pPr algn="just">
              <a:spcBef>
                <a:spcPts val="600"/>
              </a:spcBef>
            </a:pPr>
            <a:r>
              <a:rPr lang="pt-PT" sz="2400" dirty="0">
                <a:solidFill>
                  <a:srgbClr val="000000"/>
                </a:solidFill>
                <a:latin typeface="Calibri" panose="020F0502020204030204" pitchFamily="34" charset="0"/>
              </a:rPr>
              <a:t>Procure na sua localidade, fale com a sua comunidade.</a:t>
            </a:r>
          </a:p>
          <a:p>
            <a:pPr algn="just">
              <a:spcBef>
                <a:spcPts val="600"/>
              </a:spcBef>
            </a:pPr>
            <a:r>
              <a:rPr lang="pt-PT" sz="2400" dirty="0">
                <a:solidFill>
                  <a:srgbClr val="000000"/>
                </a:solidFill>
                <a:latin typeface="Calibri" panose="020F0502020204030204" pitchFamily="34" charset="0"/>
              </a:rPr>
              <a:t>Decida quais as espécies ou habitats locais que gostaria de registar.</a:t>
            </a:r>
          </a:p>
          <a:p>
            <a:pPr algn="just">
              <a:spcBef>
                <a:spcPts val="600"/>
              </a:spcBef>
            </a:pPr>
            <a:r>
              <a:rPr lang="pt-PT" sz="2400" dirty="0">
                <a:solidFill>
                  <a:srgbClr val="000000"/>
                </a:solidFill>
                <a:latin typeface="Calibri" panose="020F0502020204030204" pitchFamily="34" charset="0"/>
              </a:rPr>
              <a:t>Descubra que tipo de apoio ou orientação pode obter. Muitas organizações apoiam os cientistas cidadãos com formação e recursos!</a:t>
            </a:r>
          </a:p>
          <a:p>
            <a:pPr algn="just">
              <a:spcBef>
                <a:spcPts val="600"/>
              </a:spcBef>
            </a:pPr>
            <a:r>
              <a:rPr lang="pt-PT" sz="2400" dirty="0">
                <a:solidFill>
                  <a:srgbClr val="000000"/>
                </a:solidFill>
                <a:latin typeface="Calibri" panose="020F0502020204030204" pitchFamily="34" charset="0"/>
              </a:rPr>
              <a:t>Organize-se - escolha os seus objetivos, as suas funções, os seus prazos e métodos. </a:t>
            </a:r>
          </a:p>
          <a:p>
            <a:pPr algn="just">
              <a:spcBef>
                <a:spcPts val="600"/>
              </a:spcBef>
            </a:pPr>
            <a:r>
              <a:rPr lang="pt-PT" sz="2400" dirty="0">
                <a:solidFill>
                  <a:srgbClr val="000000"/>
                </a:solidFill>
                <a:latin typeface="Calibri" panose="020F0502020204030204" pitchFamily="34" charset="0"/>
              </a:rPr>
              <a:t>Aprenda a registar corretamente e a partilhar os seus dados.</a:t>
            </a:r>
          </a:p>
          <a:p>
            <a:pPr algn="just">
              <a:spcBef>
                <a:spcPts val="600"/>
              </a:spcBef>
            </a:pPr>
            <a:r>
              <a:rPr lang="pt-PT" sz="2400" dirty="0">
                <a:solidFill>
                  <a:srgbClr val="000000"/>
                </a:solidFill>
                <a:latin typeface="Calibri" panose="020F0502020204030204" pitchFamily="34" charset="0"/>
              </a:rPr>
              <a:t>Junte-se a uma ONG ou a um grupo de registo estabelecido.</a:t>
            </a:r>
            <a:endParaRPr lang="en-US" sz="2400" dirty="0">
              <a:solidFill>
                <a:srgbClr val="000000"/>
              </a:solidFill>
              <a:latin typeface="Calibri" panose="020F0502020204030204" pitchFamily="34" charset="0"/>
            </a:endParaRPr>
          </a:p>
        </p:txBody>
      </p:sp>
      <p:sp>
        <p:nvSpPr>
          <p:cNvPr id="8" name="CuadroTexto 7">
            <a:extLst>
              <a:ext uri="{FF2B5EF4-FFF2-40B4-BE49-F238E27FC236}">
                <a16:creationId xmlns:a16="http://schemas.microsoft.com/office/drawing/2014/main" id="{C427D17A-CEF0-7F29-069C-2C73DB45EA7F}"/>
              </a:ext>
            </a:extLst>
          </p:cNvPr>
          <p:cNvSpPr txBox="1"/>
          <p:nvPr/>
        </p:nvSpPr>
        <p:spPr>
          <a:xfrm>
            <a:off x="7162800" y="1564109"/>
            <a:ext cx="4345529" cy="707886"/>
          </a:xfrm>
          <a:prstGeom prst="rect">
            <a:avLst/>
          </a:prstGeom>
          <a:noFill/>
        </p:spPr>
        <p:txBody>
          <a:bodyPr wrap="square">
            <a:spAutoFit/>
          </a:bodyPr>
          <a:lstStyle/>
          <a:p>
            <a:pPr algn="just">
              <a:spcBef>
                <a:spcPts val="600"/>
              </a:spcBef>
            </a:pPr>
            <a:r>
              <a:rPr lang="pt-PT" sz="2000" dirty="0">
                <a:solidFill>
                  <a:srgbClr val="000000"/>
                </a:solidFill>
                <a:latin typeface="Calibri" panose="020F0502020204030204" pitchFamily="34" charset="0"/>
              </a:rPr>
              <a:t>Mantenha-se atento/a às iniciativas que a </a:t>
            </a:r>
            <a:r>
              <a:rPr lang="pt-PT" sz="2000" dirty="0" err="1">
                <a:solidFill>
                  <a:srgbClr val="000000"/>
                </a:solidFill>
                <a:latin typeface="Calibri" panose="020F0502020204030204" pitchFamily="34" charset="0"/>
              </a:rPr>
              <a:t>Wilder</a:t>
            </a:r>
            <a:r>
              <a:rPr lang="pt-PT" sz="2000" dirty="0">
                <a:solidFill>
                  <a:srgbClr val="000000"/>
                </a:solidFill>
                <a:latin typeface="Calibri" panose="020F0502020204030204" pitchFamily="34" charset="0"/>
              </a:rPr>
              <a:t> vai assinalando! </a:t>
            </a:r>
          </a:p>
        </p:txBody>
      </p:sp>
      <p:sp>
        <p:nvSpPr>
          <p:cNvPr id="9" name="CuadroTexto 8">
            <a:extLst>
              <a:ext uri="{FF2B5EF4-FFF2-40B4-BE49-F238E27FC236}">
                <a16:creationId xmlns:a16="http://schemas.microsoft.com/office/drawing/2014/main" id="{98CC50F5-A958-625B-2804-84C8DC6D0663}"/>
              </a:ext>
            </a:extLst>
          </p:cNvPr>
          <p:cNvSpPr txBox="1"/>
          <p:nvPr/>
        </p:nvSpPr>
        <p:spPr>
          <a:xfrm>
            <a:off x="8262209" y="5839432"/>
            <a:ext cx="3246120" cy="307777"/>
          </a:xfrm>
          <a:prstGeom prst="rect">
            <a:avLst/>
          </a:prstGeom>
          <a:noFill/>
        </p:spPr>
        <p:txBody>
          <a:bodyPr wrap="square">
            <a:spAutoFit/>
          </a:bodyPr>
          <a:lstStyle/>
          <a:p>
            <a:r>
              <a:rPr lang="pt-PT" sz="1400" dirty="0">
                <a:hlinkClick r:id="rId2"/>
              </a:rPr>
              <a:t>Arquivo de Seja um naturalista - </a:t>
            </a:r>
            <a:r>
              <a:rPr lang="pt-PT" sz="1400" dirty="0" err="1">
                <a:hlinkClick r:id="rId2"/>
              </a:rPr>
              <a:t>Wilder</a:t>
            </a:r>
            <a:endParaRPr lang="pt-PT" sz="1400" dirty="0"/>
          </a:p>
        </p:txBody>
      </p:sp>
      <p:pic>
        <p:nvPicPr>
          <p:cNvPr id="10" name="Imagen 9">
            <a:extLst>
              <a:ext uri="{FF2B5EF4-FFF2-40B4-BE49-F238E27FC236}">
                <a16:creationId xmlns:a16="http://schemas.microsoft.com/office/drawing/2014/main" id="{F0C533E7-3D27-5E7D-D2F5-05D63331FC59}"/>
              </a:ext>
            </a:extLst>
          </p:cNvPr>
          <p:cNvPicPr>
            <a:picLocks noChangeAspect="1"/>
          </p:cNvPicPr>
          <p:nvPr/>
        </p:nvPicPr>
        <p:blipFill>
          <a:blip r:embed="rId3"/>
          <a:stretch>
            <a:fillRect/>
          </a:stretch>
        </p:blipFill>
        <p:spPr>
          <a:xfrm>
            <a:off x="7233920" y="2544536"/>
            <a:ext cx="4274409" cy="3187633"/>
          </a:xfrm>
          <a:prstGeom prst="rect">
            <a:avLst/>
          </a:prstGeom>
          <a:effectLst>
            <a:outerShdw blurRad="50800" dist="38100" dir="5400000" algn="t" rotWithShape="0">
              <a:prstClr val="black">
                <a:alpha val="40000"/>
              </a:prstClr>
            </a:outerShdw>
          </a:effectLst>
        </p:spPr>
      </p:pic>
      <p:pic>
        <p:nvPicPr>
          <p:cNvPr id="11" name="Gráfico 10" descr="Flecha: curva ligera con relleno sólido">
            <a:extLst>
              <a:ext uri="{FF2B5EF4-FFF2-40B4-BE49-F238E27FC236}">
                <a16:creationId xmlns:a16="http://schemas.microsoft.com/office/drawing/2014/main" id="{D6A41E98-5446-2AA3-58DF-AF8F54E5A0D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688563">
            <a:off x="7597405" y="5648503"/>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30290069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0EDA134-70F1-C346-A124-7880EF1582DA}"/>
              </a:ext>
            </a:extLst>
          </p:cNvPr>
          <p:cNvSpPr>
            <a:spLocks noGrp="1"/>
          </p:cNvSpPr>
          <p:nvPr>
            <p:ph type="body" sz="quarter" idx="16"/>
          </p:nvPr>
        </p:nvSpPr>
        <p:spPr>
          <a:xfrm>
            <a:off x="856391" y="644014"/>
            <a:ext cx="10479218" cy="803654"/>
          </a:xfrm>
          <a:prstGeom prst="rect">
            <a:avLst/>
          </a:prstGeom>
        </p:spPr>
        <p:txBody>
          <a:bodyPr/>
          <a:lstStyle/>
          <a:p>
            <a:r>
              <a:rPr lang="en-US" dirty="0" err="1"/>
              <a:t>Ciência</a:t>
            </a:r>
            <a:r>
              <a:rPr lang="en-US" dirty="0"/>
              <a:t> </a:t>
            </a:r>
            <a:r>
              <a:rPr lang="en-US" dirty="0" err="1"/>
              <a:t>cidadã</a:t>
            </a:r>
            <a:r>
              <a:rPr lang="en-US" dirty="0"/>
              <a:t> </a:t>
            </a:r>
            <a:r>
              <a:rPr lang="en-US" dirty="0" err="1"/>
              <a:t>na</a:t>
            </a:r>
            <a:r>
              <a:rPr lang="en-US" dirty="0"/>
              <a:t> </a:t>
            </a:r>
            <a:r>
              <a:rPr lang="en-US" dirty="0" err="1"/>
              <a:t>área</a:t>
            </a:r>
            <a:r>
              <a:rPr lang="en-US" dirty="0"/>
              <a:t> da </a:t>
            </a:r>
            <a:r>
              <a:rPr lang="en-US" dirty="0" err="1"/>
              <a:t>biodiversidade</a:t>
            </a:r>
            <a:r>
              <a:rPr lang="en-US" dirty="0"/>
              <a:t> </a:t>
            </a:r>
            <a:r>
              <a:rPr lang="en-US" dirty="0" err="1"/>
              <a:t>em</a:t>
            </a:r>
            <a:r>
              <a:rPr lang="en-US" dirty="0"/>
              <a:t> Portugal: </a:t>
            </a:r>
            <a:r>
              <a:rPr lang="en-US" dirty="0" err="1"/>
              <a:t>exemplos</a:t>
            </a:r>
            <a:endParaRPr lang="en-US" dirty="0"/>
          </a:p>
        </p:txBody>
      </p:sp>
      <p:pic>
        <p:nvPicPr>
          <p:cNvPr id="9" name="Imagen 8">
            <a:extLst>
              <a:ext uri="{FF2B5EF4-FFF2-40B4-BE49-F238E27FC236}">
                <a16:creationId xmlns:a16="http://schemas.microsoft.com/office/drawing/2014/main" id="{B99AD9BF-73F2-C9D6-515A-C129578871B0}"/>
              </a:ext>
            </a:extLst>
          </p:cNvPr>
          <p:cNvPicPr>
            <a:picLocks noChangeAspect="1"/>
          </p:cNvPicPr>
          <p:nvPr/>
        </p:nvPicPr>
        <p:blipFill>
          <a:blip r:embed="rId2"/>
          <a:stretch>
            <a:fillRect/>
          </a:stretch>
        </p:blipFill>
        <p:spPr>
          <a:xfrm>
            <a:off x="856391" y="1774560"/>
            <a:ext cx="4460240" cy="2195772"/>
          </a:xfrm>
          <a:prstGeom prst="rect">
            <a:avLst/>
          </a:prstGeom>
          <a:effectLst>
            <a:outerShdw blurRad="50800" dist="38100" dir="5400000" algn="t" rotWithShape="0">
              <a:prstClr val="black">
                <a:alpha val="40000"/>
              </a:prstClr>
            </a:outerShdw>
          </a:effectLst>
        </p:spPr>
      </p:pic>
      <p:sp>
        <p:nvSpPr>
          <p:cNvPr id="11" name="CuadroTexto 10">
            <a:extLst>
              <a:ext uri="{FF2B5EF4-FFF2-40B4-BE49-F238E27FC236}">
                <a16:creationId xmlns:a16="http://schemas.microsoft.com/office/drawing/2014/main" id="{C828B112-18D1-9AB1-E6C8-8A28FA9E0DB8}"/>
              </a:ext>
            </a:extLst>
          </p:cNvPr>
          <p:cNvSpPr txBox="1"/>
          <p:nvPr/>
        </p:nvSpPr>
        <p:spPr>
          <a:xfrm>
            <a:off x="5335428" y="2145076"/>
            <a:ext cx="1358489" cy="1169551"/>
          </a:xfrm>
          <a:prstGeom prst="rect">
            <a:avLst/>
          </a:prstGeom>
          <a:noFill/>
        </p:spPr>
        <p:txBody>
          <a:bodyPr wrap="square">
            <a:spAutoFit/>
          </a:bodyPr>
          <a:lstStyle/>
          <a:p>
            <a:r>
              <a:rPr lang="pt-PT" sz="1400" dirty="0">
                <a:hlinkClick r:id="rId3"/>
              </a:rPr>
              <a:t>Uma comunidade para naturalistas · BioDiversity4All</a:t>
            </a:r>
            <a:endParaRPr lang="pt-PT" sz="1400" dirty="0"/>
          </a:p>
        </p:txBody>
      </p:sp>
      <p:pic>
        <p:nvPicPr>
          <p:cNvPr id="13" name="Imagen 12">
            <a:extLst>
              <a:ext uri="{FF2B5EF4-FFF2-40B4-BE49-F238E27FC236}">
                <a16:creationId xmlns:a16="http://schemas.microsoft.com/office/drawing/2014/main" id="{60A13968-BC87-5A9F-9B34-C03DD40DB7EB}"/>
              </a:ext>
            </a:extLst>
          </p:cNvPr>
          <p:cNvPicPr>
            <a:picLocks noChangeAspect="1"/>
          </p:cNvPicPr>
          <p:nvPr/>
        </p:nvPicPr>
        <p:blipFill>
          <a:blip r:embed="rId4"/>
          <a:stretch>
            <a:fillRect/>
          </a:stretch>
        </p:blipFill>
        <p:spPr>
          <a:xfrm>
            <a:off x="6980331" y="2657544"/>
            <a:ext cx="4460240" cy="3211667"/>
          </a:xfrm>
          <a:prstGeom prst="rect">
            <a:avLst/>
          </a:prstGeom>
          <a:effectLst>
            <a:outerShdw blurRad="50800" dist="38100" dir="5400000" algn="t" rotWithShape="0">
              <a:prstClr val="black">
                <a:alpha val="40000"/>
              </a:prstClr>
            </a:outerShdw>
          </a:effectLst>
        </p:spPr>
      </p:pic>
      <p:sp>
        <p:nvSpPr>
          <p:cNvPr id="15" name="CuadroTexto 14">
            <a:extLst>
              <a:ext uri="{FF2B5EF4-FFF2-40B4-BE49-F238E27FC236}">
                <a16:creationId xmlns:a16="http://schemas.microsoft.com/office/drawing/2014/main" id="{8228A587-9D43-7170-049C-2CEF24C50EA8}"/>
              </a:ext>
            </a:extLst>
          </p:cNvPr>
          <p:cNvSpPr txBox="1"/>
          <p:nvPr/>
        </p:nvSpPr>
        <p:spPr>
          <a:xfrm>
            <a:off x="8849359" y="2134324"/>
            <a:ext cx="2682651" cy="523220"/>
          </a:xfrm>
          <a:prstGeom prst="rect">
            <a:avLst/>
          </a:prstGeom>
          <a:noFill/>
        </p:spPr>
        <p:txBody>
          <a:bodyPr wrap="square">
            <a:spAutoFit/>
          </a:bodyPr>
          <a:lstStyle/>
          <a:p>
            <a:pPr algn="r"/>
            <a:r>
              <a:rPr lang="pt-PT" sz="1400" dirty="0">
                <a:hlinkClick r:id="rId5"/>
              </a:rPr>
              <a:t>Homepage | Plantas Invasoras em Portugal</a:t>
            </a:r>
            <a:endParaRPr lang="pt-PT" sz="1400" dirty="0"/>
          </a:p>
        </p:txBody>
      </p:sp>
      <p:pic>
        <p:nvPicPr>
          <p:cNvPr id="16" name="Imagen 15">
            <a:extLst>
              <a:ext uri="{FF2B5EF4-FFF2-40B4-BE49-F238E27FC236}">
                <a16:creationId xmlns:a16="http://schemas.microsoft.com/office/drawing/2014/main" id="{3B1469B9-C554-E0C0-A7E2-9B157E22979A}"/>
              </a:ext>
            </a:extLst>
          </p:cNvPr>
          <p:cNvPicPr>
            <a:picLocks noChangeAspect="1"/>
          </p:cNvPicPr>
          <p:nvPr/>
        </p:nvPicPr>
        <p:blipFill>
          <a:blip r:embed="rId6"/>
          <a:stretch>
            <a:fillRect/>
          </a:stretch>
        </p:blipFill>
        <p:spPr>
          <a:xfrm>
            <a:off x="856391" y="4161778"/>
            <a:ext cx="4460240" cy="2157545"/>
          </a:xfrm>
          <a:prstGeom prst="rect">
            <a:avLst/>
          </a:prstGeom>
          <a:effectLst>
            <a:outerShdw blurRad="50800" dist="38100" dir="5400000" algn="t" rotWithShape="0">
              <a:prstClr val="black">
                <a:alpha val="40000"/>
              </a:prstClr>
            </a:outerShdw>
          </a:effectLst>
        </p:spPr>
      </p:pic>
      <p:sp>
        <p:nvSpPr>
          <p:cNvPr id="18" name="CuadroTexto 17">
            <a:extLst>
              <a:ext uri="{FF2B5EF4-FFF2-40B4-BE49-F238E27FC236}">
                <a16:creationId xmlns:a16="http://schemas.microsoft.com/office/drawing/2014/main" id="{029AAA22-1097-C9D5-773E-BEAC290EE9AF}"/>
              </a:ext>
            </a:extLst>
          </p:cNvPr>
          <p:cNvSpPr txBox="1"/>
          <p:nvPr/>
        </p:nvSpPr>
        <p:spPr>
          <a:xfrm>
            <a:off x="5316631" y="5044435"/>
            <a:ext cx="1358489" cy="1169551"/>
          </a:xfrm>
          <a:prstGeom prst="rect">
            <a:avLst/>
          </a:prstGeom>
          <a:noFill/>
        </p:spPr>
        <p:txBody>
          <a:bodyPr wrap="square">
            <a:spAutoFit/>
          </a:bodyPr>
          <a:lstStyle/>
          <a:p>
            <a:r>
              <a:rPr lang="pt-PT" sz="1400" dirty="0">
                <a:hlinkClick r:id="rId7"/>
              </a:rPr>
              <a:t>NOCTUA-Portugal: censo de aves noturnas (spea.pt)</a:t>
            </a:r>
            <a:endParaRPr lang="pt-PT" sz="1400" dirty="0"/>
          </a:p>
        </p:txBody>
      </p:sp>
      <p:pic>
        <p:nvPicPr>
          <p:cNvPr id="19" name="Gráfico 18" descr="Flecha: curva ligera con relleno sólido">
            <a:extLst>
              <a:ext uri="{FF2B5EF4-FFF2-40B4-BE49-F238E27FC236}">
                <a16:creationId xmlns:a16="http://schemas.microsoft.com/office/drawing/2014/main" id="{B449C33B-0F56-9BDE-3460-1784B3E36DA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688563">
            <a:off x="5307382" y="1640566"/>
            <a:ext cx="689631" cy="689631"/>
          </a:xfrm>
          <a:prstGeom prst="rect">
            <a:avLst/>
          </a:prstGeom>
          <a:effectLst>
            <a:outerShdw blurRad="50800" dist="38100" dir="5400000" algn="t" rotWithShape="0">
              <a:prstClr val="black">
                <a:alpha val="40000"/>
              </a:prstClr>
            </a:outerShdw>
          </a:effectLst>
        </p:spPr>
      </p:pic>
      <p:pic>
        <p:nvPicPr>
          <p:cNvPr id="20" name="Gráfico 19" descr="Flecha: curva ligera con relleno sólido">
            <a:extLst>
              <a:ext uri="{FF2B5EF4-FFF2-40B4-BE49-F238E27FC236}">
                <a16:creationId xmlns:a16="http://schemas.microsoft.com/office/drawing/2014/main" id="{18344D76-20BB-3664-23C1-16AF3E5333A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688563">
            <a:off x="5330062" y="4500251"/>
            <a:ext cx="689631" cy="689631"/>
          </a:xfrm>
          <a:prstGeom prst="rect">
            <a:avLst/>
          </a:prstGeom>
          <a:effectLst>
            <a:outerShdw blurRad="50800" dist="38100" dir="5400000" algn="t" rotWithShape="0">
              <a:prstClr val="black">
                <a:alpha val="40000"/>
              </a:prstClr>
            </a:outerShdw>
          </a:effectLst>
        </p:spPr>
      </p:pic>
      <p:pic>
        <p:nvPicPr>
          <p:cNvPr id="21" name="Gráfico 20" descr="Flecha: curva ligera con relleno sólido">
            <a:extLst>
              <a:ext uri="{FF2B5EF4-FFF2-40B4-BE49-F238E27FC236}">
                <a16:creationId xmlns:a16="http://schemas.microsoft.com/office/drawing/2014/main" id="{1E79851F-0D6C-F065-228D-EA3BBDDBF47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688563">
            <a:off x="8199332" y="1978510"/>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98530100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9E832538-F6ED-E6C8-91BD-15F01389FC4D}"/>
              </a:ext>
            </a:extLst>
          </p:cNvPr>
          <p:cNvSpPr txBox="1">
            <a:spLocks/>
          </p:cNvSpPr>
          <p:nvPr/>
        </p:nvSpPr>
        <p:spPr>
          <a:xfrm>
            <a:off x="856391" y="644014"/>
            <a:ext cx="10479218" cy="803654"/>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3600" b="1" i="0" kern="1200">
                <a:solidFill>
                  <a:srgbClr val="EB7339"/>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t>Ciência</a:t>
            </a:r>
            <a:r>
              <a:rPr lang="en-US" dirty="0"/>
              <a:t> </a:t>
            </a:r>
            <a:r>
              <a:rPr lang="en-US" dirty="0" err="1"/>
              <a:t>cidadã</a:t>
            </a:r>
            <a:r>
              <a:rPr lang="en-US" dirty="0"/>
              <a:t> </a:t>
            </a:r>
            <a:r>
              <a:rPr lang="en-US" dirty="0" err="1"/>
              <a:t>na</a:t>
            </a:r>
            <a:r>
              <a:rPr lang="en-US" dirty="0"/>
              <a:t> </a:t>
            </a:r>
            <a:r>
              <a:rPr lang="en-US" dirty="0" err="1"/>
              <a:t>área</a:t>
            </a:r>
            <a:r>
              <a:rPr lang="en-US" dirty="0"/>
              <a:t> da </a:t>
            </a:r>
            <a:r>
              <a:rPr lang="en-US" dirty="0" err="1"/>
              <a:t>biodiversidade</a:t>
            </a:r>
            <a:r>
              <a:rPr lang="en-US" dirty="0"/>
              <a:t> </a:t>
            </a:r>
            <a:r>
              <a:rPr lang="en-US" dirty="0" err="1"/>
              <a:t>em</a:t>
            </a:r>
            <a:r>
              <a:rPr lang="en-US" dirty="0"/>
              <a:t> Portugal: </a:t>
            </a:r>
            <a:r>
              <a:rPr lang="en-US" dirty="0" err="1"/>
              <a:t>exemplos</a:t>
            </a:r>
            <a:endParaRPr lang="en-US" dirty="0"/>
          </a:p>
        </p:txBody>
      </p:sp>
      <p:pic>
        <p:nvPicPr>
          <p:cNvPr id="10" name="Imagen 9">
            <a:extLst>
              <a:ext uri="{FF2B5EF4-FFF2-40B4-BE49-F238E27FC236}">
                <a16:creationId xmlns:a16="http://schemas.microsoft.com/office/drawing/2014/main" id="{2A4AF4A5-68A1-7C22-296D-0770A3BB1DF9}"/>
              </a:ext>
            </a:extLst>
          </p:cNvPr>
          <p:cNvPicPr>
            <a:picLocks noChangeAspect="1"/>
          </p:cNvPicPr>
          <p:nvPr/>
        </p:nvPicPr>
        <p:blipFill rotWithShape="1">
          <a:blip r:embed="rId2"/>
          <a:srcRect r="10424"/>
          <a:stretch/>
        </p:blipFill>
        <p:spPr>
          <a:xfrm>
            <a:off x="856391" y="1862322"/>
            <a:ext cx="4812889" cy="2608078"/>
          </a:xfrm>
          <a:prstGeom prst="rect">
            <a:avLst/>
          </a:prstGeom>
          <a:effectLst>
            <a:outerShdw blurRad="50800" dist="38100" dir="5400000" algn="t" rotWithShape="0">
              <a:prstClr val="black">
                <a:alpha val="40000"/>
              </a:prstClr>
            </a:outerShdw>
          </a:effectLst>
        </p:spPr>
      </p:pic>
      <p:sp>
        <p:nvSpPr>
          <p:cNvPr id="12" name="CuadroTexto 11">
            <a:extLst>
              <a:ext uri="{FF2B5EF4-FFF2-40B4-BE49-F238E27FC236}">
                <a16:creationId xmlns:a16="http://schemas.microsoft.com/office/drawing/2014/main" id="{59FA8229-C22A-ED4E-A95C-21BD7BDE4BF9}"/>
              </a:ext>
            </a:extLst>
          </p:cNvPr>
          <p:cNvSpPr txBox="1"/>
          <p:nvPr/>
        </p:nvSpPr>
        <p:spPr>
          <a:xfrm>
            <a:off x="1555822" y="4663467"/>
            <a:ext cx="2142418" cy="954107"/>
          </a:xfrm>
          <a:prstGeom prst="rect">
            <a:avLst/>
          </a:prstGeom>
          <a:noFill/>
        </p:spPr>
        <p:txBody>
          <a:bodyPr wrap="square">
            <a:spAutoFit/>
          </a:bodyPr>
          <a:lstStyle/>
          <a:p>
            <a:r>
              <a:rPr lang="en-US" sz="1400" dirty="0">
                <a:hlinkClick r:id="rId3"/>
              </a:rPr>
              <a:t>LIFE LINES – Linear </a:t>
            </a:r>
            <a:r>
              <a:rPr lang="en-US" sz="1400" dirty="0" err="1">
                <a:hlinkClick r:id="rId3"/>
              </a:rPr>
              <a:t>Infraetructure</a:t>
            </a:r>
            <a:r>
              <a:rPr lang="en-US" sz="1400" dirty="0">
                <a:hlinkClick r:id="rId3"/>
              </a:rPr>
              <a:t> Networks with Ecological Solutions (uevora.pt)</a:t>
            </a:r>
            <a:endParaRPr lang="pt-PT" sz="1400" dirty="0"/>
          </a:p>
        </p:txBody>
      </p:sp>
      <p:pic>
        <p:nvPicPr>
          <p:cNvPr id="14" name="Imagen 13">
            <a:extLst>
              <a:ext uri="{FF2B5EF4-FFF2-40B4-BE49-F238E27FC236}">
                <a16:creationId xmlns:a16="http://schemas.microsoft.com/office/drawing/2014/main" id="{645D3AAD-0005-C26A-B3C8-70E761EA8EEB}"/>
              </a:ext>
            </a:extLst>
          </p:cNvPr>
          <p:cNvPicPr>
            <a:picLocks noChangeAspect="1"/>
          </p:cNvPicPr>
          <p:nvPr/>
        </p:nvPicPr>
        <p:blipFill>
          <a:blip r:embed="rId4"/>
          <a:stretch>
            <a:fillRect/>
          </a:stretch>
        </p:blipFill>
        <p:spPr>
          <a:xfrm>
            <a:off x="5939075" y="3449050"/>
            <a:ext cx="5396534" cy="2608078"/>
          </a:xfrm>
          <a:prstGeom prst="rect">
            <a:avLst/>
          </a:prstGeom>
          <a:effectLst>
            <a:outerShdw blurRad="50800" dist="38100" dir="5400000" algn="t" rotWithShape="0">
              <a:prstClr val="black">
                <a:alpha val="40000"/>
              </a:prstClr>
            </a:outerShdw>
          </a:effectLst>
        </p:spPr>
      </p:pic>
      <p:sp>
        <p:nvSpPr>
          <p:cNvPr id="16" name="CuadroTexto 15">
            <a:extLst>
              <a:ext uri="{FF2B5EF4-FFF2-40B4-BE49-F238E27FC236}">
                <a16:creationId xmlns:a16="http://schemas.microsoft.com/office/drawing/2014/main" id="{7E9E7D30-5800-BC13-2A92-09C7D76F5758}"/>
              </a:ext>
            </a:extLst>
          </p:cNvPr>
          <p:cNvSpPr txBox="1"/>
          <p:nvPr/>
        </p:nvSpPr>
        <p:spPr>
          <a:xfrm>
            <a:off x="8443977" y="2783365"/>
            <a:ext cx="2891632" cy="523220"/>
          </a:xfrm>
          <a:prstGeom prst="rect">
            <a:avLst/>
          </a:prstGeom>
          <a:noFill/>
        </p:spPr>
        <p:txBody>
          <a:bodyPr wrap="square">
            <a:spAutoFit/>
          </a:bodyPr>
          <a:lstStyle/>
          <a:p>
            <a:pPr algn="r"/>
            <a:r>
              <a:rPr lang="pt-PT" sz="1400" dirty="0" err="1">
                <a:hlinkClick r:id="rId5"/>
              </a:rPr>
              <a:t>Flora-On</a:t>
            </a:r>
            <a:r>
              <a:rPr lang="pt-PT" sz="1400" dirty="0">
                <a:hlinkClick r:id="rId5"/>
              </a:rPr>
              <a:t> Portugal Continental | Flora de Portugal </a:t>
            </a:r>
            <a:r>
              <a:rPr lang="pt-PT" sz="1400" dirty="0" err="1">
                <a:hlinkClick r:id="rId5"/>
              </a:rPr>
              <a:t>interactiva</a:t>
            </a:r>
            <a:endParaRPr lang="pt-PT" sz="1400" dirty="0"/>
          </a:p>
        </p:txBody>
      </p:sp>
      <p:pic>
        <p:nvPicPr>
          <p:cNvPr id="17" name="Gráfico 16" descr="Flecha: curva ligera con relleno sólido">
            <a:extLst>
              <a:ext uri="{FF2B5EF4-FFF2-40B4-BE49-F238E27FC236}">
                <a16:creationId xmlns:a16="http://schemas.microsoft.com/office/drawing/2014/main" id="{890011B6-E137-80FB-301F-D7B085D608A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688563">
            <a:off x="847751" y="4467588"/>
            <a:ext cx="689631" cy="689631"/>
          </a:xfrm>
          <a:prstGeom prst="rect">
            <a:avLst/>
          </a:prstGeom>
          <a:effectLst>
            <a:outerShdw blurRad="50800" dist="38100" dir="5400000" algn="t" rotWithShape="0">
              <a:prstClr val="black">
                <a:alpha val="40000"/>
              </a:prstClr>
            </a:outerShdw>
          </a:effectLst>
        </p:spPr>
      </p:pic>
      <p:pic>
        <p:nvPicPr>
          <p:cNvPr id="18" name="Gráfico 17" descr="Flecha: curva ligera con relleno sólido">
            <a:extLst>
              <a:ext uri="{FF2B5EF4-FFF2-40B4-BE49-F238E27FC236}">
                <a16:creationId xmlns:a16="http://schemas.microsoft.com/office/drawing/2014/main" id="{63F51A75-6DCE-5907-3406-FB2FD746DDA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688563">
            <a:off x="7573666" y="2702611"/>
            <a:ext cx="689631" cy="689631"/>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54237357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AFC9547-BC1D-5F47-98EB-8A249D7ACBAD}"/>
              </a:ext>
            </a:extLst>
          </p:cNvPr>
          <p:cNvGrpSpPr/>
          <p:nvPr/>
        </p:nvGrpSpPr>
        <p:grpSpPr>
          <a:xfrm>
            <a:off x="5107779" y="748833"/>
            <a:ext cx="1487826" cy="1083162"/>
            <a:chOff x="3400450" y="986392"/>
            <a:chExt cx="1487826" cy="1083162"/>
          </a:xfrm>
        </p:grpSpPr>
        <p:sp>
          <p:nvSpPr>
            <p:cNvPr id="10" name="Freeform 9">
              <a:extLst>
                <a:ext uri="{FF2B5EF4-FFF2-40B4-BE49-F238E27FC236}">
                  <a16:creationId xmlns:a16="http://schemas.microsoft.com/office/drawing/2014/main" id="{DB167537-6E6E-0142-B8E2-59ADA27C33D3}"/>
                </a:ext>
              </a:extLst>
            </p:cNvPr>
            <p:cNvSpPr/>
            <p:nvPr/>
          </p:nvSpPr>
          <p:spPr>
            <a:xfrm>
              <a:off x="3400450" y="986392"/>
              <a:ext cx="1367826" cy="997498"/>
            </a:xfrm>
            <a:custGeom>
              <a:avLst/>
              <a:gdLst>
                <a:gd name="connsiteX0" fmla="*/ 719999 w 921110"/>
                <a:gd name="connsiteY0" fmla="*/ 669034 h 671727"/>
                <a:gd name="connsiteX1" fmla="*/ 705633 w 921110"/>
                <a:gd name="connsiteY1" fmla="*/ 668136 h 671727"/>
                <a:gd name="connsiteX2" fmla="*/ 546719 w 921110"/>
                <a:gd name="connsiteY2" fmla="*/ 590007 h 671727"/>
                <a:gd name="connsiteX3" fmla="*/ 544025 w 921110"/>
                <a:gd name="connsiteY3" fmla="*/ 250551 h 671727"/>
                <a:gd name="connsiteX4" fmla="*/ 774766 w 921110"/>
                <a:gd name="connsiteY4" fmla="*/ 3592 h 671727"/>
                <a:gd name="connsiteX5" fmla="*/ 781948 w 921110"/>
                <a:gd name="connsiteY5" fmla="*/ 0 h 671727"/>
                <a:gd name="connsiteX6" fmla="*/ 856468 w 921110"/>
                <a:gd name="connsiteY6" fmla="*/ 133807 h 671727"/>
                <a:gd name="connsiteX7" fmla="*/ 848387 w 921110"/>
                <a:gd name="connsiteY7" fmla="*/ 137399 h 671727"/>
                <a:gd name="connsiteX8" fmla="*/ 711918 w 921110"/>
                <a:gd name="connsiteY8" fmla="*/ 281982 h 671727"/>
                <a:gd name="connsiteX9" fmla="*/ 715509 w 921110"/>
                <a:gd name="connsiteY9" fmla="*/ 281982 h 671727"/>
                <a:gd name="connsiteX10" fmla="*/ 864548 w 921110"/>
                <a:gd name="connsiteY10" fmla="*/ 336762 h 671727"/>
                <a:gd name="connsiteX11" fmla="*/ 921111 w 921110"/>
                <a:gd name="connsiteY11" fmla="*/ 474161 h 671727"/>
                <a:gd name="connsiteX12" fmla="*/ 866344 w 921110"/>
                <a:gd name="connsiteY12" fmla="*/ 611559 h 671727"/>
                <a:gd name="connsiteX13" fmla="*/ 719999 w 921110"/>
                <a:gd name="connsiteY13" fmla="*/ 669034 h 671727"/>
                <a:gd name="connsiteX14" fmla="*/ 215422 w 921110"/>
                <a:gd name="connsiteY14" fmla="*/ 671728 h 671727"/>
                <a:gd name="connsiteX15" fmla="*/ 201057 w 921110"/>
                <a:gd name="connsiteY15" fmla="*/ 670830 h 671727"/>
                <a:gd name="connsiteX16" fmla="*/ 41244 w 921110"/>
                <a:gd name="connsiteY16" fmla="*/ 592701 h 671727"/>
                <a:gd name="connsiteX17" fmla="*/ 842 w 921110"/>
                <a:gd name="connsiteY17" fmla="*/ 425667 h 671727"/>
                <a:gd name="connsiteX18" fmla="*/ 41244 w 921110"/>
                <a:gd name="connsiteY18" fmla="*/ 253245 h 671727"/>
                <a:gd name="connsiteX19" fmla="*/ 270189 w 921110"/>
                <a:gd name="connsiteY19" fmla="*/ 6286 h 671727"/>
                <a:gd name="connsiteX20" fmla="*/ 277372 w 921110"/>
                <a:gd name="connsiteY20" fmla="*/ 2694 h 671727"/>
                <a:gd name="connsiteX21" fmla="*/ 351891 w 921110"/>
                <a:gd name="connsiteY21" fmla="*/ 136501 h 671727"/>
                <a:gd name="connsiteX22" fmla="*/ 343810 w 921110"/>
                <a:gd name="connsiteY22" fmla="*/ 140093 h 671727"/>
                <a:gd name="connsiteX23" fmla="*/ 207341 w 921110"/>
                <a:gd name="connsiteY23" fmla="*/ 284676 h 671727"/>
                <a:gd name="connsiteX24" fmla="*/ 210933 w 921110"/>
                <a:gd name="connsiteY24" fmla="*/ 284676 h 671727"/>
                <a:gd name="connsiteX25" fmla="*/ 362665 w 921110"/>
                <a:gd name="connsiteY25" fmla="*/ 339456 h 671727"/>
                <a:gd name="connsiteX26" fmla="*/ 416534 w 921110"/>
                <a:gd name="connsiteY26" fmla="*/ 476855 h 671727"/>
                <a:gd name="connsiteX27" fmla="*/ 364460 w 921110"/>
                <a:gd name="connsiteY27" fmla="*/ 614254 h 671727"/>
                <a:gd name="connsiteX28" fmla="*/ 215422 w 921110"/>
                <a:gd name="connsiteY28" fmla="*/ 671728 h 67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21110" h="671727">
                  <a:moveTo>
                    <a:pt x="719999" y="669034"/>
                  </a:moveTo>
                  <a:cubicBezTo>
                    <a:pt x="715509" y="669034"/>
                    <a:pt x="710122" y="669034"/>
                    <a:pt x="705633" y="668136"/>
                  </a:cubicBezTo>
                  <a:cubicBezTo>
                    <a:pt x="641888" y="664544"/>
                    <a:pt x="582632" y="634908"/>
                    <a:pt x="546719" y="590007"/>
                  </a:cubicBezTo>
                  <a:cubicBezTo>
                    <a:pt x="468608" y="490325"/>
                    <a:pt x="518886" y="318801"/>
                    <a:pt x="544025" y="250551"/>
                  </a:cubicBezTo>
                  <a:cubicBezTo>
                    <a:pt x="585325" y="147277"/>
                    <a:pt x="665231" y="61964"/>
                    <a:pt x="774766" y="3592"/>
                  </a:cubicBezTo>
                  <a:lnTo>
                    <a:pt x="781948" y="0"/>
                  </a:lnTo>
                  <a:lnTo>
                    <a:pt x="856468" y="133807"/>
                  </a:lnTo>
                  <a:lnTo>
                    <a:pt x="848387" y="137399"/>
                  </a:lnTo>
                  <a:cubicBezTo>
                    <a:pt x="783744" y="162544"/>
                    <a:pt x="737955" y="211037"/>
                    <a:pt x="711918" y="281982"/>
                  </a:cubicBezTo>
                  <a:lnTo>
                    <a:pt x="715509" y="281982"/>
                  </a:lnTo>
                  <a:cubicBezTo>
                    <a:pt x="780153" y="281982"/>
                    <a:pt x="829533" y="299943"/>
                    <a:pt x="864548" y="336762"/>
                  </a:cubicBezTo>
                  <a:cubicBezTo>
                    <a:pt x="902257" y="371785"/>
                    <a:pt x="920213" y="416687"/>
                    <a:pt x="921111" y="474161"/>
                  </a:cubicBezTo>
                  <a:cubicBezTo>
                    <a:pt x="921111" y="528043"/>
                    <a:pt x="903154" y="574740"/>
                    <a:pt x="866344" y="611559"/>
                  </a:cubicBezTo>
                  <a:cubicBezTo>
                    <a:pt x="827737" y="648379"/>
                    <a:pt x="775664" y="669034"/>
                    <a:pt x="719999" y="669034"/>
                  </a:cubicBezTo>
                  <a:close/>
                  <a:moveTo>
                    <a:pt x="215422" y="671728"/>
                  </a:moveTo>
                  <a:cubicBezTo>
                    <a:pt x="210933" y="671728"/>
                    <a:pt x="205546" y="671728"/>
                    <a:pt x="201057" y="670830"/>
                  </a:cubicBezTo>
                  <a:cubicBezTo>
                    <a:pt x="136413" y="667238"/>
                    <a:pt x="77157" y="637603"/>
                    <a:pt x="41244" y="592701"/>
                  </a:cubicBezTo>
                  <a:cubicBezTo>
                    <a:pt x="9820" y="551391"/>
                    <a:pt x="-3647" y="495713"/>
                    <a:pt x="842" y="425667"/>
                  </a:cubicBezTo>
                  <a:cubicBezTo>
                    <a:pt x="4433" y="372683"/>
                    <a:pt x="18798" y="310719"/>
                    <a:pt x="41244" y="253245"/>
                  </a:cubicBezTo>
                  <a:cubicBezTo>
                    <a:pt x="79850" y="150869"/>
                    <a:pt x="158859" y="65556"/>
                    <a:pt x="270189" y="6286"/>
                  </a:cubicBezTo>
                  <a:lnTo>
                    <a:pt x="277372" y="2694"/>
                  </a:lnTo>
                  <a:lnTo>
                    <a:pt x="351891" y="136501"/>
                  </a:lnTo>
                  <a:lnTo>
                    <a:pt x="343810" y="140093"/>
                  </a:lnTo>
                  <a:cubicBezTo>
                    <a:pt x="279167" y="165238"/>
                    <a:pt x="233378" y="213731"/>
                    <a:pt x="207341" y="284676"/>
                  </a:cubicBezTo>
                  <a:lnTo>
                    <a:pt x="210933" y="284676"/>
                  </a:lnTo>
                  <a:cubicBezTo>
                    <a:pt x="275576" y="284676"/>
                    <a:pt x="324956" y="302637"/>
                    <a:pt x="362665" y="339456"/>
                  </a:cubicBezTo>
                  <a:cubicBezTo>
                    <a:pt x="397680" y="374479"/>
                    <a:pt x="416534" y="421177"/>
                    <a:pt x="416534" y="476855"/>
                  </a:cubicBezTo>
                  <a:cubicBezTo>
                    <a:pt x="416534" y="529839"/>
                    <a:pt x="399476" y="576536"/>
                    <a:pt x="364460" y="614254"/>
                  </a:cubicBezTo>
                  <a:cubicBezTo>
                    <a:pt x="324956" y="651073"/>
                    <a:pt x="271985" y="671728"/>
                    <a:pt x="215422" y="671728"/>
                  </a:cubicBezTo>
                  <a:close/>
                </a:path>
              </a:pathLst>
            </a:custGeom>
            <a:solidFill>
              <a:srgbClr val="EE5650"/>
            </a:solidFill>
            <a:ln w="8971"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777B076C-30AD-5146-87E5-27FE130D848E}"/>
                </a:ext>
              </a:extLst>
            </p:cNvPr>
            <p:cNvSpPr/>
            <p:nvPr/>
          </p:nvSpPr>
          <p:spPr>
            <a:xfrm>
              <a:off x="3400450" y="986392"/>
              <a:ext cx="1487826" cy="1083162"/>
            </a:xfrm>
            <a:custGeom>
              <a:avLst/>
              <a:gdLst>
                <a:gd name="connsiteX0" fmla="*/ 557494 w 920214"/>
                <a:gd name="connsiteY0" fmla="*/ 581027 h 669931"/>
                <a:gd name="connsiteX1" fmla="*/ 704737 w 920214"/>
                <a:gd name="connsiteY1" fmla="*/ 654665 h 669931"/>
                <a:gd name="connsiteX2" fmla="*/ 851980 w 920214"/>
                <a:gd name="connsiteY2" fmla="*/ 602579 h 669931"/>
                <a:gd name="connsiteX3" fmla="*/ 903156 w 920214"/>
                <a:gd name="connsiteY3" fmla="*/ 475957 h 669931"/>
                <a:gd name="connsiteX4" fmla="*/ 851980 w 920214"/>
                <a:gd name="connsiteY4" fmla="*/ 350232 h 669931"/>
                <a:gd name="connsiteX5" fmla="*/ 851980 w 920214"/>
                <a:gd name="connsiteY5" fmla="*/ 350232 h 669931"/>
                <a:gd name="connsiteX6" fmla="*/ 713715 w 920214"/>
                <a:gd name="connsiteY6" fmla="*/ 299045 h 669931"/>
                <a:gd name="connsiteX7" fmla="*/ 688576 w 920214"/>
                <a:gd name="connsiteY7" fmla="*/ 299045 h 669931"/>
                <a:gd name="connsiteX8" fmla="*/ 692168 w 920214"/>
                <a:gd name="connsiteY8" fmla="*/ 288268 h 669931"/>
                <a:gd name="connsiteX9" fmla="*/ 834024 w 920214"/>
                <a:gd name="connsiteY9" fmla="*/ 128419 h 669931"/>
                <a:gd name="connsiteX10" fmla="*/ 776563 w 920214"/>
                <a:gd name="connsiteY10" fmla="*/ 23349 h 669931"/>
                <a:gd name="connsiteX11" fmla="*/ 558392 w 920214"/>
                <a:gd name="connsiteY11" fmla="*/ 257735 h 669931"/>
                <a:gd name="connsiteX12" fmla="*/ 557494 w 920214"/>
                <a:gd name="connsiteY12" fmla="*/ 581027 h 669931"/>
                <a:gd name="connsiteX13" fmla="*/ 718205 w 920214"/>
                <a:gd name="connsiteY13" fmla="*/ 669932 h 669931"/>
                <a:gd name="connsiteX14" fmla="*/ 703839 w 920214"/>
                <a:gd name="connsiteY14" fmla="*/ 669034 h 669931"/>
                <a:gd name="connsiteX15" fmla="*/ 544924 w 920214"/>
                <a:gd name="connsiteY15" fmla="*/ 590007 h 669931"/>
                <a:gd name="connsiteX16" fmla="*/ 544027 w 920214"/>
                <a:gd name="connsiteY16" fmla="*/ 250551 h 669931"/>
                <a:gd name="connsiteX17" fmla="*/ 776563 w 920214"/>
                <a:gd name="connsiteY17" fmla="*/ 4490 h 669931"/>
                <a:gd name="connsiteX18" fmla="*/ 783746 w 920214"/>
                <a:gd name="connsiteY18" fmla="*/ 898 h 669931"/>
                <a:gd name="connsiteX19" fmla="*/ 857367 w 920214"/>
                <a:gd name="connsiteY19" fmla="*/ 134705 h 669931"/>
                <a:gd name="connsiteX20" fmla="*/ 849287 w 920214"/>
                <a:gd name="connsiteY20" fmla="*/ 138297 h 669931"/>
                <a:gd name="connsiteX21" fmla="*/ 711920 w 920214"/>
                <a:gd name="connsiteY21" fmla="*/ 281982 h 669931"/>
                <a:gd name="connsiteX22" fmla="*/ 715511 w 920214"/>
                <a:gd name="connsiteY22" fmla="*/ 281982 h 669931"/>
                <a:gd name="connsiteX23" fmla="*/ 864550 w 920214"/>
                <a:gd name="connsiteY23" fmla="*/ 337660 h 669931"/>
                <a:gd name="connsiteX24" fmla="*/ 920215 w 920214"/>
                <a:gd name="connsiteY24" fmla="*/ 475059 h 669931"/>
                <a:gd name="connsiteX25" fmla="*/ 864550 w 920214"/>
                <a:gd name="connsiteY25" fmla="*/ 612458 h 669931"/>
                <a:gd name="connsiteX26" fmla="*/ 718205 w 920214"/>
                <a:gd name="connsiteY26" fmla="*/ 669932 h 669931"/>
                <a:gd name="connsiteX27" fmla="*/ 52019 w 920214"/>
                <a:gd name="connsiteY27" fmla="*/ 581027 h 669931"/>
                <a:gd name="connsiteX28" fmla="*/ 200160 w 920214"/>
                <a:gd name="connsiteY28" fmla="*/ 654665 h 669931"/>
                <a:gd name="connsiteX29" fmla="*/ 349199 w 920214"/>
                <a:gd name="connsiteY29" fmla="*/ 602579 h 669931"/>
                <a:gd name="connsiteX30" fmla="*/ 397681 w 920214"/>
                <a:gd name="connsiteY30" fmla="*/ 475957 h 669931"/>
                <a:gd name="connsiteX31" fmla="*/ 349199 w 920214"/>
                <a:gd name="connsiteY31" fmla="*/ 349334 h 669931"/>
                <a:gd name="connsiteX32" fmla="*/ 208241 w 920214"/>
                <a:gd name="connsiteY32" fmla="*/ 298147 h 669931"/>
                <a:gd name="connsiteX33" fmla="*/ 183102 w 920214"/>
                <a:gd name="connsiteY33" fmla="*/ 298147 h 669931"/>
                <a:gd name="connsiteX34" fmla="*/ 186693 w 920214"/>
                <a:gd name="connsiteY34" fmla="*/ 287370 h 669931"/>
                <a:gd name="connsiteX35" fmla="*/ 328549 w 920214"/>
                <a:gd name="connsiteY35" fmla="*/ 127521 h 669931"/>
                <a:gd name="connsiteX36" fmla="*/ 271088 w 920214"/>
                <a:gd name="connsiteY36" fmla="*/ 22451 h 669931"/>
                <a:gd name="connsiteX37" fmla="*/ 54713 w 920214"/>
                <a:gd name="connsiteY37" fmla="*/ 256837 h 669931"/>
                <a:gd name="connsiteX38" fmla="*/ 52019 w 920214"/>
                <a:gd name="connsiteY38" fmla="*/ 581027 h 669931"/>
                <a:gd name="connsiteX39" fmla="*/ 214525 w 920214"/>
                <a:gd name="connsiteY39" fmla="*/ 669932 h 669931"/>
                <a:gd name="connsiteX40" fmla="*/ 200160 w 920214"/>
                <a:gd name="connsiteY40" fmla="*/ 669034 h 669931"/>
                <a:gd name="connsiteX41" fmla="*/ 40348 w 920214"/>
                <a:gd name="connsiteY41" fmla="*/ 590007 h 669931"/>
                <a:gd name="connsiteX42" fmla="*/ 843 w 920214"/>
                <a:gd name="connsiteY42" fmla="*/ 422075 h 669931"/>
                <a:gd name="connsiteX43" fmla="*/ 42143 w 920214"/>
                <a:gd name="connsiteY43" fmla="*/ 249653 h 669931"/>
                <a:gd name="connsiteX44" fmla="*/ 271986 w 920214"/>
                <a:gd name="connsiteY44" fmla="*/ 3592 h 669931"/>
                <a:gd name="connsiteX45" fmla="*/ 279169 w 920214"/>
                <a:gd name="connsiteY45" fmla="*/ 0 h 669931"/>
                <a:gd name="connsiteX46" fmla="*/ 352790 w 920214"/>
                <a:gd name="connsiteY46" fmla="*/ 133807 h 669931"/>
                <a:gd name="connsiteX47" fmla="*/ 344710 w 920214"/>
                <a:gd name="connsiteY47" fmla="*/ 137399 h 669931"/>
                <a:gd name="connsiteX48" fmla="*/ 207343 w 920214"/>
                <a:gd name="connsiteY48" fmla="*/ 281084 h 669931"/>
                <a:gd name="connsiteX49" fmla="*/ 210934 w 920214"/>
                <a:gd name="connsiteY49" fmla="*/ 281084 h 669931"/>
                <a:gd name="connsiteX50" fmla="*/ 362666 w 920214"/>
                <a:gd name="connsiteY50" fmla="*/ 336762 h 669931"/>
                <a:gd name="connsiteX51" fmla="*/ 416536 w 920214"/>
                <a:gd name="connsiteY51" fmla="*/ 474161 h 669931"/>
                <a:gd name="connsiteX52" fmla="*/ 363564 w 920214"/>
                <a:gd name="connsiteY52" fmla="*/ 611560 h 669931"/>
                <a:gd name="connsiteX53" fmla="*/ 214525 w 920214"/>
                <a:gd name="connsiteY53" fmla="*/ 669932 h 66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920214" h="669931">
                  <a:moveTo>
                    <a:pt x="557494" y="581027"/>
                  </a:moveTo>
                  <a:cubicBezTo>
                    <a:pt x="590713" y="623234"/>
                    <a:pt x="645481" y="651073"/>
                    <a:pt x="704737" y="654665"/>
                  </a:cubicBezTo>
                  <a:cubicBezTo>
                    <a:pt x="762198" y="658257"/>
                    <a:pt x="816067" y="639399"/>
                    <a:pt x="851980" y="602579"/>
                  </a:cubicBezTo>
                  <a:cubicBezTo>
                    <a:pt x="886097" y="567556"/>
                    <a:pt x="903156" y="526247"/>
                    <a:pt x="903156" y="475957"/>
                  </a:cubicBezTo>
                  <a:cubicBezTo>
                    <a:pt x="903156" y="422973"/>
                    <a:pt x="886097" y="381664"/>
                    <a:pt x="851980" y="350232"/>
                  </a:cubicBezTo>
                  <a:lnTo>
                    <a:pt x="851980" y="350232"/>
                  </a:lnTo>
                  <a:cubicBezTo>
                    <a:pt x="820556" y="316107"/>
                    <a:pt x="773869" y="299045"/>
                    <a:pt x="713715" y="299045"/>
                  </a:cubicBezTo>
                  <a:lnTo>
                    <a:pt x="688576" y="299045"/>
                  </a:lnTo>
                  <a:lnTo>
                    <a:pt x="692168" y="288268"/>
                  </a:lnTo>
                  <a:cubicBezTo>
                    <a:pt x="719102" y="210139"/>
                    <a:pt x="766687" y="156257"/>
                    <a:pt x="834024" y="128419"/>
                  </a:cubicBezTo>
                  <a:lnTo>
                    <a:pt x="776563" y="23349"/>
                  </a:lnTo>
                  <a:cubicBezTo>
                    <a:pt x="673313" y="79027"/>
                    <a:pt x="597896" y="159850"/>
                    <a:pt x="558392" y="257735"/>
                  </a:cubicBezTo>
                  <a:cubicBezTo>
                    <a:pt x="534151" y="322393"/>
                    <a:pt x="484770" y="485835"/>
                    <a:pt x="557494" y="581027"/>
                  </a:cubicBezTo>
                  <a:close/>
                  <a:moveTo>
                    <a:pt x="718205" y="669932"/>
                  </a:moveTo>
                  <a:cubicBezTo>
                    <a:pt x="713715" y="669932"/>
                    <a:pt x="708328" y="669932"/>
                    <a:pt x="703839" y="669034"/>
                  </a:cubicBezTo>
                  <a:cubicBezTo>
                    <a:pt x="640094" y="665442"/>
                    <a:pt x="580837" y="635807"/>
                    <a:pt x="544924" y="590007"/>
                  </a:cubicBezTo>
                  <a:cubicBezTo>
                    <a:pt x="466814" y="489427"/>
                    <a:pt x="517990" y="318801"/>
                    <a:pt x="544027" y="250551"/>
                  </a:cubicBezTo>
                  <a:cubicBezTo>
                    <a:pt x="586224" y="147277"/>
                    <a:pt x="666131" y="62862"/>
                    <a:pt x="776563" y="4490"/>
                  </a:cubicBezTo>
                  <a:lnTo>
                    <a:pt x="783746" y="898"/>
                  </a:lnTo>
                  <a:lnTo>
                    <a:pt x="857367" y="134705"/>
                  </a:lnTo>
                  <a:lnTo>
                    <a:pt x="849287" y="138297"/>
                  </a:lnTo>
                  <a:cubicBezTo>
                    <a:pt x="784643" y="162544"/>
                    <a:pt x="737956" y="211037"/>
                    <a:pt x="711920" y="281982"/>
                  </a:cubicBezTo>
                  <a:lnTo>
                    <a:pt x="715511" y="281982"/>
                  </a:lnTo>
                  <a:cubicBezTo>
                    <a:pt x="780154" y="281982"/>
                    <a:pt x="829535" y="300841"/>
                    <a:pt x="864550" y="337660"/>
                  </a:cubicBezTo>
                  <a:cubicBezTo>
                    <a:pt x="902258" y="372683"/>
                    <a:pt x="920215" y="417585"/>
                    <a:pt x="920215" y="475059"/>
                  </a:cubicBezTo>
                  <a:cubicBezTo>
                    <a:pt x="920215" y="528941"/>
                    <a:pt x="901360" y="575638"/>
                    <a:pt x="864550" y="612458"/>
                  </a:cubicBezTo>
                  <a:cubicBezTo>
                    <a:pt x="826841" y="649277"/>
                    <a:pt x="774767" y="669932"/>
                    <a:pt x="718205" y="669932"/>
                  </a:cubicBezTo>
                  <a:close/>
                  <a:moveTo>
                    <a:pt x="52019" y="581027"/>
                  </a:moveTo>
                  <a:cubicBezTo>
                    <a:pt x="85239" y="623234"/>
                    <a:pt x="140904" y="651073"/>
                    <a:pt x="200160" y="654665"/>
                  </a:cubicBezTo>
                  <a:cubicBezTo>
                    <a:pt x="258519" y="658257"/>
                    <a:pt x="312388" y="639399"/>
                    <a:pt x="349199" y="602579"/>
                  </a:cubicBezTo>
                  <a:cubicBezTo>
                    <a:pt x="381521" y="567556"/>
                    <a:pt x="397681" y="525349"/>
                    <a:pt x="397681" y="475957"/>
                  </a:cubicBezTo>
                  <a:cubicBezTo>
                    <a:pt x="397681" y="424769"/>
                    <a:pt x="381521" y="381664"/>
                    <a:pt x="349199" y="349334"/>
                  </a:cubicBezTo>
                  <a:cubicBezTo>
                    <a:pt x="315082" y="314311"/>
                    <a:pt x="269293" y="298147"/>
                    <a:pt x="208241" y="298147"/>
                  </a:cubicBezTo>
                  <a:lnTo>
                    <a:pt x="183102" y="298147"/>
                  </a:lnTo>
                  <a:lnTo>
                    <a:pt x="186693" y="287370"/>
                  </a:lnTo>
                  <a:cubicBezTo>
                    <a:pt x="213628" y="209242"/>
                    <a:pt x="261212" y="155360"/>
                    <a:pt x="328549" y="127521"/>
                  </a:cubicBezTo>
                  <a:lnTo>
                    <a:pt x="271088" y="22451"/>
                  </a:lnTo>
                  <a:cubicBezTo>
                    <a:pt x="166941" y="79027"/>
                    <a:pt x="92421" y="159850"/>
                    <a:pt x="54713" y="256837"/>
                  </a:cubicBezTo>
                  <a:cubicBezTo>
                    <a:pt x="14311" y="360111"/>
                    <a:pt x="-9033" y="499306"/>
                    <a:pt x="52019" y="581027"/>
                  </a:cubicBezTo>
                  <a:close/>
                  <a:moveTo>
                    <a:pt x="214525" y="669932"/>
                  </a:moveTo>
                  <a:cubicBezTo>
                    <a:pt x="210036" y="669932"/>
                    <a:pt x="204649" y="669932"/>
                    <a:pt x="200160" y="669034"/>
                  </a:cubicBezTo>
                  <a:cubicBezTo>
                    <a:pt x="135517" y="665442"/>
                    <a:pt x="76261" y="635807"/>
                    <a:pt x="40348" y="590007"/>
                  </a:cubicBezTo>
                  <a:cubicBezTo>
                    <a:pt x="9822" y="548697"/>
                    <a:pt x="-3646" y="492122"/>
                    <a:pt x="843" y="422075"/>
                  </a:cubicBezTo>
                  <a:cubicBezTo>
                    <a:pt x="4435" y="369091"/>
                    <a:pt x="18800" y="307127"/>
                    <a:pt x="42143" y="249653"/>
                  </a:cubicBezTo>
                  <a:cubicBezTo>
                    <a:pt x="81648" y="147277"/>
                    <a:pt x="160656" y="61964"/>
                    <a:pt x="271986" y="3592"/>
                  </a:cubicBezTo>
                  <a:lnTo>
                    <a:pt x="279169" y="0"/>
                  </a:lnTo>
                  <a:lnTo>
                    <a:pt x="352790" y="133807"/>
                  </a:lnTo>
                  <a:lnTo>
                    <a:pt x="344710" y="137399"/>
                  </a:lnTo>
                  <a:cubicBezTo>
                    <a:pt x="280066" y="161646"/>
                    <a:pt x="233380" y="210139"/>
                    <a:pt x="207343" y="281084"/>
                  </a:cubicBezTo>
                  <a:lnTo>
                    <a:pt x="210934" y="281084"/>
                  </a:lnTo>
                  <a:cubicBezTo>
                    <a:pt x="275577" y="281084"/>
                    <a:pt x="324958" y="299045"/>
                    <a:pt x="362666" y="336762"/>
                  </a:cubicBezTo>
                  <a:cubicBezTo>
                    <a:pt x="397681" y="371785"/>
                    <a:pt x="416536" y="418483"/>
                    <a:pt x="416536" y="474161"/>
                  </a:cubicBezTo>
                  <a:cubicBezTo>
                    <a:pt x="416536" y="527145"/>
                    <a:pt x="398579" y="572944"/>
                    <a:pt x="363564" y="611560"/>
                  </a:cubicBezTo>
                  <a:cubicBezTo>
                    <a:pt x="324060" y="649277"/>
                    <a:pt x="271088" y="669932"/>
                    <a:pt x="214525" y="669932"/>
                  </a:cubicBezTo>
                  <a:close/>
                </a:path>
              </a:pathLst>
            </a:custGeom>
            <a:solidFill>
              <a:srgbClr val="010101"/>
            </a:solidFill>
            <a:ln w="8971" cap="flat">
              <a:noFill/>
              <a:prstDash val="solid"/>
              <a:miter/>
            </a:ln>
          </p:spPr>
          <p:txBody>
            <a:bodyPr rtlCol="0" anchor="ctr"/>
            <a:lstStyle/>
            <a:p>
              <a:endParaRPr lang="en-US"/>
            </a:p>
          </p:txBody>
        </p:sp>
      </p:grpSp>
      <p:sp>
        <p:nvSpPr>
          <p:cNvPr id="12" name="Text Placeholder 6">
            <a:extLst>
              <a:ext uri="{FF2B5EF4-FFF2-40B4-BE49-F238E27FC236}">
                <a16:creationId xmlns:a16="http://schemas.microsoft.com/office/drawing/2014/main" id="{11C90A48-BE47-6E44-8B5D-EADE2FB0D0FA}"/>
              </a:ext>
            </a:extLst>
          </p:cNvPr>
          <p:cNvSpPr txBox="1">
            <a:spLocks/>
          </p:cNvSpPr>
          <p:nvPr/>
        </p:nvSpPr>
        <p:spPr>
          <a:xfrm>
            <a:off x="1029993" y="3176111"/>
            <a:ext cx="3161377" cy="505777"/>
          </a:xfrm>
          <a:prstGeom prst="rect">
            <a:avLst/>
          </a:prstGeom>
        </p:spPr>
        <p:txBody>
          <a:bodyPr anchor="t">
            <a:normAutofit/>
          </a:bodyPr>
          <a:lstStyle>
            <a:lvl1pPr marL="0" indent="0" algn="ctr" defTabSz="2072941" rtl="0" eaLnBrk="1" latinLnBrk="0" hangingPunct="1">
              <a:lnSpc>
                <a:spcPct val="100000"/>
              </a:lnSpc>
              <a:spcBef>
                <a:spcPts val="2267"/>
              </a:spcBef>
              <a:buFont typeface="Arial" panose="020B0604020202020204" pitchFamily="34" charset="0"/>
              <a:buNone/>
              <a:defRPr sz="1900" b="0" i="1" kern="1200" baseline="0">
                <a:solidFill>
                  <a:srgbClr val="000000"/>
                </a:solidFill>
                <a:latin typeface="Calibri" panose="020F0502020204030204" pitchFamily="34" charset="0"/>
                <a:ea typeface="+mn-ea"/>
                <a:cs typeface="Calibri" panose="020F0502020204030204" pitchFamily="34" charset="0"/>
              </a:defRPr>
            </a:lvl1pPr>
            <a:lvl2pPr marL="1554707" indent="-518236" algn="l" defTabSz="2072941" rtl="0" eaLnBrk="1" latinLnBrk="0" hangingPunct="1">
              <a:lnSpc>
                <a:spcPct val="100000"/>
              </a:lnSpc>
              <a:spcBef>
                <a:spcPts val="1133"/>
              </a:spcBef>
              <a:buFont typeface="Arial" panose="020B0604020202020204" pitchFamily="34" charset="0"/>
              <a:buChar char="•"/>
              <a:defRPr sz="5442" kern="1200">
                <a:solidFill>
                  <a:srgbClr val="011E3B"/>
                </a:solidFill>
                <a:latin typeface="Poppins" pitchFamily="2" charset="77"/>
                <a:ea typeface="+mn-ea"/>
                <a:cs typeface="Poppins" pitchFamily="2" charset="77"/>
              </a:defRPr>
            </a:lvl2pPr>
            <a:lvl3pPr marL="2591176" indent="-518236" algn="l" defTabSz="2072941" rtl="0" eaLnBrk="1" latinLnBrk="0" hangingPunct="1">
              <a:lnSpc>
                <a:spcPct val="100000"/>
              </a:lnSpc>
              <a:spcBef>
                <a:spcPts val="1133"/>
              </a:spcBef>
              <a:buFont typeface="Arial" panose="020B0604020202020204" pitchFamily="34" charset="0"/>
              <a:buChar char="•"/>
              <a:defRPr sz="4533" kern="1200">
                <a:solidFill>
                  <a:srgbClr val="011E3B"/>
                </a:solidFill>
                <a:latin typeface="Poppins" pitchFamily="2" charset="77"/>
                <a:ea typeface="+mn-ea"/>
                <a:cs typeface="Poppins" pitchFamily="2" charset="77"/>
              </a:defRPr>
            </a:lvl3pPr>
            <a:lvl4pPr marL="3627646"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4pPr>
            <a:lvl5pPr marL="4664118"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5pPr>
            <a:lvl6pPr marL="570058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7059"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352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10001"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a:lstStyle>
          <a:p>
            <a:r>
              <a:rPr lang="en-IE" sz="2200" b="1" i="0" dirty="0">
                <a:solidFill>
                  <a:schemeClr val="bg1"/>
                </a:solidFill>
              </a:rPr>
              <a:t>Abraham Lincoln </a:t>
            </a:r>
            <a:endParaRPr lang="en-US" sz="2200" b="1" dirty="0">
              <a:solidFill>
                <a:schemeClr val="bg1"/>
              </a:solidFill>
            </a:endParaRPr>
          </a:p>
        </p:txBody>
      </p:sp>
      <p:pic>
        <p:nvPicPr>
          <p:cNvPr id="7" name="Picture Placeholder 6">
            <a:extLst>
              <a:ext uri="{FF2B5EF4-FFF2-40B4-BE49-F238E27FC236}">
                <a16:creationId xmlns:a16="http://schemas.microsoft.com/office/drawing/2014/main" id="{D8142738-C0AA-2A4B-8562-0F30663BAD47}"/>
              </a:ext>
            </a:extLst>
          </p:cNvPr>
          <p:cNvPicPr>
            <a:picLocks noGrp="1" noChangeAspect="1"/>
          </p:cNvPicPr>
          <p:nvPr>
            <p:ph type="pic" sz="quarter" idx="11"/>
          </p:nvPr>
        </p:nvPicPr>
        <p:blipFill rotWithShape="1">
          <a:blip r:embed="rId2"/>
          <a:srcRect l="15668" t="18801" r="2487" b="18801"/>
          <a:stretch/>
        </p:blipFill>
        <p:spPr>
          <a:xfrm>
            <a:off x="817789" y="746272"/>
            <a:ext cx="10556422" cy="5365455"/>
          </a:xfrm>
        </p:spPr>
      </p:pic>
      <p:sp>
        <p:nvSpPr>
          <p:cNvPr id="13" name="TextBox 12">
            <a:extLst>
              <a:ext uri="{FF2B5EF4-FFF2-40B4-BE49-F238E27FC236}">
                <a16:creationId xmlns:a16="http://schemas.microsoft.com/office/drawing/2014/main" id="{3875B9C3-7921-364B-95C1-7200313E6D07}"/>
              </a:ext>
            </a:extLst>
          </p:cNvPr>
          <p:cNvSpPr txBox="1"/>
          <p:nvPr/>
        </p:nvSpPr>
        <p:spPr>
          <a:xfrm>
            <a:off x="1322565" y="1512063"/>
            <a:ext cx="9194800" cy="4339650"/>
          </a:xfrm>
          <a:prstGeom prst="rect">
            <a:avLst/>
          </a:prstGeom>
          <a:noFill/>
        </p:spPr>
        <p:txBody>
          <a:bodyPr wrap="square" rtlCol="0">
            <a:spAutoFit/>
          </a:bodyPr>
          <a:lstStyle/>
          <a:p>
            <a:pPr algn="ctr"/>
            <a:r>
              <a:rPr lang="en-US" sz="3600" b="1" spc="162" dirty="0">
                <a:solidFill>
                  <a:schemeClr val="bg1"/>
                </a:solidFill>
                <a:latin typeface="Calibri" panose="020F0502020204030204" pitchFamily="34" charset="0"/>
                <a:cs typeface="Calibri" panose="020F0502020204030204" pitchFamily="34" charset="0"/>
              </a:rPr>
              <a:t>“</a:t>
            </a:r>
            <a:r>
              <a:rPr lang="pt-PT" sz="3600" b="1" spc="162" dirty="0">
                <a:solidFill>
                  <a:schemeClr val="bg1"/>
                </a:solidFill>
                <a:latin typeface="Calibri" panose="020F0502020204030204" pitchFamily="34" charset="0"/>
                <a:cs typeface="Calibri" panose="020F0502020204030204" pitchFamily="34" charset="0"/>
              </a:rPr>
              <a:t>Inspirei-me no trabalho de comunidades que são, de facto, previdentes, [...] É crucial para a nossa democracia que os grupos possam </a:t>
            </a:r>
            <a:r>
              <a:rPr lang="pt-PT" sz="3600" b="1" spc="162" dirty="0" err="1">
                <a:solidFill>
                  <a:schemeClr val="bg1"/>
                </a:solidFill>
                <a:latin typeface="Calibri" panose="020F0502020204030204" pitchFamily="34" charset="0"/>
                <a:cs typeface="Calibri" panose="020F0502020204030204" pitchFamily="34" charset="0"/>
              </a:rPr>
              <a:t>actuar</a:t>
            </a:r>
            <a:r>
              <a:rPr lang="pt-PT" sz="3600" b="1" spc="162" dirty="0">
                <a:solidFill>
                  <a:schemeClr val="bg1"/>
                </a:solidFill>
                <a:latin typeface="Calibri" panose="020F0502020204030204" pitchFamily="34" charset="0"/>
                <a:cs typeface="Calibri" panose="020F0502020204030204" pitchFamily="34" charset="0"/>
              </a:rPr>
              <a:t>, e </a:t>
            </a:r>
            <a:r>
              <a:rPr lang="pt-PT" sz="3600" b="1" spc="162" dirty="0" err="1">
                <a:solidFill>
                  <a:schemeClr val="bg1"/>
                </a:solidFill>
                <a:latin typeface="Calibri" panose="020F0502020204030204" pitchFamily="34" charset="0"/>
                <a:cs typeface="Calibri" panose="020F0502020204030204" pitchFamily="34" charset="0"/>
              </a:rPr>
              <a:t>actuam</a:t>
            </a:r>
            <a:r>
              <a:rPr lang="pt-PT" sz="3600" b="1" spc="162" dirty="0">
                <a:solidFill>
                  <a:schemeClr val="bg1"/>
                </a:solidFill>
                <a:latin typeface="Calibri" panose="020F0502020204030204" pitchFamily="34" charset="0"/>
                <a:cs typeface="Calibri" panose="020F0502020204030204" pitchFamily="34" charset="0"/>
              </a:rPr>
              <a:t>, sempre que se apercebem de uma ameaça ao bem comum</a:t>
            </a:r>
            <a:r>
              <a:rPr lang="en-US" sz="3600" b="1" spc="162" dirty="0">
                <a:solidFill>
                  <a:schemeClr val="bg1"/>
                </a:solidFill>
                <a:latin typeface="Calibri" panose="020F0502020204030204" pitchFamily="34" charset="0"/>
                <a:cs typeface="Calibri" panose="020F0502020204030204" pitchFamily="34" charset="0"/>
              </a:rPr>
              <a:t>.”</a:t>
            </a:r>
          </a:p>
          <a:p>
            <a:pPr algn="ctr"/>
            <a:r>
              <a:rPr lang="en-US" sz="3000" b="1" spc="162" dirty="0">
                <a:solidFill>
                  <a:schemeClr val="bg1"/>
                </a:solidFill>
                <a:latin typeface="Calibri" panose="020F0502020204030204" pitchFamily="34" charset="0"/>
                <a:cs typeface="Calibri" panose="020F0502020204030204" pitchFamily="34" charset="0"/>
              </a:rPr>
              <a:t>- </a:t>
            </a:r>
            <a:r>
              <a:rPr lang="en-US" sz="2800" spc="162" dirty="0">
                <a:solidFill>
                  <a:schemeClr val="bg1"/>
                </a:solidFill>
                <a:latin typeface="Calibri" panose="020F0502020204030204" pitchFamily="34" charset="0"/>
                <a:cs typeface="Calibri" panose="020F0502020204030204" pitchFamily="34" charset="0"/>
              </a:rPr>
              <a:t>Michael D. Higgins, President of Ireland</a:t>
            </a:r>
          </a:p>
          <a:p>
            <a:pPr algn="ctr"/>
            <a:endParaRPr lang="en-US" sz="3000" b="1" i="1" spc="162" dirty="0">
              <a:solidFill>
                <a:schemeClr val="bg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5865394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a:extLst>
              <a:ext uri="{FF2B5EF4-FFF2-40B4-BE49-F238E27FC236}">
                <a16:creationId xmlns:a16="http://schemas.microsoft.com/office/drawing/2014/main" id="{95D61C34-AF95-5448-B715-90AADC57BC48}"/>
              </a:ext>
            </a:extLst>
          </p:cNvPr>
          <p:cNvPicPr>
            <a:picLocks noGrp="1" noChangeAspect="1"/>
          </p:cNvPicPr>
          <p:nvPr>
            <p:ph type="pic" sz="quarter" idx="10"/>
          </p:nvPr>
        </p:nvPicPr>
        <p:blipFill>
          <a:blip r:embed="rId3"/>
          <a:srcRect t="5628" b="5628"/>
          <a:stretch>
            <a:fillRect/>
          </a:stretch>
        </p:blipFill>
        <p:spPr/>
      </p:pic>
      <p:sp>
        <p:nvSpPr>
          <p:cNvPr id="5" name="Text Placeholder 4">
            <a:extLst>
              <a:ext uri="{FF2B5EF4-FFF2-40B4-BE49-F238E27FC236}">
                <a16:creationId xmlns:a16="http://schemas.microsoft.com/office/drawing/2014/main" id="{F53E186E-EEE8-784F-BE9F-48BF925F13E9}"/>
              </a:ext>
            </a:extLst>
          </p:cNvPr>
          <p:cNvSpPr>
            <a:spLocks noGrp="1"/>
          </p:cNvSpPr>
          <p:nvPr>
            <p:ph type="body" sz="quarter" idx="17"/>
          </p:nvPr>
        </p:nvSpPr>
        <p:spPr/>
        <p:txBody>
          <a:bodyPr/>
          <a:lstStyle/>
          <a:p>
            <a:r>
              <a:rPr lang="en-US" dirty="0"/>
              <a:t>05</a:t>
            </a:r>
          </a:p>
        </p:txBody>
      </p:sp>
      <p:sp>
        <p:nvSpPr>
          <p:cNvPr id="6" name="Rectangle 5">
            <a:extLst>
              <a:ext uri="{FF2B5EF4-FFF2-40B4-BE49-F238E27FC236}">
                <a16:creationId xmlns:a16="http://schemas.microsoft.com/office/drawing/2014/main" id="{1DF2049A-9A6D-0A49-9CEA-AEAEB81268B2}"/>
              </a:ext>
            </a:extLst>
          </p:cNvPr>
          <p:cNvSpPr/>
          <p:nvPr/>
        </p:nvSpPr>
        <p:spPr>
          <a:xfrm>
            <a:off x="5722297" y="3429000"/>
            <a:ext cx="5496309" cy="12003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29" dirty="0">
              <a:latin typeface="Montserrat" panose="00000500000000000000" pitchFamily="50" charset="0"/>
            </a:endParaRPr>
          </a:p>
        </p:txBody>
      </p:sp>
      <p:sp>
        <p:nvSpPr>
          <p:cNvPr id="7" name="TextBox 6">
            <a:extLst>
              <a:ext uri="{FF2B5EF4-FFF2-40B4-BE49-F238E27FC236}">
                <a16:creationId xmlns:a16="http://schemas.microsoft.com/office/drawing/2014/main" id="{9664755C-D94B-2A4C-946A-2A124785D8C0}"/>
              </a:ext>
            </a:extLst>
          </p:cNvPr>
          <p:cNvSpPr txBox="1"/>
          <p:nvPr/>
        </p:nvSpPr>
        <p:spPr>
          <a:xfrm>
            <a:off x="5906320" y="3481298"/>
            <a:ext cx="5400777" cy="646331"/>
          </a:xfrm>
          <a:prstGeom prst="rect">
            <a:avLst/>
          </a:prstGeom>
          <a:noFill/>
        </p:spPr>
        <p:txBody>
          <a:bodyPr wrap="square" rtlCol="0">
            <a:spAutoFit/>
          </a:bodyPr>
          <a:lstStyle/>
          <a:p>
            <a:r>
              <a:rPr lang="en-US" sz="3600" b="1" spc="324" dirty="0" err="1">
                <a:solidFill>
                  <a:srgbClr val="EB7339"/>
                </a:solidFill>
                <a:latin typeface="Calibri" panose="020F0502020204030204" pitchFamily="34" charset="0"/>
                <a:cs typeface="Calibri" panose="020F0502020204030204" pitchFamily="34" charset="0"/>
              </a:rPr>
              <a:t>Sumário</a:t>
            </a:r>
            <a:r>
              <a:rPr lang="en-US" sz="3600" b="1" spc="324" dirty="0">
                <a:solidFill>
                  <a:srgbClr val="EB7339"/>
                </a:solidFill>
                <a:latin typeface="Calibri" panose="020F0502020204030204" pitchFamily="34" charset="0"/>
                <a:cs typeface="Calibri" panose="020F0502020204030204" pitchFamily="34" charset="0"/>
              </a:rPr>
              <a:t> &amp; </a:t>
            </a:r>
            <a:r>
              <a:rPr lang="en-US" sz="3600" b="1" spc="324" dirty="0" err="1">
                <a:solidFill>
                  <a:srgbClr val="EB7339"/>
                </a:solidFill>
                <a:latin typeface="Calibri" panose="020F0502020204030204" pitchFamily="34" charset="0"/>
                <a:cs typeface="Calibri" panose="020F0502020204030204" pitchFamily="34" charset="0"/>
              </a:rPr>
              <a:t>Revisão</a:t>
            </a:r>
            <a:r>
              <a:rPr lang="en-US" sz="3600" b="1" spc="324" dirty="0">
                <a:solidFill>
                  <a:srgbClr val="EB7339"/>
                </a:solidFill>
                <a:latin typeface="Calibri" panose="020F0502020204030204" pitchFamily="34" charset="0"/>
                <a:cs typeface="Calibri" panose="020F0502020204030204" pitchFamily="34" charset="0"/>
              </a:rPr>
              <a:t> </a:t>
            </a:r>
            <a:r>
              <a:rPr lang="en-US" sz="3600" b="1" spc="324" dirty="0">
                <a:solidFill>
                  <a:srgbClr val="EB7339"/>
                </a:solidFill>
                <a:latin typeface="Calibri" panose="020F0502020204030204" pitchFamily="34" charset="0"/>
                <a:cs typeface="Calibri" panose="020F0502020204030204" pitchFamily="34" charset="0"/>
                <a:sym typeface="Wingdings" panose="05000000000000000000" pitchFamily="2" charset="2"/>
              </a:rPr>
              <a:t></a:t>
            </a:r>
            <a:endParaRPr lang="en-US" sz="3600" b="1" spc="324" dirty="0">
              <a:solidFill>
                <a:srgbClr val="EB7339"/>
              </a:solidFill>
              <a:latin typeface="Calibri" panose="020F0502020204030204" pitchFamily="34" charset="0"/>
              <a:cs typeface="Calibri" panose="020F0502020204030204" pitchFamily="34" charset="0"/>
            </a:endParaRPr>
          </a:p>
        </p:txBody>
      </p:sp>
      <p:grpSp>
        <p:nvGrpSpPr>
          <p:cNvPr id="9" name="Graphic 2">
            <a:extLst>
              <a:ext uri="{FF2B5EF4-FFF2-40B4-BE49-F238E27FC236}">
                <a16:creationId xmlns:a16="http://schemas.microsoft.com/office/drawing/2014/main" id="{6285D392-116B-5249-8268-8EA084DD11E1}"/>
              </a:ext>
            </a:extLst>
          </p:cNvPr>
          <p:cNvGrpSpPr/>
          <p:nvPr/>
        </p:nvGrpSpPr>
        <p:grpSpPr>
          <a:xfrm rot="16200000">
            <a:off x="-1080012" y="1373752"/>
            <a:ext cx="3833889" cy="1673865"/>
            <a:chOff x="3357879" y="5072538"/>
            <a:chExt cx="593407" cy="259080"/>
          </a:xfrm>
          <a:solidFill>
            <a:srgbClr val="EB7339"/>
          </a:solidFill>
        </p:grpSpPr>
        <p:sp>
          <p:nvSpPr>
            <p:cNvPr id="10" name="Freeform 9">
              <a:extLst>
                <a:ext uri="{FF2B5EF4-FFF2-40B4-BE49-F238E27FC236}">
                  <a16:creationId xmlns:a16="http://schemas.microsoft.com/office/drawing/2014/main" id="{470E5AA0-13F3-7046-97B9-B4D70885B4AD}"/>
                </a:ext>
              </a:extLst>
            </p:cNvPr>
            <p:cNvSpPr/>
            <p:nvPr/>
          </p:nvSpPr>
          <p:spPr>
            <a:xfrm>
              <a:off x="3357879" y="5073490"/>
              <a:ext cx="593407" cy="258127"/>
            </a:xfrm>
            <a:custGeom>
              <a:avLst/>
              <a:gdLst>
                <a:gd name="connsiteX0" fmla="*/ 585787 w 593407"/>
                <a:gd name="connsiteY0" fmla="*/ 0 h 258127"/>
                <a:gd name="connsiteX1" fmla="*/ 568643 w 593407"/>
                <a:gd name="connsiteY1" fmla="*/ 95250 h 258127"/>
                <a:gd name="connsiteX2" fmla="*/ 446722 w 593407"/>
                <a:gd name="connsiteY2" fmla="*/ 187642 h 258127"/>
                <a:gd name="connsiteX3" fmla="*/ 426720 w 593407"/>
                <a:gd name="connsiteY3" fmla="*/ 198120 h 258127"/>
                <a:gd name="connsiteX4" fmla="*/ 304800 w 593407"/>
                <a:gd name="connsiteY4" fmla="*/ 245745 h 258127"/>
                <a:gd name="connsiteX5" fmla="*/ 151447 w 593407"/>
                <a:gd name="connsiteY5" fmla="*/ 166688 h 258127"/>
                <a:gd name="connsiteX6" fmla="*/ 56197 w 593407"/>
                <a:gd name="connsiteY6" fmla="*/ 60960 h 258127"/>
                <a:gd name="connsiteX7" fmla="*/ 10477 w 593407"/>
                <a:gd name="connsiteY7" fmla="*/ 953 h 258127"/>
                <a:gd name="connsiteX8" fmla="*/ 0 w 593407"/>
                <a:gd name="connsiteY8" fmla="*/ 953 h 258127"/>
                <a:gd name="connsiteX9" fmla="*/ 51435 w 593407"/>
                <a:gd name="connsiteY9" fmla="*/ 69533 h 258127"/>
                <a:gd name="connsiteX10" fmla="*/ 140970 w 593407"/>
                <a:gd name="connsiteY10" fmla="*/ 168592 h 258127"/>
                <a:gd name="connsiteX11" fmla="*/ 272415 w 593407"/>
                <a:gd name="connsiteY11" fmla="*/ 258128 h 258127"/>
                <a:gd name="connsiteX12" fmla="*/ 304800 w 593407"/>
                <a:gd name="connsiteY12" fmla="*/ 255270 h 258127"/>
                <a:gd name="connsiteX13" fmla="*/ 429578 w 593407"/>
                <a:gd name="connsiteY13" fmla="*/ 206692 h 258127"/>
                <a:gd name="connsiteX14" fmla="*/ 446722 w 593407"/>
                <a:gd name="connsiteY14" fmla="*/ 198120 h 258127"/>
                <a:gd name="connsiteX15" fmla="*/ 576262 w 593407"/>
                <a:gd name="connsiteY15" fmla="*/ 97155 h 258127"/>
                <a:gd name="connsiteX16" fmla="*/ 593408 w 593407"/>
                <a:gd name="connsiteY16" fmla="*/ 1905 h 258127"/>
                <a:gd name="connsiteX17" fmla="*/ 585787 w 593407"/>
                <a:gd name="connsiteY17" fmla="*/ 1905 h 25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93407" h="258127">
                  <a:moveTo>
                    <a:pt x="585787" y="0"/>
                  </a:moveTo>
                  <a:cubicBezTo>
                    <a:pt x="577215" y="24765"/>
                    <a:pt x="570548" y="68580"/>
                    <a:pt x="568643" y="95250"/>
                  </a:cubicBezTo>
                  <a:cubicBezTo>
                    <a:pt x="564833" y="142875"/>
                    <a:pt x="462915" y="183833"/>
                    <a:pt x="446722" y="187642"/>
                  </a:cubicBezTo>
                  <a:cubicBezTo>
                    <a:pt x="441960" y="188595"/>
                    <a:pt x="436245" y="192405"/>
                    <a:pt x="426720" y="198120"/>
                  </a:cubicBezTo>
                  <a:cubicBezTo>
                    <a:pt x="404812" y="211455"/>
                    <a:pt x="366712" y="234315"/>
                    <a:pt x="304800" y="245745"/>
                  </a:cubicBezTo>
                  <a:cubicBezTo>
                    <a:pt x="219075" y="261938"/>
                    <a:pt x="160972" y="210503"/>
                    <a:pt x="151447" y="166688"/>
                  </a:cubicBezTo>
                  <a:cubicBezTo>
                    <a:pt x="140970" y="119063"/>
                    <a:pt x="95250" y="78105"/>
                    <a:pt x="56197" y="60960"/>
                  </a:cubicBezTo>
                  <a:cubicBezTo>
                    <a:pt x="32385" y="50483"/>
                    <a:pt x="18097" y="20003"/>
                    <a:pt x="10477" y="953"/>
                  </a:cubicBezTo>
                  <a:lnTo>
                    <a:pt x="0" y="953"/>
                  </a:lnTo>
                  <a:cubicBezTo>
                    <a:pt x="6668" y="20955"/>
                    <a:pt x="23813" y="56197"/>
                    <a:pt x="51435" y="69533"/>
                  </a:cubicBezTo>
                  <a:cubicBezTo>
                    <a:pt x="87630" y="86678"/>
                    <a:pt x="131445" y="124778"/>
                    <a:pt x="140970" y="168592"/>
                  </a:cubicBezTo>
                  <a:cubicBezTo>
                    <a:pt x="149543" y="209550"/>
                    <a:pt x="199072" y="258128"/>
                    <a:pt x="272415" y="258128"/>
                  </a:cubicBezTo>
                  <a:cubicBezTo>
                    <a:pt x="282893" y="258128"/>
                    <a:pt x="293370" y="257175"/>
                    <a:pt x="304800" y="255270"/>
                  </a:cubicBezTo>
                  <a:cubicBezTo>
                    <a:pt x="368618" y="243840"/>
                    <a:pt x="407670" y="220028"/>
                    <a:pt x="429578" y="206692"/>
                  </a:cubicBezTo>
                  <a:cubicBezTo>
                    <a:pt x="437197" y="201930"/>
                    <a:pt x="442912" y="198120"/>
                    <a:pt x="446722" y="198120"/>
                  </a:cubicBezTo>
                  <a:cubicBezTo>
                    <a:pt x="459105" y="195263"/>
                    <a:pt x="571500" y="154305"/>
                    <a:pt x="576262" y="97155"/>
                  </a:cubicBezTo>
                  <a:cubicBezTo>
                    <a:pt x="579120" y="57150"/>
                    <a:pt x="587693" y="19050"/>
                    <a:pt x="593408" y="1905"/>
                  </a:cubicBezTo>
                  <a:lnTo>
                    <a:pt x="585787" y="1905"/>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1" name="Freeform 10">
              <a:extLst>
                <a:ext uri="{FF2B5EF4-FFF2-40B4-BE49-F238E27FC236}">
                  <a16:creationId xmlns:a16="http://schemas.microsoft.com/office/drawing/2014/main" id="{59BABA38-F111-FD47-B780-A81442F31F5A}"/>
                </a:ext>
              </a:extLst>
            </p:cNvPr>
            <p:cNvSpPr/>
            <p:nvPr/>
          </p:nvSpPr>
          <p:spPr>
            <a:xfrm>
              <a:off x="3460749" y="5072538"/>
              <a:ext cx="434339" cy="219075"/>
            </a:xfrm>
            <a:custGeom>
              <a:avLst/>
              <a:gdLst>
                <a:gd name="connsiteX0" fmla="*/ 434340 w 434339"/>
                <a:gd name="connsiteY0" fmla="*/ 953 h 219075"/>
                <a:gd name="connsiteX1" fmla="*/ 424815 w 434339"/>
                <a:gd name="connsiteY1" fmla="*/ 953 h 219075"/>
                <a:gd name="connsiteX2" fmla="*/ 420053 w 434339"/>
                <a:gd name="connsiteY2" fmla="*/ 51435 h 219075"/>
                <a:gd name="connsiteX3" fmla="*/ 403860 w 434339"/>
                <a:gd name="connsiteY3" fmla="*/ 94298 h 219075"/>
                <a:gd name="connsiteX4" fmla="*/ 343853 w 434339"/>
                <a:gd name="connsiteY4" fmla="*/ 116205 h 219075"/>
                <a:gd name="connsiteX5" fmla="*/ 340995 w 434339"/>
                <a:gd name="connsiteY5" fmla="*/ 116205 h 219075"/>
                <a:gd name="connsiteX6" fmla="*/ 211455 w 434339"/>
                <a:gd name="connsiteY6" fmla="*/ 184785 h 219075"/>
                <a:gd name="connsiteX7" fmla="*/ 140017 w 434339"/>
                <a:gd name="connsiteY7" fmla="*/ 207645 h 219075"/>
                <a:gd name="connsiteX8" fmla="*/ 94298 w 434339"/>
                <a:gd name="connsiteY8" fmla="*/ 128588 h 219075"/>
                <a:gd name="connsiteX9" fmla="*/ 93345 w 434339"/>
                <a:gd name="connsiteY9" fmla="*/ 125730 h 219075"/>
                <a:gd name="connsiteX10" fmla="*/ 89535 w 434339"/>
                <a:gd name="connsiteY10" fmla="*/ 102870 h 219075"/>
                <a:gd name="connsiteX11" fmla="*/ 52388 w 434339"/>
                <a:gd name="connsiteY11" fmla="*/ 43815 h 219075"/>
                <a:gd name="connsiteX12" fmla="*/ 11430 w 434339"/>
                <a:gd name="connsiteY12" fmla="*/ 0 h 219075"/>
                <a:gd name="connsiteX13" fmla="*/ 0 w 434339"/>
                <a:gd name="connsiteY13" fmla="*/ 0 h 219075"/>
                <a:gd name="connsiteX14" fmla="*/ 46673 w 434339"/>
                <a:gd name="connsiteY14" fmla="*/ 51435 h 219075"/>
                <a:gd name="connsiteX15" fmla="*/ 80010 w 434339"/>
                <a:gd name="connsiteY15" fmla="*/ 103823 h 219075"/>
                <a:gd name="connsiteX16" fmla="*/ 84773 w 434339"/>
                <a:gd name="connsiteY16" fmla="*/ 127635 h 219075"/>
                <a:gd name="connsiteX17" fmla="*/ 85725 w 434339"/>
                <a:gd name="connsiteY17" fmla="*/ 130493 h 219075"/>
                <a:gd name="connsiteX18" fmla="*/ 137160 w 434339"/>
                <a:gd name="connsiteY18" fmla="*/ 216218 h 219075"/>
                <a:gd name="connsiteX19" fmla="*/ 154305 w 434339"/>
                <a:gd name="connsiteY19" fmla="*/ 219075 h 219075"/>
                <a:gd name="connsiteX20" fmla="*/ 218123 w 434339"/>
                <a:gd name="connsiteY20" fmla="*/ 191453 h 219075"/>
                <a:gd name="connsiteX21" fmla="*/ 340995 w 434339"/>
                <a:gd name="connsiteY21" fmla="*/ 124778 h 219075"/>
                <a:gd name="connsiteX22" fmla="*/ 343853 w 434339"/>
                <a:gd name="connsiteY22" fmla="*/ 124778 h 219075"/>
                <a:gd name="connsiteX23" fmla="*/ 410528 w 434339"/>
                <a:gd name="connsiteY23" fmla="*/ 100965 h 219075"/>
                <a:gd name="connsiteX24" fmla="*/ 429578 w 434339"/>
                <a:gd name="connsiteY24" fmla="*/ 50482 h 219075"/>
                <a:gd name="connsiteX25" fmla="*/ 434340 w 434339"/>
                <a:gd name="connsiteY25" fmla="*/ 953 h 21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4339" h="219075">
                  <a:moveTo>
                    <a:pt x="434340" y="953"/>
                  </a:moveTo>
                  <a:lnTo>
                    <a:pt x="424815" y="953"/>
                  </a:lnTo>
                  <a:cubicBezTo>
                    <a:pt x="421958" y="12383"/>
                    <a:pt x="420053" y="28575"/>
                    <a:pt x="420053" y="51435"/>
                  </a:cubicBezTo>
                  <a:cubicBezTo>
                    <a:pt x="420053" y="68580"/>
                    <a:pt x="414338" y="83820"/>
                    <a:pt x="403860" y="94298"/>
                  </a:cubicBezTo>
                  <a:cubicBezTo>
                    <a:pt x="386715" y="111443"/>
                    <a:pt x="358140" y="116205"/>
                    <a:pt x="343853" y="116205"/>
                  </a:cubicBezTo>
                  <a:lnTo>
                    <a:pt x="340995" y="116205"/>
                  </a:lnTo>
                  <a:cubicBezTo>
                    <a:pt x="319088" y="115253"/>
                    <a:pt x="304800" y="114300"/>
                    <a:pt x="211455" y="184785"/>
                  </a:cubicBezTo>
                  <a:cubicBezTo>
                    <a:pt x="182880" y="206693"/>
                    <a:pt x="158115" y="214313"/>
                    <a:pt x="140017" y="207645"/>
                  </a:cubicBezTo>
                  <a:cubicBezTo>
                    <a:pt x="111442" y="197168"/>
                    <a:pt x="100013" y="152400"/>
                    <a:pt x="94298" y="128588"/>
                  </a:cubicBezTo>
                  <a:lnTo>
                    <a:pt x="93345" y="125730"/>
                  </a:lnTo>
                  <a:cubicBezTo>
                    <a:pt x="91440" y="117157"/>
                    <a:pt x="90488" y="109538"/>
                    <a:pt x="89535" y="102870"/>
                  </a:cubicBezTo>
                  <a:cubicBezTo>
                    <a:pt x="86677" y="80963"/>
                    <a:pt x="83820" y="65723"/>
                    <a:pt x="52388" y="43815"/>
                  </a:cubicBezTo>
                  <a:cubicBezTo>
                    <a:pt x="34290" y="31432"/>
                    <a:pt x="20955" y="14288"/>
                    <a:pt x="11430" y="0"/>
                  </a:cubicBezTo>
                  <a:lnTo>
                    <a:pt x="0" y="0"/>
                  </a:lnTo>
                  <a:cubicBezTo>
                    <a:pt x="9525" y="16193"/>
                    <a:pt x="25717" y="36195"/>
                    <a:pt x="46673" y="51435"/>
                  </a:cubicBezTo>
                  <a:cubicBezTo>
                    <a:pt x="75248" y="70485"/>
                    <a:pt x="76200" y="82868"/>
                    <a:pt x="80010" y="103823"/>
                  </a:cubicBezTo>
                  <a:cubicBezTo>
                    <a:pt x="80963" y="110490"/>
                    <a:pt x="81915" y="118110"/>
                    <a:pt x="84773" y="127635"/>
                  </a:cubicBezTo>
                  <a:lnTo>
                    <a:pt x="85725" y="130493"/>
                  </a:lnTo>
                  <a:cubicBezTo>
                    <a:pt x="91440" y="156210"/>
                    <a:pt x="102870" y="203835"/>
                    <a:pt x="137160" y="216218"/>
                  </a:cubicBezTo>
                  <a:cubicBezTo>
                    <a:pt x="142875" y="218123"/>
                    <a:pt x="147638" y="219075"/>
                    <a:pt x="154305" y="219075"/>
                  </a:cubicBezTo>
                  <a:cubicBezTo>
                    <a:pt x="172402" y="219075"/>
                    <a:pt x="194310" y="209550"/>
                    <a:pt x="218123" y="191453"/>
                  </a:cubicBezTo>
                  <a:cubicBezTo>
                    <a:pt x="308610" y="122873"/>
                    <a:pt x="321945" y="123825"/>
                    <a:pt x="340995" y="124778"/>
                  </a:cubicBezTo>
                  <a:lnTo>
                    <a:pt x="343853" y="124778"/>
                  </a:lnTo>
                  <a:cubicBezTo>
                    <a:pt x="358140" y="125730"/>
                    <a:pt x="389573" y="120968"/>
                    <a:pt x="410528" y="100965"/>
                  </a:cubicBezTo>
                  <a:cubicBezTo>
                    <a:pt x="423863" y="87630"/>
                    <a:pt x="430530" y="71438"/>
                    <a:pt x="429578" y="50482"/>
                  </a:cubicBezTo>
                  <a:cubicBezTo>
                    <a:pt x="428625" y="26670"/>
                    <a:pt x="431483" y="10478"/>
                    <a:pt x="434340" y="953"/>
                  </a:cubicBez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sp>
          <p:nvSpPr>
            <p:cNvPr id="12" name="Freeform 11">
              <a:extLst>
                <a:ext uri="{FF2B5EF4-FFF2-40B4-BE49-F238E27FC236}">
                  <a16:creationId xmlns:a16="http://schemas.microsoft.com/office/drawing/2014/main" id="{F0607F26-EF08-D444-B0FE-E46E0BA21E65}"/>
                </a:ext>
              </a:extLst>
            </p:cNvPr>
            <p:cNvSpPr/>
            <p:nvPr/>
          </p:nvSpPr>
          <p:spPr>
            <a:xfrm>
              <a:off x="3541712" y="5072538"/>
              <a:ext cx="327660" cy="116205"/>
            </a:xfrm>
            <a:custGeom>
              <a:avLst/>
              <a:gdLst>
                <a:gd name="connsiteX0" fmla="*/ 318135 w 327660"/>
                <a:gd name="connsiteY0" fmla="*/ 953 h 116205"/>
                <a:gd name="connsiteX1" fmla="*/ 251460 w 327660"/>
                <a:gd name="connsiteY1" fmla="*/ 53340 h 116205"/>
                <a:gd name="connsiteX2" fmla="*/ 141923 w 327660"/>
                <a:gd name="connsiteY2" fmla="*/ 93345 h 116205"/>
                <a:gd name="connsiteX3" fmla="*/ 101917 w 327660"/>
                <a:gd name="connsiteY3" fmla="*/ 105728 h 116205"/>
                <a:gd name="connsiteX4" fmla="*/ 43815 w 327660"/>
                <a:gd name="connsiteY4" fmla="*/ 50482 h 116205"/>
                <a:gd name="connsiteX5" fmla="*/ 13335 w 327660"/>
                <a:gd name="connsiteY5" fmla="*/ 953 h 116205"/>
                <a:gd name="connsiteX6" fmla="*/ 0 w 327660"/>
                <a:gd name="connsiteY6" fmla="*/ 953 h 116205"/>
                <a:gd name="connsiteX7" fmla="*/ 35242 w 327660"/>
                <a:gd name="connsiteY7" fmla="*/ 53340 h 116205"/>
                <a:gd name="connsiteX8" fmla="*/ 100013 w 327660"/>
                <a:gd name="connsiteY8" fmla="*/ 115253 h 116205"/>
                <a:gd name="connsiteX9" fmla="*/ 111442 w 327660"/>
                <a:gd name="connsiteY9" fmla="*/ 116205 h 116205"/>
                <a:gd name="connsiteX10" fmla="*/ 148590 w 327660"/>
                <a:gd name="connsiteY10" fmla="*/ 99060 h 116205"/>
                <a:gd name="connsiteX11" fmla="*/ 251460 w 327660"/>
                <a:gd name="connsiteY11" fmla="*/ 61913 h 116205"/>
                <a:gd name="connsiteX12" fmla="*/ 327660 w 327660"/>
                <a:gd name="connsiteY12" fmla="*/ 0 h 116205"/>
                <a:gd name="connsiteX13" fmla="*/ 318135 w 327660"/>
                <a:gd name="connsiteY13" fmla="*/ 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7660" h="116205">
                  <a:moveTo>
                    <a:pt x="318135" y="953"/>
                  </a:moveTo>
                  <a:cubicBezTo>
                    <a:pt x="305753" y="50482"/>
                    <a:pt x="254317" y="53340"/>
                    <a:pt x="251460" y="53340"/>
                  </a:cubicBezTo>
                  <a:cubicBezTo>
                    <a:pt x="248602" y="53340"/>
                    <a:pt x="181927" y="52388"/>
                    <a:pt x="141923" y="93345"/>
                  </a:cubicBezTo>
                  <a:cubicBezTo>
                    <a:pt x="130492" y="104775"/>
                    <a:pt x="117158" y="109538"/>
                    <a:pt x="101917" y="105728"/>
                  </a:cubicBezTo>
                  <a:cubicBezTo>
                    <a:pt x="76200" y="100013"/>
                    <a:pt x="52388" y="73343"/>
                    <a:pt x="43815" y="50482"/>
                  </a:cubicBezTo>
                  <a:cubicBezTo>
                    <a:pt x="36195" y="30480"/>
                    <a:pt x="23813" y="13335"/>
                    <a:pt x="13335" y="953"/>
                  </a:cubicBezTo>
                  <a:lnTo>
                    <a:pt x="0" y="953"/>
                  </a:lnTo>
                  <a:cubicBezTo>
                    <a:pt x="11430" y="12383"/>
                    <a:pt x="26670" y="30480"/>
                    <a:pt x="35242" y="53340"/>
                  </a:cubicBezTo>
                  <a:cubicBezTo>
                    <a:pt x="43815" y="78105"/>
                    <a:pt x="69533" y="108585"/>
                    <a:pt x="100013" y="115253"/>
                  </a:cubicBezTo>
                  <a:cubicBezTo>
                    <a:pt x="103823" y="116205"/>
                    <a:pt x="107633" y="116205"/>
                    <a:pt x="111442" y="116205"/>
                  </a:cubicBezTo>
                  <a:cubicBezTo>
                    <a:pt x="124777" y="116205"/>
                    <a:pt x="138113" y="110490"/>
                    <a:pt x="148590" y="99060"/>
                  </a:cubicBezTo>
                  <a:cubicBezTo>
                    <a:pt x="184785" y="61913"/>
                    <a:pt x="250508" y="61913"/>
                    <a:pt x="251460" y="61913"/>
                  </a:cubicBezTo>
                  <a:cubicBezTo>
                    <a:pt x="252413" y="61913"/>
                    <a:pt x="315278" y="59055"/>
                    <a:pt x="327660" y="0"/>
                  </a:cubicBezTo>
                  <a:lnTo>
                    <a:pt x="318135" y="0"/>
                  </a:lnTo>
                  <a:close/>
                </a:path>
              </a:pathLst>
            </a:custGeom>
            <a:grpFill/>
            <a:ln w="9525" cap="flat">
              <a:noFill/>
              <a:prstDash val="solid"/>
              <a:miter/>
            </a:ln>
          </p:spPr>
          <p:txBody>
            <a:bodyPr rtlCol="0" anchor="ctr"/>
            <a:lstStyle/>
            <a:p>
              <a:endParaRPr lang="en-US">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22356354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4EDAC37-C3BA-1249-8767-414D489BC914}"/>
              </a:ext>
            </a:extLst>
          </p:cNvPr>
          <p:cNvSpPr>
            <a:spLocks noGrp="1"/>
          </p:cNvSpPr>
          <p:nvPr>
            <p:ph type="body" sz="quarter" idx="18"/>
          </p:nvPr>
        </p:nvSpPr>
        <p:spPr>
          <a:xfrm>
            <a:off x="681336" y="2325365"/>
            <a:ext cx="10479218" cy="4113476"/>
          </a:xfrm>
          <a:prstGeom prst="rect">
            <a:avLst/>
          </a:prstGeom>
        </p:spPr>
        <p:txBody>
          <a:bodyPr/>
          <a:lstStyle/>
          <a:p>
            <a:pPr marL="342900" indent="-342900">
              <a:lnSpc>
                <a:spcPct val="100000"/>
              </a:lnSpc>
              <a:spcBef>
                <a:spcPts val="600"/>
              </a:spcBef>
              <a:buFont typeface="Arial" panose="020B0604020202020204" pitchFamily="34" charset="0"/>
              <a:buChar char="•"/>
            </a:pPr>
            <a:r>
              <a:rPr lang="pt-PT" dirty="0"/>
              <a:t>O que é a biodiversidade? </a:t>
            </a:r>
          </a:p>
          <a:p>
            <a:pPr marL="342900" indent="-342900">
              <a:lnSpc>
                <a:spcPct val="100000"/>
              </a:lnSpc>
              <a:spcBef>
                <a:spcPts val="600"/>
              </a:spcBef>
              <a:buFont typeface="Arial" panose="020B0604020202020204" pitchFamily="34" charset="0"/>
              <a:buChar char="•"/>
            </a:pPr>
            <a:r>
              <a:rPr lang="pt-PT" dirty="0"/>
              <a:t>Quais são os três tipos de biodiversidade? </a:t>
            </a:r>
          </a:p>
          <a:p>
            <a:pPr marL="342900" indent="-342900">
              <a:lnSpc>
                <a:spcPct val="100000"/>
              </a:lnSpc>
              <a:spcBef>
                <a:spcPts val="600"/>
              </a:spcBef>
              <a:buFont typeface="Arial" panose="020B0604020202020204" pitchFamily="34" charset="0"/>
              <a:buChar char="•"/>
            </a:pPr>
            <a:r>
              <a:rPr lang="pt-PT" dirty="0"/>
              <a:t>Quais são as 5 principais ameaças à biodiversidade? </a:t>
            </a:r>
          </a:p>
          <a:p>
            <a:pPr marL="342900" indent="-342900">
              <a:lnSpc>
                <a:spcPct val="100000"/>
              </a:lnSpc>
              <a:spcBef>
                <a:spcPts val="600"/>
              </a:spcBef>
              <a:buFont typeface="Arial" panose="020B0604020202020204" pitchFamily="34" charset="0"/>
              <a:buChar char="•"/>
            </a:pPr>
            <a:r>
              <a:rPr lang="pt-PT" dirty="0"/>
              <a:t>O que são serviços </a:t>
            </a:r>
            <a:r>
              <a:rPr lang="pt-PT" dirty="0" err="1"/>
              <a:t>ecossistémicos</a:t>
            </a:r>
            <a:r>
              <a:rPr lang="pt-PT" dirty="0"/>
              <a:t> ou do ecossistema? </a:t>
            </a:r>
          </a:p>
          <a:p>
            <a:pPr marL="342900" indent="-342900">
              <a:lnSpc>
                <a:spcPct val="100000"/>
              </a:lnSpc>
              <a:spcBef>
                <a:spcPts val="600"/>
              </a:spcBef>
              <a:buFont typeface="Arial" panose="020B0604020202020204" pitchFamily="34" charset="0"/>
              <a:buChar char="•"/>
            </a:pPr>
            <a:r>
              <a:rPr lang="pt-PT" dirty="0"/>
              <a:t>Quantas espécies serão extintas nos próximos anos se não fizermos nada? </a:t>
            </a:r>
          </a:p>
          <a:p>
            <a:pPr marL="342900" indent="-342900">
              <a:lnSpc>
                <a:spcPct val="100000"/>
              </a:lnSpc>
              <a:spcBef>
                <a:spcPts val="600"/>
              </a:spcBef>
              <a:buFont typeface="Arial" panose="020B0604020202020204" pitchFamily="34" charset="0"/>
              <a:buChar char="•"/>
            </a:pPr>
            <a:r>
              <a:rPr lang="pt-PT" dirty="0"/>
              <a:t>Quais são os benefícios de atuar a nível local?</a:t>
            </a:r>
          </a:p>
          <a:p>
            <a:pPr marL="342900" indent="-342900">
              <a:lnSpc>
                <a:spcPct val="100000"/>
              </a:lnSpc>
              <a:spcBef>
                <a:spcPts val="600"/>
              </a:spcBef>
              <a:buFont typeface="Arial" panose="020B0604020202020204" pitchFamily="34" charset="0"/>
              <a:buChar char="•"/>
            </a:pPr>
            <a:r>
              <a:rPr lang="pt-PT" dirty="0"/>
              <a:t>Quais são os benefícios de atuar como parte de um grupo? </a:t>
            </a:r>
            <a:endParaRPr lang="en-US" dirty="0"/>
          </a:p>
        </p:txBody>
      </p:sp>
      <p:sp>
        <p:nvSpPr>
          <p:cNvPr id="4" name="Text Placeholder 3">
            <a:extLst>
              <a:ext uri="{FF2B5EF4-FFF2-40B4-BE49-F238E27FC236}">
                <a16:creationId xmlns:a16="http://schemas.microsoft.com/office/drawing/2014/main" id="{40EDA134-70F1-C346-A124-7880EF1582DA}"/>
              </a:ext>
            </a:extLst>
          </p:cNvPr>
          <p:cNvSpPr>
            <a:spLocks noGrp="1"/>
          </p:cNvSpPr>
          <p:nvPr>
            <p:ph type="body" sz="quarter" idx="16"/>
          </p:nvPr>
        </p:nvSpPr>
        <p:spPr>
          <a:xfrm>
            <a:off x="681336" y="484053"/>
            <a:ext cx="6989464" cy="803654"/>
          </a:xfrm>
          <a:prstGeom prst="rect">
            <a:avLst/>
          </a:prstGeom>
        </p:spPr>
        <p:txBody>
          <a:bodyPr/>
          <a:lstStyle/>
          <a:p>
            <a:r>
              <a:rPr lang="pt-PT" dirty="0"/>
              <a:t>Consegue lembrar-se de respostas a estas perguntas?</a:t>
            </a:r>
            <a:endParaRPr lang="en-US" dirty="0"/>
          </a:p>
        </p:txBody>
      </p:sp>
    </p:spTree>
    <p:extLst>
      <p:ext uri="{BB962C8B-B14F-4D97-AF65-F5344CB8AC3E}">
        <p14:creationId xmlns:p14="http://schemas.microsoft.com/office/powerpoint/2010/main" val="208954326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D8D6BEE-FB04-4441-B82D-ACD42807E3F8}"/>
              </a:ext>
            </a:extLst>
          </p:cNvPr>
          <p:cNvSpPr>
            <a:spLocks noGrp="1"/>
          </p:cNvSpPr>
          <p:nvPr>
            <p:ph type="body" sz="quarter" idx="13"/>
          </p:nvPr>
        </p:nvSpPr>
        <p:spPr/>
        <p:txBody>
          <a:bodyPr/>
          <a:lstStyle/>
          <a:p>
            <a:r>
              <a:rPr lang="en-US" b="1" dirty="0">
                <a:hlinkClick r:id="rId3">
                  <a:extLst>
                    <a:ext uri="{A12FA001-AC4F-418D-AE19-62706E023703}">
                      <ahyp:hlinkClr xmlns:ahyp="http://schemas.microsoft.com/office/drawing/2018/hyperlinkcolor" val="tx"/>
                    </a:ext>
                  </a:extLst>
                </a:hlinkClick>
              </a:rPr>
              <a:t>ClimateChampions</a:t>
            </a:r>
            <a:r>
              <a:rPr lang="en-US" dirty="0">
                <a:hlinkClick r:id="rId3">
                  <a:extLst>
                    <a:ext uri="{A12FA001-AC4F-418D-AE19-62706E023703}">
                      <ahyp:hlinkClr xmlns:ahyp="http://schemas.microsoft.com/office/drawing/2018/hyperlinkcolor" val="tx"/>
                    </a:ext>
                  </a:extLst>
                </a:hlinkClick>
              </a:rPr>
              <a:t>.how</a:t>
            </a:r>
            <a:endParaRPr lang="en-US" dirty="0"/>
          </a:p>
        </p:txBody>
      </p:sp>
      <p:sp>
        <p:nvSpPr>
          <p:cNvPr id="20" name="Text Placeholder 19">
            <a:extLst>
              <a:ext uri="{FF2B5EF4-FFF2-40B4-BE49-F238E27FC236}">
                <a16:creationId xmlns:a16="http://schemas.microsoft.com/office/drawing/2014/main" id="{5328264C-32A9-A14B-88CE-E920BC4BEE14}"/>
              </a:ext>
            </a:extLst>
          </p:cNvPr>
          <p:cNvSpPr>
            <a:spLocks noGrp="1"/>
          </p:cNvSpPr>
          <p:nvPr>
            <p:ph type="body" sz="quarter" idx="18"/>
          </p:nvPr>
        </p:nvSpPr>
        <p:spPr>
          <a:xfrm>
            <a:off x="631657" y="4530508"/>
            <a:ext cx="5881764" cy="796508"/>
          </a:xfrm>
          <a:prstGeom prst="rect">
            <a:avLst/>
          </a:prstGeom>
        </p:spPr>
        <p:txBody>
          <a:bodyPr>
            <a:normAutofit/>
          </a:bodyPr>
          <a:lstStyle/>
          <a:p>
            <a:r>
              <a:rPr lang="en-US" dirty="0" err="1"/>
              <a:t>Alguma</a:t>
            </a:r>
            <a:r>
              <a:rPr lang="en-US" dirty="0"/>
              <a:t> </a:t>
            </a:r>
            <a:r>
              <a:rPr lang="en-US" dirty="0" err="1"/>
              <a:t>pergunta</a:t>
            </a:r>
            <a:r>
              <a:rPr lang="en-US" dirty="0"/>
              <a:t>?</a:t>
            </a:r>
          </a:p>
          <a:p>
            <a:endParaRPr lang="en-US" dirty="0"/>
          </a:p>
        </p:txBody>
      </p:sp>
      <p:sp>
        <p:nvSpPr>
          <p:cNvPr id="19" name="Text Placeholder 18">
            <a:extLst>
              <a:ext uri="{FF2B5EF4-FFF2-40B4-BE49-F238E27FC236}">
                <a16:creationId xmlns:a16="http://schemas.microsoft.com/office/drawing/2014/main" id="{E2CFC547-9849-7F41-990D-A769792DB4FA}"/>
              </a:ext>
            </a:extLst>
          </p:cNvPr>
          <p:cNvSpPr>
            <a:spLocks noGrp="1"/>
          </p:cNvSpPr>
          <p:nvPr>
            <p:ph type="body" sz="quarter" idx="16"/>
          </p:nvPr>
        </p:nvSpPr>
        <p:spPr>
          <a:xfrm>
            <a:off x="654514" y="3951170"/>
            <a:ext cx="5881764" cy="634242"/>
          </a:xfrm>
          <a:prstGeom prst="rect">
            <a:avLst/>
          </a:prstGeom>
        </p:spPr>
        <p:txBody>
          <a:bodyPr>
            <a:normAutofit/>
          </a:bodyPr>
          <a:lstStyle/>
          <a:p>
            <a:r>
              <a:rPr lang="en-US" dirty="0"/>
              <a:t>OBRIGADO</a:t>
            </a:r>
          </a:p>
        </p:txBody>
      </p:sp>
      <p:grpSp>
        <p:nvGrpSpPr>
          <p:cNvPr id="39" name="Graphic 3">
            <a:extLst>
              <a:ext uri="{FF2B5EF4-FFF2-40B4-BE49-F238E27FC236}">
                <a16:creationId xmlns:a16="http://schemas.microsoft.com/office/drawing/2014/main" id="{53B3F4FB-229C-F54D-853A-932560715113}"/>
              </a:ext>
            </a:extLst>
          </p:cNvPr>
          <p:cNvGrpSpPr/>
          <p:nvPr/>
        </p:nvGrpSpPr>
        <p:grpSpPr>
          <a:xfrm>
            <a:off x="10508450" y="4424386"/>
            <a:ext cx="435641" cy="435641"/>
            <a:chOff x="1950027" y="2499889"/>
            <a:chExt cx="850463" cy="850463"/>
          </a:xfrm>
        </p:grpSpPr>
        <p:sp>
          <p:nvSpPr>
            <p:cNvPr id="40" name="Freeform 39">
              <a:extLst>
                <a:ext uri="{FF2B5EF4-FFF2-40B4-BE49-F238E27FC236}">
                  <a16:creationId xmlns:a16="http://schemas.microsoft.com/office/drawing/2014/main" id="{605EE809-781D-EA40-B7B5-F2DFFB25193F}"/>
                </a:ext>
              </a:extLst>
            </p:cNvPr>
            <p:cNvSpPr/>
            <p:nvPr/>
          </p:nvSpPr>
          <p:spPr>
            <a:xfrm>
              <a:off x="1950027" y="2499889"/>
              <a:ext cx="850463" cy="850463"/>
            </a:xfrm>
            <a:custGeom>
              <a:avLst/>
              <a:gdLst>
                <a:gd name="connsiteX0" fmla="*/ 850464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4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4" y="425232"/>
                  </a:moveTo>
                  <a:cubicBezTo>
                    <a:pt x="850464" y="660081"/>
                    <a:pt x="660081" y="850464"/>
                    <a:pt x="425232" y="850464"/>
                  </a:cubicBezTo>
                  <a:cubicBezTo>
                    <a:pt x="190383" y="850464"/>
                    <a:pt x="0" y="660081"/>
                    <a:pt x="0" y="425232"/>
                  </a:cubicBezTo>
                  <a:cubicBezTo>
                    <a:pt x="0" y="190383"/>
                    <a:pt x="190383" y="0"/>
                    <a:pt x="425232" y="0"/>
                  </a:cubicBezTo>
                  <a:cubicBezTo>
                    <a:pt x="660081" y="0"/>
                    <a:pt x="850464" y="190383"/>
                    <a:pt x="850464" y="425232"/>
                  </a:cubicBezTo>
                  <a:close/>
                </a:path>
              </a:pathLst>
            </a:custGeom>
            <a:solidFill>
              <a:srgbClr val="EB7339"/>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nvGrpSpPr>
            <p:cNvPr id="41" name="Graphic 3">
              <a:extLst>
                <a:ext uri="{FF2B5EF4-FFF2-40B4-BE49-F238E27FC236}">
                  <a16:creationId xmlns:a16="http://schemas.microsoft.com/office/drawing/2014/main" id="{A6890E1D-E152-0C4B-898D-50D4F4F1C718}"/>
                </a:ext>
              </a:extLst>
            </p:cNvPr>
            <p:cNvGrpSpPr/>
            <p:nvPr/>
          </p:nvGrpSpPr>
          <p:grpSpPr>
            <a:xfrm>
              <a:off x="2107521" y="2657382"/>
              <a:ext cx="535476" cy="535477"/>
              <a:chOff x="2107521" y="2657382"/>
              <a:chExt cx="535476" cy="535477"/>
            </a:xfrm>
            <a:solidFill>
              <a:srgbClr val="FFFFFF"/>
            </a:solidFill>
          </p:grpSpPr>
          <p:sp>
            <p:nvSpPr>
              <p:cNvPr id="42" name="Freeform 41">
                <a:extLst>
                  <a:ext uri="{FF2B5EF4-FFF2-40B4-BE49-F238E27FC236}">
                    <a16:creationId xmlns:a16="http://schemas.microsoft.com/office/drawing/2014/main" id="{F09287CD-8FBC-394A-A8B9-B26037DE6893}"/>
                  </a:ext>
                </a:extLst>
              </p:cNvPr>
              <p:cNvSpPr/>
              <p:nvPr/>
            </p:nvSpPr>
            <p:spPr>
              <a:xfrm>
                <a:off x="2107521" y="2657382"/>
                <a:ext cx="535476" cy="535477"/>
              </a:xfrm>
              <a:custGeom>
                <a:avLst/>
                <a:gdLst>
                  <a:gd name="connsiteX0" fmla="*/ 267739 w 535476"/>
                  <a:gd name="connsiteY0" fmla="*/ 48508 h 535477"/>
                  <a:gd name="connsiteX1" fmla="*/ 376094 w 535476"/>
                  <a:gd name="connsiteY1" fmla="*/ 49768 h 535477"/>
                  <a:gd name="connsiteX2" fmla="*/ 425862 w 535476"/>
                  <a:gd name="connsiteY2" fmla="*/ 59217 h 535477"/>
                  <a:gd name="connsiteX3" fmla="*/ 456730 w 535476"/>
                  <a:gd name="connsiteY3" fmla="*/ 79377 h 535477"/>
                  <a:gd name="connsiteX4" fmla="*/ 476890 w 535476"/>
                  <a:gd name="connsiteY4" fmla="*/ 110245 h 535477"/>
                  <a:gd name="connsiteX5" fmla="*/ 486339 w 535476"/>
                  <a:gd name="connsiteY5" fmla="*/ 160013 h 535477"/>
                  <a:gd name="connsiteX6" fmla="*/ 487599 w 535476"/>
                  <a:gd name="connsiteY6" fmla="*/ 268368 h 535477"/>
                  <a:gd name="connsiteX7" fmla="*/ 486339 w 535476"/>
                  <a:gd name="connsiteY7" fmla="*/ 376724 h 535477"/>
                  <a:gd name="connsiteX8" fmla="*/ 476890 w 535476"/>
                  <a:gd name="connsiteY8" fmla="*/ 426492 h 535477"/>
                  <a:gd name="connsiteX9" fmla="*/ 456730 w 535476"/>
                  <a:gd name="connsiteY9" fmla="*/ 457360 h 535477"/>
                  <a:gd name="connsiteX10" fmla="*/ 425862 w 535476"/>
                  <a:gd name="connsiteY10" fmla="*/ 477519 h 535477"/>
                  <a:gd name="connsiteX11" fmla="*/ 376094 w 535476"/>
                  <a:gd name="connsiteY11" fmla="*/ 486969 h 535477"/>
                  <a:gd name="connsiteX12" fmla="*/ 267739 w 535476"/>
                  <a:gd name="connsiteY12" fmla="*/ 488229 h 535477"/>
                  <a:gd name="connsiteX13" fmla="*/ 159383 w 535476"/>
                  <a:gd name="connsiteY13" fmla="*/ 486969 h 535477"/>
                  <a:gd name="connsiteX14" fmla="*/ 109615 w 535476"/>
                  <a:gd name="connsiteY14" fmla="*/ 477519 h 535477"/>
                  <a:gd name="connsiteX15" fmla="*/ 78747 w 535476"/>
                  <a:gd name="connsiteY15" fmla="*/ 457360 h 535477"/>
                  <a:gd name="connsiteX16" fmla="*/ 58587 w 535476"/>
                  <a:gd name="connsiteY16" fmla="*/ 426492 h 535477"/>
                  <a:gd name="connsiteX17" fmla="*/ 49138 w 535476"/>
                  <a:gd name="connsiteY17" fmla="*/ 376724 h 535477"/>
                  <a:gd name="connsiteX18" fmla="*/ 47878 w 535476"/>
                  <a:gd name="connsiteY18" fmla="*/ 268368 h 535477"/>
                  <a:gd name="connsiteX19" fmla="*/ 49138 w 535476"/>
                  <a:gd name="connsiteY19" fmla="*/ 160013 h 535477"/>
                  <a:gd name="connsiteX20" fmla="*/ 58587 w 535476"/>
                  <a:gd name="connsiteY20" fmla="*/ 110245 h 535477"/>
                  <a:gd name="connsiteX21" fmla="*/ 78747 w 535476"/>
                  <a:gd name="connsiteY21" fmla="*/ 79377 h 535477"/>
                  <a:gd name="connsiteX22" fmla="*/ 109615 w 535476"/>
                  <a:gd name="connsiteY22" fmla="*/ 59217 h 535477"/>
                  <a:gd name="connsiteX23" fmla="*/ 159383 w 535476"/>
                  <a:gd name="connsiteY23" fmla="*/ 49768 h 535477"/>
                  <a:gd name="connsiteX24" fmla="*/ 267739 w 535476"/>
                  <a:gd name="connsiteY24" fmla="*/ 48508 h 535477"/>
                  <a:gd name="connsiteX25" fmla="*/ 267739 w 535476"/>
                  <a:gd name="connsiteY25" fmla="*/ 0 h 535477"/>
                  <a:gd name="connsiteX26" fmla="*/ 157493 w 535476"/>
                  <a:gd name="connsiteY26" fmla="*/ 1890 h 535477"/>
                  <a:gd name="connsiteX27" fmla="*/ 92606 w 535476"/>
                  <a:gd name="connsiteY27" fmla="*/ 14489 h 535477"/>
                  <a:gd name="connsiteX28" fmla="*/ 45358 w 535476"/>
                  <a:gd name="connsiteY28" fmla="*/ 45358 h 535477"/>
                  <a:gd name="connsiteX29" fmla="*/ 14489 w 535476"/>
                  <a:gd name="connsiteY29" fmla="*/ 92606 h 535477"/>
                  <a:gd name="connsiteX30" fmla="*/ 1890 w 535476"/>
                  <a:gd name="connsiteY30" fmla="*/ 157493 h 535477"/>
                  <a:gd name="connsiteX31" fmla="*/ 0 w 535476"/>
                  <a:gd name="connsiteY31" fmla="*/ 267739 h 535477"/>
                  <a:gd name="connsiteX32" fmla="*/ 1890 w 535476"/>
                  <a:gd name="connsiteY32" fmla="*/ 377984 h 535477"/>
                  <a:gd name="connsiteX33" fmla="*/ 14489 w 535476"/>
                  <a:gd name="connsiteY33" fmla="*/ 442871 h 535477"/>
                  <a:gd name="connsiteX34" fmla="*/ 45358 w 535476"/>
                  <a:gd name="connsiteY34" fmla="*/ 490119 h 535477"/>
                  <a:gd name="connsiteX35" fmla="*/ 92606 w 535476"/>
                  <a:gd name="connsiteY35" fmla="*/ 520988 h 535477"/>
                  <a:gd name="connsiteX36" fmla="*/ 157493 w 535476"/>
                  <a:gd name="connsiteY36" fmla="*/ 533587 h 535477"/>
                  <a:gd name="connsiteX37" fmla="*/ 267739 w 535476"/>
                  <a:gd name="connsiteY37" fmla="*/ 535477 h 535477"/>
                  <a:gd name="connsiteX38" fmla="*/ 377984 w 535476"/>
                  <a:gd name="connsiteY38" fmla="*/ 533587 h 535477"/>
                  <a:gd name="connsiteX39" fmla="*/ 442871 w 535476"/>
                  <a:gd name="connsiteY39" fmla="*/ 520988 h 535477"/>
                  <a:gd name="connsiteX40" fmla="*/ 490119 w 535476"/>
                  <a:gd name="connsiteY40" fmla="*/ 490119 h 535477"/>
                  <a:gd name="connsiteX41" fmla="*/ 520988 w 535476"/>
                  <a:gd name="connsiteY41" fmla="*/ 442871 h 535477"/>
                  <a:gd name="connsiteX42" fmla="*/ 533587 w 535476"/>
                  <a:gd name="connsiteY42" fmla="*/ 377984 h 535477"/>
                  <a:gd name="connsiteX43" fmla="*/ 535477 w 535476"/>
                  <a:gd name="connsiteY43" fmla="*/ 267739 h 535477"/>
                  <a:gd name="connsiteX44" fmla="*/ 533587 w 535476"/>
                  <a:gd name="connsiteY44" fmla="*/ 157493 h 535477"/>
                  <a:gd name="connsiteX45" fmla="*/ 520988 w 535476"/>
                  <a:gd name="connsiteY45" fmla="*/ 92606 h 535477"/>
                  <a:gd name="connsiteX46" fmla="*/ 490119 w 535476"/>
                  <a:gd name="connsiteY46" fmla="*/ 45358 h 535477"/>
                  <a:gd name="connsiteX47" fmla="*/ 442871 w 535476"/>
                  <a:gd name="connsiteY47" fmla="*/ 14489 h 535477"/>
                  <a:gd name="connsiteX48" fmla="*/ 377984 w 535476"/>
                  <a:gd name="connsiteY48" fmla="*/ 1890 h 535477"/>
                  <a:gd name="connsiteX49" fmla="*/ 267739 w 535476"/>
                  <a:gd name="connsiteY49" fmla="*/ 0 h 535477"/>
                  <a:gd name="connsiteX50" fmla="*/ 267739 w 535476"/>
                  <a:gd name="connsiteY50" fmla="*/ 0 h 53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535476" h="535477">
                    <a:moveTo>
                      <a:pt x="267739" y="48508"/>
                    </a:moveTo>
                    <a:cubicBezTo>
                      <a:pt x="338925" y="48508"/>
                      <a:pt x="347745" y="48508"/>
                      <a:pt x="376094" y="49768"/>
                    </a:cubicBezTo>
                    <a:cubicBezTo>
                      <a:pt x="401923" y="51028"/>
                      <a:pt x="416412" y="55438"/>
                      <a:pt x="425862" y="59217"/>
                    </a:cubicBezTo>
                    <a:cubicBezTo>
                      <a:pt x="438461" y="64257"/>
                      <a:pt x="447281" y="69927"/>
                      <a:pt x="456730" y="79377"/>
                    </a:cubicBezTo>
                    <a:cubicBezTo>
                      <a:pt x="466180" y="88826"/>
                      <a:pt x="471849" y="97646"/>
                      <a:pt x="476890" y="110245"/>
                    </a:cubicBezTo>
                    <a:cubicBezTo>
                      <a:pt x="480669" y="119695"/>
                      <a:pt x="485079" y="133554"/>
                      <a:pt x="486339" y="160013"/>
                    </a:cubicBezTo>
                    <a:cubicBezTo>
                      <a:pt x="487599" y="188362"/>
                      <a:pt x="487599" y="196552"/>
                      <a:pt x="487599" y="268368"/>
                    </a:cubicBezTo>
                    <a:cubicBezTo>
                      <a:pt x="487599" y="340185"/>
                      <a:pt x="487599" y="348375"/>
                      <a:pt x="486339" y="376724"/>
                    </a:cubicBezTo>
                    <a:cubicBezTo>
                      <a:pt x="485079" y="402553"/>
                      <a:pt x="480669" y="417042"/>
                      <a:pt x="476890" y="426492"/>
                    </a:cubicBezTo>
                    <a:cubicBezTo>
                      <a:pt x="471849" y="439091"/>
                      <a:pt x="466180" y="447911"/>
                      <a:pt x="456730" y="457360"/>
                    </a:cubicBezTo>
                    <a:cubicBezTo>
                      <a:pt x="447281" y="466810"/>
                      <a:pt x="438461" y="472480"/>
                      <a:pt x="425862" y="477519"/>
                    </a:cubicBezTo>
                    <a:cubicBezTo>
                      <a:pt x="416412" y="481299"/>
                      <a:pt x="402552" y="485709"/>
                      <a:pt x="376094" y="486969"/>
                    </a:cubicBezTo>
                    <a:cubicBezTo>
                      <a:pt x="347745" y="488229"/>
                      <a:pt x="339555" y="488229"/>
                      <a:pt x="267739" y="488229"/>
                    </a:cubicBezTo>
                    <a:cubicBezTo>
                      <a:pt x="195921" y="488229"/>
                      <a:pt x="187732" y="488229"/>
                      <a:pt x="159383" y="486969"/>
                    </a:cubicBezTo>
                    <a:cubicBezTo>
                      <a:pt x="133554" y="485709"/>
                      <a:pt x="119065" y="481299"/>
                      <a:pt x="109615" y="477519"/>
                    </a:cubicBezTo>
                    <a:cubicBezTo>
                      <a:pt x="97016" y="472480"/>
                      <a:pt x="88196" y="466810"/>
                      <a:pt x="78747" y="457360"/>
                    </a:cubicBezTo>
                    <a:cubicBezTo>
                      <a:pt x="69297" y="447911"/>
                      <a:pt x="63627" y="439091"/>
                      <a:pt x="58587" y="426492"/>
                    </a:cubicBezTo>
                    <a:cubicBezTo>
                      <a:pt x="54808" y="417042"/>
                      <a:pt x="50398" y="403183"/>
                      <a:pt x="49138" y="376724"/>
                    </a:cubicBezTo>
                    <a:cubicBezTo>
                      <a:pt x="47878" y="348375"/>
                      <a:pt x="47878" y="340185"/>
                      <a:pt x="47878" y="268368"/>
                    </a:cubicBezTo>
                    <a:cubicBezTo>
                      <a:pt x="47878" y="196552"/>
                      <a:pt x="47878" y="188362"/>
                      <a:pt x="49138" y="160013"/>
                    </a:cubicBezTo>
                    <a:cubicBezTo>
                      <a:pt x="50398" y="134184"/>
                      <a:pt x="54808" y="119695"/>
                      <a:pt x="58587" y="110245"/>
                    </a:cubicBezTo>
                    <a:cubicBezTo>
                      <a:pt x="63627" y="97646"/>
                      <a:pt x="69297" y="88826"/>
                      <a:pt x="78747" y="79377"/>
                    </a:cubicBezTo>
                    <a:cubicBezTo>
                      <a:pt x="88196" y="69927"/>
                      <a:pt x="97016" y="64257"/>
                      <a:pt x="109615" y="59217"/>
                    </a:cubicBezTo>
                    <a:cubicBezTo>
                      <a:pt x="119065" y="55438"/>
                      <a:pt x="132924" y="51028"/>
                      <a:pt x="159383" y="49768"/>
                    </a:cubicBezTo>
                    <a:cubicBezTo>
                      <a:pt x="187732" y="48508"/>
                      <a:pt x="195921" y="48508"/>
                      <a:pt x="267739" y="48508"/>
                    </a:cubicBezTo>
                    <a:moveTo>
                      <a:pt x="267739" y="0"/>
                    </a:moveTo>
                    <a:cubicBezTo>
                      <a:pt x="195292" y="0"/>
                      <a:pt x="185842" y="0"/>
                      <a:pt x="157493" y="1890"/>
                    </a:cubicBezTo>
                    <a:cubicBezTo>
                      <a:pt x="129144" y="3150"/>
                      <a:pt x="109615" y="7560"/>
                      <a:pt x="92606" y="14489"/>
                    </a:cubicBezTo>
                    <a:cubicBezTo>
                      <a:pt x="74967" y="21419"/>
                      <a:pt x="59847" y="30239"/>
                      <a:pt x="45358" y="45358"/>
                    </a:cubicBezTo>
                    <a:cubicBezTo>
                      <a:pt x="30239" y="60477"/>
                      <a:pt x="21419" y="74967"/>
                      <a:pt x="14489" y="92606"/>
                    </a:cubicBezTo>
                    <a:cubicBezTo>
                      <a:pt x="7560" y="109615"/>
                      <a:pt x="3150" y="129144"/>
                      <a:pt x="1890" y="157493"/>
                    </a:cubicBezTo>
                    <a:cubicBezTo>
                      <a:pt x="630" y="185842"/>
                      <a:pt x="0" y="195292"/>
                      <a:pt x="0" y="267739"/>
                    </a:cubicBezTo>
                    <a:cubicBezTo>
                      <a:pt x="0" y="340185"/>
                      <a:pt x="0" y="349635"/>
                      <a:pt x="1890" y="377984"/>
                    </a:cubicBezTo>
                    <a:cubicBezTo>
                      <a:pt x="3150" y="406333"/>
                      <a:pt x="7560" y="425862"/>
                      <a:pt x="14489" y="442871"/>
                    </a:cubicBezTo>
                    <a:cubicBezTo>
                      <a:pt x="21419" y="460510"/>
                      <a:pt x="30239" y="475630"/>
                      <a:pt x="45358" y="490119"/>
                    </a:cubicBezTo>
                    <a:cubicBezTo>
                      <a:pt x="60477" y="505238"/>
                      <a:pt x="74967" y="514058"/>
                      <a:pt x="92606" y="520988"/>
                    </a:cubicBezTo>
                    <a:cubicBezTo>
                      <a:pt x="109615" y="527917"/>
                      <a:pt x="129144" y="532327"/>
                      <a:pt x="157493" y="533587"/>
                    </a:cubicBezTo>
                    <a:cubicBezTo>
                      <a:pt x="185842" y="534847"/>
                      <a:pt x="195292" y="535477"/>
                      <a:pt x="267739" y="535477"/>
                    </a:cubicBezTo>
                    <a:cubicBezTo>
                      <a:pt x="340185" y="535477"/>
                      <a:pt x="349635" y="535477"/>
                      <a:pt x="377984" y="533587"/>
                    </a:cubicBezTo>
                    <a:cubicBezTo>
                      <a:pt x="406333" y="532327"/>
                      <a:pt x="425862" y="527917"/>
                      <a:pt x="442871" y="520988"/>
                    </a:cubicBezTo>
                    <a:cubicBezTo>
                      <a:pt x="460510" y="514058"/>
                      <a:pt x="475630" y="505238"/>
                      <a:pt x="490119" y="490119"/>
                    </a:cubicBezTo>
                    <a:cubicBezTo>
                      <a:pt x="505238" y="475000"/>
                      <a:pt x="514058" y="460510"/>
                      <a:pt x="520988" y="442871"/>
                    </a:cubicBezTo>
                    <a:cubicBezTo>
                      <a:pt x="527917" y="425862"/>
                      <a:pt x="532327" y="406333"/>
                      <a:pt x="533587" y="377984"/>
                    </a:cubicBezTo>
                    <a:cubicBezTo>
                      <a:pt x="534847" y="349635"/>
                      <a:pt x="535477" y="340185"/>
                      <a:pt x="535477" y="267739"/>
                    </a:cubicBezTo>
                    <a:cubicBezTo>
                      <a:pt x="535477" y="195292"/>
                      <a:pt x="535477" y="185842"/>
                      <a:pt x="533587" y="157493"/>
                    </a:cubicBezTo>
                    <a:cubicBezTo>
                      <a:pt x="532327" y="129144"/>
                      <a:pt x="527917" y="109615"/>
                      <a:pt x="520988" y="92606"/>
                    </a:cubicBezTo>
                    <a:cubicBezTo>
                      <a:pt x="514058" y="74967"/>
                      <a:pt x="505238" y="59847"/>
                      <a:pt x="490119" y="45358"/>
                    </a:cubicBezTo>
                    <a:cubicBezTo>
                      <a:pt x="474999" y="30239"/>
                      <a:pt x="460510" y="21419"/>
                      <a:pt x="442871" y="14489"/>
                    </a:cubicBezTo>
                    <a:cubicBezTo>
                      <a:pt x="425862" y="7560"/>
                      <a:pt x="406333" y="3150"/>
                      <a:pt x="377984" y="1890"/>
                    </a:cubicBezTo>
                    <a:cubicBezTo>
                      <a:pt x="349635" y="630"/>
                      <a:pt x="340185" y="0"/>
                      <a:pt x="267739" y="0"/>
                    </a:cubicBezTo>
                    <a:lnTo>
                      <a:pt x="267739" y="0"/>
                    </a:ln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43" name="Freeform 42">
                <a:extLst>
                  <a:ext uri="{FF2B5EF4-FFF2-40B4-BE49-F238E27FC236}">
                    <a16:creationId xmlns:a16="http://schemas.microsoft.com/office/drawing/2014/main" id="{ED3DA43D-B006-6347-AB51-90CCC46EE414}"/>
                  </a:ext>
                </a:extLst>
              </p:cNvPr>
              <p:cNvSpPr/>
              <p:nvPr/>
            </p:nvSpPr>
            <p:spPr>
              <a:xfrm>
                <a:off x="2237925" y="2787786"/>
                <a:ext cx="274668" cy="274668"/>
              </a:xfrm>
              <a:custGeom>
                <a:avLst/>
                <a:gdLst>
                  <a:gd name="connsiteX0" fmla="*/ 137334 w 274668"/>
                  <a:gd name="connsiteY0" fmla="*/ 0 h 274668"/>
                  <a:gd name="connsiteX1" fmla="*/ 0 w 274668"/>
                  <a:gd name="connsiteY1" fmla="*/ 137334 h 274668"/>
                  <a:gd name="connsiteX2" fmla="*/ 137334 w 274668"/>
                  <a:gd name="connsiteY2" fmla="*/ 274668 h 274668"/>
                  <a:gd name="connsiteX3" fmla="*/ 274668 w 274668"/>
                  <a:gd name="connsiteY3" fmla="*/ 137334 h 274668"/>
                  <a:gd name="connsiteX4" fmla="*/ 137334 w 274668"/>
                  <a:gd name="connsiteY4" fmla="*/ 0 h 274668"/>
                  <a:gd name="connsiteX5" fmla="*/ 137334 w 274668"/>
                  <a:gd name="connsiteY5" fmla="*/ 226790 h 274668"/>
                  <a:gd name="connsiteX6" fmla="*/ 47878 w 274668"/>
                  <a:gd name="connsiteY6" fmla="*/ 137334 h 274668"/>
                  <a:gd name="connsiteX7" fmla="*/ 137334 w 274668"/>
                  <a:gd name="connsiteY7" fmla="*/ 47878 h 274668"/>
                  <a:gd name="connsiteX8" fmla="*/ 226790 w 274668"/>
                  <a:gd name="connsiteY8" fmla="*/ 137334 h 274668"/>
                  <a:gd name="connsiteX9" fmla="*/ 137334 w 274668"/>
                  <a:gd name="connsiteY9" fmla="*/ 226790 h 274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4668" h="274668">
                    <a:moveTo>
                      <a:pt x="137334" y="0"/>
                    </a:moveTo>
                    <a:cubicBezTo>
                      <a:pt x="61107" y="0"/>
                      <a:pt x="0" y="61737"/>
                      <a:pt x="0" y="137334"/>
                    </a:cubicBezTo>
                    <a:cubicBezTo>
                      <a:pt x="0" y="212931"/>
                      <a:pt x="61737" y="274668"/>
                      <a:pt x="137334" y="274668"/>
                    </a:cubicBezTo>
                    <a:cubicBezTo>
                      <a:pt x="212931" y="274668"/>
                      <a:pt x="274668" y="212931"/>
                      <a:pt x="274668" y="137334"/>
                    </a:cubicBezTo>
                    <a:cubicBezTo>
                      <a:pt x="274668" y="61737"/>
                      <a:pt x="212931" y="0"/>
                      <a:pt x="137334" y="0"/>
                    </a:cubicBezTo>
                    <a:close/>
                    <a:moveTo>
                      <a:pt x="137334" y="226790"/>
                    </a:moveTo>
                    <a:cubicBezTo>
                      <a:pt x="88196" y="226790"/>
                      <a:pt x="47878" y="187102"/>
                      <a:pt x="47878" y="137334"/>
                    </a:cubicBezTo>
                    <a:cubicBezTo>
                      <a:pt x="47878" y="87566"/>
                      <a:pt x="87566" y="47878"/>
                      <a:pt x="137334" y="47878"/>
                    </a:cubicBezTo>
                    <a:cubicBezTo>
                      <a:pt x="186472" y="47878"/>
                      <a:pt x="226790" y="87566"/>
                      <a:pt x="226790" y="137334"/>
                    </a:cubicBezTo>
                    <a:cubicBezTo>
                      <a:pt x="226790" y="187102"/>
                      <a:pt x="186472" y="226790"/>
                      <a:pt x="137334" y="226790"/>
                    </a:cubicBez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44" name="Freeform 43">
                <a:extLst>
                  <a:ext uri="{FF2B5EF4-FFF2-40B4-BE49-F238E27FC236}">
                    <a16:creationId xmlns:a16="http://schemas.microsoft.com/office/drawing/2014/main" id="{6C8E1D9C-8A4B-AA47-B2ED-9381C00E5768}"/>
                  </a:ext>
                </a:extLst>
              </p:cNvPr>
              <p:cNvSpPr/>
              <p:nvPr/>
            </p:nvSpPr>
            <p:spPr>
              <a:xfrm>
                <a:off x="2486134" y="2749988"/>
                <a:ext cx="64257" cy="64257"/>
              </a:xfrm>
              <a:custGeom>
                <a:avLst/>
                <a:gdLst>
                  <a:gd name="connsiteX0" fmla="*/ 64257 w 64257"/>
                  <a:gd name="connsiteY0" fmla="*/ 32129 h 64257"/>
                  <a:gd name="connsiteX1" fmla="*/ 32129 w 64257"/>
                  <a:gd name="connsiteY1" fmla="*/ 64257 h 64257"/>
                  <a:gd name="connsiteX2" fmla="*/ 0 w 64257"/>
                  <a:gd name="connsiteY2" fmla="*/ 32129 h 64257"/>
                  <a:gd name="connsiteX3" fmla="*/ 32129 w 64257"/>
                  <a:gd name="connsiteY3" fmla="*/ 0 h 64257"/>
                  <a:gd name="connsiteX4" fmla="*/ 64257 w 64257"/>
                  <a:gd name="connsiteY4" fmla="*/ 32129 h 64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257" h="64257">
                    <a:moveTo>
                      <a:pt x="64257" y="32129"/>
                    </a:moveTo>
                    <a:cubicBezTo>
                      <a:pt x="64257" y="49873"/>
                      <a:pt x="49873" y="64257"/>
                      <a:pt x="32129" y="64257"/>
                    </a:cubicBezTo>
                    <a:cubicBezTo>
                      <a:pt x="14385" y="64257"/>
                      <a:pt x="0" y="49873"/>
                      <a:pt x="0" y="32129"/>
                    </a:cubicBezTo>
                    <a:cubicBezTo>
                      <a:pt x="0" y="14384"/>
                      <a:pt x="14385" y="0"/>
                      <a:pt x="32129" y="0"/>
                    </a:cubicBezTo>
                    <a:cubicBezTo>
                      <a:pt x="49873" y="0"/>
                      <a:pt x="64257" y="14384"/>
                      <a:pt x="64257" y="32129"/>
                    </a:cubicBez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grpSp>
        <p:nvGrpSpPr>
          <p:cNvPr id="45" name="Graphic 3">
            <a:extLst>
              <a:ext uri="{FF2B5EF4-FFF2-40B4-BE49-F238E27FC236}">
                <a16:creationId xmlns:a16="http://schemas.microsoft.com/office/drawing/2014/main" id="{F0617745-F5B0-024F-A1F9-FC6211780A2A}"/>
              </a:ext>
            </a:extLst>
          </p:cNvPr>
          <p:cNvGrpSpPr/>
          <p:nvPr/>
        </p:nvGrpSpPr>
        <p:grpSpPr>
          <a:xfrm>
            <a:off x="9433867" y="4424386"/>
            <a:ext cx="435641" cy="435641"/>
            <a:chOff x="-147782" y="2499889"/>
            <a:chExt cx="850463" cy="850463"/>
          </a:xfrm>
        </p:grpSpPr>
        <p:sp>
          <p:nvSpPr>
            <p:cNvPr id="46" name="Freeform 45">
              <a:extLst>
                <a:ext uri="{FF2B5EF4-FFF2-40B4-BE49-F238E27FC236}">
                  <a16:creationId xmlns:a16="http://schemas.microsoft.com/office/drawing/2014/main" id="{4E3FA7F1-893C-4846-9212-C0F05393617B}"/>
                </a:ext>
              </a:extLst>
            </p:cNvPr>
            <p:cNvSpPr/>
            <p:nvPr/>
          </p:nvSpPr>
          <p:spPr>
            <a:xfrm>
              <a:off x="-147782" y="2499889"/>
              <a:ext cx="850463" cy="850463"/>
            </a:xfrm>
            <a:custGeom>
              <a:avLst/>
              <a:gdLst>
                <a:gd name="connsiteX0" fmla="*/ 850464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4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4" y="425232"/>
                  </a:moveTo>
                  <a:cubicBezTo>
                    <a:pt x="850464" y="660081"/>
                    <a:pt x="660081" y="850464"/>
                    <a:pt x="425232" y="850464"/>
                  </a:cubicBezTo>
                  <a:cubicBezTo>
                    <a:pt x="190383" y="850464"/>
                    <a:pt x="0" y="660081"/>
                    <a:pt x="0" y="425232"/>
                  </a:cubicBezTo>
                  <a:cubicBezTo>
                    <a:pt x="0" y="190383"/>
                    <a:pt x="190383" y="0"/>
                    <a:pt x="425232" y="0"/>
                  </a:cubicBezTo>
                  <a:cubicBezTo>
                    <a:pt x="660081" y="0"/>
                    <a:pt x="850464" y="190383"/>
                    <a:pt x="850464" y="425232"/>
                  </a:cubicBezTo>
                  <a:close/>
                </a:path>
              </a:pathLst>
            </a:custGeom>
            <a:solidFill>
              <a:srgbClr val="EB7339"/>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47" name="Freeform 46">
              <a:extLst>
                <a:ext uri="{FF2B5EF4-FFF2-40B4-BE49-F238E27FC236}">
                  <a16:creationId xmlns:a16="http://schemas.microsoft.com/office/drawing/2014/main" id="{3AFBEEAB-3015-3A40-A85D-4C320B19220E}"/>
                </a:ext>
              </a:extLst>
            </p:cNvPr>
            <p:cNvSpPr/>
            <p:nvPr/>
          </p:nvSpPr>
          <p:spPr>
            <a:xfrm>
              <a:off x="18530" y="2722899"/>
              <a:ext cx="549966" cy="447280"/>
            </a:xfrm>
            <a:custGeom>
              <a:avLst/>
              <a:gdLst>
                <a:gd name="connsiteX0" fmla="*/ 173243 w 549966"/>
                <a:gd name="connsiteY0" fmla="*/ 447281 h 447280"/>
                <a:gd name="connsiteX1" fmla="*/ 494529 w 549966"/>
                <a:gd name="connsiteY1" fmla="*/ 125995 h 447280"/>
                <a:gd name="connsiteX2" fmla="*/ 493899 w 549966"/>
                <a:gd name="connsiteY2" fmla="*/ 111505 h 447280"/>
                <a:gd name="connsiteX3" fmla="*/ 549966 w 549966"/>
                <a:gd name="connsiteY3" fmla="*/ 52918 h 447280"/>
                <a:gd name="connsiteX4" fmla="*/ 485079 w 549966"/>
                <a:gd name="connsiteY4" fmla="*/ 70557 h 447280"/>
                <a:gd name="connsiteX5" fmla="*/ 534847 w 549966"/>
                <a:gd name="connsiteY5" fmla="*/ 8190 h 447280"/>
                <a:gd name="connsiteX6" fmla="*/ 463030 w 549966"/>
                <a:gd name="connsiteY6" fmla="*/ 35908 h 447280"/>
                <a:gd name="connsiteX7" fmla="*/ 380504 w 549966"/>
                <a:gd name="connsiteY7" fmla="*/ 0 h 447280"/>
                <a:gd name="connsiteX8" fmla="*/ 267739 w 549966"/>
                <a:gd name="connsiteY8" fmla="*/ 112765 h 447280"/>
                <a:gd name="connsiteX9" fmla="*/ 270888 w 549966"/>
                <a:gd name="connsiteY9" fmla="*/ 138594 h 447280"/>
                <a:gd name="connsiteX10" fmla="*/ 38428 w 549966"/>
                <a:gd name="connsiteY10" fmla="*/ 20789 h 447280"/>
                <a:gd name="connsiteX11" fmla="*/ 23309 w 549966"/>
                <a:gd name="connsiteY11" fmla="*/ 77487 h 447280"/>
                <a:gd name="connsiteX12" fmla="*/ 73707 w 549966"/>
                <a:gd name="connsiteY12" fmla="*/ 171353 h 447280"/>
                <a:gd name="connsiteX13" fmla="*/ 22679 w 549966"/>
                <a:gd name="connsiteY13" fmla="*/ 157493 h 447280"/>
                <a:gd name="connsiteX14" fmla="*/ 22679 w 549966"/>
                <a:gd name="connsiteY14" fmla="*/ 158753 h 447280"/>
                <a:gd name="connsiteX15" fmla="*/ 113395 w 549966"/>
                <a:gd name="connsiteY15" fmla="*/ 269628 h 447280"/>
                <a:gd name="connsiteX16" fmla="*/ 83786 w 549966"/>
                <a:gd name="connsiteY16" fmla="*/ 273408 h 447280"/>
                <a:gd name="connsiteX17" fmla="*/ 62367 w 549966"/>
                <a:gd name="connsiteY17" fmla="*/ 271518 h 447280"/>
                <a:gd name="connsiteX18" fmla="*/ 167573 w 549966"/>
                <a:gd name="connsiteY18" fmla="*/ 349635 h 447280"/>
                <a:gd name="connsiteX19" fmla="*/ 27089 w 549966"/>
                <a:gd name="connsiteY19" fmla="*/ 398143 h 447280"/>
                <a:gd name="connsiteX20" fmla="*/ 0 w 549966"/>
                <a:gd name="connsiteY20" fmla="*/ 396883 h 447280"/>
                <a:gd name="connsiteX21" fmla="*/ 173243 w 549966"/>
                <a:gd name="connsiteY21" fmla="*/ 447281 h 447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49966" h="447280">
                  <a:moveTo>
                    <a:pt x="173243" y="447281"/>
                  </a:moveTo>
                  <a:cubicBezTo>
                    <a:pt x="381134" y="447281"/>
                    <a:pt x="494529" y="275298"/>
                    <a:pt x="494529" y="125995"/>
                  </a:cubicBezTo>
                  <a:cubicBezTo>
                    <a:pt x="494529" y="120955"/>
                    <a:pt x="494529" y="116545"/>
                    <a:pt x="493899" y="111505"/>
                  </a:cubicBezTo>
                  <a:cubicBezTo>
                    <a:pt x="515948" y="95756"/>
                    <a:pt x="534847" y="75597"/>
                    <a:pt x="549966" y="52918"/>
                  </a:cubicBezTo>
                  <a:cubicBezTo>
                    <a:pt x="529807" y="61737"/>
                    <a:pt x="507758" y="68037"/>
                    <a:pt x="485079" y="70557"/>
                  </a:cubicBezTo>
                  <a:cubicBezTo>
                    <a:pt x="508388" y="56698"/>
                    <a:pt x="526027" y="34649"/>
                    <a:pt x="534847" y="8190"/>
                  </a:cubicBezTo>
                  <a:cubicBezTo>
                    <a:pt x="512798" y="21419"/>
                    <a:pt x="488859" y="30239"/>
                    <a:pt x="463030" y="35908"/>
                  </a:cubicBezTo>
                  <a:cubicBezTo>
                    <a:pt x="442241" y="13859"/>
                    <a:pt x="413262" y="0"/>
                    <a:pt x="380504" y="0"/>
                  </a:cubicBezTo>
                  <a:cubicBezTo>
                    <a:pt x="318136" y="0"/>
                    <a:pt x="267739" y="50398"/>
                    <a:pt x="267739" y="112765"/>
                  </a:cubicBezTo>
                  <a:cubicBezTo>
                    <a:pt x="267739" y="121585"/>
                    <a:pt x="268998" y="130404"/>
                    <a:pt x="270888" y="138594"/>
                  </a:cubicBezTo>
                  <a:cubicBezTo>
                    <a:pt x="177022" y="134184"/>
                    <a:pt x="93866" y="88826"/>
                    <a:pt x="38428" y="20789"/>
                  </a:cubicBezTo>
                  <a:cubicBezTo>
                    <a:pt x="28979" y="37168"/>
                    <a:pt x="23309" y="56698"/>
                    <a:pt x="23309" y="77487"/>
                  </a:cubicBezTo>
                  <a:cubicBezTo>
                    <a:pt x="23309" y="116545"/>
                    <a:pt x="43468" y="151194"/>
                    <a:pt x="73707" y="171353"/>
                  </a:cubicBezTo>
                  <a:cubicBezTo>
                    <a:pt x="55438" y="170723"/>
                    <a:pt x="37798" y="165683"/>
                    <a:pt x="22679" y="157493"/>
                  </a:cubicBezTo>
                  <a:cubicBezTo>
                    <a:pt x="22679" y="158123"/>
                    <a:pt x="22679" y="158123"/>
                    <a:pt x="22679" y="158753"/>
                  </a:cubicBezTo>
                  <a:cubicBezTo>
                    <a:pt x="22679" y="213561"/>
                    <a:pt x="61737" y="258919"/>
                    <a:pt x="113395" y="269628"/>
                  </a:cubicBezTo>
                  <a:cubicBezTo>
                    <a:pt x="103946" y="272148"/>
                    <a:pt x="93866" y="273408"/>
                    <a:pt x="83786" y="273408"/>
                  </a:cubicBezTo>
                  <a:cubicBezTo>
                    <a:pt x="76227" y="273408"/>
                    <a:pt x="69297" y="272778"/>
                    <a:pt x="62367" y="271518"/>
                  </a:cubicBezTo>
                  <a:cubicBezTo>
                    <a:pt x="76857" y="316246"/>
                    <a:pt x="118435" y="349005"/>
                    <a:pt x="167573" y="349635"/>
                  </a:cubicBezTo>
                  <a:cubicBezTo>
                    <a:pt x="129144" y="379874"/>
                    <a:pt x="80006" y="398143"/>
                    <a:pt x="27089" y="398143"/>
                  </a:cubicBezTo>
                  <a:cubicBezTo>
                    <a:pt x="18269" y="398143"/>
                    <a:pt x="8820" y="397513"/>
                    <a:pt x="0" y="396883"/>
                  </a:cubicBezTo>
                  <a:cubicBezTo>
                    <a:pt x="50398" y="428382"/>
                    <a:pt x="109615" y="447281"/>
                    <a:pt x="173243" y="447281"/>
                  </a:cubicBezTo>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nvGrpSpPr>
          <p:cNvPr id="48" name="Graphic 3">
            <a:extLst>
              <a:ext uri="{FF2B5EF4-FFF2-40B4-BE49-F238E27FC236}">
                <a16:creationId xmlns:a16="http://schemas.microsoft.com/office/drawing/2014/main" id="{6C972A2F-D4D5-9541-9E78-1C0D274B282E}"/>
              </a:ext>
            </a:extLst>
          </p:cNvPr>
          <p:cNvGrpSpPr/>
          <p:nvPr/>
        </p:nvGrpSpPr>
        <p:grpSpPr>
          <a:xfrm>
            <a:off x="11045419" y="4424386"/>
            <a:ext cx="435641" cy="435641"/>
            <a:chOff x="2998302" y="2499889"/>
            <a:chExt cx="850463" cy="850463"/>
          </a:xfrm>
        </p:grpSpPr>
        <p:sp>
          <p:nvSpPr>
            <p:cNvPr id="49" name="Freeform 48">
              <a:extLst>
                <a:ext uri="{FF2B5EF4-FFF2-40B4-BE49-F238E27FC236}">
                  <a16:creationId xmlns:a16="http://schemas.microsoft.com/office/drawing/2014/main" id="{9751DA2A-2A48-6748-A579-C33E31DFA977}"/>
                </a:ext>
              </a:extLst>
            </p:cNvPr>
            <p:cNvSpPr/>
            <p:nvPr/>
          </p:nvSpPr>
          <p:spPr>
            <a:xfrm>
              <a:off x="2998302" y="2499889"/>
              <a:ext cx="850463" cy="850463"/>
            </a:xfrm>
            <a:custGeom>
              <a:avLst/>
              <a:gdLst>
                <a:gd name="connsiteX0" fmla="*/ 850463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3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3" y="425232"/>
                  </a:moveTo>
                  <a:cubicBezTo>
                    <a:pt x="850463" y="660081"/>
                    <a:pt x="660081" y="850464"/>
                    <a:pt x="425232" y="850464"/>
                  </a:cubicBezTo>
                  <a:cubicBezTo>
                    <a:pt x="190382" y="850464"/>
                    <a:pt x="0" y="660081"/>
                    <a:pt x="0" y="425232"/>
                  </a:cubicBezTo>
                  <a:cubicBezTo>
                    <a:pt x="0" y="190383"/>
                    <a:pt x="190382" y="0"/>
                    <a:pt x="425232" y="0"/>
                  </a:cubicBezTo>
                  <a:cubicBezTo>
                    <a:pt x="660081" y="0"/>
                    <a:pt x="850463" y="190383"/>
                    <a:pt x="850463" y="425232"/>
                  </a:cubicBezTo>
                  <a:close/>
                </a:path>
              </a:pathLst>
            </a:custGeom>
            <a:solidFill>
              <a:srgbClr val="EB7339"/>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50" name="Freeform 49">
              <a:extLst>
                <a:ext uri="{FF2B5EF4-FFF2-40B4-BE49-F238E27FC236}">
                  <a16:creationId xmlns:a16="http://schemas.microsoft.com/office/drawing/2014/main" id="{47C56DA9-8BE3-C54F-B325-77FDB0825CCB}"/>
                </a:ext>
              </a:extLst>
            </p:cNvPr>
            <p:cNvSpPr/>
            <p:nvPr/>
          </p:nvSpPr>
          <p:spPr>
            <a:xfrm>
              <a:off x="3139416" y="2726679"/>
              <a:ext cx="568235" cy="398142"/>
            </a:xfrm>
            <a:custGeom>
              <a:avLst/>
              <a:gdLst>
                <a:gd name="connsiteX0" fmla="*/ 556266 w 568235"/>
                <a:gd name="connsiteY0" fmla="*/ 62367 h 398142"/>
                <a:gd name="connsiteX1" fmla="*/ 505868 w 568235"/>
                <a:gd name="connsiteY1" fmla="*/ 11969 h 398142"/>
                <a:gd name="connsiteX2" fmla="*/ 284118 w 568235"/>
                <a:gd name="connsiteY2" fmla="*/ 0 h 398142"/>
                <a:gd name="connsiteX3" fmla="*/ 62367 w 568235"/>
                <a:gd name="connsiteY3" fmla="*/ 11969 h 398142"/>
                <a:gd name="connsiteX4" fmla="*/ 11970 w 568235"/>
                <a:gd name="connsiteY4" fmla="*/ 62367 h 398142"/>
                <a:gd name="connsiteX5" fmla="*/ 0 w 568235"/>
                <a:gd name="connsiteY5" fmla="*/ 199071 h 398142"/>
                <a:gd name="connsiteX6" fmla="*/ 11970 w 568235"/>
                <a:gd name="connsiteY6" fmla="*/ 335776 h 398142"/>
                <a:gd name="connsiteX7" fmla="*/ 62367 w 568235"/>
                <a:gd name="connsiteY7" fmla="*/ 386173 h 398142"/>
                <a:gd name="connsiteX8" fmla="*/ 284118 w 568235"/>
                <a:gd name="connsiteY8" fmla="*/ 398143 h 398142"/>
                <a:gd name="connsiteX9" fmla="*/ 505868 w 568235"/>
                <a:gd name="connsiteY9" fmla="*/ 386173 h 398142"/>
                <a:gd name="connsiteX10" fmla="*/ 556266 w 568235"/>
                <a:gd name="connsiteY10" fmla="*/ 335776 h 398142"/>
                <a:gd name="connsiteX11" fmla="*/ 568236 w 568235"/>
                <a:gd name="connsiteY11" fmla="*/ 199071 h 398142"/>
                <a:gd name="connsiteX12" fmla="*/ 556266 w 568235"/>
                <a:gd name="connsiteY12" fmla="*/ 62367 h 398142"/>
                <a:gd name="connsiteX13" fmla="*/ 227420 w 568235"/>
                <a:gd name="connsiteY13" fmla="*/ 283488 h 398142"/>
                <a:gd name="connsiteX14" fmla="*/ 227420 w 568235"/>
                <a:gd name="connsiteY14" fmla="*/ 113395 h 398142"/>
                <a:gd name="connsiteX15" fmla="*/ 374834 w 568235"/>
                <a:gd name="connsiteY15" fmla="*/ 198441 h 398142"/>
                <a:gd name="connsiteX16" fmla="*/ 227420 w 568235"/>
                <a:gd name="connsiteY16" fmla="*/ 283488 h 39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8235" h="398142">
                  <a:moveTo>
                    <a:pt x="556266" y="62367"/>
                  </a:moveTo>
                  <a:cubicBezTo>
                    <a:pt x="549966" y="37798"/>
                    <a:pt x="530437" y="18899"/>
                    <a:pt x="505868" y="11969"/>
                  </a:cubicBezTo>
                  <a:cubicBezTo>
                    <a:pt x="461770" y="0"/>
                    <a:pt x="284118" y="0"/>
                    <a:pt x="284118" y="0"/>
                  </a:cubicBezTo>
                  <a:cubicBezTo>
                    <a:pt x="284118" y="0"/>
                    <a:pt x="107095" y="0"/>
                    <a:pt x="62367" y="11969"/>
                  </a:cubicBezTo>
                  <a:cubicBezTo>
                    <a:pt x="37798" y="18269"/>
                    <a:pt x="18899" y="37798"/>
                    <a:pt x="11970" y="62367"/>
                  </a:cubicBezTo>
                  <a:cubicBezTo>
                    <a:pt x="0" y="106465"/>
                    <a:pt x="0" y="199071"/>
                    <a:pt x="0" y="199071"/>
                  </a:cubicBezTo>
                  <a:cubicBezTo>
                    <a:pt x="0" y="199071"/>
                    <a:pt x="0" y="291048"/>
                    <a:pt x="11970" y="335776"/>
                  </a:cubicBezTo>
                  <a:cubicBezTo>
                    <a:pt x="18269" y="360345"/>
                    <a:pt x="37798" y="379244"/>
                    <a:pt x="62367" y="386173"/>
                  </a:cubicBezTo>
                  <a:cubicBezTo>
                    <a:pt x="106466" y="398143"/>
                    <a:pt x="284118" y="398143"/>
                    <a:pt x="284118" y="398143"/>
                  </a:cubicBezTo>
                  <a:cubicBezTo>
                    <a:pt x="284118" y="398143"/>
                    <a:pt x="461140" y="398143"/>
                    <a:pt x="505868" y="386173"/>
                  </a:cubicBezTo>
                  <a:cubicBezTo>
                    <a:pt x="530437" y="379874"/>
                    <a:pt x="549336" y="360345"/>
                    <a:pt x="556266" y="335776"/>
                  </a:cubicBezTo>
                  <a:cubicBezTo>
                    <a:pt x="568236" y="291677"/>
                    <a:pt x="568236" y="199071"/>
                    <a:pt x="568236" y="199071"/>
                  </a:cubicBezTo>
                  <a:cubicBezTo>
                    <a:pt x="568236" y="199071"/>
                    <a:pt x="567605" y="106465"/>
                    <a:pt x="556266" y="62367"/>
                  </a:cubicBezTo>
                  <a:close/>
                  <a:moveTo>
                    <a:pt x="227420" y="283488"/>
                  </a:moveTo>
                  <a:lnTo>
                    <a:pt x="227420" y="113395"/>
                  </a:lnTo>
                  <a:lnTo>
                    <a:pt x="374834" y="198441"/>
                  </a:lnTo>
                  <a:lnTo>
                    <a:pt x="227420" y="283488"/>
                  </a:ln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nvGrpSpPr>
          <p:cNvPr id="51" name="Graphic 3">
            <a:extLst>
              <a:ext uri="{FF2B5EF4-FFF2-40B4-BE49-F238E27FC236}">
                <a16:creationId xmlns:a16="http://schemas.microsoft.com/office/drawing/2014/main" id="{B56B07A3-E28A-D341-B948-CE5792DE0C6D}"/>
              </a:ext>
            </a:extLst>
          </p:cNvPr>
          <p:cNvGrpSpPr/>
          <p:nvPr/>
        </p:nvGrpSpPr>
        <p:grpSpPr>
          <a:xfrm>
            <a:off x="8896900" y="4424386"/>
            <a:ext cx="435641" cy="435964"/>
            <a:chOff x="-1196056" y="2499889"/>
            <a:chExt cx="850463" cy="851093"/>
          </a:xfrm>
        </p:grpSpPr>
        <p:sp>
          <p:nvSpPr>
            <p:cNvPr id="52" name="Freeform 51">
              <a:extLst>
                <a:ext uri="{FF2B5EF4-FFF2-40B4-BE49-F238E27FC236}">
                  <a16:creationId xmlns:a16="http://schemas.microsoft.com/office/drawing/2014/main" id="{52C1EFDA-4AFE-9645-B573-20910968DF58}"/>
                </a:ext>
              </a:extLst>
            </p:cNvPr>
            <p:cNvSpPr/>
            <p:nvPr/>
          </p:nvSpPr>
          <p:spPr>
            <a:xfrm>
              <a:off x="-1196056" y="2499889"/>
              <a:ext cx="850463" cy="845423"/>
            </a:xfrm>
            <a:custGeom>
              <a:avLst/>
              <a:gdLst>
                <a:gd name="connsiteX0" fmla="*/ 850463 w 850463"/>
                <a:gd name="connsiteY0" fmla="*/ 425232 h 845423"/>
                <a:gd name="connsiteX1" fmla="*/ 425232 w 850463"/>
                <a:gd name="connsiteY1" fmla="*/ 0 h 845423"/>
                <a:gd name="connsiteX2" fmla="*/ 0 w 850463"/>
                <a:gd name="connsiteY2" fmla="*/ 425232 h 845423"/>
                <a:gd name="connsiteX3" fmla="*/ 359085 w 850463"/>
                <a:gd name="connsiteY3" fmla="*/ 845424 h 845423"/>
                <a:gd name="connsiteX4" fmla="*/ 359085 w 850463"/>
                <a:gd name="connsiteY4" fmla="*/ 548076 h 845423"/>
                <a:gd name="connsiteX5" fmla="*/ 251359 w 850463"/>
                <a:gd name="connsiteY5" fmla="*/ 548076 h 845423"/>
                <a:gd name="connsiteX6" fmla="*/ 251359 w 850463"/>
                <a:gd name="connsiteY6" fmla="*/ 425232 h 845423"/>
                <a:gd name="connsiteX7" fmla="*/ 359085 w 850463"/>
                <a:gd name="connsiteY7" fmla="*/ 425232 h 845423"/>
                <a:gd name="connsiteX8" fmla="*/ 359085 w 850463"/>
                <a:gd name="connsiteY8" fmla="*/ 331996 h 845423"/>
                <a:gd name="connsiteX9" fmla="*/ 519728 w 850463"/>
                <a:gd name="connsiteY9" fmla="*/ 166313 h 845423"/>
                <a:gd name="connsiteX10" fmla="*/ 614854 w 850463"/>
                <a:gd name="connsiteY10" fmla="*/ 174503 h 845423"/>
                <a:gd name="connsiteX11" fmla="*/ 614854 w 850463"/>
                <a:gd name="connsiteY11" fmla="*/ 279078 h 845423"/>
                <a:gd name="connsiteX12" fmla="*/ 561306 w 850463"/>
                <a:gd name="connsiteY12" fmla="*/ 279078 h 845423"/>
                <a:gd name="connsiteX13" fmla="*/ 492009 w 850463"/>
                <a:gd name="connsiteY13" fmla="*/ 345225 h 845423"/>
                <a:gd name="connsiteX14" fmla="*/ 492009 w 850463"/>
                <a:gd name="connsiteY14" fmla="*/ 425232 h 845423"/>
                <a:gd name="connsiteX15" fmla="*/ 609184 w 850463"/>
                <a:gd name="connsiteY15" fmla="*/ 425232 h 845423"/>
                <a:gd name="connsiteX16" fmla="*/ 590285 w 850463"/>
                <a:gd name="connsiteY16" fmla="*/ 548076 h 845423"/>
                <a:gd name="connsiteX17" fmla="*/ 491379 w 850463"/>
                <a:gd name="connsiteY17" fmla="*/ 548076 h 845423"/>
                <a:gd name="connsiteX18" fmla="*/ 491379 w 850463"/>
                <a:gd name="connsiteY18" fmla="*/ 845424 h 845423"/>
                <a:gd name="connsiteX19" fmla="*/ 850463 w 850463"/>
                <a:gd name="connsiteY19" fmla="*/ 425232 h 84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463" h="845423">
                  <a:moveTo>
                    <a:pt x="850463" y="425232"/>
                  </a:moveTo>
                  <a:cubicBezTo>
                    <a:pt x="850463" y="190252"/>
                    <a:pt x="660212" y="0"/>
                    <a:pt x="425232" y="0"/>
                  </a:cubicBezTo>
                  <a:cubicBezTo>
                    <a:pt x="190252" y="0"/>
                    <a:pt x="0" y="190252"/>
                    <a:pt x="0" y="425232"/>
                  </a:cubicBezTo>
                  <a:cubicBezTo>
                    <a:pt x="0" y="637533"/>
                    <a:pt x="155603" y="813295"/>
                    <a:pt x="359085" y="845424"/>
                  </a:cubicBezTo>
                  <a:lnTo>
                    <a:pt x="359085" y="548076"/>
                  </a:lnTo>
                  <a:lnTo>
                    <a:pt x="251359" y="548076"/>
                  </a:lnTo>
                  <a:lnTo>
                    <a:pt x="251359" y="425232"/>
                  </a:lnTo>
                  <a:lnTo>
                    <a:pt x="359085" y="425232"/>
                  </a:lnTo>
                  <a:lnTo>
                    <a:pt x="359085" y="331996"/>
                  </a:lnTo>
                  <a:cubicBezTo>
                    <a:pt x="359085" y="225530"/>
                    <a:pt x="422712" y="166313"/>
                    <a:pt x="519728" y="166313"/>
                  </a:cubicBezTo>
                  <a:cubicBezTo>
                    <a:pt x="566346" y="166313"/>
                    <a:pt x="614854" y="174503"/>
                    <a:pt x="614854" y="174503"/>
                  </a:cubicBezTo>
                  <a:lnTo>
                    <a:pt x="614854" y="279078"/>
                  </a:lnTo>
                  <a:lnTo>
                    <a:pt x="561306" y="279078"/>
                  </a:lnTo>
                  <a:cubicBezTo>
                    <a:pt x="508388" y="279078"/>
                    <a:pt x="492009" y="311837"/>
                    <a:pt x="492009" y="345225"/>
                  </a:cubicBezTo>
                  <a:lnTo>
                    <a:pt x="492009" y="425232"/>
                  </a:lnTo>
                  <a:lnTo>
                    <a:pt x="609184" y="425232"/>
                  </a:lnTo>
                  <a:lnTo>
                    <a:pt x="590285" y="548076"/>
                  </a:lnTo>
                  <a:lnTo>
                    <a:pt x="491379" y="548076"/>
                  </a:lnTo>
                  <a:lnTo>
                    <a:pt x="491379" y="845424"/>
                  </a:lnTo>
                  <a:cubicBezTo>
                    <a:pt x="694860" y="813925"/>
                    <a:pt x="850463" y="637533"/>
                    <a:pt x="850463" y="425232"/>
                  </a:cubicBezTo>
                  <a:close/>
                </a:path>
              </a:pathLst>
            </a:custGeom>
            <a:solidFill>
              <a:srgbClr val="EB7339"/>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sp>
          <p:nvSpPr>
            <p:cNvPr id="53" name="Freeform 52">
              <a:extLst>
                <a:ext uri="{FF2B5EF4-FFF2-40B4-BE49-F238E27FC236}">
                  <a16:creationId xmlns:a16="http://schemas.microsoft.com/office/drawing/2014/main" id="{7AE535EB-C9EF-BF48-BC0E-A01A27A9BA01}"/>
                </a:ext>
              </a:extLst>
            </p:cNvPr>
            <p:cNvSpPr/>
            <p:nvPr/>
          </p:nvSpPr>
          <p:spPr>
            <a:xfrm>
              <a:off x="-945327" y="2666201"/>
              <a:ext cx="363494" cy="684780"/>
            </a:xfrm>
            <a:custGeom>
              <a:avLst/>
              <a:gdLst>
                <a:gd name="connsiteX0" fmla="*/ 339555 w 363494"/>
                <a:gd name="connsiteY0" fmla="*/ 381764 h 684780"/>
                <a:gd name="connsiteX1" fmla="*/ 358455 w 363494"/>
                <a:gd name="connsiteY1" fmla="*/ 258919 h 684780"/>
                <a:gd name="connsiteX2" fmla="*/ 240650 w 363494"/>
                <a:gd name="connsiteY2" fmla="*/ 258919 h 684780"/>
                <a:gd name="connsiteX3" fmla="*/ 240650 w 363494"/>
                <a:gd name="connsiteY3" fmla="*/ 179542 h 684780"/>
                <a:gd name="connsiteX4" fmla="*/ 309947 w 363494"/>
                <a:gd name="connsiteY4" fmla="*/ 113395 h 684780"/>
                <a:gd name="connsiteX5" fmla="*/ 363494 w 363494"/>
                <a:gd name="connsiteY5" fmla="*/ 113395 h 684780"/>
                <a:gd name="connsiteX6" fmla="*/ 363494 w 363494"/>
                <a:gd name="connsiteY6" fmla="*/ 8190 h 684780"/>
                <a:gd name="connsiteX7" fmla="*/ 268368 w 363494"/>
                <a:gd name="connsiteY7" fmla="*/ 0 h 684780"/>
                <a:gd name="connsiteX8" fmla="*/ 107725 w 363494"/>
                <a:gd name="connsiteY8" fmla="*/ 165683 h 684780"/>
                <a:gd name="connsiteX9" fmla="*/ 107725 w 363494"/>
                <a:gd name="connsiteY9" fmla="*/ 259549 h 684780"/>
                <a:gd name="connsiteX10" fmla="*/ 0 w 363494"/>
                <a:gd name="connsiteY10" fmla="*/ 259549 h 684780"/>
                <a:gd name="connsiteX11" fmla="*/ 0 w 363494"/>
                <a:gd name="connsiteY11" fmla="*/ 382394 h 684780"/>
                <a:gd name="connsiteX12" fmla="*/ 107725 w 363494"/>
                <a:gd name="connsiteY12" fmla="*/ 382394 h 684780"/>
                <a:gd name="connsiteX13" fmla="*/ 107725 w 363494"/>
                <a:gd name="connsiteY13" fmla="*/ 679741 h 684780"/>
                <a:gd name="connsiteX14" fmla="*/ 173873 w 363494"/>
                <a:gd name="connsiteY14" fmla="*/ 684781 h 684780"/>
                <a:gd name="connsiteX15" fmla="*/ 240020 w 363494"/>
                <a:gd name="connsiteY15" fmla="*/ 679741 h 684780"/>
                <a:gd name="connsiteX16" fmla="*/ 240020 w 363494"/>
                <a:gd name="connsiteY16" fmla="*/ 382394 h 684780"/>
                <a:gd name="connsiteX17" fmla="*/ 339555 w 363494"/>
                <a:gd name="connsiteY17" fmla="*/ 382394 h 684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3494" h="684780">
                  <a:moveTo>
                    <a:pt x="339555" y="381764"/>
                  </a:moveTo>
                  <a:lnTo>
                    <a:pt x="358455" y="258919"/>
                  </a:lnTo>
                  <a:lnTo>
                    <a:pt x="240650" y="258919"/>
                  </a:lnTo>
                  <a:lnTo>
                    <a:pt x="240650" y="179542"/>
                  </a:lnTo>
                  <a:cubicBezTo>
                    <a:pt x="240650" y="146154"/>
                    <a:pt x="257029" y="113395"/>
                    <a:pt x="309947" y="113395"/>
                  </a:cubicBezTo>
                  <a:lnTo>
                    <a:pt x="363494" y="113395"/>
                  </a:lnTo>
                  <a:lnTo>
                    <a:pt x="363494" y="8190"/>
                  </a:lnTo>
                  <a:cubicBezTo>
                    <a:pt x="363494" y="8190"/>
                    <a:pt x="314987" y="0"/>
                    <a:pt x="268368" y="0"/>
                  </a:cubicBezTo>
                  <a:cubicBezTo>
                    <a:pt x="171353" y="0"/>
                    <a:pt x="107725" y="58588"/>
                    <a:pt x="107725" y="165683"/>
                  </a:cubicBezTo>
                  <a:lnTo>
                    <a:pt x="107725" y="259549"/>
                  </a:lnTo>
                  <a:lnTo>
                    <a:pt x="0" y="259549"/>
                  </a:lnTo>
                  <a:lnTo>
                    <a:pt x="0" y="382394"/>
                  </a:lnTo>
                  <a:lnTo>
                    <a:pt x="107725" y="382394"/>
                  </a:lnTo>
                  <a:lnTo>
                    <a:pt x="107725" y="679741"/>
                  </a:lnTo>
                  <a:cubicBezTo>
                    <a:pt x="129144" y="682891"/>
                    <a:pt x="151823" y="684781"/>
                    <a:pt x="173873" y="684781"/>
                  </a:cubicBezTo>
                  <a:cubicBezTo>
                    <a:pt x="195922" y="684781"/>
                    <a:pt x="218601" y="682891"/>
                    <a:pt x="240020" y="679741"/>
                  </a:cubicBezTo>
                  <a:lnTo>
                    <a:pt x="240020" y="382394"/>
                  </a:lnTo>
                  <a:lnTo>
                    <a:pt x="339555" y="382394"/>
                  </a:lnTo>
                  <a:close/>
                </a:path>
              </a:pathLst>
            </a:custGeom>
            <a:solidFill>
              <a:srgbClr val="FFFFFF"/>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grpSp>
      <p:grpSp>
        <p:nvGrpSpPr>
          <p:cNvPr id="54" name="Group 53">
            <a:extLst>
              <a:ext uri="{FF2B5EF4-FFF2-40B4-BE49-F238E27FC236}">
                <a16:creationId xmlns:a16="http://schemas.microsoft.com/office/drawing/2014/main" id="{8F51B179-4F68-114B-BF42-38BC21F150C7}"/>
              </a:ext>
            </a:extLst>
          </p:cNvPr>
          <p:cNvGrpSpPr/>
          <p:nvPr/>
        </p:nvGrpSpPr>
        <p:grpSpPr>
          <a:xfrm>
            <a:off x="9971159" y="4424386"/>
            <a:ext cx="435641" cy="435641"/>
            <a:chOff x="5339337" y="8702010"/>
            <a:chExt cx="280634" cy="280634"/>
          </a:xfrm>
          <a:solidFill>
            <a:srgbClr val="12B4CB"/>
          </a:solidFill>
        </p:grpSpPr>
        <p:sp>
          <p:nvSpPr>
            <p:cNvPr id="55" name="Freeform 54">
              <a:extLst>
                <a:ext uri="{FF2B5EF4-FFF2-40B4-BE49-F238E27FC236}">
                  <a16:creationId xmlns:a16="http://schemas.microsoft.com/office/drawing/2014/main" id="{6C7668A3-81D5-0144-B6D3-3DC9E5B6589E}"/>
                </a:ext>
              </a:extLst>
            </p:cNvPr>
            <p:cNvSpPr/>
            <p:nvPr/>
          </p:nvSpPr>
          <p:spPr>
            <a:xfrm>
              <a:off x="5339337" y="8702010"/>
              <a:ext cx="280634" cy="280634"/>
            </a:xfrm>
            <a:custGeom>
              <a:avLst/>
              <a:gdLst>
                <a:gd name="connsiteX0" fmla="*/ 850464 w 850463"/>
                <a:gd name="connsiteY0" fmla="*/ 425232 h 850463"/>
                <a:gd name="connsiteX1" fmla="*/ 425232 w 850463"/>
                <a:gd name="connsiteY1" fmla="*/ 850464 h 850463"/>
                <a:gd name="connsiteX2" fmla="*/ 0 w 850463"/>
                <a:gd name="connsiteY2" fmla="*/ 425232 h 850463"/>
                <a:gd name="connsiteX3" fmla="*/ 425232 w 850463"/>
                <a:gd name="connsiteY3" fmla="*/ 0 h 850463"/>
                <a:gd name="connsiteX4" fmla="*/ 850464 w 850463"/>
                <a:gd name="connsiteY4" fmla="*/ 425232 h 85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63" h="850463">
                  <a:moveTo>
                    <a:pt x="850464" y="425232"/>
                  </a:moveTo>
                  <a:cubicBezTo>
                    <a:pt x="850464" y="660081"/>
                    <a:pt x="660081" y="850464"/>
                    <a:pt x="425232" y="850464"/>
                  </a:cubicBezTo>
                  <a:cubicBezTo>
                    <a:pt x="190383" y="850464"/>
                    <a:pt x="0" y="660081"/>
                    <a:pt x="0" y="425232"/>
                  </a:cubicBezTo>
                  <a:cubicBezTo>
                    <a:pt x="0" y="190383"/>
                    <a:pt x="190383" y="0"/>
                    <a:pt x="425232" y="0"/>
                  </a:cubicBezTo>
                  <a:cubicBezTo>
                    <a:pt x="660081" y="0"/>
                    <a:pt x="850464" y="190383"/>
                    <a:pt x="850464" y="425232"/>
                  </a:cubicBezTo>
                  <a:close/>
                </a:path>
              </a:pathLst>
            </a:custGeom>
            <a:solidFill>
              <a:srgbClr val="EB7339"/>
            </a:solidFill>
            <a:ln w="6294" cap="flat">
              <a:noFill/>
              <a:prstDash val="solid"/>
              <a:miter/>
            </a:ln>
          </p:spPr>
          <p:txBody>
            <a:bodyPr rtlCol="0" anchor="ctr"/>
            <a:lstStyle/>
            <a:p>
              <a:endParaRPr lang="en-US" dirty="0">
                <a:latin typeface="Calibri" panose="020F0502020204030204" pitchFamily="34" charset="0"/>
                <a:cs typeface="Calibri" panose="020F0502020204030204" pitchFamily="34" charset="0"/>
              </a:endParaRPr>
            </a:p>
          </p:txBody>
        </p:sp>
        <p:pic>
          <p:nvPicPr>
            <p:cNvPr id="56" name="Graphic 55" descr="World with solid fill">
              <a:extLst>
                <a:ext uri="{FF2B5EF4-FFF2-40B4-BE49-F238E27FC236}">
                  <a16:creationId xmlns:a16="http://schemas.microsoft.com/office/drawing/2014/main" id="{FC6E819D-E55B-3F49-A58C-8F15780016C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56616" y="8719289"/>
              <a:ext cx="246077" cy="246077"/>
            </a:xfrm>
            <a:prstGeom prst="rect">
              <a:avLst/>
            </a:prstGeom>
          </p:spPr>
        </p:pic>
      </p:grpSp>
    </p:spTree>
    <p:extLst>
      <p:ext uri="{BB962C8B-B14F-4D97-AF65-F5344CB8AC3E}">
        <p14:creationId xmlns:p14="http://schemas.microsoft.com/office/powerpoint/2010/main" val="4169825511"/>
      </p:ext>
    </p:extLst>
  </p:cSld>
  <p:clrMapOvr>
    <a:masterClrMapping/>
  </p:clrMapOvr>
</p:sld>
</file>

<file path=ppt/theme/theme1.xml><?xml version="1.0" encoding="utf-8"?>
<a:theme xmlns:a="http://schemas.openxmlformats.org/drawingml/2006/main" name="Office Theme">
  <a:themeElements>
    <a:clrScheme name="Bia Innovation Campus - Colours">
      <a:dk1>
        <a:srgbClr val="086D6E"/>
      </a:dk1>
      <a:lt1>
        <a:srgbClr val="FFFFFF"/>
      </a:lt1>
      <a:dk2>
        <a:srgbClr val="FFFFFF"/>
      </a:dk2>
      <a:lt2>
        <a:srgbClr val="FFFFFF"/>
      </a:lt2>
      <a:accent1>
        <a:srgbClr val="086D6E"/>
      </a:accent1>
      <a:accent2>
        <a:srgbClr val="0D9390"/>
      </a:accent2>
      <a:accent3>
        <a:srgbClr val="87A66E"/>
      </a:accent3>
      <a:accent4>
        <a:srgbClr val="ACC199"/>
      </a:accent4>
      <a:accent5>
        <a:srgbClr val="F0C049"/>
      </a:accent5>
      <a:accent6>
        <a:srgbClr val="EEE387"/>
      </a:accent6>
      <a:hlink>
        <a:srgbClr val="87A66E"/>
      </a:hlink>
      <a:folHlink>
        <a:srgbClr val="87A66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e04226f8-b347-4b8c-99ed-ebf0afe83b1d">
      <Terms xmlns="http://schemas.microsoft.com/office/infopath/2007/PartnerControls"/>
    </lcf76f155ced4ddcb4097134ff3c332f>
    <TaxCatchAll xmlns="f70dc9ee-338d-479f-b000-5de1b7ebbbb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2AFCF9877030F4EB84E2ECBCCDB3FC5" ma:contentTypeVersion="16" ma:contentTypeDescription="Create a new document." ma:contentTypeScope="" ma:versionID="b0d3748239a296a440cf8aba627af4ea">
  <xsd:schema xmlns:xsd="http://www.w3.org/2001/XMLSchema" xmlns:xs="http://www.w3.org/2001/XMLSchema" xmlns:p="http://schemas.microsoft.com/office/2006/metadata/properties" xmlns:ns2="e04226f8-b347-4b8c-99ed-ebf0afe83b1d" xmlns:ns3="f70dc9ee-338d-479f-b000-5de1b7ebbbbe" targetNamespace="http://schemas.microsoft.com/office/2006/metadata/properties" ma:root="true" ma:fieldsID="1dc785cfd8093aebae1902151b08796b" ns2:_="" ns3:_="">
    <xsd:import namespace="e04226f8-b347-4b8c-99ed-ebf0afe83b1d"/>
    <xsd:import namespace="f70dc9ee-338d-479f-b000-5de1b7ebbbb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LengthInSecond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element ref="ns3:SharedWithUsers" minOccurs="0"/>
                <xsd:element ref="ns3:SharedWithDetail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4226f8-b347-4b8c-99ed-ebf0afe83b1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LengthInSeconds" ma:index="12" nillable="true" ma:displayName="Length (seconds)" ma:internalName="MediaLengthInSeconds" ma:readOnly="true">
      <xsd:simpleType>
        <xsd:restriction base="dms:Unknown"/>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79ee130-863f-463a-aada-0543f31712a0"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70dc9ee-338d-479f-b000-5de1b7ebbbbe"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2abe79e8-0319-4fde-9cfe-2a327678e67e}" ma:internalName="TaxCatchAll" ma:showField="CatchAllData" ma:web="f70dc9ee-338d-479f-b000-5de1b7ebbbb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EC5B45-A1C7-4ED2-94D3-3A5BDBFFF0E6}">
  <ds:schemaRefs>
    <ds:schemaRef ds:uri="http://schemas.microsoft.com/office/2006/documentManagement/types"/>
    <ds:schemaRef ds:uri="http://www.w3.org/XML/1998/namespace"/>
    <ds:schemaRef ds:uri="e04226f8-b347-4b8c-99ed-ebf0afe83b1d"/>
    <ds:schemaRef ds:uri="http://purl.org/dc/dcmitype/"/>
    <ds:schemaRef ds:uri="http://schemas.microsoft.com/office/2006/metadata/properties"/>
    <ds:schemaRef ds:uri="http://schemas.microsoft.com/office/infopath/2007/PartnerControls"/>
    <ds:schemaRef ds:uri="http://purl.org/dc/terms/"/>
    <ds:schemaRef ds:uri="http://schemas.openxmlformats.org/package/2006/metadata/core-properties"/>
    <ds:schemaRef ds:uri="f70dc9ee-338d-479f-b000-5de1b7ebbbbe"/>
    <ds:schemaRef ds:uri="http://purl.org/dc/elements/1.1/"/>
  </ds:schemaRefs>
</ds:datastoreItem>
</file>

<file path=customXml/itemProps2.xml><?xml version="1.0" encoding="utf-8"?>
<ds:datastoreItem xmlns:ds="http://schemas.openxmlformats.org/officeDocument/2006/customXml" ds:itemID="{83A650D1-F9B2-48C3-B830-6D6E6AD1F0E9}">
  <ds:schemaRefs>
    <ds:schemaRef ds:uri="http://schemas.microsoft.com/sharepoint/v3/contenttype/forms"/>
  </ds:schemaRefs>
</ds:datastoreItem>
</file>

<file path=customXml/itemProps3.xml><?xml version="1.0" encoding="utf-8"?>
<ds:datastoreItem xmlns:ds="http://schemas.openxmlformats.org/officeDocument/2006/customXml" ds:itemID="{C61E829E-C548-4026-83CF-F3C88DC61F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04226f8-b347-4b8c-99ed-ebf0afe83b1d"/>
    <ds:schemaRef ds:uri="f70dc9ee-338d-479f-b000-5de1b7ebbb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26200</TotalTime>
  <Words>6950</Words>
  <Application>Microsoft Office PowerPoint</Application>
  <PresentationFormat>Panorámica</PresentationFormat>
  <Paragraphs>585</Paragraphs>
  <Slides>79</Slides>
  <Notes>38</Notes>
  <HiddenSlides>0</HiddenSlides>
  <MMClips>2</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79</vt:i4>
      </vt:variant>
    </vt:vector>
  </HeadingPairs>
  <TitlesOfParts>
    <vt:vector size="86" baseType="lpstr">
      <vt:lpstr>Arial</vt:lpstr>
      <vt:lpstr>Calibri</vt:lpstr>
      <vt:lpstr>Calibri Light</vt:lpstr>
      <vt:lpstr>Montserrat</vt:lpstr>
      <vt:lpstr>Montserrat Light</vt:lpstr>
      <vt:lpstr>Trebuchet MS</vt:lpstr>
      <vt:lpstr>Office Theme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Gillian Keane</dc:creator>
  <cp:lastModifiedBy>Clara lourenco</cp:lastModifiedBy>
  <cp:revision>721</cp:revision>
  <dcterms:created xsi:type="dcterms:W3CDTF">2020-10-14T13:32:04Z</dcterms:created>
  <dcterms:modified xsi:type="dcterms:W3CDTF">2023-05-25T08:49:12Z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0x010100D2AFCF9877030F4EB84E2ECBCCDB3FC5</vt:lpwstr>
  </property>
  <property fmtid="{D5CDD505-2E9C-101B-9397-08002B2CF9AE}" pid="3" name="MediaServiceImageTags">
    <vt:lpwstr/>
  </property>
</Properties>
</file>