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72"/>
  </p:notesMasterIdLst>
  <p:sldIdLst>
    <p:sldId id="256" r:id="rId2"/>
    <p:sldId id="4347" r:id="rId3"/>
    <p:sldId id="4306" r:id="rId4"/>
    <p:sldId id="4323" r:id="rId5"/>
    <p:sldId id="4446" r:id="rId6"/>
    <p:sldId id="4354" r:id="rId7"/>
    <p:sldId id="4487" r:id="rId8"/>
    <p:sldId id="4359" r:id="rId9"/>
    <p:sldId id="4360" r:id="rId10"/>
    <p:sldId id="4488" r:id="rId11"/>
    <p:sldId id="4357" r:id="rId12"/>
    <p:sldId id="4428" r:id="rId13"/>
    <p:sldId id="4489" r:id="rId14"/>
    <p:sldId id="4361" r:id="rId15"/>
    <p:sldId id="4348" r:id="rId16"/>
    <p:sldId id="4352" r:id="rId17"/>
    <p:sldId id="4444" r:id="rId18"/>
    <p:sldId id="4443" r:id="rId19"/>
    <p:sldId id="4447" r:id="rId20"/>
    <p:sldId id="4448" r:id="rId21"/>
    <p:sldId id="4449" r:id="rId22"/>
    <p:sldId id="4377" r:id="rId23"/>
    <p:sldId id="4378" r:id="rId24"/>
    <p:sldId id="4373" r:id="rId25"/>
    <p:sldId id="4376" r:id="rId26"/>
    <p:sldId id="4451" r:id="rId27"/>
    <p:sldId id="4379" r:id="rId28"/>
    <p:sldId id="4450" r:id="rId29"/>
    <p:sldId id="4430" r:id="rId30"/>
    <p:sldId id="4375" r:id="rId31"/>
    <p:sldId id="4381" r:id="rId32"/>
    <p:sldId id="4452" r:id="rId33"/>
    <p:sldId id="4478" r:id="rId34"/>
    <p:sldId id="4458" r:id="rId35"/>
    <p:sldId id="4459" r:id="rId36"/>
    <p:sldId id="4461" r:id="rId37"/>
    <p:sldId id="4460" r:id="rId38"/>
    <p:sldId id="4468" r:id="rId39"/>
    <p:sldId id="4467" r:id="rId40"/>
    <p:sldId id="4465" r:id="rId41"/>
    <p:sldId id="4466" r:id="rId42"/>
    <p:sldId id="4462" r:id="rId43"/>
    <p:sldId id="4463" r:id="rId44"/>
    <p:sldId id="4464" r:id="rId45"/>
    <p:sldId id="4474" r:id="rId46"/>
    <p:sldId id="4475" r:id="rId47"/>
    <p:sldId id="4476" r:id="rId48"/>
    <p:sldId id="4477" r:id="rId49"/>
    <p:sldId id="4483" r:id="rId50"/>
    <p:sldId id="4479" r:id="rId51"/>
    <p:sldId id="4455" r:id="rId52"/>
    <p:sldId id="4469" r:id="rId53"/>
    <p:sldId id="4470" r:id="rId54"/>
    <p:sldId id="4471" r:id="rId55"/>
    <p:sldId id="4472" r:id="rId56"/>
    <p:sldId id="4473" r:id="rId57"/>
    <p:sldId id="4484" r:id="rId58"/>
    <p:sldId id="4395" r:id="rId59"/>
    <p:sldId id="4453" r:id="rId60"/>
    <p:sldId id="4481" r:id="rId61"/>
    <p:sldId id="4480" r:id="rId62"/>
    <p:sldId id="4340" r:id="rId63"/>
    <p:sldId id="4398" r:id="rId64"/>
    <p:sldId id="4399" r:id="rId65"/>
    <p:sldId id="4442" r:id="rId66"/>
    <p:sldId id="4485" r:id="rId67"/>
    <p:sldId id="4300" r:id="rId68"/>
    <p:sldId id="4486" r:id="rId69"/>
    <p:sldId id="4351" r:id="rId70"/>
    <p:sldId id="4263"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4F92"/>
    <a:srgbClr val="000000"/>
    <a:srgbClr val="CC9900"/>
    <a:srgbClr val="4D4D4D"/>
    <a:srgbClr val="EB7339"/>
    <a:srgbClr val="ABE9FF"/>
    <a:srgbClr val="0000FF"/>
    <a:srgbClr val="0066FF"/>
    <a:srgbClr val="EF5751"/>
    <a:srgbClr val="EE5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67" autoAdjust="0"/>
    <p:restoredTop sz="84987" autoAdjust="0"/>
  </p:normalViewPr>
  <p:slideViewPr>
    <p:cSldViewPr snapToGrid="0" snapToObjects="1">
      <p:cViewPr varScale="1">
        <p:scale>
          <a:sx n="59" d="100"/>
          <a:sy n="59" d="100"/>
        </p:scale>
        <p:origin x="1315" y="72"/>
      </p:cViewPr>
      <p:guideLst>
        <p:guide orient="horz" pos="2160"/>
        <p:guide pos="3863"/>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pPr/>
              <a:t>5/22/2023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pPr/>
              <a:t>‹Nº›</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pPr/>
              <a:t>58</a:t>
            </a:fld>
            <a:endParaRPr lang="en-US"/>
          </a:p>
        </p:txBody>
      </p:sp>
    </p:spTree>
    <p:extLst>
      <p:ext uri="{BB962C8B-B14F-4D97-AF65-F5344CB8AC3E}">
        <p14:creationId xmlns:p14="http://schemas.microsoft.com/office/powerpoint/2010/main" val="3198028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pPr/>
              <a:t>59</a:t>
            </a:fld>
            <a:endParaRPr lang="en-US"/>
          </a:p>
        </p:txBody>
      </p:sp>
    </p:spTree>
    <p:extLst>
      <p:ext uri="{BB962C8B-B14F-4D97-AF65-F5344CB8AC3E}">
        <p14:creationId xmlns:p14="http://schemas.microsoft.com/office/powerpoint/2010/main" val="1208678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68</a:t>
            </a:fld>
            <a:endParaRPr lang="en-US"/>
          </a:p>
        </p:txBody>
      </p:sp>
    </p:spTree>
    <p:extLst>
      <p:ext uri="{BB962C8B-B14F-4D97-AF65-F5344CB8AC3E}">
        <p14:creationId xmlns:p14="http://schemas.microsoft.com/office/powerpoint/2010/main" val="3710230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pPr/>
              <a:t>70</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pPr/>
              <a:t>2</a:t>
            </a:fld>
            <a:endParaRPr lang="en-US"/>
          </a:p>
        </p:txBody>
      </p:sp>
    </p:spTree>
    <p:extLst>
      <p:ext uri="{BB962C8B-B14F-4D97-AF65-F5344CB8AC3E}">
        <p14:creationId xmlns:p14="http://schemas.microsoft.com/office/powerpoint/2010/main" val="1208678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pPr/>
              <a:t>3</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pPr/>
              <a:t>4</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pPr/>
              <a:t>5</a:t>
            </a:fld>
            <a:endParaRPr lang="en-US"/>
          </a:p>
        </p:txBody>
      </p:sp>
    </p:spTree>
    <p:extLst>
      <p:ext uri="{BB962C8B-B14F-4D97-AF65-F5344CB8AC3E}">
        <p14:creationId xmlns:p14="http://schemas.microsoft.com/office/powerpoint/2010/main" val="1208678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pPr/>
              <a:t>16</a:t>
            </a:fld>
            <a:endParaRPr lang="en-US"/>
          </a:p>
        </p:txBody>
      </p:sp>
    </p:spTree>
    <p:extLst>
      <p:ext uri="{BB962C8B-B14F-4D97-AF65-F5344CB8AC3E}">
        <p14:creationId xmlns:p14="http://schemas.microsoft.com/office/powerpoint/2010/main" val="3198028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pPr/>
              <a:t>17</a:t>
            </a:fld>
            <a:endParaRPr lang="en-US"/>
          </a:p>
        </p:txBody>
      </p:sp>
    </p:spTree>
    <p:extLst>
      <p:ext uri="{BB962C8B-B14F-4D97-AF65-F5344CB8AC3E}">
        <p14:creationId xmlns:p14="http://schemas.microsoft.com/office/powerpoint/2010/main" val="1208678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pPr/>
              <a:t>31</a:t>
            </a:fld>
            <a:endParaRPr lang="en-US"/>
          </a:p>
        </p:txBody>
      </p:sp>
    </p:spTree>
    <p:extLst>
      <p:ext uri="{BB962C8B-B14F-4D97-AF65-F5344CB8AC3E}">
        <p14:creationId xmlns:p14="http://schemas.microsoft.com/office/powerpoint/2010/main" val="3198028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pPr/>
              <a:t>32</a:t>
            </a:fld>
            <a:endParaRPr lang="en-US"/>
          </a:p>
        </p:txBody>
      </p:sp>
    </p:spTree>
    <p:extLst>
      <p:ext uri="{BB962C8B-B14F-4D97-AF65-F5344CB8AC3E}">
        <p14:creationId xmlns:p14="http://schemas.microsoft.com/office/powerpoint/2010/main" val="1208678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Climate Change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3AAFE1C-CAAB-FF42-B37C-D72BBC37E445}"/>
              </a:ext>
            </a:extLst>
          </p:cNvPr>
          <p:cNvSpPr/>
          <p:nvPr userDrawn="1"/>
        </p:nvSpPr>
        <p:spPr>
          <a:xfrm>
            <a:off x="0" y="-1"/>
            <a:ext cx="6096000" cy="6844027"/>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7">
            <a:extLst>
              <a:ext uri="{FF2B5EF4-FFF2-40B4-BE49-F238E27FC236}">
                <a16:creationId xmlns:a16="http://schemas.microsoft.com/office/drawing/2014/main" id="{3333EE0C-C40D-F34B-991A-191081D0246E}"/>
              </a:ext>
            </a:extLst>
          </p:cNvPr>
          <p:cNvSpPr>
            <a:spLocks noGrp="1"/>
          </p:cNvSpPr>
          <p:nvPr userDrawn="1">
            <p:ph type="body" sz="quarter" idx="18" hasCustomPrompt="1"/>
          </p:nvPr>
        </p:nvSpPr>
        <p:spPr>
          <a:xfrm>
            <a:off x="701135" y="2344759"/>
            <a:ext cx="4867011" cy="366657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userDrawn="1">
            <p:ph type="body" sz="quarter" idx="16" hasCustomPrompt="1"/>
          </p:nvPr>
        </p:nvSpPr>
        <p:spPr>
          <a:xfrm>
            <a:off x="701136" y="650590"/>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
        <p:nvSpPr>
          <p:cNvPr id="3" name="Picture Placeholder 2">
            <a:extLst>
              <a:ext uri="{FF2B5EF4-FFF2-40B4-BE49-F238E27FC236}">
                <a16:creationId xmlns:a16="http://schemas.microsoft.com/office/drawing/2014/main" id="{C43A9F2C-1870-B24C-AB88-FDD223351489}"/>
              </a:ext>
            </a:extLst>
          </p:cNvPr>
          <p:cNvSpPr>
            <a:spLocks noGrp="1"/>
          </p:cNvSpPr>
          <p:nvPr userDrawn="1">
            <p:ph type="pic" sz="quarter" idx="19"/>
          </p:nvPr>
        </p:nvSpPr>
        <p:spPr>
          <a:xfrm>
            <a:off x="6083676"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Tree>
    <p:extLst>
      <p:ext uri="{BB962C8B-B14F-4D97-AF65-F5344CB8AC3E}">
        <p14:creationId xmlns:p14="http://schemas.microsoft.com/office/powerpoint/2010/main" val="4920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01">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4FFD4AE0-9875-0C42-AEFC-4C36BB6254E8}"/>
              </a:ext>
            </a:extLst>
          </p:cNvPr>
          <p:cNvGrpSpPr/>
          <p:nvPr userDrawn="1"/>
        </p:nvGrpSpPr>
        <p:grpSpPr>
          <a:xfrm rot="16200000">
            <a:off x="1576023" y="4464262"/>
            <a:ext cx="1673859" cy="3833889"/>
            <a:chOff x="-31447" y="6044462"/>
            <a:chExt cx="1673859" cy="3833889"/>
          </a:xfrm>
        </p:grpSpPr>
        <p:sp>
          <p:nvSpPr>
            <p:cNvPr id="27" name="Freeform 26">
              <a:extLst>
                <a:ext uri="{FF2B5EF4-FFF2-40B4-BE49-F238E27FC236}">
                  <a16:creationId xmlns:a16="http://schemas.microsoft.com/office/drawing/2014/main" id="{E89C782D-AF73-3848-8851-59DCF1B59CF3}"/>
                </a:ext>
              </a:extLst>
            </p:cNvPr>
            <p:cNvSpPr/>
            <p:nvPr/>
          </p:nvSpPr>
          <p:spPr>
            <a:xfrm rot="16200000">
              <a:off x="-1108387" y="7127553"/>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DC4D5863-9369-8146-9DE2-2114BB5694AF}"/>
                </a:ext>
              </a:extLst>
            </p:cNvPr>
            <p:cNvSpPr/>
            <p:nvPr/>
          </p:nvSpPr>
          <p:spPr>
            <a:xfrm rot="16200000">
              <a:off x="-726837" y="7102937"/>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31C420FC-0637-CF49-BCC8-DDC4F6B25A07}"/>
                </a:ext>
              </a:extLst>
            </p:cNvPr>
            <p:cNvSpPr/>
            <p:nvPr/>
          </p:nvSpPr>
          <p:spPr>
            <a:xfrm rot="16200000">
              <a:off x="-714532" y="7256778"/>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0" name="Group 29">
            <a:extLst>
              <a:ext uri="{FF2B5EF4-FFF2-40B4-BE49-F238E27FC236}">
                <a16:creationId xmlns:a16="http://schemas.microsoft.com/office/drawing/2014/main" id="{81D018AA-868F-0A49-98CC-20268AEAD1C7}"/>
              </a:ext>
            </a:extLst>
          </p:cNvPr>
          <p:cNvGrpSpPr/>
          <p:nvPr userDrawn="1"/>
        </p:nvGrpSpPr>
        <p:grpSpPr>
          <a:xfrm rot="16200000">
            <a:off x="8037621" y="-1362390"/>
            <a:ext cx="1673859" cy="3833889"/>
            <a:chOff x="6420816" y="1164037"/>
            <a:chExt cx="1673859" cy="3833889"/>
          </a:xfrm>
        </p:grpSpPr>
        <p:sp>
          <p:nvSpPr>
            <p:cNvPr id="31" name="Freeform 30">
              <a:extLst>
                <a:ext uri="{FF2B5EF4-FFF2-40B4-BE49-F238E27FC236}">
                  <a16:creationId xmlns:a16="http://schemas.microsoft.com/office/drawing/2014/main" id="{76E45070-6D55-C946-B8BA-E594033F794F}"/>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37D9BB0C-96DD-4F48-9FBC-4FBC6D1D2F56}"/>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1DC649E6-03C7-8E49-93B4-01E7093A5D20}"/>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3025490" y="-2193521"/>
            <a:ext cx="6141020" cy="11245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35" name="Rectangle 34">
            <a:extLst>
              <a:ext uri="{FF2B5EF4-FFF2-40B4-BE49-F238E27FC236}">
                <a16:creationId xmlns:a16="http://schemas.microsoft.com/office/drawing/2014/main" id="{8034C438-32DD-6542-9ADB-4045E3ACD7B5}"/>
              </a:ext>
            </a:extLst>
          </p:cNvPr>
          <p:cNvSpPr/>
          <p:nvPr userDrawn="1"/>
        </p:nvSpPr>
        <p:spPr>
          <a:xfrm rot="16200000">
            <a:off x="4264799" y="1983809"/>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A2D9484-4E2F-6042-95E4-063FC4CEFF31}"/>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E1B4A51-B625-D94F-8520-2A90A0556615}"/>
              </a:ext>
            </a:extLst>
          </p:cNvPr>
          <p:cNvSpPr/>
          <p:nvPr userDrawn="1"/>
        </p:nvSpPr>
        <p:spPr>
          <a:xfrm rot="16200000">
            <a:off x="10337385"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39" name="Picture 38">
            <a:extLst>
              <a:ext uri="{FF2B5EF4-FFF2-40B4-BE49-F238E27FC236}">
                <a16:creationId xmlns:a16="http://schemas.microsoft.com/office/drawing/2014/main" id="{D67CB7F5-4462-904B-9316-313A9AE60DAF}"/>
              </a:ext>
            </a:extLst>
          </p:cNvPr>
          <p:cNvPicPr>
            <a:picLocks noChangeAspect="1"/>
          </p:cNvPicPr>
          <p:nvPr userDrawn="1"/>
        </p:nvPicPr>
        <p:blipFill>
          <a:blip r:embed="rId2"/>
          <a:stretch>
            <a:fillRect/>
          </a:stretch>
        </p:blipFill>
        <p:spPr>
          <a:xfrm>
            <a:off x="11867884" y="6500219"/>
            <a:ext cx="127000" cy="127000"/>
          </a:xfrm>
          <a:prstGeom prst="rect">
            <a:avLst/>
          </a:prstGeom>
        </p:spPr>
      </p:pic>
      <p:sp>
        <p:nvSpPr>
          <p:cNvPr id="24" name="Rectangle 23">
            <a:extLst>
              <a:ext uri="{FF2B5EF4-FFF2-40B4-BE49-F238E27FC236}">
                <a16:creationId xmlns:a16="http://schemas.microsoft.com/office/drawing/2014/main" id="{83BE6D65-CC53-424C-8020-4AF299D0144C}"/>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29EF03D-0AC6-F74D-9B2E-1C21F4688F42}"/>
              </a:ext>
            </a:extLst>
          </p:cNvPr>
          <p:cNvSpPr/>
          <p:nvPr userDrawn="1"/>
        </p:nvSpPr>
        <p:spPr>
          <a:xfrm>
            <a:off x="12175182" y="-663613"/>
            <a:ext cx="2340244" cy="794833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D0B40E03-4D53-DB4A-A30A-ADFB290F4B3E}"/>
              </a:ext>
            </a:extLst>
          </p:cNvPr>
          <p:cNvSpPr>
            <a:spLocks noGrp="1"/>
          </p:cNvSpPr>
          <p:nvPr>
            <p:ph type="body" sz="quarter" idx="18" hasCustomPrompt="1"/>
          </p:nvPr>
        </p:nvSpPr>
        <p:spPr>
          <a:xfrm>
            <a:off x="904856" y="2148377"/>
            <a:ext cx="10479218" cy="384494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rgbClr val="EB7339"/>
                </a:solidFill>
                <a:latin typeface="+mn-lt"/>
              </a:defRPr>
            </a:lvl1pPr>
          </a:lstStyle>
          <a:p>
            <a:pPr lvl="0"/>
            <a:r>
              <a:rPr lang="en-US" dirty="0"/>
              <a:t>HEADING</a:t>
            </a:r>
          </a:p>
        </p:txBody>
      </p:sp>
    </p:spTree>
    <p:extLst>
      <p:ext uri="{BB962C8B-B14F-4D97-AF65-F5344CB8AC3E}">
        <p14:creationId xmlns:p14="http://schemas.microsoft.com/office/powerpoint/2010/main" val="2761524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02">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5088466" y="-5088468"/>
            <a:ext cx="2015069"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81D018AA-868F-0A49-98CC-20268AEAD1C7}"/>
              </a:ext>
            </a:extLst>
          </p:cNvPr>
          <p:cNvGrpSpPr/>
          <p:nvPr userDrawn="1"/>
        </p:nvGrpSpPr>
        <p:grpSpPr>
          <a:xfrm rot="16200000">
            <a:off x="8037621" y="-1362390"/>
            <a:ext cx="1673859" cy="3833889"/>
            <a:chOff x="6420816" y="1164037"/>
            <a:chExt cx="1673859" cy="3833889"/>
          </a:xfrm>
        </p:grpSpPr>
        <p:sp>
          <p:nvSpPr>
            <p:cNvPr id="31" name="Freeform 30">
              <a:extLst>
                <a:ext uri="{FF2B5EF4-FFF2-40B4-BE49-F238E27FC236}">
                  <a16:creationId xmlns:a16="http://schemas.microsoft.com/office/drawing/2014/main" id="{76E45070-6D55-C946-B8BA-E594033F794F}"/>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37D9BB0C-96DD-4F48-9FBC-4FBC6D1D2F56}"/>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1DC649E6-03C7-8E49-93B4-01E7093A5D20}"/>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7" name="Rectangle 36">
            <a:extLst>
              <a:ext uri="{FF2B5EF4-FFF2-40B4-BE49-F238E27FC236}">
                <a16:creationId xmlns:a16="http://schemas.microsoft.com/office/drawing/2014/main" id="{0A2D9484-4E2F-6042-95E4-063FC4CEFF31}"/>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3BE6D65-CC53-424C-8020-4AF299D0144C}"/>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29EF03D-0AC6-F74D-9B2E-1C21F4688F42}"/>
              </a:ext>
            </a:extLst>
          </p:cNvPr>
          <p:cNvSpPr/>
          <p:nvPr userDrawn="1"/>
        </p:nvSpPr>
        <p:spPr>
          <a:xfrm>
            <a:off x="12175182" y="-663613"/>
            <a:ext cx="2340244" cy="794833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D0B40E03-4D53-DB4A-A30A-ADFB290F4B3E}"/>
              </a:ext>
            </a:extLst>
          </p:cNvPr>
          <p:cNvSpPr>
            <a:spLocks noGrp="1"/>
          </p:cNvSpPr>
          <p:nvPr>
            <p:ph type="body" sz="quarter" idx="18" hasCustomPrompt="1"/>
          </p:nvPr>
        </p:nvSpPr>
        <p:spPr>
          <a:xfrm>
            <a:off x="904856" y="2457445"/>
            <a:ext cx="10479218" cy="35358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3244810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03">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4FFD4AE0-9875-0C42-AEFC-4C36BB6254E8}"/>
              </a:ext>
            </a:extLst>
          </p:cNvPr>
          <p:cNvGrpSpPr/>
          <p:nvPr userDrawn="1"/>
        </p:nvGrpSpPr>
        <p:grpSpPr>
          <a:xfrm rot="16200000">
            <a:off x="1627877" y="4112735"/>
            <a:ext cx="1673859" cy="3833889"/>
            <a:chOff x="-31447" y="6044462"/>
            <a:chExt cx="1673859" cy="3833889"/>
          </a:xfrm>
        </p:grpSpPr>
        <p:sp>
          <p:nvSpPr>
            <p:cNvPr id="27" name="Freeform 26">
              <a:extLst>
                <a:ext uri="{FF2B5EF4-FFF2-40B4-BE49-F238E27FC236}">
                  <a16:creationId xmlns:a16="http://schemas.microsoft.com/office/drawing/2014/main" id="{E89C782D-AF73-3848-8851-59DCF1B59CF3}"/>
                </a:ext>
              </a:extLst>
            </p:cNvPr>
            <p:cNvSpPr/>
            <p:nvPr/>
          </p:nvSpPr>
          <p:spPr>
            <a:xfrm rot="16200000">
              <a:off x="-1108387" y="7127553"/>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DC4D5863-9369-8146-9DE2-2114BB5694AF}"/>
                </a:ext>
              </a:extLst>
            </p:cNvPr>
            <p:cNvSpPr/>
            <p:nvPr/>
          </p:nvSpPr>
          <p:spPr>
            <a:xfrm rot="16200000">
              <a:off x="-726837" y="7102937"/>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31C420FC-0637-CF49-BCC8-DDC4F6B25A07}"/>
                </a:ext>
              </a:extLst>
            </p:cNvPr>
            <p:cNvSpPr/>
            <p:nvPr/>
          </p:nvSpPr>
          <p:spPr>
            <a:xfrm rot="16200000">
              <a:off x="-714532" y="7256778"/>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0" name="Group 29">
            <a:extLst>
              <a:ext uri="{FF2B5EF4-FFF2-40B4-BE49-F238E27FC236}">
                <a16:creationId xmlns:a16="http://schemas.microsoft.com/office/drawing/2014/main" id="{81D018AA-868F-0A49-98CC-20268AEAD1C7}"/>
              </a:ext>
            </a:extLst>
          </p:cNvPr>
          <p:cNvGrpSpPr/>
          <p:nvPr userDrawn="1"/>
        </p:nvGrpSpPr>
        <p:grpSpPr>
          <a:xfrm rot="16200000">
            <a:off x="8037621" y="-1362390"/>
            <a:ext cx="1673859" cy="3833889"/>
            <a:chOff x="6420816" y="1164037"/>
            <a:chExt cx="1673859" cy="3833889"/>
          </a:xfrm>
        </p:grpSpPr>
        <p:sp>
          <p:nvSpPr>
            <p:cNvPr id="31" name="Freeform 30">
              <a:extLst>
                <a:ext uri="{FF2B5EF4-FFF2-40B4-BE49-F238E27FC236}">
                  <a16:creationId xmlns:a16="http://schemas.microsoft.com/office/drawing/2014/main" id="{76E45070-6D55-C946-B8BA-E594033F794F}"/>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37D9BB0C-96DD-4F48-9FBC-4FBC6D1D2F56}"/>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1DC649E6-03C7-8E49-93B4-01E7093A5D20}"/>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5032418" y="-186594"/>
            <a:ext cx="6141020" cy="7231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37" name="Rectangle 36">
            <a:extLst>
              <a:ext uri="{FF2B5EF4-FFF2-40B4-BE49-F238E27FC236}">
                <a16:creationId xmlns:a16="http://schemas.microsoft.com/office/drawing/2014/main" id="{0A2D9484-4E2F-6042-95E4-063FC4CEFF31}"/>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E1B4A51-B625-D94F-8520-2A90A0556615}"/>
              </a:ext>
            </a:extLst>
          </p:cNvPr>
          <p:cNvSpPr/>
          <p:nvPr userDrawn="1"/>
        </p:nvSpPr>
        <p:spPr>
          <a:xfrm rot="16200000">
            <a:off x="10337385"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39" name="Picture 38">
            <a:extLst>
              <a:ext uri="{FF2B5EF4-FFF2-40B4-BE49-F238E27FC236}">
                <a16:creationId xmlns:a16="http://schemas.microsoft.com/office/drawing/2014/main" id="{D67CB7F5-4462-904B-9316-313A9AE60DAF}"/>
              </a:ext>
            </a:extLst>
          </p:cNvPr>
          <p:cNvPicPr>
            <a:picLocks noChangeAspect="1"/>
          </p:cNvPicPr>
          <p:nvPr userDrawn="1"/>
        </p:nvPicPr>
        <p:blipFill>
          <a:blip r:embed="rId2"/>
          <a:stretch>
            <a:fillRect/>
          </a:stretch>
        </p:blipFill>
        <p:spPr>
          <a:xfrm>
            <a:off x="11867884" y="6500219"/>
            <a:ext cx="127000" cy="127000"/>
          </a:xfrm>
          <a:prstGeom prst="rect">
            <a:avLst/>
          </a:prstGeom>
        </p:spPr>
      </p:pic>
      <p:sp>
        <p:nvSpPr>
          <p:cNvPr id="16" name="Text Placeholder 17">
            <a:extLst>
              <a:ext uri="{FF2B5EF4-FFF2-40B4-BE49-F238E27FC236}">
                <a16:creationId xmlns:a16="http://schemas.microsoft.com/office/drawing/2014/main" id="{D0B40E03-4D53-DB4A-A30A-ADFB290F4B3E}"/>
              </a:ext>
            </a:extLst>
          </p:cNvPr>
          <p:cNvSpPr>
            <a:spLocks noGrp="1"/>
          </p:cNvSpPr>
          <p:nvPr>
            <p:ph type="body" sz="quarter" idx="18" hasCustomPrompt="1"/>
          </p:nvPr>
        </p:nvSpPr>
        <p:spPr>
          <a:xfrm>
            <a:off x="4825906" y="826894"/>
            <a:ext cx="6558167" cy="5166427"/>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600999" y="835090"/>
            <a:ext cx="3125818" cy="1774519"/>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6A8053-B208-E74B-BC0F-4142FA0CD2B7}"/>
              </a:ext>
            </a:extLst>
          </p:cNvPr>
          <p:cNvSpPr/>
          <p:nvPr userDrawn="1"/>
        </p:nvSpPr>
        <p:spPr>
          <a:xfrm>
            <a:off x="6982690" y="527858"/>
            <a:ext cx="4721156" cy="580228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47" name="Text Placeholder 23">
            <a:extLst>
              <a:ext uri="{FF2B5EF4-FFF2-40B4-BE49-F238E27FC236}">
                <a16:creationId xmlns:a16="http://schemas.microsoft.com/office/drawing/2014/main" id="{AE77B303-149B-3242-B9F9-CA4AA9DCA5E4}"/>
              </a:ext>
            </a:extLst>
          </p:cNvPr>
          <p:cNvSpPr>
            <a:spLocks noGrp="1"/>
          </p:cNvSpPr>
          <p:nvPr userDrawn="1">
            <p:ph type="body" sz="quarter" idx="17" hasCustomPrompt="1"/>
          </p:nvPr>
        </p:nvSpPr>
        <p:spPr>
          <a:xfrm>
            <a:off x="7630824" y="990923"/>
            <a:ext cx="2066906" cy="582221"/>
          </a:xfrm>
          <a:prstGeom prst="rect">
            <a:avLst/>
          </a:prstGeom>
        </p:spPr>
        <p:txBody>
          <a:bodyPr>
            <a:noAutofit/>
          </a:bodyPr>
          <a:lstStyle>
            <a:lvl1pPr marL="0" indent="0" algn="l">
              <a:buNone/>
              <a:defRPr sz="9600" b="1" i="0">
                <a:solidFill>
                  <a:schemeClr val="bg1"/>
                </a:solidFill>
                <a:latin typeface="+mn-lt"/>
              </a:defRPr>
            </a:lvl1pPr>
          </a:lstStyle>
          <a:p>
            <a:pPr lvl="0"/>
            <a:r>
              <a:rPr lang="en-US" dirty="0"/>
              <a:t>01</a:t>
            </a:r>
          </a:p>
        </p:txBody>
      </p:sp>
      <p:sp>
        <p:nvSpPr>
          <p:cNvPr id="11" name="Picture Placeholder 3">
            <a:extLst>
              <a:ext uri="{FF2B5EF4-FFF2-40B4-BE49-F238E27FC236}">
                <a16:creationId xmlns:a16="http://schemas.microsoft.com/office/drawing/2014/main" id="{D2C6DE8A-E952-944B-9B9D-C0257D5D8CB9}"/>
              </a:ext>
            </a:extLst>
          </p:cNvPr>
          <p:cNvSpPr>
            <a:spLocks noGrp="1"/>
          </p:cNvSpPr>
          <p:nvPr>
            <p:ph type="pic" sz="quarter" idx="10"/>
          </p:nvPr>
        </p:nvSpPr>
        <p:spPr>
          <a:xfrm>
            <a:off x="238772" y="2626822"/>
            <a:ext cx="7708195" cy="33968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220412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aptop Slide">
    <p:spTree>
      <p:nvGrpSpPr>
        <p:cNvPr id="1" name=""/>
        <p:cNvGrpSpPr/>
        <p:nvPr/>
      </p:nvGrpSpPr>
      <p:grpSpPr>
        <a:xfrm>
          <a:off x="0" y="0"/>
          <a:ext cx="0" cy="0"/>
          <a:chOff x="0" y="0"/>
          <a:chExt cx="0" cy="0"/>
        </a:xfrm>
      </p:grpSpPr>
      <p:sp>
        <p:nvSpPr>
          <p:cNvPr id="21" name="Text Placeholder 17">
            <a:extLst>
              <a:ext uri="{FF2B5EF4-FFF2-40B4-BE49-F238E27FC236}">
                <a16:creationId xmlns:a16="http://schemas.microsoft.com/office/drawing/2014/main" id="{3E670370-A9D4-D040-8780-6BEACAD1BE8A}"/>
              </a:ext>
            </a:extLst>
          </p:cNvPr>
          <p:cNvSpPr>
            <a:spLocks noGrp="1"/>
          </p:cNvSpPr>
          <p:nvPr>
            <p:ph type="body" sz="quarter" idx="18" hasCustomPrompt="1"/>
          </p:nvPr>
        </p:nvSpPr>
        <p:spPr>
          <a:xfrm>
            <a:off x="6578871" y="2022924"/>
            <a:ext cx="4990998" cy="391318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23">
            <a:extLst>
              <a:ext uri="{FF2B5EF4-FFF2-40B4-BE49-F238E27FC236}">
                <a16:creationId xmlns:a16="http://schemas.microsoft.com/office/drawing/2014/main" id="{5380F4A5-BE24-5E4F-BBB9-1E4A144A55E0}"/>
              </a:ext>
            </a:extLst>
          </p:cNvPr>
          <p:cNvSpPr>
            <a:spLocks noGrp="1"/>
          </p:cNvSpPr>
          <p:nvPr>
            <p:ph type="body" sz="quarter" idx="16" hasCustomPrompt="1"/>
          </p:nvPr>
        </p:nvSpPr>
        <p:spPr>
          <a:xfrm>
            <a:off x="6578872" y="593866"/>
            <a:ext cx="4990998" cy="992652"/>
          </a:xfrm>
          <a:prstGeom prst="rect">
            <a:avLst/>
          </a:prstGeom>
        </p:spPr>
        <p:txBody>
          <a:bodyPr>
            <a:noAutofit/>
          </a:bodyPr>
          <a:lstStyle>
            <a:lvl1pPr marL="0" indent="0" algn="l">
              <a:buNone/>
              <a:defRPr sz="3600" b="1" i="0">
                <a:solidFill>
                  <a:srgbClr val="EB7339"/>
                </a:solidFill>
                <a:latin typeface="+mn-lt"/>
              </a:defRPr>
            </a:lvl1pPr>
          </a:lstStyle>
          <a:p>
            <a:pPr lvl="0"/>
            <a:r>
              <a:rPr lang="en-US" dirty="0"/>
              <a:t>HEADING</a:t>
            </a:r>
          </a:p>
        </p:txBody>
      </p:sp>
      <p:sp>
        <p:nvSpPr>
          <p:cNvPr id="26" name="Rectangle 25">
            <a:extLst>
              <a:ext uri="{FF2B5EF4-FFF2-40B4-BE49-F238E27FC236}">
                <a16:creationId xmlns:a16="http://schemas.microsoft.com/office/drawing/2014/main" id="{62984C29-67DD-DD45-969D-9EB0BBF9D138}"/>
              </a:ext>
            </a:extLst>
          </p:cNvPr>
          <p:cNvSpPr/>
          <p:nvPr userDrawn="1"/>
        </p:nvSpPr>
        <p:spPr>
          <a:xfrm flipV="1">
            <a:off x="0" y="0"/>
            <a:ext cx="601405" cy="685800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aphic 2">
            <a:extLst>
              <a:ext uri="{FF2B5EF4-FFF2-40B4-BE49-F238E27FC236}">
                <a16:creationId xmlns:a16="http://schemas.microsoft.com/office/drawing/2014/main" id="{8AE995BD-2D51-C847-B3F1-075259279028}"/>
              </a:ext>
            </a:extLst>
          </p:cNvPr>
          <p:cNvGrpSpPr/>
          <p:nvPr userDrawn="1"/>
        </p:nvGrpSpPr>
        <p:grpSpPr>
          <a:xfrm rot="16200000">
            <a:off x="-1080012" y="1310793"/>
            <a:ext cx="3833889" cy="1673865"/>
            <a:chOff x="3357879" y="5072538"/>
            <a:chExt cx="593407" cy="259080"/>
          </a:xfrm>
          <a:solidFill>
            <a:srgbClr val="EB7339"/>
          </a:solidFill>
        </p:grpSpPr>
        <p:sp>
          <p:nvSpPr>
            <p:cNvPr id="28" name="Freeform 27">
              <a:extLst>
                <a:ext uri="{FF2B5EF4-FFF2-40B4-BE49-F238E27FC236}">
                  <a16:creationId xmlns:a16="http://schemas.microsoft.com/office/drawing/2014/main" id="{3F3E3BC9-9DA8-914E-81F5-FC6D3DC4AA45}"/>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6FE801F9-A880-B140-9BA8-FA84587494AE}"/>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98901287-5A76-1B44-976B-2BAC33A324AE}"/>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1" name="Rectangle 30">
            <a:extLst>
              <a:ext uri="{FF2B5EF4-FFF2-40B4-BE49-F238E27FC236}">
                <a16:creationId xmlns:a16="http://schemas.microsoft.com/office/drawing/2014/main" id="{687B6E4B-E328-C341-A008-3218EA9B9D9F}"/>
              </a:ext>
            </a:extLst>
          </p:cNvPr>
          <p:cNvSpPr/>
          <p:nvPr userDrawn="1"/>
        </p:nvSpPr>
        <p:spPr>
          <a:xfrm rot="16200000">
            <a:off x="-1247060"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32" name="Picture 31">
            <a:extLst>
              <a:ext uri="{FF2B5EF4-FFF2-40B4-BE49-F238E27FC236}">
                <a16:creationId xmlns:a16="http://schemas.microsoft.com/office/drawing/2014/main" id="{A1A009B6-788D-F14C-A17B-D5B50D72340A}"/>
              </a:ext>
            </a:extLst>
          </p:cNvPr>
          <p:cNvPicPr>
            <a:picLocks noChangeAspect="1"/>
          </p:cNvPicPr>
          <p:nvPr userDrawn="1"/>
        </p:nvPicPr>
        <p:blipFill>
          <a:blip r:embed="rId2"/>
          <a:stretch>
            <a:fillRect/>
          </a:stretch>
        </p:blipFill>
        <p:spPr>
          <a:xfrm>
            <a:off x="283439" y="6500219"/>
            <a:ext cx="127000" cy="127000"/>
          </a:xfrm>
          <a:prstGeom prst="rect">
            <a:avLst/>
          </a:prstGeom>
        </p:spPr>
      </p:pic>
      <p:pic>
        <p:nvPicPr>
          <p:cNvPr id="33" name="Picture 32">
            <a:extLst>
              <a:ext uri="{FF2B5EF4-FFF2-40B4-BE49-F238E27FC236}">
                <a16:creationId xmlns:a16="http://schemas.microsoft.com/office/drawing/2014/main" id="{ABF8D6F4-3016-8645-8F98-165F5336ABBF}"/>
              </a:ext>
            </a:extLst>
          </p:cNvPr>
          <p:cNvPicPr>
            <a:picLocks noChangeAspect="1"/>
          </p:cNvPicPr>
          <p:nvPr userDrawn="1"/>
        </p:nvPicPr>
        <p:blipFill rotWithShape="1">
          <a:blip r:embed="rId3"/>
          <a:srcRect l="-18315" t="15976" r="29196" b="11083"/>
          <a:stretch/>
        </p:blipFill>
        <p:spPr>
          <a:xfrm flipH="1">
            <a:off x="608794" y="1890384"/>
            <a:ext cx="8439100" cy="5375657"/>
          </a:xfrm>
          <a:prstGeom prst="rect">
            <a:avLst/>
          </a:prstGeom>
        </p:spPr>
      </p:pic>
      <p:sp>
        <p:nvSpPr>
          <p:cNvPr id="34" name="Picture Placeholder 17">
            <a:extLst>
              <a:ext uri="{FF2B5EF4-FFF2-40B4-BE49-F238E27FC236}">
                <a16:creationId xmlns:a16="http://schemas.microsoft.com/office/drawing/2014/main" id="{90E9DF56-261E-6140-A484-1D99EF871998}"/>
              </a:ext>
            </a:extLst>
          </p:cNvPr>
          <p:cNvSpPr>
            <a:spLocks noGrp="1"/>
          </p:cNvSpPr>
          <p:nvPr>
            <p:ph type="pic" sz="quarter" idx="10"/>
          </p:nvPr>
        </p:nvSpPr>
        <p:spPr>
          <a:xfrm>
            <a:off x="635271" y="2095585"/>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956642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5" name="Text Placeholder 17">
            <a:extLst>
              <a:ext uri="{FF2B5EF4-FFF2-40B4-BE49-F238E27FC236}">
                <a16:creationId xmlns:a16="http://schemas.microsoft.com/office/drawing/2014/main" id="{DF1DAC0D-1907-5640-B229-4E2606C0663E}"/>
              </a:ext>
            </a:extLst>
          </p:cNvPr>
          <p:cNvSpPr>
            <a:spLocks noGrp="1"/>
          </p:cNvSpPr>
          <p:nvPr>
            <p:ph type="body" sz="quarter" idx="18" hasCustomPrompt="1"/>
          </p:nvPr>
        </p:nvSpPr>
        <p:spPr>
          <a:xfrm>
            <a:off x="607554" y="2016633"/>
            <a:ext cx="5881764" cy="391318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881764" cy="992652"/>
          </a:xfrm>
          <a:prstGeom prst="rect">
            <a:avLst/>
          </a:prstGeom>
        </p:spPr>
        <p:txBody>
          <a:bodyPr>
            <a:noAutofit/>
          </a:bodyPr>
          <a:lstStyle>
            <a:lvl1pPr marL="0" indent="0" algn="l">
              <a:buNone/>
              <a:defRPr sz="3600" b="1" i="0">
                <a:solidFill>
                  <a:srgbClr val="EB7339"/>
                </a:solidFill>
                <a:latin typeface="+mn-lt"/>
              </a:defRPr>
            </a:lvl1pPr>
          </a:lstStyle>
          <a:p>
            <a:pPr lvl="0"/>
            <a:r>
              <a:rPr lang="en-US" dirty="0"/>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5" cy="685800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aphic 2">
            <a:extLst>
              <a:ext uri="{FF2B5EF4-FFF2-40B4-BE49-F238E27FC236}">
                <a16:creationId xmlns:a16="http://schemas.microsoft.com/office/drawing/2014/main" id="{CC8770F4-A818-D84D-B5A4-A82372BF67BF}"/>
              </a:ext>
            </a:extLst>
          </p:cNvPr>
          <p:cNvGrpSpPr/>
          <p:nvPr userDrawn="1"/>
        </p:nvGrpSpPr>
        <p:grpSpPr>
          <a:xfrm rot="5400000">
            <a:off x="9431973" y="1179700"/>
            <a:ext cx="3833889" cy="1673865"/>
            <a:chOff x="3357879" y="5072538"/>
            <a:chExt cx="593407" cy="259080"/>
          </a:xfrm>
          <a:solidFill>
            <a:srgbClr val="EB7339"/>
          </a:solidFill>
        </p:grpSpPr>
        <p:sp>
          <p:nvSpPr>
            <p:cNvPr id="22" name="Freeform 21">
              <a:extLst>
                <a:ext uri="{FF2B5EF4-FFF2-40B4-BE49-F238E27FC236}">
                  <a16:creationId xmlns:a16="http://schemas.microsoft.com/office/drawing/2014/main" id="{C6E6B32D-A337-DD4C-9B54-FAF060AD633F}"/>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F61359F3-399C-9D40-BEBC-FDB53A3476B4}"/>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9B093446-40B3-7641-8615-1BDD38892093}"/>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6" name="Rectangle 25">
            <a:extLst>
              <a:ext uri="{FF2B5EF4-FFF2-40B4-BE49-F238E27FC236}">
                <a16:creationId xmlns:a16="http://schemas.microsoft.com/office/drawing/2014/main" id="{5F05282E-025F-F446-932F-86981B219F63}"/>
              </a:ext>
            </a:extLst>
          </p:cNvPr>
          <p:cNvSpPr/>
          <p:nvPr userDrawn="1"/>
        </p:nvSpPr>
        <p:spPr>
          <a:xfrm rot="16200000">
            <a:off x="10337385"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4C350C81-7962-7341-8F97-5662266A881B}"/>
              </a:ext>
            </a:extLst>
          </p:cNvPr>
          <p:cNvPicPr>
            <a:picLocks noChangeAspect="1"/>
          </p:cNvPicPr>
          <p:nvPr userDrawn="1"/>
        </p:nvPicPr>
        <p:blipFill>
          <a:blip r:embed="rId2"/>
          <a:stretch>
            <a:fillRect/>
          </a:stretch>
        </p:blipFill>
        <p:spPr>
          <a:xfrm>
            <a:off x="11867884" y="6500219"/>
            <a:ext cx="127000" cy="127000"/>
          </a:xfrm>
          <a:prstGeom prst="rect">
            <a:avLst/>
          </a:prstGeom>
        </p:spPr>
      </p:pic>
      <p:pic>
        <p:nvPicPr>
          <p:cNvPr id="28" name="Picture 27" descr="iPhone6_mockup_front_white.png">
            <a:extLst>
              <a:ext uri="{FF2B5EF4-FFF2-40B4-BE49-F238E27FC236}">
                <a16:creationId xmlns:a16="http://schemas.microsoft.com/office/drawing/2014/main" id="{2E93F037-6935-B341-918A-EA89925087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20581" y="354148"/>
            <a:ext cx="4094254" cy="6404164"/>
          </a:xfrm>
          <a:prstGeom prst="rect">
            <a:avLst/>
          </a:prstGeom>
        </p:spPr>
      </p:pic>
      <p:sp>
        <p:nvSpPr>
          <p:cNvPr id="29" name="Picture Placeholder 17">
            <a:extLst>
              <a:ext uri="{FF2B5EF4-FFF2-40B4-BE49-F238E27FC236}">
                <a16:creationId xmlns:a16="http://schemas.microsoft.com/office/drawing/2014/main" id="{004A5DED-3F17-794E-9C41-7AB99A6F7EC3}"/>
              </a:ext>
            </a:extLst>
          </p:cNvPr>
          <p:cNvSpPr>
            <a:spLocks noGrp="1"/>
          </p:cNvSpPr>
          <p:nvPr>
            <p:ph type="pic" sz="quarter" idx="10"/>
          </p:nvPr>
        </p:nvSpPr>
        <p:spPr>
          <a:xfrm>
            <a:off x="7735037" y="137392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410877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8E93966-46F3-394F-88D7-D58DF0274DE3}"/>
              </a:ext>
            </a:extLst>
          </p:cNvPr>
          <p:cNvSpPr/>
          <p:nvPr userDrawn="1"/>
        </p:nvSpPr>
        <p:spPr>
          <a:xfrm rot="16200000">
            <a:off x="2667000" y="-2667000"/>
            <a:ext cx="6858001"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1521E2A3-1467-7D4A-B512-BB50457663AE}"/>
              </a:ext>
            </a:extLst>
          </p:cNvPr>
          <p:cNvGrpSpPr/>
          <p:nvPr userDrawn="1"/>
        </p:nvGrpSpPr>
        <p:grpSpPr>
          <a:xfrm rot="16200000">
            <a:off x="1468988" y="4484554"/>
            <a:ext cx="1673859" cy="3833889"/>
            <a:chOff x="-31447" y="6044462"/>
            <a:chExt cx="1673859" cy="3833889"/>
          </a:xfrm>
        </p:grpSpPr>
        <p:sp>
          <p:nvSpPr>
            <p:cNvPr id="22" name="Freeform 21">
              <a:extLst>
                <a:ext uri="{FF2B5EF4-FFF2-40B4-BE49-F238E27FC236}">
                  <a16:creationId xmlns:a16="http://schemas.microsoft.com/office/drawing/2014/main" id="{A1E9198D-315E-2F4D-9B06-2275A9316167}"/>
                </a:ext>
              </a:extLst>
            </p:cNvPr>
            <p:cNvSpPr/>
            <p:nvPr/>
          </p:nvSpPr>
          <p:spPr>
            <a:xfrm rot="16200000">
              <a:off x="-1108387" y="7127553"/>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8157F205-341E-8A49-B701-8A0711BC7D22}"/>
                </a:ext>
              </a:extLst>
            </p:cNvPr>
            <p:cNvSpPr/>
            <p:nvPr/>
          </p:nvSpPr>
          <p:spPr>
            <a:xfrm rot="16200000">
              <a:off x="-726837" y="7102937"/>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9724E577-0089-204F-B868-DF57D98A531B}"/>
                </a:ext>
              </a:extLst>
            </p:cNvPr>
            <p:cNvSpPr/>
            <p:nvPr/>
          </p:nvSpPr>
          <p:spPr>
            <a:xfrm rot="16200000">
              <a:off x="-714532" y="7256778"/>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9" name="Rectangle 28">
            <a:extLst>
              <a:ext uri="{FF2B5EF4-FFF2-40B4-BE49-F238E27FC236}">
                <a16:creationId xmlns:a16="http://schemas.microsoft.com/office/drawing/2014/main" id="{4EAF78DF-955E-B046-9886-B61B5611DEB6}"/>
              </a:ext>
            </a:extLst>
          </p:cNvPr>
          <p:cNvSpPr/>
          <p:nvPr userDrawn="1"/>
        </p:nvSpPr>
        <p:spPr>
          <a:xfrm rot="16200000">
            <a:off x="4666460" y="-4269427"/>
            <a:ext cx="2853264" cy="12192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grpSp>
        <p:nvGrpSpPr>
          <p:cNvPr id="139" name="Group 138">
            <a:extLst>
              <a:ext uri="{FF2B5EF4-FFF2-40B4-BE49-F238E27FC236}">
                <a16:creationId xmlns:a16="http://schemas.microsoft.com/office/drawing/2014/main" id="{98123A2A-7D75-424F-AAEB-0D48562B1D49}"/>
              </a:ext>
            </a:extLst>
          </p:cNvPr>
          <p:cNvGrpSpPr/>
          <p:nvPr userDrawn="1"/>
        </p:nvGrpSpPr>
        <p:grpSpPr>
          <a:xfrm>
            <a:off x="9456007" y="2296255"/>
            <a:ext cx="2735993" cy="679345"/>
            <a:chOff x="0" y="0"/>
            <a:chExt cx="2301694" cy="571500"/>
          </a:xfrm>
        </p:grpSpPr>
        <p:sp>
          <p:nvSpPr>
            <p:cNvPr id="140" name="Rectangle 139">
              <a:extLst>
                <a:ext uri="{FF2B5EF4-FFF2-40B4-BE49-F238E27FC236}">
                  <a16:creationId xmlns:a16="http://schemas.microsoft.com/office/drawing/2014/main" id="{FE702213-D8BD-1C41-9BF0-B2F9A16FDEB9}"/>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1" name="Picture 140">
              <a:extLst>
                <a:ext uri="{FF2B5EF4-FFF2-40B4-BE49-F238E27FC236}">
                  <a16:creationId xmlns:a16="http://schemas.microsoft.com/office/drawing/2014/main" id="{5BA3D805-EF80-E843-8014-280FC382BE1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43" name="Rectangle 142">
            <a:extLst>
              <a:ext uri="{FF2B5EF4-FFF2-40B4-BE49-F238E27FC236}">
                <a16:creationId xmlns:a16="http://schemas.microsoft.com/office/drawing/2014/main" id="{1A35EDDF-C19B-0344-B276-D0AAE90671EB}"/>
              </a:ext>
            </a:extLst>
          </p:cNvPr>
          <p:cNvSpPr/>
          <p:nvPr userDrawn="1"/>
        </p:nvSpPr>
        <p:spPr>
          <a:xfrm>
            <a:off x="7753690" y="6174674"/>
            <a:ext cx="4049337" cy="697353"/>
          </a:xfrm>
          <a:prstGeom prst="rect">
            <a:avLst/>
          </a:pr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5" name="Text Placeholder 32">
            <a:extLst>
              <a:ext uri="{FF2B5EF4-FFF2-40B4-BE49-F238E27FC236}">
                <a16:creationId xmlns:a16="http://schemas.microsoft.com/office/drawing/2014/main" id="{A4B843D6-D64E-B84C-9B42-CB0537BA840E}"/>
              </a:ext>
            </a:extLst>
          </p:cNvPr>
          <p:cNvSpPr>
            <a:spLocks noGrp="1"/>
          </p:cNvSpPr>
          <p:nvPr>
            <p:ph type="body" sz="quarter" idx="13" hasCustomPrompt="1"/>
          </p:nvPr>
        </p:nvSpPr>
        <p:spPr>
          <a:xfrm>
            <a:off x="8046392" y="6282268"/>
            <a:ext cx="3463932" cy="466127"/>
          </a:xfrm>
          <a:prstGeom prst="rect">
            <a:avLst/>
          </a:prstGeom>
        </p:spPr>
        <p:txBody>
          <a:bodyPr>
            <a:noAutofit/>
          </a:bodyPr>
          <a:lstStyle>
            <a:lvl1pPr marL="0" indent="0" algn="ctr">
              <a:lnSpc>
                <a:spcPct val="100000"/>
              </a:lnSpc>
              <a:spcBef>
                <a:spcPts val="0"/>
              </a:spcBef>
              <a:buNone/>
              <a:defRPr sz="24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www.website.eu</a:t>
            </a:r>
            <a:endParaRPr lang="en-US" dirty="0"/>
          </a:p>
        </p:txBody>
      </p:sp>
      <p:pic>
        <p:nvPicPr>
          <p:cNvPr id="40" name="Picture 39" descr="Logo, company name&#10;&#10;Description automatically generated">
            <a:extLst>
              <a:ext uri="{FF2B5EF4-FFF2-40B4-BE49-F238E27FC236}">
                <a16:creationId xmlns:a16="http://schemas.microsoft.com/office/drawing/2014/main" id="{5267AE87-6603-EB4B-9A99-EF2145BC28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7577" y="781509"/>
            <a:ext cx="3397876" cy="2043133"/>
          </a:xfrm>
          <a:prstGeom prst="rect">
            <a:avLst/>
          </a:prstGeom>
        </p:spPr>
      </p:pic>
      <p:grpSp>
        <p:nvGrpSpPr>
          <p:cNvPr id="41" name="Group 40">
            <a:extLst>
              <a:ext uri="{FF2B5EF4-FFF2-40B4-BE49-F238E27FC236}">
                <a16:creationId xmlns:a16="http://schemas.microsoft.com/office/drawing/2014/main" id="{DCF04D01-F810-434F-AE4D-14069B67996E}"/>
              </a:ext>
            </a:extLst>
          </p:cNvPr>
          <p:cNvGrpSpPr/>
          <p:nvPr userDrawn="1"/>
        </p:nvGrpSpPr>
        <p:grpSpPr>
          <a:xfrm rot="16200000">
            <a:off x="8941428" y="-1080015"/>
            <a:ext cx="1673859" cy="3833889"/>
            <a:chOff x="6420816" y="1164037"/>
            <a:chExt cx="1673859" cy="3833889"/>
          </a:xfrm>
        </p:grpSpPr>
        <p:sp>
          <p:nvSpPr>
            <p:cNvPr id="42" name="Freeform 41">
              <a:extLst>
                <a:ext uri="{FF2B5EF4-FFF2-40B4-BE49-F238E27FC236}">
                  <a16:creationId xmlns:a16="http://schemas.microsoft.com/office/drawing/2014/main" id="{B7E871B6-8344-2B45-A4EA-952BB3F7EF85}"/>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id="{F0A5A1EE-EAD8-6B41-BE14-0F9C1B4248FE}"/>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85128198-17F1-784F-B008-391BFF1A696C}"/>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45" name="Text Placeholder 17">
            <a:extLst>
              <a:ext uri="{FF2B5EF4-FFF2-40B4-BE49-F238E27FC236}">
                <a16:creationId xmlns:a16="http://schemas.microsoft.com/office/drawing/2014/main" id="{DEDFEDC8-283D-9E48-A4C5-512106986D58}"/>
              </a:ext>
            </a:extLst>
          </p:cNvPr>
          <p:cNvSpPr>
            <a:spLocks noGrp="1"/>
          </p:cNvSpPr>
          <p:nvPr>
            <p:ph type="body" sz="quarter" idx="18" hasCustomPrompt="1"/>
          </p:nvPr>
        </p:nvSpPr>
        <p:spPr>
          <a:xfrm>
            <a:off x="617357" y="4486051"/>
            <a:ext cx="5881764" cy="796508"/>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Any Questions?</a:t>
            </a:r>
            <a:endParaRPr lang="en-US" dirty="0"/>
          </a:p>
        </p:txBody>
      </p:sp>
      <p:sp>
        <p:nvSpPr>
          <p:cNvPr id="46" name="Text Placeholder 23">
            <a:extLst>
              <a:ext uri="{FF2B5EF4-FFF2-40B4-BE49-F238E27FC236}">
                <a16:creationId xmlns:a16="http://schemas.microsoft.com/office/drawing/2014/main" id="{A533C557-EAB9-A644-A91D-5D8749DF0882}"/>
              </a:ext>
            </a:extLst>
          </p:cNvPr>
          <p:cNvSpPr>
            <a:spLocks noGrp="1"/>
          </p:cNvSpPr>
          <p:nvPr>
            <p:ph type="body" sz="quarter" idx="16" hasCustomPrompt="1"/>
          </p:nvPr>
        </p:nvSpPr>
        <p:spPr>
          <a:xfrm>
            <a:off x="639015" y="3790144"/>
            <a:ext cx="5881764" cy="634242"/>
          </a:xfrm>
          <a:prstGeom prst="rect">
            <a:avLst/>
          </a:prstGeom>
        </p:spPr>
        <p:txBody>
          <a:bodyPr>
            <a:noAutofit/>
          </a:bodyPr>
          <a:lstStyle>
            <a:lvl1pPr marL="0" indent="0" algn="l">
              <a:buNone/>
              <a:defRPr sz="3600" b="1" i="0">
                <a:solidFill>
                  <a:schemeClr val="bg1"/>
                </a:solidFill>
                <a:latin typeface="+mn-lt"/>
              </a:defRPr>
            </a:lvl1pPr>
          </a:lstStyle>
          <a:p>
            <a:pPr lvl="0"/>
            <a:r>
              <a:rPr lang="en-US" dirty="0"/>
              <a:t>THANK YOU</a:t>
            </a:r>
          </a:p>
        </p:txBody>
      </p:sp>
      <p:sp>
        <p:nvSpPr>
          <p:cNvPr id="48" name="Rectangle 47">
            <a:extLst>
              <a:ext uri="{FF2B5EF4-FFF2-40B4-BE49-F238E27FC236}">
                <a16:creationId xmlns:a16="http://schemas.microsoft.com/office/drawing/2014/main" id="{BEB283AA-67EC-3446-9575-2319D6D1985C}"/>
              </a:ext>
            </a:extLst>
          </p:cNvPr>
          <p:cNvSpPr/>
          <p:nvPr userDrawn="1"/>
        </p:nvSpPr>
        <p:spPr>
          <a:xfrm rot="16200000">
            <a:off x="4264799" y="1983809"/>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068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Content Slide">
  <p:cSld name="2_Content Slide">
    <p:spTree>
      <p:nvGrpSpPr>
        <p:cNvPr id="1" name="Shape 57"/>
        <p:cNvGrpSpPr/>
        <p:nvPr/>
      </p:nvGrpSpPr>
      <p:grpSpPr>
        <a:xfrm>
          <a:off x="0" y="0"/>
          <a:ext cx="0" cy="0"/>
          <a:chOff x="0" y="0"/>
          <a:chExt cx="0" cy="0"/>
        </a:xfrm>
      </p:grpSpPr>
      <p:sp>
        <p:nvSpPr>
          <p:cNvPr id="58" name="Google Shape;58;p6"/>
          <p:cNvSpPr/>
          <p:nvPr/>
        </p:nvSpPr>
        <p:spPr>
          <a:xfrm rot="10800000" flipH="1">
            <a:off x="0" y="-2"/>
            <a:ext cx="714331" cy="6858002"/>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59" name="Google Shape;59;p6"/>
          <p:cNvGrpSpPr/>
          <p:nvPr/>
        </p:nvGrpSpPr>
        <p:grpSpPr>
          <a:xfrm rot="-5400000">
            <a:off x="-1080015" y="3794932"/>
            <a:ext cx="3833889" cy="1673859"/>
            <a:chOff x="3357879" y="5072538"/>
            <a:chExt cx="593407" cy="259079"/>
          </a:xfrm>
        </p:grpSpPr>
        <p:sp>
          <p:nvSpPr>
            <p:cNvPr id="60" name="Google Shape;60;p6"/>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6"/>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6"/>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3" name="Google Shape;63;p6"/>
          <p:cNvSpPr txBox="1">
            <a:spLocks noGrp="1"/>
          </p:cNvSpPr>
          <p:nvPr>
            <p:ph type="body" idx="1"/>
          </p:nvPr>
        </p:nvSpPr>
        <p:spPr>
          <a:xfrm>
            <a:off x="1278900" y="790937"/>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47054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ullet Point x3 slide with photo">
  <p:cSld name="1_Bullet Point x3 slide with photo">
    <p:spTree>
      <p:nvGrpSpPr>
        <p:cNvPr id="1" name="Shape 103"/>
        <p:cNvGrpSpPr/>
        <p:nvPr/>
      </p:nvGrpSpPr>
      <p:grpSpPr>
        <a:xfrm>
          <a:off x="0" y="0"/>
          <a:ext cx="0" cy="0"/>
          <a:chOff x="0" y="0"/>
          <a:chExt cx="0" cy="0"/>
        </a:xfrm>
      </p:grpSpPr>
      <p:sp>
        <p:nvSpPr>
          <p:cNvPr id="104" name="Google Shape;104;p10"/>
          <p:cNvSpPr/>
          <p:nvPr/>
        </p:nvSpPr>
        <p:spPr>
          <a:xfrm>
            <a:off x="0" y="16329"/>
            <a:ext cx="4780547" cy="6858000"/>
          </a:xfrm>
          <a:prstGeom prst="rect">
            <a:avLst/>
          </a:prstGeom>
          <a:solidFill>
            <a:srgbClr val="354F92"/>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10"/>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EB7339"/>
              </a:buClr>
              <a:buSzPts val="2400"/>
              <a:buFont typeface="Arial"/>
              <a:buNone/>
              <a:defRPr sz="2400" b="1" i="0" u="none" strike="noStrike" cap="none">
                <a:solidFill>
                  <a:srgbClr val="EB733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10"/>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10"/>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10"/>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EB7339"/>
              </a:buClr>
              <a:buSzPts val="2400"/>
              <a:buFont typeface="Arial"/>
              <a:buNone/>
              <a:defRPr sz="2400" b="1" i="0" u="none" strike="noStrike" cap="none">
                <a:solidFill>
                  <a:srgbClr val="EB733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10"/>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10"/>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EB7339"/>
              </a:buClr>
              <a:buSzPts val="2400"/>
              <a:buFont typeface="Arial"/>
              <a:buNone/>
              <a:defRPr sz="2400" b="1" i="0" u="none" strike="noStrike" cap="none">
                <a:solidFill>
                  <a:srgbClr val="EB733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10"/>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10"/>
          <p:cNvSpPr>
            <a:spLocks noGrp="1"/>
          </p:cNvSpPr>
          <p:nvPr>
            <p:ph type="pic" idx="8"/>
          </p:nvPr>
        </p:nvSpPr>
        <p:spPr>
          <a:xfrm>
            <a:off x="-48344" y="0"/>
            <a:ext cx="3570477" cy="6858000"/>
          </a:xfrm>
          <a:prstGeom prst="rect">
            <a:avLst/>
          </a:prstGeom>
          <a:solidFill>
            <a:srgbClr val="D8D8D8"/>
          </a:solidFill>
          <a:ln>
            <a:noFill/>
          </a:ln>
        </p:spPr>
      </p:sp>
      <p:sp>
        <p:nvSpPr>
          <p:cNvPr id="113" name="Google Shape;113;p10"/>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 name="Google Shape;114;p10"/>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38735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AEC8C81-1228-634A-A794-E7C603C00625}"/>
              </a:ext>
            </a:extLst>
          </p:cNvPr>
          <p:cNvGrpSpPr/>
          <p:nvPr userDrawn="1"/>
        </p:nvGrpSpPr>
        <p:grpSpPr>
          <a:xfrm>
            <a:off x="9147476" y="5880635"/>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26" name="Rectangle 125">
            <a:extLst>
              <a:ext uri="{FF2B5EF4-FFF2-40B4-BE49-F238E27FC236}">
                <a16:creationId xmlns:a16="http://schemas.microsoft.com/office/drawing/2014/main" id="{83944EB6-3CB0-F145-A637-E3DB7CD725F9}"/>
              </a:ext>
            </a:extLst>
          </p:cNvPr>
          <p:cNvSpPr/>
          <p:nvPr userDrawn="1"/>
        </p:nvSpPr>
        <p:spPr>
          <a:xfrm>
            <a:off x="-1218514" y="-6377384"/>
            <a:ext cx="16024759" cy="58955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A149650-7A9E-DA4E-8C80-0BC758D6B7B5}"/>
              </a:ext>
            </a:extLst>
          </p:cNvPr>
          <p:cNvSpPr/>
          <p:nvPr userDrawn="1"/>
        </p:nvSpPr>
        <p:spPr>
          <a:xfrm>
            <a:off x="0" y="3703066"/>
            <a:ext cx="4883406" cy="285691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sp>
        <p:nvSpPr>
          <p:cNvPr id="37" name="Picture Placeholder 36">
            <a:extLst>
              <a:ext uri="{FF2B5EF4-FFF2-40B4-BE49-F238E27FC236}">
                <a16:creationId xmlns:a16="http://schemas.microsoft.com/office/drawing/2014/main" id="{C8D2E7E1-0569-5B49-A3A1-CA5FA93A00A4}"/>
              </a:ext>
            </a:extLst>
          </p:cNvPr>
          <p:cNvSpPr>
            <a:spLocks noGrp="1"/>
          </p:cNvSpPr>
          <p:nvPr>
            <p:ph type="pic" sz="quarter" idx="10"/>
          </p:nvPr>
        </p:nvSpPr>
        <p:spPr>
          <a:xfrm>
            <a:off x="0" y="2180235"/>
            <a:ext cx="12192000" cy="3440624"/>
          </a:xfrm>
          <a:custGeom>
            <a:avLst/>
            <a:gdLst>
              <a:gd name="connsiteX0" fmla="*/ 0 w 12192000"/>
              <a:gd name="connsiteY0" fmla="*/ 0 h 3440624"/>
              <a:gd name="connsiteX1" fmla="*/ 12192000 w 12192000"/>
              <a:gd name="connsiteY1" fmla="*/ 0 h 3440624"/>
              <a:gd name="connsiteX2" fmla="*/ 12192000 w 12192000"/>
              <a:gd name="connsiteY2" fmla="*/ 3440624 h 3440624"/>
              <a:gd name="connsiteX3" fmla="*/ 4883406 w 12192000"/>
              <a:gd name="connsiteY3" fmla="*/ 3440624 h 3440624"/>
              <a:gd name="connsiteX4" fmla="*/ 4883406 w 12192000"/>
              <a:gd name="connsiteY4" fmla="*/ 1522830 h 3440624"/>
              <a:gd name="connsiteX5" fmla="*/ 0 w 12192000"/>
              <a:gd name="connsiteY5" fmla="*/ 1522830 h 344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440624">
                <a:moveTo>
                  <a:pt x="0" y="0"/>
                </a:moveTo>
                <a:lnTo>
                  <a:pt x="12192000" y="0"/>
                </a:lnTo>
                <a:lnTo>
                  <a:pt x="12192000" y="3440624"/>
                </a:lnTo>
                <a:lnTo>
                  <a:pt x="4883406" y="3440624"/>
                </a:lnTo>
                <a:lnTo>
                  <a:pt x="4883406" y="1522830"/>
                </a:lnTo>
                <a:lnTo>
                  <a:pt x="0" y="1522830"/>
                </a:lnTo>
                <a:close/>
              </a:path>
            </a:pathLst>
          </a:custGeom>
          <a:solidFill>
            <a:schemeClr val="bg1">
              <a:lumMod val="85000"/>
            </a:schemeClr>
          </a:solidFill>
        </p:spPr>
        <p:txBody>
          <a:bodyPr wrap="square">
            <a:noAutofit/>
          </a:bodyPr>
          <a:lstStyle>
            <a:lvl1pPr marL="0" indent="0" algn="ctr">
              <a:buNone/>
              <a:defRPr sz="1000">
                <a:solidFill>
                  <a:srgbClr val="000000"/>
                </a:solidFill>
              </a:defRPr>
            </a:lvl1pPr>
          </a:lstStyle>
          <a:p>
            <a:endParaRPr lang="en-US" dirty="0"/>
          </a:p>
        </p:txBody>
      </p:sp>
      <p:pic>
        <p:nvPicPr>
          <p:cNvPr id="38" name="Picture 37" descr="Logo, company name&#10;&#10;Description automatically generated">
            <a:extLst>
              <a:ext uri="{FF2B5EF4-FFF2-40B4-BE49-F238E27FC236}">
                <a16:creationId xmlns:a16="http://schemas.microsoft.com/office/drawing/2014/main" id="{361EE6F5-3430-9D44-8D02-86660FA063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10775" y="62970"/>
            <a:ext cx="3397876" cy="2043133"/>
          </a:xfrm>
          <a:prstGeom prst="rect">
            <a:avLst/>
          </a:prstGeom>
        </p:spPr>
      </p:pic>
    </p:spTree>
    <p:extLst>
      <p:ext uri="{BB962C8B-B14F-4D97-AF65-F5344CB8AC3E}">
        <p14:creationId xmlns:p14="http://schemas.microsoft.com/office/powerpoint/2010/main" val="3845830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Slide" userDrawn="1">
  <p:cSld name="2_Content Slide">
    <p:spTree>
      <p:nvGrpSpPr>
        <p:cNvPr id="1" name="Shape 30"/>
        <p:cNvGrpSpPr/>
        <p:nvPr/>
      </p:nvGrpSpPr>
      <p:grpSpPr>
        <a:xfrm>
          <a:off x="0" y="0"/>
          <a:ext cx="0" cy="0"/>
          <a:chOff x="0" y="0"/>
          <a:chExt cx="0" cy="0"/>
        </a:xfrm>
      </p:grpSpPr>
      <p:sp>
        <p:nvSpPr>
          <p:cNvPr id="31" name="Google Shape;31;p4"/>
          <p:cNvSpPr/>
          <p:nvPr/>
        </p:nvSpPr>
        <p:spPr>
          <a:xfrm rot="10800000" flipH="1">
            <a:off x="0" y="-2"/>
            <a:ext cx="714331" cy="6858002"/>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48" name="Google Shape;48;p4"/>
          <p:cNvGrpSpPr/>
          <p:nvPr/>
        </p:nvGrpSpPr>
        <p:grpSpPr>
          <a:xfrm rot="-5400000">
            <a:off x="-1080015" y="3794932"/>
            <a:ext cx="3833889" cy="1673859"/>
            <a:chOff x="3357879" y="5072538"/>
            <a:chExt cx="593407" cy="259079"/>
          </a:xfrm>
        </p:grpSpPr>
        <p:sp>
          <p:nvSpPr>
            <p:cNvPr id="49" name="Google Shape;49;p4"/>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 name="Google Shape;50;p4"/>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 name="Google Shape;51;p4"/>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403007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Cover Slide  02">
  <p:cSld name="1_Cover Slide  02">
    <p:spTree>
      <p:nvGrpSpPr>
        <p:cNvPr id="1" name="Shape 18"/>
        <p:cNvGrpSpPr/>
        <p:nvPr/>
      </p:nvGrpSpPr>
      <p:grpSpPr>
        <a:xfrm>
          <a:off x="0" y="0"/>
          <a:ext cx="0" cy="0"/>
          <a:chOff x="0" y="0"/>
          <a:chExt cx="0" cy="0"/>
        </a:xfrm>
      </p:grpSpPr>
      <p:grpSp>
        <p:nvGrpSpPr>
          <p:cNvPr id="19" name="Google Shape;19;p2"/>
          <p:cNvGrpSpPr/>
          <p:nvPr/>
        </p:nvGrpSpPr>
        <p:grpSpPr>
          <a:xfrm>
            <a:off x="9147476" y="5880635"/>
            <a:ext cx="2735993" cy="679345"/>
            <a:chOff x="0" y="0"/>
            <a:chExt cx="2301694" cy="571500"/>
          </a:xfrm>
        </p:grpSpPr>
        <p:sp>
          <p:nvSpPr>
            <p:cNvPr id="20" name="Google Shape;20;p2"/>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 name="Google Shape;21;p2"/>
            <p:cNvPicPr preferRelativeResize="0"/>
            <p:nvPr/>
          </p:nvPicPr>
          <p:blipFill rotWithShape="1">
            <a:blip r:embed="rId2">
              <a:alphaModFix/>
            </a:blip>
            <a:srcRect r="44449"/>
            <a:stretch/>
          </p:blipFill>
          <p:spPr>
            <a:xfrm>
              <a:off x="312965" y="96237"/>
              <a:ext cx="1675765" cy="384810"/>
            </a:xfrm>
            <a:prstGeom prst="rect">
              <a:avLst/>
            </a:prstGeom>
            <a:noFill/>
            <a:ln>
              <a:noFill/>
            </a:ln>
          </p:spPr>
        </p:pic>
      </p:grpSp>
      <p:sp>
        <p:nvSpPr>
          <p:cNvPr id="22" name="Google Shape;22;p2"/>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 name="Google Shape;23;p2"/>
          <p:cNvSpPr/>
          <p:nvPr/>
        </p:nvSpPr>
        <p:spPr>
          <a:xfrm>
            <a:off x="0" y="3703066"/>
            <a:ext cx="4883406" cy="2856914"/>
          </a:xfrm>
          <a:prstGeom prst="rect">
            <a:avLst/>
          </a:prstGeom>
          <a:solidFill>
            <a:srgbClr val="354F92"/>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4" name="Google Shape;24;p2"/>
          <p:cNvSpPr>
            <a:spLocks noGrp="1"/>
          </p:cNvSpPr>
          <p:nvPr>
            <p:ph type="pic" idx="2"/>
          </p:nvPr>
        </p:nvSpPr>
        <p:spPr>
          <a:xfrm>
            <a:off x="0" y="2180235"/>
            <a:ext cx="12192000" cy="3440624"/>
          </a:xfrm>
          <a:prstGeom prst="rect">
            <a:avLst/>
          </a:prstGeom>
          <a:solidFill>
            <a:srgbClr val="D8D8D8"/>
          </a:solidFill>
          <a:ln>
            <a:noFill/>
          </a:ln>
        </p:spPr>
      </p:sp>
      <p:pic>
        <p:nvPicPr>
          <p:cNvPr id="25" name="Google Shape;25;p2" descr="Logo, company name&#10;&#10;Description automatically generated"/>
          <p:cNvPicPr preferRelativeResize="0"/>
          <p:nvPr/>
        </p:nvPicPr>
        <p:blipFill rotWithShape="1">
          <a:blip r:embed="rId3">
            <a:alphaModFix/>
          </a:blip>
          <a:srcRect/>
          <a:stretch/>
        </p:blipFill>
        <p:spPr>
          <a:xfrm>
            <a:off x="8410775" y="62970"/>
            <a:ext cx="3397876" cy="2043133"/>
          </a:xfrm>
          <a:prstGeom prst="rect">
            <a:avLst/>
          </a:prstGeom>
          <a:noFill/>
          <a:ln>
            <a:noFill/>
          </a:ln>
        </p:spPr>
      </p:pic>
    </p:spTree>
    <p:extLst>
      <p:ext uri="{BB962C8B-B14F-4D97-AF65-F5344CB8AC3E}">
        <p14:creationId xmlns:p14="http://schemas.microsoft.com/office/powerpoint/2010/main" val="2298374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Intro">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51BFCDB-CADF-EC47-BAA7-197F619A3BA2}"/>
              </a:ext>
            </a:extLst>
          </p:cNvPr>
          <p:cNvSpPr/>
          <p:nvPr userDrawn="1"/>
        </p:nvSpPr>
        <p:spPr>
          <a:xfrm>
            <a:off x="2167324" y="772371"/>
            <a:ext cx="9503744" cy="506316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47" name="Picture Placeholder 3">
            <a:extLst>
              <a:ext uri="{FF2B5EF4-FFF2-40B4-BE49-F238E27FC236}">
                <a16:creationId xmlns:a16="http://schemas.microsoft.com/office/drawing/2014/main" id="{CFFAA2CE-68E3-2F4C-B815-5E56A1944D9F}"/>
              </a:ext>
            </a:extLst>
          </p:cNvPr>
          <p:cNvSpPr>
            <a:spLocks noGrp="1"/>
          </p:cNvSpPr>
          <p:nvPr>
            <p:ph type="pic" sz="quarter" idx="10"/>
          </p:nvPr>
        </p:nvSpPr>
        <p:spPr>
          <a:xfrm>
            <a:off x="388401" y="385460"/>
            <a:ext cx="4107750" cy="608707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9" name="Text Placeholder 17">
            <a:extLst>
              <a:ext uri="{FF2B5EF4-FFF2-40B4-BE49-F238E27FC236}">
                <a16:creationId xmlns:a16="http://schemas.microsoft.com/office/drawing/2014/main" id="{69A6005D-0B69-4B46-8775-6C9D41A6536B}"/>
              </a:ext>
            </a:extLst>
          </p:cNvPr>
          <p:cNvSpPr>
            <a:spLocks noGrp="1"/>
          </p:cNvSpPr>
          <p:nvPr>
            <p:ph type="body" sz="quarter" idx="18" hasCustomPrompt="1"/>
          </p:nvPr>
        </p:nvSpPr>
        <p:spPr>
          <a:xfrm>
            <a:off x="4940626" y="3429001"/>
            <a:ext cx="6414559" cy="2123902"/>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612293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0" y="-2"/>
            <a:ext cx="714331" cy="685800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4500000" y="804645"/>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5335297" y="804645"/>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4521703" y="1559213"/>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5357000" y="1559213"/>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4528282" y="2361906"/>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5363579" y="2361906"/>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4549985" y="3132516"/>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5385282" y="3132516"/>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4528282" y="3887083"/>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5363579" y="3887083"/>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Rectangle 35">
            <a:extLst>
              <a:ext uri="{FF2B5EF4-FFF2-40B4-BE49-F238E27FC236}">
                <a16:creationId xmlns:a16="http://schemas.microsoft.com/office/drawing/2014/main" id="{27BC3113-E3C6-5349-8D68-5760D4A8C23B}"/>
              </a:ext>
            </a:extLst>
          </p:cNvPr>
          <p:cNvSpPr/>
          <p:nvPr userDrawn="1"/>
        </p:nvSpPr>
        <p:spPr>
          <a:xfrm>
            <a:off x="4528281" y="5560761"/>
            <a:ext cx="6686407" cy="577081"/>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2021-1-IE01-KA220-ADU-000033706</a:t>
            </a:r>
          </a:p>
        </p:txBody>
      </p:sp>
      <p:grpSp>
        <p:nvGrpSpPr>
          <p:cNvPr id="2" name="Group 1">
            <a:extLst>
              <a:ext uri="{FF2B5EF4-FFF2-40B4-BE49-F238E27FC236}">
                <a16:creationId xmlns:a16="http://schemas.microsoft.com/office/drawing/2014/main" id="{7825F61E-2ECB-D944-82FF-1112F8A7AD2C}"/>
              </a:ext>
            </a:extLst>
          </p:cNvPr>
          <p:cNvGrpSpPr/>
          <p:nvPr userDrawn="1"/>
        </p:nvGrpSpPr>
        <p:grpSpPr>
          <a:xfrm>
            <a:off x="4371799" y="1501098"/>
            <a:ext cx="6849469" cy="2396429"/>
            <a:chOff x="5734682" y="2114653"/>
            <a:chExt cx="4556259" cy="2804550"/>
          </a:xfrm>
        </p:grpSpPr>
        <p:sp>
          <p:nvSpPr>
            <p:cNvPr id="20" name="Rectangle 19">
              <a:extLst>
                <a:ext uri="{FF2B5EF4-FFF2-40B4-BE49-F238E27FC236}">
                  <a16:creationId xmlns:a16="http://schemas.microsoft.com/office/drawing/2014/main" id="{681FEB11-4BC3-2445-A1F4-9F650C0DC801}"/>
                </a:ext>
              </a:extLst>
            </p:cNvPr>
            <p:cNvSpPr/>
            <p:nvPr userDrawn="1"/>
          </p:nvSpPr>
          <p:spPr>
            <a:xfrm>
              <a:off x="5734682" y="2114653"/>
              <a:ext cx="4556259" cy="36000"/>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4FB6CF90-07DC-4541-91C5-2DDC9275C401}"/>
                </a:ext>
              </a:extLst>
            </p:cNvPr>
            <p:cNvSpPr/>
            <p:nvPr userDrawn="1"/>
          </p:nvSpPr>
          <p:spPr>
            <a:xfrm>
              <a:off x="5734682" y="3052782"/>
              <a:ext cx="4556259" cy="36000"/>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4144BCAA-A41C-E54B-98A0-5A64F98BBA02}"/>
                </a:ext>
              </a:extLst>
            </p:cNvPr>
            <p:cNvSpPr/>
            <p:nvPr userDrawn="1"/>
          </p:nvSpPr>
          <p:spPr>
            <a:xfrm>
              <a:off x="5734682" y="3945075"/>
              <a:ext cx="4556259" cy="36000"/>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id="{33809D8D-1AA2-1D4B-B124-8D2A4A3D6E3A}"/>
                </a:ext>
              </a:extLst>
            </p:cNvPr>
            <p:cNvSpPr/>
            <p:nvPr userDrawn="1"/>
          </p:nvSpPr>
          <p:spPr>
            <a:xfrm>
              <a:off x="5734682" y="4883203"/>
              <a:ext cx="4556259" cy="36000"/>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grpSp>
      <p:grpSp>
        <p:nvGrpSpPr>
          <p:cNvPr id="34" name="Graphic 2">
            <a:extLst>
              <a:ext uri="{FF2B5EF4-FFF2-40B4-BE49-F238E27FC236}">
                <a16:creationId xmlns:a16="http://schemas.microsoft.com/office/drawing/2014/main" id="{D97B6028-6190-104C-97C1-E74E55C3D0F1}"/>
              </a:ext>
            </a:extLst>
          </p:cNvPr>
          <p:cNvGrpSpPr/>
          <p:nvPr userDrawn="1"/>
        </p:nvGrpSpPr>
        <p:grpSpPr>
          <a:xfrm rot="16200000">
            <a:off x="-1080012" y="3794929"/>
            <a:ext cx="3833889" cy="1673865"/>
            <a:chOff x="3357879" y="5072538"/>
            <a:chExt cx="593407" cy="259080"/>
          </a:xfrm>
          <a:solidFill>
            <a:srgbClr val="EB7339"/>
          </a:solidFill>
        </p:grpSpPr>
        <p:sp>
          <p:nvSpPr>
            <p:cNvPr id="35" name="Freeform 34">
              <a:extLst>
                <a:ext uri="{FF2B5EF4-FFF2-40B4-BE49-F238E27FC236}">
                  <a16:creationId xmlns:a16="http://schemas.microsoft.com/office/drawing/2014/main" id="{0162CC50-D6FE-9D48-841E-D0CB0C9C7451}"/>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 name="Freeform 36">
              <a:extLst>
                <a:ext uri="{FF2B5EF4-FFF2-40B4-BE49-F238E27FC236}">
                  <a16:creationId xmlns:a16="http://schemas.microsoft.com/office/drawing/2014/main" id="{3220F7D6-B934-D64C-A07A-E6A5B7AC3463}"/>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E9B03808-BE0B-9940-8949-C304D9B3950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9" name="Text Placeholder 32">
            <a:extLst>
              <a:ext uri="{FF2B5EF4-FFF2-40B4-BE49-F238E27FC236}">
                <a16:creationId xmlns:a16="http://schemas.microsoft.com/office/drawing/2014/main" id="{1A13B05A-E52D-D044-93EB-9660AC258BCA}"/>
              </a:ext>
            </a:extLst>
          </p:cNvPr>
          <p:cNvSpPr>
            <a:spLocks noGrp="1"/>
          </p:cNvSpPr>
          <p:nvPr>
            <p:ph type="body" sz="quarter" idx="10" hasCustomPrompt="1"/>
          </p:nvPr>
        </p:nvSpPr>
        <p:spPr>
          <a:xfrm>
            <a:off x="1278900" y="790937"/>
            <a:ext cx="2528330" cy="1395907"/>
          </a:xfrm>
          <a:prstGeom prst="rect">
            <a:avLst/>
          </a:prstGeom>
        </p:spPr>
        <p:txBody>
          <a:bodyPr>
            <a:noAutofit/>
          </a:bodyPr>
          <a:lstStyle>
            <a:lvl1pPr marL="0" indent="0">
              <a:lnSpc>
                <a:spcPts val="3240"/>
              </a:lnSpc>
              <a:spcBef>
                <a:spcPts val="0"/>
              </a:spcBef>
              <a:buNone/>
              <a:defRPr sz="36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TABLE OF</a:t>
            </a:r>
          </a:p>
          <a:p>
            <a:pPr lvl="0"/>
            <a:r>
              <a:rPr lang="en-GB" dirty="0"/>
              <a:t>CONTENTS</a:t>
            </a:r>
            <a:endParaRPr lang="en-US" dirty="0"/>
          </a:p>
        </p:txBody>
      </p: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0" y="-2"/>
            <a:ext cx="714331" cy="685800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aphic 2">
            <a:extLst>
              <a:ext uri="{FF2B5EF4-FFF2-40B4-BE49-F238E27FC236}">
                <a16:creationId xmlns:a16="http://schemas.microsoft.com/office/drawing/2014/main" id="{D97B6028-6190-104C-97C1-E74E55C3D0F1}"/>
              </a:ext>
            </a:extLst>
          </p:cNvPr>
          <p:cNvGrpSpPr/>
          <p:nvPr userDrawn="1"/>
        </p:nvGrpSpPr>
        <p:grpSpPr>
          <a:xfrm rot="16200000">
            <a:off x="-1080012" y="3794929"/>
            <a:ext cx="3833889" cy="1673865"/>
            <a:chOff x="3357879" y="5072538"/>
            <a:chExt cx="593407" cy="259080"/>
          </a:xfrm>
          <a:solidFill>
            <a:srgbClr val="EB7339"/>
          </a:solidFill>
        </p:grpSpPr>
        <p:sp>
          <p:nvSpPr>
            <p:cNvPr id="35" name="Freeform 34">
              <a:extLst>
                <a:ext uri="{FF2B5EF4-FFF2-40B4-BE49-F238E27FC236}">
                  <a16:creationId xmlns:a16="http://schemas.microsoft.com/office/drawing/2014/main" id="{0162CC50-D6FE-9D48-841E-D0CB0C9C7451}"/>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 name="Freeform 36">
              <a:extLst>
                <a:ext uri="{FF2B5EF4-FFF2-40B4-BE49-F238E27FC236}">
                  <a16:creationId xmlns:a16="http://schemas.microsoft.com/office/drawing/2014/main" id="{3220F7D6-B934-D64C-A07A-E6A5B7AC3463}"/>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E9B03808-BE0B-9940-8949-C304D9B3950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9" name="Text Placeholder 32">
            <a:extLst>
              <a:ext uri="{FF2B5EF4-FFF2-40B4-BE49-F238E27FC236}">
                <a16:creationId xmlns:a16="http://schemas.microsoft.com/office/drawing/2014/main" id="{1A13B05A-E52D-D044-93EB-9660AC258BCA}"/>
              </a:ext>
            </a:extLst>
          </p:cNvPr>
          <p:cNvSpPr>
            <a:spLocks noGrp="1"/>
          </p:cNvSpPr>
          <p:nvPr>
            <p:ph type="body" sz="quarter" idx="10" hasCustomPrompt="1"/>
          </p:nvPr>
        </p:nvSpPr>
        <p:spPr>
          <a:xfrm>
            <a:off x="1278900" y="790937"/>
            <a:ext cx="2528330" cy="1395907"/>
          </a:xfrm>
          <a:prstGeom prst="rect">
            <a:avLst/>
          </a:prstGeom>
        </p:spPr>
        <p:txBody>
          <a:bodyPr>
            <a:noAutofit/>
          </a:bodyPr>
          <a:lstStyle>
            <a:lvl1pPr marL="0" indent="0">
              <a:lnSpc>
                <a:spcPts val="3240"/>
              </a:lnSpc>
              <a:spcBef>
                <a:spcPts val="0"/>
              </a:spcBef>
              <a:buNone/>
              <a:defRPr sz="36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TABLE OF</a:t>
            </a:r>
          </a:p>
          <a:p>
            <a:pPr lvl="0"/>
            <a:r>
              <a:rPr lang="en-GB" dirty="0"/>
              <a:t>CONTENTS</a:t>
            </a:r>
            <a:endParaRPr lang="en-US" dirty="0"/>
          </a:p>
        </p:txBody>
      </p:sp>
    </p:spTree>
    <p:extLst>
      <p:ext uri="{BB962C8B-B14F-4D97-AF65-F5344CB8AC3E}">
        <p14:creationId xmlns:p14="http://schemas.microsoft.com/office/powerpoint/2010/main" val="3266899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Photo Slide 0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E1630F-ABE3-454E-AF33-B76A322BEE73}"/>
              </a:ext>
            </a:extLst>
          </p:cNvPr>
          <p:cNvSpPr/>
          <p:nvPr userDrawn="1"/>
        </p:nvSpPr>
        <p:spPr>
          <a:xfrm rot="16200000">
            <a:off x="2667000" y="-2667000"/>
            <a:ext cx="6858001"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92A42E87-A088-ED42-925E-427AFFB3E1E6}"/>
              </a:ext>
            </a:extLst>
          </p:cNvPr>
          <p:cNvGrpSpPr/>
          <p:nvPr userDrawn="1"/>
        </p:nvGrpSpPr>
        <p:grpSpPr>
          <a:xfrm rot="16200000">
            <a:off x="1576023" y="4464262"/>
            <a:ext cx="1673859" cy="3833889"/>
            <a:chOff x="-31447" y="6044462"/>
            <a:chExt cx="1673859" cy="3833889"/>
          </a:xfrm>
        </p:grpSpPr>
        <p:sp>
          <p:nvSpPr>
            <p:cNvPr id="14" name="Freeform 13">
              <a:extLst>
                <a:ext uri="{FF2B5EF4-FFF2-40B4-BE49-F238E27FC236}">
                  <a16:creationId xmlns:a16="http://schemas.microsoft.com/office/drawing/2014/main" id="{09EDF5FB-D775-9D48-898F-F2F4ABE9275A}"/>
                </a:ext>
              </a:extLst>
            </p:cNvPr>
            <p:cNvSpPr/>
            <p:nvPr/>
          </p:nvSpPr>
          <p:spPr>
            <a:xfrm rot="16200000">
              <a:off x="-1108387" y="7127553"/>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4CE4E29B-EA2D-F44F-98B7-45A465105C27}"/>
                </a:ext>
              </a:extLst>
            </p:cNvPr>
            <p:cNvSpPr/>
            <p:nvPr/>
          </p:nvSpPr>
          <p:spPr>
            <a:xfrm rot="16200000">
              <a:off x="-726837" y="7102937"/>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4AD1C726-C387-CA4A-A1C9-EFDDD3CDEAFB}"/>
                </a:ext>
              </a:extLst>
            </p:cNvPr>
            <p:cNvSpPr/>
            <p:nvPr/>
          </p:nvSpPr>
          <p:spPr>
            <a:xfrm rot="16200000">
              <a:off x="-714532" y="7256778"/>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 name="Group 1">
            <a:extLst>
              <a:ext uri="{FF2B5EF4-FFF2-40B4-BE49-F238E27FC236}">
                <a16:creationId xmlns:a16="http://schemas.microsoft.com/office/drawing/2014/main" id="{58BF3795-E881-3A48-987F-B734A1377660}"/>
              </a:ext>
            </a:extLst>
          </p:cNvPr>
          <p:cNvGrpSpPr/>
          <p:nvPr userDrawn="1"/>
        </p:nvGrpSpPr>
        <p:grpSpPr>
          <a:xfrm rot="16200000">
            <a:off x="8037621" y="-1362390"/>
            <a:ext cx="1673859" cy="3833889"/>
            <a:chOff x="6420816" y="1164037"/>
            <a:chExt cx="1673859" cy="3833889"/>
          </a:xfrm>
        </p:grpSpPr>
        <p:sp>
          <p:nvSpPr>
            <p:cNvPr id="19" name="Freeform 18">
              <a:extLst>
                <a:ext uri="{FF2B5EF4-FFF2-40B4-BE49-F238E27FC236}">
                  <a16:creationId xmlns:a16="http://schemas.microsoft.com/office/drawing/2014/main" id="{1F0A3D0C-45D5-9443-BD07-014894D3B0DD}"/>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4761B642-84BF-0741-BAE4-5E3919A34167}"/>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64CDB8F4-E4C9-0E45-BF05-7B2228EAC980}"/>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2" name="Rectangle 21">
            <a:extLst>
              <a:ext uri="{FF2B5EF4-FFF2-40B4-BE49-F238E27FC236}">
                <a16:creationId xmlns:a16="http://schemas.microsoft.com/office/drawing/2014/main" id="{FF6A92F6-7AEB-B44D-810F-0ECFA12BA532}"/>
              </a:ext>
            </a:extLst>
          </p:cNvPr>
          <p:cNvSpPr/>
          <p:nvPr userDrawn="1"/>
        </p:nvSpPr>
        <p:spPr>
          <a:xfrm rot="16200000">
            <a:off x="3025490" y="-2193521"/>
            <a:ext cx="6141020" cy="11245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23" name="Rectangle 22">
            <a:extLst>
              <a:ext uri="{FF2B5EF4-FFF2-40B4-BE49-F238E27FC236}">
                <a16:creationId xmlns:a16="http://schemas.microsoft.com/office/drawing/2014/main" id="{5D794C57-9082-3442-9C59-C208B6EE54D5}"/>
              </a:ext>
            </a:extLst>
          </p:cNvPr>
          <p:cNvSpPr/>
          <p:nvPr userDrawn="1"/>
        </p:nvSpPr>
        <p:spPr>
          <a:xfrm rot="16200000">
            <a:off x="4264799" y="1983809"/>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3">
            <a:extLst>
              <a:ext uri="{FF2B5EF4-FFF2-40B4-BE49-F238E27FC236}">
                <a16:creationId xmlns:a16="http://schemas.microsoft.com/office/drawing/2014/main" id="{E95453CA-7B4E-0746-91B4-37426B27DE91}"/>
              </a:ext>
            </a:extLst>
          </p:cNvPr>
          <p:cNvSpPr>
            <a:spLocks noGrp="1"/>
          </p:cNvSpPr>
          <p:nvPr>
            <p:ph type="pic" sz="quarter" idx="11"/>
          </p:nvPr>
        </p:nvSpPr>
        <p:spPr>
          <a:xfrm>
            <a:off x="817789" y="746272"/>
            <a:ext cx="10556422" cy="5365455"/>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37" name="Rectangle 36">
            <a:extLst>
              <a:ext uri="{FF2B5EF4-FFF2-40B4-BE49-F238E27FC236}">
                <a16:creationId xmlns:a16="http://schemas.microsoft.com/office/drawing/2014/main" id="{BB251946-063C-FD42-BB9A-D32D918A8245}"/>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057462B-B982-D448-9A5D-28B4A360EC4F}"/>
              </a:ext>
            </a:extLst>
          </p:cNvPr>
          <p:cNvSpPr/>
          <p:nvPr userDrawn="1"/>
        </p:nvSpPr>
        <p:spPr>
          <a:xfrm rot="16200000">
            <a:off x="10337385"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52" name="Picture 51">
            <a:extLst>
              <a:ext uri="{FF2B5EF4-FFF2-40B4-BE49-F238E27FC236}">
                <a16:creationId xmlns:a16="http://schemas.microsoft.com/office/drawing/2014/main" id="{7F852CD8-9B07-B64B-8A48-634C007D3FB8}"/>
              </a:ext>
            </a:extLst>
          </p:cNvPr>
          <p:cNvPicPr>
            <a:picLocks noChangeAspect="1"/>
          </p:cNvPicPr>
          <p:nvPr userDrawn="1"/>
        </p:nvPicPr>
        <p:blipFill>
          <a:blip r:embed="rId2"/>
          <a:stretch>
            <a:fillRect/>
          </a:stretch>
        </p:blipFill>
        <p:spPr>
          <a:xfrm>
            <a:off x="11867884" y="6500219"/>
            <a:ext cx="127000" cy="127000"/>
          </a:xfrm>
          <a:prstGeom prst="rect">
            <a:avLst/>
          </a:prstGeom>
        </p:spPr>
      </p:pic>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02">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A64D667-BE72-C24D-B0CC-AD31B56CD27C}"/>
              </a:ext>
            </a:extLst>
          </p:cNvPr>
          <p:cNvSpPr/>
          <p:nvPr userDrawn="1"/>
        </p:nvSpPr>
        <p:spPr>
          <a:xfrm rot="16200000">
            <a:off x="4192375" y="-642572"/>
            <a:ext cx="3807250" cy="812984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B6E1D271-A54F-3142-9810-88EAA303CC9C}"/>
              </a:ext>
            </a:extLst>
          </p:cNvPr>
          <p:cNvSpPr>
            <a:spLocks noGrp="1"/>
          </p:cNvSpPr>
          <p:nvPr>
            <p:ph type="body" sz="quarter" idx="18" hasCustomPrompt="1"/>
          </p:nvPr>
        </p:nvSpPr>
        <p:spPr>
          <a:xfrm>
            <a:off x="4063536" y="4285031"/>
            <a:ext cx="4064926" cy="577734"/>
          </a:xfrm>
          <a:prstGeom prst="rect">
            <a:avLst/>
          </a:prstGeom>
          <a:solidFill>
            <a:srgbClr val="EB7339"/>
          </a:solidFill>
          <a:ln>
            <a:solidFill>
              <a:srgbClr val="EE5650"/>
            </a:solid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Name</a:t>
            </a:r>
            <a:endParaRPr lang="en-US" dirty="0"/>
          </a:p>
        </p:txBody>
      </p:sp>
      <p:sp>
        <p:nvSpPr>
          <p:cNvPr id="18" name="Text Placeholder 17">
            <a:extLst>
              <a:ext uri="{FF2B5EF4-FFF2-40B4-BE49-F238E27FC236}">
                <a16:creationId xmlns:a16="http://schemas.microsoft.com/office/drawing/2014/main" id="{4CD73164-A5CD-B44E-851C-2983ED5519FA}"/>
              </a:ext>
            </a:extLst>
          </p:cNvPr>
          <p:cNvSpPr>
            <a:spLocks noGrp="1"/>
          </p:cNvSpPr>
          <p:nvPr>
            <p:ph type="body" sz="quarter" idx="19" hasCustomPrompt="1"/>
          </p:nvPr>
        </p:nvSpPr>
        <p:spPr>
          <a:xfrm>
            <a:off x="2031074" y="2022793"/>
            <a:ext cx="8129850" cy="1985691"/>
          </a:xfrm>
          <a:prstGeom prst="rect">
            <a:avLst/>
          </a:prstGeom>
          <a:noFill/>
          <a:ln>
            <a:noFill/>
          </a:ln>
        </p:spPr>
        <p:txBody>
          <a:bodyPr anchor="ctr"/>
          <a:lstStyle>
            <a:lvl1pPr algn="ctr">
              <a:buNone/>
              <a:defRPr sz="3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QUOTE</a:t>
            </a:r>
            <a:endParaRPr lang="en-US" dirty="0"/>
          </a:p>
        </p:txBody>
      </p:sp>
      <p:sp>
        <p:nvSpPr>
          <p:cNvPr id="30" name="Picture Placeholder 29">
            <a:extLst>
              <a:ext uri="{FF2B5EF4-FFF2-40B4-BE49-F238E27FC236}">
                <a16:creationId xmlns:a16="http://schemas.microsoft.com/office/drawing/2014/main" id="{C6C7483F-9D23-2345-991A-9E887BE50E14}"/>
              </a:ext>
            </a:extLst>
          </p:cNvPr>
          <p:cNvSpPr>
            <a:spLocks noGrp="1"/>
          </p:cNvSpPr>
          <p:nvPr>
            <p:ph type="pic" sz="quarter" idx="20"/>
          </p:nvPr>
        </p:nvSpPr>
        <p:spPr>
          <a:xfrm>
            <a:off x="-2" y="-7299"/>
            <a:ext cx="12192002" cy="6865298"/>
          </a:xfrm>
          <a:custGeom>
            <a:avLst/>
            <a:gdLst>
              <a:gd name="connsiteX0" fmla="*/ 2031077 w 12192002"/>
              <a:gd name="connsiteY0" fmla="*/ 1509985 h 6865298"/>
              <a:gd name="connsiteX1" fmla="*/ 2031077 w 12192002"/>
              <a:gd name="connsiteY1" fmla="*/ 5275310 h 6865298"/>
              <a:gd name="connsiteX2" fmla="*/ 10160926 w 12192002"/>
              <a:gd name="connsiteY2" fmla="*/ 5275310 h 6865298"/>
              <a:gd name="connsiteX3" fmla="*/ 10160926 w 12192002"/>
              <a:gd name="connsiteY3" fmla="*/ 1509985 h 6865298"/>
              <a:gd name="connsiteX4" fmla="*/ 0 w 12192002"/>
              <a:gd name="connsiteY4" fmla="*/ 0 h 6865298"/>
              <a:gd name="connsiteX5" fmla="*/ 12192002 w 12192002"/>
              <a:gd name="connsiteY5" fmla="*/ 0 h 6865298"/>
              <a:gd name="connsiteX6" fmla="*/ 12192002 w 12192002"/>
              <a:gd name="connsiteY6" fmla="*/ 5795417 h 6865298"/>
              <a:gd name="connsiteX7" fmla="*/ 12192002 w 12192002"/>
              <a:gd name="connsiteY7" fmla="*/ 6785294 h 6865298"/>
              <a:gd name="connsiteX8" fmla="*/ 12192002 w 12192002"/>
              <a:gd name="connsiteY8" fmla="*/ 6865298 h 6865298"/>
              <a:gd name="connsiteX9" fmla="*/ 0 w 12192002"/>
              <a:gd name="connsiteY9" fmla="*/ 6865298 h 6865298"/>
              <a:gd name="connsiteX10" fmla="*/ 0 w 12192002"/>
              <a:gd name="connsiteY10" fmla="*/ 6785294 h 6865298"/>
              <a:gd name="connsiteX11" fmla="*/ 0 w 12192002"/>
              <a:gd name="connsiteY11" fmla="*/ 5795417 h 686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2" h="6865298">
                <a:moveTo>
                  <a:pt x="2031077" y="1509985"/>
                </a:moveTo>
                <a:lnTo>
                  <a:pt x="2031077" y="5275310"/>
                </a:lnTo>
                <a:lnTo>
                  <a:pt x="10160926" y="5275310"/>
                </a:lnTo>
                <a:lnTo>
                  <a:pt x="10160926" y="1509985"/>
                </a:lnTo>
                <a:close/>
                <a:moveTo>
                  <a:pt x="0" y="0"/>
                </a:moveTo>
                <a:lnTo>
                  <a:pt x="12192002" y="0"/>
                </a:lnTo>
                <a:lnTo>
                  <a:pt x="12192002" y="5795417"/>
                </a:lnTo>
                <a:lnTo>
                  <a:pt x="12192002" y="6785294"/>
                </a:lnTo>
                <a:lnTo>
                  <a:pt x="12192002" y="6865298"/>
                </a:lnTo>
                <a:lnTo>
                  <a:pt x="0" y="6865298"/>
                </a:lnTo>
                <a:lnTo>
                  <a:pt x="0" y="6785294"/>
                </a:lnTo>
                <a:lnTo>
                  <a:pt x="0" y="5795417"/>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3819129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Photo Slide 03">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25ED91B-E72D-454A-96A2-6160C2712A09}"/>
              </a:ext>
            </a:extLst>
          </p:cNvPr>
          <p:cNvSpPr>
            <a:spLocks noGrp="1"/>
          </p:cNvSpPr>
          <p:nvPr>
            <p:ph type="pic" sz="quarter" idx="11"/>
          </p:nvPr>
        </p:nvSpPr>
        <p:spPr>
          <a:xfrm>
            <a:off x="0" y="-12469"/>
            <a:ext cx="12192000" cy="6870469"/>
          </a:xfrm>
          <a:custGeom>
            <a:avLst/>
            <a:gdLst>
              <a:gd name="connsiteX0" fmla="*/ 593490 w 12192000"/>
              <a:gd name="connsiteY0" fmla="*/ 490474 h 6870469"/>
              <a:gd name="connsiteX1" fmla="*/ 593490 w 12192000"/>
              <a:gd name="connsiteY1" fmla="*/ 6379996 h 6870469"/>
              <a:gd name="connsiteX2" fmla="*/ 11598512 w 12192000"/>
              <a:gd name="connsiteY2" fmla="*/ 6379996 h 6870469"/>
              <a:gd name="connsiteX3" fmla="*/ 11598512 w 12192000"/>
              <a:gd name="connsiteY3" fmla="*/ 490474 h 6870469"/>
              <a:gd name="connsiteX4" fmla="*/ 0 w 12192000"/>
              <a:gd name="connsiteY4" fmla="*/ 0 h 6870469"/>
              <a:gd name="connsiteX5" fmla="*/ 12192000 w 12192000"/>
              <a:gd name="connsiteY5" fmla="*/ 0 h 6870469"/>
              <a:gd name="connsiteX6" fmla="*/ 12192000 w 12192000"/>
              <a:gd name="connsiteY6" fmla="*/ 6870469 h 6870469"/>
              <a:gd name="connsiteX7" fmla="*/ 0 w 12192000"/>
              <a:gd name="connsiteY7" fmla="*/ 6870469 h 68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70469">
                <a:moveTo>
                  <a:pt x="593490" y="490474"/>
                </a:moveTo>
                <a:lnTo>
                  <a:pt x="593490" y="6379996"/>
                </a:lnTo>
                <a:lnTo>
                  <a:pt x="11598512" y="6379996"/>
                </a:lnTo>
                <a:lnTo>
                  <a:pt x="11598512" y="490474"/>
                </a:lnTo>
                <a:close/>
                <a:moveTo>
                  <a:pt x="0" y="0"/>
                </a:moveTo>
                <a:lnTo>
                  <a:pt x="12192000" y="0"/>
                </a:lnTo>
                <a:lnTo>
                  <a:pt x="12192000" y="6870469"/>
                </a:lnTo>
                <a:lnTo>
                  <a:pt x="0" y="6870469"/>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 name="Text Placeholder 17">
            <a:extLst>
              <a:ext uri="{FF2B5EF4-FFF2-40B4-BE49-F238E27FC236}">
                <a16:creationId xmlns:a16="http://schemas.microsoft.com/office/drawing/2014/main" id="{074C7853-7CB6-7746-BAFE-C9DCDB2DED13}"/>
              </a:ext>
            </a:extLst>
          </p:cNvPr>
          <p:cNvSpPr>
            <a:spLocks noGrp="1"/>
          </p:cNvSpPr>
          <p:nvPr>
            <p:ph type="body" sz="quarter" idx="18" hasCustomPrompt="1"/>
          </p:nvPr>
        </p:nvSpPr>
        <p:spPr>
          <a:xfrm>
            <a:off x="4063536" y="4333157"/>
            <a:ext cx="4064926" cy="577734"/>
          </a:xfrm>
          <a:prstGeom prst="rect">
            <a:avLst/>
          </a:prstGeom>
          <a:solidFill>
            <a:srgbClr val="EB7339"/>
          </a:solidFill>
          <a:ln>
            <a:solidFill>
              <a:srgbClr val="EE5650"/>
            </a:solid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Name</a:t>
            </a:r>
            <a:endParaRPr lang="en-US" dirty="0"/>
          </a:p>
        </p:txBody>
      </p:sp>
      <p:sp>
        <p:nvSpPr>
          <p:cNvPr id="8" name="Text Placeholder 17">
            <a:extLst>
              <a:ext uri="{FF2B5EF4-FFF2-40B4-BE49-F238E27FC236}">
                <a16:creationId xmlns:a16="http://schemas.microsoft.com/office/drawing/2014/main" id="{B7076A1A-EEF6-B84F-88E3-91A2A97935FC}"/>
              </a:ext>
            </a:extLst>
          </p:cNvPr>
          <p:cNvSpPr>
            <a:spLocks noGrp="1"/>
          </p:cNvSpPr>
          <p:nvPr>
            <p:ph type="body" sz="quarter" idx="19" hasCustomPrompt="1"/>
          </p:nvPr>
        </p:nvSpPr>
        <p:spPr>
          <a:xfrm>
            <a:off x="2031074" y="2070919"/>
            <a:ext cx="8129850" cy="1985691"/>
          </a:xfrm>
          <a:prstGeom prst="rect">
            <a:avLst/>
          </a:prstGeom>
          <a:noFill/>
          <a:ln>
            <a:noFill/>
          </a:ln>
        </p:spPr>
        <p:txBody>
          <a:bodyPr anchor="ctr"/>
          <a:lstStyle>
            <a:lvl1pPr algn="ctr">
              <a:buNone/>
              <a:defRPr sz="3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QUOTE</a:t>
            </a:r>
            <a:endParaRPr lang="en-US" dirty="0"/>
          </a:p>
        </p:txBody>
      </p:sp>
    </p:spTree>
    <p:extLst>
      <p:ext uri="{BB962C8B-B14F-4D97-AF65-F5344CB8AC3E}">
        <p14:creationId xmlns:p14="http://schemas.microsoft.com/office/powerpoint/2010/main" val="1576958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E66DD-F23B-014C-B0A0-143429C57BC5}"/>
              </a:ext>
            </a:extLst>
          </p:cNvPr>
          <p:cNvSpPr/>
          <p:nvPr userDrawn="1"/>
        </p:nvSpPr>
        <p:spPr>
          <a:xfrm>
            <a:off x="0" y="16329"/>
            <a:ext cx="4780547" cy="6858000"/>
          </a:xfrm>
          <a:prstGeom prst="rect">
            <a:avLst/>
          </a:prstGeom>
          <a:solidFill>
            <a:srgbClr val="354F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buNone/>
              <a:defRPr sz="2400" b="1" i="0">
                <a:solidFill>
                  <a:srgbClr val="EB733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880331" y="614396"/>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l">
              <a:lnSpc>
                <a:spcPct val="100000"/>
              </a:lnSpc>
              <a:buNone/>
              <a:defRPr sz="2400" b="1" i="0">
                <a:solidFill>
                  <a:srgbClr val="EB733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l">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l">
              <a:lnSpc>
                <a:spcPct val="100000"/>
              </a:lnSpc>
              <a:buNone/>
              <a:defRPr sz="2400" b="1" i="0">
                <a:solidFill>
                  <a:srgbClr val="EB7339"/>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l">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35" name="Picture Placeholder 2">
            <a:extLst>
              <a:ext uri="{FF2B5EF4-FFF2-40B4-BE49-F238E27FC236}">
                <a16:creationId xmlns:a16="http://schemas.microsoft.com/office/drawing/2014/main" id="{BD59DABF-111E-2D4A-BE64-98DAA5D97CFE}"/>
              </a:ext>
            </a:extLst>
          </p:cNvPr>
          <p:cNvSpPr>
            <a:spLocks noGrp="1"/>
          </p:cNvSpPr>
          <p:nvPr>
            <p:ph type="pic" sz="quarter" idx="19"/>
          </p:nvPr>
        </p:nvSpPr>
        <p:spPr>
          <a:xfrm>
            <a:off x="-48344" y="0"/>
            <a:ext cx="3570477"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
        <p:nvSpPr>
          <p:cNvPr id="36" name="Text Placeholder 8">
            <a:extLst>
              <a:ext uri="{FF2B5EF4-FFF2-40B4-BE49-F238E27FC236}">
                <a16:creationId xmlns:a16="http://schemas.microsoft.com/office/drawing/2014/main" id="{E363E5FA-4BBA-1F46-9E5A-62305F8A9CF0}"/>
              </a:ext>
            </a:extLst>
          </p:cNvPr>
          <p:cNvSpPr>
            <a:spLocks noGrp="1"/>
          </p:cNvSpPr>
          <p:nvPr>
            <p:ph type="body" sz="quarter" idx="47" hasCustomPrompt="1"/>
          </p:nvPr>
        </p:nvSpPr>
        <p:spPr>
          <a:xfrm>
            <a:off x="3918849" y="2558717"/>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02</a:t>
            </a:r>
          </a:p>
        </p:txBody>
      </p:sp>
      <p:sp>
        <p:nvSpPr>
          <p:cNvPr id="37" name="Text Placeholder 8">
            <a:extLst>
              <a:ext uri="{FF2B5EF4-FFF2-40B4-BE49-F238E27FC236}">
                <a16:creationId xmlns:a16="http://schemas.microsoft.com/office/drawing/2014/main" id="{0F5BA730-D07C-7641-9007-3F26BB35EE73}"/>
              </a:ext>
            </a:extLst>
          </p:cNvPr>
          <p:cNvSpPr>
            <a:spLocks noGrp="1"/>
          </p:cNvSpPr>
          <p:nvPr>
            <p:ph type="body" sz="quarter" idx="48" hasCustomPrompt="1"/>
          </p:nvPr>
        </p:nvSpPr>
        <p:spPr>
          <a:xfrm>
            <a:off x="3918849" y="4410972"/>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03</a:t>
            </a:r>
          </a:p>
        </p:txBody>
      </p:sp>
    </p:spTree>
    <p:extLst>
      <p:ext uri="{BB962C8B-B14F-4D97-AF65-F5344CB8AC3E}">
        <p14:creationId xmlns:p14="http://schemas.microsoft.com/office/powerpoint/2010/main" val="1996454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E48C901-6837-1544-8B62-CA5546255B72}"/>
              </a:ext>
            </a:extLst>
          </p:cNvPr>
          <p:cNvGrpSpPr/>
          <p:nvPr userDrawn="1"/>
        </p:nvGrpSpPr>
        <p:grpSpPr>
          <a:xfrm>
            <a:off x="11779427" y="3211290"/>
            <a:ext cx="317393" cy="3412980"/>
            <a:chOff x="7119931" y="6749816"/>
            <a:chExt cx="317393" cy="3412980"/>
          </a:xfrm>
        </p:grpSpPr>
        <p:sp>
          <p:nvSpPr>
            <p:cNvPr id="15" name="Rectangle 14">
              <a:extLst>
                <a:ext uri="{FF2B5EF4-FFF2-40B4-BE49-F238E27FC236}">
                  <a16:creationId xmlns:a16="http://schemas.microsoft.com/office/drawing/2014/main" id="{DDE7F489-DFCC-CC40-8E50-87FFCC47FFAC}"/>
                </a:ext>
              </a:extLst>
            </p:cNvPr>
            <p:cNvSpPr/>
            <p:nvPr userDrawn="1"/>
          </p:nvSpPr>
          <p:spPr>
            <a:xfrm rot="16200000">
              <a:off x="5677889" y="8236536"/>
              <a:ext cx="3173496" cy="200055"/>
            </a:xfrm>
            <a:prstGeom prst="rect">
              <a:avLst/>
            </a:prstGeom>
          </p:spPr>
          <p:txBody>
            <a:bodyPr wrap="square">
              <a:spAutoFit/>
            </a:bodyPr>
            <a:lstStyle/>
            <a:p>
              <a:pPr algn="l"/>
              <a:r>
                <a:rPr lang="en-IE" sz="700" b="0" i="0" u="none" strike="noStrike" kern="1000" spc="270" baseline="0" dirty="0">
                  <a:solidFill>
                    <a:srgbClr val="354F92"/>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rgbClr val="354F92"/>
                </a:solidFill>
                <a:latin typeface="Calibri" panose="020F0502020204030204" pitchFamily="34" charset="0"/>
                <a:ea typeface="Open Sans" panose="020B060603050402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1D217D8C-9C06-9042-94B2-79EB00B2AE47}"/>
                </a:ext>
              </a:extLst>
            </p:cNvPr>
            <p:cNvGrpSpPr/>
            <p:nvPr userDrawn="1"/>
          </p:nvGrpSpPr>
          <p:grpSpPr>
            <a:xfrm rot="20700000">
              <a:off x="7119931" y="10024223"/>
              <a:ext cx="317393" cy="138573"/>
              <a:chOff x="3407362" y="9340156"/>
              <a:chExt cx="1351985" cy="590273"/>
            </a:xfrm>
          </p:grpSpPr>
          <p:sp>
            <p:nvSpPr>
              <p:cNvPr id="17" name="Freeform 16">
                <a:extLst>
                  <a:ext uri="{FF2B5EF4-FFF2-40B4-BE49-F238E27FC236}">
                    <a16:creationId xmlns:a16="http://schemas.microsoft.com/office/drawing/2014/main" id="{247C3F94-29BE-CA49-88CC-B49ECAE44FBF}"/>
                  </a:ext>
                </a:extLst>
              </p:cNvPr>
              <p:cNvSpPr/>
              <p:nvPr/>
            </p:nvSpPr>
            <p:spPr>
              <a:xfrm>
                <a:off x="3751433" y="9344583"/>
                <a:ext cx="564231" cy="564233"/>
              </a:xfrm>
              <a:custGeom>
                <a:avLst/>
                <a:gdLst>
                  <a:gd name="connsiteX0" fmla="*/ 247650 w 247650"/>
                  <a:gd name="connsiteY0" fmla="*/ 123825 h 247650"/>
                  <a:gd name="connsiteX1" fmla="*/ 123825 w 247650"/>
                  <a:gd name="connsiteY1" fmla="*/ 247650 h 247650"/>
                  <a:gd name="connsiteX2" fmla="*/ 0 w 247650"/>
                  <a:gd name="connsiteY2" fmla="*/ 123825 h 247650"/>
                  <a:gd name="connsiteX3" fmla="*/ 123825 w 247650"/>
                  <a:gd name="connsiteY3" fmla="*/ 0 h 247650"/>
                  <a:gd name="connsiteX4" fmla="*/ 247650 w 247650"/>
                  <a:gd name="connsiteY4" fmla="*/ 123825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247650">
                    <a:moveTo>
                      <a:pt x="247650" y="123825"/>
                    </a:moveTo>
                    <a:cubicBezTo>
                      <a:pt x="247650" y="192212"/>
                      <a:pt x="192212" y="247650"/>
                      <a:pt x="123825" y="247650"/>
                    </a:cubicBezTo>
                    <a:cubicBezTo>
                      <a:pt x="55438" y="247650"/>
                      <a:pt x="0" y="192212"/>
                      <a:pt x="0" y="123825"/>
                    </a:cubicBezTo>
                    <a:cubicBezTo>
                      <a:pt x="0" y="55438"/>
                      <a:pt x="55438" y="0"/>
                      <a:pt x="123825" y="0"/>
                    </a:cubicBezTo>
                    <a:cubicBezTo>
                      <a:pt x="192212" y="0"/>
                      <a:pt x="247650" y="55438"/>
                      <a:pt x="247650" y="123825"/>
                    </a:cubicBezTo>
                    <a:close/>
                  </a:path>
                </a:pathLst>
              </a:custGeom>
              <a:solidFill>
                <a:srgbClr val="FEBE38"/>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8" name="Graphic 2">
                <a:extLst>
                  <a:ext uri="{FF2B5EF4-FFF2-40B4-BE49-F238E27FC236}">
                    <a16:creationId xmlns:a16="http://schemas.microsoft.com/office/drawing/2014/main" id="{3F5C3BC8-A712-364A-AD01-0920127C5240}"/>
                  </a:ext>
                </a:extLst>
              </p:cNvPr>
              <p:cNvGrpSpPr/>
              <p:nvPr/>
            </p:nvGrpSpPr>
            <p:grpSpPr>
              <a:xfrm>
                <a:off x="3407362" y="9340156"/>
                <a:ext cx="1351985" cy="590273"/>
                <a:chOff x="3357879" y="5072538"/>
                <a:chExt cx="593407" cy="259080"/>
              </a:xfrm>
              <a:solidFill>
                <a:srgbClr val="FFFFFF"/>
              </a:solidFill>
            </p:grpSpPr>
            <p:sp>
              <p:nvSpPr>
                <p:cNvPr id="19" name="Freeform 18">
                  <a:extLst>
                    <a:ext uri="{FF2B5EF4-FFF2-40B4-BE49-F238E27FC236}">
                      <a16:creationId xmlns:a16="http://schemas.microsoft.com/office/drawing/2014/main" id="{3C8AAAC1-ED22-6442-B7F7-218FBE5F40FF}"/>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FFFFFF"/>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3B92E1A8-FC4E-BB4E-A625-8B0C12269BBC}"/>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FFFFFF"/>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5FDFC230-509B-0444-AAE9-25EE6385C05D}"/>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FFFFFF"/>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81" r:id="rId2"/>
    <p:sldLayoutId id="2147483882" r:id="rId3"/>
    <p:sldLayoutId id="2147483842" r:id="rId4"/>
    <p:sldLayoutId id="2147483887" r:id="rId5"/>
    <p:sldLayoutId id="2147483840" r:id="rId6"/>
    <p:sldLayoutId id="2147483884" r:id="rId7"/>
    <p:sldLayoutId id="2147483883" r:id="rId8"/>
    <p:sldLayoutId id="2147483877" r:id="rId9"/>
    <p:sldLayoutId id="2147483841" r:id="rId10"/>
    <p:sldLayoutId id="2147483885" r:id="rId11"/>
    <p:sldLayoutId id="2147483886" r:id="rId12"/>
    <p:sldLayoutId id="2147483878" r:id="rId13"/>
    <p:sldLayoutId id="2147483861" r:id="rId14"/>
    <p:sldLayoutId id="2147483833" r:id="rId15"/>
    <p:sldLayoutId id="2147483847" r:id="rId16"/>
    <p:sldLayoutId id="2147483853" r:id="rId17"/>
    <p:sldLayoutId id="2147483889" r:id="rId18"/>
    <p:sldLayoutId id="2147483890" r:id="rId19"/>
    <p:sldLayoutId id="2147483891" r:id="rId20"/>
    <p:sldLayoutId id="2147483892"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3.sv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hyperlink" Target="https://odslocal.pt/escolher-municipio" TargetMode="Externa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ellenmacarthurfoundation.org/" TargetMode="External"/><Relationship Id="rId2" Type="http://schemas.openxmlformats.org/officeDocument/2006/relationships/image" Target="../media/image25.png"/><Relationship Id="rId1" Type="http://schemas.openxmlformats.org/officeDocument/2006/relationships/slideLayout" Target="../slideLayouts/slideLayout9.xml"/><Relationship Id="rId5" Type="http://schemas.openxmlformats.org/officeDocument/2006/relationships/image" Target="../media/image13.sv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5.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xml"/><Relationship Id="rId5" Type="http://schemas.openxmlformats.org/officeDocument/2006/relationships/image" Target="../media/image47.jpe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xml"/><Relationship Id="rId5" Type="http://schemas.openxmlformats.org/officeDocument/2006/relationships/image" Target="../media/image61.png"/><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hyperlink" Target="https://carboncopy.eco/initiatives/renew-hub" TargetMode="External"/><Relationship Id="rId2" Type="http://schemas.openxmlformats.org/officeDocument/2006/relationships/image" Target="../media/image63.jpeg"/><Relationship Id="rId1" Type="http://schemas.openxmlformats.org/officeDocument/2006/relationships/slideLayout" Target="../slideLayouts/slideLayout10.xml"/><Relationship Id="rId5" Type="http://schemas.openxmlformats.org/officeDocument/2006/relationships/image" Target="../media/image13.sv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3.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hyperlink" Target="https://ecovarna.info/"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3.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hyperlink" Target="https://ecovarna.info/cashon-vrashtash-kashon-spasyavash-darvo/"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ecovarna.info/cashon-vrashtash-kashon-spasyavash-darvo/" TargetMode="External"/><Relationship Id="rId1" Type="http://schemas.openxmlformats.org/officeDocument/2006/relationships/slideLayout" Target="../slideLayouts/slideLayout13.xml"/><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hyperlink" Target="https://www.cemis.bg/bg/" TargetMode="External"/><Relationship Id="rId2" Type="http://schemas.openxmlformats.org/officeDocument/2006/relationships/image" Target="../media/image70.png"/><Relationship Id="rId1" Type="http://schemas.openxmlformats.org/officeDocument/2006/relationships/slideLayout" Target="../slideLayouts/slideLayout10.xml"/><Relationship Id="rId5" Type="http://schemas.openxmlformats.org/officeDocument/2006/relationships/image" Target="../media/image13.svg"/><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hyperlink" Target="https://blagichka.com/" TargetMode="External"/><Relationship Id="rId2" Type="http://schemas.openxmlformats.org/officeDocument/2006/relationships/image" Target="../media/image72.jpeg"/><Relationship Id="rId1" Type="http://schemas.openxmlformats.org/officeDocument/2006/relationships/slideLayout" Target="../slideLayouts/slideLayout16.xml"/><Relationship Id="rId5" Type="http://schemas.openxmlformats.org/officeDocument/2006/relationships/image" Target="../media/image13.svg"/><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hyperlink" Target="https://cozzo.app/" TargetMode="External"/><Relationship Id="rId2" Type="http://schemas.openxmlformats.org/officeDocument/2006/relationships/image" Target="../media/image73.png"/><Relationship Id="rId1" Type="http://schemas.openxmlformats.org/officeDocument/2006/relationships/slideLayout" Target="../slideLayouts/slideLayout10.xml"/><Relationship Id="rId5" Type="http://schemas.openxmlformats.org/officeDocument/2006/relationships/image" Target="../media/image13.svg"/><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hyperlink" Target="https://uudenmaanruoka.fi/en" TargetMode="External"/><Relationship Id="rId2" Type="http://schemas.openxmlformats.org/officeDocument/2006/relationships/image" Target="../media/image74.jpeg"/><Relationship Id="rId1" Type="http://schemas.openxmlformats.org/officeDocument/2006/relationships/slideLayout" Target="../slideLayouts/slideLayout16.xml"/><Relationship Id="rId5" Type="http://schemas.openxmlformats.org/officeDocument/2006/relationships/image" Target="../media/image13.svg"/><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hyperlink" Target="http://alternacoop.com/" TargetMode="External"/><Relationship Id="rId2" Type="http://schemas.openxmlformats.org/officeDocument/2006/relationships/image" Target="../media/image75.jpeg"/><Relationship Id="rId1" Type="http://schemas.openxmlformats.org/officeDocument/2006/relationships/slideLayout" Target="../slideLayouts/slideLayout10.xml"/><Relationship Id="rId5" Type="http://schemas.openxmlformats.org/officeDocument/2006/relationships/image" Target="../media/image13.svg"/><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hyperlink" Target="https://www.somenergia.coop/es/welcome-to-som-energia/" TargetMode="External"/><Relationship Id="rId2" Type="http://schemas.openxmlformats.org/officeDocument/2006/relationships/image" Target="../media/image77.png"/><Relationship Id="rId1" Type="http://schemas.openxmlformats.org/officeDocument/2006/relationships/slideLayout" Target="../slideLayouts/slideLayout10.xml"/><Relationship Id="rId5" Type="http://schemas.openxmlformats.org/officeDocument/2006/relationships/image" Target="../media/image13.svg"/><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hyperlink" Target="http://oldhamcommunitypower.org.uk/" TargetMode="External"/><Relationship Id="rId2" Type="http://schemas.openxmlformats.org/officeDocument/2006/relationships/image" Target="../media/image78.jpeg"/><Relationship Id="rId1" Type="http://schemas.openxmlformats.org/officeDocument/2006/relationships/slideLayout" Target="../slideLayouts/slideLayout16.xml"/><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notesSlide" Target="../notesSlides/notesSlide5.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video" Target="https://www.youtube.com/embed/ky_x63U57nA?feature=oembed" TargetMode="External"/><Relationship Id="rId6" Type="http://schemas.openxmlformats.org/officeDocument/2006/relationships/hyperlink" Target="https://youtu.be/ky_x63U57nA" TargetMode="External"/><Relationship Id="rId5" Type="http://schemas.openxmlformats.org/officeDocument/2006/relationships/image" Target="../media/image11.jpe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hyperlink" Target="https://vaatepuu.fi/" TargetMode="External"/><Relationship Id="rId2" Type="http://schemas.openxmlformats.org/officeDocument/2006/relationships/image" Target="../media/image79.jpeg"/><Relationship Id="rId1" Type="http://schemas.openxmlformats.org/officeDocument/2006/relationships/slideLayout" Target="../slideLayouts/slideLayout16.xml"/><Relationship Id="rId5" Type="http://schemas.openxmlformats.org/officeDocument/2006/relationships/image" Target="../media/image13.svg"/><Relationship Id="rId4" Type="http://schemas.openxmlformats.org/officeDocument/2006/relationships/image" Target="../media/image1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www.zoom-ev.com/" TargetMode="External"/><Relationship Id="rId1" Type="http://schemas.openxmlformats.org/officeDocument/2006/relationships/slideLayout" Target="../slideLayouts/slideLayout16.xml"/><Relationship Id="rId5" Type="http://schemas.openxmlformats.org/officeDocument/2006/relationships/image" Target="../media/image13.svg"/><Relationship Id="rId4" Type="http://schemas.openxmlformats.org/officeDocument/2006/relationships/image" Target="../media/image12.png"/></Relationships>
</file>

<file path=ppt/slides/_rels/slide5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hyperlink" Target="https://spark.bg/" TargetMode="External"/><Relationship Id="rId2" Type="http://schemas.openxmlformats.org/officeDocument/2006/relationships/image" Target="../media/image82.jpeg"/><Relationship Id="rId1" Type="http://schemas.openxmlformats.org/officeDocument/2006/relationships/slideLayout" Target="../slideLayouts/slideLayout13.xml"/><Relationship Id="rId5" Type="http://schemas.openxmlformats.org/officeDocument/2006/relationships/image" Target="../media/image13.svg"/><Relationship Id="rId4" Type="http://schemas.openxmlformats.org/officeDocument/2006/relationships/image" Target="../media/image12.png"/></Relationships>
</file>

<file path=ppt/slides/_rels/slide56.xml.rels><?xml version="1.0" encoding="UTF-8" standalone="yes"?>
<Relationships xmlns="http://schemas.openxmlformats.org/package/2006/relationships"><Relationship Id="rId3" Type="http://schemas.openxmlformats.org/officeDocument/2006/relationships/hyperlink" Target="http://www.nula.bike/" TargetMode="External"/><Relationship Id="rId2" Type="http://schemas.openxmlformats.org/officeDocument/2006/relationships/image" Target="../media/image83.jpeg"/><Relationship Id="rId1" Type="http://schemas.openxmlformats.org/officeDocument/2006/relationships/slideLayout" Target="../slideLayouts/slideLayout13.xml"/><Relationship Id="rId5" Type="http://schemas.openxmlformats.org/officeDocument/2006/relationships/image" Target="../media/image13.svg"/><Relationship Id="rId4" Type="http://schemas.openxmlformats.org/officeDocument/2006/relationships/image" Target="../media/image12.png"/></Relationships>
</file>

<file path=ppt/slides/_rels/slide5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5.xml"/><Relationship Id="rId1" Type="http://schemas.openxmlformats.org/officeDocument/2006/relationships/video" Target="https://www.youtube.com/embed/Awu3JJC3A0k?feature=oembed" TargetMode="Externa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hyperlink" Target="https://www.youtube.com/watch?v=Awu3JJC3A0k"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www.youtube.com/watch?v=MnugJO6GDQs" TargetMode="External"/><Relationship Id="rId1" Type="http://schemas.openxmlformats.org/officeDocument/2006/relationships/slideLayout" Target="../slideLayouts/slideLayout13.xml"/><Relationship Id="rId5" Type="http://schemas.openxmlformats.org/officeDocument/2006/relationships/image" Target="../media/image13.svg"/><Relationship Id="rId4" Type="http://schemas.openxmlformats.org/officeDocument/2006/relationships/image" Target="../media/image12.png"/></Relationships>
</file>

<file path=ppt/slides/_rels/slide6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ellenmacarthurfoundation.org/topics/cities/overview" TargetMode="External"/><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hyperlink" Target="https://www.ecology-and-infrastructure.bg/bg/ecology-and-infrastructure/4/127/"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92.sv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ods.pt/objectivos/11-cidades-e-comunidades-sustentaveis/" TargetMode="External"/><Relationship Id="rId1" Type="http://schemas.openxmlformats.org/officeDocument/2006/relationships/slideLayout" Target="../slideLayouts/slideLayout5.xml"/><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18"/>
          <p:cNvPicPr preferRelativeResize="0">
            <a:picLocks noGrp="1"/>
          </p:cNvPicPr>
          <p:nvPr>
            <p:ph type="pic" idx="2"/>
          </p:nvPr>
        </p:nvPicPr>
        <p:blipFill rotWithShape="1">
          <a:blip r:embed="rId3">
            <a:alphaModFix/>
          </a:blip>
          <a:srcRect t="28827" b="28828"/>
          <a:stretch/>
        </p:blipFill>
        <p:spPr>
          <a:xfrm>
            <a:off x="0" y="2180235"/>
            <a:ext cx="12192000" cy="3440624"/>
          </a:xfrm>
          <a:prstGeom prst="rect">
            <a:avLst/>
          </a:prstGeom>
          <a:solidFill>
            <a:srgbClr val="D8D8D8"/>
          </a:solidFill>
          <a:ln>
            <a:noFill/>
          </a:ln>
        </p:spPr>
      </p:pic>
      <p:grpSp>
        <p:nvGrpSpPr>
          <p:cNvPr id="204" name="Google Shape;204;p18"/>
          <p:cNvGrpSpPr/>
          <p:nvPr/>
        </p:nvGrpSpPr>
        <p:grpSpPr>
          <a:xfrm rot="-5400000">
            <a:off x="-1080015" y="2697652"/>
            <a:ext cx="3833889" cy="1673859"/>
            <a:chOff x="3357879" y="5072538"/>
            <a:chExt cx="593407" cy="259079"/>
          </a:xfrm>
        </p:grpSpPr>
        <p:sp>
          <p:nvSpPr>
            <p:cNvPr id="205" name="Google Shape;205;p18"/>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 name="Google Shape;206;p18"/>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 name="Google Shape;207;p18"/>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 name="Google Shape;202;p18">
            <a:extLst>
              <a:ext uri="{FF2B5EF4-FFF2-40B4-BE49-F238E27FC236}">
                <a16:creationId xmlns:a16="http://schemas.microsoft.com/office/drawing/2014/main" id="{D27B10E5-319D-F5D9-8AA8-FA05E3E976A1}"/>
              </a:ext>
            </a:extLst>
          </p:cNvPr>
          <p:cNvSpPr/>
          <p:nvPr/>
        </p:nvSpPr>
        <p:spPr>
          <a:xfrm>
            <a:off x="2196607" y="4263817"/>
            <a:ext cx="7613600" cy="12003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3" name="Google Shape;203;p18">
            <a:extLst>
              <a:ext uri="{FF2B5EF4-FFF2-40B4-BE49-F238E27FC236}">
                <a16:creationId xmlns:a16="http://schemas.microsoft.com/office/drawing/2014/main" id="{AFE8D452-C9EF-C42F-00DE-FBCBB193B76F}"/>
              </a:ext>
            </a:extLst>
          </p:cNvPr>
          <p:cNvSpPr txBox="1"/>
          <p:nvPr/>
        </p:nvSpPr>
        <p:spPr>
          <a:xfrm>
            <a:off x="2196606" y="4316115"/>
            <a:ext cx="7391531" cy="1077178"/>
          </a:xfrm>
          <a:prstGeom prst="rect">
            <a:avLst/>
          </a:prstGeom>
          <a:noFill/>
          <a:ln>
            <a:noFill/>
          </a:ln>
        </p:spPr>
        <p:txBody>
          <a:bodyPr spcFirstLastPara="1" wrap="square" lIns="91425" tIns="45700" rIns="91425" bIns="45700" anchor="t" anchorCtr="0">
            <a:spAutoFit/>
          </a:bodyPr>
          <a:lstStyle/>
          <a:p>
            <a:pPr>
              <a:buSzPts val="3600"/>
            </a:pPr>
            <a:r>
              <a:rPr lang="en-US" sz="3600" dirty="0">
                <a:solidFill>
                  <a:srgbClr val="EB7339"/>
                </a:solidFill>
                <a:latin typeface="Calibri"/>
                <a:ea typeface="Calibri"/>
                <a:cs typeface="Calibri"/>
                <a:sym typeface="Calibri"/>
              </a:rPr>
              <a:t>CAMPEÕES COMUNITÁRIOS DO CLIMA</a:t>
            </a:r>
          </a:p>
          <a:p>
            <a:pPr>
              <a:buSzPts val="3600"/>
            </a:pPr>
            <a:r>
              <a:rPr lang="en-US" sz="2800" dirty="0">
                <a:solidFill>
                  <a:srgbClr val="EB7339"/>
                </a:solidFill>
                <a:latin typeface="Calibri"/>
                <a:cs typeface="Calibri"/>
              </a:rPr>
              <a:t>ODS 11 </a:t>
            </a:r>
            <a:r>
              <a:rPr lang="en-US" sz="2800" dirty="0" err="1">
                <a:solidFill>
                  <a:srgbClr val="EB7339"/>
                </a:solidFill>
                <a:latin typeface="Calibri"/>
                <a:cs typeface="Calibri"/>
              </a:rPr>
              <a:t>Cidades</a:t>
            </a:r>
            <a:r>
              <a:rPr lang="en-US" sz="2800" dirty="0">
                <a:solidFill>
                  <a:srgbClr val="EB7339"/>
                </a:solidFill>
                <a:latin typeface="Calibri"/>
                <a:cs typeface="Calibri"/>
              </a:rPr>
              <a:t> e </a:t>
            </a:r>
            <a:r>
              <a:rPr lang="en-US" sz="2800" dirty="0" err="1">
                <a:solidFill>
                  <a:srgbClr val="EB7339"/>
                </a:solidFill>
                <a:latin typeface="Calibri"/>
                <a:cs typeface="Calibri"/>
              </a:rPr>
              <a:t>comunidades</a:t>
            </a:r>
            <a:r>
              <a:rPr lang="en-US" sz="2800" dirty="0">
                <a:solidFill>
                  <a:srgbClr val="EB7339"/>
                </a:solidFill>
                <a:latin typeface="Calibri"/>
                <a:cs typeface="Calibri"/>
              </a:rPr>
              <a:t> </a:t>
            </a:r>
            <a:r>
              <a:rPr lang="en-US" sz="2800" dirty="0" err="1">
                <a:solidFill>
                  <a:srgbClr val="EB7339"/>
                </a:solidFill>
                <a:latin typeface="Calibri"/>
                <a:cs typeface="Calibri"/>
              </a:rPr>
              <a:t>sustentáveis</a:t>
            </a:r>
            <a:endParaRPr lang="pt-BR" sz="2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C77DA578-140B-0072-5326-A377EB47C50F}"/>
              </a:ext>
            </a:extLst>
          </p:cNvPr>
          <p:cNvSpPr txBox="1"/>
          <p:nvPr/>
        </p:nvSpPr>
        <p:spPr>
          <a:xfrm>
            <a:off x="1071513" y="955655"/>
            <a:ext cx="4475847" cy="461665"/>
          </a:xfrm>
          <a:prstGeom prst="rect">
            <a:avLst/>
          </a:prstGeom>
          <a:noFill/>
        </p:spPr>
        <p:txBody>
          <a:bodyPr wrap="square" rtlCol="0">
            <a:spAutoFit/>
          </a:bodyPr>
          <a:lstStyle/>
          <a:p>
            <a:r>
              <a:rPr lang="pt-PT" sz="2400" b="1" dirty="0">
                <a:solidFill>
                  <a:srgbClr val="0000FF"/>
                </a:solidFill>
              </a:rPr>
              <a:t>A Agenda 2030 para o ODS 11</a:t>
            </a:r>
            <a:endParaRPr lang="bg-BG" sz="2400" b="1" dirty="0">
              <a:solidFill>
                <a:srgbClr val="0000FF"/>
              </a:solidFill>
            </a:endParaRPr>
          </a:p>
        </p:txBody>
      </p:sp>
      <p:sp>
        <p:nvSpPr>
          <p:cNvPr id="9" name="Marcador de Posição do Texto 1">
            <a:extLst>
              <a:ext uri="{FF2B5EF4-FFF2-40B4-BE49-F238E27FC236}">
                <a16:creationId xmlns:a16="http://schemas.microsoft.com/office/drawing/2014/main" id="{506E4844-5C78-C7F2-F27E-C0368E678EA9}"/>
              </a:ext>
            </a:extLst>
          </p:cNvPr>
          <p:cNvSpPr>
            <a:spLocks noGrp="1"/>
          </p:cNvSpPr>
          <p:nvPr>
            <p:ph type="body" sz="quarter" idx="10"/>
          </p:nvPr>
        </p:nvSpPr>
        <p:spPr>
          <a:xfrm>
            <a:off x="1071512" y="408825"/>
            <a:ext cx="8563898" cy="572053"/>
          </a:xfrm>
        </p:spPr>
        <p:txBody>
          <a:bodyPr/>
          <a:lstStyle/>
          <a:p>
            <a:r>
              <a:rPr lang="pt-PT" dirty="0"/>
              <a:t>Um apelo à ação dos campeões do clima</a:t>
            </a:r>
          </a:p>
        </p:txBody>
      </p:sp>
      <p:pic>
        <p:nvPicPr>
          <p:cNvPr id="3" name="Imagen 2">
            <a:extLst>
              <a:ext uri="{FF2B5EF4-FFF2-40B4-BE49-F238E27FC236}">
                <a16:creationId xmlns:a16="http://schemas.microsoft.com/office/drawing/2014/main" id="{1F7B15DF-ECB1-EB2F-A331-062AD6DDE0AD}"/>
              </a:ext>
            </a:extLst>
          </p:cNvPr>
          <p:cNvPicPr>
            <a:picLocks noChangeAspect="1"/>
          </p:cNvPicPr>
          <p:nvPr/>
        </p:nvPicPr>
        <p:blipFill rotWithShape="1">
          <a:blip r:embed="rId2"/>
          <a:srcRect r="74569" b="58333"/>
          <a:stretch/>
        </p:blipFill>
        <p:spPr>
          <a:xfrm>
            <a:off x="1748535" y="2651212"/>
            <a:ext cx="1356591" cy="1879798"/>
          </a:xfrm>
          <a:prstGeom prst="rect">
            <a:avLst/>
          </a:prstGeom>
        </p:spPr>
      </p:pic>
      <p:pic>
        <p:nvPicPr>
          <p:cNvPr id="4" name="Imagen 3">
            <a:extLst>
              <a:ext uri="{FF2B5EF4-FFF2-40B4-BE49-F238E27FC236}">
                <a16:creationId xmlns:a16="http://schemas.microsoft.com/office/drawing/2014/main" id="{24C97085-7143-F25E-315B-9D6A87F7A606}"/>
              </a:ext>
            </a:extLst>
          </p:cNvPr>
          <p:cNvPicPr>
            <a:picLocks noChangeAspect="1"/>
          </p:cNvPicPr>
          <p:nvPr/>
        </p:nvPicPr>
        <p:blipFill rotWithShape="1">
          <a:blip r:embed="rId2"/>
          <a:srcRect l="76044" b="56418"/>
          <a:stretch/>
        </p:blipFill>
        <p:spPr>
          <a:xfrm>
            <a:off x="3105126" y="2651212"/>
            <a:ext cx="1277898" cy="1966156"/>
          </a:xfrm>
          <a:prstGeom prst="rect">
            <a:avLst/>
          </a:prstGeom>
        </p:spPr>
      </p:pic>
      <p:pic>
        <p:nvPicPr>
          <p:cNvPr id="7" name="Imagen 6">
            <a:extLst>
              <a:ext uri="{FF2B5EF4-FFF2-40B4-BE49-F238E27FC236}">
                <a16:creationId xmlns:a16="http://schemas.microsoft.com/office/drawing/2014/main" id="{B7E6F823-A676-673B-9079-720AFA974A40}"/>
              </a:ext>
            </a:extLst>
          </p:cNvPr>
          <p:cNvPicPr>
            <a:picLocks noChangeAspect="1"/>
          </p:cNvPicPr>
          <p:nvPr/>
        </p:nvPicPr>
        <p:blipFill rotWithShape="1">
          <a:blip r:embed="rId3"/>
          <a:srcRect b="61092"/>
          <a:stretch/>
        </p:blipFill>
        <p:spPr>
          <a:xfrm>
            <a:off x="4723205" y="3379127"/>
            <a:ext cx="1272650" cy="1933233"/>
          </a:xfrm>
          <a:prstGeom prst="rect">
            <a:avLst/>
          </a:prstGeom>
        </p:spPr>
      </p:pic>
      <p:pic>
        <p:nvPicPr>
          <p:cNvPr id="10" name="Imagen 9">
            <a:extLst>
              <a:ext uri="{FF2B5EF4-FFF2-40B4-BE49-F238E27FC236}">
                <a16:creationId xmlns:a16="http://schemas.microsoft.com/office/drawing/2014/main" id="{B86B9D9A-C0DC-9699-A475-4A106B66AB42}"/>
              </a:ext>
            </a:extLst>
          </p:cNvPr>
          <p:cNvPicPr>
            <a:picLocks noChangeAspect="1"/>
          </p:cNvPicPr>
          <p:nvPr/>
        </p:nvPicPr>
        <p:blipFill rotWithShape="1">
          <a:blip r:embed="rId3"/>
          <a:srcRect t="61811"/>
          <a:stretch/>
        </p:blipFill>
        <p:spPr>
          <a:xfrm>
            <a:off x="6501985" y="4128502"/>
            <a:ext cx="1272650" cy="1897519"/>
          </a:xfrm>
          <a:prstGeom prst="rect">
            <a:avLst/>
          </a:prstGeom>
        </p:spPr>
      </p:pic>
      <p:pic>
        <p:nvPicPr>
          <p:cNvPr id="13" name="Imagen 12">
            <a:extLst>
              <a:ext uri="{FF2B5EF4-FFF2-40B4-BE49-F238E27FC236}">
                <a16:creationId xmlns:a16="http://schemas.microsoft.com/office/drawing/2014/main" id="{86DD69F0-ACE0-64B5-8515-78D4EA76576B}"/>
              </a:ext>
            </a:extLst>
          </p:cNvPr>
          <p:cNvPicPr>
            <a:picLocks noChangeAspect="1"/>
          </p:cNvPicPr>
          <p:nvPr/>
        </p:nvPicPr>
        <p:blipFill rotWithShape="1">
          <a:blip r:embed="rId4"/>
          <a:srcRect r="74460" b="4720"/>
          <a:stretch/>
        </p:blipFill>
        <p:spPr>
          <a:xfrm>
            <a:off x="8577539" y="2476255"/>
            <a:ext cx="1356591" cy="4000791"/>
          </a:xfrm>
          <a:prstGeom prst="rect">
            <a:avLst/>
          </a:prstGeom>
        </p:spPr>
      </p:pic>
      <p:pic>
        <p:nvPicPr>
          <p:cNvPr id="14" name="Imagen 13">
            <a:extLst>
              <a:ext uri="{FF2B5EF4-FFF2-40B4-BE49-F238E27FC236}">
                <a16:creationId xmlns:a16="http://schemas.microsoft.com/office/drawing/2014/main" id="{F16F32A9-1FFB-614A-57C9-CF594F9057AC}"/>
              </a:ext>
            </a:extLst>
          </p:cNvPr>
          <p:cNvPicPr>
            <a:picLocks noChangeAspect="1"/>
          </p:cNvPicPr>
          <p:nvPr/>
        </p:nvPicPr>
        <p:blipFill rotWithShape="1">
          <a:blip r:embed="rId4"/>
          <a:srcRect l="74460"/>
          <a:stretch/>
        </p:blipFill>
        <p:spPr>
          <a:xfrm>
            <a:off x="9934130" y="2476255"/>
            <a:ext cx="1356591" cy="4198984"/>
          </a:xfrm>
          <a:prstGeom prst="rect">
            <a:avLst/>
          </a:prstGeom>
        </p:spPr>
      </p:pic>
      <p:sp>
        <p:nvSpPr>
          <p:cNvPr id="16" name="CuadroTexto 15">
            <a:extLst>
              <a:ext uri="{FF2B5EF4-FFF2-40B4-BE49-F238E27FC236}">
                <a16:creationId xmlns:a16="http://schemas.microsoft.com/office/drawing/2014/main" id="{B53D7385-3C7F-8614-6247-581FB3FF3CA7}"/>
              </a:ext>
            </a:extLst>
          </p:cNvPr>
          <p:cNvSpPr txBox="1"/>
          <p:nvPr/>
        </p:nvSpPr>
        <p:spPr>
          <a:xfrm>
            <a:off x="8577539" y="2011111"/>
            <a:ext cx="3279880" cy="523220"/>
          </a:xfrm>
          <a:prstGeom prst="rect">
            <a:avLst/>
          </a:prstGeom>
          <a:noFill/>
        </p:spPr>
        <p:txBody>
          <a:bodyPr wrap="square">
            <a:spAutoFit/>
          </a:bodyPr>
          <a:lstStyle/>
          <a:p>
            <a:r>
              <a:rPr lang="pt-PT" sz="1400" b="1" i="0" cap="all" dirty="0">
                <a:solidFill>
                  <a:srgbClr val="1C64F2"/>
                </a:solidFill>
                <a:effectLst/>
              </a:rPr>
              <a:t>HABITAÇÃO E URBANIZAÇÃO SUSTENTÁVEL</a:t>
            </a:r>
            <a:endParaRPr lang="pt-PT" sz="1400" dirty="0"/>
          </a:p>
        </p:txBody>
      </p:sp>
      <p:sp>
        <p:nvSpPr>
          <p:cNvPr id="18" name="CuadroTexto 17">
            <a:extLst>
              <a:ext uri="{FF2B5EF4-FFF2-40B4-BE49-F238E27FC236}">
                <a16:creationId xmlns:a16="http://schemas.microsoft.com/office/drawing/2014/main" id="{C5F8E063-AE9E-21AC-3616-48A23C0BFDEB}"/>
              </a:ext>
            </a:extLst>
          </p:cNvPr>
          <p:cNvSpPr txBox="1"/>
          <p:nvPr/>
        </p:nvSpPr>
        <p:spPr>
          <a:xfrm>
            <a:off x="6366544" y="3677960"/>
            <a:ext cx="1818640" cy="523220"/>
          </a:xfrm>
          <a:prstGeom prst="rect">
            <a:avLst/>
          </a:prstGeom>
          <a:noFill/>
        </p:spPr>
        <p:txBody>
          <a:bodyPr wrap="square">
            <a:spAutoFit/>
          </a:bodyPr>
          <a:lstStyle/>
          <a:p>
            <a:r>
              <a:rPr lang="pt-PT" sz="1400" b="1" i="0" cap="all" dirty="0">
                <a:solidFill>
                  <a:srgbClr val="1C64F2"/>
                </a:solidFill>
                <a:effectLst/>
              </a:rPr>
              <a:t>PATRIMÓNIO NATURAL E CULTURAL</a:t>
            </a:r>
            <a:endParaRPr lang="pt-PT" sz="1400" dirty="0"/>
          </a:p>
        </p:txBody>
      </p:sp>
      <p:sp>
        <p:nvSpPr>
          <p:cNvPr id="20" name="CuadroTexto 19">
            <a:extLst>
              <a:ext uri="{FF2B5EF4-FFF2-40B4-BE49-F238E27FC236}">
                <a16:creationId xmlns:a16="http://schemas.microsoft.com/office/drawing/2014/main" id="{69401025-06D9-1459-5D79-63BB14397B06}"/>
              </a:ext>
            </a:extLst>
          </p:cNvPr>
          <p:cNvSpPr txBox="1"/>
          <p:nvPr/>
        </p:nvSpPr>
        <p:spPr>
          <a:xfrm>
            <a:off x="4735075" y="3068282"/>
            <a:ext cx="1519151" cy="307777"/>
          </a:xfrm>
          <a:prstGeom prst="rect">
            <a:avLst/>
          </a:prstGeom>
          <a:noFill/>
        </p:spPr>
        <p:txBody>
          <a:bodyPr wrap="square">
            <a:spAutoFit/>
          </a:bodyPr>
          <a:lstStyle/>
          <a:p>
            <a:r>
              <a:rPr lang="pt-PT" sz="1400" b="1" i="0" cap="all" dirty="0">
                <a:solidFill>
                  <a:srgbClr val="1C64F2"/>
                </a:solidFill>
                <a:effectLst/>
              </a:rPr>
              <a:t>TRANSPORTES</a:t>
            </a:r>
            <a:endParaRPr lang="pt-PT" sz="1400" dirty="0"/>
          </a:p>
        </p:txBody>
      </p:sp>
      <p:sp>
        <p:nvSpPr>
          <p:cNvPr id="22" name="CuadroTexto 21">
            <a:extLst>
              <a:ext uri="{FF2B5EF4-FFF2-40B4-BE49-F238E27FC236}">
                <a16:creationId xmlns:a16="http://schemas.microsoft.com/office/drawing/2014/main" id="{999CB91A-FC48-5EE3-32ED-D0D7B1141203}"/>
              </a:ext>
            </a:extLst>
          </p:cNvPr>
          <p:cNvSpPr txBox="1"/>
          <p:nvPr/>
        </p:nvSpPr>
        <p:spPr>
          <a:xfrm>
            <a:off x="1911397" y="2208956"/>
            <a:ext cx="2514967" cy="523220"/>
          </a:xfrm>
          <a:prstGeom prst="rect">
            <a:avLst/>
          </a:prstGeom>
          <a:noFill/>
        </p:spPr>
        <p:txBody>
          <a:bodyPr wrap="square">
            <a:spAutoFit/>
          </a:bodyPr>
          <a:lstStyle/>
          <a:p>
            <a:r>
              <a:rPr lang="pt-PT" sz="1400" b="1" i="0" cap="all" dirty="0">
                <a:solidFill>
                  <a:srgbClr val="1C64F2"/>
                </a:solidFill>
                <a:effectLst/>
              </a:rPr>
              <a:t>ORDENAMENTO DO TERRITÓRIO E SEGURANÇA</a:t>
            </a:r>
            <a:endParaRPr lang="pt-PT" sz="1400" dirty="0"/>
          </a:p>
        </p:txBody>
      </p:sp>
      <p:pic>
        <p:nvPicPr>
          <p:cNvPr id="23" name="Imagen 22">
            <a:extLst>
              <a:ext uri="{FF2B5EF4-FFF2-40B4-BE49-F238E27FC236}">
                <a16:creationId xmlns:a16="http://schemas.microsoft.com/office/drawing/2014/main" id="{D6260491-D954-DF1B-EA01-3167A35DEA71}"/>
              </a:ext>
            </a:extLst>
          </p:cNvPr>
          <p:cNvPicPr>
            <a:picLocks noChangeAspect="1"/>
          </p:cNvPicPr>
          <p:nvPr/>
        </p:nvPicPr>
        <p:blipFill rotWithShape="1">
          <a:blip r:embed="rId2"/>
          <a:srcRect t="56418" r="74569"/>
          <a:stretch/>
        </p:blipFill>
        <p:spPr>
          <a:xfrm>
            <a:off x="1748534" y="4617368"/>
            <a:ext cx="1356591" cy="1966156"/>
          </a:xfrm>
          <a:prstGeom prst="rect">
            <a:avLst/>
          </a:prstGeom>
        </p:spPr>
      </p:pic>
      <p:sp>
        <p:nvSpPr>
          <p:cNvPr id="25" name="CuadroTexto 24">
            <a:extLst>
              <a:ext uri="{FF2B5EF4-FFF2-40B4-BE49-F238E27FC236}">
                <a16:creationId xmlns:a16="http://schemas.microsoft.com/office/drawing/2014/main" id="{A6DC7594-D947-AB33-F164-69A32FDDBD2F}"/>
              </a:ext>
            </a:extLst>
          </p:cNvPr>
          <p:cNvSpPr txBox="1"/>
          <p:nvPr/>
        </p:nvSpPr>
        <p:spPr>
          <a:xfrm>
            <a:off x="1768485" y="1523868"/>
            <a:ext cx="8289088" cy="307777"/>
          </a:xfrm>
          <a:prstGeom prst="rect">
            <a:avLst/>
          </a:prstGeom>
          <a:noFill/>
        </p:spPr>
        <p:txBody>
          <a:bodyPr wrap="square">
            <a:spAutoFit/>
          </a:bodyPr>
          <a:lstStyle/>
          <a:p>
            <a:r>
              <a:rPr lang="pt-PT" sz="1400" dirty="0">
                <a:hlinkClick r:id="rId5"/>
              </a:rPr>
              <a:t>Objetivos de Desenvolvimento Sustentável - Plataforma Municipal - Municípios (odslocal.pt)</a:t>
            </a:r>
            <a:r>
              <a:rPr lang="pt-PT" sz="1400" dirty="0"/>
              <a:t> </a:t>
            </a:r>
          </a:p>
        </p:txBody>
      </p:sp>
      <p:pic>
        <p:nvPicPr>
          <p:cNvPr id="26" name="Gráfico 25" descr="Flecha: curva ligera con relleno sólido">
            <a:extLst>
              <a:ext uri="{FF2B5EF4-FFF2-40B4-BE49-F238E27FC236}">
                <a16:creationId xmlns:a16="http://schemas.microsoft.com/office/drawing/2014/main" id="{C64F4705-1FD0-449E-FC6F-0365C8CA0B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88563">
            <a:off x="1160056" y="1283150"/>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976376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2B34AE-A413-422C-8151-FE66D6426A28}"/>
              </a:ext>
            </a:extLst>
          </p:cNvPr>
          <p:cNvSpPr txBox="1">
            <a:spLocks/>
          </p:cNvSpPr>
          <p:nvPr/>
        </p:nvSpPr>
        <p:spPr>
          <a:xfrm>
            <a:off x="1071512" y="1585847"/>
            <a:ext cx="5949773" cy="22150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r>
              <a:rPr lang="pt-PT" sz="2000" dirty="0">
                <a:solidFill>
                  <a:srgbClr val="000000"/>
                </a:solidFill>
                <a:latin typeface="Calibri" panose="020F0502020204030204" pitchFamily="34" charset="0"/>
              </a:rPr>
              <a:t>Atualmente, mais de 50% da população mundial já vive em cidades e zonas urbanas; prevê-se que, em 2050, essa percentagem seja superior a 70%, com quase todo o crescimento a ocorrer nos países em desenvolvimento.</a:t>
            </a:r>
          </a:p>
          <a:p>
            <a:pPr algn="just">
              <a:buFont typeface="Wingdings" panose="05000000000000000000" pitchFamily="2" charset="2"/>
              <a:buChar char="Ø"/>
            </a:pPr>
            <a:r>
              <a:rPr lang="pt-PT" sz="2000" dirty="0">
                <a:solidFill>
                  <a:srgbClr val="000000"/>
                </a:solidFill>
                <a:latin typeface="Calibri" panose="020F0502020204030204" pitchFamily="34" charset="0"/>
              </a:rPr>
              <a:t>Atualmente, 700 milhões de pessoas vivem em bairros de lata e este número continua a aumentar.</a:t>
            </a:r>
            <a:endParaRPr lang="en-US" sz="2000" dirty="0"/>
          </a:p>
        </p:txBody>
      </p:sp>
      <p:pic>
        <p:nvPicPr>
          <p:cNvPr id="1026" name="Picture 2" descr="Градове на Индия: списък на най-големите"/>
          <p:cNvPicPr>
            <a:picLocks noChangeAspect="1" noChangeArrowheads="1"/>
          </p:cNvPicPr>
          <p:nvPr/>
        </p:nvPicPr>
        <p:blipFill>
          <a:blip r:embed="rId2"/>
          <a:srcRect/>
          <a:stretch>
            <a:fillRect/>
          </a:stretch>
        </p:blipFill>
        <p:spPr bwMode="auto">
          <a:xfrm>
            <a:off x="7223807" y="1585847"/>
            <a:ext cx="4182176" cy="2790521"/>
          </a:xfrm>
          <a:prstGeom prst="rect">
            <a:avLst/>
          </a:prstGeom>
          <a:noFill/>
        </p:spPr>
      </p:pic>
      <p:pic>
        <p:nvPicPr>
          <p:cNvPr id="1028" name="Picture 4" descr="Най-големите бедняшки квартали в света - Дарави, Мумбай"/>
          <p:cNvPicPr>
            <a:picLocks noChangeAspect="1" noChangeArrowheads="1"/>
          </p:cNvPicPr>
          <p:nvPr/>
        </p:nvPicPr>
        <p:blipFill>
          <a:blip r:embed="rId3"/>
          <a:srcRect/>
          <a:stretch>
            <a:fillRect/>
          </a:stretch>
        </p:blipFill>
        <p:spPr bwMode="auto">
          <a:xfrm>
            <a:off x="3211286" y="3898050"/>
            <a:ext cx="3930641" cy="2624282"/>
          </a:xfrm>
          <a:prstGeom prst="rect">
            <a:avLst/>
          </a:prstGeom>
          <a:noFill/>
        </p:spPr>
      </p:pic>
      <p:sp>
        <p:nvSpPr>
          <p:cNvPr id="11" name="Rectangle 10"/>
          <p:cNvSpPr/>
          <p:nvPr/>
        </p:nvSpPr>
        <p:spPr>
          <a:xfrm>
            <a:off x="1082398" y="956603"/>
            <a:ext cx="9612119" cy="461665"/>
          </a:xfrm>
          <a:prstGeom prst="rect">
            <a:avLst/>
          </a:prstGeom>
        </p:spPr>
        <p:txBody>
          <a:bodyPr wrap="none">
            <a:spAutoFit/>
          </a:bodyPr>
          <a:lstStyle/>
          <a:p>
            <a:r>
              <a:rPr lang="pt-PT" sz="2400" b="1" dirty="0">
                <a:solidFill>
                  <a:srgbClr val="0000FF"/>
                </a:solidFill>
              </a:rPr>
              <a:t>O futuro dos aglomerados populacionais e das cidades - factos e números </a:t>
            </a:r>
          </a:p>
        </p:txBody>
      </p:sp>
      <p:pic>
        <p:nvPicPr>
          <p:cNvPr id="12" name="Picture 2" descr="Лична отговорност ли е чистият въздух? | Puls.bg"/>
          <p:cNvPicPr>
            <a:picLocks noChangeAspect="1" noChangeArrowheads="1"/>
          </p:cNvPicPr>
          <p:nvPr/>
        </p:nvPicPr>
        <p:blipFill>
          <a:blip r:embed="rId4"/>
          <a:srcRect/>
          <a:stretch>
            <a:fillRect/>
          </a:stretch>
        </p:blipFill>
        <p:spPr bwMode="auto">
          <a:xfrm>
            <a:off x="7223807" y="4463451"/>
            <a:ext cx="4182176" cy="2069531"/>
          </a:xfrm>
          <a:prstGeom prst="rect">
            <a:avLst/>
          </a:prstGeom>
          <a:noFill/>
        </p:spPr>
      </p:pic>
      <p:sp>
        <p:nvSpPr>
          <p:cNvPr id="6" name="Marcador de Posição do Texto 1">
            <a:extLst>
              <a:ext uri="{FF2B5EF4-FFF2-40B4-BE49-F238E27FC236}">
                <a16:creationId xmlns:a16="http://schemas.microsoft.com/office/drawing/2014/main" id="{D9552F2E-F066-4929-CC5F-8BE510B1362B}"/>
              </a:ext>
            </a:extLst>
          </p:cNvPr>
          <p:cNvSpPr>
            <a:spLocks noGrp="1"/>
          </p:cNvSpPr>
          <p:nvPr>
            <p:ph type="body" sz="quarter" idx="10"/>
          </p:nvPr>
        </p:nvSpPr>
        <p:spPr>
          <a:xfrm>
            <a:off x="1071512" y="408825"/>
            <a:ext cx="8563898" cy="572053"/>
          </a:xfrm>
        </p:spPr>
        <p:txBody>
          <a:bodyPr/>
          <a:lstStyle/>
          <a:p>
            <a:r>
              <a:rPr lang="pt-PT" dirty="0"/>
              <a:t>Um apelo à ação dos campeões do clima</a:t>
            </a:r>
          </a:p>
        </p:txBody>
      </p:sp>
    </p:spTree>
    <p:extLst>
      <p:ext uri="{BB962C8B-B14F-4D97-AF65-F5344CB8AC3E}">
        <p14:creationId xmlns:p14="http://schemas.microsoft.com/office/powerpoint/2010/main" val="626834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2B34AE-A413-422C-8151-FE66D6426A28}"/>
              </a:ext>
            </a:extLst>
          </p:cNvPr>
          <p:cNvSpPr txBox="1">
            <a:spLocks/>
          </p:cNvSpPr>
          <p:nvPr/>
        </p:nvSpPr>
        <p:spPr>
          <a:xfrm>
            <a:off x="1418253" y="1318845"/>
            <a:ext cx="7520473" cy="53896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dirty="0"/>
          </a:p>
        </p:txBody>
      </p:sp>
      <p:sp>
        <p:nvSpPr>
          <p:cNvPr id="7" name="Правоъгълник 6"/>
          <p:cNvSpPr/>
          <p:nvPr/>
        </p:nvSpPr>
        <p:spPr>
          <a:xfrm>
            <a:off x="1058669" y="1734118"/>
            <a:ext cx="5037332" cy="4785926"/>
          </a:xfrm>
          <a:prstGeom prst="rect">
            <a:avLst/>
          </a:prstGeom>
        </p:spPr>
        <p:txBody>
          <a:bodyPr wrap="square">
            <a:spAutoFit/>
          </a:bodyPr>
          <a:lstStyle/>
          <a:p>
            <a:pPr marL="342900" indent="-342900" algn="just">
              <a:spcBef>
                <a:spcPts val="600"/>
              </a:spcBef>
              <a:buFont typeface="Wingdings" panose="05000000000000000000" pitchFamily="2" charset="2"/>
              <a:buChar char="Ø"/>
            </a:pPr>
            <a:r>
              <a:rPr lang="pt-PT" sz="2000" dirty="0">
                <a:solidFill>
                  <a:srgbClr val="000000"/>
                </a:solidFill>
              </a:rPr>
              <a:t>A rápida urbanização está a exercer pressão sobre o abastecimento de água doce, os esgotos, o ambiente de vida e a saúde pública. Os danos para a saúde associados à exposição à poluição atmosférica ascendem a 8,1 biliões de dólares, o que equivale a 6,1 por cento do PIB mundial, de acordo com uma declaração do Banco Mundial.</a:t>
            </a:r>
          </a:p>
          <a:p>
            <a:pPr marL="342900" indent="-342900" algn="just">
              <a:spcBef>
                <a:spcPts val="600"/>
              </a:spcBef>
              <a:buFont typeface="Wingdings" panose="05000000000000000000" pitchFamily="2" charset="2"/>
              <a:buChar char="Ø"/>
            </a:pPr>
            <a:r>
              <a:rPr lang="pt-PT" sz="2000" dirty="0">
                <a:solidFill>
                  <a:srgbClr val="000000"/>
                </a:solidFill>
              </a:rPr>
              <a:t>Prevê-se que a crescente vulnerabilidade das cidades costeiras devido a catástrofes relacionadas com o clima, como inundações, tempestades e subida do nível do mar, aumente para 52 mil milhões de dólares por ano até 2050. </a:t>
            </a:r>
            <a:endParaRPr lang="en-US" sz="2000" dirty="0"/>
          </a:p>
        </p:txBody>
      </p:sp>
      <p:pic>
        <p:nvPicPr>
          <p:cNvPr id="12" name="Picture 4" descr="42 удивителни факта за водата, които вероятно не знаете - Свят -  DarikNews.bg"/>
          <p:cNvPicPr>
            <a:picLocks noChangeAspect="1" noChangeArrowheads="1"/>
          </p:cNvPicPr>
          <p:nvPr/>
        </p:nvPicPr>
        <p:blipFill rotWithShape="1">
          <a:blip r:embed="rId2"/>
          <a:srcRect t="12971"/>
          <a:stretch/>
        </p:blipFill>
        <p:spPr bwMode="auto">
          <a:xfrm>
            <a:off x="6368143" y="1866803"/>
            <a:ext cx="4070153" cy="2397258"/>
          </a:xfrm>
          <a:prstGeom prst="rect">
            <a:avLst/>
          </a:prstGeom>
          <a:noFill/>
        </p:spPr>
      </p:pic>
      <p:pic>
        <p:nvPicPr>
          <p:cNvPr id="4" name="Picture 2" descr="Как Ню Йорк се готви за бъдещето на наводненията – GreenTech.bg"/>
          <p:cNvPicPr>
            <a:picLocks noChangeAspect="1" noChangeArrowheads="1"/>
          </p:cNvPicPr>
          <p:nvPr/>
        </p:nvPicPr>
        <p:blipFill rotWithShape="1">
          <a:blip r:embed="rId3"/>
          <a:srcRect t="14033" b="15358"/>
          <a:stretch/>
        </p:blipFill>
        <p:spPr bwMode="auto">
          <a:xfrm>
            <a:off x="6368143" y="4432528"/>
            <a:ext cx="5082524" cy="2016648"/>
          </a:xfrm>
          <a:prstGeom prst="rect">
            <a:avLst/>
          </a:prstGeom>
          <a:noFill/>
        </p:spPr>
      </p:pic>
      <p:sp>
        <p:nvSpPr>
          <p:cNvPr id="10" name="Marcador de Posição do Texto 1">
            <a:extLst>
              <a:ext uri="{FF2B5EF4-FFF2-40B4-BE49-F238E27FC236}">
                <a16:creationId xmlns:a16="http://schemas.microsoft.com/office/drawing/2014/main" id="{2478F1E4-D181-843E-A171-5736DE591B2B}"/>
              </a:ext>
            </a:extLst>
          </p:cNvPr>
          <p:cNvSpPr>
            <a:spLocks noGrp="1"/>
          </p:cNvSpPr>
          <p:nvPr>
            <p:ph type="body" sz="quarter" idx="10"/>
          </p:nvPr>
        </p:nvSpPr>
        <p:spPr>
          <a:xfrm>
            <a:off x="1071512" y="408825"/>
            <a:ext cx="8563898" cy="572053"/>
          </a:xfrm>
        </p:spPr>
        <p:txBody>
          <a:bodyPr/>
          <a:lstStyle/>
          <a:p>
            <a:r>
              <a:rPr lang="pt-PT" dirty="0"/>
              <a:t>Um apelo à ação dos campeões do clima</a:t>
            </a:r>
          </a:p>
        </p:txBody>
      </p:sp>
      <p:sp>
        <p:nvSpPr>
          <p:cNvPr id="13" name="Rectangle 10">
            <a:extLst>
              <a:ext uri="{FF2B5EF4-FFF2-40B4-BE49-F238E27FC236}">
                <a16:creationId xmlns:a16="http://schemas.microsoft.com/office/drawing/2014/main" id="{F728CD24-9E77-17FF-267F-7F2FC7668F0B}"/>
              </a:ext>
            </a:extLst>
          </p:cNvPr>
          <p:cNvSpPr/>
          <p:nvPr/>
        </p:nvSpPr>
        <p:spPr>
          <a:xfrm>
            <a:off x="1082398" y="956603"/>
            <a:ext cx="9612119" cy="461665"/>
          </a:xfrm>
          <a:prstGeom prst="rect">
            <a:avLst/>
          </a:prstGeom>
        </p:spPr>
        <p:txBody>
          <a:bodyPr wrap="none">
            <a:spAutoFit/>
          </a:bodyPr>
          <a:lstStyle/>
          <a:p>
            <a:r>
              <a:rPr lang="pt-PT" sz="2400" b="1" dirty="0">
                <a:solidFill>
                  <a:srgbClr val="0000FF"/>
                </a:solidFill>
              </a:rPr>
              <a:t>O futuro dos aglomerados populacionais e das cidades - factos e números </a:t>
            </a:r>
          </a:p>
        </p:txBody>
      </p:sp>
    </p:spTree>
    <p:extLst>
      <p:ext uri="{BB962C8B-B14F-4D97-AF65-F5344CB8AC3E}">
        <p14:creationId xmlns:p14="http://schemas.microsoft.com/office/powerpoint/2010/main" val="626834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aphic 2">
            <a:extLst>
              <a:ext uri="{FF2B5EF4-FFF2-40B4-BE49-F238E27FC236}">
                <a16:creationId xmlns:a16="http://schemas.microsoft.com/office/drawing/2014/main" id="{1882C676-5CB9-9146-8553-CE13526C9264}"/>
              </a:ext>
            </a:extLst>
          </p:cNvPr>
          <p:cNvGrpSpPr/>
          <p:nvPr/>
        </p:nvGrpSpPr>
        <p:grpSpPr>
          <a:xfrm rot="16200000">
            <a:off x="-1286870" y="1561104"/>
            <a:ext cx="4284981" cy="1793959"/>
            <a:chOff x="3357879" y="5072538"/>
            <a:chExt cx="593407" cy="259080"/>
          </a:xfrm>
          <a:solidFill>
            <a:srgbClr val="EB7339"/>
          </a:solidFill>
        </p:grpSpPr>
        <p:sp>
          <p:nvSpPr>
            <p:cNvPr id="30" name="Freeform 29">
              <a:extLst>
                <a:ext uri="{FF2B5EF4-FFF2-40B4-BE49-F238E27FC236}">
                  <a16:creationId xmlns:a16="http://schemas.microsoft.com/office/drawing/2014/main" id="{26D7D646-0CD9-D545-995C-14C9C9200D3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FC462181-C3DC-E043-BC7E-DD32D31223F6}"/>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BF2F4765-3587-C24A-96B9-534A3D7B42A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pic>
        <p:nvPicPr>
          <p:cNvPr id="16432" name="Picture 48"/>
          <p:cNvPicPr>
            <a:picLocks noChangeAspect="1" noChangeArrowheads="1"/>
          </p:cNvPicPr>
          <p:nvPr/>
        </p:nvPicPr>
        <p:blipFill>
          <a:blip r:embed="rId2"/>
          <a:srcRect/>
          <a:stretch>
            <a:fillRect/>
          </a:stretch>
        </p:blipFill>
        <p:spPr bwMode="auto">
          <a:xfrm>
            <a:off x="2712720" y="1692280"/>
            <a:ext cx="8740550" cy="4370276"/>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9" name="TextBox 8"/>
          <p:cNvSpPr txBox="1"/>
          <p:nvPr/>
        </p:nvSpPr>
        <p:spPr>
          <a:xfrm>
            <a:off x="1695614" y="246828"/>
            <a:ext cx="2927308" cy="1015663"/>
          </a:xfrm>
          <a:prstGeom prst="rect">
            <a:avLst/>
          </a:prstGeom>
          <a:noFill/>
        </p:spPr>
        <p:txBody>
          <a:bodyPr wrap="square" rtlCol="0">
            <a:spAutoFit/>
          </a:bodyPr>
          <a:lstStyle/>
          <a:p>
            <a:pPr algn="r"/>
            <a:r>
              <a:rPr lang="pt-PT" sz="3000" b="1" dirty="0">
                <a:solidFill>
                  <a:schemeClr val="bg1"/>
                </a:solidFill>
              </a:rPr>
              <a:t>Encarar os factos do futuro </a:t>
            </a:r>
            <a:endParaRPr lang="bg-BG" sz="3000" b="1" dirty="0">
              <a:solidFill>
                <a:schemeClr val="bg1"/>
              </a:solidFill>
            </a:endParaRPr>
          </a:p>
        </p:txBody>
      </p:sp>
      <p:sp>
        <p:nvSpPr>
          <p:cNvPr id="2" name="CuadroTexto 1">
            <a:extLst>
              <a:ext uri="{FF2B5EF4-FFF2-40B4-BE49-F238E27FC236}">
                <a16:creationId xmlns:a16="http://schemas.microsoft.com/office/drawing/2014/main" id="{39E267EE-723E-C4E6-485D-17E7E85C90A7}"/>
              </a:ext>
            </a:extLst>
          </p:cNvPr>
          <p:cNvSpPr txBox="1"/>
          <p:nvPr/>
        </p:nvSpPr>
        <p:spPr>
          <a:xfrm>
            <a:off x="5363981" y="676617"/>
            <a:ext cx="5728561" cy="1015663"/>
          </a:xfrm>
          <a:prstGeom prst="rect">
            <a:avLst/>
          </a:prstGeom>
          <a:noFill/>
        </p:spPr>
        <p:txBody>
          <a:bodyPr wrap="square" rtlCol="0">
            <a:spAutoFit/>
          </a:bodyPr>
          <a:lstStyle/>
          <a:p>
            <a:r>
              <a:rPr lang="pt-PT" sz="2400" b="1" dirty="0">
                <a:solidFill>
                  <a:srgbClr val="354F92"/>
                </a:solidFill>
              </a:rPr>
              <a:t>O nosso futuro é urbano!</a:t>
            </a:r>
          </a:p>
          <a:p>
            <a:r>
              <a:rPr lang="pt-PT" dirty="0">
                <a:solidFill>
                  <a:srgbClr val="354F92"/>
                </a:solidFill>
              </a:rPr>
              <a:t>De apenas </a:t>
            </a:r>
            <a:r>
              <a:rPr lang="pt-PT" dirty="0"/>
              <a:t>751 milhões </a:t>
            </a:r>
            <a:r>
              <a:rPr lang="pt-PT" dirty="0">
                <a:solidFill>
                  <a:srgbClr val="354F92"/>
                </a:solidFill>
              </a:rPr>
              <a:t>em 1950, a população das cidades do mundo disparou para </a:t>
            </a:r>
            <a:r>
              <a:rPr lang="pt-PT" dirty="0"/>
              <a:t>4,2 mil milhões (2018).</a:t>
            </a:r>
          </a:p>
        </p:txBody>
      </p:sp>
      <p:sp>
        <p:nvSpPr>
          <p:cNvPr id="4" name="CuadroTexto 3">
            <a:extLst>
              <a:ext uri="{FF2B5EF4-FFF2-40B4-BE49-F238E27FC236}">
                <a16:creationId xmlns:a16="http://schemas.microsoft.com/office/drawing/2014/main" id="{6A5F9EAF-73D6-C773-71E6-4C5CF8DBE75D}"/>
              </a:ext>
            </a:extLst>
          </p:cNvPr>
          <p:cNvSpPr txBox="1"/>
          <p:nvPr/>
        </p:nvSpPr>
        <p:spPr>
          <a:xfrm>
            <a:off x="5363981" y="6214553"/>
            <a:ext cx="4836160" cy="307777"/>
          </a:xfrm>
          <a:prstGeom prst="rect">
            <a:avLst/>
          </a:prstGeom>
          <a:noFill/>
        </p:spPr>
        <p:txBody>
          <a:bodyPr wrap="square">
            <a:spAutoFit/>
          </a:bodyPr>
          <a:lstStyle/>
          <a:p>
            <a:r>
              <a:rPr lang="en-US" sz="1400" dirty="0">
                <a:hlinkClick r:id="rId3"/>
              </a:rPr>
              <a:t>How to Build a Circular Economy | Ellen MacArthur Foundation</a:t>
            </a:r>
            <a:endParaRPr lang="pt-PT" sz="1400" dirty="0"/>
          </a:p>
        </p:txBody>
      </p:sp>
      <p:pic>
        <p:nvPicPr>
          <p:cNvPr id="5" name="Gráfico 4" descr="Flecha: curva ligera con relleno sólido">
            <a:extLst>
              <a:ext uri="{FF2B5EF4-FFF2-40B4-BE49-F238E27FC236}">
                <a16:creationId xmlns:a16="http://schemas.microsoft.com/office/drawing/2014/main" id="{F32BFC28-404B-3870-7DCB-6344F912F4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88563">
            <a:off x="4763122" y="5981498"/>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75066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7">
            <a:extLst>
              <a:ext uri="{FF2B5EF4-FFF2-40B4-BE49-F238E27FC236}">
                <a16:creationId xmlns:a16="http://schemas.microsoft.com/office/drawing/2014/main" id="{421C17CB-371E-F9D9-2B49-E33F2F3B184F}"/>
              </a:ext>
            </a:extLst>
          </p:cNvPr>
          <p:cNvPicPr>
            <a:picLocks noChangeAspect="1" noChangeArrowheads="1"/>
          </p:cNvPicPr>
          <p:nvPr/>
        </p:nvPicPr>
        <p:blipFill>
          <a:blip r:embed="rId2"/>
          <a:srcRect/>
          <a:stretch>
            <a:fillRect/>
          </a:stretch>
        </p:blipFill>
        <p:spPr bwMode="auto">
          <a:xfrm>
            <a:off x="-1" y="1219200"/>
            <a:ext cx="4787921" cy="5638800"/>
          </a:xfrm>
          <a:prstGeom prst="rect">
            <a:avLst/>
          </a:prstGeom>
          <a:noFill/>
          <a:ln w="9525">
            <a:noFill/>
            <a:miter lim="800000"/>
            <a:headEnd/>
            <a:tailEnd/>
          </a:ln>
        </p:spPr>
      </p:pic>
      <p:grpSp>
        <p:nvGrpSpPr>
          <p:cNvPr id="2" name="Graphic 2">
            <a:extLst>
              <a:ext uri="{FF2B5EF4-FFF2-40B4-BE49-F238E27FC236}">
                <a16:creationId xmlns:a16="http://schemas.microsoft.com/office/drawing/2014/main" id="{1882C676-5CB9-9146-8553-CE13526C9264}"/>
              </a:ext>
            </a:extLst>
          </p:cNvPr>
          <p:cNvGrpSpPr/>
          <p:nvPr/>
        </p:nvGrpSpPr>
        <p:grpSpPr>
          <a:xfrm rot="16200000">
            <a:off x="-1121371" y="1395606"/>
            <a:ext cx="3833889" cy="1673865"/>
            <a:chOff x="3357879" y="5072538"/>
            <a:chExt cx="593407" cy="259080"/>
          </a:xfrm>
          <a:solidFill>
            <a:srgbClr val="EB7339"/>
          </a:solidFill>
        </p:grpSpPr>
        <p:sp>
          <p:nvSpPr>
            <p:cNvPr id="30" name="Freeform 29">
              <a:extLst>
                <a:ext uri="{FF2B5EF4-FFF2-40B4-BE49-F238E27FC236}">
                  <a16:creationId xmlns:a16="http://schemas.microsoft.com/office/drawing/2014/main" id="{26D7D646-0CD9-D545-995C-14C9C9200D3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FC462181-C3DC-E043-BC7E-DD32D31223F6}"/>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BF2F4765-3587-C24A-96B9-534A3D7B42A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pic>
        <p:nvPicPr>
          <p:cNvPr id="52226" name="Picture 2"/>
          <p:cNvPicPr>
            <a:picLocks noChangeAspect="1" noChangeArrowheads="1"/>
          </p:cNvPicPr>
          <p:nvPr/>
        </p:nvPicPr>
        <p:blipFill>
          <a:blip r:embed="rId3"/>
          <a:srcRect/>
          <a:stretch>
            <a:fillRect/>
          </a:stretch>
        </p:blipFill>
        <p:spPr bwMode="auto">
          <a:xfrm>
            <a:off x="5889172" y="2455292"/>
            <a:ext cx="5409413" cy="4056105"/>
          </a:xfrm>
          <a:prstGeom prst="rect">
            <a:avLst/>
          </a:prstGeom>
          <a:noFill/>
          <a:ln w="9525">
            <a:noFill/>
            <a:miter lim="800000"/>
            <a:headEnd/>
            <a:tailEnd/>
          </a:ln>
        </p:spPr>
      </p:pic>
      <p:sp>
        <p:nvSpPr>
          <p:cNvPr id="10" name="Rectangle 9"/>
          <p:cNvSpPr/>
          <p:nvPr/>
        </p:nvSpPr>
        <p:spPr>
          <a:xfrm>
            <a:off x="5092922" y="422734"/>
            <a:ext cx="6530844" cy="1938992"/>
          </a:xfrm>
          <a:prstGeom prst="rect">
            <a:avLst/>
          </a:prstGeom>
          <a:noFill/>
        </p:spPr>
        <p:txBody>
          <a:bodyPr wrap="square" lIns="91440" tIns="45720" rIns="91440" bIns="45720" anchor="t">
            <a:spAutoFit/>
          </a:bodyPr>
          <a:lstStyle/>
          <a:p>
            <a:pPr algn="just">
              <a:spcBef>
                <a:spcPts val="600"/>
              </a:spcBef>
            </a:pPr>
            <a:r>
              <a:rPr lang="pt-PT" sz="2000" dirty="0">
                <a:solidFill>
                  <a:srgbClr val="000000"/>
                </a:solidFill>
              </a:rPr>
              <a:t>As cidades são responsáveis por 85% da geração do PIB mundial. As cidades são também agregadores de materiais e nutrientes, sendo responsáveis por 75% dos recursos naturais e 67% do consumo de alimentos produzidos, 50% da produção global de resíduos e 60-80% das emissões de gases com efeito de estufa. De uma forma desigual:</a:t>
            </a:r>
            <a:endParaRPr lang="en-US" sz="2000" dirty="0">
              <a:solidFill>
                <a:srgbClr val="000000"/>
              </a:solidFill>
              <a:cs typeface="Calibri"/>
            </a:endParaRPr>
          </a:p>
        </p:txBody>
      </p:sp>
      <p:sp>
        <p:nvSpPr>
          <p:cNvPr id="4" name="TextBox 8">
            <a:extLst>
              <a:ext uri="{FF2B5EF4-FFF2-40B4-BE49-F238E27FC236}">
                <a16:creationId xmlns:a16="http://schemas.microsoft.com/office/drawing/2014/main" id="{A4EDA2CF-5BCA-719A-1843-3074A5D0199B}"/>
              </a:ext>
            </a:extLst>
          </p:cNvPr>
          <p:cNvSpPr txBox="1"/>
          <p:nvPr/>
        </p:nvSpPr>
        <p:spPr>
          <a:xfrm>
            <a:off x="1695614" y="246828"/>
            <a:ext cx="2927308" cy="1015663"/>
          </a:xfrm>
          <a:prstGeom prst="rect">
            <a:avLst/>
          </a:prstGeom>
          <a:noFill/>
        </p:spPr>
        <p:txBody>
          <a:bodyPr wrap="square" rtlCol="0">
            <a:spAutoFit/>
          </a:bodyPr>
          <a:lstStyle/>
          <a:p>
            <a:pPr algn="r"/>
            <a:r>
              <a:rPr lang="pt-PT" sz="3000" b="1" dirty="0">
                <a:solidFill>
                  <a:schemeClr val="bg1"/>
                </a:solidFill>
              </a:rPr>
              <a:t>Encarar os factos do futuro </a:t>
            </a:r>
            <a:endParaRPr lang="bg-BG" sz="3000" b="1" dirty="0">
              <a:solidFill>
                <a:schemeClr val="bg1"/>
              </a:solidFill>
            </a:endParaRPr>
          </a:p>
        </p:txBody>
      </p:sp>
    </p:spTree>
    <p:extLst>
      <p:ext uri="{BB962C8B-B14F-4D97-AF65-F5344CB8AC3E}">
        <p14:creationId xmlns:p14="http://schemas.microsoft.com/office/powerpoint/2010/main" val="1459441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DA40B15-9ED2-9949-818C-BA825C703A62}"/>
              </a:ext>
            </a:extLst>
          </p:cNvPr>
          <p:cNvSpPr>
            <a:spLocks noGrp="1"/>
          </p:cNvSpPr>
          <p:nvPr>
            <p:ph type="body" sz="quarter" idx="19"/>
          </p:nvPr>
        </p:nvSpPr>
        <p:spPr>
          <a:xfrm>
            <a:off x="2031074" y="2356168"/>
            <a:ext cx="8129850" cy="1985691"/>
          </a:xfrm>
        </p:spPr>
        <p:txBody>
          <a:bodyPr/>
          <a:lstStyle/>
          <a:p>
            <a:r>
              <a:rPr lang="pt-PT" i="1" dirty="0"/>
              <a:t>O futuro dos aglomerados urbanos exige uma economia urbana verde e circular</a:t>
            </a:r>
            <a:r>
              <a:rPr lang="en-US" i="1" dirty="0"/>
              <a:t>.</a:t>
            </a:r>
            <a:endParaRPr lang="bg-BG" i="1" dirty="0"/>
          </a:p>
        </p:txBody>
      </p:sp>
      <p:pic>
        <p:nvPicPr>
          <p:cNvPr id="7" name="Picture Placeholder 6" descr="Picture1.png"/>
          <p:cNvPicPr>
            <a:picLocks noGrp="1" noChangeAspect="1"/>
          </p:cNvPicPr>
          <p:nvPr>
            <p:ph type="pic" sz="quarter" idx="20"/>
          </p:nvPr>
        </p:nvPicPr>
        <p:blipFill>
          <a:blip r:embed="rId2"/>
          <a:srcRect t="13094" b="13094"/>
          <a:stretch>
            <a:fillRect/>
          </a:stretch>
        </p:blipFill>
        <p:spPr>
          <a:xfrm>
            <a:off x="0" y="0"/>
            <a:ext cx="12192000" cy="6864350"/>
          </a:xfrm>
        </p:spPr>
      </p:pic>
    </p:spTree>
    <p:extLst>
      <p:ext uri="{BB962C8B-B14F-4D97-AF65-F5344CB8AC3E}">
        <p14:creationId xmlns:p14="http://schemas.microsoft.com/office/powerpoint/2010/main" val="1230909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95D61C34-AF95-5448-B715-90AADC57BC48}"/>
              </a:ext>
            </a:extLst>
          </p:cNvPr>
          <p:cNvPicPr>
            <a:picLocks noGrp="1" noChangeAspect="1"/>
          </p:cNvPicPr>
          <p:nvPr>
            <p:ph type="pic" sz="quarter" idx="10"/>
          </p:nvPr>
        </p:nvPicPr>
        <p:blipFill>
          <a:blip r:embed="rId3"/>
          <a:srcRect t="5565" b="5565"/>
          <a:stretch>
            <a:fillRect/>
          </a:stretch>
        </p:blipFill>
        <p:spPr>
          <a:xfrm>
            <a:off x="-1" y="2408384"/>
            <a:ext cx="7708195" cy="3396829"/>
          </a:xfrm>
        </p:spPr>
      </p:pic>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02</a:t>
            </a:r>
          </a:p>
        </p:txBody>
      </p:sp>
      <p:grpSp>
        <p:nvGrpSpPr>
          <p:cNvPr id="9" name="Graphic 2">
            <a:extLst>
              <a:ext uri="{FF2B5EF4-FFF2-40B4-BE49-F238E27FC236}">
                <a16:creationId xmlns:a16="http://schemas.microsoft.com/office/drawing/2014/main" id="{6285D392-116B-5249-8268-8EA084DD11E1}"/>
              </a:ext>
            </a:extLst>
          </p:cNvPr>
          <p:cNvGrpSpPr/>
          <p:nvPr/>
        </p:nvGrpSpPr>
        <p:grpSpPr>
          <a:xfrm rot="16200000">
            <a:off x="-1080012" y="1373752"/>
            <a:ext cx="3833889" cy="1673865"/>
            <a:chOff x="3357879" y="5072538"/>
            <a:chExt cx="593407" cy="259080"/>
          </a:xfrm>
          <a:solidFill>
            <a:srgbClr val="EB7339"/>
          </a:solidFill>
        </p:grpSpPr>
        <p:sp>
          <p:nvSpPr>
            <p:cNvPr id="10" name="Freeform 9">
              <a:extLst>
                <a:ext uri="{FF2B5EF4-FFF2-40B4-BE49-F238E27FC236}">
                  <a16:creationId xmlns:a16="http://schemas.microsoft.com/office/drawing/2014/main" id="{470E5AA0-13F3-7046-97B9-B4D70885B4A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59BABA38-F111-FD47-B780-A81442F31F5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F0607F26-EF08-D444-B0FE-E46E0BA21E6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4" name="Rectangle 13">
            <a:extLst>
              <a:ext uri="{FF2B5EF4-FFF2-40B4-BE49-F238E27FC236}">
                <a16:creationId xmlns:a16="http://schemas.microsoft.com/office/drawing/2014/main" id="{BE59536B-CB14-6A49-9925-C70C0915408D}"/>
              </a:ext>
            </a:extLst>
          </p:cNvPr>
          <p:cNvSpPr/>
          <p:nvPr/>
        </p:nvSpPr>
        <p:spPr>
          <a:xfrm>
            <a:off x="5418240" y="2963289"/>
            <a:ext cx="5739680" cy="1837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5" name="TextBox 14">
            <a:extLst>
              <a:ext uri="{FF2B5EF4-FFF2-40B4-BE49-F238E27FC236}">
                <a16:creationId xmlns:a16="http://schemas.microsoft.com/office/drawing/2014/main" id="{04695EEA-D075-3642-8CB0-45ED61E791B1}"/>
              </a:ext>
            </a:extLst>
          </p:cNvPr>
          <p:cNvSpPr txBox="1"/>
          <p:nvPr/>
        </p:nvSpPr>
        <p:spPr>
          <a:xfrm>
            <a:off x="5536993" y="3042458"/>
            <a:ext cx="5858433" cy="1754326"/>
          </a:xfrm>
          <a:prstGeom prst="rect">
            <a:avLst/>
          </a:prstGeom>
          <a:noFill/>
        </p:spPr>
        <p:txBody>
          <a:bodyPr wrap="square" lIns="91440" tIns="45720" rIns="91440" bIns="45720" rtlCol="0" anchor="t">
            <a:spAutoFit/>
          </a:bodyPr>
          <a:lstStyle/>
          <a:p>
            <a:r>
              <a:rPr lang="pt-PT" sz="3600" b="1" spc="324" dirty="0">
                <a:solidFill>
                  <a:srgbClr val="EB7339"/>
                </a:solidFill>
                <a:latin typeface="Calibri"/>
                <a:cs typeface="Calibri"/>
              </a:rPr>
              <a:t>ODS 11 - Elementos-chave, desafios e oportunidades</a:t>
            </a:r>
            <a:endParaRPr lang="en-US" sz="4800" b="1" spc="324" dirty="0">
              <a:solidFill>
                <a:srgbClr val="EB73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9636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D1113DF5-8855-344A-A35E-210FCE126EC5}"/>
              </a:ext>
            </a:extLst>
          </p:cNvPr>
          <p:cNvGrpSpPr/>
          <p:nvPr/>
        </p:nvGrpSpPr>
        <p:grpSpPr>
          <a:xfrm rot="16200000">
            <a:off x="-1080130" y="3718662"/>
            <a:ext cx="3833889" cy="1673865"/>
            <a:chOff x="3357879" y="5072538"/>
            <a:chExt cx="593407" cy="259080"/>
          </a:xfrm>
          <a:solidFill>
            <a:srgbClr val="EB7339"/>
          </a:solidFill>
        </p:grpSpPr>
        <p:sp>
          <p:nvSpPr>
            <p:cNvPr id="30" name="Freeform 29">
              <a:extLst>
                <a:ext uri="{FF2B5EF4-FFF2-40B4-BE49-F238E27FC236}">
                  <a16:creationId xmlns:a16="http://schemas.microsoft.com/office/drawing/2014/main" id="{17BD203B-2F81-EC4C-B0F8-DA887FF71D6F}"/>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DB7E437E-1538-5547-A529-BFE0E2D7DEF6}"/>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19CEE37C-9D9F-E04C-A363-0A6202948098}"/>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pic>
        <p:nvPicPr>
          <p:cNvPr id="24582" name="Picture 6" descr="Smart City Framework"/>
          <p:cNvPicPr>
            <a:picLocks noGrp="1" noChangeAspect="1" noChangeArrowheads="1"/>
          </p:cNvPicPr>
          <p:nvPr>
            <p:ph type="pic" sz="quarter" idx="10"/>
          </p:nvPr>
        </p:nvPicPr>
        <p:blipFill>
          <a:blip r:embed="rId3"/>
          <a:srcRect l="16262" r="16262"/>
          <a:stretch>
            <a:fillRect/>
          </a:stretch>
        </p:blipFill>
        <p:spPr bwMode="auto">
          <a:xfrm>
            <a:off x="-1387" y="394252"/>
            <a:ext cx="4107750" cy="6087079"/>
          </a:xfrm>
          <a:prstGeom prst="rect">
            <a:avLst/>
          </a:prstGeom>
          <a:noFill/>
        </p:spPr>
      </p:pic>
      <p:sp>
        <p:nvSpPr>
          <p:cNvPr id="10" name="Rectangle 9"/>
          <p:cNvSpPr/>
          <p:nvPr/>
        </p:nvSpPr>
        <p:spPr>
          <a:xfrm>
            <a:off x="4323127" y="955523"/>
            <a:ext cx="7285537" cy="1107996"/>
          </a:xfrm>
          <a:prstGeom prst="rect">
            <a:avLst/>
          </a:prstGeom>
        </p:spPr>
        <p:txBody>
          <a:bodyPr wrap="square">
            <a:spAutoFit/>
          </a:bodyPr>
          <a:lstStyle/>
          <a:p>
            <a:r>
              <a:rPr lang="pt-PT" sz="2200" dirty="0">
                <a:solidFill>
                  <a:schemeClr val="tx1">
                    <a:lumMod val="60000"/>
                    <a:lumOff val="40000"/>
                  </a:schemeClr>
                </a:solidFill>
              </a:rPr>
              <a:t>Nesta secção, analisamos as causas do aumento das emissões de CO2 nas cidades e a importância da aplicação de modelos de economia circular para as reduzir.</a:t>
            </a:r>
            <a:endParaRPr lang="bg-BG" sz="2200" dirty="0">
              <a:solidFill>
                <a:schemeClr val="tx1">
                  <a:lumMod val="60000"/>
                  <a:lumOff val="40000"/>
                </a:schemeClr>
              </a:solidFill>
            </a:endParaRPr>
          </a:p>
        </p:txBody>
      </p:sp>
      <p:sp>
        <p:nvSpPr>
          <p:cNvPr id="11" name="Rectangle 10"/>
          <p:cNvSpPr/>
          <p:nvPr/>
        </p:nvSpPr>
        <p:spPr>
          <a:xfrm>
            <a:off x="4323128" y="2155852"/>
            <a:ext cx="7285537" cy="3477875"/>
          </a:xfrm>
          <a:prstGeom prst="rect">
            <a:avLst/>
          </a:prstGeom>
        </p:spPr>
        <p:txBody>
          <a:bodyPr wrap="square">
            <a:spAutoFit/>
          </a:bodyPr>
          <a:lstStyle/>
          <a:p>
            <a:r>
              <a:rPr lang="pt-PT" sz="2200" b="1" dirty="0">
                <a:solidFill>
                  <a:schemeClr val="bg1"/>
                </a:solidFill>
              </a:rPr>
              <a:t>Quais são os principais desafios das cidades e comunidades sustentáveis? </a:t>
            </a:r>
            <a:r>
              <a:rPr lang="pt-PT" sz="2200" dirty="0">
                <a:solidFill>
                  <a:schemeClr val="bg1"/>
                </a:solidFill>
              </a:rPr>
              <a:t>Transformar o modelo linear de desenvolvimento num modelo circular!</a:t>
            </a:r>
          </a:p>
          <a:p>
            <a:r>
              <a:rPr lang="pt-PT" sz="2200" b="1" dirty="0">
                <a:solidFill>
                  <a:schemeClr val="bg1"/>
                </a:solidFill>
              </a:rPr>
              <a:t>Quais são os elementos-chave da circularidade?</a:t>
            </a:r>
          </a:p>
          <a:p>
            <a:r>
              <a:rPr lang="pt-PT" sz="2200" dirty="0">
                <a:solidFill>
                  <a:schemeClr val="bg1"/>
                </a:solidFill>
              </a:rPr>
              <a:t>Renovabilidade</a:t>
            </a:r>
          </a:p>
          <a:p>
            <a:r>
              <a:rPr lang="pt-PT" sz="2200" dirty="0">
                <a:solidFill>
                  <a:schemeClr val="bg1"/>
                </a:solidFill>
              </a:rPr>
              <a:t>Eficiência de recursos</a:t>
            </a:r>
          </a:p>
          <a:p>
            <a:r>
              <a:rPr lang="pt-PT" sz="2200" dirty="0">
                <a:solidFill>
                  <a:schemeClr val="bg1"/>
                </a:solidFill>
              </a:rPr>
              <a:t>Prolongamento da vida útil do produto</a:t>
            </a:r>
          </a:p>
          <a:p>
            <a:r>
              <a:rPr lang="pt-PT" sz="2200" dirty="0">
                <a:solidFill>
                  <a:schemeClr val="bg1"/>
                </a:solidFill>
              </a:rPr>
              <a:t>Produto como um serviço</a:t>
            </a:r>
          </a:p>
          <a:p>
            <a:r>
              <a:rPr lang="pt-PT" sz="2200" dirty="0">
                <a:solidFill>
                  <a:schemeClr val="bg1"/>
                </a:solidFill>
              </a:rPr>
              <a:t>Plataformas de partilha</a:t>
            </a:r>
          </a:p>
          <a:p>
            <a:r>
              <a:rPr lang="pt-PT" sz="2200" dirty="0">
                <a:solidFill>
                  <a:schemeClr val="bg1"/>
                </a:solidFill>
              </a:rPr>
              <a:t>ZERO RESÍDUOS</a:t>
            </a:r>
            <a:endParaRPr lang="en-US" sz="2200" dirty="0">
              <a:solidFill>
                <a:schemeClr val="bg1"/>
              </a:solidFill>
            </a:endParaRPr>
          </a:p>
        </p:txBody>
      </p:sp>
    </p:spTree>
    <p:extLst>
      <p:ext uri="{BB962C8B-B14F-4D97-AF65-F5344CB8AC3E}">
        <p14:creationId xmlns:p14="http://schemas.microsoft.com/office/powerpoint/2010/main" val="3993980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085113" y="1398699"/>
            <a:ext cx="6636487" cy="1754326"/>
          </a:xfrm>
          <a:prstGeom prst="rect">
            <a:avLst/>
          </a:prstGeom>
          <a:solidFill>
            <a:schemeClr val="accent4">
              <a:lumMod val="75000"/>
            </a:schemeClr>
          </a:solidFill>
        </p:spPr>
        <p:txBody>
          <a:bodyPr wrap="square" lIns="91440" tIns="45720" rIns="91440" bIns="45720" rtlCol="0" anchor="t">
            <a:spAutoFit/>
          </a:bodyPr>
          <a:lstStyle/>
          <a:p>
            <a:pPr algn="just" eaLnBrk="0" fontAlgn="base" hangingPunct="0"/>
            <a:r>
              <a:rPr lang="pt-PT" dirty="0">
                <a:solidFill>
                  <a:schemeClr val="bg1"/>
                </a:solidFill>
              </a:rPr>
              <a:t>O metabolismo urbano é um modelo que fornece um ponto de vista unificado ou holístico para englobar todas as atividades de uma cidade num único modelo. Ao considerar a cidade como um organismo que consome recursos e produz resíduos, podemos encontrar formas de melhorar a utilização dos recursos e reduzir o impacto ambiental.  </a:t>
            </a:r>
            <a:endParaRPr lang="bg-BG" dirty="0">
              <a:solidFill>
                <a:schemeClr val="bg1"/>
              </a:solidFill>
              <a:cs typeface="Arial" pitchFamily="34" charset="0"/>
            </a:endParaRPr>
          </a:p>
        </p:txBody>
      </p:sp>
      <p:sp>
        <p:nvSpPr>
          <p:cNvPr id="2" name="Marcador de Posição do Texto 1">
            <a:extLst>
              <a:ext uri="{FF2B5EF4-FFF2-40B4-BE49-F238E27FC236}">
                <a16:creationId xmlns:a16="http://schemas.microsoft.com/office/drawing/2014/main" id="{C3DBDB17-2CF4-45D7-8202-DE55E9AFC50F}"/>
              </a:ext>
            </a:extLst>
          </p:cNvPr>
          <p:cNvSpPr>
            <a:spLocks noGrp="1"/>
          </p:cNvSpPr>
          <p:nvPr>
            <p:ph type="body" sz="quarter" idx="10"/>
          </p:nvPr>
        </p:nvSpPr>
        <p:spPr>
          <a:xfrm>
            <a:off x="1085113" y="314291"/>
            <a:ext cx="10707294" cy="481677"/>
          </a:xfrm>
        </p:spPr>
        <p:txBody>
          <a:bodyPr/>
          <a:lstStyle/>
          <a:p>
            <a:r>
              <a:rPr lang="pt-PT" dirty="0"/>
              <a:t>Elementos-chave, desafios e oportunidades do ODS11</a:t>
            </a:r>
          </a:p>
        </p:txBody>
      </p:sp>
      <p:grpSp>
        <p:nvGrpSpPr>
          <p:cNvPr id="3" name="Group 2"/>
          <p:cNvGrpSpPr>
            <a:grpSpLocks/>
          </p:cNvGrpSpPr>
          <p:nvPr/>
        </p:nvGrpSpPr>
        <p:grpSpPr bwMode="auto">
          <a:xfrm>
            <a:off x="3091918" y="3560232"/>
            <a:ext cx="7087779" cy="3215617"/>
            <a:chOff x="4299" y="-4031"/>
            <a:chExt cx="11903" cy="8036"/>
          </a:xfrm>
        </p:grpSpPr>
        <p:pic>
          <p:nvPicPr>
            <p:cNvPr id="53251" name="Picture 3"/>
            <p:cNvPicPr>
              <a:picLocks noChangeAspect="1" noChangeArrowheads="1"/>
            </p:cNvPicPr>
            <p:nvPr/>
          </p:nvPicPr>
          <p:blipFill>
            <a:blip r:embed="rId2"/>
            <a:srcRect/>
            <a:stretch>
              <a:fillRect/>
            </a:stretch>
          </p:blipFill>
          <p:spPr bwMode="auto">
            <a:xfrm>
              <a:off x="4299" y="-4031"/>
              <a:ext cx="10769" cy="7165"/>
            </a:xfrm>
            <a:prstGeom prst="rect">
              <a:avLst/>
            </a:prstGeom>
            <a:noFill/>
          </p:spPr>
        </p:pic>
        <p:pic>
          <p:nvPicPr>
            <p:cNvPr id="53252" name="Picture 4"/>
            <p:cNvPicPr>
              <a:picLocks noChangeAspect="1" noChangeArrowheads="1"/>
            </p:cNvPicPr>
            <p:nvPr/>
          </p:nvPicPr>
          <p:blipFill>
            <a:blip r:embed="rId3"/>
            <a:srcRect/>
            <a:stretch>
              <a:fillRect/>
            </a:stretch>
          </p:blipFill>
          <p:spPr bwMode="auto">
            <a:xfrm>
              <a:off x="12737" y="2349"/>
              <a:ext cx="1600" cy="1656"/>
            </a:xfrm>
            <a:prstGeom prst="rect">
              <a:avLst/>
            </a:prstGeom>
            <a:noFill/>
          </p:spPr>
        </p:pic>
        <p:pic>
          <p:nvPicPr>
            <p:cNvPr id="53253" name="Picture 5"/>
            <p:cNvPicPr>
              <a:picLocks noChangeAspect="1" noChangeArrowheads="1"/>
            </p:cNvPicPr>
            <p:nvPr/>
          </p:nvPicPr>
          <p:blipFill>
            <a:blip r:embed="rId4"/>
            <a:srcRect/>
            <a:stretch>
              <a:fillRect/>
            </a:stretch>
          </p:blipFill>
          <p:spPr bwMode="auto">
            <a:xfrm>
              <a:off x="14880" y="2502"/>
              <a:ext cx="1322" cy="1391"/>
            </a:xfrm>
            <a:prstGeom prst="rect">
              <a:avLst/>
            </a:prstGeom>
            <a:noFill/>
          </p:spPr>
        </p:pic>
      </p:grpSp>
      <p:pic>
        <p:nvPicPr>
          <p:cNvPr id="53254" name="Picture 6"/>
          <p:cNvPicPr>
            <a:picLocks noChangeAspect="1" noChangeArrowheads="1"/>
          </p:cNvPicPr>
          <p:nvPr/>
        </p:nvPicPr>
        <p:blipFill>
          <a:blip r:embed="rId5"/>
          <a:srcRect/>
          <a:stretch>
            <a:fillRect/>
          </a:stretch>
        </p:blipFill>
        <p:spPr bwMode="auto">
          <a:xfrm>
            <a:off x="901222" y="4458234"/>
            <a:ext cx="989012" cy="627063"/>
          </a:xfrm>
          <a:prstGeom prst="rect">
            <a:avLst/>
          </a:prstGeom>
          <a:noFill/>
        </p:spPr>
      </p:pic>
      <p:pic>
        <p:nvPicPr>
          <p:cNvPr id="53255" name="Picture 7"/>
          <p:cNvPicPr>
            <a:picLocks noChangeAspect="1" noChangeArrowheads="1"/>
          </p:cNvPicPr>
          <p:nvPr/>
        </p:nvPicPr>
        <p:blipFill>
          <a:blip r:embed="rId6"/>
          <a:srcRect/>
          <a:stretch>
            <a:fillRect/>
          </a:stretch>
        </p:blipFill>
        <p:spPr bwMode="auto">
          <a:xfrm>
            <a:off x="2042911" y="4471201"/>
            <a:ext cx="334963" cy="515938"/>
          </a:xfrm>
          <a:prstGeom prst="rect">
            <a:avLst/>
          </a:prstGeom>
          <a:noFill/>
        </p:spPr>
      </p:pic>
      <p:pic>
        <p:nvPicPr>
          <p:cNvPr id="53256" name="Picture 8"/>
          <p:cNvPicPr>
            <a:picLocks noChangeAspect="1" noChangeArrowheads="1"/>
          </p:cNvPicPr>
          <p:nvPr/>
        </p:nvPicPr>
        <p:blipFill>
          <a:blip r:embed="rId7"/>
          <a:srcRect/>
          <a:stretch>
            <a:fillRect/>
          </a:stretch>
        </p:blipFill>
        <p:spPr bwMode="auto">
          <a:xfrm>
            <a:off x="2603261" y="4404966"/>
            <a:ext cx="268287" cy="592138"/>
          </a:xfrm>
          <a:prstGeom prst="rect">
            <a:avLst/>
          </a:prstGeom>
          <a:noFill/>
        </p:spPr>
      </p:pic>
      <p:grpSp>
        <p:nvGrpSpPr>
          <p:cNvPr id="4" name="Group 9"/>
          <p:cNvGrpSpPr>
            <a:grpSpLocks/>
          </p:cNvGrpSpPr>
          <p:nvPr/>
        </p:nvGrpSpPr>
        <p:grpSpPr bwMode="auto">
          <a:xfrm>
            <a:off x="10201963" y="4154788"/>
            <a:ext cx="1417637" cy="868363"/>
            <a:chOff x="16327" y="4800"/>
            <a:chExt cx="2233" cy="1368"/>
          </a:xfrm>
        </p:grpSpPr>
        <p:pic>
          <p:nvPicPr>
            <p:cNvPr id="53258" name="Picture 10"/>
            <p:cNvPicPr>
              <a:picLocks noChangeAspect="1" noChangeArrowheads="1"/>
            </p:cNvPicPr>
            <p:nvPr/>
          </p:nvPicPr>
          <p:blipFill>
            <a:blip r:embed="rId8"/>
            <a:srcRect/>
            <a:stretch>
              <a:fillRect/>
            </a:stretch>
          </p:blipFill>
          <p:spPr bwMode="auto">
            <a:xfrm>
              <a:off x="16327" y="4800"/>
              <a:ext cx="2233" cy="1357"/>
            </a:xfrm>
            <a:prstGeom prst="rect">
              <a:avLst/>
            </a:prstGeom>
            <a:noFill/>
          </p:spPr>
        </p:pic>
        <p:grpSp>
          <p:nvGrpSpPr>
            <p:cNvPr id="5" name="Group 11"/>
            <p:cNvGrpSpPr>
              <a:grpSpLocks/>
            </p:cNvGrpSpPr>
            <p:nvPr/>
          </p:nvGrpSpPr>
          <p:grpSpPr bwMode="auto">
            <a:xfrm>
              <a:off x="16717" y="6161"/>
              <a:ext cx="1461" cy="2"/>
              <a:chOff x="16717" y="6161"/>
              <a:chExt cx="1461" cy="2"/>
            </a:xfrm>
          </p:grpSpPr>
          <p:sp>
            <p:nvSpPr>
              <p:cNvPr id="53260" name="Freeform 12"/>
              <p:cNvSpPr>
                <a:spLocks/>
              </p:cNvSpPr>
              <p:nvPr/>
            </p:nvSpPr>
            <p:spPr bwMode="auto">
              <a:xfrm>
                <a:off x="16717" y="6161"/>
                <a:ext cx="1461" cy="2"/>
              </a:xfrm>
              <a:custGeom>
                <a:avLst/>
                <a:gdLst/>
                <a:ahLst/>
                <a:cxnLst>
                  <a:cxn ang="0">
                    <a:pos x="0" y="0"/>
                  </a:cxn>
                  <a:cxn ang="0">
                    <a:pos x="1460" y="0"/>
                  </a:cxn>
                </a:cxnLst>
                <a:rect l="0" t="0" r="r" b="b"/>
                <a:pathLst>
                  <a:path w="1461">
                    <a:moveTo>
                      <a:pt x="0" y="0"/>
                    </a:moveTo>
                    <a:lnTo>
                      <a:pt x="1460" y="0"/>
                    </a:lnTo>
                  </a:path>
                </a:pathLst>
              </a:custGeom>
              <a:noFill/>
              <a:ln w="8835">
                <a:solidFill>
                  <a:srgbClr val="282828"/>
                </a:solidFill>
                <a:round/>
                <a:headEnd/>
                <a:tailEnd/>
              </a:ln>
            </p:spPr>
            <p:txBody>
              <a:bodyPr vert="horz" wrap="square" lIns="91440" tIns="45720" rIns="91440" bIns="45720" numCol="1" anchor="t" anchorCtr="0" compatLnSpc="1">
                <a:prstTxWarp prst="textNoShape">
                  <a:avLst/>
                </a:prstTxWarp>
              </a:bodyPr>
              <a:lstStyle/>
              <a:p>
                <a:endParaRPr lang="bg-BG"/>
              </a:p>
            </p:txBody>
          </p:sp>
        </p:grpSp>
      </p:grpSp>
      <p:sp>
        <p:nvSpPr>
          <p:cNvPr id="19" name="TextBox 18"/>
          <p:cNvSpPr txBox="1"/>
          <p:nvPr/>
        </p:nvSpPr>
        <p:spPr>
          <a:xfrm>
            <a:off x="2395630" y="4669654"/>
            <a:ext cx="696288" cy="200055"/>
          </a:xfrm>
          <a:prstGeom prst="rect">
            <a:avLst/>
          </a:prstGeom>
          <a:noFill/>
        </p:spPr>
        <p:txBody>
          <a:bodyPr wrap="square" rtlCol="0">
            <a:spAutoFit/>
          </a:bodyPr>
          <a:lstStyle/>
          <a:p>
            <a:r>
              <a:rPr lang="en-US" sz="700" dirty="0">
                <a:solidFill>
                  <a:srgbClr val="000000"/>
                </a:solidFill>
              </a:rPr>
              <a:t>NATURAL GAS</a:t>
            </a:r>
            <a:endParaRPr lang="bg-BG" sz="700" dirty="0">
              <a:solidFill>
                <a:srgbClr val="000000"/>
              </a:solidFill>
            </a:endParaRPr>
          </a:p>
        </p:txBody>
      </p:sp>
      <p:sp>
        <p:nvSpPr>
          <p:cNvPr id="20" name="TextBox 19"/>
          <p:cNvSpPr txBox="1"/>
          <p:nvPr/>
        </p:nvSpPr>
        <p:spPr>
          <a:xfrm>
            <a:off x="9062614" y="4531155"/>
            <a:ext cx="1184226" cy="307777"/>
          </a:xfrm>
          <a:prstGeom prst="rect">
            <a:avLst/>
          </a:prstGeom>
          <a:noFill/>
        </p:spPr>
        <p:txBody>
          <a:bodyPr wrap="square" rtlCol="0">
            <a:spAutoFit/>
          </a:bodyPr>
          <a:lstStyle/>
          <a:p>
            <a:r>
              <a:rPr lang="en-US" sz="1400" b="1" i="1" dirty="0">
                <a:solidFill>
                  <a:srgbClr val="000000"/>
                </a:solidFill>
                <a:latin typeface="Segoe UI Semibold" pitchFamily="34" charset="0"/>
                <a:cs typeface="Segoe UI Semibold" pitchFamily="34" charset="0"/>
              </a:rPr>
              <a:t>emissions</a:t>
            </a:r>
            <a:endParaRPr lang="bg-BG" sz="1400" b="1" i="1" dirty="0">
              <a:solidFill>
                <a:srgbClr val="000000"/>
              </a:solidFill>
              <a:latin typeface="Segoe UI Semibold" pitchFamily="34" charset="0"/>
              <a:cs typeface="Segoe UI Semibold" pitchFamily="34" charset="0"/>
            </a:endParaRPr>
          </a:p>
        </p:txBody>
      </p:sp>
      <p:sp>
        <p:nvSpPr>
          <p:cNvPr id="53263" name="Rectangle 15"/>
          <p:cNvSpPr>
            <a:spLocks noChangeArrowheads="1"/>
          </p:cNvSpPr>
          <p:nvPr/>
        </p:nvSpPr>
        <p:spPr bwMode="auto">
          <a:xfrm>
            <a:off x="-356049"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53264" name="Rectangle 16"/>
          <p:cNvSpPr>
            <a:spLocks noChangeArrowheads="1"/>
          </p:cNvSpPr>
          <p:nvPr/>
        </p:nvSpPr>
        <p:spPr bwMode="auto">
          <a:xfrm>
            <a:off x="1085113" y="920052"/>
            <a:ext cx="10375368"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buClrTx/>
              <a:buSzTx/>
              <a:buFontTx/>
              <a:buNone/>
              <a:tabLst/>
            </a:pPr>
            <a:r>
              <a:rPr lang="pt-PT" sz="2400" b="1" dirty="0">
                <a:solidFill>
                  <a:srgbClr val="354F92"/>
                </a:solidFill>
                <a:latin typeface="Calibri"/>
                <a:ea typeface="Arial" pitchFamily="34" charset="0"/>
                <a:cs typeface="Times New Roman"/>
              </a:rPr>
              <a:t>Principal desafio: Metabolismo urbano com emissões baseadas no consumo</a:t>
            </a:r>
            <a:endParaRPr lang="en-US" sz="2400" b="1" i="0" u="none" strike="noStrike" cap="none" normalizeH="0" baseline="0" dirty="0">
              <a:ln>
                <a:noFill/>
              </a:ln>
              <a:solidFill>
                <a:srgbClr val="354F92"/>
              </a:solidFill>
              <a:effectLst/>
              <a:latin typeface="Calibri"/>
              <a:cs typeface="Times New Roman"/>
            </a:endParaRPr>
          </a:p>
        </p:txBody>
      </p:sp>
      <p:sp>
        <p:nvSpPr>
          <p:cNvPr id="25" name="TextBox 24"/>
          <p:cNvSpPr txBox="1"/>
          <p:nvPr/>
        </p:nvSpPr>
        <p:spPr>
          <a:xfrm>
            <a:off x="8731104" y="5317874"/>
            <a:ext cx="1136695" cy="738664"/>
          </a:xfrm>
          <a:prstGeom prst="rect">
            <a:avLst/>
          </a:prstGeom>
          <a:noFill/>
        </p:spPr>
        <p:txBody>
          <a:bodyPr wrap="square" rtlCol="0">
            <a:spAutoFit/>
          </a:bodyPr>
          <a:lstStyle/>
          <a:p>
            <a:r>
              <a:rPr lang="en-US" sz="1400" b="1" i="1" dirty="0">
                <a:solidFill>
                  <a:srgbClr val="000000"/>
                </a:solidFill>
                <a:latin typeface="Segoe UI Semibold" pitchFamily="34" charset="0"/>
                <a:cs typeface="Segoe UI Semibold" pitchFamily="34" charset="0"/>
              </a:rPr>
              <a:t>Organic &amp; </a:t>
            </a:r>
            <a:r>
              <a:rPr lang="en-US" sz="1400" b="1" i="1" dirty="0" err="1">
                <a:solidFill>
                  <a:srgbClr val="000000"/>
                </a:solidFill>
                <a:latin typeface="Segoe UI Semibold" pitchFamily="34" charset="0"/>
                <a:cs typeface="Segoe UI Semibold" pitchFamily="34" charset="0"/>
              </a:rPr>
              <a:t>inorgangic</a:t>
            </a:r>
            <a:r>
              <a:rPr lang="en-US" sz="1400" b="1" i="1" dirty="0">
                <a:solidFill>
                  <a:srgbClr val="000000"/>
                </a:solidFill>
                <a:latin typeface="Segoe UI Semibold" pitchFamily="34" charset="0"/>
                <a:cs typeface="Segoe UI Semibold" pitchFamily="34" charset="0"/>
              </a:rPr>
              <a:t> waste</a:t>
            </a:r>
            <a:endParaRPr lang="bg-BG" sz="1400" b="1" i="1" dirty="0">
              <a:solidFill>
                <a:srgbClr val="000000"/>
              </a:solidFill>
              <a:latin typeface="Segoe UI Semibold" pitchFamily="34" charset="0"/>
              <a:cs typeface="Segoe UI Semibold" pitchFamily="34" charset="0"/>
            </a:endParaRPr>
          </a:p>
        </p:txBody>
      </p:sp>
      <p:sp>
        <p:nvSpPr>
          <p:cNvPr id="35841" name="Rectangle 1"/>
          <p:cNvSpPr>
            <a:spLocks noChangeArrowheads="1"/>
          </p:cNvSpPr>
          <p:nvPr/>
        </p:nvSpPr>
        <p:spPr bwMode="auto">
          <a:xfrm>
            <a:off x="7836802" y="1409902"/>
            <a:ext cx="3623679" cy="1754326"/>
          </a:xfrm>
          <a:prstGeom prst="rect">
            <a:avLst/>
          </a:prstGeom>
          <a:solidFill>
            <a:srgbClr val="CC99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buClrTx/>
              <a:buSzTx/>
              <a:buFontTx/>
              <a:buNone/>
              <a:tabLst/>
            </a:pPr>
            <a:r>
              <a:rPr kumimoji="0" lang="pt-PT" i="0" u="none" strike="noStrike" cap="none" normalizeH="0" baseline="0" dirty="0">
                <a:ln>
                  <a:noFill/>
                </a:ln>
                <a:solidFill>
                  <a:schemeClr val="bg1"/>
                </a:solidFill>
                <a:effectLst/>
                <a:ea typeface="Calibri" pitchFamily="34" charset="0"/>
                <a:cs typeface="Times New Roman"/>
              </a:rPr>
              <a:t>As cidades continuam a ter sobretudo um metabolismo linear, em que os recursos que entram na cidade a deixam novamente sob a forma de resíduos sólidos, líquidos e aéreos.</a:t>
            </a:r>
            <a:endParaRPr lang="pt-BR" dirty="0">
              <a:solidFill>
                <a:schemeClr val="bg1"/>
              </a:solidFill>
              <a:cs typeface="Calibri"/>
            </a:endParaRPr>
          </a:p>
        </p:txBody>
      </p:sp>
      <p:sp>
        <p:nvSpPr>
          <p:cNvPr id="6" name="CuadroTexto 5">
            <a:extLst>
              <a:ext uri="{FF2B5EF4-FFF2-40B4-BE49-F238E27FC236}">
                <a16:creationId xmlns:a16="http://schemas.microsoft.com/office/drawing/2014/main" id="{1C0F3E78-CBEC-B29D-D53C-737FEEA86715}"/>
              </a:ext>
            </a:extLst>
          </p:cNvPr>
          <p:cNvSpPr txBox="1"/>
          <p:nvPr/>
        </p:nvSpPr>
        <p:spPr>
          <a:xfrm>
            <a:off x="3552578" y="4331703"/>
            <a:ext cx="1365887" cy="307777"/>
          </a:xfrm>
          <a:prstGeom prst="rect">
            <a:avLst/>
          </a:prstGeom>
          <a:solidFill>
            <a:schemeClr val="bg1"/>
          </a:solidFill>
        </p:spPr>
        <p:txBody>
          <a:bodyPr wrap="none" rtlCol="0">
            <a:spAutoFit/>
          </a:bodyPr>
          <a:lstStyle/>
          <a:p>
            <a:r>
              <a:rPr lang="pt-PT" sz="1400" dirty="0">
                <a:solidFill>
                  <a:srgbClr val="000000"/>
                </a:solidFill>
              </a:rPr>
              <a:t>Bens/ alimentos</a:t>
            </a:r>
          </a:p>
        </p:txBody>
      </p:sp>
      <p:sp>
        <p:nvSpPr>
          <p:cNvPr id="7" name="CuadroTexto 6">
            <a:extLst>
              <a:ext uri="{FF2B5EF4-FFF2-40B4-BE49-F238E27FC236}">
                <a16:creationId xmlns:a16="http://schemas.microsoft.com/office/drawing/2014/main" id="{6E04C04B-1E0D-44D0-129E-DC4F08CB90CB}"/>
              </a:ext>
            </a:extLst>
          </p:cNvPr>
          <p:cNvSpPr txBox="1"/>
          <p:nvPr/>
        </p:nvSpPr>
        <p:spPr>
          <a:xfrm>
            <a:off x="8222852" y="4125768"/>
            <a:ext cx="1365887" cy="523220"/>
          </a:xfrm>
          <a:prstGeom prst="rect">
            <a:avLst/>
          </a:prstGeom>
          <a:solidFill>
            <a:schemeClr val="bg1"/>
          </a:solidFill>
        </p:spPr>
        <p:txBody>
          <a:bodyPr wrap="square" rtlCol="0">
            <a:spAutoFit/>
          </a:bodyPr>
          <a:lstStyle/>
          <a:p>
            <a:r>
              <a:rPr lang="pt-PT" sz="1400" dirty="0">
                <a:solidFill>
                  <a:srgbClr val="000000"/>
                </a:solidFill>
              </a:rPr>
              <a:t>Bens/ alimentos produzidos</a:t>
            </a:r>
          </a:p>
        </p:txBody>
      </p:sp>
      <p:sp>
        <p:nvSpPr>
          <p:cNvPr id="8" name="CuadroTexto 7">
            <a:extLst>
              <a:ext uri="{FF2B5EF4-FFF2-40B4-BE49-F238E27FC236}">
                <a16:creationId xmlns:a16="http://schemas.microsoft.com/office/drawing/2014/main" id="{A7819073-3349-FB7D-A6AE-17240B03B703}"/>
              </a:ext>
            </a:extLst>
          </p:cNvPr>
          <p:cNvSpPr txBox="1"/>
          <p:nvPr/>
        </p:nvSpPr>
        <p:spPr>
          <a:xfrm>
            <a:off x="9129401" y="4572395"/>
            <a:ext cx="980237" cy="307777"/>
          </a:xfrm>
          <a:prstGeom prst="rect">
            <a:avLst/>
          </a:prstGeom>
          <a:solidFill>
            <a:schemeClr val="bg1"/>
          </a:solidFill>
        </p:spPr>
        <p:txBody>
          <a:bodyPr wrap="square" rtlCol="0">
            <a:spAutoFit/>
          </a:bodyPr>
          <a:lstStyle/>
          <a:p>
            <a:r>
              <a:rPr lang="pt-PT" sz="1400" dirty="0">
                <a:solidFill>
                  <a:srgbClr val="000000"/>
                </a:solidFill>
              </a:rPr>
              <a:t>Emissões </a:t>
            </a:r>
          </a:p>
        </p:txBody>
      </p:sp>
      <p:sp>
        <p:nvSpPr>
          <p:cNvPr id="9" name="CuadroTexto 8">
            <a:extLst>
              <a:ext uri="{FF2B5EF4-FFF2-40B4-BE49-F238E27FC236}">
                <a16:creationId xmlns:a16="http://schemas.microsoft.com/office/drawing/2014/main" id="{64823E9F-F9ED-46B5-2002-E82C2DC81A38}"/>
              </a:ext>
            </a:extLst>
          </p:cNvPr>
          <p:cNvSpPr txBox="1"/>
          <p:nvPr/>
        </p:nvSpPr>
        <p:spPr>
          <a:xfrm>
            <a:off x="8805860" y="5342743"/>
            <a:ext cx="1136695" cy="738664"/>
          </a:xfrm>
          <a:prstGeom prst="rect">
            <a:avLst/>
          </a:prstGeom>
          <a:solidFill>
            <a:schemeClr val="bg1"/>
          </a:solidFill>
        </p:spPr>
        <p:txBody>
          <a:bodyPr wrap="square" rtlCol="0">
            <a:spAutoFit/>
          </a:bodyPr>
          <a:lstStyle/>
          <a:p>
            <a:r>
              <a:rPr lang="pt-PT" sz="1400" dirty="0">
                <a:solidFill>
                  <a:srgbClr val="000000"/>
                </a:solidFill>
              </a:rPr>
              <a:t>Resíduos orgânicos e inorgânicos</a:t>
            </a:r>
          </a:p>
        </p:txBody>
      </p:sp>
      <p:sp>
        <p:nvSpPr>
          <p:cNvPr id="10" name="CuadroTexto 9">
            <a:extLst>
              <a:ext uri="{FF2B5EF4-FFF2-40B4-BE49-F238E27FC236}">
                <a16:creationId xmlns:a16="http://schemas.microsoft.com/office/drawing/2014/main" id="{1CEC988A-B07D-D287-7D1F-4F616DB6371D}"/>
              </a:ext>
            </a:extLst>
          </p:cNvPr>
          <p:cNvSpPr txBox="1"/>
          <p:nvPr/>
        </p:nvSpPr>
        <p:spPr>
          <a:xfrm>
            <a:off x="3098705" y="4915843"/>
            <a:ext cx="772134" cy="307777"/>
          </a:xfrm>
          <a:prstGeom prst="rect">
            <a:avLst/>
          </a:prstGeom>
          <a:solidFill>
            <a:schemeClr val="bg1"/>
          </a:solidFill>
        </p:spPr>
        <p:txBody>
          <a:bodyPr wrap="none" rtlCol="0">
            <a:spAutoFit/>
          </a:bodyPr>
          <a:lstStyle/>
          <a:p>
            <a:r>
              <a:rPr lang="pt-PT" sz="1400" dirty="0">
                <a:solidFill>
                  <a:srgbClr val="000000"/>
                </a:solidFill>
              </a:rPr>
              <a:t>Energia </a:t>
            </a:r>
          </a:p>
        </p:txBody>
      </p:sp>
      <p:sp>
        <p:nvSpPr>
          <p:cNvPr id="11" name="CuadroTexto 10">
            <a:extLst>
              <a:ext uri="{FF2B5EF4-FFF2-40B4-BE49-F238E27FC236}">
                <a16:creationId xmlns:a16="http://schemas.microsoft.com/office/drawing/2014/main" id="{B236A2BC-7269-C4B2-67C1-82B68C93B4E0}"/>
              </a:ext>
            </a:extLst>
          </p:cNvPr>
          <p:cNvSpPr txBox="1"/>
          <p:nvPr/>
        </p:nvSpPr>
        <p:spPr>
          <a:xfrm>
            <a:off x="3938003" y="5467067"/>
            <a:ext cx="595035" cy="307777"/>
          </a:xfrm>
          <a:prstGeom prst="rect">
            <a:avLst/>
          </a:prstGeom>
          <a:solidFill>
            <a:schemeClr val="bg1"/>
          </a:solidFill>
        </p:spPr>
        <p:txBody>
          <a:bodyPr wrap="none" rtlCol="0">
            <a:spAutoFit/>
          </a:bodyPr>
          <a:lstStyle/>
          <a:p>
            <a:r>
              <a:rPr lang="pt-PT" sz="1400" dirty="0">
                <a:solidFill>
                  <a:srgbClr val="000000"/>
                </a:solidFill>
              </a:rPr>
              <a:t>Água </a:t>
            </a:r>
          </a:p>
        </p:txBody>
      </p:sp>
    </p:spTree>
    <p:extLst>
      <p:ext uri="{BB962C8B-B14F-4D97-AF65-F5344CB8AC3E}">
        <p14:creationId xmlns:p14="http://schemas.microsoft.com/office/powerpoint/2010/main" val="626834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63" name="Rectangle 15"/>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31" name="TextBox 30"/>
          <p:cNvSpPr txBox="1"/>
          <p:nvPr/>
        </p:nvSpPr>
        <p:spPr>
          <a:xfrm>
            <a:off x="2415833" y="2879090"/>
            <a:ext cx="1292469"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goods/food</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3" name="TextBox 32"/>
          <p:cNvSpPr txBox="1"/>
          <p:nvPr/>
        </p:nvSpPr>
        <p:spPr>
          <a:xfrm>
            <a:off x="4833478" y="5289436"/>
            <a:ext cx="724476"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22 %</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5" name="TextBox 34"/>
          <p:cNvSpPr txBox="1"/>
          <p:nvPr/>
        </p:nvSpPr>
        <p:spPr>
          <a:xfrm>
            <a:off x="5125380" y="1719090"/>
            <a:ext cx="724476"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78 %</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1058" name="Rectangle 3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57354" name="Rectangle 10"/>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64" name="Rectangle 63"/>
          <p:cNvSpPr/>
          <p:nvPr/>
        </p:nvSpPr>
        <p:spPr>
          <a:xfrm>
            <a:off x="1085113" y="1880946"/>
            <a:ext cx="10456647" cy="1477328"/>
          </a:xfrm>
          <a:prstGeom prst="rect">
            <a:avLst/>
          </a:prstGeom>
          <a:solidFill>
            <a:schemeClr val="accent4">
              <a:lumMod val="75000"/>
            </a:schemeClr>
          </a:solidFill>
        </p:spPr>
        <p:txBody>
          <a:bodyPr wrap="square" lIns="91440" tIns="45720" rIns="91440" bIns="45720" anchor="t">
            <a:spAutoFit/>
          </a:bodyPr>
          <a:lstStyle/>
          <a:p>
            <a:r>
              <a:rPr lang="pt-PT" dirty="0">
                <a:solidFill>
                  <a:schemeClr val="bg1"/>
                </a:solidFill>
              </a:rPr>
              <a:t>O metabolismo urbano circular é um conceito que se refere às cidades que funcionam como organismos vivos que consomem, metabolizam e excretam, respiram, distribuem e se protegem. Uma povoação, para ser sustentável, deve </a:t>
            </a:r>
            <a:r>
              <a:rPr lang="en-US" dirty="0">
                <a:solidFill>
                  <a:schemeClr val="bg1"/>
                </a:solidFill>
              </a:rPr>
              <a:t>:</a:t>
            </a:r>
            <a:endParaRPr lang="en-US" dirty="0">
              <a:solidFill>
                <a:schemeClr val="bg1"/>
              </a:solidFill>
              <a:cs typeface="Calibri"/>
            </a:endParaRPr>
          </a:p>
          <a:p>
            <a:pPr marL="285750" indent="-285750">
              <a:buFont typeface="Wingdings" panose="05000000000000000000" pitchFamily="2" charset="2"/>
              <a:buChar char="Ø"/>
            </a:pPr>
            <a:r>
              <a:rPr lang="pt-PT" dirty="0">
                <a:solidFill>
                  <a:schemeClr val="bg1"/>
                </a:solidFill>
              </a:rPr>
              <a:t>Minimizar o fluxo de entrada de materiais e as emissões incorporadas</a:t>
            </a:r>
          </a:p>
          <a:p>
            <a:pPr marL="285750" indent="-285750">
              <a:buFont typeface="Wingdings" panose="05000000000000000000" pitchFamily="2" charset="2"/>
              <a:buChar char="Ø"/>
            </a:pPr>
            <a:r>
              <a:rPr lang="pt-PT" dirty="0">
                <a:solidFill>
                  <a:schemeClr val="bg1"/>
                </a:solidFill>
              </a:rPr>
              <a:t>Minimizar a utilização de energia e utilizar apenas energia renovável, para reduzir as emissões de GEE </a:t>
            </a:r>
            <a:endParaRPr lang="en-US" dirty="0">
              <a:solidFill>
                <a:schemeClr val="bg1"/>
              </a:solidFill>
              <a:cs typeface="Calibri"/>
            </a:endParaRPr>
          </a:p>
        </p:txBody>
      </p:sp>
      <p:sp>
        <p:nvSpPr>
          <p:cNvPr id="34" name="Rectangle 16"/>
          <p:cNvSpPr>
            <a:spLocks noChangeArrowheads="1"/>
          </p:cNvSpPr>
          <p:nvPr/>
        </p:nvSpPr>
        <p:spPr bwMode="auto">
          <a:xfrm>
            <a:off x="1042528" y="985940"/>
            <a:ext cx="1058532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pt-PT" sz="2400" b="1" dirty="0">
                <a:solidFill>
                  <a:srgbClr val="354F92"/>
                </a:solidFill>
              </a:rPr>
              <a:t>A chave para uma cidade sustentável e resiliente é aproveitar os resíduos como recursos. Isto resulta em ciclos de fluxo de recursos e num metabolismo circular</a:t>
            </a:r>
            <a:r>
              <a:rPr lang="en-US" sz="2400" b="1" dirty="0">
                <a:solidFill>
                  <a:srgbClr val="354F92"/>
                </a:solidFill>
              </a:rPr>
              <a:t>. </a:t>
            </a:r>
            <a:endParaRPr lang="en-US" sz="2400" b="1" dirty="0">
              <a:solidFill>
                <a:srgbClr val="354F92"/>
              </a:solidFill>
              <a:cs typeface="Calibri"/>
            </a:endParaRPr>
          </a:p>
        </p:txBody>
      </p:sp>
      <p:pic>
        <p:nvPicPr>
          <p:cNvPr id="11" name="Picture 10">
            <a:extLst>
              <a:ext uri="{FF2B5EF4-FFF2-40B4-BE49-F238E27FC236}">
                <a16:creationId xmlns:a16="http://schemas.microsoft.com/office/drawing/2014/main" id="{7C663C92-D854-3A40-2599-8878BD6AAA1E}"/>
              </a:ext>
            </a:extLst>
          </p:cNvPr>
          <p:cNvPicPr>
            <a:picLocks noChangeAspect="1"/>
          </p:cNvPicPr>
          <p:nvPr/>
        </p:nvPicPr>
        <p:blipFill rotWithShape="1">
          <a:blip r:embed="rId2"/>
          <a:srcRect r="5308"/>
          <a:stretch/>
        </p:blipFill>
        <p:spPr>
          <a:xfrm>
            <a:off x="3344066" y="3714213"/>
            <a:ext cx="5503869" cy="2626332"/>
          </a:xfrm>
          <a:prstGeom prst="rect">
            <a:avLst/>
          </a:prstGeom>
        </p:spPr>
      </p:pic>
      <p:sp>
        <p:nvSpPr>
          <p:cNvPr id="12" name="Marcador de Posição do Texto 1">
            <a:extLst>
              <a:ext uri="{FF2B5EF4-FFF2-40B4-BE49-F238E27FC236}">
                <a16:creationId xmlns:a16="http://schemas.microsoft.com/office/drawing/2014/main" id="{FB3F5E53-FEC1-C56C-C3AD-EF5D9AFCA278}"/>
              </a:ext>
            </a:extLst>
          </p:cNvPr>
          <p:cNvSpPr txBox="1">
            <a:spLocks/>
          </p:cNvSpPr>
          <p:nvPr/>
        </p:nvSpPr>
        <p:spPr>
          <a:xfrm>
            <a:off x="2915920" y="3977358"/>
            <a:ext cx="1438423" cy="649185"/>
          </a:xfrm>
          <a:prstGeom prst="rect">
            <a:avLst/>
          </a:prstGeom>
        </p:spPr>
        <p:txBody>
          <a:bodyPr anchor="ctr">
            <a:noAutofit/>
          </a:bodyPr>
          <a:lstStyle>
            <a:lvl1pPr marL="0" indent="0" algn="l" defTabSz="914400" rtl="0" eaLnBrk="1" latinLnBrk="0" hangingPunct="1">
              <a:lnSpc>
                <a:spcPts val="3240"/>
              </a:lnSpc>
              <a:spcBef>
                <a:spcPts val="0"/>
              </a:spcBef>
              <a:buFont typeface="Arial" panose="020B0604020202020204" pitchFamily="34" charset="0"/>
              <a:buNone/>
              <a:defRPr sz="3600" b="1" i="0" kern="1200">
                <a:solidFill>
                  <a:srgbClr val="EB7339"/>
                </a:solidFill>
                <a:latin typeface="Calibri" panose="020F0502020204030204" pitchFamily="34" charset="0"/>
                <a:ea typeface="+mn-ea"/>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rgbClr val="4D4D4D"/>
                </a:solidFill>
              </a:rPr>
              <a:t>bens/</a:t>
            </a:r>
            <a:r>
              <a:rPr lang="en-US" sz="1400" dirty="0" err="1">
                <a:solidFill>
                  <a:srgbClr val="4D4D4D"/>
                </a:solidFill>
              </a:rPr>
              <a:t>alimentos</a:t>
            </a:r>
            <a:endParaRPr lang="pt-PT" sz="1400" dirty="0">
              <a:solidFill>
                <a:srgbClr val="4D4D4D"/>
              </a:solidFill>
            </a:endParaRPr>
          </a:p>
        </p:txBody>
      </p:sp>
      <p:sp>
        <p:nvSpPr>
          <p:cNvPr id="13" name="Marcador de Posição do Texto 1">
            <a:extLst>
              <a:ext uri="{FF2B5EF4-FFF2-40B4-BE49-F238E27FC236}">
                <a16:creationId xmlns:a16="http://schemas.microsoft.com/office/drawing/2014/main" id="{6AE79728-F2E0-5D45-BABC-7CA51B922B17}"/>
              </a:ext>
            </a:extLst>
          </p:cNvPr>
          <p:cNvSpPr txBox="1">
            <a:spLocks/>
          </p:cNvSpPr>
          <p:nvPr/>
        </p:nvSpPr>
        <p:spPr>
          <a:xfrm>
            <a:off x="2415639" y="4879432"/>
            <a:ext cx="1292469" cy="649185"/>
          </a:xfrm>
          <a:prstGeom prst="rect">
            <a:avLst/>
          </a:prstGeom>
        </p:spPr>
        <p:txBody>
          <a:bodyPr anchor="ctr">
            <a:noAutofit/>
          </a:bodyPr>
          <a:lstStyle>
            <a:lvl1pPr marL="0" indent="0" algn="l" defTabSz="914400" rtl="0" eaLnBrk="1" latinLnBrk="0" hangingPunct="1">
              <a:lnSpc>
                <a:spcPts val="3240"/>
              </a:lnSpc>
              <a:spcBef>
                <a:spcPts val="0"/>
              </a:spcBef>
              <a:buFont typeface="Arial" panose="020B0604020202020204" pitchFamily="34" charset="0"/>
              <a:buNone/>
              <a:defRPr sz="3600" b="1" i="0" kern="1200">
                <a:solidFill>
                  <a:srgbClr val="EB7339"/>
                </a:solidFill>
                <a:latin typeface="Calibri" panose="020F0502020204030204" pitchFamily="34" charset="0"/>
                <a:ea typeface="+mn-ea"/>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400" dirty="0" err="1">
                <a:solidFill>
                  <a:srgbClr val="4D4D4D"/>
                </a:solidFill>
              </a:rPr>
              <a:t>energia</a:t>
            </a:r>
            <a:r>
              <a:rPr lang="en-US" sz="1400" dirty="0">
                <a:solidFill>
                  <a:srgbClr val="4D4D4D"/>
                </a:solidFill>
              </a:rPr>
              <a:t> </a:t>
            </a:r>
            <a:r>
              <a:rPr lang="en-US" sz="1400" dirty="0" err="1">
                <a:solidFill>
                  <a:srgbClr val="4D4D4D"/>
                </a:solidFill>
              </a:rPr>
              <a:t>renovável</a:t>
            </a:r>
            <a:endParaRPr lang="pt-PT" sz="1400" dirty="0">
              <a:solidFill>
                <a:srgbClr val="4D4D4D"/>
              </a:solidFill>
            </a:endParaRPr>
          </a:p>
        </p:txBody>
      </p:sp>
      <p:sp>
        <p:nvSpPr>
          <p:cNvPr id="15" name="Marcador de Posição do Texto 1">
            <a:extLst>
              <a:ext uri="{FF2B5EF4-FFF2-40B4-BE49-F238E27FC236}">
                <a16:creationId xmlns:a16="http://schemas.microsoft.com/office/drawing/2014/main" id="{17E007B1-343F-22BC-50B8-9626E73E66BB}"/>
              </a:ext>
            </a:extLst>
          </p:cNvPr>
          <p:cNvSpPr txBox="1">
            <a:spLocks/>
          </p:cNvSpPr>
          <p:nvPr/>
        </p:nvSpPr>
        <p:spPr>
          <a:xfrm>
            <a:off x="3061874" y="5686237"/>
            <a:ext cx="1292469" cy="649185"/>
          </a:xfrm>
          <a:prstGeom prst="rect">
            <a:avLst/>
          </a:prstGeom>
        </p:spPr>
        <p:txBody>
          <a:bodyPr anchor="ctr">
            <a:noAutofit/>
          </a:bodyPr>
          <a:lstStyle>
            <a:lvl1pPr marL="0" indent="0" algn="l" defTabSz="914400" rtl="0" eaLnBrk="1" latinLnBrk="0" hangingPunct="1">
              <a:lnSpc>
                <a:spcPts val="3240"/>
              </a:lnSpc>
              <a:spcBef>
                <a:spcPts val="0"/>
              </a:spcBef>
              <a:buFont typeface="Arial" panose="020B0604020202020204" pitchFamily="34" charset="0"/>
              <a:buNone/>
              <a:defRPr sz="3600" b="1" i="0" kern="1200">
                <a:solidFill>
                  <a:srgbClr val="EB7339"/>
                </a:solidFill>
                <a:latin typeface="Calibri" panose="020F0502020204030204" pitchFamily="34" charset="0"/>
                <a:ea typeface="+mn-ea"/>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400" dirty="0" err="1">
                <a:solidFill>
                  <a:srgbClr val="4D4D4D"/>
                </a:solidFill>
              </a:rPr>
              <a:t>água</a:t>
            </a:r>
            <a:endParaRPr lang="pt-PT" sz="1400" dirty="0">
              <a:solidFill>
                <a:srgbClr val="4D4D4D"/>
              </a:solidFill>
            </a:endParaRPr>
          </a:p>
        </p:txBody>
      </p:sp>
      <p:sp>
        <p:nvSpPr>
          <p:cNvPr id="16" name="Marcador de Posição do Texto 1">
            <a:extLst>
              <a:ext uri="{FF2B5EF4-FFF2-40B4-BE49-F238E27FC236}">
                <a16:creationId xmlns:a16="http://schemas.microsoft.com/office/drawing/2014/main" id="{3C0ABAB7-4E6E-E5B6-E5E1-83986E75372F}"/>
              </a:ext>
            </a:extLst>
          </p:cNvPr>
          <p:cNvSpPr txBox="1">
            <a:spLocks/>
          </p:cNvSpPr>
          <p:nvPr/>
        </p:nvSpPr>
        <p:spPr>
          <a:xfrm>
            <a:off x="8728156" y="3977358"/>
            <a:ext cx="2031284" cy="649185"/>
          </a:xfrm>
          <a:prstGeom prst="rect">
            <a:avLst/>
          </a:prstGeom>
        </p:spPr>
        <p:txBody>
          <a:bodyPr anchor="ctr">
            <a:noAutofit/>
          </a:bodyPr>
          <a:lstStyle>
            <a:lvl1pPr marL="0" indent="0" algn="l" defTabSz="914400" rtl="0" eaLnBrk="1" latinLnBrk="0" hangingPunct="1">
              <a:lnSpc>
                <a:spcPts val="3240"/>
              </a:lnSpc>
              <a:spcBef>
                <a:spcPts val="0"/>
              </a:spcBef>
              <a:buFont typeface="Arial" panose="020B0604020202020204" pitchFamily="34" charset="0"/>
              <a:buNone/>
              <a:defRPr sz="3600" b="1" i="0" kern="1200">
                <a:solidFill>
                  <a:srgbClr val="EB7339"/>
                </a:solidFill>
                <a:latin typeface="Calibri" panose="020F0502020204030204" pitchFamily="34" charset="0"/>
                <a:ea typeface="+mn-ea"/>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400" dirty="0">
                <a:solidFill>
                  <a:srgbClr val="4D4D4D"/>
                </a:solidFill>
              </a:rPr>
              <a:t>bens </a:t>
            </a:r>
            <a:r>
              <a:rPr lang="en-US" sz="1400" dirty="0" err="1">
                <a:solidFill>
                  <a:srgbClr val="4D4D4D"/>
                </a:solidFill>
              </a:rPr>
              <a:t>produzidos</a:t>
            </a:r>
            <a:r>
              <a:rPr lang="en-US" sz="1400" dirty="0">
                <a:solidFill>
                  <a:srgbClr val="4D4D4D"/>
                </a:solidFill>
              </a:rPr>
              <a:t>/ </a:t>
            </a:r>
            <a:r>
              <a:rPr lang="en-US" sz="1400" dirty="0" err="1">
                <a:solidFill>
                  <a:srgbClr val="4D4D4D"/>
                </a:solidFill>
              </a:rPr>
              <a:t>alimentos</a:t>
            </a:r>
            <a:endParaRPr lang="pt-PT" sz="1400" dirty="0">
              <a:solidFill>
                <a:srgbClr val="4D4D4D"/>
              </a:solidFill>
            </a:endParaRPr>
          </a:p>
        </p:txBody>
      </p:sp>
      <p:sp>
        <p:nvSpPr>
          <p:cNvPr id="17" name="Marcador de Posição do Texto 1">
            <a:extLst>
              <a:ext uri="{FF2B5EF4-FFF2-40B4-BE49-F238E27FC236}">
                <a16:creationId xmlns:a16="http://schemas.microsoft.com/office/drawing/2014/main" id="{2110A523-C1BA-BAFC-00FF-DEF64B2AC446}"/>
              </a:ext>
            </a:extLst>
          </p:cNvPr>
          <p:cNvSpPr txBox="1">
            <a:spLocks/>
          </p:cNvSpPr>
          <p:nvPr/>
        </p:nvSpPr>
        <p:spPr>
          <a:xfrm>
            <a:off x="8951351" y="4879432"/>
            <a:ext cx="1292469" cy="649185"/>
          </a:xfrm>
          <a:prstGeom prst="rect">
            <a:avLst/>
          </a:prstGeom>
        </p:spPr>
        <p:txBody>
          <a:bodyPr anchor="ctr">
            <a:noAutofit/>
          </a:bodyPr>
          <a:lstStyle>
            <a:lvl1pPr marL="0" indent="0" algn="l" defTabSz="914400" rtl="0" eaLnBrk="1" latinLnBrk="0" hangingPunct="1">
              <a:lnSpc>
                <a:spcPts val="3240"/>
              </a:lnSpc>
              <a:spcBef>
                <a:spcPts val="0"/>
              </a:spcBef>
              <a:buFont typeface="Arial" panose="020B0604020202020204" pitchFamily="34" charset="0"/>
              <a:buNone/>
              <a:defRPr sz="3600" b="1" i="0" kern="1200">
                <a:solidFill>
                  <a:srgbClr val="EB7339"/>
                </a:solidFill>
                <a:latin typeface="Calibri" panose="020F0502020204030204" pitchFamily="34" charset="0"/>
                <a:ea typeface="+mn-ea"/>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400" dirty="0" err="1">
                <a:solidFill>
                  <a:srgbClr val="4D4D4D"/>
                </a:solidFill>
              </a:rPr>
              <a:t>emissões</a:t>
            </a:r>
            <a:endParaRPr lang="pt-PT" sz="1400" dirty="0">
              <a:solidFill>
                <a:srgbClr val="4D4D4D"/>
              </a:solidFill>
            </a:endParaRPr>
          </a:p>
        </p:txBody>
      </p:sp>
      <p:sp>
        <p:nvSpPr>
          <p:cNvPr id="18" name="Marcador de Posição do Texto 1">
            <a:extLst>
              <a:ext uri="{FF2B5EF4-FFF2-40B4-BE49-F238E27FC236}">
                <a16:creationId xmlns:a16="http://schemas.microsoft.com/office/drawing/2014/main" id="{5C92EB7E-F706-45A8-26C6-64FB626BB4F9}"/>
              </a:ext>
            </a:extLst>
          </p:cNvPr>
          <p:cNvSpPr txBox="1">
            <a:spLocks/>
          </p:cNvSpPr>
          <p:nvPr/>
        </p:nvSpPr>
        <p:spPr>
          <a:xfrm>
            <a:off x="8728156" y="5686237"/>
            <a:ext cx="1736644" cy="649185"/>
          </a:xfrm>
          <a:prstGeom prst="rect">
            <a:avLst/>
          </a:prstGeom>
        </p:spPr>
        <p:txBody>
          <a:bodyPr anchor="ctr">
            <a:noAutofit/>
          </a:bodyPr>
          <a:lstStyle>
            <a:lvl1pPr marL="0" indent="0" algn="l" defTabSz="914400" rtl="0" eaLnBrk="1" latinLnBrk="0" hangingPunct="1">
              <a:lnSpc>
                <a:spcPts val="3240"/>
              </a:lnSpc>
              <a:spcBef>
                <a:spcPts val="0"/>
              </a:spcBef>
              <a:buFont typeface="Arial" panose="020B0604020202020204" pitchFamily="34" charset="0"/>
              <a:buNone/>
              <a:defRPr sz="3600" b="1" i="0" kern="1200">
                <a:solidFill>
                  <a:srgbClr val="EB7339"/>
                </a:solidFill>
                <a:latin typeface="Calibri" panose="020F0502020204030204" pitchFamily="34" charset="0"/>
                <a:ea typeface="+mn-ea"/>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400" dirty="0" err="1">
                <a:solidFill>
                  <a:srgbClr val="4D4D4D"/>
                </a:solidFill>
              </a:rPr>
              <a:t>resíduos</a:t>
            </a:r>
            <a:r>
              <a:rPr lang="en-US" sz="1400" dirty="0">
                <a:solidFill>
                  <a:srgbClr val="4D4D4D"/>
                </a:solidFill>
              </a:rPr>
              <a:t> </a:t>
            </a:r>
            <a:r>
              <a:rPr lang="en-US" sz="1400" dirty="0" err="1">
                <a:solidFill>
                  <a:srgbClr val="4D4D4D"/>
                </a:solidFill>
              </a:rPr>
              <a:t>orgânicos</a:t>
            </a:r>
            <a:r>
              <a:rPr lang="en-US" sz="1400" dirty="0">
                <a:solidFill>
                  <a:srgbClr val="4D4D4D"/>
                </a:solidFill>
              </a:rPr>
              <a:t> e </a:t>
            </a:r>
            <a:r>
              <a:rPr lang="en-US" sz="1400" dirty="0" err="1">
                <a:solidFill>
                  <a:srgbClr val="4D4D4D"/>
                </a:solidFill>
              </a:rPr>
              <a:t>inorgânicos</a:t>
            </a:r>
            <a:endParaRPr lang="pt-PT" sz="1400" dirty="0">
              <a:solidFill>
                <a:srgbClr val="4D4D4D"/>
              </a:solidFill>
            </a:endParaRPr>
          </a:p>
        </p:txBody>
      </p:sp>
      <p:sp>
        <p:nvSpPr>
          <p:cNvPr id="4" name="Marcador de Posição do Texto 1">
            <a:extLst>
              <a:ext uri="{FF2B5EF4-FFF2-40B4-BE49-F238E27FC236}">
                <a16:creationId xmlns:a16="http://schemas.microsoft.com/office/drawing/2014/main" id="{B845EEB4-13E0-A016-3410-5CEC3813D54F}"/>
              </a:ext>
            </a:extLst>
          </p:cNvPr>
          <p:cNvSpPr>
            <a:spLocks noGrp="1"/>
          </p:cNvSpPr>
          <p:nvPr>
            <p:ph type="body" sz="quarter" idx="10"/>
          </p:nvPr>
        </p:nvSpPr>
        <p:spPr>
          <a:xfrm>
            <a:off x="1085113" y="314291"/>
            <a:ext cx="10707294" cy="481677"/>
          </a:xfrm>
        </p:spPr>
        <p:txBody>
          <a:bodyPr/>
          <a:lstStyle/>
          <a:p>
            <a:r>
              <a:rPr lang="pt-PT" dirty="0"/>
              <a:t>Elementos-chave, desafios e oportunidades do ODS11</a:t>
            </a:r>
          </a:p>
        </p:txBody>
      </p:sp>
    </p:spTree>
    <p:extLst>
      <p:ext uri="{BB962C8B-B14F-4D97-AF65-F5344CB8AC3E}">
        <p14:creationId xmlns:p14="http://schemas.microsoft.com/office/powerpoint/2010/main" val="626834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BCA7494-017B-CC48-9BEC-8F31D90E2329}"/>
              </a:ext>
            </a:extLst>
          </p:cNvPr>
          <p:cNvSpPr>
            <a:spLocks noGrp="1"/>
          </p:cNvSpPr>
          <p:nvPr>
            <p:ph type="body" sz="quarter" idx="18"/>
          </p:nvPr>
        </p:nvSpPr>
        <p:spPr>
          <a:xfrm>
            <a:off x="4632344" y="2075238"/>
            <a:ext cx="6574136" cy="3092884"/>
          </a:xfrm>
        </p:spPr>
        <p:txBody>
          <a:bodyPr lIns="91440" tIns="45720" rIns="91440" bIns="45720" anchor="t"/>
          <a:lstStyle/>
          <a:p>
            <a:pPr marL="0" algn="just">
              <a:lnSpc>
                <a:spcPct val="100000"/>
              </a:lnSpc>
              <a:spcBef>
                <a:spcPts val="600"/>
              </a:spcBef>
            </a:pPr>
            <a:r>
              <a:rPr lang="pt-PT" sz="2200" dirty="0">
                <a:cs typeface="Calibri"/>
              </a:rPr>
              <a:t>Este módulo faz parte do curso Campeões Comunitários do Clima e é especialmente dedicado ao ODS 11 - Cidades e Comunidades Sustentáveis. </a:t>
            </a:r>
            <a:r>
              <a:rPr lang="en-US" sz="2200" b="1" dirty="0">
                <a:solidFill>
                  <a:schemeClr val="lt1"/>
                </a:solidFill>
                <a:cs typeface="Calibri"/>
              </a:rPr>
              <a:t> </a:t>
            </a:r>
            <a:endParaRPr lang="en-US" sz="2200" b="1" dirty="0">
              <a:solidFill>
                <a:schemeClr val="lt1"/>
              </a:solidFill>
              <a:ea typeface="+mn-lt"/>
              <a:cs typeface="+mn-lt"/>
            </a:endParaRPr>
          </a:p>
          <a:p>
            <a:pPr marL="0" indent="0" algn="just">
              <a:lnSpc>
                <a:spcPct val="100000"/>
              </a:lnSpc>
              <a:spcBef>
                <a:spcPts val="600"/>
              </a:spcBef>
            </a:pPr>
            <a:r>
              <a:rPr lang="pt-PT" sz="2200" dirty="0"/>
              <a:t>Os principais tópicos deste módulo são </a:t>
            </a:r>
            <a:r>
              <a:rPr lang="en-US" sz="2200" dirty="0"/>
              <a:t>:</a:t>
            </a:r>
          </a:p>
          <a:p>
            <a:pPr marL="342900" indent="-342900" algn="just">
              <a:lnSpc>
                <a:spcPct val="100000"/>
              </a:lnSpc>
              <a:spcBef>
                <a:spcPts val="0"/>
              </a:spcBef>
              <a:buFont typeface="Arial" panose="020B0604020202020204" pitchFamily="34" charset="0"/>
              <a:buChar char="•"/>
            </a:pPr>
            <a:r>
              <a:rPr lang="pt-PT" sz="2200" dirty="0">
                <a:cs typeface="Calibri"/>
              </a:rPr>
              <a:t>A importância da Biodiversidade e da </a:t>
            </a:r>
            <a:r>
              <a:rPr lang="pt-PT" sz="2200" dirty="0" err="1">
                <a:cs typeface="Calibri"/>
              </a:rPr>
              <a:t>Acção</a:t>
            </a:r>
            <a:r>
              <a:rPr lang="pt-PT" sz="2200" dirty="0">
                <a:cs typeface="Calibri"/>
              </a:rPr>
              <a:t> Climática no ODS11: Cidades e Comunidades Sustentáveis </a:t>
            </a:r>
          </a:p>
          <a:p>
            <a:pPr marL="342900" indent="-342900" algn="just">
              <a:lnSpc>
                <a:spcPct val="100000"/>
              </a:lnSpc>
              <a:spcBef>
                <a:spcPts val="0"/>
              </a:spcBef>
              <a:buFont typeface="Arial" panose="020B0604020202020204" pitchFamily="34" charset="0"/>
              <a:buChar char="•"/>
            </a:pPr>
            <a:r>
              <a:rPr lang="pt-PT" sz="2200" dirty="0">
                <a:cs typeface="Calibri"/>
              </a:rPr>
              <a:t>A missão do ODS11 é tornar as cidades e os assentamentos humanos inclusivos, seguros, resilientes e sustentáveis </a:t>
            </a:r>
            <a:endParaRPr lang="en-US" sz="2200" dirty="0">
              <a:cs typeface="Calibri"/>
            </a:endParaRPr>
          </a:p>
          <a:p>
            <a:pPr marL="0" indent="0" algn="just">
              <a:lnSpc>
                <a:spcPct val="100000"/>
              </a:lnSpc>
              <a:spcBef>
                <a:spcPts val="600"/>
              </a:spcBef>
            </a:pPr>
            <a:endParaRPr lang="en-US" sz="2000" dirty="0">
              <a:solidFill>
                <a:srgbClr val="EF5751"/>
              </a:solidFill>
              <a:cs typeface="Calibri"/>
            </a:endParaRPr>
          </a:p>
        </p:txBody>
      </p:sp>
      <p:grpSp>
        <p:nvGrpSpPr>
          <p:cNvPr id="29" name="Graphic 2">
            <a:extLst>
              <a:ext uri="{FF2B5EF4-FFF2-40B4-BE49-F238E27FC236}">
                <a16:creationId xmlns:a16="http://schemas.microsoft.com/office/drawing/2014/main" id="{D1113DF5-8855-344A-A35E-210FCE126EC5}"/>
              </a:ext>
            </a:extLst>
          </p:cNvPr>
          <p:cNvGrpSpPr/>
          <p:nvPr/>
        </p:nvGrpSpPr>
        <p:grpSpPr>
          <a:xfrm rot="16200000">
            <a:off x="-1080130" y="3718662"/>
            <a:ext cx="3833889" cy="1673865"/>
            <a:chOff x="3357879" y="5072538"/>
            <a:chExt cx="593407" cy="259080"/>
          </a:xfrm>
          <a:solidFill>
            <a:srgbClr val="EB7339"/>
          </a:solidFill>
        </p:grpSpPr>
        <p:sp>
          <p:nvSpPr>
            <p:cNvPr id="30" name="Freeform 29">
              <a:extLst>
                <a:ext uri="{FF2B5EF4-FFF2-40B4-BE49-F238E27FC236}">
                  <a16:creationId xmlns:a16="http://schemas.microsoft.com/office/drawing/2014/main" id="{17BD203B-2F81-EC4C-B0F8-DA887FF71D6F}"/>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DB7E437E-1538-5547-A529-BFE0E2D7DEF6}"/>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19CEE37C-9D9F-E04C-A363-0A6202948098}"/>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pic>
        <p:nvPicPr>
          <p:cNvPr id="24582" name="Picture 6" descr="Smart City Framework"/>
          <p:cNvPicPr>
            <a:picLocks noGrp="1" noChangeAspect="1" noChangeArrowheads="1"/>
          </p:cNvPicPr>
          <p:nvPr>
            <p:ph type="pic" sz="quarter" idx="10"/>
          </p:nvPr>
        </p:nvPicPr>
        <p:blipFill>
          <a:blip r:embed="rId3"/>
          <a:srcRect l="16262" r="16262"/>
          <a:stretch>
            <a:fillRect/>
          </a:stretch>
        </p:blipFill>
        <p:spPr bwMode="auto">
          <a:xfrm>
            <a:off x="265313" y="394252"/>
            <a:ext cx="4107750" cy="6087079"/>
          </a:xfrm>
          <a:prstGeom prst="rect">
            <a:avLst/>
          </a:prstGeom>
          <a:noFill/>
        </p:spPr>
      </p:pic>
      <p:sp>
        <p:nvSpPr>
          <p:cNvPr id="27" name="Rectangle 26">
            <a:extLst>
              <a:ext uri="{FF2B5EF4-FFF2-40B4-BE49-F238E27FC236}">
                <a16:creationId xmlns:a16="http://schemas.microsoft.com/office/drawing/2014/main" id="{D9927D92-8775-D745-AAC4-D943074CF86E}"/>
              </a:ext>
            </a:extLst>
          </p:cNvPr>
          <p:cNvSpPr/>
          <p:nvPr/>
        </p:nvSpPr>
        <p:spPr>
          <a:xfrm>
            <a:off x="3887085" y="1200501"/>
            <a:ext cx="5192509"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8" name="TextBox 27">
            <a:extLst>
              <a:ext uri="{FF2B5EF4-FFF2-40B4-BE49-F238E27FC236}">
                <a16:creationId xmlns:a16="http://schemas.microsoft.com/office/drawing/2014/main" id="{81DF1614-A163-CB4E-961C-672CE2D41644}"/>
              </a:ext>
            </a:extLst>
          </p:cNvPr>
          <p:cNvSpPr txBox="1"/>
          <p:nvPr/>
        </p:nvSpPr>
        <p:spPr>
          <a:xfrm>
            <a:off x="3887085" y="1200501"/>
            <a:ext cx="4914679" cy="646331"/>
          </a:xfrm>
          <a:prstGeom prst="rect">
            <a:avLst/>
          </a:prstGeom>
          <a:noFill/>
        </p:spPr>
        <p:txBody>
          <a:bodyPr wrap="square" lIns="91440" tIns="45720" rIns="91440" bIns="45720" rtlCol="0" anchor="t">
            <a:spAutoFit/>
          </a:bodyPr>
          <a:lstStyle/>
          <a:p>
            <a:r>
              <a:rPr lang="en-US" sz="3600" b="1" spc="324" dirty="0">
                <a:solidFill>
                  <a:srgbClr val="EB7339"/>
                </a:solidFill>
                <a:latin typeface="Calibri" panose="020F0502020204030204" pitchFamily="34" charset="0"/>
                <a:cs typeface="Calibri" panose="020F0502020204030204" pitchFamily="34" charset="0"/>
              </a:rPr>
              <a:t>BEM-VINDO/A!</a:t>
            </a:r>
          </a:p>
        </p:txBody>
      </p:sp>
    </p:spTree>
    <p:extLst>
      <p:ext uri="{BB962C8B-B14F-4D97-AF65-F5344CB8AC3E}">
        <p14:creationId xmlns:p14="http://schemas.microsoft.com/office/powerpoint/2010/main" val="3993980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Protect the environment locally with circularity - TONTOTON"/>
          <p:cNvPicPr>
            <a:picLocks noChangeAspect="1" noChangeArrowheads="1"/>
          </p:cNvPicPr>
          <p:nvPr/>
        </p:nvPicPr>
        <p:blipFill>
          <a:blip r:embed="rId2"/>
          <a:srcRect/>
          <a:stretch>
            <a:fillRect/>
          </a:stretch>
        </p:blipFill>
        <p:spPr bwMode="auto">
          <a:xfrm>
            <a:off x="9234439" y="1110259"/>
            <a:ext cx="2557968" cy="1548561"/>
          </a:xfrm>
          <a:prstGeom prst="rect">
            <a:avLst/>
          </a:prstGeom>
          <a:noFill/>
        </p:spPr>
      </p:pic>
      <p:sp>
        <p:nvSpPr>
          <p:cNvPr id="53263" name="Rectangle 15"/>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31" name="TextBox 30"/>
          <p:cNvSpPr txBox="1"/>
          <p:nvPr/>
        </p:nvSpPr>
        <p:spPr>
          <a:xfrm>
            <a:off x="2415833" y="2879090"/>
            <a:ext cx="1292469"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goods/</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2" name="TextBox 31"/>
          <p:cNvSpPr txBox="1"/>
          <p:nvPr/>
        </p:nvSpPr>
        <p:spPr>
          <a:xfrm>
            <a:off x="1851522" y="3771899"/>
            <a:ext cx="836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energy</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3" name="TextBox 32"/>
          <p:cNvSpPr txBox="1"/>
          <p:nvPr/>
        </p:nvSpPr>
        <p:spPr>
          <a:xfrm>
            <a:off x="4833478" y="5336732"/>
            <a:ext cx="724476"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22 %</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5" name="TextBox 34"/>
          <p:cNvSpPr txBox="1"/>
          <p:nvPr/>
        </p:nvSpPr>
        <p:spPr>
          <a:xfrm>
            <a:off x="5125380" y="1719090"/>
            <a:ext cx="724476"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78 %</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6" name="TextBox 35"/>
          <p:cNvSpPr txBox="1"/>
          <p:nvPr/>
        </p:nvSpPr>
        <p:spPr>
          <a:xfrm>
            <a:off x="8098573" y="3771899"/>
            <a:ext cx="1203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emissions</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1058" name="Rectangle 3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57355" name="Rectangle 11"/>
          <p:cNvSpPr>
            <a:spLocks noChangeArrowheads="1"/>
          </p:cNvSpPr>
          <p:nvPr/>
        </p:nvSpPr>
        <p:spPr bwMode="auto">
          <a:xfrm>
            <a:off x="1085113" y="2504281"/>
            <a:ext cx="5874487"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lang="en-US" b="1" dirty="0" err="1">
                <a:solidFill>
                  <a:srgbClr val="4D4B4F"/>
                </a:solidFill>
                <a:ea typeface="Arial" pitchFamily="34" charset="0"/>
                <a:cs typeface="Times New Roman" pitchFamily="18" charset="0"/>
              </a:rPr>
              <a:t>Circularidade</a:t>
            </a:r>
            <a:r>
              <a:rPr lang="en-US" b="1" dirty="0">
                <a:solidFill>
                  <a:srgbClr val="4D4B4F"/>
                </a:solidFill>
                <a:ea typeface="Arial" pitchFamily="34" charset="0"/>
                <a:cs typeface="Times New Roman" pitchFamily="18" charset="0"/>
              </a:rPr>
              <a:t> </a:t>
            </a:r>
            <a:r>
              <a:rPr lang="en-US" b="1" dirty="0" err="1">
                <a:solidFill>
                  <a:srgbClr val="4D4B4F"/>
                </a:solidFill>
                <a:ea typeface="Arial" pitchFamily="34" charset="0"/>
                <a:cs typeface="Times New Roman" pitchFamily="18" charset="0"/>
              </a:rPr>
              <a:t>significa</a:t>
            </a:r>
            <a:r>
              <a:rPr lang="en-US" b="1" dirty="0">
                <a:solidFill>
                  <a:srgbClr val="4D4B4F"/>
                </a:solidFill>
                <a:ea typeface="Arial" pitchFamily="34" charset="0"/>
                <a:cs typeface="Times New Roman" pitchFamily="18" charset="0"/>
              </a:rPr>
              <a:t> :</a:t>
            </a:r>
          </a:p>
          <a:p>
            <a:pPr marL="342900" marR="0" lvl="0" indent="-34290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pPr>
            <a:r>
              <a:rPr kumimoji="0" lang="pt-PT" b="0" i="0" u="none" strike="noStrike" cap="none" normalizeH="0" baseline="0" dirty="0">
                <a:ln>
                  <a:noFill/>
                </a:ln>
                <a:solidFill>
                  <a:srgbClr val="4D4B4F"/>
                </a:solidFill>
                <a:effectLst/>
                <a:ea typeface="Arial" pitchFamily="34" charset="0"/>
                <a:cs typeface="Times New Roman" pitchFamily="18" charset="0"/>
              </a:rPr>
              <a:t>Melhoria da durabilidade, reutilização, atualização e reparação dos produtos, abordando a questão da presença de produtos químicos perigosos nos produtos e aumentando a sua eficiência energética e de recursos;</a:t>
            </a:r>
          </a:p>
          <a:p>
            <a:pPr marL="342900" marR="0" lvl="0" indent="-34290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pPr>
            <a:r>
              <a:rPr kumimoji="0" lang="pt-PT" b="0" i="0" u="none" strike="noStrike" cap="none" normalizeH="0" baseline="0" dirty="0">
                <a:ln>
                  <a:noFill/>
                </a:ln>
                <a:solidFill>
                  <a:srgbClr val="4D4B4F"/>
                </a:solidFill>
                <a:effectLst/>
                <a:ea typeface="Arial" pitchFamily="34" charset="0"/>
                <a:cs typeface="Times New Roman" pitchFamily="18" charset="0"/>
              </a:rPr>
              <a:t>Aumento do conteúdo reciclado dos produtos, garantindo simultaneamente o seu desempenho e segurança;</a:t>
            </a:r>
          </a:p>
          <a:p>
            <a:pPr marL="342900" marR="0" lvl="0" indent="-34290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pPr>
            <a:r>
              <a:rPr kumimoji="0" lang="pt-PT" b="0" i="0" u="none" strike="noStrike" cap="none" normalizeH="0" baseline="0" dirty="0">
                <a:ln>
                  <a:noFill/>
                </a:ln>
                <a:solidFill>
                  <a:srgbClr val="4D4B4F"/>
                </a:solidFill>
                <a:effectLst/>
                <a:ea typeface="Arial" pitchFamily="34" charset="0"/>
                <a:cs typeface="Times New Roman" pitchFamily="18" charset="0"/>
              </a:rPr>
              <a:t>Possibilitou a </a:t>
            </a:r>
            <a:r>
              <a:rPr kumimoji="0" lang="pt-PT" b="0" i="0" u="none" strike="noStrike" cap="none" normalizeH="0" baseline="0" dirty="0" err="1">
                <a:ln>
                  <a:noFill/>
                </a:ln>
                <a:solidFill>
                  <a:srgbClr val="4D4B4F"/>
                </a:solidFill>
                <a:effectLst/>
                <a:ea typeface="Arial" pitchFamily="34" charset="0"/>
                <a:cs typeface="Times New Roman" pitchFamily="18" charset="0"/>
              </a:rPr>
              <a:t>refabricação</a:t>
            </a:r>
            <a:r>
              <a:rPr kumimoji="0" lang="pt-PT" b="0" i="0" u="none" strike="noStrike" cap="none" normalizeH="0" baseline="0" dirty="0">
                <a:ln>
                  <a:noFill/>
                </a:ln>
                <a:solidFill>
                  <a:srgbClr val="4D4B4F"/>
                </a:solidFill>
                <a:effectLst/>
                <a:ea typeface="Arial" pitchFamily="34" charset="0"/>
                <a:cs typeface="Times New Roman" pitchFamily="18" charset="0"/>
              </a:rPr>
              <a:t> e a reciclagem de alta qualidade;</a:t>
            </a:r>
          </a:p>
          <a:p>
            <a:pPr marL="342900" marR="0" lvl="0" indent="-34290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pPr>
            <a:r>
              <a:rPr kumimoji="0" lang="pt-PT" b="0" i="0" u="none" strike="noStrike" cap="none" normalizeH="0" baseline="0" dirty="0">
                <a:ln>
                  <a:noFill/>
                </a:ln>
                <a:solidFill>
                  <a:srgbClr val="4D4B4F"/>
                </a:solidFill>
                <a:effectLst/>
                <a:ea typeface="Arial" pitchFamily="34" charset="0"/>
                <a:cs typeface="Times New Roman" pitchFamily="18" charset="0"/>
              </a:rPr>
              <a:t>Redução das pegadas de carbono e ambientais;</a:t>
            </a:r>
          </a:p>
          <a:p>
            <a:pPr marL="342900" marR="0" lvl="0" indent="-34290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pPr>
            <a:r>
              <a:rPr kumimoji="0" lang="pt-PT" b="0" i="0" u="none" strike="noStrike" cap="none" normalizeH="0" baseline="0" dirty="0">
                <a:ln>
                  <a:noFill/>
                </a:ln>
                <a:solidFill>
                  <a:srgbClr val="4D4B4F"/>
                </a:solidFill>
                <a:effectLst/>
                <a:ea typeface="Arial" pitchFamily="34" charset="0"/>
                <a:cs typeface="Times New Roman" pitchFamily="18" charset="0"/>
              </a:rPr>
              <a:t>Restrição da utilização única e combate à obsolescência prematura obsolescência prematura</a:t>
            </a:r>
            <a:r>
              <a:rPr lang="en-US" b="1" dirty="0">
                <a:solidFill>
                  <a:srgbClr val="4D4B4F"/>
                </a:solidFill>
                <a:ea typeface="Arial" pitchFamily="34" charset="0"/>
                <a:cs typeface="Arial" pitchFamily="34" charset="0"/>
              </a:rPr>
              <a:t>;</a:t>
            </a:r>
            <a:r>
              <a:rPr lang="bg-BG" dirty="0">
                <a:cs typeface="Arial" pitchFamily="34" charset="0"/>
              </a:rPr>
              <a:t> </a:t>
            </a:r>
            <a:r>
              <a:rPr kumimoji="0" lang="en-US" b="1" i="0" u="none" strike="noStrike" cap="none" normalizeH="0" baseline="0" dirty="0">
                <a:ln>
                  <a:noFill/>
                </a:ln>
                <a:solidFill>
                  <a:srgbClr val="4D4B4F"/>
                </a:solidFill>
                <a:effectLst/>
                <a:ea typeface="Arial" pitchFamily="34" charset="0"/>
                <a:cs typeface="Times New Roman" pitchFamily="18" charset="0"/>
              </a:rPr>
              <a:t>	</a:t>
            </a:r>
            <a:endParaRPr kumimoji="0" lang="en-US" b="0" i="0" u="none" strike="noStrike" cap="none" normalizeH="0" baseline="0" dirty="0">
              <a:ln>
                <a:noFill/>
              </a:ln>
              <a:solidFill>
                <a:schemeClr val="tx1"/>
              </a:solidFill>
              <a:effectLst/>
              <a:cs typeface="Arial" pitchFamily="34" charset="0"/>
            </a:endParaRPr>
          </a:p>
        </p:txBody>
      </p:sp>
      <p:sp>
        <p:nvSpPr>
          <p:cNvPr id="14" name="Правоъгълник 13"/>
          <p:cNvSpPr/>
          <p:nvPr/>
        </p:nvSpPr>
        <p:spPr>
          <a:xfrm>
            <a:off x="1085112" y="1246555"/>
            <a:ext cx="8217324" cy="1015663"/>
          </a:xfrm>
          <a:prstGeom prst="rect">
            <a:avLst/>
          </a:prstGeom>
          <a:solidFill>
            <a:srgbClr val="92D050"/>
          </a:solidFill>
        </p:spPr>
        <p:txBody>
          <a:bodyPr wrap="square">
            <a:spAutoFit/>
          </a:bodyPr>
          <a:lstStyle/>
          <a:p>
            <a:r>
              <a:rPr lang="pt-PT" sz="2000" dirty="0">
                <a:solidFill>
                  <a:schemeClr val="bg1"/>
                </a:solidFill>
              </a:rPr>
              <a:t>O metabolismo circular pode ser alcançado através da aplicação de modelos empresariais de economia circular. A circularidade oferece oportunidades e soluções, estimula o crescimento, reduz os custos e reforça a resiliência</a:t>
            </a:r>
            <a:r>
              <a:rPr lang="en-US" sz="2000" u="sng" dirty="0">
                <a:solidFill>
                  <a:schemeClr val="bg1"/>
                </a:solidFill>
              </a:rPr>
              <a:t>.</a:t>
            </a:r>
            <a:endParaRPr lang="bg-BG" sz="2000" dirty="0">
              <a:solidFill>
                <a:schemeClr val="bg1"/>
              </a:solidFill>
            </a:endParaRPr>
          </a:p>
        </p:txBody>
      </p:sp>
      <p:sp>
        <p:nvSpPr>
          <p:cNvPr id="16" name="Овал 15"/>
          <p:cNvSpPr/>
          <p:nvPr/>
        </p:nvSpPr>
        <p:spPr>
          <a:xfrm>
            <a:off x="7355840" y="2879090"/>
            <a:ext cx="4114407" cy="32479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500" dirty="0"/>
              <a:t>A economia circular é particularmente promissora para a concretização de vários ODS, incluindo o ODS 6 relativo à energia, o ODS 8 relativo ao crescimento económico, o ODS 11 relativo às cidades sustentáveis, o ODS 12 relativo ao consumo e produção sustentáveis, o ODS 13 relativo às alterações climáticas, o ODS 14 relativo aos oceanos e o ODS 15 relativo à vida na terra</a:t>
            </a:r>
            <a:r>
              <a:rPr lang="en-US" sz="1500" dirty="0"/>
              <a:t>.</a:t>
            </a:r>
            <a:endParaRPr lang="bg-BG" sz="1500" dirty="0"/>
          </a:p>
        </p:txBody>
      </p:sp>
      <p:sp>
        <p:nvSpPr>
          <p:cNvPr id="4" name="Marcador de Posição do Texto 1">
            <a:extLst>
              <a:ext uri="{FF2B5EF4-FFF2-40B4-BE49-F238E27FC236}">
                <a16:creationId xmlns:a16="http://schemas.microsoft.com/office/drawing/2014/main" id="{B36A6B3F-27ED-D61D-9261-91EA0BEABAA3}"/>
              </a:ext>
            </a:extLst>
          </p:cNvPr>
          <p:cNvSpPr>
            <a:spLocks noGrp="1"/>
          </p:cNvSpPr>
          <p:nvPr>
            <p:ph type="body" sz="quarter" idx="10"/>
          </p:nvPr>
        </p:nvSpPr>
        <p:spPr>
          <a:xfrm>
            <a:off x="1085113" y="314291"/>
            <a:ext cx="10707294" cy="481677"/>
          </a:xfrm>
        </p:spPr>
        <p:txBody>
          <a:bodyPr/>
          <a:lstStyle/>
          <a:p>
            <a:r>
              <a:rPr lang="pt-PT" dirty="0"/>
              <a:t>Elementos-chave, desafios e oportunidades do ODS11</a:t>
            </a:r>
          </a:p>
        </p:txBody>
      </p:sp>
    </p:spTree>
    <p:extLst>
      <p:ext uri="{BB962C8B-B14F-4D97-AF65-F5344CB8AC3E}">
        <p14:creationId xmlns:p14="http://schemas.microsoft.com/office/powerpoint/2010/main" val="626834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srcRect/>
          <a:stretch>
            <a:fillRect/>
          </a:stretch>
        </p:blipFill>
        <p:spPr bwMode="auto">
          <a:xfrm>
            <a:off x="1767840" y="2811255"/>
            <a:ext cx="9809361" cy="3194429"/>
          </a:xfrm>
          <a:prstGeom prst="rect">
            <a:avLst/>
          </a:prstGeom>
          <a:noFill/>
          <a:ln w="9525">
            <a:noFill/>
            <a:miter lim="800000"/>
            <a:headEnd/>
            <a:tailEnd/>
          </a:ln>
        </p:spPr>
      </p:pic>
      <p:sp>
        <p:nvSpPr>
          <p:cNvPr id="53263" name="Rectangle 15"/>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31" name="TextBox 30"/>
          <p:cNvSpPr txBox="1"/>
          <p:nvPr/>
        </p:nvSpPr>
        <p:spPr>
          <a:xfrm>
            <a:off x="3715407" y="2892833"/>
            <a:ext cx="1292469"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goods/food</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2" name="TextBox 31"/>
          <p:cNvSpPr txBox="1"/>
          <p:nvPr/>
        </p:nvSpPr>
        <p:spPr>
          <a:xfrm>
            <a:off x="3013487" y="4065095"/>
            <a:ext cx="836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energy</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3" name="TextBox 32"/>
          <p:cNvSpPr txBox="1"/>
          <p:nvPr/>
        </p:nvSpPr>
        <p:spPr>
          <a:xfrm>
            <a:off x="4891525" y="4990750"/>
            <a:ext cx="724476"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22 %</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5" name="TextBox 34"/>
          <p:cNvSpPr txBox="1"/>
          <p:nvPr/>
        </p:nvSpPr>
        <p:spPr>
          <a:xfrm>
            <a:off x="5125380" y="1719090"/>
            <a:ext cx="724476"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78 %</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6" name="TextBox 35"/>
          <p:cNvSpPr txBox="1"/>
          <p:nvPr/>
        </p:nvSpPr>
        <p:spPr>
          <a:xfrm>
            <a:off x="7938844" y="3065186"/>
            <a:ext cx="1203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emissions</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1058" name="Rectangle 3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34" name="Rectangle 33"/>
          <p:cNvSpPr/>
          <p:nvPr/>
        </p:nvSpPr>
        <p:spPr>
          <a:xfrm>
            <a:off x="1085113" y="891009"/>
            <a:ext cx="8288971" cy="1938992"/>
          </a:xfrm>
          <a:prstGeom prst="rect">
            <a:avLst/>
          </a:prstGeom>
          <a:noFill/>
        </p:spPr>
        <p:txBody>
          <a:bodyPr wrap="square" lIns="91440" tIns="45720" rIns="91440" bIns="45720" anchor="t">
            <a:spAutoFit/>
          </a:bodyPr>
          <a:lstStyle/>
          <a:p>
            <a:r>
              <a:rPr lang="pt-PT" sz="2400" dirty="0">
                <a:solidFill>
                  <a:srgbClr val="354F92"/>
                </a:solidFill>
              </a:rPr>
              <a:t>Elementos-chave para se tornar um assentamento circular e sustentável: </a:t>
            </a:r>
          </a:p>
          <a:p>
            <a:r>
              <a:rPr lang="pt-PT" sz="2400" b="1" dirty="0">
                <a:solidFill>
                  <a:srgbClr val="354F92"/>
                </a:solidFill>
              </a:rPr>
              <a:t>Utilização de fontes de energia renováveis (FER)  </a:t>
            </a:r>
          </a:p>
          <a:p>
            <a:r>
              <a:rPr lang="pt-PT" sz="2400" b="1" dirty="0">
                <a:solidFill>
                  <a:srgbClr val="354F92"/>
                </a:solidFill>
              </a:rPr>
              <a:t>Introdução de medidas de eficiência energética</a:t>
            </a:r>
          </a:p>
          <a:p>
            <a:r>
              <a:rPr lang="pt-PT" sz="2400" b="1" dirty="0">
                <a:solidFill>
                  <a:srgbClr val="354F92"/>
                </a:solidFill>
              </a:rPr>
              <a:t>Evitar os edifícios de vidro e os centros comerciais</a:t>
            </a:r>
            <a:endParaRPr lang="bg-BG" sz="2400" b="1" dirty="0">
              <a:solidFill>
                <a:srgbClr val="354F92"/>
              </a:solidFill>
              <a:cs typeface="Calibri"/>
            </a:endParaRPr>
          </a:p>
        </p:txBody>
      </p:sp>
      <p:grpSp>
        <p:nvGrpSpPr>
          <p:cNvPr id="3" name="Group 3"/>
          <p:cNvGrpSpPr>
            <a:grpSpLocks/>
          </p:cNvGrpSpPr>
          <p:nvPr/>
        </p:nvGrpSpPr>
        <p:grpSpPr bwMode="auto">
          <a:xfrm>
            <a:off x="1075910" y="6157606"/>
            <a:ext cx="10501292" cy="398463"/>
            <a:chOff x="997" y="-46"/>
            <a:chExt cx="17182" cy="628"/>
          </a:xfrm>
        </p:grpSpPr>
        <p:sp>
          <p:nvSpPr>
            <p:cNvPr id="59396" name="Freeform 4"/>
            <p:cNvSpPr>
              <a:spLocks/>
            </p:cNvSpPr>
            <p:nvPr/>
          </p:nvSpPr>
          <p:spPr bwMode="auto">
            <a:xfrm>
              <a:off x="997" y="-46"/>
              <a:ext cx="17182" cy="628"/>
            </a:xfrm>
            <a:custGeom>
              <a:avLst/>
              <a:gdLst/>
              <a:ahLst/>
              <a:cxnLst>
                <a:cxn ang="0">
                  <a:pos x="0" y="0"/>
                </a:cxn>
                <a:cxn ang="0">
                  <a:pos x="17182" y="0"/>
                </a:cxn>
                <a:cxn ang="0">
                  <a:pos x="17182" y="628"/>
                </a:cxn>
                <a:cxn ang="0">
                  <a:pos x="0" y="628"/>
                </a:cxn>
                <a:cxn ang="0">
                  <a:pos x="0" y="0"/>
                </a:cxn>
              </a:cxnLst>
              <a:rect l="0" t="0" r="r" b="b"/>
              <a:pathLst>
                <a:path w="17182" h="628">
                  <a:moveTo>
                    <a:pt x="0" y="0"/>
                  </a:moveTo>
                  <a:lnTo>
                    <a:pt x="17182" y="0"/>
                  </a:lnTo>
                  <a:lnTo>
                    <a:pt x="17182" y="628"/>
                  </a:lnTo>
                  <a:lnTo>
                    <a:pt x="0" y="628"/>
                  </a:lnTo>
                  <a:lnTo>
                    <a:pt x="0" y="0"/>
                  </a:lnTo>
                </a:path>
              </a:pathLst>
            </a:custGeom>
            <a:solidFill>
              <a:srgbClr val="1C70B5"/>
            </a:solidFill>
            <a:ln w="9525">
              <a:noFill/>
              <a:round/>
              <a:headEnd/>
              <a:tailEnd/>
            </a:ln>
          </p:spPr>
          <p:txBody>
            <a:bodyPr vert="horz" wrap="square" lIns="91440" tIns="45720" rIns="91440" bIns="45720" numCol="1" anchor="t" anchorCtr="0" compatLnSpc="1">
              <a:prstTxWarp prst="textNoShape">
                <a:avLst/>
              </a:prstTxWarp>
            </a:bodyPr>
            <a:lstStyle/>
            <a:p>
              <a:endParaRPr lang="bg-BG"/>
            </a:p>
          </p:txBody>
        </p:sp>
      </p:grpSp>
      <p:sp>
        <p:nvSpPr>
          <p:cNvPr id="59398" name="Rectangle 6"/>
          <p:cNvSpPr>
            <a:spLocks noChangeArrowheads="1"/>
          </p:cNvSpPr>
          <p:nvPr/>
        </p:nvSpPr>
        <p:spPr bwMode="auto">
          <a:xfrm>
            <a:off x="1085113" y="6156783"/>
            <a:ext cx="1074242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pt-PT" sz="2000" b="1" i="0" u="none" strike="noStrike" cap="none" normalizeH="0" baseline="0" dirty="0">
                <a:ln>
                  <a:noFill/>
                </a:ln>
                <a:solidFill>
                  <a:srgbClr val="FDFDFD"/>
                </a:solidFill>
                <a:effectLst/>
                <a:latin typeface="Calibri" pitchFamily="34" charset="0"/>
                <a:ea typeface="Arial" pitchFamily="34" charset="0"/>
                <a:cs typeface="Times New Roman" pitchFamily="18" charset="0"/>
              </a:rPr>
              <a:t>Esta é uma condição necessária, mas não suficiente, para que uma povoação seja sustentável</a:t>
            </a:r>
            <a:endParaRPr kumimoji="0" lang="en-US" sz="2000" b="1" i="0" u="none" strike="noStrike" cap="none" normalizeH="0" baseline="0" dirty="0">
              <a:ln>
                <a:noFill/>
              </a:ln>
              <a:solidFill>
                <a:schemeClr val="tx1"/>
              </a:solidFill>
              <a:effectLst/>
              <a:latin typeface="Arial" pitchFamily="34" charset="0"/>
              <a:cs typeface="Arial" pitchFamily="34" charset="0"/>
            </a:endParaRPr>
          </a:p>
        </p:txBody>
      </p:sp>
      <p:grpSp>
        <p:nvGrpSpPr>
          <p:cNvPr id="4" name="Group 8"/>
          <p:cNvGrpSpPr>
            <a:grpSpLocks/>
          </p:cNvGrpSpPr>
          <p:nvPr/>
        </p:nvGrpSpPr>
        <p:grpSpPr bwMode="auto">
          <a:xfrm>
            <a:off x="9336988" y="1055890"/>
            <a:ext cx="2240214" cy="1741381"/>
            <a:chOff x="0" y="0"/>
            <a:chExt cx="15822" cy="10800"/>
          </a:xfrm>
        </p:grpSpPr>
        <p:pic>
          <p:nvPicPr>
            <p:cNvPr id="18" name="Picture 9"/>
            <p:cNvPicPr>
              <a:picLocks noChangeAspect="1" noChangeArrowheads="1"/>
            </p:cNvPicPr>
            <p:nvPr/>
          </p:nvPicPr>
          <p:blipFill>
            <a:blip r:embed="rId3"/>
            <a:srcRect/>
            <a:stretch>
              <a:fillRect/>
            </a:stretch>
          </p:blipFill>
          <p:spPr bwMode="auto">
            <a:xfrm>
              <a:off x="0" y="0"/>
              <a:ext cx="15202" cy="10800"/>
            </a:xfrm>
            <a:prstGeom prst="rect">
              <a:avLst/>
            </a:prstGeom>
            <a:noFill/>
          </p:spPr>
        </p:pic>
        <p:grpSp>
          <p:nvGrpSpPr>
            <p:cNvPr id="5" name="Group 10"/>
            <p:cNvGrpSpPr>
              <a:grpSpLocks/>
            </p:cNvGrpSpPr>
            <p:nvPr/>
          </p:nvGrpSpPr>
          <p:grpSpPr bwMode="auto">
            <a:xfrm>
              <a:off x="262" y="175"/>
              <a:ext cx="15560" cy="7806"/>
              <a:chOff x="262" y="175"/>
              <a:chExt cx="15560" cy="7806"/>
            </a:xfrm>
          </p:grpSpPr>
          <p:sp>
            <p:nvSpPr>
              <p:cNvPr id="22" name="Freeform 11"/>
              <p:cNvSpPr>
                <a:spLocks/>
              </p:cNvSpPr>
              <p:nvPr/>
            </p:nvSpPr>
            <p:spPr bwMode="auto">
              <a:xfrm>
                <a:off x="262" y="175"/>
                <a:ext cx="15560" cy="7806"/>
              </a:xfrm>
              <a:custGeom>
                <a:avLst/>
                <a:gdLst/>
                <a:ahLst/>
                <a:cxnLst>
                  <a:cxn ang="0">
                    <a:pos x="15560" y="0"/>
                  </a:cxn>
                  <a:cxn ang="0">
                    <a:pos x="0" y="7807"/>
                  </a:cxn>
                </a:cxnLst>
                <a:rect l="0" t="0" r="r" b="b"/>
                <a:pathLst>
                  <a:path w="15560" h="7806">
                    <a:moveTo>
                      <a:pt x="15560" y="0"/>
                    </a:moveTo>
                    <a:lnTo>
                      <a:pt x="0" y="7807"/>
                    </a:lnTo>
                  </a:path>
                </a:pathLst>
              </a:custGeom>
              <a:noFill/>
              <a:ln w="57150">
                <a:solidFill>
                  <a:srgbClr val="FF0000"/>
                </a:solidFill>
                <a:round/>
                <a:headEnd/>
                <a:tailEnd/>
              </a:ln>
            </p:spPr>
            <p:txBody>
              <a:bodyPr vert="horz" wrap="square" lIns="91440" tIns="45720" rIns="91440" bIns="45720" numCol="1" anchor="t" anchorCtr="0" compatLnSpc="1">
                <a:prstTxWarp prst="textNoShape">
                  <a:avLst/>
                </a:prstTxWarp>
              </a:bodyPr>
              <a:lstStyle/>
              <a:p>
                <a:endParaRPr lang="bg-BG"/>
              </a:p>
            </p:txBody>
          </p:sp>
        </p:grpSp>
        <p:grpSp>
          <p:nvGrpSpPr>
            <p:cNvPr id="6" name="Group 12"/>
            <p:cNvGrpSpPr>
              <a:grpSpLocks/>
            </p:cNvGrpSpPr>
            <p:nvPr/>
          </p:nvGrpSpPr>
          <p:grpSpPr bwMode="auto">
            <a:xfrm>
              <a:off x="386" y="1651"/>
              <a:ext cx="15078" cy="8728"/>
              <a:chOff x="386" y="1651"/>
              <a:chExt cx="15078" cy="8728"/>
            </a:xfrm>
          </p:grpSpPr>
          <p:sp>
            <p:nvSpPr>
              <p:cNvPr id="21" name="Freeform 13"/>
              <p:cNvSpPr>
                <a:spLocks/>
              </p:cNvSpPr>
              <p:nvPr/>
            </p:nvSpPr>
            <p:spPr bwMode="auto">
              <a:xfrm>
                <a:off x="386" y="1651"/>
                <a:ext cx="15078" cy="8728"/>
              </a:xfrm>
              <a:custGeom>
                <a:avLst/>
                <a:gdLst/>
                <a:ahLst/>
                <a:cxnLst>
                  <a:cxn ang="0">
                    <a:pos x="15078" y="8728"/>
                  </a:cxn>
                  <a:cxn ang="0">
                    <a:pos x="0" y="0"/>
                  </a:cxn>
                </a:cxnLst>
                <a:rect l="0" t="0" r="r" b="b"/>
                <a:pathLst>
                  <a:path w="15078" h="8728">
                    <a:moveTo>
                      <a:pt x="15078" y="8728"/>
                    </a:moveTo>
                    <a:lnTo>
                      <a:pt x="0" y="0"/>
                    </a:lnTo>
                  </a:path>
                </a:pathLst>
              </a:custGeom>
              <a:noFill/>
              <a:ln w="57150">
                <a:solidFill>
                  <a:srgbClr val="FF0000"/>
                </a:solidFill>
                <a:round/>
                <a:headEnd/>
                <a:tailEnd/>
              </a:ln>
            </p:spPr>
            <p:txBody>
              <a:bodyPr vert="horz" wrap="square" lIns="91440" tIns="45720" rIns="91440" bIns="45720" numCol="1" anchor="t" anchorCtr="0" compatLnSpc="1">
                <a:prstTxWarp prst="textNoShape">
                  <a:avLst/>
                </a:prstTxWarp>
              </a:bodyPr>
              <a:lstStyle/>
              <a:p>
                <a:endParaRPr lang="bg-BG"/>
              </a:p>
            </p:txBody>
          </p:sp>
        </p:grpSp>
      </p:grpSp>
      <p:sp>
        <p:nvSpPr>
          <p:cNvPr id="8" name="Marcador de Posição do Texto 1">
            <a:extLst>
              <a:ext uri="{FF2B5EF4-FFF2-40B4-BE49-F238E27FC236}">
                <a16:creationId xmlns:a16="http://schemas.microsoft.com/office/drawing/2014/main" id="{F0A3FEBF-9CFB-C328-E832-99310222EB9D}"/>
              </a:ext>
            </a:extLst>
          </p:cNvPr>
          <p:cNvSpPr>
            <a:spLocks noGrp="1"/>
          </p:cNvSpPr>
          <p:nvPr>
            <p:ph type="body" sz="quarter" idx="10"/>
          </p:nvPr>
        </p:nvSpPr>
        <p:spPr>
          <a:xfrm>
            <a:off x="1085113" y="314291"/>
            <a:ext cx="10707294" cy="481677"/>
          </a:xfrm>
        </p:spPr>
        <p:txBody>
          <a:bodyPr/>
          <a:lstStyle/>
          <a:p>
            <a:r>
              <a:rPr lang="pt-PT" dirty="0"/>
              <a:t>Elementos-chave, desafios e oportunidades do ODS11</a:t>
            </a:r>
          </a:p>
        </p:txBody>
      </p:sp>
    </p:spTree>
    <p:extLst>
      <p:ext uri="{BB962C8B-B14F-4D97-AF65-F5344CB8AC3E}">
        <p14:creationId xmlns:p14="http://schemas.microsoft.com/office/powerpoint/2010/main" val="626834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63" name="Rectangle 15"/>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31" name="TextBox 30"/>
          <p:cNvSpPr txBox="1"/>
          <p:nvPr/>
        </p:nvSpPr>
        <p:spPr>
          <a:xfrm>
            <a:off x="2415833" y="2879090"/>
            <a:ext cx="1292469"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goods/food</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2" name="TextBox 31"/>
          <p:cNvSpPr txBox="1"/>
          <p:nvPr/>
        </p:nvSpPr>
        <p:spPr>
          <a:xfrm>
            <a:off x="1851522" y="3771899"/>
            <a:ext cx="836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energy</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3" name="TextBox 32"/>
          <p:cNvSpPr txBox="1"/>
          <p:nvPr/>
        </p:nvSpPr>
        <p:spPr>
          <a:xfrm>
            <a:off x="4833478" y="5336732"/>
            <a:ext cx="724476"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22 %</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6" name="TextBox 35"/>
          <p:cNvSpPr txBox="1"/>
          <p:nvPr/>
        </p:nvSpPr>
        <p:spPr>
          <a:xfrm>
            <a:off x="8098573" y="3771899"/>
            <a:ext cx="1203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emissions</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1058" name="Rectangle 3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57354" name="Rectangle 10"/>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59397" name="Rectangle 5"/>
          <p:cNvSpPr>
            <a:spLocks noChangeArrowheads="1"/>
          </p:cNvSpPr>
          <p:nvPr/>
        </p:nvSpPr>
        <p:spPr bwMode="auto">
          <a:xfrm>
            <a:off x="0" y="43934"/>
            <a:ext cx="12192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bg-BG"/>
          </a:p>
        </p:txBody>
      </p:sp>
      <p:sp>
        <p:nvSpPr>
          <p:cNvPr id="64541" name="Rectangle 29"/>
          <p:cNvSpPr>
            <a:spLocks noChangeArrowheads="1"/>
          </p:cNvSpPr>
          <p:nvPr/>
        </p:nvSpPr>
        <p:spPr bwMode="auto">
          <a:xfrm>
            <a:off x="8386005" y="5337116"/>
            <a:ext cx="3599676"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ea typeface="Arial" pitchFamily="34" charset="0"/>
                <a:cs typeface="Times New Roman" pitchFamily="18" charset="0"/>
              </a:rPr>
              <a:t>No shopping malls,</a:t>
            </a:r>
            <a:endParaRPr kumimoji="0" lang="bg-BG" sz="2000" b="1"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ea typeface="Arial" pitchFamily="34" charset="0"/>
                <a:cs typeface="Times New Roman" pitchFamily="18" charset="0"/>
              </a:rPr>
              <a:t>business centers, low</a:t>
            </a:r>
            <a:endParaRPr kumimoji="0" lang="bg-BG" sz="2000" b="1"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ea typeface="Arial" pitchFamily="34" charset="0"/>
                <a:cs typeface="Times New Roman" pitchFamily="18" charset="0"/>
              </a:rPr>
              <a:t>density residential areas</a:t>
            </a:r>
            <a:endParaRPr kumimoji="0" lang="en-US" sz="2000" b="1" i="0" u="none" strike="noStrike" cap="none" normalizeH="0" baseline="0" dirty="0">
              <a:ln>
                <a:noFill/>
              </a:ln>
              <a:solidFill>
                <a:schemeClr val="tx1"/>
              </a:solidFill>
              <a:effectLst/>
              <a:cs typeface="Arial" pitchFamily="34" charset="0"/>
            </a:endParaRPr>
          </a:p>
        </p:txBody>
      </p:sp>
      <p:sp>
        <p:nvSpPr>
          <p:cNvPr id="38" name="TextBox 37"/>
          <p:cNvSpPr txBox="1"/>
          <p:nvPr/>
        </p:nvSpPr>
        <p:spPr>
          <a:xfrm>
            <a:off x="6772638" y="1167227"/>
            <a:ext cx="4738641" cy="2308324"/>
          </a:xfrm>
          <a:prstGeom prst="rect">
            <a:avLst/>
          </a:prstGeom>
          <a:noFill/>
        </p:spPr>
        <p:txBody>
          <a:bodyPr wrap="square" lIns="91440" tIns="45720" rIns="91440" bIns="45720" rtlCol="0" anchor="t">
            <a:spAutoFit/>
          </a:bodyPr>
          <a:lstStyle/>
          <a:p>
            <a:r>
              <a:rPr lang="pt-PT" sz="2400" dirty="0">
                <a:solidFill>
                  <a:srgbClr val="354F92"/>
                </a:solidFill>
              </a:rPr>
              <a:t>Elementos-chave para um povoamento circular e sustentável: </a:t>
            </a:r>
          </a:p>
          <a:p>
            <a:r>
              <a:rPr lang="pt-PT" sz="2400" b="1" dirty="0">
                <a:solidFill>
                  <a:srgbClr val="354F92"/>
                </a:solidFill>
              </a:rPr>
              <a:t>Introduzir regulamentação urbanística e de construção que reforce o tratamento e a reutilização das águas residuais</a:t>
            </a:r>
            <a:endParaRPr lang="bg-BG" sz="2400" b="1" dirty="0">
              <a:solidFill>
                <a:srgbClr val="354F92"/>
              </a:solidFill>
              <a:cs typeface="Calibri"/>
            </a:endParaRPr>
          </a:p>
        </p:txBody>
      </p:sp>
      <p:pic>
        <p:nvPicPr>
          <p:cNvPr id="3" name="Picture 2">
            <a:extLst>
              <a:ext uri="{FF2B5EF4-FFF2-40B4-BE49-F238E27FC236}">
                <a16:creationId xmlns:a16="http://schemas.microsoft.com/office/drawing/2014/main" id="{5112CA68-8F87-D955-FF95-BE652715F8EF}"/>
              </a:ext>
            </a:extLst>
          </p:cNvPr>
          <p:cNvPicPr>
            <a:picLocks noChangeAspect="1"/>
          </p:cNvPicPr>
          <p:nvPr/>
        </p:nvPicPr>
        <p:blipFill>
          <a:blip r:embed="rId2"/>
          <a:stretch>
            <a:fillRect/>
          </a:stretch>
        </p:blipFill>
        <p:spPr>
          <a:xfrm>
            <a:off x="2310777" y="869767"/>
            <a:ext cx="4194677" cy="5804263"/>
          </a:xfrm>
          <a:prstGeom prst="rect">
            <a:avLst/>
          </a:prstGeom>
        </p:spPr>
      </p:pic>
      <p:cxnSp>
        <p:nvCxnSpPr>
          <p:cNvPr id="5" name="Straight Connector 4">
            <a:extLst>
              <a:ext uri="{FF2B5EF4-FFF2-40B4-BE49-F238E27FC236}">
                <a16:creationId xmlns:a16="http://schemas.microsoft.com/office/drawing/2014/main" id="{139F78E6-015F-1C38-D647-EB81C67075C1}"/>
              </a:ext>
            </a:extLst>
          </p:cNvPr>
          <p:cNvCxnSpPr/>
          <p:nvPr/>
        </p:nvCxnSpPr>
        <p:spPr>
          <a:xfrm>
            <a:off x="3186545" y="4639601"/>
            <a:ext cx="628073" cy="0"/>
          </a:xfrm>
          <a:prstGeom prst="line">
            <a:avLst/>
          </a:prstGeom>
          <a:ln w="12700">
            <a:solidFill>
              <a:srgbClr val="354F92"/>
            </a:solidFill>
            <a:prstDash val="dash"/>
          </a:ln>
        </p:spPr>
        <p:style>
          <a:lnRef idx="1">
            <a:schemeClr val="accent1"/>
          </a:lnRef>
          <a:fillRef idx="0">
            <a:schemeClr val="accent1"/>
          </a:fillRef>
          <a:effectRef idx="0">
            <a:schemeClr val="accent1"/>
          </a:effectRef>
          <a:fontRef idx="minor">
            <a:schemeClr val="tx1"/>
          </a:fontRef>
        </p:style>
      </p:cxnSp>
      <p:sp>
        <p:nvSpPr>
          <p:cNvPr id="7" name="Marcador de Posição do Texto 1">
            <a:extLst>
              <a:ext uri="{FF2B5EF4-FFF2-40B4-BE49-F238E27FC236}">
                <a16:creationId xmlns:a16="http://schemas.microsoft.com/office/drawing/2014/main" id="{D4A7C45C-F38C-84DB-9DD1-0DB8C6B54D24}"/>
              </a:ext>
            </a:extLst>
          </p:cNvPr>
          <p:cNvSpPr txBox="1">
            <a:spLocks/>
          </p:cNvSpPr>
          <p:nvPr/>
        </p:nvSpPr>
        <p:spPr>
          <a:xfrm>
            <a:off x="3554118" y="1295080"/>
            <a:ext cx="1292469" cy="363426"/>
          </a:xfrm>
          <a:prstGeom prst="rect">
            <a:avLst/>
          </a:prstGeom>
        </p:spPr>
        <p:txBody>
          <a:bodyPr anchor="t">
            <a:noAutofit/>
          </a:bodyPr>
          <a:lstStyle>
            <a:lvl1pPr marL="0" indent="0" algn="l" defTabSz="914400" rtl="0" eaLnBrk="1" latinLnBrk="0" hangingPunct="1">
              <a:lnSpc>
                <a:spcPts val="3240"/>
              </a:lnSpc>
              <a:spcBef>
                <a:spcPts val="0"/>
              </a:spcBef>
              <a:buFont typeface="Arial" panose="020B0604020202020204" pitchFamily="34" charset="0"/>
              <a:buNone/>
              <a:defRPr sz="3600" b="1" i="0" kern="1200">
                <a:solidFill>
                  <a:srgbClr val="EB7339"/>
                </a:solidFill>
                <a:latin typeface="Calibri" panose="020F0502020204030204" pitchFamily="34" charset="0"/>
                <a:ea typeface="+mn-ea"/>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dirty="0" err="1">
                <a:solidFill>
                  <a:srgbClr val="4D4D4D"/>
                </a:solidFill>
              </a:rPr>
              <a:t>família</a:t>
            </a:r>
            <a:endParaRPr lang="pt-PT" sz="1400" dirty="0">
              <a:solidFill>
                <a:srgbClr val="4D4D4D"/>
              </a:solidFill>
            </a:endParaRPr>
          </a:p>
        </p:txBody>
      </p:sp>
      <p:sp>
        <p:nvSpPr>
          <p:cNvPr id="8" name="Marcador de Posição do Texto 1">
            <a:extLst>
              <a:ext uri="{FF2B5EF4-FFF2-40B4-BE49-F238E27FC236}">
                <a16:creationId xmlns:a16="http://schemas.microsoft.com/office/drawing/2014/main" id="{D903874A-305C-0A66-3303-9CB37FFB3D84}"/>
              </a:ext>
            </a:extLst>
          </p:cNvPr>
          <p:cNvSpPr txBox="1">
            <a:spLocks/>
          </p:cNvSpPr>
          <p:nvPr/>
        </p:nvSpPr>
        <p:spPr>
          <a:xfrm>
            <a:off x="5681535" y="4245518"/>
            <a:ext cx="823919" cy="363426"/>
          </a:xfrm>
          <a:prstGeom prst="rect">
            <a:avLst/>
          </a:prstGeom>
        </p:spPr>
        <p:txBody>
          <a:bodyPr anchor="t">
            <a:noAutofit/>
          </a:bodyPr>
          <a:lstStyle>
            <a:lvl1pPr marL="0" indent="0" algn="l" defTabSz="914400" rtl="0" eaLnBrk="1" latinLnBrk="0" hangingPunct="1">
              <a:lnSpc>
                <a:spcPts val="3240"/>
              </a:lnSpc>
              <a:spcBef>
                <a:spcPts val="0"/>
              </a:spcBef>
              <a:buFont typeface="Arial" panose="020B0604020202020204" pitchFamily="34" charset="0"/>
              <a:buNone/>
              <a:defRPr sz="3600" b="1" i="0" kern="1200">
                <a:solidFill>
                  <a:srgbClr val="EB7339"/>
                </a:solidFill>
                <a:latin typeface="Calibri" panose="020F0502020204030204" pitchFamily="34" charset="0"/>
                <a:ea typeface="+mn-ea"/>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280"/>
              </a:lnSpc>
            </a:pPr>
            <a:r>
              <a:rPr lang="en-US" sz="1400" dirty="0" err="1">
                <a:solidFill>
                  <a:srgbClr val="4D4D4D"/>
                </a:solidFill>
              </a:rPr>
              <a:t>águas</a:t>
            </a:r>
            <a:r>
              <a:rPr lang="en-US" sz="1400" dirty="0">
                <a:solidFill>
                  <a:srgbClr val="4D4D4D"/>
                </a:solidFill>
              </a:rPr>
              <a:t> </a:t>
            </a:r>
            <a:r>
              <a:rPr lang="en-US" sz="1400" dirty="0" err="1">
                <a:solidFill>
                  <a:srgbClr val="4D4D4D"/>
                </a:solidFill>
              </a:rPr>
              <a:t>pluviais</a:t>
            </a:r>
            <a:endParaRPr lang="pt-PT" sz="1400" dirty="0">
              <a:solidFill>
                <a:srgbClr val="4D4D4D"/>
              </a:solidFill>
            </a:endParaRPr>
          </a:p>
        </p:txBody>
      </p:sp>
      <p:sp>
        <p:nvSpPr>
          <p:cNvPr id="9" name="Marcador de Posição do Texto 1">
            <a:extLst>
              <a:ext uri="{FF2B5EF4-FFF2-40B4-BE49-F238E27FC236}">
                <a16:creationId xmlns:a16="http://schemas.microsoft.com/office/drawing/2014/main" id="{155D04BB-161C-0F03-8695-D501447EB54B}"/>
              </a:ext>
            </a:extLst>
          </p:cNvPr>
          <p:cNvSpPr txBox="1">
            <a:spLocks/>
          </p:cNvSpPr>
          <p:nvPr/>
        </p:nvSpPr>
        <p:spPr>
          <a:xfrm>
            <a:off x="2505902" y="5045254"/>
            <a:ext cx="994679" cy="363426"/>
          </a:xfrm>
          <a:prstGeom prst="rect">
            <a:avLst/>
          </a:prstGeom>
        </p:spPr>
        <p:txBody>
          <a:bodyPr anchor="t">
            <a:noAutofit/>
          </a:bodyPr>
          <a:lstStyle>
            <a:lvl1pPr marL="0" indent="0" algn="l" defTabSz="914400" rtl="0" eaLnBrk="1" latinLnBrk="0" hangingPunct="1">
              <a:lnSpc>
                <a:spcPts val="3240"/>
              </a:lnSpc>
              <a:spcBef>
                <a:spcPts val="0"/>
              </a:spcBef>
              <a:buFont typeface="Arial" panose="020B0604020202020204" pitchFamily="34" charset="0"/>
              <a:buNone/>
              <a:defRPr sz="3600" b="1" i="0" kern="1200">
                <a:solidFill>
                  <a:srgbClr val="EB7339"/>
                </a:solidFill>
                <a:latin typeface="Calibri" panose="020F0502020204030204" pitchFamily="34" charset="0"/>
                <a:ea typeface="+mn-ea"/>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280"/>
              </a:lnSpc>
            </a:pPr>
            <a:r>
              <a:rPr lang="en-US" sz="1400" dirty="0" err="1">
                <a:solidFill>
                  <a:srgbClr val="4D4D4D"/>
                </a:solidFill>
              </a:rPr>
              <a:t>água</a:t>
            </a:r>
            <a:r>
              <a:rPr lang="en-US" sz="1400" dirty="0">
                <a:solidFill>
                  <a:srgbClr val="4D4D4D"/>
                </a:solidFill>
              </a:rPr>
              <a:t> </a:t>
            </a:r>
            <a:r>
              <a:rPr lang="en-US" sz="1400" dirty="0" err="1">
                <a:solidFill>
                  <a:srgbClr val="4D4D4D"/>
                </a:solidFill>
              </a:rPr>
              <a:t>escura</a:t>
            </a:r>
            <a:endParaRPr lang="pt-PT" sz="1400" dirty="0">
              <a:solidFill>
                <a:srgbClr val="4D4D4D"/>
              </a:solidFill>
            </a:endParaRPr>
          </a:p>
        </p:txBody>
      </p:sp>
      <p:sp>
        <p:nvSpPr>
          <p:cNvPr id="10" name="Marcador de Posição do Texto 1">
            <a:extLst>
              <a:ext uri="{FF2B5EF4-FFF2-40B4-BE49-F238E27FC236}">
                <a16:creationId xmlns:a16="http://schemas.microsoft.com/office/drawing/2014/main" id="{15C6E394-B411-048E-4087-A2A26C5F5FF4}"/>
              </a:ext>
            </a:extLst>
          </p:cNvPr>
          <p:cNvSpPr txBox="1">
            <a:spLocks/>
          </p:cNvSpPr>
          <p:nvPr/>
        </p:nvSpPr>
        <p:spPr>
          <a:xfrm>
            <a:off x="3780520" y="5045254"/>
            <a:ext cx="994679" cy="363426"/>
          </a:xfrm>
          <a:prstGeom prst="rect">
            <a:avLst/>
          </a:prstGeom>
        </p:spPr>
        <p:txBody>
          <a:bodyPr anchor="t">
            <a:noAutofit/>
          </a:bodyPr>
          <a:lstStyle>
            <a:lvl1pPr marL="0" indent="0" algn="l" defTabSz="914400" rtl="0" eaLnBrk="1" latinLnBrk="0" hangingPunct="1">
              <a:lnSpc>
                <a:spcPts val="3240"/>
              </a:lnSpc>
              <a:spcBef>
                <a:spcPts val="0"/>
              </a:spcBef>
              <a:buFont typeface="Arial" panose="020B0604020202020204" pitchFamily="34" charset="0"/>
              <a:buNone/>
              <a:defRPr sz="3600" b="1" i="0" kern="1200">
                <a:solidFill>
                  <a:srgbClr val="EB7339"/>
                </a:solidFill>
                <a:latin typeface="Calibri" panose="020F0502020204030204" pitchFamily="34" charset="0"/>
                <a:ea typeface="+mn-ea"/>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280"/>
              </a:lnSpc>
            </a:pPr>
            <a:r>
              <a:rPr lang="en-US" sz="1400" dirty="0" err="1">
                <a:solidFill>
                  <a:srgbClr val="4D4D4D"/>
                </a:solidFill>
              </a:rPr>
              <a:t>água</a:t>
            </a:r>
            <a:r>
              <a:rPr lang="en-US" sz="1400" dirty="0">
                <a:solidFill>
                  <a:srgbClr val="4D4D4D"/>
                </a:solidFill>
              </a:rPr>
              <a:t> </a:t>
            </a:r>
            <a:r>
              <a:rPr lang="en-US" sz="1400" dirty="0" err="1">
                <a:solidFill>
                  <a:srgbClr val="4D4D4D"/>
                </a:solidFill>
              </a:rPr>
              <a:t>cinzenta</a:t>
            </a:r>
            <a:endParaRPr lang="pt-PT" sz="1400" dirty="0">
              <a:solidFill>
                <a:srgbClr val="4D4D4D"/>
              </a:solidFill>
            </a:endParaRPr>
          </a:p>
        </p:txBody>
      </p:sp>
      <p:sp>
        <p:nvSpPr>
          <p:cNvPr id="11" name="Marcador de Posição do Texto 1">
            <a:extLst>
              <a:ext uri="{FF2B5EF4-FFF2-40B4-BE49-F238E27FC236}">
                <a16:creationId xmlns:a16="http://schemas.microsoft.com/office/drawing/2014/main" id="{E30AE17E-ACBB-EFF5-19ED-A411AAF8C288}"/>
              </a:ext>
            </a:extLst>
          </p:cNvPr>
          <p:cNvSpPr txBox="1">
            <a:spLocks/>
          </p:cNvSpPr>
          <p:nvPr/>
        </p:nvSpPr>
        <p:spPr>
          <a:xfrm>
            <a:off x="3021713" y="5624807"/>
            <a:ext cx="1207117" cy="363426"/>
          </a:xfrm>
          <a:prstGeom prst="rect">
            <a:avLst/>
          </a:prstGeom>
        </p:spPr>
        <p:txBody>
          <a:bodyPr anchor="t">
            <a:noAutofit/>
          </a:bodyPr>
          <a:lstStyle>
            <a:lvl1pPr marL="0" indent="0" algn="l" defTabSz="914400" rtl="0" eaLnBrk="1" latinLnBrk="0" hangingPunct="1">
              <a:lnSpc>
                <a:spcPts val="3240"/>
              </a:lnSpc>
              <a:spcBef>
                <a:spcPts val="0"/>
              </a:spcBef>
              <a:buFont typeface="Arial" panose="020B0604020202020204" pitchFamily="34" charset="0"/>
              <a:buNone/>
              <a:defRPr sz="3600" b="1" i="0" kern="1200">
                <a:solidFill>
                  <a:srgbClr val="EB7339"/>
                </a:solidFill>
                <a:latin typeface="Calibri" panose="020F0502020204030204" pitchFamily="34" charset="0"/>
                <a:ea typeface="+mn-ea"/>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280"/>
              </a:lnSpc>
            </a:pPr>
            <a:r>
              <a:rPr lang="en-US" sz="1400" dirty="0" err="1">
                <a:solidFill>
                  <a:srgbClr val="4D4D4D"/>
                </a:solidFill>
              </a:rPr>
              <a:t>águas</a:t>
            </a:r>
            <a:r>
              <a:rPr lang="en-US" sz="1400" dirty="0">
                <a:solidFill>
                  <a:srgbClr val="4D4D4D"/>
                </a:solidFill>
              </a:rPr>
              <a:t> </a:t>
            </a:r>
            <a:r>
              <a:rPr lang="en-US" sz="1400" dirty="0" err="1">
                <a:solidFill>
                  <a:srgbClr val="4D4D4D"/>
                </a:solidFill>
              </a:rPr>
              <a:t>residuais</a:t>
            </a:r>
            <a:endParaRPr lang="pt-PT" sz="1400" dirty="0">
              <a:solidFill>
                <a:srgbClr val="4D4D4D"/>
              </a:solidFill>
            </a:endParaRPr>
          </a:p>
        </p:txBody>
      </p:sp>
      <p:sp>
        <p:nvSpPr>
          <p:cNvPr id="12" name="Marcador de Posição do Texto 1">
            <a:extLst>
              <a:ext uri="{FF2B5EF4-FFF2-40B4-BE49-F238E27FC236}">
                <a16:creationId xmlns:a16="http://schemas.microsoft.com/office/drawing/2014/main" id="{9D61AC75-273A-4EC3-6514-A0E596148CD0}"/>
              </a:ext>
            </a:extLst>
          </p:cNvPr>
          <p:cNvSpPr txBox="1">
            <a:spLocks/>
          </p:cNvSpPr>
          <p:nvPr/>
        </p:nvSpPr>
        <p:spPr>
          <a:xfrm>
            <a:off x="4025543" y="6130946"/>
            <a:ext cx="1207117" cy="363426"/>
          </a:xfrm>
          <a:prstGeom prst="rect">
            <a:avLst/>
          </a:prstGeom>
        </p:spPr>
        <p:txBody>
          <a:bodyPr anchor="t">
            <a:noAutofit/>
          </a:bodyPr>
          <a:lstStyle>
            <a:lvl1pPr marL="0" indent="0" algn="l" defTabSz="914400" rtl="0" eaLnBrk="1" latinLnBrk="0" hangingPunct="1">
              <a:lnSpc>
                <a:spcPts val="3240"/>
              </a:lnSpc>
              <a:spcBef>
                <a:spcPts val="0"/>
              </a:spcBef>
              <a:buFont typeface="Arial" panose="020B0604020202020204" pitchFamily="34" charset="0"/>
              <a:buNone/>
              <a:defRPr sz="3600" b="1" i="0" kern="1200">
                <a:solidFill>
                  <a:srgbClr val="EB7339"/>
                </a:solidFill>
                <a:latin typeface="Calibri" panose="020F0502020204030204" pitchFamily="34" charset="0"/>
                <a:ea typeface="+mn-ea"/>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280"/>
              </a:lnSpc>
            </a:pPr>
            <a:r>
              <a:rPr lang="en-US" sz="1400" dirty="0" err="1">
                <a:solidFill>
                  <a:srgbClr val="4D4D4D"/>
                </a:solidFill>
              </a:rPr>
              <a:t>esgotos</a:t>
            </a:r>
            <a:r>
              <a:rPr lang="en-US" sz="1400" dirty="0">
                <a:solidFill>
                  <a:srgbClr val="4D4D4D"/>
                </a:solidFill>
              </a:rPr>
              <a:t> </a:t>
            </a:r>
            <a:r>
              <a:rPr lang="en-US" sz="1400" dirty="0" err="1">
                <a:solidFill>
                  <a:srgbClr val="4D4D4D"/>
                </a:solidFill>
              </a:rPr>
              <a:t>combinados</a:t>
            </a:r>
            <a:endParaRPr lang="pt-PT" sz="1400" dirty="0">
              <a:solidFill>
                <a:srgbClr val="4D4D4D"/>
              </a:solidFill>
            </a:endParaRPr>
          </a:p>
        </p:txBody>
      </p:sp>
      <p:sp>
        <p:nvSpPr>
          <p:cNvPr id="13" name="Marcador de Posição do Texto 1">
            <a:extLst>
              <a:ext uri="{FF2B5EF4-FFF2-40B4-BE49-F238E27FC236}">
                <a16:creationId xmlns:a16="http://schemas.microsoft.com/office/drawing/2014/main" id="{0E3809A8-4309-DC8D-201D-784E7B8B2E6D}"/>
              </a:ext>
            </a:extLst>
          </p:cNvPr>
          <p:cNvSpPr txBox="1">
            <a:spLocks/>
          </p:cNvSpPr>
          <p:nvPr/>
        </p:nvSpPr>
        <p:spPr>
          <a:xfrm rot="16200000">
            <a:off x="2489306" y="4190494"/>
            <a:ext cx="490759" cy="363426"/>
          </a:xfrm>
          <a:prstGeom prst="rect">
            <a:avLst/>
          </a:prstGeom>
        </p:spPr>
        <p:txBody>
          <a:bodyPr anchor="t">
            <a:noAutofit/>
          </a:bodyPr>
          <a:lstStyle>
            <a:lvl1pPr marL="0" indent="0" algn="l" defTabSz="914400" rtl="0" eaLnBrk="1" latinLnBrk="0" hangingPunct="1">
              <a:lnSpc>
                <a:spcPts val="3240"/>
              </a:lnSpc>
              <a:spcBef>
                <a:spcPts val="0"/>
              </a:spcBef>
              <a:buFont typeface="Arial" panose="020B0604020202020204" pitchFamily="34" charset="0"/>
              <a:buNone/>
              <a:defRPr sz="3600" b="1" i="0" kern="1200">
                <a:solidFill>
                  <a:srgbClr val="EB7339"/>
                </a:solidFill>
                <a:latin typeface="Calibri" panose="020F0502020204030204" pitchFamily="34" charset="0"/>
                <a:ea typeface="+mn-ea"/>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280"/>
              </a:lnSpc>
            </a:pPr>
            <a:r>
              <a:rPr lang="en-US" sz="1000" dirty="0" err="1">
                <a:solidFill>
                  <a:srgbClr val="4D4D4D"/>
                </a:solidFill>
              </a:rPr>
              <a:t>sanita</a:t>
            </a:r>
            <a:endParaRPr lang="pt-PT" sz="1000" dirty="0">
              <a:solidFill>
                <a:srgbClr val="4D4D4D"/>
              </a:solidFill>
            </a:endParaRPr>
          </a:p>
        </p:txBody>
      </p:sp>
      <p:sp>
        <p:nvSpPr>
          <p:cNvPr id="14" name="Marcador de Posição do Texto 1">
            <a:extLst>
              <a:ext uri="{FF2B5EF4-FFF2-40B4-BE49-F238E27FC236}">
                <a16:creationId xmlns:a16="http://schemas.microsoft.com/office/drawing/2014/main" id="{54B8C7C1-712F-41E9-7854-4352D79CA48E}"/>
              </a:ext>
            </a:extLst>
          </p:cNvPr>
          <p:cNvSpPr txBox="1">
            <a:spLocks/>
          </p:cNvSpPr>
          <p:nvPr/>
        </p:nvSpPr>
        <p:spPr>
          <a:xfrm rot="16200000">
            <a:off x="3341754" y="4079500"/>
            <a:ext cx="994679" cy="363426"/>
          </a:xfrm>
          <a:prstGeom prst="rect">
            <a:avLst/>
          </a:prstGeom>
        </p:spPr>
        <p:txBody>
          <a:bodyPr anchor="t">
            <a:noAutofit/>
          </a:bodyPr>
          <a:lstStyle>
            <a:lvl1pPr marL="0" indent="0" algn="l" defTabSz="914400" rtl="0" eaLnBrk="1" latinLnBrk="0" hangingPunct="1">
              <a:lnSpc>
                <a:spcPts val="3240"/>
              </a:lnSpc>
              <a:spcBef>
                <a:spcPts val="0"/>
              </a:spcBef>
              <a:buFont typeface="Arial" panose="020B0604020202020204" pitchFamily="34" charset="0"/>
              <a:buNone/>
              <a:defRPr sz="3600" b="1" i="0" kern="1200">
                <a:solidFill>
                  <a:srgbClr val="EB7339"/>
                </a:solidFill>
                <a:latin typeface="Calibri" panose="020F0502020204030204" pitchFamily="34" charset="0"/>
                <a:ea typeface="+mn-ea"/>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280"/>
              </a:lnSpc>
            </a:pPr>
            <a:r>
              <a:rPr lang="en-US" sz="1000" dirty="0" err="1">
                <a:solidFill>
                  <a:srgbClr val="4D4D4D"/>
                </a:solidFill>
              </a:rPr>
              <a:t>lavagem</a:t>
            </a:r>
            <a:r>
              <a:rPr lang="en-US" sz="1000" dirty="0">
                <a:solidFill>
                  <a:srgbClr val="4D4D4D"/>
                </a:solidFill>
              </a:rPr>
              <a:t> de </a:t>
            </a:r>
            <a:r>
              <a:rPr lang="en-US" sz="1000" dirty="0" err="1">
                <a:solidFill>
                  <a:srgbClr val="4D4D4D"/>
                </a:solidFill>
              </a:rPr>
              <a:t>loiça</a:t>
            </a:r>
            <a:endParaRPr lang="pt-PT" sz="1000" dirty="0">
              <a:solidFill>
                <a:srgbClr val="4D4D4D"/>
              </a:solidFill>
            </a:endParaRPr>
          </a:p>
        </p:txBody>
      </p:sp>
      <p:sp>
        <p:nvSpPr>
          <p:cNvPr id="15" name="Marcador de Posição do Texto 1">
            <a:extLst>
              <a:ext uri="{FF2B5EF4-FFF2-40B4-BE49-F238E27FC236}">
                <a16:creationId xmlns:a16="http://schemas.microsoft.com/office/drawing/2014/main" id="{B7FEBFBD-2983-506B-F86D-04D9DD22A501}"/>
              </a:ext>
            </a:extLst>
          </p:cNvPr>
          <p:cNvSpPr txBox="1">
            <a:spLocks/>
          </p:cNvSpPr>
          <p:nvPr/>
        </p:nvSpPr>
        <p:spPr>
          <a:xfrm rot="16200000">
            <a:off x="3518641" y="4042688"/>
            <a:ext cx="1106307" cy="363428"/>
          </a:xfrm>
          <a:prstGeom prst="rect">
            <a:avLst/>
          </a:prstGeom>
        </p:spPr>
        <p:txBody>
          <a:bodyPr anchor="t">
            <a:noAutofit/>
          </a:bodyPr>
          <a:lstStyle>
            <a:lvl1pPr marL="0" indent="0" algn="l" defTabSz="914400" rtl="0" eaLnBrk="1" latinLnBrk="0" hangingPunct="1">
              <a:lnSpc>
                <a:spcPts val="3240"/>
              </a:lnSpc>
              <a:spcBef>
                <a:spcPts val="0"/>
              </a:spcBef>
              <a:buFont typeface="Arial" panose="020B0604020202020204" pitchFamily="34" charset="0"/>
              <a:buNone/>
              <a:defRPr sz="3600" b="1" i="0" kern="1200">
                <a:solidFill>
                  <a:srgbClr val="EB7339"/>
                </a:solidFill>
                <a:latin typeface="Calibri" panose="020F0502020204030204" pitchFamily="34" charset="0"/>
                <a:ea typeface="+mn-ea"/>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280"/>
              </a:lnSpc>
            </a:pPr>
            <a:r>
              <a:rPr lang="en-US" sz="1000" dirty="0" err="1">
                <a:solidFill>
                  <a:srgbClr val="4D4D4D"/>
                </a:solidFill>
              </a:rPr>
              <a:t>duche</a:t>
            </a:r>
            <a:r>
              <a:rPr lang="en-US" sz="1000" dirty="0">
                <a:solidFill>
                  <a:srgbClr val="4D4D4D"/>
                </a:solidFill>
              </a:rPr>
              <a:t> de </a:t>
            </a:r>
            <a:r>
              <a:rPr lang="en-US" sz="1000" dirty="0" err="1">
                <a:solidFill>
                  <a:srgbClr val="4D4D4D"/>
                </a:solidFill>
              </a:rPr>
              <a:t>banheira</a:t>
            </a:r>
            <a:endParaRPr lang="pt-PT" sz="1000" dirty="0">
              <a:solidFill>
                <a:srgbClr val="4D4D4D"/>
              </a:solidFill>
            </a:endParaRPr>
          </a:p>
        </p:txBody>
      </p:sp>
      <p:sp>
        <p:nvSpPr>
          <p:cNvPr id="16" name="Marcador de Posição do Texto 1">
            <a:extLst>
              <a:ext uri="{FF2B5EF4-FFF2-40B4-BE49-F238E27FC236}">
                <a16:creationId xmlns:a16="http://schemas.microsoft.com/office/drawing/2014/main" id="{32BC8C24-4F18-3DDE-6A7F-16BCD47A1AD4}"/>
              </a:ext>
            </a:extLst>
          </p:cNvPr>
          <p:cNvSpPr txBox="1">
            <a:spLocks/>
          </p:cNvSpPr>
          <p:nvPr/>
        </p:nvSpPr>
        <p:spPr>
          <a:xfrm rot="16200000">
            <a:off x="4250955" y="4214560"/>
            <a:ext cx="442628" cy="363426"/>
          </a:xfrm>
          <a:prstGeom prst="rect">
            <a:avLst/>
          </a:prstGeom>
        </p:spPr>
        <p:txBody>
          <a:bodyPr anchor="t">
            <a:noAutofit/>
          </a:bodyPr>
          <a:lstStyle>
            <a:lvl1pPr marL="0" indent="0" algn="l" defTabSz="914400" rtl="0" eaLnBrk="1" latinLnBrk="0" hangingPunct="1">
              <a:lnSpc>
                <a:spcPts val="3240"/>
              </a:lnSpc>
              <a:spcBef>
                <a:spcPts val="0"/>
              </a:spcBef>
              <a:buFont typeface="Arial" panose="020B0604020202020204" pitchFamily="34" charset="0"/>
              <a:buNone/>
              <a:defRPr sz="3600" b="1" i="0" kern="1200">
                <a:solidFill>
                  <a:srgbClr val="EB7339"/>
                </a:solidFill>
                <a:latin typeface="Calibri" panose="020F0502020204030204" pitchFamily="34" charset="0"/>
                <a:ea typeface="+mn-ea"/>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280"/>
              </a:lnSpc>
            </a:pPr>
            <a:r>
              <a:rPr lang="en-US" sz="1000" dirty="0" err="1">
                <a:solidFill>
                  <a:srgbClr val="4D4D4D"/>
                </a:solidFill>
              </a:rPr>
              <a:t>miscelânea</a:t>
            </a:r>
            <a:endParaRPr lang="pt-PT" sz="1000" dirty="0">
              <a:solidFill>
                <a:srgbClr val="4D4D4D"/>
              </a:solidFill>
            </a:endParaRPr>
          </a:p>
        </p:txBody>
      </p:sp>
      <p:sp>
        <p:nvSpPr>
          <p:cNvPr id="17" name="Marcador de Posição do Texto 1">
            <a:extLst>
              <a:ext uri="{FF2B5EF4-FFF2-40B4-BE49-F238E27FC236}">
                <a16:creationId xmlns:a16="http://schemas.microsoft.com/office/drawing/2014/main" id="{FA2B8B88-BF5F-2567-F7CE-73C2DD5CCC07}"/>
              </a:ext>
            </a:extLst>
          </p:cNvPr>
          <p:cNvSpPr txBox="1">
            <a:spLocks/>
          </p:cNvSpPr>
          <p:nvPr/>
        </p:nvSpPr>
        <p:spPr>
          <a:xfrm rot="16200000">
            <a:off x="4474230" y="4126751"/>
            <a:ext cx="618246" cy="363426"/>
          </a:xfrm>
          <a:prstGeom prst="rect">
            <a:avLst/>
          </a:prstGeom>
        </p:spPr>
        <p:txBody>
          <a:bodyPr anchor="t">
            <a:noAutofit/>
          </a:bodyPr>
          <a:lstStyle>
            <a:lvl1pPr marL="0" indent="0" algn="l" defTabSz="914400" rtl="0" eaLnBrk="1" latinLnBrk="0" hangingPunct="1">
              <a:lnSpc>
                <a:spcPts val="3240"/>
              </a:lnSpc>
              <a:spcBef>
                <a:spcPts val="0"/>
              </a:spcBef>
              <a:buFont typeface="Arial" panose="020B0604020202020204" pitchFamily="34" charset="0"/>
              <a:buNone/>
              <a:defRPr sz="3600" b="1" i="0" kern="1200">
                <a:solidFill>
                  <a:srgbClr val="EB7339"/>
                </a:solidFill>
                <a:latin typeface="Calibri" panose="020F0502020204030204" pitchFamily="34" charset="0"/>
                <a:ea typeface="+mn-ea"/>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900"/>
              </a:lnSpc>
            </a:pPr>
            <a:r>
              <a:rPr lang="en-US" sz="1000" dirty="0" err="1">
                <a:solidFill>
                  <a:srgbClr val="4D4D4D"/>
                </a:solidFill>
              </a:rPr>
              <a:t>lavagem</a:t>
            </a:r>
            <a:r>
              <a:rPr lang="en-US" sz="1000" dirty="0">
                <a:solidFill>
                  <a:srgbClr val="4D4D4D"/>
                </a:solidFill>
              </a:rPr>
              <a:t> de </a:t>
            </a:r>
            <a:r>
              <a:rPr lang="en-US" sz="1000" dirty="0" err="1">
                <a:solidFill>
                  <a:srgbClr val="4D4D4D"/>
                </a:solidFill>
              </a:rPr>
              <a:t>roupa</a:t>
            </a:r>
            <a:endParaRPr lang="pt-PT" sz="1000" dirty="0">
              <a:solidFill>
                <a:srgbClr val="4D4D4D"/>
              </a:solidFill>
            </a:endParaRPr>
          </a:p>
        </p:txBody>
      </p:sp>
      <p:sp>
        <p:nvSpPr>
          <p:cNvPr id="18" name="Marcador de Posição do Texto 1">
            <a:extLst>
              <a:ext uri="{FF2B5EF4-FFF2-40B4-BE49-F238E27FC236}">
                <a16:creationId xmlns:a16="http://schemas.microsoft.com/office/drawing/2014/main" id="{A20A6D4B-1342-1D92-ED0A-D286D210F088}"/>
              </a:ext>
            </a:extLst>
          </p:cNvPr>
          <p:cNvSpPr txBox="1">
            <a:spLocks/>
          </p:cNvSpPr>
          <p:nvPr/>
        </p:nvSpPr>
        <p:spPr>
          <a:xfrm>
            <a:off x="3105176" y="4355211"/>
            <a:ext cx="596126" cy="363426"/>
          </a:xfrm>
          <a:prstGeom prst="rect">
            <a:avLst/>
          </a:prstGeom>
        </p:spPr>
        <p:txBody>
          <a:bodyPr anchor="t">
            <a:noAutofit/>
          </a:bodyPr>
          <a:lstStyle>
            <a:lvl1pPr marL="0" indent="0" algn="l" defTabSz="914400" rtl="0" eaLnBrk="1" latinLnBrk="0" hangingPunct="1">
              <a:lnSpc>
                <a:spcPts val="3240"/>
              </a:lnSpc>
              <a:spcBef>
                <a:spcPts val="0"/>
              </a:spcBef>
              <a:buFont typeface="Arial" panose="020B0604020202020204" pitchFamily="34" charset="0"/>
              <a:buNone/>
              <a:defRPr sz="3600" b="1" i="0" kern="1200">
                <a:solidFill>
                  <a:srgbClr val="EB7339"/>
                </a:solidFill>
                <a:latin typeface="Calibri" panose="020F0502020204030204" pitchFamily="34" charset="0"/>
                <a:ea typeface="+mn-ea"/>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900"/>
              </a:lnSpc>
            </a:pPr>
            <a:r>
              <a:rPr lang="en-US" sz="1000" dirty="0">
                <a:solidFill>
                  <a:srgbClr val="4D4D4D"/>
                </a:solidFill>
              </a:rPr>
              <a:t>lava-</a:t>
            </a:r>
            <a:r>
              <a:rPr lang="en-US" sz="1000" dirty="0" err="1">
                <a:solidFill>
                  <a:srgbClr val="4D4D4D"/>
                </a:solidFill>
              </a:rPr>
              <a:t>loiça</a:t>
            </a:r>
            <a:endParaRPr lang="pt-PT" sz="1000" dirty="0">
              <a:solidFill>
                <a:srgbClr val="4D4D4D"/>
              </a:solidFill>
            </a:endParaRPr>
          </a:p>
        </p:txBody>
      </p:sp>
      <p:sp>
        <p:nvSpPr>
          <p:cNvPr id="19" name="Marcador de Posição do Texto 1">
            <a:extLst>
              <a:ext uri="{FF2B5EF4-FFF2-40B4-BE49-F238E27FC236}">
                <a16:creationId xmlns:a16="http://schemas.microsoft.com/office/drawing/2014/main" id="{70EE4DA5-BD60-38C1-CDF3-02657DC214AC}"/>
              </a:ext>
            </a:extLst>
          </p:cNvPr>
          <p:cNvSpPr>
            <a:spLocks noGrp="1"/>
          </p:cNvSpPr>
          <p:nvPr>
            <p:ph type="body" sz="quarter" idx="10"/>
          </p:nvPr>
        </p:nvSpPr>
        <p:spPr>
          <a:xfrm>
            <a:off x="1085113" y="314291"/>
            <a:ext cx="10707294" cy="481677"/>
          </a:xfrm>
        </p:spPr>
        <p:txBody>
          <a:bodyPr/>
          <a:lstStyle/>
          <a:p>
            <a:r>
              <a:rPr lang="pt-PT" dirty="0"/>
              <a:t>Elementos-chave, desafios e oportunidades do ODS11</a:t>
            </a:r>
          </a:p>
        </p:txBody>
      </p:sp>
    </p:spTree>
    <p:extLst>
      <p:ext uri="{BB962C8B-B14F-4D97-AF65-F5344CB8AC3E}">
        <p14:creationId xmlns:p14="http://schemas.microsoft.com/office/powerpoint/2010/main" val="626834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F65518-3893-7D30-F9AF-4C0F9DCE6B11}"/>
              </a:ext>
            </a:extLst>
          </p:cNvPr>
          <p:cNvPicPr>
            <a:picLocks noChangeAspect="1"/>
          </p:cNvPicPr>
          <p:nvPr/>
        </p:nvPicPr>
        <p:blipFill rotWithShape="1">
          <a:blip r:embed="rId2"/>
          <a:srcRect l="2498"/>
          <a:stretch/>
        </p:blipFill>
        <p:spPr>
          <a:xfrm>
            <a:off x="1805188" y="2589141"/>
            <a:ext cx="9834915" cy="3402208"/>
          </a:xfrm>
          <a:prstGeom prst="rect">
            <a:avLst/>
          </a:prstGeom>
        </p:spPr>
      </p:pic>
      <p:sp>
        <p:nvSpPr>
          <p:cNvPr id="53263" name="Rectangle 15"/>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31" name="TextBox 30"/>
          <p:cNvSpPr txBox="1"/>
          <p:nvPr/>
        </p:nvSpPr>
        <p:spPr>
          <a:xfrm>
            <a:off x="2344273" y="2860345"/>
            <a:ext cx="1364030"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goods/food</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2" name="TextBox 31"/>
          <p:cNvSpPr txBox="1"/>
          <p:nvPr/>
        </p:nvSpPr>
        <p:spPr>
          <a:xfrm>
            <a:off x="1805188" y="3753154"/>
            <a:ext cx="883198"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energy</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3" name="TextBox 32"/>
          <p:cNvSpPr txBox="1"/>
          <p:nvPr/>
        </p:nvSpPr>
        <p:spPr>
          <a:xfrm>
            <a:off x="4793365" y="5317987"/>
            <a:ext cx="764589"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22 %</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6" name="TextBox 35"/>
          <p:cNvSpPr txBox="1"/>
          <p:nvPr/>
        </p:nvSpPr>
        <p:spPr>
          <a:xfrm>
            <a:off x="8031919" y="3753154"/>
            <a:ext cx="1270518"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emissions</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8" name="TextBox 37"/>
          <p:cNvSpPr txBox="1"/>
          <p:nvPr/>
        </p:nvSpPr>
        <p:spPr>
          <a:xfrm>
            <a:off x="1077714" y="1015422"/>
            <a:ext cx="9553575" cy="830997"/>
          </a:xfrm>
          <a:prstGeom prst="rect">
            <a:avLst/>
          </a:prstGeom>
          <a:noFill/>
        </p:spPr>
        <p:txBody>
          <a:bodyPr wrap="square" lIns="91440" tIns="45720" rIns="91440" bIns="45720" rtlCol="0" anchor="t">
            <a:spAutoFit/>
          </a:bodyPr>
          <a:lstStyle/>
          <a:p>
            <a:r>
              <a:rPr lang="pt-PT" sz="2400" dirty="0">
                <a:solidFill>
                  <a:srgbClr val="354F92"/>
                </a:solidFill>
              </a:rPr>
              <a:t>Elementos-chave para uma povoação circular e sustentável </a:t>
            </a:r>
            <a:r>
              <a:rPr lang="en-US" sz="2400" dirty="0">
                <a:solidFill>
                  <a:srgbClr val="354F92"/>
                </a:solidFill>
              </a:rPr>
              <a:t>: </a:t>
            </a:r>
            <a:endParaRPr lang="en-US" sz="2400" dirty="0">
              <a:solidFill>
                <a:srgbClr val="354F92"/>
              </a:solidFill>
              <a:cs typeface="Calibri"/>
            </a:endParaRPr>
          </a:p>
          <a:p>
            <a:r>
              <a:rPr lang="pt-PT" sz="2400" b="1" dirty="0">
                <a:solidFill>
                  <a:srgbClr val="354F92"/>
                </a:solidFill>
              </a:rPr>
              <a:t>Aplicar sistemas inteligentes de gestão de resíduos</a:t>
            </a:r>
            <a:endParaRPr lang="bg-BG" sz="2400" b="1" dirty="0">
              <a:solidFill>
                <a:srgbClr val="354F92"/>
              </a:solidFill>
            </a:endParaRPr>
          </a:p>
        </p:txBody>
      </p:sp>
      <p:sp>
        <p:nvSpPr>
          <p:cNvPr id="29" name="Rectangle 28"/>
          <p:cNvSpPr/>
          <p:nvPr/>
        </p:nvSpPr>
        <p:spPr>
          <a:xfrm>
            <a:off x="1085113" y="1986947"/>
            <a:ext cx="8579656" cy="461665"/>
          </a:xfrm>
          <a:prstGeom prst="rect">
            <a:avLst/>
          </a:prstGeom>
          <a:solidFill>
            <a:srgbClr val="00B0F0"/>
          </a:solidFill>
        </p:spPr>
        <p:txBody>
          <a:bodyPr wrap="none">
            <a:spAutoFit/>
          </a:bodyPr>
          <a:lstStyle/>
          <a:p>
            <a:r>
              <a:rPr lang="pt-PT" sz="2400" b="1" dirty="0">
                <a:solidFill>
                  <a:schemeClr val="bg1"/>
                </a:solidFill>
              </a:rPr>
              <a:t>Transformar os resíduos alimentares em energia e/ou fertilizantes</a:t>
            </a:r>
            <a:endParaRPr lang="bg-BG" sz="2400" b="1" dirty="0">
              <a:solidFill>
                <a:schemeClr val="bg1"/>
              </a:solidFill>
            </a:endParaRPr>
          </a:p>
        </p:txBody>
      </p:sp>
      <p:sp>
        <p:nvSpPr>
          <p:cNvPr id="4" name="Marcador de Posição do Texto 1">
            <a:extLst>
              <a:ext uri="{FF2B5EF4-FFF2-40B4-BE49-F238E27FC236}">
                <a16:creationId xmlns:a16="http://schemas.microsoft.com/office/drawing/2014/main" id="{0140DCA5-1156-FE99-8A40-7149BDE03161}"/>
              </a:ext>
            </a:extLst>
          </p:cNvPr>
          <p:cNvSpPr txBox="1">
            <a:spLocks/>
          </p:cNvSpPr>
          <p:nvPr/>
        </p:nvSpPr>
        <p:spPr>
          <a:xfrm>
            <a:off x="8260982" y="5006498"/>
            <a:ext cx="869537" cy="383548"/>
          </a:xfrm>
          <a:prstGeom prst="rect">
            <a:avLst/>
          </a:prstGeom>
        </p:spPr>
        <p:txBody>
          <a:bodyPr anchor="t">
            <a:noAutofit/>
          </a:bodyPr>
          <a:lstStyle>
            <a:lvl1pPr marL="0" indent="0" algn="l" defTabSz="914400" rtl="0" eaLnBrk="1" latinLnBrk="0" hangingPunct="1">
              <a:lnSpc>
                <a:spcPts val="3240"/>
              </a:lnSpc>
              <a:spcBef>
                <a:spcPts val="0"/>
              </a:spcBef>
              <a:buFont typeface="Arial" panose="020B0604020202020204" pitchFamily="34" charset="0"/>
              <a:buNone/>
              <a:defRPr sz="3600" b="1" i="0" kern="1200">
                <a:solidFill>
                  <a:srgbClr val="EB7339"/>
                </a:solidFill>
                <a:latin typeface="Calibri" panose="020F0502020204030204" pitchFamily="34" charset="0"/>
                <a:ea typeface="+mn-ea"/>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280"/>
              </a:lnSpc>
            </a:pPr>
            <a:r>
              <a:rPr lang="en-US" sz="1400" dirty="0" err="1">
                <a:solidFill>
                  <a:srgbClr val="4D4D4D"/>
                </a:solidFill>
              </a:rPr>
              <a:t>ou</a:t>
            </a:r>
            <a:endParaRPr lang="pt-PT" sz="1400" dirty="0">
              <a:solidFill>
                <a:srgbClr val="4D4D4D"/>
              </a:solidFill>
            </a:endParaRPr>
          </a:p>
        </p:txBody>
      </p:sp>
      <p:sp>
        <p:nvSpPr>
          <p:cNvPr id="6" name="Marcador de Posição do Texto 1">
            <a:extLst>
              <a:ext uri="{FF2B5EF4-FFF2-40B4-BE49-F238E27FC236}">
                <a16:creationId xmlns:a16="http://schemas.microsoft.com/office/drawing/2014/main" id="{1AAA70E8-1EE9-0FF7-173A-F30EDD67C838}"/>
              </a:ext>
            </a:extLst>
          </p:cNvPr>
          <p:cNvSpPr txBox="1">
            <a:spLocks/>
          </p:cNvSpPr>
          <p:nvPr/>
        </p:nvSpPr>
        <p:spPr>
          <a:xfrm>
            <a:off x="8479572" y="3532323"/>
            <a:ext cx="869537" cy="383548"/>
          </a:xfrm>
          <a:prstGeom prst="rect">
            <a:avLst/>
          </a:prstGeom>
        </p:spPr>
        <p:txBody>
          <a:bodyPr anchor="t">
            <a:noAutofit/>
          </a:bodyPr>
          <a:lstStyle>
            <a:lvl1pPr marL="0" indent="0" algn="l" defTabSz="914400" rtl="0" eaLnBrk="1" latinLnBrk="0" hangingPunct="1">
              <a:lnSpc>
                <a:spcPts val="3240"/>
              </a:lnSpc>
              <a:spcBef>
                <a:spcPts val="0"/>
              </a:spcBef>
              <a:buFont typeface="Arial" panose="020B0604020202020204" pitchFamily="34" charset="0"/>
              <a:buNone/>
              <a:defRPr sz="3600" b="1" i="0" kern="1200">
                <a:solidFill>
                  <a:srgbClr val="EB7339"/>
                </a:solidFill>
                <a:latin typeface="Calibri" panose="020F0502020204030204" pitchFamily="34" charset="0"/>
                <a:ea typeface="+mn-ea"/>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280"/>
              </a:lnSpc>
            </a:pPr>
            <a:r>
              <a:rPr lang="en-US" sz="1400" dirty="0" err="1">
                <a:solidFill>
                  <a:srgbClr val="4D4D4D"/>
                </a:solidFill>
              </a:rPr>
              <a:t>organico</a:t>
            </a:r>
            <a:endParaRPr lang="pt-PT" sz="1400" dirty="0">
              <a:solidFill>
                <a:srgbClr val="4D4D4D"/>
              </a:solidFill>
            </a:endParaRPr>
          </a:p>
        </p:txBody>
      </p:sp>
      <p:sp>
        <p:nvSpPr>
          <p:cNvPr id="7" name="Marcador de Posição do Texto 1">
            <a:extLst>
              <a:ext uri="{FF2B5EF4-FFF2-40B4-BE49-F238E27FC236}">
                <a16:creationId xmlns:a16="http://schemas.microsoft.com/office/drawing/2014/main" id="{DD8A8F23-72B3-80AF-5105-452A73968756}"/>
              </a:ext>
            </a:extLst>
          </p:cNvPr>
          <p:cNvSpPr txBox="1">
            <a:spLocks/>
          </p:cNvSpPr>
          <p:nvPr/>
        </p:nvSpPr>
        <p:spPr>
          <a:xfrm>
            <a:off x="6625396" y="3532323"/>
            <a:ext cx="958012" cy="383548"/>
          </a:xfrm>
          <a:prstGeom prst="rect">
            <a:avLst/>
          </a:prstGeom>
        </p:spPr>
        <p:txBody>
          <a:bodyPr anchor="t">
            <a:noAutofit/>
          </a:bodyPr>
          <a:lstStyle>
            <a:lvl1pPr marL="0" indent="0" algn="l" defTabSz="914400" rtl="0" eaLnBrk="1" latinLnBrk="0" hangingPunct="1">
              <a:lnSpc>
                <a:spcPts val="3240"/>
              </a:lnSpc>
              <a:spcBef>
                <a:spcPts val="0"/>
              </a:spcBef>
              <a:buFont typeface="Arial" panose="020B0604020202020204" pitchFamily="34" charset="0"/>
              <a:buNone/>
              <a:defRPr sz="3600" b="1" i="0" kern="1200">
                <a:solidFill>
                  <a:srgbClr val="EB7339"/>
                </a:solidFill>
                <a:latin typeface="Calibri" panose="020F0502020204030204" pitchFamily="34" charset="0"/>
                <a:ea typeface="+mn-ea"/>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280"/>
              </a:lnSpc>
            </a:pPr>
            <a:r>
              <a:rPr lang="en-US" sz="1400" dirty="0" err="1">
                <a:solidFill>
                  <a:srgbClr val="4D4D4D"/>
                </a:solidFill>
              </a:rPr>
              <a:t>inorganico</a:t>
            </a:r>
            <a:endParaRPr lang="pt-PT" sz="1400" dirty="0">
              <a:solidFill>
                <a:srgbClr val="4D4D4D"/>
              </a:solidFill>
            </a:endParaRPr>
          </a:p>
        </p:txBody>
      </p:sp>
      <p:sp>
        <p:nvSpPr>
          <p:cNvPr id="9" name="Marcador de Posição do Texto 1">
            <a:extLst>
              <a:ext uri="{FF2B5EF4-FFF2-40B4-BE49-F238E27FC236}">
                <a16:creationId xmlns:a16="http://schemas.microsoft.com/office/drawing/2014/main" id="{E81D37A8-C50F-5ECC-6282-CF90A5BD094B}"/>
              </a:ext>
            </a:extLst>
          </p:cNvPr>
          <p:cNvSpPr txBox="1">
            <a:spLocks/>
          </p:cNvSpPr>
          <p:nvPr/>
        </p:nvSpPr>
        <p:spPr>
          <a:xfrm>
            <a:off x="1514006" y="3050870"/>
            <a:ext cx="869537" cy="383548"/>
          </a:xfrm>
          <a:prstGeom prst="rect">
            <a:avLst/>
          </a:prstGeom>
        </p:spPr>
        <p:txBody>
          <a:bodyPr anchor="t">
            <a:noAutofit/>
          </a:bodyPr>
          <a:lstStyle>
            <a:lvl1pPr marL="0" indent="0" algn="l" defTabSz="914400" rtl="0" eaLnBrk="1" latinLnBrk="0" hangingPunct="1">
              <a:lnSpc>
                <a:spcPts val="3240"/>
              </a:lnSpc>
              <a:spcBef>
                <a:spcPts val="0"/>
              </a:spcBef>
              <a:buFont typeface="Arial" panose="020B0604020202020204" pitchFamily="34" charset="0"/>
              <a:buNone/>
              <a:defRPr sz="3600" b="1" i="0" kern="1200">
                <a:solidFill>
                  <a:srgbClr val="EB7339"/>
                </a:solidFill>
                <a:latin typeface="Calibri" panose="020F0502020204030204" pitchFamily="34" charset="0"/>
                <a:ea typeface="+mn-ea"/>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280"/>
              </a:lnSpc>
            </a:pPr>
            <a:r>
              <a:rPr lang="en-US" sz="1400" dirty="0" err="1">
                <a:solidFill>
                  <a:srgbClr val="4D4D4D"/>
                </a:solidFill>
              </a:rPr>
              <a:t>orgânico</a:t>
            </a:r>
            <a:endParaRPr lang="pt-PT" sz="1400" dirty="0">
              <a:solidFill>
                <a:srgbClr val="4D4D4D"/>
              </a:solidFill>
            </a:endParaRPr>
          </a:p>
        </p:txBody>
      </p:sp>
      <p:sp>
        <p:nvSpPr>
          <p:cNvPr id="10" name="Marcador de Posição do Texto 1">
            <a:extLst>
              <a:ext uri="{FF2B5EF4-FFF2-40B4-BE49-F238E27FC236}">
                <a16:creationId xmlns:a16="http://schemas.microsoft.com/office/drawing/2014/main" id="{B110C78C-E475-145A-DE7D-EE36AE22283B}"/>
              </a:ext>
            </a:extLst>
          </p:cNvPr>
          <p:cNvSpPr txBox="1">
            <a:spLocks/>
          </p:cNvSpPr>
          <p:nvPr/>
        </p:nvSpPr>
        <p:spPr>
          <a:xfrm>
            <a:off x="1553276" y="5748330"/>
            <a:ext cx="958012" cy="383548"/>
          </a:xfrm>
          <a:prstGeom prst="rect">
            <a:avLst/>
          </a:prstGeom>
        </p:spPr>
        <p:txBody>
          <a:bodyPr anchor="t">
            <a:noAutofit/>
          </a:bodyPr>
          <a:lstStyle>
            <a:lvl1pPr marL="0" indent="0" algn="l" defTabSz="914400" rtl="0" eaLnBrk="1" latinLnBrk="0" hangingPunct="1">
              <a:lnSpc>
                <a:spcPts val="3240"/>
              </a:lnSpc>
              <a:spcBef>
                <a:spcPts val="0"/>
              </a:spcBef>
              <a:buFont typeface="Arial" panose="020B0604020202020204" pitchFamily="34" charset="0"/>
              <a:buNone/>
              <a:defRPr sz="3600" b="1" i="0" kern="1200">
                <a:solidFill>
                  <a:srgbClr val="EB7339"/>
                </a:solidFill>
                <a:latin typeface="Calibri" panose="020F0502020204030204" pitchFamily="34" charset="0"/>
                <a:ea typeface="+mn-ea"/>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280"/>
              </a:lnSpc>
            </a:pPr>
            <a:r>
              <a:rPr lang="en-US" sz="1400" dirty="0" err="1">
                <a:solidFill>
                  <a:srgbClr val="4D4D4D"/>
                </a:solidFill>
              </a:rPr>
              <a:t>inorganico</a:t>
            </a:r>
            <a:endParaRPr lang="pt-PT" sz="1400" dirty="0">
              <a:solidFill>
                <a:srgbClr val="4D4D4D"/>
              </a:solidFill>
            </a:endParaRPr>
          </a:p>
        </p:txBody>
      </p:sp>
      <p:sp>
        <p:nvSpPr>
          <p:cNvPr id="11" name="Marcador de Posição do Texto 1">
            <a:extLst>
              <a:ext uri="{FF2B5EF4-FFF2-40B4-BE49-F238E27FC236}">
                <a16:creationId xmlns:a16="http://schemas.microsoft.com/office/drawing/2014/main" id="{4CBB5AB7-215D-FC05-087F-6E6CED02FBB2}"/>
              </a:ext>
            </a:extLst>
          </p:cNvPr>
          <p:cNvSpPr txBox="1">
            <a:spLocks/>
          </p:cNvSpPr>
          <p:nvPr/>
        </p:nvSpPr>
        <p:spPr>
          <a:xfrm>
            <a:off x="2991087" y="5798500"/>
            <a:ext cx="1842391" cy="383548"/>
          </a:xfrm>
          <a:prstGeom prst="rect">
            <a:avLst/>
          </a:prstGeom>
        </p:spPr>
        <p:txBody>
          <a:bodyPr anchor="t">
            <a:noAutofit/>
          </a:bodyPr>
          <a:lstStyle>
            <a:lvl1pPr marL="0" indent="0" algn="l" defTabSz="914400" rtl="0" eaLnBrk="1" latinLnBrk="0" hangingPunct="1">
              <a:lnSpc>
                <a:spcPts val="3240"/>
              </a:lnSpc>
              <a:spcBef>
                <a:spcPts val="0"/>
              </a:spcBef>
              <a:buFont typeface="Arial" panose="020B0604020202020204" pitchFamily="34" charset="0"/>
              <a:buNone/>
              <a:defRPr sz="3600" b="1" i="0" kern="1200">
                <a:solidFill>
                  <a:srgbClr val="EB7339"/>
                </a:solidFill>
                <a:latin typeface="Calibri" panose="020F0502020204030204" pitchFamily="34" charset="0"/>
                <a:ea typeface="+mn-ea"/>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280"/>
              </a:lnSpc>
            </a:pPr>
            <a:r>
              <a:rPr lang="pt-PT" sz="1400" dirty="0">
                <a:solidFill>
                  <a:srgbClr val="4D4D4D"/>
                </a:solidFill>
              </a:rPr>
              <a:t>Composto para a agricultura urbana e a ecologia urbana</a:t>
            </a:r>
          </a:p>
        </p:txBody>
      </p:sp>
      <p:sp>
        <p:nvSpPr>
          <p:cNvPr id="12" name="Marcador de Posição do Texto 1">
            <a:extLst>
              <a:ext uri="{FF2B5EF4-FFF2-40B4-BE49-F238E27FC236}">
                <a16:creationId xmlns:a16="http://schemas.microsoft.com/office/drawing/2014/main" id="{8EB6DFF6-59A0-46FA-5F12-77F969D078DB}"/>
              </a:ext>
            </a:extLst>
          </p:cNvPr>
          <p:cNvSpPr txBox="1">
            <a:spLocks/>
          </p:cNvSpPr>
          <p:nvPr/>
        </p:nvSpPr>
        <p:spPr>
          <a:xfrm>
            <a:off x="9696638" y="3880925"/>
            <a:ext cx="981062" cy="249959"/>
          </a:xfrm>
          <a:prstGeom prst="rect">
            <a:avLst/>
          </a:prstGeom>
        </p:spPr>
        <p:txBody>
          <a:bodyPr anchor="t">
            <a:noAutofit/>
          </a:bodyPr>
          <a:lstStyle>
            <a:lvl1pPr marL="0" indent="0" algn="l" defTabSz="914400" rtl="0" eaLnBrk="1" latinLnBrk="0" hangingPunct="1">
              <a:lnSpc>
                <a:spcPts val="3240"/>
              </a:lnSpc>
              <a:spcBef>
                <a:spcPts val="0"/>
              </a:spcBef>
              <a:buFont typeface="Arial" panose="020B0604020202020204" pitchFamily="34" charset="0"/>
              <a:buNone/>
              <a:defRPr sz="3600" b="1" i="0" kern="1200">
                <a:solidFill>
                  <a:srgbClr val="EB7339"/>
                </a:solidFill>
                <a:latin typeface="Calibri" panose="020F0502020204030204" pitchFamily="34" charset="0"/>
                <a:ea typeface="+mn-ea"/>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280"/>
              </a:lnSpc>
            </a:pPr>
            <a:r>
              <a:rPr lang="en-US" sz="1200" dirty="0" err="1">
                <a:solidFill>
                  <a:srgbClr val="4D4D4D"/>
                </a:solidFill>
              </a:rPr>
              <a:t>misturador</a:t>
            </a:r>
            <a:endParaRPr lang="pt-PT" sz="1200" dirty="0">
              <a:solidFill>
                <a:srgbClr val="4D4D4D"/>
              </a:solidFill>
            </a:endParaRPr>
          </a:p>
        </p:txBody>
      </p:sp>
      <p:cxnSp>
        <p:nvCxnSpPr>
          <p:cNvPr id="17" name="Straight Connector 16">
            <a:extLst>
              <a:ext uri="{FF2B5EF4-FFF2-40B4-BE49-F238E27FC236}">
                <a16:creationId xmlns:a16="http://schemas.microsoft.com/office/drawing/2014/main" id="{F43F3C23-D2F7-EDC3-34A8-7AD334DBBA79}"/>
              </a:ext>
            </a:extLst>
          </p:cNvPr>
          <p:cNvCxnSpPr>
            <a:cxnSpLocks/>
          </p:cNvCxnSpPr>
          <p:nvPr/>
        </p:nvCxnSpPr>
        <p:spPr>
          <a:xfrm flipH="1">
            <a:off x="10340478" y="4179601"/>
            <a:ext cx="1" cy="310989"/>
          </a:xfrm>
          <a:prstGeom prst="line">
            <a:avLst/>
          </a:prstGeom>
          <a:ln>
            <a:solidFill>
              <a:srgbClr val="4D4D4D"/>
            </a:solidFill>
          </a:ln>
        </p:spPr>
        <p:style>
          <a:lnRef idx="1">
            <a:schemeClr val="accent1"/>
          </a:lnRef>
          <a:fillRef idx="0">
            <a:schemeClr val="accent1"/>
          </a:fillRef>
          <a:effectRef idx="0">
            <a:schemeClr val="accent1"/>
          </a:effectRef>
          <a:fontRef idx="minor">
            <a:schemeClr val="tx1"/>
          </a:fontRef>
        </p:style>
      </p:cxnSp>
      <p:sp>
        <p:nvSpPr>
          <p:cNvPr id="18" name="Marcador de Posição do Texto 1">
            <a:extLst>
              <a:ext uri="{FF2B5EF4-FFF2-40B4-BE49-F238E27FC236}">
                <a16:creationId xmlns:a16="http://schemas.microsoft.com/office/drawing/2014/main" id="{EA2E9EC4-92D1-526A-79C1-045CE59355F0}"/>
              </a:ext>
            </a:extLst>
          </p:cNvPr>
          <p:cNvSpPr txBox="1">
            <a:spLocks/>
          </p:cNvSpPr>
          <p:nvPr/>
        </p:nvSpPr>
        <p:spPr>
          <a:xfrm>
            <a:off x="10430829" y="4044712"/>
            <a:ext cx="1126984" cy="286856"/>
          </a:xfrm>
          <a:prstGeom prst="rect">
            <a:avLst/>
          </a:prstGeom>
        </p:spPr>
        <p:txBody>
          <a:bodyPr anchor="t">
            <a:noAutofit/>
          </a:bodyPr>
          <a:lstStyle>
            <a:lvl1pPr marL="0" indent="0" algn="l" defTabSz="914400" rtl="0" eaLnBrk="1" latinLnBrk="0" hangingPunct="1">
              <a:lnSpc>
                <a:spcPts val="3240"/>
              </a:lnSpc>
              <a:spcBef>
                <a:spcPts val="0"/>
              </a:spcBef>
              <a:buFont typeface="Arial" panose="020B0604020202020204" pitchFamily="34" charset="0"/>
              <a:buNone/>
              <a:defRPr sz="3600" b="1" i="0" kern="1200">
                <a:solidFill>
                  <a:srgbClr val="EB7339"/>
                </a:solidFill>
                <a:latin typeface="Calibri" panose="020F0502020204030204" pitchFamily="34" charset="0"/>
                <a:ea typeface="+mn-ea"/>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280"/>
              </a:lnSpc>
            </a:pPr>
            <a:r>
              <a:rPr lang="en-US" sz="1200" dirty="0" err="1">
                <a:solidFill>
                  <a:srgbClr val="4D4D4D"/>
                </a:solidFill>
              </a:rPr>
              <a:t>válvula</a:t>
            </a:r>
            <a:r>
              <a:rPr lang="en-US" sz="1200" dirty="0">
                <a:solidFill>
                  <a:srgbClr val="4D4D4D"/>
                </a:solidFill>
              </a:rPr>
              <a:t> de </a:t>
            </a:r>
            <a:r>
              <a:rPr lang="en-US" sz="1200" dirty="0" err="1">
                <a:solidFill>
                  <a:srgbClr val="4D4D4D"/>
                </a:solidFill>
              </a:rPr>
              <a:t>alta</a:t>
            </a:r>
            <a:r>
              <a:rPr lang="en-US" sz="1200" dirty="0">
                <a:solidFill>
                  <a:srgbClr val="4D4D4D"/>
                </a:solidFill>
              </a:rPr>
              <a:t> </a:t>
            </a:r>
            <a:r>
              <a:rPr lang="en-US" sz="1200" dirty="0" err="1">
                <a:solidFill>
                  <a:srgbClr val="4D4D4D"/>
                </a:solidFill>
              </a:rPr>
              <a:t>pressão</a:t>
            </a:r>
            <a:endParaRPr lang="pt-PT" sz="1200" dirty="0">
              <a:solidFill>
                <a:srgbClr val="4D4D4D"/>
              </a:solidFill>
            </a:endParaRPr>
          </a:p>
        </p:txBody>
      </p:sp>
      <p:cxnSp>
        <p:nvCxnSpPr>
          <p:cNvPr id="19" name="Straight Connector 18">
            <a:extLst>
              <a:ext uri="{FF2B5EF4-FFF2-40B4-BE49-F238E27FC236}">
                <a16:creationId xmlns:a16="http://schemas.microsoft.com/office/drawing/2014/main" id="{71F8219B-D7B0-EA8A-FFC7-BE278534136D}"/>
              </a:ext>
            </a:extLst>
          </p:cNvPr>
          <p:cNvCxnSpPr>
            <a:cxnSpLocks/>
          </p:cNvCxnSpPr>
          <p:nvPr/>
        </p:nvCxnSpPr>
        <p:spPr>
          <a:xfrm>
            <a:off x="10537616" y="4246688"/>
            <a:ext cx="9339" cy="251276"/>
          </a:xfrm>
          <a:prstGeom prst="line">
            <a:avLst/>
          </a:prstGeom>
          <a:ln>
            <a:solidFill>
              <a:srgbClr val="4D4D4D"/>
            </a:solidFill>
          </a:ln>
        </p:spPr>
        <p:style>
          <a:lnRef idx="1">
            <a:schemeClr val="accent1"/>
          </a:lnRef>
          <a:fillRef idx="0">
            <a:schemeClr val="accent1"/>
          </a:fillRef>
          <a:effectRef idx="0">
            <a:schemeClr val="accent1"/>
          </a:effectRef>
          <a:fontRef idx="minor">
            <a:schemeClr val="tx1"/>
          </a:fontRef>
        </p:style>
      </p:cxnSp>
      <p:sp>
        <p:nvSpPr>
          <p:cNvPr id="21" name="Marcador de Posição do Texto 1">
            <a:extLst>
              <a:ext uri="{FF2B5EF4-FFF2-40B4-BE49-F238E27FC236}">
                <a16:creationId xmlns:a16="http://schemas.microsoft.com/office/drawing/2014/main" id="{B2BDA52D-1DD5-9303-6204-B8F26F3E200C}"/>
              </a:ext>
            </a:extLst>
          </p:cNvPr>
          <p:cNvSpPr txBox="1">
            <a:spLocks/>
          </p:cNvSpPr>
          <p:nvPr/>
        </p:nvSpPr>
        <p:spPr>
          <a:xfrm>
            <a:off x="10802387" y="4528712"/>
            <a:ext cx="1126984" cy="286856"/>
          </a:xfrm>
          <a:prstGeom prst="rect">
            <a:avLst/>
          </a:prstGeom>
        </p:spPr>
        <p:txBody>
          <a:bodyPr anchor="t">
            <a:noAutofit/>
          </a:bodyPr>
          <a:lstStyle>
            <a:lvl1pPr marL="0" indent="0" algn="l" defTabSz="914400" rtl="0" eaLnBrk="1" latinLnBrk="0" hangingPunct="1">
              <a:lnSpc>
                <a:spcPts val="3240"/>
              </a:lnSpc>
              <a:spcBef>
                <a:spcPts val="0"/>
              </a:spcBef>
              <a:buFont typeface="Arial" panose="020B0604020202020204" pitchFamily="34" charset="0"/>
              <a:buNone/>
              <a:defRPr sz="3600" b="1" i="0" kern="1200">
                <a:solidFill>
                  <a:srgbClr val="EB7339"/>
                </a:solidFill>
                <a:latin typeface="Calibri" panose="020F0502020204030204" pitchFamily="34" charset="0"/>
                <a:ea typeface="+mn-ea"/>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280"/>
              </a:lnSpc>
            </a:pPr>
            <a:r>
              <a:rPr lang="en-US" sz="1200" dirty="0" err="1">
                <a:solidFill>
                  <a:srgbClr val="4D4D4D"/>
                </a:solidFill>
              </a:rPr>
              <a:t>gás</a:t>
            </a:r>
            <a:r>
              <a:rPr lang="en-US" sz="1200" dirty="0">
                <a:solidFill>
                  <a:srgbClr val="4D4D4D"/>
                </a:solidFill>
              </a:rPr>
              <a:t> </a:t>
            </a:r>
            <a:r>
              <a:rPr lang="en-US" sz="1200" dirty="0" err="1">
                <a:solidFill>
                  <a:srgbClr val="4D4D4D"/>
                </a:solidFill>
              </a:rPr>
              <a:t>eficaz</a:t>
            </a:r>
            <a:endParaRPr lang="pt-PT" sz="1200" dirty="0">
              <a:solidFill>
                <a:srgbClr val="4D4D4D"/>
              </a:solidFill>
            </a:endParaRPr>
          </a:p>
        </p:txBody>
      </p:sp>
      <p:sp>
        <p:nvSpPr>
          <p:cNvPr id="22" name="Marcador de Posição do Texto 1">
            <a:extLst>
              <a:ext uri="{FF2B5EF4-FFF2-40B4-BE49-F238E27FC236}">
                <a16:creationId xmlns:a16="http://schemas.microsoft.com/office/drawing/2014/main" id="{6E7B266E-4114-5B3D-FB9C-A44C8ECF8D66}"/>
              </a:ext>
            </a:extLst>
          </p:cNvPr>
          <p:cNvSpPr txBox="1">
            <a:spLocks/>
          </p:cNvSpPr>
          <p:nvPr/>
        </p:nvSpPr>
        <p:spPr>
          <a:xfrm>
            <a:off x="10670295" y="5116602"/>
            <a:ext cx="1126984" cy="286856"/>
          </a:xfrm>
          <a:prstGeom prst="rect">
            <a:avLst/>
          </a:prstGeom>
        </p:spPr>
        <p:txBody>
          <a:bodyPr anchor="t">
            <a:noAutofit/>
          </a:bodyPr>
          <a:lstStyle>
            <a:lvl1pPr marL="0" indent="0" algn="l" defTabSz="914400" rtl="0" eaLnBrk="1" latinLnBrk="0" hangingPunct="1">
              <a:lnSpc>
                <a:spcPts val="3240"/>
              </a:lnSpc>
              <a:spcBef>
                <a:spcPts val="0"/>
              </a:spcBef>
              <a:buFont typeface="Arial" panose="020B0604020202020204" pitchFamily="34" charset="0"/>
              <a:buNone/>
              <a:defRPr sz="3600" b="1" i="0" kern="1200">
                <a:solidFill>
                  <a:srgbClr val="EB7339"/>
                </a:solidFill>
                <a:latin typeface="Calibri" panose="020F0502020204030204" pitchFamily="34" charset="0"/>
                <a:ea typeface="+mn-ea"/>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280"/>
              </a:lnSpc>
            </a:pPr>
            <a:r>
              <a:rPr lang="en-US" sz="1200" dirty="0">
                <a:solidFill>
                  <a:srgbClr val="4D4D4D"/>
                </a:solidFill>
              </a:rPr>
              <a:t>zona de lamas</a:t>
            </a:r>
            <a:endParaRPr lang="pt-PT" sz="1200" dirty="0">
              <a:solidFill>
                <a:srgbClr val="4D4D4D"/>
              </a:solidFill>
            </a:endParaRPr>
          </a:p>
        </p:txBody>
      </p:sp>
      <p:sp>
        <p:nvSpPr>
          <p:cNvPr id="23" name="Marcador de Posição do Texto 1">
            <a:extLst>
              <a:ext uri="{FF2B5EF4-FFF2-40B4-BE49-F238E27FC236}">
                <a16:creationId xmlns:a16="http://schemas.microsoft.com/office/drawing/2014/main" id="{B3FBE6B4-28F6-D88C-6176-FD6A2965C5A4}"/>
              </a:ext>
            </a:extLst>
          </p:cNvPr>
          <p:cNvSpPr txBox="1">
            <a:spLocks/>
          </p:cNvSpPr>
          <p:nvPr/>
        </p:nvSpPr>
        <p:spPr>
          <a:xfrm>
            <a:off x="10832319" y="4717836"/>
            <a:ext cx="964960" cy="286856"/>
          </a:xfrm>
          <a:prstGeom prst="rect">
            <a:avLst/>
          </a:prstGeom>
        </p:spPr>
        <p:txBody>
          <a:bodyPr anchor="t">
            <a:noAutofit/>
          </a:bodyPr>
          <a:lstStyle>
            <a:lvl1pPr marL="0" indent="0" algn="l" defTabSz="914400" rtl="0" eaLnBrk="1" latinLnBrk="0" hangingPunct="1">
              <a:lnSpc>
                <a:spcPts val="3240"/>
              </a:lnSpc>
              <a:spcBef>
                <a:spcPts val="0"/>
              </a:spcBef>
              <a:buFont typeface="Arial" panose="020B0604020202020204" pitchFamily="34" charset="0"/>
              <a:buNone/>
              <a:defRPr sz="3600" b="1" i="0" kern="1200">
                <a:solidFill>
                  <a:srgbClr val="EB7339"/>
                </a:solidFill>
                <a:latin typeface="Calibri" panose="020F0502020204030204" pitchFamily="34" charset="0"/>
                <a:ea typeface="+mn-ea"/>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280"/>
              </a:lnSpc>
            </a:pPr>
            <a:r>
              <a:rPr lang="en-US" sz="1200" dirty="0">
                <a:solidFill>
                  <a:srgbClr val="4D4D4D"/>
                </a:solidFill>
              </a:rPr>
              <a:t>zona de </a:t>
            </a:r>
            <a:r>
              <a:rPr lang="en-US" sz="1200" dirty="0" err="1">
                <a:solidFill>
                  <a:srgbClr val="4D4D4D"/>
                </a:solidFill>
              </a:rPr>
              <a:t>mistura</a:t>
            </a:r>
            <a:endParaRPr lang="pt-PT" sz="1200" dirty="0">
              <a:solidFill>
                <a:srgbClr val="4D4D4D"/>
              </a:solidFill>
            </a:endParaRPr>
          </a:p>
        </p:txBody>
      </p:sp>
      <p:cxnSp>
        <p:nvCxnSpPr>
          <p:cNvPr id="24" name="Straight Connector 23">
            <a:extLst>
              <a:ext uri="{FF2B5EF4-FFF2-40B4-BE49-F238E27FC236}">
                <a16:creationId xmlns:a16="http://schemas.microsoft.com/office/drawing/2014/main" id="{120CF92B-91ED-F76D-E091-0C774862FFA5}"/>
              </a:ext>
            </a:extLst>
          </p:cNvPr>
          <p:cNvCxnSpPr>
            <a:cxnSpLocks/>
          </p:cNvCxnSpPr>
          <p:nvPr/>
        </p:nvCxnSpPr>
        <p:spPr>
          <a:xfrm>
            <a:off x="10611116" y="5295995"/>
            <a:ext cx="20173" cy="4847"/>
          </a:xfrm>
          <a:prstGeom prst="line">
            <a:avLst/>
          </a:prstGeom>
          <a:ln>
            <a:solidFill>
              <a:srgbClr val="4D4D4D"/>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846CD5E-F41D-18AD-804E-91CA37F3D7FC}"/>
              </a:ext>
            </a:extLst>
          </p:cNvPr>
          <p:cNvCxnSpPr>
            <a:cxnSpLocks/>
          </p:cNvCxnSpPr>
          <p:nvPr/>
        </p:nvCxnSpPr>
        <p:spPr>
          <a:xfrm>
            <a:off x="10611116" y="5166785"/>
            <a:ext cx="20173" cy="4847"/>
          </a:xfrm>
          <a:prstGeom prst="line">
            <a:avLst/>
          </a:prstGeom>
          <a:ln>
            <a:solidFill>
              <a:srgbClr val="4D4D4D"/>
            </a:solidFill>
          </a:ln>
        </p:spPr>
        <p:style>
          <a:lnRef idx="1">
            <a:schemeClr val="accent1"/>
          </a:lnRef>
          <a:fillRef idx="0">
            <a:schemeClr val="accent1"/>
          </a:fillRef>
          <a:effectRef idx="0">
            <a:schemeClr val="accent1"/>
          </a:effectRef>
          <a:fontRef idx="minor">
            <a:schemeClr val="tx1"/>
          </a:fontRef>
        </p:style>
      </p:cxnSp>
      <p:sp>
        <p:nvSpPr>
          <p:cNvPr id="28" name="Marcador de Posição do Texto 1">
            <a:extLst>
              <a:ext uri="{FF2B5EF4-FFF2-40B4-BE49-F238E27FC236}">
                <a16:creationId xmlns:a16="http://schemas.microsoft.com/office/drawing/2014/main" id="{572CE2D3-734A-2D7A-4446-36471201B94F}"/>
              </a:ext>
            </a:extLst>
          </p:cNvPr>
          <p:cNvSpPr txBox="1">
            <a:spLocks/>
          </p:cNvSpPr>
          <p:nvPr/>
        </p:nvSpPr>
        <p:spPr>
          <a:xfrm>
            <a:off x="10996076" y="5325489"/>
            <a:ext cx="796331" cy="715174"/>
          </a:xfrm>
          <a:prstGeom prst="rect">
            <a:avLst/>
          </a:prstGeom>
        </p:spPr>
        <p:txBody>
          <a:bodyPr anchor="t">
            <a:noAutofit/>
          </a:bodyPr>
          <a:lstStyle>
            <a:lvl1pPr marL="0" indent="0" algn="l" defTabSz="914400" rtl="0" eaLnBrk="1" latinLnBrk="0" hangingPunct="1">
              <a:lnSpc>
                <a:spcPts val="3240"/>
              </a:lnSpc>
              <a:spcBef>
                <a:spcPts val="0"/>
              </a:spcBef>
              <a:buFont typeface="Arial" panose="020B0604020202020204" pitchFamily="34" charset="0"/>
              <a:buNone/>
              <a:defRPr sz="3600" b="1" i="0" kern="1200">
                <a:solidFill>
                  <a:srgbClr val="EB7339"/>
                </a:solidFill>
                <a:latin typeface="Calibri" panose="020F0502020204030204" pitchFamily="34" charset="0"/>
                <a:ea typeface="+mn-ea"/>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200" dirty="0" err="1">
                <a:solidFill>
                  <a:srgbClr val="4D4D4D"/>
                </a:solidFill>
              </a:rPr>
              <a:t>injecção</a:t>
            </a:r>
            <a:r>
              <a:rPr lang="en-US" sz="1200" dirty="0">
                <a:solidFill>
                  <a:srgbClr val="4D4D4D"/>
                </a:solidFill>
              </a:rPr>
              <a:t> terra </a:t>
            </a:r>
            <a:r>
              <a:rPr lang="en-US" sz="1200" dirty="0" err="1">
                <a:solidFill>
                  <a:srgbClr val="4D4D4D"/>
                </a:solidFill>
              </a:rPr>
              <a:t>tubo</a:t>
            </a:r>
            <a:endParaRPr lang="pt-PT" sz="1200" dirty="0">
              <a:solidFill>
                <a:srgbClr val="4D4D4D"/>
              </a:solidFill>
            </a:endParaRPr>
          </a:p>
        </p:txBody>
      </p:sp>
      <p:sp>
        <p:nvSpPr>
          <p:cNvPr id="30" name="Marcador de Posição do Texto 1">
            <a:extLst>
              <a:ext uri="{FF2B5EF4-FFF2-40B4-BE49-F238E27FC236}">
                <a16:creationId xmlns:a16="http://schemas.microsoft.com/office/drawing/2014/main" id="{11B43A3C-65F7-BFF3-F423-94E03A7E6AC9}"/>
              </a:ext>
            </a:extLst>
          </p:cNvPr>
          <p:cNvSpPr txBox="1">
            <a:spLocks/>
          </p:cNvSpPr>
          <p:nvPr/>
        </p:nvSpPr>
        <p:spPr>
          <a:xfrm>
            <a:off x="9110482" y="5310440"/>
            <a:ext cx="627948" cy="570308"/>
          </a:xfrm>
          <a:prstGeom prst="rect">
            <a:avLst/>
          </a:prstGeom>
        </p:spPr>
        <p:txBody>
          <a:bodyPr anchor="t">
            <a:noAutofit/>
          </a:bodyPr>
          <a:lstStyle>
            <a:lvl1pPr marL="0" indent="0" algn="l" defTabSz="914400" rtl="0" eaLnBrk="1" latinLnBrk="0" hangingPunct="1">
              <a:lnSpc>
                <a:spcPts val="3240"/>
              </a:lnSpc>
              <a:spcBef>
                <a:spcPts val="0"/>
              </a:spcBef>
              <a:buFont typeface="Arial" panose="020B0604020202020204" pitchFamily="34" charset="0"/>
              <a:buNone/>
              <a:defRPr sz="3600" b="1" i="0" kern="1200">
                <a:solidFill>
                  <a:srgbClr val="EB7339"/>
                </a:solidFill>
                <a:latin typeface="Calibri" panose="020F0502020204030204" pitchFamily="34" charset="0"/>
                <a:ea typeface="+mn-ea"/>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200" dirty="0">
                <a:solidFill>
                  <a:srgbClr val="4D4D4D"/>
                </a:solidFill>
              </a:rPr>
              <a:t>terra lama </a:t>
            </a:r>
            <a:r>
              <a:rPr lang="en-US" sz="1200" dirty="0" err="1">
                <a:solidFill>
                  <a:srgbClr val="4D4D4D"/>
                </a:solidFill>
              </a:rPr>
              <a:t>tubo</a:t>
            </a:r>
            <a:endParaRPr lang="pt-PT" sz="1200" dirty="0">
              <a:solidFill>
                <a:srgbClr val="4D4D4D"/>
              </a:solidFill>
            </a:endParaRPr>
          </a:p>
        </p:txBody>
      </p:sp>
      <p:sp>
        <p:nvSpPr>
          <p:cNvPr id="34" name="Marcador de Posição do Texto 1">
            <a:extLst>
              <a:ext uri="{FF2B5EF4-FFF2-40B4-BE49-F238E27FC236}">
                <a16:creationId xmlns:a16="http://schemas.microsoft.com/office/drawing/2014/main" id="{94D64D96-6DCC-D4B0-1858-594F84AFA947}"/>
              </a:ext>
            </a:extLst>
          </p:cNvPr>
          <p:cNvSpPr txBox="1">
            <a:spLocks/>
          </p:cNvSpPr>
          <p:nvPr/>
        </p:nvSpPr>
        <p:spPr>
          <a:xfrm>
            <a:off x="9007019" y="4136702"/>
            <a:ext cx="1126984" cy="317679"/>
          </a:xfrm>
          <a:prstGeom prst="rect">
            <a:avLst/>
          </a:prstGeom>
        </p:spPr>
        <p:txBody>
          <a:bodyPr anchor="t">
            <a:noAutofit/>
          </a:bodyPr>
          <a:lstStyle>
            <a:lvl1pPr marL="0" indent="0" algn="l" defTabSz="914400" rtl="0" eaLnBrk="1" latinLnBrk="0" hangingPunct="1">
              <a:lnSpc>
                <a:spcPts val="3240"/>
              </a:lnSpc>
              <a:spcBef>
                <a:spcPts val="0"/>
              </a:spcBef>
              <a:buFont typeface="Arial" panose="020B0604020202020204" pitchFamily="34" charset="0"/>
              <a:buNone/>
              <a:defRPr sz="3600" b="1" i="0" kern="1200">
                <a:solidFill>
                  <a:srgbClr val="EB7339"/>
                </a:solidFill>
                <a:latin typeface="Calibri" panose="020F0502020204030204" pitchFamily="34" charset="0"/>
                <a:ea typeface="+mn-ea"/>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280"/>
              </a:lnSpc>
            </a:pPr>
            <a:r>
              <a:rPr lang="en-US" sz="1200" dirty="0" err="1">
                <a:solidFill>
                  <a:srgbClr val="4D4D4D"/>
                </a:solidFill>
              </a:rPr>
              <a:t>furo</a:t>
            </a:r>
            <a:r>
              <a:rPr lang="en-US" sz="1200" dirty="0">
                <a:solidFill>
                  <a:srgbClr val="4D4D4D"/>
                </a:solidFill>
              </a:rPr>
              <a:t> de </a:t>
            </a:r>
            <a:r>
              <a:rPr lang="en-US" sz="1200" dirty="0" err="1">
                <a:solidFill>
                  <a:srgbClr val="4D4D4D"/>
                </a:solidFill>
              </a:rPr>
              <a:t>acesso</a:t>
            </a:r>
            <a:endParaRPr lang="pt-PT" sz="1200" dirty="0">
              <a:solidFill>
                <a:srgbClr val="4D4D4D"/>
              </a:solidFill>
            </a:endParaRPr>
          </a:p>
        </p:txBody>
      </p:sp>
      <p:cxnSp>
        <p:nvCxnSpPr>
          <p:cNvPr id="35" name="Straight Connector 34">
            <a:extLst>
              <a:ext uri="{FF2B5EF4-FFF2-40B4-BE49-F238E27FC236}">
                <a16:creationId xmlns:a16="http://schemas.microsoft.com/office/drawing/2014/main" id="{1C140FDF-EFDE-EB92-0E00-4C15FE95F3A3}"/>
              </a:ext>
            </a:extLst>
          </p:cNvPr>
          <p:cNvCxnSpPr>
            <a:cxnSpLocks/>
          </p:cNvCxnSpPr>
          <p:nvPr/>
        </p:nvCxnSpPr>
        <p:spPr>
          <a:xfrm>
            <a:off x="10017130" y="4375256"/>
            <a:ext cx="44916" cy="185053"/>
          </a:xfrm>
          <a:prstGeom prst="line">
            <a:avLst/>
          </a:prstGeom>
          <a:ln>
            <a:solidFill>
              <a:srgbClr val="4D4D4D"/>
            </a:solidFill>
          </a:ln>
        </p:spPr>
        <p:style>
          <a:lnRef idx="1">
            <a:schemeClr val="accent1"/>
          </a:lnRef>
          <a:fillRef idx="0">
            <a:schemeClr val="accent1"/>
          </a:fillRef>
          <a:effectRef idx="0">
            <a:schemeClr val="accent1"/>
          </a:effectRef>
          <a:fontRef idx="minor">
            <a:schemeClr val="tx1"/>
          </a:fontRef>
        </p:style>
      </p:cxnSp>
      <p:sp>
        <p:nvSpPr>
          <p:cNvPr id="39" name="Marcador de Posição do Texto 1">
            <a:extLst>
              <a:ext uri="{FF2B5EF4-FFF2-40B4-BE49-F238E27FC236}">
                <a16:creationId xmlns:a16="http://schemas.microsoft.com/office/drawing/2014/main" id="{828DB28C-C757-D33E-AA47-AF94D69511CC}"/>
              </a:ext>
            </a:extLst>
          </p:cNvPr>
          <p:cNvSpPr txBox="1">
            <a:spLocks/>
          </p:cNvSpPr>
          <p:nvPr/>
        </p:nvSpPr>
        <p:spPr>
          <a:xfrm>
            <a:off x="8102710" y="4457679"/>
            <a:ext cx="1869712" cy="338554"/>
          </a:xfrm>
          <a:prstGeom prst="rect">
            <a:avLst/>
          </a:prstGeom>
        </p:spPr>
        <p:txBody>
          <a:bodyPr anchor="t">
            <a:noAutofit/>
          </a:bodyPr>
          <a:lstStyle>
            <a:lvl1pPr marL="0" indent="0" algn="l" defTabSz="914400" rtl="0" eaLnBrk="1" latinLnBrk="0" hangingPunct="1">
              <a:lnSpc>
                <a:spcPts val="3240"/>
              </a:lnSpc>
              <a:spcBef>
                <a:spcPts val="0"/>
              </a:spcBef>
              <a:buFont typeface="Arial" panose="020B0604020202020204" pitchFamily="34" charset="0"/>
              <a:buNone/>
              <a:defRPr sz="3600" b="1" i="0" kern="1200">
                <a:solidFill>
                  <a:srgbClr val="EB7339"/>
                </a:solidFill>
                <a:latin typeface="Calibri" panose="020F0502020204030204" pitchFamily="34" charset="0"/>
                <a:ea typeface="+mn-ea"/>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280"/>
              </a:lnSpc>
            </a:pPr>
            <a:r>
              <a:rPr lang="en-US" sz="1200" dirty="0" err="1">
                <a:solidFill>
                  <a:srgbClr val="4D4D4D"/>
                </a:solidFill>
              </a:rPr>
              <a:t>substrato</a:t>
            </a:r>
            <a:r>
              <a:rPr lang="en-US" sz="1200" dirty="0">
                <a:solidFill>
                  <a:srgbClr val="4D4D4D"/>
                </a:solidFill>
              </a:rPr>
              <a:t> do </a:t>
            </a:r>
            <a:r>
              <a:rPr lang="en-US" sz="1200" dirty="0" err="1">
                <a:solidFill>
                  <a:srgbClr val="4D4D4D"/>
                </a:solidFill>
              </a:rPr>
              <a:t>efluente</a:t>
            </a:r>
            <a:r>
              <a:rPr lang="en-US" sz="1200" dirty="0">
                <a:solidFill>
                  <a:srgbClr val="4D4D4D"/>
                </a:solidFill>
              </a:rPr>
              <a:t> </a:t>
            </a:r>
            <a:endParaRPr lang="pt-PT" sz="1200" dirty="0">
              <a:solidFill>
                <a:srgbClr val="4D4D4D"/>
              </a:solidFill>
            </a:endParaRPr>
          </a:p>
        </p:txBody>
      </p:sp>
      <p:cxnSp>
        <p:nvCxnSpPr>
          <p:cNvPr id="40" name="Straight Connector 39">
            <a:extLst>
              <a:ext uri="{FF2B5EF4-FFF2-40B4-BE49-F238E27FC236}">
                <a16:creationId xmlns:a16="http://schemas.microsoft.com/office/drawing/2014/main" id="{FCE227B0-0029-AC99-4BED-491167F575CD}"/>
              </a:ext>
            </a:extLst>
          </p:cNvPr>
          <p:cNvCxnSpPr>
            <a:cxnSpLocks/>
          </p:cNvCxnSpPr>
          <p:nvPr/>
        </p:nvCxnSpPr>
        <p:spPr>
          <a:xfrm>
            <a:off x="9811187" y="4656025"/>
            <a:ext cx="255880" cy="205239"/>
          </a:xfrm>
          <a:prstGeom prst="line">
            <a:avLst/>
          </a:prstGeom>
          <a:ln>
            <a:solidFill>
              <a:srgbClr val="4D4D4D"/>
            </a:solidFill>
          </a:ln>
        </p:spPr>
        <p:style>
          <a:lnRef idx="1">
            <a:schemeClr val="accent1"/>
          </a:lnRef>
          <a:fillRef idx="0">
            <a:schemeClr val="accent1"/>
          </a:fillRef>
          <a:effectRef idx="0">
            <a:schemeClr val="accent1"/>
          </a:effectRef>
          <a:fontRef idx="minor">
            <a:schemeClr val="tx1"/>
          </a:fontRef>
        </p:style>
      </p:cxnSp>
      <p:sp>
        <p:nvSpPr>
          <p:cNvPr id="42" name="Marcador de Posição do Texto 1">
            <a:extLst>
              <a:ext uri="{FF2B5EF4-FFF2-40B4-BE49-F238E27FC236}">
                <a16:creationId xmlns:a16="http://schemas.microsoft.com/office/drawing/2014/main" id="{27B4499A-2BF0-B449-B867-6E64FACA056F}"/>
              </a:ext>
            </a:extLst>
          </p:cNvPr>
          <p:cNvSpPr txBox="1">
            <a:spLocks/>
          </p:cNvSpPr>
          <p:nvPr/>
        </p:nvSpPr>
        <p:spPr>
          <a:xfrm>
            <a:off x="8795028" y="4647901"/>
            <a:ext cx="1258856" cy="189650"/>
          </a:xfrm>
          <a:prstGeom prst="rect">
            <a:avLst/>
          </a:prstGeom>
        </p:spPr>
        <p:txBody>
          <a:bodyPr anchor="t">
            <a:noAutofit/>
          </a:bodyPr>
          <a:lstStyle>
            <a:lvl1pPr marL="0" indent="0" algn="l" defTabSz="914400" rtl="0" eaLnBrk="1" latinLnBrk="0" hangingPunct="1">
              <a:lnSpc>
                <a:spcPts val="3240"/>
              </a:lnSpc>
              <a:spcBef>
                <a:spcPts val="0"/>
              </a:spcBef>
              <a:buFont typeface="Arial" panose="020B0604020202020204" pitchFamily="34" charset="0"/>
              <a:buNone/>
              <a:defRPr sz="3600" b="1" i="0" kern="1200">
                <a:solidFill>
                  <a:srgbClr val="EB7339"/>
                </a:solidFill>
                <a:latin typeface="Calibri" panose="020F0502020204030204" pitchFamily="34" charset="0"/>
                <a:ea typeface="+mn-ea"/>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200" dirty="0">
                <a:solidFill>
                  <a:srgbClr val="4D4D4D"/>
                </a:solidFill>
              </a:rPr>
              <a:t>entrada de </a:t>
            </a:r>
            <a:r>
              <a:rPr lang="en-US" sz="1200" dirty="0" err="1">
                <a:solidFill>
                  <a:srgbClr val="4D4D4D"/>
                </a:solidFill>
              </a:rPr>
              <a:t>substrato</a:t>
            </a:r>
            <a:endParaRPr lang="pt-PT" sz="1200" dirty="0">
              <a:solidFill>
                <a:srgbClr val="4D4D4D"/>
              </a:solidFill>
            </a:endParaRPr>
          </a:p>
        </p:txBody>
      </p:sp>
      <p:sp>
        <p:nvSpPr>
          <p:cNvPr id="44" name="Marcador de Posição do Texto 1">
            <a:extLst>
              <a:ext uri="{FF2B5EF4-FFF2-40B4-BE49-F238E27FC236}">
                <a16:creationId xmlns:a16="http://schemas.microsoft.com/office/drawing/2014/main" id="{A9172DE2-6572-2E6F-D128-39E23E60778C}"/>
              </a:ext>
            </a:extLst>
          </p:cNvPr>
          <p:cNvSpPr txBox="1">
            <a:spLocks/>
          </p:cNvSpPr>
          <p:nvPr/>
        </p:nvSpPr>
        <p:spPr>
          <a:xfrm>
            <a:off x="8784160" y="5079437"/>
            <a:ext cx="1126984" cy="286856"/>
          </a:xfrm>
          <a:prstGeom prst="rect">
            <a:avLst/>
          </a:prstGeom>
        </p:spPr>
        <p:txBody>
          <a:bodyPr anchor="t">
            <a:noAutofit/>
          </a:bodyPr>
          <a:lstStyle>
            <a:lvl1pPr marL="0" indent="0" algn="l" defTabSz="914400" rtl="0" eaLnBrk="1" latinLnBrk="0" hangingPunct="1">
              <a:lnSpc>
                <a:spcPts val="3240"/>
              </a:lnSpc>
              <a:spcBef>
                <a:spcPts val="0"/>
              </a:spcBef>
              <a:buFont typeface="Arial" panose="020B0604020202020204" pitchFamily="34" charset="0"/>
              <a:buNone/>
              <a:defRPr sz="3600" b="1" i="0" kern="1200">
                <a:solidFill>
                  <a:srgbClr val="EB7339"/>
                </a:solidFill>
                <a:latin typeface="Calibri" panose="020F0502020204030204" pitchFamily="34" charset="0"/>
                <a:ea typeface="+mn-ea"/>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280"/>
              </a:lnSpc>
            </a:pPr>
            <a:r>
              <a:rPr lang="en-US" sz="1200" dirty="0">
                <a:solidFill>
                  <a:srgbClr val="4D4D4D"/>
                </a:solidFill>
              </a:rPr>
              <a:t>zona de </a:t>
            </a:r>
            <a:r>
              <a:rPr lang="en-US" sz="1200" dirty="0" err="1">
                <a:solidFill>
                  <a:srgbClr val="4D4D4D"/>
                </a:solidFill>
              </a:rPr>
              <a:t>vídeo</a:t>
            </a:r>
            <a:endParaRPr lang="pt-PT" sz="1200" dirty="0">
              <a:solidFill>
                <a:srgbClr val="4D4D4D"/>
              </a:solidFill>
            </a:endParaRPr>
          </a:p>
        </p:txBody>
      </p:sp>
      <p:cxnSp>
        <p:nvCxnSpPr>
          <p:cNvPr id="45" name="Straight Connector 44">
            <a:extLst>
              <a:ext uri="{FF2B5EF4-FFF2-40B4-BE49-F238E27FC236}">
                <a16:creationId xmlns:a16="http://schemas.microsoft.com/office/drawing/2014/main" id="{800A6544-FBC6-E90E-6F0D-A8618B2B24DF}"/>
              </a:ext>
            </a:extLst>
          </p:cNvPr>
          <p:cNvCxnSpPr>
            <a:cxnSpLocks/>
          </p:cNvCxnSpPr>
          <p:nvPr/>
        </p:nvCxnSpPr>
        <p:spPr>
          <a:xfrm>
            <a:off x="9575969" y="5002782"/>
            <a:ext cx="23157" cy="135244"/>
          </a:xfrm>
          <a:prstGeom prst="line">
            <a:avLst/>
          </a:prstGeom>
          <a:ln>
            <a:solidFill>
              <a:srgbClr val="4D4D4D"/>
            </a:solidFill>
          </a:ln>
        </p:spPr>
        <p:style>
          <a:lnRef idx="1">
            <a:schemeClr val="accent1"/>
          </a:lnRef>
          <a:fillRef idx="0">
            <a:schemeClr val="accent1"/>
          </a:fillRef>
          <a:effectRef idx="0">
            <a:schemeClr val="accent1"/>
          </a:effectRef>
          <a:fontRef idx="minor">
            <a:schemeClr val="tx1"/>
          </a:fontRef>
        </p:style>
      </p:cxnSp>
      <p:sp>
        <p:nvSpPr>
          <p:cNvPr id="13" name="Marcador de Posição do Texto 1">
            <a:extLst>
              <a:ext uri="{FF2B5EF4-FFF2-40B4-BE49-F238E27FC236}">
                <a16:creationId xmlns:a16="http://schemas.microsoft.com/office/drawing/2014/main" id="{F25938F9-23A9-63BD-4BF6-228B6482E453}"/>
              </a:ext>
            </a:extLst>
          </p:cNvPr>
          <p:cNvSpPr>
            <a:spLocks noGrp="1"/>
          </p:cNvSpPr>
          <p:nvPr>
            <p:ph type="body" sz="quarter" idx="10"/>
          </p:nvPr>
        </p:nvSpPr>
        <p:spPr>
          <a:xfrm>
            <a:off x="1085113" y="314291"/>
            <a:ext cx="10707294" cy="481677"/>
          </a:xfrm>
        </p:spPr>
        <p:txBody>
          <a:bodyPr/>
          <a:lstStyle/>
          <a:p>
            <a:r>
              <a:rPr lang="pt-PT" dirty="0"/>
              <a:t>Elementos-chave, desafios e oportunidades do ODS11</a:t>
            </a:r>
          </a:p>
        </p:txBody>
      </p:sp>
    </p:spTree>
    <p:extLst>
      <p:ext uri="{BB962C8B-B14F-4D97-AF65-F5344CB8AC3E}">
        <p14:creationId xmlns:p14="http://schemas.microsoft.com/office/powerpoint/2010/main" val="626834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63" name="Rectangle 15"/>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31" name="TextBox 30"/>
          <p:cNvSpPr txBox="1"/>
          <p:nvPr/>
        </p:nvSpPr>
        <p:spPr>
          <a:xfrm>
            <a:off x="2415833" y="2879090"/>
            <a:ext cx="1292469"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goods/food</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2" name="TextBox 31"/>
          <p:cNvSpPr txBox="1"/>
          <p:nvPr/>
        </p:nvSpPr>
        <p:spPr>
          <a:xfrm>
            <a:off x="1851522" y="3771899"/>
            <a:ext cx="836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energy</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3" name="TextBox 32"/>
          <p:cNvSpPr txBox="1"/>
          <p:nvPr/>
        </p:nvSpPr>
        <p:spPr>
          <a:xfrm>
            <a:off x="4833478" y="5336732"/>
            <a:ext cx="724476"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22 %</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5" name="TextBox 34"/>
          <p:cNvSpPr txBox="1"/>
          <p:nvPr/>
        </p:nvSpPr>
        <p:spPr>
          <a:xfrm>
            <a:off x="5125380" y="1719090"/>
            <a:ext cx="724476"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78 %</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6" name="TextBox 35"/>
          <p:cNvSpPr txBox="1"/>
          <p:nvPr/>
        </p:nvSpPr>
        <p:spPr>
          <a:xfrm>
            <a:off x="8098573" y="3771899"/>
            <a:ext cx="1203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emissions</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1058" name="Rectangle 3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57354" name="Rectangle 10"/>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59397" name="Rectangle 5"/>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dirty="0"/>
          </a:p>
        </p:txBody>
      </p:sp>
      <p:sp>
        <p:nvSpPr>
          <p:cNvPr id="24" name="Rectangle 23"/>
          <p:cNvSpPr/>
          <p:nvPr/>
        </p:nvSpPr>
        <p:spPr>
          <a:xfrm>
            <a:off x="1085113" y="930608"/>
            <a:ext cx="10401197" cy="1200329"/>
          </a:xfrm>
          <a:prstGeom prst="rect">
            <a:avLst/>
          </a:prstGeom>
          <a:noFill/>
        </p:spPr>
        <p:txBody>
          <a:bodyPr wrap="square" lIns="91440" tIns="45720" rIns="91440" bIns="45720" anchor="t">
            <a:spAutoFit/>
          </a:bodyPr>
          <a:lstStyle/>
          <a:p>
            <a:pPr algn="just"/>
            <a:r>
              <a:rPr lang="pt-PT" sz="2400" dirty="0">
                <a:solidFill>
                  <a:srgbClr val="354F92"/>
                </a:solidFill>
              </a:rPr>
              <a:t>Elementos-chave para uma povoação circular e sustentável </a:t>
            </a:r>
            <a:r>
              <a:rPr lang="en-US" sz="2400" dirty="0">
                <a:solidFill>
                  <a:srgbClr val="354F92"/>
                </a:solidFill>
              </a:rPr>
              <a:t>: </a:t>
            </a:r>
            <a:endParaRPr lang="en-US" sz="2400" dirty="0">
              <a:solidFill>
                <a:srgbClr val="354F92"/>
              </a:solidFill>
              <a:cs typeface="Calibri"/>
            </a:endParaRPr>
          </a:p>
          <a:p>
            <a:pPr algn="just"/>
            <a:r>
              <a:rPr lang="pt-PT" sz="2400" b="1" dirty="0">
                <a:solidFill>
                  <a:srgbClr val="354F92"/>
                </a:solidFill>
              </a:rPr>
              <a:t>Minimizar as emissões de CO2 e a poluição atmosférica nas cidades provenientes dos transportes - utilização mista dos transportes</a:t>
            </a:r>
            <a:endParaRPr lang="bg-BG" sz="2400" b="1" dirty="0">
              <a:solidFill>
                <a:srgbClr val="354F92"/>
              </a:solidFill>
            </a:endParaRPr>
          </a:p>
        </p:txBody>
      </p:sp>
      <p:pic>
        <p:nvPicPr>
          <p:cNvPr id="1026" name="Picture 2"/>
          <p:cNvPicPr>
            <a:picLocks noChangeAspect="1" noChangeArrowheads="1"/>
          </p:cNvPicPr>
          <p:nvPr/>
        </p:nvPicPr>
        <p:blipFill>
          <a:blip r:embed="rId2"/>
          <a:srcRect/>
          <a:stretch>
            <a:fillRect/>
          </a:stretch>
        </p:blipFill>
        <p:spPr bwMode="auto">
          <a:xfrm>
            <a:off x="4409440" y="2265578"/>
            <a:ext cx="7076870" cy="4144392"/>
          </a:xfrm>
          <a:prstGeom prst="rect">
            <a:avLst/>
          </a:prstGeom>
          <a:noFill/>
          <a:ln w="9525">
            <a:noFill/>
            <a:miter lim="800000"/>
            <a:headEnd/>
            <a:tailEnd/>
          </a:ln>
        </p:spPr>
      </p:pic>
      <p:sp>
        <p:nvSpPr>
          <p:cNvPr id="4" name="Marcador de Posição do Texto 1">
            <a:extLst>
              <a:ext uri="{FF2B5EF4-FFF2-40B4-BE49-F238E27FC236}">
                <a16:creationId xmlns:a16="http://schemas.microsoft.com/office/drawing/2014/main" id="{D39C6A41-1E1E-FF33-FFDD-2EC5E38C00C7}"/>
              </a:ext>
            </a:extLst>
          </p:cNvPr>
          <p:cNvSpPr>
            <a:spLocks noGrp="1"/>
          </p:cNvSpPr>
          <p:nvPr>
            <p:ph type="body" sz="quarter" idx="10"/>
          </p:nvPr>
        </p:nvSpPr>
        <p:spPr>
          <a:xfrm>
            <a:off x="1085113" y="314291"/>
            <a:ext cx="10707294" cy="481677"/>
          </a:xfrm>
        </p:spPr>
        <p:txBody>
          <a:bodyPr/>
          <a:lstStyle/>
          <a:p>
            <a:r>
              <a:rPr lang="pt-PT" dirty="0"/>
              <a:t>Elementos-chave, desafios e oportunidades do ODS11</a:t>
            </a:r>
          </a:p>
        </p:txBody>
      </p:sp>
    </p:spTree>
    <p:extLst>
      <p:ext uri="{BB962C8B-B14F-4D97-AF65-F5344CB8AC3E}">
        <p14:creationId xmlns:p14="http://schemas.microsoft.com/office/powerpoint/2010/main" val="626834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63" name="Rectangle 15"/>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32" name="TextBox 31"/>
          <p:cNvSpPr txBox="1"/>
          <p:nvPr/>
        </p:nvSpPr>
        <p:spPr>
          <a:xfrm>
            <a:off x="1851522" y="3771899"/>
            <a:ext cx="836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energy</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3" name="TextBox 32"/>
          <p:cNvSpPr txBox="1"/>
          <p:nvPr/>
        </p:nvSpPr>
        <p:spPr>
          <a:xfrm>
            <a:off x="4833478" y="5336732"/>
            <a:ext cx="724476"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22 %</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6" name="TextBox 35"/>
          <p:cNvSpPr txBox="1"/>
          <p:nvPr/>
        </p:nvSpPr>
        <p:spPr>
          <a:xfrm>
            <a:off x="8098573" y="3771899"/>
            <a:ext cx="1203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emissions</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1058" name="Rectangle 3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57354" name="Rectangle 10"/>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59397" name="Rectangle 5"/>
          <p:cNvSpPr>
            <a:spLocks noChangeArrowheads="1"/>
          </p:cNvSpPr>
          <p:nvPr/>
        </p:nvSpPr>
        <p:spPr bwMode="auto">
          <a:xfrm>
            <a:off x="0" y="43934"/>
            <a:ext cx="12192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bg-BG"/>
          </a:p>
        </p:txBody>
      </p:sp>
      <p:sp>
        <p:nvSpPr>
          <p:cNvPr id="38" name="TextBox 37"/>
          <p:cNvSpPr txBox="1"/>
          <p:nvPr/>
        </p:nvSpPr>
        <p:spPr>
          <a:xfrm>
            <a:off x="1038964" y="909064"/>
            <a:ext cx="10459306" cy="1569660"/>
          </a:xfrm>
          <a:prstGeom prst="rect">
            <a:avLst/>
          </a:prstGeom>
          <a:noFill/>
        </p:spPr>
        <p:txBody>
          <a:bodyPr wrap="square" lIns="91440" tIns="45720" rIns="91440" bIns="45720" rtlCol="0" anchor="t">
            <a:spAutoFit/>
          </a:bodyPr>
          <a:lstStyle/>
          <a:p>
            <a:r>
              <a:rPr lang="pt-PT" sz="2400" dirty="0">
                <a:solidFill>
                  <a:srgbClr val="354F92"/>
                </a:solidFill>
              </a:rPr>
              <a:t>Elementos-chave para um povoamento circular e sustentável: </a:t>
            </a:r>
          </a:p>
          <a:p>
            <a:r>
              <a:rPr lang="pt-PT" sz="2400" b="1" dirty="0">
                <a:solidFill>
                  <a:srgbClr val="354F92"/>
                </a:solidFill>
              </a:rPr>
              <a:t>Proibir a circulação de veículos privados nos centros das cidades;</a:t>
            </a:r>
          </a:p>
          <a:p>
            <a:r>
              <a:rPr lang="pt-PT" sz="2400" b="1" dirty="0">
                <a:solidFill>
                  <a:srgbClr val="354F92"/>
                </a:solidFill>
              </a:rPr>
              <a:t>Promover os transportes públicos;</a:t>
            </a:r>
          </a:p>
          <a:p>
            <a:r>
              <a:rPr lang="pt-PT" sz="2400" b="1" dirty="0">
                <a:solidFill>
                  <a:srgbClr val="354F92"/>
                </a:solidFill>
              </a:rPr>
              <a:t>Incentivar os percursos de bicicleta e pedestres e a partilha de carros elétricos</a:t>
            </a:r>
            <a:endParaRPr lang="bg-BG" sz="2400" b="1" dirty="0">
              <a:solidFill>
                <a:srgbClr val="354F92"/>
              </a:solidFill>
            </a:endParaRPr>
          </a:p>
        </p:txBody>
      </p:sp>
      <p:pic>
        <p:nvPicPr>
          <p:cNvPr id="67586" name="Picture 2"/>
          <p:cNvPicPr>
            <a:picLocks noChangeAspect="1" noChangeArrowheads="1"/>
          </p:cNvPicPr>
          <p:nvPr/>
        </p:nvPicPr>
        <p:blipFill>
          <a:blip r:embed="rId2"/>
          <a:srcRect/>
          <a:stretch>
            <a:fillRect/>
          </a:stretch>
        </p:blipFill>
        <p:spPr bwMode="auto">
          <a:xfrm>
            <a:off x="7826872" y="2566473"/>
            <a:ext cx="3671398" cy="3902044"/>
          </a:xfrm>
          <a:prstGeom prst="rect">
            <a:avLst/>
          </a:prstGeom>
          <a:noFill/>
        </p:spPr>
      </p:pic>
      <p:pic>
        <p:nvPicPr>
          <p:cNvPr id="67587" name="Picture 3"/>
          <p:cNvPicPr>
            <a:picLocks noChangeAspect="1" noChangeArrowheads="1"/>
          </p:cNvPicPr>
          <p:nvPr/>
        </p:nvPicPr>
        <p:blipFill>
          <a:blip r:embed="rId3"/>
          <a:srcRect/>
          <a:stretch>
            <a:fillRect/>
          </a:stretch>
        </p:blipFill>
        <p:spPr bwMode="auto">
          <a:xfrm>
            <a:off x="4927600" y="3003267"/>
            <a:ext cx="2758858" cy="1537263"/>
          </a:xfrm>
          <a:prstGeom prst="rect">
            <a:avLst/>
          </a:prstGeom>
          <a:noFill/>
          <a:ln w="9525">
            <a:noFill/>
            <a:miter lim="800000"/>
            <a:headEnd/>
            <a:tailEnd/>
          </a:ln>
        </p:spPr>
      </p:pic>
      <p:pic>
        <p:nvPicPr>
          <p:cNvPr id="67588" name="Picture 4"/>
          <p:cNvPicPr>
            <a:picLocks noChangeAspect="1" noChangeArrowheads="1"/>
          </p:cNvPicPr>
          <p:nvPr/>
        </p:nvPicPr>
        <p:blipFill>
          <a:blip r:embed="rId4"/>
          <a:srcRect/>
          <a:stretch>
            <a:fillRect/>
          </a:stretch>
        </p:blipFill>
        <p:spPr bwMode="auto">
          <a:xfrm>
            <a:off x="4308556" y="4635839"/>
            <a:ext cx="3392184" cy="1832677"/>
          </a:xfrm>
          <a:prstGeom prst="rect">
            <a:avLst/>
          </a:prstGeom>
          <a:noFill/>
          <a:ln w="9525">
            <a:noFill/>
            <a:miter lim="800000"/>
            <a:headEnd/>
            <a:tailEnd/>
          </a:ln>
        </p:spPr>
      </p:pic>
      <p:pic>
        <p:nvPicPr>
          <p:cNvPr id="26626" name="Picture 2" descr="Doria quer aumentar tempo de travessia de pedestre em semáforo - Via  Trolebus"/>
          <p:cNvPicPr>
            <a:picLocks noChangeAspect="1" noChangeArrowheads="1"/>
          </p:cNvPicPr>
          <p:nvPr/>
        </p:nvPicPr>
        <p:blipFill>
          <a:blip r:embed="rId5"/>
          <a:srcRect/>
          <a:stretch>
            <a:fillRect/>
          </a:stretch>
        </p:blipFill>
        <p:spPr bwMode="auto">
          <a:xfrm>
            <a:off x="2660812" y="3009809"/>
            <a:ext cx="2172666" cy="1537263"/>
          </a:xfrm>
          <a:prstGeom prst="rect">
            <a:avLst/>
          </a:prstGeom>
          <a:noFill/>
        </p:spPr>
      </p:pic>
      <p:sp>
        <p:nvSpPr>
          <p:cNvPr id="4" name="Marcador de Posição do Texto 1">
            <a:extLst>
              <a:ext uri="{FF2B5EF4-FFF2-40B4-BE49-F238E27FC236}">
                <a16:creationId xmlns:a16="http://schemas.microsoft.com/office/drawing/2014/main" id="{5AEBE8C5-BB5D-2CD8-1A74-61EF13C55CBD}"/>
              </a:ext>
            </a:extLst>
          </p:cNvPr>
          <p:cNvSpPr>
            <a:spLocks noGrp="1"/>
          </p:cNvSpPr>
          <p:nvPr>
            <p:ph type="body" sz="quarter" idx="10"/>
          </p:nvPr>
        </p:nvSpPr>
        <p:spPr>
          <a:xfrm>
            <a:off x="1085113" y="314291"/>
            <a:ext cx="10707294" cy="481677"/>
          </a:xfrm>
        </p:spPr>
        <p:txBody>
          <a:bodyPr/>
          <a:lstStyle/>
          <a:p>
            <a:r>
              <a:rPr lang="pt-PT" dirty="0"/>
              <a:t>Elementos-chave, desafios e oportunidades do ODS11</a:t>
            </a:r>
          </a:p>
        </p:txBody>
      </p:sp>
    </p:spTree>
    <p:extLst>
      <p:ext uri="{BB962C8B-B14F-4D97-AF65-F5344CB8AC3E}">
        <p14:creationId xmlns:p14="http://schemas.microsoft.com/office/powerpoint/2010/main" val="626834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2415833" y="2879090"/>
            <a:ext cx="1292469"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goods/food</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2" name="TextBox 31"/>
          <p:cNvSpPr txBox="1"/>
          <p:nvPr/>
        </p:nvSpPr>
        <p:spPr>
          <a:xfrm>
            <a:off x="1851522" y="3771899"/>
            <a:ext cx="836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energy</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3" name="TextBox 32"/>
          <p:cNvSpPr txBox="1"/>
          <p:nvPr/>
        </p:nvSpPr>
        <p:spPr>
          <a:xfrm>
            <a:off x="4833478" y="5336732"/>
            <a:ext cx="724476"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22 %</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5" name="TextBox 34"/>
          <p:cNvSpPr txBox="1"/>
          <p:nvPr/>
        </p:nvSpPr>
        <p:spPr>
          <a:xfrm>
            <a:off x="5125380" y="1719090"/>
            <a:ext cx="724476"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78 %</a:t>
            </a:r>
            <a:endParaRPr lang="bg-BG" sz="1600" dirty="0">
              <a:solidFill>
                <a:schemeClr val="bg1"/>
              </a:solidFill>
              <a:latin typeface="Segoe UI Semibold" pitchFamily="34" charset="0"/>
              <a:ea typeface="Segoe UI Black" pitchFamily="34" charset="0"/>
              <a:cs typeface="Segoe UI Semibold" pitchFamily="34" charset="0"/>
            </a:endParaRPr>
          </a:p>
        </p:txBody>
      </p:sp>
      <p:grpSp>
        <p:nvGrpSpPr>
          <p:cNvPr id="4" name="Group 3"/>
          <p:cNvGrpSpPr>
            <a:grpSpLocks/>
          </p:cNvGrpSpPr>
          <p:nvPr/>
        </p:nvGrpSpPr>
        <p:grpSpPr bwMode="auto">
          <a:xfrm>
            <a:off x="5207120" y="1719090"/>
            <a:ext cx="2338988" cy="432756"/>
            <a:chOff x="7524" y="103"/>
            <a:chExt cx="3768" cy="836"/>
          </a:xfrm>
        </p:grpSpPr>
        <p:sp>
          <p:nvSpPr>
            <p:cNvPr id="62468" name="Freeform 4"/>
            <p:cNvSpPr>
              <a:spLocks/>
            </p:cNvSpPr>
            <p:nvPr/>
          </p:nvSpPr>
          <p:spPr bwMode="auto">
            <a:xfrm>
              <a:off x="7524" y="103"/>
              <a:ext cx="3768" cy="836"/>
            </a:xfrm>
            <a:custGeom>
              <a:avLst/>
              <a:gdLst/>
              <a:ahLst/>
              <a:cxnLst>
                <a:cxn ang="0">
                  <a:pos x="0" y="725"/>
                </a:cxn>
                <a:cxn ang="0">
                  <a:pos x="3768" y="725"/>
                </a:cxn>
                <a:cxn ang="0">
                  <a:pos x="3768" y="0"/>
                </a:cxn>
                <a:cxn ang="0">
                  <a:pos x="0" y="0"/>
                </a:cxn>
                <a:cxn ang="0">
                  <a:pos x="0" y="725"/>
                </a:cxn>
              </a:cxnLst>
              <a:rect l="0" t="0" r="r" b="b"/>
              <a:pathLst>
                <a:path w="3768" h="725">
                  <a:moveTo>
                    <a:pt x="0" y="725"/>
                  </a:moveTo>
                  <a:lnTo>
                    <a:pt x="3768" y="725"/>
                  </a:lnTo>
                  <a:lnTo>
                    <a:pt x="3768" y="0"/>
                  </a:lnTo>
                  <a:lnTo>
                    <a:pt x="0" y="0"/>
                  </a:lnTo>
                  <a:lnTo>
                    <a:pt x="0" y="725"/>
                  </a:lnTo>
                </a:path>
              </a:pathLst>
            </a:custGeom>
            <a:solidFill>
              <a:srgbClr val="92D050"/>
            </a:solidFill>
            <a:ln w="9525">
              <a:noFill/>
              <a:round/>
              <a:headEnd/>
              <a:tailEnd/>
            </a:ln>
          </p:spPr>
          <p:txBody>
            <a:bodyPr vert="horz" wrap="square" lIns="91440" tIns="45720" rIns="91440" bIns="45720" numCol="1" anchor="t" anchorCtr="0" compatLnSpc="1">
              <a:prstTxWarp prst="textNoShape">
                <a:avLst/>
              </a:prstTxWarp>
            </a:bodyPr>
            <a:lstStyle/>
            <a:p>
              <a:pPr algn="ctr"/>
              <a:r>
                <a:rPr lang="en-US" sz="2400" b="1" dirty="0">
                  <a:solidFill>
                    <a:schemeClr val="bg1"/>
                  </a:solidFill>
                </a:rPr>
                <a:t>A </a:t>
              </a:r>
              <a:r>
                <a:rPr lang="en-US" sz="2400" b="1" dirty="0" err="1">
                  <a:solidFill>
                    <a:schemeClr val="bg1"/>
                  </a:solidFill>
                </a:rPr>
                <a:t>questão</a:t>
              </a:r>
              <a:r>
                <a:rPr lang="en-US" sz="2400" b="1" dirty="0">
                  <a:solidFill>
                    <a:schemeClr val="bg1"/>
                  </a:solidFill>
                </a:rPr>
                <a:t> </a:t>
              </a:r>
              <a:r>
                <a:rPr lang="en-US" sz="2400" b="1" dirty="0" err="1">
                  <a:solidFill>
                    <a:schemeClr val="bg1"/>
                  </a:solidFill>
                </a:rPr>
                <a:t>verde</a:t>
              </a:r>
              <a:endParaRPr lang="bg-BG" sz="2400" b="1" dirty="0">
                <a:solidFill>
                  <a:schemeClr val="bg1"/>
                </a:solidFill>
              </a:endParaRPr>
            </a:p>
          </p:txBody>
        </p:sp>
      </p:grpSp>
      <p:pic>
        <p:nvPicPr>
          <p:cNvPr id="62471" name="Picture 7"/>
          <p:cNvPicPr>
            <a:picLocks noChangeAspect="1" noChangeArrowheads="1"/>
          </p:cNvPicPr>
          <p:nvPr/>
        </p:nvPicPr>
        <p:blipFill>
          <a:blip r:embed="rId2"/>
          <a:srcRect/>
          <a:stretch>
            <a:fillRect/>
          </a:stretch>
        </p:blipFill>
        <p:spPr bwMode="auto">
          <a:xfrm>
            <a:off x="2052319" y="4413980"/>
            <a:ext cx="3290643" cy="2072772"/>
          </a:xfrm>
          <a:prstGeom prst="rect">
            <a:avLst/>
          </a:prstGeom>
          <a:noFill/>
        </p:spPr>
      </p:pic>
      <p:pic>
        <p:nvPicPr>
          <p:cNvPr id="62472" name="Picture 8"/>
          <p:cNvPicPr>
            <a:picLocks noChangeAspect="1" noChangeArrowheads="1"/>
          </p:cNvPicPr>
          <p:nvPr/>
        </p:nvPicPr>
        <p:blipFill>
          <a:blip r:embed="rId3"/>
          <a:srcRect/>
          <a:stretch>
            <a:fillRect/>
          </a:stretch>
        </p:blipFill>
        <p:spPr bwMode="auto">
          <a:xfrm>
            <a:off x="3551675" y="2151846"/>
            <a:ext cx="3994433" cy="2220185"/>
          </a:xfrm>
          <a:prstGeom prst="rect">
            <a:avLst/>
          </a:prstGeom>
          <a:noFill/>
        </p:spPr>
      </p:pic>
      <p:grpSp>
        <p:nvGrpSpPr>
          <p:cNvPr id="6" name="Group 9"/>
          <p:cNvGrpSpPr>
            <a:grpSpLocks/>
          </p:cNvGrpSpPr>
          <p:nvPr/>
        </p:nvGrpSpPr>
        <p:grpSpPr bwMode="auto">
          <a:xfrm>
            <a:off x="7755039" y="1719090"/>
            <a:ext cx="3735056" cy="1881143"/>
            <a:chOff x="11648" y="510"/>
            <a:chExt cx="6017" cy="3634"/>
          </a:xfrm>
          <a:solidFill>
            <a:srgbClr val="00B050"/>
          </a:solidFill>
        </p:grpSpPr>
        <p:sp>
          <p:nvSpPr>
            <p:cNvPr id="62474" name="Freeform 10"/>
            <p:cNvSpPr>
              <a:spLocks/>
            </p:cNvSpPr>
            <p:nvPr/>
          </p:nvSpPr>
          <p:spPr bwMode="auto">
            <a:xfrm>
              <a:off x="11648" y="510"/>
              <a:ext cx="6017" cy="3634"/>
            </a:xfrm>
            <a:custGeom>
              <a:avLst/>
              <a:gdLst/>
              <a:ahLst/>
              <a:cxnLst>
                <a:cxn ang="0">
                  <a:pos x="0" y="2086"/>
                </a:cxn>
                <a:cxn ang="0">
                  <a:pos x="5416" y="2086"/>
                </a:cxn>
                <a:cxn ang="0">
                  <a:pos x="5416" y="0"/>
                </a:cxn>
                <a:cxn ang="0">
                  <a:pos x="0" y="0"/>
                </a:cxn>
                <a:cxn ang="0">
                  <a:pos x="0" y="2086"/>
                </a:cxn>
              </a:cxnLst>
              <a:rect l="0" t="0" r="r" b="b"/>
              <a:pathLst>
                <a:path w="5417" h="2086">
                  <a:moveTo>
                    <a:pt x="0" y="2086"/>
                  </a:moveTo>
                  <a:lnTo>
                    <a:pt x="5416" y="2086"/>
                  </a:lnTo>
                  <a:lnTo>
                    <a:pt x="5416" y="0"/>
                  </a:lnTo>
                  <a:lnTo>
                    <a:pt x="0" y="0"/>
                  </a:lnTo>
                  <a:lnTo>
                    <a:pt x="0" y="2086"/>
                  </a:lnTo>
                </a:path>
              </a:pathLst>
            </a:custGeom>
            <a:grpFill/>
            <a:ln w="9525">
              <a:noFill/>
              <a:round/>
              <a:headEnd/>
              <a:tailEnd/>
            </a:ln>
          </p:spPr>
          <p:txBody>
            <a:bodyPr vert="horz" wrap="square" lIns="91440" tIns="45720" rIns="91440" bIns="45720" numCol="1" anchor="t" anchorCtr="0" compatLnSpc="1">
              <a:prstTxWarp prst="textNoShape">
                <a:avLst/>
              </a:prstTxWarp>
            </a:bodyPr>
            <a:lstStyle/>
            <a:p>
              <a:r>
                <a:rPr lang="pt-PT" sz="2000" dirty="0">
                  <a:solidFill>
                    <a:schemeClr val="bg1"/>
                  </a:solidFill>
                </a:rPr>
                <a:t>A </a:t>
              </a:r>
              <a:r>
                <a:rPr lang="pt-PT" sz="2000" dirty="0" err="1">
                  <a:solidFill>
                    <a:schemeClr val="bg1"/>
                  </a:solidFill>
                </a:rPr>
                <a:t>ecologização</a:t>
              </a:r>
              <a:r>
                <a:rPr lang="pt-PT" sz="2000" dirty="0">
                  <a:solidFill>
                    <a:schemeClr val="bg1"/>
                  </a:solidFill>
                </a:rPr>
                <a:t> e a agricultura urbana reduzem a pegada ecológica através da diminuição das necessidades de transporte para o abastecimento alimentar.</a:t>
              </a:r>
              <a:endParaRPr lang="bg-BG" sz="2000" dirty="0">
                <a:solidFill>
                  <a:schemeClr val="bg1"/>
                </a:solidFill>
              </a:endParaRPr>
            </a:p>
          </p:txBody>
        </p:sp>
      </p:grpSp>
      <p:pic>
        <p:nvPicPr>
          <p:cNvPr id="62477" name="Picture 13"/>
          <p:cNvPicPr>
            <a:picLocks noChangeAspect="1" noChangeArrowheads="1"/>
          </p:cNvPicPr>
          <p:nvPr/>
        </p:nvPicPr>
        <p:blipFill>
          <a:blip r:embed="rId4"/>
          <a:srcRect/>
          <a:stretch>
            <a:fillRect/>
          </a:stretch>
        </p:blipFill>
        <p:spPr bwMode="auto">
          <a:xfrm>
            <a:off x="5427182" y="4418062"/>
            <a:ext cx="4094208" cy="2047766"/>
          </a:xfrm>
          <a:prstGeom prst="rect">
            <a:avLst/>
          </a:prstGeom>
          <a:noFill/>
          <a:ln w="9525">
            <a:noFill/>
            <a:miter lim="800000"/>
            <a:headEnd/>
            <a:tailEnd/>
          </a:ln>
        </p:spPr>
      </p:pic>
      <p:pic>
        <p:nvPicPr>
          <p:cNvPr id="62478" name="Picture 14"/>
          <p:cNvPicPr>
            <a:picLocks noChangeAspect="1" noChangeArrowheads="1"/>
          </p:cNvPicPr>
          <p:nvPr/>
        </p:nvPicPr>
        <p:blipFill>
          <a:blip r:embed="rId5"/>
          <a:srcRect/>
          <a:stretch>
            <a:fillRect/>
          </a:stretch>
        </p:blipFill>
        <p:spPr bwMode="auto">
          <a:xfrm>
            <a:off x="1654500" y="2508337"/>
            <a:ext cx="1792710" cy="1753880"/>
          </a:xfrm>
          <a:prstGeom prst="rect">
            <a:avLst/>
          </a:prstGeom>
          <a:noFill/>
        </p:spPr>
      </p:pic>
      <p:sp>
        <p:nvSpPr>
          <p:cNvPr id="23" name="Rectangle 21"/>
          <p:cNvSpPr/>
          <p:nvPr/>
        </p:nvSpPr>
        <p:spPr>
          <a:xfrm>
            <a:off x="1066801" y="924881"/>
            <a:ext cx="9645744" cy="830997"/>
          </a:xfrm>
          <a:prstGeom prst="rect">
            <a:avLst/>
          </a:prstGeom>
          <a:noFill/>
        </p:spPr>
        <p:txBody>
          <a:bodyPr wrap="square" lIns="91440" tIns="45720" rIns="91440" bIns="45720" anchor="t">
            <a:spAutoFit/>
          </a:bodyPr>
          <a:lstStyle/>
          <a:p>
            <a:r>
              <a:rPr lang="pt-PT" sz="2400" dirty="0">
                <a:solidFill>
                  <a:srgbClr val="354F92"/>
                </a:solidFill>
              </a:rPr>
              <a:t>Elementos-chave para se tornar uma povoação circular e sustentável: </a:t>
            </a:r>
          </a:p>
          <a:p>
            <a:r>
              <a:rPr lang="pt-PT" sz="2400" b="1" dirty="0">
                <a:solidFill>
                  <a:srgbClr val="354F92"/>
                </a:solidFill>
              </a:rPr>
              <a:t>Tornar-se uma cidade verde</a:t>
            </a:r>
            <a:endParaRPr lang="bg-BG" sz="2400" b="1" dirty="0">
              <a:solidFill>
                <a:srgbClr val="354F92"/>
              </a:solidFill>
            </a:endParaRPr>
          </a:p>
        </p:txBody>
      </p:sp>
      <p:sp>
        <p:nvSpPr>
          <p:cNvPr id="8" name="Marcador de Posição do Texto 1">
            <a:extLst>
              <a:ext uri="{FF2B5EF4-FFF2-40B4-BE49-F238E27FC236}">
                <a16:creationId xmlns:a16="http://schemas.microsoft.com/office/drawing/2014/main" id="{117AE54E-C18B-C495-0818-7FB5FE2CD424}"/>
              </a:ext>
            </a:extLst>
          </p:cNvPr>
          <p:cNvSpPr>
            <a:spLocks noGrp="1"/>
          </p:cNvSpPr>
          <p:nvPr>
            <p:ph type="body" sz="quarter" idx="10"/>
          </p:nvPr>
        </p:nvSpPr>
        <p:spPr>
          <a:xfrm>
            <a:off x="1085113" y="314291"/>
            <a:ext cx="10707294" cy="481677"/>
          </a:xfrm>
        </p:spPr>
        <p:txBody>
          <a:bodyPr/>
          <a:lstStyle/>
          <a:p>
            <a:r>
              <a:rPr lang="pt-PT" dirty="0"/>
              <a:t>Elementos-chave, desafios e oportunidades do ODS11</a:t>
            </a:r>
          </a:p>
        </p:txBody>
      </p:sp>
    </p:spTree>
    <p:extLst>
      <p:ext uri="{BB962C8B-B14F-4D97-AF65-F5344CB8AC3E}">
        <p14:creationId xmlns:p14="http://schemas.microsoft.com/office/powerpoint/2010/main" val="626834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2415833" y="2879090"/>
            <a:ext cx="1292469"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goods/food</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2" name="TextBox 31"/>
          <p:cNvSpPr txBox="1"/>
          <p:nvPr/>
        </p:nvSpPr>
        <p:spPr>
          <a:xfrm>
            <a:off x="1851522" y="3771899"/>
            <a:ext cx="836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energy</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3" name="TextBox 32"/>
          <p:cNvSpPr txBox="1"/>
          <p:nvPr/>
        </p:nvSpPr>
        <p:spPr>
          <a:xfrm>
            <a:off x="4833478" y="5336732"/>
            <a:ext cx="724476"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22 %</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6" name="TextBox 35"/>
          <p:cNvSpPr txBox="1"/>
          <p:nvPr/>
        </p:nvSpPr>
        <p:spPr>
          <a:xfrm>
            <a:off x="8596413" y="4062430"/>
            <a:ext cx="1203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emissions</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64541" name="Rectangle 29"/>
          <p:cNvSpPr>
            <a:spLocks noChangeArrowheads="1"/>
          </p:cNvSpPr>
          <p:nvPr/>
        </p:nvSpPr>
        <p:spPr bwMode="auto">
          <a:xfrm>
            <a:off x="8386005" y="5337116"/>
            <a:ext cx="3599676"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ea typeface="Arial" pitchFamily="34" charset="0"/>
                <a:cs typeface="Times New Roman" pitchFamily="18" charset="0"/>
              </a:rPr>
              <a:t>No shopping malls,</a:t>
            </a:r>
            <a:endParaRPr kumimoji="0" lang="bg-BG" sz="2000" b="1"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ea typeface="Arial" pitchFamily="34" charset="0"/>
                <a:cs typeface="Times New Roman" pitchFamily="18" charset="0"/>
              </a:rPr>
              <a:t>business centers, low</a:t>
            </a:r>
            <a:endParaRPr kumimoji="0" lang="bg-BG" sz="2000" b="1"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ea typeface="Arial" pitchFamily="34" charset="0"/>
                <a:cs typeface="Times New Roman" pitchFamily="18" charset="0"/>
              </a:rPr>
              <a:t>density residential areas</a:t>
            </a:r>
            <a:endParaRPr kumimoji="0" lang="en-US" sz="2000" b="1" i="0" u="none" strike="noStrike" cap="none" normalizeH="0" baseline="0" dirty="0">
              <a:ln>
                <a:noFill/>
              </a:ln>
              <a:solidFill>
                <a:schemeClr val="tx1"/>
              </a:solidFill>
              <a:effectLst/>
              <a:cs typeface="Arial" pitchFamily="34" charset="0"/>
            </a:endParaRPr>
          </a:p>
        </p:txBody>
      </p:sp>
      <p:sp>
        <p:nvSpPr>
          <p:cNvPr id="38" name="TextBox 37"/>
          <p:cNvSpPr txBox="1"/>
          <p:nvPr/>
        </p:nvSpPr>
        <p:spPr>
          <a:xfrm>
            <a:off x="1113539" y="1066312"/>
            <a:ext cx="8012882" cy="1200329"/>
          </a:xfrm>
          <a:prstGeom prst="rect">
            <a:avLst/>
          </a:prstGeom>
          <a:noFill/>
        </p:spPr>
        <p:txBody>
          <a:bodyPr wrap="square" lIns="91440" tIns="45720" rIns="91440" bIns="45720" rtlCol="0" anchor="t">
            <a:spAutoFit/>
          </a:bodyPr>
          <a:lstStyle/>
          <a:p>
            <a:r>
              <a:rPr lang="pt-PT" sz="2400" dirty="0">
                <a:solidFill>
                  <a:srgbClr val="354F92"/>
                </a:solidFill>
              </a:rPr>
              <a:t>Elementos-chave para uma povoação circular e sustentável </a:t>
            </a:r>
            <a:r>
              <a:rPr lang="en-US" sz="2400" dirty="0">
                <a:solidFill>
                  <a:srgbClr val="354F92"/>
                </a:solidFill>
              </a:rPr>
              <a:t>: </a:t>
            </a:r>
            <a:endParaRPr lang="en-US" sz="2400" dirty="0">
              <a:solidFill>
                <a:srgbClr val="354F92"/>
              </a:solidFill>
              <a:cs typeface="Calibri"/>
            </a:endParaRPr>
          </a:p>
          <a:p>
            <a:r>
              <a:rPr lang="pt-PT" sz="2400" b="1" dirty="0">
                <a:solidFill>
                  <a:srgbClr val="354F92"/>
                </a:solidFill>
              </a:rPr>
              <a:t>Fechar o ciclo dos nutrientes</a:t>
            </a:r>
          </a:p>
          <a:p>
            <a:r>
              <a:rPr lang="pt-PT" sz="2400" b="1" dirty="0">
                <a:solidFill>
                  <a:srgbClr val="354F92"/>
                </a:solidFill>
              </a:rPr>
              <a:t>Reduzir o impacto da agricultura no ambiente </a:t>
            </a:r>
            <a:endParaRPr lang="bg-BG" sz="2400" b="1" dirty="0">
              <a:solidFill>
                <a:srgbClr val="354F92"/>
              </a:solidFill>
            </a:endParaRPr>
          </a:p>
        </p:txBody>
      </p:sp>
      <p:pic>
        <p:nvPicPr>
          <p:cNvPr id="4" name="Picture 3">
            <a:extLst>
              <a:ext uri="{FF2B5EF4-FFF2-40B4-BE49-F238E27FC236}">
                <a16:creationId xmlns:a16="http://schemas.microsoft.com/office/drawing/2014/main" id="{19BF3A36-5480-A804-759D-7858BE21F05E}"/>
              </a:ext>
            </a:extLst>
          </p:cNvPr>
          <p:cNvPicPr>
            <a:picLocks noChangeAspect="1"/>
          </p:cNvPicPr>
          <p:nvPr/>
        </p:nvPicPr>
        <p:blipFill>
          <a:blip r:embed="rId2"/>
          <a:stretch>
            <a:fillRect/>
          </a:stretch>
        </p:blipFill>
        <p:spPr>
          <a:xfrm>
            <a:off x="2218985" y="3267462"/>
            <a:ext cx="4341798" cy="3071783"/>
          </a:xfrm>
          <a:prstGeom prst="rect">
            <a:avLst/>
          </a:prstGeom>
        </p:spPr>
      </p:pic>
      <p:sp>
        <p:nvSpPr>
          <p:cNvPr id="5" name="Marcador de Posição do Texto 1">
            <a:extLst>
              <a:ext uri="{FF2B5EF4-FFF2-40B4-BE49-F238E27FC236}">
                <a16:creationId xmlns:a16="http://schemas.microsoft.com/office/drawing/2014/main" id="{D84D4D6B-CE15-2879-4C7F-6D59220C9D2E}"/>
              </a:ext>
            </a:extLst>
          </p:cNvPr>
          <p:cNvSpPr txBox="1">
            <a:spLocks/>
          </p:cNvSpPr>
          <p:nvPr/>
        </p:nvSpPr>
        <p:spPr>
          <a:xfrm>
            <a:off x="2169601" y="3402546"/>
            <a:ext cx="4341798" cy="504542"/>
          </a:xfrm>
          <a:prstGeom prst="rect">
            <a:avLst/>
          </a:prstGeom>
        </p:spPr>
        <p:txBody>
          <a:bodyPr anchor="t">
            <a:noAutofit/>
          </a:bodyPr>
          <a:lstStyle>
            <a:lvl1pPr marL="0" indent="0" algn="l" defTabSz="914400" rtl="0" eaLnBrk="1" latinLnBrk="0" hangingPunct="1">
              <a:lnSpc>
                <a:spcPts val="3240"/>
              </a:lnSpc>
              <a:spcBef>
                <a:spcPts val="0"/>
              </a:spcBef>
              <a:buFont typeface="Arial" panose="020B0604020202020204" pitchFamily="34" charset="0"/>
              <a:buNone/>
              <a:defRPr sz="3600" b="1" i="0" kern="1200">
                <a:solidFill>
                  <a:srgbClr val="EB7339"/>
                </a:solidFill>
                <a:latin typeface="Calibri" panose="020F0502020204030204" pitchFamily="34" charset="0"/>
                <a:ea typeface="+mn-ea"/>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280"/>
              </a:lnSpc>
            </a:pPr>
            <a:r>
              <a:rPr lang="en-US" sz="1800" dirty="0" err="1">
                <a:solidFill>
                  <a:srgbClr val="4D4D4D"/>
                </a:solidFill>
              </a:rPr>
              <a:t>sistemas</a:t>
            </a:r>
            <a:r>
              <a:rPr lang="en-US" sz="1800" dirty="0">
                <a:solidFill>
                  <a:srgbClr val="4D4D4D"/>
                </a:solidFill>
              </a:rPr>
              <a:t> </a:t>
            </a:r>
            <a:r>
              <a:rPr lang="en-US" sz="1800" dirty="0" err="1">
                <a:solidFill>
                  <a:srgbClr val="4D4D4D"/>
                </a:solidFill>
              </a:rPr>
              <a:t>agrícolas</a:t>
            </a:r>
            <a:r>
              <a:rPr lang="en-US" sz="1800" dirty="0">
                <a:solidFill>
                  <a:srgbClr val="4D4D4D"/>
                </a:solidFill>
              </a:rPr>
              <a:t> </a:t>
            </a:r>
            <a:r>
              <a:rPr lang="en-US" sz="1800" dirty="0" err="1">
                <a:solidFill>
                  <a:srgbClr val="4D4D4D"/>
                </a:solidFill>
              </a:rPr>
              <a:t>agro-ecológicos</a:t>
            </a:r>
            <a:r>
              <a:rPr lang="en-US" sz="1800" dirty="0">
                <a:solidFill>
                  <a:srgbClr val="4D4D4D"/>
                </a:solidFill>
              </a:rPr>
              <a:t> </a:t>
            </a:r>
            <a:r>
              <a:rPr lang="en-US" sz="1800" dirty="0" err="1">
                <a:solidFill>
                  <a:srgbClr val="4D4D4D"/>
                </a:solidFill>
              </a:rPr>
              <a:t>diversificados</a:t>
            </a:r>
            <a:endParaRPr lang="pt-PT" sz="1800" dirty="0">
              <a:solidFill>
                <a:srgbClr val="4D4D4D"/>
              </a:solidFill>
            </a:endParaRPr>
          </a:p>
        </p:txBody>
      </p:sp>
      <p:pic>
        <p:nvPicPr>
          <p:cNvPr id="8" name="Picture 7">
            <a:extLst>
              <a:ext uri="{FF2B5EF4-FFF2-40B4-BE49-F238E27FC236}">
                <a16:creationId xmlns:a16="http://schemas.microsoft.com/office/drawing/2014/main" id="{8E03B4B5-4D5F-CE9F-82FA-D89E426EF1D1}"/>
              </a:ext>
            </a:extLst>
          </p:cNvPr>
          <p:cNvPicPr>
            <a:picLocks noChangeAspect="1"/>
          </p:cNvPicPr>
          <p:nvPr/>
        </p:nvPicPr>
        <p:blipFill>
          <a:blip r:embed="rId3"/>
          <a:stretch>
            <a:fillRect/>
          </a:stretch>
        </p:blipFill>
        <p:spPr>
          <a:xfrm>
            <a:off x="7437299" y="2397416"/>
            <a:ext cx="3992747" cy="4007136"/>
          </a:xfrm>
          <a:prstGeom prst="rect">
            <a:avLst/>
          </a:prstGeom>
        </p:spPr>
      </p:pic>
      <p:sp>
        <p:nvSpPr>
          <p:cNvPr id="9" name="Marcador de Posição do Texto 1">
            <a:extLst>
              <a:ext uri="{FF2B5EF4-FFF2-40B4-BE49-F238E27FC236}">
                <a16:creationId xmlns:a16="http://schemas.microsoft.com/office/drawing/2014/main" id="{EC835B81-89A5-F7FB-06F2-E32D7A0EF475}"/>
              </a:ext>
            </a:extLst>
          </p:cNvPr>
          <p:cNvSpPr txBox="1">
            <a:spLocks/>
          </p:cNvSpPr>
          <p:nvPr/>
        </p:nvSpPr>
        <p:spPr>
          <a:xfrm>
            <a:off x="10218407" y="4523921"/>
            <a:ext cx="1203863" cy="481674"/>
          </a:xfrm>
          <a:prstGeom prst="rect">
            <a:avLst/>
          </a:prstGeom>
        </p:spPr>
        <p:txBody>
          <a:bodyPr anchor="t">
            <a:noAutofit/>
          </a:bodyPr>
          <a:lstStyle>
            <a:lvl1pPr marL="0" indent="0" algn="l" defTabSz="914400" rtl="0" eaLnBrk="1" latinLnBrk="0" hangingPunct="1">
              <a:lnSpc>
                <a:spcPts val="3240"/>
              </a:lnSpc>
              <a:spcBef>
                <a:spcPts val="0"/>
              </a:spcBef>
              <a:buFont typeface="Arial" panose="020B0604020202020204" pitchFamily="34" charset="0"/>
              <a:buNone/>
              <a:defRPr sz="3600" b="1" i="0" kern="1200">
                <a:solidFill>
                  <a:srgbClr val="EB7339"/>
                </a:solidFill>
                <a:latin typeface="Calibri" panose="020F0502020204030204" pitchFamily="34" charset="0"/>
                <a:ea typeface="+mn-ea"/>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280"/>
              </a:lnSpc>
            </a:pPr>
            <a:r>
              <a:rPr lang="en-US" sz="1600" dirty="0">
                <a:solidFill>
                  <a:srgbClr val="4D4D4D"/>
                </a:solidFill>
              </a:rPr>
              <a:t>20 km</a:t>
            </a:r>
          </a:p>
          <a:p>
            <a:pPr algn="ctr">
              <a:lnSpc>
                <a:spcPts val="1280"/>
              </a:lnSpc>
            </a:pPr>
            <a:r>
              <a:rPr lang="en-US" sz="1600" dirty="0">
                <a:solidFill>
                  <a:srgbClr val="4D4D4D"/>
                </a:solidFill>
              </a:rPr>
              <a:t>peri-</a:t>
            </a:r>
            <a:r>
              <a:rPr lang="en-US" sz="1600" dirty="0" err="1">
                <a:solidFill>
                  <a:srgbClr val="4D4D4D"/>
                </a:solidFill>
              </a:rPr>
              <a:t>urbano</a:t>
            </a:r>
            <a:endParaRPr lang="pt-PT" sz="1600" dirty="0">
              <a:solidFill>
                <a:srgbClr val="4D4D4D"/>
              </a:solidFill>
            </a:endParaRPr>
          </a:p>
        </p:txBody>
      </p:sp>
      <p:cxnSp>
        <p:nvCxnSpPr>
          <p:cNvPr id="11" name="Straight Connector 10">
            <a:extLst>
              <a:ext uri="{FF2B5EF4-FFF2-40B4-BE49-F238E27FC236}">
                <a16:creationId xmlns:a16="http://schemas.microsoft.com/office/drawing/2014/main" id="{92C50A9E-0D65-0C89-02F2-C0D24EA88F81}"/>
              </a:ext>
            </a:extLst>
          </p:cNvPr>
          <p:cNvCxnSpPr>
            <a:cxnSpLocks/>
          </p:cNvCxnSpPr>
          <p:nvPr/>
        </p:nvCxnSpPr>
        <p:spPr>
          <a:xfrm>
            <a:off x="10390398" y="4400984"/>
            <a:ext cx="970167" cy="0"/>
          </a:xfrm>
          <a:prstGeom prst="line">
            <a:avLst/>
          </a:prstGeom>
          <a:ln w="28575">
            <a:solidFill>
              <a:srgbClr val="4D4D4D"/>
            </a:solidFill>
            <a:prstDash val="sysDot"/>
          </a:ln>
        </p:spPr>
        <p:style>
          <a:lnRef idx="1">
            <a:schemeClr val="accent1"/>
          </a:lnRef>
          <a:fillRef idx="0">
            <a:schemeClr val="accent1"/>
          </a:fillRef>
          <a:effectRef idx="0">
            <a:schemeClr val="accent1"/>
          </a:effectRef>
          <a:fontRef idx="minor">
            <a:schemeClr val="tx1"/>
          </a:fontRef>
        </p:style>
      </p:cxnSp>
      <p:sp>
        <p:nvSpPr>
          <p:cNvPr id="13" name="Marcador de Posição do Texto 1">
            <a:extLst>
              <a:ext uri="{FF2B5EF4-FFF2-40B4-BE49-F238E27FC236}">
                <a16:creationId xmlns:a16="http://schemas.microsoft.com/office/drawing/2014/main" id="{4ECC4D6D-2A3E-492D-766C-7D6CA77B9F2F}"/>
              </a:ext>
            </a:extLst>
          </p:cNvPr>
          <p:cNvSpPr txBox="1">
            <a:spLocks/>
          </p:cNvSpPr>
          <p:nvPr/>
        </p:nvSpPr>
        <p:spPr>
          <a:xfrm>
            <a:off x="8179295" y="5474897"/>
            <a:ext cx="1203863" cy="481674"/>
          </a:xfrm>
          <a:prstGeom prst="rect">
            <a:avLst/>
          </a:prstGeom>
        </p:spPr>
        <p:txBody>
          <a:bodyPr anchor="t">
            <a:noAutofit/>
          </a:bodyPr>
          <a:lstStyle>
            <a:lvl1pPr marL="0" indent="0" algn="l" defTabSz="914400" rtl="0" eaLnBrk="1" latinLnBrk="0" hangingPunct="1">
              <a:lnSpc>
                <a:spcPts val="3240"/>
              </a:lnSpc>
              <a:spcBef>
                <a:spcPts val="0"/>
              </a:spcBef>
              <a:buFont typeface="Arial" panose="020B0604020202020204" pitchFamily="34" charset="0"/>
              <a:buNone/>
              <a:defRPr sz="3600" b="1" i="0" kern="1200">
                <a:solidFill>
                  <a:srgbClr val="EB7339"/>
                </a:solidFill>
                <a:latin typeface="Calibri" panose="020F0502020204030204" pitchFamily="34" charset="0"/>
                <a:ea typeface="+mn-ea"/>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280"/>
              </a:lnSpc>
            </a:pPr>
            <a:r>
              <a:rPr lang="en-US" sz="1600" dirty="0" err="1">
                <a:solidFill>
                  <a:srgbClr val="4D4D4D"/>
                </a:solidFill>
              </a:rPr>
              <a:t>nutrientes</a:t>
            </a:r>
            <a:endParaRPr lang="pt-PT" sz="1600" dirty="0">
              <a:solidFill>
                <a:srgbClr val="4D4D4D"/>
              </a:solidFill>
            </a:endParaRPr>
          </a:p>
        </p:txBody>
      </p:sp>
      <p:sp>
        <p:nvSpPr>
          <p:cNvPr id="14" name="Marcador de Posição do Texto 1">
            <a:extLst>
              <a:ext uri="{FF2B5EF4-FFF2-40B4-BE49-F238E27FC236}">
                <a16:creationId xmlns:a16="http://schemas.microsoft.com/office/drawing/2014/main" id="{E18A1DC2-05FF-ED1D-EB7E-7FFADB58432D}"/>
              </a:ext>
            </a:extLst>
          </p:cNvPr>
          <p:cNvSpPr txBox="1">
            <a:spLocks/>
          </p:cNvSpPr>
          <p:nvPr/>
        </p:nvSpPr>
        <p:spPr>
          <a:xfrm>
            <a:off x="8143428" y="2687947"/>
            <a:ext cx="1480833" cy="481674"/>
          </a:xfrm>
          <a:prstGeom prst="rect">
            <a:avLst/>
          </a:prstGeom>
        </p:spPr>
        <p:txBody>
          <a:bodyPr anchor="t">
            <a:noAutofit/>
          </a:bodyPr>
          <a:lstStyle>
            <a:lvl1pPr marL="0" indent="0" algn="l" defTabSz="914400" rtl="0" eaLnBrk="1" latinLnBrk="0" hangingPunct="1">
              <a:lnSpc>
                <a:spcPts val="3240"/>
              </a:lnSpc>
              <a:spcBef>
                <a:spcPts val="0"/>
              </a:spcBef>
              <a:buFont typeface="Arial" panose="020B0604020202020204" pitchFamily="34" charset="0"/>
              <a:buNone/>
              <a:defRPr sz="3600" b="1" i="0" kern="1200">
                <a:solidFill>
                  <a:srgbClr val="EB7339"/>
                </a:solidFill>
                <a:latin typeface="Calibri" panose="020F0502020204030204" pitchFamily="34" charset="0"/>
                <a:ea typeface="+mn-ea"/>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280"/>
              </a:lnSpc>
            </a:pPr>
            <a:r>
              <a:rPr lang="pt-PT" sz="1600" dirty="0">
                <a:solidFill>
                  <a:srgbClr val="4D4D4D"/>
                </a:solidFill>
              </a:rPr>
              <a:t>alimentos de origem local</a:t>
            </a:r>
          </a:p>
        </p:txBody>
      </p:sp>
      <p:sp>
        <p:nvSpPr>
          <p:cNvPr id="7" name="Marcador de Posição do Texto 1">
            <a:extLst>
              <a:ext uri="{FF2B5EF4-FFF2-40B4-BE49-F238E27FC236}">
                <a16:creationId xmlns:a16="http://schemas.microsoft.com/office/drawing/2014/main" id="{F18E4525-349C-4142-C676-501C6C73337A}"/>
              </a:ext>
            </a:extLst>
          </p:cNvPr>
          <p:cNvSpPr>
            <a:spLocks noGrp="1"/>
          </p:cNvSpPr>
          <p:nvPr>
            <p:ph type="body" sz="quarter" idx="10"/>
          </p:nvPr>
        </p:nvSpPr>
        <p:spPr>
          <a:xfrm>
            <a:off x="1085113" y="314291"/>
            <a:ext cx="10707294" cy="481677"/>
          </a:xfrm>
        </p:spPr>
        <p:txBody>
          <a:bodyPr/>
          <a:lstStyle/>
          <a:p>
            <a:r>
              <a:rPr lang="pt-PT" dirty="0"/>
              <a:t>Elementos-chave, desafios e oportunidades do ODS11</a:t>
            </a:r>
          </a:p>
        </p:txBody>
      </p:sp>
    </p:spTree>
    <p:extLst>
      <p:ext uri="{BB962C8B-B14F-4D97-AF65-F5344CB8AC3E}">
        <p14:creationId xmlns:p14="http://schemas.microsoft.com/office/powerpoint/2010/main" val="626834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63" name="Rectangle 15"/>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31" name="TextBox 30"/>
          <p:cNvSpPr txBox="1"/>
          <p:nvPr/>
        </p:nvSpPr>
        <p:spPr>
          <a:xfrm>
            <a:off x="2415833" y="2879090"/>
            <a:ext cx="1292469"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goods/food</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2" name="TextBox 31"/>
          <p:cNvSpPr txBox="1"/>
          <p:nvPr/>
        </p:nvSpPr>
        <p:spPr>
          <a:xfrm>
            <a:off x="1851522" y="3771899"/>
            <a:ext cx="836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energy</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3" name="TextBox 32"/>
          <p:cNvSpPr txBox="1"/>
          <p:nvPr/>
        </p:nvSpPr>
        <p:spPr>
          <a:xfrm>
            <a:off x="4833478" y="5336732"/>
            <a:ext cx="724476"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22 %</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5" name="TextBox 34"/>
          <p:cNvSpPr txBox="1"/>
          <p:nvPr/>
        </p:nvSpPr>
        <p:spPr>
          <a:xfrm>
            <a:off x="5125380" y="1719090"/>
            <a:ext cx="724476"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78 %</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6" name="TextBox 35"/>
          <p:cNvSpPr txBox="1"/>
          <p:nvPr/>
        </p:nvSpPr>
        <p:spPr>
          <a:xfrm>
            <a:off x="8098573" y="3771899"/>
            <a:ext cx="1203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emissions</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1058" name="Rectangle 3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57354" name="Rectangle 10"/>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pic>
        <p:nvPicPr>
          <p:cNvPr id="61442" name="Picture 2"/>
          <p:cNvPicPr>
            <a:picLocks noChangeAspect="1" noChangeArrowheads="1"/>
          </p:cNvPicPr>
          <p:nvPr/>
        </p:nvPicPr>
        <p:blipFill>
          <a:blip r:embed="rId2"/>
          <a:srcRect/>
          <a:stretch>
            <a:fillRect/>
          </a:stretch>
        </p:blipFill>
        <p:spPr bwMode="auto">
          <a:xfrm>
            <a:off x="2738598" y="3866786"/>
            <a:ext cx="3710172" cy="2478185"/>
          </a:xfrm>
          <a:prstGeom prst="rect">
            <a:avLst/>
          </a:prstGeom>
          <a:noFill/>
          <a:ln w="9525">
            <a:noFill/>
            <a:miter lim="800000"/>
            <a:headEnd/>
            <a:tailEnd/>
          </a:ln>
        </p:spPr>
      </p:pic>
      <p:pic>
        <p:nvPicPr>
          <p:cNvPr id="61443" name="Picture 3"/>
          <p:cNvPicPr>
            <a:picLocks noChangeAspect="1" noChangeArrowheads="1"/>
          </p:cNvPicPr>
          <p:nvPr/>
        </p:nvPicPr>
        <p:blipFill>
          <a:blip r:embed="rId3"/>
          <a:srcRect/>
          <a:stretch>
            <a:fillRect/>
          </a:stretch>
        </p:blipFill>
        <p:spPr bwMode="auto">
          <a:xfrm>
            <a:off x="3303116" y="2082982"/>
            <a:ext cx="3033610" cy="1758465"/>
          </a:xfrm>
          <a:prstGeom prst="rect">
            <a:avLst/>
          </a:prstGeom>
          <a:noFill/>
          <a:ln w="9525">
            <a:noFill/>
            <a:miter lim="800000"/>
            <a:headEnd/>
            <a:tailEnd/>
          </a:ln>
        </p:spPr>
      </p:pic>
      <p:sp>
        <p:nvSpPr>
          <p:cNvPr id="22" name="Rectangle 21"/>
          <p:cNvSpPr/>
          <p:nvPr/>
        </p:nvSpPr>
        <p:spPr>
          <a:xfrm>
            <a:off x="1053622" y="974599"/>
            <a:ext cx="10483673" cy="769441"/>
          </a:xfrm>
          <a:prstGeom prst="rect">
            <a:avLst/>
          </a:prstGeom>
          <a:noFill/>
        </p:spPr>
        <p:txBody>
          <a:bodyPr wrap="square" lIns="91440" tIns="45720" rIns="91440" bIns="45720" anchor="t">
            <a:spAutoFit/>
          </a:bodyPr>
          <a:lstStyle/>
          <a:p>
            <a:r>
              <a:rPr lang="pt-PT" sz="2200" dirty="0">
                <a:solidFill>
                  <a:srgbClr val="354F92"/>
                </a:solidFill>
              </a:rPr>
              <a:t>Elementos-chave para uma povoação circular e sustentável </a:t>
            </a:r>
            <a:r>
              <a:rPr lang="en-US" sz="2200" dirty="0">
                <a:solidFill>
                  <a:srgbClr val="354F92"/>
                </a:solidFill>
              </a:rPr>
              <a:t>: </a:t>
            </a:r>
            <a:endParaRPr lang="en-US" sz="2200" dirty="0">
              <a:solidFill>
                <a:srgbClr val="354F92"/>
              </a:solidFill>
              <a:cs typeface="Calibri"/>
            </a:endParaRPr>
          </a:p>
          <a:p>
            <a:r>
              <a:rPr lang="pt-PT" sz="2200" b="1" dirty="0">
                <a:solidFill>
                  <a:srgbClr val="354F92"/>
                </a:solidFill>
              </a:rPr>
              <a:t>Incentivar o sistema de devolução de depósitos e o comércio retalhista sem embalagens</a:t>
            </a:r>
            <a:endParaRPr lang="bg-BG" sz="2200" b="1" dirty="0">
              <a:solidFill>
                <a:srgbClr val="354F92"/>
              </a:solidFill>
            </a:endParaRPr>
          </a:p>
        </p:txBody>
      </p:sp>
      <p:pic>
        <p:nvPicPr>
          <p:cNvPr id="31746" name="Picture 2" descr="Latvia's upcoming deposit return system appoints TOMRA as reverse vending  provider"/>
          <p:cNvPicPr>
            <a:picLocks noChangeAspect="1" noChangeArrowheads="1"/>
          </p:cNvPicPr>
          <p:nvPr/>
        </p:nvPicPr>
        <p:blipFill>
          <a:blip r:embed="rId4"/>
          <a:srcRect/>
          <a:stretch>
            <a:fillRect/>
          </a:stretch>
        </p:blipFill>
        <p:spPr bwMode="auto">
          <a:xfrm>
            <a:off x="6538870" y="2879090"/>
            <a:ext cx="4998425" cy="3465881"/>
          </a:xfrm>
          <a:prstGeom prst="rect">
            <a:avLst/>
          </a:prstGeom>
          <a:noFill/>
        </p:spPr>
      </p:pic>
      <p:sp>
        <p:nvSpPr>
          <p:cNvPr id="2" name="Marcador de Posição do Texto 1">
            <a:extLst>
              <a:ext uri="{FF2B5EF4-FFF2-40B4-BE49-F238E27FC236}">
                <a16:creationId xmlns:a16="http://schemas.microsoft.com/office/drawing/2014/main" id="{03FBD37E-F841-E472-FCA5-0285AE2F225D}"/>
              </a:ext>
            </a:extLst>
          </p:cNvPr>
          <p:cNvSpPr>
            <a:spLocks noGrp="1"/>
          </p:cNvSpPr>
          <p:nvPr>
            <p:ph type="body" sz="quarter" idx="10"/>
          </p:nvPr>
        </p:nvSpPr>
        <p:spPr>
          <a:xfrm>
            <a:off x="1085113" y="314291"/>
            <a:ext cx="10707294" cy="481677"/>
          </a:xfrm>
        </p:spPr>
        <p:txBody>
          <a:bodyPr/>
          <a:lstStyle/>
          <a:p>
            <a:r>
              <a:rPr lang="pt-PT" dirty="0"/>
              <a:t>Elementos-chave, desafios e oportunidades do ODS11</a:t>
            </a:r>
          </a:p>
        </p:txBody>
      </p:sp>
    </p:spTree>
    <p:extLst>
      <p:ext uri="{BB962C8B-B14F-4D97-AF65-F5344CB8AC3E}">
        <p14:creationId xmlns:p14="http://schemas.microsoft.com/office/powerpoint/2010/main" val="626834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63" name="Rectangle 15"/>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31" name="TextBox 30"/>
          <p:cNvSpPr txBox="1"/>
          <p:nvPr/>
        </p:nvSpPr>
        <p:spPr>
          <a:xfrm>
            <a:off x="2415833" y="2879090"/>
            <a:ext cx="1292469"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goods/food</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2" name="TextBox 31"/>
          <p:cNvSpPr txBox="1"/>
          <p:nvPr/>
        </p:nvSpPr>
        <p:spPr>
          <a:xfrm>
            <a:off x="1851522" y="3771899"/>
            <a:ext cx="836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energy</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3" name="TextBox 32"/>
          <p:cNvSpPr txBox="1"/>
          <p:nvPr/>
        </p:nvSpPr>
        <p:spPr>
          <a:xfrm>
            <a:off x="4833478" y="5336732"/>
            <a:ext cx="724476"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22 %</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5" name="TextBox 34"/>
          <p:cNvSpPr txBox="1"/>
          <p:nvPr/>
        </p:nvSpPr>
        <p:spPr>
          <a:xfrm>
            <a:off x="5125380" y="1719090"/>
            <a:ext cx="724476"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78 %</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6" name="TextBox 35"/>
          <p:cNvSpPr txBox="1"/>
          <p:nvPr/>
        </p:nvSpPr>
        <p:spPr>
          <a:xfrm>
            <a:off x="8098573" y="3771899"/>
            <a:ext cx="1203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emissions</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1058" name="Rectangle 3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57354" name="Rectangle 10"/>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59397" name="Rectangle 5"/>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pic>
        <p:nvPicPr>
          <p:cNvPr id="1026" name="Picture 2"/>
          <p:cNvPicPr>
            <a:picLocks noChangeAspect="1" noChangeArrowheads="1"/>
          </p:cNvPicPr>
          <p:nvPr/>
        </p:nvPicPr>
        <p:blipFill>
          <a:blip r:embed="rId2"/>
          <a:srcRect/>
          <a:stretch>
            <a:fillRect/>
          </a:stretch>
        </p:blipFill>
        <p:spPr bwMode="auto">
          <a:xfrm>
            <a:off x="3413456" y="1985125"/>
            <a:ext cx="8093194" cy="4558584"/>
          </a:xfrm>
          <a:prstGeom prst="rect">
            <a:avLst/>
          </a:prstGeom>
          <a:noFill/>
          <a:ln w="9525">
            <a:noFill/>
            <a:miter lim="800000"/>
            <a:headEnd/>
            <a:tailEnd/>
          </a:ln>
        </p:spPr>
      </p:pic>
      <p:sp>
        <p:nvSpPr>
          <p:cNvPr id="1027" name="Rectangle 3"/>
          <p:cNvSpPr>
            <a:spLocks noChangeArrowheads="1"/>
          </p:cNvSpPr>
          <p:nvPr/>
        </p:nvSpPr>
        <p:spPr bwMode="auto">
          <a:xfrm>
            <a:off x="1085113" y="1005826"/>
            <a:ext cx="10421537" cy="769441"/>
          </a:xfrm>
          <a:prstGeom prst="rect">
            <a:avLst/>
          </a:prstGeom>
          <a:solidFill>
            <a:srgbClr val="CC99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PT" sz="2200" b="1" i="0" u="none" strike="noStrike" cap="none" normalizeH="0" baseline="0" dirty="0">
                <a:ln>
                  <a:noFill/>
                </a:ln>
                <a:solidFill>
                  <a:schemeClr val="bg1"/>
                </a:solidFill>
                <a:effectLst/>
                <a:latin typeface="Calibri"/>
                <a:ea typeface="Calibri" pitchFamily="34" charset="0"/>
                <a:cs typeface="Times New Roman"/>
              </a:rPr>
              <a:t>Criar centros de reparação, atualização, renovação e reutilização adequadamente distribuídos na povoação.</a:t>
            </a:r>
            <a:endParaRPr kumimoji="0" lang="en-US" sz="2200" b="1" i="0" u="none" strike="noStrike" cap="none" normalizeH="0" baseline="0" dirty="0">
              <a:ln>
                <a:noFill/>
              </a:ln>
              <a:solidFill>
                <a:schemeClr val="bg1"/>
              </a:solidFill>
              <a:effectLst/>
              <a:latin typeface="Calibri"/>
              <a:cs typeface="Times New Roman"/>
            </a:endParaRPr>
          </a:p>
        </p:txBody>
      </p:sp>
      <p:sp>
        <p:nvSpPr>
          <p:cNvPr id="7" name="Marcador de Posição do Texto 1">
            <a:extLst>
              <a:ext uri="{FF2B5EF4-FFF2-40B4-BE49-F238E27FC236}">
                <a16:creationId xmlns:a16="http://schemas.microsoft.com/office/drawing/2014/main" id="{EFEC1F42-07B2-78FD-60D1-43C19A26315C}"/>
              </a:ext>
            </a:extLst>
          </p:cNvPr>
          <p:cNvSpPr>
            <a:spLocks noGrp="1"/>
          </p:cNvSpPr>
          <p:nvPr>
            <p:ph type="body" sz="quarter" idx="10"/>
          </p:nvPr>
        </p:nvSpPr>
        <p:spPr>
          <a:xfrm>
            <a:off x="1085113" y="314291"/>
            <a:ext cx="10707294" cy="481677"/>
          </a:xfrm>
        </p:spPr>
        <p:txBody>
          <a:bodyPr/>
          <a:lstStyle/>
          <a:p>
            <a:r>
              <a:rPr lang="pt-PT" dirty="0"/>
              <a:t>Elementos-chave, desafios e oportunidades do ODS11</a:t>
            </a:r>
          </a:p>
        </p:txBody>
      </p:sp>
    </p:spTree>
    <p:extLst>
      <p:ext uri="{BB962C8B-B14F-4D97-AF65-F5344CB8AC3E}">
        <p14:creationId xmlns:p14="http://schemas.microsoft.com/office/powerpoint/2010/main" val="626834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a:xfrm>
            <a:off x="5335296" y="804645"/>
            <a:ext cx="6196067" cy="689519"/>
          </a:xfrm>
        </p:spPr>
        <p:txBody>
          <a:bodyPr lIns="91440" tIns="45720" rIns="91440" bIns="45720" anchor="ctr">
            <a:noAutofit/>
          </a:bodyPr>
          <a:lstStyle/>
          <a:p>
            <a:r>
              <a:rPr lang="pt-PT" dirty="0"/>
              <a:t>Um apelo à ação por cidades e comunidades sustentáveis</a:t>
            </a:r>
            <a:endParaRPr lang="en-US" cap="all" dirty="0">
              <a:cs typeface="Calibri"/>
            </a:endParaRP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a:xfrm>
            <a:off x="5366896" y="1559213"/>
            <a:ext cx="6164468" cy="689519"/>
          </a:xfrm>
        </p:spPr>
        <p:txBody>
          <a:bodyPr lIns="91440" tIns="45720" rIns="91440" bIns="45720" anchor="ctr">
            <a:noAutofit/>
          </a:bodyPr>
          <a:lstStyle/>
          <a:p>
            <a:r>
              <a:rPr lang="pt-PT" dirty="0"/>
              <a:t>ODS 11 - Elementos-chave, desafios e oportunidades  </a:t>
            </a:r>
            <a:endParaRPr lang="en-US" dirty="0"/>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p:txBody>
          <a:bodyPr lIns="91440" tIns="45720" rIns="91440" bIns="45720" anchor="ctr">
            <a:noAutofit/>
          </a:bodyPr>
          <a:lstStyle/>
          <a:p>
            <a:r>
              <a:rPr lang="pt-PT" dirty="0"/>
              <a:t>O que podemos fazer como indivíduos, como comunidades</a:t>
            </a:r>
            <a:endParaRPr lang="en-US" dirty="0"/>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p:txBody>
          <a:bodyPr lIns="91440" tIns="45720" rIns="91440" bIns="45720" anchor="ctr">
            <a:noAutofit/>
          </a:bodyPr>
          <a:lstStyle/>
          <a:p>
            <a:r>
              <a:rPr lang="pt-PT" dirty="0"/>
              <a:t>Instrumentos políticos para o desenvolvimento urbano sustentável</a:t>
            </a:r>
            <a:endParaRPr lang="en-US" dirty="0"/>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p:txBody>
          <a:bodyPr/>
          <a:lstStyle/>
          <a:p>
            <a:r>
              <a:rPr lang="en-US" dirty="0"/>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p:txBody>
          <a:bodyPr lIns="91440" tIns="45720" rIns="91440" bIns="45720" anchor="ctr">
            <a:noAutofit/>
          </a:bodyPr>
          <a:lstStyle/>
          <a:p>
            <a:r>
              <a:rPr lang="en-US" dirty="0" err="1"/>
              <a:t>Sumário</a:t>
            </a:r>
            <a:r>
              <a:rPr lang="en-US" dirty="0"/>
              <a:t> e </a:t>
            </a:r>
            <a:r>
              <a:rPr lang="en-US" dirty="0" err="1"/>
              <a:t>revisão</a:t>
            </a:r>
            <a:r>
              <a:rPr lang="en-US" dirty="0"/>
              <a:t> </a:t>
            </a:r>
            <a:r>
              <a:rPr lang="en-US" dirty="0">
                <a:sym typeface="Wingdings" panose="05000000000000000000" pitchFamily="2" charset="2"/>
              </a:rPr>
              <a:t> </a:t>
            </a:r>
            <a:endParaRPr lang="en-US" dirty="0"/>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10"/>
          </p:nvPr>
        </p:nvSpPr>
        <p:spPr>
          <a:prstGeom prst="rect">
            <a:avLst/>
          </a:prstGeom>
        </p:spPr>
        <p:txBody>
          <a:bodyPr/>
          <a:lstStyle/>
          <a:p>
            <a:r>
              <a:rPr lang="en-US" dirty="0"/>
              <a:t>ÍNDICE</a:t>
            </a:r>
          </a:p>
        </p:txBody>
      </p:sp>
    </p:spTree>
    <p:extLst>
      <p:ext uri="{BB962C8B-B14F-4D97-AF65-F5344CB8AC3E}">
        <p14:creationId xmlns:p14="http://schemas.microsoft.com/office/powerpoint/2010/main" val="30286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63" name="Rectangle 15"/>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31" name="TextBox 30"/>
          <p:cNvSpPr txBox="1"/>
          <p:nvPr/>
        </p:nvSpPr>
        <p:spPr>
          <a:xfrm>
            <a:off x="2415833" y="2879090"/>
            <a:ext cx="1292469"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goods/food</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2" name="TextBox 31"/>
          <p:cNvSpPr txBox="1"/>
          <p:nvPr/>
        </p:nvSpPr>
        <p:spPr>
          <a:xfrm>
            <a:off x="1851522" y="3771899"/>
            <a:ext cx="836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energy</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3" name="TextBox 32"/>
          <p:cNvSpPr txBox="1"/>
          <p:nvPr/>
        </p:nvSpPr>
        <p:spPr>
          <a:xfrm>
            <a:off x="4833478" y="5336732"/>
            <a:ext cx="724476"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22 %</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6" name="TextBox 35"/>
          <p:cNvSpPr txBox="1"/>
          <p:nvPr/>
        </p:nvSpPr>
        <p:spPr>
          <a:xfrm>
            <a:off x="8098573" y="3771899"/>
            <a:ext cx="1203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emissions</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1058" name="Rectangle 3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57354" name="Rectangle 10"/>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59397" name="Rectangle 5"/>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64541" name="Rectangle 29"/>
          <p:cNvSpPr>
            <a:spLocks noChangeArrowheads="1"/>
          </p:cNvSpPr>
          <p:nvPr/>
        </p:nvSpPr>
        <p:spPr bwMode="auto">
          <a:xfrm>
            <a:off x="8386005" y="5337116"/>
            <a:ext cx="3599676"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ea typeface="Arial" pitchFamily="34" charset="0"/>
                <a:cs typeface="Times New Roman" pitchFamily="18" charset="0"/>
              </a:rPr>
              <a:t>No shopping malls,</a:t>
            </a:r>
            <a:endParaRPr kumimoji="0" lang="bg-BG" sz="2000" b="1"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ea typeface="Arial" pitchFamily="34" charset="0"/>
                <a:cs typeface="Times New Roman" pitchFamily="18" charset="0"/>
              </a:rPr>
              <a:t>business centers, low</a:t>
            </a:r>
            <a:endParaRPr kumimoji="0" lang="bg-BG" sz="2000" b="1"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ea typeface="Arial" pitchFamily="34" charset="0"/>
                <a:cs typeface="Times New Roman" pitchFamily="18" charset="0"/>
              </a:rPr>
              <a:t>density residential areas</a:t>
            </a:r>
            <a:endParaRPr kumimoji="0" lang="en-US" sz="2000" b="1" i="0" u="none" strike="noStrike" cap="none" normalizeH="0" baseline="0" dirty="0">
              <a:ln>
                <a:noFill/>
              </a:ln>
              <a:solidFill>
                <a:schemeClr val="tx1"/>
              </a:solidFill>
              <a:effectLst/>
              <a:cs typeface="Arial" pitchFamily="34" charset="0"/>
            </a:endParaRPr>
          </a:p>
        </p:txBody>
      </p:sp>
      <p:pic>
        <p:nvPicPr>
          <p:cNvPr id="66563" name="Picture 3"/>
          <p:cNvPicPr>
            <a:picLocks noChangeAspect="1" noChangeArrowheads="1"/>
          </p:cNvPicPr>
          <p:nvPr/>
        </p:nvPicPr>
        <p:blipFill>
          <a:blip r:embed="rId2"/>
          <a:srcRect/>
          <a:stretch>
            <a:fillRect/>
          </a:stretch>
        </p:blipFill>
        <p:spPr bwMode="auto">
          <a:xfrm>
            <a:off x="1719215" y="2157561"/>
            <a:ext cx="4530244" cy="1857079"/>
          </a:xfrm>
          <a:prstGeom prst="rect">
            <a:avLst/>
          </a:prstGeom>
          <a:noFill/>
          <a:ln w="9525">
            <a:noFill/>
            <a:miter lim="800000"/>
            <a:headEnd/>
            <a:tailEnd/>
          </a:ln>
        </p:spPr>
      </p:pic>
      <p:pic>
        <p:nvPicPr>
          <p:cNvPr id="66564" name="Picture 4"/>
          <p:cNvPicPr>
            <a:picLocks noChangeAspect="1" noChangeArrowheads="1"/>
          </p:cNvPicPr>
          <p:nvPr/>
        </p:nvPicPr>
        <p:blipFill>
          <a:blip r:embed="rId3"/>
          <a:srcRect/>
          <a:stretch>
            <a:fillRect/>
          </a:stretch>
        </p:blipFill>
        <p:spPr bwMode="auto">
          <a:xfrm>
            <a:off x="3708302" y="4051081"/>
            <a:ext cx="3611720" cy="2388343"/>
          </a:xfrm>
          <a:prstGeom prst="rect">
            <a:avLst/>
          </a:prstGeom>
          <a:noFill/>
          <a:ln w="9525">
            <a:noFill/>
            <a:miter lim="800000"/>
            <a:headEnd/>
            <a:tailEnd/>
          </a:ln>
        </p:spPr>
      </p:pic>
      <p:pic>
        <p:nvPicPr>
          <p:cNvPr id="66565" name="Picture 5"/>
          <p:cNvPicPr>
            <a:picLocks noChangeAspect="1" noChangeArrowheads="1"/>
          </p:cNvPicPr>
          <p:nvPr/>
        </p:nvPicPr>
        <p:blipFill>
          <a:blip r:embed="rId4"/>
          <a:srcRect/>
          <a:stretch>
            <a:fillRect/>
          </a:stretch>
        </p:blipFill>
        <p:spPr bwMode="auto">
          <a:xfrm>
            <a:off x="6367686" y="1816305"/>
            <a:ext cx="5078779" cy="1868949"/>
          </a:xfrm>
          <a:prstGeom prst="rect">
            <a:avLst/>
          </a:prstGeom>
          <a:noFill/>
        </p:spPr>
      </p:pic>
      <p:pic>
        <p:nvPicPr>
          <p:cNvPr id="66566" name="Picture 6"/>
          <p:cNvPicPr>
            <a:picLocks noChangeAspect="1" noChangeArrowheads="1"/>
          </p:cNvPicPr>
          <p:nvPr/>
        </p:nvPicPr>
        <p:blipFill>
          <a:blip r:embed="rId5"/>
          <a:srcRect/>
          <a:stretch>
            <a:fillRect/>
          </a:stretch>
        </p:blipFill>
        <p:spPr bwMode="auto">
          <a:xfrm>
            <a:off x="7442675" y="3771899"/>
            <a:ext cx="4003790" cy="2667525"/>
          </a:xfrm>
          <a:prstGeom prst="rect">
            <a:avLst/>
          </a:prstGeom>
          <a:noFill/>
          <a:ln w="9525">
            <a:noFill/>
            <a:miter lim="800000"/>
            <a:headEnd/>
            <a:tailEnd/>
          </a:ln>
        </p:spPr>
      </p:pic>
      <p:sp>
        <p:nvSpPr>
          <p:cNvPr id="38" name="TextBox 37"/>
          <p:cNvSpPr txBox="1"/>
          <p:nvPr/>
        </p:nvSpPr>
        <p:spPr>
          <a:xfrm>
            <a:off x="1085113" y="1003541"/>
            <a:ext cx="10361352" cy="769441"/>
          </a:xfrm>
          <a:prstGeom prst="rect">
            <a:avLst/>
          </a:prstGeom>
          <a:noFill/>
        </p:spPr>
        <p:txBody>
          <a:bodyPr wrap="square" rtlCol="0">
            <a:spAutoFit/>
          </a:bodyPr>
          <a:lstStyle/>
          <a:p>
            <a:pPr algn="just"/>
            <a:r>
              <a:rPr lang="pt-PT" sz="2200" dirty="0">
                <a:solidFill>
                  <a:srgbClr val="354F92"/>
                </a:solidFill>
              </a:rPr>
              <a:t>Elementos-chave para uma povoação circular e sustentável </a:t>
            </a:r>
            <a:r>
              <a:rPr lang="en-US" sz="2200" dirty="0">
                <a:solidFill>
                  <a:srgbClr val="354F92"/>
                </a:solidFill>
              </a:rPr>
              <a:t>: </a:t>
            </a:r>
          </a:p>
          <a:p>
            <a:pPr algn="just"/>
            <a:r>
              <a:rPr lang="pt-PT" sz="2200" b="1" dirty="0">
                <a:solidFill>
                  <a:srgbClr val="354F92"/>
                </a:solidFill>
              </a:rPr>
              <a:t>Favorecer pequenas lojas de retalho distribuídas e ruas de restauração na cidade</a:t>
            </a:r>
            <a:endParaRPr lang="en-US" sz="2200" b="1" dirty="0">
              <a:solidFill>
                <a:srgbClr val="354F92"/>
              </a:solidFill>
            </a:endParaRPr>
          </a:p>
        </p:txBody>
      </p:sp>
      <p:sp>
        <p:nvSpPr>
          <p:cNvPr id="4" name="Marcador de Posição do Texto 1">
            <a:extLst>
              <a:ext uri="{FF2B5EF4-FFF2-40B4-BE49-F238E27FC236}">
                <a16:creationId xmlns:a16="http://schemas.microsoft.com/office/drawing/2014/main" id="{CE53282D-282B-01CC-CA4F-8E42A099782A}"/>
              </a:ext>
            </a:extLst>
          </p:cNvPr>
          <p:cNvSpPr>
            <a:spLocks noGrp="1"/>
          </p:cNvSpPr>
          <p:nvPr>
            <p:ph type="body" sz="quarter" idx="10"/>
          </p:nvPr>
        </p:nvSpPr>
        <p:spPr>
          <a:xfrm>
            <a:off x="1085113" y="314291"/>
            <a:ext cx="10707294" cy="481677"/>
          </a:xfrm>
        </p:spPr>
        <p:txBody>
          <a:bodyPr/>
          <a:lstStyle/>
          <a:p>
            <a:r>
              <a:rPr lang="pt-PT" dirty="0"/>
              <a:t>Elementos-chave, desafios e oportunidades do ODS11</a:t>
            </a:r>
          </a:p>
        </p:txBody>
      </p:sp>
    </p:spTree>
    <p:extLst>
      <p:ext uri="{BB962C8B-B14F-4D97-AF65-F5344CB8AC3E}">
        <p14:creationId xmlns:p14="http://schemas.microsoft.com/office/powerpoint/2010/main" val="6268345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95D61C34-AF95-5448-B715-90AADC57BC48}"/>
              </a:ext>
            </a:extLst>
          </p:cNvPr>
          <p:cNvPicPr>
            <a:picLocks noGrp="1" noChangeAspect="1"/>
          </p:cNvPicPr>
          <p:nvPr>
            <p:ph type="pic" sz="quarter" idx="10"/>
          </p:nvPr>
        </p:nvPicPr>
        <p:blipFill>
          <a:blip r:embed="rId3"/>
          <a:srcRect t="5565" b="5565"/>
          <a:stretch>
            <a:fillRect/>
          </a:stretch>
        </p:blipFill>
        <p:spPr>
          <a:xfrm>
            <a:off x="-1" y="2408384"/>
            <a:ext cx="7708195" cy="3396829"/>
          </a:xfrm>
        </p:spPr>
      </p:pic>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03</a:t>
            </a:r>
          </a:p>
        </p:txBody>
      </p:sp>
      <p:grpSp>
        <p:nvGrpSpPr>
          <p:cNvPr id="2" name="Graphic 2">
            <a:extLst>
              <a:ext uri="{FF2B5EF4-FFF2-40B4-BE49-F238E27FC236}">
                <a16:creationId xmlns:a16="http://schemas.microsoft.com/office/drawing/2014/main" id="{6285D392-116B-5249-8268-8EA084DD11E1}"/>
              </a:ext>
            </a:extLst>
          </p:cNvPr>
          <p:cNvGrpSpPr/>
          <p:nvPr/>
        </p:nvGrpSpPr>
        <p:grpSpPr>
          <a:xfrm rot="16200000">
            <a:off x="-1080012" y="1373752"/>
            <a:ext cx="3833889" cy="1673865"/>
            <a:chOff x="3357879" y="5072538"/>
            <a:chExt cx="593407" cy="259080"/>
          </a:xfrm>
          <a:solidFill>
            <a:srgbClr val="EB7339"/>
          </a:solidFill>
        </p:grpSpPr>
        <p:sp>
          <p:nvSpPr>
            <p:cNvPr id="10" name="Freeform 9">
              <a:extLst>
                <a:ext uri="{FF2B5EF4-FFF2-40B4-BE49-F238E27FC236}">
                  <a16:creationId xmlns:a16="http://schemas.microsoft.com/office/drawing/2014/main" id="{470E5AA0-13F3-7046-97B9-B4D70885B4A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59BABA38-F111-FD47-B780-A81442F31F5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F0607F26-EF08-D444-B0FE-E46E0BA21E6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4" name="Rectangle 13">
            <a:extLst>
              <a:ext uri="{FF2B5EF4-FFF2-40B4-BE49-F238E27FC236}">
                <a16:creationId xmlns:a16="http://schemas.microsoft.com/office/drawing/2014/main" id="{BE59536B-CB14-6A49-9925-C70C0915408D}"/>
              </a:ext>
            </a:extLst>
          </p:cNvPr>
          <p:cNvSpPr/>
          <p:nvPr/>
        </p:nvSpPr>
        <p:spPr>
          <a:xfrm>
            <a:off x="5671800" y="3116432"/>
            <a:ext cx="5097216" cy="17909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5" name="TextBox 14">
            <a:extLst>
              <a:ext uri="{FF2B5EF4-FFF2-40B4-BE49-F238E27FC236}">
                <a16:creationId xmlns:a16="http://schemas.microsoft.com/office/drawing/2014/main" id="{04695EEA-D075-3642-8CB0-45ED61E791B1}"/>
              </a:ext>
            </a:extLst>
          </p:cNvPr>
          <p:cNvSpPr txBox="1"/>
          <p:nvPr/>
        </p:nvSpPr>
        <p:spPr>
          <a:xfrm>
            <a:off x="5760720" y="3112721"/>
            <a:ext cx="5008296" cy="1754326"/>
          </a:xfrm>
          <a:prstGeom prst="rect">
            <a:avLst/>
          </a:prstGeom>
          <a:noFill/>
        </p:spPr>
        <p:txBody>
          <a:bodyPr wrap="square" lIns="91440" tIns="45720" rIns="91440" bIns="45720" rtlCol="0" anchor="t">
            <a:spAutoFit/>
          </a:bodyPr>
          <a:lstStyle/>
          <a:p>
            <a:r>
              <a:rPr lang="pt-PT" sz="3600" b="1" spc="324" dirty="0">
                <a:solidFill>
                  <a:srgbClr val="EB7339"/>
                </a:solidFill>
                <a:latin typeface="Calibri"/>
                <a:cs typeface="Calibri"/>
              </a:rPr>
              <a:t>O que podemos fazer como indivíduos, como comunidades</a:t>
            </a:r>
            <a:endParaRPr lang="en-US" sz="4800" b="1" spc="324" dirty="0">
              <a:solidFill>
                <a:srgbClr val="EB73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96366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D1113DF5-8855-344A-A35E-210FCE126EC5}"/>
              </a:ext>
            </a:extLst>
          </p:cNvPr>
          <p:cNvGrpSpPr/>
          <p:nvPr/>
        </p:nvGrpSpPr>
        <p:grpSpPr>
          <a:xfrm rot="16200000">
            <a:off x="-1080130" y="3718662"/>
            <a:ext cx="3833889" cy="1673865"/>
            <a:chOff x="3357879" y="5072538"/>
            <a:chExt cx="593407" cy="259080"/>
          </a:xfrm>
          <a:solidFill>
            <a:srgbClr val="EB7339"/>
          </a:solidFill>
        </p:grpSpPr>
        <p:sp>
          <p:nvSpPr>
            <p:cNvPr id="30" name="Freeform 29">
              <a:extLst>
                <a:ext uri="{FF2B5EF4-FFF2-40B4-BE49-F238E27FC236}">
                  <a16:creationId xmlns:a16="http://schemas.microsoft.com/office/drawing/2014/main" id="{17BD203B-2F81-EC4C-B0F8-DA887FF71D6F}"/>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DB7E437E-1538-5547-A529-BFE0E2D7DEF6}"/>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19CEE37C-9D9F-E04C-A363-0A6202948098}"/>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pic>
        <p:nvPicPr>
          <p:cNvPr id="24582" name="Picture 6" descr="Smart City Framework"/>
          <p:cNvPicPr>
            <a:picLocks noGrp="1" noChangeAspect="1" noChangeArrowheads="1"/>
          </p:cNvPicPr>
          <p:nvPr>
            <p:ph type="pic" sz="quarter" idx="10"/>
          </p:nvPr>
        </p:nvPicPr>
        <p:blipFill>
          <a:blip r:embed="rId3"/>
          <a:srcRect l="16262" r="16262"/>
          <a:stretch>
            <a:fillRect/>
          </a:stretch>
        </p:blipFill>
        <p:spPr bwMode="auto">
          <a:xfrm>
            <a:off x="-1387" y="394252"/>
            <a:ext cx="4107750" cy="6087079"/>
          </a:xfrm>
          <a:prstGeom prst="rect">
            <a:avLst/>
          </a:prstGeom>
          <a:noFill/>
        </p:spPr>
      </p:pic>
      <p:sp>
        <p:nvSpPr>
          <p:cNvPr id="10" name="Rectangle 9"/>
          <p:cNvSpPr/>
          <p:nvPr/>
        </p:nvSpPr>
        <p:spPr>
          <a:xfrm>
            <a:off x="4354013" y="1150196"/>
            <a:ext cx="6893108" cy="1569660"/>
          </a:xfrm>
          <a:prstGeom prst="rect">
            <a:avLst/>
          </a:prstGeom>
        </p:spPr>
        <p:txBody>
          <a:bodyPr wrap="square">
            <a:spAutoFit/>
          </a:bodyPr>
          <a:lstStyle/>
          <a:p>
            <a:pPr algn="just"/>
            <a:r>
              <a:rPr lang="pt-PT" sz="2400" dirty="0">
                <a:solidFill>
                  <a:schemeClr val="accent1">
                    <a:lumMod val="60000"/>
                    <a:lumOff val="40000"/>
                  </a:schemeClr>
                </a:solidFill>
              </a:rPr>
              <a:t>Os estudos de caso incluídos na secção 3 demonstram como a circularidade na nossa vida quotidiana e nas nossas </a:t>
            </a:r>
            <a:r>
              <a:rPr lang="pt-PT" sz="2400" dirty="0" err="1">
                <a:solidFill>
                  <a:schemeClr val="accent1">
                    <a:lumMod val="60000"/>
                    <a:lumOff val="40000"/>
                  </a:schemeClr>
                </a:solidFill>
              </a:rPr>
              <a:t>actividades</a:t>
            </a:r>
            <a:r>
              <a:rPr lang="pt-PT" sz="2400" dirty="0">
                <a:solidFill>
                  <a:schemeClr val="accent1">
                    <a:lumMod val="60000"/>
                    <a:lumOff val="40000"/>
                  </a:schemeClr>
                </a:solidFill>
              </a:rPr>
              <a:t> empresariais nos ajudará a criar cidades e comunidades mais sustentáveis.</a:t>
            </a:r>
            <a:endParaRPr lang="bg-BG" sz="2400" dirty="0">
              <a:solidFill>
                <a:schemeClr val="accent1">
                  <a:lumMod val="60000"/>
                  <a:lumOff val="40000"/>
                </a:schemeClr>
              </a:solidFill>
            </a:endParaRPr>
          </a:p>
        </p:txBody>
      </p:sp>
      <p:sp>
        <p:nvSpPr>
          <p:cNvPr id="11" name="Rectangle 10"/>
          <p:cNvSpPr/>
          <p:nvPr/>
        </p:nvSpPr>
        <p:spPr>
          <a:xfrm>
            <a:off x="4354013" y="2362200"/>
            <a:ext cx="7285537" cy="3046988"/>
          </a:xfrm>
          <a:prstGeom prst="rect">
            <a:avLst/>
          </a:prstGeom>
        </p:spPr>
        <p:txBody>
          <a:bodyPr wrap="square">
            <a:spAutoFit/>
          </a:bodyPr>
          <a:lstStyle/>
          <a:p>
            <a:endParaRPr lang="bg-BG" sz="2400" b="1" dirty="0">
              <a:solidFill>
                <a:schemeClr val="bg1"/>
              </a:solidFill>
            </a:endParaRPr>
          </a:p>
          <a:p>
            <a:pPr algn="just"/>
            <a:r>
              <a:rPr lang="en-US" sz="2400" b="1" dirty="0" err="1">
                <a:solidFill>
                  <a:schemeClr val="bg1"/>
                </a:solidFill>
              </a:rPr>
              <a:t>Encontrámos</a:t>
            </a:r>
            <a:r>
              <a:rPr lang="en-US" sz="2400" b="1" dirty="0">
                <a:solidFill>
                  <a:schemeClr val="bg1"/>
                </a:solidFill>
              </a:rPr>
              <a:t> </a:t>
            </a:r>
            <a:r>
              <a:rPr lang="en-US" sz="2400" b="1" dirty="0" err="1">
                <a:solidFill>
                  <a:schemeClr val="bg1"/>
                </a:solidFill>
              </a:rPr>
              <a:t>exemplos</a:t>
            </a:r>
            <a:r>
              <a:rPr lang="en-US" sz="2400" b="1" dirty="0">
                <a:solidFill>
                  <a:schemeClr val="bg1"/>
                </a:solidFill>
              </a:rPr>
              <a:t> </a:t>
            </a:r>
            <a:r>
              <a:rPr lang="en-US" sz="2400" b="1" dirty="0" err="1">
                <a:solidFill>
                  <a:schemeClr val="bg1"/>
                </a:solidFill>
              </a:rPr>
              <a:t>inspiradores</a:t>
            </a:r>
            <a:r>
              <a:rPr lang="en-US" sz="2400" b="1" dirty="0">
                <a:solidFill>
                  <a:schemeClr val="bg1"/>
                </a:solidFill>
              </a:rPr>
              <a:t> para :</a:t>
            </a:r>
            <a:endParaRPr lang="en-US" sz="2400" dirty="0">
              <a:solidFill>
                <a:schemeClr val="bg1"/>
              </a:solidFill>
            </a:endParaRPr>
          </a:p>
          <a:p>
            <a:pPr marL="342900" indent="-342900">
              <a:buFont typeface="Arial" panose="020B0604020202020204" pitchFamily="34" charset="0"/>
              <a:buChar char="•"/>
            </a:pPr>
            <a:r>
              <a:rPr lang="pt-PT" sz="2400" dirty="0">
                <a:solidFill>
                  <a:schemeClr val="bg1"/>
                </a:solidFill>
              </a:rPr>
              <a:t>Eficiência de recursos, reutilização, reciclagem Renovabilidade</a:t>
            </a:r>
          </a:p>
          <a:p>
            <a:pPr marL="342900" indent="-342900">
              <a:buFont typeface="Arial" panose="020B0604020202020204" pitchFamily="34" charset="0"/>
              <a:buChar char="•"/>
            </a:pPr>
            <a:r>
              <a:rPr lang="pt-PT" sz="2400" dirty="0">
                <a:solidFill>
                  <a:schemeClr val="bg1"/>
                </a:solidFill>
              </a:rPr>
              <a:t>Prolongamento da vida útil do produto</a:t>
            </a:r>
          </a:p>
          <a:p>
            <a:pPr marL="342900" indent="-342900">
              <a:buFont typeface="Arial" panose="020B0604020202020204" pitchFamily="34" charset="0"/>
              <a:buChar char="•"/>
            </a:pPr>
            <a:r>
              <a:rPr lang="pt-PT" sz="2400" dirty="0">
                <a:solidFill>
                  <a:schemeClr val="bg1"/>
                </a:solidFill>
              </a:rPr>
              <a:t>Produto como um serviço</a:t>
            </a:r>
          </a:p>
          <a:p>
            <a:pPr marL="342900" indent="-342900">
              <a:buFont typeface="Arial" panose="020B0604020202020204" pitchFamily="34" charset="0"/>
              <a:buChar char="•"/>
            </a:pPr>
            <a:r>
              <a:rPr lang="pt-PT" sz="2400" dirty="0">
                <a:solidFill>
                  <a:schemeClr val="bg1"/>
                </a:solidFill>
              </a:rPr>
              <a:t>Plataformas de partilha</a:t>
            </a:r>
          </a:p>
          <a:p>
            <a:pPr marL="342900" indent="-342900">
              <a:buFont typeface="Arial" panose="020B0604020202020204" pitchFamily="34" charset="0"/>
              <a:buChar char="•"/>
            </a:pPr>
            <a:r>
              <a:rPr lang="pt-PT" sz="2400" dirty="0">
                <a:solidFill>
                  <a:schemeClr val="bg1"/>
                </a:solidFill>
              </a:rPr>
              <a:t>Zero resíduos</a:t>
            </a:r>
            <a:endParaRPr lang="en-US" sz="2400" dirty="0">
              <a:solidFill>
                <a:schemeClr val="bg1"/>
              </a:solidFill>
            </a:endParaRPr>
          </a:p>
        </p:txBody>
      </p:sp>
    </p:spTree>
    <p:extLst>
      <p:ext uri="{BB962C8B-B14F-4D97-AF65-F5344CB8AC3E}">
        <p14:creationId xmlns:p14="http://schemas.microsoft.com/office/powerpoint/2010/main" val="3993980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ов контейнер 1"/>
          <p:cNvSpPr>
            <a:spLocks noGrp="1"/>
          </p:cNvSpPr>
          <p:nvPr>
            <p:ph type="body" sz="quarter" idx="18"/>
          </p:nvPr>
        </p:nvSpPr>
        <p:spPr>
          <a:xfrm>
            <a:off x="4714240" y="629920"/>
            <a:ext cx="6604000" cy="5765578"/>
          </a:xfrm>
        </p:spPr>
        <p:txBody>
          <a:bodyPr/>
          <a:lstStyle/>
          <a:p>
            <a:pPr algn="just">
              <a:lnSpc>
                <a:spcPct val="100000"/>
              </a:lnSpc>
              <a:spcBef>
                <a:spcPts val="600"/>
              </a:spcBef>
            </a:pPr>
            <a:r>
              <a:rPr lang="pt-PT" sz="2000" b="1" dirty="0"/>
              <a:t>Eficiência de recursos, reparação e reutilização</a:t>
            </a:r>
            <a:r>
              <a:rPr lang="en-US" sz="2000" b="1" dirty="0"/>
              <a:t> </a:t>
            </a:r>
            <a:r>
              <a:rPr lang="en-US" sz="2000" dirty="0"/>
              <a:t> </a:t>
            </a:r>
          </a:p>
          <a:p>
            <a:pPr marL="0" indent="0" algn="just">
              <a:lnSpc>
                <a:spcPct val="100000"/>
              </a:lnSpc>
              <a:spcBef>
                <a:spcPts val="600"/>
              </a:spcBef>
            </a:pPr>
            <a:r>
              <a:rPr lang="pt-PT" sz="2000" dirty="0"/>
              <a:t>A produção de bens utilizando materiais reciclados é muito menos intensiva em termos energéticos do que o fabrico de bens a partir de materiais virgens.    </a:t>
            </a:r>
          </a:p>
          <a:p>
            <a:pPr marL="0" indent="0" algn="just">
              <a:lnSpc>
                <a:spcPct val="100000"/>
              </a:lnSpc>
              <a:spcBef>
                <a:spcPts val="600"/>
              </a:spcBef>
            </a:pPr>
            <a:r>
              <a:rPr lang="pt-PT" sz="2000" dirty="0"/>
              <a:t>A reciclagem tem um grande potencial para melhorar a eficiência dos recursos, reduzindo os custos de produção e as emissões de carbono. </a:t>
            </a:r>
          </a:p>
          <a:p>
            <a:pPr marL="0" indent="0" algn="just">
              <a:lnSpc>
                <a:spcPct val="100000"/>
              </a:lnSpc>
              <a:spcBef>
                <a:spcPts val="600"/>
              </a:spcBef>
            </a:pPr>
            <a:r>
              <a:rPr lang="pt-PT" sz="2000" dirty="0"/>
              <a:t>Reduzir, reutilizar e reciclar são os 3Rs para uma gestão sustentável dos resíduos, ou seja, assentamentos sustentáveis</a:t>
            </a:r>
          </a:p>
          <a:p>
            <a:pPr algn="just">
              <a:lnSpc>
                <a:spcPct val="100000"/>
              </a:lnSpc>
              <a:spcBef>
                <a:spcPts val="600"/>
              </a:spcBef>
            </a:pPr>
            <a:r>
              <a:rPr lang="bg-BG" sz="2000" dirty="0">
                <a:solidFill>
                  <a:srgbClr val="FF0000"/>
                </a:solidFill>
              </a:rPr>
              <a:t> </a:t>
            </a:r>
            <a:r>
              <a:rPr lang="en-US" sz="2000" b="1" dirty="0"/>
              <a:t>BENEFÍCIOS</a:t>
            </a:r>
          </a:p>
          <a:p>
            <a:pPr marL="0" indent="0" algn="just">
              <a:lnSpc>
                <a:spcPct val="100000"/>
              </a:lnSpc>
              <a:spcBef>
                <a:spcPts val="600"/>
              </a:spcBef>
            </a:pPr>
            <a:r>
              <a:rPr lang="pt-PT" sz="2000" dirty="0"/>
              <a:t>A eficiência dos recursos, a reciclagem e a reutilização significam a utilização de materiais renováveis e recicláveis, bem como de energias renováveis na conceção e fabrico dos produtos</a:t>
            </a:r>
            <a:r>
              <a:rPr lang="en-US" sz="2000" dirty="0"/>
              <a:t>.</a:t>
            </a:r>
          </a:p>
          <a:p>
            <a:pPr algn="just">
              <a:lnSpc>
                <a:spcPct val="100000"/>
              </a:lnSpc>
              <a:spcBef>
                <a:spcPts val="600"/>
              </a:spcBef>
            </a:pPr>
            <a:r>
              <a:rPr lang="pt-PT" sz="2000" b="1" dirty="0"/>
              <a:t> Veja exemplos do que as comunidades fazem, nos seguintes diapositivos.</a:t>
            </a:r>
            <a:endParaRPr lang="bg-BG" sz="2000" b="1" dirty="0"/>
          </a:p>
        </p:txBody>
      </p:sp>
      <p:sp>
        <p:nvSpPr>
          <p:cNvPr id="5" name="Текстов контейнер 2"/>
          <p:cNvSpPr>
            <a:spLocks noGrp="1"/>
          </p:cNvSpPr>
          <p:nvPr>
            <p:ph type="body" sz="quarter" idx="16"/>
          </p:nvPr>
        </p:nvSpPr>
        <p:spPr>
          <a:xfrm>
            <a:off x="419859" y="672012"/>
            <a:ext cx="3329181" cy="1735666"/>
          </a:xfrm>
        </p:spPr>
        <p:txBody>
          <a:bodyPr lIns="91440" tIns="45720" rIns="91440" bIns="45720" anchor="t">
            <a:noAutofit/>
          </a:bodyPr>
          <a:lstStyle/>
          <a:p>
            <a:r>
              <a:rPr lang="pt-PT" sz="2400" dirty="0"/>
              <a:t>O QUE É A EFICIÊNCIA DOS RECURSOS REPARAÇÃO, REUTILIZAÇÃO e RESÍDUO ZERO?</a:t>
            </a:r>
            <a:endParaRPr lang="bg-BG" sz="2400" dirty="0">
              <a:cs typeface="Calibri"/>
            </a:endParaRPr>
          </a:p>
        </p:txBody>
      </p:sp>
      <p:sp>
        <p:nvSpPr>
          <p:cNvPr id="4" name="Правоъгълник 3"/>
          <p:cNvSpPr/>
          <p:nvPr/>
        </p:nvSpPr>
        <p:spPr>
          <a:xfrm>
            <a:off x="419859" y="2485627"/>
            <a:ext cx="3562861" cy="2308324"/>
          </a:xfrm>
          <a:prstGeom prst="rect">
            <a:avLst/>
          </a:prstGeom>
        </p:spPr>
        <p:txBody>
          <a:bodyPr wrap="square">
            <a:spAutoFit/>
          </a:bodyPr>
          <a:lstStyle/>
          <a:p>
            <a:r>
              <a:rPr lang="pt-PT" i="1" dirty="0">
                <a:solidFill>
                  <a:schemeClr val="bg1"/>
                </a:solidFill>
              </a:rPr>
              <a:t>"RESÍDUO ZERO é a conservação de todos os recursos através da produção, consumo, reutilização e recuperação responsáveis de produtos, embalagens e materiais sem queima e sem descargas para o solo, água ou ar que ameacem o ambiente ou a saúde humana."</a:t>
            </a:r>
            <a:endParaRPr lang="bg-BG" dirty="0">
              <a:solidFill>
                <a:schemeClr val="bg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283820" y="1250209"/>
            <a:ext cx="5537859" cy="903399"/>
          </a:xfrm>
        </p:spPr>
        <p:txBody>
          <a:bodyPr lIns="91440" tIns="45720" rIns="91440" bIns="45720" anchor="t"/>
          <a:lstStyle/>
          <a:p>
            <a:pPr marL="0"/>
            <a:r>
              <a:rPr lang="en-US" sz="2000" b="1" dirty="0">
                <a:solidFill>
                  <a:srgbClr val="EB7339"/>
                </a:solidFill>
              </a:rPr>
              <a:t>SUEZ </a:t>
            </a:r>
            <a:r>
              <a:rPr lang="en-US" sz="2000" dirty="0">
                <a:solidFill>
                  <a:srgbClr val="EB7339"/>
                </a:solidFill>
              </a:rPr>
              <a:t>- </a:t>
            </a:r>
            <a:r>
              <a:rPr lang="en-US" sz="2000" cap="all" dirty="0">
                <a:solidFill>
                  <a:srgbClr val="EB7339"/>
                </a:solidFill>
              </a:rPr>
              <a:t>recycling, recovery and waste  management, Manchester, </a:t>
            </a:r>
            <a:r>
              <a:rPr lang="en-US" sz="2000" cap="all" dirty="0" err="1">
                <a:solidFill>
                  <a:srgbClr val="EB7339"/>
                </a:solidFill>
              </a:rPr>
              <a:t>uk</a:t>
            </a:r>
            <a:r>
              <a:rPr lang="en-US" sz="2000" cap="all" dirty="0">
                <a:solidFill>
                  <a:srgbClr val="EB7339"/>
                </a:solidFill>
              </a:rPr>
              <a:t>  </a:t>
            </a:r>
            <a:endParaRPr lang="en-US" i="1" dirty="0">
              <a:solidFill>
                <a:srgbClr val="EB7339"/>
              </a:solidFill>
            </a:endParaRPr>
          </a:p>
          <a:p>
            <a:endParaRPr lang="en-US" dirty="0"/>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328945" y="396794"/>
            <a:ext cx="6030374" cy="871921"/>
          </a:xfrm>
        </p:spPr>
        <p:txBody>
          <a:bodyPr lIns="91440" tIns="45720" rIns="91440" bIns="45720" anchor="t">
            <a:noAutofit/>
          </a:bodyPr>
          <a:lstStyle/>
          <a:p>
            <a:r>
              <a:rPr lang="pt-PT" sz="2800" dirty="0"/>
              <a:t>Eficiência de recursos, reparação e reutilização  </a:t>
            </a:r>
            <a:endParaRPr lang="pt-BR" sz="2800" dirty="0">
              <a:cs typeface="Calibri"/>
            </a:endParaRPr>
          </a:p>
        </p:txBody>
      </p:sp>
      <p:grpSp>
        <p:nvGrpSpPr>
          <p:cNvPr id="2" name="Graphic 2">
            <a:extLst>
              <a:ext uri="{FF2B5EF4-FFF2-40B4-BE49-F238E27FC236}">
                <a16:creationId xmlns:a16="http://schemas.microsoft.com/office/drawing/2014/main" id="{1D6DFC51-79A4-864C-8CAA-39856AF7169D}"/>
              </a:ext>
            </a:extLst>
          </p:cNvPr>
          <p:cNvGrpSpPr/>
          <p:nvPr/>
        </p:nvGrpSpPr>
        <p:grpSpPr>
          <a:xfrm rot="16200000">
            <a:off x="5003664" y="1221775"/>
            <a:ext cx="3833889" cy="1673865"/>
            <a:chOff x="3357879" y="5072538"/>
            <a:chExt cx="593407" cy="259080"/>
          </a:xfrm>
          <a:solidFill>
            <a:srgbClr val="EB7339"/>
          </a:solidFill>
        </p:grpSpPr>
        <p:sp>
          <p:nvSpPr>
            <p:cNvPr id="10" name="Freeform 9">
              <a:extLst>
                <a:ext uri="{FF2B5EF4-FFF2-40B4-BE49-F238E27FC236}">
                  <a16:creationId xmlns:a16="http://schemas.microsoft.com/office/drawing/2014/main" id="{DFB8999A-B2F9-544A-B097-2DE30F4D6F61}"/>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E881A77C-8534-8D43-85F6-775ABC8F03D8}"/>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39BA296A-C8DE-AC45-862B-E26764923636}"/>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6155" name="Rectangle 11"/>
          <p:cNvSpPr>
            <a:spLocks noChangeArrowheads="1"/>
          </p:cNvSpPr>
          <p:nvPr/>
        </p:nvSpPr>
        <p:spPr bwMode="auto">
          <a:xfrm>
            <a:off x="390491" y="1983468"/>
            <a:ext cx="5329589" cy="1821019"/>
          </a:xfrm>
          <a:prstGeom prst="rect">
            <a:avLst/>
          </a:prstGeom>
          <a:solidFill>
            <a:srgbClr val="F8F9FA"/>
          </a:solidFill>
          <a:ln w="9525">
            <a:noFill/>
            <a:miter lim="800000"/>
            <a:headEnd/>
            <a:tailEnd/>
          </a:ln>
          <a:effectLst/>
        </p:spPr>
        <p:txBody>
          <a:bodyPr vert="horz" wrap="square" lIns="0" tIns="-12696" rIns="0" bIns="-12696"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pt-PT" sz="2000" b="0" i="0" u="none" strike="noStrike" cap="none" normalizeH="0" baseline="0" dirty="0">
                <a:ln>
                  <a:noFill/>
                </a:ln>
                <a:solidFill>
                  <a:srgbClr val="202124"/>
                </a:solidFill>
                <a:effectLst/>
                <a:cs typeface="Arial" pitchFamily="34" charset="0"/>
              </a:rPr>
              <a:t>A sustentabilidade é o único argumento de negócio para a SUEZ, bem como para a Terra, a economia e todos. O Grupo SUEZ há muito que reconhece este facto. Apoiam a transição para uma economia circular através da inovação na gestão de resíduos e águas residuais. </a:t>
            </a:r>
            <a:endParaRPr kumimoji="0" lang="bg-BG" sz="2000" b="0" i="0" u="none" strike="noStrike" cap="none" normalizeH="0" baseline="0" dirty="0">
              <a:ln>
                <a:noFill/>
              </a:ln>
              <a:solidFill>
                <a:schemeClr val="tx1"/>
              </a:solidFill>
              <a:effectLst/>
              <a:cs typeface="Arial" pitchFamily="34" charset="0"/>
            </a:endParaRPr>
          </a:p>
        </p:txBody>
      </p:sp>
      <p:sp>
        <p:nvSpPr>
          <p:cNvPr id="18" name="Rectangle 17"/>
          <p:cNvSpPr/>
          <p:nvPr/>
        </p:nvSpPr>
        <p:spPr>
          <a:xfrm>
            <a:off x="390491" y="3941900"/>
            <a:ext cx="5360988" cy="2554545"/>
          </a:xfrm>
          <a:prstGeom prst="rect">
            <a:avLst/>
          </a:prstGeom>
          <a:solidFill>
            <a:schemeClr val="bg1"/>
          </a:solidFill>
        </p:spPr>
        <p:txBody>
          <a:bodyPr wrap="square">
            <a:spAutoFit/>
          </a:bodyPr>
          <a:lstStyle/>
          <a:p>
            <a:r>
              <a:rPr lang="en-US" sz="2000" dirty="0">
                <a:solidFill>
                  <a:srgbClr val="000000"/>
                </a:solidFill>
              </a:rPr>
              <a:t>  </a:t>
            </a:r>
            <a:r>
              <a:rPr lang="en-US" sz="2000" dirty="0" err="1">
                <a:solidFill>
                  <a:srgbClr val="000000"/>
                </a:solidFill>
              </a:rPr>
              <a:t>Os</a:t>
            </a:r>
            <a:r>
              <a:rPr lang="en-US" sz="2000" dirty="0">
                <a:solidFill>
                  <a:srgbClr val="000000"/>
                </a:solidFill>
              </a:rPr>
              <a:t> </a:t>
            </a:r>
            <a:r>
              <a:rPr lang="en-US" sz="2000" dirty="0" err="1">
                <a:solidFill>
                  <a:srgbClr val="000000"/>
                </a:solidFill>
              </a:rPr>
              <a:t>objetivos</a:t>
            </a:r>
            <a:r>
              <a:rPr lang="en-US" sz="2000" dirty="0">
                <a:solidFill>
                  <a:srgbClr val="000000"/>
                </a:solidFill>
              </a:rPr>
              <a:t> </a:t>
            </a:r>
            <a:r>
              <a:rPr lang="en-US" sz="2000" dirty="0" err="1">
                <a:solidFill>
                  <a:srgbClr val="000000"/>
                </a:solidFill>
              </a:rPr>
              <a:t>são</a:t>
            </a:r>
            <a:r>
              <a:rPr lang="en-US" sz="2000" dirty="0">
                <a:solidFill>
                  <a:srgbClr val="000000"/>
                </a:solidFill>
              </a:rPr>
              <a:t>:</a:t>
            </a:r>
          </a:p>
          <a:p>
            <a:pPr>
              <a:buFont typeface="Wingdings" pitchFamily="2" charset="2"/>
              <a:buChar char="ü"/>
            </a:pPr>
            <a:r>
              <a:rPr lang="pt-PT" sz="2000" dirty="0">
                <a:solidFill>
                  <a:srgbClr val="000000"/>
                </a:solidFill>
              </a:rPr>
              <a:t>Redução da pegada de carbono</a:t>
            </a:r>
          </a:p>
          <a:p>
            <a:pPr>
              <a:buFont typeface="Wingdings" pitchFamily="2" charset="2"/>
              <a:buChar char="ü"/>
            </a:pPr>
            <a:r>
              <a:rPr lang="pt-PT" sz="2000" dirty="0">
                <a:solidFill>
                  <a:srgbClr val="000000"/>
                </a:solidFill>
              </a:rPr>
              <a:t>Ecossistemas protegidos e salvaguardados</a:t>
            </a:r>
          </a:p>
          <a:p>
            <a:pPr>
              <a:buFont typeface="Wingdings" pitchFamily="2" charset="2"/>
              <a:buChar char="ü"/>
            </a:pPr>
            <a:r>
              <a:rPr lang="pt-PT" sz="2000" dirty="0">
                <a:solidFill>
                  <a:srgbClr val="000000"/>
                </a:solidFill>
              </a:rPr>
              <a:t>Capital natural conservado e restaurado</a:t>
            </a:r>
          </a:p>
          <a:p>
            <a:pPr>
              <a:buFont typeface="Wingdings" pitchFamily="2" charset="2"/>
              <a:buChar char="ü"/>
            </a:pPr>
            <a:r>
              <a:rPr lang="pt-PT" sz="2000" dirty="0">
                <a:solidFill>
                  <a:srgbClr val="000000"/>
                </a:solidFill>
              </a:rPr>
              <a:t>Otimização da utilização dos recursos</a:t>
            </a:r>
          </a:p>
          <a:p>
            <a:pPr>
              <a:buFont typeface="Wingdings" pitchFamily="2" charset="2"/>
              <a:buChar char="ü"/>
            </a:pPr>
            <a:r>
              <a:rPr lang="pt-PT" sz="2000" dirty="0">
                <a:solidFill>
                  <a:srgbClr val="000000"/>
                </a:solidFill>
              </a:rPr>
              <a:t>Energia renovada</a:t>
            </a:r>
          </a:p>
          <a:p>
            <a:pPr>
              <a:buFont typeface="Wingdings" pitchFamily="2" charset="2"/>
              <a:buChar char="ü"/>
            </a:pPr>
            <a:r>
              <a:rPr lang="pt-PT" sz="2000" dirty="0">
                <a:solidFill>
                  <a:srgbClr val="000000"/>
                </a:solidFill>
              </a:rPr>
              <a:t>Partilha de conhecimentos e apoio às comunidades</a:t>
            </a:r>
            <a:endParaRPr lang="en-US" sz="2000" dirty="0">
              <a:solidFill>
                <a:srgbClr val="000000"/>
              </a:solidFill>
            </a:endParaRPr>
          </a:p>
        </p:txBody>
      </p:sp>
      <p:pic>
        <p:nvPicPr>
          <p:cNvPr id="6159" name="Picture 15" descr="SUEZ recycling and recovery UK - reviews, photos, phone number and address  - Household services in East Midlands - Nicelocal.co.uk"/>
          <p:cNvPicPr>
            <a:picLocks noGrp="1" noChangeAspect="1" noChangeArrowheads="1"/>
          </p:cNvPicPr>
          <p:nvPr>
            <p:ph type="pic" sz="quarter" idx="19"/>
          </p:nvPr>
        </p:nvPicPr>
        <p:blipFill>
          <a:blip r:embed="rId2"/>
          <a:srcRect l="25571" r="25571"/>
          <a:stretch>
            <a:fillRect/>
          </a:stretch>
        </p:blipFill>
        <p:spPr bwMode="auto">
          <a:xfrm>
            <a:off x="6092825" y="7938"/>
            <a:ext cx="5360988" cy="6858000"/>
          </a:xfrm>
          <a:prstGeom prst="rect">
            <a:avLst/>
          </a:prstGeom>
          <a:noFill/>
        </p:spPr>
      </p:pic>
    </p:spTree>
    <p:extLst>
      <p:ext uri="{BB962C8B-B14F-4D97-AF65-F5344CB8AC3E}">
        <p14:creationId xmlns:p14="http://schemas.microsoft.com/office/powerpoint/2010/main" val="19635093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20220428_153358.jpg"/>
          <p:cNvPicPr>
            <a:picLocks noGrp="1" noChangeAspect="1"/>
          </p:cNvPicPr>
          <p:nvPr>
            <p:ph type="pic" sz="quarter" idx="19"/>
          </p:nvPr>
        </p:nvPicPr>
        <p:blipFill>
          <a:blip r:embed="rId2"/>
          <a:srcRect l="28014" r="28014"/>
          <a:stretch>
            <a:fillRect/>
          </a:stretch>
        </p:blipFill>
        <p:spPr/>
      </p:pic>
      <p:sp>
        <p:nvSpPr>
          <p:cNvPr id="3" name="Rectángulo 2">
            <a:extLst>
              <a:ext uri="{FF2B5EF4-FFF2-40B4-BE49-F238E27FC236}">
                <a16:creationId xmlns:a16="http://schemas.microsoft.com/office/drawing/2014/main" id="{DF7008CD-BD8B-787D-6FA5-FE2DF1F0031A}"/>
              </a:ext>
            </a:extLst>
          </p:cNvPr>
          <p:cNvSpPr/>
          <p:nvPr/>
        </p:nvSpPr>
        <p:spPr>
          <a:xfrm>
            <a:off x="7092550" y="5354320"/>
            <a:ext cx="435219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349167" y="1403965"/>
            <a:ext cx="5421617" cy="493221"/>
          </a:xfrm>
        </p:spPr>
        <p:txBody>
          <a:bodyPr/>
          <a:lstStyle/>
          <a:p>
            <a:r>
              <a:rPr lang="en-US" b="1" dirty="0">
                <a:solidFill>
                  <a:srgbClr val="EB7339"/>
                </a:solidFill>
              </a:rPr>
              <a:t>RENEW Hub (Centro de RENOVAÇÃO)</a:t>
            </a:r>
          </a:p>
          <a:p>
            <a:endParaRPr lang="en-US" dirty="0"/>
          </a:p>
        </p:txBody>
      </p:sp>
      <p:grpSp>
        <p:nvGrpSpPr>
          <p:cNvPr id="2" name="Graphic 2">
            <a:extLst>
              <a:ext uri="{FF2B5EF4-FFF2-40B4-BE49-F238E27FC236}">
                <a16:creationId xmlns:a16="http://schemas.microsoft.com/office/drawing/2014/main" id="{1D6DFC51-79A4-864C-8CAA-39856AF7169D}"/>
              </a:ext>
            </a:extLst>
          </p:cNvPr>
          <p:cNvGrpSpPr/>
          <p:nvPr/>
        </p:nvGrpSpPr>
        <p:grpSpPr>
          <a:xfrm rot="16200000">
            <a:off x="5003664" y="1221775"/>
            <a:ext cx="3833889" cy="1673865"/>
            <a:chOff x="3357879" y="5072538"/>
            <a:chExt cx="593407" cy="259080"/>
          </a:xfrm>
          <a:solidFill>
            <a:srgbClr val="EB7339"/>
          </a:solidFill>
        </p:grpSpPr>
        <p:sp>
          <p:nvSpPr>
            <p:cNvPr id="10" name="Freeform 9">
              <a:extLst>
                <a:ext uri="{FF2B5EF4-FFF2-40B4-BE49-F238E27FC236}">
                  <a16:creationId xmlns:a16="http://schemas.microsoft.com/office/drawing/2014/main" id="{DFB8999A-B2F9-544A-B097-2DE30F4D6F61}"/>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E881A77C-8534-8D43-85F6-775ABC8F03D8}"/>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39BA296A-C8DE-AC45-862B-E26764923636}"/>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6155" name="Rectangle 11"/>
          <p:cNvSpPr>
            <a:spLocks noChangeArrowheads="1"/>
          </p:cNvSpPr>
          <p:nvPr/>
        </p:nvSpPr>
        <p:spPr bwMode="auto">
          <a:xfrm>
            <a:off x="349167" y="1944186"/>
            <a:ext cx="5421617" cy="1205466"/>
          </a:xfrm>
          <a:prstGeom prst="rect">
            <a:avLst/>
          </a:prstGeom>
          <a:solidFill>
            <a:srgbClr val="F8F9FA"/>
          </a:solidFill>
          <a:ln w="9525">
            <a:noFill/>
            <a:miter lim="800000"/>
            <a:headEnd/>
            <a:tailEnd/>
          </a:ln>
          <a:effectLst/>
        </p:spPr>
        <p:txBody>
          <a:bodyPr vert="horz" wrap="square" lIns="0" tIns="-12696" rIns="0" bIns="-12696" numCol="1" anchor="ctr" anchorCtr="0" compatLnSpc="1">
            <a:prstTxWarp prst="textNoShape">
              <a:avLst/>
            </a:prstTxWarp>
            <a:spAutoFit/>
          </a:bodyPr>
          <a:lstStyle/>
          <a:p>
            <a:pPr lvl="0" fontAlgn="base">
              <a:spcBef>
                <a:spcPct val="0"/>
              </a:spcBef>
              <a:spcAft>
                <a:spcPct val="0"/>
              </a:spcAft>
            </a:pPr>
            <a:r>
              <a:rPr lang="pt-PT" sz="2000" dirty="0">
                <a:solidFill>
                  <a:srgbClr val="202124"/>
                </a:solidFill>
                <a:cs typeface="Arial" pitchFamily="34" charset="0"/>
              </a:rPr>
              <a:t>Estabelecido em cooperação entre a SUEZ e a </a:t>
            </a:r>
            <a:r>
              <a:rPr lang="pt-PT" sz="2000" dirty="0" err="1">
                <a:solidFill>
                  <a:srgbClr val="202124"/>
                </a:solidFill>
                <a:cs typeface="Arial" pitchFamily="34" charset="0"/>
              </a:rPr>
              <a:t>Greater</a:t>
            </a:r>
            <a:r>
              <a:rPr lang="pt-PT" sz="2000" dirty="0">
                <a:solidFill>
                  <a:srgbClr val="202124"/>
                </a:solidFill>
                <a:cs typeface="Arial" pitchFamily="34" charset="0"/>
              </a:rPr>
              <a:t> Manchester </a:t>
            </a:r>
            <a:r>
              <a:rPr lang="pt-PT" sz="2000" dirty="0" err="1">
                <a:solidFill>
                  <a:srgbClr val="202124"/>
                </a:solidFill>
                <a:cs typeface="Arial" pitchFamily="34" charset="0"/>
              </a:rPr>
              <a:t>Combined</a:t>
            </a:r>
            <a:r>
              <a:rPr lang="pt-PT" sz="2000" dirty="0">
                <a:solidFill>
                  <a:srgbClr val="202124"/>
                </a:solidFill>
                <a:cs typeface="Arial" pitchFamily="34" charset="0"/>
              </a:rPr>
              <a:t> </a:t>
            </a:r>
            <a:r>
              <a:rPr lang="pt-PT" sz="2000" dirty="0" err="1">
                <a:solidFill>
                  <a:srgbClr val="202124"/>
                </a:solidFill>
                <a:cs typeface="Arial" pitchFamily="34" charset="0"/>
              </a:rPr>
              <a:t>Authority</a:t>
            </a:r>
            <a:r>
              <a:rPr lang="pt-PT" sz="2000" dirty="0">
                <a:solidFill>
                  <a:srgbClr val="202124"/>
                </a:solidFill>
                <a:cs typeface="Arial" pitchFamily="34" charset="0"/>
              </a:rPr>
              <a:t>, utilizando um edifício antigo para o tratamento de resíduos biológicos</a:t>
            </a:r>
            <a:r>
              <a:rPr lang="en-US" sz="2000" dirty="0">
                <a:solidFill>
                  <a:srgbClr val="202124"/>
                </a:solidFill>
                <a:cs typeface="Arial" pitchFamily="34" charset="0"/>
              </a:rPr>
              <a:t>.</a:t>
            </a:r>
            <a:endParaRPr lang="en-US" sz="2000" i="1" dirty="0">
              <a:solidFill>
                <a:srgbClr val="202124"/>
              </a:solidFill>
              <a:cs typeface="Arial" pitchFamily="34" charset="0"/>
            </a:endParaRPr>
          </a:p>
        </p:txBody>
      </p:sp>
      <p:sp>
        <p:nvSpPr>
          <p:cNvPr id="14" name="Rectangle 13"/>
          <p:cNvSpPr/>
          <p:nvPr/>
        </p:nvSpPr>
        <p:spPr>
          <a:xfrm>
            <a:off x="740988" y="3243419"/>
            <a:ext cx="5029796" cy="1938992"/>
          </a:xfrm>
          <a:prstGeom prst="rect">
            <a:avLst/>
          </a:prstGeom>
          <a:solidFill>
            <a:schemeClr val="bg1"/>
          </a:solidFill>
        </p:spPr>
        <p:txBody>
          <a:bodyPr wrap="square">
            <a:spAutoFit/>
          </a:bodyPr>
          <a:lstStyle/>
          <a:p>
            <a:r>
              <a:rPr lang="pt-PT" sz="2000" dirty="0">
                <a:solidFill>
                  <a:schemeClr val="tx1">
                    <a:lumMod val="50000"/>
                  </a:schemeClr>
                </a:solidFill>
              </a:rPr>
              <a:t>A SUEZ traz à escala industrial para a Grande Manchester uma sociedade que desperdiça menos, reutiliza mais e dá uma segunda vida aos objetos, o que conduz a um menor fabrico de novos produtos e a uma economia mais circular? </a:t>
            </a:r>
            <a:endParaRPr lang="en-US" sz="2000" b="1" dirty="0">
              <a:solidFill>
                <a:schemeClr val="tx1">
                  <a:lumMod val="50000"/>
                </a:schemeClr>
              </a:solidFill>
            </a:endParaRPr>
          </a:p>
        </p:txBody>
      </p:sp>
      <p:sp>
        <p:nvSpPr>
          <p:cNvPr id="15" name="Rectangle 14"/>
          <p:cNvSpPr/>
          <p:nvPr/>
        </p:nvSpPr>
        <p:spPr>
          <a:xfrm>
            <a:off x="328945" y="5276178"/>
            <a:ext cx="5421616" cy="1323439"/>
          </a:xfrm>
          <a:prstGeom prst="rect">
            <a:avLst/>
          </a:prstGeom>
          <a:solidFill>
            <a:schemeClr val="bg1"/>
          </a:solidFill>
        </p:spPr>
        <p:txBody>
          <a:bodyPr wrap="square">
            <a:spAutoFit/>
          </a:bodyPr>
          <a:lstStyle/>
          <a:p>
            <a:r>
              <a:rPr lang="pt-PT" sz="2000" dirty="0">
                <a:solidFill>
                  <a:srgbClr val="000000"/>
                </a:solidFill>
              </a:rPr>
              <a:t>Recolhe bicicletas em fim de vida, mobiliário, equipamento </a:t>
            </a:r>
            <a:r>
              <a:rPr lang="pt-PT" sz="2000" dirty="0" err="1">
                <a:solidFill>
                  <a:srgbClr val="000000"/>
                </a:solidFill>
              </a:rPr>
              <a:t>eléctrico</a:t>
            </a:r>
            <a:r>
              <a:rPr lang="pt-PT" sz="2000" dirty="0">
                <a:solidFill>
                  <a:srgbClr val="000000"/>
                </a:solidFill>
              </a:rPr>
              <a:t>, brinquedos e muito mais e dá-lhes uma nova vida através da sua reparação e renovação. </a:t>
            </a:r>
            <a:endParaRPr lang="en-US" sz="2000" dirty="0">
              <a:solidFill>
                <a:srgbClr val="000000"/>
              </a:solidFill>
            </a:endParaRPr>
          </a:p>
        </p:txBody>
      </p:sp>
      <p:sp>
        <p:nvSpPr>
          <p:cNvPr id="17" name="Rectangle 16"/>
          <p:cNvSpPr/>
          <p:nvPr/>
        </p:nvSpPr>
        <p:spPr>
          <a:xfrm>
            <a:off x="7757535" y="5614196"/>
            <a:ext cx="3687207" cy="307777"/>
          </a:xfrm>
          <a:prstGeom prst="rect">
            <a:avLst/>
          </a:prstGeom>
          <a:solidFill>
            <a:schemeClr val="bg1"/>
          </a:solidFill>
        </p:spPr>
        <p:txBody>
          <a:bodyPr wrap="square" lIns="91440" tIns="45720" rIns="91440" bIns="45720" anchor="t">
            <a:spAutoFit/>
          </a:bodyPr>
          <a:lstStyle/>
          <a:p>
            <a:r>
              <a:rPr lang="en-US" sz="1400" dirty="0">
                <a:solidFill>
                  <a:srgbClr val="000000"/>
                </a:solidFill>
                <a:hlinkClick r:id="rId3"/>
              </a:rPr>
              <a:t>https://carboncopy.eco/initiatives/renew-hub</a:t>
            </a:r>
            <a:endParaRPr lang="en-US" sz="1400" dirty="0">
              <a:solidFill>
                <a:srgbClr val="000000"/>
              </a:solidFill>
              <a:cs typeface="Calibri"/>
            </a:endParaRPr>
          </a:p>
        </p:txBody>
      </p:sp>
      <p:sp>
        <p:nvSpPr>
          <p:cNvPr id="18" name="Text Placeholder 5">
            <a:extLst>
              <a:ext uri="{FF2B5EF4-FFF2-40B4-BE49-F238E27FC236}">
                <a16:creationId xmlns:a16="http://schemas.microsoft.com/office/drawing/2014/main" id="{6AF410E7-A964-D044-9D34-2B240160C103}"/>
              </a:ext>
            </a:extLst>
          </p:cNvPr>
          <p:cNvSpPr txBox="1">
            <a:spLocks/>
          </p:cNvSpPr>
          <p:nvPr/>
        </p:nvSpPr>
        <p:spPr>
          <a:xfrm rot="16200000">
            <a:off x="-53703" y="3863133"/>
            <a:ext cx="934216" cy="404874"/>
          </a:xfrm>
          <a:prstGeom prst="rect">
            <a:avLst/>
          </a:prstGeom>
        </p:spPr>
        <p:txBody>
          <a:bodyPr/>
          <a:lstStyle/>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EB7339"/>
                </a:solidFill>
                <a:effectLst/>
                <a:uLnTx/>
                <a:uFillTx/>
                <a:latin typeface="+mn-lt"/>
                <a:ea typeface="+mn-ea"/>
                <a:cs typeface="+mn-cs"/>
              </a:rPr>
              <a:t>SUEZ </a:t>
            </a:r>
            <a:endParaRPr kumimoji="0" lang="en-US" sz="2400" b="0" i="0" u="none" strike="noStrike" kern="1200" cap="none" spc="0" normalizeH="0" baseline="0" noProof="0" dirty="0">
              <a:ln>
                <a:noFill/>
              </a:ln>
              <a:solidFill>
                <a:schemeClr val="bg1"/>
              </a:solidFill>
              <a:effectLst/>
              <a:uLnTx/>
              <a:uFillTx/>
              <a:latin typeface="+mn-lt"/>
              <a:ea typeface="+mn-ea"/>
              <a:cs typeface="+mn-cs"/>
            </a:endParaRPr>
          </a:p>
        </p:txBody>
      </p:sp>
      <p:sp>
        <p:nvSpPr>
          <p:cNvPr id="7" name="Text Placeholder 4">
            <a:extLst>
              <a:ext uri="{FF2B5EF4-FFF2-40B4-BE49-F238E27FC236}">
                <a16:creationId xmlns:a16="http://schemas.microsoft.com/office/drawing/2014/main" id="{F42E8191-9AAB-C904-0F9A-F258E0C579BD}"/>
              </a:ext>
            </a:extLst>
          </p:cNvPr>
          <p:cNvSpPr>
            <a:spLocks noGrp="1"/>
          </p:cNvSpPr>
          <p:nvPr>
            <p:ph type="body" sz="quarter" idx="16"/>
          </p:nvPr>
        </p:nvSpPr>
        <p:spPr>
          <a:xfrm>
            <a:off x="328945" y="396794"/>
            <a:ext cx="6030374" cy="871921"/>
          </a:xfrm>
        </p:spPr>
        <p:txBody>
          <a:bodyPr lIns="91440" tIns="45720" rIns="91440" bIns="45720" anchor="t">
            <a:noAutofit/>
          </a:bodyPr>
          <a:lstStyle/>
          <a:p>
            <a:r>
              <a:rPr lang="pt-PT" sz="2800" dirty="0"/>
              <a:t>Eficiência de recursos, reparação e reutilização  </a:t>
            </a:r>
            <a:endParaRPr lang="pt-BR" sz="2800" dirty="0">
              <a:cs typeface="Calibri"/>
            </a:endParaRPr>
          </a:p>
        </p:txBody>
      </p:sp>
      <p:pic>
        <p:nvPicPr>
          <p:cNvPr id="4" name="Gráfico 3" descr="Flecha: curva ligera con relleno sólido">
            <a:extLst>
              <a:ext uri="{FF2B5EF4-FFF2-40B4-BE49-F238E27FC236}">
                <a16:creationId xmlns:a16="http://schemas.microsoft.com/office/drawing/2014/main" id="{BCAD60AF-8D56-E704-2ABB-7189C00FC0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88563">
            <a:off x="7154261" y="5404324"/>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9635093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0" y="1"/>
            <a:ext cx="4480559" cy="1082040"/>
          </a:xfrm>
          <a:prstGeom prst="rect">
            <a:avLst/>
          </a:prstGeom>
        </p:spPr>
        <p:txBody>
          <a:bodyPr/>
          <a:lstStyle/>
          <a:p>
            <a:r>
              <a:rPr lang="en-US" sz="2400" dirty="0">
                <a:solidFill>
                  <a:srgbClr val="EB7339"/>
                </a:solidFill>
              </a:rPr>
              <a:t> </a:t>
            </a:r>
          </a:p>
        </p:txBody>
      </p:sp>
      <p:sp>
        <p:nvSpPr>
          <p:cNvPr id="7" name="Text Placeholder 2">
            <a:extLst>
              <a:ext uri="{FF2B5EF4-FFF2-40B4-BE49-F238E27FC236}">
                <a16:creationId xmlns:a16="http://schemas.microsoft.com/office/drawing/2014/main" id="{E4EDAC37-C3BA-1249-8767-414D489BC914}"/>
              </a:ext>
            </a:extLst>
          </p:cNvPr>
          <p:cNvSpPr txBox="1">
            <a:spLocks/>
          </p:cNvSpPr>
          <p:nvPr/>
        </p:nvSpPr>
        <p:spPr>
          <a:xfrm>
            <a:off x="4762869" y="614071"/>
            <a:ext cx="6626492" cy="3683609"/>
          </a:xfrm>
          <a:prstGeom prst="rect">
            <a:avLst/>
          </a:prstGeom>
          <a:noFill/>
        </p:spPr>
        <p:txBody>
          <a:bodyPr/>
          <a:lstStyle/>
          <a:p>
            <a:pPr marL="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PT" sz="2000" b="0" i="0" u="none" strike="noStrike" kern="1200" cap="none" spc="0" normalizeH="0" baseline="0" noProof="0" dirty="0">
                <a:ln>
                  <a:noFill/>
                </a:ln>
                <a:solidFill>
                  <a:srgbClr val="354F92"/>
                </a:solidFill>
                <a:effectLst/>
                <a:uLnTx/>
                <a:uFillTx/>
                <a:latin typeface="+mn-lt"/>
                <a:ea typeface="+mn-ea"/>
                <a:cs typeface="+mn-cs"/>
              </a:rPr>
              <a:t>As atividades de extração, recuperação e armazenamento de livros contribuem para a proteção do ambiente, reduzindo a quantidade de fluxos de resíduos de papel e poupando recursos materiais e energia. O produto intelectual resultante da utilização destes livros excede significativamente o seu valor, enquanto resíduos de papel. </a:t>
            </a:r>
          </a:p>
          <a:p>
            <a:pPr marL="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PT" sz="2000" b="0" i="0" u="none" strike="noStrike" kern="1200" cap="none" spc="0" normalizeH="0" baseline="0" noProof="0" dirty="0">
                <a:ln>
                  <a:noFill/>
                </a:ln>
                <a:solidFill>
                  <a:srgbClr val="354F92"/>
                </a:solidFill>
                <a:effectLst/>
                <a:uLnTx/>
                <a:uFillTx/>
                <a:latin typeface="+mn-lt"/>
                <a:ea typeface="+mn-ea"/>
                <a:cs typeface="+mn-cs"/>
              </a:rPr>
              <a:t>As atividades previstas aplicam as prioridades mais elevadas da hierarquia de gestão de resíduos - prevenção e preparação para a reutilização  </a:t>
            </a:r>
          </a:p>
          <a:p>
            <a:pPr marL="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PT" sz="2000" b="0" i="0" u="none" strike="noStrike" kern="1200" cap="none" spc="0" normalizeH="0" baseline="0" noProof="0" dirty="0">
                <a:ln>
                  <a:noFill/>
                </a:ln>
                <a:solidFill>
                  <a:srgbClr val="354F92"/>
                </a:solidFill>
                <a:effectLst/>
                <a:uLnTx/>
                <a:uFillTx/>
                <a:latin typeface="+mn-lt"/>
                <a:ea typeface="+mn-ea"/>
                <a:cs typeface="+mn-cs"/>
              </a:rPr>
              <a:t>Paralelamente à extração do fluxo de resíduos, os livros são restaurados, reparados, reproduzidos e disponibilizados para acesso público. </a:t>
            </a:r>
            <a:endParaRPr kumimoji="0" lang="en-US" sz="2000" b="0" i="0" u="none" strike="noStrike" kern="1200" cap="none" spc="0" normalizeH="0" baseline="0" noProof="0" dirty="0">
              <a:ln>
                <a:noFill/>
              </a:ln>
              <a:solidFill>
                <a:srgbClr val="354F92"/>
              </a:solidFill>
              <a:effectLst/>
              <a:uLnTx/>
              <a:uFillTx/>
              <a:latin typeface="+mn-lt"/>
              <a:ea typeface="+mn-ea"/>
              <a:cs typeface="+mn-cs"/>
            </a:endParaRPr>
          </a:p>
        </p:txBody>
      </p:sp>
      <p:pic>
        <p:nvPicPr>
          <p:cNvPr id="10" name="Picture 2" descr="Реставрация – РИС ООД – София"/>
          <p:cNvPicPr>
            <a:picLocks noChangeAspect="1" noChangeArrowheads="1"/>
          </p:cNvPicPr>
          <p:nvPr/>
        </p:nvPicPr>
        <p:blipFill>
          <a:blip r:embed="rId2"/>
          <a:srcRect/>
          <a:stretch>
            <a:fillRect/>
          </a:stretch>
        </p:blipFill>
        <p:spPr bwMode="auto">
          <a:xfrm>
            <a:off x="408167" y="2776618"/>
            <a:ext cx="3696473" cy="2634229"/>
          </a:xfrm>
          <a:prstGeom prst="rect">
            <a:avLst/>
          </a:prstGeom>
          <a:noFill/>
        </p:spPr>
      </p:pic>
      <p:pic>
        <p:nvPicPr>
          <p:cNvPr id="11" name="Picture 8" descr="Скупка старых книг в Москве по высоким ценам, скупка книг у населения"/>
          <p:cNvPicPr>
            <a:picLocks noChangeAspect="1" noChangeArrowheads="1"/>
          </p:cNvPicPr>
          <p:nvPr/>
        </p:nvPicPr>
        <p:blipFill>
          <a:blip r:embed="rId3"/>
          <a:srcRect/>
          <a:stretch>
            <a:fillRect/>
          </a:stretch>
        </p:blipFill>
        <p:spPr bwMode="auto">
          <a:xfrm>
            <a:off x="5029202" y="4402010"/>
            <a:ext cx="3058160" cy="1957223"/>
          </a:xfrm>
          <a:prstGeom prst="rect">
            <a:avLst/>
          </a:prstGeom>
          <a:noFill/>
        </p:spPr>
      </p:pic>
      <p:sp>
        <p:nvSpPr>
          <p:cNvPr id="12"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2167256" y="2247200"/>
            <a:ext cx="1937384" cy="463867"/>
          </a:xfrm>
          <a:prstGeom prst="rect">
            <a:avLst/>
          </a:prstGeom>
          <a:solidFill>
            <a:schemeClr val="bg2">
              <a:lumMod val="75000"/>
            </a:schemeClr>
          </a:solidFill>
        </p:spPr>
        <p:txBody>
          <a:bodyPr/>
          <a:lstStyle/>
          <a:p>
            <a:pPr marL="0" indent="0" algn="ctr">
              <a:lnSpc>
                <a:spcPct val="100000"/>
              </a:lnSpc>
              <a:spcBef>
                <a:spcPts val="0"/>
              </a:spcBef>
            </a:pPr>
            <a:r>
              <a:rPr lang="en-US" b="1" dirty="0"/>
              <a:t>Book Saviors</a:t>
            </a:r>
            <a:endParaRPr lang="en-US" i="1" dirty="0"/>
          </a:p>
        </p:txBody>
      </p:sp>
      <p:sp>
        <p:nvSpPr>
          <p:cNvPr id="8" name="Правоъгълник 7"/>
          <p:cNvSpPr/>
          <p:nvPr/>
        </p:nvSpPr>
        <p:spPr>
          <a:xfrm>
            <a:off x="282309" y="389543"/>
            <a:ext cx="3822332" cy="1815882"/>
          </a:xfrm>
          <a:prstGeom prst="rect">
            <a:avLst/>
          </a:prstGeom>
        </p:spPr>
        <p:txBody>
          <a:bodyPr wrap="square" lIns="91440" tIns="45720" rIns="91440" bIns="45720" anchor="t">
            <a:spAutoFit/>
          </a:bodyPr>
          <a:lstStyle/>
          <a:p>
            <a:r>
              <a:rPr lang="pt-PT" sz="2800" b="1" dirty="0">
                <a:solidFill>
                  <a:srgbClr val="EB7339"/>
                </a:solidFill>
              </a:rPr>
              <a:t>Coisas que podemos fazer como indivíduos, como comunidades - REUTILIZAR</a:t>
            </a:r>
            <a:endParaRPr lang="en-US" sz="2800" b="1" dirty="0">
              <a:solidFill>
                <a:srgbClr val="EB7339"/>
              </a:solidFill>
            </a:endParaRPr>
          </a:p>
        </p:txBody>
      </p:sp>
      <p:sp>
        <p:nvSpPr>
          <p:cNvPr id="9" name="Rectangle 8"/>
          <p:cNvSpPr/>
          <p:nvPr/>
        </p:nvSpPr>
        <p:spPr>
          <a:xfrm>
            <a:off x="2352948" y="5520374"/>
            <a:ext cx="1843133" cy="307777"/>
          </a:xfrm>
          <a:prstGeom prst="rect">
            <a:avLst/>
          </a:prstGeom>
        </p:spPr>
        <p:txBody>
          <a:bodyPr wrap="none">
            <a:spAutoFit/>
          </a:bodyPr>
          <a:lstStyle/>
          <a:p>
            <a:r>
              <a:rPr lang="en-US" sz="1400" dirty="0">
                <a:solidFill>
                  <a:schemeClr val="bg1"/>
                </a:solidFill>
                <a:hlinkClick r:id="rId4">
                  <a:extLst>
                    <a:ext uri="{A12FA001-AC4F-418D-AE19-62706E023703}">
                      <ahyp:hlinkClr xmlns:ahyp="http://schemas.microsoft.com/office/drawing/2018/hyperlinkcolor" val="tx"/>
                    </a:ext>
                  </a:extLst>
                </a:hlinkClick>
              </a:rPr>
              <a:t>https://ecovarna.info/</a:t>
            </a:r>
            <a:r>
              <a:rPr lang="en-US" sz="1400" dirty="0">
                <a:solidFill>
                  <a:schemeClr val="bg1"/>
                </a:solidFill>
              </a:rPr>
              <a:t> </a:t>
            </a:r>
            <a:endParaRPr lang="bg-BG" sz="1400" dirty="0">
              <a:solidFill>
                <a:schemeClr val="bg1"/>
              </a:solidFill>
            </a:endParaRPr>
          </a:p>
        </p:txBody>
      </p:sp>
      <p:pic>
        <p:nvPicPr>
          <p:cNvPr id="2" name="Picture 8" descr="Скупка старых книг в Москве по высоким ценам, скупка книг у населения">
            <a:extLst>
              <a:ext uri="{FF2B5EF4-FFF2-40B4-BE49-F238E27FC236}">
                <a16:creationId xmlns:a16="http://schemas.microsoft.com/office/drawing/2014/main" id="{3CAFDB0A-9447-C478-5576-7E56C9960B27}"/>
              </a:ext>
            </a:extLst>
          </p:cNvPr>
          <p:cNvPicPr>
            <a:picLocks noChangeAspect="1" noChangeArrowheads="1"/>
          </p:cNvPicPr>
          <p:nvPr/>
        </p:nvPicPr>
        <p:blipFill>
          <a:blip r:embed="rId3"/>
          <a:srcRect/>
          <a:stretch>
            <a:fillRect/>
          </a:stretch>
        </p:blipFill>
        <p:spPr bwMode="auto">
          <a:xfrm>
            <a:off x="8156308" y="4402010"/>
            <a:ext cx="3058160" cy="1957223"/>
          </a:xfrm>
          <a:prstGeom prst="rect">
            <a:avLst/>
          </a:prstGeom>
          <a:noFill/>
        </p:spPr>
      </p:pic>
      <p:pic>
        <p:nvPicPr>
          <p:cNvPr id="3" name="Gráfico 2" descr="Flecha: curva ligera con relleno sólido">
            <a:extLst>
              <a:ext uri="{FF2B5EF4-FFF2-40B4-BE49-F238E27FC236}">
                <a16:creationId xmlns:a16="http://schemas.microsoft.com/office/drawing/2014/main" id="{19CD8F23-30F2-49B3-1EDF-27EFD4049F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1735442" y="5329447"/>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600211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4775201" y="579657"/>
            <a:ext cx="6644640" cy="1137382"/>
          </a:xfrm>
          <a:prstGeom prst="rect">
            <a:avLst/>
          </a:prstGeom>
          <a:solidFill>
            <a:schemeClr val="bg2">
              <a:lumMod val="75000"/>
            </a:schemeClr>
          </a:solidFill>
        </p:spPr>
        <p:txBody>
          <a:bodyPr/>
          <a:lstStyle/>
          <a:p>
            <a:pPr marL="0" indent="0">
              <a:lnSpc>
                <a:spcPct val="100000"/>
              </a:lnSpc>
              <a:spcBef>
                <a:spcPts val="0"/>
              </a:spcBef>
            </a:pPr>
            <a:r>
              <a:rPr lang="en-US" b="1" dirty="0"/>
              <a:t>Book Saviors </a:t>
            </a:r>
            <a:r>
              <a:rPr lang="en-US" dirty="0"/>
              <a:t>- </a:t>
            </a:r>
            <a:r>
              <a:rPr lang="pt-PT" dirty="0"/>
              <a:t>Centro Público Ambiental para o Desenvolvimento Sustentável (PECSD), Varna, Bulgária</a:t>
            </a:r>
            <a:endParaRPr lang="en-US" dirty="0"/>
          </a:p>
        </p:txBody>
      </p:sp>
      <p:sp>
        <p:nvSpPr>
          <p:cNvPr id="5" name="Text Placeholder 2">
            <a:extLst>
              <a:ext uri="{FF2B5EF4-FFF2-40B4-BE49-F238E27FC236}">
                <a16:creationId xmlns:a16="http://schemas.microsoft.com/office/drawing/2014/main" id="{E4EDAC37-C3BA-1249-8767-414D489BC914}"/>
              </a:ext>
            </a:extLst>
          </p:cNvPr>
          <p:cNvSpPr txBox="1">
            <a:spLocks/>
          </p:cNvSpPr>
          <p:nvPr/>
        </p:nvSpPr>
        <p:spPr>
          <a:xfrm>
            <a:off x="4775201" y="1974133"/>
            <a:ext cx="6644640" cy="4203148"/>
          </a:xfrm>
          <a:prstGeom prst="rect">
            <a:avLst/>
          </a:prstGeom>
          <a:noFill/>
        </p:spPr>
        <p:txBody>
          <a:body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354F92"/>
                </a:solidFill>
                <a:effectLst/>
                <a:uLnTx/>
                <a:uFillTx/>
                <a:latin typeface="+mn-lt"/>
                <a:ea typeface="+mn-ea"/>
                <a:cs typeface="+mn-cs"/>
              </a:rPr>
              <a:t>O </a:t>
            </a:r>
            <a:r>
              <a:rPr kumimoji="0" lang="en-US" sz="2000" b="1" i="0" u="none" strike="noStrike" kern="1200" cap="none" spc="0" normalizeH="0" baseline="0" noProof="0" dirty="0" err="1">
                <a:ln>
                  <a:noFill/>
                </a:ln>
                <a:solidFill>
                  <a:srgbClr val="354F92"/>
                </a:solidFill>
                <a:effectLst/>
                <a:uLnTx/>
                <a:uFillTx/>
                <a:latin typeface="+mn-lt"/>
                <a:ea typeface="+mn-ea"/>
                <a:cs typeface="+mn-cs"/>
              </a:rPr>
              <a:t>desafio</a:t>
            </a:r>
            <a:endParaRPr kumimoji="0" lang="en-US" sz="2000" b="1" i="0" u="none" strike="noStrike" kern="1200" cap="none" spc="0" normalizeH="0" baseline="0" noProof="0" dirty="0">
              <a:ln>
                <a:noFill/>
              </a:ln>
              <a:solidFill>
                <a:srgbClr val="354F92"/>
              </a:solidFill>
              <a:effectLst/>
              <a:uLnTx/>
              <a:uFillTx/>
              <a:latin typeface="+mn-lt"/>
              <a:ea typeface="+mn-ea"/>
              <a:cs typeface="+mn-cs"/>
            </a:endParaRPr>
          </a:p>
          <a:p>
            <a:pPr marR="0" lvl="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PT" sz="2000" b="0" i="0" u="none" strike="noStrike" kern="1200" cap="none" spc="0" normalizeH="0" baseline="0" noProof="0" dirty="0">
                <a:ln>
                  <a:noFill/>
                </a:ln>
                <a:solidFill>
                  <a:srgbClr val="354F92"/>
                </a:solidFill>
                <a:effectLst/>
                <a:uLnTx/>
                <a:uFillTx/>
                <a:latin typeface="+mn-lt"/>
                <a:ea typeface="+mn-ea"/>
                <a:cs typeface="+mn-cs"/>
              </a:rPr>
              <a:t>No decurso da iniciativa de reciclagem a longo prazo "Folha a Folha" do PECSD, podem ser descobertos e extraídos dos fluxos de resíduos livros com grande valor intelectual.  Na maioria dos casos, estes livros estão em mau estado, mas podem ser reutilizados e precisam de ser restaurados e reparados. Outro grupo de livros - de elevado valor antigo e artístico - é armazenado através da sua reprodução xerográfica ou fotográfica, bem como através da digitalização.</a:t>
            </a:r>
          </a:p>
          <a:p>
            <a:pPr marR="0" lvl="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pt-PT" sz="2000" dirty="0">
                <a:solidFill>
                  <a:srgbClr val="354F92"/>
                </a:solidFill>
              </a:rPr>
              <a:t>Para a implementação das atividades, o PECSD recebeu um apoio de 100 mil euros do programa da UE "For </a:t>
            </a:r>
            <a:r>
              <a:rPr lang="pt-PT" sz="2000" dirty="0" err="1">
                <a:solidFill>
                  <a:srgbClr val="354F92"/>
                </a:solidFill>
              </a:rPr>
              <a:t>the</a:t>
            </a:r>
            <a:r>
              <a:rPr lang="pt-PT" sz="2000" dirty="0">
                <a:solidFill>
                  <a:srgbClr val="354F92"/>
                </a:solidFill>
              </a:rPr>
              <a:t> Land" e da terra" e dos seus próprios fundos, conhecimentos técnicos e trabalho voluntário. fundos próprios adicionais da organização. </a:t>
            </a:r>
            <a:endParaRPr kumimoji="0" lang="en-US" sz="2000" i="0" u="none" strike="noStrike" kern="1200" cap="none" spc="0" normalizeH="0" baseline="0" noProof="0" dirty="0">
              <a:ln>
                <a:noFill/>
              </a:ln>
              <a:solidFill>
                <a:srgbClr val="354F92"/>
              </a:solidFill>
              <a:effectLst/>
              <a:uLnTx/>
              <a:uFillTx/>
              <a:latin typeface="+mn-lt"/>
              <a:ea typeface="+mn-ea"/>
              <a:cs typeface="+mn-cs"/>
            </a:endParaRPr>
          </a:p>
        </p:txBody>
      </p:sp>
      <p:pic>
        <p:nvPicPr>
          <p:cNvPr id="6" name="Picture 2" descr="https://ecovarna.info/wp-content/uploads/2020/06/book-saviors.jpg"/>
          <p:cNvPicPr>
            <a:picLocks noChangeAspect="1" noChangeArrowheads="1"/>
          </p:cNvPicPr>
          <p:nvPr/>
        </p:nvPicPr>
        <p:blipFill>
          <a:blip r:embed="rId2"/>
          <a:srcRect/>
          <a:stretch>
            <a:fillRect/>
          </a:stretch>
        </p:blipFill>
        <p:spPr bwMode="auto">
          <a:xfrm>
            <a:off x="357160" y="2454275"/>
            <a:ext cx="3747481" cy="2496760"/>
          </a:xfrm>
          <a:prstGeom prst="rect">
            <a:avLst/>
          </a:prstGeom>
          <a:noFill/>
        </p:spPr>
      </p:pic>
      <p:sp>
        <p:nvSpPr>
          <p:cNvPr id="13" name="Правоъгълник 7">
            <a:extLst>
              <a:ext uri="{FF2B5EF4-FFF2-40B4-BE49-F238E27FC236}">
                <a16:creationId xmlns:a16="http://schemas.microsoft.com/office/drawing/2014/main" id="{BE0328F9-FF81-8292-6B84-0FD598337225}"/>
              </a:ext>
            </a:extLst>
          </p:cNvPr>
          <p:cNvSpPr/>
          <p:nvPr/>
        </p:nvSpPr>
        <p:spPr>
          <a:xfrm>
            <a:off x="282309" y="389543"/>
            <a:ext cx="3822332" cy="1815882"/>
          </a:xfrm>
          <a:prstGeom prst="rect">
            <a:avLst/>
          </a:prstGeom>
        </p:spPr>
        <p:txBody>
          <a:bodyPr wrap="square" lIns="91440" tIns="45720" rIns="91440" bIns="45720" anchor="t">
            <a:spAutoFit/>
          </a:bodyPr>
          <a:lstStyle/>
          <a:p>
            <a:r>
              <a:rPr lang="pt-PT" sz="2800" b="1" dirty="0">
                <a:solidFill>
                  <a:srgbClr val="EB7339"/>
                </a:solidFill>
              </a:rPr>
              <a:t>Coisas que podemos fazer como indivíduos, como comunidades - REUTILIZAR</a:t>
            </a:r>
            <a:endParaRPr lang="en-US" sz="2800" b="1" dirty="0">
              <a:solidFill>
                <a:srgbClr val="EB7339"/>
              </a:solidFill>
            </a:endParaRPr>
          </a:p>
        </p:txBody>
      </p:sp>
    </p:spTree>
    <p:extLst>
      <p:ext uri="{BB962C8B-B14F-4D97-AF65-F5344CB8AC3E}">
        <p14:creationId xmlns:p14="http://schemas.microsoft.com/office/powerpoint/2010/main" val="36002112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0" y="1"/>
            <a:ext cx="4480559" cy="1082040"/>
          </a:xfrm>
          <a:prstGeom prst="rect">
            <a:avLst/>
          </a:prstGeom>
        </p:spPr>
        <p:txBody>
          <a:bodyPr/>
          <a:lstStyle/>
          <a:p>
            <a:r>
              <a:rPr lang="en-US" sz="2400" dirty="0">
                <a:solidFill>
                  <a:srgbClr val="EB7339"/>
                </a:solidFill>
              </a:rPr>
              <a:t> </a:t>
            </a:r>
          </a:p>
        </p:txBody>
      </p:sp>
      <p:sp>
        <p:nvSpPr>
          <p:cNvPr id="7" name="Text Placeholder 2">
            <a:extLst>
              <a:ext uri="{FF2B5EF4-FFF2-40B4-BE49-F238E27FC236}">
                <a16:creationId xmlns:a16="http://schemas.microsoft.com/office/drawing/2014/main" id="{E4EDAC37-C3BA-1249-8767-414D489BC914}"/>
              </a:ext>
            </a:extLst>
          </p:cNvPr>
          <p:cNvSpPr txBox="1">
            <a:spLocks/>
          </p:cNvSpPr>
          <p:nvPr/>
        </p:nvSpPr>
        <p:spPr>
          <a:xfrm>
            <a:off x="4878706" y="701041"/>
            <a:ext cx="6522719" cy="3525520"/>
          </a:xfrm>
          <a:prstGeom prst="rect">
            <a:avLst/>
          </a:prstGeom>
          <a:noFill/>
        </p:spPr>
        <p:txBody>
          <a:bodyPr/>
          <a:lstStyle/>
          <a:p>
            <a:pPr lvl="0" indent="-228600" algn="just">
              <a:spcBef>
                <a:spcPts val="600"/>
              </a:spcBef>
            </a:pPr>
            <a:r>
              <a:rPr lang="pt-PT" sz="2000" dirty="0">
                <a:solidFill>
                  <a:srgbClr val="354F92"/>
                </a:solidFill>
              </a:rPr>
              <a:t>Nos últimos anos, as vendas online registaram um aumento dramático, tal como o papel utilizado nas embalagens, como caixas, envelopes e muito mais. </a:t>
            </a:r>
          </a:p>
          <a:p>
            <a:pPr lvl="0" indent="-228600" algn="just">
              <a:spcBef>
                <a:spcPts val="600"/>
              </a:spcBef>
            </a:pPr>
            <a:r>
              <a:rPr lang="pt-PT" sz="2000" dirty="0">
                <a:solidFill>
                  <a:srgbClr val="354F92"/>
                </a:solidFill>
              </a:rPr>
              <a:t>A mensagem que os organizadores da campanha </a:t>
            </a:r>
            <a:r>
              <a:rPr lang="pt-PT" sz="2000" i="1" dirty="0" err="1">
                <a:solidFill>
                  <a:srgbClr val="354F92"/>
                </a:solidFill>
              </a:rPr>
              <a:t>CashON</a:t>
            </a:r>
            <a:r>
              <a:rPr lang="pt-PT" sz="2000" dirty="0">
                <a:solidFill>
                  <a:srgbClr val="354F92"/>
                </a:solidFill>
              </a:rPr>
              <a:t> transmitem é que cada caixa é uma árvore que se salva do corte. Não olhemos para ela como um desperdício, mas como um recurso que pode beneficiar tanto a economia como o ambiente. Uma caixa pode ser utilizada até 7 vezes e, após a sua desvalorização, pode ser reciclada e utilizada como papel.</a:t>
            </a:r>
            <a:endParaRPr lang="en-US" sz="2000" dirty="0">
              <a:solidFill>
                <a:srgbClr val="354F92"/>
              </a:solidFill>
            </a:endParaRPr>
          </a:p>
        </p:txBody>
      </p:sp>
      <p:sp>
        <p:nvSpPr>
          <p:cNvPr id="12"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710623" y="1944161"/>
            <a:ext cx="3057101" cy="727710"/>
          </a:xfrm>
          <a:prstGeom prst="rect">
            <a:avLst/>
          </a:prstGeom>
          <a:solidFill>
            <a:schemeClr val="bg2">
              <a:lumMod val="75000"/>
            </a:schemeClr>
          </a:solidFill>
        </p:spPr>
        <p:txBody>
          <a:bodyPr/>
          <a:lstStyle/>
          <a:p>
            <a:pPr marL="0" indent="0">
              <a:lnSpc>
                <a:spcPct val="100000"/>
              </a:lnSpc>
              <a:spcBef>
                <a:spcPts val="0"/>
              </a:spcBef>
            </a:pPr>
            <a:r>
              <a:rPr lang="ru-RU" b="1" dirty="0" err="1"/>
              <a:t>CashON</a:t>
            </a:r>
            <a:r>
              <a:rPr lang="en-US" b="1" cap="all" dirty="0"/>
              <a:t> – bring back a box – save a tree</a:t>
            </a:r>
            <a:endParaRPr lang="bg-BG" b="1" cap="all" dirty="0"/>
          </a:p>
        </p:txBody>
      </p:sp>
      <p:pic>
        <p:nvPicPr>
          <p:cNvPr id="35844" name="Picture 4" descr="Продавам кашони от банани | adbgd-prom"/>
          <p:cNvPicPr>
            <a:picLocks noChangeAspect="1" noChangeArrowheads="1"/>
          </p:cNvPicPr>
          <p:nvPr/>
        </p:nvPicPr>
        <p:blipFill>
          <a:blip r:embed="rId2"/>
          <a:srcRect/>
          <a:stretch>
            <a:fillRect/>
          </a:stretch>
        </p:blipFill>
        <p:spPr bwMode="auto">
          <a:xfrm>
            <a:off x="712833" y="2671871"/>
            <a:ext cx="3054891" cy="2646421"/>
          </a:xfrm>
          <a:prstGeom prst="rect">
            <a:avLst/>
          </a:prstGeom>
          <a:noFill/>
        </p:spPr>
      </p:pic>
      <p:pic>
        <p:nvPicPr>
          <p:cNvPr id="35846" name="Picture 6" descr="https://ecovarna.info/wp-content/uploads/2022/05/banner-CashOn-index-miazoo.com_-1.jpg"/>
          <p:cNvPicPr>
            <a:picLocks noChangeAspect="1" noChangeArrowheads="1"/>
          </p:cNvPicPr>
          <p:nvPr/>
        </p:nvPicPr>
        <p:blipFill>
          <a:blip r:embed="rId3"/>
          <a:srcRect/>
          <a:stretch>
            <a:fillRect/>
          </a:stretch>
        </p:blipFill>
        <p:spPr bwMode="auto">
          <a:xfrm>
            <a:off x="7407909" y="3763263"/>
            <a:ext cx="3950548" cy="2222184"/>
          </a:xfrm>
          <a:prstGeom prst="rect">
            <a:avLst/>
          </a:prstGeom>
          <a:noFill/>
        </p:spPr>
      </p:pic>
      <p:sp>
        <p:nvSpPr>
          <p:cNvPr id="8" name="Правоъгълник 7"/>
          <p:cNvSpPr/>
          <p:nvPr/>
        </p:nvSpPr>
        <p:spPr>
          <a:xfrm>
            <a:off x="381001" y="493578"/>
            <a:ext cx="3804919" cy="1384995"/>
          </a:xfrm>
          <a:prstGeom prst="rect">
            <a:avLst/>
          </a:prstGeom>
        </p:spPr>
        <p:txBody>
          <a:bodyPr wrap="square" lIns="91440" tIns="45720" rIns="91440" bIns="45720" anchor="t">
            <a:spAutoFit/>
          </a:bodyPr>
          <a:lstStyle/>
          <a:p>
            <a:r>
              <a:rPr lang="pt-PT" sz="2800" b="1" dirty="0">
                <a:solidFill>
                  <a:srgbClr val="EB7339"/>
                </a:solidFill>
              </a:rPr>
              <a:t>REUTILIZAR PARA EVITAR RESÍDUOS E PROTEGER A NATUREZA</a:t>
            </a:r>
            <a:endParaRPr lang="en-US" sz="2800" b="1" dirty="0">
              <a:solidFill>
                <a:srgbClr val="EB7339"/>
              </a:solidFill>
            </a:endParaRPr>
          </a:p>
        </p:txBody>
      </p:sp>
      <p:sp>
        <p:nvSpPr>
          <p:cNvPr id="3" name="CuadroTexto 2">
            <a:extLst>
              <a:ext uri="{FF2B5EF4-FFF2-40B4-BE49-F238E27FC236}">
                <a16:creationId xmlns:a16="http://schemas.microsoft.com/office/drawing/2014/main" id="{E5E2D307-E6DC-F2AF-0D1E-47856694DD2F}"/>
              </a:ext>
            </a:extLst>
          </p:cNvPr>
          <p:cNvSpPr txBox="1"/>
          <p:nvPr/>
        </p:nvSpPr>
        <p:spPr>
          <a:xfrm>
            <a:off x="5384800" y="5318292"/>
            <a:ext cx="2023109" cy="738664"/>
          </a:xfrm>
          <a:prstGeom prst="rect">
            <a:avLst/>
          </a:prstGeom>
          <a:noFill/>
        </p:spPr>
        <p:txBody>
          <a:bodyPr wrap="square">
            <a:spAutoFit/>
          </a:bodyPr>
          <a:lstStyle/>
          <a:p>
            <a:pPr lvl="0" indent="-228600" algn="r">
              <a:spcBef>
                <a:spcPts val="600"/>
              </a:spcBef>
            </a:pPr>
            <a:r>
              <a:rPr lang="en-US" sz="1400" dirty="0">
                <a:solidFill>
                  <a:srgbClr val="354F92"/>
                </a:solidFill>
                <a:hlinkClick r:id="rId4"/>
              </a:rPr>
              <a:t>https://ecovarna.info/cashon-vrashtash-kashon-spasyavash-darvo/</a:t>
            </a:r>
            <a:r>
              <a:rPr lang="en-US" sz="1400" dirty="0">
                <a:solidFill>
                  <a:srgbClr val="354F92"/>
                </a:solidFill>
              </a:rPr>
              <a:t> </a:t>
            </a:r>
          </a:p>
        </p:txBody>
      </p:sp>
      <p:pic>
        <p:nvPicPr>
          <p:cNvPr id="2" name="Gráfico 1" descr="Flecha: curva ligera con relleno sólido">
            <a:extLst>
              <a:ext uri="{FF2B5EF4-FFF2-40B4-BE49-F238E27FC236}">
                <a16:creationId xmlns:a16="http://schemas.microsoft.com/office/drawing/2014/main" id="{2E9DD6C9-39C5-F398-CCBF-43743745F1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4763124" y="5046779"/>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6002112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E4EDAC37-C3BA-1249-8767-414D489BC914}"/>
              </a:ext>
            </a:extLst>
          </p:cNvPr>
          <p:cNvSpPr txBox="1">
            <a:spLocks/>
          </p:cNvSpPr>
          <p:nvPr/>
        </p:nvSpPr>
        <p:spPr>
          <a:xfrm>
            <a:off x="4885123" y="650289"/>
            <a:ext cx="6533854" cy="3620332"/>
          </a:xfrm>
          <a:prstGeom prst="rect">
            <a:avLst/>
          </a:prstGeom>
          <a:noFill/>
        </p:spPr>
        <p:txBody>
          <a:bodyPr/>
          <a:lstStyle/>
          <a:p>
            <a:pPr lvl="0" indent="-228600" algn="just">
              <a:lnSpc>
                <a:spcPct val="90000"/>
              </a:lnSpc>
              <a:spcBef>
                <a:spcPts val="1000"/>
              </a:spcBef>
            </a:pPr>
            <a:r>
              <a:rPr lang="pt-PT" sz="2000" dirty="0">
                <a:solidFill>
                  <a:srgbClr val="354F92"/>
                </a:solidFill>
              </a:rPr>
              <a:t>Uma iniciativa conjunta de longo prazo para a </a:t>
            </a:r>
            <a:r>
              <a:rPr lang="pt-PT" sz="2000" dirty="0" err="1">
                <a:solidFill>
                  <a:srgbClr val="354F92"/>
                </a:solidFill>
              </a:rPr>
              <a:t>protecção</a:t>
            </a:r>
            <a:r>
              <a:rPr lang="pt-PT" sz="2000" dirty="0">
                <a:solidFill>
                  <a:srgbClr val="354F92"/>
                </a:solidFill>
              </a:rPr>
              <a:t> das florestas foi recentemente lançada na cidade de Varna pelo PECSD, Varna e </a:t>
            </a:r>
            <a:r>
              <a:rPr lang="pt-PT" sz="2000" dirty="0" err="1">
                <a:solidFill>
                  <a:srgbClr val="354F92"/>
                </a:solidFill>
              </a:rPr>
              <a:t>MiaZoo</a:t>
            </a:r>
            <a:r>
              <a:rPr lang="pt-PT" sz="2000" dirty="0">
                <a:solidFill>
                  <a:srgbClr val="354F92"/>
                </a:solidFill>
              </a:rPr>
              <a:t>.  A campanha, denominada </a:t>
            </a:r>
            <a:r>
              <a:rPr lang="pt-PT" sz="2000" dirty="0" err="1">
                <a:solidFill>
                  <a:srgbClr val="354F92"/>
                </a:solidFill>
              </a:rPr>
              <a:t>CashON</a:t>
            </a:r>
            <a:r>
              <a:rPr lang="pt-PT" sz="2000" dirty="0">
                <a:solidFill>
                  <a:srgbClr val="354F92"/>
                </a:solidFill>
              </a:rPr>
              <a:t>, tem como objetivo reduzir a utilização de novas caixas para o comércio eletrónico, poupando pelo menos 60 árvores por ano ao corte</a:t>
            </a:r>
            <a:r>
              <a:rPr lang="en-US" sz="2000" dirty="0">
                <a:solidFill>
                  <a:srgbClr val="354F92"/>
                </a:solidFill>
              </a:rPr>
              <a:t>.</a:t>
            </a:r>
            <a:endParaRPr lang="ru-RU" sz="2000" dirty="0">
              <a:solidFill>
                <a:srgbClr val="354F92"/>
              </a:solidFill>
            </a:endParaRPr>
          </a:p>
          <a:p>
            <a:pPr lvl="0" indent="-228600" algn="just">
              <a:lnSpc>
                <a:spcPct val="90000"/>
              </a:lnSpc>
              <a:spcBef>
                <a:spcPts val="1000"/>
              </a:spcBef>
            </a:pPr>
            <a:r>
              <a:rPr lang="pt-PT" sz="2000" dirty="0">
                <a:solidFill>
                  <a:srgbClr val="354F92"/>
                </a:solidFill>
              </a:rPr>
              <a:t>Por cada caixa que os clientes da </a:t>
            </a:r>
            <a:r>
              <a:rPr lang="pt-PT" sz="2000" dirty="0" err="1">
                <a:solidFill>
                  <a:srgbClr val="354F92"/>
                </a:solidFill>
              </a:rPr>
              <a:t>MiaZoo</a:t>
            </a:r>
            <a:r>
              <a:rPr lang="pt-PT" sz="2000" dirty="0">
                <a:solidFill>
                  <a:srgbClr val="354F92"/>
                </a:solidFill>
              </a:rPr>
              <a:t> devolvem em vez de a deitarem fora, a empresa compromete-se a reutilizá-la e a doar 15 cêntimos para causas de florestação</a:t>
            </a:r>
            <a:r>
              <a:rPr lang="en-US" sz="2000" dirty="0">
                <a:solidFill>
                  <a:srgbClr val="354F92"/>
                </a:solidFill>
              </a:rPr>
              <a:t>.</a:t>
            </a:r>
          </a:p>
          <a:p>
            <a:pPr lvl="0" indent="-228600" algn="just">
              <a:lnSpc>
                <a:spcPct val="90000"/>
              </a:lnSpc>
              <a:spcBef>
                <a:spcPts val="1000"/>
              </a:spcBef>
            </a:pPr>
            <a:r>
              <a:rPr lang="pt-PT" sz="2000" dirty="0">
                <a:solidFill>
                  <a:srgbClr val="354F92"/>
                </a:solidFill>
              </a:rPr>
              <a:t>Os fundos angariados serão doados ao Fundo "LIST" (LEAF) do Centro Público para o Ambiente e o Desenvolvimento Sustentável de Varna (PECSD) para a execução de projetos cívicos relacionados com a proteção das florestas. </a:t>
            </a:r>
            <a:endParaRPr lang="ru-RU" sz="2000" dirty="0">
              <a:solidFill>
                <a:srgbClr val="354F92"/>
              </a:solidFill>
            </a:endParaRPr>
          </a:p>
        </p:txBody>
      </p:sp>
      <p:sp>
        <p:nvSpPr>
          <p:cNvPr id="12"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527743" y="2737459"/>
            <a:ext cx="3453664" cy="1042061"/>
          </a:xfrm>
          <a:prstGeom prst="rect">
            <a:avLst/>
          </a:prstGeom>
          <a:solidFill>
            <a:schemeClr val="bg2">
              <a:lumMod val="75000"/>
            </a:schemeClr>
          </a:solidFill>
        </p:spPr>
        <p:txBody>
          <a:bodyPr/>
          <a:lstStyle/>
          <a:p>
            <a:pPr marL="0" lvl="0" indent="0">
              <a:lnSpc>
                <a:spcPct val="100000"/>
              </a:lnSpc>
              <a:spcBef>
                <a:spcPts val="0"/>
              </a:spcBef>
            </a:pPr>
            <a:r>
              <a:rPr lang="pt-PT" sz="2000" dirty="0"/>
              <a:t>Centro Público Ambiental para o Desenvolvimento Sustentável (PECSD), Varna, Bulgária</a:t>
            </a:r>
            <a:endParaRPr lang="en-US" sz="1400" dirty="0">
              <a:solidFill>
                <a:schemeClr val="bg1"/>
              </a:solidFill>
              <a:hlinkClick r:id="rId2">
                <a:extLst>
                  <a:ext uri="{A12FA001-AC4F-418D-AE19-62706E023703}">
                    <ahyp:hlinkClr xmlns:ahyp="http://schemas.microsoft.com/office/drawing/2018/hyperlinkcolor" val="tx"/>
                  </a:ext>
                </a:extLst>
              </a:hlinkClick>
            </a:endParaRPr>
          </a:p>
          <a:p>
            <a:pPr marL="0" indent="0">
              <a:lnSpc>
                <a:spcPct val="100000"/>
              </a:lnSpc>
              <a:spcBef>
                <a:spcPts val="0"/>
              </a:spcBef>
            </a:pPr>
            <a:endParaRPr lang="bg-BG" sz="2000" b="1" cap="all" dirty="0"/>
          </a:p>
        </p:txBody>
      </p:sp>
      <p:pic>
        <p:nvPicPr>
          <p:cNvPr id="36866" name="Picture 2" descr="https://ecovarna.info/wp-content/uploads/2022/05/2.png"/>
          <p:cNvPicPr>
            <a:picLocks noChangeAspect="1" noChangeArrowheads="1"/>
          </p:cNvPicPr>
          <p:nvPr/>
        </p:nvPicPr>
        <p:blipFill>
          <a:blip r:embed="rId3"/>
          <a:srcRect/>
          <a:stretch>
            <a:fillRect/>
          </a:stretch>
        </p:blipFill>
        <p:spPr bwMode="auto">
          <a:xfrm>
            <a:off x="6621996" y="4673600"/>
            <a:ext cx="2965742" cy="1668230"/>
          </a:xfrm>
          <a:prstGeom prst="rect">
            <a:avLst/>
          </a:prstGeom>
          <a:noFill/>
        </p:spPr>
      </p:pic>
      <p:sp>
        <p:nvSpPr>
          <p:cNvPr id="5" name="Правоъгълник 7">
            <a:extLst>
              <a:ext uri="{FF2B5EF4-FFF2-40B4-BE49-F238E27FC236}">
                <a16:creationId xmlns:a16="http://schemas.microsoft.com/office/drawing/2014/main" id="{BF972D50-60DD-31C7-B910-B9AE0588C11D}"/>
              </a:ext>
            </a:extLst>
          </p:cNvPr>
          <p:cNvSpPr/>
          <p:nvPr/>
        </p:nvSpPr>
        <p:spPr>
          <a:xfrm>
            <a:off x="381001" y="493578"/>
            <a:ext cx="3804919" cy="1384995"/>
          </a:xfrm>
          <a:prstGeom prst="rect">
            <a:avLst/>
          </a:prstGeom>
        </p:spPr>
        <p:txBody>
          <a:bodyPr wrap="square" lIns="91440" tIns="45720" rIns="91440" bIns="45720" anchor="t">
            <a:spAutoFit/>
          </a:bodyPr>
          <a:lstStyle/>
          <a:p>
            <a:r>
              <a:rPr lang="pt-PT" sz="2800" b="1" dirty="0">
                <a:solidFill>
                  <a:srgbClr val="EB7339"/>
                </a:solidFill>
              </a:rPr>
              <a:t>REUTILIZAR PARA EVITAR RESÍDUOS E PROTEGER A NATUREZA</a:t>
            </a:r>
            <a:endParaRPr lang="en-US" sz="2800" b="1" dirty="0">
              <a:solidFill>
                <a:srgbClr val="EB7339"/>
              </a:solidFill>
            </a:endParaRPr>
          </a:p>
        </p:txBody>
      </p:sp>
      <p:sp>
        <p:nvSpPr>
          <p:cNvPr id="6" name="Text Placeholder 2">
            <a:extLst>
              <a:ext uri="{FF2B5EF4-FFF2-40B4-BE49-F238E27FC236}">
                <a16:creationId xmlns:a16="http://schemas.microsoft.com/office/drawing/2014/main" id="{20C5C34F-03FF-F8A0-B29C-39348B9E73A3}"/>
              </a:ext>
            </a:extLst>
          </p:cNvPr>
          <p:cNvSpPr txBox="1">
            <a:spLocks/>
          </p:cNvSpPr>
          <p:nvPr/>
        </p:nvSpPr>
        <p:spPr>
          <a:xfrm>
            <a:off x="527743" y="1944161"/>
            <a:ext cx="3453664" cy="727710"/>
          </a:xfrm>
          <a:prstGeom prst="rect">
            <a:avLst/>
          </a:prstGeom>
          <a:solidFill>
            <a:schemeClr val="bg2">
              <a:lumMod val="7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pPr>
            <a:r>
              <a:rPr lang="ru-RU" b="1" dirty="0"/>
              <a:t>CashON</a:t>
            </a:r>
            <a:r>
              <a:rPr lang="en-US" b="1" cap="all" dirty="0"/>
              <a:t> – </a:t>
            </a:r>
            <a:r>
              <a:rPr lang="pt-PT" sz="2000" b="1" cap="all" dirty="0"/>
              <a:t>devolver uma caixa - salvar uma árvore</a:t>
            </a:r>
            <a:endParaRPr lang="bg-BG" sz="2000" b="1" cap="all" dirty="0"/>
          </a:p>
        </p:txBody>
      </p:sp>
      <p:pic>
        <p:nvPicPr>
          <p:cNvPr id="2" name="Gráfico 1" descr="Flecha: curva ligera con relleno sólido">
            <a:extLst>
              <a:ext uri="{FF2B5EF4-FFF2-40B4-BE49-F238E27FC236}">
                <a16:creationId xmlns:a16="http://schemas.microsoft.com/office/drawing/2014/main" id="{CDC01FAF-4EE6-1A01-1C57-D4249148BA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88563">
            <a:off x="567818" y="3788934"/>
            <a:ext cx="689631" cy="689631"/>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C9E2415F-9506-B8D8-AB9E-E34F4C149188}"/>
              </a:ext>
            </a:extLst>
          </p:cNvPr>
          <p:cNvSpPr txBox="1"/>
          <p:nvPr/>
        </p:nvSpPr>
        <p:spPr>
          <a:xfrm>
            <a:off x="1227030" y="4025803"/>
            <a:ext cx="2877609" cy="523220"/>
          </a:xfrm>
          <a:prstGeom prst="rect">
            <a:avLst/>
          </a:prstGeom>
          <a:noFill/>
        </p:spPr>
        <p:txBody>
          <a:bodyPr wrap="square">
            <a:spAutoFit/>
          </a:bodyPr>
          <a:lstStyle/>
          <a:p>
            <a:pPr marL="0" lvl="0" indent="0">
              <a:lnSpc>
                <a:spcPct val="100000"/>
              </a:lnSpc>
              <a:spcBef>
                <a:spcPts val="0"/>
              </a:spcBef>
            </a:pPr>
            <a:r>
              <a:rPr lang="en-US" sz="1400" dirty="0">
                <a:solidFill>
                  <a:schemeClr val="bg1"/>
                </a:solidFill>
                <a:hlinkClick r:id="rId2">
                  <a:extLst>
                    <a:ext uri="{A12FA001-AC4F-418D-AE19-62706E023703}">
                      <ahyp:hlinkClr xmlns:ahyp="http://schemas.microsoft.com/office/drawing/2018/hyperlinkcolor" val="tx"/>
                    </a:ext>
                  </a:extLst>
                </a:hlinkClick>
              </a:rPr>
              <a:t>https://ecovarna.info/cashon-vrashtash-kashon-spasyavash-darvo/</a:t>
            </a:r>
            <a:r>
              <a:rPr lang="en-US" sz="1400" dirty="0">
                <a:solidFill>
                  <a:schemeClr val="bg1"/>
                </a:solidFill>
              </a:rPr>
              <a:t> </a:t>
            </a:r>
          </a:p>
        </p:txBody>
      </p:sp>
    </p:spTree>
    <p:extLst>
      <p:ext uri="{BB962C8B-B14F-4D97-AF65-F5344CB8AC3E}">
        <p14:creationId xmlns:p14="http://schemas.microsoft.com/office/powerpoint/2010/main" val="3600211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pic>
        <p:nvPicPr>
          <p:cNvPr id="8" name="Picture Placeholder 7">
            <a:extLst>
              <a:ext uri="{FF2B5EF4-FFF2-40B4-BE49-F238E27FC236}">
                <a16:creationId xmlns:a16="http://schemas.microsoft.com/office/drawing/2014/main" id="{25C28168-F3D9-7648-AC60-61C8774242B4}"/>
              </a:ext>
            </a:extLst>
          </p:cNvPr>
          <p:cNvPicPr>
            <a:picLocks noGrp="1" noChangeAspect="1"/>
          </p:cNvPicPr>
          <p:nvPr>
            <p:ph type="pic" sz="quarter" idx="10"/>
          </p:nvPr>
        </p:nvPicPr>
        <p:blipFill>
          <a:blip r:embed="rId3"/>
          <a:srcRect t="16875" b="16875"/>
          <a:stretch>
            <a:fillRect/>
          </a:stretch>
        </p:blipFill>
        <p:spPr/>
      </p:pic>
      <p:sp>
        <p:nvSpPr>
          <p:cNvPr id="6" name="Rectangle 5">
            <a:extLst>
              <a:ext uri="{FF2B5EF4-FFF2-40B4-BE49-F238E27FC236}">
                <a16:creationId xmlns:a16="http://schemas.microsoft.com/office/drawing/2014/main" id="{1DF2049A-9A6D-0A49-9CEA-AEAEB81268B2}"/>
              </a:ext>
            </a:extLst>
          </p:cNvPr>
          <p:cNvSpPr/>
          <p:nvPr/>
        </p:nvSpPr>
        <p:spPr>
          <a:xfrm>
            <a:off x="5221716" y="3355557"/>
            <a:ext cx="5748536" cy="1987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7" name="TextBox 6">
            <a:extLst>
              <a:ext uri="{FF2B5EF4-FFF2-40B4-BE49-F238E27FC236}">
                <a16:creationId xmlns:a16="http://schemas.microsoft.com/office/drawing/2014/main" id="{9664755C-D94B-2A4C-946A-2A124785D8C0}"/>
              </a:ext>
            </a:extLst>
          </p:cNvPr>
          <p:cNvSpPr txBox="1"/>
          <p:nvPr/>
        </p:nvSpPr>
        <p:spPr>
          <a:xfrm>
            <a:off x="5409741" y="3454518"/>
            <a:ext cx="5677070" cy="1754326"/>
          </a:xfrm>
          <a:prstGeom prst="rect">
            <a:avLst/>
          </a:prstGeom>
          <a:noFill/>
        </p:spPr>
        <p:txBody>
          <a:bodyPr wrap="square" lIns="91440" tIns="45720" rIns="91440" bIns="45720" rtlCol="0" anchor="t">
            <a:spAutoFit/>
          </a:bodyPr>
          <a:lstStyle/>
          <a:p>
            <a:r>
              <a:rPr lang="pt-PT" sz="3600" b="1" spc="324" dirty="0">
                <a:solidFill>
                  <a:srgbClr val="EB7339"/>
                </a:solidFill>
                <a:latin typeface="Calibri"/>
                <a:cs typeface="Calibri"/>
              </a:rPr>
              <a:t>Um apelo à ação por cidades e comunidades sustentáveis</a:t>
            </a:r>
            <a:endParaRPr lang="en-US" sz="4800" b="1" spc="324" dirty="0">
              <a:solidFill>
                <a:srgbClr val="EB7339"/>
              </a:solidFill>
              <a:latin typeface="Calibri" panose="020F0502020204030204" pitchFamily="34" charset="0"/>
              <a:cs typeface="Calibri" panose="020F0502020204030204" pitchFamily="34" charset="0"/>
            </a:endParaRPr>
          </a:p>
        </p:txBody>
      </p:sp>
      <p:grpSp>
        <p:nvGrpSpPr>
          <p:cNvPr id="9" name="Graphic 2">
            <a:extLst>
              <a:ext uri="{FF2B5EF4-FFF2-40B4-BE49-F238E27FC236}">
                <a16:creationId xmlns:a16="http://schemas.microsoft.com/office/drawing/2014/main" id="{6285D392-116B-5249-8268-8EA084DD11E1}"/>
              </a:ext>
            </a:extLst>
          </p:cNvPr>
          <p:cNvGrpSpPr/>
          <p:nvPr/>
        </p:nvGrpSpPr>
        <p:grpSpPr>
          <a:xfrm rot="16200000">
            <a:off x="-1080012" y="1373752"/>
            <a:ext cx="3833889" cy="1673865"/>
            <a:chOff x="3357879" y="5072538"/>
            <a:chExt cx="593407" cy="259080"/>
          </a:xfrm>
          <a:solidFill>
            <a:srgbClr val="EB7339"/>
          </a:solidFill>
        </p:grpSpPr>
        <p:sp>
          <p:nvSpPr>
            <p:cNvPr id="10" name="Freeform 9">
              <a:extLst>
                <a:ext uri="{FF2B5EF4-FFF2-40B4-BE49-F238E27FC236}">
                  <a16:creationId xmlns:a16="http://schemas.microsoft.com/office/drawing/2014/main" id="{470E5AA0-13F3-7046-97B9-B4D70885B4A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59BABA38-F111-FD47-B780-A81442F31F5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F0607F26-EF08-D444-B0FE-E46E0BA21E6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329186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364303" y="1659035"/>
            <a:ext cx="5254177" cy="1172510"/>
          </a:xfrm>
          <a:noFill/>
        </p:spPr>
        <p:txBody>
          <a:bodyPr/>
          <a:lstStyle/>
          <a:p>
            <a:pPr marL="0"/>
            <a:r>
              <a:rPr lang="pt-PT" sz="2000" dirty="0"/>
              <a:t>Sistemas de informação bem concebidos e de fácil utilização envolvem efetivamente as comunidades na prevenção, separação e redução de resíduos. </a:t>
            </a:r>
            <a:endParaRPr lang="en-US" sz="2000" dirty="0"/>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364303" y="534048"/>
            <a:ext cx="5050977" cy="1050912"/>
          </a:xfrm>
        </p:spPr>
        <p:txBody>
          <a:bodyPr/>
          <a:lstStyle/>
          <a:p>
            <a:r>
              <a:rPr lang="pt-PT" sz="2400" dirty="0">
                <a:solidFill>
                  <a:srgbClr val="EB7339"/>
                </a:solidFill>
              </a:rPr>
              <a:t>CEMIS: SISTEMA DE INFORMAÇÃO PARA A GESTÃO DA ECONOMIA CIRCULAR, Bulgária</a:t>
            </a:r>
            <a:endParaRPr lang="en-US" sz="2400" dirty="0"/>
          </a:p>
        </p:txBody>
      </p:sp>
      <p:sp>
        <p:nvSpPr>
          <p:cNvPr id="6155" name="Rectangle 11"/>
          <p:cNvSpPr>
            <a:spLocks noChangeArrowheads="1"/>
          </p:cNvSpPr>
          <p:nvPr/>
        </p:nvSpPr>
        <p:spPr bwMode="auto">
          <a:xfrm>
            <a:off x="419032" y="3021036"/>
            <a:ext cx="5199448" cy="3129070"/>
          </a:xfrm>
          <a:prstGeom prst="rect">
            <a:avLst/>
          </a:prstGeom>
          <a:solidFill>
            <a:srgbClr val="F8F9FA"/>
          </a:solidFill>
          <a:ln w="9525">
            <a:noFill/>
            <a:miter lim="800000"/>
            <a:headEnd/>
            <a:tailEnd/>
          </a:ln>
          <a:effectLst/>
        </p:spPr>
        <p:txBody>
          <a:bodyPr vert="horz" wrap="square" lIns="0" tIns="-12696" rIns="0" bIns="-12696" numCol="1" anchor="ctr" anchorCtr="0" compatLnSpc="1">
            <a:prstTxWarp prst="textNoShape">
              <a:avLst/>
            </a:prstTxWarp>
            <a:spAutoFit/>
          </a:bodyPr>
          <a:lstStyle/>
          <a:p>
            <a:pPr lvl="0" fontAlgn="base">
              <a:spcBef>
                <a:spcPts val="600"/>
              </a:spcBef>
              <a:spcAft>
                <a:spcPct val="0"/>
              </a:spcAft>
            </a:pPr>
            <a:r>
              <a:rPr lang="pt-PT" sz="2000" dirty="0">
                <a:solidFill>
                  <a:srgbClr val="354F92"/>
                </a:solidFill>
                <a:cs typeface="Arial"/>
              </a:rPr>
              <a:t>O CEMIS é uma plataforma de informação que proporciona aos utilizadores uma escolha sistemática e informada sobre as possibilidades de prevenção e redução dos resíduos domésticos gerados, a recolha seletiva, a preparação para a reutilização e a reciclagem de materiais de resíduos domésticos. </a:t>
            </a:r>
          </a:p>
          <a:p>
            <a:pPr lvl="0" fontAlgn="base">
              <a:spcBef>
                <a:spcPts val="600"/>
              </a:spcBef>
              <a:spcAft>
                <a:spcPct val="0"/>
              </a:spcAft>
            </a:pPr>
            <a:r>
              <a:rPr lang="pt-PT" sz="2000" dirty="0">
                <a:solidFill>
                  <a:srgbClr val="354F92"/>
                </a:solidFill>
                <a:cs typeface="Arial"/>
              </a:rPr>
              <a:t>O CEMIS combina dados espaciais e não espaciais de diferentes fontes e proporciona um acesso fácil através dos recursos da rede global.</a:t>
            </a:r>
            <a:endParaRPr lang="en-US" sz="2000" b="1" dirty="0">
              <a:solidFill>
                <a:srgbClr val="354F92"/>
              </a:solidFill>
              <a:cs typeface="Arial" pitchFamily="34" charset="0"/>
            </a:endParaRPr>
          </a:p>
        </p:txBody>
      </p:sp>
      <p:pic>
        <p:nvPicPr>
          <p:cNvPr id="1026" name="Picture 2"/>
          <p:cNvPicPr>
            <a:picLocks noGrp="1" noChangeAspect="1" noChangeArrowheads="1"/>
          </p:cNvPicPr>
          <p:nvPr>
            <p:ph type="pic" sz="quarter" idx="19"/>
          </p:nvPr>
        </p:nvPicPr>
        <p:blipFill rotWithShape="1">
          <a:blip r:embed="rId2"/>
          <a:srcRect l="25036" r="2231" b="9065"/>
          <a:stretch/>
        </p:blipFill>
        <p:spPr bwMode="auto">
          <a:xfrm>
            <a:off x="6360160" y="534048"/>
            <a:ext cx="5199448" cy="3668635"/>
          </a:xfrm>
          <a:prstGeom prst="rect">
            <a:avLst/>
          </a:prstGeom>
          <a:noFill/>
          <a:ln w="9525">
            <a:noFill/>
            <a:miter lim="800000"/>
            <a:headEnd/>
            <a:tailEnd/>
          </a:ln>
        </p:spPr>
      </p:pic>
      <p:sp>
        <p:nvSpPr>
          <p:cNvPr id="14" name="Rectangle 13"/>
          <p:cNvSpPr/>
          <p:nvPr/>
        </p:nvSpPr>
        <p:spPr>
          <a:xfrm>
            <a:off x="6360160" y="4292456"/>
            <a:ext cx="5199448" cy="1631216"/>
          </a:xfrm>
          <a:prstGeom prst="rect">
            <a:avLst/>
          </a:prstGeom>
          <a:noFill/>
        </p:spPr>
        <p:txBody>
          <a:bodyPr wrap="square">
            <a:spAutoFit/>
          </a:bodyPr>
          <a:lstStyle/>
          <a:p>
            <a:pPr lvl="0" algn="just" fontAlgn="base">
              <a:spcBef>
                <a:spcPct val="0"/>
              </a:spcBef>
              <a:spcAft>
                <a:spcPct val="0"/>
              </a:spcAft>
            </a:pPr>
            <a:r>
              <a:rPr lang="en-US" sz="2000" dirty="0">
                <a:solidFill>
                  <a:srgbClr val="354F92"/>
                </a:solidFill>
                <a:cs typeface="Arial" pitchFamily="34" charset="0"/>
              </a:rPr>
              <a:t>CEMIS – </a:t>
            </a:r>
            <a:r>
              <a:rPr lang="pt-PT" sz="2000" dirty="0">
                <a:solidFill>
                  <a:srgbClr val="354F92"/>
                </a:solidFill>
                <a:cs typeface="Arial" pitchFamily="34" charset="0"/>
              </a:rPr>
              <a:t>fornece uma apresentação combinada de informações e dados orientados para o utilizador para diferentes grupos-alvo, administração, sector não governamental, empresas e público</a:t>
            </a:r>
            <a:r>
              <a:rPr lang="en-US" sz="2000" dirty="0">
                <a:solidFill>
                  <a:srgbClr val="354F92"/>
                </a:solidFill>
                <a:cs typeface="Arial" pitchFamily="34" charset="0"/>
              </a:rPr>
              <a:t>.</a:t>
            </a:r>
            <a:endParaRPr lang="bg-BG" sz="2000" dirty="0">
              <a:solidFill>
                <a:srgbClr val="354F92"/>
              </a:solidFill>
              <a:cs typeface="Arial" pitchFamily="34" charset="0"/>
            </a:endParaRPr>
          </a:p>
        </p:txBody>
      </p:sp>
      <p:sp>
        <p:nvSpPr>
          <p:cNvPr id="3" name="CuadroTexto 2">
            <a:extLst>
              <a:ext uri="{FF2B5EF4-FFF2-40B4-BE49-F238E27FC236}">
                <a16:creationId xmlns:a16="http://schemas.microsoft.com/office/drawing/2014/main" id="{AE06D2F1-1C5B-144E-3CA4-0D5EB035B051}"/>
              </a:ext>
            </a:extLst>
          </p:cNvPr>
          <p:cNvSpPr txBox="1"/>
          <p:nvPr/>
        </p:nvSpPr>
        <p:spPr>
          <a:xfrm>
            <a:off x="8280527" y="6051687"/>
            <a:ext cx="2389353" cy="307777"/>
          </a:xfrm>
          <a:prstGeom prst="rect">
            <a:avLst/>
          </a:prstGeom>
          <a:noFill/>
        </p:spPr>
        <p:txBody>
          <a:bodyPr wrap="square">
            <a:spAutoFit/>
          </a:bodyPr>
          <a:lstStyle/>
          <a:p>
            <a:pPr lvl="0" fontAlgn="base">
              <a:spcBef>
                <a:spcPct val="0"/>
              </a:spcBef>
              <a:spcAft>
                <a:spcPct val="0"/>
              </a:spcAft>
            </a:pPr>
            <a:r>
              <a:rPr lang="en-US" sz="1400" dirty="0">
                <a:solidFill>
                  <a:srgbClr val="354F92"/>
                </a:solidFill>
                <a:cs typeface="Arial" pitchFamily="34" charset="0"/>
                <a:hlinkClick r:id="rId3"/>
              </a:rPr>
              <a:t>https://www.cemis.bg/bg/</a:t>
            </a:r>
            <a:r>
              <a:rPr lang="en-US" sz="1400" dirty="0">
                <a:solidFill>
                  <a:srgbClr val="354F92"/>
                </a:solidFill>
                <a:cs typeface="Arial" pitchFamily="34" charset="0"/>
              </a:rPr>
              <a:t> </a:t>
            </a:r>
          </a:p>
        </p:txBody>
      </p:sp>
      <p:pic>
        <p:nvPicPr>
          <p:cNvPr id="2" name="Gráfico 1" descr="Flecha: curva ligera con relleno sólido">
            <a:extLst>
              <a:ext uri="{FF2B5EF4-FFF2-40B4-BE49-F238E27FC236}">
                <a16:creationId xmlns:a16="http://schemas.microsoft.com/office/drawing/2014/main" id="{E6D065E7-6387-100A-ADC3-AB41D3161B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88563">
            <a:off x="7652985" y="5776351"/>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9635093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1D6DFC51-79A4-864C-8CAA-39856AF7169D}"/>
              </a:ext>
            </a:extLst>
          </p:cNvPr>
          <p:cNvGrpSpPr/>
          <p:nvPr/>
        </p:nvGrpSpPr>
        <p:grpSpPr>
          <a:xfrm rot="16200000">
            <a:off x="5003664" y="1221775"/>
            <a:ext cx="3833889" cy="1673865"/>
            <a:chOff x="3357879" y="5072538"/>
            <a:chExt cx="593407" cy="259080"/>
          </a:xfrm>
          <a:solidFill>
            <a:srgbClr val="EB7339"/>
          </a:solidFill>
        </p:grpSpPr>
        <p:sp>
          <p:nvSpPr>
            <p:cNvPr id="10" name="Freeform 9">
              <a:extLst>
                <a:ext uri="{FF2B5EF4-FFF2-40B4-BE49-F238E27FC236}">
                  <a16:creationId xmlns:a16="http://schemas.microsoft.com/office/drawing/2014/main" id="{DFB8999A-B2F9-544A-B097-2DE30F4D6F61}"/>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E881A77C-8534-8D43-85F6-775ABC8F03D8}"/>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39BA296A-C8DE-AC45-862B-E26764923636}"/>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3" name="Rectangle 12"/>
          <p:cNvSpPr/>
          <p:nvPr/>
        </p:nvSpPr>
        <p:spPr>
          <a:xfrm>
            <a:off x="457200" y="1845803"/>
            <a:ext cx="5212080" cy="4170372"/>
          </a:xfrm>
          <a:prstGeom prst="rect">
            <a:avLst/>
          </a:prstGeom>
          <a:solidFill>
            <a:schemeClr val="bg1"/>
          </a:solidFill>
        </p:spPr>
        <p:txBody>
          <a:bodyPr wrap="square">
            <a:spAutoFit/>
          </a:bodyPr>
          <a:lstStyle/>
          <a:p>
            <a:pPr>
              <a:spcBef>
                <a:spcPts val="600"/>
              </a:spcBef>
            </a:pPr>
            <a:r>
              <a:rPr lang="pt-PT" sz="2000" dirty="0">
                <a:solidFill>
                  <a:srgbClr val="354F92"/>
                </a:solidFill>
              </a:rPr>
              <a:t>O principal objetivo do CEMIS é ajudar os consumidores a compreenderem os benefícios da economia circular e as possibilidades de entrega, doação, procura, reparação ou aluguer de eletrodomésticos, mobiliário e produtos.</a:t>
            </a:r>
          </a:p>
          <a:p>
            <a:pPr>
              <a:spcBef>
                <a:spcPts val="600"/>
              </a:spcBef>
            </a:pPr>
            <a:r>
              <a:rPr lang="pt-PT" sz="2000" dirty="0">
                <a:solidFill>
                  <a:srgbClr val="354F92"/>
                </a:solidFill>
              </a:rPr>
              <a:t>A plataforma CEMIS consegue aumentar a sensibilização através da criação de um espaço público partilhado onde cada utilizador pode fornecer informações sobre os locais de entrega de resíduos, serviços disponíveis nos bairros, campanhas, iniciativas, boas práticas e até ideias para criar e desenvolver modelos para uma economia circular.</a:t>
            </a:r>
            <a:endParaRPr lang="en-US" sz="2000" dirty="0">
              <a:solidFill>
                <a:srgbClr val="354F92"/>
              </a:solidFill>
            </a:endParaRPr>
          </a:p>
        </p:txBody>
      </p:sp>
      <p:pic>
        <p:nvPicPr>
          <p:cNvPr id="15" name="Picture 2" descr="Кръговата икономика като отговор на климатичните промени и техните  последствия – Климатека"/>
          <p:cNvPicPr>
            <a:picLocks noGrp="1" noChangeAspect="1" noChangeArrowheads="1"/>
          </p:cNvPicPr>
          <p:nvPr>
            <p:ph type="pic" sz="quarter" idx="19"/>
          </p:nvPr>
        </p:nvPicPr>
        <p:blipFill>
          <a:blip r:embed="rId2"/>
          <a:srcRect l="23938" r="23938"/>
          <a:stretch>
            <a:fillRect/>
          </a:stretch>
        </p:blipFill>
        <p:spPr bwMode="auto">
          <a:prstGeom prst="rect">
            <a:avLst/>
          </a:prstGeom>
          <a:noFill/>
        </p:spPr>
      </p:pic>
      <p:sp>
        <p:nvSpPr>
          <p:cNvPr id="6" name="Text Placeholder 4">
            <a:extLst>
              <a:ext uri="{FF2B5EF4-FFF2-40B4-BE49-F238E27FC236}">
                <a16:creationId xmlns:a16="http://schemas.microsoft.com/office/drawing/2014/main" id="{5950CEFF-4E82-3B9D-5CED-9A95147640EF}"/>
              </a:ext>
            </a:extLst>
          </p:cNvPr>
          <p:cNvSpPr txBox="1">
            <a:spLocks/>
          </p:cNvSpPr>
          <p:nvPr/>
        </p:nvSpPr>
        <p:spPr>
          <a:xfrm>
            <a:off x="364303" y="534048"/>
            <a:ext cx="5050977" cy="1050912"/>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PT" sz="2400">
                <a:solidFill>
                  <a:srgbClr val="EB7339"/>
                </a:solidFill>
              </a:rPr>
              <a:t>CEMIS: SISTEMA DE INFORMAÇÃO PARA A GESTÃO DA ECONOMIA CIRCULAR, Bulgária</a:t>
            </a:r>
            <a:endParaRPr lang="en-US" sz="2400" dirty="0"/>
          </a:p>
        </p:txBody>
      </p:sp>
    </p:spTree>
    <p:extLst>
      <p:ext uri="{BB962C8B-B14F-4D97-AF65-F5344CB8AC3E}">
        <p14:creationId xmlns:p14="http://schemas.microsoft.com/office/powerpoint/2010/main" val="19635093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6"/>
          </p:nvPr>
        </p:nvSpPr>
        <p:spPr>
          <a:xfrm>
            <a:off x="345541" y="319289"/>
            <a:ext cx="4531259" cy="402249"/>
          </a:xfrm>
          <a:prstGeom prst="rect">
            <a:avLst/>
          </a:prstGeom>
        </p:spPr>
        <p:txBody>
          <a:bodyPr/>
          <a:lstStyle/>
          <a:p>
            <a:r>
              <a:rPr lang="en-US" dirty="0"/>
              <a:t>RESÍDUO ZERO</a:t>
            </a:r>
            <a:endParaRPr lang="en-US" dirty="0">
              <a:solidFill>
                <a:schemeClr val="tx1">
                  <a:lumMod val="50000"/>
                </a:schemeClr>
              </a:solidFill>
            </a:endParaRPr>
          </a:p>
        </p:txBody>
      </p:sp>
      <p:sp>
        <p:nvSpPr>
          <p:cNvPr id="7" name="Rectangle 6"/>
          <p:cNvSpPr/>
          <p:nvPr/>
        </p:nvSpPr>
        <p:spPr>
          <a:xfrm>
            <a:off x="345541" y="1034532"/>
            <a:ext cx="6796938" cy="461665"/>
          </a:xfrm>
          <a:prstGeom prst="rect">
            <a:avLst/>
          </a:prstGeom>
          <a:solidFill>
            <a:schemeClr val="accent6">
              <a:lumMod val="50000"/>
            </a:schemeClr>
          </a:solidFill>
        </p:spPr>
        <p:txBody>
          <a:bodyPr wrap="square">
            <a:spAutoFit/>
          </a:bodyPr>
          <a:lstStyle/>
          <a:p>
            <a:r>
              <a:rPr lang="en-US" sz="2400" b="1" cap="all" dirty="0" err="1">
                <a:solidFill>
                  <a:schemeClr val="bg1"/>
                </a:solidFill>
              </a:rPr>
              <a:t>Blagichka</a:t>
            </a:r>
            <a:r>
              <a:rPr lang="en-US" sz="2400" b="1" cap="all" dirty="0">
                <a:solidFill>
                  <a:schemeClr val="bg1"/>
                </a:solidFill>
              </a:rPr>
              <a:t> - Zero Waste, </a:t>
            </a:r>
            <a:r>
              <a:rPr lang="en-US" sz="2400" b="1" cap="all" dirty="0" err="1">
                <a:solidFill>
                  <a:schemeClr val="bg1"/>
                </a:solidFill>
              </a:rPr>
              <a:t>bulgaria</a:t>
            </a:r>
            <a:endParaRPr lang="en-US" sz="2400" b="1" cap="all" dirty="0">
              <a:solidFill>
                <a:schemeClr val="bg1"/>
              </a:solidFill>
            </a:endParaRPr>
          </a:p>
        </p:txBody>
      </p:sp>
      <p:sp>
        <p:nvSpPr>
          <p:cNvPr id="9" name="Rectangle 8"/>
          <p:cNvSpPr/>
          <p:nvPr/>
        </p:nvSpPr>
        <p:spPr>
          <a:xfrm>
            <a:off x="345540" y="1654381"/>
            <a:ext cx="6796939" cy="4231928"/>
          </a:xfrm>
          <a:prstGeom prst="rect">
            <a:avLst/>
          </a:prstGeom>
          <a:noFill/>
        </p:spPr>
        <p:txBody>
          <a:bodyPr wrap="square">
            <a:spAutoFit/>
          </a:bodyPr>
          <a:lstStyle/>
          <a:p>
            <a:pPr algn="just">
              <a:spcBef>
                <a:spcPts val="600"/>
              </a:spcBef>
            </a:pPr>
            <a:r>
              <a:rPr lang="en-US" dirty="0">
                <a:solidFill>
                  <a:srgbClr val="354F92"/>
                </a:solidFill>
              </a:rPr>
              <a:t> </a:t>
            </a:r>
            <a:r>
              <a:rPr lang="pt-PT" dirty="0">
                <a:solidFill>
                  <a:srgbClr val="354F92"/>
                </a:solidFill>
              </a:rPr>
              <a:t>O "</a:t>
            </a:r>
            <a:r>
              <a:rPr lang="pt-PT" dirty="0" err="1">
                <a:solidFill>
                  <a:srgbClr val="354F92"/>
                </a:solidFill>
              </a:rPr>
              <a:t>Blagichka</a:t>
            </a:r>
            <a:r>
              <a:rPr lang="pt-PT" dirty="0">
                <a:solidFill>
                  <a:srgbClr val="354F92"/>
                </a:solidFill>
              </a:rPr>
              <a:t>-ZERO WASTE" é o primeiro restaurante do género RESÍDUO ZERO na Bulgária, que oferece </a:t>
            </a:r>
            <a:r>
              <a:rPr lang="en-US" dirty="0">
                <a:solidFill>
                  <a:srgbClr val="354F92"/>
                </a:solidFill>
              </a:rPr>
              <a:t>:</a:t>
            </a:r>
          </a:p>
          <a:p>
            <a:pPr marL="285750" indent="-285750" algn="just">
              <a:spcBef>
                <a:spcPts val="600"/>
              </a:spcBef>
              <a:buFont typeface="Wingdings" panose="05000000000000000000" pitchFamily="2" charset="2"/>
              <a:buChar char="Ø"/>
              <a:defRPr/>
            </a:pPr>
            <a:r>
              <a:rPr lang="pt-PT" dirty="0">
                <a:solidFill>
                  <a:srgbClr val="354F92"/>
                </a:solidFill>
              </a:rPr>
              <a:t>Alimentos naturais e saudáveis provenientes de produtores locais; </a:t>
            </a:r>
          </a:p>
          <a:p>
            <a:pPr marL="285750" indent="-285750" algn="just">
              <a:spcBef>
                <a:spcPts val="600"/>
              </a:spcBef>
              <a:buFont typeface="Wingdings" panose="05000000000000000000" pitchFamily="2" charset="2"/>
              <a:buChar char="Ø"/>
              <a:defRPr/>
            </a:pPr>
            <a:r>
              <a:rPr lang="pt-PT" dirty="0">
                <a:solidFill>
                  <a:srgbClr val="354F92"/>
                </a:solidFill>
              </a:rPr>
              <a:t>Produção e distribuição Zero Resíduos (oferece opções de recarga para evitar o desperdício de embalagens, utilizar receitas para mínimo desperdício de alimentos;</a:t>
            </a:r>
          </a:p>
          <a:p>
            <a:pPr marL="285750" indent="-285750" algn="just">
              <a:spcBef>
                <a:spcPts val="600"/>
              </a:spcBef>
              <a:buFont typeface="Wingdings" panose="05000000000000000000" pitchFamily="2" charset="2"/>
              <a:buChar char="Ø"/>
              <a:defRPr/>
            </a:pPr>
            <a:r>
              <a:rPr lang="pt-PT" dirty="0">
                <a:solidFill>
                  <a:srgbClr val="354F92"/>
                </a:solidFill>
              </a:rPr>
              <a:t>Atualização constante dos conhecimentos e da formação do pessoal</a:t>
            </a:r>
          </a:p>
          <a:p>
            <a:pPr marL="285750" indent="-285750" algn="just">
              <a:spcBef>
                <a:spcPts val="600"/>
              </a:spcBef>
              <a:buFont typeface="Wingdings" panose="05000000000000000000" pitchFamily="2" charset="2"/>
              <a:buChar char="Ø"/>
              <a:defRPr/>
            </a:pPr>
            <a:r>
              <a:rPr lang="pt-PT" dirty="0">
                <a:solidFill>
                  <a:srgbClr val="354F92"/>
                </a:solidFill>
              </a:rPr>
              <a:t>Valorizar os clientes</a:t>
            </a:r>
            <a:r>
              <a:rPr lang="en-US" dirty="0">
                <a:solidFill>
                  <a:srgbClr val="354F92"/>
                </a:solidFill>
              </a:rPr>
              <a:t> </a:t>
            </a:r>
          </a:p>
          <a:p>
            <a:pPr algn="just">
              <a:spcBef>
                <a:spcPts val="600"/>
              </a:spcBef>
            </a:pPr>
            <a:endParaRPr lang="en-US" dirty="0">
              <a:solidFill>
                <a:srgbClr val="354F92"/>
              </a:solidFill>
            </a:endParaRPr>
          </a:p>
          <a:p>
            <a:pPr algn="just">
              <a:spcBef>
                <a:spcPts val="600"/>
              </a:spcBef>
            </a:pPr>
            <a:r>
              <a:rPr lang="pt-PT" i="1" dirty="0">
                <a:solidFill>
                  <a:srgbClr val="354F92"/>
                </a:solidFill>
              </a:rPr>
              <a:t>"Em </a:t>
            </a:r>
            <a:r>
              <a:rPr lang="pt-PT" i="1" dirty="0" err="1">
                <a:solidFill>
                  <a:srgbClr val="354F92"/>
                </a:solidFill>
              </a:rPr>
              <a:t>Blagichka</a:t>
            </a:r>
            <a:r>
              <a:rPr lang="pt-PT" i="1" dirty="0">
                <a:solidFill>
                  <a:srgbClr val="354F92"/>
                </a:solidFill>
              </a:rPr>
              <a:t> acreditamos que comer é um ritual que traz felicidade e energia e dar oportunidade aos jovens com deficiência é a nossa missão. Vale a pena fazer todos os esforços para não gerar resíduos". </a:t>
            </a:r>
            <a:r>
              <a:rPr lang="en-US" sz="1400" dirty="0" err="1">
                <a:solidFill>
                  <a:srgbClr val="354F92"/>
                </a:solidFill>
              </a:rPr>
              <a:t>Blazhka</a:t>
            </a:r>
            <a:r>
              <a:rPr lang="en-US" sz="1400" dirty="0">
                <a:solidFill>
                  <a:srgbClr val="354F92"/>
                </a:solidFill>
              </a:rPr>
              <a:t> Dimitrova, owner </a:t>
            </a:r>
            <a:r>
              <a:rPr lang="en-US" sz="1400" dirty="0" err="1">
                <a:solidFill>
                  <a:srgbClr val="354F92"/>
                </a:solidFill>
              </a:rPr>
              <a:t>Blagichka</a:t>
            </a:r>
            <a:r>
              <a:rPr lang="en-US" sz="1400" dirty="0">
                <a:solidFill>
                  <a:srgbClr val="354F92"/>
                </a:solidFill>
              </a:rPr>
              <a:t> Ltd.</a:t>
            </a:r>
            <a:endParaRPr lang="bg-BG" sz="1400" dirty="0">
              <a:solidFill>
                <a:srgbClr val="354F92"/>
              </a:solidFill>
            </a:endParaRPr>
          </a:p>
        </p:txBody>
      </p:sp>
      <p:pic>
        <p:nvPicPr>
          <p:cNvPr id="32770" name="Picture 2" descr="Може да бъде изображение с храна, на закрито и текст, който гласи 'BlagichkĄ zerowaste'"/>
          <p:cNvPicPr>
            <a:picLocks noGrp="1" noChangeAspect="1" noChangeArrowheads="1"/>
          </p:cNvPicPr>
          <p:nvPr>
            <p:ph type="pic" sz="quarter" idx="10"/>
          </p:nvPr>
        </p:nvPicPr>
        <p:blipFill>
          <a:blip r:embed="rId2"/>
          <a:srcRect l="12421" r="12421"/>
          <a:stretch>
            <a:fillRect/>
          </a:stretch>
        </p:blipFill>
        <p:spPr bwMode="auto">
          <a:xfrm>
            <a:off x="7735037" y="1374670"/>
            <a:ext cx="2444127" cy="4336988"/>
          </a:xfrm>
          <a:prstGeom prst="rect">
            <a:avLst/>
          </a:prstGeom>
          <a:noFill/>
        </p:spPr>
      </p:pic>
      <p:sp>
        <p:nvSpPr>
          <p:cNvPr id="3" name="CuadroTexto 2">
            <a:extLst>
              <a:ext uri="{FF2B5EF4-FFF2-40B4-BE49-F238E27FC236}">
                <a16:creationId xmlns:a16="http://schemas.microsoft.com/office/drawing/2014/main" id="{EF58690D-4054-F9B3-C09F-7D36CA710B72}"/>
              </a:ext>
            </a:extLst>
          </p:cNvPr>
          <p:cNvSpPr txBox="1"/>
          <p:nvPr/>
        </p:nvSpPr>
        <p:spPr>
          <a:xfrm>
            <a:off x="5290910" y="5869842"/>
            <a:ext cx="2444127" cy="307777"/>
          </a:xfrm>
          <a:prstGeom prst="rect">
            <a:avLst/>
          </a:prstGeom>
          <a:noFill/>
        </p:spPr>
        <p:txBody>
          <a:bodyPr wrap="square">
            <a:spAutoFit/>
          </a:bodyPr>
          <a:lstStyle/>
          <a:p>
            <a:r>
              <a:rPr lang="en-US" sz="1400" dirty="0">
                <a:solidFill>
                  <a:schemeClr val="bg1"/>
                </a:solidFill>
                <a:hlinkClick r:id="rId3"/>
              </a:rPr>
              <a:t>https://blagichka.com/</a:t>
            </a:r>
            <a:r>
              <a:rPr lang="en-US" sz="1400" dirty="0">
                <a:solidFill>
                  <a:schemeClr val="bg1"/>
                </a:solidFill>
              </a:rPr>
              <a:t> </a:t>
            </a:r>
            <a:endParaRPr lang="bg-BG" sz="1400" dirty="0">
              <a:solidFill>
                <a:schemeClr val="bg1"/>
              </a:solidFill>
            </a:endParaRPr>
          </a:p>
        </p:txBody>
      </p:sp>
      <p:pic>
        <p:nvPicPr>
          <p:cNvPr id="4" name="Gráfico 3" descr="Flecha: curva ligera con relleno sólido">
            <a:extLst>
              <a:ext uri="{FF2B5EF4-FFF2-40B4-BE49-F238E27FC236}">
                <a16:creationId xmlns:a16="http://schemas.microsoft.com/office/drawing/2014/main" id="{65B0D712-6F18-5984-019E-24DE1D11E9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88563">
            <a:off x="4676106" y="5567595"/>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5091418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391414" y="1371033"/>
            <a:ext cx="4762503" cy="569798"/>
          </a:xfrm>
        </p:spPr>
        <p:txBody>
          <a:bodyPr/>
          <a:lstStyle/>
          <a:p>
            <a:pPr marL="0"/>
            <a:r>
              <a:rPr lang="en-US" b="1" cap="all" dirty="0" err="1">
                <a:solidFill>
                  <a:srgbClr val="EB7339"/>
                </a:solidFill>
              </a:rPr>
              <a:t>Cozzo</a:t>
            </a:r>
            <a:r>
              <a:rPr lang="en-US" b="1" cap="all" dirty="0">
                <a:solidFill>
                  <a:srgbClr val="EB7339"/>
                </a:solidFill>
              </a:rPr>
              <a:t> app, </a:t>
            </a:r>
            <a:r>
              <a:rPr lang="en-US" b="1" cap="all" dirty="0" err="1">
                <a:solidFill>
                  <a:srgbClr val="EB7339"/>
                </a:solidFill>
              </a:rPr>
              <a:t>bulgaria</a:t>
            </a:r>
            <a:endParaRPr lang="en-US" b="1" cap="all" dirty="0">
              <a:solidFill>
                <a:srgbClr val="EB7339"/>
              </a:solidFill>
            </a:endParaRPr>
          </a:p>
          <a:p>
            <a:pPr marL="0"/>
            <a:endParaRPr lang="en-US" i="1" cap="all" dirty="0">
              <a:solidFill>
                <a:srgbClr val="EB7339"/>
              </a:solidFill>
            </a:endParaRPr>
          </a:p>
          <a:p>
            <a:endParaRPr lang="en-US" dirty="0"/>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369239" y="420659"/>
            <a:ext cx="6089826" cy="950374"/>
          </a:xfrm>
        </p:spPr>
        <p:txBody>
          <a:bodyPr lIns="91440" tIns="45720" rIns="91440" bIns="45720" anchor="t">
            <a:noAutofit/>
          </a:bodyPr>
          <a:lstStyle/>
          <a:p>
            <a:r>
              <a:rPr lang="en-US" sz="2800" dirty="0"/>
              <a:t>PREVENÇÃO DE DESPERDÍCIOS ALIMENTARES</a:t>
            </a:r>
          </a:p>
        </p:txBody>
      </p:sp>
      <p:grpSp>
        <p:nvGrpSpPr>
          <p:cNvPr id="2" name="Graphic 2">
            <a:extLst>
              <a:ext uri="{FF2B5EF4-FFF2-40B4-BE49-F238E27FC236}">
                <a16:creationId xmlns:a16="http://schemas.microsoft.com/office/drawing/2014/main" id="{1D6DFC51-79A4-864C-8CAA-39856AF7169D}"/>
              </a:ext>
            </a:extLst>
          </p:cNvPr>
          <p:cNvGrpSpPr/>
          <p:nvPr/>
        </p:nvGrpSpPr>
        <p:grpSpPr>
          <a:xfrm rot="16200000">
            <a:off x="5003664" y="1221775"/>
            <a:ext cx="3833889" cy="1673865"/>
            <a:chOff x="3357879" y="5072538"/>
            <a:chExt cx="593407" cy="259080"/>
          </a:xfrm>
          <a:solidFill>
            <a:srgbClr val="EB7339"/>
          </a:solidFill>
        </p:grpSpPr>
        <p:sp>
          <p:nvSpPr>
            <p:cNvPr id="10" name="Freeform 9">
              <a:extLst>
                <a:ext uri="{FF2B5EF4-FFF2-40B4-BE49-F238E27FC236}">
                  <a16:creationId xmlns:a16="http://schemas.microsoft.com/office/drawing/2014/main" id="{DFB8999A-B2F9-544A-B097-2DE30F4D6F61}"/>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E881A77C-8534-8D43-85F6-775ABC8F03D8}"/>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39BA296A-C8DE-AC45-862B-E26764923636}"/>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3" name="Rectangle 1"/>
          <p:cNvSpPr>
            <a:spLocks noChangeArrowheads="1"/>
          </p:cNvSpPr>
          <p:nvPr/>
        </p:nvSpPr>
        <p:spPr bwMode="auto">
          <a:xfrm rot="10800000" flipV="1">
            <a:off x="375794" y="1940831"/>
            <a:ext cx="5269560" cy="3590735"/>
          </a:xfrm>
          <a:prstGeom prst="rect">
            <a:avLst/>
          </a:prstGeom>
          <a:solidFill>
            <a:srgbClr val="F8F9FA"/>
          </a:solidFill>
          <a:ln w="9525">
            <a:noFill/>
            <a:miter lim="800000"/>
            <a:headEnd/>
            <a:tailEnd/>
          </a:ln>
          <a:effectLst/>
        </p:spPr>
        <p:txBody>
          <a:bodyPr vert="horz" wrap="square" lIns="0" tIns="-12696" rIns="0" bIns="-12696" numCol="1" anchor="ctr" anchorCtr="0" compatLnSpc="1">
            <a:prstTxWarp prst="textNoShape">
              <a:avLst/>
            </a:prstTxWarp>
            <a:spAutoFit/>
          </a:bodyPr>
          <a:lstStyle/>
          <a:p>
            <a:pPr marL="92075" marR="0" lvl="0" algn="l" defTabSz="914400" rtl="0" eaLnBrk="1" fontAlgn="base" latinLnBrk="0" hangingPunct="1">
              <a:spcBef>
                <a:spcPts val="600"/>
              </a:spcBef>
              <a:spcAft>
                <a:spcPct val="0"/>
              </a:spcAft>
              <a:buClrTx/>
              <a:buSzTx/>
              <a:buFontTx/>
              <a:buNone/>
              <a:tabLst/>
            </a:pPr>
            <a:r>
              <a:rPr kumimoji="0" lang="pt-PT" sz="2000" b="0" i="0" u="none" strike="noStrike" cap="none" normalizeH="0" baseline="0" dirty="0">
                <a:ln>
                  <a:noFill/>
                </a:ln>
                <a:solidFill>
                  <a:srgbClr val="354F92"/>
                </a:solidFill>
                <a:effectLst/>
                <a:latin typeface="+mn-lt"/>
                <a:cs typeface="Arial" pitchFamily="34" charset="0"/>
              </a:rPr>
              <a:t>A aplicação </a:t>
            </a:r>
            <a:r>
              <a:rPr kumimoji="0" lang="pt-PT" sz="2000" b="0" i="0" u="none" strike="noStrike" cap="none" normalizeH="0" baseline="0" dirty="0" err="1">
                <a:ln>
                  <a:noFill/>
                </a:ln>
                <a:solidFill>
                  <a:srgbClr val="354F92"/>
                </a:solidFill>
                <a:effectLst/>
                <a:latin typeface="+mn-lt"/>
                <a:cs typeface="Arial" pitchFamily="34" charset="0"/>
              </a:rPr>
              <a:t>CozZo</a:t>
            </a:r>
            <a:r>
              <a:rPr kumimoji="0" lang="pt-PT" sz="2000" b="0" i="0" u="none" strike="noStrike" cap="none" normalizeH="0" baseline="0" dirty="0">
                <a:ln>
                  <a:noFill/>
                </a:ln>
                <a:solidFill>
                  <a:srgbClr val="354F92"/>
                </a:solidFill>
                <a:effectLst/>
                <a:latin typeface="+mn-lt"/>
                <a:cs typeface="Arial" pitchFamily="34" charset="0"/>
              </a:rPr>
              <a:t> é uma aplicação de "gestão alimentar" </a:t>
            </a:r>
            <a:endParaRPr lang="bg-BG" sz="2000" dirty="0">
              <a:solidFill>
                <a:srgbClr val="354F92"/>
              </a:solidFill>
              <a:latin typeface="+mn-lt"/>
            </a:endParaRPr>
          </a:p>
          <a:p>
            <a:pPr marL="92075" lvl="0" fontAlgn="base">
              <a:spcBef>
                <a:spcPts val="600"/>
              </a:spcBef>
              <a:spcAft>
                <a:spcPct val="0"/>
              </a:spcAft>
              <a:buClrTx/>
            </a:pPr>
            <a:r>
              <a:rPr lang="pt-PT" sz="2000" dirty="0">
                <a:solidFill>
                  <a:srgbClr val="354F92"/>
                </a:solidFill>
                <a:latin typeface="+mn-lt"/>
              </a:rPr>
              <a:t>Mais de 15 000 descarregamentos em diferentes países - Bulgária, EUA, Reino Unido, Países Baixos, Irlanda </a:t>
            </a:r>
            <a:endParaRPr lang="bg-BG" sz="2000" dirty="0">
              <a:solidFill>
                <a:srgbClr val="354F92"/>
              </a:solidFill>
              <a:latin typeface="+mn-lt"/>
              <a:cs typeface="Arial" pitchFamily="34" charset="0"/>
            </a:endParaRPr>
          </a:p>
          <a:p>
            <a:pPr marL="92075" marR="0" lvl="0" algn="l" defTabSz="914400" rtl="0" eaLnBrk="1" fontAlgn="base" latinLnBrk="0" hangingPunct="1">
              <a:spcBef>
                <a:spcPts val="600"/>
              </a:spcBef>
              <a:spcAft>
                <a:spcPct val="0"/>
              </a:spcAft>
              <a:buClrTx/>
              <a:buSzTx/>
              <a:buFontTx/>
              <a:buNone/>
              <a:tabLst/>
            </a:pPr>
            <a:r>
              <a:rPr kumimoji="0" lang="pt-PT" sz="2000" b="0" i="0" u="none" strike="noStrike" cap="none" normalizeH="0" dirty="0">
                <a:ln>
                  <a:noFill/>
                </a:ln>
                <a:solidFill>
                  <a:srgbClr val="354F92"/>
                </a:solidFill>
                <a:effectLst/>
                <a:latin typeface="+mn-lt"/>
                <a:cs typeface="Arial" pitchFamily="34" charset="0"/>
              </a:rPr>
              <a:t>Gere o processo de planeamento e compra de produtos alimentares e a preparação de alimentos em casa </a:t>
            </a:r>
            <a:endParaRPr lang="bg-BG" sz="2000" baseline="0" dirty="0">
              <a:solidFill>
                <a:srgbClr val="354F92"/>
              </a:solidFill>
              <a:latin typeface="+mn-lt"/>
              <a:cs typeface="Arial" pitchFamily="34" charset="0"/>
            </a:endParaRPr>
          </a:p>
          <a:p>
            <a:pPr marL="92075" marR="0" lvl="0" algn="l" defTabSz="914400" rtl="0" eaLnBrk="1" fontAlgn="base" latinLnBrk="0" hangingPunct="1">
              <a:spcBef>
                <a:spcPts val="600"/>
              </a:spcBef>
              <a:spcAft>
                <a:spcPct val="0"/>
              </a:spcAft>
              <a:buClrTx/>
              <a:buSzTx/>
              <a:buFontTx/>
              <a:buNone/>
              <a:tabLst/>
            </a:pPr>
            <a:r>
              <a:rPr kumimoji="0" lang="pt-PT" sz="2000" b="0" i="0" u="none" strike="noStrike" cap="none" normalizeH="0" baseline="0" dirty="0">
                <a:ln>
                  <a:noFill/>
                </a:ln>
                <a:solidFill>
                  <a:srgbClr val="354F92"/>
                </a:solidFill>
                <a:effectLst/>
                <a:latin typeface="+mn-lt"/>
                <a:cs typeface="Arial" pitchFamily="34" charset="0"/>
              </a:rPr>
              <a:t>Reduz a perda de alimentos, informando-o do que está disponível no frigorífico e da data de validade de determinado produto.</a:t>
            </a:r>
            <a:endParaRPr kumimoji="0" lang="bg-BG" sz="2000" b="0" i="0" u="none" strike="noStrike" cap="none" normalizeH="0" baseline="0" dirty="0">
              <a:ln>
                <a:noFill/>
              </a:ln>
              <a:solidFill>
                <a:srgbClr val="354F92"/>
              </a:solidFill>
              <a:effectLst/>
              <a:latin typeface="+mn-lt"/>
              <a:cs typeface="Arial" pitchFamily="34" charset="0"/>
            </a:endParaRPr>
          </a:p>
        </p:txBody>
      </p:sp>
      <p:pic>
        <p:nvPicPr>
          <p:cNvPr id="14" name="Picture 13" descr="https://scontent.fsof10-1.fna.fbcdn.net/v/t1.0-9/41672829_1848586308558499_1648971376683384832_o.png?_nc_cat=109&amp;_nc_sid=730e14&amp;_nc_ohc=3VpN_wwv82sAX-uBnSB&amp;_nc_ht=scontent.fsof10-1.fna&amp;oh=95023845e4b777b1308db506e5da403b&amp;oe=5FAB817E"/>
          <p:cNvPicPr/>
          <p:nvPr/>
        </p:nvPicPr>
        <p:blipFill>
          <a:blip r:embed="rId2" cstate="print"/>
          <a:srcRect/>
          <a:stretch>
            <a:fillRect/>
          </a:stretch>
        </p:blipFill>
        <p:spPr bwMode="auto">
          <a:xfrm rot="5400000">
            <a:off x="6386817" y="2156085"/>
            <a:ext cx="2935736" cy="1896094"/>
          </a:xfrm>
          <a:prstGeom prst="rect">
            <a:avLst/>
          </a:prstGeom>
          <a:noFill/>
          <a:ln w="9525">
            <a:noFill/>
            <a:miter lim="800000"/>
            <a:headEnd/>
            <a:tailEnd/>
          </a:ln>
        </p:spPr>
      </p:pic>
      <p:pic>
        <p:nvPicPr>
          <p:cNvPr id="16" name="Picture Placeholder 15" descr="https://scontent.fsof10-1.fna.fbcdn.net/v/t1.0-9/41672829_1848586308558499_1648971376683384832_o.png?_nc_cat=109&amp;_nc_sid=730e14&amp;_nc_ohc=3VpN_wwv82sAX-uBnSB&amp;_nc_ht=scontent.fsof10-1.fna&amp;oh=95023845e4b777b1308db506e5da403b&amp;oe=5FAB817E"/>
          <p:cNvPicPr>
            <a:picLocks noGrp="1"/>
          </p:cNvPicPr>
          <p:nvPr>
            <p:ph type="pic" sz="quarter" idx="19"/>
          </p:nvPr>
        </p:nvPicPr>
        <p:blipFill>
          <a:blip r:embed="rId2" cstate="print"/>
          <a:srcRect l="17172" r="17172"/>
          <a:stretch>
            <a:fillRect/>
          </a:stretch>
        </p:blipFill>
        <p:spPr bwMode="auto">
          <a:prstGeom prst="rect">
            <a:avLst/>
          </a:prstGeom>
          <a:noFill/>
          <a:ln w="9525">
            <a:noFill/>
            <a:miter lim="800000"/>
            <a:headEnd/>
            <a:tailEnd/>
          </a:ln>
        </p:spPr>
      </p:pic>
      <p:sp>
        <p:nvSpPr>
          <p:cNvPr id="4" name="CuadroTexto 3">
            <a:extLst>
              <a:ext uri="{FF2B5EF4-FFF2-40B4-BE49-F238E27FC236}">
                <a16:creationId xmlns:a16="http://schemas.microsoft.com/office/drawing/2014/main" id="{F3CC8718-50D7-3437-4005-F5E710CB35A9}"/>
              </a:ext>
            </a:extLst>
          </p:cNvPr>
          <p:cNvSpPr txBox="1"/>
          <p:nvPr/>
        </p:nvSpPr>
        <p:spPr>
          <a:xfrm>
            <a:off x="4145280" y="5712308"/>
            <a:ext cx="1798320" cy="307777"/>
          </a:xfrm>
          <a:prstGeom prst="rect">
            <a:avLst/>
          </a:prstGeom>
          <a:noFill/>
        </p:spPr>
        <p:txBody>
          <a:bodyPr wrap="square">
            <a:spAutoFit/>
          </a:bodyPr>
          <a:lstStyle/>
          <a:p>
            <a:pPr marL="0"/>
            <a:r>
              <a:rPr lang="en-US" sz="1400" dirty="0">
                <a:solidFill>
                  <a:schemeClr val="bg1"/>
                </a:solidFill>
                <a:hlinkClick r:id="rId3">
                  <a:extLst>
                    <a:ext uri="{A12FA001-AC4F-418D-AE19-62706E023703}">
                      <ahyp:hlinkClr xmlns:ahyp="http://schemas.microsoft.com/office/drawing/2018/hyperlinkcolor" val="tx"/>
                    </a:ext>
                  </a:extLst>
                </a:hlinkClick>
              </a:rPr>
              <a:t>https://cozzo.app/</a:t>
            </a:r>
            <a:endParaRPr lang="en-US" sz="1400" dirty="0">
              <a:solidFill>
                <a:schemeClr val="bg1"/>
              </a:solidFill>
            </a:endParaRPr>
          </a:p>
        </p:txBody>
      </p:sp>
      <p:pic>
        <p:nvPicPr>
          <p:cNvPr id="3" name="Gráfico 2" descr="Flecha: curva ligera con relleno sólido">
            <a:extLst>
              <a:ext uri="{FF2B5EF4-FFF2-40B4-BE49-F238E27FC236}">
                <a16:creationId xmlns:a16="http://schemas.microsoft.com/office/drawing/2014/main" id="{BE427BC0-4708-6C75-F206-FD426D7A91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88563">
            <a:off x="3475863" y="5521380"/>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9635093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6"/>
          </p:nvPr>
        </p:nvSpPr>
        <p:spPr>
          <a:xfrm>
            <a:off x="388571" y="361873"/>
            <a:ext cx="7749589" cy="565343"/>
          </a:xfrm>
          <a:prstGeom prst="rect">
            <a:avLst/>
          </a:prstGeom>
        </p:spPr>
        <p:txBody>
          <a:bodyPr/>
          <a:lstStyle/>
          <a:p>
            <a:r>
              <a:rPr lang="pt-PT" sz="3000" dirty="0"/>
              <a:t>CADEIAS DE ABASTECIMENTO CURTAS PARA A PREVENÇÃO DOS RESÍDUOS ALIMENTARES </a:t>
            </a:r>
            <a:endParaRPr lang="en-US" sz="3000" dirty="0"/>
          </a:p>
        </p:txBody>
      </p:sp>
      <p:sp>
        <p:nvSpPr>
          <p:cNvPr id="7" name="Rectangle 6"/>
          <p:cNvSpPr/>
          <p:nvPr/>
        </p:nvSpPr>
        <p:spPr>
          <a:xfrm>
            <a:off x="378421" y="1377950"/>
            <a:ext cx="7157517" cy="830997"/>
          </a:xfrm>
          <a:prstGeom prst="rect">
            <a:avLst/>
          </a:prstGeom>
        </p:spPr>
        <p:txBody>
          <a:bodyPr wrap="square">
            <a:spAutoFit/>
          </a:bodyPr>
          <a:lstStyle/>
          <a:p>
            <a:r>
              <a:rPr lang="en-US" sz="2400" b="1" dirty="0" err="1">
                <a:solidFill>
                  <a:srgbClr val="4B4B4B"/>
                </a:solidFill>
              </a:rPr>
              <a:t>Foodhub</a:t>
            </a:r>
            <a:r>
              <a:rPr lang="en-US" sz="2400" b="1" dirty="0">
                <a:solidFill>
                  <a:srgbClr val="4B4B4B"/>
                </a:solidFill>
              </a:rPr>
              <a:t> – </a:t>
            </a:r>
            <a:r>
              <a:rPr lang="pt-PT" sz="2400" b="1" dirty="0">
                <a:solidFill>
                  <a:srgbClr val="4B4B4B"/>
                </a:solidFill>
              </a:rPr>
              <a:t>CENTRO DE DISTRIBUIÇÃO DIGITAL de produtos alimentares locais </a:t>
            </a:r>
            <a:endParaRPr lang="en-US" sz="2400" b="1" dirty="0">
              <a:solidFill>
                <a:srgbClr val="4B4B4B"/>
              </a:solidFill>
            </a:endParaRPr>
          </a:p>
        </p:txBody>
      </p:sp>
      <p:sp>
        <p:nvSpPr>
          <p:cNvPr id="9" name="Rectangle 8"/>
          <p:cNvSpPr/>
          <p:nvPr/>
        </p:nvSpPr>
        <p:spPr>
          <a:xfrm>
            <a:off x="388570" y="2218670"/>
            <a:ext cx="6885989" cy="3924151"/>
          </a:xfrm>
          <a:prstGeom prst="rect">
            <a:avLst/>
          </a:prstGeom>
          <a:solidFill>
            <a:srgbClr val="92D050"/>
          </a:solidFill>
        </p:spPr>
        <p:txBody>
          <a:bodyPr wrap="square">
            <a:spAutoFit/>
          </a:bodyPr>
          <a:lstStyle/>
          <a:p>
            <a:pPr algn="just">
              <a:spcBef>
                <a:spcPts val="600"/>
              </a:spcBef>
            </a:pPr>
            <a:r>
              <a:rPr lang="pt-PT" dirty="0">
                <a:solidFill>
                  <a:schemeClr val="bg1"/>
                </a:solidFill>
              </a:rPr>
              <a:t>A plataforma é desenvolvida em estreita cooperação com os produtores locais. Permite o acesso ao mercado dos pequenos produtores locais, ligando-os aos consumidores e restaurantes.</a:t>
            </a:r>
          </a:p>
          <a:p>
            <a:pPr algn="just">
              <a:spcBef>
                <a:spcPts val="600"/>
              </a:spcBef>
            </a:pPr>
            <a:r>
              <a:rPr lang="pt-PT" dirty="0">
                <a:solidFill>
                  <a:schemeClr val="bg1"/>
                </a:solidFill>
              </a:rPr>
              <a:t>A plataforma trabalha com cerca de 20 produtores por semana e tem cerca de 1500 clientes. Os requisitos de acesso são os pequenos produtores locais de géneros alimentícios.  </a:t>
            </a:r>
          </a:p>
          <a:p>
            <a:pPr algn="just">
              <a:spcBef>
                <a:spcPts val="600"/>
              </a:spcBef>
            </a:pPr>
            <a:r>
              <a:rPr lang="pt-PT" dirty="0">
                <a:solidFill>
                  <a:schemeClr val="bg1"/>
                </a:solidFill>
              </a:rPr>
              <a:t>O modelo de preços aplicado pela plataforma permite que os produtores determinem o seu preço de forma transparente. A taxa de utilização da plataforma também é vista pelos consumidores. A taxa inclui custos de recolha de produtos, tráfego de dados, embalagem, outros.  </a:t>
            </a:r>
          </a:p>
          <a:p>
            <a:pPr algn="just">
              <a:spcBef>
                <a:spcPts val="600"/>
              </a:spcBef>
            </a:pPr>
            <a:r>
              <a:rPr lang="pt-PT" dirty="0">
                <a:solidFill>
                  <a:schemeClr val="bg1"/>
                </a:solidFill>
              </a:rPr>
              <a:t>Em comparação com as lojas de produtos alimentares, a plataforma não gera resíduos alimentares.</a:t>
            </a:r>
            <a:endParaRPr lang="en-US" dirty="0">
              <a:solidFill>
                <a:schemeClr val="bg1"/>
              </a:solidFill>
            </a:endParaRPr>
          </a:p>
        </p:txBody>
      </p:sp>
      <p:pic>
        <p:nvPicPr>
          <p:cNvPr id="38920" name="Picture 8" descr="https://uudenmaanruoka.fi/wp-content/uploads/2017/11/Raback_Gard.jpg"/>
          <p:cNvPicPr>
            <a:picLocks noGrp="1" noChangeAspect="1" noChangeArrowheads="1"/>
          </p:cNvPicPr>
          <p:nvPr>
            <p:ph type="pic" sz="quarter" idx="10"/>
          </p:nvPr>
        </p:nvPicPr>
        <p:blipFill>
          <a:blip r:embed="rId2"/>
          <a:srcRect l="34146" r="34146"/>
          <a:stretch>
            <a:fillRect/>
          </a:stretch>
        </p:blipFill>
        <p:spPr bwMode="auto">
          <a:xfrm>
            <a:off x="7705725" y="1377950"/>
            <a:ext cx="2444750" cy="4337050"/>
          </a:xfrm>
          <a:prstGeom prst="rect">
            <a:avLst/>
          </a:prstGeom>
          <a:noFill/>
        </p:spPr>
      </p:pic>
      <p:sp>
        <p:nvSpPr>
          <p:cNvPr id="3" name="CuadroTexto 2">
            <a:extLst>
              <a:ext uri="{FF2B5EF4-FFF2-40B4-BE49-F238E27FC236}">
                <a16:creationId xmlns:a16="http://schemas.microsoft.com/office/drawing/2014/main" id="{DE52970D-24FB-AD27-9CC4-D794A2CB63D3}"/>
              </a:ext>
            </a:extLst>
          </p:cNvPr>
          <p:cNvSpPr txBox="1"/>
          <p:nvPr/>
        </p:nvSpPr>
        <p:spPr>
          <a:xfrm>
            <a:off x="4886960" y="6267322"/>
            <a:ext cx="2648978" cy="307777"/>
          </a:xfrm>
          <a:prstGeom prst="rect">
            <a:avLst/>
          </a:prstGeom>
          <a:noFill/>
        </p:spPr>
        <p:txBody>
          <a:bodyPr wrap="square">
            <a:spAutoFit/>
          </a:bodyPr>
          <a:lstStyle/>
          <a:p>
            <a:r>
              <a:rPr lang="en-US" sz="1400" dirty="0">
                <a:solidFill>
                  <a:srgbClr val="FFFFFF"/>
                </a:solidFill>
                <a:cs typeface="Arial" pitchFamily="34" charset="0"/>
                <a:sym typeface="Arial" pitchFamily="34" charset="0"/>
                <a:hlinkClick r:id="rId3"/>
              </a:rPr>
              <a:t>https://uudenmaanruoka.fi/en</a:t>
            </a:r>
            <a:r>
              <a:rPr lang="en-US" sz="1400" dirty="0">
                <a:solidFill>
                  <a:srgbClr val="FFFFFF"/>
                </a:solidFill>
                <a:cs typeface="Arial" pitchFamily="34" charset="0"/>
                <a:sym typeface="Arial" pitchFamily="34" charset="0"/>
              </a:rPr>
              <a:t> </a:t>
            </a:r>
            <a:endParaRPr lang="bg-BG" sz="1400" dirty="0"/>
          </a:p>
        </p:txBody>
      </p:sp>
      <p:pic>
        <p:nvPicPr>
          <p:cNvPr id="2" name="Gráfico 1" descr="Flecha: curva ligera con relleno sólido">
            <a:extLst>
              <a:ext uri="{FF2B5EF4-FFF2-40B4-BE49-F238E27FC236}">
                <a16:creationId xmlns:a16="http://schemas.microsoft.com/office/drawing/2014/main" id="{DAD2F41C-5AD3-43EA-A7F7-08AB70A9DA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88563">
            <a:off x="4247377" y="6066324"/>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5091418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ов контейнер 1"/>
          <p:cNvSpPr>
            <a:spLocks noGrp="1"/>
          </p:cNvSpPr>
          <p:nvPr>
            <p:ph type="body" sz="quarter" idx="18"/>
          </p:nvPr>
        </p:nvSpPr>
        <p:spPr>
          <a:xfrm>
            <a:off x="4825906" y="806121"/>
            <a:ext cx="6558167" cy="5554039"/>
          </a:xfrm>
        </p:spPr>
        <p:txBody>
          <a:bodyPr/>
          <a:lstStyle/>
          <a:p>
            <a:r>
              <a:rPr lang="en-US" sz="2000" b="1" dirty="0"/>
              <a:t>RENOVAÇÃO </a:t>
            </a:r>
          </a:p>
          <a:p>
            <a:r>
              <a:rPr lang="en-US" sz="2000" dirty="0"/>
              <a:t>   </a:t>
            </a:r>
            <a:r>
              <a:rPr lang="pt-PT" sz="2000" dirty="0"/>
              <a:t>Os materiais renováveis, recicláveis e biodegradáveis, bem como os princípios da </a:t>
            </a:r>
            <a:r>
              <a:rPr lang="pt-PT" sz="2000" dirty="0" err="1"/>
              <a:t>concepção</a:t>
            </a:r>
            <a:r>
              <a:rPr lang="pt-PT" sz="2000" dirty="0"/>
              <a:t> ecológica, são preferidos para os produtos e a sua </a:t>
            </a:r>
            <a:r>
              <a:rPr lang="pt-PT" sz="2000" dirty="0" err="1"/>
              <a:t>concepção</a:t>
            </a:r>
            <a:r>
              <a:rPr lang="pt-PT" sz="2000" dirty="0"/>
              <a:t>. Os combustíveis fósseis são substituídos por energias renováveis. </a:t>
            </a:r>
            <a:endParaRPr lang="en-US" sz="2000" b="1" dirty="0"/>
          </a:p>
          <a:p>
            <a:r>
              <a:rPr lang="en-US" sz="2000" b="1" dirty="0"/>
              <a:t>BENEFÍCIOS</a:t>
            </a:r>
          </a:p>
          <a:p>
            <a:r>
              <a:rPr lang="en-US" sz="2000" dirty="0"/>
              <a:t> </a:t>
            </a:r>
            <a:r>
              <a:rPr lang="pt-PT" sz="2000" dirty="0"/>
              <a:t>Basear um modelo de negócio na renovabilidade estimula as empresas a procurar recursos e fornecedores diferentes, tanto para a produção de materiais como para a energia.  A substituição dos combustíveis fósseis por fontes de energia renováveis é a chave para tornar as povoações sustentáveis</a:t>
            </a:r>
            <a:r>
              <a:rPr lang="en-US" sz="2000" dirty="0"/>
              <a:t>.</a:t>
            </a:r>
          </a:p>
          <a:p>
            <a:endParaRPr lang="pt-PT" sz="2000" b="1" i="1" dirty="0"/>
          </a:p>
          <a:p>
            <a:r>
              <a:rPr lang="pt-PT" sz="2000" b="1" i="1" dirty="0"/>
              <a:t>Veja exemplos do que as comunidades fazem nos diapositivos seguintes.</a:t>
            </a:r>
            <a:endParaRPr lang="bg-BG" sz="2000" dirty="0"/>
          </a:p>
        </p:txBody>
      </p:sp>
      <p:sp>
        <p:nvSpPr>
          <p:cNvPr id="3" name="Текстов контейнер 2"/>
          <p:cNvSpPr>
            <a:spLocks noGrp="1"/>
          </p:cNvSpPr>
          <p:nvPr>
            <p:ph type="body" sz="quarter" idx="16"/>
          </p:nvPr>
        </p:nvSpPr>
        <p:spPr>
          <a:xfrm>
            <a:off x="600998" y="835090"/>
            <a:ext cx="3559019" cy="668857"/>
          </a:xfrm>
        </p:spPr>
        <p:txBody>
          <a:bodyPr/>
          <a:lstStyle/>
          <a:p>
            <a:r>
              <a:rPr lang="pt-PT" dirty="0"/>
              <a:t>O QUE É A RENOVAÇÃO?</a:t>
            </a:r>
            <a:endParaRPr lang="bg-BG"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369239" y="1383851"/>
            <a:ext cx="5075068" cy="504826"/>
          </a:xfrm>
        </p:spPr>
        <p:txBody>
          <a:bodyPr/>
          <a:lstStyle/>
          <a:p>
            <a:pPr marL="0"/>
            <a:r>
              <a:rPr lang="en-US" b="1" cap="all" dirty="0">
                <a:solidFill>
                  <a:srgbClr val="EB7339"/>
                </a:solidFill>
              </a:rPr>
              <a:t>ALTERNA COOP Valencia, Spain</a:t>
            </a:r>
          </a:p>
          <a:p>
            <a:endParaRPr lang="en-US" dirty="0"/>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369239" y="515440"/>
            <a:ext cx="5371161" cy="662472"/>
          </a:xfrm>
        </p:spPr>
        <p:txBody>
          <a:bodyPr/>
          <a:lstStyle/>
          <a:p>
            <a:r>
              <a:rPr lang="en-US" sz="2400" dirty="0"/>
              <a:t>RENEWABLE ENERGY CHARGING STATIONS FOR ELECTRICAL VEHICLES</a:t>
            </a:r>
          </a:p>
        </p:txBody>
      </p:sp>
      <p:grpSp>
        <p:nvGrpSpPr>
          <p:cNvPr id="2" name="Graphic 2">
            <a:extLst>
              <a:ext uri="{FF2B5EF4-FFF2-40B4-BE49-F238E27FC236}">
                <a16:creationId xmlns:a16="http://schemas.microsoft.com/office/drawing/2014/main" id="{1D6DFC51-79A4-864C-8CAA-39856AF7169D}"/>
              </a:ext>
            </a:extLst>
          </p:cNvPr>
          <p:cNvGrpSpPr/>
          <p:nvPr/>
        </p:nvGrpSpPr>
        <p:grpSpPr>
          <a:xfrm rot="16200000">
            <a:off x="5003664" y="1221775"/>
            <a:ext cx="3833889" cy="1673865"/>
            <a:chOff x="3357879" y="5072538"/>
            <a:chExt cx="593407" cy="259080"/>
          </a:xfrm>
          <a:solidFill>
            <a:srgbClr val="EB7339"/>
          </a:solidFill>
        </p:grpSpPr>
        <p:sp>
          <p:nvSpPr>
            <p:cNvPr id="10" name="Freeform 9">
              <a:extLst>
                <a:ext uri="{FF2B5EF4-FFF2-40B4-BE49-F238E27FC236}">
                  <a16:creationId xmlns:a16="http://schemas.microsoft.com/office/drawing/2014/main" id="{DFB8999A-B2F9-544A-B097-2DE30F4D6F61}"/>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E881A77C-8534-8D43-85F6-775ABC8F03D8}"/>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39BA296A-C8DE-AC45-862B-E26764923636}"/>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3" name="Rectangle 1"/>
          <p:cNvSpPr>
            <a:spLocks noChangeArrowheads="1"/>
          </p:cNvSpPr>
          <p:nvPr/>
        </p:nvSpPr>
        <p:spPr bwMode="auto">
          <a:xfrm rot="10800000" flipV="1">
            <a:off x="6583680" y="746220"/>
            <a:ext cx="4861061" cy="5129617"/>
          </a:xfrm>
          <a:prstGeom prst="rect">
            <a:avLst/>
          </a:prstGeom>
          <a:noFill/>
          <a:ln w="9525">
            <a:noFill/>
            <a:miter lim="800000"/>
            <a:headEnd/>
            <a:tailEnd/>
          </a:ln>
          <a:effectLst/>
        </p:spPr>
        <p:txBody>
          <a:bodyPr vert="horz" wrap="square" lIns="0" tIns="-12696" rIns="0" bIns="-12696" numCol="1" anchor="ctr" anchorCtr="0" compatLnSpc="1">
            <a:prstTxWarp prst="textNoShape">
              <a:avLst/>
            </a:prstTxWarp>
            <a:spAutoFit/>
          </a:bodyPr>
          <a:lstStyle/>
          <a:p>
            <a:pPr lvl="0" algn="just" fontAlgn="base">
              <a:spcBef>
                <a:spcPts val="600"/>
              </a:spcBef>
              <a:spcAft>
                <a:spcPct val="0"/>
              </a:spcAft>
            </a:pPr>
            <a:r>
              <a:rPr lang="pt-PT" sz="2000" dirty="0">
                <a:solidFill>
                  <a:srgbClr val="354F92"/>
                </a:solidFill>
                <a:cs typeface="Arial" pitchFamily="34" charset="0"/>
              </a:rPr>
              <a:t>ALTERNA </a:t>
            </a:r>
            <a:r>
              <a:rPr lang="pt-PT" sz="2000" dirty="0" err="1">
                <a:solidFill>
                  <a:srgbClr val="354F92"/>
                </a:solidFill>
                <a:cs typeface="Arial" pitchFamily="34" charset="0"/>
              </a:rPr>
              <a:t>Coop</a:t>
            </a:r>
            <a:r>
              <a:rPr lang="pt-PT" sz="2000" dirty="0">
                <a:solidFill>
                  <a:srgbClr val="354F92"/>
                </a:solidFill>
                <a:cs typeface="Arial" pitchFamily="34" charset="0"/>
              </a:rPr>
              <a:t> Valenciana é uma cooperativa para a mobilidade sustentável.</a:t>
            </a:r>
          </a:p>
          <a:p>
            <a:pPr lvl="0" algn="just" fontAlgn="base">
              <a:spcBef>
                <a:spcPts val="600"/>
              </a:spcBef>
              <a:spcAft>
                <a:spcPct val="0"/>
              </a:spcAft>
            </a:pPr>
            <a:r>
              <a:rPr lang="pt-PT" sz="2000" dirty="0">
                <a:solidFill>
                  <a:srgbClr val="354F92"/>
                </a:solidFill>
                <a:cs typeface="Arial" pitchFamily="34" charset="0"/>
              </a:rPr>
              <a:t>O seu objetivo é facilitar e incentivar os seus membros e a sociedade em geral a utilizar a menor quantidade possível de energia para a mobilidade (a pé, de bicicleta e através de veículos elétricos partilhados). </a:t>
            </a:r>
          </a:p>
          <a:p>
            <a:pPr lvl="0" algn="just" fontAlgn="base">
              <a:spcBef>
                <a:spcPts val="600"/>
              </a:spcBef>
              <a:spcAft>
                <a:spcPct val="0"/>
              </a:spcAft>
            </a:pPr>
            <a:r>
              <a:rPr lang="pt-PT" sz="2000" dirty="0">
                <a:solidFill>
                  <a:srgbClr val="354F92"/>
                </a:solidFill>
                <a:cs typeface="Arial" pitchFamily="34" charset="0"/>
              </a:rPr>
              <a:t>Assim, a sua principal atividade é a partilha de automóveis entre os seus membros, utilizando veículos elétricos que são carregados com eletricidade proveniente de fontes de energia renováveis.</a:t>
            </a:r>
          </a:p>
          <a:p>
            <a:pPr lvl="0" algn="just" fontAlgn="base">
              <a:spcBef>
                <a:spcPts val="600"/>
              </a:spcBef>
              <a:spcAft>
                <a:spcPct val="0"/>
              </a:spcAft>
            </a:pPr>
            <a:r>
              <a:rPr lang="pt-PT" sz="2000" dirty="0">
                <a:solidFill>
                  <a:srgbClr val="354F92"/>
                </a:solidFill>
                <a:cs typeface="Arial" pitchFamily="34" charset="0"/>
              </a:rPr>
              <a:t>O </a:t>
            </a:r>
            <a:r>
              <a:rPr lang="pt-PT" sz="2000" dirty="0" err="1">
                <a:solidFill>
                  <a:srgbClr val="354F92"/>
                </a:solidFill>
                <a:cs typeface="Arial" pitchFamily="34" charset="0"/>
              </a:rPr>
              <a:t>COOp</a:t>
            </a:r>
            <a:r>
              <a:rPr lang="pt-PT" sz="2000" dirty="0">
                <a:solidFill>
                  <a:srgbClr val="354F92"/>
                </a:solidFill>
                <a:cs typeface="Arial" pitchFamily="34" charset="0"/>
              </a:rPr>
              <a:t> está sediado no município valenciano de </a:t>
            </a:r>
            <a:r>
              <a:rPr lang="pt-PT" sz="2000" dirty="0" err="1">
                <a:solidFill>
                  <a:srgbClr val="354F92"/>
                </a:solidFill>
                <a:cs typeface="Arial" pitchFamily="34" charset="0"/>
              </a:rPr>
              <a:t>Albalat</a:t>
            </a:r>
            <a:r>
              <a:rPr lang="pt-PT" sz="2000" dirty="0">
                <a:solidFill>
                  <a:srgbClr val="354F92"/>
                </a:solidFill>
                <a:cs typeface="Arial" pitchFamily="34" charset="0"/>
              </a:rPr>
              <a:t> </a:t>
            </a:r>
            <a:r>
              <a:rPr lang="pt-PT" sz="2000" dirty="0" err="1">
                <a:solidFill>
                  <a:srgbClr val="354F92"/>
                </a:solidFill>
                <a:cs typeface="Arial" pitchFamily="34" charset="0"/>
              </a:rPr>
              <a:t>dels</a:t>
            </a:r>
            <a:r>
              <a:rPr lang="pt-PT" sz="2000" dirty="0">
                <a:solidFill>
                  <a:srgbClr val="354F92"/>
                </a:solidFill>
                <a:cs typeface="Arial" pitchFamily="34" charset="0"/>
              </a:rPr>
              <a:t> </a:t>
            </a:r>
            <a:r>
              <a:rPr lang="pt-PT" sz="2000" dirty="0" err="1">
                <a:solidFill>
                  <a:srgbClr val="354F92"/>
                </a:solidFill>
                <a:cs typeface="Arial" pitchFamily="34" charset="0"/>
              </a:rPr>
              <a:t>Sorells</a:t>
            </a:r>
            <a:r>
              <a:rPr lang="pt-PT" sz="2000" dirty="0">
                <a:solidFill>
                  <a:srgbClr val="354F92"/>
                </a:solidFill>
                <a:cs typeface="Arial" pitchFamily="34" charset="0"/>
              </a:rPr>
              <a:t> e conta atualmente com 327 membros distribuídos por 6 grupos locais principais na região de Valência.</a:t>
            </a:r>
            <a:endParaRPr kumimoji="0" lang="bg-BG" sz="2000" b="0" i="0" u="none" strike="noStrike" cap="none" normalizeH="0" baseline="0" dirty="0">
              <a:ln>
                <a:noFill/>
              </a:ln>
              <a:solidFill>
                <a:srgbClr val="354F92"/>
              </a:solidFill>
              <a:effectLst/>
              <a:latin typeface="+mn-lt"/>
              <a:cs typeface="Arial" pitchFamily="34" charset="0"/>
            </a:endParaRPr>
          </a:p>
        </p:txBody>
      </p:sp>
      <p:pic>
        <p:nvPicPr>
          <p:cNvPr id="44034" name="Picture 2" descr="ALTERNA COOP Valencia | Interreg Europe - Sharing solutions for better  policy"/>
          <p:cNvPicPr>
            <a:picLocks noGrp="1" noChangeAspect="1" noChangeArrowheads="1"/>
          </p:cNvPicPr>
          <p:nvPr>
            <p:ph type="pic" sz="quarter" idx="19"/>
          </p:nvPr>
        </p:nvPicPr>
        <p:blipFill>
          <a:blip r:embed="rId2"/>
          <a:srcRect l="31164" r="31164"/>
          <a:stretch>
            <a:fillRect/>
          </a:stretch>
        </p:blipFill>
        <p:spPr bwMode="auto">
          <a:xfrm>
            <a:off x="1236894" y="1902169"/>
            <a:ext cx="3631784" cy="4645863"/>
          </a:xfrm>
          <a:prstGeom prst="rect">
            <a:avLst/>
          </a:prstGeom>
          <a:noFill/>
        </p:spPr>
      </p:pic>
      <p:sp>
        <p:nvSpPr>
          <p:cNvPr id="15" name="Правоъгълник 14"/>
          <p:cNvSpPr/>
          <p:nvPr/>
        </p:nvSpPr>
        <p:spPr>
          <a:xfrm>
            <a:off x="8156443" y="6117400"/>
            <a:ext cx="2003557" cy="307777"/>
          </a:xfrm>
          <a:prstGeom prst="rect">
            <a:avLst/>
          </a:prstGeom>
        </p:spPr>
        <p:txBody>
          <a:bodyPr wrap="square">
            <a:spAutoFit/>
          </a:bodyPr>
          <a:lstStyle/>
          <a:p>
            <a:r>
              <a:rPr lang="en-US" sz="1400" dirty="0">
                <a:solidFill>
                  <a:srgbClr val="000000"/>
                </a:solidFill>
                <a:cs typeface="Arial" pitchFamily="34" charset="0"/>
                <a:hlinkClick r:id="rId3"/>
              </a:rPr>
              <a:t>http://alternacoop.com</a:t>
            </a:r>
            <a:r>
              <a:rPr lang="en-US" sz="1400" dirty="0">
                <a:solidFill>
                  <a:srgbClr val="000000"/>
                </a:solidFill>
                <a:cs typeface="Arial" pitchFamily="34" charset="0"/>
              </a:rPr>
              <a:t>  </a:t>
            </a:r>
            <a:endParaRPr lang="bg-BG" sz="1400" dirty="0"/>
          </a:p>
        </p:txBody>
      </p:sp>
      <p:pic>
        <p:nvPicPr>
          <p:cNvPr id="3" name="Gráfico 2" descr="Flecha: curva ligera con relleno sólido">
            <a:extLst>
              <a:ext uri="{FF2B5EF4-FFF2-40B4-BE49-F238E27FC236}">
                <a16:creationId xmlns:a16="http://schemas.microsoft.com/office/drawing/2014/main" id="{77A6B6B5-05BA-055E-8952-9EBA413863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88563">
            <a:off x="7560788" y="5900264"/>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9635093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6"/>
          </p:nvPr>
        </p:nvSpPr>
        <p:spPr>
          <a:xfrm>
            <a:off x="731813" y="384321"/>
            <a:ext cx="3980839" cy="643348"/>
          </a:xfrm>
          <a:prstGeom prst="rect">
            <a:avLst/>
          </a:prstGeom>
        </p:spPr>
        <p:txBody>
          <a:bodyPr/>
          <a:lstStyle/>
          <a:p>
            <a:r>
              <a:rPr lang="en-US" dirty="0"/>
              <a:t>RENOVABILIDADE </a:t>
            </a:r>
          </a:p>
        </p:txBody>
      </p:sp>
      <p:grpSp>
        <p:nvGrpSpPr>
          <p:cNvPr id="3" name="Group 7"/>
          <p:cNvGrpSpPr>
            <a:grpSpLocks/>
          </p:cNvGrpSpPr>
          <p:nvPr/>
        </p:nvGrpSpPr>
        <p:grpSpPr bwMode="auto">
          <a:xfrm>
            <a:off x="11315700" y="841375"/>
            <a:ext cx="1588" cy="365125"/>
            <a:chOff x="17820" y="1325"/>
            <a:chExt cx="2" cy="575"/>
          </a:xfrm>
        </p:grpSpPr>
        <p:sp>
          <p:nvSpPr>
            <p:cNvPr id="47112" name="Freeform 8"/>
            <p:cNvSpPr>
              <a:spLocks/>
            </p:cNvSpPr>
            <p:nvPr/>
          </p:nvSpPr>
          <p:spPr bwMode="auto">
            <a:xfrm>
              <a:off x="17820" y="1325"/>
              <a:ext cx="2" cy="575"/>
            </a:xfrm>
            <a:custGeom>
              <a:avLst/>
              <a:gdLst/>
              <a:ahLst/>
              <a:cxnLst>
                <a:cxn ang="0">
                  <a:pos x="0" y="0"/>
                </a:cxn>
                <a:cxn ang="0">
                  <a:pos x="0" y="575"/>
                </a:cxn>
              </a:cxnLst>
              <a:rect l="0" t="0" r="r" b="b"/>
              <a:pathLst>
                <a:path h="575">
                  <a:moveTo>
                    <a:pt x="0" y="0"/>
                  </a:moveTo>
                  <a:lnTo>
                    <a:pt x="0" y="575"/>
                  </a:lnTo>
                </a:path>
              </a:pathLst>
            </a:custGeom>
            <a:noFill/>
            <a:ln w="6350">
              <a:solidFill>
                <a:srgbClr val="1C6FB5"/>
              </a:solidFill>
              <a:round/>
              <a:headEnd/>
              <a:tailEnd/>
            </a:ln>
          </p:spPr>
          <p:txBody>
            <a:bodyPr vert="horz" wrap="square" lIns="91440" tIns="45720" rIns="91440" bIns="45720" numCol="1" anchor="t" anchorCtr="0" compatLnSpc="1">
              <a:prstTxWarp prst="textNoShape">
                <a:avLst/>
              </a:prstTxWarp>
            </a:bodyPr>
            <a:lstStyle/>
            <a:p>
              <a:endParaRPr lang="bg-BG"/>
            </a:p>
          </p:txBody>
        </p:sp>
      </p:grpSp>
      <p:sp>
        <p:nvSpPr>
          <p:cNvPr id="47113" name="Rectangle 9"/>
          <p:cNvSpPr>
            <a:spLocks noChangeArrowheads="1"/>
          </p:cNvSpPr>
          <p:nvPr/>
        </p:nvSpPr>
        <p:spPr bwMode="auto">
          <a:xfrm>
            <a:off x="731812" y="1285214"/>
            <a:ext cx="5801067" cy="38625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ts val="600"/>
              </a:spcBef>
              <a:spcAft>
                <a:spcPct val="0"/>
              </a:spcAft>
            </a:pPr>
            <a:r>
              <a:rPr kumimoji="0" lang="pt-PT" sz="2400" b="0" i="0" u="none" strike="noStrike" cap="none" normalizeH="0" baseline="0" dirty="0" err="1">
                <a:ln>
                  <a:noFill/>
                </a:ln>
                <a:solidFill>
                  <a:srgbClr val="4B4B4B"/>
                </a:solidFill>
                <a:effectLst/>
                <a:ea typeface="Calibri" pitchFamily="34" charset="0"/>
                <a:cs typeface="Calibri" pitchFamily="34" charset="0"/>
              </a:rPr>
              <a:t>Bluebloqs</a:t>
            </a:r>
            <a:r>
              <a:rPr kumimoji="0" lang="pt-PT" sz="2400" b="0" i="0" u="none" strike="noStrike" cap="none" normalizeH="0" baseline="0" dirty="0">
                <a:ln>
                  <a:noFill/>
                </a:ln>
                <a:solidFill>
                  <a:srgbClr val="4B4B4B"/>
                </a:solidFill>
                <a:effectLst/>
                <a:ea typeface="Calibri" pitchFamily="34" charset="0"/>
                <a:cs typeface="Calibri" pitchFamily="34" charset="0"/>
              </a:rPr>
              <a:t> é um sistema modular para tratamento, armazenamento e reutilização de águas pluviais. Combina a </a:t>
            </a:r>
            <a:r>
              <a:rPr kumimoji="0" lang="pt-PT" sz="2400" b="0" i="0" u="none" strike="noStrike" cap="none" normalizeH="0" baseline="0" dirty="0" err="1">
                <a:ln>
                  <a:noFill/>
                </a:ln>
                <a:solidFill>
                  <a:srgbClr val="4B4B4B"/>
                </a:solidFill>
                <a:effectLst/>
                <a:ea typeface="Calibri" pitchFamily="34" charset="0"/>
                <a:cs typeface="Calibri" pitchFamily="34" charset="0"/>
              </a:rPr>
              <a:t>biofiltração</a:t>
            </a:r>
            <a:r>
              <a:rPr kumimoji="0" lang="pt-PT" sz="2400" b="0" i="0" u="none" strike="noStrike" cap="none" normalizeH="0" baseline="0" dirty="0">
                <a:ln>
                  <a:noFill/>
                </a:ln>
                <a:solidFill>
                  <a:srgbClr val="4B4B4B"/>
                </a:solidFill>
                <a:effectLst/>
                <a:ea typeface="Calibri" pitchFamily="34" charset="0"/>
                <a:cs typeface="Calibri" pitchFamily="34" charset="0"/>
              </a:rPr>
              <a:t> com tecnologias de armazenamento em aquíferos para alcançar elevados níveis de eficiência de tratamento e recuperação. </a:t>
            </a:r>
          </a:p>
          <a:p>
            <a:pPr algn="just" fontAlgn="base">
              <a:spcBef>
                <a:spcPts val="600"/>
              </a:spcBef>
              <a:spcAft>
                <a:spcPct val="0"/>
              </a:spcAft>
            </a:pPr>
            <a:r>
              <a:rPr kumimoji="0" lang="pt-PT" sz="2400" b="0" i="0" u="none" strike="noStrike" cap="none" normalizeH="0" baseline="0" dirty="0">
                <a:ln>
                  <a:noFill/>
                </a:ln>
                <a:solidFill>
                  <a:srgbClr val="4B4B4B"/>
                </a:solidFill>
                <a:effectLst/>
                <a:ea typeface="Calibri" pitchFamily="34" charset="0"/>
                <a:cs typeface="Calibri" pitchFamily="34" charset="0"/>
              </a:rPr>
              <a:t>Sendo um sistema integrado compacto, a </a:t>
            </a:r>
            <a:r>
              <a:rPr kumimoji="0" lang="pt-PT" sz="2400" b="0" i="0" u="none" strike="noStrike" cap="none" normalizeH="0" baseline="0" dirty="0" err="1">
                <a:ln>
                  <a:noFill/>
                </a:ln>
                <a:solidFill>
                  <a:srgbClr val="4B4B4B"/>
                </a:solidFill>
                <a:effectLst/>
                <a:ea typeface="Calibri" pitchFamily="34" charset="0"/>
                <a:cs typeface="Calibri" pitchFamily="34" charset="0"/>
              </a:rPr>
              <a:t>Bluebloqs</a:t>
            </a:r>
            <a:r>
              <a:rPr kumimoji="0" lang="pt-PT" sz="2400" b="0" i="0" u="none" strike="noStrike" cap="none" normalizeH="0" baseline="0" dirty="0">
                <a:ln>
                  <a:noFill/>
                </a:ln>
                <a:solidFill>
                  <a:srgbClr val="4B4B4B"/>
                </a:solidFill>
                <a:effectLst/>
                <a:ea typeface="Calibri" pitchFamily="34" charset="0"/>
                <a:cs typeface="Calibri" pitchFamily="34" charset="0"/>
              </a:rPr>
              <a:t> utiliza processos naturais de forma controlada, evitando a necessidade de grandes infraestruturas. </a:t>
            </a:r>
            <a:endParaRPr kumimoji="0" lang="en-US" sz="2000" b="0" i="0" u="none" strike="noStrike" cap="none" normalizeH="0" baseline="0" dirty="0">
              <a:ln>
                <a:noFill/>
              </a:ln>
              <a:solidFill>
                <a:srgbClr val="4B4B4B"/>
              </a:solidFill>
              <a:effectLst/>
              <a:cs typeface="Arial" pitchFamily="34" charset="0"/>
            </a:endParaRPr>
          </a:p>
        </p:txBody>
      </p:sp>
      <p:sp>
        <p:nvSpPr>
          <p:cNvPr id="47114" name="Rectangle 10"/>
          <p:cNvSpPr>
            <a:spLocks noChangeArrowheads="1"/>
          </p:cNvSpPr>
          <p:nvPr/>
        </p:nvSpPr>
        <p:spPr bwMode="auto">
          <a:xfrm>
            <a:off x="0" y="4572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pic>
        <p:nvPicPr>
          <p:cNvPr id="47117" name="Picture 13" descr="Rainwater Management Solutions - Stormtrap"/>
          <p:cNvPicPr>
            <a:picLocks noGrp="1" noChangeAspect="1" noChangeArrowheads="1"/>
          </p:cNvPicPr>
          <p:nvPr>
            <p:ph type="pic" sz="quarter" idx="10"/>
          </p:nvPr>
        </p:nvPicPr>
        <p:blipFill>
          <a:blip r:embed="rId2"/>
          <a:srcRect l="22097" r="22097"/>
          <a:stretch>
            <a:fillRect/>
          </a:stretch>
        </p:blipFill>
        <p:spPr bwMode="auto">
          <a:xfrm>
            <a:off x="7705725" y="1377950"/>
            <a:ext cx="2444750" cy="4337050"/>
          </a:xfrm>
          <a:prstGeom prst="rect">
            <a:avLst/>
          </a:prstGeom>
          <a:noFill/>
        </p:spPr>
      </p:pic>
    </p:spTree>
    <p:extLst>
      <p:ext uri="{BB962C8B-B14F-4D97-AF65-F5344CB8AC3E}">
        <p14:creationId xmlns:p14="http://schemas.microsoft.com/office/powerpoint/2010/main" val="25091418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rotWithShape="1">
          <a:blip r:embed="rId2"/>
          <a:srcRect l="18049" t="10561" r="18049"/>
          <a:stretch/>
        </p:blipFill>
        <p:spPr bwMode="auto">
          <a:xfrm>
            <a:off x="6378284" y="659138"/>
            <a:ext cx="5140543" cy="5210148"/>
          </a:xfrm>
          <a:prstGeom prst="rect">
            <a:avLst/>
          </a:prstGeom>
          <a:noFill/>
          <a:ln w="9525">
            <a:noFill/>
            <a:miter lim="800000"/>
            <a:headEnd/>
            <a:tailEnd/>
          </a:ln>
        </p:spPr>
      </p:pic>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352900" y="1358305"/>
            <a:ext cx="5759235" cy="576508"/>
          </a:xfrm>
        </p:spPr>
        <p:txBody>
          <a:bodyPr/>
          <a:lstStyle/>
          <a:p>
            <a:pPr marL="0"/>
            <a:r>
              <a:rPr lang="pt-PT" b="1" cap="all" dirty="0">
                <a:solidFill>
                  <a:srgbClr val="EB7339"/>
                </a:solidFill>
              </a:rPr>
              <a:t>Som Energia e as Comunidades de Energia</a:t>
            </a:r>
            <a:endParaRPr lang="en-US" dirty="0"/>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352900" y="372874"/>
            <a:ext cx="5387500" cy="662472"/>
          </a:xfrm>
        </p:spPr>
        <p:txBody>
          <a:bodyPr/>
          <a:lstStyle/>
          <a:p>
            <a:r>
              <a:rPr lang="pt-PT" sz="3000" dirty="0"/>
              <a:t>COMUNIDADES DA ENERGIA E DA RENOVABILIDADE</a:t>
            </a:r>
            <a:endParaRPr lang="en-US" sz="3000" dirty="0"/>
          </a:p>
        </p:txBody>
      </p:sp>
      <p:grpSp>
        <p:nvGrpSpPr>
          <p:cNvPr id="2" name="Graphic 2">
            <a:extLst>
              <a:ext uri="{FF2B5EF4-FFF2-40B4-BE49-F238E27FC236}">
                <a16:creationId xmlns:a16="http://schemas.microsoft.com/office/drawing/2014/main" id="{1D6DFC51-79A4-864C-8CAA-39856AF7169D}"/>
              </a:ext>
            </a:extLst>
          </p:cNvPr>
          <p:cNvGrpSpPr/>
          <p:nvPr/>
        </p:nvGrpSpPr>
        <p:grpSpPr>
          <a:xfrm rot="16200000">
            <a:off x="5003664" y="1221775"/>
            <a:ext cx="3833889" cy="1673865"/>
            <a:chOff x="3357879" y="5072538"/>
            <a:chExt cx="593407" cy="259080"/>
          </a:xfrm>
          <a:solidFill>
            <a:srgbClr val="EB7339"/>
          </a:solidFill>
        </p:grpSpPr>
        <p:sp>
          <p:nvSpPr>
            <p:cNvPr id="10" name="Freeform 9">
              <a:extLst>
                <a:ext uri="{FF2B5EF4-FFF2-40B4-BE49-F238E27FC236}">
                  <a16:creationId xmlns:a16="http://schemas.microsoft.com/office/drawing/2014/main" id="{DFB8999A-B2F9-544A-B097-2DE30F4D6F61}"/>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E881A77C-8534-8D43-85F6-775ABC8F03D8}"/>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39BA296A-C8DE-AC45-862B-E26764923636}"/>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 name="Group 2"/>
          <p:cNvGrpSpPr>
            <a:grpSpLocks/>
          </p:cNvGrpSpPr>
          <p:nvPr/>
        </p:nvGrpSpPr>
        <p:grpSpPr bwMode="auto">
          <a:xfrm>
            <a:off x="11315700" y="1508125"/>
            <a:ext cx="1588" cy="365125"/>
            <a:chOff x="17820" y="1654"/>
            <a:chExt cx="2" cy="575"/>
          </a:xfrm>
        </p:grpSpPr>
        <p:sp>
          <p:nvSpPr>
            <p:cNvPr id="48131" name="Freeform 3"/>
            <p:cNvSpPr>
              <a:spLocks/>
            </p:cNvSpPr>
            <p:nvPr/>
          </p:nvSpPr>
          <p:spPr bwMode="auto">
            <a:xfrm>
              <a:off x="17820" y="1654"/>
              <a:ext cx="2" cy="575"/>
            </a:xfrm>
            <a:custGeom>
              <a:avLst/>
              <a:gdLst/>
              <a:ahLst/>
              <a:cxnLst>
                <a:cxn ang="0">
                  <a:pos x="0" y="0"/>
                </a:cxn>
                <a:cxn ang="0">
                  <a:pos x="0" y="575"/>
                </a:cxn>
              </a:cxnLst>
              <a:rect l="0" t="0" r="r" b="b"/>
              <a:pathLst>
                <a:path h="575">
                  <a:moveTo>
                    <a:pt x="0" y="0"/>
                  </a:moveTo>
                  <a:lnTo>
                    <a:pt x="0" y="575"/>
                  </a:lnTo>
                </a:path>
              </a:pathLst>
            </a:custGeom>
            <a:noFill/>
            <a:ln w="6350">
              <a:solidFill>
                <a:srgbClr val="1C6FB5"/>
              </a:solidFill>
              <a:round/>
              <a:headEnd/>
              <a:tailEnd/>
            </a:ln>
          </p:spPr>
          <p:txBody>
            <a:bodyPr vert="horz" wrap="square" lIns="91440" tIns="45720" rIns="91440" bIns="45720" numCol="1" anchor="t" anchorCtr="0" compatLnSpc="1">
              <a:prstTxWarp prst="textNoShape">
                <a:avLst/>
              </a:prstTxWarp>
            </a:bodyPr>
            <a:lstStyle/>
            <a:p>
              <a:endParaRPr lang="bg-BG"/>
            </a:p>
          </p:txBody>
        </p:sp>
      </p:grpSp>
      <p:sp>
        <p:nvSpPr>
          <p:cNvPr id="48132" name="Rectangle 4"/>
          <p:cNvSpPr>
            <a:spLocks noChangeArrowheads="1"/>
          </p:cNvSpPr>
          <p:nvPr/>
        </p:nvSpPr>
        <p:spPr bwMode="auto">
          <a:xfrm>
            <a:off x="351988" y="2058708"/>
            <a:ext cx="5387500" cy="46320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ts val="600"/>
              </a:spcBef>
              <a:spcAft>
                <a:spcPct val="0"/>
              </a:spcAft>
              <a:buClrTx/>
              <a:buSzTx/>
              <a:tabLst>
                <a:tab pos="6781800" algn="l"/>
              </a:tabLst>
            </a:pPr>
            <a:r>
              <a:rPr kumimoji="0" lang="en-US" sz="2000" b="0" i="0" u="none" strike="noStrike" cap="none" normalizeH="0" baseline="0" dirty="0">
                <a:ln>
                  <a:noFill/>
                </a:ln>
                <a:solidFill>
                  <a:schemeClr val="bg1"/>
                </a:solidFill>
                <a:effectLst/>
                <a:ea typeface="Calibri" pitchFamily="34" charset="0"/>
                <a:cs typeface="Calibri" pitchFamily="34" charset="0"/>
              </a:rPr>
              <a:t>Som </a:t>
            </a:r>
            <a:r>
              <a:rPr kumimoji="0" lang="en-US" sz="2000" b="0" i="0" u="none" strike="noStrike" cap="none" normalizeH="0" baseline="0" dirty="0" err="1">
                <a:ln>
                  <a:noFill/>
                </a:ln>
                <a:solidFill>
                  <a:schemeClr val="bg1"/>
                </a:solidFill>
                <a:effectLst/>
                <a:ea typeface="Calibri" pitchFamily="34" charset="0"/>
                <a:cs typeface="Calibri" pitchFamily="34" charset="0"/>
              </a:rPr>
              <a:t>Energia</a:t>
            </a:r>
            <a:r>
              <a:rPr kumimoji="0" lang="en-US" sz="2000" b="0" i="0" u="none" strike="noStrike" cap="none" normalizeH="0" baseline="0" dirty="0">
                <a:ln>
                  <a:noFill/>
                </a:ln>
                <a:solidFill>
                  <a:schemeClr val="bg1"/>
                </a:solidFill>
                <a:effectLst/>
                <a:ea typeface="Calibri" pitchFamily="34" charset="0"/>
                <a:cs typeface="Calibri" pitchFamily="34" charset="0"/>
              </a:rPr>
              <a:t> </a:t>
            </a:r>
            <a:r>
              <a:rPr kumimoji="0" lang="pt-PT" sz="2000" b="0" i="0" u="none" strike="noStrike" cap="none" normalizeH="0" baseline="0" dirty="0">
                <a:ln>
                  <a:noFill/>
                </a:ln>
                <a:solidFill>
                  <a:schemeClr val="bg1"/>
                </a:solidFill>
                <a:effectLst/>
                <a:ea typeface="Calibri" pitchFamily="34" charset="0"/>
                <a:cs typeface="Calibri" pitchFamily="34" charset="0"/>
              </a:rPr>
              <a:t>(nós somos energia) foi criada em 2011 para desafiar o modelo energético atual e criar uma alternativa real, uma cooperativa de energia de base espanhola. </a:t>
            </a:r>
          </a:p>
          <a:p>
            <a:pPr marL="0" marR="0" lvl="0" indent="0" algn="just" defTabSz="914400" rtl="0" eaLnBrk="1" fontAlgn="base" latinLnBrk="0" hangingPunct="1">
              <a:lnSpc>
                <a:spcPct val="100000"/>
              </a:lnSpc>
              <a:spcBef>
                <a:spcPts val="600"/>
              </a:spcBef>
              <a:spcAft>
                <a:spcPct val="0"/>
              </a:spcAft>
              <a:buClrTx/>
              <a:buSzTx/>
              <a:tabLst>
                <a:tab pos="6781800" algn="l"/>
              </a:tabLst>
            </a:pPr>
            <a:r>
              <a:rPr kumimoji="0" lang="pt-PT" sz="2000" b="0" i="0" u="none" strike="noStrike" cap="none" normalizeH="0" baseline="0" dirty="0">
                <a:ln>
                  <a:noFill/>
                </a:ln>
                <a:solidFill>
                  <a:schemeClr val="bg1"/>
                </a:solidFill>
                <a:effectLst/>
                <a:ea typeface="Calibri" pitchFamily="34" charset="0"/>
                <a:cs typeface="Calibri" pitchFamily="34" charset="0"/>
              </a:rPr>
              <a:t>Neste modelo, os proprietários de casas são membros da cooperativa sem fins lucrativos que fornece eletricidade a preços acessíveis e 100% de energia limpa. </a:t>
            </a:r>
          </a:p>
          <a:p>
            <a:pPr marL="0" marR="0" lvl="0" indent="0" algn="just" defTabSz="914400" rtl="0" eaLnBrk="1" fontAlgn="base" latinLnBrk="0" hangingPunct="1">
              <a:lnSpc>
                <a:spcPct val="100000"/>
              </a:lnSpc>
              <a:spcBef>
                <a:spcPts val="600"/>
              </a:spcBef>
              <a:spcAft>
                <a:spcPct val="0"/>
              </a:spcAft>
              <a:buClrTx/>
              <a:buSzTx/>
              <a:tabLst>
                <a:tab pos="6781800" algn="l"/>
              </a:tabLst>
            </a:pPr>
            <a:r>
              <a:rPr kumimoji="0" lang="pt-PT" sz="2000" b="0" i="0" u="none" strike="noStrike" cap="none" normalizeH="0" baseline="0" dirty="0">
                <a:ln>
                  <a:noFill/>
                </a:ln>
                <a:solidFill>
                  <a:schemeClr val="bg1"/>
                </a:solidFill>
                <a:effectLst/>
                <a:ea typeface="Calibri" pitchFamily="34" charset="0"/>
                <a:cs typeface="Calibri" pitchFamily="34" charset="0"/>
              </a:rPr>
              <a:t>A Som Energia tomou como exemplo modelos cooperativos semelhantes e modelos cooperativos semelhantes e bem-sucedidos do Reino Unido, Países Baixos, Bélgica e Dinamarca. </a:t>
            </a:r>
          </a:p>
          <a:p>
            <a:pPr marL="0" marR="0" lvl="0" indent="0" algn="just" defTabSz="914400" rtl="0" eaLnBrk="1" fontAlgn="base" latinLnBrk="0" hangingPunct="1">
              <a:lnSpc>
                <a:spcPct val="100000"/>
              </a:lnSpc>
              <a:spcBef>
                <a:spcPts val="600"/>
              </a:spcBef>
              <a:spcAft>
                <a:spcPct val="0"/>
              </a:spcAft>
              <a:buClrTx/>
              <a:buSzTx/>
              <a:tabLst>
                <a:tab pos="6781800" algn="l"/>
              </a:tabLst>
            </a:pPr>
            <a:r>
              <a:rPr kumimoji="0" lang="pt-PT" sz="2000" b="0" i="0" u="none" strike="noStrike" cap="none" normalizeH="0" baseline="0" dirty="0">
                <a:ln>
                  <a:noFill/>
                </a:ln>
                <a:solidFill>
                  <a:schemeClr val="bg1"/>
                </a:solidFill>
                <a:effectLst/>
                <a:ea typeface="Calibri" pitchFamily="34" charset="0"/>
                <a:cs typeface="Calibri" pitchFamily="34" charset="0"/>
              </a:rPr>
              <a:t>Em 2021, a Som Energia tem cerca de 74.000 associados</a:t>
            </a:r>
            <a:endParaRPr kumimoji="0" lang="en-US" sz="2000" b="0" i="0" u="none" strike="noStrike" cap="none" normalizeH="0" baseline="0" dirty="0">
              <a:ln>
                <a:noFill/>
              </a:ln>
              <a:solidFill>
                <a:schemeClr val="bg1"/>
              </a:solidFill>
              <a:effectLst/>
              <a:ea typeface="Calibri" pitchFamily="34" charset="0"/>
              <a:cs typeface="Calibri" pitchFamily="34" charset="0"/>
            </a:endParaRPr>
          </a:p>
        </p:txBody>
      </p:sp>
      <p:sp>
        <p:nvSpPr>
          <p:cNvPr id="15" name="Правоъгълник 14"/>
          <p:cNvSpPr/>
          <p:nvPr/>
        </p:nvSpPr>
        <p:spPr>
          <a:xfrm>
            <a:off x="6967075" y="6042676"/>
            <a:ext cx="4872937" cy="307777"/>
          </a:xfrm>
          <a:prstGeom prst="rect">
            <a:avLst/>
          </a:prstGeom>
          <a:noFill/>
        </p:spPr>
        <p:txBody>
          <a:bodyPr wrap="square">
            <a:spAutoFit/>
          </a:bodyPr>
          <a:lstStyle/>
          <a:p>
            <a:pPr lvl="0" eaLnBrk="0" fontAlgn="base" hangingPunct="0">
              <a:spcBef>
                <a:spcPct val="0"/>
              </a:spcBef>
              <a:spcAft>
                <a:spcPct val="0"/>
              </a:spcAft>
              <a:tabLst>
                <a:tab pos="6781800" algn="l"/>
              </a:tabLst>
            </a:pPr>
            <a:r>
              <a:rPr lang="en-US" sz="1400" dirty="0">
                <a:solidFill>
                  <a:schemeClr val="bg1"/>
                </a:solidFill>
                <a:cs typeface="Arial" pitchFamily="34" charset="0"/>
                <a:hlinkClick r:id="rId3"/>
              </a:rPr>
              <a:t>https://www.somenergia.coop/es/welcome-to-som-energia/</a:t>
            </a:r>
            <a:r>
              <a:rPr lang="en-US" sz="1400" dirty="0">
                <a:solidFill>
                  <a:schemeClr val="bg1"/>
                </a:solidFill>
                <a:cs typeface="Arial" pitchFamily="34" charset="0"/>
              </a:rPr>
              <a:t> </a:t>
            </a:r>
            <a:endParaRPr lang="bg-BG" sz="1400" dirty="0">
              <a:solidFill>
                <a:schemeClr val="bg1"/>
              </a:solidFill>
              <a:cs typeface="Arial" pitchFamily="34" charset="0"/>
            </a:endParaRPr>
          </a:p>
        </p:txBody>
      </p:sp>
      <p:pic>
        <p:nvPicPr>
          <p:cNvPr id="4" name="Gráfico 3" descr="Flecha: curva ligera con relleno sólido">
            <a:extLst>
              <a:ext uri="{FF2B5EF4-FFF2-40B4-BE49-F238E27FC236}">
                <a16:creationId xmlns:a16="http://schemas.microsoft.com/office/drawing/2014/main" id="{0479B4C3-0753-141B-8E43-B1709787FB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88563">
            <a:off x="6311108" y="5757607"/>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9635093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ов контейнер 1"/>
          <p:cNvSpPr>
            <a:spLocks noGrp="1"/>
          </p:cNvSpPr>
          <p:nvPr>
            <p:ph type="body" sz="quarter" idx="18"/>
          </p:nvPr>
        </p:nvSpPr>
        <p:spPr>
          <a:xfrm>
            <a:off x="345440" y="1254203"/>
            <a:ext cx="6573520" cy="4862117"/>
          </a:xfrm>
        </p:spPr>
        <p:txBody>
          <a:bodyPr/>
          <a:lstStyle/>
          <a:p>
            <a:pPr marL="0" indent="0" algn="just">
              <a:lnSpc>
                <a:spcPct val="100000"/>
              </a:lnSpc>
              <a:spcBef>
                <a:spcPts val="600"/>
              </a:spcBef>
            </a:pPr>
            <a:r>
              <a:rPr lang="pt-PT" sz="2000" i="1" dirty="0"/>
              <a:t>Oldham</a:t>
            </a:r>
            <a:r>
              <a:rPr lang="pt-PT" sz="2000" dirty="0"/>
              <a:t> é uma das zonas mais pobres da Grande Manchester. O conselho é um "conselho cooperativo" e queria que os benefícios das energias renováveis fossem partilhados com os residentes. O conselho efetuou estudos de viabilidade sobre escolas e um centro comunitário para instalação de energia fotovoltaica. Cinco escolas e o centro comunitário pareciam ser viáveis para um projeto de energia de propriedade da comunidade</a:t>
            </a:r>
            <a:r>
              <a:rPr lang="en-US" sz="2000" dirty="0"/>
              <a:t>. </a:t>
            </a:r>
          </a:p>
          <a:p>
            <a:pPr marL="0" indent="0" algn="just">
              <a:lnSpc>
                <a:spcPct val="100000"/>
              </a:lnSpc>
              <a:spcBef>
                <a:spcPts val="600"/>
              </a:spcBef>
            </a:pPr>
            <a:r>
              <a:rPr lang="pt-PT" sz="2000" dirty="0"/>
              <a:t>A </a:t>
            </a:r>
            <a:r>
              <a:rPr lang="pt-PT" sz="2000" i="1" dirty="0"/>
              <a:t>Oldham </a:t>
            </a:r>
            <a:r>
              <a:rPr lang="pt-PT" sz="2000" i="1" dirty="0" err="1"/>
              <a:t>Community</a:t>
            </a:r>
            <a:r>
              <a:rPr lang="pt-PT" sz="2000" i="1" dirty="0"/>
              <a:t> </a:t>
            </a:r>
            <a:r>
              <a:rPr lang="pt-PT" sz="2000" i="1" dirty="0" err="1"/>
              <a:t>Power</a:t>
            </a:r>
            <a:r>
              <a:rPr lang="pt-PT" sz="2000" i="1" dirty="0"/>
              <a:t> </a:t>
            </a:r>
            <a:r>
              <a:rPr lang="pt-PT" sz="2000" dirty="0"/>
              <a:t>assumiu a gestão do projeto. Angariaram dinheiro e pediram um empréstimo a juros baixos ao município para instalar os painéis fotovoltaicos. Assim que os habitantes locais puderam ver os painéis fotovoltaicos nos telhados, compraram ações da organização e metade do custo do projeto foi pago pelos habitantes locais, que recebem um pagamento anual de juros sobre as suas ações</a:t>
            </a:r>
            <a:r>
              <a:rPr lang="en-US" sz="2000" dirty="0"/>
              <a:t>. </a:t>
            </a:r>
            <a:endParaRPr lang="bg-BG" sz="2000" dirty="0"/>
          </a:p>
        </p:txBody>
      </p:sp>
      <p:sp>
        <p:nvSpPr>
          <p:cNvPr id="3" name="Текстов контейнер 2"/>
          <p:cNvSpPr>
            <a:spLocks noGrp="1"/>
          </p:cNvSpPr>
          <p:nvPr>
            <p:ph type="body" sz="quarter" idx="16"/>
          </p:nvPr>
        </p:nvSpPr>
        <p:spPr>
          <a:xfrm>
            <a:off x="325121" y="475927"/>
            <a:ext cx="5455920" cy="567424"/>
          </a:xfrm>
        </p:spPr>
        <p:txBody>
          <a:bodyPr/>
          <a:lstStyle/>
          <a:p>
            <a:r>
              <a:rPr lang="en-US" dirty="0"/>
              <a:t>Oldham Community Power</a:t>
            </a:r>
            <a:endParaRPr lang="bg-BG" sz="2400" dirty="0"/>
          </a:p>
        </p:txBody>
      </p:sp>
      <p:pic>
        <p:nvPicPr>
          <p:cNvPr id="5" name="Content Placeholder 3">
            <a:extLst>
              <a:ext uri="{FF2B5EF4-FFF2-40B4-BE49-F238E27FC236}">
                <a16:creationId xmlns:a16="http://schemas.microsoft.com/office/drawing/2014/main" id="{AFD348C4-6134-40D9-B537-EF02D5D3D944}"/>
              </a:ext>
            </a:extLst>
          </p:cNvPr>
          <p:cNvPicPr>
            <a:picLocks noGrp="1" noChangeAspect="1"/>
          </p:cNvPicPr>
          <p:nvPr>
            <p:ph type="pic" sz="quarter" idx="10"/>
          </p:nvPr>
        </p:nvPicPr>
        <p:blipFill>
          <a:blip r:embed="rId2"/>
          <a:srcRect l="31210" r="31210"/>
          <a:stretch>
            <a:fillRect/>
          </a:stretch>
        </p:blipFill>
        <p:spPr>
          <a:xfrm>
            <a:off x="7340586" y="604160"/>
            <a:ext cx="3602069" cy="5806688"/>
          </a:xfrm>
        </p:spPr>
      </p:pic>
      <p:sp>
        <p:nvSpPr>
          <p:cNvPr id="6" name="CuadroTexto 5">
            <a:extLst>
              <a:ext uri="{FF2B5EF4-FFF2-40B4-BE49-F238E27FC236}">
                <a16:creationId xmlns:a16="http://schemas.microsoft.com/office/drawing/2014/main" id="{5EF37169-C8A4-FDB3-E94B-B8AC1034690B}"/>
              </a:ext>
            </a:extLst>
          </p:cNvPr>
          <p:cNvSpPr txBox="1"/>
          <p:nvPr/>
        </p:nvSpPr>
        <p:spPr>
          <a:xfrm>
            <a:off x="3622041" y="6074296"/>
            <a:ext cx="3484880" cy="307777"/>
          </a:xfrm>
          <a:prstGeom prst="rect">
            <a:avLst/>
          </a:prstGeom>
          <a:noFill/>
        </p:spPr>
        <p:txBody>
          <a:bodyPr wrap="square">
            <a:spAutoFit/>
          </a:bodyPr>
          <a:lstStyle/>
          <a:p>
            <a:r>
              <a:rPr lang="en-US" sz="1400" dirty="0">
                <a:hlinkClick r:id="rId3"/>
              </a:rPr>
              <a:t>http://oldhamcommunitypower.org.uk/</a:t>
            </a:r>
            <a:r>
              <a:rPr lang="en-US" sz="1400" dirty="0"/>
              <a:t> </a:t>
            </a:r>
            <a:endParaRPr lang="pt-PT" sz="1400" dirty="0"/>
          </a:p>
        </p:txBody>
      </p:sp>
      <p:pic>
        <p:nvPicPr>
          <p:cNvPr id="7" name="Gráfico 6" descr="Flecha: curva ligera con relleno sólido">
            <a:extLst>
              <a:ext uri="{FF2B5EF4-FFF2-40B4-BE49-F238E27FC236}">
                <a16:creationId xmlns:a16="http://schemas.microsoft.com/office/drawing/2014/main" id="{F903DE04-04B9-9AD4-38C4-42AE453A9C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88563">
            <a:off x="3043561" y="5771505"/>
            <a:ext cx="689631" cy="68963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D1113DF5-8855-344A-A35E-210FCE126EC5}"/>
              </a:ext>
            </a:extLst>
          </p:cNvPr>
          <p:cNvGrpSpPr/>
          <p:nvPr/>
        </p:nvGrpSpPr>
        <p:grpSpPr>
          <a:xfrm rot="16200000">
            <a:off x="-1080130" y="3718662"/>
            <a:ext cx="3833889" cy="1673865"/>
            <a:chOff x="3357879" y="5072538"/>
            <a:chExt cx="593407" cy="259080"/>
          </a:xfrm>
          <a:solidFill>
            <a:srgbClr val="EB7339"/>
          </a:solidFill>
        </p:grpSpPr>
        <p:sp>
          <p:nvSpPr>
            <p:cNvPr id="30" name="Freeform 29">
              <a:extLst>
                <a:ext uri="{FF2B5EF4-FFF2-40B4-BE49-F238E27FC236}">
                  <a16:creationId xmlns:a16="http://schemas.microsoft.com/office/drawing/2014/main" id="{17BD203B-2F81-EC4C-B0F8-DA887FF71D6F}"/>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DB7E437E-1538-5547-A529-BFE0E2D7DEF6}"/>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19CEE37C-9D9F-E04C-A363-0A6202948098}"/>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pic>
        <p:nvPicPr>
          <p:cNvPr id="24582" name="Picture 6" descr="Smart City Framework"/>
          <p:cNvPicPr>
            <a:picLocks noGrp="1" noChangeAspect="1" noChangeArrowheads="1"/>
          </p:cNvPicPr>
          <p:nvPr>
            <p:ph type="pic" sz="quarter" idx="10"/>
          </p:nvPr>
        </p:nvPicPr>
        <p:blipFill>
          <a:blip r:embed="rId4"/>
          <a:srcRect l="16262" r="16262"/>
          <a:stretch>
            <a:fillRect/>
          </a:stretch>
        </p:blipFill>
        <p:spPr bwMode="auto">
          <a:xfrm>
            <a:off x="2836" y="394252"/>
            <a:ext cx="4107750" cy="6087079"/>
          </a:xfrm>
          <a:prstGeom prst="rect">
            <a:avLst/>
          </a:prstGeom>
          <a:noFill/>
        </p:spPr>
      </p:pic>
      <p:sp>
        <p:nvSpPr>
          <p:cNvPr id="9" name="Rectangle 8"/>
          <p:cNvSpPr/>
          <p:nvPr/>
        </p:nvSpPr>
        <p:spPr>
          <a:xfrm>
            <a:off x="4480560" y="1038427"/>
            <a:ext cx="6908800" cy="1107996"/>
          </a:xfrm>
          <a:prstGeom prst="rect">
            <a:avLst/>
          </a:prstGeom>
        </p:spPr>
        <p:txBody>
          <a:bodyPr wrap="square">
            <a:spAutoFit/>
          </a:bodyPr>
          <a:lstStyle/>
          <a:p>
            <a:pPr algn="just"/>
            <a:r>
              <a:rPr lang="pt-PT" sz="2200" dirty="0">
                <a:solidFill>
                  <a:schemeClr val="tx1">
                    <a:lumMod val="60000"/>
                    <a:lumOff val="40000"/>
                  </a:schemeClr>
                </a:solidFill>
              </a:rPr>
              <a:t>Nesta secção, refletiremos sobre a forma de desenvolver cidades e comunidades sustentáveis no contexto das metas do ODS 11 das Nações Unidas.</a:t>
            </a:r>
            <a:endParaRPr lang="bg-BG" sz="2200" dirty="0">
              <a:solidFill>
                <a:schemeClr val="tx1">
                  <a:lumMod val="60000"/>
                  <a:lumOff val="40000"/>
                </a:schemeClr>
              </a:solidFill>
            </a:endParaRPr>
          </a:p>
        </p:txBody>
      </p:sp>
      <p:sp>
        <p:nvSpPr>
          <p:cNvPr id="12" name="Rectangle 11"/>
          <p:cNvSpPr/>
          <p:nvPr/>
        </p:nvSpPr>
        <p:spPr>
          <a:xfrm>
            <a:off x="4480560" y="2132040"/>
            <a:ext cx="6908799" cy="430887"/>
          </a:xfrm>
          <a:prstGeom prst="rect">
            <a:avLst/>
          </a:prstGeom>
        </p:spPr>
        <p:txBody>
          <a:bodyPr wrap="square">
            <a:spAutoFit/>
          </a:bodyPr>
          <a:lstStyle/>
          <a:p>
            <a:pPr algn="just"/>
            <a:r>
              <a:rPr lang="pt-PT" sz="2200" dirty="0">
                <a:solidFill>
                  <a:schemeClr val="bg1"/>
                </a:solidFill>
              </a:rPr>
              <a:t>Como nos demais, é uma missão de todos.</a:t>
            </a:r>
            <a:endParaRPr lang="en-US" sz="2200" dirty="0">
              <a:solidFill>
                <a:schemeClr val="bg1"/>
              </a:solidFill>
            </a:endParaRPr>
          </a:p>
        </p:txBody>
      </p:sp>
      <p:pic>
        <p:nvPicPr>
          <p:cNvPr id="6" name="Elementos multimedia en línea 3" title="Você sabe o que é metabolismo urbano?">
            <a:hlinkClick r:id="" action="ppaction://media"/>
            <a:extLst>
              <a:ext uri="{FF2B5EF4-FFF2-40B4-BE49-F238E27FC236}">
                <a16:creationId xmlns:a16="http://schemas.microsoft.com/office/drawing/2014/main" id="{7FE87AC4-15E3-EB59-8A5B-1A8FDB1A3E94}"/>
              </a:ext>
            </a:extLst>
          </p:cNvPr>
          <p:cNvPicPr>
            <a:picLocks noRot="1" noChangeAspect="1"/>
          </p:cNvPicPr>
          <p:nvPr>
            <a:videoFile r:link="rId1"/>
          </p:nvPr>
        </p:nvPicPr>
        <p:blipFill>
          <a:blip r:embed="rId5"/>
          <a:stretch>
            <a:fillRect/>
          </a:stretch>
        </p:blipFill>
        <p:spPr>
          <a:xfrm>
            <a:off x="6132513" y="2660869"/>
            <a:ext cx="5256846" cy="2970118"/>
          </a:xfrm>
          <a:prstGeom prst="rect">
            <a:avLst/>
          </a:prstGeom>
          <a:effectLst>
            <a:outerShdw blurRad="50800" dist="38100" dir="5400000" algn="t" rotWithShape="0">
              <a:prstClr val="black">
                <a:alpha val="40000"/>
              </a:prstClr>
            </a:outerShdw>
          </a:effectLst>
        </p:spPr>
      </p:pic>
      <p:sp>
        <p:nvSpPr>
          <p:cNvPr id="8" name="CuadroTexto 7">
            <a:extLst>
              <a:ext uri="{FF2B5EF4-FFF2-40B4-BE49-F238E27FC236}">
                <a16:creationId xmlns:a16="http://schemas.microsoft.com/office/drawing/2014/main" id="{7752318E-028F-FA0F-BC81-08D412A20ECA}"/>
              </a:ext>
            </a:extLst>
          </p:cNvPr>
          <p:cNvSpPr txBox="1"/>
          <p:nvPr/>
        </p:nvSpPr>
        <p:spPr>
          <a:xfrm>
            <a:off x="4550751" y="5104932"/>
            <a:ext cx="1581762" cy="523220"/>
          </a:xfrm>
          <a:prstGeom prst="rect">
            <a:avLst/>
          </a:prstGeom>
          <a:noFill/>
        </p:spPr>
        <p:txBody>
          <a:bodyPr wrap="square">
            <a:spAutoFit/>
          </a:bodyPr>
          <a:lstStyle/>
          <a:p>
            <a:pPr algn="r"/>
            <a:r>
              <a:rPr lang="pt-PT" sz="1400" dirty="0">
                <a:hlinkClick r:id="rId6"/>
              </a:rPr>
              <a:t>https://youtu.be/ky_x63U57nA</a:t>
            </a:r>
            <a:r>
              <a:rPr lang="pt-PT" sz="1400" dirty="0"/>
              <a:t> </a:t>
            </a:r>
          </a:p>
        </p:txBody>
      </p:sp>
      <p:pic>
        <p:nvPicPr>
          <p:cNvPr id="10" name="Gráfico 9" descr="Flecha: curva ligera con relleno sólido">
            <a:extLst>
              <a:ext uri="{FF2B5EF4-FFF2-40B4-BE49-F238E27FC236}">
                <a16:creationId xmlns:a16="http://schemas.microsoft.com/office/drawing/2014/main" id="{2A7281D6-C735-C6BE-DFBB-5F49A1BC7C4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688563">
            <a:off x="5381171" y="4535477"/>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99398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ов контейнер 1"/>
          <p:cNvSpPr>
            <a:spLocks noGrp="1"/>
          </p:cNvSpPr>
          <p:nvPr>
            <p:ph type="body" sz="quarter" idx="18"/>
          </p:nvPr>
        </p:nvSpPr>
        <p:spPr>
          <a:xfrm>
            <a:off x="4816010" y="579491"/>
            <a:ext cx="6558167" cy="5648589"/>
          </a:xfrm>
        </p:spPr>
        <p:txBody>
          <a:bodyPr/>
          <a:lstStyle/>
          <a:p>
            <a:pPr marL="0" indent="0" algn="just"/>
            <a:r>
              <a:rPr lang="en-US" b="1" dirty="0" err="1"/>
              <a:t>Produto</a:t>
            </a:r>
            <a:r>
              <a:rPr lang="en-US" b="1" dirty="0"/>
              <a:t> </a:t>
            </a:r>
            <a:r>
              <a:rPr lang="en-US" b="1" dirty="0" err="1"/>
              <a:t>como</a:t>
            </a:r>
            <a:r>
              <a:rPr lang="en-US" b="1" dirty="0"/>
              <a:t> um </a:t>
            </a:r>
            <a:r>
              <a:rPr lang="en-US" b="1" dirty="0" err="1"/>
              <a:t>serviço</a:t>
            </a:r>
            <a:r>
              <a:rPr lang="en-US" b="1" dirty="0"/>
              <a:t> </a:t>
            </a:r>
            <a:r>
              <a:rPr lang="pt-PT" dirty="0"/>
              <a:t>é um modelo de negócio em que o cliente paga por determinadas funções ou desempenho e evita os riscos de propriedade. Os custos totais de propriedade permanecem com o prestador de serviços, sendo as receitas obtidas através de, por exemplo, um contrato de leasing ou de aluguer. </a:t>
            </a:r>
          </a:p>
          <a:p>
            <a:pPr marL="0" indent="0" algn="just"/>
            <a:r>
              <a:rPr lang="en-US" b="1" dirty="0"/>
              <a:t>BENEFÍCIOS</a:t>
            </a:r>
          </a:p>
          <a:p>
            <a:pPr marL="0" indent="0" algn="just"/>
            <a:r>
              <a:rPr lang="en-US" dirty="0"/>
              <a:t> </a:t>
            </a:r>
            <a:r>
              <a:rPr lang="pt-PT" dirty="0"/>
              <a:t>Pagar pelo serviço significa que o cliente não precisa de tratar da manutenção do produto e de pensar no que fazer com o produto no fim da sua vida útil. O prestador de serviços obtém receitas enquanto o cliente utilizar o serviço.</a:t>
            </a:r>
            <a:endParaRPr lang="en-US" dirty="0"/>
          </a:p>
          <a:p>
            <a:pPr marL="0" indent="0" algn="just"/>
            <a:r>
              <a:rPr lang="pt-PT" b="1" i="1" dirty="0"/>
              <a:t>Veja exemplos do que as comunidades fazem nos seguintes diapositivos</a:t>
            </a:r>
            <a:r>
              <a:rPr lang="en-US" b="1" i="1" dirty="0"/>
              <a:t>.</a:t>
            </a:r>
            <a:endParaRPr lang="bg-BG" dirty="0"/>
          </a:p>
          <a:p>
            <a:pPr algn="just"/>
            <a:r>
              <a:rPr lang="en-US" b="1" dirty="0"/>
              <a:t> </a:t>
            </a:r>
            <a:endParaRPr lang="bg-BG" b="1" dirty="0"/>
          </a:p>
          <a:p>
            <a:pPr algn="just"/>
            <a:endParaRPr lang="bg-BG" dirty="0"/>
          </a:p>
          <a:p>
            <a:pPr algn="just"/>
            <a:endParaRPr lang="bg-BG" dirty="0"/>
          </a:p>
        </p:txBody>
      </p:sp>
      <p:sp>
        <p:nvSpPr>
          <p:cNvPr id="6" name="Текстов контейнер 2"/>
          <p:cNvSpPr>
            <a:spLocks noGrp="1"/>
          </p:cNvSpPr>
          <p:nvPr>
            <p:ph type="body" sz="quarter" idx="16"/>
          </p:nvPr>
        </p:nvSpPr>
        <p:spPr>
          <a:xfrm>
            <a:off x="504701" y="330568"/>
            <a:ext cx="3943474" cy="2036712"/>
          </a:xfrm>
        </p:spPr>
        <p:txBody>
          <a:bodyPr/>
          <a:lstStyle/>
          <a:p>
            <a:r>
              <a:rPr lang="pt-PT" dirty="0"/>
              <a:t>O QUE SIGNIFICA PRODUTO COMO SERVIÇO?</a:t>
            </a:r>
            <a:endParaRPr lang="bg-BG"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6"/>
          </p:nvPr>
        </p:nvSpPr>
        <p:spPr>
          <a:xfrm>
            <a:off x="332870" y="236169"/>
            <a:ext cx="10782170" cy="412515"/>
          </a:xfrm>
          <a:prstGeom prst="rect">
            <a:avLst/>
          </a:prstGeom>
        </p:spPr>
        <p:txBody>
          <a:bodyPr/>
          <a:lstStyle/>
          <a:p>
            <a:r>
              <a:rPr lang="en-US" sz="3200" dirty="0"/>
              <a:t>Product as a Service to reduce pollution from fashion industry</a:t>
            </a:r>
          </a:p>
        </p:txBody>
      </p:sp>
      <p:sp>
        <p:nvSpPr>
          <p:cNvPr id="7" name="Rectangle 6"/>
          <p:cNvSpPr/>
          <p:nvPr/>
        </p:nvSpPr>
        <p:spPr>
          <a:xfrm>
            <a:off x="332871" y="826956"/>
            <a:ext cx="6868160" cy="830997"/>
          </a:xfrm>
          <a:prstGeom prst="rect">
            <a:avLst/>
          </a:prstGeom>
        </p:spPr>
        <p:txBody>
          <a:bodyPr wrap="square">
            <a:spAutoFit/>
          </a:bodyPr>
          <a:lstStyle/>
          <a:p>
            <a:r>
              <a:rPr lang="pt-PT" sz="2400" b="1" cap="all" dirty="0">
                <a:solidFill>
                  <a:srgbClr val="4B4B4B"/>
                </a:solidFill>
              </a:rPr>
              <a:t>O vestuário como modelo de serviço</a:t>
            </a:r>
            <a:r>
              <a:rPr lang="en-US" sz="2400" b="1" cap="all" dirty="0">
                <a:solidFill>
                  <a:srgbClr val="4B4B4B"/>
                </a:solidFill>
              </a:rPr>
              <a:t>, </a:t>
            </a:r>
            <a:r>
              <a:rPr lang="en-US" sz="2400" b="1" cap="all" dirty="0" err="1">
                <a:solidFill>
                  <a:srgbClr val="4B4B4B"/>
                </a:solidFill>
              </a:rPr>
              <a:t>vaaterpuu</a:t>
            </a:r>
            <a:r>
              <a:rPr lang="en-US" sz="2400" b="1" cap="all" dirty="0">
                <a:solidFill>
                  <a:srgbClr val="4B4B4B"/>
                </a:solidFill>
              </a:rPr>
              <a:t>, </a:t>
            </a:r>
            <a:r>
              <a:rPr lang="en-US" sz="2400" b="1" cap="all" dirty="0" err="1">
                <a:solidFill>
                  <a:srgbClr val="4B4B4B"/>
                </a:solidFill>
              </a:rPr>
              <a:t>Finlândia</a:t>
            </a:r>
            <a:endParaRPr lang="en-US" sz="2000" b="1" cap="all" dirty="0">
              <a:solidFill>
                <a:srgbClr val="4B4B4B"/>
              </a:solidFill>
            </a:endParaRPr>
          </a:p>
        </p:txBody>
      </p:sp>
      <p:sp>
        <p:nvSpPr>
          <p:cNvPr id="9" name="Rectangle 8"/>
          <p:cNvSpPr/>
          <p:nvPr/>
        </p:nvSpPr>
        <p:spPr>
          <a:xfrm>
            <a:off x="332870" y="1657953"/>
            <a:ext cx="6738490" cy="4247317"/>
          </a:xfrm>
          <a:prstGeom prst="rect">
            <a:avLst/>
          </a:prstGeom>
          <a:solidFill>
            <a:schemeClr val="accent4">
              <a:lumMod val="60000"/>
              <a:lumOff val="40000"/>
            </a:schemeClr>
          </a:solidFill>
        </p:spPr>
        <p:txBody>
          <a:bodyPr wrap="square">
            <a:spAutoFit/>
          </a:bodyPr>
          <a:lstStyle/>
          <a:p>
            <a:pPr algn="just">
              <a:spcBef>
                <a:spcPts val="600"/>
              </a:spcBef>
            </a:pPr>
            <a:r>
              <a:rPr lang="pt-PT" sz="2000" dirty="0">
                <a:solidFill>
                  <a:srgbClr val="000000"/>
                </a:solidFill>
              </a:rPr>
              <a:t>A </a:t>
            </a:r>
            <a:r>
              <a:rPr lang="pt-PT" sz="2000" dirty="0" err="1">
                <a:solidFill>
                  <a:srgbClr val="000000"/>
                </a:solidFill>
              </a:rPr>
              <a:t>Vaatepuu</a:t>
            </a:r>
            <a:r>
              <a:rPr lang="pt-PT" sz="2000" dirty="0">
                <a:solidFill>
                  <a:srgbClr val="000000"/>
                </a:solidFill>
              </a:rPr>
              <a:t>, uma empresa de acabamentos, incentiva as mulheres a investir na qualidade e no empréstimo, em vez de na quantidade e na compra de roupa. </a:t>
            </a:r>
          </a:p>
          <a:p>
            <a:pPr algn="just">
              <a:spcBef>
                <a:spcPts val="600"/>
              </a:spcBef>
            </a:pPr>
            <a:r>
              <a:rPr lang="pt-PT" sz="2000" dirty="0">
                <a:solidFill>
                  <a:srgbClr val="000000"/>
                </a:solidFill>
              </a:rPr>
              <a:t>O aluguer de vestuário da </a:t>
            </a:r>
            <a:r>
              <a:rPr lang="pt-PT" sz="2000" dirty="0" err="1">
                <a:solidFill>
                  <a:srgbClr val="000000"/>
                </a:solidFill>
              </a:rPr>
              <a:t>Vaatepuu</a:t>
            </a:r>
            <a:r>
              <a:rPr lang="pt-PT" sz="2000" dirty="0">
                <a:solidFill>
                  <a:srgbClr val="000000"/>
                </a:solidFill>
              </a:rPr>
              <a:t> pretende criar um limiar mais baixo para experimentar um modelo acabado. Ao aumentar a taxa de utilização das roupas e ao mantê-las em uso o maior tempo possível, a </a:t>
            </a:r>
            <a:r>
              <a:rPr lang="pt-PT" sz="2000" dirty="0" err="1">
                <a:solidFill>
                  <a:srgbClr val="000000"/>
                </a:solidFill>
              </a:rPr>
              <a:t>Vaatepuu</a:t>
            </a:r>
            <a:r>
              <a:rPr lang="pt-PT" sz="2000" dirty="0">
                <a:solidFill>
                  <a:srgbClr val="000000"/>
                </a:solidFill>
              </a:rPr>
              <a:t> oferece uma alternativa sustentável à moda rápida</a:t>
            </a:r>
            <a:r>
              <a:rPr lang="en-US" sz="2000" dirty="0">
                <a:solidFill>
                  <a:srgbClr val="000000"/>
                </a:solidFill>
              </a:rPr>
              <a:t>.</a:t>
            </a:r>
          </a:p>
          <a:p>
            <a:pPr algn="just">
              <a:spcBef>
                <a:spcPts val="600"/>
              </a:spcBef>
            </a:pPr>
            <a:r>
              <a:rPr lang="pt-PT" sz="2000" dirty="0">
                <a:solidFill>
                  <a:srgbClr val="000000"/>
                </a:solidFill>
              </a:rPr>
              <a:t>A roupa circula dentro de uma rede de lojas, o que ajuda a manter o crescente interesse dos clientes no aluguer de roupa. Os membros do aluguer de vestuário podem solicitar o empréstimo de roupas e acessórios durante algumas semanas, após o que podem trocá-los por novos produtos</a:t>
            </a:r>
            <a:r>
              <a:rPr lang="en-US" sz="2000" dirty="0">
                <a:solidFill>
                  <a:srgbClr val="000000"/>
                </a:solidFill>
              </a:rPr>
              <a:t>.</a:t>
            </a:r>
          </a:p>
        </p:txBody>
      </p:sp>
      <p:pic>
        <p:nvPicPr>
          <p:cNvPr id="7172" name="Picture 4" descr="Vaatelainaamo Vaatepuu – muotia ja maailmanparantamista – Pelasta maailma"/>
          <p:cNvPicPr>
            <a:picLocks noGrp="1" noChangeAspect="1" noChangeArrowheads="1"/>
          </p:cNvPicPr>
          <p:nvPr>
            <p:ph type="pic" sz="quarter" idx="10"/>
          </p:nvPr>
        </p:nvPicPr>
        <p:blipFill>
          <a:blip r:embed="rId2"/>
          <a:srcRect l="31197" r="31197"/>
          <a:stretch>
            <a:fillRect/>
          </a:stretch>
        </p:blipFill>
        <p:spPr bwMode="auto">
          <a:xfrm>
            <a:off x="7703233" y="1400483"/>
            <a:ext cx="2444127" cy="4336988"/>
          </a:xfrm>
          <a:prstGeom prst="rect">
            <a:avLst/>
          </a:prstGeom>
          <a:noFill/>
        </p:spPr>
      </p:pic>
      <p:sp>
        <p:nvSpPr>
          <p:cNvPr id="6" name="Rectangle 5"/>
          <p:cNvSpPr/>
          <p:nvPr/>
        </p:nvSpPr>
        <p:spPr>
          <a:xfrm>
            <a:off x="5130587" y="6031044"/>
            <a:ext cx="1676613" cy="307777"/>
          </a:xfrm>
          <a:prstGeom prst="rect">
            <a:avLst/>
          </a:prstGeom>
        </p:spPr>
        <p:txBody>
          <a:bodyPr wrap="none">
            <a:spAutoFit/>
          </a:bodyPr>
          <a:lstStyle/>
          <a:p>
            <a:r>
              <a:rPr lang="en-US" sz="1400" dirty="0">
                <a:solidFill>
                  <a:srgbClr val="000000"/>
                </a:solidFill>
                <a:hlinkClick r:id="rId3"/>
              </a:rPr>
              <a:t>https://vaatepuu.fi/</a:t>
            </a:r>
            <a:r>
              <a:rPr lang="en-US" sz="1400" dirty="0">
                <a:solidFill>
                  <a:srgbClr val="000000"/>
                </a:solidFill>
              </a:rPr>
              <a:t> </a:t>
            </a:r>
            <a:endParaRPr lang="bg-BG" sz="1400" dirty="0">
              <a:solidFill>
                <a:srgbClr val="000000"/>
              </a:solidFill>
            </a:endParaRPr>
          </a:p>
        </p:txBody>
      </p:sp>
      <p:pic>
        <p:nvPicPr>
          <p:cNvPr id="2" name="Gráfico 1" descr="Flecha: curva ligera con relleno sólido">
            <a:extLst>
              <a:ext uri="{FF2B5EF4-FFF2-40B4-BE49-F238E27FC236}">
                <a16:creationId xmlns:a16="http://schemas.microsoft.com/office/drawing/2014/main" id="{5DFB8691-A480-691D-113E-3A0AE28871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88563">
            <a:off x="4513734" y="5799181"/>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5091418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ов контейнер 1"/>
          <p:cNvSpPr>
            <a:spLocks noGrp="1"/>
          </p:cNvSpPr>
          <p:nvPr>
            <p:ph type="body" sz="quarter" idx="18"/>
          </p:nvPr>
        </p:nvSpPr>
        <p:spPr>
          <a:xfrm>
            <a:off x="4825906" y="1097280"/>
            <a:ext cx="6558167" cy="4634631"/>
          </a:xfrm>
        </p:spPr>
        <p:txBody>
          <a:bodyPr/>
          <a:lstStyle/>
          <a:p>
            <a:pPr marL="0" indent="0" algn="just"/>
            <a:r>
              <a:rPr lang="pt-PT" dirty="0"/>
              <a:t>As plataformas de partilha maximizam a utilização de bens e recursos e prolongam os seus ciclos de vida, utilizando plataformas digitais para aluguer, venda, partilha e reutilização, por exemplo</a:t>
            </a:r>
            <a:r>
              <a:rPr lang="en-US" dirty="0"/>
              <a:t>.</a:t>
            </a:r>
          </a:p>
          <a:p>
            <a:pPr marL="0" indent="0" algn="just"/>
            <a:endParaRPr lang="bg-BG" b="1" dirty="0"/>
          </a:p>
          <a:p>
            <a:pPr marL="0" indent="0" algn="just"/>
            <a:r>
              <a:rPr lang="en-US" b="1" dirty="0"/>
              <a:t>BENEFÍCIOS</a:t>
            </a:r>
            <a:r>
              <a:rPr lang="en-US" dirty="0"/>
              <a:t>	</a:t>
            </a:r>
            <a:r>
              <a:rPr lang="pt-PT" dirty="0"/>
              <a:t> </a:t>
            </a:r>
          </a:p>
          <a:p>
            <a:pPr marL="0" indent="0" algn="just"/>
            <a:r>
              <a:rPr lang="pt-PT" dirty="0"/>
              <a:t>A atividade baseia-se normalmente, por exemplo, em serviços adicionais e em receitas de publicidade. </a:t>
            </a:r>
          </a:p>
          <a:p>
            <a:pPr marL="0" indent="0" algn="just"/>
            <a:r>
              <a:rPr lang="pt-PT" dirty="0"/>
              <a:t>Os utilizadores e consumidores beneficiam de preços baixos e de uma seleção diversificada e flexível</a:t>
            </a:r>
            <a:endParaRPr lang="en-US" dirty="0"/>
          </a:p>
          <a:p>
            <a:pPr algn="just"/>
            <a:r>
              <a:rPr lang="en-US" b="1" dirty="0"/>
              <a:t> </a:t>
            </a:r>
            <a:endParaRPr lang="bg-BG" b="1" dirty="0"/>
          </a:p>
        </p:txBody>
      </p:sp>
      <p:sp>
        <p:nvSpPr>
          <p:cNvPr id="3" name="Текстов контейнер 2"/>
          <p:cNvSpPr>
            <a:spLocks noGrp="1"/>
          </p:cNvSpPr>
          <p:nvPr>
            <p:ph type="body" sz="quarter" idx="16"/>
          </p:nvPr>
        </p:nvSpPr>
        <p:spPr/>
        <p:txBody>
          <a:bodyPr/>
          <a:lstStyle/>
          <a:p>
            <a:r>
              <a:rPr lang="pt-PT" dirty="0"/>
              <a:t>O QUE SÃO PLATAFORMAS DE PARTILHA?</a:t>
            </a:r>
            <a:endParaRPr lang="bg-BG"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6"/>
          </p:nvPr>
        </p:nvSpPr>
        <p:spPr>
          <a:xfrm>
            <a:off x="345439" y="441496"/>
            <a:ext cx="5787073" cy="443293"/>
          </a:xfrm>
          <a:prstGeom prst="rect">
            <a:avLst/>
          </a:prstGeom>
        </p:spPr>
        <p:txBody>
          <a:bodyPr/>
          <a:lstStyle/>
          <a:p>
            <a:r>
              <a:rPr lang="en-US" sz="3200" dirty="0"/>
              <a:t>PLATAFORMAS DE PARTILHA </a:t>
            </a:r>
            <a:r>
              <a:rPr lang="en-US" sz="2400" dirty="0"/>
              <a:t> </a:t>
            </a:r>
          </a:p>
          <a:p>
            <a:r>
              <a:rPr lang="en-US" sz="2400" dirty="0"/>
              <a:t> </a:t>
            </a:r>
          </a:p>
        </p:txBody>
      </p:sp>
      <p:sp>
        <p:nvSpPr>
          <p:cNvPr id="7" name="Rectangle 6"/>
          <p:cNvSpPr/>
          <p:nvPr/>
        </p:nvSpPr>
        <p:spPr>
          <a:xfrm>
            <a:off x="345440" y="958426"/>
            <a:ext cx="7348459" cy="830997"/>
          </a:xfrm>
          <a:prstGeom prst="rect">
            <a:avLst/>
          </a:prstGeom>
        </p:spPr>
        <p:txBody>
          <a:bodyPr wrap="square">
            <a:spAutoFit/>
          </a:bodyPr>
          <a:lstStyle/>
          <a:p>
            <a:r>
              <a:rPr lang="pt-PT" sz="2400" b="1" cap="all" dirty="0">
                <a:solidFill>
                  <a:srgbClr val="4B4B4B"/>
                </a:solidFill>
              </a:rPr>
              <a:t>Caso de negócio Plataforma de partilha de automóveis de veículos elétricos (VE)</a:t>
            </a:r>
            <a:endParaRPr lang="en-US" sz="2400" b="1" cap="all" dirty="0">
              <a:solidFill>
                <a:srgbClr val="4B4B4B"/>
              </a:solidFill>
            </a:endParaRPr>
          </a:p>
        </p:txBody>
      </p:sp>
      <p:sp>
        <p:nvSpPr>
          <p:cNvPr id="9" name="Rectangle 8"/>
          <p:cNvSpPr/>
          <p:nvPr/>
        </p:nvSpPr>
        <p:spPr>
          <a:xfrm>
            <a:off x="345440" y="1887273"/>
            <a:ext cx="6929120" cy="4201150"/>
          </a:xfrm>
          <a:prstGeom prst="rect">
            <a:avLst/>
          </a:prstGeom>
          <a:solidFill>
            <a:srgbClr val="00B0F0"/>
          </a:solidFill>
        </p:spPr>
        <p:txBody>
          <a:bodyPr wrap="square">
            <a:spAutoFit/>
          </a:bodyPr>
          <a:lstStyle/>
          <a:p>
            <a:pPr algn="just">
              <a:spcBef>
                <a:spcPts val="600"/>
              </a:spcBef>
            </a:pPr>
            <a:r>
              <a:rPr lang="pt-PT" dirty="0">
                <a:solidFill>
                  <a:schemeClr val="bg1"/>
                </a:solidFill>
              </a:rPr>
              <a:t>Qualquer carro não está a ser utilizado durante 95% do tempo. Ao mesmo tempo, os veículos elétricos podem ser caros. O Zoom EV ajuda os proprietários a recuperar parte dos custos quando o carro não é utilizado, alugando-o a outras pessoas.</a:t>
            </a:r>
          </a:p>
          <a:p>
            <a:pPr algn="just">
              <a:spcBef>
                <a:spcPts val="600"/>
              </a:spcBef>
            </a:pPr>
            <a:r>
              <a:rPr lang="pt-PT" dirty="0">
                <a:solidFill>
                  <a:schemeClr val="bg1"/>
                </a:solidFill>
              </a:rPr>
              <a:t>O Zoom EV trabalha com as autoridades locais (AL) que têm frotas de automóveis e carrinhas, na sua maioria não utilizadas aos fins-de-semana. </a:t>
            </a:r>
          </a:p>
          <a:p>
            <a:pPr algn="just">
              <a:spcBef>
                <a:spcPts val="600"/>
              </a:spcBef>
            </a:pPr>
            <a:r>
              <a:rPr lang="pt-PT" dirty="0">
                <a:solidFill>
                  <a:schemeClr val="bg1"/>
                </a:solidFill>
              </a:rPr>
              <a:t>O Zoom EV está a estabelecer parcerias com algumas áreas geográficas para permitir que o pessoal alugue a sua frota aos fins-de-semana. Isto ajuda as autoridades locais a atingir os objetivos em matéria de ar limpo, beneficiando simultaneamente o seu pessoal e as comunidades.</a:t>
            </a:r>
          </a:p>
          <a:p>
            <a:pPr algn="just">
              <a:spcBef>
                <a:spcPts val="600"/>
              </a:spcBef>
            </a:pPr>
            <a:r>
              <a:rPr lang="pt-PT" dirty="0">
                <a:solidFill>
                  <a:schemeClr val="bg1"/>
                </a:solidFill>
              </a:rPr>
              <a:t>A Zoom EV também trabalha com o sector privado. Atualmente, está a trabalhar com um serviço de entregas privado para aumentar o número das suas entregas em veículos elétricos.</a:t>
            </a:r>
            <a:endParaRPr lang="bg-BG" dirty="0"/>
          </a:p>
        </p:txBody>
      </p:sp>
      <p:sp>
        <p:nvSpPr>
          <p:cNvPr id="6" name="Rectangle 5"/>
          <p:cNvSpPr/>
          <p:nvPr/>
        </p:nvSpPr>
        <p:spPr>
          <a:xfrm>
            <a:off x="5134364" y="6186273"/>
            <a:ext cx="2241191" cy="307777"/>
          </a:xfrm>
          <a:prstGeom prst="rect">
            <a:avLst/>
          </a:prstGeom>
        </p:spPr>
        <p:txBody>
          <a:bodyPr wrap="none">
            <a:spAutoFit/>
          </a:bodyPr>
          <a:lstStyle/>
          <a:p>
            <a:r>
              <a:rPr lang="en-US" sz="1400" dirty="0">
                <a:solidFill>
                  <a:srgbClr val="4B4B4B"/>
                </a:solidFill>
                <a:hlinkClick r:id="rId2"/>
              </a:rPr>
              <a:t>https://www.zoom-ev.com/</a:t>
            </a:r>
            <a:r>
              <a:rPr lang="en-US" sz="1400" dirty="0">
                <a:solidFill>
                  <a:srgbClr val="4B4B4B"/>
                </a:solidFill>
              </a:rPr>
              <a:t> </a:t>
            </a:r>
            <a:endParaRPr lang="bg-BG" sz="1400" dirty="0">
              <a:solidFill>
                <a:srgbClr val="4B4B4B"/>
              </a:solidFill>
            </a:endParaRPr>
          </a:p>
        </p:txBody>
      </p:sp>
      <p:pic>
        <p:nvPicPr>
          <p:cNvPr id="39940" name="Picture 4" descr="Zoom EV - Crunchbase Company Profile &amp; Funding"/>
          <p:cNvPicPr>
            <a:picLocks noGrp="1" noChangeAspect="1" noChangeArrowheads="1"/>
          </p:cNvPicPr>
          <p:nvPr>
            <p:ph type="pic" sz="quarter" idx="10"/>
          </p:nvPr>
        </p:nvPicPr>
        <p:blipFill>
          <a:blip r:embed="rId3"/>
          <a:srcRect l="21816" r="21816"/>
          <a:stretch>
            <a:fillRect/>
          </a:stretch>
        </p:blipFill>
        <p:spPr bwMode="auto">
          <a:prstGeom prst="rect">
            <a:avLst/>
          </a:prstGeom>
          <a:noFill/>
        </p:spPr>
      </p:pic>
      <p:pic>
        <p:nvPicPr>
          <p:cNvPr id="2" name="Gráfico 1" descr="Flecha: curva ligera con relleno sólido">
            <a:extLst>
              <a:ext uri="{FF2B5EF4-FFF2-40B4-BE49-F238E27FC236}">
                <a16:creationId xmlns:a16="http://schemas.microsoft.com/office/drawing/2014/main" id="{1BE469C9-28E9-DC17-CD4C-5C4AEDDE3F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88563">
            <a:off x="4513732" y="5919477"/>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5091418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s://spark.bg/wp-content/uploads/2019/02/hand-650x737px-27.FEB_.2019.png"/>
          <p:cNvPicPr>
            <a:picLocks noChangeAspect="1" noChangeArrowheads="1"/>
          </p:cNvPicPr>
          <p:nvPr/>
        </p:nvPicPr>
        <p:blipFill>
          <a:blip r:embed="rId2"/>
          <a:srcRect/>
          <a:stretch>
            <a:fillRect/>
          </a:stretch>
        </p:blipFill>
        <p:spPr bwMode="auto">
          <a:xfrm>
            <a:off x="1294131" y="3471387"/>
            <a:ext cx="2986836" cy="3386613"/>
          </a:xfrm>
          <a:prstGeom prst="rect">
            <a:avLst/>
          </a:prstGeom>
          <a:noFill/>
        </p:spPr>
      </p:pic>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335281" y="441368"/>
            <a:ext cx="3749040" cy="1986872"/>
          </a:xfrm>
          <a:prstGeom prst="rect">
            <a:avLst/>
          </a:prstGeom>
        </p:spPr>
        <p:txBody>
          <a:bodyPr/>
          <a:lstStyle/>
          <a:p>
            <a:r>
              <a:rPr lang="en-US" sz="3000" dirty="0"/>
              <a:t>PLATAFORMAS DE PARTILHA</a:t>
            </a:r>
          </a:p>
          <a:p>
            <a:r>
              <a:rPr lang="pt-PT" sz="2400" dirty="0">
                <a:solidFill>
                  <a:srgbClr val="EB7339"/>
                </a:solidFill>
              </a:rPr>
              <a:t>REDUZIR AS EMISSÕES DE CO2 E A POLUIÇÃO ATMOSFÉRICA PROVENIENTES DOS TRANSPORTES NAS CIDADES</a:t>
            </a:r>
            <a:endParaRPr lang="en-US" sz="2400" dirty="0">
              <a:solidFill>
                <a:srgbClr val="EB7339"/>
              </a:solidFill>
            </a:endParaRPr>
          </a:p>
        </p:txBody>
      </p:sp>
      <p:sp>
        <p:nvSpPr>
          <p:cNvPr id="7" name="Text Placeholder 2">
            <a:extLst>
              <a:ext uri="{FF2B5EF4-FFF2-40B4-BE49-F238E27FC236}">
                <a16:creationId xmlns:a16="http://schemas.microsoft.com/office/drawing/2014/main" id="{E4EDAC37-C3BA-1249-8767-414D489BC914}"/>
              </a:ext>
            </a:extLst>
          </p:cNvPr>
          <p:cNvSpPr txBox="1">
            <a:spLocks/>
          </p:cNvSpPr>
          <p:nvPr/>
        </p:nvSpPr>
        <p:spPr>
          <a:xfrm>
            <a:off x="4744719" y="1422400"/>
            <a:ext cx="6664961" cy="4521201"/>
          </a:xfrm>
          <a:prstGeom prst="rect">
            <a:avLst/>
          </a:prstGeom>
          <a:noFill/>
        </p:spPr>
        <p:txBody>
          <a:bodyPr/>
          <a:lstStyle/>
          <a:p>
            <a:pPr lvl="0" indent="-228600">
              <a:lnSpc>
                <a:spcPct val="90000"/>
              </a:lnSpc>
              <a:spcBef>
                <a:spcPts val="1000"/>
              </a:spcBef>
            </a:pPr>
            <a:r>
              <a:rPr lang="pt-PT" sz="2000" dirty="0">
                <a:solidFill>
                  <a:srgbClr val="354F92"/>
                </a:solidFill>
              </a:rPr>
              <a:t>O tráfego intenso é uma das principais fontes de emissão e contribui em 40% para a poluição atmosférica no município de Sófia. A eletrificação da frota oferece um potencial de redução das emissões, especialmente no que diz respeito aos </a:t>
            </a:r>
            <a:r>
              <a:rPr lang="pt-PT" sz="2000" dirty="0" err="1">
                <a:solidFill>
                  <a:srgbClr val="354F92"/>
                </a:solidFill>
              </a:rPr>
              <a:t>NOx</a:t>
            </a:r>
            <a:r>
              <a:rPr lang="pt-PT" sz="2000" dirty="0">
                <a:solidFill>
                  <a:srgbClr val="354F92"/>
                </a:solidFill>
              </a:rPr>
              <a:t> e ao CO. Para melhorar a qualidade do ar urbano, é necessária uma introdução significativa de veículos elétricos (26-40%) em todas as categorias de veículos.</a:t>
            </a:r>
          </a:p>
          <a:p>
            <a:pPr lvl="0" indent="-228600">
              <a:lnSpc>
                <a:spcPct val="90000"/>
              </a:lnSpc>
              <a:spcBef>
                <a:spcPts val="1000"/>
              </a:spcBef>
            </a:pPr>
            <a:r>
              <a:rPr lang="pt-PT" sz="2000" dirty="0">
                <a:solidFill>
                  <a:srgbClr val="354F92"/>
                </a:solidFill>
              </a:rPr>
              <a:t>O SPARK oferece um serviço de nova geração que permite aos consumidores encontrar e alugar um veículo elétrico, quer seja por 15 minutos ou por alguns dias. Depois de utilizar o serviço, o carro é deixado numa das áreas </a:t>
            </a:r>
            <a:r>
              <a:rPr lang="pt-PT" sz="2000" dirty="0" err="1">
                <a:solidFill>
                  <a:srgbClr val="354F92"/>
                </a:solidFill>
              </a:rPr>
              <a:t>Spark</a:t>
            </a:r>
            <a:r>
              <a:rPr lang="pt-PT" sz="2000" dirty="0">
                <a:solidFill>
                  <a:srgbClr val="354F92"/>
                </a:solidFill>
              </a:rPr>
              <a:t> designadas em Sófia, incluindo a parte central da cidade, que é gratuita para carros elétricos. A aplicação móvel permite o acesso aos veículos elétricos.</a:t>
            </a:r>
          </a:p>
          <a:p>
            <a:pPr lvl="0" indent="-228600">
              <a:lnSpc>
                <a:spcPct val="90000"/>
              </a:lnSpc>
              <a:spcBef>
                <a:spcPts val="1000"/>
              </a:spcBef>
            </a:pPr>
            <a:r>
              <a:rPr lang="pt-PT" sz="2000" dirty="0">
                <a:solidFill>
                  <a:srgbClr val="354F92"/>
                </a:solidFill>
              </a:rPr>
              <a:t>As principais partes interessadas envolvidas são o Município de Sófia, a sociedade civil e as empresas.</a:t>
            </a:r>
            <a:endParaRPr kumimoji="0" lang="en-US" sz="2000" b="0" i="0" u="none" strike="noStrike" kern="1200" cap="none" spc="0" normalizeH="0" baseline="0" noProof="0" dirty="0">
              <a:ln>
                <a:noFill/>
              </a:ln>
              <a:solidFill>
                <a:srgbClr val="354F92"/>
              </a:solidFill>
              <a:effectLst/>
              <a:uLnTx/>
              <a:uFillTx/>
              <a:latin typeface="+mn-lt"/>
              <a:ea typeface="+mn-ea"/>
              <a:cs typeface="+mn-cs"/>
            </a:endParaRPr>
          </a:p>
        </p:txBody>
      </p:sp>
      <p:sp>
        <p:nvSpPr>
          <p:cNvPr id="12"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4744719" y="731520"/>
            <a:ext cx="6664961" cy="579120"/>
          </a:xfrm>
          <a:prstGeom prst="rect">
            <a:avLst/>
          </a:prstGeom>
          <a:solidFill>
            <a:schemeClr val="bg2">
              <a:lumMod val="75000"/>
            </a:schemeClr>
          </a:solidFill>
        </p:spPr>
        <p:txBody>
          <a:bodyPr/>
          <a:lstStyle/>
          <a:p>
            <a:pPr marL="0" indent="0">
              <a:lnSpc>
                <a:spcPct val="100000"/>
              </a:lnSpc>
              <a:spcBef>
                <a:spcPts val="0"/>
              </a:spcBef>
            </a:pPr>
            <a:r>
              <a:rPr lang="pt-PT" b="1" cap="all" dirty="0"/>
              <a:t>Mobilidade urbana com SPARK, Bulgária</a:t>
            </a:r>
            <a:endParaRPr lang="en-US" b="1" cap="all" dirty="0"/>
          </a:p>
        </p:txBody>
      </p:sp>
    </p:spTree>
    <p:extLst>
      <p:ext uri="{BB962C8B-B14F-4D97-AF65-F5344CB8AC3E}">
        <p14:creationId xmlns:p14="http://schemas.microsoft.com/office/powerpoint/2010/main" val="36002112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E4EDAC37-C3BA-1249-8767-414D489BC914}"/>
              </a:ext>
            </a:extLst>
          </p:cNvPr>
          <p:cNvSpPr txBox="1">
            <a:spLocks/>
          </p:cNvSpPr>
          <p:nvPr/>
        </p:nvSpPr>
        <p:spPr>
          <a:xfrm>
            <a:off x="4947919" y="721895"/>
            <a:ext cx="6258561" cy="4764505"/>
          </a:xfrm>
          <a:prstGeom prst="rect">
            <a:avLst/>
          </a:prstGeom>
          <a:noFill/>
        </p:spPr>
        <p:txBody>
          <a:bodyPr/>
          <a:lstStyle/>
          <a:p>
            <a:pPr lvl="0" indent="-228600" algn="just">
              <a:lnSpc>
                <a:spcPct val="90000"/>
              </a:lnSpc>
              <a:spcBef>
                <a:spcPts val="1000"/>
              </a:spcBef>
            </a:pPr>
            <a:r>
              <a:rPr lang="pt-PT" sz="2400" dirty="0">
                <a:solidFill>
                  <a:srgbClr val="354F92"/>
                </a:solidFill>
              </a:rPr>
              <a:t>A SPARK é a primeira empresa de aluguer e partilha de automóveis totalmente equipada com veículos elétricos, oferecendo soluções ambientais acessíveis para se deslocar em Sófia. </a:t>
            </a:r>
          </a:p>
          <a:p>
            <a:pPr lvl="0" indent="-228600" algn="just">
              <a:lnSpc>
                <a:spcPct val="90000"/>
              </a:lnSpc>
              <a:spcBef>
                <a:spcPts val="1000"/>
              </a:spcBef>
            </a:pPr>
            <a:r>
              <a:rPr lang="pt-PT" sz="2400" dirty="0">
                <a:solidFill>
                  <a:srgbClr val="354F92"/>
                </a:solidFill>
              </a:rPr>
              <a:t>A utilização do SPARK é cobrada ao minuto, o que permite ao cliente gerir tanto a sua viagem como as suas despesas. A SPARK inclui também uma vasta rede de postos de carregamento em Sófia.</a:t>
            </a:r>
          </a:p>
          <a:p>
            <a:pPr lvl="0" indent="-228600" algn="just">
              <a:lnSpc>
                <a:spcPct val="90000"/>
              </a:lnSpc>
              <a:spcBef>
                <a:spcPts val="1000"/>
              </a:spcBef>
            </a:pPr>
            <a:r>
              <a:rPr lang="pt-PT" sz="2400" dirty="0">
                <a:solidFill>
                  <a:srgbClr val="354F92"/>
                </a:solidFill>
              </a:rPr>
              <a:t>Atualmente, a empresa tem cerca de 500 carros. O número de clientes está a crescer exponencialmente e, no primeiro semestre de 2020, contará com mais de 20 000 clientes.</a:t>
            </a:r>
            <a:endParaRPr lang="en-US" sz="2400" dirty="0">
              <a:solidFill>
                <a:srgbClr val="354F92"/>
              </a:solidFill>
            </a:endParaRPr>
          </a:p>
        </p:txBody>
      </p:sp>
      <p:sp>
        <p:nvSpPr>
          <p:cNvPr id="12"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330517" y="1497054"/>
            <a:ext cx="3810000" cy="368854"/>
          </a:xfrm>
          <a:prstGeom prst="rect">
            <a:avLst/>
          </a:prstGeom>
          <a:solidFill>
            <a:schemeClr val="bg2">
              <a:lumMod val="75000"/>
            </a:schemeClr>
          </a:solidFill>
        </p:spPr>
        <p:txBody>
          <a:bodyPr/>
          <a:lstStyle/>
          <a:p>
            <a:pPr marL="0" indent="0" algn="ctr">
              <a:lnSpc>
                <a:spcPct val="100000"/>
              </a:lnSpc>
              <a:spcBef>
                <a:spcPts val="0"/>
              </a:spcBef>
            </a:pPr>
            <a:r>
              <a:rPr lang="en-US" b="1" cap="all" dirty="0"/>
              <a:t>City mobility with SPARK</a:t>
            </a:r>
            <a:endParaRPr lang="en-US" i="1" dirty="0"/>
          </a:p>
        </p:txBody>
      </p:sp>
      <p:pic>
        <p:nvPicPr>
          <p:cNvPr id="38914" name="Picture 2" descr="https://spark.bg/wp-content/uploads/2017/10/UP_elektromobiliai-1-864x437px.jpg"/>
          <p:cNvPicPr>
            <a:picLocks noChangeAspect="1" noChangeArrowheads="1"/>
          </p:cNvPicPr>
          <p:nvPr/>
        </p:nvPicPr>
        <p:blipFill>
          <a:blip r:embed="rId2"/>
          <a:srcRect/>
          <a:stretch>
            <a:fillRect/>
          </a:stretch>
        </p:blipFill>
        <p:spPr bwMode="auto">
          <a:xfrm>
            <a:off x="0" y="2099815"/>
            <a:ext cx="4490084" cy="2271027"/>
          </a:xfrm>
          <a:prstGeom prst="rect">
            <a:avLst/>
          </a:prstGeom>
          <a:noFill/>
        </p:spPr>
      </p:pic>
      <p:sp>
        <p:nvSpPr>
          <p:cNvPr id="5" name="Text Placeholder 3">
            <a:extLst>
              <a:ext uri="{FF2B5EF4-FFF2-40B4-BE49-F238E27FC236}">
                <a16:creationId xmlns:a16="http://schemas.microsoft.com/office/drawing/2014/main" id="{BF93008B-AED5-B5E9-DEDF-60334A8C3B85}"/>
              </a:ext>
            </a:extLst>
          </p:cNvPr>
          <p:cNvSpPr>
            <a:spLocks noGrp="1"/>
          </p:cNvSpPr>
          <p:nvPr>
            <p:ph type="body" sz="quarter" idx="16"/>
          </p:nvPr>
        </p:nvSpPr>
        <p:spPr>
          <a:xfrm>
            <a:off x="335281" y="441368"/>
            <a:ext cx="3749040" cy="930232"/>
          </a:xfrm>
          <a:prstGeom prst="rect">
            <a:avLst/>
          </a:prstGeom>
        </p:spPr>
        <p:txBody>
          <a:bodyPr/>
          <a:lstStyle/>
          <a:p>
            <a:r>
              <a:rPr lang="en-US" sz="3000" dirty="0"/>
              <a:t>PLATAFORMAS DE PARTILHA</a:t>
            </a:r>
          </a:p>
        </p:txBody>
      </p:sp>
      <p:sp>
        <p:nvSpPr>
          <p:cNvPr id="8" name="CuadroTexto 7">
            <a:extLst>
              <a:ext uri="{FF2B5EF4-FFF2-40B4-BE49-F238E27FC236}">
                <a16:creationId xmlns:a16="http://schemas.microsoft.com/office/drawing/2014/main" id="{AE8C7B80-3530-DE7B-1D2E-8CDEF8896042}"/>
              </a:ext>
            </a:extLst>
          </p:cNvPr>
          <p:cNvSpPr txBox="1"/>
          <p:nvPr/>
        </p:nvSpPr>
        <p:spPr>
          <a:xfrm>
            <a:off x="8839200" y="5664680"/>
            <a:ext cx="2367280" cy="286232"/>
          </a:xfrm>
          <a:prstGeom prst="rect">
            <a:avLst/>
          </a:prstGeom>
          <a:noFill/>
        </p:spPr>
        <p:txBody>
          <a:bodyPr wrap="square">
            <a:spAutoFit/>
          </a:bodyPr>
          <a:lstStyle/>
          <a:p>
            <a:pPr lvl="0" indent="-228600">
              <a:lnSpc>
                <a:spcPct val="90000"/>
              </a:lnSpc>
              <a:spcBef>
                <a:spcPts val="1000"/>
              </a:spcBef>
            </a:pPr>
            <a:r>
              <a:rPr lang="en-US" sz="1400" dirty="0">
                <a:solidFill>
                  <a:srgbClr val="354F92"/>
                </a:solidFill>
                <a:hlinkClick r:id="rId3"/>
              </a:rPr>
              <a:t>https://spark.bg/</a:t>
            </a:r>
            <a:r>
              <a:rPr lang="en-US" sz="1400" dirty="0">
                <a:solidFill>
                  <a:srgbClr val="354F92"/>
                </a:solidFill>
              </a:rPr>
              <a:t> </a:t>
            </a:r>
          </a:p>
        </p:txBody>
      </p:sp>
      <p:pic>
        <p:nvPicPr>
          <p:cNvPr id="9" name="Gráfico 8" descr="Flecha: curva ligera con relleno sólido">
            <a:extLst>
              <a:ext uri="{FF2B5EF4-FFF2-40B4-BE49-F238E27FC236}">
                <a16:creationId xmlns:a16="http://schemas.microsoft.com/office/drawing/2014/main" id="{744FD7EA-0139-7FAF-F0A2-A0924BD193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88563">
            <a:off x="8211973" y="5384764"/>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6002112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E4EDAC37-C3BA-1249-8767-414D489BC914}"/>
              </a:ext>
            </a:extLst>
          </p:cNvPr>
          <p:cNvSpPr txBox="1">
            <a:spLocks/>
          </p:cNvSpPr>
          <p:nvPr/>
        </p:nvSpPr>
        <p:spPr>
          <a:xfrm>
            <a:off x="4785360" y="836097"/>
            <a:ext cx="6573520" cy="5130800"/>
          </a:xfrm>
          <a:prstGeom prst="rect">
            <a:avLst/>
          </a:prstGeom>
          <a:noFill/>
        </p:spPr>
        <p:txBody>
          <a:bodyPr/>
          <a:lstStyle/>
          <a:p>
            <a:pPr indent="-228600" algn="just">
              <a:lnSpc>
                <a:spcPct val="90000"/>
              </a:lnSpc>
              <a:spcBef>
                <a:spcPts val="1000"/>
              </a:spcBef>
            </a:pPr>
            <a:r>
              <a:rPr lang="pt-PT" sz="2000" dirty="0">
                <a:solidFill>
                  <a:srgbClr val="354F92"/>
                </a:solidFill>
              </a:rPr>
              <a:t>O sistema de aluguer de bicicletas, ou as chamadas "</a:t>
            </a:r>
            <a:r>
              <a:rPr lang="pt-PT" sz="2000" dirty="0" err="1">
                <a:solidFill>
                  <a:srgbClr val="354F92"/>
                </a:solidFill>
              </a:rPr>
              <a:t>Shared</a:t>
            </a:r>
            <a:r>
              <a:rPr lang="pt-PT" sz="2000" dirty="0">
                <a:solidFill>
                  <a:srgbClr val="354F92"/>
                </a:solidFill>
              </a:rPr>
              <a:t> </a:t>
            </a:r>
            <a:r>
              <a:rPr lang="pt-PT" sz="2000" dirty="0" err="1">
                <a:solidFill>
                  <a:srgbClr val="354F92"/>
                </a:solidFill>
              </a:rPr>
              <a:t>bikes</a:t>
            </a:r>
            <a:r>
              <a:rPr lang="pt-PT" sz="2000" dirty="0">
                <a:solidFill>
                  <a:srgbClr val="354F92"/>
                </a:solidFill>
              </a:rPr>
              <a:t>", funciona através da aplicação - Nula </a:t>
            </a:r>
            <a:r>
              <a:rPr lang="pt-PT" sz="2000" dirty="0" err="1">
                <a:solidFill>
                  <a:srgbClr val="354F92"/>
                </a:solidFill>
              </a:rPr>
              <a:t>Bike</a:t>
            </a:r>
            <a:r>
              <a:rPr lang="pt-PT" sz="2000" dirty="0">
                <a:solidFill>
                  <a:srgbClr val="354F92"/>
                </a:solidFill>
              </a:rPr>
              <a:t>. As bicicletas alugadas não podem ser deixadas em qualquer lugar, mas apenas nas estações indicadas na aplicação. Os locais de "estacionamento de bicicletas" fazem parte das infraestruturas municipais. Nula </a:t>
            </a:r>
            <a:r>
              <a:rPr lang="pt-PT" sz="2000" dirty="0" err="1">
                <a:solidFill>
                  <a:srgbClr val="354F92"/>
                </a:solidFill>
              </a:rPr>
              <a:t>Bike</a:t>
            </a:r>
            <a:r>
              <a:rPr lang="pt-PT" sz="2000" dirty="0">
                <a:solidFill>
                  <a:srgbClr val="354F92"/>
                </a:solidFill>
              </a:rPr>
              <a:t> assinou um memorando com a Green Sofia, que faz parte do município de Sófia. O município planeia criar mais "espaços verdes" junto às paragens de transportes públicos. Cada bicicleta tem um GPS, bem como cadeados para a prender. </a:t>
            </a:r>
          </a:p>
          <a:p>
            <a:pPr indent="-228600" algn="just">
              <a:lnSpc>
                <a:spcPct val="90000"/>
              </a:lnSpc>
              <a:spcBef>
                <a:spcPts val="1000"/>
              </a:spcBef>
            </a:pPr>
            <a:r>
              <a:rPr lang="pt-PT" sz="2000" dirty="0">
                <a:solidFill>
                  <a:srgbClr val="354F92"/>
                </a:solidFill>
              </a:rPr>
              <a:t>As bicicletas </a:t>
            </a:r>
            <a:r>
              <a:rPr lang="pt-PT" sz="2000" dirty="0" err="1">
                <a:solidFill>
                  <a:srgbClr val="354F92"/>
                </a:solidFill>
              </a:rPr>
              <a:t>Nulа</a:t>
            </a:r>
            <a:r>
              <a:rPr lang="pt-PT" sz="2000" dirty="0">
                <a:solidFill>
                  <a:srgbClr val="354F92"/>
                </a:solidFill>
              </a:rPr>
              <a:t> </a:t>
            </a:r>
            <a:r>
              <a:rPr lang="pt-PT" sz="2000" dirty="0" err="1">
                <a:solidFill>
                  <a:srgbClr val="354F92"/>
                </a:solidFill>
              </a:rPr>
              <a:t>Віkе</a:t>
            </a:r>
            <a:r>
              <a:rPr lang="pt-PT" sz="2000" dirty="0">
                <a:solidFill>
                  <a:srgbClr val="354F92"/>
                </a:solidFill>
              </a:rPr>
              <a:t> são bicicletas antigas renovadas e cumprem todos os requisitos técnicos e de segurança para serem utilizadas. A motivação por detrás da iniciativa da empresa é a sua filosofia de emissões zero através da redução da produção de novas bicicletas, mas dando uma segunda oportunidade às já existentes. Uma bicicleta Nula </a:t>
            </a:r>
            <a:r>
              <a:rPr lang="pt-PT" sz="2000" dirty="0" err="1">
                <a:solidFill>
                  <a:srgbClr val="354F92"/>
                </a:solidFill>
              </a:rPr>
              <a:t>Bike</a:t>
            </a:r>
            <a:r>
              <a:rPr lang="pt-PT" sz="2000" dirty="0">
                <a:solidFill>
                  <a:srgbClr val="354F92"/>
                </a:solidFill>
              </a:rPr>
              <a:t> pode ser alugada através da aplicação da empresa e o pagamento é feito por cartão</a:t>
            </a:r>
            <a:r>
              <a:rPr lang="en-US" sz="2000" dirty="0">
                <a:solidFill>
                  <a:srgbClr val="354F92"/>
                </a:solidFill>
              </a:rPr>
              <a:t>.  </a:t>
            </a:r>
            <a:endParaRPr lang="bg-BG" sz="2000" b="1" i="1" dirty="0">
              <a:solidFill>
                <a:srgbClr val="354F92"/>
              </a:solidFill>
            </a:endParaRPr>
          </a:p>
        </p:txBody>
      </p:sp>
      <p:sp>
        <p:nvSpPr>
          <p:cNvPr id="12"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335281" y="1411820"/>
            <a:ext cx="3830319" cy="1521880"/>
          </a:xfrm>
          <a:prstGeom prst="rect">
            <a:avLst/>
          </a:prstGeom>
          <a:solidFill>
            <a:schemeClr val="bg2">
              <a:lumMod val="75000"/>
            </a:schemeClr>
          </a:solidFill>
        </p:spPr>
        <p:txBody>
          <a:bodyPr/>
          <a:lstStyle/>
          <a:p>
            <a:pPr marL="0" indent="0">
              <a:lnSpc>
                <a:spcPct val="100000"/>
              </a:lnSpc>
              <a:spcBef>
                <a:spcPts val="0"/>
              </a:spcBef>
            </a:pPr>
            <a:r>
              <a:rPr lang="en-US" b="1" cap="all" dirty="0"/>
              <a:t>Nula Bikes – </a:t>
            </a:r>
            <a:r>
              <a:rPr lang="pt-PT" b="1" cap="all" dirty="0"/>
              <a:t>Aplicação móvel para partilha de bicicletas em sofia, </a:t>
            </a:r>
            <a:r>
              <a:rPr lang="pt-PT" b="1" cap="all" dirty="0" err="1"/>
              <a:t>bulgária</a:t>
            </a:r>
            <a:r>
              <a:rPr lang="pt-PT" b="1" cap="all" dirty="0"/>
              <a:t> </a:t>
            </a:r>
            <a:endParaRPr lang="en-US" b="1" cap="all" dirty="0"/>
          </a:p>
          <a:p>
            <a:pPr marL="0" indent="0">
              <a:lnSpc>
                <a:spcPct val="100000"/>
              </a:lnSpc>
              <a:spcBef>
                <a:spcPts val="0"/>
              </a:spcBef>
            </a:pPr>
            <a:endParaRPr lang="en-US" b="1" cap="all" dirty="0"/>
          </a:p>
          <a:p>
            <a:pPr marL="0" indent="0">
              <a:lnSpc>
                <a:spcPct val="100000"/>
              </a:lnSpc>
              <a:spcBef>
                <a:spcPts val="0"/>
              </a:spcBef>
            </a:pPr>
            <a:endParaRPr lang="en-US" i="1" cap="all" dirty="0"/>
          </a:p>
          <a:p>
            <a:pPr marL="0" indent="0">
              <a:lnSpc>
                <a:spcPct val="100000"/>
              </a:lnSpc>
              <a:spcBef>
                <a:spcPts val="0"/>
              </a:spcBef>
            </a:pPr>
            <a:endParaRPr lang="bg-BG" b="1" cap="all" dirty="0"/>
          </a:p>
        </p:txBody>
      </p:sp>
      <p:pic>
        <p:nvPicPr>
          <p:cNvPr id="3083" name="Picture 11" descr="Няма налично описание на снимката."/>
          <p:cNvPicPr>
            <a:picLocks noChangeAspect="1" noChangeArrowheads="1"/>
          </p:cNvPicPr>
          <p:nvPr/>
        </p:nvPicPr>
        <p:blipFill>
          <a:blip r:embed="rId2"/>
          <a:srcRect/>
          <a:stretch>
            <a:fillRect/>
          </a:stretch>
        </p:blipFill>
        <p:spPr bwMode="auto">
          <a:xfrm>
            <a:off x="335281" y="3066988"/>
            <a:ext cx="3830319" cy="1892721"/>
          </a:xfrm>
          <a:prstGeom prst="rect">
            <a:avLst/>
          </a:prstGeom>
          <a:noFill/>
        </p:spPr>
      </p:pic>
      <p:sp>
        <p:nvSpPr>
          <p:cNvPr id="5" name="Text Placeholder 3">
            <a:extLst>
              <a:ext uri="{FF2B5EF4-FFF2-40B4-BE49-F238E27FC236}">
                <a16:creationId xmlns:a16="http://schemas.microsoft.com/office/drawing/2014/main" id="{A233E33E-1BCF-5243-549B-9ADD65BE370B}"/>
              </a:ext>
            </a:extLst>
          </p:cNvPr>
          <p:cNvSpPr>
            <a:spLocks noGrp="1"/>
          </p:cNvSpPr>
          <p:nvPr>
            <p:ph type="body" sz="quarter" idx="16"/>
          </p:nvPr>
        </p:nvSpPr>
        <p:spPr>
          <a:xfrm>
            <a:off x="335281" y="441368"/>
            <a:ext cx="3749040" cy="930232"/>
          </a:xfrm>
          <a:prstGeom prst="rect">
            <a:avLst/>
          </a:prstGeom>
        </p:spPr>
        <p:txBody>
          <a:bodyPr/>
          <a:lstStyle/>
          <a:p>
            <a:r>
              <a:rPr lang="en-US" sz="3000" dirty="0"/>
              <a:t>PLATAFORMAS DE PARTILHA</a:t>
            </a:r>
          </a:p>
        </p:txBody>
      </p:sp>
      <p:sp>
        <p:nvSpPr>
          <p:cNvPr id="8" name="CuadroTexto 7">
            <a:extLst>
              <a:ext uri="{FF2B5EF4-FFF2-40B4-BE49-F238E27FC236}">
                <a16:creationId xmlns:a16="http://schemas.microsoft.com/office/drawing/2014/main" id="{6E14606B-8482-FFCD-0429-A17DBF420332}"/>
              </a:ext>
            </a:extLst>
          </p:cNvPr>
          <p:cNvSpPr txBox="1"/>
          <p:nvPr/>
        </p:nvSpPr>
        <p:spPr>
          <a:xfrm>
            <a:off x="965200" y="5138403"/>
            <a:ext cx="1757680" cy="307777"/>
          </a:xfrm>
          <a:prstGeom prst="rect">
            <a:avLst/>
          </a:prstGeom>
          <a:noFill/>
        </p:spPr>
        <p:txBody>
          <a:bodyPr wrap="square">
            <a:spAutoFit/>
          </a:bodyPr>
          <a:lstStyle/>
          <a:p>
            <a:r>
              <a:rPr lang="en-US" sz="1400" dirty="0">
                <a:solidFill>
                  <a:schemeClr val="bg1"/>
                </a:solidFill>
                <a:hlinkClick r:id="rId3">
                  <a:extLst>
                    <a:ext uri="{A12FA001-AC4F-418D-AE19-62706E023703}">
                      <ahyp:hlinkClr xmlns:ahyp="http://schemas.microsoft.com/office/drawing/2018/hyperlinkcolor" val="tx"/>
                    </a:ext>
                  </a:extLst>
                </a:hlinkClick>
              </a:rPr>
              <a:t>www.nula.bike</a:t>
            </a:r>
            <a:r>
              <a:rPr lang="en-US" sz="1400" dirty="0">
                <a:solidFill>
                  <a:schemeClr val="bg1"/>
                </a:solidFill>
              </a:rPr>
              <a:t> </a:t>
            </a:r>
            <a:endParaRPr lang="bg-BG" sz="1400" dirty="0">
              <a:solidFill>
                <a:schemeClr val="bg1"/>
              </a:solidFill>
            </a:endParaRPr>
          </a:p>
        </p:txBody>
      </p:sp>
      <p:pic>
        <p:nvPicPr>
          <p:cNvPr id="9" name="Gráfico 8" descr="Flecha: curva ligera con relleno sólido">
            <a:extLst>
              <a:ext uri="{FF2B5EF4-FFF2-40B4-BE49-F238E27FC236}">
                <a16:creationId xmlns:a16="http://schemas.microsoft.com/office/drawing/2014/main" id="{96E3CBF2-CA6D-BA48-3423-6A473D8658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88563">
            <a:off x="284979" y="4913198"/>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6002112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1"/>
          <p:cNvPicPr>
            <a:picLocks noChangeAspect="1"/>
          </p:cNvPicPr>
          <p:nvPr/>
        </p:nvPicPr>
        <p:blipFill rotWithShape="1">
          <a:blip r:embed="rId2"/>
          <a:srcRect l="7888" r="9454"/>
          <a:stretch/>
        </p:blipFill>
        <p:spPr>
          <a:xfrm>
            <a:off x="579061" y="710069"/>
            <a:ext cx="3368530" cy="4075292"/>
          </a:xfrm>
          <a:prstGeom prst="rect">
            <a:avLst/>
          </a:prstGeom>
        </p:spPr>
      </p:pic>
      <p:sp>
        <p:nvSpPr>
          <p:cNvPr id="2" name="Текстов контейнер 1"/>
          <p:cNvSpPr>
            <a:spLocks noGrp="1"/>
          </p:cNvSpPr>
          <p:nvPr>
            <p:ph type="body" sz="quarter" idx="18"/>
          </p:nvPr>
        </p:nvSpPr>
        <p:spPr>
          <a:xfrm>
            <a:off x="4825906" y="710069"/>
            <a:ext cx="6558167" cy="5166427"/>
          </a:xfrm>
        </p:spPr>
        <p:txBody>
          <a:bodyPr/>
          <a:lstStyle/>
          <a:p>
            <a:pPr marL="0" indent="0" algn="just">
              <a:lnSpc>
                <a:spcPct val="100000"/>
              </a:lnSpc>
              <a:spcBef>
                <a:spcPts val="600"/>
              </a:spcBef>
            </a:pPr>
            <a:r>
              <a:rPr lang="en-US" sz="2000" dirty="0"/>
              <a:t> </a:t>
            </a:r>
            <a:r>
              <a:rPr lang="pt-PT" sz="2000" dirty="0"/>
              <a:t>Na secção 3, seguiu diferentes exemplos de como tornar a sua cidade, bairro ou povoação mais sustentável, resiliente e inclusiva.</a:t>
            </a:r>
          </a:p>
          <a:p>
            <a:pPr marL="0" indent="0" algn="just">
              <a:lnSpc>
                <a:spcPct val="100000"/>
              </a:lnSpc>
              <a:spcBef>
                <a:spcPts val="600"/>
              </a:spcBef>
            </a:pPr>
            <a:r>
              <a:rPr lang="pt-PT" sz="2000" dirty="0"/>
              <a:t>Consegue agora pensar em iniciativas, atividades e exemplos semelhantes na sua comunidade?</a:t>
            </a:r>
          </a:p>
          <a:p>
            <a:pPr marL="0" indent="0" algn="just">
              <a:lnSpc>
                <a:spcPct val="100000"/>
              </a:lnSpc>
              <a:spcBef>
                <a:spcPts val="600"/>
              </a:spcBef>
            </a:pPr>
            <a:r>
              <a:rPr lang="pt-PT" sz="2000" dirty="0"/>
              <a:t>Tem projetos de produção de energia renovável?</a:t>
            </a:r>
          </a:p>
          <a:p>
            <a:pPr marL="0" indent="0" algn="just">
              <a:lnSpc>
                <a:spcPct val="100000"/>
              </a:lnSpc>
              <a:spcBef>
                <a:spcPts val="600"/>
              </a:spcBef>
            </a:pPr>
            <a:r>
              <a:rPr lang="pt-PT" sz="2000" dirty="0"/>
              <a:t>Como é que evita a produção de resíduos?</a:t>
            </a:r>
          </a:p>
          <a:p>
            <a:pPr marL="0" indent="0" algn="just">
              <a:lnSpc>
                <a:spcPct val="100000"/>
              </a:lnSpc>
              <a:spcBef>
                <a:spcPts val="600"/>
              </a:spcBef>
            </a:pPr>
            <a:r>
              <a:rPr lang="pt-PT" sz="2000" dirty="0"/>
              <a:t>As autoridades locais da sua área estão dispostas a introduzir regulamentos urbanísticos e de construção que melhorem o tratamento e a reutilização das águas residuais?</a:t>
            </a:r>
            <a:endParaRPr lang="en-US" sz="2000" dirty="0"/>
          </a:p>
          <a:p>
            <a:pPr marL="0" indent="0" algn="just">
              <a:lnSpc>
                <a:spcPct val="100000"/>
              </a:lnSpc>
              <a:spcBef>
                <a:spcPts val="600"/>
              </a:spcBef>
            </a:pPr>
            <a:r>
              <a:rPr lang="pt-PT" sz="2000" dirty="0"/>
              <a:t>Responder às perguntas e a muitas outras ajudá-lo-á a tornar mais claro o seu caminho para um ar mais limpo, menos resíduos, uma povoação resiliente e inclusiva, alcançando assim os objetivos do ODS 11</a:t>
            </a:r>
            <a:r>
              <a:rPr lang="en-US" sz="2000" dirty="0"/>
              <a:t>.</a:t>
            </a:r>
            <a:endParaRPr lang="bg-BG" sz="2000" dirty="0"/>
          </a:p>
          <a:p>
            <a:pPr algn="just"/>
            <a:endParaRPr lang="en-US" dirty="0"/>
          </a:p>
          <a:p>
            <a:pPr algn="just"/>
            <a:endParaRPr lang="en-US" dirty="0"/>
          </a:p>
          <a:p>
            <a:pPr algn="just"/>
            <a:endParaRPr lang="bg-B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95D61C34-AF95-5448-B715-90AADC57BC48}"/>
              </a:ext>
            </a:extLst>
          </p:cNvPr>
          <p:cNvPicPr>
            <a:picLocks noGrp="1" noChangeAspect="1"/>
          </p:cNvPicPr>
          <p:nvPr>
            <p:ph type="pic" sz="quarter" idx="10"/>
          </p:nvPr>
        </p:nvPicPr>
        <p:blipFill>
          <a:blip r:embed="rId3"/>
          <a:srcRect t="5565" b="5565"/>
          <a:stretch>
            <a:fillRect/>
          </a:stretch>
        </p:blipFill>
        <p:spPr>
          <a:xfrm>
            <a:off x="-1" y="2408384"/>
            <a:ext cx="7708195" cy="3396829"/>
          </a:xfrm>
        </p:spPr>
      </p:pic>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a:t>
            </a:r>
            <a:r>
              <a:rPr lang="bg-BG" dirty="0"/>
              <a:t>4</a:t>
            </a:r>
            <a:endParaRPr lang="en-US" dirty="0"/>
          </a:p>
        </p:txBody>
      </p:sp>
      <p:grpSp>
        <p:nvGrpSpPr>
          <p:cNvPr id="2" name="Graphic 2">
            <a:extLst>
              <a:ext uri="{FF2B5EF4-FFF2-40B4-BE49-F238E27FC236}">
                <a16:creationId xmlns:a16="http://schemas.microsoft.com/office/drawing/2014/main" id="{6285D392-116B-5249-8268-8EA084DD11E1}"/>
              </a:ext>
            </a:extLst>
          </p:cNvPr>
          <p:cNvGrpSpPr/>
          <p:nvPr/>
        </p:nvGrpSpPr>
        <p:grpSpPr>
          <a:xfrm rot="16200000">
            <a:off x="-1080012" y="1373752"/>
            <a:ext cx="3833889" cy="1673865"/>
            <a:chOff x="3357879" y="5072538"/>
            <a:chExt cx="593407" cy="259080"/>
          </a:xfrm>
          <a:solidFill>
            <a:srgbClr val="EB7339"/>
          </a:solidFill>
        </p:grpSpPr>
        <p:sp>
          <p:nvSpPr>
            <p:cNvPr id="10" name="Freeform 9">
              <a:extLst>
                <a:ext uri="{FF2B5EF4-FFF2-40B4-BE49-F238E27FC236}">
                  <a16:creationId xmlns:a16="http://schemas.microsoft.com/office/drawing/2014/main" id="{470E5AA0-13F3-7046-97B9-B4D70885B4A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59BABA38-F111-FD47-B780-A81442F31F5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F0607F26-EF08-D444-B0FE-E46E0BA21E6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4" name="Rectangle 13">
            <a:extLst>
              <a:ext uri="{FF2B5EF4-FFF2-40B4-BE49-F238E27FC236}">
                <a16:creationId xmlns:a16="http://schemas.microsoft.com/office/drawing/2014/main" id="{BE59536B-CB14-6A49-9925-C70C0915408D}"/>
              </a:ext>
            </a:extLst>
          </p:cNvPr>
          <p:cNvSpPr/>
          <p:nvPr/>
        </p:nvSpPr>
        <p:spPr>
          <a:xfrm>
            <a:off x="2672081" y="3309653"/>
            <a:ext cx="8621430" cy="1509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5" name="TextBox 14">
            <a:extLst>
              <a:ext uri="{FF2B5EF4-FFF2-40B4-BE49-F238E27FC236}">
                <a16:creationId xmlns:a16="http://schemas.microsoft.com/office/drawing/2014/main" id="{04695EEA-D075-3642-8CB0-45ED61E791B1}"/>
              </a:ext>
            </a:extLst>
          </p:cNvPr>
          <p:cNvSpPr txBox="1"/>
          <p:nvPr/>
        </p:nvSpPr>
        <p:spPr>
          <a:xfrm>
            <a:off x="2753360" y="3467990"/>
            <a:ext cx="9144560" cy="1200329"/>
          </a:xfrm>
          <a:prstGeom prst="rect">
            <a:avLst/>
          </a:prstGeom>
          <a:noFill/>
        </p:spPr>
        <p:txBody>
          <a:bodyPr wrap="square" lIns="91440" tIns="45720" rIns="91440" bIns="45720" rtlCol="0" anchor="t">
            <a:spAutoFit/>
          </a:bodyPr>
          <a:lstStyle/>
          <a:p>
            <a:r>
              <a:rPr lang="pt-PT" sz="3600" b="1" spc="324" dirty="0">
                <a:solidFill>
                  <a:srgbClr val="EB7339"/>
                </a:solidFill>
                <a:latin typeface="Calibri"/>
                <a:cs typeface="Calibri"/>
              </a:rPr>
              <a:t>Instrumentos políticos para o desenvolvimento urbano sustentável</a:t>
            </a:r>
            <a:endParaRPr lang="pt-BR" dirty="0"/>
          </a:p>
        </p:txBody>
      </p:sp>
    </p:spTree>
    <p:extLst>
      <p:ext uri="{BB962C8B-B14F-4D97-AF65-F5344CB8AC3E}">
        <p14:creationId xmlns:p14="http://schemas.microsoft.com/office/powerpoint/2010/main" val="35596366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D1113DF5-8855-344A-A35E-210FCE126EC5}"/>
              </a:ext>
            </a:extLst>
          </p:cNvPr>
          <p:cNvGrpSpPr/>
          <p:nvPr/>
        </p:nvGrpSpPr>
        <p:grpSpPr>
          <a:xfrm rot="16200000">
            <a:off x="-1080130" y="3718662"/>
            <a:ext cx="3833889" cy="1673865"/>
            <a:chOff x="3357879" y="5072538"/>
            <a:chExt cx="593407" cy="259080"/>
          </a:xfrm>
          <a:solidFill>
            <a:srgbClr val="EB7339"/>
          </a:solidFill>
        </p:grpSpPr>
        <p:sp>
          <p:nvSpPr>
            <p:cNvPr id="30" name="Freeform 29">
              <a:extLst>
                <a:ext uri="{FF2B5EF4-FFF2-40B4-BE49-F238E27FC236}">
                  <a16:creationId xmlns:a16="http://schemas.microsoft.com/office/drawing/2014/main" id="{17BD203B-2F81-EC4C-B0F8-DA887FF71D6F}"/>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DB7E437E-1538-5547-A529-BFE0E2D7DEF6}"/>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19CEE37C-9D9F-E04C-A363-0A6202948098}"/>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pic>
        <p:nvPicPr>
          <p:cNvPr id="24582" name="Picture 6" descr="Smart City Framework"/>
          <p:cNvPicPr>
            <a:picLocks noGrp="1" noChangeAspect="1" noChangeArrowheads="1"/>
          </p:cNvPicPr>
          <p:nvPr>
            <p:ph type="pic" sz="quarter" idx="10"/>
          </p:nvPr>
        </p:nvPicPr>
        <p:blipFill>
          <a:blip r:embed="rId3"/>
          <a:srcRect l="16262" r="16262"/>
          <a:stretch>
            <a:fillRect/>
          </a:stretch>
        </p:blipFill>
        <p:spPr bwMode="auto">
          <a:xfrm>
            <a:off x="-1387" y="394252"/>
            <a:ext cx="4107750" cy="6087079"/>
          </a:xfrm>
          <a:prstGeom prst="rect">
            <a:avLst/>
          </a:prstGeom>
          <a:noFill/>
        </p:spPr>
      </p:pic>
      <p:sp>
        <p:nvSpPr>
          <p:cNvPr id="10" name="Rectangle 9"/>
          <p:cNvSpPr/>
          <p:nvPr/>
        </p:nvSpPr>
        <p:spPr>
          <a:xfrm>
            <a:off x="5425441" y="1842830"/>
            <a:ext cx="5852160" cy="1569660"/>
          </a:xfrm>
          <a:prstGeom prst="rect">
            <a:avLst/>
          </a:prstGeom>
        </p:spPr>
        <p:txBody>
          <a:bodyPr wrap="square">
            <a:spAutoFit/>
          </a:bodyPr>
          <a:lstStyle/>
          <a:p>
            <a:r>
              <a:rPr lang="pt-PT" sz="2400" dirty="0">
                <a:solidFill>
                  <a:schemeClr val="tx1">
                    <a:lumMod val="60000"/>
                    <a:lumOff val="40000"/>
                  </a:schemeClr>
                </a:solidFill>
              </a:rPr>
              <a:t>Na nossa secção final, fornecemos ferramentas e modelos úteis para desenvolver o roteiro para o desenvolvimento urbano sustentável.</a:t>
            </a:r>
            <a:endParaRPr lang="bg-BG" sz="2400" dirty="0">
              <a:solidFill>
                <a:schemeClr val="tx1">
                  <a:lumMod val="60000"/>
                  <a:lumOff val="40000"/>
                </a:schemeClr>
              </a:solidFill>
            </a:endParaRPr>
          </a:p>
        </p:txBody>
      </p:sp>
    </p:spTree>
    <p:extLst>
      <p:ext uri="{BB962C8B-B14F-4D97-AF65-F5344CB8AC3E}">
        <p14:creationId xmlns:p14="http://schemas.microsoft.com/office/powerpoint/2010/main" val="3993980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Texto 1">
            <a:extLst>
              <a:ext uri="{FF2B5EF4-FFF2-40B4-BE49-F238E27FC236}">
                <a16:creationId xmlns:a16="http://schemas.microsoft.com/office/drawing/2014/main" id="{C3DBDB17-2CF4-45D7-8202-DE55E9AFC50F}"/>
              </a:ext>
            </a:extLst>
          </p:cNvPr>
          <p:cNvSpPr>
            <a:spLocks noGrp="1"/>
          </p:cNvSpPr>
          <p:nvPr>
            <p:ph type="body" sz="quarter" idx="10"/>
          </p:nvPr>
        </p:nvSpPr>
        <p:spPr>
          <a:xfrm>
            <a:off x="1071512" y="408825"/>
            <a:ext cx="8563898" cy="572053"/>
          </a:xfrm>
        </p:spPr>
        <p:txBody>
          <a:bodyPr/>
          <a:lstStyle/>
          <a:p>
            <a:r>
              <a:rPr lang="pt-PT" dirty="0"/>
              <a:t>Um apelo à ação dos campeões do clima</a:t>
            </a:r>
          </a:p>
        </p:txBody>
      </p:sp>
      <p:sp>
        <p:nvSpPr>
          <p:cNvPr id="6" name="Правоъгълник 5"/>
          <p:cNvSpPr/>
          <p:nvPr/>
        </p:nvSpPr>
        <p:spPr>
          <a:xfrm>
            <a:off x="1071512" y="1021757"/>
            <a:ext cx="10578900" cy="830997"/>
          </a:xfrm>
          <a:prstGeom prst="rect">
            <a:avLst/>
          </a:prstGeom>
        </p:spPr>
        <p:txBody>
          <a:bodyPr wrap="square">
            <a:spAutoFit/>
          </a:bodyPr>
          <a:lstStyle/>
          <a:p>
            <a:r>
              <a:rPr lang="pt-PT" sz="2400" b="1" dirty="0">
                <a:solidFill>
                  <a:srgbClr val="0000FF"/>
                </a:solidFill>
              </a:rPr>
              <a:t>Objetivo de Desenvolvimento Sustentável 11 (ODS 11) - Tornar as cidades e os aglomerados humanos inclusivos, seguros, resilientes e sustentáveis </a:t>
            </a:r>
          </a:p>
        </p:txBody>
      </p:sp>
      <p:pic>
        <p:nvPicPr>
          <p:cNvPr id="5" name="Elementos multimedia en línea 2" title="Sustainable Development Goal 11 - Sustainable Cities and Communities - Tommy Wiedmann">
            <a:hlinkClick r:id="" action="ppaction://media"/>
            <a:extLst>
              <a:ext uri="{FF2B5EF4-FFF2-40B4-BE49-F238E27FC236}">
                <a16:creationId xmlns:a16="http://schemas.microsoft.com/office/drawing/2014/main" id="{D341AD6C-33B2-B9B0-CA26-8DEEF8195245}"/>
              </a:ext>
            </a:extLst>
          </p:cNvPr>
          <p:cNvPicPr>
            <a:picLocks noRot="1" noChangeAspect="1"/>
          </p:cNvPicPr>
          <p:nvPr>
            <a:videoFile r:link="rId1"/>
          </p:nvPr>
        </p:nvPicPr>
        <p:blipFill>
          <a:blip r:embed="rId3"/>
          <a:stretch>
            <a:fillRect/>
          </a:stretch>
        </p:blipFill>
        <p:spPr>
          <a:xfrm>
            <a:off x="2052320" y="1996954"/>
            <a:ext cx="6644640" cy="3754221"/>
          </a:xfrm>
          <a:prstGeom prst="rect">
            <a:avLst/>
          </a:prstGeom>
          <a:effectLst>
            <a:outerShdw blurRad="50800" dist="38100" dir="5400000" algn="t" rotWithShape="0">
              <a:prstClr val="black">
                <a:alpha val="40000"/>
              </a:prstClr>
            </a:outerShdw>
          </a:effectLst>
        </p:spPr>
      </p:pic>
      <p:sp>
        <p:nvSpPr>
          <p:cNvPr id="7" name="CuadroTexto 6">
            <a:extLst>
              <a:ext uri="{FF2B5EF4-FFF2-40B4-BE49-F238E27FC236}">
                <a16:creationId xmlns:a16="http://schemas.microsoft.com/office/drawing/2014/main" id="{8B40C382-613E-F077-9745-1453871CF38D}"/>
              </a:ext>
            </a:extLst>
          </p:cNvPr>
          <p:cNvSpPr txBox="1"/>
          <p:nvPr/>
        </p:nvSpPr>
        <p:spPr>
          <a:xfrm>
            <a:off x="3515360" y="6001948"/>
            <a:ext cx="4724400" cy="307777"/>
          </a:xfrm>
          <a:prstGeom prst="rect">
            <a:avLst/>
          </a:prstGeom>
          <a:noFill/>
        </p:spPr>
        <p:txBody>
          <a:bodyPr wrap="square">
            <a:spAutoFit/>
          </a:bodyPr>
          <a:lstStyle/>
          <a:p>
            <a:pPr algn="r"/>
            <a:r>
              <a:rPr lang="en-US" sz="1400" dirty="0">
                <a:solidFill>
                  <a:schemeClr val="bg1"/>
                </a:solidFill>
                <a:hlinkClick r:id="rId4"/>
              </a:rPr>
              <a:t>https://www.youtube.com/watch?v=Awu3JJC3A0k</a:t>
            </a:r>
            <a:endParaRPr lang="en-US" sz="1400" dirty="0">
              <a:solidFill>
                <a:schemeClr val="bg1"/>
              </a:solidFill>
            </a:endParaRPr>
          </a:p>
        </p:txBody>
      </p:sp>
      <p:sp>
        <p:nvSpPr>
          <p:cNvPr id="8" name="Bocadillo: ovalado 7">
            <a:extLst>
              <a:ext uri="{FF2B5EF4-FFF2-40B4-BE49-F238E27FC236}">
                <a16:creationId xmlns:a16="http://schemas.microsoft.com/office/drawing/2014/main" id="{B2288167-3C33-9002-9FC9-AF298B20BAE8}"/>
              </a:ext>
            </a:extLst>
          </p:cNvPr>
          <p:cNvSpPr/>
          <p:nvPr/>
        </p:nvSpPr>
        <p:spPr>
          <a:xfrm>
            <a:off x="8927694" y="3862974"/>
            <a:ext cx="2411760" cy="1755759"/>
          </a:xfrm>
          <a:prstGeom prst="wedgeEllipseCallout">
            <a:avLst>
              <a:gd name="adj1" fmla="val 75061"/>
              <a:gd name="adj2" fmla="val -112101"/>
            </a:avLst>
          </a:prstGeom>
          <a:solidFill>
            <a:schemeClr val="accent6">
              <a:lumMod val="75000"/>
            </a:schemeClr>
          </a:solidFill>
          <a:ln>
            <a:noFill/>
          </a:ln>
          <a:effectLst>
            <a:glow rad="228600">
              <a:schemeClr val="accent1">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400" dirty="0">
                <a:solidFill>
                  <a:srgbClr val="354F92"/>
                </a:solidFill>
                <a:latin typeface="Calibri" panose="020F0502020204030204" pitchFamily="34" charset="0"/>
                <a:ea typeface="Calibri" panose="020F0502020204030204" pitchFamily="34" charset="0"/>
                <a:cs typeface="Calibri" panose="020F0502020204030204" pitchFamily="34" charset="0"/>
              </a:rPr>
              <a:t>Este vídeo é apresentado em Inglês. Pode ver no Youtube e configurar as legendas (para tradução automática em Português.</a:t>
            </a:r>
          </a:p>
        </p:txBody>
      </p:sp>
      <p:pic>
        <p:nvPicPr>
          <p:cNvPr id="9" name="Gráfico 8" descr="Flecha: curva ligera con relleno sólido">
            <a:extLst>
              <a:ext uri="{FF2B5EF4-FFF2-40B4-BE49-F238E27FC236}">
                <a16:creationId xmlns:a16="http://schemas.microsoft.com/office/drawing/2014/main" id="{8388DAF6-F827-8D42-1DB4-CED0406045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3765731" y="5697834"/>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62683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ов контейнер 1"/>
          <p:cNvSpPr>
            <a:spLocks noGrp="1"/>
          </p:cNvSpPr>
          <p:nvPr>
            <p:ph type="body" sz="quarter" idx="18"/>
          </p:nvPr>
        </p:nvSpPr>
        <p:spPr>
          <a:xfrm rot="16200000">
            <a:off x="2558389" y="3212637"/>
            <a:ext cx="6015789" cy="408660"/>
          </a:xfrm>
        </p:spPr>
        <p:txBody>
          <a:bodyPr/>
          <a:lstStyle/>
          <a:p>
            <a:pPr algn="ctr"/>
            <a:r>
              <a:rPr lang="pt-PT" b="1" dirty="0"/>
              <a:t>Hierarquia de gestão de resíduos</a:t>
            </a:r>
            <a:endParaRPr lang="bg-BG" b="1" dirty="0"/>
          </a:p>
        </p:txBody>
      </p:sp>
      <p:sp>
        <p:nvSpPr>
          <p:cNvPr id="3" name="Текстов контейнер 2"/>
          <p:cNvSpPr>
            <a:spLocks noGrp="1"/>
          </p:cNvSpPr>
          <p:nvPr>
            <p:ph type="body" sz="quarter" idx="16"/>
          </p:nvPr>
        </p:nvSpPr>
        <p:spPr>
          <a:xfrm>
            <a:off x="335287" y="364971"/>
            <a:ext cx="3769353" cy="1774519"/>
          </a:xfrm>
        </p:spPr>
        <p:txBody>
          <a:bodyPr/>
          <a:lstStyle/>
          <a:p>
            <a:r>
              <a:rPr lang="pt-PT" sz="2200" b="0" dirty="0"/>
              <a:t>O objetivo do roteiro é apoiar a transição de um modelo económico linear para uma economia circular, em que os recursos são utilizados de forma mais eficiente e os recursos naturais virgens são menos necessários.</a:t>
            </a:r>
          </a:p>
          <a:p>
            <a:r>
              <a:rPr lang="pt-PT" sz="2200" b="0" dirty="0"/>
              <a:t>A hierarquia da gestão de resíduos é importante para reduzir ao mínimo os resíduos depositados em aterros e para diminuir as emissões de CO2.</a:t>
            </a:r>
            <a:endParaRPr lang="bg-BG" sz="2200" b="0" dirty="0"/>
          </a:p>
        </p:txBody>
      </p:sp>
      <p:grpSp>
        <p:nvGrpSpPr>
          <p:cNvPr id="1026" name="Group 2"/>
          <p:cNvGrpSpPr>
            <a:grpSpLocks/>
          </p:cNvGrpSpPr>
          <p:nvPr/>
        </p:nvGrpSpPr>
        <p:grpSpPr bwMode="auto">
          <a:xfrm>
            <a:off x="5917822" y="747319"/>
            <a:ext cx="4885420" cy="5589241"/>
            <a:chOff x="1451" y="723"/>
            <a:chExt cx="9870" cy="14065"/>
          </a:xfrm>
        </p:grpSpPr>
        <p:grpSp>
          <p:nvGrpSpPr>
            <p:cNvPr id="1029" name="Group 5"/>
            <p:cNvGrpSpPr>
              <a:grpSpLocks/>
            </p:cNvGrpSpPr>
            <p:nvPr/>
          </p:nvGrpSpPr>
          <p:grpSpPr bwMode="auto">
            <a:xfrm>
              <a:off x="1451" y="723"/>
              <a:ext cx="9870" cy="2407"/>
              <a:chOff x="1451" y="723"/>
              <a:chExt cx="9870" cy="2407"/>
            </a:xfrm>
          </p:grpSpPr>
          <p:sp>
            <p:nvSpPr>
              <p:cNvPr id="1030" name="Freeform 6"/>
              <p:cNvSpPr>
                <a:spLocks/>
              </p:cNvSpPr>
              <p:nvPr/>
            </p:nvSpPr>
            <p:spPr bwMode="auto">
              <a:xfrm>
                <a:off x="1451" y="723"/>
                <a:ext cx="9870" cy="2407"/>
              </a:xfrm>
              <a:custGeom>
                <a:avLst/>
                <a:gdLst/>
                <a:ahLst/>
                <a:cxnLst>
                  <a:cxn ang="0">
                    <a:pos x="9869" y="0"/>
                  </a:cxn>
                  <a:cxn ang="0">
                    <a:pos x="0" y="0"/>
                  </a:cxn>
                  <a:cxn ang="0">
                    <a:pos x="848" y="1532"/>
                  </a:cxn>
                  <a:cxn ang="0">
                    <a:pos x="9089" y="1532"/>
                  </a:cxn>
                  <a:cxn ang="0">
                    <a:pos x="9869" y="0"/>
                  </a:cxn>
                </a:cxnLst>
                <a:rect l="0" t="0" r="r" b="b"/>
                <a:pathLst>
                  <a:path w="9870" h="1532">
                    <a:moveTo>
                      <a:pt x="9869" y="0"/>
                    </a:moveTo>
                    <a:lnTo>
                      <a:pt x="0" y="0"/>
                    </a:lnTo>
                    <a:lnTo>
                      <a:pt x="848" y="1532"/>
                    </a:lnTo>
                    <a:lnTo>
                      <a:pt x="9089" y="1532"/>
                    </a:lnTo>
                    <a:lnTo>
                      <a:pt x="9869" y="0"/>
                    </a:lnTo>
                  </a:path>
                </a:pathLst>
              </a:custGeom>
              <a:solidFill>
                <a:srgbClr val="63BAE9"/>
              </a:solidFill>
              <a:ln w="9525">
                <a:noFill/>
                <a:round/>
                <a:headEnd/>
                <a:tailEnd/>
              </a:ln>
            </p:spPr>
            <p:txBody>
              <a:bodyPr vert="horz" wrap="square" lIns="91440" tIns="45720" rIns="91440" bIns="45720" numCol="1" anchor="t" anchorCtr="0" compatLnSpc="1">
                <a:prstTxWarp prst="textNoShape">
                  <a:avLst/>
                </a:prstTxWarp>
              </a:bodyPr>
              <a:lstStyle/>
              <a:p>
                <a:endParaRPr lang="bg-BG"/>
              </a:p>
            </p:txBody>
          </p:sp>
        </p:grpSp>
        <p:grpSp>
          <p:nvGrpSpPr>
            <p:cNvPr id="1031" name="Group 7"/>
            <p:cNvGrpSpPr>
              <a:grpSpLocks/>
            </p:cNvGrpSpPr>
            <p:nvPr/>
          </p:nvGrpSpPr>
          <p:grpSpPr bwMode="auto">
            <a:xfrm>
              <a:off x="4906" y="11366"/>
              <a:ext cx="3087" cy="3422"/>
              <a:chOff x="4906" y="11366"/>
              <a:chExt cx="3087" cy="3422"/>
            </a:xfrm>
          </p:grpSpPr>
          <p:sp>
            <p:nvSpPr>
              <p:cNvPr id="1032" name="Freeform 8"/>
              <p:cNvSpPr>
                <a:spLocks/>
              </p:cNvSpPr>
              <p:nvPr/>
            </p:nvSpPr>
            <p:spPr bwMode="auto">
              <a:xfrm>
                <a:off x="4906" y="11366"/>
                <a:ext cx="3087" cy="3422"/>
              </a:xfrm>
              <a:custGeom>
                <a:avLst/>
                <a:gdLst/>
                <a:ahLst/>
                <a:cxnLst>
                  <a:cxn ang="0">
                    <a:pos x="2511" y="0"/>
                  </a:cxn>
                  <a:cxn ang="0">
                    <a:pos x="0" y="0"/>
                  </a:cxn>
                  <a:cxn ang="0">
                    <a:pos x="1257" y="2144"/>
                  </a:cxn>
                  <a:cxn ang="0">
                    <a:pos x="2511" y="0"/>
                  </a:cxn>
                </a:cxnLst>
                <a:rect l="0" t="0" r="r" b="b"/>
                <a:pathLst>
                  <a:path w="2511" h="2144">
                    <a:moveTo>
                      <a:pt x="2511" y="0"/>
                    </a:moveTo>
                    <a:lnTo>
                      <a:pt x="0" y="0"/>
                    </a:lnTo>
                    <a:lnTo>
                      <a:pt x="1257" y="2144"/>
                    </a:lnTo>
                    <a:lnTo>
                      <a:pt x="2511" y="0"/>
                    </a:lnTo>
                  </a:path>
                </a:pathLst>
              </a:custGeom>
              <a:solidFill>
                <a:srgbClr val="B94C52"/>
              </a:solidFill>
              <a:ln w="9525">
                <a:noFill/>
                <a:round/>
                <a:headEnd/>
                <a:tailEnd/>
              </a:ln>
            </p:spPr>
            <p:txBody>
              <a:bodyPr vert="horz" wrap="square" lIns="91440" tIns="45720" rIns="91440" bIns="45720" numCol="1" anchor="t" anchorCtr="0" compatLnSpc="1">
                <a:prstTxWarp prst="textNoShape">
                  <a:avLst/>
                </a:prstTxWarp>
              </a:bodyPr>
              <a:lstStyle/>
              <a:p>
                <a:endParaRPr lang="bg-BG"/>
              </a:p>
            </p:txBody>
          </p:sp>
        </p:grpSp>
        <p:grpSp>
          <p:nvGrpSpPr>
            <p:cNvPr id="1033" name="Group 9"/>
            <p:cNvGrpSpPr>
              <a:grpSpLocks/>
            </p:cNvGrpSpPr>
            <p:nvPr/>
          </p:nvGrpSpPr>
          <p:grpSpPr bwMode="auto">
            <a:xfrm>
              <a:off x="3910" y="8733"/>
              <a:ext cx="5007" cy="2513"/>
              <a:chOff x="3910" y="8733"/>
              <a:chExt cx="5007" cy="2513"/>
            </a:xfrm>
          </p:grpSpPr>
          <p:sp>
            <p:nvSpPr>
              <p:cNvPr id="1034" name="Freeform 10"/>
              <p:cNvSpPr>
                <a:spLocks/>
              </p:cNvSpPr>
              <p:nvPr/>
            </p:nvSpPr>
            <p:spPr bwMode="auto">
              <a:xfrm>
                <a:off x="3910" y="8733"/>
                <a:ext cx="5007" cy="2513"/>
              </a:xfrm>
              <a:custGeom>
                <a:avLst/>
                <a:gdLst/>
                <a:ahLst/>
                <a:cxnLst>
                  <a:cxn ang="0">
                    <a:pos x="4385" y="0"/>
                  </a:cxn>
                  <a:cxn ang="0">
                    <a:pos x="0" y="0"/>
                  </a:cxn>
                  <a:cxn ang="0">
                    <a:pos x="801" y="1532"/>
                  </a:cxn>
                  <a:cxn ang="0">
                    <a:pos x="3602" y="1532"/>
                  </a:cxn>
                  <a:cxn ang="0">
                    <a:pos x="4385" y="0"/>
                  </a:cxn>
                </a:cxnLst>
                <a:rect l="0" t="0" r="r" b="b"/>
                <a:pathLst>
                  <a:path w="4385" h="1532">
                    <a:moveTo>
                      <a:pt x="4385" y="0"/>
                    </a:moveTo>
                    <a:lnTo>
                      <a:pt x="0" y="0"/>
                    </a:lnTo>
                    <a:lnTo>
                      <a:pt x="801" y="1532"/>
                    </a:lnTo>
                    <a:lnTo>
                      <a:pt x="3602" y="1532"/>
                    </a:lnTo>
                    <a:lnTo>
                      <a:pt x="4385" y="0"/>
                    </a:lnTo>
                  </a:path>
                </a:pathLst>
              </a:custGeom>
              <a:solidFill>
                <a:srgbClr val="F2939C"/>
              </a:solidFill>
              <a:ln w="9525">
                <a:noFill/>
                <a:round/>
                <a:headEnd/>
                <a:tailEnd/>
              </a:ln>
            </p:spPr>
            <p:txBody>
              <a:bodyPr vert="horz" wrap="square" lIns="91440" tIns="45720" rIns="91440" bIns="45720" numCol="1" anchor="t" anchorCtr="0" compatLnSpc="1">
                <a:prstTxWarp prst="textNoShape">
                  <a:avLst/>
                </a:prstTxWarp>
              </a:bodyPr>
              <a:lstStyle/>
              <a:p>
                <a:pPr algn="ctr"/>
                <a:r>
                  <a:rPr lang="en-US" sz="2400" b="1" dirty="0" err="1">
                    <a:solidFill>
                      <a:schemeClr val="bg1"/>
                    </a:solidFill>
                  </a:rPr>
                  <a:t>Utilização</a:t>
                </a:r>
                <a:r>
                  <a:rPr lang="en-US" sz="2400" b="1" dirty="0">
                    <a:solidFill>
                      <a:schemeClr val="bg1"/>
                    </a:solidFill>
                  </a:rPr>
                  <a:t> </a:t>
                </a:r>
                <a:r>
                  <a:rPr lang="en-US" sz="2400" b="1" dirty="0" err="1">
                    <a:solidFill>
                      <a:schemeClr val="bg1"/>
                    </a:solidFill>
                  </a:rPr>
                  <a:t>como</a:t>
                </a:r>
                <a:r>
                  <a:rPr lang="en-US" sz="2400" b="1" dirty="0">
                    <a:solidFill>
                      <a:schemeClr val="bg1"/>
                    </a:solidFill>
                  </a:rPr>
                  <a:t> </a:t>
                </a:r>
                <a:r>
                  <a:rPr lang="en-US" sz="2400" b="1" dirty="0" err="1">
                    <a:solidFill>
                      <a:schemeClr val="bg1"/>
                    </a:solidFill>
                  </a:rPr>
                  <a:t>energia</a:t>
                </a:r>
                <a:endParaRPr lang="bg-BG" sz="2400" b="1" dirty="0">
                  <a:solidFill>
                    <a:schemeClr val="bg1"/>
                  </a:solidFill>
                </a:endParaRPr>
              </a:p>
            </p:txBody>
          </p:sp>
        </p:grpSp>
        <p:grpSp>
          <p:nvGrpSpPr>
            <p:cNvPr id="1035" name="Group 11"/>
            <p:cNvGrpSpPr>
              <a:grpSpLocks/>
            </p:cNvGrpSpPr>
            <p:nvPr/>
          </p:nvGrpSpPr>
          <p:grpSpPr bwMode="auto">
            <a:xfrm>
              <a:off x="2986" y="6109"/>
              <a:ext cx="6828" cy="2532"/>
              <a:chOff x="2986" y="6109"/>
              <a:chExt cx="6828" cy="2532"/>
            </a:xfrm>
          </p:grpSpPr>
          <p:sp>
            <p:nvSpPr>
              <p:cNvPr id="1036" name="Freeform 12"/>
              <p:cNvSpPr>
                <a:spLocks/>
              </p:cNvSpPr>
              <p:nvPr/>
            </p:nvSpPr>
            <p:spPr bwMode="auto">
              <a:xfrm>
                <a:off x="2986" y="6109"/>
                <a:ext cx="6828" cy="2532"/>
              </a:xfrm>
              <a:custGeom>
                <a:avLst/>
                <a:gdLst/>
                <a:ahLst/>
                <a:cxnLst>
                  <a:cxn ang="0">
                    <a:pos x="6204" y="0"/>
                  </a:cxn>
                  <a:cxn ang="0">
                    <a:pos x="0" y="0"/>
                  </a:cxn>
                  <a:cxn ang="0">
                    <a:pos x="764" y="1509"/>
                  </a:cxn>
                  <a:cxn ang="0">
                    <a:pos x="5404" y="1509"/>
                  </a:cxn>
                  <a:cxn ang="0">
                    <a:pos x="6204" y="0"/>
                  </a:cxn>
                </a:cxnLst>
                <a:rect l="0" t="0" r="r" b="b"/>
                <a:pathLst>
                  <a:path w="6204" h="1510">
                    <a:moveTo>
                      <a:pt x="6204" y="0"/>
                    </a:moveTo>
                    <a:lnTo>
                      <a:pt x="0" y="0"/>
                    </a:lnTo>
                    <a:lnTo>
                      <a:pt x="764" y="1509"/>
                    </a:lnTo>
                    <a:lnTo>
                      <a:pt x="5404" y="1509"/>
                    </a:lnTo>
                    <a:lnTo>
                      <a:pt x="6204" y="0"/>
                    </a:lnTo>
                  </a:path>
                </a:pathLst>
              </a:custGeom>
              <a:solidFill>
                <a:srgbClr val="ECA82E"/>
              </a:solidFill>
              <a:ln w="9525">
                <a:noFill/>
                <a:round/>
                <a:headEnd/>
                <a:tailEnd/>
              </a:ln>
            </p:spPr>
            <p:txBody>
              <a:bodyPr vert="horz" wrap="square" lIns="91440" tIns="45720" rIns="91440" bIns="45720" numCol="1" anchor="t" anchorCtr="0" compatLnSpc="1">
                <a:prstTxWarp prst="textNoShape">
                  <a:avLst/>
                </a:prstTxWarp>
              </a:bodyPr>
              <a:lstStyle/>
              <a:p>
                <a:endParaRPr lang="bg-BG"/>
              </a:p>
            </p:txBody>
          </p:sp>
        </p:grpSp>
        <p:grpSp>
          <p:nvGrpSpPr>
            <p:cNvPr id="1037" name="Group 13"/>
            <p:cNvGrpSpPr>
              <a:grpSpLocks/>
            </p:cNvGrpSpPr>
            <p:nvPr/>
          </p:nvGrpSpPr>
          <p:grpSpPr bwMode="auto">
            <a:xfrm>
              <a:off x="2327" y="3252"/>
              <a:ext cx="8163" cy="2753"/>
              <a:chOff x="2327" y="3252"/>
              <a:chExt cx="8163" cy="2753"/>
            </a:xfrm>
          </p:grpSpPr>
          <p:sp>
            <p:nvSpPr>
              <p:cNvPr id="1038" name="Freeform 14"/>
              <p:cNvSpPr>
                <a:spLocks/>
              </p:cNvSpPr>
              <p:nvPr/>
            </p:nvSpPr>
            <p:spPr bwMode="auto">
              <a:xfrm>
                <a:off x="2327" y="3252"/>
                <a:ext cx="8163" cy="2753"/>
              </a:xfrm>
              <a:custGeom>
                <a:avLst/>
                <a:gdLst/>
                <a:ahLst/>
                <a:cxnLst>
                  <a:cxn ang="0">
                    <a:pos x="8018" y="0"/>
                  </a:cxn>
                  <a:cxn ang="0">
                    <a:pos x="0" y="0"/>
                  </a:cxn>
                  <a:cxn ang="0">
                    <a:pos x="777" y="1510"/>
                  </a:cxn>
                  <a:cxn ang="0">
                    <a:pos x="7209" y="1510"/>
                  </a:cxn>
                  <a:cxn ang="0">
                    <a:pos x="8018" y="0"/>
                  </a:cxn>
                </a:cxnLst>
                <a:rect l="0" t="0" r="r" b="b"/>
                <a:pathLst>
                  <a:path w="8019" h="1510">
                    <a:moveTo>
                      <a:pt x="8018" y="0"/>
                    </a:moveTo>
                    <a:lnTo>
                      <a:pt x="0" y="0"/>
                    </a:lnTo>
                    <a:lnTo>
                      <a:pt x="777" y="1510"/>
                    </a:lnTo>
                    <a:lnTo>
                      <a:pt x="7209" y="1510"/>
                    </a:lnTo>
                    <a:lnTo>
                      <a:pt x="8018" y="0"/>
                    </a:lnTo>
                  </a:path>
                </a:pathLst>
              </a:custGeom>
              <a:solidFill>
                <a:srgbClr val="B8A5D0"/>
              </a:solidFill>
              <a:ln w="9525">
                <a:noFill/>
                <a:round/>
                <a:headEnd/>
                <a:tailEnd/>
              </a:ln>
            </p:spPr>
            <p:txBody>
              <a:bodyPr vert="horz" wrap="square" lIns="91440" tIns="45720" rIns="91440" bIns="45720" numCol="1" anchor="t" anchorCtr="0" compatLnSpc="1">
                <a:prstTxWarp prst="textNoShape">
                  <a:avLst/>
                </a:prstTxWarp>
              </a:bodyPr>
              <a:lstStyle/>
              <a:p>
                <a:endParaRPr lang="bg-BG"/>
              </a:p>
            </p:txBody>
          </p:sp>
        </p:grpSp>
      </p:grpSp>
      <p:sp>
        <p:nvSpPr>
          <p:cNvPr id="17" name="Rectangle 16"/>
          <p:cNvSpPr/>
          <p:nvPr/>
        </p:nvSpPr>
        <p:spPr>
          <a:xfrm>
            <a:off x="6620899" y="836733"/>
            <a:ext cx="3479266" cy="830997"/>
          </a:xfrm>
          <a:prstGeom prst="rect">
            <a:avLst/>
          </a:prstGeom>
        </p:spPr>
        <p:txBody>
          <a:bodyPr wrap="square">
            <a:spAutoFit/>
          </a:bodyPr>
          <a:lstStyle/>
          <a:p>
            <a:pPr algn="ctr"/>
            <a:r>
              <a:rPr lang="lv-LV" sz="2400" dirty="0"/>
              <a:t> </a:t>
            </a:r>
            <a:r>
              <a:rPr lang="pt-PT" sz="2400" b="1" dirty="0">
                <a:solidFill>
                  <a:schemeClr val="bg1"/>
                </a:solidFill>
              </a:rPr>
              <a:t>Redução da quantidade de resíduos</a:t>
            </a:r>
            <a:endParaRPr lang="bg-BG" sz="2400" b="1" dirty="0">
              <a:solidFill>
                <a:schemeClr val="bg1"/>
              </a:solidFill>
            </a:endParaRPr>
          </a:p>
        </p:txBody>
      </p:sp>
      <p:sp>
        <p:nvSpPr>
          <p:cNvPr id="18" name="Rectangle 17"/>
          <p:cNvSpPr/>
          <p:nvPr/>
        </p:nvSpPr>
        <p:spPr>
          <a:xfrm>
            <a:off x="6915387" y="1813384"/>
            <a:ext cx="2953150" cy="830997"/>
          </a:xfrm>
          <a:prstGeom prst="rect">
            <a:avLst/>
          </a:prstGeom>
        </p:spPr>
        <p:txBody>
          <a:bodyPr wrap="square">
            <a:spAutoFit/>
          </a:bodyPr>
          <a:lstStyle/>
          <a:p>
            <a:pPr algn="ctr"/>
            <a:r>
              <a:rPr lang="lv-LV" sz="2400" b="1" dirty="0">
                <a:solidFill>
                  <a:schemeClr val="bg1"/>
                </a:solidFill>
              </a:rPr>
              <a:t>Preparação para reutilização</a:t>
            </a:r>
            <a:endParaRPr lang="bg-BG" sz="2400" b="1" dirty="0">
              <a:solidFill>
                <a:schemeClr val="bg1"/>
              </a:solidFill>
            </a:endParaRPr>
          </a:p>
        </p:txBody>
      </p:sp>
      <p:sp>
        <p:nvSpPr>
          <p:cNvPr id="19" name="Rectangle 18"/>
          <p:cNvSpPr/>
          <p:nvPr/>
        </p:nvSpPr>
        <p:spPr>
          <a:xfrm>
            <a:off x="7627966" y="3132988"/>
            <a:ext cx="1616340" cy="461665"/>
          </a:xfrm>
          <a:prstGeom prst="rect">
            <a:avLst/>
          </a:prstGeom>
        </p:spPr>
        <p:txBody>
          <a:bodyPr wrap="none">
            <a:spAutoFit/>
          </a:bodyPr>
          <a:lstStyle/>
          <a:p>
            <a:r>
              <a:rPr lang="lv-LV" sz="2400" b="1" dirty="0">
                <a:solidFill>
                  <a:schemeClr val="bg1"/>
                </a:solidFill>
              </a:rPr>
              <a:t>Reciclagem</a:t>
            </a:r>
            <a:endParaRPr lang="bg-BG" sz="2400" b="1" dirty="0">
              <a:solidFill>
                <a:schemeClr val="bg1"/>
              </a:solidFill>
            </a:endParaRPr>
          </a:p>
        </p:txBody>
      </p:sp>
      <p:sp>
        <p:nvSpPr>
          <p:cNvPr id="21" name="Rectangle 20"/>
          <p:cNvSpPr/>
          <p:nvPr/>
        </p:nvSpPr>
        <p:spPr>
          <a:xfrm>
            <a:off x="7702926" y="4904431"/>
            <a:ext cx="1378072" cy="830997"/>
          </a:xfrm>
          <a:prstGeom prst="rect">
            <a:avLst/>
          </a:prstGeom>
        </p:spPr>
        <p:txBody>
          <a:bodyPr wrap="square">
            <a:spAutoFit/>
          </a:bodyPr>
          <a:lstStyle/>
          <a:p>
            <a:pPr algn="ctr"/>
            <a:r>
              <a:rPr lang="lv-LV" sz="2400" b="1" dirty="0">
                <a:solidFill>
                  <a:schemeClr val="bg1"/>
                </a:solidFill>
              </a:rPr>
              <a:t>Aterro sanitário</a:t>
            </a:r>
            <a:endParaRPr lang="bg-BG" sz="2400" b="1" dirty="0">
              <a:solidFill>
                <a:schemeClr val="bg1"/>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ов контейнер 2"/>
          <p:cNvSpPr>
            <a:spLocks noGrp="1"/>
          </p:cNvSpPr>
          <p:nvPr>
            <p:ph type="body" sz="quarter" idx="16"/>
          </p:nvPr>
        </p:nvSpPr>
        <p:spPr>
          <a:xfrm>
            <a:off x="600999" y="361742"/>
            <a:ext cx="3125818" cy="4727616"/>
          </a:xfrm>
        </p:spPr>
        <p:txBody>
          <a:bodyPr/>
          <a:lstStyle/>
          <a:p>
            <a:r>
              <a:rPr lang="en-US" dirty="0"/>
              <a:t>Start with identification of the sustainability challenges and define the key governance conditions and phases</a:t>
            </a:r>
            <a:endParaRPr lang="bg-BG" dirty="0"/>
          </a:p>
          <a:p>
            <a:endParaRPr lang="bg-BG" dirty="0"/>
          </a:p>
        </p:txBody>
      </p:sp>
      <p:sp>
        <p:nvSpPr>
          <p:cNvPr id="10241" name="Rectangle 1"/>
          <p:cNvSpPr>
            <a:spLocks noChangeArrowheads="1"/>
          </p:cNvSpPr>
          <p:nvPr/>
        </p:nvSpPr>
        <p:spPr bwMode="auto">
          <a:xfrm>
            <a:off x="4457226" y="243512"/>
            <a:ext cx="7710710" cy="6370975"/>
          </a:xfrm>
          <a:prstGeom prst="rect">
            <a:avLst/>
          </a:prstGeom>
          <a:solidFill>
            <a:srgbClr val="354F9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0" lang="en-US" sz="2400" b="1" i="1" u="none" strike="noStrike" cap="none" normalizeH="0" baseline="0" dirty="0">
                <a:ln>
                  <a:noFill/>
                </a:ln>
                <a:solidFill>
                  <a:schemeClr val="tx1">
                    <a:lumMod val="60000"/>
                    <a:lumOff val="40000"/>
                  </a:schemeClr>
                </a:solidFill>
                <a:effectLst/>
                <a:ea typeface="Calibri" pitchFamily="34" charset="0"/>
                <a:cs typeface="Times New Roman" pitchFamily="18" charset="0"/>
              </a:rPr>
              <a:t>Phase 1 - </a:t>
            </a:r>
            <a:r>
              <a:rPr lang="en-US" sz="2400" b="1" i="1" dirty="0">
                <a:solidFill>
                  <a:schemeClr val="tx1">
                    <a:lumMod val="60000"/>
                    <a:lumOff val="40000"/>
                  </a:schemeClr>
                </a:solidFill>
              </a:rPr>
              <a:t>Planning smart sustainable city initiatives</a:t>
            </a:r>
            <a:endParaRPr lang="bg-BG" sz="2400" b="1" i="1" dirty="0">
              <a:solidFill>
                <a:schemeClr val="tx1">
                  <a:lumMod val="60000"/>
                  <a:lumOff val="40000"/>
                </a:schemeClr>
              </a:solidFill>
            </a:endParaRPr>
          </a:p>
          <a:p>
            <a:pPr marL="0" marR="0" lvl="0" indent="0" algn="l" defTabSz="914400" rtl="0" eaLnBrk="0" fontAlgn="base" latinLnBrk="0" hangingPunct="0">
              <a:lnSpc>
                <a:spcPct val="100000"/>
              </a:lnSpc>
              <a:spcBef>
                <a:spcPct val="0"/>
              </a:spcBef>
              <a:spcAft>
                <a:spcPct val="0"/>
              </a:spcAft>
              <a:buClrTx/>
              <a:buSzTx/>
              <a:tabLst/>
            </a:pPr>
            <a:r>
              <a:rPr kumimoji="0" lang="en-US" sz="2400" b="0" i="0" u="none" strike="noStrike" cap="none" normalizeH="0" baseline="0" dirty="0">
                <a:ln>
                  <a:noFill/>
                </a:ln>
                <a:solidFill>
                  <a:schemeClr val="tx1">
                    <a:lumMod val="60000"/>
                    <a:lumOff val="40000"/>
                  </a:schemeClr>
                </a:solidFill>
                <a:effectLst/>
                <a:ea typeface="Calibri" pitchFamily="34" charset="0"/>
                <a:cs typeface="Times New Roman" pitchFamily="18" charset="0"/>
              </a:rPr>
              <a:t>	1. Awareness on current state</a:t>
            </a:r>
            <a:endParaRPr kumimoji="0" lang="bg-BG" sz="2400" b="0" i="0" u="none" strike="noStrike" cap="none" normalizeH="0" baseline="0" dirty="0">
              <a:ln>
                <a:noFill/>
              </a:ln>
              <a:solidFill>
                <a:schemeClr val="tx1">
                  <a:lumMod val="60000"/>
                  <a:lumOff val="40000"/>
                </a:schemeClr>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2400" b="0" i="0" u="none" strike="noStrike" cap="none" normalizeH="0" baseline="0" dirty="0">
                <a:ln>
                  <a:noFill/>
                </a:ln>
                <a:solidFill>
                  <a:schemeClr val="tx1">
                    <a:lumMod val="60000"/>
                    <a:lumOff val="40000"/>
                  </a:schemeClr>
                </a:solidFill>
                <a:effectLst/>
                <a:ea typeface="Calibri" pitchFamily="34" charset="0"/>
                <a:cs typeface="Times New Roman" pitchFamily="18" charset="0"/>
              </a:rPr>
              <a:t>	2. Strategic planning</a:t>
            </a:r>
            <a:endParaRPr kumimoji="0" lang="bg-BG" sz="2400" b="0" i="0" u="none" strike="noStrike" cap="none" normalizeH="0" baseline="0" dirty="0">
              <a:ln>
                <a:noFill/>
              </a:ln>
              <a:solidFill>
                <a:schemeClr val="tx1">
                  <a:lumMod val="60000"/>
                  <a:lumOff val="40000"/>
                </a:schemeClr>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2400" b="0" i="0" u="none" strike="noStrike" cap="none" normalizeH="0" baseline="0" dirty="0">
                <a:ln>
                  <a:noFill/>
                </a:ln>
                <a:solidFill>
                  <a:schemeClr val="tx1">
                    <a:lumMod val="60000"/>
                    <a:lumOff val="40000"/>
                  </a:schemeClr>
                </a:solidFill>
                <a:effectLst/>
                <a:ea typeface="Calibri" pitchFamily="34" charset="0"/>
                <a:cs typeface="Times New Roman" pitchFamily="18" charset="0"/>
              </a:rPr>
              <a:t>	3. Defining assessment criteria</a:t>
            </a:r>
            <a:endParaRPr kumimoji="0" lang="bg-BG" sz="2400" b="0" i="0" u="none" strike="noStrike" cap="none" normalizeH="0" baseline="0" dirty="0">
              <a:ln>
                <a:noFill/>
              </a:ln>
              <a:solidFill>
                <a:schemeClr val="tx1">
                  <a:lumMod val="60000"/>
                  <a:lumOff val="40000"/>
                </a:schemeClr>
              </a:solidFill>
              <a:effectLst/>
              <a:cs typeface="Arial" pitchFamily="34" charset="0"/>
            </a:endParaRPr>
          </a:p>
          <a:p>
            <a:pPr eaLnBrk="0" fontAlgn="base" hangingPunct="0">
              <a:spcBef>
                <a:spcPct val="0"/>
              </a:spcBef>
              <a:spcAft>
                <a:spcPct val="0"/>
              </a:spcAft>
            </a:pPr>
            <a:r>
              <a:rPr lang="en-US" sz="2400" b="1" i="1" dirty="0">
                <a:solidFill>
                  <a:schemeClr val="tx1">
                    <a:lumMod val="60000"/>
                    <a:lumOff val="40000"/>
                  </a:schemeClr>
                </a:solidFill>
                <a:ea typeface="Calibri" pitchFamily="34" charset="0"/>
                <a:cs typeface="Times New Roman" pitchFamily="18" charset="0"/>
              </a:rPr>
              <a:t>Phase 2 - Implementing smart sustainable city initiatives </a:t>
            </a:r>
            <a:endParaRPr kumimoji="0" lang="bg-BG" sz="2400" b="1" i="1" u="none" strike="noStrike" cap="none" normalizeH="0" baseline="0" dirty="0">
              <a:ln>
                <a:noFill/>
              </a:ln>
              <a:solidFill>
                <a:schemeClr val="tx1">
                  <a:lumMod val="60000"/>
                  <a:lumOff val="40000"/>
                </a:schemeClr>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2400" b="0" i="0" u="none" strike="noStrike" cap="none" normalizeH="0" baseline="0" dirty="0">
                <a:ln>
                  <a:noFill/>
                </a:ln>
                <a:solidFill>
                  <a:schemeClr val="tx1">
                    <a:lumMod val="60000"/>
                    <a:lumOff val="40000"/>
                  </a:schemeClr>
                </a:solidFill>
                <a:effectLst/>
                <a:ea typeface="Calibri" pitchFamily="34" charset="0"/>
                <a:cs typeface="Times New Roman" pitchFamily="18" charset="0"/>
              </a:rPr>
              <a:t>	4. Managing policies</a:t>
            </a:r>
            <a:endParaRPr kumimoji="0" lang="bg-BG" sz="2400" b="0" i="0" u="none" strike="noStrike" cap="none" normalizeH="0" baseline="0" dirty="0">
              <a:ln>
                <a:noFill/>
              </a:ln>
              <a:solidFill>
                <a:schemeClr val="tx1">
                  <a:lumMod val="60000"/>
                  <a:lumOff val="40000"/>
                </a:schemeClr>
              </a:solidFill>
              <a:effectLst/>
              <a:cs typeface="Arial" pitchFamily="34" charset="0"/>
            </a:endParaRPr>
          </a:p>
          <a:p>
            <a:pPr eaLnBrk="0" fontAlgn="base" hangingPunct="0">
              <a:spcBef>
                <a:spcPct val="0"/>
              </a:spcBef>
              <a:spcAft>
                <a:spcPct val="0"/>
              </a:spcAft>
            </a:pPr>
            <a:r>
              <a:rPr kumimoji="0" lang="en-US" sz="2400" b="0" i="0" u="none" strike="noStrike" cap="none" normalizeH="0" baseline="0" dirty="0">
                <a:ln>
                  <a:noFill/>
                </a:ln>
                <a:solidFill>
                  <a:schemeClr val="tx1">
                    <a:lumMod val="60000"/>
                    <a:lumOff val="40000"/>
                  </a:schemeClr>
                </a:solidFill>
                <a:effectLst/>
                <a:ea typeface="Calibri" pitchFamily="34" charset="0"/>
                <a:cs typeface="Times New Roman" pitchFamily="18" charset="0"/>
              </a:rPr>
              <a:t>	5. Defining management and governance</a:t>
            </a:r>
            <a:endParaRPr lang="en-US" sz="2400" b="1" dirty="0">
              <a:solidFill>
                <a:schemeClr val="tx1">
                  <a:lumMod val="60000"/>
                  <a:lumOff val="40000"/>
                </a:schemeClr>
              </a:solidFill>
            </a:endParaRPr>
          </a:p>
          <a:p>
            <a:pPr marL="0" marR="0" lvl="0" indent="0" algn="l" defTabSz="914400" rtl="0" eaLnBrk="0" fontAlgn="base" latinLnBrk="0" hangingPunct="0">
              <a:lnSpc>
                <a:spcPct val="100000"/>
              </a:lnSpc>
              <a:spcBef>
                <a:spcPct val="0"/>
              </a:spcBef>
              <a:spcAft>
                <a:spcPct val="0"/>
              </a:spcAft>
              <a:buClrTx/>
              <a:buSzTx/>
              <a:tabLst/>
            </a:pPr>
            <a:r>
              <a:rPr kumimoji="0" lang="en-US" sz="2400" b="0" i="0" u="none" strike="noStrike" cap="none" normalizeH="0" baseline="0" dirty="0">
                <a:ln>
                  <a:noFill/>
                </a:ln>
                <a:solidFill>
                  <a:schemeClr val="tx1">
                    <a:lumMod val="60000"/>
                    <a:lumOff val="40000"/>
                  </a:schemeClr>
                </a:solidFill>
                <a:effectLst/>
                <a:ea typeface="Calibri" pitchFamily="34" charset="0"/>
                <a:cs typeface="Times New Roman" pitchFamily="18" charset="0"/>
              </a:rPr>
              <a:t>	arrangements</a:t>
            </a:r>
            <a:endParaRPr kumimoji="0" lang="bg-BG" sz="2400" b="0" i="0" u="none" strike="noStrike" cap="none" normalizeH="0" baseline="0" dirty="0">
              <a:ln>
                <a:noFill/>
              </a:ln>
              <a:solidFill>
                <a:schemeClr val="tx1">
                  <a:lumMod val="60000"/>
                  <a:lumOff val="40000"/>
                </a:schemeClr>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2400" b="0" i="0" u="none" strike="noStrike" cap="none" normalizeH="0" baseline="0" dirty="0">
                <a:ln>
                  <a:noFill/>
                </a:ln>
                <a:solidFill>
                  <a:schemeClr val="tx1">
                    <a:lumMod val="60000"/>
                    <a:lumOff val="40000"/>
                  </a:schemeClr>
                </a:solidFill>
                <a:effectLst/>
                <a:ea typeface="Calibri" pitchFamily="34" charset="0"/>
                <a:cs typeface="Times New Roman" pitchFamily="18" charset="0"/>
              </a:rPr>
              <a:t>	6. Engaging with stakeholders</a:t>
            </a:r>
            <a:endParaRPr kumimoji="0" lang="bg-BG" sz="2400" b="0" i="0" u="none" strike="noStrike" cap="none" normalizeH="0" baseline="0" dirty="0">
              <a:ln>
                <a:noFill/>
              </a:ln>
              <a:solidFill>
                <a:schemeClr val="tx1">
                  <a:lumMod val="60000"/>
                  <a:lumOff val="40000"/>
                </a:schemeClr>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2400" b="0" i="0" u="none" strike="noStrike" cap="none" normalizeH="0" baseline="0" dirty="0">
                <a:ln>
                  <a:noFill/>
                </a:ln>
                <a:solidFill>
                  <a:schemeClr val="tx1">
                    <a:lumMod val="60000"/>
                    <a:lumOff val="40000"/>
                  </a:schemeClr>
                </a:solidFill>
                <a:effectLst/>
                <a:ea typeface="Calibri" pitchFamily="34" charset="0"/>
                <a:cs typeface="Times New Roman" pitchFamily="18" charset="0"/>
              </a:rPr>
              <a:t>	7. Managing and governing data</a:t>
            </a:r>
            <a:endParaRPr kumimoji="0" lang="bg-BG" sz="2400" b="0" i="0" u="none" strike="noStrike" cap="none" normalizeH="0" baseline="0" dirty="0">
              <a:ln>
                <a:noFill/>
              </a:ln>
              <a:solidFill>
                <a:schemeClr val="tx1">
                  <a:lumMod val="60000"/>
                  <a:lumOff val="40000"/>
                </a:schemeClr>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2400" b="0" i="0" u="none" strike="noStrike" cap="none" normalizeH="0" baseline="0" dirty="0">
                <a:ln>
                  <a:noFill/>
                </a:ln>
                <a:solidFill>
                  <a:schemeClr val="tx1">
                    <a:lumMod val="60000"/>
                    <a:lumOff val="40000"/>
                  </a:schemeClr>
                </a:solidFill>
                <a:effectLst/>
                <a:ea typeface="Calibri" pitchFamily="34" charset="0"/>
                <a:cs typeface="Times New Roman" pitchFamily="18" charset="0"/>
              </a:rPr>
              <a:t>	8. Setting up the infrastructure and integration</a:t>
            </a:r>
            <a:endParaRPr kumimoji="0" lang="bg-BG" sz="2400" b="0" i="0" u="none" strike="noStrike" cap="none" normalizeH="0" baseline="0" dirty="0">
              <a:ln>
                <a:noFill/>
              </a:ln>
              <a:solidFill>
                <a:schemeClr val="tx1">
                  <a:lumMod val="60000"/>
                  <a:lumOff val="40000"/>
                </a:schemeClr>
              </a:solidFill>
              <a:effectLst/>
              <a:cs typeface="Arial" pitchFamily="34" charset="0"/>
            </a:endParaRPr>
          </a:p>
          <a:p>
            <a:pPr eaLnBrk="0" fontAlgn="base" hangingPunct="0">
              <a:spcBef>
                <a:spcPct val="0"/>
              </a:spcBef>
              <a:spcAft>
                <a:spcPct val="0"/>
              </a:spcAft>
            </a:pPr>
            <a:r>
              <a:rPr kumimoji="0" lang="en-US" sz="2400" b="1" i="1" u="none" strike="noStrike" cap="none" normalizeH="0" baseline="0" dirty="0">
                <a:ln>
                  <a:noFill/>
                </a:ln>
                <a:solidFill>
                  <a:schemeClr val="tx1">
                    <a:lumMod val="60000"/>
                    <a:lumOff val="40000"/>
                  </a:schemeClr>
                </a:solidFill>
                <a:effectLst/>
                <a:ea typeface="Calibri" pitchFamily="34" charset="0"/>
                <a:cs typeface="Times New Roman" pitchFamily="18" charset="0"/>
              </a:rPr>
              <a:t>Phase 3 </a:t>
            </a:r>
            <a:r>
              <a:rPr lang="en-US" sz="2400" b="1" i="1" dirty="0">
                <a:solidFill>
                  <a:schemeClr val="tx1">
                    <a:lumMod val="60000"/>
                    <a:lumOff val="40000"/>
                  </a:schemeClr>
                </a:solidFill>
                <a:ea typeface="Calibri" pitchFamily="34" charset="0"/>
                <a:cs typeface="Times New Roman" pitchFamily="18" charset="0"/>
              </a:rPr>
              <a:t>- Adopting, monitoring and evaluating smart sustainable city initiatives</a:t>
            </a:r>
          </a:p>
          <a:p>
            <a:pPr marL="0" marR="0" lvl="0" indent="0" algn="l" defTabSz="914400" rtl="0" eaLnBrk="0" fontAlgn="base" latinLnBrk="0" hangingPunct="0">
              <a:lnSpc>
                <a:spcPct val="100000"/>
              </a:lnSpc>
              <a:spcBef>
                <a:spcPct val="0"/>
              </a:spcBef>
              <a:spcAft>
                <a:spcPct val="0"/>
              </a:spcAft>
              <a:buClrTx/>
              <a:buSzTx/>
              <a:tabLst/>
            </a:pPr>
            <a:r>
              <a:rPr kumimoji="0" lang="en-US" sz="2400" b="0" i="0" u="none" strike="noStrike" cap="none" normalizeH="0" baseline="0" dirty="0">
                <a:ln>
                  <a:noFill/>
                </a:ln>
                <a:solidFill>
                  <a:schemeClr val="tx1">
                    <a:lumMod val="60000"/>
                    <a:lumOff val="40000"/>
                  </a:schemeClr>
                </a:solidFill>
                <a:effectLst/>
                <a:ea typeface="Calibri" pitchFamily="34" charset="0"/>
                <a:cs typeface="Times New Roman" pitchFamily="18" charset="0"/>
              </a:rPr>
              <a:t>	9. Delivering and disseminating initiatives</a:t>
            </a:r>
            <a:endParaRPr kumimoji="0" lang="bg-BG" sz="2400" b="0" i="0" u="none" strike="noStrike" cap="none" normalizeH="0" baseline="0" dirty="0">
              <a:ln>
                <a:noFill/>
              </a:ln>
              <a:solidFill>
                <a:schemeClr val="tx1">
                  <a:lumMod val="60000"/>
                  <a:lumOff val="40000"/>
                </a:schemeClr>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2400" b="0" i="0" u="none" strike="noStrike" cap="none" normalizeH="0" baseline="0" dirty="0">
                <a:ln>
                  <a:noFill/>
                </a:ln>
                <a:solidFill>
                  <a:schemeClr val="tx1">
                    <a:lumMod val="60000"/>
                    <a:lumOff val="40000"/>
                  </a:schemeClr>
                </a:solidFill>
                <a:effectLst/>
                <a:ea typeface="Calibri" pitchFamily="34" charset="0"/>
                <a:cs typeface="Times New Roman" pitchFamily="18" charset="0"/>
              </a:rPr>
              <a:t>	10. Managing education and users training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lumMod val="60000"/>
                    <a:lumOff val="40000"/>
                  </a:schemeClr>
                </a:solidFill>
                <a:effectLst/>
                <a:ea typeface="Calibri" pitchFamily="34" charset="0"/>
                <a:cs typeface="Times New Roman" pitchFamily="18" charset="0"/>
              </a:rPr>
              <a:t>	11. Monitoring and assessing initiatives for 	continuous improvement </a:t>
            </a:r>
            <a:endParaRPr kumimoji="0" lang="en-US" sz="2400" b="0" i="0" u="none" strike="noStrike" cap="none" normalizeH="0" baseline="0" dirty="0">
              <a:ln>
                <a:noFill/>
              </a:ln>
              <a:solidFill>
                <a:schemeClr val="tx1">
                  <a:lumMod val="60000"/>
                  <a:lumOff val="40000"/>
                </a:schemeClr>
              </a:solidFill>
              <a:effectLst/>
              <a:cs typeface="Arial" pitchFamily="34" charset="0"/>
            </a:endParaRPr>
          </a:p>
        </p:txBody>
      </p:sp>
      <p:sp>
        <p:nvSpPr>
          <p:cNvPr id="10" name="TextBox 9"/>
          <p:cNvSpPr txBox="1"/>
          <p:nvPr/>
        </p:nvSpPr>
        <p:spPr>
          <a:xfrm rot="5400000">
            <a:off x="9397435" y="3182490"/>
            <a:ext cx="5079334" cy="461665"/>
          </a:xfrm>
          <a:prstGeom prst="rect">
            <a:avLst/>
          </a:prstGeom>
          <a:noFill/>
        </p:spPr>
        <p:txBody>
          <a:bodyPr wrap="square" rtlCol="0">
            <a:spAutoFit/>
          </a:bodyPr>
          <a:lstStyle/>
          <a:p>
            <a:r>
              <a:rPr lang="en-US" sz="2400" b="1" dirty="0">
                <a:solidFill>
                  <a:schemeClr val="bg1"/>
                </a:solidFill>
              </a:rPr>
              <a:t>The roadmap development process</a:t>
            </a:r>
            <a:endParaRPr lang="bg-BG" sz="24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4521106" y="299084"/>
            <a:ext cx="7185119" cy="6558916"/>
          </a:xfrm>
          <a:prstGeom prst="rect">
            <a:avLst/>
          </a:prstGeom>
        </p:spPr>
        <p:txBody>
          <a:bodyPr/>
          <a:lstStyle/>
          <a:p>
            <a:pPr>
              <a:lnSpc>
                <a:spcPct val="100000"/>
              </a:lnSpc>
              <a:spcBef>
                <a:spcPts val="0"/>
              </a:spcBef>
              <a:buFont typeface="Wingdings" pitchFamily="2" charset="2"/>
              <a:buChar char="v"/>
            </a:pPr>
            <a:r>
              <a:rPr lang="en-US" dirty="0">
                <a:solidFill>
                  <a:schemeClr val="tx1">
                    <a:lumMod val="50000"/>
                  </a:schemeClr>
                </a:solidFill>
              </a:rPr>
              <a:t>Leuven 2030, alongside a large group of experts from various disciplines, has drawn up a Roadmap that contains a timeline with the steps to be taken between now and 2025, 2035 and 2050 to reach carbon neutrality.</a:t>
            </a:r>
          </a:p>
          <a:p>
            <a:pPr>
              <a:lnSpc>
                <a:spcPct val="100000"/>
              </a:lnSpc>
              <a:spcBef>
                <a:spcPts val="0"/>
              </a:spcBef>
              <a:buFont typeface="Wingdings" pitchFamily="2" charset="2"/>
              <a:buChar char="v"/>
            </a:pPr>
            <a:r>
              <a:rPr lang="en-US" dirty="0">
                <a:solidFill>
                  <a:schemeClr val="tx1">
                    <a:lumMod val="50000"/>
                  </a:schemeClr>
                </a:solidFill>
              </a:rPr>
              <a:t>The Roadmap assigns a crucial role to every inhabitant, every company, every knowledge institution and every government. Their commitment, both individually and in collaboration, is crucial to evolve towards a healthy, livable and climate-neutral Leuven by 2050.</a:t>
            </a:r>
          </a:p>
          <a:p>
            <a:pPr>
              <a:lnSpc>
                <a:spcPct val="100000"/>
              </a:lnSpc>
              <a:spcBef>
                <a:spcPts val="0"/>
              </a:spcBef>
              <a:buFont typeface="Wingdings" pitchFamily="2" charset="2"/>
              <a:buChar char="v"/>
            </a:pPr>
            <a:r>
              <a:rPr lang="en-US" dirty="0">
                <a:solidFill>
                  <a:schemeClr val="tx1">
                    <a:lumMod val="50000"/>
                  </a:schemeClr>
                </a:solidFill>
              </a:rPr>
              <a:t> To implement the  Roadmap, Leuven 2030 turned to its network: for each of the Roadmap’s programs, it appointed one or two Program Facilitators. These Program Facilitators, 18 in all, are a diverse set of people, including city and university staff, as well as people from the  private sector.</a:t>
            </a:r>
          </a:p>
          <a:p>
            <a:pPr>
              <a:lnSpc>
                <a:spcPct val="100000"/>
              </a:lnSpc>
              <a:spcBef>
                <a:spcPts val="0"/>
              </a:spcBef>
            </a:pPr>
            <a:endParaRPr lang="bg-BG" dirty="0">
              <a:solidFill>
                <a:schemeClr val="tx1">
                  <a:lumMod val="50000"/>
                </a:schemeClr>
              </a:solidFill>
            </a:endParaRPr>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0" y="0"/>
            <a:ext cx="4389120" cy="1447800"/>
          </a:xfrm>
          <a:prstGeom prst="rect">
            <a:avLst/>
          </a:prstGeom>
        </p:spPr>
        <p:txBody>
          <a:bodyPr/>
          <a:lstStyle/>
          <a:p>
            <a:r>
              <a:rPr lang="en-US" dirty="0">
                <a:solidFill>
                  <a:srgbClr val="EB7339"/>
                </a:solidFill>
              </a:rPr>
              <a:t>Green City tool</a:t>
            </a:r>
            <a:endParaRPr lang="en-US" sz="3000" dirty="0">
              <a:solidFill>
                <a:srgbClr val="EB7339"/>
              </a:solidFill>
            </a:endParaRPr>
          </a:p>
          <a:p>
            <a:r>
              <a:rPr lang="en-US" sz="3000" dirty="0"/>
              <a:t>Leuven 2030 City</a:t>
            </a:r>
            <a:r>
              <a:rPr lang="bg-BG" sz="3000" dirty="0"/>
              <a:t> </a:t>
            </a:r>
            <a:r>
              <a:rPr lang="en-US" sz="3000" dirty="0"/>
              <a:t>Roadmap</a:t>
            </a:r>
            <a:r>
              <a:rPr lang="bg-BG" sz="3000" dirty="0"/>
              <a:t> </a:t>
            </a:r>
            <a:endParaRPr lang="en-US" sz="3000" dirty="0"/>
          </a:p>
        </p:txBody>
      </p:sp>
      <p:pic>
        <p:nvPicPr>
          <p:cNvPr id="6145" name="Picture 1"/>
          <p:cNvPicPr>
            <a:picLocks noChangeAspect="1" noChangeArrowheads="1"/>
          </p:cNvPicPr>
          <p:nvPr/>
        </p:nvPicPr>
        <p:blipFill>
          <a:blip r:embed="rId2"/>
          <a:srcRect/>
          <a:stretch>
            <a:fillRect/>
          </a:stretch>
        </p:blipFill>
        <p:spPr bwMode="auto">
          <a:xfrm>
            <a:off x="51197" y="1571625"/>
            <a:ext cx="4376023" cy="3518635"/>
          </a:xfrm>
          <a:prstGeom prst="rect">
            <a:avLst/>
          </a:prstGeom>
          <a:noFill/>
          <a:ln w="9525">
            <a:noFill/>
            <a:miter lim="800000"/>
            <a:headEnd/>
            <a:tailEnd/>
          </a:ln>
        </p:spPr>
      </p:pic>
    </p:spTree>
    <p:extLst>
      <p:ext uri="{BB962C8B-B14F-4D97-AF65-F5344CB8AC3E}">
        <p14:creationId xmlns:p14="http://schemas.microsoft.com/office/powerpoint/2010/main" val="36002112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4521106" y="365759"/>
            <a:ext cx="7204169" cy="8454391"/>
          </a:xfrm>
          <a:prstGeom prst="rect">
            <a:avLst/>
          </a:prstGeom>
        </p:spPr>
        <p:txBody>
          <a:bodyPr/>
          <a:lstStyle/>
          <a:p>
            <a:pPr>
              <a:lnSpc>
                <a:spcPct val="100000"/>
              </a:lnSpc>
              <a:spcBef>
                <a:spcPts val="0"/>
              </a:spcBef>
            </a:pPr>
            <a:r>
              <a:rPr lang="en-US" b="1" dirty="0">
                <a:solidFill>
                  <a:schemeClr val="tx1">
                    <a:lumMod val="50000"/>
                  </a:schemeClr>
                </a:solidFill>
              </a:rPr>
              <a:t>EIGHT AMBITIONS</a:t>
            </a:r>
            <a:endParaRPr lang="en-US" dirty="0">
              <a:solidFill>
                <a:schemeClr val="tx1">
                  <a:lumMod val="50000"/>
                </a:schemeClr>
              </a:solidFill>
            </a:endParaRPr>
          </a:p>
          <a:p>
            <a:pPr>
              <a:lnSpc>
                <a:spcPct val="100000"/>
              </a:lnSpc>
              <a:spcBef>
                <a:spcPts val="0"/>
              </a:spcBef>
            </a:pPr>
            <a:r>
              <a:rPr lang="en-US" dirty="0">
                <a:solidFill>
                  <a:schemeClr val="tx1">
                    <a:lumMod val="50000"/>
                  </a:schemeClr>
                </a:solidFill>
              </a:rPr>
              <a:t>The Roadmap is structured around eight ambitions</a:t>
            </a:r>
          </a:p>
          <a:p>
            <a:pPr>
              <a:lnSpc>
                <a:spcPct val="100000"/>
              </a:lnSpc>
              <a:spcBef>
                <a:spcPts val="0"/>
              </a:spcBef>
            </a:pPr>
            <a:r>
              <a:rPr lang="en-US" dirty="0">
                <a:solidFill>
                  <a:schemeClr val="tx1">
                    <a:lumMod val="50000"/>
                  </a:schemeClr>
                </a:solidFill>
              </a:rPr>
              <a:t>for a climate-neutral Leuven. The first four</a:t>
            </a:r>
          </a:p>
          <a:p>
            <a:pPr>
              <a:lnSpc>
                <a:spcPct val="100000"/>
              </a:lnSpc>
              <a:spcBef>
                <a:spcPts val="0"/>
              </a:spcBef>
            </a:pPr>
            <a:r>
              <a:rPr lang="en-US" dirty="0">
                <a:solidFill>
                  <a:schemeClr val="tx1">
                    <a:lumMod val="50000"/>
                  </a:schemeClr>
                </a:solidFill>
              </a:rPr>
              <a:t>ambitions together account for the four largest</a:t>
            </a:r>
          </a:p>
          <a:p>
            <a:pPr>
              <a:lnSpc>
                <a:spcPct val="100000"/>
              </a:lnSpc>
              <a:spcBef>
                <a:spcPts val="0"/>
              </a:spcBef>
            </a:pPr>
            <a:r>
              <a:rPr lang="en-US" dirty="0">
                <a:solidFill>
                  <a:schemeClr val="tx1">
                    <a:lumMod val="50000"/>
                  </a:schemeClr>
                </a:solidFill>
              </a:rPr>
              <a:t>segments of Leuven’s emissions output:</a:t>
            </a:r>
          </a:p>
          <a:p>
            <a:pPr>
              <a:lnSpc>
                <a:spcPct val="100000"/>
              </a:lnSpc>
              <a:spcBef>
                <a:spcPts val="0"/>
              </a:spcBef>
            </a:pPr>
            <a:endParaRPr lang="en-US" b="1" dirty="0">
              <a:solidFill>
                <a:schemeClr val="tx1">
                  <a:lumMod val="50000"/>
                </a:schemeClr>
              </a:solidFill>
            </a:endParaRPr>
          </a:p>
          <a:p>
            <a:pPr>
              <a:lnSpc>
                <a:spcPct val="100000"/>
              </a:lnSpc>
              <a:spcBef>
                <a:spcPts val="0"/>
              </a:spcBef>
            </a:pPr>
            <a:r>
              <a:rPr lang="en-US" b="1" i="1" dirty="0">
                <a:solidFill>
                  <a:schemeClr val="tx1">
                    <a:lumMod val="50000"/>
                  </a:schemeClr>
                </a:solidFill>
              </a:rPr>
              <a:t>1. Climate-neutral living</a:t>
            </a:r>
          </a:p>
          <a:p>
            <a:pPr>
              <a:lnSpc>
                <a:spcPct val="100000"/>
              </a:lnSpc>
              <a:spcBef>
                <a:spcPts val="0"/>
              </a:spcBef>
            </a:pPr>
            <a:r>
              <a:rPr lang="en-US" b="1" i="1" dirty="0">
                <a:solidFill>
                  <a:schemeClr val="tx1">
                    <a:lumMod val="50000"/>
                  </a:schemeClr>
                </a:solidFill>
              </a:rPr>
              <a:t>2. Climate-neutral urban services</a:t>
            </a:r>
          </a:p>
          <a:p>
            <a:pPr>
              <a:lnSpc>
                <a:spcPct val="100000"/>
              </a:lnSpc>
              <a:spcBef>
                <a:spcPts val="0"/>
              </a:spcBef>
            </a:pPr>
            <a:r>
              <a:rPr lang="en-US" b="1" i="1" dirty="0">
                <a:solidFill>
                  <a:schemeClr val="tx1">
                    <a:lumMod val="50000"/>
                  </a:schemeClr>
                </a:solidFill>
              </a:rPr>
              <a:t>3. Climate-neutral mobility</a:t>
            </a:r>
          </a:p>
          <a:p>
            <a:pPr>
              <a:lnSpc>
                <a:spcPct val="100000"/>
              </a:lnSpc>
              <a:spcBef>
                <a:spcPts val="0"/>
              </a:spcBef>
            </a:pPr>
            <a:r>
              <a:rPr lang="en-US" b="1" i="1" dirty="0">
                <a:solidFill>
                  <a:schemeClr val="tx1">
                    <a:lumMod val="50000"/>
                  </a:schemeClr>
                </a:solidFill>
              </a:rPr>
              <a:t>4. Consuming sustainably</a:t>
            </a:r>
          </a:p>
          <a:p>
            <a:pPr>
              <a:lnSpc>
                <a:spcPct val="100000"/>
              </a:lnSpc>
              <a:spcBef>
                <a:spcPts val="0"/>
              </a:spcBef>
            </a:pPr>
            <a:r>
              <a:rPr lang="en-US" b="1" i="1" dirty="0">
                <a:solidFill>
                  <a:schemeClr val="tx1">
                    <a:lumMod val="50000"/>
                  </a:schemeClr>
                </a:solidFill>
              </a:rPr>
              <a:t>5. Producing renewable energy locally</a:t>
            </a:r>
          </a:p>
          <a:p>
            <a:pPr>
              <a:lnSpc>
                <a:spcPct val="100000"/>
              </a:lnSpc>
              <a:spcBef>
                <a:spcPts val="0"/>
              </a:spcBef>
            </a:pPr>
            <a:r>
              <a:rPr lang="en-US" b="1" i="1" dirty="0">
                <a:solidFill>
                  <a:schemeClr val="tx1">
                    <a:lumMod val="50000"/>
                  </a:schemeClr>
                </a:solidFill>
              </a:rPr>
              <a:t>6. Increasing urban resilience</a:t>
            </a:r>
          </a:p>
          <a:p>
            <a:pPr>
              <a:lnSpc>
                <a:spcPct val="100000"/>
              </a:lnSpc>
              <a:spcBef>
                <a:spcPts val="0"/>
              </a:spcBef>
            </a:pPr>
            <a:r>
              <a:rPr lang="en-US" b="1" i="1" dirty="0">
                <a:solidFill>
                  <a:schemeClr val="tx1">
                    <a:lumMod val="50000"/>
                  </a:schemeClr>
                </a:solidFill>
              </a:rPr>
              <a:t>7. Achieving climate neutrality together</a:t>
            </a:r>
          </a:p>
          <a:p>
            <a:pPr>
              <a:lnSpc>
                <a:spcPct val="100000"/>
              </a:lnSpc>
              <a:spcBef>
                <a:spcPts val="0"/>
              </a:spcBef>
            </a:pPr>
            <a:r>
              <a:rPr lang="en-US" b="1" i="1" dirty="0">
                <a:solidFill>
                  <a:schemeClr val="tx1">
                    <a:lumMod val="50000"/>
                  </a:schemeClr>
                </a:solidFill>
              </a:rPr>
              <a:t>8. Sharing knowledge and innovating</a:t>
            </a:r>
            <a:endParaRPr lang="en-US" dirty="0">
              <a:solidFill>
                <a:schemeClr val="tx1">
                  <a:lumMod val="50000"/>
                </a:schemeClr>
              </a:solidFill>
            </a:endParaRPr>
          </a:p>
          <a:p>
            <a:pPr>
              <a:lnSpc>
                <a:spcPct val="100000"/>
              </a:lnSpc>
              <a:spcBef>
                <a:spcPts val="0"/>
              </a:spcBef>
            </a:pPr>
            <a:r>
              <a:rPr lang="en-US" dirty="0">
                <a:solidFill>
                  <a:schemeClr val="tx1">
                    <a:lumMod val="50000"/>
                  </a:schemeClr>
                </a:solidFill>
              </a:rPr>
              <a:t> </a:t>
            </a:r>
            <a:endParaRPr lang="bg-BG" dirty="0">
              <a:solidFill>
                <a:schemeClr val="tx1">
                  <a:lumMod val="50000"/>
                </a:schemeClr>
              </a:solidFill>
            </a:endParaRPr>
          </a:p>
        </p:txBody>
      </p:sp>
      <p:sp>
        <p:nvSpPr>
          <p:cNvPr id="11" name="Text Placeholder 3">
            <a:extLst>
              <a:ext uri="{FF2B5EF4-FFF2-40B4-BE49-F238E27FC236}">
                <a16:creationId xmlns:a16="http://schemas.microsoft.com/office/drawing/2014/main" id="{40EDA134-70F1-C346-A124-7880EF1582DA}"/>
              </a:ext>
            </a:extLst>
          </p:cNvPr>
          <p:cNvSpPr txBox="1">
            <a:spLocks/>
          </p:cNvSpPr>
          <p:nvPr/>
        </p:nvSpPr>
        <p:spPr>
          <a:xfrm>
            <a:off x="0" y="0"/>
            <a:ext cx="4389120" cy="1447800"/>
          </a:xfrm>
          <a:prstGeom prst="rect">
            <a:avLst/>
          </a:prstGeom>
        </p:spPr>
        <p:txBody>
          <a:bodyPr>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EB7339"/>
                </a:solidFill>
                <a:effectLst/>
                <a:uLnTx/>
                <a:uFillTx/>
                <a:latin typeface="+mn-lt"/>
                <a:ea typeface="+mn-ea"/>
                <a:cs typeface="+mn-cs"/>
              </a:rPr>
              <a:t>Green City tool</a:t>
            </a:r>
            <a:endParaRPr kumimoji="0" lang="en-US" sz="3000" b="1" i="0" u="none" strike="noStrike" kern="1200" cap="none" spc="0" normalizeH="0" baseline="0" noProof="0" dirty="0">
              <a:ln>
                <a:noFill/>
              </a:ln>
              <a:solidFill>
                <a:srgbClr val="EB7339"/>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chemeClr val="bg1"/>
                </a:solidFill>
                <a:effectLst/>
                <a:uLnTx/>
                <a:uFillTx/>
                <a:latin typeface="+mn-lt"/>
                <a:ea typeface="+mn-ea"/>
                <a:cs typeface="+mn-cs"/>
              </a:rPr>
              <a:t>Leuven 2030 City</a:t>
            </a:r>
            <a:r>
              <a:rPr kumimoji="0" lang="bg-BG" sz="3000" b="1" i="0" u="none" strike="noStrike" kern="1200" cap="none" spc="0" normalizeH="0" baseline="0" noProof="0" dirty="0">
                <a:ln>
                  <a:noFill/>
                </a:ln>
                <a:solidFill>
                  <a:schemeClr val="bg1"/>
                </a:solidFill>
                <a:effectLst/>
                <a:uLnTx/>
                <a:uFillTx/>
                <a:latin typeface="+mn-lt"/>
                <a:ea typeface="+mn-ea"/>
                <a:cs typeface="+mn-cs"/>
              </a:rPr>
              <a:t> </a:t>
            </a:r>
            <a:r>
              <a:rPr kumimoji="0" lang="en-US" sz="3000" b="1" i="0" u="none" strike="noStrike" kern="1200" cap="none" spc="0" normalizeH="0" baseline="0" noProof="0" dirty="0">
                <a:ln>
                  <a:noFill/>
                </a:ln>
                <a:solidFill>
                  <a:schemeClr val="bg1"/>
                </a:solidFill>
                <a:effectLst/>
                <a:uLnTx/>
                <a:uFillTx/>
                <a:latin typeface="+mn-lt"/>
                <a:ea typeface="+mn-ea"/>
                <a:cs typeface="+mn-cs"/>
              </a:rPr>
              <a:t>Roadmap</a:t>
            </a:r>
            <a:r>
              <a:rPr kumimoji="0" lang="bg-BG" sz="3000" b="1" i="0" u="none" strike="noStrike" kern="1200" cap="none" spc="0" normalizeH="0" baseline="0" noProof="0" dirty="0">
                <a:ln>
                  <a:noFill/>
                </a:ln>
                <a:solidFill>
                  <a:schemeClr val="bg1"/>
                </a:solidFill>
                <a:effectLst/>
                <a:uLnTx/>
                <a:uFillTx/>
                <a:latin typeface="+mn-lt"/>
                <a:ea typeface="+mn-ea"/>
                <a:cs typeface="+mn-cs"/>
              </a:rPr>
              <a:t> </a:t>
            </a:r>
            <a:endParaRPr kumimoji="0" lang="en-US" sz="3000" b="1" i="0" u="none" strike="noStrike" kern="1200" cap="none" spc="0" normalizeH="0" baseline="0" noProof="0" dirty="0">
              <a:ln>
                <a:noFill/>
              </a:ln>
              <a:solidFill>
                <a:schemeClr val="bg1"/>
              </a:solidFill>
              <a:effectLst/>
              <a:uLnTx/>
              <a:uFillTx/>
              <a:latin typeface="+mn-lt"/>
              <a:ea typeface="+mn-ea"/>
              <a:cs typeface="+mn-cs"/>
            </a:endParaRPr>
          </a:p>
        </p:txBody>
      </p:sp>
      <p:pic>
        <p:nvPicPr>
          <p:cNvPr id="11271" name="Picture 7" descr="https://assets-global.website-files.com/611391db179c34305ecb93d7/617285193c830a73089ff716_Leuven2030_Hooverplein-min.jpg"/>
          <p:cNvPicPr>
            <a:picLocks noChangeAspect="1" noChangeArrowheads="1"/>
          </p:cNvPicPr>
          <p:nvPr/>
        </p:nvPicPr>
        <p:blipFill>
          <a:blip r:embed="rId2"/>
          <a:srcRect/>
          <a:stretch>
            <a:fillRect/>
          </a:stretch>
        </p:blipFill>
        <p:spPr bwMode="auto">
          <a:xfrm>
            <a:off x="38100" y="2175928"/>
            <a:ext cx="4389120" cy="2545690"/>
          </a:xfrm>
          <a:prstGeom prst="rect">
            <a:avLst/>
          </a:prstGeom>
          <a:noFill/>
        </p:spPr>
      </p:pic>
    </p:spTree>
    <p:extLst>
      <p:ext uri="{BB962C8B-B14F-4D97-AF65-F5344CB8AC3E}">
        <p14:creationId xmlns:p14="http://schemas.microsoft.com/office/powerpoint/2010/main" val="36002112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srcRect/>
          <a:stretch>
            <a:fillRect/>
          </a:stretch>
        </p:blipFill>
        <p:spPr bwMode="auto">
          <a:xfrm>
            <a:off x="0" y="1303145"/>
            <a:ext cx="4454997" cy="4580297"/>
          </a:xfrm>
          <a:prstGeom prst="rect">
            <a:avLst/>
          </a:prstGeom>
          <a:noFill/>
          <a:ln w="9525">
            <a:noFill/>
            <a:miter lim="800000"/>
            <a:headEnd/>
            <a:tailEnd/>
          </a:ln>
        </p:spPr>
      </p:pic>
      <p:sp>
        <p:nvSpPr>
          <p:cNvPr id="6" name="Text Placeholder 3">
            <a:extLst>
              <a:ext uri="{FF2B5EF4-FFF2-40B4-BE49-F238E27FC236}">
                <a16:creationId xmlns:a16="http://schemas.microsoft.com/office/drawing/2014/main" id="{40EDA134-70F1-C346-A124-7880EF1582DA}"/>
              </a:ext>
            </a:extLst>
          </p:cNvPr>
          <p:cNvSpPr txBox="1">
            <a:spLocks/>
          </p:cNvSpPr>
          <p:nvPr/>
        </p:nvSpPr>
        <p:spPr>
          <a:xfrm>
            <a:off x="0" y="0"/>
            <a:ext cx="4521106" cy="1303145"/>
          </a:xfrm>
          <a:prstGeom prst="rect">
            <a:avLst/>
          </a:prstGeom>
        </p:spPr>
        <p:txBody>
          <a:bodyPr>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EB7339"/>
                </a:solidFill>
                <a:effectLst/>
                <a:uLnTx/>
                <a:uFillTx/>
                <a:latin typeface="+mn-lt"/>
                <a:ea typeface="+mn-ea"/>
                <a:cs typeface="+mn-cs"/>
              </a:rPr>
              <a:t>Green City tool</a:t>
            </a:r>
            <a:endParaRPr kumimoji="0" lang="en-US" sz="3000" b="1" i="0" u="none" strike="noStrike" kern="1200" cap="none" spc="0" normalizeH="0" baseline="0" noProof="0" dirty="0">
              <a:ln>
                <a:noFill/>
              </a:ln>
              <a:solidFill>
                <a:srgbClr val="EB7339"/>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chemeClr val="bg1"/>
                </a:solidFill>
                <a:effectLst/>
                <a:uLnTx/>
                <a:uFillTx/>
                <a:latin typeface="+mn-lt"/>
                <a:ea typeface="+mn-ea"/>
                <a:cs typeface="+mn-cs"/>
              </a:rPr>
              <a:t>Leuven 2030 City</a:t>
            </a:r>
            <a:r>
              <a:rPr kumimoji="0" lang="bg-BG" sz="3000" b="1" i="0" u="none" strike="noStrike" kern="1200" cap="none" spc="0" normalizeH="0" baseline="0" noProof="0" dirty="0">
                <a:ln>
                  <a:noFill/>
                </a:ln>
                <a:solidFill>
                  <a:schemeClr val="bg1"/>
                </a:solidFill>
                <a:effectLst/>
                <a:uLnTx/>
                <a:uFillTx/>
                <a:latin typeface="+mn-lt"/>
                <a:ea typeface="+mn-ea"/>
                <a:cs typeface="+mn-cs"/>
              </a:rPr>
              <a:t> </a:t>
            </a:r>
            <a:r>
              <a:rPr kumimoji="0" lang="en-US" sz="3000" b="1" i="0" u="none" strike="noStrike" kern="1200" cap="none" spc="0" normalizeH="0" baseline="0" noProof="0" dirty="0">
                <a:ln>
                  <a:noFill/>
                </a:ln>
                <a:solidFill>
                  <a:schemeClr val="bg1"/>
                </a:solidFill>
                <a:effectLst/>
                <a:uLnTx/>
                <a:uFillTx/>
                <a:latin typeface="+mn-lt"/>
                <a:ea typeface="+mn-ea"/>
                <a:cs typeface="+mn-cs"/>
              </a:rPr>
              <a:t>Roadmap</a:t>
            </a:r>
            <a:r>
              <a:rPr kumimoji="0" lang="bg-BG" sz="3000" b="1" i="0" u="none" strike="noStrike" kern="1200" cap="none" spc="0" normalizeH="0" baseline="0" noProof="0" dirty="0">
                <a:ln>
                  <a:noFill/>
                </a:ln>
                <a:solidFill>
                  <a:schemeClr val="bg1"/>
                </a:solidFill>
                <a:effectLst/>
                <a:uLnTx/>
                <a:uFillTx/>
                <a:latin typeface="+mn-lt"/>
                <a:ea typeface="+mn-ea"/>
                <a:cs typeface="+mn-cs"/>
              </a:rPr>
              <a:t> </a:t>
            </a:r>
            <a:endParaRPr kumimoji="0" lang="en-US" sz="3000" b="1" i="0" u="none" strike="noStrike" kern="1200" cap="none" spc="0" normalizeH="0" baseline="0" noProof="0" dirty="0">
              <a:ln>
                <a:noFill/>
              </a:ln>
              <a:solidFill>
                <a:schemeClr val="bg1"/>
              </a:solidFill>
              <a:effectLst/>
              <a:uLnTx/>
              <a:uFillTx/>
              <a:latin typeface="+mn-lt"/>
              <a:ea typeface="+mn-ea"/>
              <a:cs typeface="+mn-cs"/>
            </a:endParaRPr>
          </a:p>
        </p:txBody>
      </p:sp>
      <p:sp>
        <p:nvSpPr>
          <p:cNvPr id="7" name="Правоъгълник 6"/>
          <p:cNvSpPr/>
          <p:nvPr/>
        </p:nvSpPr>
        <p:spPr>
          <a:xfrm>
            <a:off x="5137079" y="318500"/>
            <a:ext cx="6832314" cy="6001643"/>
          </a:xfrm>
          <a:prstGeom prst="rect">
            <a:avLst/>
          </a:prstGeom>
        </p:spPr>
        <p:txBody>
          <a:bodyPr wrap="square">
            <a:spAutoFit/>
          </a:bodyPr>
          <a:lstStyle/>
          <a:p>
            <a:pPr>
              <a:lnSpc>
                <a:spcPct val="100000"/>
              </a:lnSpc>
              <a:spcBef>
                <a:spcPts val="0"/>
              </a:spcBef>
            </a:pPr>
            <a:r>
              <a:rPr lang="en-US" sz="2400" dirty="0">
                <a:solidFill>
                  <a:schemeClr val="tx1">
                    <a:lumMod val="50000"/>
                  </a:schemeClr>
                </a:solidFill>
              </a:rPr>
              <a:t>These ambitions of Leuven Green City road map are broken down into 80 project clusters (so- called ‘sites’), </a:t>
            </a:r>
            <a:r>
              <a:rPr lang="en-US" sz="2400" dirty="0" err="1">
                <a:solidFill>
                  <a:schemeClr val="tx1">
                    <a:lumMod val="50000"/>
                  </a:schemeClr>
                </a:solidFill>
              </a:rPr>
              <a:t>organised</a:t>
            </a:r>
            <a:r>
              <a:rPr lang="en-US" sz="2400" dirty="0">
                <a:solidFill>
                  <a:schemeClr val="tx1">
                    <a:lumMod val="50000"/>
                  </a:schemeClr>
                </a:solidFill>
              </a:rPr>
              <a:t> into 13 programs. </a:t>
            </a:r>
          </a:p>
          <a:p>
            <a:pPr>
              <a:lnSpc>
                <a:spcPct val="100000"/>
              </a:lnSpc>
              <a:spcBef>
                <a:spcPts val="0"/>
              </a:spcBef>
            </a:pPr>
            <a:endParaRPr lang="en-US" sz="2400" dirty="0">
              <a:solidFill>
                <a:schemeClr val="tx1">
                  <a:lumMod val="50000"/>
                </a:schemeClr>
              </a:solidFill>
            </a:endParaRPr>
          </a:p>
          <a:p>
            <a:pPr>
              <a:lnSpc>
                <a:spcPct val="100000"/>
              </a:lnSpc>
              <a:spcBef>
                <a:spcPts val="0"/>
              </a:spcBef>
            </a:pPr>
            <a:r>
              <a:rPr lang="en-US" sz="2400" dirty="0">
                <a:solidFill>
                  <a:schemeClr val="tx1">
                    <a:lumMod val="50000"/>
                  </a:schemeClr>
                </a:solidFill>
              </a:rPr>
              <a:t>Every one of these programs is key to achieving climate neutrality and should be considered a priority.</a:t>
            </a:r>
          </a:p>
          <a:p>
            <a:pPr>
              <a:lnSpc>
                <a:spcPct val="100000"/>
              </a:lnSpc>
              <a:spcBef>
                <a:spcPts val="0"/>
              </a:spcBef>
            </a:pPr>
            <a:endParaRPr lang="en-US" sz="2400" dirty="0">
              <a:solidFill>
                <a:schemeClr val="tx1">
                  <a:lumMod val="50000"/>
                </a:schemeClr>
              </a:solidFill>
            </a:endParaRPr>
          </a:p>
          <a:p>
            <a:pPr>
              <a:lnSpc>
                <a:spcPct val="100000"/>
              </a:lnSpc>
              <a:spcBef>
                <a:spcPts val="0"/>
              </a:spcBef>
            </a:pPr>
            <a:r>
              <a:rPr lang="en-US" sz="2400" dirty="0">
                <a:solidFill>
                  <a:schemeClr val="tx1">
                    <a:lumMod val="50000"/>
                  </a:schemeClr>
                </a:solidFill>
              </a:rPr>
              <a:t>For every site, the Roadmap defines quantitative targets, to the extent possible, and proposes measures to meet them. </a:t>
            </a:r>
          </a:p>
          <a:p>
            <a:pPr>
              <a:lnSpc>
                <a:spcPct val="100000"/>
              </a:lnSpc>
              <a:spcBef>
                <a:spcPts val="0"/>
              </a:spcBef>
            </a:pPr>
            <a:endParaRPr lang="en-US" sz="2400" dirty="0">
              <a:solidFill>
                <a:schemeClr val="tx1">
                  <a:lumMod val="50000"/>
                </a:schemeClr>
              </a:solidFill>
            </a:endParaRPr>
          </a:p>
          <a:p>
            <a:pPr>
              <a:lnSpc>
                <a:spcPct val="100000"/>
              </a:lnSpc>
              <a:spcBef>
                <a:spcPts val="0"/>
              </a:spcBef>
            </a:pPr>
            <a:r>
              <a:rPr lang="en-US" sz="2400" dirty="0">
                <a:solidFill>
                  <a:schemeClr val="tx1">
                    <a:lumMod val="50000"/>
                  </a:schemeClr>
                </a:solidFill>
              </a:rPr>
              <a:t>Every site will require a site leader, cooperation between multiple key actors, and the development  and implementation of an action plan.</a:t>
            </a:r>
            <a:endParaRPr lang="bg-BG" sz="2400" dirty="0">
              <a:solidFill>
                <a:schemeClr val="tx1">
                  <a:lumMod val="50000"/>
                </a:schemeClr>
              </a:solidFill>
            </a:endParaRPr>
          </a:p>
          <a:p>
            <a:pPr>
              <a:lnSpc>
                <a:spcPct val="100000"/>
              </a:lnSpc>
              <a:spcBef>
                <a:spcPts val="0"/>
              </a:spcBef>
            </a:pPr>
            <a:endParaRPr lang="bg-BG" sz="2400" dirty="0"/>
          </a:p>
        </p:txBody>
      </p:sp>
    </p:spTree>
    <p:extLst>
      <p:ext uri="{BB962C8B-B14F-4D97-AF65-F5344CB8AC3E}">
        <p14:creationId xmlns:p14="http://schemas.microsoft.com/office/powerpoint/2010/main" val="36002112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8"/>
          </p:nvPr>
        </p:nvSpPr>
        <p:spPr>
          <a:xfrm>
            <a:off x="4549681" y="457200"/>
            <a:ext cx="7042244" cy="5857875"/>
          </a:xfrm>
        </p:spPr>
        <p:txBody>
          <a:bodyPr/>
          <a:lstStyle/>
          <a:p>
            <a:r>
              <a:rPr lang="en-US" dirty="0"/>
              <a:t>1. Retrofitting residential buildings</a:t>
            </a:r>
          </a:p>
          <a:p>
            <a:r>
              <a:rPr lang="en-US" dirty="0"/>
              <a:t>2. Retrofitting non-residential buildings</a:t>
            </a:r>
          </a:p>
          <a:p>
            <a:r>
              <a:rPr lang="en-US" dirty="0"/>
              <a:t>3. Climate-neutral new buildings</a:t>
            </a:r>
          </a:p>
          <a:p>
            <a:r>
              <a:rPr lang="en-US" dirty="0"/>
              <a:t>4. Vibrant centers and smart location policy</a:t>
            </a:r>
          </a:p>
          <a:p>
            <a:r>
              <a:rPr lang="en-US" dirty="0"/>
              <a:t>5. Sustainable modal shift</a:t>
            </a:r>
          </a:p>
          <a:p>
            <a:r>
              <a:rPr lang="en-US" dirty="0"/>
              <a:t>6. Greening the vehicle fleet</a:t>
            </a:r>
          </a:p>
          <a:p>
            <a:r>
              <a:rPr lang="en-US" dirty="0"/>
              <a:t>7. Generating green energy</a:t>
            </a:r>
          </a:p>
          <a:p>
            <a:r>
              <a:rPr lang="en-US" dirty="0"/>
              <a:t>8. Sustainable and healthy eating</a:t>
            </a:r>
          </a:p>
          <a:p>
            <a:r>
              <a:rPr lang="en-US" dirty="0"/>
              <a:t>9. Circular city</a:t>
            </a:r>
          </a:p>
          <a:p>
            <a:r>
              <a:rPr lang="en-US" dirty="0"/>
              <a:t>10. Green and resilient spaces</a:t>
            </a:r>
          </a:p>
          <a:p>
            <a:r>
              <a:rPr lang="en-US" dirty="0"/>
              <a:t>11. Governance and financing</a:t>
            </a:r>
          </a:p>
          <a:p>
            <a:r>
              <a:rPr lang="en-US" dirty="0"/>
              <a:t>12. Involving everybody in the transition</a:t>
            </a:r>
          </a:p>
          <a:p>
            <a:r>
              <a:rPr lang="en-US" dirty="0"/>
              <a:t>13. Learning and monitoring</a:t>
            </a:r>
          </a:p>
          <a:p>
            <a:endParaRPr lang="bg-BG" dirty="0"/>
          </a:p>
        </p:txBody>
      </p:sp>
      <p:sp>
        <p:nvSpPr>
          <p:cNvPr id="109569" name="Rectangle 1"/>
          <p:cNvSpPr>
            <a:spLocks noChangeArrowheads="1"/>
          </p:cNvSpPr>
          <p:nvPr/>
        </p:nvSpPr>
        <p:spPr bwMode="auto">
          <a:xfrm>
            <a:off x="57150" y="1590674"/>
            <a:ext cx="4389120" cy="457200"/>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Calibri" pitchFamily="34" charset="0"/>
                <a:ea typeface="Calibri" pitchFamily="34" charset="0"/>
                <a:cs typeface="Times New Roman" pitchFamily="18" charset="0"/>
              </a:rPr>
              <a:t>THE ROADMAP`S 13 PROGRAMS </a:t>
            </a:r>
            <a:endParaRPr kumimoji="0" lang="en-US" sz="1800" b="1" i="0" u="none" strike="noStrike" cap="none" normalizeH="0" baseline="0" dirty="0">
              <a:ln>
                <a:noFill/>
              </a:ln>
              <a:solidFill>
                <a:schemeClr val="bg1"/>
              </a:solidFill>
              <a:effectLst/>
              <a:latin typeface="Arial" pitchFamily="34" charset="0"/>
              <a:cs typeface="Arial" pitchFamily="34" charset="0"/>
            </a:endParaRPr>
          </a:p>
        </p:txBody>
      </p:sp>
      <p:sp>
        <p:nvSpPr>
          <p:cNvPr id="11" name="Text Placeholder 3">
            <a:extLst>
              <a:ext uri="{FF2B5EF4-FFF2-40B4-BE49-F238E27FC236}">
                <a16:creationId xmlns:a16="http://schemas.microsoft.com/office/drawing/2014/main" id="{40EDA134-70F1-C346-A124-7880EF1582DA}"/>
              </a:ext>
            </a:extLst>
          </p:cNvPr>
          <p:cNvSpPr txBox="1">
            <a:spLocks/>
          </p:cNvSpPr>
          <p:nvPr/>
        </p:nvSpPr>
        <p:spPr>
          <a:xfrm>
            <a:off x="0" y="0"/>
            <a:ext cx="4521106" cy="1447800"/>
          </a:xfrm>
          <a:prstGeom prst="rect">
            <a:avLst/>
          </a:prstGeom>
        </p:spPr>
        <p:txBody>
          <a:bodyPr>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EB7339"/>
                </a:solidFill>
                <a:effectLst/>
                <a:uLnTx/>
                <a:uFillTx/>
                <a:latin typeface="+mn-lt"/>
                <a:ea typeface="+mn-ea"/>
                <a:cs typeface="+mn-cs"/>
              </a:rPr>
              <a:t>Green City tool</a:t>
            </a:r>
            <a:endParaRPr kumimoji="0" lang="en-US" sz="3000" b="1" i="0" u="none" strike="noStrike" kern="1200" cap="none" spc="0" normalizeH="0" baseline="0" noProof="0" dirty="0">
              <a:ln>
                <a:noFill/>
              </a:ln>
              <a:solidFill>
                <a:srgbClr val="EB7339"/>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chemeClr val="bg1"/>
                </a:solidFill>
                <a:effectLst/>
                <a:uLnTx/>
                <a:uFillTx/>
                <a:latin typeface="+mn-lt"/>
                <a:ea typeface="+mn-ea"/>
                <a:cs typeface="+mn-cs"/>
              </a:rPr>
              <a:t>Leuven 2030 City</a:t>
            </a:r>
            <a:r>
              <a:rPr kumimoji="0" lang="bg-BG" sz="3000" b="1" i="0" u="none" strike="noStrike" kern="1200" cap="none" spc="0" normalizeH="0" baseline="0" noProof="0" dirty="0">
                <a:ln>
                  <a:noFill/>
                </a:ln>
                <a:solidFill>
                  <a:schemeClr val="bg1"/>
                </a:solidFill>
                <a:effectLst/>
                <a:uLnTx/>
                <a:uFillTx/>
                <a:latin typeface="+mn-lt"/>
                <a:ea typeface="+mn-ea"/>
                <a:cs typeface="+mn-cs"/>
              </a:rPr>
              <a:t> </a:t>
            </a:r>
            <a:r>
              <a:rPr kumimoji="0" lang="en-US" sz="3000" b="1" i="0" u="none" strike="noStrike" kern="1200" cap="none" spc="0" normalizeH="0" baseline="0" noProof="0" dirty="0">
                <a:ln>
                  <a:noFill/>
                </a:ln>
                <a:solidFill>
                  <a:schemeClr val="bg1"/>
                </a:solidFill>
                <a:effectLst/>
                <a:uLnTx/>
                <a:uFillTx/>
                <a:latin typeface="+mn-lt"/>
                <a:ea typeface="+mn-ea"/>
                <a:cs typeface="+mn-cs"/>
              </a:rPr>
              <a:t>Roadmap</a:t>
            </a:r>
            <a:r>
              <a:rPr kumimoji="0" lang="bg-BG" sz="3000" b="1" i="0" u="none" strike="noStrike" kern="1200" cap="none" spc="0" normalizeH="0" baseline="0" noProof="0" dirty="0">
                <a:ln>
                  <a:noFill/>
                </a:ln>
                <a:solidFill>
                  <a:schemeClr val="bg1"/>
                </a:solidFill>
                <a:effectLst/>
                <a:uLnTx/>
                <a:uFillTx/>
                <a:latin typeface="+mn-lt"/>
                <a:ea typeface="+mn-ea"/>
                <a:cs typeface="+mn-cs"/>
              </a:rPr>
              <a:t> </a:t>
            </a:r>
            <a:endParaRPr kumimoji="0" lang="en-US" sz="3000" b="1" i="0" u="none" strike="noStrike" kern="1200" cap="none" spc="0" normalizeH="0" baseline="0" noProof="0" dirty="0">
              <a:ln>
                <a:noFill/>
              </a:ln>
              <a:solidFill>
                <a:schemeClr val="bg1"/>
              </a:solidFill>
              <a:effectLst/>
              <a:uLnTx/>
              <a:uFillTx/>
              <a:latin typeface="+mn-lt"/>
              <a:ea typeface="+mn-ea"/>
              <a:cs typeface="+mn-cs"/>
            </a:endParaRPr>
          </a:p>
        </p:txBody>
      </p:sp>
      <p:pic>
        <p:nvPicPr>
          <p:cNvPr id="109571" name="Picture 3" descr="This Roadmap 2025 · 2035 · 2050 shows the major challenges we face and  contains a timeline with the steps we need t… | Sustainable transport,  Roadmap, Linear system"/>
          <p:cNvPicPr>
            <a:picLocks noChangeAspect="1" noChangeArrowheads="1"/>
          </p:cNvPicPr>
          <p:nvPr/>
        </p:nvPicPr>
        <p:blipFill>
          <a:blip r:embed="rId2"/>
          <a:srcRect/>
          <a:stretch>
            <a:fillRect/>
          </a:stretch>
        </p:blipFill>
        <p:spPr bwMode="auto">
          <a:xfrm>
            <a:off x="1" y="2338389"/>
            <a:ext cx="4463956" cy="2343577"/>
          </a:xfrm>
          <a:prstGeom prst="rect">
            <a:avLst/>
          </a:prstGeom>
          <a:noFill/>
        </p:spPr>
      </p:pic>
    </p:spTree>
    <p:extLst>
      <p:ext uri="{BB962C8B-B14F-4D97-AF65-F5344CB8AC3E}">
        <p14:creationId xmlns:p14="http://schemas.microsoft.com/office/powerpoint/2010/main" val="36002112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ов контейнер 1"/>
          <p:cNvSpPr>
            <a:spLocks noGrp="1"/>
          </p:cNvSpPr>
          <p:nvPr>
            <p:ph type="body" sz="quarter" idx="18"/>
          </p:nvPr>
        </p:nvSpPr>
        <p:spPr>
          <a:xfrm>
            <a:off x="4825906" y="351692"/>
            <a:ext cx="6558167" cy="5641629"/>
          </a:xfrm>
        </p:spPr>
        <p:txBody>
          <a:bodyPr/>
          <a:lstStyle/>
          <a:p>
            <a:r>
              <a:rPr lang="en-US" dirty="0"/>
              <a:t>   Clearly describe the steps when you start to develop your road map to carbon neutrality</a:t>
            </a:r>
          </a:p>
          <a:p>
            <a:endParaRPr lang="en-US" dirty="0"/>
          </a:p>
          <a:p>
            <a:endParaRPr lang="en-US" dirty="0"/>
          </a:p>
          <a:p>
            <a:endParaRPr lang="en-US" dirty="0"/>
          </a:p>
          <a:p>
            <a:r>
              <a:rPr lang="en-US" dirty="0"/>
              <a:t>  	What are your targets to become carbon neutral in the next decades?</a:t>
            </a:r>
          </a:p>
          <a:p>
            <a:r>
              <a:rPr lang="en-US" dirty="0"/>
              <a:t>	What is time span to reach the targets – 10, 20, 30 years? </a:t>
            </a:r>
          </a:p>
          <a:p>
            <a:r>
              <a:rPr lang="en-US" dirty="0"/>
              <a:t>	Who will be involved on the road to carbon neutrality? Who and how to take them on board?</a:t>
            </a:r>
          </a:p>
          <a:p>
            <a:r>
              <a:rPr lang="en-US" dirty="0"/>
              <a:t>   What investments are needed and how to secure the money?</a:t>
            </a:r>
          </a:p>
          <a:p>
            <a:r>
              <a:rPr lang="en-US" dirty="0"/>
              <a:t>    Who is managing the process and how to monitor it.</a:t>
            </a:r>
          </a:p>
          <a:p>
            <a:r>
              <a:rPr lang="en-US" dirty="0"/>
              <a:t>   </a:t>
            </a:r>
          </a:p>
          <a:p>
            <a:endParaRPr lang="en-US" dirty="0"/>
          </a:p>
          <a:p>
            <a:endParaRPr lang="en-US" dirty="0"/>
          </a:p>
          <a:p>
            <a:endParaRPr lang="en-US" dirty="0"/>
          </a:p>
          <a:p>
            <a:endParaRPr lang="en-US" dirty="0"/>
          </a:p>
          <a:p>
            <a:endParaRPr lang="en-US" dirty="0"/>
          </a:p>
          <a:p>
            <a:endParaRPr lang="en-US" dirty="0"/>
          </a:p>
          <a:p>
            <a:endParaRPr lang="en-US" dirty="0"/>
          </a:p>
          <a:p>
            <a:endParaRPr lang="bg-BG" dirty="0"/>
          </a:p>
        </p:txBody>
      </p:sp>
      <p:sp>
        <p:nvSpPr>
          <p:cNvPr id="3" name="Текстов контейнер 2"/>
          <p:cNvSpPr>
            <a:spLocks noGrp="1"/>
          </p:cNvSpPr>
          <p:nvPr>
            <p:ph type="body" sz="quarter" idx="16"/>
          </p:nvPr>
        </p:nvSpPr>
        <p:spPr>
          <a:xfrm>
            <a:off x="600999" y="835090"/>
            <a:ext cx="3709744" cy="1774519"/>
          </a:xfrm>
        </p:spPr>
        <p:txBody>
          <a:bodyPr/>
          <a:lstStyle/>
          <a:p>
            <a:r>
              <a:rPr lang="en-US" dirty="0"/>
              <a:t>Develop you road map to make your place sustainable, resilient and inclusive.</a:t>
            </a:r>
          </a:p>
          <a:p>
            <a:r>
              <a:rPr lang="en-US" dirty="0"/>
              <a:t>Visit: </a:t>
            </a:r>
            <a:r>
              <a:rPr lang="en-US" dirty="0">
                <a:hlinkClick r:id="rId2"/>
              </a:rPr>
              <a:t>https://www.youtube.com/watch?v=MnugJO6GDQs</a:t>
            </a:r>
            <a:endParaRPr lang="en-US" dirty="0"/>
          </a:p>
          <a:p>
            <a:endParaRPr lang="bg-BG" dirty="0"/>
          </a:p>
        </p:txBody>
      </p:sp>
      <p:pic>
        <p:nvPicPr>
          <p:cNvPr id="4" name="Εικόνα 4"/>
          <p:cNvPicPr>
            <a:picLocks noChangeAspect="1"/>
          </p:cNvPicPr>
          <p:nvPr/>
        </p:nvPicPr>
        <p:blipFill>
          <a:blip r:embed="rId3"/>
          <a:stretch>
            <a:fillRect/>
          </a:stretch>
        </p:blipFill>
        <p:spPr>
          <a:xfrm>
            <a:off x="5014126" y="1023387"/>
            <a:ext cx="6369947" cy="1258953"/>
          </a:xfrm>
          <a:prstGeom prst="rect">
            <a:avLst/>
          </a:prstGeom>
        </p:spPr>
      </p:pic>
      <p:pic>
        <p:nvPicPr>
          <p:cNvPr id="5" name="Gráfico 4" descr="Flecha: curva ligera con relleno sólido">
            <a:extLst>
              <a:ext uri="{FF2B5EF4-FFF2-40B4-BE49-F238E27FC236}">
                <a16:creationId xmlns:a16="http://schemas.microsoft.com/office/drawing/2014/main" id="{140DB512-B013-50D7-EA74-51ECEBFDC4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88563">
            <a:off x="463111" y="5391157"/>
            <a:ext cx="689631" cy="68963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AFC9547-BC1D-5F47-98EB-8A249D7ACBAD}"/>
              </a:ext>
            </a:extLst>
          </p:cNvPr>
          <p:cNvGrpSpPr/>
          <p:nvPr/>
        </p:nvGrpSpPr>
        <p:grpSpPr>
          <a:xfrm>
            <a:off x="5107779" y="748833"/>
            <a:ext cx="1487826" cy="1083162"/>
            <a:chOff x="3400450" y="986392"/>
            <a:chExt cx="1487826" cy="1083162"/>
          </a:xfrm>
        </p:grpSpPr>
        <p:sp>
          <p:nvSpPr>
            <p:cNvPr id="10" name="Freeform 9">
              <a:extLst>
                <a:ext uri="{FF2B5EF4-FFF2-40B4-BE49-F238E27FC236}">
                  <a16:creationId xmlns:a16="http://schemas.microsoft.com/office/drawing/2014/main" id="{DB167537-6E6E-0142-B8E2-59ADA27C33D3}"/>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E5650"/>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777B076C-30AD-5146-87E5-27FE130D848E}"/>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029993" y="3176111"/>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200" b="1" i="0" dirty="0">
                <a:solidFill>
                  <a:schemeClr val="bg1"/>
                </a:solidFill>
              </a:rPr>
              <a:t>Abraham Lincoln </a:t>
            </a:r>
            <a:endParaRPr lang="en-US" sz="2200" b="1" dirty="0">
              <a:solidFill>
                <a:schemeClr val="bg1"/>
              </a:solidFill>
            </a:endParaRPr>
          </a:p>
        </p:txBody>
      </p:sp>
      <p:pic>
        <p:nvPicPr>
          <p:cNvPr id="7" name="Picture Placeholder 6">
            <a:extLst>
              <a:ext uri="{FF2B5EF4-FFF2-40B4-BE49-F238E27FC236}">
                <a16:creationId xmlns:a16="http://schemas.microsoft.com/office/drawing/2014/main" id="{D8142738-C0AA-2A4B-8562-0F30663BAD47}"/>
              </a:ext>
            </a:extLst>
          </p:cNvPr>
          <p:cNvPicPr>
            <a:picLocks noGrp="1" noChangeAspect="1"/>
          </p:cNvPicPr>
          <p:nvPr>
            <p:ph type="pic" sz="quarter" idx="11"/>
          </p:nvPr>
        </p:nvPicPr>
        <p:blipFill rotWithShape="1">
          <a:blip r:embed="rId2"/>
          <a:srcRect l="15668" t="18801" r="2487" b="18801"/>
          <a:stretch/>
        </p:blipFill>
        <p:spPr>
          <a:xfrm>
            <a:off x="817789" y="746272"/>
            <a:ext cx="10556422" cy="5365455"/>
          </a:xfrm>
        </p:spPr>
      </p:pic>
      <p:sp>
        <p:nvSpPr>
          <p:cNvPr id="13" name="TextBox 12">
            <a:extLst>
              <a:ext uri="{FF2B5EF4-FFF2-40B4-BE49-F238E27FC236}">
                <a16:creationId xmlns:a16="http://schemas.microsoft.com/office/drawing/2014/main" id="{3875B9C3-7921-364B-95C1-7200313E6D07}"/>
              </a:ext>
            </a:extLst>
          </p:cNvPr>
          <p:cNvSpPr txBox="1"/>
          <p:nvPr/>
        </p:nvSpPr>
        <p:spPr>
          <a:xfrm>
            <a:off x="970189" y="1447800"/>
            <a:ext cx="10335986" cy="2769989"/>
          </a:xfrm>
          <a:prstGeom prst="rect">
            <a:avLst/>
          </a:prstGeom>
          <a:noFill/>
        </p:spPr>
        <p:txBody>
          <a:bodyPr wrap="square" rtlCol="0">
            <a:spAutoFit/>
          </a:bodyPr>
          <a:lstStyle/>
          <a:p>
            <a:pPr algn="ctr"/>
            <a:r>
              <a:rPr lang="en-US" sz="3000" b="1" spc="162" dirty="0">
                <a:solidFill>
                  <a:schemeClr val="bg1"/>
                </a:solidFill>
                <a:latin typeface="Calibri" panose="020F0502020204030204" pitchFamily="34" charset="0"/>
                <a:cs typeface="Calibri" panose="020F0502020204030204" pitchFamily="34" charset="0"/>
              </a:rPr>
              <a:t>“</a:t>
            </a:r>
            <a:r>
              <a:rPr lang="en-US" sz="3000" b="1" cap="all" spc="162" dirty="0">
                <a:solidFill>
                  <a:schemeClr val="bg1"/>
                </a:solidFill>
                <a:latin typeface="Calibri" panose="020F0502020204030204" pitchFamily="34" charset="0"/>
                <a:cs typeface="Calibri" panose="020F0502020204030204" pitchFamily="34" charset="0"/>
              </a:rPr>
              <a:t>Sustainable development is that which meets the needs of the present without compromising the ability of future generations to meet their own needs</a:t>
            </a:r>
            <a:r>
              <a:rPr lang="en-US" sz="3000" b="1" spc="162" dirty="0">
                <a:solidFill>
                  <a:schemeClr val="bg1"/>
                </a:solidFill>
                <a:latin typeface="Calibri" panose="020F0502020204030204" pitchFamily="34" charset="0"/>
                <a:cs typeface="Calibri" panose="020F0502020204030204" pitchFamily="34" charset="0"/>
              </a:rPr>
              <a:t>”</a:t>
            </a:r>
          </a:p>
          <a:p>
            <a:pPr algn="ctr"/>
            <a:endParaRPr lang="en-US" sz="3000" b="1" spc="162" dirty="0">
              <a:solidFill>
                <a:schemeClr val="bg1"/>
              </a:solidFill>
              <a:latin typeface="Calibri" panose="020F0502020204030204" pitchFamily="34" charset="0"/>
              <a:cs typeface="Calibri" panose="020F0502020204030204" pitchFamily="34" charset="0"/>
            </a:endParaRPr>
          </a:p>
          <a:p>
            <a:pPr algn="ctr"/>
            <a:r>
              <a:rPr lang="en-US" sz="2400" b="1" i="1" spc="162" dirty="0" err="1">
                <a:solidFill>
                  <a:schemeClr val="bg1"/>
                </a:solidFill>
                <a:latin typeface="Calibri" panose="020F0502020204030204" pitchFamily="34" charset="0"/>
                <a:cs typeface="Calibri" panose="020F0502020204030204" pitchFamily="34" charset="0"/>
              </a:rPr>
              <a:t>Gro</a:t>
            </a:r>
            <a:r>
              <a:rPr lang="en-US" sz="2400" b="1" i="1" spc="162" dirty="0">
                <a:solidFill>
                  <a:schemeClr val="bg1"/>
                </a:solidFill>
                <a:latin typeface="Calibri" panose="020F0502020204030204" pitchFamily="34" charset="0"/>
                <a:cs typeface="Calibri" panose="020F0502020204030204" pitchFamily="34" charset="0"/>
              </a:rPr>
              <a:t> Harlem </a:t>
            </a:r>
            <a:r>
              <a:rPr lang="en-US" sz="2400" b="1" i="1" spc="162" dirty="0" err="1">
                <a:solidFill>
                  <a:schemeClr val="bg1"/>
                </a:solidFill>
                <a:latin typeface="Calibri" panose="020F0502020204030204" pitchFamily="34" charset="0"/>
                <a:cs typeface="Calibri" panose="020F0502020204030204" pitchFamily="34" charset="0"/>
              </a:rPr>
              <a:t>Brundtland</a:t>
            </a:r>
            <a:r>
              <a:rPr lang="en-US" sz="2400" b="1" i="1" spc="162" dirty="0">
                <a:solidFill>
                  <a:schemeClr val="bg1"/>
                </a:solidFill>
                <a:latin typeface="Calibri" panose="020F0502020204030204" pitchFamily="34" charset="0"/>
                <a:cs typeface="Calibri" panose="020F0502020204030204" pitchFamily="34" charset="0"/>
              </a:rPr>
              <a:t>, Prime Minister of Norway (1981- 1996)</a:t>
            </a:r>
          </a:p>
        </p:txBody>
      </p:sp>
    </p:spTree>
    <p:extLst>
      <p:ext uri="{BB962C8B-B14F-4D97-AF65-F5344CB8AC3E}">
        <p14:creationId xmlns:p14="http://schemas.microsoft.com/office/powerpoint/2010/main" val="9035744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95D61C34-AF95-5448-B715-90AADC57BC48}"/>
              </a:ext>
            </a:extLst>
          </p:cNvPr>
          <p:cNvPicPr>
            <a:picLocks noGrp="1" noChangeAspect="1"/>
          </p:cNvPicPr>
          <p:nvPr>
            <p:ph type="pic" sz="quarter" idx="10"/>
          </p:nvPr>
        </p:nvPicPr>
        <p:blipFill>
          <a:blip r:embed="rId3"/>
          <a:srcRect t="5628" b="5628"/>
          <a:stretch>
            <a:fillRect/>
          </a:stretch>
        </p:blipFill>
        <p:spPr/>
      </p:pic>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05</a:t>
            </a:r>
          </a:p>
        </p:txBody>
      </p:sp>
      <p:grpSp>
        <p:nvGrpSpPr>
          <p:cNvPr id="9" name="Graphic 2">
            <a:extLst>
              <a:ext uri="{FF2B5EF4-FFF2-40B4-BE49-F238E27FC236}">
                <a16:creationId xmlns:a16="http://schemas.microsoft.com/office/drawing/2014/main" id="{6285D392-116B-5249-8268-8EA084DD11E1}"/>
              </a:ext>
            </a:extLst>
          </p:cNvPr>
          <p:cNvGrpSpPr/>
          <p:nvPr/>
        </p:nvGrpSpPr>
        <p:grpSpPr>
          <a:xfrm rot="16200000">
            <a:off x="-1080012" y="1373752"/>
            <a:ext cx="3833889" cy="1673865"/>
            <a:chOff x="3357879" y="5072538"/>
            <a:chExt cx="593407" cy="259080"/>
          </a:xfrm>
          <a:solidFill>
            <a:srgbClr val="EB7339"/>
          </a:solidFill>
        </p:grpSpPr>
        <p:sp>
          <p:nvSpPr>
            <p:cNvPr id="10" name="Freeform 9">
              <a:extLst>
                <a:ext uri="{FF2B5EF4-FFF2-40B4-BE49-F238E27FC236}">
                  <a16:creationId xmlns:a16="http://schemas.microsoft.com/office/drawing/2014/main" id="{470E5AA0-13F3-7046-97B9-B4D70885B4A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59BABA38-F111-FD47-B780-A81442F31F5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F0607F26-EF08-D444-B0FE-E46E0BA21E6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 name="Google Shape;244;p21">
            <a:extLst>
              <a:ext uri="{FF2B5EF4-FFF2-40B4-BE49-F238E27FC236}">
                <a16:creationId xmlns:a16="http://schemas.microsoft.com/office/drawing/2014/main" id="{04AD3DAD-2E97-66D6-6DE8-1B0AD9571946}"/>
              </a:ext>
            </a:extLst>
          </p:cNvPr>
          <p:cNvSpPr/>
          <p:nvPr/>
        </p:nvSpPr>
        <p:spPr>
          <a:xfrm>
            <a:off x="5722297" y="3478480"/>
            <a:ext cx="5496309" cy="108157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7" name="TextBox 6">
            <a:extLst>
              <a:ext uri="{FF2B5EF4-FFF2-40B4-BE49-F238E27FC236}">
                <a16:creationId xmlns:a16="http://schemas.microsoft.com/office/drawing/2014/main" id="{9664755C-D94B-2A4C-946A-2A124785D8C0}"/>
              </a:ext>
            </a:extLst>
          </p:cNvPr>
          <p:cNvSpPr txBox="1"/>
          <p:nvPr/>
        </p:nvSpPr>
        <p:spPr>
          <a:xfrm>
            <a:off x="5818720" y="3629739"/>
            <a:ext cx="5310247" cy="646331"/>
          </a:xfrm>
          <a:prstGeom prst="rect">
            <a:avLst/>
          </a:prstGeom>
          <a:noFill/>
        </p:spPr>
        <p:txBody>
          <a:bodyPr wrap="square" lIns="91440" tIns="45720" rIns="91440" bIns="45720" rtlCol="0" anchor="t">
            <a:spAutoFit/>
          </a:bodyPr>
          <a:lstStyle/>
          <a:p>
            <a:r>
              <a:rPr lang="en-US" sz="3600" b="1" spc="324" dirty="0">
                <a:solidFill>
                  <a:srgbClr val="EB7339"/>
                </a:solidFill>
                <a:latin typeface="Calibri"/>
                <a:cs typeface="Calibri"/>
              </a:rPr>
              <a:t>Summary &amp; Review </a:t>
            </a:r>
            <a:r>
              <a:rPr lang="en-US" sz="3600" b="1" spc="324" dirty="0">
                <a:solidFill>
                  <a:srgbClr val="EB7339"/>
                </a:solidFill>
                <a:latin typeface="Calibri"/>
                <a:cs typeface="Calibri"/>
                <a:sym typeface="Wingdings" panose="05000000000000000000" pitchFamily="2" charset="2"/>
              </a:rPr>
              <a:t></a:t>
            </a:r>
            <a:endParaRPr lang="en-US" sz="3600" b="1" spc="324">
              <a:solidFill>
                <a:srgbClr val="EB7339"/>
              </a:solidFill>
              <a:latin typeface="Calibri"/>
              <a:cs typeface="Calibri"/>
            </a:endParaRPr>
          </a:p>
        </p:txBody>
      </p:sp>
    </p:spTree>
    <p:extLst>
      <p:ext uri="{BB962C8B-B14F-4D97-AF65-F5344CB8AC3E}">
        <p14:creationId xmlns:p14="http://schemas.microsoft.com/office/powerpoint/2010/main" val="14634458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133331" y="2038350"/>
            <a:ext cx="11515744" cy="4819650"/>
          </a:xfrm>
          <a:prstGeom prst="rect">
            <a:avLst/>
          </a:prstGeom>
        </p:spPr>
        <p:txBody>
          <a:bodyPr lIns="91440" tIns="45720" rIns="91440" bIns="45720" anchor="t"/>
          <a:lstStyle/>
          <a:p>
            <a:r>
              <a:rPr lang="en-IE" dirty="0"/>
              <a:t>In this Module, we explored the targets of </a:t>
            </a:r>
            <a:r>
              <a:rPr lang="en-US" dirty="0"/>
              <a:t>UN Sustainable Development Goal 11 (SDG 11).</a:t>
            </a:r>
            <a:r>
              <a:rPr lang="en-IE" dirty="0"/>
              <a:t>  </a:t>
            </a:r>
          </a:p>
          <a:p>
            <a:r>
              <a:rPr lang="en-IE" dirty="0"/>
              <a:t> </a:t>
            </a:r>
            <a:r>
              <a:rPr lang="en-US" dirty="0"/>
              <a:t>So what did we learn?</a:t>
            </a:r>
            <a:endParaRPr lang="en-IE" dirty="0"/>
          </a:p>
          <a:p>
            <a:pPr>
              <a:buFont typeface="Arial" pitchFamily="34" charset="0"/>
              <a:buChar char="•"/>
            </a:pPr>
            <a:r>
              <a:rPr lang="en-US" dirty="0"/>
              <a:t>We broke down the concept of the sustainable settlements and looked at the importance   of biodiversity to reduce the climate change. </a:t>
            </a:r>
          </a:p>
          <a:p>
            <a:pPr>
              <a:buFont typeface="Arial" pitchFamily="34" charset="0"/>
              <a:buChar char="•"/>
            </a:pPr>
            <a:r>
              <a:rPr lang="en-US" dirty="0"/>
              <a:t> We know now that the e</a:t>
            </a:r>
            <a:r>
              <a:rPr lang="en-GB" dirty="0" err="1"/>
              <a:t>xtensive</a:t>
            </a:r>
            <a:r>
              <a:rPr lang="en-GB" dirty="0"/>
              <a:t> use and depletion of natural resources is a strong driving force for finding means to reduce energy and material consumption, using existing resources in the most sustainable way and applying business models in accordance with the principles of the circular economy. </a:t>
            </a:r>
            <a:r>
              <a:rPr lang="en-US" dirty="0"/>
              <a:t> </a:t>
            </a:r>
            <a:r>
              <a:rPr lang="en-IE" dirty="0"/>
              <a:t> </a:t>
            </a:r>
          </a:p>
          <a:p>
            <a:pPr>
              <a:buFont typeface="Arial" pitchFamily="34" charset="0"/>
              <a:buChar char="•"/>
            </a:pPr>
            <a:r>
              <a:rPr lang="en-IE" dirty="0"/>
              <a:t> The case studies  demonstrated how the circularity in our daily life and business activities   will help us to create more sustainable cities and communities.</a:t>
            </a:r>
          </a:p>
          <a:p>
            <a:pPr>
              <a:buFont typeface="Arial" pitchFamily="34" charset="0"/>
              <a:buChar char="•"/>
            </a:pPr>
            <a:r>
              <a:rPr lang="en-IE" dirty="0"/>
              <a:t> Development of road maps</a:t>
            </a:r>
            <a:r>
              <a:rPr lang="bg-BG" dirty="0"/>
              <a:t> </a:t>
            </a:r>
            <a:r>
              <a:rPr lang="en-US" dirty="0"/>
              <a:t>is a meaningful tool</a:t>
            </a:r>
            <a:r>
              <a:rPr lang="en-IE" dirty="0"/>
              <a:t> to develop the road map for sustainable urban development.</a:t>
            </a:r>
          </a:p>
          <a:p>
            <a:endParaRPr lang="en-US" b="1" dirty="0"/>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414527" y="625642"/>
            <a:ext cx="10198021" cy="803654"/>
          </a:xfrm>
          <a:prstGeom prst="rect">
            <a:avLst/>
          </a:prstGeom>
        </p:spPr>
        <p:txBody>
          <a:bodyPr/>
          <a:lstStyle/>
          <a:p>
            <a:r>
              <a:rPr lang="en-US" dirty="0"/>
              <a:t>What have we learned?</a:t>
            </a:r>
          </a:p>
        </p:txBody>
      </p:sp>
    </p:spTree>
    <p:extLst>
      <p:ext uri="{BB962C8B-B14F-4D97-AF65-F5344CB8AC3E}">
        <p14:creationId xmlns:p14="http://schemas.microsoft.com/office/powerpoint/2010/main" val="3967080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Texto 1">
            <a:extLst>
              <a:ext uri="{FF2B5EF4-FFF2-40B4-BE49-F238E27FC236}">
                <a16:creationId xmlns:a16="http://schemas.microsoft.com/office/drawing/2014/main" id="{C3DBDB17-2CF4-45D7-8202-DE55E9AFC50F}"/>
              </a:ext>
            </a:extLst>
          </p:cNvPr>
          <p:cNvSpPr>
            <a:spLocks noGrp="1"/>
          </p:cNvSpPr>
          <p:nvPr>
            <p:ph type="body" sz="quarter" idx="10"/>
          </p:nvPr>
        </p:nvSpPr>
        <p:spPr>
          <a:xfrm>
            <a:off x="1071512" y="408825"/>
            <a:ext cx="8563898" cy="572053"/>
          </a:xfrm>
        </p:spPr>
        <p:txBody>
          <a:bodyPr/>
          <a:lstStyle/>
          <a:p>
            <a:r>
              <a:rPr lang="pt-PT" dirty="0"/>
              <a:t>Um apelo à ação dos campeões do clima</a:t>
            </a:r>
          </a:p>
        </p:txBody>
      </p:sp>
      <p:sp>
        <p:nvSpPr>
          <p:cNvPr id="3" name="Text Placeholder 2">
            <a:extLst>
              <a:ext uri="{FF2B5EF4-FFF2-40B4-BE49-F238E27FC236}">
                <a16:creationId xmlns:a16="http://schemas.microsoft.com/office/drawing/2014/main" id="{062B34AE-A413-422C-8151-FE66D6426A28}"/>
              </a:ext>
            </a:extLst>
          </p:cNvPr>
          <p:cNvSpPr txBox="1">
            <a:spLocks/>
          </p:cNvSpPr>
          <p:nvPr/>
        </p:nvSpPr>
        <p:spPr>
          <a:xfrm>
            <a:off x="1071513" y="2162896"/>
            <a:ext cx="5197208" cy="31609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600"/>
              </a:spcBef>
              <a:buNone/>
            </a:pPr>
            <a:r>
              <a:rPr lang="pt-PT" sz="2000" dirty="0">
                <a:solidFill>
                  <a:srgbClr val="000000"/>
                </a:solidFill>
                <a:latin typeface="Calibri" panose="020F0502020204030204" pitchFamily="34" charset="0"/>
              </a:rPr>
              <a:t>A população mundial está a aumentar constantemente. Para acomodar toda a gente, precisamos de construir cidades modernas e sustentáveis. </a:t>
            </a:r>
          </a:p>
          <a:p>
            <a:pPr marL="0" indent="0" algn="just">
              <a:lnSpc>
                <a:spcPct val="100000"/>
              </a:lnSpc>
              <a:spcBef>
                <a:spcPts val="600"/>
              </a:spcBef>
              <a:buNone/>
            </a:pPr>
            <a:r>
              <a:rPr lang="pt-PT" sz="2000" dirty="0">
                <a:solidFill>
                  <a:srgbClr val="000000"/>
                </a:solidFill>
                <a:latin typeface="Calibri" panose="020F0502020204030204" pitchFamily="34" charset="0"/>
              </a:rPr>
              <a:t>Para que todos possamos sobreviver e prosperar, precisamos de um planeamento urbano novo e inteligente que crie cidades seguras, acessíveis e resistentes, com condições de vida verdes e culturalmente inspiradoras.</a:t>
            </a:r>
            <a:endParaRPr lang="en-US" sz="2000" dirty="0"/>
          </a:p>
        </p:txBody>
      </p:sp>
      <p:pic>
        <p:nvPicPr>
          <p:cNvPr id="17410" name="Picture 2" descr="Населението на София за 10 г. нараснало колкото малък град - Последни  Новини от DNES.BG"/>
          <p:cNvPicPr>
            <a:picLocks noChangeAspect="1" noChangeArrowheads="1"/>
          </p:cNvPicPr>
          <p:nvPr/>
        </p:nvPicPr>
        <p:blipFill>
          <a:blip r:embed="rId2"/>
          <a:srcRect/>
          <a:stretch>
            <a:fillRect/>
          </a:stretch>
        </p:blipFill>
        <p:spPr bwMode="auto">
          <a:xfrm>
            <a:off x="6620342" y="2024065"/>
            <a:ext cx="4881360" cy="3661020"/>
          </a:xfrm>
          <a:prstGeom prst="rect">
            <a:avLst/>
          </a:prstGeom>
          <a:noFill/>
        </p:spPr>
      </p:pic>
      <p:sp>
        <p:nvSpPr>
          <p:cNvPr id="6" name="Правоъгълник 5"/>
          <p:cNvSpPr/>
          <p:nvPr/>
        </p:nvSpPr>
        <p:spPr>
          <a:xfrm>
            <a:off x="1071512" y="930317"/>
            <a:ext cx="10578900" cy="830997"/>
          </a:xfrm>
          <a:prstGeom prst="rect">
            <a:avLst/>
          </a:prstGeom>
        </p:spPr>
        <p:txBody>
          <a:bodyPr wrap="square">
            <a:spAutoFit/>
          </a:bodyPr>
          <a:lstStyle/>
          <a:p>
            <a:r>
              <a:rPr lang="pt-PT" sz="2400" b="1" dirty="0">
                <a:solidFill>
                  <a:srgbClr val="0000FF"/>
                </a:solidFill>
              </a:rPr>
              <a:t>Objetivo de Desenvolvimento Sustentável 11 (ODS 11) - Tornar as cidades e os aglomerados humanos inclusivos, seguros, resilientes e sustentáveis </a:t>
            </a:r>
          </a:p>
        </p:txBody>
      </p:sp>
      <p:sp>
        <p:nvSpPr>
          <p:cNvPr id="45057" name="Rectangle 1"/>
          <p:cNvSpPr>
            <a:spLocks noChangeArrowheads="1"/>
          </p:cNvSpPr>
          <p:nvPr/>
        </p:nvSpPr>
        <p:spPr bwMode="auto">
          <a:xfrm>
            <a:off x="1884564" y="5596009"/>
            <a:ext cx="4623531"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solidFill>
                  <a:schemeClr val="tx1"/>
                </a:solidFill>
                <a:effectLst/>
                <a:ea typeface="Calibri" pitchFamily="34" charset="0"/>
                <a:cs typeface="Times New Roman" pitchFamily="18" charset="0"/>
                <a:hlinkClick r:id="rId3"/>
              </a:rPr>
              <a:t>https://ellenmacarthurfoundation.org/topics/cities/overview</a:t>
            </a:r>
            <a:r>
              <a:rPr kumimoji="0" lang="en-US" sz="1400" u="none" strike="noStrike" cap="none" normalizeH="0" baseline="0" dirty="0">
                <a:ln>
                  <a:noFill/>
                </a:ln>
                <a:solidFill>
                  <a:schemeClr val="tx1"/>
                </a:solidFill>
                <a:effectLst/>
                <a:ea typeface="Calibri" pitchFamily="34"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bg-BG" sz="1400" u="none" strike="noStrike" cap="none" normalizeH="0" baseline="0" dirty="0">
                <a:ln>
                  <a:noFill/>
                </a:ln>
                <a:solidFill>
                  <a:schemeClr val="tx1"/>
                </a:solidFill>
                <a:effectLst/>
                <a:ea typeface="Calibri" pitchFamily="34" charset="0"/>
                <a:cs typeface="Times New Roman" pitchFamily="18" charset="0"/>
                <a:hlinkClick r:id="rId4"/>
              </a:rPr>
              <a:t>https://www.ecology-and-infrastructure.bg/bg/ecology-and-infrastructure/4/127/</a:t>
            </a:r>
            <a:endParaRPr kumimoji="0" lang="bg-BG" sz="1400" u="none" strike="noStrike" cap="none" normalizeH="0" baseline="0" dirty="0">
              <a:ln>
                <a:noFill/>
              </a:ln>
              <a:solidFill>
                <a:schemeClr val="tx1"/>
              </a:solidFill>
              <a:effectLst/>
              <a:cs typeface="Arial" pitchFamily="34" charset="0"/>
            </a:endParaRPr>
          </a:p>
        </p:txBody>
      </p:sp>
      <p:sp>
        <p:nvSpPr>
          <p:cNvPr id="4" name="Bocadillo: ovalado 3">
            <a:extLst>
              <a:ext uri="{FF2B5EF4-FFF2-40B4-BE49-F238E27FC236}">
                <a16:creationId xmlns:a16="http://schemas.microsoft.com/office/drawing/2014/main" id="{D8C3E91F-A94D-3302-D7C5-44A5E075C983}"/>
              </a:ext>
            </a:extLst>
          </p:cNvPr>
          <p:cNvSpPr/>
          <p:nvPr/>
        </p:nvSpPr>
        <p:spPr>
          <a:xfrm>
            <a:off x="7171611" y="4990611"/>
            <a:ext cx="2463799" cy="1565406"/>
          </a:xfrm>
          <a:prstGeom prst="wedgeEllipseCallout">
            <a:avLst>
              <a:gd name="adj1" fmla="val -70333"/>
              <a:gd name="adj2" fmla="val 59296"/>
            </a:avLst>
          </a:prstGeom>
          <a:solidFill>
            <a:schemeClr val="accent6">
              <a:lumMod val="75000"/>
            </a:schemeClr>
          </a:solidFill>
          <a:ln>
            <a:noFill/>
          </a:ln>
          <a:effectLst>
            <a:glow rad="228600">
              <a:schemeClr val="accent1">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400" dirty="0">
                <a:solidFill>
                  <a:srgbClr val="354F92"/>
                </a:solidFill>
                <a:latin typeface="Calibri" panose="020F0502020204030204" pitchFamily="34" charset="0"/>
                <a:ea typeface="Calibri" panose="020F0502020204030204" pitchFamily="34" charset="0"/>
                <a:cs typeface="Calibri" panose="020F0502020204030204" pitchFamily="34" charset="0"/>
              </a:rPr>
              <a:t>NOTA: ao entrar nos websites em língua estrangeira, clique com o botão direito e selecione “traduzir para português”</a:t>
            </a:r>
          </a:p>
        </p:txBody>
      </p:sp>
      <p:pic>
        <p:nvPicPr>
          <p:cNvPr id="5" name="Gráfico 4" descr="Flecha: curva ligera con relleno sólido">
            <a:extLst>
              <a:ext uri="{FF2B5EF4-FFF2-40B4-BE49-F238E27FC236}">
                <a16:creationId xmlns:a16="http://schemas.microsoft.com/office/drawing/2014/main" id="{4D1143E8-00FB-5144-555E-B482158B12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1133223" y="5428499"/>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6659143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8D6BEE-FB04-4441-B82D-ACD42807E3F8}"/>
              </a:ext>
            </a:extLst>
          </p:cNvPr>
          <p:cNvSpPr>
            <a:spLocks noGrp="1"/>
          </p:cNvSpPr>
          <p:nvPr>
            <p:ph type="body" sz="quarter" idx="13"/>
          </p:nvPr>
        </p:nvSpPr>
        <p:spPr/>
        <p:txBody>
          <a:bodyPr/>
          <a:lstStyle/>
          <a:p>
            <a:r>
              <a:rPr lang="en-US" dirty="0" err="1"/>
              <a:t>www.</a:t>
            </a:r>
            <a:r>
              <a:rPr lang="en-US" b="1" dirty="0" err="1"/>
              <a:t>climatechange</a:t>
            </a:r>
            <a:r>
              <a:rPr lang="en-US" dirty="0" err="1"/>
              <a:t>.eu</a:t>
            </a:r>
            <a:endParaRPr lang="en-US" dirty="0"/>
          </a:p>
          <a:p>
            <a:endParaRPr lang="en-US" dirty="0"/>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18"/>
          </p:nvPr>
        </p:nvSpPr>
        <p:spPr>
          <a:xfrm>
            <a:off x="631657" y="4530508"/>
            <a:ext cx="5881764" cy="796508"/>
          </a:xfrm>
          <a:prstGeom prst="rect">
            <a:avLst/>
          </a:prstGeom>
        </p:spPr>
        <p:txBody>
          <a:bodyPr>
            <a:normAutofit/>
          </a:bodyPr>
          <a:lstStyle/>
          <a:p>
            <a:r>
              <a:rPr lang="en-US" dirty="0"/>
              <a:t>Any questions?</a:t>
            </a:r>
          </a:p>
          <a:p>
            <a:endParaRPr lang="en-US" dirty="0"/>
          </a:p>
        </p:txBody>
      </p:sp>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6"/>
          </p:nvPr>
        </p:nvSpPr>
        <p:spPr>
          <a:xfrm>
            <a:off x="654514" y="3951170"/>
            <a:ext cx="5881764" cy="634242"/>
          </a:xfrm>
          <a:prstGeom prst="rect">
            <a:avLst/>
          </a:prstGeom>
        </p:spPr>
        <p:txBody>
          <a:bodyPr>
            <a:normAutofit/>
          </a:bodyPr>
          <a:lstStyle/>
          <a:p>
            <a:r>
              <a:rPr lang="en-US" dirty="0"/>
              <a:t>THANK YOU</a:t>
            </a:r>
          </a:p>
        </p:txBody>
      </p:sp>
      <p:grpSp>
        <p:nvGrpSpPr>
          <p:cNvPr id="39" name="Graphic 3">
            <a:extLst>
              <a:ext uri="{FF2B5EF4-FFF2-40B4-BE49-F238E27FC236}">
                <a16:creationId xmlns:a16="http://schemas.microsoft.com/office/drawing/2014/main" id="{53B3F4FB-229C-F54D-853A-932560715113}"/>
              </a:ext>
            </a:extLst>
          </p:cNvPr>
          <p:cNvGrpSpPr/>
          <p:nvPr/>
        </p:nvGrpSpPr>
        <p:grpSpPr>
          <a:xfrm>
            <a:off x="10508450" y="4424386"/>
            <a:ext cx="435641" cy="435641"/>
            <a:chOff x="1950027" y="2499889"/>
            <a:chExt cx="850463" cy="850463"/>
          </a:xfrm>
        </p:grpSpPr>
        <p:sp>
          <p:nvSpPr>
            <p:cNvPr id="40" name="Freeform 39">
              <a:extLst>
                <a:ext uri="{FF2B5EF4-FFF2-40B4-BE49-F238E27FC236}">
                  <a16:creationId xmlns:a16="http://schemas.microsoft.com/office/drawing/2014/main" id="{605EE809-781D-EA40-B7B5-F2DFFB25193F}"/>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41" name="Graphic 3">
              <a:extLst>
                <a:ext uri="{FF2B5EF4-FFF2-40B4-BE49-F238E27FC236}">
                  <a16:creationId xmlns:a16="http://schemas.microsoft.com/office/drawing/2014/main" id="{A6890E1D-E152-0C4B-898D-50D4F4F1C718}"/>
                </a:ext>
              </a:extLst>
            </p:cNvPr>
            <p:cNvGrpSpPr/>
            <p:nvPr/>
          </p:nvGrpSpPr>
          <p:grpSpPr>
            <a:xfrm>
              <a:off x="2107521" y="2657382"/>
              <a:ext cx="535476" cy="535477"/>
              <a:chOff x="2107521" y="2657382"/>
              <a:chExt cx="535476" cy="535477"/>
            </a:xfrm>
            <a:solidFill>
              <a:srgbClr val="FFFFFF"/>
            </a:solidFill>
          </p:grpSpPr>
          <p:sp>
            <p:nvSpPr>
              <p:cNvPr id="42" name="Freeform 41">
                <a:extLst>
                  <a:ext uri="{FF2B5EF4-FFF2-40B4-BE49-F238E27FC236}">
                    <a16:creationId xmlns:a16="http://schemas.microsoft.com/office/drawing/2014/main" id="{F09287CD-8FBC-394A-A8B9-B26037DE6893}"/>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id="{ED3DA43D-B006-6347-AB51-90CCC46EE414}"/>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6C8E1D9C-8A4B-AA47-B2ED-9381C00E5768}"/>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45" name="Graphic 3">
            <a:extLst>
              <a:ext uri="{FF2B5EF4-FFF2-40B4-BE49-F238E27FC236}">
                <a16:creationId xmlns:a16="http://schemas.microsoft.com/office/drawing/2014/main" id="{F0617745-F5B0-024F-A1F9-FC6211780A2A}"/>
              </a:ext>
            </a:extLst>
          </p:cNvPr>
          <p:cNvGrpSpPr/>
          <p:nvPr/>
        </p:nvGrpSpPr>
        <p:grpSpPr>
          <a:xfrm>
            <a:off x="9433867" y="4424386"/>
            <a:ext cx="435641" cy="435641"/>
            <a:chOff x="-147782" y="2499889"/>
            <a:chExt cx="850463" cy="850463"/>
          </a:xfrm>
        </p:grpSpPr>
        <p:sp>
          <p:nvSpPr>
            <p:cNvPr id="46" name="Freeform 45">
              <a:extLst>
                <a:ext uri="{FF2B5EF4-FFF2-40B4-BE49-F238E27FC236}">
                  <a16:creationId xmlns:a16="http://schemas.microsoft.com/office/drawing/2014/main" id="{4E3FA7F1-893C-4846-9212-C0F05393617B}"/>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3AFBEEAB-3015-3A40-A85D-4C320B19220E}"/>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48" name="Graphic 3">
            <a:extLst>
              <a:ext uri="{FF2B5EF4-FFF2-40B4-BE49-F238E27FC236}">
                <a16:creationId xmlns:a16="http://schemas.microsoft.com/office/drawing/2014/main" id="{6C972A2F-D4D5-9541-9E78-1C0D274B282E}"/>
              </a:ext>
            </a:extLst>
          </p:cNvPr>
          <p:cNvGrpSpPr/>
          <p:nvPr/>
        </p:nvGrpSpPr>
        <p:grpSpPr>
          <a:xfrm>
            <a:off x="11045419" y="4424386"/>
            <a:ext cx="435641" cy="435641"/>
            <a:chOff x="2998302" y="2499889"/>
            <a:chExt cx="850463" cy="850463"/>
          </a:xfrm>
        </p:grpSpPr>
        <p:sp>
          <p:nvSpPr>
            <p:cNvPr id="49" name="Freeform 48">
              <a:extLst>
                <a:ext uri="{FF2B5EF4-FFF2-40B4-BE49-F238E27FC236}">
                  <a16:creationId xmlns:a16="http://schemas.microsoft.com/office/drawing/2014/main" id="{9751DA2A-2A48-6748-A579-C33E31DFA977}"/>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0" name="Freeform 49">
              <a:extLst>
                <a:ext uri="{FF2B5EF4-FFF2-40B4-BE49-F238E27FC236}">
                  <a16:creationId xmlns:a16="http://schemas.microsoft.com/office/drawing/2014/main" id="{47C56DA9-8BE3-C54F-B325-77FDB0825CCB}"/>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51" name="Graphic 3">
            <a:extLst>
              <a:ext uri="{FF2B5EF4-FFF2-40B4-BE49-F238E27FC236}">
                <a16:creationId xmlns:a16="http://schemas.microsoft.com/office/drawing/2014/main" id="{B56B07A3-E28A-D341-B948-CE5792DE0C6D}"/>
              </a:ext>
            </a:extLst>
          </p:cNvPr>
          <p:cNvGrpSpPr/>
          <p:nvPr/>
        </p:nvGrpSpPr>
        <p:grpSpPr>
          <a:xfrm>
            <a:off x="8896900" y="4424386"/>
            <a:ext cx="435641" cy="435964"/>
            <a:chOff x="-1196056" y="2499889"/>
            <a:chExt cx="850463" cy="851093"/>
          </a:xfrm>
        </p:grpSpPr>
        <p:sp>
          <p:nvSpPr>
            <p:cNvPr id="52" name="Freeform 51">
              <a:extLst>
                <a:ext uri="{FF2B5EF4-FFF2-40B4-BE49-F238E27FC236}">
                  <a16:creationId xmlns:a16="http://schemas.microsoft.com/office/drawing/2014/main" id="{52C1EFDA-4AFE-9645-B573-20910968DF58}"/>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7AE535EB-C9EF-BF48-BC0E-A01A27A9BA01}"/>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54" name="Group 53">
            <a:extLst>
              <a:ext uri="{FF2B5EF4-FFF2-40B4-BE49-F238E27FC236}">
                <a16:creationId xmlns:a16="http://schemas.microsoft.com/office/drawing/2014/main" id="{8F51B179-4F68-114B-BF42-38BC21F150C7}"/>
              </a:ext>
            </a:extLst>
          </p:cNvPr>
          <p:cNvGrpSpPr/>
          <p:nvPr/>
        </p:nvGrpSpPr>
        <p:grpSpPr>
          <a:xfrm>
            <a:off x="9971159" y="4424386"/>
            <a:ext cx="435641" cy="435641"/>
            <a:chOff x="5339337" y="8702010"/>
            <a:chExt cx="280634" cy="280634"/>
          </a:xfrm>
          <a:solidFill>
            <a:srgbClr val="12B4CB"/>
          </a:solidFill>
        </p:grpSpPr>
        <p:sp>
          <p:nvSpPr>
            <p:cNvPr id="55" name="Freeform 54">
              <a:extLst>
                <a:ext uri="{FF2B5EF4-FFF2-40B4-BE49-F238E27FC236}">
                  <a16:creationId xmlns:a16="http://schemas.microsoft.com/office/drawing/2014/main" id="{6C7668A3-81D5-0144-B6D3-3DC9E5B6589E}"/>
                </a:ext>
              </a:extLst>
            </p:cNvPr>
            <p:cNvSpPr/>
            <p:nvPr/>
          </p:nvSpPr>
          <p:spPr>
            <a:xfrm>
              <a:off x="5339337" y="8702010"/>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56" name="Graphic 55" descr="World with solid fill">
              <a:extLst>
                <a:ext uri="{FF2B5EF4-FFF2-40B4-BE49-F238E27FC236}">
                  <a16:creationId xmlns:a16="http://schemas.microsoft.com/office/drawing/2014/main" id="{FC6E819D-E55B-3F49-A58C-8F15780016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56616" y="8719289"/>
              <a:ext cx="246077" cy="246077"/>
            </a:xfrm>
            <a:prstGeom prst="rect">
              <a:avLst/>
            </a:prstGeom>
          </p:spPr>
        </p:pic>
      </p:grpSp>
    </p:spTree>
    <p:extLst>
      <p:ext uri="{BB962C8B-B14F-4D97-AF65-F5344CB8AC3E}">
        <p14:creationId xmlns:p14="http://schemas.microsoft.com/office/powerpoint/2010/main" val="4169825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2B34AE-A413-422C-8151-FE66D6426A28}"/>
              </a:ext>
            </a:extLst>
          </p:cNvPr>
          <p:cNvSpPr txBox="1">
            <a:spLocks/>
          </p:cNvSpPr>
          <p:nvPr/>
        </p:nvSpPr>
        <p:spPr>
          <a:xfrm>
            <a:off x="1026160" y="2275631"/>
            <a:ext cx="10515600" cy="42740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PT" sz="2400" b="1" dirty="0">
                <a:solidFill>
                  <a:srgbClr val="FFC000"/>
                </a:solidFill>
                <a:latin typeface="Calibri" panose="020F0502020204030204" pitchFamily="34" charset="0"/>
              </a:rPr>
              <a:t>11.1</a:t>
            </a:r>
            <a:r>
              <a:rPr lang="pt-PT" sz="2000" dirty="0">
                <a:solidFill>
                  <a:srgbClr val="000000"/>
                </a:solidFill>
                <a:latin typeface="Calibri" panose="020F0502020204030204" pitchFamily="34" charset="0"/>
              </a:rPr>
              <a:t> Até 2030, garantir o acesso de todos a uma habitação adequada, segura e a preços acessíveis, bem como a serviços básicos, e melhorar os bairros de lata </a:t>
            </a:r>
          </a:p>
          <a:p>
            <a:pPr marL="0" indent="0" algn="just">
              <a:buNone/>
            </a:pPr>
            <a:r>
              <a:rPr lang="pt-PT" sz="2400" b="1" dirty="0">
                <a:solidFill>
                  <a:srgbClr val="FFC000"/>
                </a:solidFill>
                <a:latin typeface="Calibri" panose="020F0502020204030204" pitchFamily="34" charset="0"/>
              </a:rPr>
              <a:t>11.2</a:t>
            </a:r>
            <a:r>
              <a:rPr lang="pt-PT" sz="2000" dirty="0">
                <a:solidFill>
                  <a:srgbClr val="000000"/>
                </a:solidFill>
                <a:latin typeface="Calibri" panose="020F0502020204030204" pitchFamily="34" charset="0"/>
              </a:rPr>
              <a:t> Até 2030, proporcionar a todos o acesso a sistemas de transporte seguros, económicos, acessíveis e sustentáveis, melhorando a segurança rodoviária, nomeadamente através da expansão dos transportes públicos, com especial atenção para as necessidades das pessoas em situação vulnerável, mulheres, crianças, pessoas com deficiência e idosos </a:t>
            </a:r>
          </a:p>
          <a:p>
            <a:pPr marL="0" indent="0" algn="just">
              <a:buNone/>
            </a:pPr>
            <a:r>
              <a:rPr lang="pt-PT" sz="2400" b="1" dirty="0">
                <a:solidFill>
                  <a:srgbClr val="FFC000"/>
                </a:solidFill>
                <a:latin typeface="Calibri" panose="020F0502020204030204" pitchFamily="34" charset="0"/>
              </a:rPr>
              <a:t>11.3</a:t>
            </a:r>
            <a:r>
              <a:rPr lang="pt-PT" sz="2000" dirty="0">
                <a:solidFill>
                  <a:srgbClr val="000000"/>
                </a:solidFill>
                <a:latin typeface="Calibri" panose="020F0502020204030204" pitchFamily="34" charset="0"/>
              </a:rPr>
              <a:t> Até 2030, reforçar a urbanização inclusiva e sustentável e a capacidade de planeamento e gestão participativa, integrada e sustentável dos assentamentos humanos em todos os países </a:t>
            </a:r>
          </a:p>
          <a:p>
            <a:pPr marL="0" indent="0" algn="just">
              <a:buNone/>
            </a:pPr>
            <a:r>
              <a:rPr lang="pt-PT" sz="2400" b="1" dirty="0">
                <a:solidFill>
                  <a:srgbClr val="FFC000"/>
                </a:solidFill>
                <a:latin typeface="Calibri" panose="020F0502020204030204" pitchFamily="34" charset="0"/>
              </a:rPr>
              <a:t>11.4</a:t>
            </a:r>
            <a:r>
              <a:rPr lang="pt-PT" sz="2000" dirty="0">
                <a:solidFill>
                  <a:srgbClr val="000000"/>
                </a:solidFill>
                <a:latin typeface="Calibri" panose="020F0502020204030204" pitchFamily="34" charset="0"/>
              </a:rPr>
              <a:t> Reforçar os esforços para proteger e salvaguardar o património cultural e natural do mundo </a:t>
            </a:r>
          </a:p>
          <a:p>
            <a:pPr marL="0" indent="0" algn="just">
              <a:buNone/>
            </a:pPr>
            <a:r>
              <a:rPr lang="pt-PT" sz="2400" b="1" dirty="0">
                <a:solidFill>
                  <a:srgbClr val="FFC000"/>
                </a:solidFill>
                <a:latin typeface="Calibri" panose="020F0502020204030204" pitchFamily="34" charset="0"/>
              </a:rPr>
              <a:t>11.5 </a:t>
            </a:r>
            <a:r>
              <a:rPr lang="pt-PT" sz="2000" dirty="0">
                <a:solidFill>
                  <a:srgbClr val="000000"/>
                </a:solidFill>
                <a:latin typeface="Calibri" panose="020F0502020204030204" pitchFamily="34" charset="0"/>
              </a:rPr>
              <a:t>Até 2030, reduzir significativamente o número de mortes e o número de pessoas afetadas e diminuir substancialmente as perdas económicas diretas em relação ao PIB global causadas por catástrofes, incluindo as catástrofes relacionadas com a água, com especial incidência na proteção dos pobres e das pessoas em situações vulneráveis</a:t>
            </a:r>
            <a:endParaRPr lang="en-US" sz="2000" dirty="0"/>
          </a:p>
        </p:txBody>
      </p:sp>
      <p:sp>
        <p:nvSpPr>
          <p:cNvPr id="5" name="TextBox 4"/>
          <p:cNvSpPr txBox="1"/>
          <p:nvPr/>
        </p:nvSpPr>
        <p:spPr>
          <a:xfrm>
            <a:off x="1071513" y="955655"/>
            <a:ext cx="4475847" cy="461665"/>
          </a:xfrm>
          <a:prstGeom prst="rect">
            <a:avLst/>
          </a:prstGeom>
          <a:noFill/>
        </p:spPr>
        <p:txBody>
          <a:bodyPr wrap="square" rtlCol="0">
            <a:spAutoFit/>
          </a:bodyPr>
          <a:lstStyle/>
          <a:p>
            <a:r>
              <a:rPr lang="pt-PT" sz="2400" b="1" dirty="0">
                <a:solidFill>
                  <a:srgbClr val="0000FF"/>
                </a:solidFill>
              </a:rPr>
              <a:t>A Agenda 2030 para o ODS 11</a:t>
            </a:r>
            <a:endParaRPr lang="bg-BG" sz="2400" b="1" dirty="0">
              <a:solidFill>
                <a:srgbClr val="0000FF"/>
              </a:solidFill>
            </a:endParaRPr>
          </a:p>
        </p:txBody>
      </p:sp>
      <p:sp>
        <p:nvSpPr>
          <p:cNvPr id="7" name="Marcador de Posição do Texto 1">
            <a:extLst>
              <a:ext uri="{FF2B5EF4-FFF2-40B4-BE49-F238E27FC236}">
                <a16:creationId xmlns:a16="http://schemas.microsoft.com/office/drawing/2014/main" id="{985F6330-182D-609B-0D90-07CFBCC3C019}"/>
              </a:ext>
            </a:extLst>
          </p:cNvPr>
          <p:cNvSpPr>
            <a:spLocks noGrp="1"/>
          </p:cNvSpPr>
          <p:nvPr>
            <p:ph type="body" sz="quarter" idx="10"/>
          </p:nvPr>
        </p:nvSpPr>
        <p:spPr>
          <a:xfrm>
            <a:off x="1071512" y="408825"/>
            <a:ext cx="8563898" cy="572053"/>
          </a:xfrm>
        </p:spPr>
        <p:txBody>
          <a:bodyPr/>
          <a:lstStyle/>
          <a:p>
            <a:r>
              <a:rPr lang="pt-PT" dirty="0"/>
              <a:t>Um apelo à ação dos campeões do clima</a:t>
            </a:r>
          </a:p>
        </p:txBody>
      </p:sp>
      <p:pic>
        <p:nvPicPr>
          <p:cNvPr id="9" name="Imagen 8">
            <a:extLst>
              <a:ext uri="{FF2B5EF4-FFF2-40B4-BE49-F238E27FC236}">
                <a16:creationId xmlns:a16="http://schemas.microsoft.com/office/drawing/2014/main" id="{4AC27291-BFB5-03B0-69F1-D2A925ABE46E}"/>
              </a:ext>
            </a:extLst>
          </p:cNvPr>
          <p:cNvPicPr>
            <a:picLocks noChangeAspect="1"/>
          </p:cNvPicPr>
          <p:nvPr/>
        </p:nvPicPr>
        <p:blipFill>
          <a:blip r:embed="rId2"/>
          <a:stretch>
            <a:fillRect/>
          </a:stretch>
        </p:blipFill>
        <p:spPr>
          <a:xfrm>
            <a:off x="7502810" y="1010981"/>
            <a:ext cx="4038950" cy="1234547"/>
          </a:xfrm>
          <a:prstGeom prst="rect">
            <a:avLst/>
          </a:prstGeom>
        </p:spPr>
      </p:pic>
    </p:spTree>
    <p:extLst>
      <p:ext uri="{BB962C8B-B14F-4D97-AF65-F5344CB8AC3E}">
        <p14:creationId xmlns:p14="http://schemas.microsoft.com/office/powerpoint/2010/main" val="626834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1513" y="1572172"/>
            <a:ext cx="10376071" cy="4708981"/>
          </a:xfrm>
          <a:prstGeom prst="rect">
            <a:avLst/>
          </a:prstGeom>
        </p:spPr>
        <p:txBody>
          <a:bodyPr wrap="square">
            <a:spAutoFit/>
          </a:bodyPr>
          <a:lstStyle/>
          <a:p>
            <a:pPr algn="just">
              <a:spcBef>
                <a:spcPts val="600"/>
              </a:spcBef>
            </a:pPr>
            <a:r>
              <a:rPr lang="pt-PT" sz="2400" b="1" dirty="0">
                <a:solidFill>
                  <a:srgbClr val="FFC000"/>
                </a:solidFill>
              </a:rPr>
              <a:t>11.6</a:t>
            </a:r>
            <a:r>
              <a:rPr lang="pt-PT" sz="2000" dirty="0">
                <a:solidFill>
                  <a:srgbClr val="000000"/>
                </a:solidFill>
              </a:rPr>
              <a:t> Até 2030, reduzir o impacto ambiental adverso per capita das cidades, nomeadamente prestando especial atenção à qualidade do ar e à gestão dos resíduos urbanos e outros resíduos </a:t>
            </a:r>
          </a:p>
          <a:p>
            <a:pPr algn="just">
              <a:spcBef>
                <a:spcPts val="600"/>
              </a:spcBef>
            </a:pPr>
            <a:r>
              <a:rPr lang="pt-PT" sz="2400" b="1" dirty="0">
                <a:solidFill>
                  <a:srgbClr val="FFC000"/>
                </a:solidFill>
              </a:rPr>
              <a:t>11.7</a:t>
            </a:r>
            <a:r>
              <a:rPr lang="pt-PT" sz="2000" dirty="0">
                <a:solidFill>
                  <a:srgbClr val="000000"/>
                </a:solidFill>
              </a:rPr>
              <a:t> Até 2030, proporcionar o acesso universal a espaços verdes e públicos seguros, inclusivos e acessíveis, em particular para mulheres e crianças, idosos e pessoas com deficiência </a:t>
            </a:r>
          </a:p>
          <a:p>
            <a:pPr algn="just">
              <a:spcBef>
                <a:spcPts val="600"/>
              </a:spcBef>
            </a:pPr>
            <a:r>
              <a:rPr lang="pt-PT" sz="2400" b="1" dirty="0">
                <a:solidFill>
                  <a:srgbClr val="FFC000"/>
                </a:solidFill>
              </a:rPr>
              <a:t>11.a </a:t>
            </a:r>
            <a:r>
              <a:rPr lang="pt-PT" sz="2000" dirty="0">
                <a:solidFill>
                  <a:srgbClr val="000000"/>
                </a:solidFill>
              </a:rPr>
              <a:t>Apoiar ligações económicas, sociais e ambientais positivas entre as zonas urbanas, periurbanas e rurais, reforçando o planeamento do desenvolvimento nacional e regional </a:t>
            </a:r>
          </a:p>
          <a:p>
            <a:pPr algn="just">
              <a:spcBef>
                <a:spcPts val="600"/>
              </a:spcBef>
            </a:pPr>
            <a:r>
              <a:rPr lang="pt-PT" sz="2400" b="1" dirty="0">
                <a:solidFill>
                  <a:srgbClr val="FFC000"/>
                </a:solidFill>
              </a:rPr>
              <a:t>11.b </a:t>
            </a:r>
            <a:r>
              <a:rPr lang="pt-PT" sz="2000" dirty="0">
                <a:solidFill>
                  <a:srgbClr val="000000"/>
                </a:solidFill>
              </a:rPr>
              <a:t>Até 2020, aumentar substancialmente o número de cidades e aglomerados humanos que adotam e aplicam políticas e planos integrados para a inclusão, a eficiência dos recursos, a atenuação e a adaptação às alterações climáticas, a resiliência às catástrofes, e desenvolver e aplicar, em conformidade com o Quadro de </a:t>
            </a:r>
            <a:r>
              <a:rPr lang="pt-PT" sz="2000" dirty="0" err="1">
                <a:solidFill>
                  <a:srgbClr val="000000"/>
                </a:solidFill>
              </a:rPr>
              <a:t>Sendai</a:t>
            </a:r>
            <a:r>
              <a:rPr lang="pt-PT" sz="2000" dirty="0">
                <a:solidFill>
                  <a:srgbClr val="000000"/>
                </a:solidFill>
              </a:rPr>
              <a:t> para a Redução do Risco de Catástrofes 2015-2030, uma gestão holística do risco de catástrofes a todos os níveis </a:t>
            </a:r>
          </a:p>
          <a:p>
            <a:pPr algn="just">
              <a:spcBef>
                <a:spcPts val="600"/>
              </a:spcBef>
            </a:pPr>
            <a:r>
              <a:rPr lang="pt-PT" sz="2400" b="1" dirty="0">
                <a:solidFill>
                  <a:srgbClr val="FFC000"/>
                </a:solidFill>
              </a:rPr>
              <a:t>11.c </a:t>
            </a:r>
            <a:r>
              <a:rPr lang="pt-PT" sz="2000" dirty="0">
                <a:solidFill>
                  <a:srgbClr val="000000"/>
                </a:solidFill>
              </a:rPr>
              <a:t>Apoiar os países menos desenvolvidos, nomeadamente através de assistência financeira e técnica, na construção de edifícios sustentáveis e resistentes, utilizando materiais locais</a:t>
            </a:r>
            <a:endParaRPr lang="bg-BG" sz="2000" dirty="0">
              <a:solidFill>
                <a:srgbClr val="000000"/>
              </a:solidFill>
            </a:endParaRPr>
          </a:p>
        </p:txBody>
      </p:sp>
      <p:sp>
        <p:nvSpPr>
          <p:cNvPr id="8" name="TextBox 4">
            <a:extLst>
              <a:ext uri="{FF2B5EF4-FFF2-40B4-BE49-F238E27FC236}">
                <a16:creationId xmlns:a16="http://schemas.microsoft.com/office/drawing/2014/main" id="{C77DA578-140B-0072-5326-A377EB47C50F}"/>
              </a:ext>
            </a:extLst>
          </p:cNvPr>
          <p:cNvSpPr txBox="1"/>
          <p:nvPr/>
        </p:nvSpPr>
        <p:spPr>
          <a:xfrm>
            <a:off x="1071513" y="955655"/>
            <a:ext cx="4475847" cy="461665"/>
          </a:xfrm>
          <a:prstGeom prst="rect">
            <a:avLst/>
          </a:prstGeom>
          <a:noFill/>
        </p:spPr>
        <p:txBody>
          <a:bodyPr wrap="square" rtlCol="0">
            <a:spAutoFit/>
          </a:bodyPr>
          <a:lstStyle/>
          <a:p>
            <a:r>
              <a:rPr lang="pt-PT" sz="2400" b="1" dirty="0">
                <a:solidFill>
                  <a:srgbClr val="0000FF"/>
                </a:solidFill>
              </a:rPr>
              <a:t>A Agenda 2030 para o ODS 11</a:t>
            </a:r>
            <a:endParaRPr lang="bg-BG" sz="2400" b="1" dirty="0">
              <a:solidFill>
                <a:srgbClr val="0000FF"/>
              </a:solidFill>
            </a:endParaRPr>
          </a:p>
        </p:txBody>
      </p:sp>
      <p:sp>
        <p:nvSpPr>
          <p:cNvPr id="9" name="Marcador de Posição do Texto 1">
            <a:extLst>
              <a:ext uri="{FF2B5EF4-FFF2-40B4-BE49-F238E27FC236}">
                <a16:creationId xmlns:a16="http://schemas.microsoft.com/office/drawing/2014/main" id="{506E4844-5C78-C7F2-F27E-C0368E678EA9}"/>
              </a:ext>
            </a:extLst>
          </p:cNvPr>
          <p:cNvSpPr>
            <a:spLocks noGrp="1"/>
          </p:cNvSpPr>
          <p:nvPr>
            <p:ph type="body" sz="quarter" idx="10"/>
          </p:nvPr>
        </p:nvSpPr>
        <p:spPr>
          <a:xfrm>
            <a:off x="1071512" y="408825"/>
            <a:ext cx="8563898" cy="572053"/>
          </a:xfrm>
        </p:spPr>
        <p:txBody>
          <a:bodyPr/>
          <a:lstStyle/>
          <a:p>
            <a:r>
              <a:rPr lang="pt-PT" dirty="0"/>
              <a:t>Um apelo à ação dos campeões do clima</a:t>
            </a:r>
          </a:p>
        </p:txBody>
      </p:sp>
      <p:sp>
        <p:nvSpPr>
          <p:cNvPr id="11" name="CuadroTexto 10">
            <a:extLst>
              <a:ext uri="{FF2B5EF4-FFF2-40B4-BE49-F238E27FC236}">
                <a16:creationId xmlns:a16="http://schemas.microsoft.com/office/drawing/2014/main" id="{9F420BA6-4EC3-6471-3659-10A181E2A9AB}"/>
              </a:ext>
            </a:extLst>
          </p:cNvPr>
          <p:cNvSpPr txBox="1"/>
          <p:nvPr/>
        </p:nvSpPr>
        <p:spPr>
          <a:xfrm>
            <a:off x="4926741" y="6273445"/>
            <a:ext cx="4857339" cy="307777"/>
          </a:xfrm>
          <a:prstGeom prst="rect">
            <a:avLst/>
          </a:prstGeom>
          <a:noFill/>
        </p:spPr>
        <p:txBody>
          <a:bodyPr wrap="square">
            <a:spAutoFit/>
          </a:bodyPr>
          <a:lstStyle/>
          <a:p>
            <a:r>
              <a:rPr lang="pt-PT" sz="1400" dirty="0">
                <a:hlinkClick r:id="rId2"/>
              </a:rPr>
              <a:t>Cidades e Comunidades Sustentáveis • ODS - BCSD Portugal</a:t>
            </a:r>
            <a:endParaRPr lang="pt-PT" sz="1400" dirty="0"/>
          </a:p>
        </p:txBody>
      </p:sp>
      <p:pic>
        <p:nvPicPr>
          <p:cNvPr id="12" name="Gráfico 11" descr="Flecha: curva ligera con relleno sólido">
            <a:extLst>
              <a:ext uri="{FF2B5EF4-FFF2-40B4-BE49-F238E27FC236}">
                <a16:creationId xmlns:a16="http://schemas.microsoft.com/office/drawing/2014/main" id="{DBBC4599-D26A-E3CE-E719-64473FD111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688563">
            <a:off x="4292983" y="6078992"/>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626834510"/>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11036</TotalTime>
  <Words>6566</Words>
  <Application>Microsoft Office PowerPoint</Application>
  <PresentationFormat>Panorámica</PresentationFormat>
  <Paragraphs>543</Paragraphs>
  <Slides>70</Slides>
  <Notes>13</Notes>
  <HiddenSlides>0</HiddenSlides>
  <MMClips>2</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70</vt:i4>
      </vt:variant>
    </vt:vector>
  </HeadingPairs>
  <TitlesOfParts>
    <vt:vector size="77" baseType="lpstr">
      <vt:lpstr>Arial</vt:lpstr>
      <vt:lpstr>Calibri</vt:lpstr>
      <vt:lpstr>Montserrat</vt:lpstr>
      <vt:lpstr>Montserrat Light</vt:lpstr>
      <vt:lpstr>Segoe UI Semibold</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Clara lourenco</cp:lastModifiedBy>
  <cp:revision>927</cp:revision>
  <dcterms:created xsi:type="dcterms:W3CDTF">2020-10-14T13:32:04Z</dcterms:created>
  <dcterms:modified xsi:type="dcterms:W3CDTF">2023-05-22T21:09:15Z</dcterms:modified>
</cp:coreProperties>
</file>