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828" r:id="rId2"/>
  </p:sldMasterIdLst>
  <p:notesMasterIdLst>
    <p:notesMasterId r:id="rId53"/>
  </p:notesMasterIdLst>
  <p:sldIdLst>
    <p:sldId id="4458" r:id="rId3"/>
    <p:sldId id="257" r:id="rId4"/>
    <p:sldId id="4456" r:id="rId5"/>
    <p:sldId id="259" r:id="rId6"/>
    <p:sldId id="4418" r:id="rId7"/>
    <p:sldId id="4417" r:id="rId8"/>
    <p:sldId id="4416" r:id="rId9"/>
    <p:sldId id="4419" r:id="rId10"/>
    <p:sldId id="4459" r:id="rId11"/>
    <p:sldId id="4460" r:id="rId12"/>
    <p:sldId id="4447" r:id="rId13"/>
    <p:sldId id="4426" r:id="rId14"/>
    <p:sldId id="4428" r:id="rId15"/>
    <p:sldId id="4427" r:id="rId16"/>
    <p:sldId id="4430" r:id="rId17"/>
    <p:sldId id="4431" r:id="rId18"/>
    <p:sldId id="4432" r:id="rId19"/>
    <p:sldId id="4450" r:id="rId20"/>
    <p:sldId id="4356" r:id="rId21"/>
    <p:sldId id="4437" r:id="rId22"/>
    <p:sldId id="4440" r:id="rId23"/>
    <p:sldId id="4439" r:id="rId24"/>
    <p:sldId id="4441" r:id="rId25"/>
    <p:sldId id="4442" r:id="rId26"/>
    <p:sldId id="4443" r:id="rId27"/>
    <p:sldId id="4461" r:id="rId28"/>
    <p:sldId id="4438" r:id="rId29"/>
    <p:sldId id="4361" r:id="rId30"/>
    <p:sldId id="4448" r:id="rId31"/>
    <p:sldId id="4374" r:id="rId32"/>
    <p:sldId id="4429" r:id="rId33"/>
    <p:sldId id="4445" r:id="rId34"/>
    <p:sldId id="4462" r:id="rId35"/>
    <p:sldId id="4444" r:id="rId36"/>
    <p:sldId id="4420" r:id="rId37"/>
    <p:sldId id="4455" r:id="rId38"/>
    <p:sldId id="4421" r:id="rId39"/>
    <p:sldId id="4422" r:id="rId40"/>
    <p:sldId id="4423" r:id="rId41"/>
    <p:sldId id="265" r:id="rId42"/>
    <p:sldId id="4433" r:id="rId43"/>
    <p:sldId id="4453" r:id="rId44"/>
    <p:sldId id="4454" r:id="rId45"/>
    <p:sldId id="4452" r:id="rId46"/>
    <p:sldId id="4425" r:id="rId47"/>
    <p:sldId id="4463" r:id="rId48"/>
    <p:sldId id="4457" r:id="rId49"/>
    <p:sldId id="4449" r:id="rId50"/>
    <p:sldId id="4464" r:id="rId51"/>
    <p:sldId id="290" r:id="rId52"/>
  </p:sldIdLst>
  <p:sldSz cx="12192000" cy="6858000"/>
  <p:notesSz cx="6797675" cy="9926638"/>
  <p:embeddedFontLst>
    <p:embeddedFont>
      <p:font typeface="Calibri" panose="020F0502020204030204" pitchFamily="34" charset="0"/>
      <p:regular r:id="rId54"/>
      <p:bold r:id="rId55"/>
      <p:italic r:id="rId56"/>
      <p:boldItalic r:id="rId57"/>
    </p:embeddedFont>
    <p:embeddedFont>
      <p:font typeface="Montserrat" panose="00000500000000000000" pitchFamily="2" charset="0"/>
      <p:regular r:id="rId58"/>
      <p:bold r:id="rId59"/>
      <p:italic r:id="rId60"/>
      <p:boldItalic r:id="rId61"/>
    </p:embeddedFont>
    <p:embeddedFont>
      <p:font typeface="Montserrat Light" panose="00000400000000000000" pitchFamily="2" charset="0"/>
      <p:regular r:id="rId62"/>
      <p: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DE4CE1-B44D-2941-E577-7355C51104F3}" name="Clara lourenco" initials="Cl" userId="5e4aa1a075052da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D1B3"/>
    <a:srgbClr val="4CA247"/>
    <a:srgbClr val="EC7A42"/>
    <a:srgbClr val="70BDC3"/>
    <a:srgbClr val="FFC20F"/>
    <a:srgbClr val="2C75A0"/>
    <a:srgbClr val="EB7339"/>
    <a:srgbClr val="354F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6E7C13-ADBE-4B94-9D33-647FAC0CC954}" v="155" dt="2022-09-25T15:46:58.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59" autoAdjust="0"/>
  </p:normalViewPr>
  <p:slideViewPr>
    <p:cSldViewPr snapToGrid="0" showGuides="1">
      <p:cViewPr varScale="1">
        <p:scale>
          <a:sx n="70" d="100"/>
          <a:sy n="70" d="100"/>
        </p:scale>
        <p:origin x="1094" y="62"/>
      </p:cViewPr>
      <p:guideLst>
        <p:guide orient="horz" pos="2183"/>
        <p:guide pos="3840"/>
      </p:guideLst>
    </p:cSldViewPr>
  </p:slideViewPr>
  <p:notesTextViewPr>
    <p:cViewPr>
      <p:scale>
        <a:sx n="1" d="1"/>
        <a:sy n="1" d="1"/>
      </p:scale>
      <p:origin x="0" y="0"/>
    </p:cViewPr>
  </p:notesTextViewPr>
  <p:sorterViewPr>
    <p:cViewPr>
      <p:scale>
        <a:sx n="111" d="100"/>
        <a:sy n="111" d="100"/>
      </p:scale>
      <p:origin x="0" y="-170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Tree>
    <p:extLst>
      <p:ext uri="{BB962C8B-B14F-4D97-AF65-F5344CB8AC3E}">
        <p14:creationId xmlns:p14="http://schemas.microsoft.com/office/powerpoint/2010/main" val="858514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42649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70401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841524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5126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40739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990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127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6137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881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1" name="Google Shape;211;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PT"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2804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1009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3881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997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4866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7523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3450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375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48350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527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169481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252733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151569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032954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697148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09765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1925142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3340723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2247871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7" name="Google Shape;317;p9: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9119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3065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1935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3256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710230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9" name="Google Shape;55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9269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0480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3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3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extLst>
      <p:ext uri="{BB962C8B-B14F-4D97-AF65-F5344CB8AC3E}">
        <p14:creationId xmlns:p14="http://schemas.microsoft.com/office/powerpoint/2010/main" val="240138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409049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extLst>
      <p:ext uri="{BB962C8B-B14F-4D97-AF65-F5344CB8AC3E}">
        <p14:creationId xmlns:p14="http://schemas.microsoft.com/office/powerpoint/2010/main" val="33358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Tree>
    <p:extLst>
      <p:ext uri="{BB962C8B-B14F-4D97-AF65-F5344CB8AC3E}">
        <p14:creationId xmlns:p14="http://schemas.microsoft.com/office/powerpoint/2010/main" val="10264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extLst>
      <p:ext uri="{BB962C8B-B14F-4D97-AF65-F5344CB8AC3E}">
        <p14:creationId xmlns:p14="http://schemas.microsoft.com/office/powerpoint/2010/main" val="79743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8"/>
        <p:cNvGrpSpPr/>
        <p:nvPr/>
      </p:nvGrpSpPr>
      <p:grpSpPr>
        <a:xfrm>
          <a:off x="0" y="0"/>
          <a:ext cx="0" cy="0"/>
          <a:chOff x="0" y="0"/>
          <a:chExt cx="0" cy="0"/>
        </a:xfrm>
      </p:grpSpPr>
      <p:grpSp>
        <p:nvGrpSpPr>
          <p:cNvPr id="19"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27"/>
        <p:cNvGrpSpPr/>
        <p:nvPr/>
      </p:nvGrpSpPr>
      <p:grpSpPr>
        <a:xfrm>
          <a:off x="0" y="0"/>
          <a:ext cx="0" cy="0"/>
          <a:chOff x="0" y="0"/>
          <a:chExt cx="0" cy="0"/>
        </a:xfrm>
      </p:grpSpPr>
      <p:sp>
        <p:nvSpPr>
          <p:cNvPr id="128" name="Google Shape;128;p12"/>
          <p:cNvSpPr/>
          <p:nvPr/>
        </p:nvSpPr>
        <p:spPr>
          <a:xfrm>
            <a:off x="0" y="-1"/>
            <a:ext cx="6096000" cy="6844027"/>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1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2"/>
          <p:cNvSpPr>
            <a:spLocks noGrp="1"/>
          </p:cNvSpPr>
          <p:nvPr>
            <p:ph type="pic" idx="3"/>
          </p:nvPr>
        </p:nvSpPr>
        <p:spPr>
          <a:xfrm>
            <a:off x="6083676" y="0"/>
            <a:ext cx="5361066" cy="6858000"/>
          </a:xfrm>
          <a:prstGeom prst="rect">
            <a:avLst/>
          </a:prstGeom>
          <a:solidFill>
            <a:srgbClr val="D8D8D8"/>
          </a:solidFill>
          <a:ln>
            <a:noFill/>
          </a:ln>
        </p:spPr>
      </p:sp>
    </p:spTree>
    <p:extLst>
      <p:ext uri="{BB962C8B-B14F-4D97-AF65-F5344CB8AC3E}">
        <p14:creationId xmlns:p14="http://schemas.microsoft.com/office/powerpoint/2010/main" val="321328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479533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37"/>
        <p:cNvGrpSpPr/>
        <p:nvPr/>
      </p:nvGrpSpPr>
      <p:grpSpPr>
        <a:xfrm>
          <a:off x="0" y="0"/>
          <a:ext cx="0" cy="0"/>
          <a:chOff x="0" y="0"/>
          <a:chExt cx="0" cy="0"/>
        </a:xfrm>
      </p:grpSpPr>
      <p:sp>
        <p:nvSpPr>
          <p:cNvPr id="138" name="Google Shape;138;p14"/>
          <p:cNvSpPr/>
          <p:nvPr/>
        </p:nvSpPr>
        <p:spPr>
          <a:xfrm rot="-5400000">
            <a:off x="2667000" y="-2667000"/>
            <a:ext cx="6858001"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9" name="Google Shape;139;p14"/>
          <p:cNvGrpSpPr/>
          <p:nvPr/>
        </p:nvGrpSpPr>
        <p:grpSpPr>
          <a:xfrm rot="-5400000">
            <a:off x="1576024" y="4464262"/>
            <a:ext cx="1673859" cy="3833889"/>
            <a:chOff x="-31447" y="6044463"/>
            <a:chExt cx="1673859" cy="3833889"/>
          </a:xfrm>
        </p:grpSpPr>
        <p:sp>
          <p:nvSpPr>
            <p:cNvPr id="140" name="Google Shape;140;p14"/>
            <p:cNvSpPr/>
            <p:nvPr/>
          </p:nvSpPr>
          <p:spPr>
            <a:xfrm rot="-5400000">
              <a:off x="-1108387" y="7127553"/>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14"/>
            <p:cNvSpPr/>
            <p:nvPr/>
          </p:nvSpPr>
          <p:spPr>
            <a:xfrm rot="-5400000">
              <a:off x="-726837" y="7102937"/>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14"/>
            <p:cNvSpPr/>
            <p:nvPr/>
          </p:nvSpPr>
          <p:spPr>
            <a:xfrm rot="-5400000">
              <a:off x="-714532" y="7256778"/>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3" name="Google Shape;143;p14"/>
          <p:cNvGrpSpPr/>
          <p:nvPr/>
        </p:nvGrpSpPr>
        <p:grpSpPr>
          <a:xfrm rot="-5400000">
            <a:off x="8037622" y="-1362390"/>
            <a:ext cx="1673859" cy="3833889"/>
            <a:chOff x="6420816" y="1164038"/>
            <a:chExt cx="1673859" cy="3833889"/>
          </a:xfrm>
        </p:grpSpPr>
        <p:sp>
          <p:nvSpPr>
            <p:cNvPr id="144" name="Google Shape;144;p14"/>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14"/>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14"/>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7" name="Google Shape;147;p14"/>
          <p:cNvSpPr/>
          <p:nvPr/>
        </p:nvSpPr>
        <p:spPr>
          <a:xfrm rot="-5400000">
            <a:off x="3025490" y="-2193521"/>
            <a:ext cx="6141020" cy="112450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8" name="Google Shape;148;p14"/>
          <p:cNvSpPr/>
          <p:nvPr/>
        </p:nvSpPr>
        <p:spPr>
          <a:xfrm rot="-5400000">
            <a:off x="4264799" y="1983809"/>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14"/>
          <p:cNvSpPr/>
          <p:nvPr/>
        </p:nvSpPr>
        <p:spPr>
          <a:xfrm rot="-5400000">
            <a:off x="10337385" y="4698010"/>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lt1"/>
                </a:solidFill>
                <a:latin typeface="Calibri"/>
                <a:ea typeface="Calibri"/>
                <a:cs typeface="Calibri"/>
                <a:sym typeface="Calibri"/>
              </a:rPr>
              <a:t>Local Learning Communities</a:t>
            </a:r>
            <a:endParaRPr sz="700" b="0" i="0" u="none" strike="noStrike" cap="none">
              <a:solidFill>
                <a:schemeClr val="lt1"/>
              </a:solidFill>
              <a:latin typeface="Calibri"/>
              <a:ea typeface="Calibri"/>
              <a:cs typeface="Calibri"/>
              <a:sym typeface="Calibri"/>
            </a:endParaRPr>
          </a:p>
        </p:txBody>
      </p:sp>
      <p:pic>
        <p:nvPicPr>
          <p:cNvPr id="151" name="Google Shape;151;p14"/>
          <p:cNvPicPr preferRelativeResize="0"/>
          <p:nvPr/>
        </p:nvPicPr>
        <p:blipFill rotWithShape="1">
          <a:blip r:embed="rId2">
            <a:alphaModFix/>
          </a:blip>
          <a:srcRect/>
          <a:stretch/>
        </p:blipFill>
        <p:spPr>
          <a:xfrm>
            <a:off x="11867884" y="6500219"/>
            <a:ext cx="127000" cy="127000"/>
          </a:xfrm>
          <a:prstGeom prst="rect">
            <a:avLst/>
          </a:prstGeom>
          <a:noFill/>
          <a:ln>
            <a:noFill/>
          </a:ln>
        </p:spPr>
      </p:pic>
      <p:sp>
        <p:nvSpPr>
          <p:cNvPr id="152" name="Google Shape;152;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4"/>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4"/>
          <p:cNvSpPr txBox="1">
            <a:spLocks noGrp="1"/>
          </p:cNvSpPr>
          <p:nvPr>
            <p:ph type="body" idx="1"/>
          </p:nvPr>
        </p:nvSpPr>
        <p:spPr>
          <a:xfrm>
            <a:off x="904856" y="2148377"/>
            <a:ext cx="10479218" cy="38449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14"/>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2183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a16="http://schemas.microsoft.com/office/drawing/2014/main"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a16="http://schemas.microsoft.com/office/drawing/2014/main" id="{361EE6F5-3430-9D44-8D02-86660FA063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0775" y="62970"/>
            <a:ext cx="3397876" cy="2043133"/>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a16="http://schemas.microsoft.com/office/drawing/2014/main"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a16="http://schemas.microsoft.com/office/drawing/2014/main"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2476502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326689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a16="http://schemas.microsoft.com/office/drawing/2014/main"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a16="http://schemas.microsoft.com/office/drawing/2014/main"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a16="http://schemas.microsoft.com/office/drawing/2014/main"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a16="http://schemas.microsoft.com/office/drawing/2014/main"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p:cSld name="Overview/Intro">
    <p:spTree>
      <p:nvGrpSpPr>
        <p:cNvPr id="1" name="Shape 26"/>
        <p:cNvGrpSpPr/>
        <p:nvPr/>
      </p:nvGrpSpPr>
      <p:grpSpPr>
        <a:xfrm>
          <a:off x="0" y="0"/>
          <a:ext cx="0" cy="0"/>
          <a:chOff x="0" y="0"/>
          <a:chExt cx="0" cy="0"/>
        </a:xfrm>
      </p:grpSpPr>
      <p:sp>
        <p:nvSpPr>
          <p:cNvPr id="27" name="Google Shape;27;p3"/>
          <p:cNvSpPr/>
          <p:nvPr/>
        </p:nvSpPr>
        <p:spPr>
          <a:xfrm>
            <a:off x="2167324" y="772371"/>
            <a:ext cx="9503744" cy="506316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8" name="Google Shape;28;p3"/>
          <p:cNvSpPr>
            <a:spLocks noGrp="1"/>
          </p:cNvSpPr>
          <p:nvPr>
            <p:ph type="pic" idx="2"/>
          </p:nvPr>
        </p:nvSpPr>
        <p:spPr>
          <a:xfrm>
            <a:off x="388401" y="385460"/>
            <a:ext cx="4107750" cy="6087079"/>
          </a:xfrm>
          <a:prstGeom prst="rect">
            <a:avLst/>
          </a:prstGeom>
          <a:solidFill>
            <a:srgbClr val="BFBFBF"/>
          </a:solidFill>
          <a:ln>
            <a:noFill/>
          </a:ln>
        </p:spPr>
      </p:sp>
      <p:sp>
        <p:nvSpPr>
          <p:cNvPr id="29" name="Google Shape;29;p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a16="http://schemas.microsoft.com/office/drawing/2014/main"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p14="http://schemas.microsoft.com/office/powerpoint/2010/main" val="2761524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481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a16="http://schemas.microsoft.com/office/drawing/2014/main"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a16="http://schemas.microsoft.com/office/drawing/2014/main"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a16="http://schemas.microsoft.com/office/drawing/2014/main"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a16="http://schemas.microsoft.com/office/drawing/2014/main"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a16="http://schemas.microsoft.com/office/drawing/2014/main"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Rectangle 142">
            <a:extLst>
              <a:ext uri="{FF2B5EF4-FFF2-40B4-BE49-F238E27FC236}">
                <a16:creationId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a16="http://schemas.microsoft.com/office/drawing/2014/main" id="{5267AE87-6603-EB4B-9A99-EF2145BC28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4"/>
          <p:cNvSpPr/>
          <p:nvPr/>
        </p:nvSpPr>
        <p:spPr>
          <a:xfrm>
            <a:off x="4528281" y="5560761"/>
            <a:ext cx="6686407" cy="57708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u="none" strike="noStrike" cap="non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endParaRPr sz="1400" b="0" i="0" u="none" strike="noStrike" cap="none">
              <a:solidFill>
                <a:srgbClr val="000000"/>
              </a:solidFill>
              <a:latin typeface="Arial"/>
              <a:ea typeface="Arial"/>
              <a:cs typeface="Arial"/>
              <a:sym typeface="Arial"/>
            </a:endParaRPr>
          </a:p>
        </p:txBody>
      </p:sp>
      <p:grpSp>
        <p:nvGrpSpPr>
          <p:cNvPr id="43" name="Google Shape;43;p4"/>
          <p:cNvGrpSpPr/>
          <p:nvPr/>
        </p:nvGrpSpPr>
        <p:grpSpPr>
          <a:xfrm>
            <a:off x="4371799" y="1501098"/>
            <a:ext cx="6849469" cy="2396429"/>
            <a:chOff x="5734682" y="2114653"/>
            <a:chExt cx="4556259" cy="2804550"/>
          </a:xfrm>
        </p:grpSpPr>
        <p:sp>
          <p:nvSpPr>
            <p:cNvPr id="44" name="Google Shape;44;p4"/>
            <p:cNvSpPr/>
            <p:nvPr/>
          </p:nvSpPr>
          <p:spPr>
            <a:xfrm>
              <a:off x="5734682" y="211465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5" name="Google Shape;45;p4"/>
            <p:cNvSpPr/>
            <p:nvPr/>
          </p:nvSpPr>
          <p:spPr>
            <a:xfrm>
              <a:off x="5734682" y="3052782"/>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6" name="Google Shape;46;p4"/>
            <p:cNvSpPr/>
            <p:nvPr/>
          </p:nvSpPr>
          <p:spPr>
            <a:xfrm>
              <a:off x="5734682" y="3945075"/>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7" name="Google Shape;47;p4"/>
            <p:cNvSpPr/>
            <p:nvPr/>
          </p:nvSpPr>
          <p:spPr>
            <a:xfrm>
              <a:off x="5734682" y="488320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gr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2" name="Google Shape;52;p4"/>
          <p:cNvSpPr txBox="1">
            <a:spLocks noGrp="1"/>
          </p:cNvSpPr>
          <p:nvPr>
            <p:ph type="body" idx="14"/>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Slide">
  <p:cSld name="2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7054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38735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 userDrawn="1">
  <p:cSld name="2_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0300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userDrawn="1">
  <p:cSld name="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3"/>
        <p:cNvGrpSpPr/>
        <p:nvPr/>
      </p:nvGrpSpPr>
      <p:grpSpPr>
        <a:xfrm>
          <a:off x="0" y="0"/>
          <a:ext cx="0" cy="0"/>
          <a:chOff x="0" y="0"/>
          <a:chExt cx="0" cy="0"/>
        </a:xfrm>
      </p:grpSpPr>
      <p:sp>
        <p:nvSpPr>
          <p:cNvPr id="54" name="Google Shape;54;p5"/>
          <p:cNvSpPr/>
          <p:nvPr/>
        </p:nvSpPr>
        <p:spPr>
          <a:xfrm>
            <a:off x="6982690" y="527858"/>
            <a:ext cx="4721156" cy="580228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5" name="Google Shape;55;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
          <p:cNvSpPr>
            <a:spLocks noGrp="1"/>
          </p:cNvSpPr>
          <p:nvPr>
            <p:ph type="pic" idx="2"/>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Slide">
  <p:cSld name="1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4"/>
        <p:cNvGrpSpPr/>
        <p:nvPr/>
      </p:nvGrpSpPr>
      <p:grpSpPr>
        <a:xfrm>
          <a:off x="0" y="0"/>
          <a:ext cx="0" cy="0"/>
          <a:chOff x="0" y="0"/>
          <a:chExt cx="0" cy="0"/>
        </a:xfrm>
      </p:grpSpPr>
      <p:sp>
        <p:nvSpPr>
          <p:cNvPr id="65" name="Google Shape;65;p7"/>
          <p:cNvSpPr/>
          <p:nvPr/>
        </p:nvSpPr>
        <p:spPr>
          <a:xfrm rot="-5400000">
            <a:off x="5088466" y="-5088468"/>
            <a:ext cx="2015069"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6" name="Google Shape;66;p7"/>
          <p:cNvGrpSpPr/>
          <p:nvPr/>
        </p:nvGrpSpPr>
        <p:grpSpPr>
          <a:xfrm rot="-5400000">
            <a:off x="8037622" y="-1362390"/>
            <a:ext cx="1673859" cy="3833889"/>
            <a:chOff x="6420816" y="1164038"/>
            <a:chExt cx="1673859" cy="3833889"/>
          </a:xfrm>
        </p:grpSpPr>
        <p:sp>
          <p:nvSpPr>
            <p:cNvPr id="67" name="Google Shape;67;p7"/>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 name="Google Shape;70;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7"/>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7"/>
          <p:cNvSpPr txBox="1">
            <a:spLocks noGrp="1"/>
          </p:cNvSpPr>
          <p:nvPr>
            <p:ph type="body" idx="1"/>
          </p:nvPr>
        </p:nvSpPr>
        <p:spPr>
          <a:xfrm>
            <a:off x="904856" y="2457445"/>
            <a:ext cx="10479218" cy="3535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7"/>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6"/>
        <p:cNvGrpSpPr/>
        <p:nvPr/>
      </p:nvGrpSpPr>
      <p:grpSpPr>
        <a:xfrm>
          <a:off x="0" y="0"/>
          <a:ext cx="0" cy="0"/>
          <a:chOff x="0" y="0"/>
          <a:chExt cx="0" cy="0"/>
        </a:xfrm>
      </p:grpSpPr>
      <p:sp>
        <p:nvSpPr>
          <p:cNvPr id="177" name="Google Shape;177;p17"/>
          <p:cNvSpPr/>
          <p:nvPr/>
        </p:nvSpPr>
        <p:spPr>
          <a:xfrm rot="-5400000">
            <a:off x="2667000" y="-2667000"/>
            <a:ext cx="6858001"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8" name="Google Shape;178;p17"/>
          <p:cNvGrpSpPr/>
          <p:nvPr/>
        </p:nvGrpSpPr>
        <p:grpSpPr>
          <a:xfrm rot="-5400000">
            <a:off x="1468989" y="4484554"/>
            <a:ext cx="1673859" cy="3833889"/>
            <a:chOff x="-31447" y="6044463"/>
            <a:chExt cx="1673859" cy="3833889"/>
          </a:xfrm>
        </p:grpSpPr>
        <p:sp>
          <p:nvSpPr>
            <p:cNvPr id="179" name="Google Shape;179;p17"/>
            <p:cNvSpPr/>
            <p:nvPr/>
          </p:nvSpPr>
          <p:spPr>
            <a:xfrm rot="-5400000">
              <a:off x="-1108387" y="7127553"/>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17"/>
            <p:cNvSpPr/>
            <p:nvPr/>
          </p:nvSpPr>
          <p:spPr>
            <a:xfrm rot="-5400000">
              <a:off x="-726837" y="7102937"/>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17"/>
            <p:cNvSpPr/>
            <p:nvPr/>
          </p:nvSpPr>
          <p:spPr>
            <a:xfrm rot="-5400000">
              <a:off x="-714532" y="7256778"/>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2" name="Google Shape;182;p17"/>
          <p:cNvSpPr/>
          <p:nvPr/>
        </p:nvSpPr>
        <p:spPr>
          <a:xfrm rot="-5400000">
            <a:off x="4666460" y="-4269427"/>
            <a:ext cx="2853264"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grpSp>
        <p:nvGrpSpPr>
          <p:cNvPr id="183" name="Google Shape;183;p17"/>
          <p:cNvGrpSpPr/>
          <p:nvPr/>
        </p:nvGrpSpPr>
        <p:grpSpPr>
          <a:xfrm>
            <a:off x="9456007" y="2296255"/>
            <a:ext cx="2735993" cy="679345"/>
            <a:chOff x="0" y="0"/>
            <a:chExt cx="2301694" cy="571500"/>
          </a:xfrm>
        </p:grpSpPr>
        <p:sp>
          <p:nvSpPr>
            <p:cNvPr id="184" name="Google Shape;184;p1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5" name="Google Shape;185;p17"/>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86" name="Google Shape;186;p17"/>
          <p:cNvSpPr/>
          <p:nvPr/>
        </p:nvSpPr>
        <p:spPr>
          <a:xfrm>
            <a:off x="7753690" y="6174674"/>
            <a:ext cx="4049337" cy="697353"/>
          </a:xfrm>
          <a:prstGeom prst="rect">
            <a:avLst/>
          </a:prstGeom>
          <a:solidFill>
            <a:srgbClr val="EB73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17"/>
          <p:cNvSpPr txBox="1">
            <a:spLocks noGrp="1"/>
          </p:cNvSpPr>
          <p:nvPr>
            <p:ph type="body" idx="1"/>
          </p:nvPr>
        </p:nvSpPr>
        <p:spPr>
          <a:xfrm>
            <a:off x="8046392" y="6282268"/>
            <a:ext cx="3463932"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8" name="Google Shape;188;p17" descr="Logo, company name&#10;&#10;Description automatically generated"/>
          <p:cNvPicPr preferRelativeResize="0"/>
          <p:nvPr/>
        </p:nvPicPr>
        <p:blipFill rotWithShape="1">
          <a:blip r:embed="rId3">
            <a:alphaModFix/>
          </a:blip>
          <a:srcRect/>
          <a:stretch/>
        </p:blipFill>
        <p:spPr>
          <a:xfrm>
            <a:off x="587577" y="781509"/>
            <a:ext cx="3397876" cy="2043133"/>
          </a:xfrm>
          <a:prstGeom prst="rect">
            <a:avLst/>
          </a:prstGeom>
          <a:noFill/>
          <a:ln>
            <a:noFill/>
          </a:ln>
        </p:spPr>
      </p:pic>
      <p:grpSp>
        <p:nvGrpSpPr>
          <p:cNvPr id="189" name="Google Shape;189;p17"/>
          <p:cNvGrpSpPr/>
          <p:nvPr/>
        </p:nvGrpSpPr>
        <p:grpSpPr>
          <a:xfrm rot="-5400000">
            <a:off x="8941428" y="-1080013"/>
            <a:ext cx="1673859" cy="3833889"/>
            <a:chOff x="6420816" y="1164038"/>
            <a:chExt cx="1673859" cy="3833889"/>
          </a:xfrm>
        </p:grpSpPr>
        <p:sp>
          <p:nvSpPr>
            <p:cNvPr id="190" name="Google Shape;190;p17"/>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17"/>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17"/>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3" name="Google Shape;193;p17"/>
          <p:cNvSpPr txBox="1">
            <a:spLocks noGrp="1"/>
          </p:cNvSpPr>
          <p:nvPr>
            <p:ph type="body" idx="2"/>
          </p:nvPr>
        </p:nvSpPr>
        <p:spPr>
          <a:xfrm>
            <a:off x="617357" y="4486051"/>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4" name="Google Shape;194;p17"/>
          <p:cNvSpPr txBox="1">
            <a:spLocks noGrp="1"/>
          </p:cNvSpPr>
          <p:nvPr>
            <p:ph type="body" idx="3"/>
          </p:nvPr>
        </p:nvSpPr>
        <p:spPr>
          <a:xfrm>
            <a:off x="639015" y="3790144"/>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17"/>
          <p:cNvSpPr/>
          <p:nvPr/>
        </p:nvSpPr>
        <p:spPr>
          <a:xfrm rot="-5400000">
            <a:off x="4264799" y="1983809"/>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1766902" y="3211290"/>
            <a:ext cx="342443" cy="3451692"/>
            <a:chOff x="7107406" y="6749816"/>
            <a:chExt cx="342443" cy="3451692"/>
          </a:xfrm>
        </p:grpSpPr>
        <p:sp>
          <p:nvSpPr>
            <p:cNvPr id="11" name="Google Shape;11;p1"/>
            <p:cNvSpPr/>
            <p:nvPr/>
          </p:nvSpPr>
          <p:spPr>
            <a:xfrm rot="-5400000">
              <a:off x="5677889" y="8236536"/>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54F92"/>
                  </a:solidFill>
                  <a:latin typeface="Calibri"/>
                  <a:ea typeface="Calibri"/>
                  <a:cs typeface="Calibri"/>
                  <a:sym typeface="Calibri"/>
                </a:rPr>
                <a:t>Local Learning Communities</a:t>
              </a:r>
              <a:endParaRPr sz="700" b="0" i="0" u="none" strike="noStrike" cap="none">
                <a:solidFill>
                  <a:srgbClr val="354F92"/>
                </a:solidFill>
                <a:latin typeface="Calibri"/>
                <a:ea typeface="Calibri"/>
                <a:cs typeface="Calibri"/>
                <a:sym typeface="Calibri"/>
              </a:endParaRPr>
            </a:p>
          </p:txBody>
        </p:sp>
        <p:grpSp>
          <p:nvGrpSpPr>
            <p:cNvPr id="12" name="Google Shape;12;p1"/>
            <p:cNvGrpSpPr/>
            <p:nvPr/>
          </p:nvGrpSpPr>
          <p:grpSpPr>
            <a:xfrm rot="-900000">
              <a:off x="7119931" y="10024223"/>
              <a:ext cx="317393" cy="138572"/>
              <a:chOff x="3407362" y="9340156"/>
              <a:chExt cx="1351985" cy="590271"/>
            </a:xfrm>
          </p:grpSpPr>
          <p:sp>
            <p:nvSpPr>
              <p:cNvPr id="13" name="Google Shape;13;p1"/>
              <p:cNvSpPr/>
              <p:nvPr/>
            </p:nvSpPr>
            <p:spPr>
              <a:xfrm>
                <a:off x="3751433" y="9344583"/>
                <a:ext cx="564231" cy="564233"/>
              </a:xfrm>
              <a:custGeom>
                <a:avLst/>
                <a:gdLst/>
                <a:ahLst/>
                <a:cxnLst/>
                <a:rect l="l" t="t" r="r" b="b"/>
                <a:pathLst>
                  <a:path w="247650" h="247650" extrusionOk="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1"/>
              <p:cNvGrpSpPr/>
              <p:nvPr/>
            </p:nvGrpSpPr>
            <p:grpSpPr>
              <a:xfrm>
                <a:off x="3407362" y="9340156"/>
                <a:ext cx="1351985" cy="590271"/>
                <a:chOff x="3357879" y="5072538"/>
                <a:chExt cx="593407" cy="259079"/>
              </a:xfrm>
            </p:grpSpPr>
            <p:sp>
              <p:nvSpPr>
                <p:cNvPr id="15" name="Google Shape;15;p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9" r:id="rId3"/>
    <p:sldLayoutId id="2147483650" r:id="rId4"/>
    <p:sldLayoutId id="2147483651" r:id="rId5"/>
    <p:sldLayoutId id="2147483652" r:id="rId6"/>
    <p:sldLayoutId id="2147483653" r:id="rId7"/>
    <p:sldLayoutId id="2147483656" r:id="rId8"/>
    <p:sldLayoutId id="2147483663"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a16="http://schemas.microsoft.com/office/drawing/2014/main"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a16="http://schemas.microsoft.com/office/drawing/2014/main"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a16="http://schemas.microsoft.com/office/drawing/2014/main"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9" r:id="rId18"/>
    <p:sldLayoutId id="2147483890" r:id="rId19"/>
    <p:sldLayoutId id="214748389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svg"/><Relationship Id="rId9" Type="http://schemas.openxmlformats.org/officeDocument/2006/relationships/hyperlink" Target="https://odslocal.pt/escolher-municipi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who.int/news-room/fact-sheets/detail/climate-change-and-health"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www.deco.proteste.pt/saude/doencas/dicas/qual-impacto-alteracoes-climaticas-saude-humana" TargetMode="External"/><Relationship Id="rId3" Type="http://schemas.openxmlformats.org/officeDocument/2006/relationships/image" Target="../media/image24.png"/><Relationship Id="rId7" Type="http://schemas.openxmlformats.org/officeDocument/2006/relationships/hyperlink" Target="https://www.prevenir.pt/literacia-em-saude/paciente-inteligente/os-efeitos-das-alteracoes-climaticas-na-sua-saud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hyperlink" Target="https://www.dgs.pt/saude-a-a-z.aspx?v=%3d%3dBAAAAB%2bLCAAAAAAABABLszU0AwArk10aBAAAAA%3d%3d#saude-de-a-a-z/alteracoes-climaticas" TargetMode="External"/><Relationship Id="rId4" Type="http://schemas.openxmlformats.org/officeDocument/2006/relationships/hyperlink" Target="https://www.who.int/publications/m/item/fast-facts-on-climate-change-and-health" TargetMode="External"/><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odiversidade.ciss.fiocruz.br/sites/www.biodiversidade.ciss.fiocruz.br/files/SumarioExecutivo_Portugues.pdf"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3.paho.org/bra/images/stories/Documentos2/nosso%20planeta.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heecologist.org/2020/jun/30/covid-19-and-our-relationship-nature"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growveg.co.uk/guides/starting-a-community-garden/"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foodgardening.mequoda.com/daily/vegetable-gardening/how-to-start-a-community-vegetable-gard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cgireland.or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cgireland.org/" TargetMode="External"/><Relationship Id="rId3" Type="http://schemas.openxmlformats.org/officeDocument/2006/relationships/image" Target="../media/image29.png"/><Relationship Id="rId7" Type="http://schemas.openxmlformats.org/officeDocument/2006/relationships/hyperlink" Target="http://cgireland.org/category/community-gardens-in-focus/"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twitter.com/CommunityGrdns" TargetMode="External"/><Relationship Id="rId5" Type="http://schemas.openxmlformats.org/officeDocument/2006/relationships/hyperlink" Target="https://www.facebook.com/pages/Irish-Community-Gardens/117572308306264" TargetMode="External"/><Relationship Id="rId10" Type="http://schemas.openxmlformats.org/officeDocument/2006/relationships/image" Target="../media/image14.svg"/><Relationship Id="rId4" Type="http://schemas.openxmlformats.org/officeDocument/2006/relationships/hyperlink" Target="https://www.facebook.com/groups/communitygardennetwork/" TargetMode="External"/><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mudisland.i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docs.google.com/file/d/0B5uLyhc08-x-cnU2anpJMkhIRkE/edit?resourcekey=0-8skbn8T2d83twQZJZRQK_g"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ruadashortas.blogspot.com/" TargetMode="External"/><Relationship Id="rId5" Type="http://schemas.openxmlformats.org/officeDocument/2006/relationships/image" Target="../media/image31.jpeg"/><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3" Type="http://schemas.openxmlformats.org/officeDocument/2006/relationships/hyperlink" Target="https://www.who.int/teams/environment-climate-change-and-health/climate-change-and-health/advocacy-partnerships/manifesto/cities"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2.jp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dublincity.ie/residential/parks/strategies-and-policies/biodiversity-action-plan-2015-2020" TargetMode="External"/><Relationship Id="rId5" Type="http://schemas.openxmlformats.org/officeDocument/2006/relationships/hyperlink" Target="https://www.dublincity.ie/residential/parks/nature-and-biodiversity-dublin" TargetMode="External"/><Relationship Id="rId4" Type="http://schemas.openxmlformats.org/officeDocument/2006/relationships/hyperlink" Target="https://www.sidewalksafari.com/2020/05/pictures-of-dublin-ireland.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www.peoplemattersglobal.com/article/employee-engagement/mental-well-being-is-part-of-workplace-safety-too-27653"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14.sv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hyperlink" Target="https://www.mentalhealth.org.uk/england/explore-mental-health/blogs/climate-change-and-mental-health-how-look-after-your-well-being" TargetMode="External"/><Relationship Id="rId4" Type="http://schemas.openxmlformats.org/officeDocument/2006/relationships/hyperlink" Target="https://technofaq.org/posts/2020/07/corporate-event-trends-for-memorable-business-brand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un.org/actno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14.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www.mentalhealth.org.uk/england/our-work/research/nature-how-connecting-nature-benefits-our-mental-health" TargetMode="External"/><Relationship Id="rId4" Type="http://schemas.openxmlformats.org/officeDocument/2006/relationships/hyperlink" Target="https://theblazedtrail.com/2020/10/28/5-pitfalls-of-self-car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wellbeingadults.co.uk/"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14.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www.forestbathingwicklow.com/" TargetMode="External"/><Relationship Id="rId4" Type="http://schemas.openxmlformats.org/officeDocument/2006/relationships/hyperlink" Target="https://www.rte.ie/news/2022/0122/1275026-climate-heroes-fores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facebook.com/natureisbestflorist.blogspot.i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culture-sante-aquitaine.com/vos-projets/la-pause-musicale-18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easterstockphotos.com/free_images/flowers/slides/flowering_daisies.ht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time.com/6097677/young-people-climate-change-anxiety/"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idadescirculares.dgterritorio.gov.pt/"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4.sv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4.svg"/><Relationship Id="rId2" Type="http://schemas.openxmlformats.org/officeDocument/2006/relationships/slideLayout" Target="../slideLayouts/slideLayout6.xml"/><Relationship Id="rId1" Type="http://schemas.openxmlformats.org/officeDocument/2006/relationships/video" Target="https://www.youtube.com/embed/ywRQO9RkL6g?start=72&amp;feature=oembed" TargetMode="External"/><Relationship Id="rId6" Type="http://schemas.openxmlformats.org/officeDocument/2006/relationships/image" Target="../media/image13.png"/><Relationship Id="rId5" Type="http://schemas.openxmlformats.org/officeDocument/2006/relationships/hyperlink" Target="https://circularaustralia.com.au/community-hubs/" TargetMode="Externa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cleanairtogether.i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limate.nasa.gov/evidence/" TargetMode="Externa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mronline.org/2020/03/19/mike-davis-on-covid-19-the-monster-is-finally-at-the-doo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linkedin.com/pulse/18-positive-things-come-out-coronavirus-pandemic-nicholas-beecroft/" TargetMode="Externa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hyperlink" Target="https://pns.dgs.pt/files/2022/12/PNS2021-2030_FINAL-para-Edicao.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hyperlink" Target="https://www.pordata.pt/ods/goal/saude+de+qualidade-3" TargetMode="External"/><Relationship Id="rId4" Type="http://schemas.openxmlformats.org/officeDocument/2006/relationships/image" Target="../media/image14.svg"/><Relationship Id="rId9" Type="http://schemas.openxmlformats.org/officeDocument/2006/relationships/hyperlink" Target="https://pns.dgs.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0" y="2180235"/>
            <a:ext cx="12192000" cy="3440624"/>
          </a:xfrm>
          <a:prstGeom prst="rect">
            <a:avLst/>
          </a:prstGeom>
          <a:solidFill>
            <a:srgbClr val="D8D8D8"/>
          </a:solidFill>
          <a:ln>
            <a:noFill/>
          </a:ln>
        </p:spPr>
      </p:pic>
      <p:grpSp>
        <p:nvGrpSpPr>
          <p:cNvPr id="204"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sp>
        <p:nvSpPr>
          <p:cNvPr id="2" name="Google Shape;202;p18">
            <a:extLst>
              <a:ext uri="{FF2B5EF4-FFF2-40B4-BE49-F238E27FC236}">
                <a16:creationId xmlns:a16="http://schemas.microsoft.com/office/drawing/2014/main" id="{E2DFDE99-EC1A-2C7C-66A8-F113EEA5BC8C}"/>
              </a:ext>
            </a:extLst>
          </p:cNvPr>
          <p:cNvSpPr/>
          <p:nvPr/>
        </p:nvSpPr>
        <p:spPr>
          <a:xfrm>
            <a:off x="2196607" y="4263817"/>
            <a:ext cx="7613600"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Montserrat"/>
            </a:endParaRPr>
          </a:p>
        </p:txBody>
      </p:sp>
      <p:sp>
        <p:nvSpPr>
          <p:cNvPr id="3" name="Google Shape;203;p18">
            <a:extLst>
              <a:ext uri="{FF2B5EF4-FFF2-40B4-BE49-F238E27FC236}">
                <a16:creationId xmlns:a16="http://schemas.microsoft.com/office/drawing/2014/main" id="{75C91881-D856-67F2-B079-8B89EC92D1B6}"/>
              </a:ext>
            </a:extLst>
          </p:cNvPr>
          <p:cNvSpPr txBox="1"/>
          <p:nvPr/>
        </p:nvSpPr>
        <p:spPr>
          <a:xfrm>
            <a:off x="2196606" y="4316115"/>
            <a:ext cx="7391531" cy="1077178"/>
          </a:xfrm>
          <a:prstGeom prst="rect">
            <a:avLst/>
          </a:prstGeom>
          <a:noFill/>
          <a:ln>
            <a:noFill/>
          </a:ln>
        </p:spPr>
        <p:txBody>
          <a:bodyPr spcFirstLastPara="1" wrap="square" lIns="91425" tIns="45700" rIns="91425" bIns="45700" anchor="t" anchorCtr="0">
            <a:spAutoFit/>
          </a:bodyPr>
          <a:lstStyle/>
          <a:p>
            <a:pPr>
              <a:buSzPts val="3600"/>
            </a:pPr>
            <a:r>
              <a:rPr lang="en-US" sz="3600" dirty="0">
                <a:solidFill>
                  <a:srgbClr val="EB7339"/>
                </a:solidFill>
                <a:latin typeface="Calibri" panose="020F0502020204030204" pitchFamily="34" charset="0"/>
                <a:ea typeface="Calibri" panose="020F0502020204030204" pitchFamily="34" charset="0"/>
                <a:cs typeface="Calibri" panose="020F0502020204030204" pitchFamily="34" charset="0"/>
                <a:sym typeface="Calibri"/>
              </a:rPr>
              <a:t>CAMPEÕES COMUNITÁRIOS DO CLIMA</a:t>
            </a:r>
          </a:p>
          <a:p>
            <a:pPr>
              <a:buSzPts val="3600"/>
            </a:pPr>
            <a:r>
              <a:rPr lang="en-US" sz="2800" dirty="0">
                <a:solidFill>
                  <a:srgbClr val="EB7339"/>
                </a:solidFill>
                <a:latin typeface="Calibri" panose="020F0502020204030204" pitchFamily="34" charset="0"/>
                <a:ea typeface="Calibri" panose="020F0502020204030204" pitchFamily="34" charset="0"/>
                <a:cs typeface="Calibri" panose="020F0502020204030204" pitchFamily="34" charset="0"/>
              </a:rPr>
              <a:t>ODS 3 </a:t>
            </a:r>
            <a:r>
              <a:rPr lang="en-US" sz="2800" dirty="0" err="1">
                <a:solidFill>
                  <a:srgbClr val="EB7339"/>
                </a:solidFill>
                <a:latin typeface="Calibri" panose="020F0502020204030204" pitchFamily="34" charset="0"/>
                <a:ea typeface="Calibri" panose="020F0502020204030204" pitchFamily="34" charset="0"/>
                <a:cs typeface="Calibri" panose="020F0502020204030204" pitchFamily="34" charset="0"/>
              </a:rPr>
              <a:t>Saúde</a:t>
            </a:r>
            <a:r>
              <a:rPr lang="en-US" sz="2800" dirty="0">
                <a:solidFill>
                  <a:srgbClr val="EB7339"/>
                </a:solidFill>
                <a:latin typeface="Calibri" panose="020F0502020204030204" pitchFamily="34" charset="0"/>
                <a:ea typeface="Calibri" panose="020F0502020204030204" pitchFamily="34" charset="0"/>
                <a:cs typeface="Calibri" panose="020F0502020204030204" pitchFamily="34" charset="0"/>
              </a:rPr>
              <a:t> e </a:t>
            </a:r>
            <a:r>
              <a:rPr lang="en-US" sz="2800" dirty="0" err="1">
                <a:solidFill>
                  <a:srgbClr val="EB7339"/>
                </a:solidFill>
                <a:latin typeface="Calibri" panose="020F0502020204030204" pitchFamily="34" charset="0"/>
                <a:ea typeface="Calibri" panose="020F0502020204030204" pitchFamily="34" charset="0"/>
                <a:cs typeface="Calibri" panose="020F0502020204030204" pitchFamily="34" charset="0"/>
              </a:rPr>
              <a:t>Bem-estar</a:t>
            </a:r>
            <a:endParaRPr lang="pt-BR" sz="2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71F85F8-05CD-7943-B839-252A514BE709}"/>
              </a:ext>
            </a:extLst>
          </p:cNvPr>
          <p:cNvSpPr txBox="1"/>
          <p:nvPr/>
        </p:nvSpPr>
        <p:spPr>
          <a:xfrm>
            <a:off x="1070771" y="303644"/>
            <a:ext cx="8520269"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ODS 3 Saúde de qualidade</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Gráfico 1" descr="Flecha: curva ligera con relleno sólido">
            <a:extLst>
              <a:ext uri="{FF2B5EF4-FFF2-40B4-BE49-F238E27FC236}">
                <a16:creationId xmlns:a16="http://schemas.microsoft.com/office/drawing/2014/main" id="{730C6EB7-3664-1A1A-C9F7-6CFFFCCE12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1849619" y="6011491"/>
            <a:ext cx="689631" cy="689631"/>
          </a:xfrm>
          <a:prstGeom prst="rect">
            <a:avLst/>
          </a:prstGeom>
          <a:effectLst>
            <a:outerShdw blurRad="50800" dist="38100" dir="5400000" algn="t" rotWithShape="0">
              <a:prstClr val="black">
                <a:alpha val="40000"/>
              </a:prstClr>
            </a:outerShdw>
          </a:effectLst>
        </p:spPr>
      </p:pic>
      <p:pic>
        <p:nvPicPr>
          <p:cNvPr id="10" name="Imagen 9">
            <a:extLst>
              <a:ext uri="{FF2B5EF4-FFF2-40B4-BE49-F238E27FC236}">
                <a16:creationId xmlns:a16="http://schemas.microsoft.com/office/drawing/2014/main" id="{804280B1-0E52-9D11-65BA-28B9AD7EC28E}"/>
              </a:ext>
            </a:extLst>
          </p:cNvPr>
          <p:cNvPicPr>
            <a:picLocks noChangeAspect="1"/>
          </p:cNvPicPr>
          <p:nvPr/>
        </p:nvPicPr>
        <p:blipFill rotWithShape="1">
          <a:blip r:embed="rId5"/>
          <a:srcRect r="74299" b="53865"/>
          <a:stretch/>
        </p:blipFill>
        <p:spPr>
          <a:xfrm>
            <a:off x="1186249" y="1483288"/>
            <a:ext cx="1382782" cy="1902037"/>
          </a:xfrm>
          <a:prstGeom prst="rect">
            <a:avLst/>
          </a:prstGeom>
        </p:spPr>
      </p:pic>
      <p:pic>
        <p:nvPicPr>
          <p:cNvPr id="11" name="Imagen 10">
            <a:extLst>
              <a:ext uri="{FF2B5EF4-FFF2-40B4-BE49-F238E27FC236}">
                <a16:creationId xmlns:a16="http://schemas.microsoft.com/office/drawing/2014/main" id="{8E775329-F862-9B6C-5742-DE395392462B}"/>
              </a:ext>
            </a:extLst>
          </p:cNvPr>
          <p:cNvPicPr>
            <a:picLocks noChangeAspect="1"/>
          </p:cNvPicPr>
          <p:nvPr/>
        </p:nvPicPr>
        <p:blipFill rotWithShape="1">
          <a:blip r:embed="rId5"/>
          <a:srcRect l="74736" b="53334"/>
          <a:stretch/>
        </p:blipFill>
        <p:spPr>
          <a:xfrm>
            <a:off x="2494031" y="1483288"/>
            <a:ext cx="1359239" cy="1923942"/>
          </a:xfrm>
          <a:prstGeom prst="rect">
            <a:avLst/>
          </a:prstGeom>
        </p:spPr>
      </p:pic>
      <p:pic>
        <p:nvPicPr>
          <p:cNvPr id="13" name="Imagen 12">
            <a:extLst>
              <a:ext uri="{FF2B5EF4-FFF2-40B4-BE49-F238E27FC236}">
                <a16:creationId xmlns:a16="http://schemas.microsoft.com/office/drawing/2014/main" id="{58168A42-7840-1374-60A5-CD259407B887}"/>
              </a:ext>
            </a:extLst>
          </p:cNvPr>
          <p:cNvPicPr>
            <a:picLocks noChangeAspect="1"/>
          </p:cNvPicPr>
          <p:nvPr/>
        </p:nvPicPr>
        <p:blipFill rotWithShape="1">
          <a:blip r:embed="rId6"/>
          <a:srcRect r="75006"/>
          <a:stretch/>
        </p:blipFill>
        <p:spPr>
          <a:xfrm>
            <a:off x="4207612" y="1721738"/>
            <a:ext cx="1327563" cy="4138019"/>
          </a:xfrm>
          <a:prstGeom prst="rect">
            <a:avLst/>
          </a:prstGeom>
        </p:spPr>
      </p:pic>
      <p:pic>
        <p:nvPicPr>
          <p:cNvPr id="14" name="Imagen 13">
            <a:extLst>
              <a:ext uri="{FF2B5EF4-FFF2-40B4-BE49-F238E27FC236}">
                <a16:creationId xmlns:a16="http://schemas.microsoft.com/office/drawing/2014/main" id="{98D7EA7A-1C9C-D6BA-95E6-5AC7C6939AAB}"/>
              </a:ext>
            </a:extLst>
          </p:cNvPr>
          <p:cNvPicPr>
            <a:picLocks noChangeAspect="1"/>
          </p:cNvPicPr>
          <p:nvPr/>
        </p:nvPicPr>
        <p:blipFill rotWithShape="1">
          <a:blip r:embed="rId6"/>
          <a:srcRect l="75006"/>
          <a:stretch/>
        </p:blipFill>
        <p:spPr>
          <a:xfrm>
            <a:off x="5491851" y="1721738"/>
            <a:ext cx="1327563" cy="4138019"/>
          </a:xfrm>
          <a:prstGeom prst="rect">
            <a:avLst/>
          </a:prstGeom>
        </p:spPr>
      </p:pic>
      <p:pic>
        <p:nvPicPr>
          <p:cNvPr id="16" name="Imagen 15">
            <a:extLst>
              <a:ext uri="{FF2B5EF4-FFF2-40B4-BE49-F238E27FC236}">
                <a16:creationId xmlns:a16="http://schemas.microsoft.com/office/drawing/2014/main" id="{BB5150BD-68CB-AB7C-EB86-15BF6378B258}"/>
              </a:ext>
            </a:extLst>
          </p:cNvPr>
          <p:cNvPicPr>
            <a:picLocks noChangeAspect="1"/>
          </p:cNvPicPr>
          <p:nvPr/>
        </p:nvPicPr>
        <p:blipFill rotWithShape="1">
          <a:blip r:embed="rId7"/>
          <a:srcRect r="74970" b="59052"/>
          <a:stretch/>
        </p:blipFill>
        <p:spPr>
          <a:xfrm>
            <a:off x="7102173" y="1334360"/>
            <a:ext cx="1327563" cy="1862943"/>
          </a:xfrm>
          <a:prstGeom prst="rect">
            <a:avLst/>
          </a:prstGeom>
        </p:spPr>
      </p:pic>
      <p:pic>
        <p:nvPicPr>
          <p:cNvPr id="17" name="Imagen 16">
            <a:extLst>
              <a:ext uri="{FF2B5EF4-FFF2-40B4-BE49-F238E27FC236}">
                <a16:creationId xmlns:a16="http://schemas.microsoft.com/office/drawing/2014/main" id="{106E0715-C614-FE9B-7334-B775FEC79309}"/>
              </a:ext>
            </a:extLst>
          </p:cNvPr>
          <p:cNvPicPr>
            <a:picLocks noChangeAspect="1"/>
          </p:cNvPicPr>
          <p:nvPr/>
        </p:nvPicPr>
        <p:blipFill rotWithShape="1">
          <a:blip r:embed="rId7"/>
          <a:srcRect l="74971" b="54669"/>
          <a:stretch/>
        </p:blipFill>
        <p:spPr>
          <a:xfrm>
            <a:off x="8434165" y="1334360"/>
            <a:ext cx="1327564" cy="2062348"/>
          </a:xfrm>
          <a:prstGeom prst="rect">
            <a:avLst/>
          </a:prstGeom>
        </p:spPr>
      </p:pic>
      <p:pic>
        <p:nvPicPr>
          <p:cNvPr id="18" name="Imagen 17">
            <a:extLst>
              <a:ext uri="{FF2B5EF4-FFF2-40B4-BE49-F238E27FC236}">
                <a16:creationId xmlns:a16="http://schemas.microsoft.com/office/drawing/2014/main" id="{D16E8283-69D6-C6CC-0514-4713FF6C7B30}"/>
              </a:ext>
            </a:extLst>
          </p:cNvPr>
          <p:cNvPicPr>
            <a:picLocks noChangeAspect="1"/>
          </p:cNvPicPr>
          <p:nvPr/>
        </p:nvPicPr>
        <p:blipFill rotWithShape="1">
          <a:blip r:embed="rId7"/>
          <a:srcRect t="54669" r="74732"/>
          <a:stretch/>
        </p:blipFill>
        <p:spPr>
          <a:xfrm>
            <a:off x="7502604" y="4120988"/>
            <a:ext cx="1340197" cy="2062348"/>
          </a:xfrm>
          <a:prstGeom prst="rect">
            <a:avLst/>
          </a:prstGeom>
        </p:spPr>
      </p:pic>
      <p:pic>
        <p:nvPicPr>
          <p:cNvPr id="20" name="Imagen 19">
            <a:extLst>
              <a:ext uri="{FF2B5EF4-FFF2-40B4-BE49-F238E27FC236}">
                <a16:creationId xmlns:a16="http://schemas.microsoft.com/office/drawing/2014/main" id="{CCAEF99D-5EFE-23DB-2E52-29FA9185B6CB}"/>
              </a:ext>
            </a:extLst>
          </p:cNvPr>
          <p:cNvPicPr>
            <a:picLocks noChangeAspect="1"/>
          </p:cNvPicPr>
          <p:nvPr/>
        </p:nvPicPr>
        <p:blipFill>
          <a:blip r:embed="rId8"/>
          <a:stretch>
            <a:fillRect/>
          </a:stretch>
        </p:blipFill>
        <p:spPr>
          <a:xfrm>
            <a:off x="9572957" y="4281843"/>
            <a:ext cx="1303133" cy="1882303"/>
          </a:xfrm>
          <a:prstGeom prst="rect">
            <a:avLst/>
          </a:prstGeom>
        </p:spPr>
      </p:pic>
      <p:pic>
        <p:nvPicPr>
          <p:cNvPr id="21" name="Imagen 20">
            <a:extLst>
              <a:ext uri="{FF2B5EF4-FFF2-40B4-BE49-F238E27FC236}">
                <a16:creationId xmlns:a16="http://schemas.microsoft.com/office/drawing/2014/main" id="{12115137-2F1E-16B6-784B-D10F16736C5F}"/>
              </a:ext>
            </a:extLst>
          </p:cNvPr>
          <p:cNvPicPr>
            <a:picLocks noChangeAspect="1"/>
          </p:cNvPicPr>
          <p:nvPr/>
        </p:nvPicPr>
        <p:blipFill rotWithShape="1">
          <a:blip r:embed="rId5"/>
          <a:srcRect t="50531" r="74299"/>
          <a:stretch/>
        </p:blipFill>
        <p:spPr>
          <a:xfrm>
            <a:off x="1790868" y="3350597"/>
            <a:ext cx="1382782" cy="2039484"/>
          </a:xfrm>
          <a:prstGeom prst="rect">
            <a:avLst/>
          </a:prstGeom>
        </p:spPr>
      </p:pic>
      <p:sp>
        <p:nvSpPr>
          <p:cNvPr id="23" name="CuadroTexto 22">
            <a:extLst>
              <a:ext uri="{FF2B5EF4-FFF2-40B4-BE49-F238E27FC236}">
                <a16:creationId xmlns:a16="http://schemas.microsoft.com/office/drawing/2014/main" id="{F617D7D4-860D-0887-DCE1-F01E52576FDB}"/>
              </a:ext>
            </a:extLst>
          </p:cNvPr>
          <p:cNvSpPr txBox="1"/>
          <p:nvPr/>
        </p:nvSpPr>
        <p:spPr>
          <a:xfrm>
            <a:off x="1252895" y="1183844"/>
            <a:ext cx="2600375" cy="307777"/>
          </a:xfrm>
          <a:prstGeom prst="rect">
            <a:avLst/>
          </a:prstGeom>
          <a:noFill/>
        </p:spPr>
        <p:txBody>
          <a:bodyPr wrap="square">
            <a:spAutoFit/>
          </a:bodyPr>
          <a:lstStyle/>
          <a:p>
            <a:r>
              <a:rPr lang="pt-PT" b="1" i="0" cap="all" dirty="0">
                <a:solidFill>
                  <a:srgbClr val="1C64F2"/>
                </a:solidFill>
                <a:effectLst/>
                <a:latin typeface="Calibri" panose="020F0502020204030204" pitchFamily="34" charset="0"/>
                <a:ea typeface="Calibri" panose="020F0502020204030204" pitchFamily="34" charset="0"/>
                <a:cs typeface="Calibri" panose="020F0502020204030204" pitchFamily="34" charset="0"/>
              </a:rPr>
              <a:t>ACESSO A CUIDADOS DE SAÚDE</a:t>
            </a:r>
            <a:endParaRPr lang="pt-PT" dirty="0">
              <a:latin typeface="Calibri" panose="020F0502020204030204" pitchFamily="34" charset="0"/>
              <a:ea typeface="Calibri" panose="020F0502020204030204" pitchFamily="34" charset="0"/>
              <a:cs typeface="Calibri" panose="020F0502020204030204" pitchFamily="34" charset="0"/>
            </a:endParaRPr>
          </a:p>
        </p:txBody>
      </p:sp>
      <p:sp>
        <p:nvSpPr>
          <p:cNvPr id="25" name="CuadroTexto 24">
            <a:extLst>
              <a:ext uri="{FF2B5EF4-FFF2-40B4-BE49-F238E27FC236}">
                <a16:creationId xmlns:a16="http://schemas.microsoft.com/office/drawing/2014/main" id="{69CD45C4-BBF7-8706-1304-274B149972BE}"/>
              </a:ext>
            </a:extLst>
          </p:cNvPr>
          <p:cNvSpPr txBox="1"/>
          <p:nvPr/>
        </p:nvSpPr>
        <p:spPr>
          <a:xfrm>
            <a:off x="4207612" y="1383837"/>
            <a:ext cx="1616754" cy="307777"/>
          </a:xfrm>
          <a:prstGeom prst="rect">
            <a:avLst/>
          </a:prstGeom>
          <a:noFill/>
        </p:spPr>
        <p:txBody>
          <a:bodyPr wrap="square">
            <a:spAutoFit/>
          </a:bodyPr>
          <a:lstStyle/>
          <a:p>
            <a:r>
              <a:rPr lang="pt-PT" b="1" i="0" cap="all" dirty="0">
                <a:solidFill>
                  <a:srgbClr val="1C64F2"/>
                </a:solidFill>
                <a:effectLst/>
                <a:latin typeface="Calibri" panose="020F0502020204030204" pitchFamily="34" charset="0"/>
                <a:ea typeface="Calibri" panose="020F0502020204030204" pitchFamily="34" charset="0"/>
                <a:cs typeface="Calibri" panose="020F0502020204030204" pitchFamily="34" charset="0"/>
              </a:rPr>
              <a:t>MORTALIDADE</a:t>
            </a:r>
            <a:endParaRPr lang="pt-PT" dirty="0">
              <a:latin typeface="Calibri" panose="020F0502020204030204" pitchFamily="34" charset="0"/>
              <a:ea typeface="Calibri" panose="020F0502020204030204" pitchFamily="34" charset="0"/>
              <a:cs typeface="Calibri" panose="020F0502020204030204" pitchFamily="34" charset="0"/>
            </a:endParaRPr>
          </a:p>
        </p:txBody>
      </p:sp>
      <p:sp>
        <p:nvSpPr>
          <p:cNvPr id="29" name="CuadroTexto 28">
            <a:extLst>
              <a:ext uri="{FF2B5EF4-FFF2-40B4-BE49-F238E27FC236}">
                <a16:creationId xmlns:a16="http://schemas.microsoft.com/office/drawing/2014/main" id="{DFCE398E-729A-729E-57E5-04B3C226BE41}"/>
              </a:ext>
            </a:extLst>
          </p:cNvPr>
          <p:cNvSpPr txBox="1"/>
          <p:nvPr/>
        </p:nvSpPr>
        <p:spPr>
          <a:xfrm>
            <a:off x="9554307" y="3543179"/>
            <a:ext cx="1472922" cy="738664"/>
          </a:xfrm>
          <a:prstGeom prst="rect">
            <a:avLst/>
          </a:prstGeom>
          <a:noFill/>
        </p:spPr>
        <p:txBody>
          <a:bodyPr wrap="square">
            <a:spAutoFit/>
          </a:bodyPr>
          <a:lstStyle/>
          <a:p>
            <a:r>
              <a:rPr lang="pt-PT" b="1" i="0" cap="all" dirty="0">
                <a:solidFill>
                  <a:srgbClr val="1C64F2"/>
                </a:solidFill>
                <a:effectLst/>
                <a:latin typeface="Calibri" panose="020F0502020204030204" pitchFamily="34" charset="0"/>
                <a:ea typeface="Calibri" panose="020F0502020204030204" pitchFamily="34" charset="0"/>
                <a:cs typeface="Calibri" panose="020F0502020204030204" pitchFamily="34" charset="0"/>
              </a:rPr>
              <a:t>INVESTIGAÇÃO E ERRADICAÇÃO DE DOENÇAS</a:t>
            </a:r>
            <a:endParaRPr lang="pt-PT" dirty="0">
              <a:latin typeface="Calibri" panose="020F0502020204030204" pitchFamily="34" charset="0"/>
              <a:ea typeface="Calibri" panose="020F0502020204030204" pitchFamily="34" charset="0"/>
              <a:cs typeface="Calibri" panose="020F0502020204030204" pitchFamily="34" charset="0"/>
            </a:endParaRPr>
          </a:p>
        </p:txBody>
      </p:sp>
      <p:sp>
        <p:nvSpPr>
          <p:cNvPr id="31" name="CuadroTexto 30">
            <a:extLst>
              <a:ext uri="{FF2B5EF4-FFF2-40B4-BE49-F238E27FC236}">
                <a16:creationId xmlns:a16="http://schemas.microsoft.com/office/drawing/2014/main" id="{A6EAD6C0-0A72-D7BC-91B3-21F18E8E05EA}"/>
              </a:ext>
            </a:extLst>
          </p:cNvPr>
          <p:cNvSpPr txBox="1"/>
          <p:nvPr/>
        </p:nvSpPr>
        <p:spPr>
          <a:xfrm>
            <a:off x="7654567" y="3543179"/>
            <a:ext cx="1556823" cy="738664"/>
          </a:xfrm>
          <a:prstGeom prst="rect">
            <a:avLst/>
          </a:prstGeom>
          <a:noFill/>
        </p:spPr>
        <p:txBody>
          <a:bodyPr wrap="square">
            <a:spAutoFit/>
          </a:bodyPr>
          <a:lstStyle/>
          <a:p>
            <a:r>
              <a:rPr lang="pt-PT" b="1" i="0" cap="all" dirty="0">
                <a:solidFill>
                  <a:srgbClr val="1C64F2"/>
                </a:solidFill>
                <a:effectLst/>
                <a:latin typeface="Calibri" panose="020F0502020204030204" pitchFamily="34" charset="0"/>
                <a:ea typeface="Calibri" panose="020F0502020204030204" pitchFamily="34" charset="0"/>
                <a:cs typeface="Calibri" panose="020F0502020204030204" pitchFamily="34" charset="0"/>
              </a:rPr>
              <a:t>PRODUTOS QUÍMICOS E POLUIÇÃO</a:t>
            </a:r>
            <a:endParaRPr lang="pt-PT" dirty="0">
              <a:latin typeface="Calibri" panose="020F0502020204030204" pitchFamily="34" charset="0"/>
              <a:ea typeface="Calibri" panose="020F0502020204030204" pitchFamily="34" charset="0"/>
              <a:cs typeface="Calibri" panose="020F0502020204030204" pitchFamily="34" charset="0"/>
            </a:endParaRPr>
          </a:p>
        </p:txBody>
      </p:sp>
      <p:sp>
        <p:nvSpPr>
          <p:cNvPr id="33" name="CuadroTexto 32">
            <a:extLst>
              <a:ext uri="{FF2B5EF4-FFF2-40B4-BE49-F238E27FC236}">
                <a16:creationId xmlns:a16="http://schemas.microsoft.com/office/drawing/2014/main" id="{DE3D6084-9BB5-3371-22F5-58FF513D6BB6}"/>
              </a:ext>
            </a:extLst>
          </p:cNvPr>
          <p:cNvSpPr txBox="1"/>
          <p:nvPr/>
        </p:nvSpPr>
        <p:spPr>
          <a:xfrm>
            <a:off x="7101900" y="949028"/>
            <a:ext cx="2471057" cy="307777"/>
          </a:xfrm>
          <a:prstGeom prst="rect">
            <a:avLst/>
          </a:prstGeom>
          <a:noFill/>
        </p:spPr>
        <p:txBody>
          <a:bodyPr wrap="square">
            <a:spAutoFit/>
          </a:bodyPr>
          <a:lstStyle/>
          <a:p>
            <a:r>
              <a:rPr lang="pt-PT" b="1" i="0" cap="all" dirty="0">
                <a:solidFill>
                  <a:srgbClr val="1C64F2"/>
                </a:solidFill>
                <a:effectLst/>
                <a:latin typeface="Calibri" panose="020F0502020204030204" pitchFamily="34" charset="0"/>
                <a:ea typeface="Calibri" panose="020F0502020204030204" pitchFamily="34" charset="0"/>
                <a:cs typeface="Calibri" panose="020F0502020204030204" pitchFamily="34" charset="0"/>
              </a:rPr>
              <a:t>ABUSO DE SUBSTÂNCIAS</a:t>
            </a:r>
            <a:endParaRPr lang="pt-PT" dirty="0">
              <a:latin typeface="Calibri" panose="020F0502020204030204" pitchFamily="34" charset="0"/>
              <a:ea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98355A0E-937A-1283-8E76-9156D1A44C5B}"/>
              </a:ext>
            </a:extLst>
          </p:cNvPr>
          <p:cNvSpPr txBox="1"/>
          <p:nvPr/>
        </p:nvSpPr>
        <p:spPr>
          <a:xfrm>
            <a:off x="2494031" y="6293227"/>
            <a:ext cx="7936410" cy="307777"/>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9"/>
              </a:rPr>
              <a:t>Objetivos de Desenvolvimento Sustentável - Plataforma Municipal - Municípios (odslocal.pt)</a:t>
            </a:r>
            <a:r>
              <a:rPr lang="pt-PT"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05359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6" name="Picture Placeholder 5" descr="Farmer watering crops in urban garden">
            <a:extLst>
              <a:ext uri="{FF2B5EF4-FFF2-40B4-BE49-F238E27FC236}">
                <a16:creationId xmlns:a16="http://schemas.microsoft.com/office/drawing/2014/main" id="{FA082DD7-5E62-3BEE-C2E9-C8BF15C05DFF}"/>
              </a:ext>
            </a:extLst>
          </p:cNvPr>
          <p:cNvPicPr>
            <a:picLocks noGrp="1" noChangeAspect="1"/>
          </p:cNvPicPr>
          <p:nvPr>
            <p:ph type="pic" idx="2"/>
          </p:nvPr>
        </p:nvPicPr>
        <p:blipFill>
          <a:blip r:embed="rId3"/>
          <a:srcRect t="16964" b="16964"/>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latin typeface="Calibri" panose="020F0502020204030204" pitchFamily="34" charset="0"/>
                <a:ea typeface="Calibri" panose="020F0502020204030204" pitchFamily="34" charset="0"/>
                <a:cs typeface="Calibri" panose="020F0502020204030204" pitchFamily="34" charset="0"/>
              </a:rPr>
              <a:t>02</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44" name="Google Shape;244;p21"/>
          <p:cNvSpPr/>
          <p:nvPr/>
        </p:nvSpPr>
        <p:spPr>
          <a:xfrm>
            <a:off x="5705370" y="2389508"/>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Montserrat"/>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sp>
        <p:nvSpPr>
          <p:cNvPr id="245" name="Google Shape;245;p21"/>
          <p:cNvSpPr txBox="1"/>
          <p:nvPr/>
        </p:nvSpPr>
        <p:spPr>
          <a:xfrm>
            <a:off x="6095999" y="2709108"/>
            <a:ext cx="526872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2400" b="1" dirty="0">
                <a:solidFill>
                  <a:srgbClr val="EC7A42"/>
                </a:solidFill>
                <a:latin typeface="Calibri" panose="020F0502020204030204" pitchFamily="34" charset="0"/>
                <a:ea typeface="Calibri" panose="020F0502020204030204" pitchFamily="34" charset="0"/>
                <a:cs typeface="Calibri" panose="020F0502020204030204" pitchFamily="34" charset="0"/>
              </a:rPr>
              <a:t>ALTERAÇÕES CLIMÁTICAS E SAÚDE</a:t>
            </a:r>
            <a:endParaRPr sz="105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161094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BB923027-8439-0F31-7BD0-EF457E2AED23}"/>
              </a:ext>
            </a:extLst>
          </p:cNvPr>
          <p:cNvSpPr txBox="1"/>
          <p:nvPr/>
        </p:nvSpPr>
        <p:spPr>
          <a:xfrm>
            <a:off x="1046480" y="1022370"/>
            <a:ext cx="6136640" cy="4939814"/>
          </a:xfrm>
          <a:prstGeom prst="rect">
            <a:avLst/>
          </a:prstGeom>
          <a:noFill/>
        </p:spPr>
        <p:txBody>
          <a:bodyPr wrap="square">
            <a:spAutoFit/>
          </a:bodyPr>
          <a:lstStyle/>
          <a:p>
            <a:pPr algn="just">
              <a:spcBef>
                <a:spcPts val="600"/>
              </a:spcBef>
            </a:pPr>
            <a:r>
              <a:rPr lang="pt-PT" sz="2000" b="1" i="0" dirty="0">
                <a:effectLst/>
                <a:latin typeface="Calibri" panose="020F0502020204030204" pitchFamily="34" charset="0"/>
                <a:ea typeface="Calibri" panose="020F0502020204030204" pitchFamily="34" charset="0"/>
                <a:cs typeface="Calibri" panose="020F0502020204030204" pitchFamily="34" charset="0"/>
              </a:rPr>
              <a:t>Alterações climáticas - a maior ameaça para a saúde da humanidade </a:t>
            </a:r>
          </a:p>
          <a:p>
            <a:pPr algn="just">
              <a:spcBef>
                <a:spcPts val="600"/>
              </a:spcBef>
            </a:pPr>
            <a:r>
              <a:rPr lang="pt-PT" sz="2000" i="0" dirty="0">
                <a:effectLst/>
                <a:latin typeface="Calibri" panose="020F0502020204030204" pitchFamily="34" charset="0"/>
                <a:ea typeface="Calibri" panose="020F0502020204030204" pitchFamily="34" charset="0"/>
                <a:cs typeface="Calibri" panose="020F0502020204030204" pitchFamily="34" charset="0"/>
              </a:rPr>
              <a:t>De acordo com a Organização Mundial de Saúde:</a:t>
            </a:r>
          </a:p>
          <a:p>
            <a:pPr algn="just">
              <a:spcBef>
                <a:spcPts val="600"/>
              </a:spcBef>
            </a:pPr>
            <a:r>
              <a:rPr lang="pt-PT" sz="2000" i="0" dirty="0">
                <a:effectLst/>
                <a:latin typeface="Calibri" panose="020F0502020204030204" pitchFamily="34" charset="0"/>
                <a:ea typeface="Calibri" panose="020F0502020204030204" pitchFamily="34" charset="0"/>
                <a:cs typeface="Calibri" panose="020F0502020204030204" pitchFamily="34" charset="0"/>
              </a:rPr>
              <a:t>As alterações climáticas já estão a ter um impacto na saúde de inúmeras formas, incluindo a morte e a doença causadas por fenómenos meteorológicos extremos cada vez mais frequentes, como ondas de calor, tempestades e inundações, a perturbação dos sistemas alimentares, o aumento das doenças transmitidas por alimentos, água e vetores e problemas de saúde mental.</a:t>
            </a:r>
          </a:p>
          <a:p>
            <a:pPr algn="just">
              <a:spcBef>
                <a:spcPts val="600"/>
              </a:spcBef>
            </a:pPr>
            <a:r>
              <a:rPr lang="pt-PT" sz="2000" i="0" dirty="0">
                <a:effectLst/>
                <a:latin typeface="Calibri" panose="020F0502020204030204" pitchFamily="34" charset="0"/>
                <a:ea typeface="Calibri" panose="020F0502020204030204" pitchFamily="34" charset="0"/>
                <a:cs typeface="Calibri" panose="020F0502020204030204" pitchFamily="34" charset="0"/>
              </a:rPr>
              <a:t>A crise climática ameaça anular os últimos cinquenta anos de progresso no desenvolvimento, na saúde global e na redução da pobreza, e alargar ainda mais as desigualdades existentes em matéria de saúde entre as populações e no interior destas.</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71F85F8-05CD-7943-B839-252A514BE709}"/>
              </a:ext>
            </a:extLst>
          </p:cNvPr>
          <p:cNvSpPr txBox="1"/>
          <p:nvPr/>
        </p:nvSpPr>
        <p:spPr>
          <a:xfrm>
            <a:off x="1046480" y="263146"/>
            <a:ext cx="6248400" cy="643894"/>
          </a:xfrm>
          <a:prstGeom prst="rect">
            <a:avLst/>
          </a:prstGeom>
          <a:noFill/>
        </p:spPr>
        <p:txBody>
          <a:bodyPr wrap="square">
            <a:spAutoFit/>
          </a:bodyPr>
          <a:lstStyle/>
          <a:p>
            <a:pPr>
              <a:lnSpc>
                <a:spcPct val="120000"/>
              </a:lnSpc>
            </a:pP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Alterações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climáticas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e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Saúde</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1DE0412-56AD-B442-8A39-407A5C5D9A70}"/>
              </a:ext>
            </a:extLst>
          </p:cNvPr>
          <p:cNvPicPr>
            <a:picLocks noChangeAspect="1"/>
          </p:cNvPicPr>
          <p:nvPr/>
        </p:nvPicPr>
        <p:blipFill rotWithShape="1">
          <a:blip r:embed="rId3"/>
          <a:srcRect l="16321" r="20437"/>
          <a:stretch/>
        </p:blipFill>
        <p:spPr>
          <a:xfrm>
            <a:off x="7370928" y="1381760"/>
            <a:ext cx="4162917" cy="4641172"/>
          </a:xfrm>
          <a:prstGeom prst="rect">
            <a:avLst/>
          </a:prstGeom>
        </p:spPr>
      </p:pic>
      <p:sp>
        <p:nvSpPr>
          <p:cNvPr id="3" name="CuadroTexto 2">
            <a:extLst>
              <a:ext uri="{FF2B5EF4-FFF2-40B4-BE49-F238E27FC236}">
                <a16:creationId xmlns:a16="http://schemas.microsoft.com/office/drawing/2014/main" id="{5AB23325-D9EC-7EA1-64C0-CA56E1240AA1}"/>
              </a:ext>
            </a:extLst>
          </p:cNvPr>
          <p:cNvSpPr txBox="1"/>
          <p:nvPr/>
        </p:nvSpPr>
        <p:spPr>
          <a:xfrm>
            <a:off x="2301687" y="6057722"/>
            <a:ext cx="3108960" cy="307777"/>
          </a:xfrm>
          <a:prstGeom prst="rect">
            <a:avLst/>
          </a:prstGeom>
          <a:noFill/>
        </p:spPr>
        <p:txBody>
          <a:bodyPr wrap="square">
            <a:spAutoFit/>
          </a:bodyPr>
          <a:lstStyle/>
          <a:p>
            <a:pPr algn="just">
              <a:spcBef>
                <a:spcPts val="600"/>
              </a:spcBef>
            </a:pPr>
            <a:r>
              <a:rPr lang="en-GB" dirty="0">
                <a:latin typeface="Calibri" panose="020F0502020204030204" pitchFamily="34" charset="0"/>
                <a:ea typeface="Calibri" panose="020F0502020204030204" pitchFamily="34" charset="0"/>
                <a:cs typeface="Calibri" panose="020F0502020204030204" pitchFamily="34" charset="0"/>
                <a:hlinkClick r:id="rId4"/>
              </a:rPr>
              <a:t>Climate change and health (who.int)</a:t>
            </a: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Gráfico 3" descr="Flecha: curva ligera con relleno sólido">
            <a:extLst>
              <a:ext uri="{FF2B5EF4-FFF2-40B4-BE49-F238E27FC236}">
                <a16:creationId xmlns:a16="http://schemas.microsoft.com/office/drawing/2014/main" id="{F5C24AA1-CC6B-562F-D860-A2F6FAEB55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659516" y="5813048"/>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395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BB923027-8439-0F31-7BD0-EF457E2AED23}"/>
              </a:ext>
            </a:extLst>
          </p:cNvPr>
          <p:cNvSpPr txBox="1"/>
          <p:nvPr/>
        </p:nvSpPr>
        <p:spPr>
          <a:xfrm>
            <a:off x="1046481" y="1072715"/>
            <a:ext cx="10424160" cy="5632311"/>
          </a:xfrm>
          <a:prstGeom prst="rect">
            <a:avLst/>
          </a:prstGeom>
          <a:noFill/>
        </p:spPr>
        <p:txBody>
          <a:bodyPr wrap="square">
            <a:spAutoFit/>
          </a:bodyPr>
          <a:lstStyle/>
          <a:p>
            <a:pPr marL="342900" indent="-342900" algn="just">
              <a:buFont typeface="Arial" panose="020B0604020202020204" pitchFamily="34" charset="0"/>
              <a:buChar char="•"/>
            </a:pPr>
            <a:r>
              <a:rPr lang="pt-PT" sz="2000" i="0" dirty="0">
                <a:effectLst/>
                <a:latin typeface="Calibri" panose="020F0502020204030204" pitchFamily="34" charset="0"/>
                <a:ea typeface="Calibri" panose="020F0502020204030204" pitchFamily="34" charset="0"/>
                <a:cs typeface="Calibri" panose="020F0502020204030204" pitchFamily="34" charset="0"/>
              </a:rPr>
              <a:t>As pessoas cuja saúde está a ser prejudicada em primeiro lugar e de forma mais grave pela crise climática são as que menos contribuem para as suas causas e as que menos podem proteger-se a si próprias e às suas famílias contra ela - as pessoas de países e comunidades com baixos rendimentos e desfavorecidos.</a:t>
            </a:r>
          </a:p>
          <a:p>
            <a:pPr marL="342900" indent="-342900" algn="just">
              <a:buFont typeface="Arial" panose="020B0604020202020204" pitchFamily="34" charset="0"/>
              <a:buChar char="•"/>
            </a:pPr>
            <a:r>
              <a:rPr lang="pt-PT" sz="2000" i="0" dirty="0">
                <a:effectLst/>
                <a:latin typeface="Calibri" panose="020F0502020204030204" pitchFamily="34" charset="0"/>
                <a:ea typeface="Calibri" panose="020F0502020204030204" pitchFamily="34" charset="0"/>
                <a:cs typeface="Calibri" panose="020F0502020204030204" pitchFamily="34" charset="0"/>
              </a:rPr>
              <a:t>Entre 2030 e 2050, prevê-se que as alterações climáticas causem cerca de 250 000 mortes adicionais por ano, devido à desnutrição, à malária, à diarreia e ao stress térmico. As zonas com infraestruturas de saúde deficientes serão as menos capazes de fazer face a esta situação sem assistência para se prepararem e reagirem.</a:t>
            </a:r>
          </a:p>
          <a:p>
            <a:pPr marL="342900" indent="-342900" algn="just">
              <a:buFont typeface="Arial" panose="020B0604020202020204" pitchFamily="34" charset="0"/>
              <a:buChar char="•"/>
            </a:pPr>
            <a:r>
              <a:rPr lang="pt-PT" sz="2000" i="0" dirty="0">
                <a:effectLst/>
                <a:latin typeface="Calibri" panose="020F0502020204030204" pitchFamily="34" charset="0"/>
                <a:ea typeface="Calibri" panose="020F0502020204030204" pitchFamily="34" charset="0"/>
                <a:cs typeface="Calibri" panose="020F0502020204030204" pitchFamily="34" charset="0"/>
              </a:rPr>
              <a:t>A redução das emissões de gases com efeito de estufa através de melhores escolhas em matéria de transportes, alimentação e utilização de energia pode resultar numa melhoria da saúde, nomeadamente através da redução da poluição atmosférica</a:t>
            </a:r>
            <a:r>
              <a:rPr lang="en-GB" sz="2000" dirty="0">
                <a:latin typeface="Calibri" panose="020F0502020204030204" pitchFamily="34" charset="0"/>
                <a:ea typeface="Calibri" panose="020F0502020204030204" pitchFamily="34" charset="0"/>
                <a:cs typeface="Calibri" panose="020F0502020204030204" pitchFamily="34" charset="0"/>
              </a:rPr>
              <a:t>.</a:t>
            </a:r>
          </a:p>
          <a:p>
            <a:pPr algn="just"/>
            <a:endParaRPr lang="en-GB" sz="2000" i="0" dirty="0">
              <a:solidFill>
                <a:srgbClr val="354F92"/>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pt-PT" sz="2000"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Além disso, as alterações climáticas estão a minar muitos dos determinantes sociais para uma boa saúde, como os meios de subsistência, a igualdade e o acesso aos cuidados de saúde e às estruturas de apoio social. Estes riscos para a saúde sensíveis ao clima são sentidos de forma desproporcionada pelos mais vulneráveis e desfavorecidos, incluindo as mulheres, as crianças, as minorias étnicas, as comunidades pobres, os migrantes ou as pessoas deslocadas, as populações mais idosas e as pessoas com problemas de saúde subjacentes.</a:t>
            </a:r>
            <a:endParaRPr lang="en-GB" sz="2000" i="0" dirty="0">
              <a:solidFill>
                <a:srgbClr val="EC7A4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40">
            <a:extLst>
              <a:ext uri="{FF2B5EF4-FFF2-40B4-BE49-F238E27FC236}">
                <a16:creationId xmlns:a16="http://schemas.microsoft.com/office/drawing/2014/main" id="{0B84A1BB-2071-56CA-9450-72415FFF4EBF}"/>
              </a:ext>
            </a:extLst>
          </p:cNvPr>
          <p:cNvSpPr txBox="1"/>
          <p:nvPr/>
        </p:nvSpPr>
        <p:spPr>
          <a:xfrm>
            <a:off x="1046480" y="263146"/>
            <a:ext cx="10657840" cy="643894"/>
          </a:xfrm>
          <a:prstGeom prst="rect">
            <a:avLst/>
          </a:prstGeom>
          <a:noFill/>
        </p:spPr>
        <p:txBody>
          <a:bodyPr wrap="square">
            <a:spAutoFit/>
          </a:bodyPr>
          <a:lstStyle/>
          <a:p>
            <a:pPr>
              <a:lnSpc>
                <a:spcPct val="120000"/>
              </a:lnSpc>
            </a:pP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Alterações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climáticas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e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Saúde</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pt-PT" sz="16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FACTOS-CHAVE (Organização Mundial de Saúde)</a:t>
            </a:r>
            <a:endParaRPr lang="en-IE" sz="16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8284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a:extLst>
              <a:ext uri="{FF2B5EF4-FFF2-40B4-BE49-F238E27FC236}">
                <a16:creationId xmlns:a16="http://schemas.microsoft.com/office/drawing/2014/main" id="{6F34519D-5B58-0E21-B372-EA421DF02A5C}"/>
              </a:ext>
            </a:extLst>
          </p:cNvPr>
          <p:cNvPicPr>
            <a:picLocks noChangeAspect="1"/>
          </p:cNvPicPr>
          <p:nvPr/>
        </p:nvPicPr>
        <p:blipFill>
          <a:blip r:embed="rId3"/>
          <a:stretch>
            <a:fillRect/>
          </a:stretch>
        </p:blipFill>
        <p:spPr>
          <a:xfrm>
            <a:off x="1677582" y="396043"/>
            <a:ext cx="10055673" cy="6258757"/>
          </a:xfrm>
          <a:prstGeom prst="rect">
            <a:avLst/>
          </a:prstGeom>
          <a:solidFill>
            <a:schemeClr val="bg1"/>
          </a:solidFill>
        </p:spPr>
      </p:pic>
      <p:sp>
        <p:nvSpPr>
          <p:cNvPr id="8" name="TextBox 7">
            <a:extLst>
              <a:ext uri="{FF2B5EF4-FFF2-40B4-BE49-F238E27FC236}">
                <a16:creationId xmlns:a16="http://schemas.microsoft.com/office/drawing/2014/main" id="{10D0E06C-5D8C-9494-BA81-2678EB25818C}"/>
              </a:ext>
            </a:extLst>
          </p:cNvPr>
          <p:cNvSpPr txBox="1"/>
          <p:nvPr/>
        </p:nvSpPr>
        <p:spPr>
          <a:xfrm>
            <a:off x="1019971" y="1117746"/>
            <a:ext cx="1326989" cy="2970044"/>
          </a:xfrm>
          <a:prstGeom prst="rect">
            <a:avLst/>
          </a:prstGeom>
          <a:noFill/>
        </p:spPr>
        <p:txBody>
          <a:bodyPr wrap="square">
            <a:spAutoFit/>
          </a:bodyPr>
          <a:lstStyle/>
          <a:p>
            <a:r>
              <a:rPr lang="pt-PT" sz="1100" dirty="0">
                <a:solidFill>
                  <a:srgbClr val="3C4245"/>
                </a:solidFill>
                <a:latin typeface="Calibri" panose="020F0502020204030204" pitchFamily="34" charset="0"/>
                <a:ea typeface="Calibri" panose="020F0502020204030204" pitchFamily="34" charset="0"/>
                <a:cs typeface="Calibri" panose="020F0502020204030204" pitchFamily="34" charset="0"/>
              </a:rPr>
              <a:t>Infografia - uma panorâmica dos riscos para a saúde sensíveis ao clima, das suas vias de exposição e dos fatores de vulnerabilidade. As alterações climáticas têm um impacto direto e indireto na saúde, sendo fortemente mediadas por determinantes ambientais, sociais e de saúde pública</a:t>
            </a:r>
            <a:endParaRPr lang="en-IE" sz="1100" dirty="0">
              <a:latin typeface="Calibri" panose="020F0502020204030204" pitchFamily="34" charset="0"/>
              <a:ea typeface="Calibri" panose="020F0502020204030204" pitchFamily="34" charset="0"/>
              <a:cs typeface="Calibri" panose="020F0502020204030204" pitchFamily="34" charset="0"/>
            </a:endParaRPr>
          </a:p>
        </p:txBody>
      </p:sp>
      <p:grpSp>
        <p:nvGrpSpPr>
          <p:cNvPr id="27" name="Grupo 26">
            <a:extLst>
              <a:ext uri="{FF2B5EF4-FFF2-40B4-BE49-F238E27FC236}">
                <a16:creationId xmlns:a16="http://schemas.microsoft.com/office/drawing/2014/main" id="{70BAE634-7A31-5DF5-0DCD-B11BCD1C4C0A}"/>
              </a:ext>
            </a:extLst>
          </p:cNvPr>
          <p:cNvGrpSpPr/>
          <p:nvPr/>
        </p:nvGrpSpPr>
        <p:grpSpPr>
          <a:xfrm>
            <a:off x="1702247" y="548132"/>
            <a:ext cx="9424273" cy="6106668"/>
            <a:chOff x="1702247" y="548132"/>
            <a:chExt cx="9424273" cy="6106668"/>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893C9E00-D0AC-7E1C-7C76-D88FD9C3C32B}"/>
                </a:ext>
              </a:extLst>
            </p:cNvPr>
            <p:cNvSpPr txBox="1"/>
            <p:nvPr/>
          </p:nvSpPr>
          <p:spPr>
            <a:xfrm>
              <a:off x="5375268" y="548132"/>
              <a:ext cx="2879314" cy="461665"/>
            </a:xfrm>
            <a:prstGeom prst="rect">
              <a:avLst/>
            </a:prstGeom>
            <a:solidFill>
              <a:srgbClr val="2C75A0"/>
            </a:solidFill>
          </p:spPr>
          <p:txBody>
            <a:bodyPr wrap="none" rtlCol="0">
              <a:spAutoFit/>
            </a:bodyPr>
            <a:lstStyle/>
            <a:p>
              <a:r>
                <a:rPr lang="pt-PT" sz="2400" b="1" dirty="0">
                  <a:solidFill>
                    <a:schemeClr val="bg1"/>
                  </a:solidFill>
                  <a:latin typeface="Calibri" panose="020F0502020204030204" pitchFamily="34" charset="0"/>
                  <a:ea typeface="Calibri" panose="020F0502020204030204" pitchFamily="34" charset="0"/>
                  <a:cs typeface="Calibri" panose="020F0502020204030204" pitchFamily="34" charset="0"/>
                </a:rPr>
                <a:t>Alterações climáticas</a:t>
              </a:r>
            </a:p>
          </p:txBody>
        </p:sp>
        <p:sp>
          <p:nvSpPr>
            <p:cNvPr id="4" name="CuadroTexto 3">
              <a:extLst>
                <a:ext uri="{FF2B5EF4-FFF2-40B4-BE49-F238E27FC236}">
                  <a16:creationId xmlns:a16="http://schemas.microsoft.com/office/drawing/2014/main" id="{14DF26DB-0168-9B5B-ECE2-9E7C3A02A2E5}"/>
                </a:ext>
              </a:extLst>
            </p:cNvPr>
            <p:cNvSpPr txBox="1"/>
            <p:nvPr/>
          </p:nvSpPr>
          <p:spPr>
            <a:xfrm>
              <a:off x="6004210" y="1400802"/>
              <a:ext cx="1702710" cy="369332"/>
            </a:xfrm>
            <a:prstGeom prst="rect">
              <a:avLst/>
            </a:prstGeom>
            <a:solidFill>
              <a:srgbClr val="FFC20F"/>
            </a:solidFill>
          </p:spPr>
          <p:txBody>
            <a:bodyPr wrap="none" rtlCol="0">
              <a:spAutoFit/>
            </a:bodyPr>
            <a:lstStyle/>
            <a:p>
              <a:r>
                <a:rPr lang="pt-PT" sz="1800" b="1" dirty="0">
                  <a:latin typeface="Calibri" panose="020F0502020204030204" pitchFamily="34" charset="0"/>
                  <a:ea typeface="Calibri" panose="020F0502020204030204" pitchFamily="34" charset="0"/>
                  <a:cs typeface="Calibri" panose="020F0502020204030204" pitchFamily="34" charset="0"/>
                </a:rPr>
                <a:t>Vulnerabilidade</a:t>
              </a:r>
            </a:p>
          </p:txBody>
        </p:sp>
        <p:sp>
          <p:nvSpPr>
            <p:cNvPr id="6" name="Rectángulo 5">
              <a:extLst>
                <a:ext uri="{FF2B5EF4-FFF2-40B4-BE49-F238E27FC236}">
                  <a16:creationId xmlns:a16="http://schemas.microsoft.com/office/drawing/2014/main" id="{18C43441-E187-0D69-441D-12550D86F753}"/>
                </a:ext>
              </a:extLst>
            </p:cNvPr>
            <p:cNvSpPr/>
            <p:nvPr/>
          </p:nvSpPr>
          <p:spPr>
            <a:xfrm>
              <a:off x="5810250" y="2114550"/>
              <a:ext cx="1243013" cy="125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Calibri" panose="020F0502020204030204" pitchFamily="34" charset="0"/>
                <a:ea typeface="Calibri" panose="020F0502020204030204" pitchFamily="34" charset="0"/>
                <a:cs typeface="Calibri" panose="020F0502020204030204" pitchFamily="34" charset="0"/>
              </a:endParaRPr>
            </a:p>
          </p:txBody>
        </p:sp>
        <p:sp>
          <p:nvSpPr>
            <p:cNvPr id="7" name="Rectángulo 6">
              <a:extLst>
                <a:ext uri="{FF2B5EF4-FFF2-40B4-BE49-F238E27FC236}">
                  <a16:creationId xmlns:a16="http://schemas.microsoft.com/office/drawing/2014/main" id="{AE12A42E-3FDD-88F8-31B3-9FB7075582A1}"/>
                </a:ext>
              </a:extLst>
            </p:cNvPr>
            <p:cNvSpPr/>
            <p:nvPr/>
          </p:nvSpPr>
          <p:spPr>
            <a:xfrm>
              <a:off x="6087556" y="2352675"/>
              <a:ext cx="1243013" cy="94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Calibri" panose="020F0502020204030204" pitchFamily="34" charset="0"/>
                <a:ea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4AD98C83-33E3-D9CC-800C-AA64120BB5DA}"/>
                </a:ext>
              </a:extLst>
            </p:cNvPr>
            <p:cNvSpPr txBox="1"/>
            <p:nvPr/>
          </p:nvSpPr>
          <p:spPr>
            <a:xfrm>
              <a:off x="5694254" y="2151358"/>
              <a:ext cx="1702710" cy="1200329"/>
            </a:xfrm>
            <a:prstGeom prst="rect">
              <a:avLst/>
            </a:prstGeom>
            <a:noFill/>
          </p:spPr>
          <p:txBody>
            <a:bodyPr wrap="square" rtlCol="0">
              <a:spAutoFit/>
            </a:bodyPr>
            <a:lstStyle/>
            <a:p>
              <a:r>
                <a:rPr lang="pt-PT" sz="800" b="1" dirty="0">
                  <a:latin typeface="Calibri" panose="020F0502020204030204" pitchFamily="34" charset="0"/>
                  <a:ea typeface="Calibri" panose="020F0502020204030204" pitchFamily="34" charset="0"/>
                  <a:cs typeface="Calibri" panose="020F0502020204030204" pitchFamily="34" charset="0"/>
                </a:rPr>
                <a:t>Vias de exposição</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Acontecimentos climáticos extremos</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Stress térmico</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Qualidade do ar</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Qualidade e quantidade da água</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Segurança e proteção alimentar</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Distribuição e ecologia dos </a:t>
              </a:r>
              <a:r>
                <a:rPr lang="pt-PT" sz="800" dirty="0" err="1">
                  <a:latin typeface="Calibri" panose="020F0502020204030204" pitchFamily="34" charset="0"/>
                  <a:ea typeface="Calibri" panose="020F0502020204030204" pitchFamily="34" charset="0"/>
                  <a:cs typeface="Calibri" panose="020F0502020204030204" pitchFamily="34" charset="0"/>
                </a:rPr>
                <a:t>vectores</a:t>
              </a:r>
              <a:endParaRPr lang="pt-PT" sz="800" dirty="0">
                <a:latin typeface="Calibri" panose="020F0502020204030204" pitchFamily="34" charset="0"/>
                <a:ea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B36AB96D-2E79-B8C4-CAC3-1832E2FB1D8B}"/>
                </a:ext>
              </a:extLst>
            </p:cNvPr>
            <p:cNvSpPr txBox="1"/>
            <p:nvPr/>
          </p:nvSpPr>
          <p:spPr>
            <a:xfrm>
              <a:off x="3143741" y="2740819"/>
              <a:ext cx="1902650" cy="1077218"/>
            </a:xfrm>
            <a:prstGeom prst="rect">
              <a:avLst/>
            </a:prstGeom>
            <a:solidFill>
              <a:schemeClr val="bg1"/>
            </a:solidFill>
          </p:spPr>
          <p:txBody>
            <a:bodyPr wrap="square" rtlCol="0">
              <a:spAutoFit/>
            </a:bodyPr>
            <a:lstStyle/>
            <a:p>
              <a:r>
                <a:rPr lang="pt-PT" sz="800" b="1" dirty="0">
                  <a:latin typeface="Calibri" panose="020F0502020204030204" pitchFamily="34" charset="0"/>
                  <a:ea typeface="Calibri" panose="020F0502020204030204" pitchFamily="34" charset="0"/>
                  <a:cs typeface="Calibri" panose="020F0502020204030204" pitchFamily="34" charset="0"/>
                </a:rPr>
                <a:t>Fatores de vulnerabilidade</a:t>
              </a:r>
            </a:p>
            <a:p>
              <a:pPr marL="171450" indent="-171450">
                <a:buFont typeface="Arial" panose="020B0604020202020204" pitchFamily="34" charset="0"/>
                <a:buChar char="•"/>
              </a:pPr>
              <a:r>
                <a:rPr lang="pt-PT" sz="800" dirty="0">
                  <a:latin typeface="Calibri" panose="020F0502020204030204" pitchFamily="34" charset="0"/>
                  <a:ea typeface="Calibri" panose="020F0502020204030204" pitchFamily="34" charset="0"/>
                  <a:cs typeface="Calibri" panose="020F0502020204030204" pitchFamily="34" charset="0"/>
                </a:rPr>
                <a:t>Fatores demográficos</a:t>
              </a:r>
            </a:p>
            <a:p>
              <a:pPr marL="171450" indent="-171450">
                <a:buFont typeface="Arial" panose="020B0604020202020204" pitchFamily="34" charset="0"/>
                <a:buChar char="•"/>
              </a:pPr>
              <a:r>
                <a:rPr lang="pt-PT" sz="800" dirty="0">
                  <a:latin typeface="Calibri" panose="020F0502020204030204" pitchFamily="34" charset="0"/>
                  <a:ea typeface="Calibri" panose="020F0502020204030204" pitchFamily="34" charset="0"/>
                  <a:cs typeface="Calibri" panose="020F0502020204030204" pitchFamily="34" charset="0"/>
                </a:rPr>
                <a:t>Fatores geográficos</a:t>
              </a:r>
            </a:p>
            <a:p>
              <a:pPr marL="171450" indent="-171450">
                <a:buFont typeface="Arial" panose="020B0604020202020204" pitchFamily="34" charset="0"/>
                <a:buChar char="•"/>
              </a:pPr>
              <a:r>
                <a:rPr lang="pt-PT" sz="800" dirty="0">
                  <a:latin typeface="Calibri" panose="020F0502020204030204" pitchFamily="34" charset="0"/>
                  <a:ea typeface="Calibri" panose="020F0502020204030204" pitchFamily="34" charset="0"/>
                  <a:cs typeface="Calibri" panose="020F0502020204030204" pitchFamily="34" charset="0"/>
                </a:rPr>
                <a:t>Fatores biológicos e estado de saúde</a:t>
              </a:r>
            </a:p>
            <a:p>
              <a:pPr marL="171450" indent="-171450">
                <a:buFont typeface="Arial" panose="020B0604020202020204" pitchFamily="34" charset="0"/>
                <a:buChar char="•"/>
              </a:pPr>
              <a:r>
                <a:rPr lang="pt-PT" sz="800" dirty="0" err="1">
                  <a:latin typeface="Calibri" panose="020F0502020204030204" pitchFamily="34" charset="0"/>
                  <a:ea typeface="Calibri" panose="020F0502020204030204" pitchFamily="34" charset="0"/>
                  <a:cs typeface="Calibri" panose="020F0502020204030204" pitchFamily="34" charset="0"/>
                </a:rPr>
                <a:t>Fatoress</a:t>
              </a:r>
              <a:r>
                <a:rPr lang="pt-PT" sz="800" dirty="0">
                  <a:latin typeface="Calibri" panose="020F0502020204030204" pitchFamily="34" charset="0"/>
                  <a:ea typeface="Calibri" panose="020F0502020204030204" pitchFamily="34" charset="0"/>
                  <a:cs typeface="Calibri" panose="020F0502020204030204" pitchFamily="34" charset="0"/>
                </a:rPr>
                <a:t> sociopolíticos</a:t>
              </a:r>
            </a:p>
            <a:p>
              <a:pPr marL="171450" indent="-171450">
                <a:buFont typeface="Arial" panose="020B0604020202020204" pitchFamily="34" charset="0"/>
                <a:buChar char="•"/>
              </a:pPr>
              <a:r>
                <a:rPr lang="pt-PT" sz="800" dirty="0">
                  <a:latin typeface="Calibri" panose="020F0502020204030204" pitchFamily="34" charset="0"/>
                  <a:ea typeface="Calibri" panose="020F0502020204030204" pitchFamily="34" charset="0"/>
                  <a:cs typeface="Calibri" panose="020F0502020204030204" pitchFamily="34" charset="0"/>
                </a:rPr>
                <a:t>Fatores socioeconómicos </a:t>
              </a:r>
            </a:p>
            <a:p>
              <a:endParaRPr lang="pt-PT" sz="800" dirty="0">
                <a:latin typeface="Calibri" panose="020F0502020204030204" pitchFamily="34" charset="0"/>
                <a:ea typeface="Calibri" panose="020F0502020204030204" pitchFamily="34" charset="0"/>
                <a:cs typeface="Calibri" panose="020F0502020204030204" pitchFamily="34" charset="0"/>
              </a:endParaRPr>
            </a:p>
            <a:p>
              <a:endParaRPr lang="pt-PT" sz="800" dirty="0">
                <a:latin typeface="Calibri" panose="020F0502020204030204" pitchFamily="34" charset="0"/>
                <a:ea typeface="Calibri" panose="020F0502020204030204" pitchFamily="34" charset="0"/>
                <a:cs typeface="Calibri" panose="020F0502020204030204" pitchFamily="34" charset="0"/>
              </a:endParaRPr>
            </a:p>
          </p:txBody>
        </p:sp>
        <p:sp>
          <p:nvSpPr>
            <p:cNvPr id="11" name="Rectángulo 10">
              <a:extLst>
                <a:ext uri="{FF2B5EF4-FFF2-40B4-BE49-F238E27FC236}">
                  <a16:creationId xmlns:a16="http://schemas.microsoft.com/office/drawing/2014/main" id="{47B800EB-9AF2-9546-A3D9-7B95E1305AE3}"/>
                </a:ext>
              </a:extLst>
            </p:cNvPr>
            <p:cNvSpPr/>
            <p:nvPr/>
          </p:nvSpPr>
          <p:spPr>
            <a:xfrm>
              <a:off x="8348663" y="2490788"/>
              <a:ext cx="1219200" cy="1323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Calibri" panose="020F0502020204030204" pitchFamily="34" charset="0"/>
                <a:ea typeface="Calibri" panose="020F0502020204030204" pitchFamily="34" charset="0"/>
                <a:cs typeface="Calibri" panose="020F0502020204030204" pitchFamily="34" charset="0"/>
              </a:endParaRPr>
            </a:p>
          </p:txBody>
        </p:sp>
        <p:sp>
          <p:nvSpPr>
            <p:cNvPr id="12" name="Rectángulo 11">
              <a:extLst>
                <a:ext uri="{FF2B5EF4-FFF2-40B4-BE49-F238E27FC236}">
                  <a16:creationId xmlns:a16="http://schemas.microsoft.com/office/drawing/2014/main" id="{C9ED504E-343C-10C7-BF35-4060A4B681FF}"/>
                </a:ext>
              </a:extLst>
            </p:cNvPr>
            <p:cNvSpPr/>
            <p:nvPr/>
          </p:nvSpPr>
          <p:spPr>
            <a:xfrm>
              <a:off x="9446020" y="2895599"/>
              <a:ext cx="1204912" cy="776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Calibri" panose="020F0502020204030204" pitchFamily="34" charset="0"/>
                <a:ea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F725BA9E-AD17-1ADD-F943-9F87E57DDA0C}"/>
                </a:ext>
              </a:extLst>
            </p:cNvPr>
            <p:cNvSpPr txBox="1"/>
            <p:nvPr/>
          </p:nvSpPr>
          <p:spPr>
            <a:xfrm>
              <a:off x="8326327" y="2538581"/>
              <a:ext cx="2098786" cy="1200329"/>
            </a:xfrm>
            <a:prstGeom prst="rect">
              <a:avLst/>
            </a:prstGeom>
            <a:noFill/>
          </p:spPr>
          <p:txBody>
            <a:bodyPr wrap="square" rtlCol="0">
              <a:spAutoFit/>
            </a:bodyPr>
            <a:lstStyle/>
            <a:p>
              <a:r>
                <a:rPr lang="pt-PT" sz="800" b="1" dirty="0">
                  <a:latin typeface="Calibri" panose="020F0502020204030204" pitchFamily="34" charset="0"/>
                  <a:ea typeface="Calibri" panose="020F0502020204030204" pitchFamily="34" charset="0"/>
                  <a:cs typeface="Calibri" panose="020F0502020204030204" pitchFamily="34" charset="0"/>
                </a:rPr>
                <a:t>Capacidade e resiliência </a:t>
              </a:r>
            </a:p>
            <a:p>
              <a:r>
                <a:rPr lang="pt-PT" sz="800" b="1" dirty="0">
                  <a:latin typeface="Calibri" panose="020F0502020204030204" pitchFamily="34" charset="0"/>
                  <a:ea typeface="Calibri" panose="020F0502020204030204" pitchFamily="34" charset="0"/>
                  <a:cs typeface="Calibri" panose="020F0502020204030204" pitchFamily="34" charset="0"/>
                </a:rPr>
                <a:t>do sistema de saúde</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Liderança e governação</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Profissionais de saúde</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Sistemas de informação sobre saúde</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Produtos e tecnologias médicas essenciais</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Prestação de serviços</a:t>
              </a:r>
            </a:p>
            <a:p>
              <a:pPr marL="171450" indent="-171450">
                <a:buFontTx/>
                <a:buChar char="-"/>
              </a:pPr>
              <a:r>
                <a:rPr lang="pt-PT" sz="800" dirty="0">
                  <a:latin typeface="Calibri" panose="020F0502020204030204" pitchFamily="34" charset="0"/>
                  <a:ea typeface="Calibri" panose="020F0502020204030204" pitchFamily="34" charset="0"/>
                  <a:cs typeface="Calibri" panose="020F0502020204030204" pitchFamily="34" charset="0"/>
                </a:rPr>
                <a:t>Financiamento </a:t>
              </a:r>
            </a:p>
          </p:txBody>
        </p:sp>
        <p:sp>
          <p:nvSpPr>
            <p:cNvPr id="13" name="CuadroTexto 12">
              <a:extLst>
                <a:ext uri="{FF2B5EF4-FFF2-40B4-BE49-F238E27FC236}">
                  <a16:creationId xmlns:a16="http://schemas.microsoft.com/office/drawing/2014/main" id="{C767E377-858F-A35A-662C-B4219FD8066E}"/>
                </a:ext>
              </a:extLst>
            </p:cNvPr>
            <p:cNvSpPr txBox="1"/>
            <p:nvPr/>
          </p:nvSpPr>
          <p:spPr>
            <a:xfrm>
              <a:off x="4891028" y="4145864"/>
              <a:ext cx="3853940" cy="369332"/>
            </a:xfrm>
            <a:prstGeom prst="rect">
              <a:avLst/>
            </a:prstGeom>
            <a:solidFill>
              <a:srgbClr val="70BDC3"/>
            </a:solidFill>
          </p:spPr>
          <p:txBody>
            <a:bodyPr wrap="none" rtlCol="0">
              <a:spAutoFit/>
            </a:bodyPr>
            <a:lstStyle/>
            <a:p>
              <a:r>
                <a:rPr lang="pt-PT" sz="1800" b="1" dirty="0">
                  <a:solidFill>
                    <a:schemeClr val="bg1"/>
                  </a:solidFill>
                  <a:latin typeface="Calibri" panose="020F0502020204030204" pitchFamily="34" charset="0"/>
                  <a:ea typeface="Calibri" panose="020F0502020204030204" pitchFamily="34" charset="0"/>
                  <a:cs typeface="Calibri" panose="020F0502020204030204" pitchFamily="34" charset="0"/>
                </a:rPr>
                <a:t>Riscos para a saúde sensíveis ao clima </a:t>
              </a:r>
            </a:p>
          </p:txBody>
        </p:sp>
        <p:sp>
          <p:nvSpPr>
            <p:cNvPr id="14" name="CuadroTexto 13">
              <a:extLst>
                <a:ext uri="{FF2B5EF4-FFF2-40B4-BE49-F238E27FC236}">
                  <a16:creationId xmlns:a16="http://schemas.microsoft.com/office/drawing/2014/main" id="{8294438A-A03E-3E3B-3FF9-D79C84F6F8E0}"/>
                </a:ext>
              </a:extLst>
            </p:cNvPr>
            <p:cNvSpPr txBox="1"/>
            <p:nvPr/>
          </p:nvSpPr>
          <p:spPr>
            <a:xfrm>
              <a:off x="5375268" y="4768261"/>
              <a:ext cx="1750800" cy="307777"/>
            </a:xfrm>
            <a:prstGeom prst="rect">
              <a:avLst/>
            </a:prstGeom>
            <a:solidFill>
              <a:schemeClr val="bg1"/>
            </a:solidFill>
          </p:spPr>
          <p:txBody>
            <a:bodyPr wrap="none" rtlCol="0">
              <a:spAutoFit/>
            </a:bodyPr>
            <a:lstStyle/>
            <a:p>
              <a:r>
                <a:rPr lang="pt-PT" b="1" dirty="0">
                  <a:latin typeface="Calibri" panose="020F0502020204030204" pitchFamily="34" charset="0"/>
                  <a:ea typeface="Calibri" panose="020F0502020204030204" pitchFamily="34" charset="0"/>
                  <a:cs typeface="Calibri" panose="020F0502020204030204" pitchFamily="34" charset="0"/>
                </a:rPr>
                <a:t>Resultados na saúde </a:t>
              </a:r>
            </a:p>
          </p:txBody>
        </p:sp>
        <p:sp>
          <p:nvSpPr>
            <p:cNvPr id="15" name="CuadroTexto 14">
              <a:extLst>
                <a:ext uri="{FF2B5EF4-FFF2-40B4-BE49-F238E27FC236}">
                  <a16:creationId xmlns:a16="http://schemas.microsoft.com/office/drawing/2014/main" id="{794A6E9F-43AB-9CEA-E61A-8D1C7AE7B18B}"/>
                </a:ext>
              </a:extLst>
            </p:cNvPr>
            <p:cNvSpPr txBox="1"/>
            <p:nvPr/>
          </p:nvSpPr>
          <p:spPr>
            <a:xfrm>
              <a:off x="2708184" y="5823803"/>
              <a:ext cx="871114" cy="830997"/>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Lesões e mortalidade causadas por fenómenos meteorológicos externos</a:t>
              </a:r>
            </a:p>
          </p:txBody>
        </p:sp>
        <p:sp>
          <p:nvSpPr>
            <p:cNvPr id="16" name="CuadroTexto 15">
              <a:extLst>
                <a:ext uri="{FF2B5EF4-FFF2-40B4-BE49-F238E27FC236}">
                  <a16:creationId xmlns:a16="http://schemas.microsoft.com/office/drawing/2014/main" id="{E5E174AF-DAF0-809E-41B0-4BDD279110F5}"/>
                </a:ext>
              </a:extLst>
            </p:cNvPr>
            <p:cNvSpPr txBox="1"/>
            <p:nvPr/>
          </p:nvSpPr>
          <p:spPr>
            <a:xfrm>
              <a:off x="3530601" y="5823803"/>
              <a:ext cx="706307" cy="461665"/>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Doenças causadas pelo calor</a:t>
              </a:r>
            </a:p>
          </p:txBody>
        </p:sp>
        <p:sp>
          <p:nvSpPr>
            <p:cNvPr id="18" name="CuadroTexto 17">
              <a:extLst>
                <a:ext uri="{FF2B5EF4-FFF2-40B4-BE49-F238E27FC236}">
                  <a16:creationId xmlns:a16="http://schemas.microsoft.com/office/drawing/2014/main" id="{F97D5215-C0C5-30E0-7429-940607E1D7D2}"/>
                </a:ext>
              </a:extLst>
            </p:cNvPr>
            <p:cNvSpPr txBox="1"/>
            <p:nvPr/>
          </p:nvSpPr>
          <p:spPr>
            <a:xfrm>
              <a:off x="4784957" y="5750346"/>
              <a:ext cx="1025293" cy="830997"/>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Doenças transmitidas pela água e outros impactos na saúde relacionados com a água </a:t>
              </a:r>
            </a:p>
          </p:txBody>
        </p:sp>
        <p:sp>
          <p:nvSpPr>
            <p:cNvPr id="17" name="CuadroTexto 16">
              <a:extLst>
                <a:ext uri="{FF2B5EF4-FFF2-40B4-BE49-F238E27FC236}">
                  <a16:creationId xmlns:a16="http://schemas.microsoft.com/office/drawing/2014/main" id="{2FA5AFDB-45DB-5619-A9E3-E600287ED3EB}"/>
                </a:ext>
              </a:extLst>
            </p:cNvPr>
            <p:cNvSpPr txBox="1"/>
            <p:nvPr/>
          </p:nvSpPr>
          <p:spPr>
            <a:xfrm>
              <a:off x="4184721" y="5821496"/>
              <a:ext cx="706307" cy="338554"/>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Doenças respiratórias</a:t>
              </a:r>
            </a:p>
          </p:txBody>
        </p:sp>
        <p:sp>
          <p:nvSpPr>
            <p:cNvPr id="19" name="CuadroTexto 18">
              <a:extLst>
                <a:ext uri="{FF2B5EF4-FFF2-40B4-BE49-F238E27FC236}">
                  <a16:creationId xmlns:a16="http://schemas.microsoft.com/office/drawing/2014/main" id="{A833DF66-35A1-390E-CEBF-CC1930C144C1}"/>
                </a:ext>
              </a:extLst>
            </p:cNvPr>
            <p:cNvSpPr txBox="1"/>
            <p:nvPr/>
          </p:nvSpPr>
          <p:spPr>
            <a:xfrm>
              <a:off x="5676908" y="5775329"/>
              <a:ext cx="706307" cy="215444"/>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Zoonoses </a:t>
              </a:r>
            </a:p>
          </p:txBody>
        </p:sp>
        <p:sp>
          <p:nvSpPr>
            <p:cNvPr id="20" name="CuadroTexto 19">
              <a:extLst>
                <a:ext uri="{FF2B5EF4-FFF2-40B4-BE49-F238E27FC236}">
                  <a16:creationId xmlns:a16="http://schemas.microsoft.com/office/drawing/2014/main" id="{E17B34A1-7FAE-1442-0252-44784063D771}"/>
                </a:ext>
              </a:extLst>
            </p:cNvPr>
            <p:cNvSpPr txBox="1"/>
            <p:nvPr/>
          </p:nvSpPr>
          <p:spPr>
            <a:xfrm>
              <a:off x="6309602" y="5788184"/>
              <a:ext cx="706307" cy="461665"/>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Doenças transmitidas por </a:t>
              </a:r>
              <a:r>
                <a:rPr lang="pt-PT" sz="800" dirty="0" err="1">
                  <a:latin typeface="Calibri" panose="020F0502020204030204" pitchFamily="34" charset="0"/>
                  <a:ea typeface="Calibri" panose="020F0502020204030204" pitchFamily="34" charset="0"/>
                  <a:cs typeface="Calibri" panose="020F0502020204030204" pitchFamily="34" charset="0"/>
                </a:rPr>
                <a:t>vectores</a:t>
              </a:r>
              <a:r>
                <a:rPr lang="pt-PT" sz="800" dirty="0">
                  <a:latin typeface="Calibri" panose="020F0502020204030204" pitchFamily="34" charset="0"/>
                  <a:ea typeface="Calibri" panose="020F0502020204030204" pitchFamily="34" charset="0"/>
                  <a:cs typeface="Calibri" panose="020F0502020204030204" pitchFamily="34" charset="0"/>
                </a:rPr>
                <a:t> </a:t>
              </a:r>
            </a:p>
          </p:txBody>
        </p:sp>
        <p:sp>
          <p:nvSpPr>
            <p:cNvPr id="21" name="CuadroTexto 20">
              <a:extLst>
                <a:ext uri="{FF2B5EF4-FFF2-40B4-BE49-F238E27FC236}">
                  <a16:creationId xmlns:a16="http://schemas.microsoft.com/office/drawing/2014/main" id="{6EC2D9C5-FE9A-87E8-8637-F1D6159901A3}"/>
                </a:ext>
              </a:extLst>
            </p:cNvPr>
            <p:cNvSpPr txBox="1"/>
            <p:nvPr/>
          </p:nvSpPr>
          <p:spPr>
            <a:xfrm>
              <a:off x="6962632" y="5775329"/>
              <a:ext cx="775450" cy="584775"/>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Malnutrição e doenças de origem alimentar</a:t>
              </a:r>
            </a:p>
          </p:txBody>
        </p:sp>
        <p:sp>
          <p:nvSpPr>
            <p:cNvPr id="22" name="CuadroTexto 21">
              <a:extLst>
                <a:ext uri="{FF2B5EF4-FFF2-40B4-BE49-F238E27FC236}">
                  <a16:creationId xmlns:a16="http://schemas.microsoft.com/office/drawing/2014/main" id="{39B84DF5-E705-AE29-5DF5-4D582FBB418C}"/>
                </a:ext>
              </a:extLst>
            </p:cNvPr>
            <p:cNvSpPr txBox="1"/>
            <p:nvPr/>
          </p:nvSpPr>
          <p:spPr>
            <a:xfrm>
              <a:off x="7738082" y="5788184"/>
              <a:ext cx="775450" cy="461665"/>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Doenças não transmissíveis (DNT)</a:t>
              </a:r>
            </a:p>
          </p:txBody>
        </p:sp>
        <p:sp>
          <p:nvSpPr>
            <p:cNvPr id="23" name="CuadroTexto 22">
              <a:extLst>
                <a:ext uri="{FF2B5EF4-FFF2-40B4-BE49-F238E27FC236}">
                  <a16:creationId xmlns:a16="http://schemas.microsoft.com/office/drawing/2014/main" id="{A7F10295-2D34-80ED-15CC-17212B8E4B29}"/>
                </a:ext>
              </a:extLst>
            </p:cNvPr>
            <p:cNvSpPr txBox="1"/>
            <p:nvPr/>
          </p:nvSpPr>
          <p:spPr>
            <a:xfrm>
              <a:off x="8460255" y="5821496"/>
              <a:ext cx="845095" cy="338554"/>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Saúde mental e psicossocial</a:t>
              </a:r>
            </a:p>
          </p:txBody>
        </p:sp>
        <p:sp>
          <p:nvSpPr>
            <p:cNvPr id="24" name="CuadroTexto 23">
              <a:extLst>
                <a:ext uri="{FF2B5EF4-FFF2-40B4-BE49-F238E27FC236}">
                  <a16:creationId xmlns:a16="http://schemas.microsoft.com/office/drawing/2014/main" id="{50B01CC5-0784-87D9-0FBA-66FAE6C08A44}"/>
                </a:ext>
              </a:extLst>
            </p:cNvPr>
            <p:cNvSpPr txBox="1"/>
            <p:nvPr/>
          </p:nvSpPr>
          <p:spPr>
            <a:xfrm>
              <a:off x="9375720" y="4691316"/>
              <a:ext cx="1750800" cy="461665"/>
            </a:xfrm>
            <a:prstGeom prst="rect">
              <a:avLst/>
            </a:prstGeom>
            <a:solidFill>
              <a:schemeClr val="bg1"/>
            </a:solidFill>
          </p:spPr>
          <p:txBody>
            <a:bodyPr wrap="square" rtlCol="0">
              <a:spAutoFit/>
            </a:bodyPr>
            <a:lstStyle/>
            <a:p>
              <a:r>
                <a:rPr lang="pt-PT" sz="1200" b="1" dirty="0">
                  <a:latin typeface="Calibri" panose="020F0502020204030204" pitchFamily="34" charset="0"/>
                  <a:ea typeface="Calibri" panose="020F0502020204030204" pitchFamily="34" charset="0"/>
                  <a:cs typeface="Calibri" panose="020F0502020204030204" pitchFamily="34" charset="0"/>
                </a:rPr>
                <a:t>Resultados dos sistemas e instalações de saúde</a:t>
              </a:r>
            </a:p>
          </p:txBody>
        </p:sp>
        <p:sp>
          <p:nvSpPr>
            <p:cNvPr id="25" name="CuadroTexto 24">
              <a:extLst>
                <a:ext uri="{FF2B5EF4-FFF2-40B4-BE49-F238E27FC236}">
                  <a16:creationId xmlns:a16="http://schemas.microsoft.com/office/drawing/2014/main" id="{453376E5-362D-85E3-6974-73472597CF48}"/>
                </a:ext>
              </a:extLst>
            </p:cNvPr>
            <p:cNvSpPr txBox="1"/>
            <p:nvPr/>
          </p:nvSpPr>
          <p:spPr>
            <a:xfrm>
              <a:off x="9446020" y="5750346"/>
              <a:ext cx="750820" cy="584775"/>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Impacto nas instalações de cuidados de saúde</a:t>
              </a:r>
            </a:p>
          </p:txBody>
        </p:sp>
        <p:sp>
          <p:nvSpPr>
            <p:cNvPr id="26" name="CuadroTexto 25">
              <a:extLst>
                <a:ext uri="{FF2B5EF4-FFF2-40B4-BE49-F238E27FC236}">
                  <a16:creationId xmlns:a16="http://schemas.microsoft.com/office/drawing/2014/main" id="{1ADA5F25-899D-9B07-2789-22274F321B9C}"/>
                </a:ext>
              </a:extLst>
            </p:cNvPr>
            <p:cNvSpPr txBox="1"/>
            <p:nvPr/>
          </p:nvSpPr>
          <p:spPr>
            <a:xfrm>
              <a:off x="10176425" y="5776801"/>
              <a:ext cx="750820" cy="461665"/>
            </a:xfrm>
            <a:prstGeom prst="rect">
              <a:avLst/>
            </a:prstGeom>
            <a:solidFill>
              <a:schemeClr val="bg1"/>
            </a:solidFill>
          </p:spPr>
          <p:txBody>
            <a:bodyPr wrap="square" rtlCol="0">
              <a:spAutoFit/>
            </a:bodyPr>
            <a:lstStyle/>
            <a:p>
              <a:pPr algn="ctr"/>
              <a:r>
                <a:rPr lang="pt-PT" sz="800" dirty="0">
                  <a:latin typeface="Calibri" panose="020F0502020204030204" pitchFamily="34" charset="0"/>
                  <a:ea typeface="Calibri" panose="020F0502020204030204" pitchFamily="34" charset="0"/>
                  <a:cs typeface="Calibri" panose="020F0502020204030204" pitchFamily="34" charset="0"/>
                </a:rPr>
                <a:t>Efeitos nos sistemas de saúde</a:t>
              </a:r>
            </a:p>
          </p:txBody>
        </p:sp>
      </p:grpSp>
    </p:spTree>
    <p:extLst>
      <p:ext uri="{BB962C8B-B14F-4D97-AF65-F5344CB8AC3E}">
        <p14:creationId xmlns:p14="http://schemas.microsoft.com/office/powerpoint/2010/main" val="181638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3B90A1E-BE72-D4B2-B1D8-44700EFF7ADD}"/>
              </a:ext>
            </a:extLst>
          </p:cNvPr>
          <p:cNvPicPr>
            <a:picLocks noChangeAspect="1"/>
          </p:cNvPicPr>
          <p:nvPr/>
        </p:nvPicPr>
        <p:blipFill>
          <a:blip r:embed="rId3"/>
          <a:stretch>
            <a:fillRect/>
          </a:stretch>
        </p:blipFill>
        <p:spPr>
          <a:xfrm>
            <a:off x="3313890" y="2066034"/>
            <a:ext cx="2782110" cy="3550373"/>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4BE9ED23-6B8B-AA34-E2AE-64C5561402EE}"/>
              </a:ext>
            </a:extLst>
          </p:cNvPr>
          <p:cNvSpPr txBox="1"/>
          <p:nvPr/>
        </p:nvSpPr>
        <p:spPr>
          <a:xfrm>
            <a:off x="1057366" y="1175191"/>
            <a:ext cx="5038634" cy="1231106"/>
          </a:xfrm>
          <a:prstGeom prst="rect">
            <a:avLst/>
          </a:prstGeom>
          <a:noFill/>
        </p:spPr>
        <p:txBody>
          <a:bodyPr wrap="square" rtlCol="0">
            <a:spAutoFit/>
          </a:bodyPr>
          <a:lstStyle/>
          <a:p>
            <a:pPr algn="just"/>
            <a:r>
              <a:rPr lang="pt-PT" sz="2000" dirty="0">
                <a:latin typeface="Calibri" panose="020F0502020204030204" pitchFamily="34" charset="0"/>
                <a:ea typeface="Calibri" panose="020F0502020204030204" pitchFamily="34" charset="0"/>
                <a:cs typeface="Calibri" panose="020F0502020204030204" pitchFamily="34" charset="0"/>
              </a:rPr>
              <a:t>Para mais informações, consulte as fichas FAST FACTS da Organização Mundial de Saúde (OMS)</a:t>
            </a:r>
            <a:endParaRPr lang="en-IE" sz="2000" dirty="0">
              <a:latin typeface="Calibri" panose="020F0502020204030204" pitchFamily="34" charset="0"/>
              <a:ea typeface="Calibri" panose="020F0502020204030204" pitchFamily="34" charset="0"/>
              <a:cs typeface="Calibri" panose="020F0502020204030204" pitchFamily="34" charset="0"/>
            </a:endParaRPr>
          </a:p>
          <a:p>
            <a:pPr algn="just"/>
            <a:endParaRPr lang="en-IE"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40">
            <a:extLst>
              <a:ext uri="{FF2B5EF4-FFF2-40B4-BE49-F238E27FC236}">
                <a16:creationId xmlns:a16="http://schemas.microsoft.com/office/drawing/2014/main" id="{86B5C8B0-6428-98BA-1C0C-05609876DF1C}"/>
              </a:ext>
            </a:extLst>
          </p:cNvPr>
          <p:cNvSpPr txBox="1"/>
          <p:nvPr/>
        </p:nvSpPr>
        <p:spPr>
          <a:xfrm>
            <a:off x="1046479" y="263146"/>
            <a:ext cx="5240813" cy="584775"/>
          </a:xfrm>
          <a:prstGeom prst="rect">
            <a:avLst/>
          </a:prstGeom>
          <a:noFill/>
        </p:spPr>
        <p:txBody>
          <a:bodyPr wrap="square">
            <a:spAutoFit/>
          </a:bodyPr>
          <a:lstStyle/>
          <a:p>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Alterações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climáticas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e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Saúde</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07CC4CBA-8A8A-3CC2-A8C0-41002870FBDA}"/>
              </a:ext>
            </a:extLst>
          </p:cNvPr>
          <p:cNvSpPr txBox="1"/>
          <p:nvPr/>
        </p:nvSpPr>
        <p:spPr>
          <a:xfrm>
            <a:off x="1501082" y="5626826"/>
            <a:ext cx="1852123" cy="738664"/>
          </a:xfrm>
          <a:prstGeom prst="rect">
            <a:avLst/>
          </a:prstGeom>
          <a:noFill/>
        </p:spPr>
        <p:txBody>
          <a:bodyPr wrap="square">
            <a:spAutoFit/>
          </a:bodyPr>
          <a:lstStyle/>
          <a:p>
            <a:pPr algn="r"/>
            <a:r>
              <a:rPr lang="pt-PT" dirty="0">
                <a:latin typeface="Calibri" panose="020F0502020204030204" pitchFamily="34" charset="0"/>
                <a:ea typeface="Calibri" panose="020F0502020204030204" pitchFamily="34" charset="0"/>
                <a:cs typeface="Calibri" panose="020F0502020204030204" pitchFamily="34" charset="0"/>
                <a:hlinkClick r:id="rId4"/>
              </a:rPr>
              <a:t>Fatos rápidos sobre mudanças climáticas e saúde (who.int)</a:t>
            </a:r>
            <a:r>
              <a:rPr lang="pt-PT" dirty="0">
                <a:latin typeface="Calibri" panose="020F0502020204030204" pitchFamily="34" charset="0"/>
                <a:ea typeface="Calibri" panose="020F0502020204030204" pitchFamily="34" charset="0"/>
                <a:cs typeface="Calibri" panose="020F0502020204030204" pitchFamily="34" charset="0"/>
              </a:rPr>
              <a:t> </a:t>
            </a:r>
          </a:p>
        </p:txBody>
      </p:sp>
      <p:pic>
        <p:nvPicPr>
          <p:cNvPr id="8" name="Gráfico 7" descr="Flecha: curva ligera con relleno sólido">
            <a:extLst>
              <a:ext uri="{FF2B5EF4-FFF2-40B4-BE49-F238E27FC236}">
                <a16:creationId xmlns:a16="http://schemas.microsoft.com/office/drawing/2014/main" id="{7DFC5297-65B4-610A-40A2-FE4A9D9E03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2488852" y="5048381"/>
            <a:ext cx="689631" cy="689631"/>
          </a:xfrm>
          <a:prstGeom prst="rect">
            <a:avLst/>
          </a:prstGeom>
          <a:effectLst>
            <a:outerShdw blurRad="50800" dist="38100" dir="5400000" algn="t" rotWithShape="0">
              <a:prstClr val="black">
                <a:alpha val="40000"/>
              </a:prstClr>
            </a:outerShdw>
          </a:effectLst>
        </p:spPr>
      </p:pic>
      <p:sp>
        <p:nvSpPr>
          <p:cNvPr id="10" name="CuadroTexto 9">
            <a:extLst>
              <a:ext uri="{FF2B5EF4-FFF2-40B4-BE49-F238E27FC236}">
                <a16:creationId xmlns:a16="http://schemas.microsoft.com/office/drawing/2014/main" id="{2CAFBAC4-6D95-2633-396D-9BF803C300D7}"/>
              </a:ext>
            </a:extLst>
          </p:cNvPr>
          <p:cNvSpPr txBox="1"/>
          <p:nvPr/>
        </p:nvSpPr>
        <p:spPr>
          <a:xfrm>
            <a:off x="7352857" y="5474443"/>
            <a:ext cx="4273086" cy="523220"/>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7"/>
              </a:rPr>
              <a:t>Alterações climáticas: impactos na saúde - Revista Prevenir</a:t>
            </a:r>
            <a:r>
              <a:rPr lang="pt-PT" dirty="0">
                <a:latin typeface="Calibri" panose="020F0502020204030204" pitchFamily="34" charset="0"/>
                <a:ea typeface="Calibri" panose="020F0502020204030204" pitchFamily="34" charset="0"/>
                <a:cs typeface="Calibri" panose="020F0502020204030204" pitchFamily="34" charset="0"/>
              </a:rPr>
              <a:t> </a:t>
            </a:r>
          </a:p>
        </p:txBody>
      </p:sp>
      <p:pic>
        <p:nvPicPr>
          <p:cNvPr id="11" name="Gráfico 10" descr="Flecha: curva ligera con relleno sólido">
            <a:extLst>
              <a:ext uri="{FF2B5EF4-FFF2-40B4-BE49-F238E27FC236}">
                <a16:creationId xmlns:a16="http://schemas.microsoft.com/office/drawing/2014/main" id="{BF0472C5-E379-3C0C-6917-B6D8A6567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6717550" y="5244816"/>
            <a:ext cx="689631" cy="689631"/>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E0634236-754D-FD32-A07D-BDFD6E08EEF2}"/>
              </a:ext>
            </a:extLst>
          </p:cNvPr>
          <p:cNvSpPr txBox="1"/>
          <p:nvPr/>
        </p:nvSpPr>
        <p:spPr>
          <a:xfrm>
            <a:off x="7356434" y="4928853"/>
            <a:ext cx="4310421" cy="523220"/>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8"/>
              </a:rPr>
              <a:t> Alterações Climáticas e a saúde humana | DECO PROTESTE</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13" name="Gráfico 12" descr="Flecha: curva ligera con relleno sólido">
            <a:extLst>
              <a:ext uri="{FF2B5EF4-FFF2-40B4-BE49-F238E27FC236}">
                <a16:creationId xmlns:a16="http://schemas.microsoft.com/office/drawing/2014/main" id="{641F144A-7098-02FB-E764-9ADCE2AF36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6735252" y="4727846"/>
            <a:ext cx="689631" cy="689631"/>
          </a:xfrm>
          <a:prstGeom prst="rect">
            <a:avLst/>
          </a:prstGeom>
          <a:effectLst>
            <a:outerShdw blurRad="50800" dist="38100" dir="5400000" algn="t" rotWithShape="0">
              <a:prstClr val="black">
                <a:alpha val="40000"/>
              </a:prstClr>
            </a:outerShdw>
          </a:effectLst>
        </p:spPr>
      </p:pic>
      <p:pic>
        <p:nvPicPr>
          <p:cNvPr id="1026" name="Picture 2" descr="Alterações climáticas">
            <a:extLst>
              <a:ext uri="{FF2B5EF4-FFF2-40B4-BE49-F238E27FC236}">
                <a16:creationId xmlns:a16="http://schemas.microsoft.com/office/drawing/2014/main" id="{6D566837-C744-7C5C-33C6-FC02614A86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5841" y="1783629"/>
            <a:ext cx="4970102" cy="2793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42F7790E-6276-CD8D-F4E8-39E1249D20B1}"/>
              </a:ext>
            </a:extLst>
          </p:cNvPr>
          <p:cNvSpPr txBox="1"/>
          <p:nvPr/>
        </p:nvSpPr>
        <p:spPr>
          <a:xfrm>
            <a:off x="6655839" y="1134123"/>
            <a:ext cx="5038634" cy="615553"/>
          </a:xfrm>
          <a:prstGeom prst="rect">
            <a:avLst/>
          </a:prstGeom>
          <a:noFill/>
        </p:spPr>
        <p:txBody>
          <a:bodyPr wrap="square" rtlCol="0">
            <a:spAutoFit/>
          </a:bodyPr>
          <a:lstStyle/>
          <a:p>
            <a:pPr algn="just"/>
            <a:r>
              <a:rPr lang="pt-PT" sz="2000" dirty="0">
                <a:latin typeface="Calibri" panose="020F0502020204030204" pitchFamily="34" charset="0"/>
                <a:ea typeface="Calibri" panose="020F0502020204030204" pitchFamily="34" charset="0"/>
                <a:cs typeface="Calibri" panose="020F0502020204030204" pitchFamily="34" charset="0"/>
              </a:rPr>
              <a:t>Outras leituras:</a:t>
            </a:r>
            <a:endParaRPr lang="en-IE" sz="2000" dirty="0">
              <a:latin typeface="Calibri" panose="020F0502020204030204" pitchFamily="34" charset="0"/>
              <a:ea typeface="Calibri" panose="020F0502020204030204" pitchFamily="34" charset="0"/>
              <a:cs typeface="Calibri" panose="020F0502020204030204" pitchFamily="34" charset="0"/>
            </a:endParaRPr>
          </a:p>
          <a:p>
            <a:pPr algn="just"/>
            <a:endParaRPr lang="en-IE" dirty="0">
              <a:latin typeface="Calibri" panose="020F0502020204030204" pitchFamily="34" charset="0"/>
              <a:ea typeface="Calibri" panose="020F0502020204030204" pitchFamily="34" charset="0"/>
              <a:cs typeface="Calibri" panose="020F0502020204030204" pitchFamily="34" charset="0"/>
            </a:endParaRPr>
          </a:p>
        </p:txBody>
      </p:sp>
      <p:sp>
        <p:nvSpPr>
          <p:cNvPr id="16" name="CuadroTexto 15">
            <a:extLst>
              <a:ext uri="{FF2B5EF4-FFF2-40B4-BE49-F238E27FC236}">
                <a16:creationId xmlns:a16="http://schemas.microsoft.com/office/drawing/2014/main" id="{20C591E4-4EEF-94E6-3049-27C891666C4E}"/>
              </a:ext>
            </a:extLst>
          </p:cNvPr>
          <p:cNvSpPr txBox="1"/>
          <p:nvPr/>
        </p:nvSpPr>
        <p:spPr>
          <a:xfrm>
            <a:off x="7352857" y="6101373"/>
            <a:ext cx="3189514" cy="307777"/>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10"/>
              </a:rPr>
              <a:t>Direção-Geral da Saúde (dgs.pt)</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17" name="Gráfico 16" descr="Flecha: curva ligera con relleno sólido">
            <a:extLst>
              <a:ext uri="{FF2B5EF4-FFF2-40B4-BE49-F238E27FC236}">
                <a16:creationId xmlns:a16="http://schemas.microsoft.com/office/drawing/2014/main" id="{5C34E69D-D069-813D-C191-498AE75C2A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6735252" y="5832602"/>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35773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0" name="Text Placeholder 1">
            <a:extLst>
              <a:ext uri="{FF2B5EF4-FFF2-40B4-BE49-F238E27FC236}">
                <a16:creationId xmlns:a16="http://schemas.microsoft.com/office/drawing/2014/main" id="{1EDFF063-024F-DD2C-47BF-35C3B027F437}"/>
              </a:ext>
            </a:extLst>
          </p:cNvPr>
          <p:cNvSpPr txBox="1">
            <a:spLocks/>
          </p:cNvSpPr>
          <p:nvPr/>
        </p:nvSpPr>
        <p:spPr>
          <a:xfrm>
            <a:off x="1045029" y="1023257"/>
            <a:ext cx="10439400" cy="50074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spcBef>
                <a:spcPts val="600"/>
              </a:spcBef>
              <a:buNone/>
            </a:pPr>
            <a:r>
              <a:rPr lang="pt-PT" sz="2000" b="0" i="0" dirty="0">
                <a:effectLst/>
                <a:latin typeface="Calibri" panose="020F0502020204030204" pitchFamily="34" charset="0"/>
                <a:cs typeface="Calibri" panose="020F0502020204030204" pitchFamily="34" charset="0"/>
              </a:rPr>
              <a:t>As comunidades saudáveis dependem do bom funcionamento dos ecossistemas. Estes proporcionam ar puro, água fresca, medicamentos e segurança alimentar. Também limitam as doenças e estabilizam o clima. </a:t>
            </a:r>
          </a:p>
          <a:p>
            <a:pPr marL="0" indent="0" algn="just">
              <a:spcBef>
                <a:spcPts val="600"/>
              </a:spcBef>
              <a:buNone/>
            </a:pPr>
            <a:r>
              <a:rPr lang="pt-PT" sz="2000" b="0" i="0" dirty="0">
                <a:effectLst/>
                <a:latin typeface="Calibri" panose="020F0502020204030204" pitchFamily="34" charset="0"/>
                <a:cs typeface="Calibri" panose="020F0502020204030204" pitchFamily="34" charset="0"/>
              </a:rPr>
              <a:t>Mas a perda de biodiversidade está a ocorrer a um ritmo sem precedentes, com impacto na saúde humana em todo o mundo, de acordo com um relatório sobre o estado dos conhecimentos publicado conjuntamente pela Convenção sobre a Diversidade Biológica (CDB) e pela Organização Mundial de Saúde (OMS).</a:t>
            </a:r>
          </a:p>
          <a:p>
            <a:pPr marL="0" indent="0" algn="just">
              <a:spcBef>
                <a:spcPts val="600"/>
              </a:spcBef>
              <a:buNone/>
            </a:pPr>
            <a:r>
              <a:rPr lang="pt-PT" sz="2400" b="1" dirty="0">
                <a:solidFill>
                  <a:srgbClr val="EC7A42"/>
                </a:solidFill>
                <a:latin typeface="Calibri" panose="020F0502020204030204" pitchFamily="34" charset="0"/>
                <a:cs typeface="Calibri" panose="020F0502020204030204" pitchFamily="34" charset="0"/>
              </a:rPr>
              <a:t>O que significa a biodiversidade para a saúde humana?</a:t>
            </a:r>
          </a:p>
          <a:p>
            <a:pPr marL="0" indent="0" algn="just">
              <a:spcBef>
                <a:spcPts val="600"/>
              </a:spcBef>
              <a:buNone/>
            </a:pPr>
            <a:r>
              <a:rPr lang="pt-PT" sz="2000" dirty="0">
                <a:latin typeface="Calibri" panose="020F0502020204030204" pitchFamily="34" charset="0"/>
                <a:cs typeface="Calibri" panose="020F0502020204030204" pitchFamily="34" charset="0"/>
              </a:rPr>
              <a:t>As pessoas dependem da biodiversidade na sua vida quotidiana, de formas que nem sempre são aparentes ou apreciadas. A saúde humana depende, em última análise, dos produtos e serviços dos ecossistemas (como a disponibilidade de água doce, alimentos e fontes de combustível) que são necessários para uma boa saúde humana e meios de subsistência produtivos. </a:t>
            </a:r>
          </a:p>
          <a:p>
            <a:pPr marL="0" indent="0" algn="just">
              <a:spcBef>
                <a:spcPts val="600"/>
              </a:spcBef>
              <a:buNone/>
            </a:pPr>
            <a:r>
              <a:rPr lang="pt-PT" sz="2000" dirty="0">
                <a:latin typeface="Calibri" panose="020F0502020204030204" pitchFamily="34" charset="0"/>
                <a:cs typeface="Calibri" panose="020F0502020204030204" pitchFamily="34" charset="0"/>
              </a:rPr>
              <a:t>A perda de biodiversidade pode ter impactos diretos significativos na saúde humana se os serviços dos ecossistemas deixarem de ser adequados para satisfazer as necessidades sociais. Indiretamente, as alterações nos serviços </a:t>
            </a:r>
            <a:r>
              <a:rPr lang="pt-PT" sz="2000" dirty="0" err="1">
                <a:latin typeface="Calibri" panose="020F0502020204030204" pitchFamily="34" charset="0"/>
                <a:cs typeface="Calibri" panose="020F0502020204030204" pitchFamily="34" charset="0"/>
              </a:rPr>
              <a:t>ecossistémicos</a:t>
            </a:r>
            <a:r>
              <a:rPr lang="pt-PT" sz="2000" dirty="0">
                <a:latin typeface="Calibri" panose="020F0502020204030204" pitchFamily="34" charset="0"/>
                <a:cs typeface="Calibri" panose="020F0502020204030204" pitchFamily="34" charset="0"/>
              </a:rPr>
              <a:t> afetam os meios de subsistência, os rendimentos, a migração local e, por vezes, podem mesmo causar ou exacerbar conflitos políticos.</a:t>
            </a:r>
            <a:endParaRPr lang="en-GB" sz="2000" dirty="0">
              <a:latin typeface="Calibri" panose="020F0502020204030204" pitchFamily="34" charset="0"/>
              <a:cs typeface="Calibri" panose="020F0502020204030204" pitchFamily="34" charset="0"/>
            </a:endParaRPr>
          </a:p>
        </p:txBody>
      </p:sp>
      <p:sp>
        <p:nvSpPr>
          <p:cNvPr id="4" name="TextBox 40">
            <a:extLst>
              <a:ext uri="{FF2B5EF4-FFF2-40B4-BE49-F238E27FC236}">
                <a16:creationId xmlns:a16="http://schemas.microsoft.com/office/drawing/2014/main" id="{A17324FD-CDE0-21CC-5168-55B2DFF3349D}"/>
              </a:ext>
            </a:extLst>
          </p:cNvPr>
          <p:cNvSpPr txBox="1"/>
          <p:nvPr/>
        </p:nvSpPr>
        <p:spPr>
          <a:xfrm>
            <a:off x="1046479" y="263146"/>
            <a:ext cx="8783321" cy="584775"/>
          </a:xfrm>
          <a:prstGeom prst="rect">
            <a:avLst/>
          </a:prstGeom>
          <a:noFill/>
        </p:spPr>
        <p:txBody>
          <a:bodyPr wrap="square">
            <a:spAutoFit/>
          </a:bodyPr>
          <a:lstStyle/>
          <a:p>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Comunidades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sustentáveis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dependem</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de…</a:t>
            </a:r>
          </a:p>
        </p:txBody>
      </p:sp>
    </p:spTree>
    <p:extLst>
      <p:ext uri="{BB962C8B-B14F-4D97-AF65-F5344CB8AC3E}">
        <p14:creationId xmlns:p14="http://schemas.microsoft.com/office/powerpoint/2010/main" val="234989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0" name="Text Placeholder 1">
            <a:extLst>
              <a:ext uri="{FF2B5EF4-FFF2-40B4-BE49-F238E27FC236}">
                <a16:creationId xmlns:a16="http://schemas.microsoft.com/office/drawing/2014/main" id="{1EDFF063-024F-DD2C-47BF-35C3B027F437}"/>
              </a:ext>
            </a:extLst>
          </p:cNvPr>
          <p:cNvSpPr txBox="1">
            <a:spLocks/>
          </p:cNvSpPr>
          <p:nvPr/>
        </p:nvSpPr>
        <p:spPr>
          <a:xfrm>
            <a:off x="1045029" y="1037341"/>
            <a:ext cx="10438133" cy="44055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pt-PT" sz="2000" dirty="0">
                <a:latin typeface="Calibri" panose="020F0502020204030204" pitchFamily="34" charset="0"/>
                <a:ea typeface="Calibri" panose="020F0502020204030204" pitchFamily="34" charset="0"/>
                <a:cs typeface="Calibri" panose="020F0502020204030204" pitchFamily="34" charset="0"/>
              </a:rPr>
              <a:t>A diversidade biológica dos microrganismos, da flora e da fauna traz grandes benefícios para as ciências biológicas, da saúde e farmacológicas. Através de uma melhor compreensão da biodiversidade da Terra, são efetuadas descobertas médicas e farmacológicas significativas. A perda de biodiversidade pode limitar a descoberta de potenciais tratamentos para muitas doenças e problemas de saúde.</a:t>
            </a:r>
          </a:p>
          <a:p>
            <a:pPr marL="0" indent="0" algn="just">
              <a:buNone/>
            </a:pPr>
            <a:endParaRPr lang="en-GB" sz="2000" dirty="0">
              <a:solidFill>
                <a:srgbClr val="354F92"/>
              </a:solidFill>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t-PT" sz="2400" b="1" dirty="0">
                <a:solidFill>
                  <a:srgbClr val="EC7A42"/>
                </a:solidFill>
                <a:latin typeface="Calibri" panose="020F0502020204030204" pitchFamily="34" charset="0"/>
                <a:ea typeface="Calibri" panose="020F0502020204030204" pitchFamily="34" charset="0"/>
                <a:cs typeface="Calibri" panose="020F0502020204030204" pitchFamily="34" charset="0"/>
              </a:rPr>
              <a:t>Ameaças à biodiversidade e à saúde</a:t>
            </a:r>
          </a:p>
          <a:p>
            <a:pPr marL="0" indent="0" algn="just">
              <a:buNone/>
            </a:pPr>
            <a:r>
              <a:rPr lang="pt-PT" sz="2000" dirty="0">
                <a:latin typeface="Calibri" panose="020F0502020204030204" pitchFamily="34" charset="0"/>
                <a:ea typeface="Calibri" panose="020F0502020204030204" pitchFamily="34" charset="0"/>
                <a:cs typeface="Calibri" panose="020F0502020204030204" pitchFamily="34" charset="0"/>
              </a:rPr>
              <a:t>No Módulo 2, aprendemos o que é a biodiversidade, mas do ponto de vista da saúde, há uma preocupação crescente com as consequências da perda de biodiversidade para a saúde. As alterações da biodiversidade afetam o funcionamento dos ecossistemas e as perturbações significativas dos ecossistemas podem resultar em bens e serviços </a:t>
            </a:r>
            <a:r>
              <a:rPr lang="pt-PT" sz="2000" dirty="0" err="1">
                <a:latin typeface="Calibri" panose="020F0502020204030204" pitchFamily="34" charset="0"/>
                <a:ea typeface="Calibri" panose="020F0502020204030204" pitchFamily="34" charset="0"/>
                <a:cs typeface="Calibri" panose="020F0502020204030204" pitchFamily="34" charset="0"/>
              </a:rPr>
              <a:t>ecossistémicos</a:t>
            </a:r>
            <a:r>
              <a:rPr lang="pt-PT" sz="2000" dirty="0">
                <a:latin typeface="Calibri" panose="020F0502020204030204" pitchFamily="34" charset="0"/>
                <a:ea typeface="Calibri" panose="020F0502020204030204" pitchFamily="34" charset="0"/>
                <a:cs typeface="Calibri" panose="020F0502020204030204" pitchFamily="34" charset="0"/>
              </a:rPr>
              <a:t> que sustentam a vida. A perda de biodiversidade também significa que estamos a perder, antes de serem descobertos, muitos dos produtos químicos e genes da natureza, do tipo que já proporcionou à humanidade enormes benefícios para a saúde.</a:t>
            </a:r>
          </a:p>
        </p:txBody>
      </p:sp>
      <p:sp>
        <p:nvSpPr>
          <p:cNvPr id="2" name="TextBox 40">
            <a:extLst>
              <a:ext uri="{FF2B5EF4-FFF2-40B4-BE49-F238E27FC236}">
                <a16:creationId xmlns:a16="http://schemas.microsoft.com/office/drawing/2014/main" id="{9F209616-62E4-BAD7-8255-F716ABB50B99}"/>
              </a:ext>
            </a:extLst>
          </p:cNvPr>
          <p:cNvSpPr txBox="1"/>
          <p:nvPr/>
        </p:nvSpPr>
        <p:spPr>
          <a:xfrm>
            <a:off x="1046479" y="263146"/>
            <a:ext cx="8783321" cy="584775"/>
          </a:xfrm>
          <a:prstGeom prst="rect">
            <a:avLst/>
          </a:prstGeom>
          <a:noFill/>
        </p:spPr>
        <p:txBody>
          <a:bodyPr wrap="square">
            <a:spAutoFit/>
          </a:bodyPr>
          <a:lstStyle/>
          <a:p>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Comunidades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sustentáveis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dependem</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de…</a:t>
            </a:r>
          </a:p>
        </p:txBody>
      </p:sp>
      <p:sp>
        <p:nvSpPr>
          <p:cNvPr id="8" name="CuadroTexto 7">
            <a:extLst>
              <a:ext uri="{FF2B5EF4-FFF2-40B4-BE49-F238E27FC236}">
                <a16:creationId xmlns:a16="http://schemas.microsoft.com/office/drawing/2014/main" id="{1D5C9233-72B1-41AD-5477-AFA5687422DA}"/>
              </a:ext>
            </a:extLst>
          </p:cNvPr>
          <p:cNvSpPr txBox="1"/>
          <p:nvPr/>
        </p:nvSpPr>
        <p:spPr>
          <a:xfrm>
            <a:off x="2492828" y="5666770"/>
            <a:ext cx="3679372" cy="307777"/>
          </a:xfrm>
          <a:prstGeom prst="rect">
            <a:avLst/>
          </a:prstGeom>
          <a:noFill/>
        </p:spPr>
        <p:txBody>
          <a:bodyPr wrap="square">
            <a:spAutoFit/>
          </a:bodyPr>
          <a:lstStyle/>
          <a:p>
            <a:r>
              <a:rPr lang="pt-PT" dirty="0">
                <a:solidFill>
                  <a:srgbClr val="87A66E"/>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SumarioExecutivo</a:t>
            </a:r>
            <a:r>
              <a:rPr lang="pt-PT" dirty="0">
                <a:solidFill>
                  <a:srgbClr val="C0D1B3"/>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_Portugues.pdf (fiocruz</a:t>
            </a:r>
            <a:r>
              <a:rPr lang="pt-PT" dirty="0">
                <a:solidFill>
                  <a:srgbClr val="87A66E"/>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.br)</a:t>
            </a:r>
            <a:endParaRPr lang="pt-PT" dirty="0">
              <a:latin typeface="Calibri" panose="020F0502020204030204" pitchFamily="34" charset="0"/>
              <a:ea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C75AE5FF-4246-D224-C99F-D81649EF543F}"/>
              </a:ext>
            </a:extLst>
          </p:cNvPr>
          <p:cNvSpPr txBox="1"/>
          <p:nvPr/>
        </p:nvSpPr>
        <p:spPr>
          <a:xfrm>
            <a:off x="2492828" y="6099002"/>
            <a:ext cx="3429001" cy="307777"/>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4"/>
              </a:rPr>
              <a:t> nosso planeta.pdf (paho.org)</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12" name="Gráfico 11" descr="Flecha: curva ligera con relleno sólido">
            <a:extLst>
              <a:ext uri="{FF2B5EF4-FFF2-40B4-BE49-F238E27FC236}">
                <a16:creationId xmlns:a16="http://schemas.microsoft.com/office/drawing/2014/main" id="{5E124659-5D4D-CA4A-5017-1B3D81F1D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923765" y="5398898"/>
            <a:ext cx="689631" cy="689631"/>
          </a:xfrm>
          <a:prstGeom prst="rect">
            <a:avLst/>
          </a:prstGeom>
          <a:effectLst>
            <a:outerShdw blurRad="50800" dist="38100" dir="5400000" algn="t" rotWithShape="0">
              <a:prstClr val="black">
                <a:alpha val="40000"/>
              </a:prstClr>
            </a:outerShdw>
          </a:effectLst>
        </p:spPr>
      </p:pic>
      <p:pic>
        <p:nvPicPr>
          <p:cNvPr id="13" name="Gráfico 12" descr="Flecha: curva ligera con relleno sólido">
            <a:extLst>
              <a:ext uri="{FF2B5EF4-FFF2-40B4-BE49-F238E27FC236}">
                <a16:creationId xmlns:a16="http://schemas.microsoft.com/office/drawing/2014/main" id="{E3414DA4-1D9E-98C3-9FDA-2BA45E0619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923766" y="585985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660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055914" y="1131771"/>
            <a:ext cx="4865915" cy="53684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pPr>
            <a:r>
              <a:rPr lang="pt-PT" sz="2000" b="0" i="0" dirty="0">
                <a:effectLst/>
                <a:latin typeface="Calibri" panose="020F0502020204030204" pitchFamily="34" charset="0"/>
                <a:cs typeface="Calibri" panose="020F0502020204030204" pitchFamily="34" charset="0"/>
              </a:rPr>
              <a:t>Estar na natureza diminui a hormona do stress cortisol e baixa o nosso ritmo cardíaco, reduz a depressão e a ansiedade, melhora o nosso humor, aumenta as sensações meditativas e os químicos libertados pelas árvores acalmam os nossos sistemas nervosos; as pessoas que vivem perto de espaços verdes vivem mais tempo por uma razão.</a:t>
            </a:r>
          </a:p>
          <a:p>
            <a:pPr algn="just">
              <a:spcBef>
                <a:spcPts val="600"/>
              </a:spcBef>
            </a:pPr>
            <a:r>
              <a:rPr lang="pt-PT" sz="2000" b="0" i="0" dirty="0">
                <a:effectLst/>
                <a:latin typeface="Calibri" panose="020F0502020204030204" pitchFamily="34" charset="0"/>
                <a:cs typeface="Calibri" panose="020F0502020204030204" pitchFamily="34" charset="0"/>
              </a:rPr>
              <a:t>A natureza atua como um amortecedor para as tensões da vida, sendo que as crianças das zonas rurais respondem melhor a desafios semelhantes enfrentados pelas crianças das zonas urbanas devido às propriedades promotoras de saúde da natureza, e ela também desempenhou este papel para nós durante o confinamento.</a:t>
            </a:r>
            <a:endParaRPr lang="en-GB" sz="2000" dirty="0">
              <a:latin typeface="Calibri" panose="020F0502020204030204" pitchFamily="34" charset="0"/>
              <a:cs typeface="Calibri" panose="020F0502020204030204" pitchFamily="34" charset="0"/>
            </a:endParaRPr>
          </a:p>
          <a:p>
            <a:pPr algn="just">
              <a:spcBef>
                <a:spcPts val="600"/>
              </a:spcBef>
            </a:pPr>
            <a:endParaRPr lang="en-GB" sz="2000" b="0" i="0" dirty="0">
              <a:solidFill>
                <a:srgbClr val="354F92"/>
              </a:solidFill>
              <a:effectLst/>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300EF7F2-D415-8A66-4C02-0CC4C68BFFDB}"/>
              </a:ext>
            </a:extLst>
          </p:cNvPr>
          <p:cNvSpPr txBox="1"/>
          <p:nvPr/>
        </p:nvSpPr>
        <p:spPr>
          <a:xfrm>
            <a:off x="1055914" y="357739"/>
            <a:ext cx="6096000" cy="584775"/>
          </a:xfrm>
          <a:prstGeom prst="rect">
            <a:avLst/>
          </a:prstGeom>
          <a:noFill/>
        </p:spPr>
        <p:txBody>
          <a:bodyPr wrap="square">
            <a:spAutoFit/>
          </a:bodyPr>
          <a:lstStyle/>
          <a:p>
            <a:r>
              <a:rPr lang="pt-PT" sz="3200" b="1" dirty="0">
                <a:solidFill>
                  <a:srgbClr val="EB7339"/>
                </a:solidFill>
                <a:latin typeface="Calibri" panose="020F0502020204030204" pitchFamily="34" charset="0"/>
                <a:cs typeface="Calibri" panose="020F0502020204030204" pitchFamily="34" charset="0"/>
              </a:rPr>
              <a:t>Tornar-se um Campeão do Clima!</a:t>
            </a:r>
            <a:endParaRPr lang="en-US" sz="3200" b="1" dirty="0">
              <a:solidFill>
                <a:srgbClr val="EB7339"/>
              </a:solidFill>
              <a:latin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2D826026-7861-4F74-E617-89CFCA75C94E}"/>
              </a:ext>
            </a:extLst>
          </p:cNvPr>
          <p:cNvSpPr txBox="1"/>
          <p:nvPr/>
        </p:nvSpPr>
        <p:spPr>
          <a:xfrm>
            <a:off x="7513021" y="5227840"/>
            <a:ext cx="3875315" cy="523220"/>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Covid-19 and our relationship with nature (theecologist.org)</a:t>
            </a:r>
            <a:r>
              <a:rPr lang="en-US" dirty="0">
                <a:latin typeface="Calibri" panose="020F0502020204030204" pitchFamily="34" charset="0"/>
                <a:ea typeface="Calibri" panose="020F0502020204030204" pitchFamily="34" charset="0"/>
                <a:cs typeface="Calibri" panose="020F0502020204030204" pitchFamily="34" charset="0"/>
              </a:rPr>
              <a:t> </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E9B8A0B3-E19A-E979-71EB-C002EAC6E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03299"/>
            <a:ext cx="5360520" cy="3285999"/>
          </a:xfrm>
          <a:prstGeom prst="rect">
            <a:avLst/>
          </a:prstGeom>
          <a:noFill/>
          <a:extLst>
            <a:ext uri="{909E8E84-426E-40DD-AFC4-6F175D3DCCD1}">
              <a14:hiddenFill xmlns:a14="http://schemas.microsoft.com/office/drawing/2010/main">
                <a:solidFill>
                  <a:srgbClr val="FFFFFF"/>
                </a:solidFill>
              </a14:hiddenFill>
            </a:ext>
          </a:extLst>
        </p:spPr>
      </p:pic>
      <p:pic>
        <p:nvPicPr>
          <p:cNvPr id="6" name="Gráfico 5" descr="Flecha: curva ligera con relleno sólido">
            <a:extLst>
              <a:ext uri="{FF2B5EF4-FFF2-40B4-BE49-F238E27FC236}">
                <a16:creationId xmlns:a16="http://schemas.microsoft.com/office/drawing/2014/main" id="{9022C236-A7B0-A765-3BAA-BFBBD89A19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6870978" y="4999718"/>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7334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Calibri" panose="020F0502020204030204" pitchFamily="34" charset="0"/>
              <a:ea typeface="Calibri" panose="020F0502020204030204" pitchFamily="34" charset="0"/>
              <a:cs typeface="Calibri" panose="020F0502020204030204" pitchFamily="34" charset="0"/>
            </a:endParaRPr>
          </a:p>
        </p:txBody>
      </p:sp>
      <p:grpSp>
        <p:nvGrpSpPr>
          <p:cNvPr id="29" name="Graphic 2">
            <a:extLst>
              <a:ext uri="{FF2B5EF4-FFF2-40B4-BE49-F238E27FC236}">
                <a16:creationId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33" name="Marcador de Posição do Texto 32">
            <a:extLst>
              <a:ext uri="{FF2B5EF4-FFF2-40B4-BE49-F238E27FC236}">
                <a16:creationId xmlns:a16="http://schemas.microsoft.com/office/drawing/2014/main" id="{F9792ADF-4577-44C4-96BE-6DEC9849E0EA}"/>
              </a:ext>
            </a:extLst>
          </p:cNvPr>
          <p:cNvSpPr>
            <a:spLocks noGrp="1"/>
          </p:cNvSpPr>
          <p:nvPr>
            <p:ph type="body" sz="quarter" idx="46"/>
          </p:nvPr>
        </p:nvSpPr>
        <p:spPr>
          <a:xfrm>
            <a:off x="3795823" y="1754656"/>
            <a:ext cx="7609820" cy="4377920"/>
          </a:xfrm>
        </p:spPr>
        <p:txBody>
          <a:bodyPr/>
          <a:lstStyle/>
          <a:p>
            <a:pPr algn="just">
              <a:spcBef>
                <a:spcPts val="600"/>
              </a:spcBef>
            </a:pPr>
            <a:r>
              <a:rPr lang="pt-PT" sz="2000" b="1" dirty="0">
                <a:ea typeface="Calibri" panose="020F0502020204030204" pitchFamily="34" charset="0"/>
              </a:rPr>
              <a:t>A nossa relação com a natureza surgiu como uma das mais valiosas fontes de resiliência e prazer durante o confinamento</a:t>
            </a:r>
            <a:r>
              <a:rPr lang="en-GB" sz="2000" b="1" dirty="0">
                <a:ea typeface="Calibri" panose="020F0502020204030204" pitchFamily="34" charset="0"/>
              </a:rPr>
              <a:t>. </a:t>
            </a:r>
          </a:p>
          <a:p>
            <a:pPr algn="just">
              <a:spcBef>
                <a:spcPts val="600"/>
              </a:spcBef>
            </a:pPr>
            <a:r>
              <a:rPr lang="pt-PT" sz="2000" dirty="0">
                <a:ea typeface="Calibri" panose="020F0502020204030204" pitchFamily="34" charset="0"/>
              </a:rPr>
              <a:t>Para muitos de nós, tem havido uma maior apreciação da natureza como um lugar de consolo e rejuvenescimento durante o nosso tempo de confinamento. A natureza tem sido literalmente uma tábua de salvação para nos ajudar a encontrar a calma e a ligação à terra. Com toda a mudança e irrealidade, ela tem-se mantido constante e fiável.</a:t>
            </a:r>
          </a:p>
          <a:p>
            <a:pPr algn="just">
              <a:spcBef>
                <a:spcPts val="600"/>
              </a:spcBef>
            </a:pPr>
            <a:r>
              <a:rPr lang="pt-PT" sz="2000" b="0" i="0" dirty="0">
                <a:effectLst/>
                <a:ea typeface="Calibri" panose="020F0502020204030204" pitchFamily="34" charset="0"/>
              </a:rPr>
              <a:t>A natureza é uma parte intrínseca da nossa humanidade e uma fonte essencial para satisfazer as nossas necessidades. A natureza deve estar no centro de qualquer estratégia relacionada com o bem-estar: económico, saúde, educação, transportes. </a:t>
            </a:r>
          </a:p>
          <a:p>
            <a:pPr algn="just">
              <a:spcBef>
                <a:spcPts val="600"/>
              </a:spcBef>
            </a:pPr>
            <a:r>
              <a:rPr lang="pt-PT" sz="2000" b="0" i="0" dirty="0">
                <a:effectLst/>
                <a:ea typeface="Calibri" panose="020F0502020204030204" pitchFamily="34" charset="0"/>
              </a:rPr>
              <a:t>As zonas naturais são frequentemente caracterizadas como lugares que ajudam a "restaurar a alma" de quem as visita</a:t>
            </a:r>
            <a:r>
              <a:rPr lang="en-IE" sz="2000" dirty="0">
                <a:ea typeface="Calibri" panose="020F0502020204030204" pitchFamily="34" charset="0"/>
              </a:rPr>
              <a:t>. </a:t>
            </a:r>
          </a:p>
        </p:txBody>
      </p:sp>
      <p:sp>
        <p:nvSpPr>
          <p:cNvPr id="9" name="Text Placeholder 1"/>
          <p:cNvSpPr>
            <a:spLocks noGrp="1"/>
          </p:cNvSpPr>
          <p:nvPr>
            <p:ph type="body" sz="quarter" idx="4294967295"/>
          </p:nvPr>
        </p:nvSpPr>
        <p:spPr>
          <a:xfrm>
            <a:off x="3795822" y="315594"/>
            <a:ext cx="7609821" cy="1025525"/>
          </a:xfrm>
          <a:prstGeom prst="rect">
            <a:avLst/>
          </a:prstGeom>
        </p:spPr>
        <p:txBody>
          <a:bodyPr/>
          <a:lstStyle/>
          <a:p>
            <a:pPr marL="0" indent="0">
              <a:buNone/>
            </a:pPr>
            <a:r>
              <a:rPr lang="pt-PT" sz="3200" b="1" dirty="0">
                <a:solidFill>
                  <a:srgbClr val="EB7339"/>
                </a:solidFill>
                <a:latin typeface="Calibri" panose="020F0502020204030204" pitchFamily="34" charset="0"/>
                <a:ea typeface="Calibri" panose="020F0502020204030204" pitchFamily="34" charset="0"/>
                <a:cs typeface="Calibri" panose="020F0502020204030204" pitchFamily="34" charset="0"/>
              </a:rPr>
              <a:t>A natureza é a nossa maior fonte de saúde e bem-estar</a:t>
            </a:r>
            <a:endParaRPr lang="en-US" sz="3200" b="1" dirty="0">
              <a:solidFill>
                <a:srgbClr val="EB7339"/>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Placeholder 4" descr="Yellow flowers in flower field">
            <a:extLst>
              <a:ext uri="{FF2B5EF4-FFF2-40B4-BE49-F238E27FC236}">
                <a16:creationId xmlns:a16="http://schemas.microsoft.com/office/drawing/2014/main" id="{CE548675-E26D-F1E8-26E3-3B30602866DB}"/>
              </a:ext>
            </a:extLst>
          </p:cNvPr>
          <p:cNvPicPr>
            <a:picLocks noGrp="1" noChangeAspect="1"/>
          </p:cNvPicPr>
          <p:nvPr>
            <p:ph type="pic" sz="quarter" idx="19"/>
          </p:nvPr>
        </p:nvPicPr>
        <p:blipFill>
          <a:blip r:embed="rId2"/>
          <a:srcRect l="32714" r="32714"/>
          <a:stretch>
            <a:fillRect/>
          </a:stretch>
        </p:blipFill>
        <p:spPr/>
      </p:pic>
      <p:sp>
        <p:nvSpPr>
          <p:cNvPr id="3" name="CuadroTexto 2">
            <a:extLst>
              <a:ext uri="{FF2B5EF4-FFF2-40B4-BE49-F238E27FC236}">
                <a16:creationId xmlns:a16="http://schemas.microsoft.com/office/drawing/2014/main" id="{3BB2C366-6C85-0BD7-455A-87242B9F8976}"/>
              </a:ext>
            </a:extLst>
          </p:cNvPr>
          <p:cNvSpPr txBox="1"/>
          <p:nvPr/>
        </p:nvSpPr>
        <p:spPr>
          <a:xfrm>
            <a:off x="3011424" y="3296448"/>
            <a:ext cx="6120384" cy="307777"/>
          </a:xfrm>
          <a:prstGeom prst="rect">
            <a:avLst/>
          </a:prstGeom>
          <a:noFill/>
        </p:spPr>
        <p:txBody>
          <a:bodyPr wrap="square">
            <a:spAutoFit/>
          </a:bodyPr>
          <a:lstStyle/>
          <a:p>
            <a:endParaRPr lang="pt-PT"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0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9"/>
          <p:cNvSpPr txBox="1">
            <a:spLocks noGrp="1"/>
          </p:cNvSpPr>
          <p:nvPr>
            <p:ph type="body" idx="1"/>
          </p:nvPr>
        </p:nvSpPr>
        <p:spPr>
          <a:xfrm>
            <a:off x="4971107" y="2638649"/>
            <a:ext cx="6143933" cy="2734136"/>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600"/>
              </a:spcBef>
            </a:pPr>
            <a:r>
              <a:rPr lang="pt-PT" sz="2000" dirty="0">
                <a:solidFill>
                  <a:schemeClr val="bg1"/>
                </a:solidFill>
                <a:latin typeface="Calibri" panose="020F0502020204030204" pitchFamily="34" charset="0"/>
                <a:ea typeface="Calibri" panose="020F0502020204030204" pitchFamily="34" charset="0"/>
                <a:cs typeface="Calibri" panose="020F0502020204030204" pitchFamily="34" charset="0"/>
              </a:rPr>
              <a:t>Este módulo faz parte do curso CAMPEÕES COMUNITÁRIOS DO CLIMA e é especialmente dedicado ao ODS 3 - Saúde e Bem-estar. </a:t>
            </a:r>
          </a:p>
          <a:p>
            <a:pPr marL="0" indent="0" algn="just">
              <a:lnSpc>
                <a:spcPct val="100000"/>
              </a:lnSpc>
              <a:spcBef>
                <a:spcPts val="600"/>
              </a:spcBef>
            </a:pPr>
            <a:r>
              <a:rPr lang="pt-PT" sz="2000" dirty="0">
                <a:latin typeface="Calibri" panose="020F0502020204030204" pitchFamily="34" charset="0"/>
                <a:ea typeface="Calibri" panose="020F0502020204030204" pitchFamily="34" charset="0"/>
                <a:cs typeface="Calibri" panose="020F0502020204030204" pitchFamily="34" charset="0"/>
              </a:rPr>
              <a:t>Os principais tópicos deste módulo são </a:t>
            </a:r>
            <a:r>
              <a:rPr lang="en-US" sz="2000" dirty="0">
                <a:latin typeface="Calibri" panose="020F0502020204030204" pitchFamily="34" charset="0"/>
                <a:ea typeface="Calibri" panose="020F0502020204030204" pitchFamily="34" charset="0"/>
                <a:cs typeface="Calibri" panose="020F0502020204030204" pitchFamily="34" charset="0"/>
              </a:rPr>
              <a:t>: </a:t>
            </a:r>
            <a:endParaRPr lang="en-GB"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0000"/>
              </a:lnSpc>
              <a:spcBef>
                <a:spcPts val="0"/>
              </a:spcBef>
              <a:buSzPts val="2000"/>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ODS3: Saúde e bem-estar. </a:t>
            </a:r>
          </a:p>
          <a:p>
            <a:pPr marL="342900" indent="-342900" algn="just">
              <a:lnSpc>
                <a:spcPct val="100000"/>
              </a:lnSpc>
              <a:spcBef>
                <a:spcPts val="0"/>
              </a:spcBef>
              <a:buSzPts val="2000"/>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Garantir uma vida saudável e promover o bem-estar em todas as idades é essencial para o desenvolvimento sustentável. </a:t>
            </a:r>
          </a:p>
          <a:p>
            <a:pPr marL="342900" indent="-342900" algn="just">
              <a:lnSpc>
                <a:spcPct val="100000"/>
              </a:lnSpc>
              <a:spcBef>
                <a:spcPts val="0"/>
              </a:spcBef>
              <a:buSzPts val="2000"/>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Vamos concentrar-nos no ODS3 a nível comunitário</a:t>
            </a:r>
            <a:r>
              <a:rPr lang="en-GB" sz="2000" dirty="0">
                <a:latin typeface="Calibri" panose="020F0502020204030204" pitchFamily="34" charset="0"/>
                <a:ea typeface="Calibri" panose="020F0502020204030204" pitchFamily="34" charset="0"/>
                <a:cs typeface="Calibri" panose="020F0502020204030204" pitchFamily="34" charset="0"/>
              </a:rPr>
              <a:t>.</a:t>
            </a:r>
            <a:endParaRPr sz="2000" dirty="0">
              <a:latin typeface="Calibri" panose="020F0502020204030204" pitchFamily="34" charset="0"/>
              <a:ea typeface="Calibri" panose="020F0502020204030204" pitchFamily="34" charset="0"/>
              <a:cs typeface="Calibri" panose="020F0502020204030204" pitchFamily="34" charset="0"/>
            </a:endParaRPr>
          </a:p>
        </p:txBody>
      </p:sp>
      <p:sp>
        <p:nvSpPr>
          <p:cNvPr id="215" name="Google Shape;215;p19"/>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Montserrat"/>
            </a:endParaRPr>
          </a:p>
        </p:txBody>
      </p:sp>
      <p:sp>
        <p:nvSpPr>
          <p:cNvPr id="216" name="Google Shape;216;p19"/>
          <p:cNvSpPr txBox="1"/>
          <p:nvPr/>
        </p:nvSpPr>
        <p:spPr>
          <a:xfrm>
            <a:off x="4706193" y="1252799"/>
            <a:ext cx="491467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B7339"/>
                </a:solidFill>
                <a:latin typeface="Calibri" panose="020F0502020204030204" pitchFamily="34" charset="0"/>
                <a:ea typeface="Calibri" panose="020F0502020204030204" pitchFamily="34" charset="0"/>
                <a:cs typeface="Calibri" panose="020F0502020204030204" pitchFamily="34" charset="0"/>
                <a:sym typeface="Calibri"/>
              </a:rPr>
              <a:t>BEM-VINDO/A</a:t>
            </a:r>
            <a:r>
              <a:rPr lang="en-US" sz="3600" b="1" dirty="0">
                <a:solidFill>
                  <a:srgbClr val="EB7339"/>
                </a:solidFill>
                <a:latin typeface="Calibri" panose="020F0502020204030204" pitchFamily="34" charset="0"/>
                <a:ea typeface="Calibri" panose="020F0502020204030204" pitchFamily="34" charset="0"/>
                <a:cs typeface="Calibri" panose="020F0502020204030204" pitchFamily="34" charset="0"/>
                <a:sym typeface="Calibri"/>
              </a:rPr>
              <a:t>!</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17" name="Google Shape;217;p19"/>
          <p:cNvGrpSpPr/>
          <p:nvPr/>
        </p:nvGrpSpPr>
        <p:grpSpPr>
          <a:xfrm rot="-5400000">
            <a:off x="-1080133" y="3718665"/>
            <a:ext cx="3833889" cy="1673859"/>
            <a:chOff x="3357879" y="5072538"/>
            <a:chExt cx="593407" cy="259079"/>
          </a:xfrm>
        </p:grpSpPr>
        <p:sp>
          <p:nvSpPr>
            <p:cNvPr id="218" name="Google Shape;218;p19"/>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19" name="Google Shape;219;p19"/>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20" name="Google Shape;220;p19"/>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pic>
        <p:nvPicPr>
          <p:cNvPr id="9" name="Picture Placeholder 8" descr="Apples in a wooden box">
            <a:extLst>
              <a:ext uri="{FF2B5EF4-FFF2-40B4-BE49-F238E27FC236}">
                <a16:creationId xmlns:a16="http://schemas.microsoft.com/office/drawing/2014/main" id="{3E4A9A23-B214-1704-9E8B-E0570E306CB8}"/>
              </a:ext>
            </a:extLst>
          </p:cNvPr>
          <p:cNvPicPr>
            <a:picLocks noGrp="1" noChangeAspect="1"/>
          </p:cNvPicPr>
          <p:nvPr>
            <p:ph type="pic" idx="2"/>
          </p:nvPr>
        </p:nvPicPr>
        <p:blipFill>
          <a:blip r:embed="rId3"/>
          <a:srcRect l="27483" r="27483"/>
          <a:stretch>
            <a:fillRect/>
          </a:stretch>
        </p:blip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072896" y="2050120"/>
            <a:ext cx="10424160" cy="43989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pPr>
            <a:r>
              <a:rPr lang="en-GB" sz="2000" b="1" i="0" dirty="0">
                <a:effectLst/>
                <a:latin typeface="Calibri" panose="020F0502020204030204" pitchFamily="34" charset="0"/>
                <a:cs typeface="Calibri" panose="020F0502020204030204" pitchFamily="34" charset="0"/>
              </a:rPr>
              <a:t>PORQUÊ?</a:t>
            </a:r>
          </a:p>
          <a:p>
            <a:pPr algn="just">
              <a:spcBef>
                <a:spcPts val="600"/>
              </a:spcBef>
            </a:pPr>
            <a:r>
              <a:rPr lang="pt-PT" sz="2000" b="0" i="0" dirty="0">
                <a:effectLst/>
                <a:latin typeface="Calibri" panose="020F0502020204030204" pitchFamily="34" charset="0"/>
                <a:cs typeface="Calibri" panose="020F0502020204030204" pitchFamily="34" charset="0"/>
              </a:rPr>
              <a:t>As doenças causadas quer pela falta de acesso aos alimentos, quer pelo consumo de dietas pouco saudáveis e hipercalóricas, são atualmente a maior causa de problemas de saúde a nível mundial. Aumentam também a vulnerabilidade a outros riscos - doenças como a obesidade e a diabetes contam-se entre os maiores fatores de risco de doença e morte. A agricultura contribui com cerca de ¼ das emissões globais de gases com efeito de estufa. É necessária uma transição rápida para regimes alimentares saudáveis, nutritivos e sustentáveis</a:t>
            </a:r>
            <a:r>
              <a:rPr lang="en-GB" sz="2000" b="0" i="0" dirty="0">
                <a:effectLst/>
                <a:latin typeface="Calibri" panose="020F0502020204030204" pitchFamily="34" charset="0"/>
                <a:cs typeface="Calibri" panose="020F0502020204030204" pitchFamily="34" charset="0"/>
              </a:rPr>
              <a:t>.</a:t>
            </a:r>
          </a:p>
          <a:p>
            <a:pPr algn="just">
              <a:spcBef>
                <a:spcPts val="600"/>
              </a:spcBef>
            </a:pPr>
            <a:r>
              <a:rPr lang="en-GB" sz="2000" b="1" i="0" dirty="0">
                <a:effectLst/>
                <a:latin typeface="Calibri" panose="020F0502020204030204" pitchFamily="34" charset="0"/>
                <a:cs typeface="Calibri" panose="020F0502020204030204" pitchFamily="34" charset="0"/>
              </a:rPr>
              <a:t>COMO?</a:t>
            </a:r>
          </a:p>
          <a:p>
            <a:pPr algn="just">
              <a:spcBef>
                <a:spcPts val="600"/>
              </a:spcBef>
            </a:pPr>
            <a:r>
              <a:rPr lang="pt-PT" sz="2000" b="0" i="0" dirty="0">
                <a:effectLst/>
                <a:latin typeface="Calibri" panose="020F0502020204030204" pitchFamily="34" charset="0"/>
                <a:cs typeface="Calibri" panose="020F0502020204030204" pitchFamily="34" charset="0"/>
              </a:rPr>
              <a:t>As comunidades podem atuar de formas fundamentais - já pensou em criar uma horta comunitária?  Trata-se de projetos de colaboração em espaços abertos partilhados em que os participantes partilham a manutenção e os produtos da horta, incluindo frutas e legumes frescos saudáveis e acessíveis. As hortas oferecem benefícios para a saúde física e mental, proporcionando oportunidades de comer frutas e legumes frescos e saudáveis</a:t>
            </a:r>
            <a:r>
              <a:rPr lang="en-GB" sz="2000" b="0" i="0" dirty="0">
                <a:effectLst/>
                <a:latin typeface="Calibri" panose="020F0502020204030204" pitchFamily="34" charset="0"/>
                <a:cs typeface="Calibri" panose="020F0502020204030204" pitchFamily="34" charset="0"/>
              </a:rPr>
              <a:t>.  </a:t>
            </a:r>
            <a:endParaRPr lang="en-US" sz="2000" b="1" dirty="0">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496EDB7B-2157-52B3-FCD2-4F17450862C8}"/>
              </a:ext>
            </a:extLst>
          </p:cNvPr>
          <p:cNvSpPr txBox="1"/>
          <p:nvPr/>
        </p:nvSpPr>
        <p:spPr>
          <a:xfrm>
            <a:off x="1072896" y="408950"/>
            <a:ext cx="10424160" cy="1569660"/>
          </a:xfrm>
          <a:prstGeom prst="rect">
            <a:avLst/>
          </a:prstGeom>
          <a:noFill/>
        </p:spPr>
        <p:txBody>
          <a:bodyPr wrap="square">
            <a:spAutoFit/>
          </a:bodyPr>
          <a:lstStyle/>
          <a:p>
            <a:r>
              <a:rPr lang="pt-PT" sz="3200" b="1" dirty="0">
                <a:solidFill>
                  <a:srgbClr val="EB7339"/>
                </a:solidFill>
                <a:latin typeface="Calibri" panose="020F0502020204030204" pitchFamily="34" charset="0"/>
                <a:cs typeface="Calibri" panose="020F0502020204030204" pitchFamily="34" charset="0"/>
              </a:rPr>
              <a:t>Algumas abordagens-chave que podemos adotar na comunidade - Promover sistemas alimentares saudáveis e sustentáveis</a:t>
            </a:r>
            <a:endParaRPr lang="en-GB" sz="3200" b="1" i="0" dirty="0">
              <a:solidFill>
                <a:srgbClr val="EC7A4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5308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060704" y="1146048"/>
            <a:ext cx="10411968" cy="43281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pt-PT" sz="2200" i="0" dirty="0">
                <a:effectLst/>
                <a:latin typeface="Calibri" panose="020F0502020204030204" pitchFamily="34" charset="0"/>
                <a:ea typeface="Calibri" panose="020F0502020204030204" pitchFamily="34" charset="0"/>
                <a:cs typeface="Calibri" panose="020F0502020204030204" pitchFamily="34" charset="0"/>
              </a:rPr>
              <a:t>Com o problema atual da insegurança alimentar, as hortas comunitárias também oferecem benefícios para a saúde física e mental, proporcionando oportunidades para</a:t>
            </a:r>
          </a:p>
          <a:p>
            <a:pPr marL="342900" indent="-342900">
              <a:buFont typeface="Arial" panose="020B0604020202020204" pitchFamily="34" charset="0"/>
              <a:buChar char="•"/>
            </a:pPr>
            <a:r>
              <a:rPr lang="pt-PT" sz="2200" b="0" i="0" dirty="0">
                <a:effectLst/>
                <a:latin typeface="Calibri" panose="020F0502020204030204" pitchFamily="34" charset="0"/>
                <a:ea typeface="Calibri" panose="020F0502020204030204" pitchFamily="34" charset="0"/>
                <a:cs typeface="Calibri" panose="020F0502020204030204" pitchFamily="34" charset="0"/>
              </a:rPr>
              <a:t>Comer frutas e legumes frescos e saudáveis.</a:t>
            </a:r>
          </a:p>
          <a:p>
            <a:pPr marL="342900" indent="-342900">
              <a:buFont typeface="Arial" panose="020B0604020202020204" pitchFamily="34" charset="0"/>
              <a:buChar char="•"/>
            </a:pPr>
            <a:r>
              <a:rPr lang="pt-PT" sz="2200" b="0" i="0" dirty="0">
                <a:effectLst/>
                <a:latin typeface="Calibri" panose="020F0502020204030204" pitchFamily="34" charset="0"/>
                <a:ea typeface="Calibri" panose="020F0502020204030204" pitchFamily="34" charset="0"/>
                <a:cs typeface="Calibri" panose="020F0502020204030204" pitchFamily="34" charset="0"/>
              </a:rPr>
              <a:t>Praticar atividade física, desenvolver competências e criar espaços verdes.</a:t>
            </a:r>
          </a:p>
          <a:p>
            <a:pPr marL="342900" indent="-342900">
              <a:buFont typeface="Arial" panose="020B0604020202020204" pitchFamily="34" charset="0"/>
              <a:buChar char="•"/>
            </a:pPr>
            <a:r>
              <a:rPr lang="pt-PT" sz="2200" b="0" i="0" dirty="0">
                <a:effectLst/>
                <a:latin typeface="Calibri" panose="020F0502020204030204" pitchFamily="34" charset="0"/>
                <a:ea typeface="Calibri" panose="020F0502020204030204" pitchFamily="34" charset="0"/>
                <a:cs typeface="Calibri" panose="020F0502020204030204" pitchFamily="34" charset="0"/>
              </a:rPr>
              <a:t>Embelezar áreas desocupadas</a:t>
            </a:r>
          </a:p>
          <a:p>
            <a:pPr marL="342900" indent="-342900">
              <a:buFont typeface="Arial" panose="020B0604020202020204" pitchFamily="34" charset="0"/>
              <a:buChar char="•"/>
            </a:pPr>
            <a:r>
              <a:rPr lang="pt-PT" sz="2200" b="0" i="0" dirty="0">
                <a:effectLst/>
                <a:latin typeface="Calibri" panose="020F0502020204030204" pitchFamily="34" charset="0"/>
                <a:ea typeface="Calibri" panose="020F0502020204030204" pitchFamily="34" charset="0"/>
                <a:cs typeface="Calibri" panose="020F0502020204030204" pitchFamily="34" charset="0"/>
              </a:rPr>
              <a:t>Revitalizar comunidades em zonas industriais.</a:t>
            </a:r>
          </a:p>
          <a:p>
            <a:pPr marL="342900" indent="-342900">
              <a:buFont typeface="Arial" panose="020B0604020202020204" pitchFamily="34" charset="0"/>
              <a:buChar char="•"/>
            </a:pPr>
            <a:r>
              <a:rPr lang="pt-PT" sz="2200" b="0" i="0" dirty="0">
                <a:effectLst/>
                <a:latin typeface="Calibri" panose="020F0502020204030204" pitchFamily="34" charset="0"/>
                <a:ea typeface="Calibri" panose="020F0502020204030204" pitchFamily="34" charset="0"/>
                <a:cs typeface="Calibri" panose="020F0502020204030204" pitchFamily="34" charset="0"/>
              </a:rPr>
              <a:t>Reavivar e embelezar parques públicos.</a:t>
            </a:r>
          </a:p>
          <a:p>
            <a:pPr marL="342900" indent="-342900">
              <a:buFont typeface="Arial" panose="020B0604020202020204" pitchFamily="34" charset="0"/>
              <a:buChar char="•"/>
            </a:pPr>
            <a:r>
              <a:rPr lang="pt-PT" sz="2200" b="0" i="0" dirty="0">
                <a:effectLst/>
                <a:latin typeface="Calibri" panose="020F0502020204030204" pitchFamily="34" charset="0"/>
                <a:ea typeface="Calibri" panose="020F0502020204030204" pitchFamily="34" charset="0"/>
                <a:cs typeface="Calibri" panose="020F0502020204030204" pitchFamily="34" charset="0"/>
              </a:rPr>
              <a:t>Criar telhados verdes.</a:t>
            </a:r>
          </a:p>
          <a:p>
            <a:pPr marL="342900" indent="-342900">
              <a:buFont typeface="Arial" panose="020B0604020202020204" pitchFamily="34" charset="0"/>
              <a:buChar char="•"/>
            </a:pPr>
            <a:r>
              <a:rPr lang="pt-PT" sz="2200" b="0" i="0" dirty="0">
                <a:effectLst/>
                <a:latin typeface="Calibri" panose="020F0502020204030204" pitchFamily="34" charset="0"/>
                <a:ea typeface="Calibri" panose="020F0502020204030204" pitchFamily="34" charset="0"/>
                <a:cs typeface="Calibri" panose="020F0502020204030204" pitchFamily="34" charset="0"/>
              </a:rPr>
              <a:t>Diminuir a violência em alguns bairros e melhorar o bem-estar social através do reforço das ligações sociais.</a:t>
            </a:r>
          </a:p>
          <a:p>
            <a:pPr marL="342900" indent="-342900">
              <a:spcBef>
                <a:spcPts val="600"/>
              </a:spcBef>
              <a:buFont typeface="Arial" panose="020B0604020202020204" pitchFamily="34" charset="0"/>
              <a:buChar char="•"/>
            </a:pPr>
            <a:endParaRPr lang="pt-PT" sz="2200" b="0" i="0" dirty="0">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en-GB" sz="2200" dirty="0">
                <a:solidFill>
                  <a:srgbClr val="354F92"/>
                </a:solidFill>
                <a:latin typeface="Calibri" panose="020F0502020204030204" pitchFamily="34" charset="0"/>
                <a:ea typeface="Calibri" panose="020F0502020204030204" pitchFamily="34" charset="0"/>
                <a:cs typeface="Calibri" panose="020F0502020204030204" pitchFamily="34" charset="0"/>
              </a:rPr>
              <a:t>AGIR – PROPOSTAS DE LEITURA</a:t>
            </a:r>
          </a:p>
        </p:txBody>
      </p:sp>
      <p:sp>
        <p:nvSpPr>
          <p:cNvPr id="3" name="CuadroTexto 2">
            <a:extLst>
              <a:ext uri="{FF2B5EF4-FFF2-40B4-BE49-F238E27FC236}">
                <a16:creationId xmlns:a16="http://schemas.microsoft.com/office/drawing/2014/main" id="{F3A85844-0909-6928-71AE-5D4741FD7959}"/>
              </a:ext>
            </a:extLst>
          </p:cNvPr>
          <p:cNvSpPr txBox="1"/>
          <p:nvPr/>
        </p:nvSpPr>
        <p:spPr>
          <a:xfrm>
            <a:off x="1060704" y="297216"/>
            <a:ext cx="9753600" cy="584775"/>
          </a:xfrm>
          <a:prstGeom prst="rect">
            <a:avLst/>
          </a:prstGeom>
          <a:noFill/>
        </p:spPr>
        <p:txBody>
          <a:bodyPr wrap="square">
            <a:spAutoFit/>
          </a:bodyPr>
          <a:lstStyle/>
          <a:p>
            <a:pPr>
              <a:spcBef>
                <a:spcPts val="600"/>
              </a:spcBef>
            </a:pPr>
            <a:r>
              <a:rPr lang="pt-PT" sz="3200" b="1" i="0" strike="noStrike"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Promover sistemas alimentares saudáveis e sustentáveis</a:t>
            </a:r>
            <a:endParaRPr lang="pt-PT" sz="3200" dirty="0">
              <a:latin typeface="Calibri" panose="020F0502020204030204" pitchFamily="34" charset="0"/>
              <a:ea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A0E7B851-E8E3-9337-19F7-EDDA048D43F1}"/>
              </a:ext>
            </a:extLst>
          </p:cNvPr>
          <p:cNvSpPr txBox="1"/>
          <p:nvPr/>
        </p:nvSpPr>
        <p:spPr>
          <a:xfrm>
            <a:off x="2471928" y="6116004"/>
            <a:ext cx="6096000" cy="307777"/>
          </a:xfrm>
          <a:prstGeom prst="rect">
            <a:avLst/>
          </a:prstGeom>
          <a:noFill/>
        </p:spPr>
        <p:txBody>
          <a:bodyPr wrap="square">
            <a:spAutoFit/>
          </a:bodyPr>
          <a:lstStyle/>
          <a:p>
            <a:pPr>
              <a:spcBef>
                <a:spcPts val="600"/>
              </a:spcBef>
            </a:pPr>
            <a:r>
              <a:rPr lang="en-GB"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Starting a Community Garden (growveg.co.uk)</a:t>
            </a:r>
            <a:r>
              <a:rPr lang="en-GB" dirty="0">
                <a:latin typeface="Calibri" panose="020F0502020204030204" pitchFamily="34" charset="0"/>
                <a:ea typeface="Calibri" panose="020F0502020204030204" pitchFamily="34" charset="0"/>
                <a:cs typeface="Calibri" panose="020F0502020204030204" pitchFamily="34" charset="0"/>
              </a:rPr>
              <a:t>   </a:t>
            </a:r>
          </a:p>
        </p:txBody>
      </p:sp>
      <p:sp>
        <p:nvSpPr>
          <p:cNvPr id="7" name="CuadroTexto 6">
            <a:extLst>
              <a:ext uri="{FF2B5EF4-FFF2-40B4-BE49-F238E27FC236}">
                <a16:creationId xmlns:a16="http://schemas.microsoft.com/office/drawing/2014/main" id="{4B03BC6A-C6A6-035F-A419-F10BBF18A3B7}"/>
              </a:ext>
            </a:extLst>
          </p:cNvPr>
          <p:cNvSpPr txBox="1"/>
          <p:nvPr/>
        </p:nvSpPr>
        <p:spPr>
          <a:xfrm>
            <a:off x="2471928" y="5450342"/>
            <a:ext cx="8342376" cy="523220"/>
          </a:xfrm>
          <a:prstGeom prst="rect">
            <a:avLst/>
          </a:prstGeom>
          <a:noFill/>
        </p:spPr>
        <p:txBody>
          <a:bodyPr wrap="square">
            <a:spAutoFit/>
          </a:bodyPr>
          <a:lstStyle/>
          <a:p>
            <a:pPr>
              <a:spcBef>
                <a:spcPts val="600"/>
              </a:spcBef>
            </a:pPr>
            <a:r>
              <a:rPr lang="pt-PT" sz="1400" dirty="0">
                <a:latin typeface="Calibri" panose="020F0502020204030204" pitchFamily="34" charset="0"/>
                <a:ea typeface="Calibri" panose="020F0502020204030204" pitchFamily="34" charset="0"/>
                <a:cs typeface="Calibri" panose="020F0502020204030204" pitchFamily="34" charset="0"/>
              </a:rPr>
              <a:t>Os 7 passos essenciais para criar uma horta comunitária </a:t>
            </a:r>
            <a:r>
              <a:rPr lang="en-GB" sz="1400"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How to Start a Community Vegetable Garden - Food Gardening Network (mequoda.com)</a:t>
            </a:r>
            <a:r>
              <a:rPr lang="en-GB" sz="1400" dirty="0">
                <a:latin typeface="Calibri" panose="020F0502020204030204" pitchFamily="34" charset="0"/>
                <a:ea typeface="Calibri" panose="020F0502020204030204" pitchFamily="34" charset="0"/>
                <a:cs typeface="Calibri" panose="020F0502020204030204" pitchFamily="34" charset="0"/>
              </a:rPr>
              <a:t> </a:t>
            </a:r>
          </a:p>
        </p:txBody>
      </p:sp>
      <p:pic>
        <p:nvPicPr>
          <p:cNvPr id="9" name="Gráfico 8" descr="Flecha: curva ligera con relleno sólido">
            <a:extLst>
              <a:ext uri="{FF2B5EF4-FFF2-40B4-BE49-F238E27FC236}">
                <a16:creationId xmlns:a16="http://schemas.microsoft.com/office/drawing/2014/main" id="{D9FB1E30-EA9C-D303-2C9F-23B19103B0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767448" y="5256956"/>
            <a:ext cx="689631" cy="689631"/>
          </a:xfrm>
          <a:prstGeom prst="rect">
            <a:avLst/>
          </a:prstGeom>
          <a:effectLst>
            <a:outerShdw blurRad="50800" dist="38100" dir="5400000" algn="t" rotWithShape="0">
              <a:prstClr val="black">
                <a:alpha val="40000"/>
              </a:prstClr>
            </a:outerShdw>
          </a:effectLst>
        </p:spPr>
      </p:pic>
      <p:pic>
        <p:nvPicPr>
          <p:cNvPr id="10" name="Gráfico 9" descr="Flecha: curva ligera con relleno sólido">
            <a:extLst>
              <a:ext uri="{FF2B5EF4-FFF2-40B4-BE49-F238E27FC236}">
                <a16:creationId xmlns:a16="http://schemas.microsoft.com/office/drawing/2014/main" id="{3722BE05-001D-2096-7C7A-CF4F01EFF6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767450" y="581488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38568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a16="http://schemas.microsoft.com/office/drawing/2014/main" id="{1857E9D4-B85E-AEDC-1827-0BB025B2B2A8}"/>
              </a:ext>
            </a:extLst>
          </p:cNvPr>
          <p:cNvSpPr txBox="1">
            <a:spLocks/>
          </p:cNvSpPr>
          <p:nvPr/>
        </p:nvSpPr>
        <p:spPr>
          <a:xfrm>
            <a:off x="840207" y="499798"/>
            <a:ext cx="10254513"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ea typeface="Calibri" panose="020F0502020204030204" pitchFamily="34" charset="0"/>
                <a:cs typeface="Calibri" panose="020F0502020204030204" pitchFamily="34" charset="0"/>
              </a:rPr>
              <a:t>Hortas</a:t>
            </a:r>
            <a:r>
              <a:rPr lang="en-US" sz="3200" b="1" dirty="0">
                <a:solidFill>
                  <a:srgbClr val="EB7339"/>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ea typeface="Calibri" panose="020F0502020204030204" pitchFamily="34" charset="0"/>
                <a:cs typeface="Calibri" panose="020F0502020204030204" pitchFamily="34" charset="0"/>
              </a:rPr>
              <a:t>comunitárias</a:t>
            </a:r>
            <a:r>
              <a:rPr lang="en-US" sz="3200" b="1" dirty="0">
                <a:solidFill>
                  <a:srgbClr val="EB7339"/>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ea typeface="Calibri" panose="020F0502020204030204" pitchFamily="34" charset="0"/>
                <a:cs typeface="Calibri" panose="020F0502020204030204" pitchFamily="34" charset="0"/>
              </a:rPr>
              <a:t>na</a:t>
            </a:r>
            <a:r>
              <a:rPr lang="en-US" sz="3200" b="1" dirty="0">
                <a:solidFill>
                  <a:srgbClr val="EB7339"/>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ea typeface="Calibri" panose="020F0502020204030204" pitchFamily="34" charset="0"/>
                <a:cs typeface="Calibri" panose="020F0502020204030204" pitchFamily="34" charset="0"/>
              </a:rPr>
              <a:t>Irlanda</a:t>
            </a:r>
            <a:endParaRPr lang="en-GB"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888DC54-36E9-F0F0-6857-52CE993314E0}"/>
              </a:ext>
            </a:extLst>
          </p:cNvPr>
          <p:cNvPicPr>
            <a:picLocks noChangeAspect="1"/>
          </p:cNvPicPr>
          <p:nvPr/>
        </p:nvPicPr>
        <p:blipFill>
          <a:blip r:embed="rId3"/>
          <a:stretch>
            <a:fillRect/>
          </a:stretch>
        </p:blipFill>
        <p:spPr>
          <a:xfrm>
            <a:off x="4175239" y="1382786"/>
            <a:ext cx="7176554" cy="357561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A81547BB-6DF2-2F48-5538-A71C635ACDCB}"/>
              </a:ext>
            </a:extLst>
          </p:cNvPr>
          <p:cNvSpPr txBox="1"/>
          <p:nvPr/>
        </p:nvSpPr>
        <p:spPr>
          <a:xfrm>
            <a:off x="5562897" y="5264973"/>
            <a:ext cx="5788896" cy="307777"/>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hlinkClick r:id="rId4"/>
              </a:rPr>
              <a:t>Community Gardens in Ireland - We're Looking for You (cgireland.org)</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6" name="CuadroTexto 5">
            <a:extLst>
              <a:ext uri="{FF2B5EF4-FFF2-40B4-BE49-F238E27FC236}">
                <a16:creationId xmlns:a16="http://schemas.microsoft.com/office/drawing/2014/main" id="{BF0A1E6B-8F04-8597-EA46-F6EDF3AB57F3}"/>
              </a:ext>
            </a:extLst>
          </p:cNvPr>
          <p:cNvSpPr txBox="1"/>
          <p:nvPr/>
        </p:nvSpPr>
        <p:spPr>
          <a:xfrm>
            <a:off x="840207" y="1285250"/>
            <a:ext cx="2927121" cy="4154984"/>
          </a:xfrm>
          <a:prstGeom prst="rect">
            <a:avLst/>
          </a:prstGeom>
          <a:noFill/>
        </p:spPr>
        <p:txBody>
          <a:bodyPr wrap="square">
            <a:spAutoFit/>
          </a:bodyPr>
          <a:lstStyle/>
          <a:p>
            <a:r>
              <a:rPr lang="pt-PT" sz="2200" dirty="0">
                <a:latin typeface="Calibri" panose="020F0502020204030204" pitchFamily="34" charset="0"/>
                <a:ea typeface="Calibri" panose="020F0502020204030204" pitchFamily="34" charset="0"/>
                <a:cs typeface="Calibri" panose="020F0502020204030204" pitchFamily="34" charset="0"/>
              </a:rPr>
              <a:t>O seu objetivo é apoiar e promover hortas comunitárias na Irlanda e na Irlanda do Norte e estão a crescer cada vez mais. Pretendem que todas as comunidades tenham acesso a uma área para cultivar os seus próprios alimentos a nível local. #LetsGetGrowing</a:t>
            </a:r>
            <a:endParaRPr lang="en-US" sz="2200" b="1" dirty="0">
              <a:latin typeface="Calibri" panose="020F0502020204030204" pitchFamily="34" charset="0"/>
              <a:ea typeface="Calibri" panose="020F0502020204030204" pitchFamily="34" charset="0"/>
              <a:cs typeface="Calibri" panose="020F0502020204030204" pitchFamily="34" charset="0"/>
            </a:endParaRPr>
          </a:p>
        </p:txBody>
      </p:sp>
      <p:pic>
        <p:nvPicPr>
          <p:cNvPr id="7" name="Gráfico 6" descr="Flecha: curva ligera con relleno sólido">
            <a:extLst>
              <a:ext uri="{FF2B5EF4-FFF2-40B4-BE49-F238E27FC236}">
                <a16:creationId xmlns:a16="http://schemas.microsoft.com/office/drawing/2014/main" id="{CF12D54D-48D0-AA5D-D053-5DAE4494BE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4961753" y="5020112"/>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199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4" name="Picture 3">
            <a:extLst>
              <a:ext uri="{FF2B5EF4-FFF2-40B4-BE49-F238E27FC236}">
                <a16:creationId xmlns:a16="http://schemas.microsoft.com/office/drawing/2014/main" id="{B31FF733-EDA5-8A98-9E9B-7F81CD7F96A4}"/>
              </a:ext>
            </a:extLst>
          </p:cNvPr>
          <p:cNvPicPr>
            <a:picLocks noChangeAspect="1"/>
          </p:cNvPicPr>
          <p:nvPr/>
        </p:nvPicPr>
        <p:blipFill>
          <a:blip r:embed="rId3"/>
          <a:stretch>
            <a:fillRect/>
          </a:stretch>
        </p:blipFill>
        <p:spPr>
          <a:xfrm>
            <a:off x="6409776" y="2352873"/>
            <a:ext cx="4684944" cy="3973923"/>
          </a:xfrm>
          <a:prstGeom prst="rect">
            <a:avLst/>
          </a:prstGeom>
        </p:spPr>
      </p:pic>
      <p:sp>
        <p:nvSpPr>
          <p:cNvPr id="9" name="TextBox 8">
            <a:extLst>
              <a:ext uri="{FF2B5EF4-FFF2-40B4-BE49-F238E27FC236}">
                <a16:creationId xmlns:a16="http://schemas.microsoft.com/office/drawing/2014/main" id="{0C1370C8-61EF-1376-7D93-537639D8906E}"/>
              </a:ext>
            </a:extLst>
          </p:cNvPr>
          <p:cNvSpPr txBox="1"/>
          <p:nvPr/>
        </p:nvSpPr>
        <p:spPr>
          <a:xfrm>
            <a:off x="840207" y="1198502"/>
            <a:ext cx="4684944" cy="4832092"/>
          </a:xfrm>
          <a:prstGeom prst="rect">
            <a:avLst/>
          </a:prstGeom>
          <a:noFill/>
        </p:spPr>
        <p:txBody>
          <a:bodyPr wrap="square">
            <a:spAutoFit/>
          </a:bodyPr>
          <a:lstStyle/>
          <a:p>
            <a:r>
              <a:rPr lang="en-GB" sz="2200" dirty="0">
                <a:latin typeface="Calibri" panose="020F0502020204030204" pitchFamily="34" charset="0"/>
                <a:cs typeface="Calibri" panose="020F0502020204030204" pitchFamily="34" charset="0"/>
              </a:rPr>
              <a:t>As </a:t>
            </a:r>
            <a:r>
              <a:rPr lang="en-GB" sz="2200" dirty="0" err="1">
                <a:latin typeface="Calibri" panose="020F0502020204030204" pitchFamily="34" charset="0"/>
                <a:cs typeface="Calibri" panose="020F0502020204030204" pitchFamily="34" charset="0"/>
              </a:rPr>
              <a:t>páginas</a:t>
            </a:r>
            <a:r>
              <a:rPr lang="en-GB" sz="2200" dirty="0">
                <a:latin typeface="Calibri" panose="020F0502020204030204" pitchFamily="34" charset="0"/>
                <a:cs typeface="Calibri" panose="020F0502020204030204" pitchFamily="34" charset="0"/>
              </a:rPr>
              <a:t> da </a:t>
            </a:r>
            <a:r>
              <a:rPr lang="en-GB" sz="2200" i="1" dirty="0">
                <a:latin typeface="Calibri" panose="020F0502020204030204" pitchFamily="34" charset="0"/>
                <a:cs typeface="Calibri" panose="020F0502020204030204" pitchFamily="34" charset="0"/>
              </a:rPr>
              <a:t>Community Gardens in Ireland</a:t>
            </a:r>
            <a:r>
              <a:rPr lang="en-GB" sz="2200" b="0" i="0" dirty="0">
                <a:effectLst/>
                <a:latin typeface="Calibri" panose="020F0502020204030204" pitchFamily="34" charset="0"/>
                <a:cs typeface="Calibri" panose="020F0502020204030204" pitchFamily="34" charset="0"/>
              </a:rPr>
              <a:t> no </a:t>
            </a:r>
            <a:r>
              <a:rPr lang="en-GB" sz="2200" b="0" i="0" u="none" strike="noStrike" dirty="0">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Facebook Group</a:t>
            </a:r>
            <a:r>
              <a:rPr lang="en-GB" sz="2200" b="0" i="0" dirty="0">
                <a:effectLst/>
                <a:latin typeface="Calibri" panose="020F0502020204030204" pitchFamily="34" charset="0"/>
                <a:cs typeface="Calibri" panose="020F0502020204030204" pitchFamily="34" charset="0"/>
              </a:rPr>
              <a:t>, </a:t>
            </a:r>
            <a:r>
              <a:rPr lang="en-GB" sz="2200" b="0" i="0" u="none" strike="noStrike" dirty="0">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Facebook page</a:t>
            </a:r>
            <a:r>
              <a:rPr lang="en-GB" sz="2200" b="0" i="0" dirty="0">
                <a:effectLst/>
                <a:latin typeface="Calibri" panose="020F0502020204030204" pitchFamily="34" charset="0"/>
                <a:cs typeface="Calibri" panose="020F0502020204030204" pitchFamily="34" charset="0"/>
              </a:rPr>
              <a:t> e </a:t>
            </a:r>
            <a:r>
              <a:rPr lang="en-GB" sz="2200" b="0" i="0" u="none" strike="noStrike" dirty="0">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twitter</a:t>
            </a:r>
            <a:r>
              <a:rPr lang="en-GB" sz="2200" b="0" i="0" dirty="0">
                <a:effectLst/>
                <a:latin typeface="Calibri" panose="020F0502020204030204" pitchFamily="34" charset="0"/>
                <a:cs typeface="Calibri" panose="020F0502020204030204" pitchFamily="34" charset="0"/>
              </a:rPr>
              <a:t> </a:t>
            </a:r>
            <a:r>
              <a:rPr lang="pt-PT" sz="2200" dirty="0">
                <a:latin typeface="Calibri" panose="020F0502020204030204" pitchFamily="34" charset="0"/>
                <a:cs typeface="Calibri" panose="020F0502020204030204" pitchFamily="34" charset="0"/>
              </a:rPr>
              <a:t>proporcionam uma ligação virtual para os hortelãos comunitários, fornecendo apoio e promoção, partilhando recursos, aprendendo e trocando ideias. Também partilham histórias de membros no seu </a:t>
            </a:r>
            <a:r>
              <a:rPr lang="en-GB" sz="2200" b="0" i="0" u="none" strike="noStrike" dirty="0">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blog</a:t>
            </a:r>
            <a:r>
              <a:rPr lang="en-GB" sz="2200" b="0" i="0" dirty="0">
                <a:effectLst/>
                <a:latin typeface="Calibri" panose="020F0502020204030204" pitchFamily="34" charset="0"/>
                <a:cs typeface="Calibri" panose="020F0502020204030204" pitchFamily="34" charset="0"/>
              </a:rPr>
              <a:t>.</a:t>
            </a:r>
          </a:p>
          <a:p>
            <a:endParaRPr lang="en-GB" sz="2200" b="0" i="0" dirty="0">
              <a:effectLst/>
              <a:latin typeface="Calibri" panose="020F0502020204030204" pitchFamily="34" charset="0"/>
              <a:cs typeface="Calibri" panose="020F0502020204030204" pitchFamily="34" charset="0"/>
            </a:endParaRPr>
          </a:p>
          <a:p>
            <a:r>
              <a:rPr lang="pt-PT" sz="2200" b="0" i="0" dirty="0">
                <a:effectLst/>
                <a:latin typeface="Calibri" panose="020F0502020204030204" pitchFamily="34" charset="0"/>
                <a:cs typeface="Calibri" panose="020F0502020204030204" pitchFamily="34" charset="0"/>
              </a:rPr>
              <a:t>A </a:t>
            </a:r>
            <a:r>
              <a:rPr lang="pt-PT" sz="2200" b="0" i="1" dirty="0">
                <a:effectLst/>
                <a:latin typeface="Calibri" panose="020F0502020204030204" pitchFamily="34" charset="0"/>
                <a:cs typeface="Calibri" panose="020F0502020204030204" pitchFamily="34" charset="0"/>
              </a:rPr>
              <a:t>CG </a:t>
            </a:r>
            <a:r>
              <a:rPr lang="pt-PT" sz="2200" b="0" i="1" dirty="0" err="1">
                <a:effectLst/>
                <a:latin typeface="Calibri" panose="020F0502020204030204" pitchFamily="34" charset="0"/>
                <a:cs typeface="Calibri" panose="020F0502020204030204" pitchFamily="34" charset="0"/>
              </a:rPr>
              <a:t>Ireland</a:t>
            </a:r>
            <a:r>
              <a:rPr lang="pt-PT" sz="2200" b="0" i="1" dirty="0">
                <a:effectLst/>
                <a:latin typeface="Calibri" panose="020F0502020204030204" pitchFamily="34" charset="0"/>
                <a:cs typeface="Calibri" panose="020F0502020204030204" pitchFamily="34" charset="0"/>
              </a:rPr>
              <a:t> </a:t>
            </a:r>
            <a:r>
              <a:rPr lang="pt-PT" sz="2200" b="0" i="0" dirty="0">
                <a:effectLst/>
                <a:latin typeface="Calibri" panose="020F0502020204030204" pitchFamily="34" charset="0"/>
                <a:cs typeface="Calibri" panose="020F0502020204030204" pitchFamily="34" charset="0"/>
              </a:rPr>
              <a:t>funciona numa base voluntária e é atualmente um recurso gratuito para os horticultores comunitários de todo o mundo</a:t>
            </a:r>
            <a:endParaRPr lang="en-IE" sz="22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2AD247B-823C-1885-82C6-08FBDBB77E56}"/>
              </a:ext>
            </a:extLst>
          </p:cNvPr>
          <p:cNvSpPr txBox="1"/>
          <p:nvPr/>
        </p:nvSpPr>
        <p:spPr>
          <a:xfrm>
            <a:off x="6666850" y="890422"/>
            <a:ext cx="4684943" cy="1323439"/>
          </a:xfrm>
          <a:prstGeom prst="rect">
            <a:avLst/>
          </a:prstGeom>
          <a:noFill/>
        </p:spPr>
        <p:txBody>
          <a:bodyPr wrap="square">
            <a:spAutoFit/>
          </a:bodyPr>
          <a:lstStyle/>
          <a:p>
            <a:r>
              <a:rPr lang="pt-PT" sz="2000" i="0" dirty="0">
                <a:effectLst/>
                <a:latin typeface="Calibri" panose="020F0502020204030204" pitchFamily="34" charset="0"/>
                <a:cs typeface="Calibri" panose="020F0502020204030204" pitchFamily="34" charset="0"/>
              </a:rPr>
              <a:t>Consulte a sua fantástica cartografia de </a:t>
            </a:r>
            <a:r>
              <a:rPr lang="pt-PT" sz="2000" i="0" dirty="0" err="1">
                <a:effectLst/>
                <a:latin typeface="Calibri" panose="020F0502020204030204" pitchFamily="34" charset="0"/>
                <a:cs typeface="Calibri" panose="020F0502020204030204" pitchFamily="34" charset="0"/>
              </a:rPr>
              <a:t>projectos</a:t>
            </a:r>
            <a:r>
              <a:rPr lang="pt-PT" sz="2000" i="0" dirty="0">
                <a:effectLst/>
                <a:latin typeface="Calibri" panose="020F0502020204030204" pitchFamily="34" charset="0"/>
                <a:cs typeface="Calibri" panose="020F0502020204030204" pitchFamily="34" charset="0"/>
              </a:rPr>
              <a:t> sociais de hortas comunitárias em</a:t>
            </a:r>
            <a:r>
              <a:rPr lang="pt-PT" sz="2000" i="0" dirty="0">
                <a:solidFill>
                  <a:srgbClr val="EC7A42"/>
                </a:solidFill>
                <a:effectLst/>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hlinkClick r:id="rId8"/>
              </a:rPr>
              <a:t>Community Gardens in Ireland - We're Looking for You (cgireland.org)</a:t>
            </a:r>
            <a:r>
              <a:rPr lang="en-IE" sz="2000" i="0" dirty="0">
                <a:solidFill>
                  <a:srgbClr val="EC7A42"/>
                </a:solidFill>
                <a:effectLst/>
                <a:latin typeface="Calibri" panose="020F0502020204030204" pitchFamily="34" charset="0"/>
                <a:cs typeface="Calibri" panose="020F0502020204030204" pitchFamily="34" charset="0"/>
              </a:rPr>
              <a:t> </a:t>
            </a:r>
            <a:endParaRPr lang="en-IE" sz="2000" dirty="0">
              <a:solidFill>
                <a:srgbClr val="EC7A42"/>
              </a:solidFill>
              <a:latin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E2EAA79D-086E-0BF4-9283-52A45487592D}"/>
              </a:ext>
            </a:extLst>
          </p:cNvPr>
          <p:cNvSpPr txBox="1">
            <a:spLocks/>
          </p:cNvSpPr>
          <p:nvPr/>
        </p:nvSpPr>
        <p:spPr>
          <a:xfrm>
            <a:off x="840207" y="499798"/>
            <a:ext cx="10254513"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Hortas</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comunitárias</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na</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Irlanda</a:t>
            </a:r>
            <a:endParaRPr lang="en-GB" sz="3200" dirty="0">
              <a:latin typeface="Calibri" panose="020F0502020204030204" pitchFamily="34" charset="0"/>
              <a:cs typeface="Calibri" panose="020F0502020204030204" pitchFamily="34" charset="0"/>
            </a:endParaRPr>
          </a:p>
        </p:txBody>
      </p:sp>
      <p:pic>
        <p:nvPicPr>
          <p:cNvPr id="3" name="Gráfico 2" descr="Flecha: curva ligera con relleno sólido">
            <a:extLst>
              <a:ext uri="{FF2B5EF4-FFF2-40B4-BE49-F238E27FC236}">
                <a16:creationId xmlns:a16="http://schemas.microsoft.com/office/drawing/2014/main" id="{12837331-05CC-CB46-ADED-F934B75312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88563">
            <a:off x="6029173" y="160153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1410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a16="http://schemas.microsoft.com/office/drawing/2014/main" id="{1857E9D4-B85E-AEDC-1827-0BB025B2B2A8}"/>
              </a:ext>
            </a:extLst>
          </p:cNvPr>
          <p:cNvSpPr txBox="1">
            <a:spLocks/>
          </p:cNvSpPr>
          <p:nvPr/>
        </p:nvSpPr>
        <p:spPr>
          <a:xfrm>
            <a:off x="689272" y="449001"/>
            <a:ext cx="9027751"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rgbClr val="EB7339"/>
                </a:solidFill>
                <a:latin typeface="Calibri" panose="020F0502020204030204" pitchFamily="34" charset="0"/>
                <a:cs typeface="Calibri" panose="020F0502020204030204" pitchFamily="34" charset="0"/>
              </a:rPr>
              <a:t>MUD ISLAND COMMUNITY GARDEN, </a:t>
            </a:r>
            <a:r>
              <a:rPr lang="en-US" sz="3200" b="1" dirty="0" err="1">
                <a:solidFill>
                  <a:srgbClr val="EB7339"/>
                </a:solidFill>
                <a:latin typeface="Calibri" panose="020F0502020204030204" pitchFamily="34" charset="0"/>
                <a:cs typeface="Calibri" panose="020F0502020204030204" pitchFamily="34" charset="0"/>
              </a:rPr>
              <a:t>na</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Irlanda</a:t>
            </a:r>
            <a:endParaRPr lang="en-GB" sz="3200" dirty="0">
              <a:latin typeface="Calibri" panose="020F0502020204030204" pitchFamily="34" charset="0"/>
              <a:cs typeface="Calibri" panose="020F0502020204030204" pitchFamily="34" charset="0"/>
            </a:endParaRPr>
          </a:p>
          <a:p>
            <a:endParaRPr lang="en-GB" sz="1600" dirty="0">
              <a:solidFill>
                <a:srgbClr val="EC7A42"/>
              </a:solidFill>
              <a:latin typeface="Calibri" panose="020F0502020204030204" pitchFamily="34" charset="0"/>
              <a:cs typeface="Calibri" panose="020F0502020204030204" pitchFamily="34" charset="0"/>
            </a:endParaRPr>
          </a:p>
          <a:p>
            <a:endParaRPr lang="en-GB" sz="1600" dirty="0">
              <a:solidFill>
                <a:srgbClr val="EC7A42"/>
              </a:solidFill>
              <a:latin typeface="Calibri" panose="020F0502020204030204" pitchFamily="34" charset="0"/>
              <a:cs typeface="Calibri" panose="020F0502020204030204" pitchFamily="34" charset="0"/>
            </a:endParaRPr>
          </a:p>
          <a:p>
            <a:endParaRPr lang="en-GB" sz="1600" dirty="0">
              <a:solidFill>
                <a:srgbClr val="EC7A42"/>
              </a:solidFill>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F8DC63E-5412-C01F-5889-61F994FE0A41}"/>
              </a:ext>
            </a:extLst>
          </p:cNvPr>
          <p:cNvPicPr>
            <a:picLocks noChangeAspect="1"/>
          </p:cNvPicPr>
          <p:nvPr/>
        </p:nvPicPr>
        <p:blipFill>
          <a:blip r:embed="rId3"/>
          <a:stretch>
            <a:fillRect/>
          </a:stretch>
        </p:blipFill>
        <p:spPr>
          <a:xfrm>
            <a:off x="4986528" y="3581357"/>
            <a:ext cx="6516200" cy="2503290"/>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03BC8077-1E65-B0ED-1111-C3D48C96829D}"/>
              </a:ext>
            </a:extLst>
          </p:cNvPr>
          <p:cNvSpPr txBox="1"/>
          <p:nvPr/>
        </p:nvSpPr>
        <p:spPr>
          <a:xfrm>
            <a:off x="743712" y="1147705"/>
            <a:ext cx="10759016" cy="2554545"/>
          </a:xfrm>
          <a:prstGeom prst="rect">
            <a:avLst/>
          </a:prstGeom>
          <a:noFill/>
        </p:spPr>
        <p:txBody>
          <a:bodyPr wrap="square">
            <a:spAutoFit/>
          </a:bodyPr>
          <a:lstStyle/>
          <a:p>
            <a:pPr algn="just"/>
            <a:r>
              <a:rPr lang="pt-PT" sz="2000" b="0" i="0" dirty="0">
                <a:effectLst/>
                <a:latin typeface="Calibri" panose="020F0502020204030204" pitchFamily="34" charset="0"/>
                <a:cs typeface="Calibri" panose="020F0502020204030204" pitchFamily="34" charset="0"/>
              </a:rPr>
              <a:t>A </a:t>
            </a:r>
            <a:r>
              <a:rPr lang="pt-PT" sz="2000" b="0" i="0" dirty="0" err="1">
                <a:effectLst/>
                <a:latin typeface="Calibri" panose="020F0502020204030204" pitchFamily="34" charset="0"/>
                <a:cs typeface="Calibri" panose="020F0502020204030204" pitchFamily="34" charset="0"/>
              </a:rPr>
              <a:t>Mud</a:t>
            </a:r>
            <a:r>
              <a:rPr lang="pt-PT" sz="2000" b="0" i="0" dirty="0">
                <a:effectLst/>
                <a:latin typeface="Calibri" panose="020F0502020204030204" pitchFamily="34" charset="0"/>
                <a:cs typeface="Calibri" panose="020F0502020204030204" pitchFamily="34" charset="0"/>
              </a:rPr>
              <a:t> Island é uma horta comunitária situada na zona nordeste da cidade de Dublin. Foi criada num local abandonado, propriedade da Câmara Municipal de Dublin.  O local estava coberto de vegetação, era utilizado como lixeira ilegal e custava milhares de euros por ano à Câmara para o limpar. Após uma campanha de dois anos levada a cabo pelos residentes locais, o Conselho concedeu uma licença à </a:t>
            </a:r>
            <a:r>
              <a:rPr lang="pt-PT" sz="2000" b="0" i="0" dirty="0" err="1">
                <a:effectLst/>
                <a:latin typeface="Calibri" panose="020F0502020204030204" pitchFamily="34" charset="0"/>
                <a:cs typeface="Calibri" panose="020F0502020204030204" pitchFamily="34" charset="0"/>
              </a:rPr>
              <a:t>Mud</a:t>
            </a:r>
            <a:r>
              <a:rPr lang="pt-PT" sz="2000" b="0" i="0" dirty="0">
                <a:effectLst/>
                <a:latin typeface="Calibri" panose="020F0502020204030204" pitchFamily="34" charset="0"/>
                <a:cs typeface="Calibri" panose="020F0502020204030204" pitchFamily="34" charset="0"/>
              </a:rPr>
              <a:t> Island em Outubro de 2011, que é renovada anualmente. </a:t>
            </a:r>
          </a:p>
          <a:p>
            <a:pPr algn="just"/>
            <a:r>
              <a:rPr lang="pt-PT" sz="2000" b="0" i="0" dirty="0">
                <a:effectLst/>
                <a:latin typeface="Calibri" panose="020F0502020204030204" pitchFamily="34" charset="0"/>
                <a:cs typeface="Calibri" panose="020F0502020204030204" pitchFamily="34" charset="0"/>
              </a:rPr>
              <a:t>Ao contrário das hortas em parcelas, todos partilham o planeamento, a sementeira e a colheita. Se nunca tiver feito jardinagem antes, um membro do comité está de serviço para o sugerir e orientar nos trabalhos. </a:t>
            </a:r>
          </a:p>
        </p:txBody>
      </p:sp>
      <p:sp>
        <p:nvSpPr>
          <p:cNvPr id="6" name="CuadroTexto 5">
            <a:extLst>
              <a:ext uri="{FF2B5EF4-FFF2-40B4-BE49-F238E27FC236}">
                <a16:creationId xmlns:a16="http://schemas.microsoft.com/office/drawing/2014/main" id="{E429C4FA-5F4A-F616-446D-FFFE65A43069}"/>
              </a:ext>
            </a:extLst>
          </p:cNvPr>
          <p:cNvSpPr txBox="1"/>
          <p:nvPr/>
        </p:nvSpPr>
        <p:spPr>
          <a:xfrm>
            <a:off x="2471766" y="5776870"/>
            <a:ext cx="2356266" cy="307777"/>
          </a:xfrm>
          <a:prstGeom prst="rect">
            <a:avLst/>
          </a:prstGeom>
          <a:noFill/>
        </p:spPr>
        <p:txBody>
          <a:bodyPr wrap="square">
            <a:spAutoFit/>
          </a:bodyPr>
          <a:lstStyle/>
          <a:p>
            <a:pPr algn="r"/>
            <a:r>
              <a:rPr lang="en-GB" sz="1400" dirty="0">
                <a:solidFill>
                  <a:srgbClr val="EC7A42"/>
                </a:solidFill>
                <a:latin typeface="Calibri" panose="020F0502020204030204" pitchFamily="34" charset="0"/>
                <a:cs typeface="Calibri" panose="020F0502020204030204" pitchFamily="34" charset="0"/>
                <a:hlinkClick r:id="rId4"/>
              </a:rPr>
              <a:t>https://mudisland.ie/</a:t>
            </a:r>
            <a:r>
              <a:rPr lang="en-GB" sz="1400" dirty="0">
                <a:solidFill>
                  <a:srgbClr val="EC7A42"/>
                </a:solidFill>
                <a:latin typeface="Calibri" panose="020F0502020204030204" pitchFamily="34" charset="0"/>
                <a:cs typeface="Calibri" panose="020F0502020204030204" pitchFamily="34" charset="0"/>
              </a:rPr>
              <a:t> </a:t>
            </a:r>
          </a:p>
        </p:txBody>
      </p:sp>
      <p:sp>
        <p:nvSpPr>
          <p:cNvPr id="9" name="CuadroTexto 8">
            <a:extLst>
              <a:ext uri="{FF2B5EF4-FFF2-40B4-BE49-F238E27FC236}">
                <a16:creationId xmlns:a16="http://schemas.microsoft.com/office/drawing/2014/main" id="{DCD4BF49-EF5F-C4FE-271E-04A2B670713E}"/>
              </a:ext>
            </a:extLst>
          </p:cNvPr>
          <p:cNvSpPr txBox="1"/>
          <p:nvPr/>
        </p:nvSpPr>
        <p:spPr>
          <a:xfrm>
            <a:off x="743712" y="3635124"/>
            <a:ext cx="3925824" cy="1938992"/>
          </a:xfrm>
          <a:prstGeom prst="rect">
            <a:avLst/>
          </a:prstGeom>
          <a:noFill/>
        </p:spPr>
        <p:txBody>
          <a:bodyPr wrap="square">
            <a:spAutoFit/>
          </a:bodyPr>
          <a:lstStyle/>
          <a:p>
            <a:pPr algn="just"/>
            <a:r>
              <a:rPr lang="pt-PT" sz="2000" b="0" i="0" dirty="0">
                <a:effectLst/>
                <a:latin typeface="Calibri" panose="020F0502020204030204" pitchFamily="34" charset="0"/>
                <a:cs typeface="Calibri" panose="020F0502020204030204" pitchFamily="34" charset="0"/>
              </a:rPr>
              <a:t>Existe uma grande área de estar com mesas que é o local perfeito para plantar tabuleiros de sementes, transplantar, escrever etiquetas e pôr-se a par das novidades do jardim. </a:t>
            </a:r>
            <a:endParaRPr lang="en-GB" sz="2000" dirty="0">
              <a:latin typeface="Calibri" panose="020F0502020204030204" pitchFamily="34" charset="0"/>
              <a:cs typeface="Calibri" panose="020F0502020204030204" pitchFamily="34" charset="0"/>
            </a:endParaRPr>
          </a:p>
        </p:txBody>
      </p:sp>
      <p:pic>
        <p:nvPicPr>
          <p:cNvPr id="10" name="Gráfico 9" descr="Flecha: curva ligera con relleno sólido">
            <a:extLst>
              <a:ext uri="{FF2B5EF4-FFF2-40B4-BE49-F238E27FC236}">
                <a16:creationId xmlns:a16="http://schemas.microsoft.com/office/drawing/2014/main" id="{E7D3DAF1-CD79-F999-3458-A12AFC44B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2387172" y="5515919"/>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35732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a16="http://schemas.microsoft.com/office/drawing/2014/main" id="{1857E9D4-B85E-AEDC-1827-0BB025B2B2A8}"/>
              </a:ext>
            </a:extLst>
          </p:cNvPr>
          <p:cNvSpPr txBox="1">
            <a:spLocks/>
          </p:cNvSpPr>
          <p:nvPr/>
        </p:nvSpPr>
        <p:spPr>
          <a:xfrm>
            <a:off x="665975" y="641815"/>
            <a:ext cx="5186185" cy="55743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base">
              <a:spcBef>
                <a:spcPts val="600"/>
              </a:spcBef>
            </a:pPr>
            <a:r>
              <a:rPr lang="pt-PT" sz="2000" dirty="0">
                <a:latin typeface="Calibri" panose="020F0502020204030204" pitchFamily="34" charset="0"/>
                <a:cs typeface="Calibri" panose="020F0502020204030204" pitchFamily="34" charset="0"/>
              </a:rPr>
              <a:t>A </a:t>
            </a:r>
            <a:r>
              <a:rPr lang="pt-PT" sz="2000" i="1" dirty="0" err="1">
                <a:latin typeface="Calibri" panose="020F0502020204030204" pitchFamily="34" charset="0"/>
                <a:cs typeface="Calibri" panose="020F0502020204030204" pitchFamily="34" charset="0"/>
              </a:rPr>
              <a:t>Mud</a:t>
            </a:r>
            <a:r>
              <a:rPr lang="pt-PT" sz="2000" i="1" dirty="0">
                <a:latin typeface="Calibri" panose="020F0502020204030204" pitchFamily="34" charset="0"/>
                <a:cs typeface="Calibri" panose="020F0502020204030204" pitchFamily="34" charset="0"/>
              </a:rPr>
              <a:t> Island </a:t>
            </a:r>
            <a:r>
              <a:rPr lang="pt-PT" sz="2000" dirty="0">
                <a:latin typeface="Calibri" panose="020F0502020204030204" pitchFamily="34" charset="0"/>
                <a:cs typeface="Calibri" panose="020F0502020204030204" pitchFamily="34" charset="0"/>
              </a:rPr>
              <a:t>é cultivada coletivamente e os produtos são partilhados. A horta tem uma política clara de inclusão social e a adesão está aberta a qualquer pessoa da zona. Os membros pagam uma pequena quota anual (5 euros por agregado familiar se estiverem desempregados, 10 euros se estiverem empregados). A horta é gerida por um comité eleito todos os anos na Assembleia Geral Anual e é orientada por uma constituição, regras da horta e códigos de comportamento.  Os membros do comité são os detentores das chaves do jardim. O jardim tinha inicialmente 330 metros quadrados, mas em 2014 o conselho concedeu uma extensão, pelo que o tamanho total do jardim é agora de 612 metros quadrados.</a:t>
            </a:r>
          </a:p>
          <a:p>
            <a:pPr algn="just" fontAlgn="base">
              <a:spcBef>
                <a:spcPts val="600"/>
              </a:spcBef>
            </a:pPr>
            <a:r>
              <a:rPr lang="pt-PT" sz="2000" dirty="0">
                <a:latin typeface="Calibri" panose="020F0502020204030204" pitchFamily="34" charset="0"/>
                <a:cs typeface="Calibri" panose="020F0502020204030204" pitchFamily="34" charset="0"/>
              </a:rPr>
              <a:t>A </a:t>
            </a:r>
            <a:r>
              <a:rPr lang="pt-PT" sz="2000" i="1" dirty="0" err="1">
                <a:latin typeface="Calibri" panose="020F0502020204030204" pitchFamily="34" charset="0"/>
                <a:cs typeface="Calibri" panose="020F0502020204030204" pitchFamily="34" charset="0"/>
              </a:rPr>
              <a:t>Mud</a:t>
            </a:r>
            <a:r>
              <a:rPr lang="pt-PT" sz="2000" i="1" dirty="0">
                <a:latin typeface="Calibri" panose="020F0502020204030204" pitchFamily="34" charset="0"/>
                <a:cs typeface="Calibri" panose="020F0502020204030204" pitchFamily="34" charset="0"/>
              </a:rPr>
              <a:t> Island </a:t>
            </a:r>
            <a:r>
              <a:rPr lang="pt-PT" sz="2000" dirty="0">
                <a:latin typeface="Calibri" panose="020F0502020204030204" pitchFamily="34" charset="0"/>
                <a:cs typeface="Calibri" panose="020F0502020204030204" pitchFamily="34" charset="0"/>
              </a:rPr>
              <a:t>recebeu subvenções de várias fontes  para  ajudar   ao   seu   desenvolvimento, </a:t>
            </a:r>
            <a:endParaRPr lang="en-US" sz="3200" b="1" dirty="0">
              <a:latin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4E24DE6C-7435-8703-BFC4-1725924484F9}"/>
              </a:ext>
            </a:extLst>
          </p:cNvPr>
          <p:cNvSpPr txBox="1">
            <a:spLocks/>
          </p:cNvSpPr>
          <p:nvPr/>
        </p:nvSpPr>
        <p:spPr>
          <a:xfrm>
            <a:off x="6010656" y="641815"/>
            <a:ext cx="5551945" cy="55743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base">
              <a:spcBef>
                <a:spcPts val="600"/>
              </a:spcBef>
            </a:pPr>
            <a:r>
              <a:rPr lang="pt-PT" sz="2000" dirty="0">
                <a:latin typeface="Calibri" panose="020F0502020204030204" pitchFamily="34" charset="0"/>
                <a:cs typeface="Calibri" panose="020F0502020204030204" pitchFamily="34" charset="0"/>
              </a:rPr>
              <a:t>incluindo o </a:t>
            </a:r>
            <a:r>
              <a:rPr lang="pt-PT" sz="2000" dirty="0" err="1">
                <a:latin typeface="Calibri" panose="020F0502020204030204" pitchFamily="34" charset="0"/>
                <a:cs typeface="Calibri" panose="020F0502020204030204" pitchFamily="34" charset="0"/>
              </a:rPr>
              <a:t>Community</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Growers</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Fund</a:t>
            </a:r>
            <a:r>
              <a:rPr lang="pt-PT" sz="2000" dirty="0">
                <a:latin typeface="Calibri" panose="020F0502020204030204" pitchFamily="34" charset="0"/>
                <a:cs typeface="Calibri" panose="020F0502020204030204" pitchFamily="34" charset="0"/>
              </a:rPr>
              <a:t>, o </a:t>
            </a:r>
            <a:r>
              <a:rPr lang="pt-PT" sz="2000" dirty="0" err="1">
                <a:latin typeface="Calibri" panose="020F0502020204030204" pitchFamily="34" charset="0"/>
                <a:cs typeface="Calibri" panose="020F0502020204030204" pitchFamily="34" charset="0"/>
              </a:rPr>
              <a:t>Croke</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Park</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Community</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Fund</a:t>
            </a:r>
            <a:r>
              <a:rPr lang="pt-PT" sz="2000" dirty="0">
                <a:latin typeface="Calibri" panose="020F0502020204030204" pitchFamily="34" charset="0"/>
                <a:cs typeface="Calibri" panose="020F0502020204030204" pitchFamily="34" charset="0"/>
              </a:rPr>
              <a:t>, o Dublin </a:t>
            </a:r>
            <a:r>
              <a:rPr lang="pt-PT" sz="2000" dirty="0" err="1">
                <a:latin typeface="Calibri" panose="020F0502020204030204" pitchFamily="34" charset="0"/>
                <a:cs typeface="Calibri" panose="020F0502020204030204" pitchFamily="34" charset="0"/>
              </a:rPr>
              <a:t>City</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Council</a:t>
            </a:r>
            <a:r>
              <a:rPr lang="pt-PT" sz="2000" dirty="0">
                <a:latin typeface="Calibri" panose="020F0502020204030204" pitchFamily="34" charset="0"/>
                <a:cs typeface="Calibri" panose="020F0502020204030204" pitchFamily="34" charset="0"/>
              </a:rPr>
              <a:t>, o IFSC </a:t>
            </a:r>
            <a:r>
              <a:rPr lang="pt-PT" sz="2000" dirty="0" err="1">
                <a:latin typeface="Calibri" panose="020F0502020204030204" pitchFamily="34" charset="0"/>
                <a:cs typeface="Calibri" panose="020F0502020204030204" pitchFamily="34" charset="0"/>
              </a:rPr>
              <a:t>Inner</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City</a:t>
            </a:r>
            <a:r>
              <a:rPr lang="pt-PT" sz="2000" dirty="0">
                <a:latin typeface="Calibri" panose="020F0502020204030204" pitchFamily="34" charset="0"/>
                <a:cs typeface="Calibri" panose="020F0502020204030204" pitchFamily="34" charset="0"/>
              </a:rPr>
              <a:t> Trust e a subvenção da Parceria Ambiental da Agenda 21 Local, e também organiza eventos de angariação de fundos. Recebeu vários prémios Dublin Central e </a:t>
            </a:r>
            <a:r>
              <a:rPr lang="pt-PT" sz="2000" dirty="0" err="1">
                <a:latin typeface="Calibri" panose="020F0502020204030204" pitchFamily="34" charset="0"/>
                <a:cs typeface="Calibri" panose="020F0502020204030204" pitchFamily="34" charset="0"/>
              </a:rPr>
              <a:t>Citywide</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Neighbourhood</a:t>
            </a:r>
            <a:r>
              <a:rPr lang="pt-PT" sz="2000" dirty="0">
                <a:latin typeface="Calibri" panose="020F0502020204030204" pitchFamily="34" charset="0"/>
                <a:cs typeface="Calibri" panose="020F0502020204030204" pitchFamily="34" charset="0"/>
              </a:rPr>
              <a:t> </a:t>
            </a:r>
            <a:r>
              <a:rPr lang="pt-PT" sz="2000" dirty="0" err="1">
                <a:latin typeface="Calibri" panose="020F0502020204030204" pitchFamily="34" charset="0"/>
                <a:cs typeface="Calibri" panose="020F0502020204030204" pitchFamily="34" charset="0"/>
              </a:rPr>
              <a:t>Awards</a:t>
            </a:r>
            <a:r>
              <a:rPr lang="pt-PT" sz="2000" dirty="0">
                <a:latin typeface="Calibri" panose="020F0502020204030204" pitchFamily="34" charset="0"/>
                <a:cs typeface="Calibri" panose="020F0502020204030204" pitchFamily="34" charset="0"/>
              </a:rPr>
              <a:t> para o melhor jardim comunitário e iniciativa ambiental. </a:t>
            </a:r>
          </a:p>
          <a:p>
            <a:pPr algn="just" fontAlgn="base">
              <a:spcBef>
                <a:spcPts val="600"/>
              </a:spcBef>
            </a:pPr>
            <a:r>
              <a:rPr lang="pt-PT" sz="2000" dirty="0">
                <a:latin typeface="Calibri" panose="020F0502020204030204" pitchFamily="34" charset="0"/>
                <a:cs typeface="Calibri" panose="020F0502020204030204" pitchFamily="34" charset="0"/>
              </a:rPr>
              <a:t>A </a:t>
            </a:r>
            <a:r>
              <a:rPr lang="pt-PT" sz="2000" i="1" dirty="0" err="1">
                <a:latin typeface="Calibri" panose="020F0502020204030204" pitchFamily="34" charset="0"/>
                <a:cs typeface="Calibri" panose="020F0502020204030204" pitchFamily="34" charset="0"/>
              </a:rPr>
              <a:t>Mud</a:t>
            </a:r>
            <a:r>
              <a:rPr lang="pt-PT" sz="2000" i="1" dirty="0">
                <a:latin typeface="Calibri" panose="020F0502020204030204" pitchFamily="34" charset="0"/>
                <a:cs typeface="Calibri" panose="020F0502020204030204" pitchFamily="34" charset="0"/>
              </a:rPr>
              <a:t> Island </a:t>
            </a:r>
            <a:r>
              <a:rPr lang="pt-PT" sz="2000" dirty="0">
                <a:latin typeface="Calibri" panose="020F0502020204030204" pitchFamily="34" charset="0"/>
                <a:cs typeface="Calibri" panose="020F0502020204030204" pitchFamily="34" charset="0"/>
              </a:rPr>
              <a:t>também desempenha um papel recreativo e educativo na comunidade local e contribui para a melhoria do ambiente. Proporciona um espaço para as pessoas relaxarem, apreciarem o ambiente e conhecerem os vizinhos e organiza regularmente cursos, por exemplo, sobre jardinagem e compostagem. O jardim é utilizado por escolas locais e grupos de jovens, e tem um forno de pizza, um churrasco e dois palcos. Realiza eventos ao longo do ano, abertos a todos. </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802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a16="http://schemas.microsoft.com/office/drawing/2014/main" id="{1857E9D4-B85E-AEDC-1827-0BB025B2B2A8}"/>
              </a:ext>
            </a:extLst>
          </p:cNvPr>
          <p:cNvSpPr txBox="1">
            <a:spLocks/>
          </p:cNvSpPr>
          <p:nvPr/>
        </p:nvSpPr>
        <p:spPr>
          <a:xfrm>
            <a:off x="689272" y="449001"/>
            <a:ext cx="9027751"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A Horta Comunitária de Moura</a:t>
            </a:r>
            <a:endParaRPr lang="en-GB" sz="3200" dirty="0">
              <a:latin typeface="Calibri" panose="020F0502020204030204" pitchFamily="34" charset="0"/>
              <a:cs typeface="Calibri" panose="020F0502020204030204" pitchFamily="34" charset="0"/>
            </a:endParaRPr>
          </a:p>
          <a:p>
            <a:endParaRPr lang="en-GB" sz="1600" dirty="0">
              <a:solidFill>
                <a:srgbClr val="EC7A42"/>
              </a:solidFill>
              <a:latin typeface="Calibri" panose="020F0502020204030204" pitchFamily="34" charset="0"/>
              <a:cs typeface="Calibri" panose="020F0502020204030204" pitchFamily="34" charset="0"/>
            </a:endParaRPr>
          </a:p>
          <a:p>
            <a:endParaRPr lang="en-GB" sz="1600" dirty="0">
              <a:solidFill>
                <a:srgbClr val="EC7A42"/>
              </a:solidFill>
              <a:latin typeface="Calibri" panose="020F0502020204030204" pitchFamily="34" charset="0"/>
              <a:cs typeface="Calibri" panose="020F0502020204030204" pitchFamily="34" charset="0"/>
            </a:endParaRPr>
          </a:p>
          <a:p>
            <a:endParaRPr lang="en-GB" sz="1600" dirty="0">
              <a:solidFill>
                <a:srgbClr val="EC7A42"/>
              </a:solidFill>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03BC8077-1E65-B0ED-1111-C3D48C96829D}"/>
              </a:ext>
            </a:extLst>
          </p:cNvPr>
          <p:cNvSpPr txBox="1"/>
          <p:nvPr/>
        </p:nvSpPr>
        <p:spPr>
          <a:xfrm>
            <a:off x="743710" y="1147705"/>
            <a:ext cx="5508253" cy="5093702"/>
          </a:xfrm>
          <a:prstGeom prst="rect">
            <a:avLst/>
          </a:prstGeom>
          <a:noFill/>
        </p:spPr>
        <p:txBody>
          <a:bodyPr wrap="square">
            <a:spAutoFit/>
          </a:bodyPr>
          <a:lstStyle/>
          <a:p>
            <a:pPr algn="just">
              <a:spcBef>
                <a:spcPts val="600"/>
              </a:spcBef>
            </a:pPr>
            <a:r>
              <a:rPr lang="pt-PT" sz="2000" b="0" i="0" dirty="0">
                <a:effectLst/>
                <a:latin typeface="Calibri" panose="020F0502020204030204" pitchFamily="34" charset="0"/>
                <a:cs typeface="Calibri" panose="020F0502020204030204" pitchFamily="34" charset="0"/>
              </a:rPr>
              <a:t>Ao fundo da ladeira da rua das Hortas, em Moura, existe um oásis a justificar o topónimo. Um lugar aprazível como devem ser todos os oásis, onde não faltam um tanque de água fresca...com peixes! e zonas de sombra oferecidas, nos dias quentes de Verão, por um chorão, um lódão-bastardo, uma oliveira, uma figueira e umas quantas romãzeiras aos doze hortelãos que o utilizam em regime de gestão comunitária, seguindo os princípios da Agricultura Biológica.</a:t>
            </a:r>
          </a:p>
          <a:p>
            <a:pPr algn="just">
              <a:spcBef>
                <a:spcPts val="600"/>
              </a:spcBef>
            </a:pPr>
            <a:r>
              <a:rPr lang="pt-PT" sz="2000" b="0" i="0" dirty="0">
                <a:effectLst/>
                <a:latin typeface="Calibri" panose="020F0502020204030204" pitchFamily="34" charset="0"/>
                <a:cs typeface="Calibri" panose="020F0502020204030204" pitchFamily="34" charset="0"/>
              </a:rPr>
              <a:t>Falamos da Horta Comunitária de Moura, uma pequena amostra do património agrário do Mediterrâneo, que beneficia da proximidade dos ricos solos de aluvião, onde o rio da Roda se encontra com a ribeira de Brenhas, e da água de nascente proveniente do Castelo.</a:t>
            </a:r>
          </a:p>
        </p:txBody>
      </p:sp>
      <p:pic>
        <p:nvPicPr>
          <p:cNvPr id="10" name="Gráfico 9" descr="Flecha: curva ligera con relleno sólido">
            <a:extLst>
              <a:ext uri="{FF2B5EF4-FFF2-40B4-BE49-F238E27FC236}">
                <a16:creationId xmlns:a16="http://schemas.microsoft.com/office/drawing/2014/main" id="{E7D3DAF1-CD79-F999-3458-A12AFC44B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6471405" y="1078031"/>
            <a:ext cx="689631" cy="689631"/>
          </a:xfrm>
          <a:prstGeom prst="rect">
            <a:avLst/>
          </a:prstGeom>
          <a:effectLst>
            <a:outerShdw blurRad="50800" dist="38100" dir="5400000" algn="t" rotWithShape="0">
              <a:prstClr val="black">
                <a:alpha val="40000"/>
              </a:prstClr>
            </a:outerShdw>
          </a:effectLst>
        </p:spPr>
      </p:pic>
      <p:pic>
        <p:nvPicPr>
          <p:cNvPr id="1026" name="Picture 2">
            <a:extLst>
              <a:ext uri="{FF2B5EF4-FFF2-40B4-BE49-F238E27FC236}">
                <a16:creationId xmlns:a16="http://schemas.microsoft.com/office/drawing/2014/main" id="{CC5B149A-E395-2E1E-96E3-5EB9A0725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064" y="2438399"/>
            <a:ext cx="4840225" cy="363016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E12C1BF-CDA2-70DE-D545-B4BE5A39DBF7}"/>
              </a:ext>
            </a:extLst>
          </p:cNvPr>
          <p:cNvSpPr txBox="1"/>
          <p:nvPr/>
        </p:nvSpPr>
        <p:spPr>
          <a:xfrm>
            <a:off x="7104888" y="1328436"/>
            <a:ext cx="3480816" cy="307777"/>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6"/>
              </a:rPr>
              <a:t>https://ruadashortas.blogspot.com/</a:t>
            </a:r>
            <a:r>
              <a:rPr lang="pt-PT" dirty="0">
                <a:latin typeface="Calibri" panose="020F0502020204030204" pitchFamily="34" charset="0"/>
                <a:ea typeface="Calibri" panose="020F0502020204030204" pitchFamily="34" charset="0"/>
                <a:cs typeface="Calibri" panose="020F0502020204030204" pitchFamily="34" charset="0"/>
              </a:rPr>
              <a:t> </a:t>
            </a:r>
          </a:p>
        </p:txBody>
      </p:sp>
      <p:sp>
        <p:nvSpPr>
          <p:cNvPr id="13" name="CuadroTexto 12">
            <a:extLst>
              <a:ext uri="{FF2B5EF4-FFF2-40B4-BE49-F238E27FC236}">
                <a16:creationId xmlns:a16="http://schemas.microsoft.com/office/drawing/2014/main" id="{58BFF455-F26A-4FFC-F973-B44BE9548990}"/>
              </a:ext>
            </a:extLst>
          </p:cNvPr>
          <p:cNvSpPr txBox="1"/>
          <p:nvPr/>
        </p:nvSpPr>
        <p:spPr>
          <a:xfrm>
            <a:off x="7222747" y="1824671"/>
            <a:ext cx="3831336" cy="307777"/>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7"/>
              </a:rPr>
              <a:t>Guia de Utilização da Horta</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14" name="Gráfico 13" descr="Flecha: curva ligera con relleno sólido">
            <a:extLst>
              <a:ext uri="{FF2B5EF4-FFF2-40B4-BE49-F238E27FC236}">
                <a16:creationId xmlns:a16="http://schemas.microsoft.com/office/drawing/2014/main" id="{CAE3D3D5-9545-C007-6A40-62278D1FD2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6555983" y="154403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40966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085088" y="1191860"/>
            <a:ext cx="10436352" cy="41848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pPr>
            <a:r>
              <a:rPr lang="pt-PT" sz="2200" b="0" i="0" dirty="0">
                <a:effectLst/>
                <a:latin typeface="Calibri" panose="020F0502020204030204" pitchFamily="34" charset="0"/>
                <a:ea typeface="Calibri" panose="020F0502020204030204" pitchFamily="34" charset="0"/>
                <a:cs typeface="Calibri" panose="020F0502020204030204" pitchFamily="34" charset="0"/>
              </a:rPr>
              <a:t>Mais de metade da população mundial vive atualmente em cidades e estas são responsáveis por mais de 60% da atividade económica e das emissões de gases com efeito de estufa</a:t>
            </a:r>
            <a:r>
              <a:rPr lang="en-GB" sz="2200" b="0" i="0" dirty="0">
                <a:effectLst/>
                <a:latin typeface="Calibri" panose="020F0502020204030204" pitchFamily="34" charset="0"/>
                <a:ea typeface="Calibri" panose="020F0502020204030204" pitchFamily="34" charset="0"/>
                <a:cs typeface="Calibri" panose="020F0502020204030204" pitchFamily="34" charset="0"/>
              </a:rPr>
              <a:t>. </a:t>
            </a:r>
          </a:p>
          <a:p>
            <a:pPr algn="just">
              <a:spcBef>
                <a:spcPts val="600"/>
              </a:spcBef>
            </a:pPr>
            <a:r>
              <a:rPr lang="pt-PT" sz="2200" b="0" i="0" dirty="0">
                <a:effectLst/>
                <a:latin typeface="Calibri" panose="020F0502020204030204" pitchFamily="34" charset="0"/>
                <a:ea typeface="Calibri" panose="020F0502020204030204" pitchFamily="34" charset="0"/>
                <a:cs typeface="Calibri" panose="020F0502020204030204" pitchFamily="34" charset="0"/>
              </a:rPr>
              <a:t>Dado que as cidades têm densidades populacionais relativamente elevadas e estão saturadas de tráfego, muitas deslocações podem ser efetuadas de forma mais eficiente através dos transportes públicos, a pé e de bicicleta, do que de automóvel particular. Isto também traz grandes benefícios para a saúde, reduzindo a poluição atmosférica, as lesões causadas pelo tráfego rodoviário e os mais de três milhões de mortes anuais causadas pela inatividade física</a:t>
            </a:r>
            <a:r>
              <a:rPr lang="en-GB" sz="2200" b="0" i="0" dirty="0">
                <a:effectLst/>
                <a:latin typeface="Calibri" panose="020F0502020204030204" pitchFamily="34" charset="0"/>
                <a:ea typeface="Calibri" panose="020F0502020204030204" pitchFamily="34" charset="0"/>
                <a:cs typeface="Calibri" panose="020F0502020204030204" pitchFamily="34" charset="0"/>
              </a:rPr>
              <a:t>.</a:t>
            </a:r>
          </a:p>
          <a:p>
            <a:pPr algn="just">
              <a:spcBef>
                <a:spcPts val="600"/>
              </a:spcBef>
            </a:pPr>
            <a:r>
              <a:rPr lang="pt-PT" sz="2200" b="0" i="0" dirty="0">
                <a:effectLst/>
                <a:latin typeface="Calibri" panose="020F0502020204030204" pitchFamily="34" charset="0"/>
                <a:ea typeface="Calibri" panose="020F0502020204030204" pitchFamily="34" charset="0"/>
                <a:cs typeface="Calibri" panose="020F0502020204030204" pitchFamily="34" charset="0"/>
              </a:rPr>
              <a:t>Muitas das maiores e mais dinâmicas cidades do mundo, como Milão, Paris e Londres, reagiram à crise da COVID-19 através da </a:t>
            </a:r>
            <a:r>
              <a:rPr lang="pt-PT" sz="2200" b="0" i="0" dirty="0" err="1">
                <a:effectLst/>
                <a:latin typeface="Calibri" panose="020F0502020204030204" pitchFamily="34" charset="0"/>
                <a:ea typeface="Calibri" panose="020F0502020204030204" pitchFamily="34" charset="0"/>
                <a:cs typeface="Calibri" panose="020F0502020204030204" pitchFamily="34" charset="0"/>
              </a:rPr>
              <a:t>pedonalização</a:t>
            </a:r>
            <a:r>
              <a:rPr lang="pt-PT" sz="2200" b="0" i="0" dirty="0">
                <a:effectLst/>
                <a:latin typeface="Calibri" panose="020F0502020204030204" pitchFamily="34" charset="0"/>
                <a:ea typeface="Calibri" panose="020F0502020204030204" pitchFamily="34" charset="0"/>
                <a:cs typeface="Calibri" panose="020F0502020204030204" pitchFamily="34" charset="0"/>
              </a:rPr>
              <a:t> das ruas e da expansão maciça das ciclovias - permitindo transportes "fisicamente distantes" durante a crise e melhorando a atividade económica e a qualidade de vida após a crise. </a:t>
            </a:r>
            <a:endParaRPr lang="en-GB" sz="2200" b="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8ED469AB-0082-88C7-4913-702A8654F79E}"/>
              </a:ext>
            </a:extLst>
          </p:cNvPr>
          <p:cNvSpPr txBox="1"/>
          <p:nvPr/>
        </p:nvSpPr>
        <p:spPr>
          <a:xfrm>
            <a:off x="1085088" y="425232"/>
            <a:ext cx="8766048" cy="584775"/>
          </a:xfrm>
          <a:prstGeom prst="rect">
            <a:avLst/>
          </a:prstGeom>
          <a:noFill/>
        </p:spPr>
        <p:txBody>
          <a:bodyPr wrap="square">
            <a:spAutoFit/>
          </a:bodyPr>
          <a:lstStyle/>
          <a:p>
            <a:r>
              <a:rPr lang="pt-PT" sz="3200" b="1" i="0" strike="noStrike"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Construir cidades saudáveis e habitáveis</a:t>
            </a:r>
            <a:endParaRPr lang="en-GB" sz="32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3E79B190-BB2E-3478-3AB8-296FE75B6FB8}"/>
              </a:ext>
            </a:extLst>
          </p:cNvPr>
          <p:cNvSpPr txBox="1"/>
          <p:nvPr/>
        </p:nvSpPr>
        <p:spPr>
          <a:xfrm>
            <a:off x="4803648" y="5978687"/>
            <a:ext cx="6096000" cy="307777"/>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Climate Change and Health (who.int)</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6" name="Gráfico 5" descr="Flecha: curva ligera con relleno sólido">
            <a:extLst>
              <a:ext uri="{FF2B5EF4-FFF2-40B4-BE49-F238E27FC236}">
                <a16:creationId xmlns:a16="http://schemas.microsoft.com/office/drawing/2014/main" id="{9461728C-6CF8-92E5-7A8A-48A9A662EC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4191501" y="5727850"/>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22746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a16="http://schemas.microsoft.com/office/drawing/2014/main" id="{1857E9D4-B85E-AEDC-1827-0BB025B2B2A8}"/>
              </a:ext>
            </a:extLst>
          </p:cNvPr>
          <p:cNvSpPr txBox="1">
            <a:spLocks/>
          </p:cNvSpPr>
          <p:nvPr/>
        </p:nvSpPr>
        <p:spPr>
          <a:xfrm>
            <a:off x="886517" y="518160"/>
            <a:ext cx="10362729" cy="5791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Biodiversidade na cidade de Dublin</a:t>
            </a:r>
            <a:endParaRPr lang="en-US" sz="3200" b="1" dirty="0">
              <a:solidFill>
                <a:srgbClr val="EB7339"/>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C7AB531-D16F-C15C-0738-E2AB15F730C5}"/>
              </a:ext>
            </a:extLst>
          </p:cNvPr>
          <p:cNvSpPr>
            <a:spLocks noGrp="1"/>
          </p:cNvSpPr>
          <p:nvPr>
            <p:ph type="body" idx="1"/>
          </p:nvPr>
        </p:nvSpPr>
        <p:spPr>
          <a:xfrm>
            <a:off x="886517" y="1216864"/>
            <a:ext cx="5502091" cy="4952288"/>
          </a:xfrm>
        </p:spPr>
        <p:txBody>
          <a:bodyPr/>
          <a:lstStyle/>
          <a:p>
            <a:pPr marL="0" indent="0" algn="just">
              <a:lnSpc>
                <a:spcPct val="100000"/>
              </a:lnSpc>
              <a:spcBef>
                <a:spcPts val="600"/>
              </a:spcBef>
            </a:pPr>
            <a:r>
              <a:rPr lang="pt-PT" sz="2000" b="1" i="0" dirty="0">
                <a:effectLst/>
                <a:latin typeface="Calibri" panose="020F0502020204030204" pitchFamily="34" charset="0"/>
                <a:ea typeface="Calibri" panose="020F0502020204030204" pitchFamily="34" charset="0"/>
                <a:cs typeface="Calibri" panose="020F0502020204030204" pitchFamily="34" charset="0"/>
              </a:rPr>
              <a:t>A biodiversidade proporciona uma série de benefícios às cidades</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pt-PT" sz="2000" b="0" i="0" dirty="0">
                <a:effectLst/>
                <a:latin typeface="Calibri" panose="020F0502020204030204" pitchFamily="34" charset="0"/>
                <a:ea typeface="Calibri" panose="020F0502020204030204" pitchFamily="34" charset="0"/>
                <a:cs typeface="Calibri" panose="020F0502020204030204" pitchFamily="34" charset="0"/>
              </a:rPr>
              <a:t>Estes vão desde os mais diretamente percetíveis - como o abastecimento de água e as instalações recreativas (parques) - até aos efeitos menos diretamente tangíveis de grandes áreas de biodiversidade, como as plantas/polinizadores que podem contribuir para a estabilidade climática a longo prazo</a:t>
            </a:r>
            <a:r>
              <a:rPr lang="en-GB" sz="2000" b="0" i="0" dirty="0">
                <a:effectLst/>
                <a:latin typeface="Calibri" panose="020F0502020204030204" pitchFamily="34" charset="0"/>
                <a:ea typeface="Calibri" panose="020F0502020204030204" pitchFamily="34" charset="0"/>
                <a:cs typeface="Calibri" panose="020F0502020204030204" pitchFamily="34" charset="0"/>
              </a:rPr>
              <a:t>.</a:t>
            </a:r>
          </a:p>
          <a:p>
            <a:pPr marL="0" indent="0" algn="just">
              <a:lnSpc>
                <a:spcPct val="100000"/>
              </a:lnSpc>
              <a:spcBef>
                <a:spcPts val="600"/>
              </a:spcBef>
            </a:pPr>
            <a:r>
              <a:rPr lang="en-GB" sz="2000" b="1" i="0" dirty="0" err="1">
                <a:solidFill>
                  <a:srgbClr val="EC7A42"/>
                </a:solidFill>
                <a:effectLst/>
                <a:latin typeface="Calibri" panose="020F0502020204030204" pitchFamily="34" charset="0"/>
                <a:ea typeface="Calibri" panose="020F0502020204030204" pitchFamily="34" charset="0"/>
                <a:cs typeface="Calibri" panose="020F0502020204030204" pitchFamily="34" charset="0"/>
              </a:rPr>
              <a:t>Biodiversidade</a:t>
            </a:r>
            <a:r>
              <a:rPr lang="en-GB"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r>
              <a:rPr lang="en-GB" sz="2000" b="1" i="0" dirty="0" err="1">
                <a:solidFill>
                  <a:srgbClr val="EC7A42"/>
                </a:solidFill>
                <a:effectLst/>
                <a:latin typeface="Calibri" panose="020F0502020204030204" pitchFamily="34" charset="0"/>
                <a:ea typeface="Calibri" panose="020F0502020204030204" pitchFamily="34" charset="0"/>
                <a:cs typeface="Calibri" panose="020F0502020204030204" pitchFamily="34" charset="0"/>
              </a:rPr>
              <a:t>em</a:t>
            </a:r>
            <a:r>
              <a:rPr lang="en-GB"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r>
              <a:rPr lang="en-GB" sz="2000" b="1" i="0" dirty="0" err="1">
                <a:solidFill>
                  <a:srgbClr val="EC7A42"/>
                </a:solidFill>
                <a:effectLst/>
                <a:latin typeface="Calibri" panose="020F0502020204030204" pitchFamily="34" charset="0"/>
                <a:ea typeface="Calibri" panose="020F0502020204030204" pitchFamily="34" charset="0"/>
                <a:cs typeface="Calibri" panose="020F0502020204030204" pitchFamily="34" charset="0"/>
              </a:rPr>
              <a:t>Dublim</a:t>
            </a:r>
            <a:endParaRPr lang="en-GB"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0000"/>
              </a:lnSpc>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O Conselho Municipal de Dublim apelou aos seus cidadãos para que experimentem, compreendam e preservem a biodiversidade da cidade</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p>
          <a:p>
            <a:pPr marL="0" indent="0" algn="just">
              <a:lnSpc>
                <a:spcPct val="100000"/>
              </a:lnSpc>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Estão empenhados em preservar a biodiversidade da cidade</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endParaRPr lang="en-IE"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body of water with buildings along it&#10;&#10;Description automatically generated with medium confidence">
            <a:extLst>
              <a:ext uri="{FF2B5EF4-FFF2-40B4-BE49-F238E27FC236}">
                <a16:creationId xmlns:a16="http://schemas.microsoft.com/office/drawing/2014/main" id="{162F616A-6489-AFF7-2FA0-DA165B9764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27392" y="766691"/>
            <a:ext cx="4087819" cy="4087819"/>
          </a:xfrm>
          <a:prstGeom prst="rect">
            <a:avLst/>
          </a:prstGeom>
        </p:spPr>
      </p:pic>
      <p:sp>
        <p:nvSpPr>
          <p:cNvPr id="4" name="CuadroTexto 3">
            <a:extLst>
              <a:ext uri="{FF2B5EF4-FFF2-40B4-BE49-F238E27FC236}">
                <a16:creationId xmlns:a16="http://schemas.microsoft.com/office/drawing/2014/main" id="{368F0937-32E9-5D5A-5E2D-7B337C75AF3A}"/>
              </a:ext>
            </a:extLst>
          </p:cNvPr>
          <p:cNvSpPr txBox="1"/>
          <p:nvPr/>
        </p:nvSpPr>
        <p:spPr>
          <a:xfrm>
            <a:off x="7448521" y="5103041"/>
            <a:ext cx="4450871" cy="307777"/>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hlinkClick r:id="rId5"/>
              </a:rPr>
              <a:t>Nature and Biodiversity in Dublin City | Dublin City Council</a:t>
            </a:r>
            <a:endParaRPr lang="pt-PT" dirty="0">
              <a:latin typeface="Calibri" panose="020F050202020403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908C1F84-A3CE-FA31-D89C-6CF49CC20456}"/>
              </a:ext>
            </a:extLst>
          </p:cNvPr>
          <p:cNvSpPr txBox="1"/>
          <p:nvPr/>
        </p:nvSpPr>
        <p:spPr>
          <a:xfrm>
            <a:off x="7448521" y="5842740"/>
            <a:ext cx="4325112" cy="307777"/>
          </a:xfrm>
          <a:prstGeom prst="rect">
            <a:avLst/>
          </a:prstGeom>
          <a:noFill/>
        </p:spPr>
        <p:txBody>
          <a:bodyPr wrap="square">
            <a:spAutoFit/>
          </a:bodyPr>
          <a:lstStyle/>
          <a:p>
            <a:pPr marL="0" indent="0" algn="just"/>
            <a:r>
              <a:rPr lang="en-GB" sz="1400" b="0" i="0" u="sng" dirty="0">
                <a:solidFill>
                  <a:srgbClr val="00749E"/>
                </a:solidFill>
                <a:effectLst/>
                <a:latin typeface="Calibri" panose="020F0502020204030204" pitchFamily="34" charset="0"/>
                <a:cs typeface="Calibri" panose="020F0502020204030204" pitchFamily="34" charset="0"/>
                <a:hlinkClick r:id="rId6"/>
              </a:rPr>
              <a:t>Dublin City Biodiversity Action Plan 2021-2025.</a:t>
            </a:r>
            <a:endParaRPr lang="en-GB" sz="1400" b="0" i="0" dirty="0">
              <a:solidFill>
                <a:srgbClr val="000000"/>
              </a:solidFill>
              <a:effectLst/>
              <a:latin typeface="Calibri" panose="020F0502020204030204" pitchFamily="34" charset="0"/>
              <a:cs typeface="Calibri" panose="020F0502020204030204" pitchFamily="34" charset="0"/>
            </a:endParaRPr>
          </a:p>
        </p:txBody>
      </p:sp>
      <p:pic>
        <p:nvPicPr>
          <p:cNvPr id="9" name="Gráfico 8" descr="Flecha: curva ligera con relleno sólido">
            <a:extLst>
              <a:ext uri="{FF2B5EF4-FFF2-40B4-BE49-F238E27FC236}">
                <a16:creationId xmlns:a16="http://schemas.microsoft.com/office/drawing/2014/main" id="{1B53519E-33AA-1083-FFA0-A2BFAE2C13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8563">
            <a:off x="6837165" y="4909777"/>
            <a:ext cx="689631" cy="689631"/>
          </a:xfrm>
          <a:prstGeom prst="rect">
            <a:avLst/>
          </a:prstGeom>
          <a:effectLst>
            <a:outerShdw blurRad="50800" dist="38100" dir="5400000" algn="t" rotWithShape="0">
              <a:prstClr val="black">
                <a:alpha val="40000"/>
              </a:prstClr>
            </a:outerShdw>
          </a:effectLst>
        </p:spPr>
      </p:pic>
      <p:pic>
        <p:nvPicPr>
          <p:cNvPr id="10" name="Gráfico 9" descr="Flecha: curva ligera con relleno sólido">
            <a:extLst>
              <a:ext uri="{FF2B5EF4-FFF2-40B4-BE49-F238E27FC236}">
                <a16:creationId xmlns:a16="http://schemas.microsoft.com/office/drawing/2014/main" id="{4A723254-3E82-FDF6-FDC5-F1A9AA51D3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8563">
            <a:off x="6806256" y="559885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31414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EE3B8DDA-25D1-350F-6B41-7A9EB514EB7D}"/>
              </a:ext>
            </a:extLst>
          </p:cNvPr>
          <p:cNvPicPr>
            <a:picLocks noGrp="1" noChangeAspect="1"/>
          </p:cNvPicPr>
          <p:nvPr>
            <p:ph type="pic" idx="2"/>
          </p:nvPr>
        </p:nvPicPr>
        <p:blipFill>
          <a:blip r:embed="rId3">
            <a:extLst>
              <a:ext uri="{837473B0-CC2E-450A-ABE3-18F120FF3D39}">
                <a1611:picAttrSrcUrl xmlns:a1611="http://schemas.microsoft.com/office/drawing/2016/11/main" r:id="rId4"/>
              </a:ext>
            </a:extLst>
          </a:blip>
          <a:srcRect t="10846" b="10846"/>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03</a:t>
            </a:r>
            <a:endParaRPr dirty="0"/>
          </a:p>
        </p:txBody>
      </p:sp>
      <p:sp>
        <p:nvSpPr>
          <p:cNvPr id="244" name="Google Shape;244;p21"/>
          <p:cNvSpPr/>
          <p:nvPr/>
        </p:nvSpPr>
        <p:spPr>
          <a:xfrm>
            <a:off x="6381932" y="2342812"/>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Montserrat"/>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5" name="Google Shape;245;p21"/>
          <p:cNvSpPr txBox="1"/>
          <p:nvPr/>
        </p:nvSpPr>
        <p:spPr>
          <a:xfrm>
            <a:off x="6620228" y="2524442"/>
            <a:ext cx="5019715"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2400" b="1" dirty="0">
                <a:solidFill>
                  <a:srgbClr val="EC7A42"/>
                </a:solidFill>
                <a:latin typeface="Calibri" panose="020F0502020204030204" pitchFamily="34" charset="0"/>
                <a:ea typeface="Calibri" panose="020F0502020204030204" pitchFamily="34" charset="0"/>
                <a:cs typeface="Calibri" panose="020F0502020204030204" pitchFamily="34" charset="0"/>
              </a:rPr>
              <a:t>ALTERAÇÕES CLIMÁTICAS E BEM-ESTAR</a:t>
            </a:r>
            <a:endParaRPr lang="en-IE" sz="105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5119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latin typeface="Calibri" panose="020F0502020204030204" pitchFamily="34" charset="0"/>
                <a:ea typeface="Calibri" panose="020F0502020204030204" pitchFamily="34" charset="0"/>
                <a:cs typeface="Calibri" panose="020F0502020204030204" pitchFamily="34" charset="0"/>
              </a:rPr>
              <a:t>01</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27" name="Google Shape;227;p20"/>
          <p:cNvSpPr txBox="1">
            <a:spLocks noGrp="1"/>
          </p:cNvSpPr>
          <p:nvPr>
            <p:ph type="body" idx="2"/>
          </p:nvPr>
        </p:nvSpPr>
        <p:spPr>
          <a:xfrm>
            <a:off x="5335297" y="804645"/>
            <a:ext cx="6226082" cy="689519"/>
          </a:xfrm>
          <a:prstGeom prst="rect">
            <a:avLst/>
          </a:prstGeom>
          <a:noFill/>
          <a:ln>
            <a:noFill/>
          </a:ln>
        </p:spPr>
        <p:txBody>
          <a:bodyPr spcFirstLastPara="1" wrap="square" lIns="91425" tIns="45700" rIns="91425" bIns="45700" anchor="ctr" anchorCtr="0">
            <a:noAutofit/>
          </a:bodyPr>
          <a:lstStyle/>
          <a:p>
            <a:pPr marL="0" indent="0"/>
            <a:r>
              <a:rPr lang="pt-PT" dirty="0">
                <a:latin typeface="Calibri" panose="020F0502020204030204" pitchFamily="34" charset="0"/>
                <a:ea typeface="Calibri" panose="020F0502020204030204" pitchFamily="34" charset="0"/>
                <a:cs typeface="Calibri" panose="020F0502020204030204" pitchFamily="34" charset="0"/>
              </a:rPr>
              <a:t>Refletindo sobre a nossa saúde e bem-estar atuais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28" name="Google Shape;228;p2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latin typeface="Calibri" panose="020F0502020204030204" pitchFamily="34" charset="0"/>
                <a:ea typeface="Calibri" panose="020F0502020204030204" pitchFamily="34" charset="0"/>
                <a:cs typeface="Calibri" panose="020F0502020204030204" pitchFamily="34" charset="0"/>
              </a:rPr>
              <a:t>02</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29" name="Google Shape;229;p2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err="1">
                <a:latin typeface="Calibri" panose="020F0502020204030204" pitchFamily="34" charset="0"/>
                <a:ea typeface="Calibri" panose="020F0502020204030204" pitchFamily="34" charset="0"/>
                <a:cs typeface="Calibri" panose="020F0502020204030204" pitchFamily="34" charset="0"/>
              </a:rPr>
              <a:t>Alterações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climáticas</a:t>
            </a:r>
            <a:r>
              <a:rPr lang="en-US" dirty="0">
                <a:latin typeface="Calibri" panose="020F0502020204030204" pitchFamily="34" charset="0"/>
                <a:ea typeface="Calibri" panose="020F0502020204030204" pitchFamily="34" charset="0"/>
                <a:cs typeface="Calibri" panose="020F0502020204030204" pitchFamily="34" charset="0"/>
              </a:rPr>
              <a:t> e </a:t>
            </a:r>
            <a:r>
              <a:rPr lang="en-US" dirty="0" err="1">
                <a:latin typeface="Calibri" panose="020F0502020204030204" pitchFamily="34" charset="0"/>
                <a:ea typeface="Calibri" panose="020F0502020204030204" pitchFamily="34" charset="0"/>
                <a:cs typeface="Calibri" panose="020F0502020204030204" pitchFamily="34" charset="0"/>
              </a:rPr>
              <a:t>saúde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30" name="Google Shape;230;p2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latin typeface="Calibri" panose="020F0502020204030204" pitchFamily="34" charset="0"/>
                <a:ea typeface="Calibri" panose="020F0502020204030204" pitchFamily="34" charset="0"/>
                <a:cs typeface="Calibri" panose="020F0502020204030204" pitchFamily="34" charset="0"/>
              </a:rPr>
              <a:t>03</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31" name="Google Shape;231;p2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err="1">
                <a:latin typeface="Calibri" panose="020F0502020204030204" pitchFamily="34" charset="0"/>
                <a:ea typeface="Calibri" panose="020F0502020204030204" pitchFamily="34" charset="0"/>
                <a:cs typeface="Calibri" panose="020F0502020204030204" pitchFamily="34" charset="0"/>
              </a:rPr>
              <a:t>Alterações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climáticas</a:t>
            </a:r>
            <a:r>
              <a:rPr lang="en-US" dirty="0">
                <a:latin typeface="Calibri" panose="020F0502020204030204" pitchFamily="34" charset="0"/>
                <a:ea typeface="Calibri" panose="020F0502020204030204" pitchFamily="34" charset="0"/>
                <a:cs typeface="Calibri" panose="020F0502020204030204" pitchFamily="34" charset="0"/>
              </a:rPr>
              <a:t> e </a:t>
            </a:r>
            <a:r>
              <a:rPr lang="en-US" dirty="0" err="1">
                <a:latin typeface="Calibri" panose="020F0502020204030204" pitchFamily="34" charset="0"/>
                <a:ea typeface="Calibri" panose="020F0502020204030204" pitchFamily="34" charset="0"/>
                <a:cs typeface="Calibri" panose="020F0502020204030204" pitchFamily="34" charset="0"/>
              </a:rPr>
              <a:t>bem-estar</a:t>
            </a:r>
            <a:endParaRPr lang="pt-BR" dirty="0">
              <a:latin typeface="Calibri" panose="020F0502020204030204" pitchFamily="34" charset="0"/>
              <a:ea typeface="Calibri" panose="020F0502020204030204" pitchFamily="34" charset="0"/>
              <a:cs typeface="Calibri" panose="020F0502020204030204" pitchFamily="34" charset="0"/>
            </a:endParaRPr>
          </a:p>
        </p:txBody>
      </p:sp>
      <p:sp>
        <p:nvSpPr>
          <p:cNvPr id="232" name="Google Shape;232;p2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latin typeface="Calibri" panose="020F0502020204030204" pitchFamily="34" charset="0"/>
                <a:ea typeface="Calibri" panose="020F0502020204030204" pitchFamily="34" charset="0"/>
                <a:cs typeface="Calibri" panose="020F0502020204030204" pitchFamily="34" charset="0"/>
              </a:rPr>
              <a:t>04</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33" name="Google Shape;233;p2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pt-PT" dirty="0">
                <a:latin typeface="Calibri" panose="020F0502020204030204" pitchFamily="34" charset="0"/>
                <a:ea typeface="Calibri" panose="020F0502020204030204" pitchFamily="34" charset="0"/>
                <a:cs typeface="Calibri" panose="020F0502020204030204" pitchFamily="34" charset="0"/>
              </a:rPr>
              <a:t>Mobilizando a comunidade para o ODS 3</a:t>
            </a:r>
            <a:endParaRPr lang="pt-BR" dirty="0">
              <a:latin typeface="Calibri" panose="020F0502020204030204" pitchFamily="34" charset="0"/>
              <a:ea typeface="Calibri" panose="020F0502020204030204" pitchFamily="34" charset="0"/>
              <a:cs typeface="Calibri" panose="020F0502020204030204" pitchFamily="34" charset="0"/>
            </a:endParaRPr>
          </a:p>
        </p:txBody>
      </p:sp>
      <p:sp>
        <p:nvSpPr>
          <p:cNvPr id="235" name="Google Shape;235;p20"/>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err="1">
                <a:latin typeface="Calibri" panose="020F0502020204030204" pitchFamily="34" charset="0"/>
                <a:ea typeface="Calibri" panose="020F0502020204030204" pitchFamily="34" charset="0"/>
                <a:cs typeface="Calibri" panose="020F0502020204030204" pitchFamily="34" charset="0"/>
              </a:rPr>
              <a:t>Síntese</a:t>
            </a:r>
            <a:r>
              <a:rPr lang="en-US" dirty="0">
                <a:latin typeface="Calibri" panose="020F0502020204030204" pitchFamily="34" charset="0"/>
                <a:ea typeface="Calibri" panose="020F0502020204030204" pitchFamily="34" charset="0"/>
                <a:cs typeface="Calibri" panose="020F0502020204030204" pitchFamily="34" charset="0"/>
              </a:rPr>
              <a:t> e </a:t>
            </a:r>
            <a:r>
              <a:rPr lang="en-US" dirty="0" err="1">
                <a:latin typeface="Calibri" panose="020F0502020204030204" pitchFamily="34" charset="0"/>
                <a:ea typeface="Calibri" panose="020F0502020204030204" pitchFamily="34" charset="0"/>
                <a:cs typeface="Calibri" panose="020F0502020204030204" pitchFamily="34" charset="0"/>
              </a:rPr>
              <a:t>revisão</a:t>
            </a:r>
            <a:r>
              <a:rPr lang="en-US" dirty="0">
                <a:latin typeface="Calibri" panose="020F0502020204030204" pitchFamily="34" charset="0"/>
                <a:ea typeface="Calibri" panose="020F0502020204030204" pitchFamily="34" charset="0"/>
                <a:cs typeface="Calibri" panose="020F0502020204030204" pitchFamily="34" charset="0"/>
              </a:rPr>
              <a:t> :)</a:t>
            </a:r>
            <a:endParaRPr lang="en-US" b="1" dirty="0">
              <a:solidFill>
                <a:srgbClr val="EB7339"/>
              </a:solidFill>
              <a:latin typeface="Calibri" panose="020F0502020204030204" pitchFamily="34" charset="0"/>
              <a:ea typeface="Calibri" panose="020F0502020204030204" pitchFamily="34" charset="0"/>
              <a:cs typeface="Calibri" panose="020F0502020204030204" pitchFamily="34" charset="0"/>
            </a:endParaRPr>
          </a:p>
        </p:txBody>
      </p:sp>
      <p:sp>
        <p:nvSpPr>
          <p:cNvPr id="236" name="Google Shape;236;p20"/>
          <p:cNvSpPr txBox="1">
            <a:spLocks noGrp="1"/>
          </p:cNvSpPr>
          <p:nvPr>
            <p:ph type="body" idx="14"/>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en-US" dirty="0">
                <a:latin typeface="Calibri" panose="020F0502020204030204" pitchFamily="34" charset="0"/>
                <a:ea typeface="Calibri" panose="020F0502020204030204" pitchFamily="34" charset="0"/>
                <a:cs typeface="Calibri" panose="020F0502020204030204" pitchFamily="34" charset="0"/>
              </a:rPr>
              <a:t>ÍNDICE</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232;p20">
            <a:extLst>
              <a:ext uri="{FF2B5EF4-FFF2-40B4-BE49-F238E27FC236}">
                <a16:creationId xmlns:a16="http://schemas.microsoft.com/office/drawing/2014/main" id="{04D61C71-5512-BFF3-CAE8-892C1129CFBF}"/>
              </a:ext>
            </a:extLst>
          </p:cNvPr>
          <p:cNvSpPr txBox="1">
            <a:spLocks/>
          </p:cNvSpPr>
          <p:nvPr/>
        </p:nvSpPr>
        <p:spPr>
          <a:xfrm>
            <a:off x="4553943" y="3918267"/>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latin typeface="Calibri" panose="020F0502020204030204" pitchFamily="34" charset="0"/>
                <a:ea typeface="Calibri" panose="020F0502020204030204" pitchFamily="34" charset="0"/>
                <a:cs typeface="Calibri" panose="020F0502020204030204" pitchFamily="34" charset="0"/>
              </a:rPr>
              <a:t>05</a:t>
            </a:r>
          </a:p>
        </p:txBody>
      </p:sp>
    </p:spTree>
    <p:extLst>
      <p:ext uri="{BB962C8B-B14F-4D97-AF65-F5344CB8AC3E}">
        <p14:creationId xmlns:p14="http://schemas.microsoft.com/office/powerpoint/2010/main" val="3952342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43"/>
          <p:cNvSpPr txBox="1">
            <a:spLocks noGrp="1"/>
          </p:cNvSpPr>
          <p:nvPr>
            <p:ph type="body" idx="2"/>
          </p:nvPr>
        </p:nvSpPr>
        <p:spPr>
          <a:xfrm>
            <a:off x="377952" y="243840"/>
            <a:ext cx="5447266" cy="567426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Clr>
                <a:schemeClr val="lt1"/>
              </a:buClr>
              <a:buSzPts val="3600"/>
              <a:buNone/>
            </a:pPr>
            <a:r>
              <a:rPr lang="pt-PT" sz="2200" b="0" dirty="0">
                <a:latin typeface="Calibri" panose="020F0502020204030204" pitchFamily="34" charset="0"/>
                <a:cs typeface="Calibri" panose="020F0502020204030204" pitchFamily="34" charset="0"/>
              </a:rPr>
              <a:t>O bem-estar é uma das pedras angulares da UE e um valor europeu comum</a:t>
            </a:r>
            <a:r>
              <a:rPr lang="en-GB" sz="2200" b="0" dirty="0">
                <a:latin typeface="Calibri" panose="020F0502020204030204" pitchFamily="34" charset="0"/>
                <a:cs typeface="Calibri" panose="020F0502020204030204" pitchFamily="34" charset="0"/>
              </a:rPr>
              <a:t>. </a:t>
            </a:r>
            <a:r>
              <a:rPr lang="pt-PT" sz="2200" b="0" i="0" dirty="0">
                <a:solidFill>
                  <a:srgbClr val="FFFFFF"/>
                </a:solidFill>
                <a:effectLst/>
                <a:latin typeface="Calibri" panose="020F0502020204030204" pitchFamily="34" charset="0"/>
                <a:cs typeface="Calibri" panose="020F0502020204030204" pitchFamily="34" charset="0"/>
              </a:rPr>
              <a:t>E as alterações climáticas, uma ameaça crescente ao nosso bem-estar. </a:t>
            </a:r>
          </a:p>
          <a:p>
            <a:pPr marL="0" indent="0" algn="just">
              <a:lnSpc>
                <a:spcPct val="100000"/>
              </a:lnSpc>
              <a:spcBef>
                <a:spcPts val="600"/>
              </a:spcBef>
            </a:pPr>
            <a:r>
              <a:rPr lang="pt-PT" sz="2200" b="0" i="0" dirty="0">
                <a:solidFill>
                  <a:srgbClr val="FFFFFF"/>
                </a:solidFill>
                <a:effectLst/>
                <a:latin typeface="Calibri" panose="020F0502020204030204" pitchFamily="34" charset="0"/>
                <a:cs typeface="Calibri" panose="020F0502020204030204" pitchFamily="34" charset="0"/>
              </a:rPr>
              <a:t>É fácil sentirmo-nos esmagados pela escala do desafio que enfrentamos em termos de alterações climáticas</a:t>
            </a:r>
            <a:r>
              <a:rPr lang="en-GB" sz="2200" b="0" i="0" dirty="0">
                <a:solidFill>
                  <a:srgbClr val="FFFFFF"/>
                </a:solidFill>
                <a:effectLst/>
                <a:latin typeface="Calibri" panose="020F0502020204030204" pitchFamily="34" charset="0"/>
                <a:cs typeface="Calibri" panose="020F0502020204030204" pitchFamily="34" charset="0"/>
              </a:rPr>
              <a:t>. </a:t>
            </a:r>
            <a:r>
              <a:rPr lang="pt-PT" sz="2200" b="0" i="0" dirty="0">
                <a:solidFill>
                  <a:srgbClr val="FFFFFF"/>
                </a:solidFill>
                <a:effectLst/>
                <a:latin typeface="Calibri" panose="020F0502020204030204" pitchFamily="34" charset="0"/>
                <a:cs typeface="Calibri" panose="020F0502020204030204" pitchFamily="34" charset="0"/>
              </a:rPr>
              <a:t>Preocupamo-nos com os efeitos nas nossas famílias, noutras pessoas e nas gerações futuras. </a:t>
            </a:r>
          </a:p>
          <a:p>
            <a:pPr marL="0" indent="0" algn="just">
              <a:lnSpc>
                <a:spcPct val="100000"/>
              </a:lnSpc>
              <a:spcBef>
                <a:spcPts val="600"/>
              </a:spcBef>
            </a:pPr>
            <a:r>
              <a:rPr lang="pt-PT" sz="2200" b="0" i="0" dirty="0">
                <a:solidFill>
                  <a:srgbClr val="FFFFFF"/>
                </a:solidFill>
                <a:effectLst/>
                <a:latin typeface="Calibri" panose="020F0502020204030204" pitchFamily="34" charset="0"/>
                <a:cs typeface="Calibri" panose="020F0502020204030204" pitchFamily="34" charset="0"/>
              </a:rPr>
              <a:t>A </a:t>
            </a:r>
            <a:r>
              <a:rPr lang="pt-PT" sz="2200" b="0" i="1" dirty="0">
                <a:solidFill>
                  <a:srgbClr val="FFFFFF"/>
                </a:solidFill>
                <a:effectLst/>
                <a:latin typeface="Calibri" panose="020F0502020204030204" pitchFamily="34" charset="0"/>
                <a:cs typeface="Calibri" panose="020F0502020204030204" pitchFamily="34" charset="0"/>
              </a:rPr>
              <a:t>Mental </a:t>
            </a:r>
            <a:r>
              <a:rPr lang="pt-PT" sz="2200" b="0" i="1" dirty="0" err="1">
                <a:solidFill>
                  <a:srgbClr val="FFFFFF"/>
                </a:solidFill>
                <a:effectLst/>
                <a:latin typeface="Calibri" panose="020F0502020204030204" pitchFamily="34" charset="0"/>
                <a:cs typeface="Calibri" panose="020F0502020204030204" pitchFamily="34" charset="0"/>
              </a:rPr>
              <a:t>Health</a:t>
            </a:r>
            <a:r>
              <a:rPr lang="pt-PT" sz="2200" b="0" i="1" dirty="0">
                <a:solidFill>
                  <a:srgbClr val="FFFFFF"/>
                </a:solidFill>
                <a:effectLst/>
                <a:latin typeface="Calibri" panose="020F0502020204030204" pitchFamily="34" charset="0"/>
                <a:cs typeface="Calibri" panose="020F0502020204030204" pitchFamily="34" charset="0"/>
              </a:rPr>
              <a:t> Foundation UK </a:t>
            </a:r>
            <a:r>
              <a:rPr lang="pt-PT" sz="2200" b="0" i="0" dirty="0">
                <a:solidFill>
                  <a:srgbClr val="FFFFFF"/>
                </a:solidFill>
                <a:effectLst/>
                <a:latin typeface="Calibri" panose="020F0502020204030204" pitchFamily="34" charset="0"/>
                <a:cs typeface="Calibri" panose="020F0502020204030204" pitchFamily="34" charset="0"/>
              </a:rPr>
              <a:t>reconhece que, embora muitos dos desafios pareçam estar fora do nosso controlo, ainda há muitas coisas que podemos fazer para reduzir os efeitos negativos que isso tem no nosso bem-estar. Partilham 6 dicas importantes para nos ajudar a lidar com a situação:</a:t>
            </a:r>
            <a:endParaRPr lang="en-GB" sz="2200" b="1" i="0" dirty="0">
              <a:solidFill>
                <a:srgbClr val="354F92"/>
              </a:solidFill>
              <a:effectLst/>
              <a:latin typeface="Calibri" panose="020F0502020204030204" pitchFamily="34" charset="0"/>
              <a:cs typeface="Calibri" panose="020F0502020204030204" pitchFamily="34" charset="0"/>
            </a:endParaRPr>
          </a:p>
          <a:p>
            <a:pPr marL="0" lvl="0" indent="0" algn="just" rtl="0">
              <a:lnSpc>
                <a:spcPct val="100000"/>
              </a:lnSpc>
              <a:spcBef>
                <a:spcPts val="600"/>
              </a:spcBef>
              <a:spcAft>
                <a:spcPts val="0"/>
              </a:spcAft>
              <a:buClr>
                <a:schemeClr val="lt1"/>
              </a:buClr>
              <a:buSzPts val="3600"/>
              <a:buNone/>
            </a:pPr>
            <a:endParaRPr lang="en-GB" sz="2200" b="0" dirty="0">
              <a:latin typeface="Calibri" panose="020F0502020204030204" pitchFamily="34" charset="0"/>
              <a:cs typeface="Calibri" panose="020F0502020204030204" pitchFamily="34" charset="0"/>
            </a:endParaRPr>
          </a:p>
          <a:p>
            <a:pPr marL="0" lvl="0" indent="0" algn="just" rtl="0">
              <a:lnSpc>
                <a:spcPct val="100000"/>
              </a:lnSpc>
              <a:spcBef>
                <a:spcPts val="600"/>
              </a:spcBef>
              <a:spcAft>
                <a:spcPts val="0"/>
              </a:spcAft>
              <a:buClr>
                <a:schemeClr val="lt1"/>
              </a:buClr>
              <a:buSzPts val="3600"/>
              <a:buNone/>
            </a:pPr>
            <a:endParaRPr lang="en-GB" sz="2200" b="0" dirty="0">
              <a:latin typeface="Calibri" panose="020F0502020204030204" pitchFamily="34" charset="0"/>
              <a:cs typeface="Calibri" panose="020F0502020204030204" pitchFamily="34" charset="0"/>
            </a:endParaRPr>
          </a:p>
        </p:txBody>
      </p:sp>
      <p:pic>
        <p:nvPicPr>
          <p:cNvPr id="8" name="Picture Placeholder 7" descr="A picture containing diagram&#10;&#10;Description automatically generated">
            <a:extLst>
              <a:ext uri="{FF2B5EF4-FFF2-40B4-BE49-F238E27FC236}">
                <a16:creationId xmlns:a16="http://schemas.microsoft.com/office/drawing/2014/main" id="{B216FF5C-0AC4-AB92-B982-7EB88F6D0995}"/>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l="23892" r="23892"/>
          <a:stretch>
            <a:fillRect/>
          </a:stretch>
        </p:blipFill>
        <p:spPr/>
      </p:pic>
      <p:sp>
        <p:nvSpPr>
          <p:cNvPr id="3" name="CuadroTexto 2">
            <a:extLst>
              <a:ext uri="{FF2B5EF4-FFF2-40B4-BE49-F238E27FC236}">
                <a16:creationId xmlns:a16="http://schemas.microsoft.com/office/drawing/2014/main" id="{45331CA2-594C-86A2-EC09-38BA58790B25}"/>
              </a:ext>
            </a:extLst>
          </p:cNvPr>
          <p:cNvSpPr txBox="1"/>
          <p:nvPr/>
        </p:nvSpPr>
        <p:spPr>
          <a:xfrm>
            <a:off x="1364570" y="5979066"/>
            <a:ext cx="4495327" cy="523220"/>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5"/>
              </a:rPr>
              <a:t>Mudanças climáticas e saúde mental - como cuidar do seu bem-estar | Fundação Saúde Mental (mentalhealth.org.uk)</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4" name="Gráfico 3" descr="Flecha: curva ligera con relleno sólido">
            <a:extLst>
              <a:ext uri="{FF2B5EF4-FFF2-40B4-BE49-F238E27FC236}">
                <a16:creationId xmlns:a16="http://schemas.microsoft.com/office/drawing/2014/main" id="{35C28967-A8B2-8860-9BDC-A1DFF61E0C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704588" y="5862820"/>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84601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41" name="TextBox 40">
            <a:extLst>
              <a:ext uri="{FF2B5EF4-FFF2-40B4-BE49-F238E27FC236}">
                <a16:creationId xmlns:a16="http://schemas.microsoft.com/office/drawing/2014/main" id="{A71F85F8-05CD-7943-B839-252A514BE709}"/>
              </a:ext>
            </a:extLst>
          </p:cNvPr>
          <p:cNvSpPr txBox="1"/>
          <p:nvPr/>
        </p:nvSpPr>
        <p:spPr>
          <a:xfrm>
            <a:off x="1030603" y="267520"/>
            <a:ext cx="10399396"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6 Dicas sobre alterações climáticas e bem-estar</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3B167BE-9A05-5B32-8F88-B7ED2736FA57}"/>
              </a:ext>
            </a:extLst>
          </p:cNvPr>
          <p:cNvSpPr txBox="1"/>
          <p:nvPr/>
        </p:nvSpPr>
        <p:spPr>
          <a:xfrm>
            <a:off x="1030603" y="1153409"/>
            <a:ext cx="6709899" cy="5232202"/>
          </a:xfrm>
          <a:prstGeom prst="rect">
            <a:avLst/>
          </a:prstGeom>
          <a:noFill/>
        </p:spPr>
        <p:txBody>
          <a:bodyPr wrap="square">
            <a:spAutoFit/>
          </a:bodyPr>
          <a:lstStyle/>
          <a:p>
            <a:pPr algn="just">
              <a:spcBef>
                <a:spcPts val="600"/>
              </a:spcBef>
            </a:pPr>
            <a:r>
              <a:rPr lang="pt-PT" sz="2400" b="1" dirty="0">
                <a:solidFill>
                  <a:srgbClr val="EC7A42"/>
                </a:solidFill>
                <a:latin typeface="Calibri" panose="020F0502020204030204" pitchFamily="34" charset="0"/>
                <a:ea typeface="Calibri" panose="020F0502020204030204" pitchFamily="34" charset="0"/>
                <a:cs typeface="Calibri" panose="020F0502020204030204" pitchFamily="34" charset="0"/>
              </a:rPr>
              <a:t>1. Saber que se pode fazer a diferença</a:t>
            </a:r>
          </a:p>
          <a:p>
            <a:pPr algn="just">
              <a:spcBef>
                <a:spcPts val="600"/>
              </a:spcBef>
            </a:pPr>
            <a:r>
              <a:rPr lang="pt-PT" sz="2000" dirty="0">
                <a:latin typeface="Calibri" panose="020F0502020204030204" pitchFamily="34" charset="0"/>
                <a:ea typeface="Calibri" panose="020F0502020204030204" pitchFamily="34" charset="0"/>
                <a:cs typeface="Calibri" panose="020F0502020204030204" pitchFamily="34" charset="0"/>
              </a:rPr>
              <a:t>Os nossos estilos de vida têm um efeito profundo no nosso planeta. As nossas escolhas são importantes. Cerca de dois terços das emissões globais de gases com efeito de estufa estão associados aos agregados familiares. Os sectores da energia, da alimentação e dos transportes contribuem, cada um, com cerca de 20% das emissões associadas ao estilo de vida. Desde a eletricidade que utilizamos até aos alimentos que comemos e à forma como viajamos, podemos fazer a diferença. Se todos fizermos algumas pequenas coisas para ajudar a reduzir as alterações climáticas, isso também nos ajudará a sentirmo-nos mais fortes e terá um efeito positivo na nossa própria saúde mental. </a:t>
            </a:r>
          </a:p>
          <a:p>
            <a:pPr algn="just">
              <a:spcBef>
                <a:spcPts val="600"/>
              </a:spcBef>
            </a:pPr>
            <a:r>
              <a:rPr lang="pt-PT" sz="2000" dirty="0">
                <a:latin typeface="Calibri" panose="020F0502020204030204" pitchFamily="34" charset="0"/>
                <a:ea typeface="Calibri" panose="020F0502020204030204" pitchFamily="34" charset="0"/>
                <a:cs typeface="Calibri" panose="020F0502020204030204" pitchFamily="34" charset="0"/>
              </a:rPr>
              <a:t>Há muitas informações excelentes sobre pequenas mudanças que podemos fazer no sítio Web "</a:t>
            </a:r>
            <a:r>
              <a:rPr lang="pt-PT" sz="2000" dirty="0" err="1">
                <a:latin typeface="Calibri" panose="020F0502020204030204" pitchFamily="34" charset="0"/>
                <a:ea typeface="Calibri" panose="020F0502020204030204" pitchFamily="34" charset="0"/>
                <a:cs typeface="Calibri" panose="020F0502020204030204" pitchFamily="34" charset="0"/>
              </a:rPr>
              <a:t>Act</a:t>
            </a:r>
            <a:r>
              <a:rPr lang="pt-PT" sz="2000" dirty="0">
                <a:latin typeface="Calibri" panose="020F0502020204030204" pitchFamily="34" charset="0"/>
                <a:ea typeface="Calibri" panose="020F0502020204030204" pitchFamily="34" charset="0"/>
                <a:cs typeface="Calibri" panose="020F0502020204030204" pitchFamily="34" charset="0"/>
              </a:rPr>
              <a:t> </a:t>
            </a:r>
            <a:r>
              <a:rPr lang="pt-PT" sz="2000" dirty="0" err="1">
                <a:latin typeface="Calibri" panose="020F0502020204030204" pitchFamily="34" charset="0"/>
                <a:ea typeface="Calibri" panose="020F0502020204030204" pitchFamily="34" charset="0"/>
                <a:cs typeface="Calibri" panose="020F0502020204030204" pitchFamily="34" charset="0"/>
              </a:rPr>
              <a:t>Now</a:t>
            </a:r>
            <a:r>
              <a:rPr lang="pt-PT" sz="2000" dirty="0">
                <a:latin typeface="Calibri" panose="020F0502020204030204" pitchFamily="34" charset="0"/>
                <a:ea typeface="Calibri" panose="020F0502020204030204" pitchFamily="34" charset="0"/>
                <a:cs typeface="Calibri" panose="020F0502020204030204" pitchFamily="34" charset="0"/>
              </a:rPr>
              <a:t>" das Nações Unidas</a:t>
            </a:r>
            <a:r>
              <a:rPr lang="en-GB" sz="2000" dirty="0">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Balance stone with spa on river coast">
            <a:extLst>
              <a:ext uri="{FF2B5EF4-FFF2-40B4-BE49-F238E27FC236}">
                <a16:creationId xmlns:a16="http://schemas.microsoft.com/office/drawing/2014/main" id="{3924F2EA-DBAD-E8CF-2DA1-188E0A4489BA}"/>
              </a:ext>
            </a:extLst>
          </p:cNvPr>
          <p:cNvPicPr>
            <a:picLocks noChangeAspect="1"/>
          </p:cNvPicPr>
          <p:nvPr/>
        </p:nvPicPr>
        <p:blipFill rotWithShape="1">
          <a:blip r:embed="rId3"/>
          <a:srcRect l="668" t="23798" r="59493" b="388"/>
          <a:stretch/>
        </p:blipFill>
        <p:spPr>
          <a:xfrm>
            <a:off x="7856993" y="1241593"/>
            <a:ext cx="3573006" cy="4531887"/>
          </a:xfrm>
          <a:prstGeom prst="rect">
            <a:avLst/>
          </a:prstGeom>
        </p:spPr>
      </p:pic>
      <p:sp>
        <p:nvSpPr>
          <p:cNvPr id="3" name="CuadroTexto 2">
            <a:extLst>
              <a:ext uri="{FF2B5EF4-FFF2-40B4-BE49-F238E27FC236}">
                <a16:creationId xmlns:a16="http://schemas.microsoft.com/office/drawing/2014/main" id="{D0F4F1C8-4555-9AE8-6F72-09408415B76F}"/>
              </a:ext>
            </a:extLst>
          </p:cNvPr>
          <p:cNvSpPr txBox="1"/>
          <p:nvPr/>
        </p:nvSpPr>
        <p:spPr>
          <a:xfrm>
            <a:off x="6546353" y="6039255"/>
            <a:ext cx="2621280" cy="307777"/>
          </a:xfrm>
          <a:prstGeom prst="rect">
            <a:avLst/>
          </a:prstGeom>
          <a:noFill/>
        </p:spPr>
        <p:txBody>
          <a:bodyPr wrap="square">
            <a:spAutoFit/>
          </a:bodyPr>
          <a:lstStyle/>
          <a:p>
            <a:r>
              <a:rPr lang="pt-PT" dirty="0" err="1">
                <a:latin typeface="Calibri" panose="020F0502020204030204" pitchFamily="34" charset="0"/>
                <a:ea typeface="Calibri" panose="020F0502020204030204" pitchFamily="34" charset="0"/>
                <a:cs typeface="Calibri" panose="020F0502020204030204" pitchFamily="34" charset="0"/>
                <a:hlinkClick r:id="rId4"/>
              </a:rPr>
              <a:t>Act</a:t>
            </a:r>
            <a:r>
              <a:rPr lang="pt-PT" dirty="0">
                <a:latin typeface="Calibri" panose="020F0502020204030204" pitchFamily="34" charset="0"/>
                <a:ea typeface="Calibri" panose="020F0502020204030204" pitchFamily="34" charset="0"/>
                <a:cs typeface="Calibri" panose="020F0502020204030204" pitchFamily="34" charset="0"/>
                <a:hlinkClick r:id="rId4"/>
              </a:rPr>
              <a:t> </a:t>
            </a:r>
            <a:r>
              <a:rPr lang="pt-PT" dirty="0" err="1">
                <a:latin typeface="Calibri" panose="020F0502020204030204" pitchFamily="34" charset="0"/>
                <a:ea typeface="Calibri" panose="020F0502020204030204" pitchFamily="34" charset="0"/>
                <a:cs typeface="Calibri" panose="020F0502020204030204" pitchFamily="34" charset="0"/>
                <a:hlinkClick r:id="rId4"/>
              </a:rPr>
              <a:t>Now</a:t>
            </a:r>
            <a:r>
              <a:rPr lang="pt-PT" dirty="0">
                <a:latin typeface="Calibri" panose="020F0502020204030204" pitchFamily="34" charset="0"/>
                <a:ea typeface="Calibri" panose="020F0502020204030204" pitchFamily="34" charset="0"/>
                <a:cs typeface="Calibri" panose="020F0502020204030204" pitchFamily="34" charset="0"/>
                <a:hlinkClick r:id="rId4"/>
              </a:rPr>
              <a:t> | United </a:t>
            </a:r>
            <a:r>
              <a:rPr lang="pt-PT" dirty="0" err="1">
                <a:latin typeface="Calibri" panose="020F0502020204030204" pitchFamily="34" charset="0"/>
                <a:ea typeface="Calibri" panose="020F0502020204030204" pitchFamily="34" charset="0"/>
                <a:cs typeface="Calibri" panose="020F0502020204030204" pitchFamily="34" charset="0"/>
                <a:hlinkClick r:id="rId4"/>
              </a:rPr>
              <a:t>Nations</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4" name="Gráfico 3" descr="Flecha: curva ligera con relleno sólido">
            <a:extLst>
              <a:ext uri="{FF2B5EF4-FFF2-40B4-BE49-F238E27FC236}">
                <a16:creationId xmlns:a16="http://schemas.microsoft.com/office/drawing/2014/main" id="{ED78B2E4-1F13-AB0E-599F-151E61EB0C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5921824" y="5775496"/>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41399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7" name="TextBox 6">
            <a:extLst>
              <a:ext uri="{FF2B5EF4-FFF2-40B4-BE49-F238E27FC236}">
                <a16:creationId xmlns:a16="http://schemas.microsoft.com/office/drawing/2014/main" id="{93B167BE-9A05-5B32-8F88-B7ED2736FA57}"/>
              </a:ext>
            </a:extLst>
          </p:cNvPr>
          <p:cNvSpPr txBox="1"/>
          <p:nvPr/>
        </p:nvSpPr>
        <p:spPr>
          <a:xfrm>
            <a:off x="1030603" y="1144057"/>
            <a:ext cx="7247765" cy="5432256"/>
          </a:xfrm>
          <a:prstGeom prst="rect">
            <a:avLst/>
          </a:prstGeom>
          <a:noFill/>
        </p:spPr>
        <p:txBody>
          <a:bodyPr wrap="square">
            <a:spAutoFit/>
          </a:bodyPr>
          <a:lstStyle/>
          <a:p>
            <a:pPr algn="just">
              <a:spcBef>
                <a:spcPts val="600"/>
              </a:spcBef>
            </a:pPr>
            <a:r>
              <a:rPr lang="en-GB" sz="2400" b="1" dirty="0">
                <a:solidFill>
                  <a:srgbClr val="EC7A42"/>
                </a:solidFill>
                <a:latin typeface="Calibri" panose="020F0502020204030204" pitchFamily="34" charset="0"/>
                <a:ea typeface="Calibri" panose="020F0502020204030204" pitchFamily="34" charset="0"/>
                <a:cs typeface="Calibri" panose="020F0502020204030204" pitchFamily="34" charset="0"/>
              </a:rPr>
              <a:t>2</a:t>
            </a:r>
            <a:r>
              <a:rPr lang="en-GB"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r>
              <a:rPr lang="pt-PT"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Envolva-se com a sua comunidade de uma forma significativa</a:t>
            </a:r>
            <a:endParaRPr lang="en-GB"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Muito relevante para este curso, se sente que as alterações climáticas estão a afetar a sua comunidade, veja se pode envolver-se com grupos locais de base ou comunitários que estejam a trabalhar nas alterações climáticas, na natureza e no ambiente. Sabemos que ajudar os outros é bom para a nossa saúde mental.</a:t>
            </a:r>
          </a:p>
          <a:p>
            <a:pPr algn="just">
              <a:spcBef>
                <a:spcPts val="600"/>
              </a:spcBef>
            </a:pPr>
            <a:r>
              <a:rPr lang="en-GB"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3. Use a </a:t>
            </a:r>
            <a:r>
              <a:rPr lang="en-GB" sz="2400" b="1" i="0" dirty="0" err="1">
                <a:solidFill>
                  <a:srgbClr val="EC7A42"/>
                </a:solidFill>
                <a:effectLst/>
                <a:latin typeface="Calibri" panose="020F0502020204030204" pitchFamily="34" charset="0"/>
                <a:ea typeface="Calibri" panose="020F0502020204030204" pitchFamily="34" charset="0"/>
                <a:cs typeface="Calibri" panose="020F0502020204030204" pitchFamily="34" charset="0"/>
              </a:rPr>
              <a:t>sua</a:t>
            </a:r>
            <a:r>
              <a:rPr lang="en-GB"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r>
              <a:rPr lang="en-GB" sz="2400" b="1" i="0" dirty="0" err="1">
                <a:solidFill>
                  <a:srgbClr val="EC7A42"/>
                </a:solidFill>
                <a:effectLst/>
                <a:latin typeface="Calibri" panose="020F0502020204030204" pitchFamily="34" charset="0"/>
                <a:ea typeface="Calibri" panose="020F0502020204030204" pitchFamily="34" charset="0"/>
                <a:cs typeface="Calibri" panose="020F0502020204030204" pitchFamily="34" charset="0"/>
              </a:rPr>
              <a:t>voz</a:t>
            </a:r>
            <a:endParaRPr lang="en-GB"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Se tem opiniões e é apaixonado pelas alterações climáticas mas se mantém em silêncio, pode sentir-se impotente. Tente envolver-se em comunidades que se dedicam a campanhas sobre as alterações climáticas. Por exemplo, pode participar numa manifestação pacífica organizada ou juntar-se a eventos ou debates relevantes. O ativismo cívico e político pode ajudá-lo a sentir-se mais forte e dar-lhe uma saída para exprimir os seus pensamentos de uma forma construtiva.</a:t>
            </a:r>
            <a:endParaRPr lang="en-GB" sz="2000"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40">
            <a:extLst>
              <a:ext uri="{FF2B5EF4-FFF2-40B4-BE49-F238E27FC236}">
                <a16:creationId xmlns:a16="http://schemas.microsoft.com/office/drawing/2014/main" id="{65B4FE6B-404F-8210-6969-1A60D9A7E79B}"/>
              </a:ext>
            </a:extLst>
          </p:cNvPr>
          <p:cNvSpPr txBox="1"/>
          <p:nvPr/>
        </p:nvSpPr>
        <p:spPr>
          <a:xfrm>
            <a:off x="1030603" y="267520"/>
            <a:ext cx="10399396"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6 Dicas sobre alterações climáticas e bem-estar</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B11F8487-18C5-3091-6F5F-052DFBDBF7E5}"/>
              </a:ext>
            </a:extLst>
          </p:cNvPr>
          <p:cNvPicPr>
            <a:picLocks noChangeAspect="1"/>
          </p:cNvPicPr>
          <p:nvPr/>
        </p:nvPicPr>
        <p:blipFill>
          <a:blip r:embed="rId3"/>
          <a:stretch>
            <a:fillRect/>
          </a:stretch>
        </p:blipFill>
        <p:spPr>
          <a:xfrm>
            <a:off x="8196942" y="2889287"/>
            <a:ext cx="3396462" cy="3604023"/>
          </a:xfrm>
          <a:prstGeom prst="rect">
            <a:avLst/>
          </a:prstGeom>
        </p:spPr>
      </p:pic>
    </p:spTree>
    <p:extLst>
      <p:ext uri="{BB962C8B-B14F-4D97-AF65-F5344CB8AC3E}">
        <p14:creationId xmlns:p14="http://schemas.microsoft.com/office/powerpoint/2010/main" val="346267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2" name="TextBox 40">
            <a:extLst>
              <a:ext uri="{FF2B5EF4-FFF2-40B4-BE49-F238E27FC236}">
                <a16:creationId xmlns:a16="http://schemas.microsoft.com/office/drawing/2014/main" id="{65B4FE6B-404F-8210-6969-1A60D9A7E79B}"/>
              </a:ext>
            </a:extLst>
          </p:cNvPr>
          <p:cNvSpPr txBox="1"/>
          <p:nvPr/>
        </p:nvSpPr>
        <p:spPr>
          <a:xfrm>
            <a:off x="1030603" y="267520"/>
            <a:ext cx="10399396"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6 Dicas sobre alterações climáticas e bem-estar</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6">
            <a:extLst>
              <a:ext uri="{FF2B5EF4-FFF2-40B4-BE49-F238E27FC236}">
                <a16:creationId xmlns:a16="http://schemas.microsoft.com/office/drawing/2014/main" id="{F7E98F41-9A1E-1F22-34A0-21B37D532D5D}"/>
              </a:ext>
            </a:extLst>
          </p:cNvPr>
          <p:cNvSpPr txBox="1"/>
          <p:nvPr/>
        </p:nvSpPr>
        <p:spPr>
          <a:xfrm>
            <a:off x="5388863" y="1144057"/>
            <a:ext cx="6132577" cy="5216813"/>
          </a:xfrm>
          <a:prstGeom prst="rect">
            <a:avLst/>
          </a:prstGeom>
          <a:noFill/>
        </p:spPr>
        <p:txBody>
          <a:bodyPr wrap="square">
            <a:spAutoFit/>
          </a:bodyPr>
          <a:lstStyle/>
          <a:p>
            <a:pPr algn="just">
              <a:spcBef>
                <a:spcPts val="600"/>
              </a:spcBef>
            </a:pPr>
            <a:r>
              <a:rPr lang="en-GB" sz="2400" b="1" dirty="0">
                <a:solidFill>
                  <a:srgbClr val="EC7A42"/>
                </a:solidFill>
                <a:latin typeface="Calibri" panose="020F0502020204030204" pitchFamily="34" charset="0"/>
                <a:ea typeface="Calibri" panose="020F0502020204030204" pitchFamily="34" charset="0"/>
                <a:cs typeface="Calibri" panose="020F0502020204030204" pitchFamily="34" charset="0"/>
              </a:rPr>
              <a:t>4</a:t>
            </a:r>
            <a:r>
              <a:rPr lang="en-GB"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r>
              <a:rPr lang="pt-PT"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Pare e pense em como as notícias o estão a fazer sentir</a:t>
            </a:r>
            <a:endParaRPr lang="en-GB" sz="24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Reserve um momento para pensar na quantidade de informação e notícias que está a receber e pense em como se está a sentir. Se estiver a ter um efeito negativo no seu bem-estar, tente </a:t>
            </a:r>
            <a:r>
              <a:rPr lang="en-GB" sz="2000" b="0" i="0" dirty="0">
                <a:effectLst/>
                <a:latin typeface="Calibri" panose="020F0502020204030204" pitchFamily="34" charset="0"/>
                <a:ea typeface="Calibri" panose="020F0502020204030204" pitchFamily="34" charset="0"/>
                <a:cs typeface="Calibri" panose="020F0502020204030204" pitchFamily="34" charset="0"/>
              </a:rPr>
              <a:t>:</a:t>
            </a:r>
          </a:p>
          <a:p>
            <a:pPr marL="342900" indent="-342900" algn="just">
              <a:spcBef>
                <a:spcPts val="600"/>
              </a:spcBef>
              <a:buFont typeface="Wingdings" panose="05000000000000000000" pitchFamily="2" charset="2"/>
              <a:buChar char="ü"/>
            </a:pPr>
            <a:r>
              <a:rPr lang="pt-PT" sz="2000" b="0" i="0" dirty="0">
                <a:effectLst/>
                <a:latin typeface="Calibri" panose="020F0502020204030204" pitchFamily="34" charset="0"/>
                <a:ea typeface="Calibri" panose="020F0502020204030204" pitchFamily="34" charset="0"/>
                <a:cs typeface="Calibri" panose="020F0502020204030204" pitchFamily="34" charset="0"/>
              </a:rPr>
              <a:t>Silenciar ou desativar as notificações de notícias no seu telemóvel</a:t>
            </a:r>
          </a:p>
          <a:p>
            <a:pPr marL="342900" indent="-342900" algn="just">
              <a:spcBef>
                <a:spcPts val="600"/>
              </a:spcBef>
              <a:buFont typeface="Wingdings" panose="05000000000000000000" pitchFamily="2" charset="2"/>
              <a:buChar char="ü"/>
            </a:pPr>
            <a:r>
              <a:rPr lang="pt-PT" sz="2000" b="0" i="0" dirty="0">
                <a:effectLst/>
                <a:latin typeface="Calibri" panose="020F0502020204030204" pitchFamily="34" charset="0"/>
                <a:ea typeface="Calibri" panose="020F0502020204030204" pitchFamily="34" charset="0"/>
                <a:cs typeface="Calibri" panose="020F0502020204030204" pitchFamily="34" charset="0"/>
              </a:rPr>
              <a:t>Limitar a quantidade de notícias à leitura do jornal da manhã ou à visualização do noticiário da noite</a:t>
            </a:r>
          </a:p>
          <a:p>
            <a:pPr marL="342900" indent="-342900" algn="just">
              <a:spcBef>
                <a:spcPts val="600"/>
              </a:spcBef>
              <a:buFont typeface="Wingdings" panose="05000000000000000000" pitchFamily="2" charset="2"/>
              <a:buChar char="ü"/>
            </a:pPr>
            <a:r>
              <a:rPr lang="pt-PT" sz="2000" b="0" i="0" dirty="0">
                <a:effectLst/>
                <a:latin typeface="Calibri" panose="020F0502020204030204" pitchFamily="34" charset="0"/>
                <a:ea typeface="Calibri" panose="020F0502020204030204" pitchFamily="34" charset="0"/>
                <a:cs typeface="Calibri" panose="020F0502020204030204" pitchFamily="34" charset="0"/>
              </a:rPr>
              <a:t>Se estiver nas redes sociais, pense em silenciar ou deixar de seguir contas ou hashtags sobre alterações climáticas que o afetem negativamente. </a:t>
            </a:r>
          </a:p>
          <a:p>
            <a:pPr marL="342900" indent="-342900" algn="just">
              <a:spcBef>
                <a:spcPts val="600"/>
              </a:spcBef>
              <a:buFont typeface="Wingdings" panose="05000000000000000000" pitchFamily="2" charset="2"/>
              <a:buChar char="ü"/>
            </a:pPr>
            <a:r>
              <a:rPr lang="pt-PT" sz="2000" b="0" i="0" dirty="0">
                <a:effectLst/>
                <a:latin typeface="Calibri" panose="020F0502020204030204" pitchFamily="34" charset="0"/>
                <a:ea typeface="Calibri" panose="020F0502020204030204" pitchFamily="34" charset="0"/>
                <a:cs typeface="Calibri" panose="020F0502020204030204" pitchFamily="34" charset="0"/>
              </a:rPr>
              <a:t>Tente não olhar nem utilizar o telemóvel durante, pelo menos, uma hora antes de ir para a cama</a:t>
            </a:r>
            <a:endParaRPr lang="en-GB" sz="2000" b="0" i="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215744BD-556A-936D-FFC4-540F4CF296B7}"/>
              </a:ext>
            </a:extLst>
          </p:cNvPr>
          <p:cNvPicPr>
            <a:picLocks noChangeAspect="1"/>
          </p:cNvPicPr>
          <p:nvPr/>
        </p:nvPicPr>
        <p:blipFill>
          <a:blip r:embed="rId3"/>
          <a:stretch>
            <a:fillRect/>
          </a:stretch>
        </p:blipFill>
        <p:spPr>
          <a:xfrm>
            <a:off x="1702247" y="1241592"/>
            <a:ext cx="3577324" cy="4224802"/>
          </a:xfrm>
          <a:prstGeom prst="rect">
            <a:avLst/>
          </a:prstGeom>
        </p:spPr>
      </p:pic>
    </p:spTree>
    <p:extLst>
      <p:ext uri="{BB962C8B-B14F-4D97-AF65-F5344CB8AC3E}">
        <p14:creationId xmlns:p14="http://schemas.microsoft.com/office/powerpoint/2010/main" val="747991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7" name="TextBox 6">
            <a:extLst>
              <a:ext uri="{FF2B5EF4-FFF2-40B4-BE49-F238E27FC236}">
                <a16:creationId xmlns:a16="http://schemas.microsoft.com/office/drawing/2014/main" id="{93B167BE-9A05-5B32-8F88-B7ED2736FA57}"/>
              </a:ext>
            </a:extLst>
          </p:cNvPr>
          <p:cNvSpPr txBox="1"/>
          <p:nvPr/>
        </p:nvSpPr>
        <p:spPr>
          <a:xfrm>
            <a:off x="1030603" y="1124782"/>
            <a:ext cx="6747893" cy="5370701"/>
          </a:xfrm>
          <a:prstGeom prst="rect">
            <a:avLst/>
          </a:prstGeom>
          <a:noFill/>
        </p:spPr>
        <p:txBody>
          <a:bodyPr wrap="square">
            <a:spAutoFit/>
          </a:bodyPr>
          <a:lstStyle/>
          <a:p>
            <a:pPr algn="just">
              <a:spcBef>
                <a:spcPts val="600"/>
              </a:spcBef>
            </a:pPr>
            <a:r>
              <a:rPr lang="en-GB" sz="2400" b="1" i="0" dirty="0">
                <a:solidFill>
                  <a:srgbClr val="EC7A42"/>
                </a:solidFill>
                <a:effectLst/>
                <a:latin typeface="Calibri" panose="020F0502020204030204" pitchFamily="34" charset="0"/>
                <a:cs typeface="Calibri" panose="020F0502020204030204" pitchFamily="34" charset="0"/>
              </a:rPr>
              <a:t>5. </a:t>
            </a:r>
            <a:r>
              <a:rPr lang="pt-PT" sz="2400" b="1" i="0" dirty="0">
                <a:solidFill>
                  <a:srgbClr val="EC7A42"/>
                </a:solidFill>
                <a:effectLst/>
                <a:latin typeface="Calibri" panose="020F0502020204030204" pitchFamily="34" charset="0"/>
                <a:cs typeface="Calibri" panose="020F0502020204030204" pitchFamily="34" charset="0"/>
              </a:rPr>
              <a:t>Abrir-se sobre o que está a sentir</a:t>
            </a:r>
            <a:endParaRPr lang="en-GB" sz="2400" b="1" i="0" dirty="0">
              <a:solidFill>
                <a:srgbClr val="EC7A42"/>
              </a:solidFill>
              <a:effectLst/>
              <a:latin typeface="Calibri" panose="020F0502020204030204" pitchFamily="34" charset="0"/>
              <a:cs typeface="Calibri" panose="020F0502020204030204" pitchFamily="34" charset="0"/>
            </a:endParaRPr>
          </a:p>
          <a:p>
            <a:pPr algn="just">
              <a:spcBef>
                <a:spcPts val="600"/>
              </a:spcBef>
            </a:pPr>
            <a:r>
              <a:rPr lang="pt-PT" sz="2000" b="0" i="0" dirty="0">
                <a:effectLst/>
                <a:latin typeface="Calibri" panose="020F0502020204030204" pitchFamily="34" charset="0"/>
                <a:cs typeface="Calibri" panose="020F0502020204030204" pitchFamily="34" charset="0"/>
              </a:rPr>
              <a:t>Se se sentir sobrecarregado/a, tente falar sobre o assunto com alguém que lhe seja próximo, com amigos ou colegas. Sabemos que, por vezes, isto pode parecer assustador ou difícil de fazer. Mas ao dar este primeiro passo corajoso para partilhar os seus sentimentos ou pedir ajuda, está a iniciar o caminho para se sentir melhor. Pode começar por falar com alguém em quem confia, seja um amigo, um familiar, um profissional de saúde ou uma linha de apoio</a:t>
            </a:r>
            <a:r>
              <a:rPr lang="en-GB" sz="2000" b="0" i="0" dirty="0">
                <a:effectLst/>
                <a:latin typeface="Calibri" panose="020F0502020204030204" pitchFamily="34" charset="0"/>
                <a:cs typeface="Calibri" panose="020F0502020204030204" pitchFamily="34" charset="0"/>
              </a:rPr>
              <a:t>.</a:t>
            </a:r>
          </a:p>
          <a:p>
            <a:pPr algn="just">
              <a:spcBef>
                <a:spcPts val="600"/>
              </a:spcBef>
            </a:pPr>
            <a:r>
              <a:rPr lang="en-GB" sz="2400" b="1" i="0" dirty="0">
                <a:solidFill>
                  <a:srgbClr val="EC7A42"/>
                </a:solidFill>
                <a:effectLst/>
                <a:latin typeface="Calibri" panose="020F0502020204030204" pitchFamily="34" charset="0"/>
                <a:cs typeface="Calibri" panose="020F0502020204030204" pitchFamily="34" charset="0"/>
              </a:rPr>
              <a:t>6. </a:t>
            </a:r>
            <a:r>
              <a:rPr lang="pt-PT" sz="2400" b="1" i="0" dirty="0">
                <a:solidFill>
                  <a:srgbClr val="EC7A42"/>
                </a:solidFill>
                <a:effectLst/>
                <a:latin typeface="Calibri" panose="020F0502020204030204" pitchFamily="34" charset="0"/>
                <a:cs typeface="Calibri" panose="020F0502020204030204" pitchFamily="34" charset="0"/>
              </a:rPr>
              <a:t>Arranjar tempo para cuidar de si próprio/a</a:t>
            </a:r>
          </a:p>
          <a:p>
            <a:pPr algn="just">
              <a:spcBef>
                <a:spcPts val="600"/>
              </a:spcBef>
            </a:pPr>
            <a:r>
              <a:rPr lang="pt-PT" sz="2000" b="0" i="0" dirty="0">
                <a:effectLst/>
                <a:latin typeface="Calibri" panose="020F0502020204030204" pitchFamily="34" charset="0"/>
                <a:cs typeface="Calibri" panose="020F0502020204030204" pitchFamily="34" charset="0"/>
              </a:rPr>
              <a:t>Também vale a pena lembrar que, por vezes, são as pequenas coisas que podem fazer uma grande diferença na forma como se sente. Por isso, tente arranjar tempo e espaço para as coisas, atividades e ações que são boas para a sua saúde mental. Também pode tentar sair para a natureza. Sabemos que isto funciona mesmo!</a:t>
            </a:r>
            <a:endParaRPr lang="en-GB" sz="2000" b="0" i="0" dirty="0">
              <a:effectLst/>
              <a:latin typeface="Calibri" panose="020F0502020204030204" pitchFamily="34" charset="0"/>
              <a:cs typeface="Calibri" panose="020F0502020204030204" pitchFamily="34" charset="0"/>
            </a:endParaRPr>
          </a:p>
        </p:txBody>
      </p:sp>
      <p:pic>
        <p:nvPicPr>
          <p:cNvPr id="3" name="Picture 2" descr="A picture containing text, tree, outdoor, grass&#10;&#10;Description automatically generated">
            <a:extLst>
              <a:ext uri="{FF2B5EF4-FFF2-40B4-BE49-F238E27FC236}">
                <a16:creationId xmlns:a16="http://schemas.microsoft.com/office/drawing/2014/main" id="{7503ED19-8E16-3142-DB3E-2FA2D8AB2C3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109" r="16915"/>
          <a:stretch/>
        </p:blipFill>
        <p:spPr>
          <a:xfrm>
            <a:off x="7876032" y="2586987"/>
            <a:ext cx="3553967" cy="2984776"/>
          </a:xfrm>
          <a:prstGeom prst="rect">
            <a:avLst/>
          </a:prstGeom>
        </p:spPr>
      </p:pic>
      <p:sp>
        <p:nvSpPr>
          <p:cNvPr id="2" name="TextBox 40">
            <a:extLst>
              <a:ext uri="{FF2B5EF4-FFF2-40B4-BE49-F238E27FC236}">
                <a16:creationId xmlns:a16="http://schemas.microsoft.com/office/drawing/2014/main" id="{D586345B-B43B-98C8-37A8-1A146066913E}"/>
              </a:ext>
            </a:extLst>
          </p:cNvPr>
          <p:cNvSpPr txBox="1"/>
          <p:nvPr/>
        </p:nvSpPr>
        <p:spPr>
          <a:xfrm>
            <a:off x="1030603" y="267520"/>
            <a:ext cx="10399396"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6 Dicas sobre alterações climáticas e bem-estar</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B0ED72CF-D786-20EE-9443-A87E9B2A43AE}"/>
              </a:ext>
            </a:extLst>
          </p:cNvPr>
          <p:cNvSpPr txBox="1"/>
          <p:nvPr/>
        </p:nvSpPr>
        <p:spPr>
          <a:xfrm>
            <a:off x="8591548" y="5634231"/>
            <a:ext cx="3204210" cy="738664"/>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5"/>
              </a:rPr>
              <a:t>Nature: How connecting with nature benefits our mental health | Mental Health Foundation</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6" name="Gráfico 5" descr="Flecha: curva ligera con relleno sólido">
            <a:extLst>
              <a:ext uri="{FF2B5EF4-FFF2-40B4-BE49-F238E27FC236}">
                <a16:creationId xmlns:a16="http://schemas.microsoft.com/office/drawing/2014/main" id="{D2AB7D87-030E-3C3C-B3E9-F4E79D9EB3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7840206" y="5498965"/>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5761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a16="http://schemas.microsoft.com/office/drawing/2014/main" id="{BB923027-8439-0F31-7BD0-EF457E2AED23}"/>
              </a:ext>
            </a:extLst>
          </p:cNvPr>
          <p:cNvSpPr txBox="1"/>
          <p:nvPr/>
        </p:nvSpPr>
        <p:spPr>
          <a:xfrm>
            <a:off x="1019971" y="1133956"/>
            <a:ext cx="10525853" cy="1446550"/>
          </a:xfrm>
          <a:prstGeom prst="rect">
            <a:avLst/>
          </a:prstGeom>
          <a:noFill/>
        </p:spPr>
        <p:txBody>
          <a:bodyPr wrap="square">
            <a:spAutoFit/>
          </a:bodyPr>
          <a:lstStyle/>
          <a:p>
            <a:pPr algn="just"/>
            <a:r>
              <a:rPr lang="pt-PT" sz="2200" dirty="0">
                <a:latin typeface="Calibri" panose="020F0502020204030204" pitchFamily="34" charset="0"/>
                <a:cs typeface="Calibri" panose="020F0502020204030204" pitchFamily="34" charset="0"/>
              </a:rPr>
              <a:t>Exemplo: </a:t>
            </a:r>
            <a:r>
              <a:rPr lang="pt-PT" sz="2200" i="1" dirty="0">
                <a:latin typeface="Calibri" panose="020F0502020204030204" pitchFamily="34" charset="0"/>
                <a:cs typeface="Calibri" panose="020F0502020204030204" pitchFamily="34" charset="0"/>
              </a:rPr>
              <a:t>e-</a:t>
            </a:r>
            <a:r>
              <a:rPr lang="pt-PT" sz="2200" i="1" dirty="0" err="1">
                <a:latin typeface="Calibri" panose="020F0502020204030204" pitchFamily="34" charset="0"/>
                <a:cs typeface="Calibri" panose="020F0502020204030204" pitchFamily="34" charset="0"/>
              </a:rPr>
              <a:t>wellbeing</a:t>
            </a:r>
            <a:r>
              <a:rPr lang="pt-PT" sz="2200" dirty="0">
                <a:latin typeface="Calibri" panose="020F0502020204030204" pitchFamily="34" charset="0"/>
                <a:cs typeface="Calibri" panose="020F0502020204030204" pitchFamily="34" charset="0"/>
              </a:rPr>
              <a:t> para adultos, um serviço digital de bem-estar em Sussex, Reino Unido. O seu objetivo é proporcionar um espaço para os adultos (com mais de 25 anos) acederem a informações relevantes sobre saúde emocional e bem-estar e encontrarem o apoio mais adequado para eles.</a:t>
            </a:r>
            <a:endParaRPr lang="en-GB" sz="2200"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71F85F8-05CD-7943-B839-252A514BE709}"/>
              </a:ext>
            </a:extLst>
          </p:cNvPr>
          <p:cNvSpPr txBox="1"/>
          <p:nvPr/>
        </p:nvSpPr>
        <p:spPr>
          <a:xfrm>
            <a:off x="1019971" y="254876"/>
            <a:ext cx="10399396" cy="643894"/>
          </a:xfrm>
          <a:prstGeom prst="rect">
            <a:avLst/>
          </a:prstGeom>
          <a:noFill/>
        </p:spPr>
        <p:txBody>
          <a:bodyPr wrap="square">
            <a:spAutoFit/>
          </a:bodyPr>
          <a:lstStyle/>
          <a:p>
            <a:pPr>
              <a:lnSpc>
                <a:spcPct val="120000"/>
              </a:lnSpc>
            </a:pP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Comunidades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em</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ação</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E0929976-D426-CD9A-B806-1384DE7A3287}"/>
              </a:ext>
            </a:extLst>
          </p:cNvPr>
          <p:cNvSpPr txBox="1"/>
          <p:nvPr/>
        </p:nvSpPr>
        <p:spPr>
          <a:xfrm>
            <a:off x="2866064" y="3203903"/>
            <a:ext cx="2072640" cy="523220"/>
          </a:xfrm>
          <a:prstGeom prst="rect">
            <a:avLst/>
          </a:prstGeom>
          <a:noFill/>
        </p:spPr>
        <p:txBody>
          <a:bodyPr wrap="square">
            <a:spAutoFit/>
          </a:bodyPr>
          <a:lstStyle/>
          <a:p>
            <a:pPr algn="r"/>
            <a:r>
              <a:rPr lang="pt-PT" dirty="0" err="1">
                <a:hlinkClick r:id="rId3"/>
              </a:rPr>
              <a:t>Home</a:t>
            </a:r>
            <a:r>
              <a:rPr lang="pt-PT" dirty="0">
                <a:hlinkClick r:id="rId3"/>
              </a:rPr>
              <a:t> - e-bem-estar (e-wellbeingadults.co.uk)</a:t>
            </a:r>
            <a:r>
              <a:rPr lang="pt-PT" dirty="0"/>
              <a:t> </a:t>
            </a:r>
          </a:p>
        </p:txBody>
      </p:sp>
      <p:pic>
        <p:nvPicPr>
          <p:cNvPr id="8" name="Imagen 7">
            <a:extLst>
              <a:ext uri="{FF2B5EF4-FFF2-40B4-BE49-F238E27FC236}">
                <a16:creationId xmlns:a16="http://schemas.microsoft.com/office/drawing/2014/main" id="{586B134B-958B-6606-35C9-E13EF2B466B1}"/>
              </a:ext>
            </a:extLst>
          </p:cNvPr>
          <p:cNvPicPr>
            <a:picLocks noChangeAspect="1"/>
          </p:cNvPicPr>
          <p:nvPr/>
        </p:nvPicPr>
        <p:blipFill>
          <a:blip r:embed="rId4"/>
          <a:stretch>
            <a:fillRect/>
          </a:stretch>
        </p:blipFill>
        <p:spPr>
          <a:xfrm>
            <a:off x="4938704" y="2688143"/>
            <a:ext cx="6607120" cy="3237708"/>
          </a:xfrm>
          <a:prstGeom prst="rect">
            <a:avLst/>
          </a:prstGeom>
          <a:effectLst>
            <a:outerShdw blurRad="50800" dist="38100" dir="5400000" algn="t" rotWithShape="0">
              <a:prstClr val="black">
                <a:alpha val="40000"/>
              </a:prstClr>
            </a:outerShdw>
          </a:effectLst>
        </p:spPr>
      </p:pic>
      <p:sp>
        <p:nvSpPr>
          <p:cNvPr id="9" name="Bocadillo: ovalado 8">
            <a:extLst>
              <a:ext uri="{FF2B5EF4-FFF2-40B4-BE49-F238E27FC236}">
                <a16:creationId xmlns:a16="http://schemas.microsoft.com/office/drawing/2014/main" id="{343CBCF1-6A76-35E7-0F72-419999479E6B}"/>
              </a:ext>
            </a:extLst>
          </p:cNvPr>
          <p:cNvSpPr/>
          <p:nvPr/>
        </p:nvSpPr>
        <p:spPr>
          <a:xfrm>
            <a:off x="1828155" y="4781350"/>
            <a:ext cx="2889503" cy="1821774"/>
          </a:xfrm>
          <a:prstGeom prst="wedgeEllipseCallout">
            <a:avLst>
              <a:gd name="adj1" fmla="val 66183"/>
              <a:gd name="adj2" fmla="val 54147"/>
            </a:avLst>
          </a:prstGeom>
          <a:solidFill>
            <a:schemeClr val="accent6">
              <a:lumMod val="75000"/>
            </a:schemeClr>
          </a:solidFill>
          <a:ln>
            <a:no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a:solidFill>
                  <a:srgbClr val="354F92"/>
                </a:solidFill>
                <a:latin typeface="Calibri" panose="020F0502020204030204" pitchFamily="34" charset="0"/>
                <a:ea typeface="Calibri" panose="020F0502020204030204" pitchFamily="34" charset="0"/>
                <a:cs typeface="Calibri" panose="020F0502020204030204" pitchFamily="34" charset="0"/>
              </a:rPr>
              <a:t>Relembramos que ao entrar nos websites em língua estrangeira, clique com o botão direito e selecione “traduzir para português”</a:t>
            </a:r>
          </a:p>
        </p:txBody>
      </p:sp>
      <p:pic>
        <p:nvPicPr>
          <p:cNvPr id="10" name="Gráfico 9" descr="Flecha: curva ligera con relleno sólido">
            <a:extLst>
              <a:ext uri="{FF2B5EF4-FFF2-40B4-BE49-F238E27FC236}">
                <a16:creationId xmlns:a16="http://schemas.microsoft.com/office/drawing/2014/main" id="{F7AFEA55-1814-5E5E-62FF-EA31AE5A13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4076840" y="267175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96172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7" name="TextBox 6">
            <a:extLst>
              <a:ext uri="{FF2B5EF4-FFF2-40B4-BE49-F238E27FC236}">
                <a16:creationId xmlns:a16="http://schemas.microsoft.com/office/drawing/2014/main" id="{D6E7E07D-0869-1421-3A4F-CA7B2CAB3F85}"/>
              </a:ext>
            </a:extLst>
          </p:cNvPr>
          <p:cNvSpPr txBox="1"/>
          <p:nvPr/>
        </p:nvSpPr>
        <p:spPr>
          <a:xfrm>
            <a:off x="1019971" y="898770"/>
            <a:ext cx="8550749" cy="5709255"/>
          </a:xfrm>
          <a:prstGeom prst="rect">
            <a:avLst/>
          </a:prstGeom>
          <a:noFill/>
        </p:spPr>
        <p:txBody>
          <a:bodyPr wrap="square">
            <a:spAutoFit/>
          </a:bodyPr>
          <a:lstStyle/>
          <a:p>
            <a:pPr algn="just"/>
            <a:r>
              <a:rPr lang="pt-PT" sz="2000" b="0" i="0" dirty="0">
                <a:effectLst/>
                <a:latin typeface="Calibri" panose="020F0502020204030204" pitchFamily="34" charset="0"/>
                <a:ea typeface="Calibri" panose="020F0502020204030204" pitchFamily="34" charset="0"/>
                <a:cs typeface="Calibri" panose="020F0502020204030204" pitchFamily="34" charset="0"/>
              </a:rPr>
              <a:t>Enquanto um número recorde de pessoas começou a nadar no mar durante a pandemia, outra forma de "banho" está a ganhar popularidade em </a:t>
            </a:r>
            <a:r>
              <a:rPr lang="pt-PT" sz="2000" b="0" i="0" dirty="0" err="1">
                <a:effectLst/>
                <a:latin typeface="Calibri" panose="020F0502020204030204" pitchFamily="34" charset="0"/>
                <a:ea typeface="Calibri" panose="020F0502020204030204" pitchFamily="34" charset="0"/>
                <a:cs typeface="Calibri" panose="020F0502020204030204" pitchFamily="34" charset="0"/>
              </a:rPr>
              <a:t>Wicklow</a:t>
            </a:r>
            <a:r>
              <a:rPr lang="pt-PT" sz="2000" b="0" i="0" dirty="0">
                <a:effectLst/>
                <a:latin typeface="Calibri" panose="020F0502020204030204" pitchFamily="34" charset="0"/>
                <a:ea typeface="Calibri" panose="020F0502020204030204" pitchFamily="34" charset="0"/>
                <a:cs typeface="Calibri" panose="020F0502020204030204" pitchFamily="34" charset="0"/>
              </a:rPr>
              <a:t>, na Irlanda - e não são necessários fatos de banho. O banho na floresta significa "banhar-se" na atmosfera da floresta ou absorver a floresta através dos nossos sentidos.</a:t>
            </a:r>
          </a:p>
          <a:p>
            <a:pPr algn="just"/>
            <a:r>
              <a:rPr lang="pt-PT" sz="2000" b="0" i="0" dirty="0">
                <a:effectLst/>
                <a:latin typeface="Calibri" panose="020F0502020204030204" pitchFamily="34" charset="0"/>
                <a:ea typeface="Calibri" panose="020F0502020204030204" pitchFamily="34" charset="0"/>
                <a:cs typeface="Calibri" panose="020F0502020204030204" pitchFamily="34" charset="0"/>
              </a:rPr>
              <a:t>"Não é como uma caminhada ou um passeio. Trata-se de uma ligação com a natureza através de todos os seus sentidos. Reparamos no que vemos, ouvimos, cheiramos, saboreamos e tocamos", disse </a:t>
            </a:r>
            <a:r>
              <a:rPr lang="pt-PT" sz="2000" b="0" i="0" dirty="0" err="1">
                <a:effectLst/>
                <a:latin typeface="Calibri" panose="020F0502020204030204" pitchFamily="34" charset="0"/>
                <a:ea typeface="Calibri" panose="020F0502020204030204" pitchFamily="34" charset="0"/>
                <a:cs typeface="Calibri" panose="020F0502020204030204" pitchFamily="34" charset="0"/>
              </a:rPr>
              <a:t>Cathelijne</a:t>
            </a:r>
            <a:r>
              <a:rPr lang="pt-PT" sz="2000" b="0" i="0" dirty="0">
                <a:effectLst/>
                <a:latin typeface="Calibri" panose="020F0502020204030204" pitchFamily="34" charset="0"/>
                <a:ea typeface="Calibri" panose="020F0502020204030204" pitchFamily="34" charset="0"/>
                <a:cs typeface="Calibri" panose="020F0502020204030204" pitchFamily="34" charset="0"/>
              </a:rPr>
              <a:t> de </a:t>
            </a:r>
            <a:r>
              <a:rPr lang="pt-PT" sz="2000" b="0" i="0" dirty="0" err="1">
                <a:effectLst/>
                <a:latin typeface="Calibri" panose="020F0502020204030204" pitchFamily="34" charset="0"/>
                <a:ea typeface="Calibri" panose="020F0502020204030204" pitchFamily="34" charset="0"/>
                <a:cs typeface="Calibri" panose="020F0502020204030204" pitchFamily="34" charset="0"/>
              </a:rPr>
              <a:t>Wit</a:t>
            </a:r>
            <a:r>
              <a:rPr lang="pt-PT" sz="2000" b="0" i="0" dirty="0">
                <a:effectLst/>
                <a:latin typeface="Calibri" panose="020F0502020204030204" pitchFamily="34" charset="0"/>
                <a:ea typeface="Calibri" panose="020F0502020204030204" pitchFamily="34" charset="0"/>
                <a:cs typeface="Calibri" panose="020F0502020204030204" pitchFamily="34" charset="0"/>
              </a:rPr>
              <a:t>, da </a:t>
            </a:r>
            <a:r>
              <a:rPr lang="pt-PT" sz="2000" b="0" i="1" dirty="0" err="1">
                <a:effectLst/>
                <a:latin typeface="Calibri" panose="020F0502020204030204" pitchFamily="34" charset="0"/>
                <a:ea typeface="Calibri" panose="020F0502020204030204" pitchFamily="34" charset="0"/>
                <a:cs typeface="Calibri" panose="020F0502020204030204" pitchFamily="34" charset="0"/>
              </a:rPr>
              <a:t>Forest</a:t>
            </a:r>
            <a:r>
              <a:rPr lang="pt-PT" sz="2000" b="0" i="1" dirty="0">
                <a:effectLst/>
                <a:latin typeface="Calibri" panose="020F0502020204030204" pitchFamily="34" charset="0"/>
                <a:ea typeface="Calibri" panose="020F0502020204030204" pitchFamily="34" charset="0"/>
                <a:cs typeface="Calibri" panose="020F0502020204030204" pitchFamily="34" charset="0"/>
              </a:rPr>
              <a:t> </a:t>
            </a:r>
            <a:r>
              <a:rPr lang="pt-PT" sz="2000" b="0" i="1" dirty="0" err="1">
                <a:effectLst/>
                <a:latin typeface="Calibri" panose="020F0502020204030204" pitchFamily="34" charset="0"/>
                <a:ea typeface="Calibri" panose="020F0502020204030204" pitchFamily="34" charset="0"/>
                <a:cs typeface="Calibri" panose="020F0502020204030204" pitchFamily="34" charset="0"/>
              </a:rPr>
              <a:t>Bathing</a:t>
            </a:r>
            <a:r>
              <a:rPr lang="pt-PT" sz="2000" b="0" i="1" dirty="0">
                <a:effectLst/>
                <a:latin typeface="Calibri" panose="020F0502020204030204" pitchFamily="34" charset="0"/>
                <a:ea typeface="Calibri" panose="020F0502020204030204" pitchFamily="34" charset="0"/>
                <a:cs typeface="Calibri" panose="020F0502020204030204" pitchFamily="34" charset="0"/>
              </a:rPr>
              <a:t> </a:t>
            </a:r>
            <a:r>
              <a:rPr lang="pt-PT" sz="2000" b="0" i="1" dirty="0" err="1">
                <a:effectLst/>
                <a:latin typeface="Calibri" panose="020F0502020204030204" pitchFamily="34" charset="0"/>
                <a:ea typeface="Calibri" panose="020F0502020204030204" pitchFamily="34" charset="0"/>
                <a:cs typeface="Calibri" panose="020F0502020204030204" pitchFamily="34" charset="0"/>
              </a:rPr>
              <a:t>Wicklow</a:t>
            </a:r>
            <a:r>
              <a:rPr lang="pt-PT" sz="2000" b="0" i="0" dirty="0">
                <a:effectLst/>
                <a:latin typeface="Calibri" panose="020F0502020204030204" pitchFamily="34" charset="0"/>
                <a:ea typeface="Calibri" panose="020F0502020204030204" pitchFamily="34" charset="0"/>
                <a:cs typeface="Calibri" panose="020F0502020204030204" pitchFamily="34" charset="0"/>
              </a:rPr>
              <a:t>. "Trata-se de abrandar e sentir calma e paz”.</a:t>
            </a:r>
          </a:p>
          <a:p>
            <a:pPr algn="just">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"Os banhos de floresta, ou </a:t>
            </a:r>
            <a:r>
              <a:rPr lang="pt-PT" sz="2000" b="0" i="1" dirty="0" err="1">
                <a:effectLst/>
                <a:latin typeface="Calibri" panose="020F0502020204030204" pitchFamily="34" charset="0"/>
                <a:ea typeface="Calibri" panose="020F0502020204030204" pitchFamily="34" charset="0"/>
                <a:cs typeface="Calibri" panose="020F0502020204030204" pitchFamily="34" charset="0"/>
              </a:rPr>
              <a:t>shinrin-yoku</a:t>
            </a:r>
            <a:r>
              <a:rPr lang="pt-PT" sz="2000" b="0" i="0" dirty="0">
                <a:effectLst/>
                <a:latin typeface="Calibri" panose="020F0502020204030204" pitchFamily="34" charset="0"/>
                <a:ea typeface="Calibri" panose="020F0502020204030204" pitchFamily="34" charset="0"/>
                <a:cs typeface="Calibri" panose="020F0502020204030204" pitchFamily="34" charset="0"/>
              </a:rPr>
              <a:t>, tiveram origem no Japão na década de 1980. Atualmente, estima-se que cerca de 5 milhões de japoneses passam algum tempo nas florestas para revitalizar o corpo e o espírito. "Desenvolveu-se no Japão porque as pessoas precisavam de uma forma de lidar com os problemas de saúde relacionados com o stress. Muitas pessoas estavam esgotadas e os médicos repararam que estavam afastadas da natureza e precisavam de se reconectar. Desde então, vários estudos científicos demonstraram que os banhos na floresta podem reduzir a tensão arterial, reforçar o sistema imunitário e são bons para a saúde mental", explicou </a:t>
            </a:r>
            <a:r>
              <a:rPr lang="pt-PT" sz="2000" b="0" i="0" dirty="0" err="1">
                <a:effectLst/>
                <a:latin typeface="Calibri" panose="020F0502020204030204" pitchFamily="34" charset="0"/>
                <a:ea typeface="Calibri" panose="020F0502020204030204" pitchFamily="34" charset="0"/>
                <a:cs typeface="Calibri" panose="020F0502020204030204" pitchFamily="34" charset="0"/>
              </a:rPr>
              <a:t>Cathelijne</a:t>
            </a:r>
            <a:r>
              <a:rPr lang="pt-PT" sz="2000" b="0" i="0" dirty="0">
                <a:effectLst/>
                <a:latin typeface="Calibri" panose="020F0502020204030204" pitchFamily="34" charset="0"/>
                <a:ea typeface="Calibri" panose="020F0502020204030204" pitchFamily="34" charset="0"/>
                <a:cs typeface="Calibri" panose="020F0502020204030204" pitchFamily="34" charset="0"/>
              </a:rPr>
              <a:t>.</a:t>
            </a:r>
            <a:endParaRPr lang="en-GB" sz="2000" b="0" i="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Young girl in bamboo forest">
            <a:extLst>
              <a:ext uri="{FF2B5EF4-FFF2-40B4-BE49-F238E27FC236}">
                <a16:creationId xmlns:a16="http://schemas.microsoft.com/office/drawing/2014/main" id="{9BC310D9-85E1-3D88-E5FF-FF6E02084427}"/>
              </a:ext>
            </a:extLst>
          </p:cNvPr>
          <p:cNvPicPr>
            <a:picLocks noChangeAspect="1"/>
          </p:cNvPicPr>
          <p:nvPr/>
        </p:nvPicPr>
        <p:blipFill rotWithShape="1">
          <a:blip r:embed="rId3"/>
          <a:srcRect r="63471"/>
          <a:stretch/>
        </p:blipFill>
        <p:spPr>
          <a:xfrm>
            <a:off x="9700920" y="491479"/>
            <a:ext cx="1832711" cy="3344774"/>
          </a:xfrm>
          <a:prstGeom prst="rect">
            <a:avLst/>
          </a:prstGeom>
        </p:spPr>
      </p:pic>
      <p:sp>
        <p:nvSpPr>
          <p:cNvPr id="2" name="TextBox 40">
            <a:extLst>
              <a:ext uri="{FF2B5EF4-FFF2-40B4-BE49-F238E27FC236}">
                <a16:creationId xmlns:a16="http://schemas.microsoft.com/office/drawing/2014/main" id="{856B3736-BD1E-6859-F24A-C3260A53E507}"/>
              </a:ext>
            </a:extLst>
          </p:cNvPr>
          <p:cNvSpPr txBox="1"/>
          <p:nvPr/>
        </p:nvSpPr>
        <p:spPr>
          <a:xfrm>
            <a:off x="1019971" y="169532"/>
            <a:ext cx="4503005" cy="643894"/>
          </a:xfrm>
          <a:prstGeom prst="rect">
            <a:avLst/>
          </a:prstGeom>
          <a:noFill/>
        </p:spPr>
        <p:txBody>
          <a:bodyPr wrap="square">
            <a:spAutoFit/>
          </a:bodyPr>
          <a:lstStyle/>
          <a:p>
            <a:pPr>
              <a:lnSpc>
                <a:spcPct val="120000"/>
              </a:lnSpc>
            </a:pP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Comunidades</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em</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EC7A42"/>
                </a:solidFill>
                <a:latin typeface="Calibri" panose="020F0502020204030204" pitchFamily="34" charset="0"/>
                <a:ea typeface="Calibri" panose="020F0502020204030204" pitchFamily="34" charset="0"/>
                <a:cs typeface="Calibri" panose="020F0502020204030204" pitchFamily="34" charset="0"/>
              </a:rPr>
              <a:t>ação</a:t>
            </a: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E43CE276-D9D5-3754-4D88-B23196738FE7}"/>
              </a:ext>
            </a:extLst>
          </p:cNvPr>
          <p:cNvSpPr txBox="1"/>
          <p:nvPr/>
        </p:nvSpPr>
        <p:spPr>
          <a:xfrm>
            <a:off x="9990493" y="4135910"/>
            <a:ext cx="1652867" cy="1384995"/>
          </a:xfrm>
          <a:prstGeom prst="rect">
            <a:avLst/>
          </a:prstGeom>
          <a:noFill/>
        </p:spPr>
        <p:txBody>
          <a:bodyPr wrap="square">
            <a:spAutoFit/>
          </a:bodyPr>
          <a:lstStyle/>
          <a:p>
            <a:pPr algn="r"/>
            <a:r>
              <a:rPr lang="pt-PT" dirty="0">
                <a:hlinkClick r:id="rId4"/>
              </a:rPr>
              <a:t>De volta à natureza: Banho de floresta florescendo em Co </a:t>
            </a:r>
            <a:r>
              <a:rPr lang="pt-PT" dirty="0" err="1">
                <a:hlinkClick r:id="rId4"/>
              </a:rPr>
              <a:t>Wicklow</a:t>
            </a:r>
            <a:r>
              <a:rPr lang="pt-PT" dirty="0">
                <a:hlinkClick r:id="rId4"/>
              </a:rPr>
              <a:t> (rte.ie)</a:t>
            </a:r>
            <a:endParaRPr lang="pt-PT" dirty="0"/>
          </a:p>
        </p:txBody>
      </p:sp>
      <p:sp>
        <p:nvSpPr>
          <p:cNvPr id="8" name="CuadroTexto 7">
            <a:extLst>
              <a:ext uri="{FF2B5EF4-FFF2-40B4-BE49-F238E27FC236}">
                <a16:creationId xmlns:a16="http://schemas.microsoft.com/office/drawing/2014/main" id="{E0D2FE61-5F04-8BD0-F967-DCAAABE712A2}"/>
              </a:ext>
            </a:extLst>
          </p:cNvPr>
          <p:cNvSpPr txBox="1"/>
          <p:nvPr/>
        </p:nvSpPr>
        <p:spPr>
          <a:xfrm>
            <a:off x="9990494" y="5657898"/>
            <a:ext cx="1652867" cy="523220"/>
          </a:xfrm>
          <a:prstGeom prst="rect">
            <a:avLst/>
          </a:prstGeom>
          <a:noFill/>
        </p:spPr>
        <p:txBody>
          <a:bodyPr wrap="square">
            <a:spAutoFit/>
          </a:bodyPr>
          <a:lstStyle/>
          <a:p>
            <a:pPr algn="r"/>
            <a:r>
              <a:rPr lang="pt-PT" dirty="0" err="1">
                <a:hlinkClick r:id="rId5"/>
              </a:rPr>
              <a:t>Home</a:t>
            </a:r>
            <a:r>
              <a:rPr lang="pt-PT" dirty="0">
                <a:hlinkClick r:id="rId5"/>
              </a:rPr>
              <a:t> | </a:t>
            </a:r>
            <a:r>
              <a:rPr lang="pt-PT" dirty="0" err="1">
                <a:hlinkClick r:id="rId5"/>
              </a:rPr>
              <a:t>Forest</a:t>
            </a:r>
            <a:r>
              <a:rPr lang="pt-PT" dirty="0">
                <a:hlinkClick r:id="rId5"/>
              </a:rPr>
              <a:t> </a:t>
            </a:r>
            <a:r>
              <a:rPr lang="pt-PT" dirty="0" err="1">
                <a:hlinkClick r:id="rId5"/>
              </a:rPr>
              <a:t>Bathing</a:t>
            </a:r>
            <a:r>
              <a:rPr lang="pt-PT" dirty="0">
                <a:hlinkClick r:id="rId5"/>
              </a:rPr>
              <a:t> </a:t>
            </a:r>
            <a:r>
              <a:rPr lang="pt-PT" dirty="0" err="1">
                <a:hlinkClick r:id="rId5"/>
              </a:rPr>
              <a:t>Wicklow</a:t>
            </a:r>
            <a:endParaRPr lang="pt-PT" dirty="0"/>
          </a:p>
        </p:txBody>
      </p:sp>
      <p:pic>
        <p:nvPicPr>
          <p:cNvPr id="9" name="Gráfico 8" descr="Flecha: curva ligera con relleno sólido">
            <a:extLst>
              <a:ext uri="{FF2B5EF4-FFF2-40B4-BE49-F238E27FC236}">
                <a16:creationId xmlns:a16="http://schemas.microsoft.com/office/drawing/2014/main" id="{1564C48E-DA27-FE18-2A90-4D3260CF88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9726681" y="3897963"/>
            <a:ext cx="689631" cy="689631"/>
          </a:xfrm>
          <a:prstGeom prst="rect">
            <a:avLst/>
          </a:prstGeom>
          <a:effectLst>
            <a:outerShdw blurRad="50800" dist="38100" dir="5400000" algn="t" rotWithShape="0">
              <a:prstClr val="black">
                <a:alpha val="40000"/>
              </a:prstClr>
            </a:outerShdw>
          </a:effectLst>
        </p:spPr>
      </p:pic>
      <p:pic>
        <p:nvPicPr>
          <p:cNvPr id="10" name="Gráfico 9" descr="Flecha: curva ligera con relleno sólido">
            <a:extLst>
              <a:ext uri="{FF2B5EF4-FFF2-40B4-BE49-F238E27FC236}">
                <a16:creationId xmlns:a16="http://schemas.microsoft.com/office/drawing/2014/main" id="{E3963159-335E-DC6B-1A20-DB92ED1BB0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9726681" y="5313082"/>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2920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a16="http://schemas.microsoft.com/office/drawing/2014/main" id="{BB923027-8439-0F31-7BD0-EF457E2AED23}"/>
              </a:ext>
            </a:extLst>
          </p:cNvPr>
          <p:cNvSpPr txBox="1"/>
          <p:nvPr/>
        </p:nvSpPr>
        <p:spPr>
          <a:xfrm>
            <a:off x="5494183" y="1128973"/>
            <a:ext cx="5880953" cy="4308872"/>
          </a:xfrm>
          <a:prstGeom prst="rect">
            <a:avLst/>
          </a:prstGeom>
          <a:noFill/>
        </p:spPr>
        <p:txBody>
          <a:bodyPr wrap="square">
            <a:spAutoFit/>
          </a:bodyPr>
          <a:lstStyle/>
          <a:p>
            <a:pPr algn="just">
              <a:spcBef>
                <a:spcPts val="600"/>
              </a:spcBef>
            </a:pPr>
            <a:r>
              <a:rPr lang="pt-PT" sz="2200" dirty="0">
                <a:latin typeface="Calibri" panose="020F0502020204030204" pitchFamily="34" charset="0"/>
                <a:ea typeface="Calibri" panose="020F0502020204030204" pitchFamily="34" charset="0"/>
                <a:cs typeface="Calibri" panose="020F0502020204030204" pitchFamily="34" charset="0"/>
              </a:rPr>
              <a:t>A Prescrição Social é um mecanismo comunitário poderoso e comprovado para melhorar o bem-estar físico, emocional e mental dos adultos, ligando-os a fontes de apoio não médicas baseadas na comunidade</a:t>
            </a:r>
            <a:r>
              <a:rPr lang="en-US" sz="2200" dirty="0">
                <a:latin typeface="Calibri" panose="020F0502020204030204" pitchFamily="34" charset="0"/>
                <a:ea typeface="Calibri" panose="020F0502020204030204" pitchFamily="34" charset="0"/>
                <a:cs typeface="Calibri" panose="020F0502020204030204" pitchFamily="34" charset="0"/>
              </a:rPr>
              <a:t>.</a:t>
            </a:r>
          </a:p>
          <a:p>
            <a:pPr algn="just">
              <a:spcBef>
                <a:spcPts val="600"/>
              </a:spcBef>
            </a:pPr>
            <a:r>
              <a:rPr lang="pt-PT" sz="2200" dirty="0">
                <a:latin typeface="Calibri" panose="020F0502020204030204" pitchFamily="34" charset="0"/>
                <a:ea typeface="Calibri" panose="020F0502020204030204" pitchFamily="34" charset="0"/>
                <a:cs typeface="Calibri" panose="020F0502020204030204" pitchFamily="34" charset="0"/>
              </a:rPr>
              <a:t>O nosso ambiente e as nossas comunidades têm um papel importante a desempenhar.  Eis um ótimo exemplo:</a:t>
            </a:r>
          </a:p>
          <a:p>
            <a:pPr algn="just">
              <a:spcBef>
                <a:spcPts val="600"/>
              </a:spcBef>
            </a:pPr>
            <a:r>
              <a:rPr lang="pt-PT" sz="2200" dirty="0">
                <a:latin typeface="Calibri" panose="020F0502020204030204" pitchFamily="34" charset="0"/>
                <a:ea typeface="Calibri" panose="020F0502020204030204" pitchFamily="34" charset="0"/>
                <a:cs typeface="Calibri" panose="020F0502020204030204" pitchFamily="34" charset="0"/>
              </a:rPr>
              <a:t>A </a:t>
            </a:r>
            <a:r>
              <a:rPr lang="pt-PT" sz="2200" b="1" i="1" dirty="0" err="1">
                <a:latin typeface="Calibri" panose="020F0502020204030204" pitchFamily="34" charset="0"/>
                <a:ea typeface="Calibri" panose="020F0502020204030204" pitchFamily="34" charset="0"/>
                <a:cs typeface="Calibri" panose="020F0502020204030204" pitchFamily="34" charset="0"/>
              </a:rPr>
              <a:t>Nature</a:t>
            </a:r>
            <a:r>
              <a:rPr lang="pt-PT" sz="2200" b="1" i="1" dirty="0">
                <a:latin typeface="Calibri" panose="020F0502020204030204" pitchFamily="34" charset="0"/>
                <a:ea typeface="Calibri" panose="020F0502020204030204" pitchFamily="34" charset="0"/>
                <a:cs typeface="Calibri" panose="020F0502020204030204" pitchFamily="34" charset="0"/>
              </a:rPr>
              <a:t> Inspires </a:t>
            </a:r>
            <a:r>
              <a:rPr lang="pt-PT" sz="2200" dirty="0">
                <a:latin typeface="Calibri" panose="020F0502020204030204" pitchFamily="34" charset="0"/>
                <a:ea typeface="Calibri" panose="020F0502020204030204" pitchFamily="34" charset="0"/>
                <a:cs typeface="Calibri" panose="020F0502020204030204" pitchFamily="34" charset="0"/>
              </a:rPr>
              <a:t>está situada no Noroeste da Irlanda e organiza workshops sobre a natureza.  Os workshops são feitos à medida das necessidades do grupo.</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71F85F8-05CD-7943-B839-252A514BE709}"/>
              </a:ext>
            </a:extLst>
          </p:cNvPr>
          <p:cNvSpPr txBox="1"/>
          <p:nvPr/>
        </p:nvSpPr>
        <p:spPr>
          <a:xfrm>
            <a:off x="1080931" y="278581"/>
            <a:ext cx="10399396" cy="643894"/>
          </a:xfrm>
          <a:prstGeom prst="rect">
            <a:avLst/>
          </a:prstGeom>
          <a:noFill/>
        </p:spPr>
        <p:txBody>
          <a:bodyPr wrap="square">
            <a:spAutoFit/>
          </a:bodyPr>
          <a:lstStyle/>
          <a:p>
            <a:pPr>
              <a:lnSpc>
                <a:spcPct val="120000"/>
              </a:lnSpc>
            </a:pP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Já ouviu falar de prescrição social? É poderosa!</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BED52DB-3C39-197A-C189-098F1EE1A875}"/>
              </a:ext>
            </a:extLst>
          </p:cNvPr>
          <p:cNvPicPr>
            <a:picLocks noChangeAspect="1"/>
          </p:cNvPicPr>
          <p:nvPr/>
        </p:nvPicPr>
        <p:blipFill>
          <a:blip r:embed="rId3"/>
          <a:stretch>
            <a:fillRect/>
          </a:stretch>
        </p:blipFill>
        <p:spPr>
          <a:xfrm>
            <a:off x="1853184" y="1241593"/>
            <a:ext cx="3490062" cy="5100860"/>
          </a:xfrm>
          <a:prstGeom prst="rect">
            <a:avLst/>
          </a:prstGeom>
        </p:spPr>
      </p:pic>
    </p:spTree>
    <p:extLst>
      <p:ext uri="{BB962C8B-B14F-4D97-AF65-F5344CB8AC3E}">
        <p14:creationId xmlns:p14="http://schemas.microsoft.com/office/powerpoint/2010/main" val="4216198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a16="http://schemas.microsoft.com/office/drawing/2014/main" id="{BB923027-8439-0F31-7BD0-EF457E2AED23}"/>
              </a:ext>
            </a:extLst>
          </p:cNvPr>
          <p:cNvSpPr txBox="1"/>
          <p:nvPr/>
        </p:nvSpPr>
        <p:spPr>
          <a:xfrm>
            <a:off x="1080931" y="1187966"/>
            <a:ext cx="4698830" cy="4555093"/>
          </a:xfrm>
          <a:prstGeom prst="rect">
            <a:avLst/>
          </a:prstGeom>
          <a:noFill/>
        </p:spPr>
        <p:txBody>
          <a:bodyPr wrap="square">
            <a:spAutoFit/>
          </a:bodyPr>
          <a:lstStyle/>
          <a:p>
            <a:pPr algn="just"/>
            <a:r>
              <a:rPr lang="pt-PT" sz="2400" dirty="0">
                <a:latin typeface="Calibri" panose="020F0502020204030204" pitchFamily="34" charset="0"/>
                <a:ea typeface="Calibri" panose="020F0502020204030204" pitchFamily="34" charset="0"/>
                <a:cs typeface="Calibri" panose="020F0502020204030204" pitchFamily="34" charset="0"/>
              </a:rPr>
              <a:t>As atividades de grupo da </a:t>
            </a:r>
            <a:r>
              <a:rPr lang="pt-PT" sz="2400" i="1" dirty="0" err="1">
                <a:latin typeface="Calibri" panose="020F0502020204030204" pitchFamily="34" charset="0"/>
                <a:ea typeface="Calibri" panose="020F0502020204030204" pitchFamily="34" charset="0"/>
                <a:cs typeface="Calibri" panose="020F0502020204030204" pitchFamily="34" charset="0"/>
              </a:rPr>
              <a:t>Nature</a:t>
            </a:r>
            <a:r>
              <a:rPr lang="pt-PT" sz="2400" i="1" dirty="0">
                <a:latin typeface="Calibri" panose="020F0502020204030204" pitchFamily="34" charset="0"/>
                <a:ea typeface="Calibri" panose="020F0502020204030204" pitchFamily="34" charset="0"/>
                <a:cs typeface="Calibri" panose="020F0502020204030204" pitchFamily="34" charset="0"/>
              </a:rPr>
              <a:t> Inspires </a:t>
            </a:r>
            <a:r>
              <a:rPr lang="pt-PT" sz="2400" dirty="0">
                <a:latin typeface="Calibri" panose="020F0502020204030204" pitchFamily="34" charset="0"/>
                <a:ea typeface="Calibri" panose="020F0502020204030204" pitchFamily="34" charset="0"/>
                <a:cs typeface="Calibri" panose="020F0502020204030204" pitchFamily="34" charset="0"/>
              </a:rPr>
              <a:t>incluem :</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pt-PT" sz="2200" dirty="0">
                <a:latin typeface="Calibri" panose="020F0502020204030204" pitchFamily="34" charset="0"/>
                <a:ea typeface="Calibri" panose="020F0502020204030204" pitchFamily="34" charset="0"/>
                <a:cs typeface="Calibri" panose="020F0502020204030204" pitchFamily="34" charset="0"/>
              </a:rPr>
              <a:t>Fazer coroas de flores a partir de flores silvestres</a:t>
            </a:r>
          </a:p>
          <a:p>
            <a:pPr marL="342900" indent="-342900" algn="just">
              <a:buFont typeface="Arial" panose="020B0604020202020204" pitchFamily="34" charset="0"/>
              <a:buChar char="•"/>
            </a:pPr>
            <a:r>
              <a:rPr lang="pt-PT" sz="2200" dirty="0">
                <a:latin typeface="Calibri" panose="020F0502020204030204" pitchFamily="34" charset="0"/>
                <a:ea typeface="Calibri" panose="020F0502020204030204" pitchFamily="34" charset="0"/>
                <a:cs typeface="Calibri" panose="020F0502020204030204" pitchFamily="34" charset="0"/>
              </a:rPr>
              <a:t>Criar arte inspirada na natureza</a:t>
            </a:r>
          </a:p>
          <a:p>
            <a:pPr marL="342900" indent="-342900" algn="just">
              <a:buFont typeface="Arial" panose="020B0604020202020204" pitchFamily="34" charset="0"/>
              <a:buChar char="•"/>
            </a:pPr>
            <a:r>
              <a:rPr lang="pt-PT" sz="2200" dirty="0">
                <a:latin typeface="Calibri" panose="020F0502020204030204" pitchFamily="34" charset="0"/>
                <a:ea typeface="Calibri" panose="020F0502020204030204" pitchFamily="34" charset="0"/>
                <a:cs typeface="Calibri" panose="020F0502020204030204" pitchFamily="34" charset="0"/>
              </a:rPr>
              <a:t>Contar histórias sobre o património da região</a:t>
            </a:r>
          </a:p>
          <a:p>
            <a:pPr marL="342900" indent="-342900" algn="just">
              <a:buFont typeface="Arial" panose="020B0604020202020204" pitchFamily="34" charset="0"/>
              <a:buChar char="•"/>
            </a:pPr>
            <a:r>
              <a:rPr lang="pt-PT" sz="2200" dirty="0">
                <a:latin typeface="Calibri" panose="020F0502020204030204" pitchFamily="34" charset="0"/>
                <a:ea typeface="Calibri" panose="020F0502020204030204" pitchFamily="34" charset="0"/>
                <a:cs typeface="Calibri" panose="020F0502020204030204" pitchFamily="34" charset="0"/>
              </a:rPr>
              <a:t>Procurar alimentos e criar chás</a:t>
            </a:r>
          </a:p>
          <a:p>
            <a:pPr marL="342900" indent="-342900" algn="just">
              <a:buFont typeface="Arial" panose="020B0604020202020204" pitchFamily="34" charset="0"/>
              <a:buChar char="•"/>
            </a:pPr>
            <a:r>
              <a:rPr lang="pt-PT" sz="2200" dirty="0">
                <a:latin typeface="Calibri" panose="020F0502020204030204" pitchFamily="34" charset="0"/>
                <a:ea typeface="Calibri" panose="020F0502020204030204" pitchFamily="34" charset="0"/>
                <a:cs typeface="Calibri" panose="020F0502020204030204" pitchFamily="34" charset="0"/>
              </a:rPr>
              <a:t>Explorar a paisagem </a:t>
            </a:r>
          </a:p>
          <a:p>
            <a:pPr marL="342900" indent="-342900" algn="just">
              <a:buFont typeface="Arial" panose="020B0604020202020204" pitchFamily="34" charset="0"/>
              <a:buChar char="•"/>
            </a:pPr>
            <a:endParaRPr lang="en-GB" sz="2200" dirty="0">
              <a:latin typeface="Calibri" panose="020F0502020204030204" pitchFamily="34" charset="0"/>
              <a:ea typeface="Calibri" panose="020F0502020204030204" pitchFamily="34" charset="0"/>
              <a:cs typeface="Calibri" panose="020F0502020204030204" pitchFamily="34" charset="0"/>
            </a:endParaRPr>
          </a:p>
          <a:p>
            <a:pPr algn="just"/>
            <a:r>
              <a:rPr lang="pt-PT" sz="2200" dirty="0">
                <a:latin typeface="Calibri" panose="020F0502020204030204" pitchFamily="34" charset="0"/>
                <a:ea typeface="Calibri" panose="020F0502020204030204" pitchFamily="34" charset="0"/>
                <a:cs typeface="Calibri" panose="020F0502020204030204" pitchFamily="34" charset="0"/>
              </a:rPr>
              <a:t>Workshops criativos como estes são uma ótima forma de relaxar e de conhecer novas pessoas.</a:t>
            </a:r>
            <a:endParaRPr lang="en-GB" sz="2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oup of people sitting around a table outside&#10;&#10;Description automatically generated with medium confidence">
            <a:extLst>
              <a:ext uri="{FF2B5EF4-FFF2-40B4-BE49-F238E27FC236}">
                <a16:creationId xmlns:a16="http://schemas.microsoft.com/office/drawing/2014/main" id="{9D5275F9-4A61-1A84-48CC-9C7F1AD0B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300529"/>
            <a:ext cx="5384327" cy="4688185"/>
          </a:xfrm>
          <a:prstGeom prst="rect">
            <a:avLst/>
          </a:prstGeom>
        </p:spPr>
      </p:pic>
      <p:sp>
        <p:nvSpPr>
          <p:cNvPr id="7" name="TextBox 6">
            <a:extLst>
              <a:ext uri="{FF2B5EF4-FFF2-40B4-BE49-F238E27FC236}">
                <a16:creationId xmlns:a16="http://schemas.microsoft.com/office/drawing/2014/main" id="{4A4EAEE6-47DD-8F7B-3569-E7AFA7499F86}"/>
              </a:ext>
            </a:extLst>
          </p:cNvPr>
          <p:cNvSpPr txBox="1"/>
          <p:nvPr/>
        </p:nvSpPr>
        <p:spPr>
          <a:xfrm>
            <a:off x="2792721" y="5796686"/>
            <a:ext cx="2987040" cy="523220"/>
          </a:xfrm>
          <a:prstGeom prst="rect">
            <a:avLst/>
          </a:prstGeom>
          <a:noFill/>
        </p:spPr>
        <p:txBody>
          <a:bodyPr wrap="square">
            <a:spAutoFit/>
          </a:bodyPr>
          <a:lstStyle/>
          <a:p>
            <a:r>
              <a:rPr lang="en-IE" dirty="0">
                <a:solidFill>
                  <a:schemeClr val="accent3"/>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https://www.facebook.com/natureisbestflorist.blogspot.ie</a:t>
            </a:r>
            <a:r>
              <a:rPr lang="en-IE"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Box 40">
            <a:extLst>
              <a:ext uri="{FF2B5EF4-FFF2-40B4-BE49-F238E27FC236}">
                <a16:creationId xmlns:a16="http://schemas.microsoft.com/office/drawing/2014/main" id="{701AECDC-9564-57AB-3EE1-9E700DAE0988}"/>
              </a:ext>
            </a:extLst>
          </p:cNvPr>
          <p:cNvSpPr txBox="1"/>
          <p:nvPr/>
        </p:nvSpPr>
        <p:spPr>
          <a:xfrm>
            <a:off x="1080931" y="278581"/>
            <a:ext cx="10399396" cy="643894"/>
          </a:xfrm>
          <a:prstGeom prst="rect">
            <a:avLst/>
          </a:prstGeom>
          <a:noFill/>
        </p:spPr>
        <p:txBody>
          <a:bodyPr wrap="square">
            <a:spAutoFit/>
          </a:bodyPr>
          <a:lstStyle/>
          <a:p>
            <a:pPr>
              <a:lnSpc>
                <a:spcPct val="120000"/>
              </a:lnSpc>
            </a:pP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Já ouviu falar de prescrição social? É poderosa!</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Gráfico 2" descr="Flecha: curva ligera con relleno sólido">
            <a:extLst>
              <a:ext uri="{FF2B5EF4-FFF2-40B4-BE49-F238E27FC236}">
                <a16:creationId xmlns:a16="http://schemas.microsoft.com/office/drawing/2014/main" id="{8106F54F-3138-A8C6-EB20-124C140746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2127476" y="553056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52954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a16="http://schemas.microsoft.com/office/drawing/2014/main" id="{BB923027-8439-0F31-7BD0-EF457E2AED23}"/>
              </a:ext>
            </a:extLst>
          </p:cNvPr>
          <p:cNvSpPr txBox="1"/>
          <p:nvPr/>
        </p:nvSpPr>
        <p:spPr>
          <a:xfrm>
            <a:off x="1042523" y="1164007"/>
            <a:ext cx="4626757" cy="4862870"/>
          </a:xfrm>
          <a:prstGeom prst="rect">
            <a:avLst/>
          </a:prstGeom>
          <a:noFill/>
        </p:spPr>
        <p:txBody>
          <a:bodyPr wrap="square">
            <a:spAutoFit/>
          </a:bodyPr>
          <a:lstStyle/>
          <a:p>
            <a:pPr algn="just">
              <a:spcBef>
                <a:spcPts val="600"/>
              </a:spcBef>
            </a:pPr>
            <a:r>
              <a:rPr lang="pt-PT" sz="2000" dirty="0">
                <a:latin typeface="Calibri" panose="020F0502020204030204" pitchFamily="34" charset="0"/>
                <a:ea typeface="Calibri" panose="020F0502020204030204" pitchFamily="34" charset="0"/>
                <a:cs typeface="Calibri" panose="020F0502020204030204" pitchFamily="34" charset="0"/>
              </a:rPr>
              <a:t>Todos os meses, nos </a:t>
            </a:r>
            <a:r>
              <a:rPr lang="pt-PT" sz="2000" i="1" dirty="0">
                <a:latin typeface="Calibri" panose="020F0502020204030204" pitchFamily="34" charset="0"/>
                <a:ea typeface="Calibri" panose="020F0502020204030204" pitchFamily="34" charset="0"/>
                <a:cs typeface="Calibri" panose="020F0502020204030204" pitchFamily="34" charset="0"/>
              </a:rPr>
              <a:t>Ateliers </a:t>
            </a:r>
            <a:r>
              <a:rPr lang="pt-PT" sz="2000" i="1" dirty="0" err="1">
                <a:latin typeface="Calibri" panose="020F0502020204030204" pitchFamily="34" charset="0"/>
                <a:ea typeface="Calibri" panose="020F0502020204030204" pitchFamily="34" charset="0"/>
                <a:cs typeface="Calibri" panose="020F0502020204030204" pitchFamily="34" charset="0"/>
              </a:rPr>
              <a:t>Cord'Ages</a:t>
            </a:r>
            <a:r>
              <a:rPr lang="pt-PT" sz="2000" i="1" dirty="0">
                <a:latin typeface="Calibri" panose="020F0502020204030204" pitchFamily="34" charset="0"/>
                <a:ea typeface="Calibri" panose="020F0502020204030204" pitchFamily="34" charset="0"/>
                <a:cs typeface="Calibri" panose="020F0502020204030204" pitchFamily="34" charset="0"/>
              </a:rPr>
              <a:t> em </a:t>
            </a:r>
            <a:r>
              <a:rPr lang="pt-PT" sz="2000" i="1" dirty="0" err="1">
                <a:latin typeface="Calibri" panose="020F0502020204030204" pitchFamily="34" charset="0"/>
                <a:ea typeface="Calibri" panose="020F0502020204030204" pitchFamily="34" charset="0"/>
                <a:cs typeface="Calibri" panose="020F0502020204030204" pitchFamily="34" charset="0"/>
              </a:rPr>
              <a:t>Poitiers</a:t>
            </a:r>
            <a:r>
              <a:rPr lang="pt-PT" sz="2000" dirty="0">
                <a:latin typeface="Calibri" panose="020F0502020204030204" pitchFamily="34" charset="0"/>
                <a:ea typeface="Calibri" panose="020F0502020204030204" pitchFamily="34" charset="0"/>
                <a:cs typeface="Calibri" panose="020F0502020204030204" pitchFamily="34" charset="0"/>
              </a:rPr>
              <a:t>, França, pessoas com perda de autonomia encontram-se com músicos para uma Pausa Musical. </a:t>
            </a:r>
          </a:p>
          <a:p>
            <a:pPr algn="just">
              <a:spcBef>
                <a:spcPts val="600"/>
              </a:spcBef>
            </a:pPr>
            <a:r>
              <a:rPr lang="pt-PT" sz="2000" dirty="0">
                <a:latin typeface="Calibri" panose="020F0502020204030204" pitchFamily="34" charset="0"/>
                <a:ea typeface="Calibri" panose="020F0502020204030204" pitchFamily="34" charset="0"/>
                <a:cs typeface="Calibri" panose="020F0502020204030204" pitchFamily="34" charset="0"/>
              </a:rPr>
              <a:t>Trata-se de um encontro regular que lhes permite descobrir novas sensações e despertar emoções enterradas. A música vem tocar a sensibilidade de cada um para criar uma experiência individual e coletiva: momentos preciosos para tecer laços sociais e vibrar em uníssono.</a:t>
            </a:r>
          </a:p>
          <a:p>
            <a:pPr algn="just">
              <a:spcBef>
                <a:spcPts val="600"/>
              </a:spcBef>
            </a:pPr>
            <a:r>
              <a:rPr lang="pt-PT" sz="2000" dirty="0">
                <a:latin typeface="Calibri" panose="020F0502020204030204" pitchFamily="34" charset="0"/>
                <a:ea typeface="Calibri" panose="020F0502020204030204" pitchFamily="34" charset="0"/>
                <a:cs typeface="Calibri" panose="020F0502020204030204" pitchFamily="34" charset="0"/>
              </a:rPr>
              <a:t>É uma parceria entre um prestador de serviços de saúde </a:t>
            </a:r>
            <a:r>
              <a:rPr lang="pt-PT" sz="2000" i="1" dirty="0" err="1">
                <a:latin typeface="Calibri" panose="020F0502020204030204" pitchFamily="34" charset="0"/>
                <a:ea typeface="Calibri" panose="020F0502020204030204" pitchFamily="34" charset="0"/>
                <a:cs typeface="Calibri" panose="020F0502020204030204" pitchFamily="34" charset="0"/>
              </a:rPr>
              <a:t>Les</a:t>
            </a:r>
            <a:r>
              <a:rPr lang="pt-PT" sz="2000" i="1" dirty="0">
                <a:latin typeface="Calibri" panose="020F0502020204030204" pitchFamily="34" charset="0"/>
                <a:ea typeface="Calibri" panose="020F0502020204030204" pitchFamily="34" charset="0"/>
                <a:cs typeface="Calibri" panose="020F0502020204030204" pitchFamily="34" charset="0"/>
              </a:rPr>
              <a:t> Ateliers </a:t>
            </a:r>
            <a:r>
              <a:rPr lang="pt-PT" sz="2000" i="1" dirty="0" err="1">
                <a:latin typeface="Calibri" panose="020F0502020204030204" pitchFamily="34" charset="0"/>
                <a:ea typeface="Calibri" panose="020F0502020204030204" pitchFamily="34" charset="0"/>
                <a:cs typeface="Calibri" panose="020F0502020204030204" pitchFamily="34" charset="0"/>
              </a:rPr>
              <a:t>Cord'âges</a:t>
            </a:r>
            <a:r>
              <a:rPr lang="pt-PT" sz="2000" i="1" dirty="0">
                <a:latin typeface="Calibri" panose="020F0502020204030204" pitchFamily="34" charset="0"/>
                <a:ea typeface="Calibri" panose="020F0502020204030204" pitchFamily="34" charset="0"/>
                <a:cs typeface="Calibri" panose="020F0502020204030204" pitchFamily="34" charset="0"/>
              </a:rPr>
              <a:t> </a:t>
            </a:r>
            <a:r>
              <a:rPr lang="pt-PT" sz="2000" dirty="0">
                <a:latin typeface="Calibri" panose="020F0502020204030204" pitchFamily="34" charset="0"/>
                <a:ea typeface="Calibri" panose="020F0502020204030204" pitchFamily="34" charset="0"/>
                <a:cs typeface="Calibri" panose="020F0502020204030204" pitchFamily="34" charset="0"/>
              </a:rPr>
              <a:t>e um prestador de serviços culturais </a:t>
            </a:r>
            <a:r>
              <a:rPr lang="pt-PT" sz="2000" i="1" dirty="0" err="1">
                <a:latin typeface="Calibri" panose="020F0502020204030204" pitchFamily="34" charset="0"/>
                <a:ea typeface="Calibri" panose="020F0502020204030204" pitchFamily="34" charset="0"/>
                <a:cs typeface="Calibri" panose="020F0502020204030204" pitchFamily="34" charset="0"/>
              </a:rPr>
              <a:t>Nouvelle-aquitaine</a:t>
            </a:r>
            <a:r>
              <a:rPr lang="pt-PT" sz="2000" i="1" dirty="0">
                <a:latin typeface="Calibri" panose="020F0502020204030204" pitchFamily="34" charset="0"/>
                <a:ea typeface="Calibri" panose="020F0502020204030204" pitchFamily="34" charset="0"/>
                <a:cs typeface="Calibri" panose="020F0502020204030204" pitchFamily="34" charset="0"/>
              </a:rPr>
              <a:t> </a:t>
            </a:r>
            <a:r>
              <a:rPr lang="pt-PT" sz="2000" i="1" dirty="0" err="1">
                <a:latin typeface="Calibri" panose="020F0502020204030204" pitchFamily="34" charset="0"/>
                <a:ea typeface="Calibri" panose="020F0502020204030204" pitchFamily="34" charset="0"/>
                <a:cs typeface="Calibri" panose="020F0502020204030204" pitchFamily="34" charset="0"/>
              </a:rPr>
              <a:t>Chamber</a:t>
            </a:r>
            <a:r>
              <a:rPr lang="pt-PT" sz="2000" i="1" dirty="0">
                <a:latin typeface="Calibri" panose="020F0502020204030204" pitchFamily="34" charset="0"/>
                <a:ea typeface="Calibri" panose="020F0502020204030204" pitchFamily="34" charset="0"/>
                <a:cs typeface="Calibri" panose="020F0502020204030204" pitchFamily="34" charset="0"/>
              </a:rPr>
              <a:t> </a:t>
            </a:r>
            <a:r>
              <a:rPr lang="pt-PT" sz="2000" i="1" dirty="0" err="1">
                <a:latin typeface="Calibri" panose="020F0502020204030204" pitchFamily="34" charset="0"/>
                <a:ea typeface="Calibri" panose="020F0502020204030204" pitchFamily="34" charset="0"/>
                <a:cs typeface="Calibri" panose="020F0502020204030204" pitchFamily="34" charset="0"/>
              </a:rPr>
              <a:t>Orchestra</a:t>
            </a:r>
            <a:r>
              <a:rPr lang="en-GB" sz="2000" dirty="0">
                <a:latin typeface="Calibri" panose="020F0502020204030204" pitchFamily="34" charset="0"/>
                <a:ea typeface="Calibri" panose="020F0502020204030204" pitchFamily="34" charset="0"/>
                <a:cs typeface="Calibri" panose="020F0502020204030204" pitchFamily="34" charset="0"/>
              </a:rPr>
              <a:t>.</a:t>
            </a:r>
          </a:p>
        </p:txBody>
      </p:sp>
      <p:pic>
        <p:nvPicPr>
          <p:cNvPr id="8" name="Picture 7" descr="A group of people playing instruments&#10;&#10;Description automatically generated with low confidence">
            <a:extLst>
              <a:ext uri="{FF2B5EF4-FFF2-40B4-BE49-F238E27FC236}">
                <a16:creationId xmlns:a16="http://schemas.microsoft.com/office/drawing/2014/main" id="{E911CCA2-BD06-A7BD-0A2C-5C5D5BFDC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8367"/>
            <a:ext cx="5326594" cy="4427483"/>
          </a:xfrm>
          <a:prstGeom prst="rect">
            <a:avLst/>
          </a:prstGeom>
        </p:spPr>
      </p:pic>
      <p:sp>
        <p:nvSpPr>
          <p:cNvPr id="9" name="TextBox 8">
            <a:extLst>
              <a:ext uri="{FF2B5EF4-FFF2-40B4-BE49-F238E27FC236}">
                <a16:creationId xmlns:a16="http://schemas.microsoft.com/office/drawing/2014/main" id="{23C88BD9-9A80-6C2A-2EC0-2DA1CB02F8EA}"/>
              </a:ext>
            </a:extLst>
          </p:cNvPr>
          <p:cNvSpPr txBox="1"/>
          <p:nvPr/>
        </p:nvSpPr>
        <p:spPr>
          <a:xfrm>
            <a:off x="6667669" y="5837416"/>
            <a:ext cx="4879289" cy="523220"/>
          </a:xfrm>
          <a:prstGeom prst="rect">
            <a:avLst/>
          </a:prstGeom>
          <a:noFill/>
        </p:spPr>
        <p:txBody>
          <a:bodyPr wrap="square">
            <a:spAutoFit/>
          </a:bodyPr>
          <a:lstStyle/>
          <a:p>
            <a:r>
              <a:rPr lang="en-IE" sz="14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Source: https://culture-sante-aquitaine.com/vos-projets/la-pause-musicale-183/</a:t>
            </a:r>
            <a:endParaRPr lang="en-IE" sz="14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40">
            <a:extLst>
              <a:ext uri="{FF2B5EF4-FFF2-40B4-BE49-F238E27FC236}">
                <a16:creationId xmlns:a16="http://schemas.microsoft.com/office/drawing/2014/main" id="{DD030CD0-C100-2222-32B8-5B72EE957418}"/>
              </a:ext>
            </a:extLst>
          </p:cNvPr>
          <p:cNvSpPr txBox="1"/>
          <p:nvPr/>
        </p:nvSpPr>
        <p:spPr>
          <a:xfrm>
            <a:off x="1080931" y="278581"/>
            <a:ext cx="10399396" cy="643894"/>
          </a:xfrm>
          <a:prstGeom prst="rect">
            <a:avLst/>
          </a:prstGeom>
          <a:noFill/>
        </p:spPr>
        <p:txBody>
          <a:bodyPr wrap="square">
            <a:spAutoFit/>
          </a:bodyPr>
          <a:lstStyle/>
          <a:p>
            <a:pPr>
              <a:lnSpc>
                <a:spcPct val="120000"/>
              </a:lnSpc>
            </a:pPr>
            <a:r>
              <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rPr>
              <a:t> </a:t>
            </a: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Já ouviu falar de prescrição social? É poderosa!</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Gráfico 4" descr="Flecha: curva ligera con relleno sólido">
            <a:extLst>
              <a:ext uri="{FF2B5EF4-FFF2-40B4-BE49-F238E27FC236}">
                <a16:creationId xmlns:a16="http://schemas.microsoft.com/office/drawing/2014/main" id="{A4A066D7-4C6C-5D63-F4CF-E8F98CAC2D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5961355" y="5736926"/>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3888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5" name="Picture Placeholder 4" descr="Portrait of young woman blowing dandelion flower seeds">
            <a:extLst>
              <a:ext uri="{FF2B5EF4-FFF2-40B4-BE49-F238E27FC236}">
                <a16:creationId xmlns:a16="http://schemas.microsoft.com/office/drawing/2014/main" id="{0D18693C-8C36-B9D1-1F91-AADDB3706C9F}"/>
              </a:ext>
            </a:extLst>
          </p:cNvPr>
          <p:cNvPicPr>
            <a:picLocks noGrp="1" noChangeAspect="1"/>
          </p:cNvPicPr>
          <p:nvPr>
            <p:ph type="pic" idx="2"/>
          </p:nvPr>
        </p:nvPicPr>
        <p:blipFill>
          <a:blip r:embed="rId3"/>
          <a:srcRect t="16964" b="16964"/>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latin typeface="Calibri" panose="020F0502020204030204" pitchFamily="34" charset="0"/>
                <a:ea typeface="Calibri" panose="020F0502020204030204" pitchFamily="34" charset="0"/>
                <a:cs typeface="Calibri" panose="020F0502020204030204" pitchFamily="34" charset="0"/>
              </a:rPr>
              <a:t>01</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44" name="Google Shape;244;p21"/>
          <p:cNvSpPr/>
          <p:nvPr/>
        </p:nvSpPr>
        <p:spPr>
          <a:xfrm>
            <a:off x="5705370" y="2389508"/>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Montserrat"/>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sp>
        <p:nvSpPr>
          <p:cNvPr id="245" name="Google Shape;245;p21"/>
          <p:cNvSpPr txBox="1"/>
          <p:nvPr/>
        </p:nvSpPr>
        <p:spPr>
          <a:xfrm>
            <a:off x="5868418" y="2389549"/>
            <a:ext cx="549630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PT" sz="3600" i="0" u="none" strike="noStrike" cap="none" dirty="0">
                <a:solidFill>
                  <a:srgbClr val="EB7339"/>
                </a:solidFill>
                <a:latin typeface="Calibri" panose="020F0502020204030204" pitchFamily="34" charset="0"/>
                <a:ea typeface="Calibri" panose="020F0502020204030204" pitchFamily="34" charset="0"/>
                <a:cs typeface="Calibri" panose="020F0502020204030204" pitchFamily="34" charset="0"/>
                <a:sym typeface="Calibri"/>
              </a:rPr>
              <a:t>Refletindo sobre a nossa saúde e bem-estar atuais</a:t>
            </a:r>
            <a:endParaRPr sz="140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6" name="Picture Placeholder 5" descr="A field of white and yellow flowers&#10;&#10;Description automatically generated">
            <a:extLst>
              <a:ext uri="{FF2B5EF4-FFF2-40B4-BE49-F238E27FC236}">
                <a16:creationId xmlns:a16="http://schemas.microsoft.com/office/drawing/2014/main" id="{20EBCC8E-3F97-AC2F-0B93-8256DB0BAF59}"/>
              </a:ext>
            </a:extLst>
          </p:cNvPr>
          <p:cNvPicPr>
            <a:picLocks noGrp="1" noChangeAspect="1"/>
          </p:cNvPicPr>
          <p:nvPr>
            <p:ph type="pic" idx="2"/>
          </p:nvPr>
        </p:nvPicPr>
        <p:blipFill>
          <a:blip r:embed="rId3">
            <a:extLst>
              <a:ext uri="{837473B0-CC2E-450A-ABE3-18F120FF3D39}">
                <a1611:picAttrSrcUrl xmlns:a1611="http://schemas.microsoft.com/office/drawing/2016/11/main" r:id="rId4"/>
              </a:ext>
            </a:extLst>
          </a:blip>
          <a:srcRect t="20634" b="20634"/>
          <a:stretch>
            <a:fillRect/>
          </a:stretch>
        </p:blipFill>
        <p:spPr/>
      </p:pic>
      <p:sp>
        <p:nvSpPr>
          <p:cNvPr id="319" name="Google Shape;319;p27"/>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04</a:t>
            </a:r>
            <a:endParaRPr dirty="0"/>
          </a:p>
        </p:txBody>
      </p:sp>
      <p:sp>
        <p:nvSpPr>
          <p:cNvPr id="321" name="Google Shape;321;p27"/>
          <p:cNvSpPr/>
          <p:nvPr/>
        </p:nvSpPr>
        <p:spPr>
          <a:xfrm>
            <a:off x="5810920" y="3463036"/>
            <a:ext cx="5496300" cy="120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Montserrat"/>
              <a:ea typeface="Montserrat"/>
              <a:cs typeface="Montserrat"/>
              <a:sym typeface="Montserrat"/>
            </a:endParaRPr>
          </a:p>
        </p:txBody>
      </p:sp>
      <p:sp>
        <p:nvSpPr>
          <p:cNvPr id="322" name="Google Shape;322;p27"/>
          <p:cNvSpPr txBox="1"/>
          <p:nvPr/>
        </p:nvSpPr>
        <p:spPr>
          <a:xfrm>
            <a:off x="5906320" y="3481298"/>
            <a:ext cx="54009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PT" sz="3600" b="1" dirty="0">
                <a:solidFill>
                  <a:srgbClr val="EB7339"/>
                </a:solidFill>
                <a:latin typeface="Calibri"/>
                <a:cs typeface="Calibri"/>
                <a:sym typeface="Calibri"/>
              </a:rPr>
              <a:t>Mobilizando a comunidade para o ODS 3</a:t>
            </a:r>
            <a:endParaRPr sz="1400" b="0" i="0" u="none" strike="noStrike" cap="none" dirty="0">
              <a:solidFill>
                <a:srgbClr val="000000"/>
              </a:solidFill>
              <a:latin typeface="Arial"/>
              <a:ea typeface="Arial"/>
              <a:cs typeface="Arial"/>
              <a:sym typeface="Arial"/>
            </a:endParaRPr>
          </a:p>
        </p:txBody>
      </p:sp>
      <p:grpSp>
        <p:nvGrpSpPr>
          <p:cNvPr id="323" name="Google Shape;323;p27"/>
          <p:cNvGrpSpPr/>
          <p:nvPr/>
        </p:nvGrpSpPr>
        <p:grpSpPr>
          <a:xfrm rot="-5400000">
            <a:off x="-1080031" y="1373787"/>
            <a:ext cx="3833884" cy="1673858"/>
            <a:chOff x="3357879" y="5072538"/>
            <a:chExt cx="593407" cy="259079"/>
          </a:xfrm>
        </p:grpSpPr>
        <p:sp>
          <p:nvSpPr>
            <p:cNvPr id="324" name="Google Shape;324;p27"/>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25" name="Google Shape;325;p27"/>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26" name="Google Shape;326;p27"/>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1026" name="Picture 2">
            <a:extLst>
              <a:ext uri="{FF2B5EF4-FFF2-40B4-BE49-F238E27FC236}">
                <a16:creationId xmlns:a16="http://schemas.microsoft.com/office/drawing/2014/main" id="{476A5CCB-090A-15BE-273D-83A19CC7D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74" b="10585"/>
          <a:stretch/>
        </p:blipFill>
        <p:spPr bwMode="auto">
          <a:xfrm>
            <a:off x="8363712" y="3465513"/>
            <a:ext cx="3424731" cy="289571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085088" y="1475232"/>
            <a:ext cx="7900416" cy="52059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pPr>
            <a:r>
              <a:rPr lang="pt-PT" sz="2000" dirty="0">
                <a:latin typeface="Calibri" panose="020F0502020204030204" pitchFamily="34" charset="0"/>
                <a:cs typeface="Calibri" panose="020F0502020204030204" pitchFamily="34" charset="0"/>
              </a:rPr>
              <a:t>As alterações climáticas tornaram-se o desafio de uma geração e são um tema dominante em todos os meios de comunicação social, de relatórios governamentais a filmes de Hollywood. O diagnóstico é preocupante, com 75% dos jovens a afirmarem estar assustados com o que o futuro lhes reserva. Embora isso possa levar a uma atitude de “meter a cabeça na areia", é essencial lembrar que existem oportunidades de ação positiva. Enquanto líderes comunitários, temos de nos envolver. Embora a questão climática seja terrível, muitas pequenas mudanças podem ter um efeito profundo à escala global</a:t>
            </a:r>
            <a:r>
              <a:rPr lang="en-US" sz="2000" dirty="0">
                <a:latin typeface="Calibri" panose="020F0502020204030204" pitchFamily="34" charset="0"/>
                <a:cs typeface="Calibri" panose="020F0502020204030204" pitchFamily="34" charset="0"/>
              </a:rPr>
              <a:t>. </a:t>
            </a:r>
          </a:p>
          <a:p>
            <a:pPr algn="just">
              <a:spcBef>
                <a:spcPts val="600"/>
              </a:spcBef>
            </a:pPr>
            <a:r>
              <a:rPr lang="pt-PT" sz="2000" b="1" dirty="0">
                <a:solidFill>
                  <a:srgbClr val="EC7A42"/>
                </a:solidFill>
                <a:latin typeface="Calibri" panose="020F0502020204030204" pitchFamily="34" charset="0"/>
                <a:cs typeface="Calibri" panose="020F0502020204030204" pitchFamily="34" charset="0"/>
              </a:rPr>
              <a:t>No módulo anterior, ouviu falar de ECONOMIA CIRCULAR. TAMBÉM FUNCIONA AO NÍVEL DA COMUNIDADE</a:t>
            </a:r>
          </a:p>
          <a:p>
            <a:pPr algn="just">
              <a:spcBef>
                <a:spcPts val="600"/>
              </a:spcBef>
            </a:pPr>
            <a:r>
              <a:rPr lang="pt-PT" sz="2000" dirty="0">
                <a:latin typeface="Calibri" panose="020F0502020204030204" pitchFamily="34" charset="0"/>
                <a:cs typeface="Calibri" panose="020F0502020204030204" pitchFamily="34" charset="0"/>
              </a:rPr>
              <a:t>Na economia circular, utilizamos menos matérias-primas, concebemos os produtos para que tenham uma vida longa e possam ser reciclados, partilhamos os produtos, utilizamo-los durante mais tempo e reutilizamos e reparamos os produtos antes de os reciclarmos ou deitarmos fora.</a:t>
            </a:r>
            <a:endParaRPr lang="en-US" sz="2000" b="1" dirty="0">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1D772253-0119-6FE9-06C7-DB1C45AE48F4}"/>
              </a:ext>
            </a:extLst>
          </p:cNvPr>
          <p:cNvSpPr txBox="1"/>
          <p:nvPr/>
        </p:nvSpPr>
        <p:spPr>
          <a:xfrm>
            <a:off x="1085088" y="291825"/>
            <a:ext cx="10375392" cy="1077218"/>
          </a:xfrm>
          <a:prstGeom prst="rect">
            <a:avLst/>
          </a:prstGeom>
          <a:noFill/>
        </p:spPr>
        <p:txBody>
          <a:bodyPr wrap="square">
            <a:spAutoFit/>
          </a:bodyPr>
          <a:lstStyle/>
          <a:p>
            <a:pPr marL="0" marR="0" lvl="0" indent="0" rtl="0">
              <a:lnSpc>
                <a:spcPct val="100000"/>
              </a:lnSpc>
              <a:spcBef>
                <a:spcPts val="1200"/>
              </a:spcBef>
              <a:spcAft>
                <a:spcPts val="0"/>
              </a:spcAft>
              <a:buClr>
                <a:srgbClr val="000000"/>
              </a:buClr>
              <a:buSzPts val="2400"/>
              <a:buFont typeface="Calibri"/>
              <a:buNone/>
            </a:pPr>
            <a:r>
              <a:rPr lang="pt-PT" sz="3200" b="1" i="0" u="none" strike="noStrike" cap="none" dirty="0">
                <a:solidFill>
                  <a:srgbClr val="354F92"/>
                </a:solidFill>
                <a:latin typeface="Calibri" panose="020F0502020204030204" pitchFamily="34" charset="0"/>
                <a:cs typeface="Calibri" panose="020F0502020204030204" pitchFamily="34" charset="0"/>
                <a:sym typeface="Arial"/>
              </a:rPr>
              <a:t>Atreve-se a tornar-se Campeão/ã do clima? O desfio está lançado! E é já!</a:t>
            </a:r>
            <a:endParaRPr lang="en-US" sz="3200" dirty="0">
              <a:solidFill>
                <a:srgbClr val="354F92"/>
              </a:solidFill>
              <a:latin typeface="Calibri" panose="020F0502020204030204" pitchFamily="34" charset="0"/>
              <a:cs typeface="Calibri" panose="020F0502020204030204" pitchFamily="34" charset="0"/>
            </a:endParaRPr>
          </a:p>
        </p:txBody>
      </p:sp>
      <p:sp>
        <p:nvSpPr>
          <p:cNvPr id="6" name="CuadroTexto 5">
            <a:extLst>
              <a:ext uri="{FF2B5EF4-FFF2-40B4-BE49-F238E27FC236}">
                <a16:creationId xmlns:a16="http://schemas.microsoft.com/office/drawing/2014/main" id="{A5762BB3-18ED-188A-529C-A48EC52E573E}"/>
              </a:ext>
            </a:extLst>
          </p:cNvPr>
          <p:cNvSpPr txBox="1"/>
          <p:nvPr/>
        </p:nvSpPr>
        <p:spPr>
          <a:xfrm>
            <a:off x="9534144" y="2103706"/>
            <a:ext cx="2109216" cy="738664"/>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4"/>
              </a:rPr>
              <a:t>How Climate Change Affects Mental Health in Different Countries | Time</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7" name="Gráfico 6" descr="Flecha: curva ligera con relleno sólido">
            <a:extLst>
              <a:ext uri="{FF2B5EF4-FFF2-40B4-BE49-F238E27FC236}">
                <a16:creationId xmlns:a16="http://schemas.microsoft.com/office/drawing/2014/main" id="{81507943-4ACD-0163-D454-2BC2643F62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8915007" y="205922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30370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a16="http://schemas.microsoft.com/office/drawing/2014/main" id="{1857E9D4-B85E-AEDC-1827-0BB025B2B2A8}"/>
              </a:ext>
            </a:extLst>
          </p:cNvPr>
          <p:cNvSpPr txBox="1">
            <a:spLocks/>
          </p:cNvSpPr>
          <p:nvPr/>
        </p:nvSpPr>
        <p:spPr>
          <a:xfrm>
            <a:off x="886517" y="518160"/>
            <a:ext cx="10362729"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Confira</a:t>
            </a:r>
            <a:r>
              <a:rPr lang="en-US" sz="3200" b="1" dirty="0">
                <a:solidFill>
                  <a:srgbClr val="EB7339"/>
                </a:solidFill>
                <a:latin typeface="Calibri" panose="020F0502020204030204" pitchFamily="34" charset="0"/>
                <a:cs typeface="Calibri" panose="020F0502020204030204" pitchFamily="34" charset="0"/>
              </a:rPr>
              <a:t>!</a:t>
            </a:r>
          </a:p>
        </p:txBody>
      </p:sp>
      <p:sp>
        <p:nvSpPr>
          <p:cNvPr id="5" name="CuadroTexto 4">
            <a:extLst>
              <a:ext uri="{FF2B5EF4-FFF2-40B4-BE49-F238E27FC236}">
                <a16:creationId xmlns:a16="http://schemas.microsoft.com/office/drawing/2014/main" id="{09343322-5B19-BB57-E69A-EFB1FDFFAC6A}"/>
              </a:ext>
            </a:extLst>
          </p:cNvPr>
          <p:cNvSpPr txBox="1"/>
          <p:nvPr/>
        </p:nvSpPr>
        <p:spPr>
          <a:xfrm>
            <a:off x="1100535" y="3862620"/>
            <a:ext cx="1810912" cy="523220"/>
          </a:xfrm>
          <a:prstGeom prst="rect">
            <a:avLst/>
          </a:prstGeom>
          <a:noFill/>
        </p:spPr>
        <p:txBody>
          <a:bodyPr wrap="square">
            <a:spAutoFit/>
          </a:bodyPr>
          <a:lstStyle/>
          <a:p>
            <a:r>
              <a:rPr lang="pt-PT" dirty="0">
                <a:hlinkClick r:id="rId3"/>
              </a:rPr>
              <a:t>Cidades Circulares (dgterritorio.gov.pt)</a:t>
            </a:r>
            <a:r>
              <a:rPr lang="pt-PT" dirty="0"/>
              <a:t> </a:t>
            </a:r>
          </a:p>
        </p:txBody>
      </p:sp>
      <p:pic>
        <p:nvPicPr>
          <p:cNvPr id="6" name="Gráfico 5" descr="Flecha: curva ligera con relleno sólido">
            <a:extLst>
              <a:ext uri="{FF2B5EF4-FFF2-40B4-BE49-F238E27FC236}">
                <a16:creationId xmlns:a16="http://schemas.microsoft.com/office/drawing/2014/main" id="{A3B49AE0-385B-BD9A-AE10-EED225B0ED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637668" y="3645499"/>
            <a:ext cx="497696" cy="689631"/>
          </a:xfrm>
          <a:prstGeom prst="rect">
            <a:avLst/>
          </a:prstGeom>
          <a:effectLst>
            <a:outerShdw blurRad="50800" dist="38100" dir="5400000" algn="t" rotWithShape="0">
              <a:prstClr val="black">
                <a:alpha val="40000"/>
              </a:prstClr>
            </a:outerShdw>
          </a:effectLst>
        </p:spPr>
      </p:pic>
      <p:pic>
        <p:nvPicPr>
          <p:cNvPr id="13" name="Imagen 12">
            <a:extLst>
              <a:ext uri="{FF2B5EF4-FFF2-40B4-BE49-F238E27FC236}">
                <a16:creationId xmlns:a16="http://schemas.microsoft.com/office/drawing/2014/main" id="{383BD151-8B40-1680-BC81-A3028B5CEF73}"/>
              </a:ext>
            </a:extLst>
          </p:cNvPr>
          <p:cNvPicPr>
            <a:picLocks noChangeAspect="1"/>
          </p:cNvPicPr>
          <p:nvPr/>
        </p:nvPicPr>
        <p:blipFill>
          <a:blip r:embed="rId6"/>
          <a:stretch>
            <a:fillRect/>
          </a:stretch>
        </p:blipFill>
        <p:spPr>
          <a:xfrm>
            <a:off x="2812989" y="685800"/>
            <a:ext cx="8551817" cy="5486400"/>
          </a:xfrm>
          <a:prstGeom prst="rect">
            <a:avLst/>
          </a:prstGeom>
          <a:effectLst>
            <a:outerShdw blurRad="50800" dist="38100" dir="5400000" algn="t" rotWithShape="0">
              <a:prstClr val="black">
                <a:alpha val="40000"/>
              </a:prstClr>
            </a:outerShdw>
          </a:effectLst>
        </p:spPr>
      </p:pic>
      <p:sp>
        <p:nvSpPr>
          <p:cNvPr id="14" name="CuadroTexto 13">
            <a:extLst>
              <a:ext uri="{FF2B5EF4-FFF2-40B4-BE49-F238E27FC236}">
                <a16:creationId xmlns:a16="http://schemas.microsoft.com/office/drawing/2014/main" id="{98D75151-97C9-9F52-19C6-C4196DD9AEC1}"/>
              </a:ext>
            </a:extLst>
          </p:cNvPr>
          <p:cNvSpPr txBox="1"/>
          <p:nvPr/>
        </p:nvSpPr>
        <p:spPr>
          <a:xfrm>
            <a:off x="1002077" y="1326931"/>
            <a:ext cx="1558243" cy="1938992"/>
          </a:xfrm>
          <a:prstGeom prst="rect">
            <a:avLst/>
          </a:prstGeom>
          <a:noFill/>
        </p:spPr>
        <p:txBody>
          <a:bodyPr wrap="square" rtlCol="0">
            <a:spAutoFit/>
          </a:bodyPr>
          <a:lstStyle/>
          <a:p>
            <a:r>
              <a:rPr lang="pt-PT" sz="2000" dirty="0">
                <a:latin typeface="Calibri" panose="020F0502020204030204" pitchFamily="34" charset="0"/>
                <a:ea typeface="Calibri" panose="020F0502020204030204" pitchFamily="34" charset="0"/>
                <a:cs typeface="Calibri" panose="020F0502020204030204" pitchFamily="34" charset="0"/>
              </a:rPr>
              <a:t>O exemplo da rede de cidades circulares, em Portugal (Circular-net)</a:t>
            </a:r>
          </a:p>
        </p:txBody>
      </p:sp>
    </p:spTree>
    <p:extLst>
      <p:ext uri="{BB962C8B-B14F-4D97-AF65-F5344CB8AC3E}">
        <p14:creationId xmlns:p14="http://schemas.microsoft.com/office/powerpoint/2010/main" val="4233188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085088" y="1487424"/>
            <a:ext cx="10259852" cy="13649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EC7A42"/>
                </a:solidFill>
                <a:latin typeface="Calibri" panose="020F0502020204030204" pitchFamily="34" charset="0"/>
                <a:cs typeface="Calibri" panose="020F0502020204030204" pitchFamily="34" charset="0"/>
              </a:rPr>
              <a:t>ECONOMIA CIRCULAR</a:t>
            </a:r>
          </a:p>
          <a:p>
            <a:r>
              <a:rPr lang="pt-PT" sz="2200" i="1" dirty="0">
                <a:solidFill>
                  <a:srgbClr val="354F92"/>
                </a:solidFill>
                <a:latin typeface="Calibri" panose="020F0502020204030204" pitchFamily="34" charset="0"/>
                <a:cs typeface="Calibri" panose="020F0502020204030204" pitchFamily="34" charset="0"/>
              </a:rPr>
              <a:t>Circular </a:t>
            </a:r>
            <a:r>
              <a:rPr lang="pt-PT" sz="2200" i="1" dirty="0" err="1">
                <a:solidFill>
                  <a:srgbClr val="354F92"/>
                </a:solidFill>
                <a:latin typeface="Calibri" panose="020F0502020204030204" pitchFamily="34" charset="0"/>
                <a:cs typeface="Calibri" panose="020F0502020204030204" pitchFamily="34" charset="0"/>
              </a:rPr>
              <a:t>Australia</a:t>
            </a:r>
            <a:r>
              <a:rPr lang="pt-PT" sz="2200" i="1" dirty="0">
                <a:solidFill>
                  <a:srgbClr val="354F92"/>
                </a:solidFill>
                <a:latin typeface="Calibri" panose="020F0502020204030204" pitchFamily="34" charset="0"/>
                <a:cs typeface="Calibri" panose="020F0502020204030204" pitchFamily="34" charset="0"/>
              </a:rPr>
              <a:t> </a:t>
            </a:r>
            <a:r>
              <a:rPr lang="pt-PT" sz="2200" i="1" dirty="0" err="1">
                <a:solidFill>
                  <a:srgbClr val="354F92"/>
                </a:solidFill>
                <a:latin typeface="Calibri" panose="020F0502020204030204" pitchFamily="34" charset="0"/>
                <a:cs typeface="Calibri" panose="020F0502020204030204" pitchFamily="34" charset="0"/>
              </a:rPr>
              <a:t>Community</a:t>
            </a:r>
            <a:r>
              <a:rPr lang="pt-PT" sz="2200" i="1" dirty="0">
                <a:solidFill>
                  <a:srgbClr val="354F92"/>
                </a:solidFill>
                <a:latin typeface="Calibri" panose="020F0502020204030204" pitchFamily="34" charset="0"/>
                <a:cs typeface="Calibri" panose="020F0502020204030204" pitchFamily="34" charset="0"/>
              </a:rPr>
              <a:t> </a:t>
            </a:r>
            <a:r>
              <a:rPr lang="pt-PT" sz="2200" i="1" dirty="0" err="1">
                <a:solidFill>
                  <a:srgbClr val="354F92"/>
                </a:solidFill>
                <a:latin typeface="Calibri" panose="020F0502020204030204" pitchFamily="34" charset="0"/>
                <a:cs typeface="Calibri" panose="020F0502020204030204" pitchFamily="34" charset="0"/>
              </a:rPr>
              <a:t>Hubs</a:t>
            </a:r>
            <a:r>
              <a:rPr lang="pt-PT" sz="2200" i="1" dirty="0">
                <a:solidFill>
                  <a:srgbClr val="354F92"/>
                </a:solidFill>
                <a:latin typeface="Calibri" panose="020F0502020204030204" pitchFamily="34" charset="0"/>
                <a:cs typeface="Calibri" panose="020F0502020204030204" pitchFamily="34" charset="0"/>
              </a:rPr>
              <a:t> - A Circular </a:t>
            </a:r>
            <a:r>
              <a:rPr lang="pt-PT" sz="2200" i="1" dirty="0" err="1">
                <a:solidFill>
                  <a:srgbClr val="354F92"/>
                </a:solidFill>
                <a:latin typeface="Calibri" panose="020F0502020204030204" pitchFamily="34" charset="0"/>
                <a:cs typeface="Calibri" panose="020F0502020204030204" pitchFamily="34" charset="0"/>
              </a:rPr>
              <a:t>Australia</a:t>
            </a:r>
            <a:r>
              <a:rPr lang="pt-PT" sz="2200" i="1" dirty="0">
                <a:solidFill>
                  <a:srgbClr val="354F92"/>
                </a:solidFill>
                <a:latin typeface="Calibri" panose="020F0502020204030204" pitchFamily="34" charset="0"/>
                <a:cs typeface="Calibri" panose="020F0502020204030204" pitchFamily="34" charset="0"/>
              </a:rPr>
              <a:t> </a:t>
            </a:r>
            <a:r>
              <a:rPr lang="pt-PT" sz="2200" dirty="0">
                <a:solidFill>
                  <a:srgbClr val="354F92"/>
                </a:solidFill>
                <a:latin typeface="Calibri" panose="020F0502020204030204" pitchFamily="34" charset="0"/>
                <a:cs typeface="Calibri" panose="020F0502020204030204" pitchFamily="34" charset="0"/>
              </a:rPr>
              <a:t>realizou um </a:t>
            </a:r>
            <a:r>
              <a:rPr lang="pt-PT" sz="2200" dirty="0" err="1">
                <a:solidFill>
                  <a:srgbClr val="354F92"/>
                </a:solidFill>
                <a:latin typeface="Calibri" panose="020F0502020204030204" pitchFamily="34" charset="0"/>
                <a:cs typeface="Calibri" panose="020F0502020204030204" pitchFamily="34" charset="0"/>
              </a:rPr>
              <a:t>webinar</a:t>
            </a:r>
            <a:r>
              <a:rPr lang="pt-PT" sz="2200" dirty="0">
                <a:solidFill>
                  <a:srgbClr val="354F92"/>
                </a:solidFill>
                <a:latin typeface="Calibri" panose="020F0502020204030204" pitchFamily="34" charset="0"/>
                <a:cs typeface="Calibri" panose="020F0502020204030204" pitchFamily="34" charset="0"/>
              </a:rPr>
              <a:t> muito interessante sobre os </a:t>
            </a:r>
            <a:r>
              <a:rPr lang="pt-PT" sz="2200" b="1" dirty="0">
                <a:solidFill>
                  <a:srgbClr val="354F92"/>
                </a:solidFill>
                <a:latin typeface="Calibri" panose="020F0502020204030204" pitchFamily="34" charset="0"/>
                <a:cs typeface="Calibri" panose="020F0502020204030204" pitchFamily="34" charset="0"/>
              </a:rPr>
              <a:t>Centros Comunitários de Economia Circular </a:t>
            </a:r>
            <a:r>
              <a:rPr lang="pt-PT" sz="2200" dirty="0">
                <a:solidFill>
                  <a:srgbClr val="354F92"/>
                </a:solidFill>
                <a:latin typeface="Calibri" panose="020F0502020204030204" pitchFamily="34" charset="0"/>
                <a:cs typeface="Calibri" panose="020F0502020204030204" pitchFamily="34" charset="0"/>
              </a:rPr>
              <a:t>em Junho de 2022</a:t>
            </a:r>
            <a:r>
              <a:rPr lang="en-GB" sz="2200" dirty="0">
                <a:solidFill>
                  <a:srgbClr val="354F92"/>
                </a:solidFill>
                <a:latin typeface="Calibri" panose="020F0502020204030204" pitchFamily="34" charset="0"/>
                <a:cs typeface="Calibri" panose="020F0502020204030204" pitchFamily="34" charset="0"/>
              </a:rPr>
              <a:t>.</a:t>
            </a:r>
          </a:p>
        </p:txBody>
      </p:sp>
      <p:pic>
        <p:nvPicPr>
          <p:cNvPr id="4" name="Online Media 3" title="Circular Economy Community Hubs Webinar">
            <a:hlinkClick r:id="" action="ppaction://media"/>
            <a:extLst>
              <a:ext uri="{FF2B5EF4-FFF2-40B4-BE49-F238E27FC236}">
                <a16:creationId xmlns:a16="http://schemas.microsoft.com/office/drawing/2014/main" id="{683897B1-EB07-F335-211D-7E9A462A3514}"/>
              </a:ext>
            </a:extLst>
          </p:cNvPr>
          <p:cNvPicPr>
            <a:picLocks noRot="1" noChangeAspect="1"/>
          </p:cNvPicPr>
          <p:nvPr>
            <a:videoFile r:link="rId1"/>
          </p:nvPr>
        </p:nvPicPr>
        <p:blipFill>
          <a:blip r:embed="rId4"/>
          <a:stretch>
            <a:fillRect/>
          </a:stretch>
        </p:blipFill>
        <p:spPr>
          <a:xfrm>
            <a:off x="2139920" y="2742743"/>
            <a:ext cx="5395695" cy="3048568"/>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12ABAE7B-C283-A485-8AFA-B06451A0A3F2}"/>
              </a:ext>
            </a:extLst>
          </p:cNvPr>
          <p:cNvSpPr txBox="1"/>
          <p:nvPr/>
        </p:nvSpPr>
        <p:spPr>
          <a:xfrm>
            <a:off x="1085088" y="291825"/>
            <a:ext cx="10375392" cy="1077218"/>
          </a:xfrm>
          <a:prstGeom prst="rect">
            <a:avLst/>
          </a:prstGeom>
          <a:noFill/>
        </p:spPr>
        <p:txBody>
          <a:bodyPr wrap="square">
            <a:spAutoFit/>
          </a:bodyPr>
          <a:lstStyle/>
          <a:p>
            <a:pPr marL="0" marR="0" lvl="0" indent="0" rtl="0">
              <a:lnSpc>
                <a:spcPct val="100000"/>
              </a:lnSpc>
              <a:spcBef>
                <a:spcPts val="1200"/>
              </a:spcBef>
              <a:spcAft>
                <a:spcPts val="0"/>
              </a:spcAft>
              <a:buClr>
                <a:srgbClr val="000000"/>
              </a:buClr>
              <a:buSzPts val="2400"/>
              <a:buFont typeface="Calibri"/>
              <a:buNone/>
            </a:pPr>
            <a:r>
              <a:rPr lang="pt-PT" sz="3200" b="1" i="0" u="none" strike="noStrike" cap="none" dirty="0">
                <a:solidFill>
                  <a:srgbClr val="354F92"/>
                </a:solidFill>
                <a:latin typeface="Calibri" panose="020F0502020204030204" pitchFamily="34" charset="0"/>
                <a:cs typeface="Calibri" panose="020F0502020204030204" pitchFamily="34" charset="0"/>
                <a:sym typeface="Arial"/>
              </a:rPr>
              <a:t>Atreve-se a tornar-se Campeão/ã do clima? O desfio está lançado! E é já!</a:t>
            </a:r>
            <a:endParaRPr lang="en-US" sz="3200" dirty="0">
              <a:solidFill>
                <a:srgbClr val="354F92"/>
              </a:solidFill>
              <a:latin typeface="Calibri" panose="020F0502020204030204" pitchFamily="34" charset="0"/>
              <a:cs typeface="Calibri" panose="020F0502020204030204" pitchFamily="34" charset="0"/>
            </a:endParaRPr>
          </a:p>
        </p:txBody>
      </p:sp>
      <p:sp>
        <p:nvSpPr>
          <p:cNvPr id="6" name="CuadroTexto 5">
            <a:extLst>
              <a:ext uri="{FF2B5EF4-FFF2-40B4-BE49-F238E27FC236}">
                <a16:creationId xmlns:a16="http://schemas.microsoft.com/office/drawing/2014/main" id="{E5BC4EC6-762C-F6FF-0F9E-4DC0ED1FEBA6}"/>
              </a:ext>
            </a:extLst>
          </p:cNvPr>
          <p:cNvSpPr txBox="1"/>
          <p:nvPr/>
        </p:nvSpPr>
        <p:spPr>
          <a:xfrm>
            <a:off x="2741449" y="5954646"/>
            <a:ext cx="3755136" cy="307777"/>
          </a:xfrm>
          <a:prstGeom prst="rect">
            <a:avLst/>
          </a:prstGeom>
          <a:noFill/>
        </p:spPr>
        <p:txBody>
          <a:bodyPr wrap="square">
            <a:spAutoFit/>
          </a:bodyPr>
          <a:lstStyle/>
          <a:p>
            <a:r>
              <a:rPr lang="pt-PT" dirty="0" err="1">
                <a:hlinkClick r:id="rId5"/>
              </a:rPr>
              <a:t>Community</a:t>
            </a:r>
            <a:r>
              <a:rPr lang="pt-PT" dirty="0">
                <a:hlinkClick r:id="rId5"/>
              </a:rPr>
              <a:t> </a:t>
            </a:r>
            <a:r>
              <a:rPr lang="pt-PT" dirty="0" err="1">
                <a:hlinkClick r:id="rId5"/>
              </a:rPr>
              <a:t>Hubs</a:t>
            </a:r>
            <a:r>
              <a:rPr lang="pt-PT" dirty="0">
                <a:hlinkClick r:id="rId5"/>
              </a:rPr>
              <a:t> - Circular </a:t>
            </a:r>
            <a:r>
              <a:rPr lang="pt-PT" dirty="0" err="1">
                <a:hlinkClick r:id="rId5"/>
              </a:rPr>
              <a:t>Australia</a:t>
            </a:r>
            <a:endParaRPr lang="pt-PT" dirty="0"/>
          </a:p>
        </p:txBody>
      </p:sp>
      <p:sp>
        <p:nvSpPr>
          <p:cNvPr id="7" name="Bocadillo: ovalado 6">
            <a:extLst>
              <a:ext uri="{FF2B5EF4-FFF2-40B4-BE49-F238E27FC236}">
                <a16:creationId xmlns:a16="http://schemas.microsoft.com/office/drawing/2014/main" id="{3D1AAA0C-703E-BA95-0B4E-8D64027DA925}"/>
              </a:ext>
            </a:extLst>
          </p:cNvPr>
          <p:cNvSpPr/>
          <p:nvPr/>
        </p:nvSpPr>
        <p:spPr>
          <a:xfrm>
            <a:off x="7727189" y="3530265"/>
            <a:ext cx="3787931" cy="2126934"/>
          </a:xfrm>
          <a:prstGeom prst="wedgeEllipseCallout">
            <a:avLst>
              <a:gd name="adj1" fmla="val -47528"/>
              <a:gd name="adj2" fmla="val 81753"/>
            </a:avLst>
          </a:prstGeom>
          <a:solidFill>
            <a:schemeClr val="accent6">
              <a:lumMod val="75000"/>
            </a:schemeClr>
          </a:solidFill>
          <a:ln>
            <a:no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err="1">
                <a:solidFill>
                  <a:srgbClr val="354F92"/>
                </a:solidFill>
                <a:latin typeface="Calibri" panose="020F0502020204030204" pitchFamily="34" charset="0"/>
                <a:ea typeface="Calibri" panose="020F0502020204030204" pitchFamily="34" charset="0"/>
                <a:cs typeface="Calibri" panose="020F0502020204030204" pitchFamily="34" charset="0"/>
              </a:rPr>
              <a:t>Video</a:t>
            </a:r>
            <a:r>
              <a:rPr lang="pt-PT" sz="1600" dirty="0">
                <a:solidFill>
                  <a:srgbClr val="354F92"/>
                </a:solidFill>
                <a:latin typeface="Calibri" panose="020F0502020204030204" pitchFamily="34" charset="0"/>
                <a:ea typeface="Calibri" panose="020F0502020204030204" pitchFamily="34" charset="0"/>
                <a:cs typeface="Calibri" panose="020F0502020204030204" pitchFamily="34" charset="0"/>
              </a:rPr>
              <a:t> em Inglês. Mas pode ver no Youtube e configurar as legendas (para tradução automática em </a:t>
            </a:r>
            <a:r>
              <a:rPr lang="pt-PT" sz="1600" dirty="0" err="1">
                <a:solidFill>
                  <a:srgbClr val="354F92"/>
                </a:solidFill>
                <a:latin typeface="Calibri" panose="020F0502020204030204" pitchFamily="34" charset="0"/>
                <a:ea typeface="Calibri" panose="020F0502020204030204" pitchFamily="34" charset="0"/>
                <a:cs typeface="Calibri" panose="020F0502020204030204" pitchFamily="34" charset="0"/>
              </a:rPr>
              <a:t>Português.em</a:t>
            </a:r>
            <a:r>
              <a:rPr lang="pt-PT" sz="1600" dirty="0">
                <a:solidFill>
                  <a:srgbClr val="354F92"/>
                </a:solidFill>
                <a:latin typeface="Calibri" panose="020F0502020204030204" pitchFamily="34" charset="0"/>
                <a:ea typeface="Calibri" panose="020F0502020204030204" pitchFamily="34" charset="0"/>
                <a:cs typeface="Calibri" panose="020F0502020204030204" pitchFamily="34" charset="0"/>
              </a:rPr>
              <a:t> língua estrangeira, clique com o botão direito e selecione “traduzir para português”</a:t>
            </a:r>
          </a:p>
        </p:txBody>
      </p:sp>
      <p:pic>
        <p:nvPicPr>
          <p:cNvPr id="10" name="Gráfico 9" descr="Flecha: curva ligera con relleno sólido">
            <a:extLst>
              <a:ext uri="{FF2B5EF4-FFF2-40B4-BE49-F238E27FC236}">
                <a16:creationId xmlns:a16="http://schemas.microsoft.com/office/drawing/2014/main" id="{EE12637C-7074-50E8-BCEB-16CA7CA1AB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2180124" y="5699816"/>
            <a:ext cx="497696"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6042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080931" y="1109102"/>
            <a:ext cx="7087709" cy="51210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base">
              <a:spcBef>
                <a:spcPts val="600"/>
              </a:spcBef>
            </a:pPr>
            <a:r>
              <a:rPr lang="pt-PT" sz="2200" i="1" dirty="0" err="1">
                <a:latin typeface="Calibri" panose="020F0502020204030204" pitchFamily="34" charset="0"/>
                <a:cs typeface="Calibri" panose="020F0502020204030204" pitchFamily="34" charset="0"/>
              </a:rPr>
              <a:t>Clean</a:t>
            </a:r>
            <a:r>
              <a:rPr lang="pt-PT" sz="2200" i="1" dirty="0">
                <a:latin typeface="Calibri" panose="020F0502020204030204" pitchFamily="34" charset="0"/>
                <a:cs typeface="Calibri" panose="020F0502020204030204" pitchFamily="34" charset="0"/>
              </a:rPr>
              <a:t> </a:t>
            </a:r>
            <a:r>
              <a:rPr lang="pt-PT" sz="2200" i="1" dirty="0" err="1">
                <a:latin typeface="Calibri" panose="020F0502020204030204" pitchFamily="34" charset="0"/>
                <a:cs typeface="Calibri" panose="020F0502020204030204" pitchFamily="34" charset="0"/>
              </a:rPr>
              <a:t>Air</a:t>
            </a:r>
            <a:r>
              <a:rPr lang="pt-PT" sz="2200" i="1" dirty="0">
                <a:latin typeface="Calibri" panose="020F0502020204030204" pitchFamily="34" charset="0"/>
                <a:cs typeface="Calibri" panose="020F0502020204030204" pitchFamily="34" charset="0"/>
              </a:rPr>
              <a:t> </a:t>
            </a:r>
            <a:r>
              <a:rPr lang="pt-PT" sz="2200" i="1" dirty="0" err="1">
                <a:latin typeface="Calibri" panose="020F0502020204030204" pitchFamily="34" charset="0"/>
                <a:cs typeface="Calibri" panose="020F0502020204030204" pitchFamily="34" charset="0"/>
              </a:rPr>
              <a:t>Together</a:t>
            </a:r>
            <a:r>
              <a:rPr lang="pt-PT" sz="2200" i="1" dirty="0">
                <a:latin typeface="Calibri" panose="020F0502020204030204" pitchFamily="34" charset="0"/>
                <a:cs typeface="Calibri" panose="020F0502020204030204" pitchFamily="34" charset="0"/>
              </a:rPr>
              <a:t> (CAT) </a:t>
            </a:r>
            <a:r>
              <a:rPr lang="pt-PT" sz="2200" dirty="0">
                <a:latin typeface="Calibri" panose="020F0502020204030204" pitchFamily="34" charset="0"/>
                <a:cs typeface="Calibri" panose="020F0502020204030204" pitchFamily="34" charset="0"/>
              </a:rPr>
              <a:t>é um projeto de ciência cidadã em que as pessoas se inscrevem voluntariamente para medirem os níveis de poluição por dióxido de azoto (NO2) na sua área local. O NO2 é um poluente atmosférico relacionado com o tráfego que pode causar impactos negativos na saúde. O NO2 afeta particularmente as crianças, as pessoas com doenças cardíacas e pulmonares pré-existentes, como a asma, os trabalhadores ao ar livre, os idosos e as comunidades que podem estar mais expostas à poluição atmosférica devido ao local onde vivem ou trabalham.</a:t>
            </a:r>
            <a:endParaRPr lang="en-GB" sz="2200" dirty="0">
              <a:latin typeface="Calibri" panose="020F0502020204030204" pitchFamily="34" charset="0"/>
              <a:cs typeface="Calibri" panose="020F0502020204030204" pitchFamily="34" charset="0"/>
            </a:endParaRPr>
          </a:p>
          <a:p>
            <a:pPr algn="just" fontAlgn="base">
              <a:spcBef>
                <a:spcPts val="600"/>
              </a:spcBef>
            </a:pPr>
            <a:r>
              <a:rPr lang="pt-PT" sz="2200" b="0" i="0" dirty="0">
                <a:effectLst/>
                <a:latin typeface="Calibri" panose="020F0502020204030204" pitchFamily="34" charset="0"/>
                <a:cs typeface="Calibri" panose="020F0502020204030204" pitchFamily="34" charset="0"/>
              </a:rPr>
              <a:t>A primeira campanha </a:t>
            </a:r>
            <a:r>
              <a:rPr lang="pt-PT" sz="2200" b="0" i="1" dirty="0" err="1">
                <a:effectLst/>
                <a:latin typeface="Calibri" panose="020F0502020204030204" pitchFamily="34" charset="0"/>
                <a:cs typeface="Calibri" panose="020F0502020204030204" pitchFamily="34" charset="0"/>
              </a:rPr>
              <a:t>Clean</a:t>
            </a:r>
            <a:r>
              <a:rPr lang="pt-PT" sz="2200" b="0" i="1" dirty="0">
                <a:effectLst/>
                <a:latin typeface="Calibri" panose="020F0502020204030204" pitchFamily="34" charset="0"/>
                <a:cs typeface="Calibri" panose="020F0502020204030204" pitchFamily="34" charset="0"/>
              </a:rPr>
              <a:t> </a:t>
            </a:r>
            <a:r>
              <a:rPr lang="pt-PT" sz="2200" b="0" i="1" dirty="0" err="1">
                <a:effectLst/>
                <a:latin typeface="Calibri" panose="020F0502020204030204" pitchFamily="34" charset="0"/>
                <a:cs typeface="Calibri" panose="020F0502020204030204" pitchFamily="34" charset="0"/>
              </a:rPr>
              <a:t>Air</a:t>
            </a:r>
            <a:r>
              <a:rPr lang="pt-PT" sz="2200" b="0" i="1" dirty="0">
                <a:effectLst/>
                <a:latin typeface="Calibri" panose="020F0502020204030204" pitchFamily="34" charset="0"/>
                <a:cs typeface="Calibri" panose="020F0502020204030204" pitchFamily="34" charset="0"/>
              </a:rPr>
              <a:t> </a:t>
            </a:r>
            <a:r>
              <a:rPr lang="pt-PT" sz="2200" b="0" i="1" dirty="0" err="1">
                <a:effectLst/>
                <a:latin typeface="Calibri" panose="020F0502020204030204" pitchFamily="34" charset="0"/>
                <a:cs typeface="Calibri" panose="020F0502020204030204" pitchFamily="34" charset="0"/>
              </a:rPr>
              <a:t>Together</a:t>
            </a:r>
            <a:r>
              <a:rPr lang="pt-PT" sz="2200" b="0" i="1" dirty="0">
                <a:effectLst/>
                <a:latin typeface="Calibri" panose="020F0502020204030204" pitchFamily="34" charset="0"/>
                <a:cs typeface="Calibri" panose="020F0502020204030204" pitchFamily="34" charset="0"/>
              </a:rPr>
              <a:t> </a:t>
            </a:r>
            <a:r>
              <a:rPr lang="pt-PT" sz="2200" b="0" i="0" dirty="0">
                <a:effectLst/>
                <a:latin typeface="Calibri" panose="020F0502020204030204" pitchFamily="34" charset="0"/>
                <a:cs typeface="Calibri" panose="020F0502020204030204" pitchFamily="34" charset="0"/>
              </a:rPr>
              <a:t>teve lugar em Outubro-Novembro de 2021, quando cerca de 1000 cidadãos de Dublin mediram com sucesso o NO2 perto da sua casa, empresa ou escola. </a:t>
            </a:r>
            <a:r>
              <a:rPr lang="pt-PT" sz="2200" b="0" i="1" dirty="0" err="1">
                <a:effectLst/>
                <a:latin typeface="Calibri" panose="020F0502020204030204" pitchFamily="34" charset="0"/>
                <a:cs typeface="Calibri" panose="020F0502020204030204" pitchFamily="34" charset="0"/>
              </a:rPr>
              <a:t>Clean</a:t>
            </a:r>
            <a:r>
              <a:rPr lang="pt-PT" sz="2200" b="0" i="1" dirty="0">
                <a:effectLst/>
                <a:latin typeface="Calibri" panose="020F0502020204030204" pitchFamily="34" charset="0"/>
                <a:cs typeface="Calibri" panose="020F0502020204030204" pitchFamily="34" charset="0"/>
              </a:rPr>
              <a:t> </a:t>
            </a:r>
            <a:r>
              <a:rPr lang="pt-PT" sz="2200" b="0" i="1" dirty="0" err="1">
                <a:effectLst/>
                <a:latin typeface="Calibri" panose="020F0502020204030204" pitchFamily="34" charset="0"/>
                <a:cs typeface="Calibri" panose="020F0502020204030204" pitchFamily="34" charset="0"/>
              </a:rPr>
              <a:t>Air</a:t>
            </a:r>
            <a:r>
              <a:rPr lang="pt-PT" sz="2200" b="0" i="1" dirty="0">
                <a:effectLst/>
                <a:latin typeface="Calibri" panose="020F0502020204030204" pitchFamily="34" charset="0"/>
                <a:cs typeface="Calibri" panose="020F0502020204030204" pitchFamily="34" charset="0"/>
              </a:rPr>
              <a:t> </a:t>
            </a:r>
            <a:r>
              <a:rPr lang="pt-PT" sz="2200" b="0" i="1" dirty="0" err="1">
                <a:effectLst/>
                <a:latin typeface="Calibri" panose="020F0502020204030204" pitchFamily="34" charset="0"/>
                <a:cs typeface="Calibri" panose="020F0502020204030204" pitchFamily="34" charset="0"/>
              </a:rPr>
              <a:t>Together</a:t>
            </a:r>
            <a:r>
              <a:rPr lang="pt-PT" sz="2200" b="0" i="1" dirty="0">
                <a:effectLst/>
                <a:latin typeface="Calibri" panose="020F0502020204030204" pitchFamily="34" charset="0"/>
                <a:cs typeface="Calibri" panose="020F0502020204030204" pitchFamily="34" charset="0"/>
              </a:rPr>
              <a:t> </a:t>
            </a:r>
            <a:r>
              <a:rPr lang="pt-PT" sz="2200" b="0" i="0" dirty="0">
                <a:effectLst/>
                <a:latin typeface="Calibri" panose="020F0502020204030204" pitchFamily="34" charset="0"/>
                <a:cs typeface="Calibri" panose="020F0502020204030204" pitchFamily="34" charset="0"/>
              </a:rPr>
              <a:t>é um projeto conjunto entre a Agência de Proteção Ambiental (EPA) e a Unidade de Educação Ambiental de </a:t>
            </a:r>
            <a:r>
              <a:rPr lang="pt-PT" sz="2200" b="0" i="0" dirty="0" err="1">
                <a:effectLst/>
                <a:latin typeface="Calibri" panose="020F0502020204030204" pitchFamily="34" charset="0"/>
                <a:cs typeface="Calibri" panose="020F0502020204030204" pitchFamily="34" charset="0"/>
              </a:rPr>
              <a:t>An</a:t>
            </a:r>
            <a:r>
              <a:rPr lang="pt-PT" sz="2200" b="0" i="0" dirty="0">
                <a:effectLst/>
                <a:latin typeface="Calibri" panose="020F0502020204030204" pitchFamily="34" charset="0"/>
                <a:cs typeface="Calibri" panose="020F0502020204030204" pitchFamily="34" charset="0"/>
              </a:rPr>
              <a:t> </a:t>
            </a:r>
            <a:r>
              <a:rPr lang="pt-PT" sz="2200" b="0" i="0" dirty="0" err="1">
                <a:effectLst/>
                <a:latin typeface="Calibri" panose="020F0502020204030204" pitchFamily="34" charset="0"/>
                <a:cs typeface="Calibri" panose="020F0502020204030204" pitchFamily="34" charset="0"/>
              </a:rPr>
              <a:t>Taisce</a:t>
            </a:r>
            <a:r>
              <a:rPr lang="en-GB" sz="2200" b="0" i="0" dirty="0">
                <a:effectLst/>
                <a:latin typeface="Calibri" panose="020F0502020204030204" pitchFamily="34" charset="0"/>
                <a:cs typeface="Calibri" panose="020F0502020204030204" pitchFamily="34" charset="0"/>
              </a:rPr>
              <a:t>.</a:t>
            </a:r>
          </a:p>
          <a:p>
            <a:pPr algn="just">
              <a:spcBef>
                <a:spcPts val="600"/>
              </a:spcBef>
            </a:pPr>
            <a:endParaRPr lang="en-GB" sz="2200" dirty="0">
              <a:latin typeface="Calibri" panose="020F0502020204030204" pitchFamily="34" charset="0"/>
              <a:cs typeface="Calibri" panose="020F0502020204030204" pitchFamily="34" charset="0"/>
            </a:endParaRPr>
          </a:p>
          <a:p>
            <a:pPr algn="just">
              <a:spcBef>
                <a:spcPts val="600"/>
              </a:spcBef>
            </a:pPr>
            <a:endParaRPr lang="en-US" sz="32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7C8BEF-FD33-B778-46A3-C2D9A8A568DC}"/>
              </a:ext>
            </a:extLst>
          </p:cNvPr>
          <p:cNvPicPr>
            <a:picLocks noChangeAspect="1"/>
          </p:cNvPicPr>
          <p:nvPr/>
        </p:nvPicPr>
        <p:blipFill>
          <a:blip r:embed="rId3"/>
          <a:stretch>
            <a:fillRect/>
          </a:stretch>
        </p:blipFill>
        <p:spPr>
          <a:xfrm>
            <a:off x="8352450" y="1231022"/>
            <a:ext cx="3237606" cy="3340978"/>
          </a:xfrm>
          <a:prstGeom prst="rect">
            <a:avLst/>
          </a:prstGeom>
        </p:spPr>
      </p:pic>
      <p:sp>
        <p:nvSpPr>
          <p:cNvPr id="2" name="TextBox 40">
            <a:extLst>
              <a:ext uri="{FF2B5EF4-FFF2-40B4-BE49-F238E27FC236}">
                <a16:creationId xmlns:a16="http://schemas.microsoft.com/office/drawing/2014/main" id="{E3190269-18BB-7246-1530-9836673CDB7B}"/>
              </a:ext>
            </a:extLst>
          </p:cNvPr>
          <p:cNvSpPr txBox="1"/>
          <p:nvPr/>
        </p:nvSpPr>
        <p:spPr>
          <a:xfrm>
            <a:off x="1080931" y="278581"/>
            <a:ext cx="10399396"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Inspire-se nos exemplo de outras iniciativas!</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80007D7B-DFEF-5D4F-D007-BB012378AC19}"/>
              </a:ext>
            </a:extLst>
          </p:cNvPr>
          <p:cNvSpPr txBox="1"/>
          <p:nvPr/>
        </p:nvSpPr>
        <p:spPr>
          <a:xfrm>
            <a:off x="9251926" y="4880547"/>
            <a:ext cx="2336327" cy="523220"/>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4"/>
              </a:rPr>
              <a:t>Clean </a:t>
            </a:r>
            <a:r>
              <a:rPr lang="en-US" dirty="0" err="1">
                <a:latin typeface="Calibri" panose="020F0502020204030204" pitchFamily="34" charset="0"/>
                <a:ea typeface="Calibri" panose="020F0502020204030204" pitchFamily="34" charset="0"/>
                <a:cs typeface="Calibri" panose="020F0502020204030204" pitchFamily="34" charset="0"/>
                <a:hlinkClick r:id="rId4"/>
              </a:rPr>
              <a:t>AirTogether</a:t>
            </a:r>
            <a:r>
              <a:rPr lang="en-US" dirty="0">
                <a:latin typeface="Calibri" panose="020F0502020204030204" pitchFamily="34" charset="0"/>
                <a:ea typeface="Calibri" panose="020F0502020204030204" pitchFamily="34" charset="0"/>
                <a:cs typeface="Calibri" panose="020F0502020204030204" pitchFamily="34" charset="0"/>
                <a:hlinkClick r:id="rId4"/>
              </a:rPr>
              <a:t> | Clean Air Together</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6" name="Gráfico 5" descr="Flecha: curva ligera con relleno sólido">
            <a:extLst>
              <a:ext uri="{FF2B5EF4-FFF2-40B4-BE49-F238E27FC236}">
                <a16:creationId xmlns:a16="http://schemas.microsoft.com/office/drawing/2014/main" id="{6AC11B15-BBD8-7C5E-1AEF-6D5E770607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8789942" y="4614617"/>
            <a:ext cx="497696"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70506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FD2D8F-0576-2491-2F1E-7AD8C0877AA8}"/>
              </a:ext>
            </a:extLst>
          </p:cNvPr>
          <p:cNvSpPr txBox="1"/>
          <p:nvPr/>
        </p:nvSpPr>
        <p:spPr>
          <a:xfrm>
            <a:off x="1085089" y="304585"/>
            <a:ext cx="10196056" cy="1077218"/>
          </a:xfrm>
          <a:prstGeom prst="rect">
            <a:avLst/>
          </a:prstGeom>
          <a:noFill/>
        </p:spPr>
        <p:txBody>
          <a:bodyPr wrap="square">
            <a:spAutoFit/>
          </a:bodyPr>
          <a:lstStyle/>
          <a:p>
            <a:pPr algn="l" fontAlgn="base"/>
            <a:r>
              <a:rPr lang="pt-PT" sz="3200" b="1" i="0" dirty="0">
                <a:solidFill>
                  <a:srgbClr val="EC7A42"/>
                </a:solidFill>
                <a:effectLst/>
                <a:latin typeface="Calibri" panose="020F0502020204030204" pitchFamily="34" charset="0"/>
                <a:cs typeface="Calibri" panose="020F0502020204030204" pitchFamily="34" charset="0"/>
              </a:rPr>
              <a:t>SER INCLUSIVO .... As alterações climáticas são um tópico mais difícil para as pessoas com menos habilitações</a:t>
            </a:r>
            <a:endParaRPr lang="en-GB" sz="3200" b="1" i="0" dirty="0">
              <a:solidFill>
                <a:srgbClr val="EC7A42"/>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8F6F398-CBC8-E2DF-C9D1-13393221FEF7}"/>
              </a:ext>
            </a:extLst>
          </p:cNvPr>
          <p:cNvSpPr txBox="1"/>
          <p:nvPr/>
        </p:nvSpPr>
        <p:spPr>
          <a:xfrm>
            <a:off x="1085088" y="1512780"/>
            <a:ext cx="10387584" cy="4724370"/>
          </a:xfrm>
          <a:prstGeom prst="rect">
            <a:avLst/>
          </a:prstGeom>
          <a:noFill/>
        </p:spPr>
        <p:txBody>
          <a:bodyPr wrap="square">
            <a:spAutoFit/>
          </a:bodyPr>
          <a:lstStyle/>
          <a:p>
            <a:pPr algn="just">
              <a:spcBef>
                <a:spcPts val="600"/>
              </a:spcBef>
            </a:pPr>
            <a:r>
              <a:rPr lang="pt-PT" sz="2200" dirty="0">
                <a:latin typeface="Calibri" panose="020F0502020204030204" pitchFamily="34" charset="0"/>
                <a:cs typeface="Calibri" panose="020F0502020204030204" pitchFamily="34" charset="0"/>
              </a:rPr>
              <a:t>As comunidades de todo o mundo são vulneráveis às alterações climáticas e à crise da biodiversidade. A mudança comunitária e regional e uma verdadeira incorporação dos ODS é a melhor forma de responder às necessidades e capacidades da sociedade para se adaptar às alterações climáticas, uma vez que este é o nível mais próximo das pessoas e pequenas mudanças podem ter um impacto visível num curto espaço de tempo. </a:t>
            </a:r>
          </a:p>
          <a:p>
            <a:pPr algn="just">
              <a:spcBef>
                <a:spcPts val="600"/>
              </a:spcBef>
            </a:pPr>
            <a:r>
              <a:rPr lang="pt-PT" sz="2200" dirty="0">
                <a:latin typeface="Calibri" panose="020F0502020204030204" pitchFamily="34" charset="0"/>
                <a:cs typeface="Calibri" panose="020F0502020204030204" pitchFamily="34" charset="0"/>
              </a:rPr>
              <a:t>As pessoas que são marginalizadas pela sociedade são menos capazes de se adaptarem às alterações climáticas ou de recuperarem dos seus efeitos. Um estudo do Instituto Internacional de Análise de Sistemas Aplicados, em </a:t>
            </a:r>
            <a:r>
              <a:rPr lang="pt-PT" sz="2200" dirty="0" err="1">
                <a:latin typeface="Calibri" panose="020F0502020204030204" pitchFamily="34" charset="0"/>
                <a:cs typeface="Calibri" panose="020F0502020204030204" pitchFamily="34" charset="0"/>
              </a:rPr>
              <a:t>Laxenburg</a:t>
            </a:r>
            <a:r>
              <a:rPr lang="pt-PT" sz="2200" dirty="0">
                <a:latin typeface="Calibri" panose="020F0502020204030204" pitchFamily="34" charset="0"/>
                <a:cs typeface="Calibri" panose="020F0502020204030204" pitchFamily="34" charset="0"/>
              </a:rPr>
              <a:t>, Áustria, sugere formas de a educação facilitar essa adaptação. Os investigadores descobriram que a educação conduz a uma melhor saúde, pelo que as pessoas são fisicamente capazes de se adaptarem</a:t>
            </a:r>
            <a:r>
              <a:rPr lang="en-GB" sz="2200" b="0" i="0" dirty="0">
                <a:effectLst/>
                <a:latin typeface="Calibri" panose="020F0502020204030204" pitchFamily="34" charset="0"/>
                <a:cs typeface="Calibri" panose="020F0502020204030204" pitchFamily="34" charset="0"/>
              </a:rPr>
              <a:t>.   </a:t>
            </a:r>
          </a:p>
          <a:p>
            <a:pPr algn="just">
              <a:spcBef>
                <a:spcPts val="600"/>
              </a:spcBef>
            </a:pPr>
            <a:endParaRPr lang="en-GB" sz="2200" b="0" i="0" dirty="0">
              <a:effectLst/>
              <a:latin typeface="Calibri" panose="020F0502020204030204" pitchFamily="34" charset="0"/>
              <a:cs typeface="Calibri" panose="020F0502020204030204" pitchFamily="34" charset="0"/>
            </a:endParaRPr>
          </a:p>
          <a:p>
            <a:pPr algn="just">
              <a:spcBef>
                <a:spcPts val="600"/>
              </a:spcBef>
            </a:pPr>
            <a:r>
              <a:rPr lang="pt-PT" sz="2200" b="1" i="0" dirty="0">
                <a:effectLst/>
                <a:latin typeface="Calibri" panose="020F0502020204030204" pitchFamily="34" charset="0"/>
                <a:cs typeface="Calibri" panose="020F0502020204030204" pitchFamily="34" charset="0"/>
              </a:rPr>
              <a:t>Ver Módulo 1 para saber mais sobre os ODS e a Educação</a:t>
            </a:r>
            <a:r>
              <a:rPr lang="en-GB" sz="2200" b="1" i="0" dirty="0">
                <a:effectLst/>
                <a:latin typeface="Calibri" panose="020F0502020204030204" pitchFamily="34" charset="0"/>
                <a:cs typeface="Calibri" panose="020F0502020204030204" pitchFamily="34" charset="0"/>
              </a:rPr>
              <a:t>.</a:t>
            </a:r>
            <a:endParaRPr lang="en-IE" sz="2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5788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FD2D8F-0576-2491-2F1E-7AD8C0877AA8}"/>
              </a:ext>
            </a:extLst>
          </p:cNvPr>
          <p:cNvSpPr txBox="1"/>
          <p:nvPr/>
        </p:nvSpPr>
        <p:spPr>
          <a:xfrm>
            <a:off x="1085088" y="438697"/>
            <a:ext cx="10196056" cy="584775"/>
          </a:xfrm>
          <a:prstGeom prst="rect">
            <a:avLst/>
          </a:prstGeom>
          <a:noFill/>
        </p:spPr>
        <p:txBody>
          <a:bodyPr wrap="square">
            <a:spAutoFit/>
          </a:bodyPr>
          <a:lstStyle/>
          <a:p>
            <a:pPr algn="l" fontAlgn="base"/>
            <a:r>
              <a:rPr lang="pt-PT" sz="3200" b="1" i="0" dirty="0">
                <a:solidFill>
                  <a:srgbClr val="EC7A42"/>
                </a:solidFill>
                <a:effectLst/>
                <a:latin typeface="Calibri" panose="020F0502020204030204" pitchFamily="34" charset="0"/>
                <a:cs typeface="Calibri" panose="020F0502020204030204" pitchFamily="34" charset="0"/>
              </a:rPr>
              <a:t>Mas as alterações em curso são evidentes</a:t>
            </a:r>
            <a:endParaRPr lang="en-GB" sz="3200" b="1" i="0" dirty="0">
              <a:solidFill>
                <a:srgbClr val="EC7A42"/>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8F6F398-CBC8-E2DF-C9D1-13393221FEF7}"/>
              </a:ext>
            </a:extLst>
          </p:cNvPr>
          <p:cNvSpPr txBox="1"/>
          <p:nvPr/>
        </p:nvSpPr>
        <p:spPr>
          <a:xfrm>
            <a:off x="1085088" y="1159212"/>
            <a:ext cx="10387584" cy="2354491"/>
          </a:xfrm>
          <a:prstGeom prst="rect">
            <a:avLst/>
          </a:prstGeom>
          <a:noFill/>
        </p:spPr>
        <p:txBody>
          <a:bodyPr wrap="square">
            <a:spAutoFit/>
          </a:bodyPr>
          <a:lstStyle/>
          <a:p>
            <a:pPr algn="just">
              <a:spcBef>
                <a:spcPts val="600"/>
              </a:spcBef>
            </a:pPr>
            <a:r>
              <a:rPr lang="en-IE" sz="2200" dirty="0">
                <a:latin typeface="Calibri" panose="020F0502020204030204" pitchFamily="34" charset="0"/>
                <a:cs typeface="Calibri" panose="020F0502020204030204" pitchFamily="34" charset="0"/>
              </a:rPr>
              <a:t>Como </a:t>
            </a:r>
            <a:r>
              <a:rPr lang="en-IE" sz="2200" dirty="0" err="1">
                <a:latin typeface="Calibri" panose="020F0502020204030204" pitchFamily="34" charset="0"/>
                <a:cs typeface="Calibri" panose="020F0502020204030204" pitchFamily="34" charset="0"/>
              </a:rPr>
              <a:t>vimos</a:t>
            </a:r>
            <a:r>
              <a:rPr lang="en-IE" sz="2200" dirty="0">
                <a:latin typeface="Calibri" panose="020F0502020204030204" pitchFamily="34" charset="0"/>
                <a:cs typeface="Calibri" panose="020F0502020204030204" pitchFamily="34" charset="0"/>
              </a:rPr>
              <a:t>, a </a:t>
            </a:r>
            <a:r>
              <a:rPr lang="en-IE" sz="2200" dirty="0" err="1">
                <a:latin typeface="Calibri" panose="020F0502020204030204" pitchFamily="34" charset="0"/>
                <a:cs typeface="Calibri" panose="020F0502020204030204" pitchFamily="34" charset="0"/>
              </a:rPr>
              <a:t>saúde</a:t>
            </a:r>
            <a:r>
              <a:rPr lang="en-IE" sz="2200" dirty="0">
                <a:latin typeface="Calibri" panose="020F0502020204030204" pitchFamily="34" charset="0"/>
                <a:cs typeface="Calibri" panose="020F0502020204030204" pitchFamily="34" charset="0"/>
              </a:rPr>
              <a:t> das </a:t>
            </a:r>
            <a:r>
              <a:rPr lang="en-IE" sz="2200" dirty="0" err="1">
                <a:latin typeface="Calibri" panose="020F0502020204030204" pitchFamily="34" charset="0"/>
                <a:cs typeface="Calibri" panose="020F0502020204030204" pitchFamily="34" charset="0"/>
              </a:rPr>
              <a:t>pessoas</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tem</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uma</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ligação</a:t>
            </a:r>
            <a:r>
              <a:rPr lang="en-IE" sz="2200" dirty="0">
                <a:latin typeface="Calibri" panose="020F0502020204030204" pitchFamily="34" charset="0"/>
                <a:cs typeface="Calibri" panose="020F0502020204030204" pitchFamily="34" charset="0"/>
              </a:rPr>
              <a:t> forte com o </a:t>
            </a:r>
            <a:r>
              <a:rPr lang="en-IE" sz="2200" dirty="0" err="1">
                <a:latin typeface="Calibri" panose="020F0502020204030204" pitchFamily="34" charset="0"/>
                <a:cs typeface="Calibri" panose="020F0502020204030204" pitchFamily="34" charset="0"/>
              </a:rPr>
              <a:t>ambiente</a:t>
            </a:r>
            <a:r>
              <a:rPr lang="en-IE" sz="2200" dirty="0">
                <a:latin typeface="Calibri" panose="020F0502020204030204" pitchFamily="34" charset="0"/>
                <a:cs typeface="Calibri" panose="020F0502020204030204" pitchFamily="34" charset="0"/>
              </a:rPr>
              <a:t> e as </a:t>
            </a:r>
            <a:r>
              <a:rPr lang="en-IE" sz="2200" dirty="0" err="1">
                <a:latin typeface="Calibri" panose="020F0502020204030204" pitchFamily="34" charset="0"/>
                <a:cs typeface="Calibri" panose="020F0502020204030204" pitchFamily="34" charset="0"/>
              </a:rPr>
              <a:t>alterações</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climáticas</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impactam-na</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diretamente</a:t>
            </a:r>
            <a:r>
              <a:rPr lang="en-IE" sz="2200" dirty="0">
                <a:latin typeface="Calibri" panose="020F0502020204030204" pitchFamily="34" charset="0"/>
                <a:cs typeface="Calibri" panose="020F0502020204030204" pitchFamily="34" charset="0"/>
              </a:rPr>
              <a:t>.</a:t>
            </a:r>
          </a:p>
          <a:p>
            <a:pPr algn="just">
              <a:spcBef>
                <a:spcPts val="600"/>
              </a:spcBef>
            </a:pPr>
            <a:r>
              <a:rPr lang="en-IE" sz="2200" dirty="0">
                <a:latin typeface="Calibri" panose="020F0502020204030204" pitchFamily="34" charset="0"/>
                <a:cs typeface="Calibri" panose="020F0502020204030204" pitchFamily="34" charset="0"/>
              </a:rPr>
              <a:t>Mas, </a:t>
            </a:r>
            <a:r>
              <a:rPr lang="en-IE" sz="2200" dirty="0" err="1">
                <a:latin typeface="Calibri" panose="020F0502020204030204" pitchFamily="34" charset="0"/>
                <a:cs typeface="Calibri" panose="020F0502020204030204" pitchFamily="34" charset="0"/>
              </a:rPr>
              <a:t>como</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também</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sabemos</a:t>
            </a:r>
            <a:r>
              <a:rPr lang="en-IE" sz="2200" dirty="0">
                <a:latin typeface="Calibri" panose="020F0502020204030204" pitchFamily="34" charset="0"/>
                <a:cs typeface="Calibri" panose="020F0502020204030204" pitchFamily="34" charset="0"/>
              </a:rPr>
              <a:t>, é a </a:t>
            </a:r>
            <a:r>
              <a:rPr lang="en-IE" sz="2200" dirty="0" err="1">
                <a:latin typeface="Calibri" panose="020F0502020204030204" pitchFamily="34" charset="0"/>
                <a:cs typeface="Calibri" panose="020F0502020204030204" pitchFamily="34" charset="0"/>
              </a:rPr>
              <a:t>espécie</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humana</a:t>
            </a:r>
            <a:r>
              <a:rPr lang="en-IE" sz="2200" dirty="0">
                <a:latin typeface="Calibri" panose="020F0502020204030204" pitchFamily="34" charset="0"/>
                <a:cs typeface="Calibri" panose="020F0502020204030204" pitchFamily="34" charset="0"/>
              </a:rPr>
              <a:t> a principal </a:t>
            </a:r>
            <a:r>
              <a:rPr lang="en-IE" sz="2200" dirty="0" err="1">
                <a:latin typeface="Calibri" panose="020F0502020204030204" pitchFamily="34" charset="0"/>
                <a:cs typeface="Calibri" panose="020F0502020204030204" pitchFamily="34" charset="0"/>
              </a:rPr>
              <a:t>responsável</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por</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essas</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alterações</a:t>
            </a:r>
            <a:r>
              <a:rPr lang="en-IE" sz="2200" dirty="0">
                <a:latin typeface="Calibri" panose="020F0502020204030204" pitchFamily="34" charset="0"/>
                <a:cs typeface="Calibri" panose="020F0502020204030204" pitchFamily="34" charset="0"/>
              </a:rPr>
              <a:t>.</a:t>
            </a:r>
          </a:p>
          <a:p>
            <a:pPr algn="just">
              <a:spcBef>
                <a:spcPts val="600"/>
              </a:spcBef>
            </a:pPr>
            <a:r>
              <a:rPr lang="en-IE" sz="2200" dirty="0">
                <a:latin typeface="Calibri" panose="020F0502020204030204" pitchFamily="34" charset="0"/>
                <a:cs typeface="Calibri" panose="020F0502020204030204" pitchFamily="34" charset="0"/>
              </a:rPr>
              <a:t>Cabe-</a:t>
            </a:r>
            <a:r>
              <a:rPr lang="en-IE" sz="2200" dirty="0" err="1">
                <a:latin typeface="Calibri" panose="020F0502020204030204" pitchFamily="34" charset="0"/>
                <a:cs typeface="Calibri" panose="020F0502020204030204" pitchFamily="34" charset="0"/>
              </a:rPr>
              <a:t>nos</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agir</a:t>
            </a:r>
            <a:r>
              <a:rPr lang="en-IE" sz="2200" dirty="0">
                <a:latin typeface="Calibri" panose="020F0502020204030204" pitchFamily="34" charset="0"/>
                <a:cs typeface="Calibri" panose="020F0502020204030204" pitchFamily="34" charset="0"/>
              </a:rPr>
              <a:t> contra </a:t>
            </a:r>
            <a:r>
              <a:rPr lang="en-IE" sz="2200" dirty="0" err="1">
                <a:latin typeface="Calibri" panose="020F0502020204030204" pitchFamily="34" charset="0"/>
                <a:cs typeface="Calibri" panose="020F0502020204030204" pitchFamily="34" charset="0"/>
              </a:rPr>
              <a:t>isso</a:t>
            </a:r>
            <a:r>
              <a:rPr lang="en-IE" sz="2200" dirty="0">
                <a:latin typeface="Calibri" panose="020F0502020204030204" pitchFamily="34" charset="0"/>
                <a:cs typeface="Calibri" panose="020F0502020204030204" pitchFamily="34" charset="0"/>
              </a:rPr>
              <a:t>, </a:t>
            </a:r>
          </a:p>
          <a:p>
            <a:pPr algn="just">
              <a:spcBef>
                <a:spcPts val="600"/>
              </a:spcBef>
            </a:pPr>
            <a:r>
              <a:rPr lang="en-IE" sz="2200" dirty="0" err="1">
                <a:latin typeface="Calibri" panose="020F0502020204030204" pitchFamily="34" charset="0"/>
                <a:cs typeface="Calibri" panose="020F0502020204030204" pitchFamily="34" charset="0"/>
              </a:rPr>
              <a:t>também</a:t>
            </a:r>
            <a:r>
              <a:rPr lang="en-IE" sz="2200" dirty="0">
                <a:latin typeface="Calibri" panose="020F0502020204030204" pitchFamily="34" charset="0"/>
                <a:cs typeface="Calibri" panose="020F0502020204030204" pitchFamily="34" charset="0"/>
              </a:rPr>
              <a:t> pela </a:t>
            </a:r>
            <a:r>
              <a:rPr lang="en-IE" sz="2200" dirty="0" err="1">
                <a:latin typeface="Calibri" panose="020F0502020204030204" pitchFamily="34" charset="0"/>
                <a:cs typeface="Calibri" panose="020F0502020204030204" pitchFamily="34" charset="0"/>
              </a:rPr>
              <a:t>nossa</a:t>
            </a:r>
            <a:r>
              <a:rPr lang="en-IE" sz="2200" dirty="0">
                <a:latin typeface="Calibri" panose="020F0502020204030204" pitchFamily="34" charset="0"/>
                <a:cs typeface="Calibri" panose="020F0502020204030204" pitchFamily="34" charset="0"/>
              </a:rPr>
              <a:t> </a:t>
            </a:r>
            <a:r>
              <a:rPr lang="en-IE" sz="2200" dirty="0" err="1">
                <a:latin typeface="Calibri" panose="020F0502020204030204" pitchFamily="34" charset="0"/>
                <a:cs typeface="Calibri" panose="020F0502020204030204" pitchFamily="34" charset="0"/>
              </a:rPr>
              <a:t>saúde</a:t>
            </a:r>
            <a:r>
              <a:rPr lang="en-IE" sz="2200" dirty="0">
                <a:latin typeface="Calibri" panose="020F0502020204030204" pitchFamily="34" charset="0"/>
                <a:cs typeface="Calibri" panose="020F0502020204030204" pitchFamily="34" charset="0"/>
              </a:rPr>
              <a:t>!  </a:t>
            </a:r>
          </a:p>
        </p:txBody>
      </p:sp>
      <p:sp>
        <p:nvSpPr>
          <p:cNvPr id="4" name="CuadroTexto 3">
            <a:extLst>
              <a:ext uri="{FF2B5EF4-FFF2-40B4-BE49-F238E27FC236}">
                <a16:creationId xmlns:a16="http://schemas.microsoft.com/office/drawing/2014/main" id="{069C9D4D-B4DB-BB9B-81FB-A2E7F8BFCA85}"/>
              </a:ext>
            </a:extLst>
          </p:cNvPr>
          <p:cNvSpPr txBox="1"/>
          <p:nvPr/>
        </p:nvSpPr>
        <p:spPr>
          <a:xfrm>
            <a:off x="2072640" y="5265074"/>
            <a:ext cx="2450592" cy="738664"/>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cs typeface="Calibri" panose="020F0502020204030204" pitchFamily="34" charset="0"/>
                <a:hlinkClick r:id="rId2"/>
              </a:rPr>
              <a:t>Evidence | Facts – Climate Change: Vital Signs of the Planet (nasa.gov)</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9" name="Imagen 8">
            <a:extLst>
              <a:ext uri="{FF2B5EF4-FFF2-40B4-BE49-F238E27FC236}">
                <a16:creationId xmlns:a16="http://schemas.microsoft.com/office/drawing/2014/main" id="{D0BAAE47-6EA7-418C-D88F-23D3D4020138}"/>
              </a:ext>
            </a:extLst>
          </p:cNvPr>
          <p:cNvPicPr>
            <a:picLocks noChangeAspect="1"/>
          </p:cNvPicPr>
          <p:nvPr/>
        </p:nvPicPr>
        <p:blipFill>
          <a:blip r:embed="rId3"/>
          <a:stretch>
            <a:fillRect/>
          </a:stretch>
        </p:blipFill>
        <p:spPr>
          <a:xfrm>
            <a:off x="4632960" y="2750841"/>
            <a:ext cx="6839712" cy="3252897"/>
          </a:xfrm>
          <a:prstGeom prst="rect">
            <a:avLst/>
          </a:prstGeom>
          <a:effectLst>
            <a:outerShdw blurRad="50800" dist="38100" dir="5400000" algn="t" rotWithShape="0">
              <a:prstClr val="black">
                <a:alpha val="40000"/>
              </a:prstClr>
            </a:outerShdw>
          </a:effectLst>
        </p:spPr>
      </p:pic>
      <p:pic>
        <p:nvPicPr>
          <p:cNvPr id="10" name="Gráfico 9" descr="Flecha: curva ligera con relleno sólido">
            <a:extLst>
              <a:ext uri="{FF2B5EF4-FFF2-40B4-BE49-F238E27FC236}">
                <a16:creationId xmlns:a16="http://schemas.microsoft.com/office/drawing/2014/main" id="{C0EE2858-D41C-4564-9920-863603E79B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3961908" y="4736538"/>
            <a:ext cx="497696"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44116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5D61C34-AF95-5448-B715-90AADC57BC48}"/>
              </a:ext>
            </a:extLst>
          </p:cNvPr>
          <p:cNvPicPr>
            <a:picLocks noGrp="1" noChangeAspect="1"/>
          </p:cNvPicPr>
          <p:nvPr>
            <p:ph type="pic" sz="quarter" idx="10"/>
          </p:nvPr>
        </p:nvPicPr>
        <p:blipFill>
          <a:blip r:embed="rId3"/>
          <a:srcRect t="5628" b="5628"/>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Google Shape;244;p21">
            <a:extLst>
              <a:ext uri="{FF2B5EF4-FFF2-40B4-BE49-F238E27FC236}">
                <a16:creationId xmlns:a16="http://schemas.microsoft.com/office/drawing/2014/main" id="{04AD3DAD-2E97-66D6-6DE8-1B0AD9571946}"/>
              </a:ext>
            </a:extLst>
          </p:cNvPr>
          <p:cNvSpPr/>
          <p:nvPr/>
        </p:nvSpPr>
        <p:spPr>
          <a:xfrm>
            <a:off x="5722297" y="3478480"/>
            <a:ext cx="5496309" cy="108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Montserrat"/>
            </a:endParaRPr>
          </a:p>
        </p:txBody>
      </p:sp>
      <p:sp>
        <p:nvSpPr>
          <p:cNvPr id="7" name="TextBox 6">
            <a:extLst>
              <a:ext uri="{FF2B5EF4-FFF2-40B4-BE49-F238E27FC236}">
                <a16:creationId xmlns:a16="http://schemas.microsoft.com/office/drawing/2014/main" id="{9664755C-D94B-2A4C-946A-2A124785D8C0}"/>
              </a:ext>
            </a:extLst>
          </p:cNvPr>
          <p:cNvSpPr txBox="1"/>
          <p:nvPr/>
        </p:nvSpPr>
        <p:spPr>
          <a:xfrm>
            <a:off x="5818720" y="3629739"/>
            <a:ext cx="5310247" cy="646331"/>
          </a:xfrm>
          <a:prstGeom prst="rect">
            <a:avLst/>
          </a:prstGeom>
          <a:noFill/>
        </p:spPr>
        <p:txBody>
          <a:bodyPr wrap="square" lIns="91440" tIns="45720" rIns="91440" bIns="45720" rtlCol="0" anchor="t">
            <a:spAutoFit/>
          </a:bodyPr>
          <a:lstStyle/>
          <a:p>
            <a:r>
              <a:rPr lang="en-US" sz="3600" b="1" spc="324" dirty="0" err="1">
                <a:solidFill>
                  <a:srgbClr val="EB7339"/>
                </a:solidFill>
                <a:latin typeface="Calibri"/>
                <a:cs typeface="Calibri"/>
              </a:rPr>
              <a:t>Sumário</a:t>
            </a:r>
            <a:r>
              <a:rPr lang="en-US" sz="3600" b="1" spc="324" dirty="0">
                <a:solidFill>
                  <a:srgbClr val="EB7339"/>
                </a:solidFill>
                <a:latin typeface="Calibri"/>
                <a:cs typeface="Calibri"/>
              </a:rPr>
              <a:t> e </a:t>
            </a:r>
            <a:r>
              <a:rPr lang="en-US" sz="3600" b="1" spc="324" dirty="0" err="1">
                <a:solidFill>
                  <a:srgbClr val="EB7339"/>
                </a:solidFill>
                <a:latin typeface="Calibri"/>
                <a:cs typeface="Calibri"/>
              </a:rPr>
              <a:t>revisão</a:t>
            </a:r>
            <a:r>
              <a:rPr lang="en-US" sz="3600" b="1" spc="324" dirty="0">
                <a:solidFill>
                  <a:srgbClr val="EB7339"/>
                </a:solidFill>
                <a:latin typeface="Calibri"/>
                <a:cs typeface="Calibri"/>
              </a:rPr>
              <a:t> </a:t>
            </a:r>
            <a:r>
              <a:rPr lang="en-US" sz="3600" b="1" spc="324" dirty="0">
                <a:solidFill>
                  <a:srgbClr val="EB7339"/>
                </a:solidFill>
                <a:latin typeface="Calibri"/>
                <a:cs typeface="Calibri"/>
                <a:sym typeface="Wingdings" panose="05000000000000000000" pitchFamily="2" charset="2"/>
              </a:rPr>
              <a:t></a:t>
            </a:r>
            <a:endParaRPr lang="en-US" sz="3600" b="1" spc="324" dirty="0">
              <a:solidFill>
                <a:srgbClr val="EB7339"/>
              </a:solidFill>
              <a:latin typeface="Calibri"/>
              <a:cs typeface="Calibri"/>
            </a:endParaRPr>
          </a:p>
        </p:txBody>
      </p:sp>
    </p:spTree>
    <p:extLst>
      <p:ext uri="{BB962C8B-B14F-4D97-AF65-F5344CB8AC3E}">
        <p14:creationId xmlns:p14="http://schemas.microsoft.com/office/powerpoint/2010/main" val="592648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1"/>
          <p:cNvSpPr txBox="1">
            <a:spLocks noGrp="1"/>
          </p:cNvSpPr>
          <p:nvPr>
            <p:ph type="body" idx="1"/>
          </p:nvPr>
        </p:nvSpPr>
        <p:spPr>
          <a:xfrm>
            <a:off x="653899" y="2384293"/>
            <a:ext cx="10884202" cy="4065275"/>
          </a:xfrm>
          <a:prstGeom prst="rect">
            <a:avLst/>
          </a:prstGeom>
          <a:noFill/>
          <a:ln>
            <a:noFill/>
          </a:ln>
        </p:spPr>
        <p:txBody>
          <a:bodyPr spcFirstLastPara="1" wrap="square" lIns="91425" tIns="45700" rIns="91425" bIns="45700" anchor="t" anchorCtr="0">
            <a:noAutofit/>
          </a:bodyPr>
          <a:lstStyle/>
          <a:p>
            <a:pPr marL="0" algn="just">
              <a:lnSpc>
                <a:spcPct val="100000"/>
              </a:lnSpc>
              <a:spcBef>
                <a:spcPts val="600"/>
              </a:spcBef>
            </a:pPr>
            <a:r>
              <a:rPr lang="pt-PT" dirty="0">
                <a:solidFill>
                  <a:srgbClr val="354F92"/>
                </a:solidFill>
                <a:latin typeface="Calibri" panose="020F0502020204030204" pitchFamily="34" charset="0"/>
                <a:ea typeface="Calibri" panose="020F0502020204030204" pitchFamily="34" charset="0"/>
                <a:cs typeface="Calibri" panose="020F0502020204030204" pitchFamily="34" charset="0"/>
              </a:rPr>
              <a:t>Garantir uma vida saudável e promover o bem-estar em todas as idades é essencial para o desenvolvimento sustentável. </a:t>
            </a:r>
          </a:p>
          <a:p>
            <a:pPr marL="0" algn="just">
              <a:lnSpc>
                <a:spcPct val="100000"/>
              </a:lnSpc>
              <a:spcBef>
                <a:spcPts val="600"/>
              </a:spcBef>
            </a:pPr>
            <a:r>
              <a:rPr lang="pt-PT" dirty="0">
                <a:solidFill>
                  <a:srgbClr val="354F92"/>
                </a:solidFill>
                <a:latin typeface="Calibri" panose="020F0502020204030204" pitchFamily="34" charset="0"/>
                <a:ea typeface="Calibri" panose="020F0502020204030204" pitchFamily="34" charset="0"/>
                <a:cs typeface="Calibri" panose="020F0502020204030204" pitchFamily="34" charset="0"/>
              </a:rPr>
              <a:t>Neste módulo, discutimos a correlação entre a saúde, o bem-estar e o ambiente.  Ambientes saudáveis e vidas saudáveis andam de mãos dadas. </a:t>
            </a:r>
          </a:p>
          <a:p>
            <a:pPr marL="0" algn="just">
              <a:lnSpc>
                <a:spcPct val="100000"/>
              </a:lnSpc>
              <a:spcBef>
                <a:spcPts val="600"/>
              </a:spcBef>
            </a:pPr>
            <a:r>
              <a:rPr lang="pt-PT" dirty="0">
                <a:solidFill>
                  <a:srgbClr val="354F92"/>
                </a:solidFill>
                <a:latin typeface="Calibri" panose="020F0502020204030204" pitchFamily="34" charset="0"/>
                <a:ea typeface="Calibri" panose="020F0502020204030204" pitchFamily="34" charset="0"/>
                <a:cs typeface="Calibri" panose="020F0502020204030204" pitchFamily="34" charset="0"/>
              </a:rPr>
              <a:t>Abordámos a forma como as pessoas estão a lidar com um ambiente em que o futuro do nosso clima é incerto. </a:t>
            </a:r>
          </a:p>
          <a:p>
            <a:pPr marL="0" algn="just">
              <a:lnSpc>
                <a:spcPct val="100000"/>
              </a:lnSpc>
              <a:spcBef>
                <a:spcPts val="600"/>
              </a:spcBef>
            </a:pPr>
            <a:r>
              <a:rPr lang="pt-PT" dirty="0">
                <a:solidFill>
                  <a:srgbClr val="354F92"/>
                </a:solidFill>
                <a:latin typeface="Calibri" panose="020F0502020204030204" pitchFamily="34" charset="0"/>
                <a:ea typeface="Calibri" panose="020F0502020204030204" pitchFamily="34" charset="0"/>
                <a:cs typeface="Calibri" panose="020F0502020204030204" pitchFamily="34" charset="0"/>
              </a:rPr>
              <a:t>Também falámos sobre a forma como as questões da saúde e do ambiente estão a ser combinadas em comunidades de toda a Europa. </a:t>
            </a:r>
          </a:p>
          <a:p>
            <a:pPr marL="0" algn="just">
              <a:lnSpc>
                <a:spcPct val="100000"/>
              </a:lnSpc>
              <a:spcBef>
                <a:spcPts val="600"/>
              </a:spcBef>
            </a:pPr>
            <a:r>
              <a:rPr lang="pt-PT" dirty="0">
                <a:solidFill>
                  <a:srgbClr val="354F92"/>
                </a:solidFill>
                <a:latin typeface="Calibri" panose="020F0502020204030204" pitchFamily="34" charset="0"/>
                <a:ea typeface="Calibri" panose="020F0502020204030204" pitchFamily="34" charset="0"/>
                <a:cs typeface="Calibri" panose="020F0502020204030204" pitchFamily="34" charset="0"/>
              </a:rPr>
              <a:t>Para saber mais sobre alguns dos outros ODS discutidos neste módulo, visite os restantes módulos do curso. </a:t>
            </a:r>
            <a:endParaRPr lang="en-US" b="1"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rtl="0">
              <a:lnSpc>
                <a:spcPct val="100000"/>
              </a:lnSpc>
              <a:spcBef>
                <a:spcPts val="600"/>
              </a:spcBef>
              <a:spcAft>
                <a:spcPts val="0"/>
              </a:spcAft>
              <a:buClr>
                <a:srgbClr val="000000"/>
              </a:buClr>
              <a:buSzPts val="2400"/>
              <a:buFontTx/>
              <a:buChar char="-"/>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62" name="Google Shape;562;p51"/>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latin typeface="Calibri" panose="020F0502020204030204" pitchFamily="34" charset="0"/>
                <a:ea typeface="Calibri" panose="020F0502020204030204" pitchFamily="34" charset="0"/>
                <a:cs typeface="Calibri" panose="020F0502020204030204" pitchFamily="34" charset="0"/>
              </a:rPr>
              <a:t>Sumário</a:t>
            </a:r>
            <a:r>
              <a:rPr lang="en-US" dirty="0">
                <a:latin typeface="Calibri" panose="020F0502020204030204" pitchFamily="34" charset="0"/>
                <a:ea typeface="Calibri" panose="020F0502020204030204" pitchFamily="34" charset="0"/>
                <a:cs typeface="Calibri" panose="020F0502020204030204" pitchFamily="34" charset="0"/>
              </a:rPr>
              <a:t> e </a:t>
            </a:r>
            <a:r>
              <a:rPr lang="en-US" dirty="0" err="1">
                <a:latin typeface="Calibri" panose="020F0502020204030204" pitchFamily="34" charset="0"/>
                <a:ea typeface="Calibri" panose="020F0502020204030204" pitchFamily="34" charset="0"/>
                <a:cs typeface="Calibri" panose="020F0502020204030204" pitchFamily="34" charset="0"/>
              </a:rPr>
              <a:t>revisão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0259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1"/>
          <p:cNvSpPr txBox="1">
            <a:spLocks noGrp="1"/>
          </p:cNvSpPr>
          <p:nvPr>
            <p:ph type="body" idx="1"/>
          </p:nvPr>
        </p:nvSpPr>
        <p:spPr>
          <a:xfrm>
            <a:off x="653899" y="2762245"/>
            <a:ext cx="10884202" cy="2663195"/>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Clr>
                <a:srgbClr val="000000"/>
              </a:buClr>
              <a:buSzPts val="2400"/>
              <a:buFontTx/>
              <a:buChar char="-"/>
            </a:pPr>
            <a:r>
              <a:rPr lang="pt-PT" dirty="0">
                <a:latin typeface="Calibri" panose="020F0502020204030204" pitchFamily="34" charset="0"/>
                <a:ea typeface="Calibri" panose="020F0502020204030204" pitchFamily="34" charset="0"/>
                <a:cs typeface="Calibri" panose="020F0502020204030204" pitchFamily="34" charset="0"/>
              </a:rPr>
              <a:t>Qual o objetivo principal e metas do ODS 3 – Saúde de qualidade?</a:t>
            </a:r>
          </a:p>
          <a:p>
            <a:pPr marL="342900" lvl="0" indent="-342900" algn="just" rtl="0">
              <a:lnSpc>
                <a:spcPct val="100000"/>
              </a:lnSpc>
              <a:spcBef>
                <a:spcPts val="600"/>
              </a:spcBef>
              <a:spcAft>
                <a:spcPts val="0"/>
              </a:spcAft>
              <a:buClr>
                <a:srgbClr val="000000"/>
              </a:buClr>
              <a:buSzPts val="2400"/>
              <a:buFontTx/>
              <a:buChar char="-"/>
            </a:pPr>
            <a:r>
              <a:rPr lang="pt-PT" dirty="0">
                <a:latin typeface="Calibri" panose="020F0502020204030204" pitchFamily="34" charset="0"/>
                <a:ea typeface="Calibri" panose="020F0502020204030204" pitchFamily="34" charset="0"/>
                <a:cs typeface="Calibri" panose="020F0502020204030204" pitchFamily="34" charset="0"/>
              </a:rPr>
              <a:t>Que ligações existem entre Alterações climáticas e saúde?</a:t>
            </a:r>
          </a:p>
          <a:p>
            <a:pPr marL="342900" lvl="0" indent="-342900" algn="just" rtl="0">
              <a:lnSpc>
                <a:spcPct val="100000"/>
              </a:lnSpc>
              <a:spcBef>
                <a:spcPts val="600"/>
              </a:spcBef>
              <a:spcAft>
                <a:spcPts val="0"/>
              </a:spcAft>
              <a:buClr>
                <a:srgbClr val="000000"/>
              </a:buClr>
              <a:buSzPts val="2400"/>
              <a:buFontTx/>
              <a:buChar char="-"/>
            </a:pPr>
            <a:r>
              <a:rPr lang="pt-PT" dirty="0">
                <a:latin typeface="Calibri" panose="020F0502020204030204" pitchFamily="34" charset="0"/>
                <a:ea typeface="Calibri" panose="020F0502020204030204" pitchFamily="34" charset="0"/>
                <a:cs typeface="Calibri" panose="020F0502020204030204" pitchFamily="34" charset="0"/>
              </a:rPr>
              <a:t>Que ligações existem entre alterações climáticas e bem-estar?</a:t>
            </a:r>
          </a:p>
          <a:p>
            <a:pPr marL="342900" lvl="0" indent="-342900" algn="just" rtl="0">
              <a:lnSpc>
                <a:spcPct val="100000"/>
              </a:lnSpc>
              <a:spcBef>
                <a:spcPts val="600"/>
              </a:spcBef>
              <a:spcAft>
                <a:spcPts val="0"/>
              </a:spcAft>
              <a:buClr>
                <a:srgbClr val="000000"/>
              </a:buClr>
              <a:buSzPts val="2400"/>
              <a:buFontTx/>
              <a:buChar char="-"/>
            </a:pPr>
            <a:r>
              <a:rPr lang="pt-PT" dirty="0">
                <a:latin typeface="Calibri" panose="020F0502020204030204" pitchFamily="34" charset="0"/>
                <a:ea typeface="Calibri" panose="020F0502020204030204" pitchFamily="34" charset="0"/>
                <a:cs typeface="Calibri" panose="020F0502020204030204" pitchFamily="34" charset="0"/>
              </a:rPr>
              <a:t>Consegue dar exemplos de iniciativas comunitárias dirigidas aos temas?</a:t>
            </a:r>
          </a:p>
          <a:p>
            <a:pPr marL="342900" lvl="0" indent="-342900" algn="just" rtl="0">
              <a:lnSpc>
                <a:spcPct val="100000"/>
              </a:lnSpc>
              <a:spcBef>
                <a:spcPts val="600"/>
              </a:spcBef>
              <a:spcAft>
                <a:spcPts val="0"/>
              </a:spcAft>
              <a:buClr>
                <a:srgbClr val="000000"/>
              </a:buClr>
              <a:buSzPts val="2400"/>
              <a:buFontTx/>
              <a:buChar char="-"/>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62" name="Google Shape;562;p51"/>
          <p:cNvSpPr txBox="1">
            <a:spLocks noGrp="1"/>
          </p:cNvSpPr>
          <p:nvPr>
            <p:ph type="body" idx="2"/>
          </p:nvPr>
        </p:nvSpPr>
        <p:spPr>
          <a:xfrm>
            <a:off x="904856" y="826894"/>
            <a:ext cx="680048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latin typeface="Calibri" panose="020F0502020204030204" pitchFamily="34" charset="0"/>
                <a:ea typeface="Calibri" panose="020F0502020204030204" pitchFamily="34" charset="0"/>
                <a:cs typeface="Calibri" panose="020F0502020204030204" pitchFamily="34" charset="0"/>
              </a:rPr>
              <a:t>Consegue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lembrar</a:t>
            </a:r>
            <a:r>
              <a:rPr lang="en-US" dirty="0">
                <a:latin typeface="Calibri" panose="020F0502020204030204" pitchFamily="34" charset="0"/>
                <a:ea typeface="Calibri" panose="020F0502020204030204" pitchFamily="34" charset="0"/>
                <a:cs typeface="Calibri" panose="020F0502020204030204" pitchFamily="34" charset="0"/>
              </a:rPr>
              <a:t>-se de </a:t>
            </a:r>
            <a:r>
              <a:rPr lang="en-US" dirty="0" err="1">
                <a:latin typeface="Calibri" panose="020F0502020204030204" pitchFamily="34" charset="0"/>
                <a:ea typeface="Calibri" panose="020F0502020204030204" pitchFamily="34" charset="0"/>
                <a:cs typeface="Calibri" panose="020F0502020204030204" pitchFamily="34" charset="0"/>
              </a:rPr>
              <a:t>respostas</a:t>
            </a:r>
            <a:r>
              <a:rPr lang="en-US" dirty="0">
                <a:latin typeface="Calibri" panose="020F0502020204030204" pitchFamily="34" charset="0"/>
                <a:ea typeface="Calibri" panose="020F0502020204030204" pitchFamily="34" charset="0"/>
                <a:cs typeface="Calibri" panose="020F0502020204030204" pitchFamily="34" charset="0"/>
              </a:rPr>
              <a:t> a </a:t>
            </a:r>
            <a:r>
              <a:rPr lang="en-US" dirty="0" err="1">
                <a:latin typeface="Calibri" panose="020F0502020204030204" pitchFamily="34" charset="0"/>
                <a:ea typeface="Calibri" panose="020F0502020204030204" pitchFamily="34" charset="0"/>
                <a:cs typeface="Calibri" panose="020F0502020204030204" pitchFamily="34" charset="0"/>
              </a:rPr>
              <a:t>estas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perguntas</a:t>
            </a:r>
            <a:r>
              <a:rPr lang="en-US" dirty="0">
                <a:latin typeface="Calibri" panose="020F0502020204030204" pitchFamily="34" charset="0"/>
                <a:ea typeface="Calibri" panose="020F0502020204030204" pitchFamily="34" charset="0"/>
                <a:cs typeface="Calibri" panose="020F0502020204030204" pitchFamily="34" charset="0"/>
              </a:rPr>
              <a:t>?</a:t>
            </a:r>
            <a:endParaRP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0263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066800" y="1152357"/>
            <a:ext cx="10525760"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sz="2000" dirty="0">
                <a:latin typeface="Calibri" panose="020F0502020204030204" pitchFamily="34" charset="0"/>
                <a:ea typeface="Calibri" panose="020F0502020204030204" pitchFamily="34" charset="0"/>
                <a:cs typeface="Calibri" panose="020F0502020204030204" pitchFamily="34" charset="0"/>
              </a:rPr>
              <a:t>A Agenda para o Desenvolvimento Sustentável, onde se inclui o ODS 3, visa garantir uma vida saudável, promover o bem-estar de todas as pessoas, em todas as idades, e desenvolver indicadores para monitorização dos progressos. Isto só pode ser alcançado através de ações locais. A nossa saúde e bem-estar são influenciados pelos contextos em que vivemos. </a:t>
            </a: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pt-PT" sz="2000" b="1" u="sng" dirty="0">
                <a:latin typeface="Calibri" panose="020F0502020204030204" pitchFamily="34" charset="0"/>
                <a:ea typeface="Calibri" panose="020F0502020204030204" pitchFamily="34" charset="0"/>
                <a:cs typeface="Calibri" panose="020F0502020204030204" pitchFamily="34" charset="0"/>
              </a:rPr>
              <a:t>NÚMEROS QUE NOS FAZEM PENSAR</a:t>
            </a:r>
            <a:r>
              <a:rPr lang="en-GB" sz="2000" dirty="0">
                <a:latin typeface="Calibri" panose="020F0502020204030204" pitchFamily="34" charset="0"/>
                <a:ea typeface="Calibri" panose="020F0502020204030204" pitchFamily="34" charset="0"/>
                <a:cs typeface="Calibri" panose="020F0502020204030204" pitchFamily="34" charset="0"/>
              </a:rPr>
              <a:t>. </a:t>
            </a:r>
          </a:p>
          <a:p>
            <a:pPr algn="just"/>
            <a:r>
              <a:rPr lang="pt-PT" sz="2000" dirty="0">
                <a:latin typeface="Calibri" panose="020F0502020204030204" pitchFamily="34" charset="0"/>
                <a:ea typeface="Calibri" panose="020F0502020204030204" pitchFamily="34" charset="0"/>
                <a:cs typeface="Calibri" panose="020F0502020204030204" pitchFamily="34" charset="0"/>
              </a:rPr>
              <a:t>Vejamos alguns dos principais desafios que enfrentamos na Europa…</a:t>
            </a:r>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en-GB" sz="2000" dirty="0">
                <a:latin typeface="Calibri" panose="020F0502020204030204" pitchFamily="34" charset="0"/>
                <a:ea typeface="Calibri" panose="020F0502020204030204" pitchFamily="34" charset="0"/>
                <a:cs typeface="Calibri" panose="020F0502020204030204" pitchFamily="34" charset="0"/>
              </a:rPr>
              <a:t> </a:t>
            </a: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en-GB" sz="2000" b="1" dirty="0">
                <a:latin typeface="Calibri" panose="020F0502020204030204" pitchFamily="34" charset="0"/>
                <a:ea typeface="Calibri" panose="020F0502020204030204" pitchFamily="34" charset="0"/>
                <a:cs typeface="Calibri" panose="020F0502020204030204" pitchFamily="34" charset="0"/>
              </a:rPr>
              <a:t>…</a:t>
            </a:r>
            <a:r>
              <a:rPr lang="pt-PT" sz="2000" b="1" dirty="0">
                <a:latin typeface="Calibri" panose="020F0502020204030204" pitchFamily="34" charset="0"/>
                <a:ea typeface="Calibri" panose="020F0502020204030204" pitchFamily="34" charset="0"/>
                <a:cs typeface="Calibri" panose="020F0502020204030204" pitchFamily="34" charset="0"/>
              </a:rPr>
              <a:t> E depois há a COVID-19...</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7EC0C25-38DC-3A4D-B462-C6B709EA5A0C}"/>
              </a:ext>
            </a:extLst>
          </p:cNvPr>
          <p:cNvSpPr txBox="1"/>
          <p:nvPr/>
        </p:nvSpPr>
        <p:spPr>
          <a:xfrm>
            <a:off x="1720297" y="3359161"/>
            <a:ext cx="2950535" cy="923330"/>
          </a:xfrm>
          <a:prstGeom prst="rect">
            <a:avLst/>
          </a:prstGeom>
          <a:solidFill>
            <a:srgbClr val="EC7A42"/>
          </a:solidFill>
        </p:spPr>
        <p:txBody>
          <a:bodyPr wrap="square" rtlCol="0">
            <a:spAutoFit/>
          </a:bodyPr>
          <a:lstStyle/>
          <a:p>
            <a:r>
              <a:rPr lang="pt-PT" sz="1800" dirty="0">
                <a:solidFill>
                  <a:schemeClr val="bg1"/>
                </a:solidFill>
                <a:latin typeface="Calibri" panose="020F0502020204030204" pitchFamily="34" charset="0"/>
                <a:cs typeface="Calibri" panose="020F0502020204030204" pitchFamily="34" charset="0"/>
              </a:rPr>
              <a:t>Em 2030, dois terços da humanidade viverão em zonas urbanas (ONU).</a:t>
            </a:r>
            <a:endParaRPr lang="en-IE" sz="1800" dirty="0">
              <a:solidFill>
                <a:schemeClr val="bg1"/>
              </a:solidFill>
            </a:endParaRPr>
          </a:p>
        </p:txBody>
      </p:sp>
      <p:sp>
        <p:nvSpPr>
          <p:cNvPr id="3" name="TextBox 2">
            <a:extLst>
              <a:ext uri="{FF2B5EF4-FFF2-40B4-BE49-F238E27FC236}">
                <a16:creationId xmlns:a16="http://schemas.microsoft.com/office/drawing/2014/main" id="{3E48C662-289C-949F-DB1E-C1C1A1B60313}"/>
              </a:ext>
            </a:extLst>
          </p:cNvPr>
          <p:cNvSpPr txBox="1"/>
          <p:nvPr/>
        </p:nvSpPr>
        <p:spPr>
          <a:xfrm>
            <a:off x="4788345" y="3359161"/>
            <a:ext cx="3187255" cy="923330"/>
          </a:xfrm>
          <a:prstGeom prst="rect">
            <a:avLst/>
          </a:prstGeom>
          <a:solidFill>
            <a:srgbClr val="EC7A42"/>
          </a:solidFill>
        </p:spPr>
        <p:txBody>
          <a:bodyPr wrap="square" rtlCol="0">
            <a:spAutoFit/>
          </a:bodyPr>
          <a:lstStyle/>
          <a:p>
            <a:r>
              <a:rPr lang="pt-PT" sz="1800" dirty="0">
                <a:solidFill>
                  <a:schemeClr val="bg1"/>
                </a:solidFill>
                <a:latin typeface="Calibri" panose="020F0502020204030204" pitchFamily="34" charset="0"/>
                <a:cs typeface="Calibri" panose="020F0502020204030204" pitchFamily="34" charset="0"/>
              </a:rPr>
              <a:t>23% das mortes são causadas pela poluição e por </a:t>
            </a:r>
            <a:r>
              <a:rPr lang="pt-PT" sz="1800" dirty="0" err="1">
                <a:solidFill>
                  <a:schemeClr val="bg1"/>
                </a:solidFill>
                <a:latin typeface="Calibri" panose="020F0502020204030204" pitchFamily="34" charset="0"/>
                <a:cs typeface="Calibri" panose="020F0502020204030204" pitchFamily="34" charset="0"/>
              </a:rPr>
              <a:t>factores</a:t>
            </a:r>
            <a:r>
              <a:rPr lang="pt-PT" sz="1800" dirty="0">
                <a:solidFill>
                  <a:schemeClr val="bg1"/>
                </a:solidFill>
                <a:latin typeface="Calibri" panose="020F0502020204030204" pitchFamily="34" charset="0"/>
                <a:cs typeface="Calibri" panose="020F0502020204030204" pitchFamily="34" charset="0"/>
              </a:rPr>
              <a:t> ambientais (ONU)</a:t>
            </a:r>
            <a:endParaRPr lang="en-IE" sz="1800" dirty="0">
              <a:solidFill>
                <a:schemeClr val="bg1"/>
              </a:solidFill>
            </a:endParaRPr>
          </a:p>
        </p:txBody>
      </p:sp>
      <p:sp>
        <p:nvSpPr>
          <p:cNvPr id="9" name="TextBox 8">
            <a:extLst>
              <a:ext uri="{FF2B5EF4-FFF2-40B4-BE49-F238E27FC236}">
                <a16:creationId xmlns:a16="http://schemas.microsoft.com/office/drawing/2014/main" id="{8A1C0D15-4ED1-6AAF-6327-ECFC74091684}"/>
              </a:ext>
            </a:extLst>
          </p:cNvPr>
          <p:cNvSpPr txBox="1"/>
          <p:nvPr/>
        </p:nvSpPr>
        <p:spPr>
          <a:xfrm>
            <a:off x="8091978" y="3359161"/>
            <a:ext cx="3500582" cy="1477328"/>
          </a:xfrm>
          <a:prstGeom prst="rect">
            <a:avLst/>
          </a:prstGeom>
          <a:solidFill>
            <a:srgbClr val="EC7A42"/>
          </a:solidFill>
        </p:spPr>
        <p:txBody>
          <a:bodyPr wrap="square" rtlCol="0">
            <a:spAutoFit/>
          </a:bodyPr>
          <a:lstStyle/>
          <a:p>
            <a:r>
              <a:rPr lang="pt-PT" sz="1800" dirty="0">
                <a:solidFill>
                  <a:schemeClr val="bg1"/>
                </a:solidFill>
                <a:latin typeface="Calibri" panose="020F0502020204030204" pitchFamily="34" charset="0"/>
                <a:cs typeface="Calibri" panose="020F0502020204030204" pitchFamily="34" charset="0"/>
              </a:rPr>
              <a:t>Mais de 90% da população mundial está exposta a níveis de qualidade do ar que não cumprem as recomendações da Organização Mundial de Saúde (OMS).</a:t>
            </a:r>
            <a:endParaRPr lang="en-IE" sz="1800" dirty="0">
              <a:solidFill>
                <a:schemeClr val="bg1"/>
              </a:solidFill>
            </a:endParaRPr>
          </a:p>
        </p:txBody>
      </p:sp>
      <p:sp>
        <p:nvSpPr>
          <p:cNvPr id="6" name="TextBox 5">
            <a:extLst>
              <a:ext uri="{FF2B5EF4-FFF2-40B4-BE49-F238E27FC236}">
                <a16:creationId xmlns:a16="http://schemas.microsoft.com/office/drawing/2014/main" id="{DE20E75F-1AAB-9A79-21A7-58D2C514F625}"/>
              </a:ext>
            </a:extLst>
          </p:cNvPr>
          <p:cNvSpPr txBox="1"/>
          <p:nvPr/>
        </p:nvSpPr>
        <p:spPr>
          <a:xfrm>
            <a:off x="4788345" y="4448393"/>
            <a:ext cx="3187255" cy="1477328"/>
          </a:xfrm>
          <a:prstGeom prst="rect">
            <a:avLst/>
          </a:prstGeom>
          <a:solidFill>
            <a:srgbClr val="EC7A42"/>
          </a:solidFill>
        </p:spPr>
        <p:txBody>
          <a:bodyPr wrap="square" rtlCol="0">
            <a:spAutoFit/>
          </a:bodyPr>
          <a:lstStyle/>
          <a:p>
            <a:r>
              <a:rPr lang="pt-PT" sz="1800" dirty="0">
                <a:solidFill>
                  <a:schemeClr val="bg1"/>
                </a:solidFill>
                <a:latin typeface="Calibri" panose="020F0502020204030204" pitchFamily="34" charset="0"/>
                <a:cs typeface="Calibri" panose="020F0502020204030204" pitchFamily="34" charset="0"/>
              </a:rPr>
              <a:t>O excesso de mortalidade anual para a UE no seu conjunto, em 2020, foi 11,9 % superior à média de 2016-2019; em 2021, foi 14,3 % superior (Eurostat). </a:t>
            </a:r>
            <a:endParaRPr lang="en-IE" sz="1800"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C470A4C-4EC6-2B47-8043-5C7E8BF14C1E}"/>
              </a:ext>
            </a:extLst>
          </p:cNvPr>
          <p:cNvSpPr txBox="1"/>
          <p:nvPr/>
        </p:nvSpPr>
        <p:spPr>
          <a:xfrm>
            <a:off x="8091978" y="4939476"/>
            <a:ext cx="3500582" cy="1200329"/>
          </a:xfrm>
          <a:prstGeom prst="rect">
            <a:avLst/>
          </a:prstGeom>
          <a:solidFill>
            <a:srgbClr val="EC7A42"/>
          </a:solidFill>
        </p:spPr>
        <p:txBody>
          <a:bodyPr wrap="square" rtlCol="0">
            <a:spAutoFit/>
          </a:bodyPr>
          <a:lstStyle/>
          <a:p>
            <a:r>
              <a:rPr lang="pt-PT" sz="1800" dirty="0">
                <a:solidFill>
                  <a:schemeClr val="bg1"/>
                </a:solidFill>
                <a:latin typeface="Calibri" panose="020F0502020204030204" pitchFamily="34" charset="0"/>
                <a:cs typeface="Calibri" panose="020F0502020204030204" pitchFamily="34" charset="0"/>
              </a:rPr>
              <a:t>O Inquérito Europeu de Saúde por Entrevista revela que pouco mais de metade dos adultos na UE têm excesso de peso.</a:t>
            </a:r>
            <a:endParaRPr lang="en-IE" sz="1800"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6F15C41-F156-68F1-A100-25BB264F19E3}"/>
              </a:ext>
            </a:extLst>
          </p:cNvPr>
          <p:cNvSpPr txBox="1"/>
          <p:nvPr/>
        </p:nvSpPr>
        <p:spPr>
          <a:xfrm>
            <a:off x="1744737" y="4455091"/>
            <a:ext cx="2927230" cy="1477328"/>
          </a:xfrm>
          <a:prstGeom prst="rect">
            <a:avLst/>
          </a:prstGeom>
          <a:solidFill>
            <a:srgbClr val="EC7A42"/>
          </a:solidFill>
        </p:spPr>
        <p:txBody>
          <a:bodyPr wrap="square" rtlCol="0">
            <a:spAutoFit/>
          </a:bodyPr>
          <a:lstStyle/>
          <a:p>
            <a:r>
              <a:rPr lang="pt-PT" sz="1800" i="0" dirty="0">
                <a:solidFill>
                  <a:srgbClr val="FFFFFF"/>
                </a:solidFill>
                <a:effectLst/>
                <a:latin typeface="Calibri" panose="020F0502020204030204" pitchFamily="34" charset="0"/>
                <a:cs typeface="Calibri" panose="020F0502020204030204" pitchFamily="34" charset="0"/>
              </a:rPr>
              <a:t>Em 2020, 96,5 milhões de pessoas na UE estarão em risco de pobreza ou exclusão social, o que representa 21,9% da população</a:t>
            </a:r>
            <a:endParaRPr lang="en-IE" sz="1800" dirty="0">
              <a:solidFill>
                <a:srgbClr val="FFFFFF"/>
              </a:solidFill>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F22D67DC-7AE4-455E-9F7D-1DA9881C677D}"/>
              </a:ext>
            </a:extLst>
          </p:cNvPr>
          <p:cNvSpPr txBox="1"/>
          <p:nvPr/>
        </p:nvSpPr>
        <p:spPr>
          <a:xfrm>
            <a:off x="1066800" y="369251"/>
            <a:ext cx="6096000" cy="584775"/>
          </a:xfrm>
          <a:prstGeom prst="rect">
            <a:avLst/>
          </a:prstGeom>
          <a:noFill/>
        </p:spPr>
        <p:txBody>
          <a:bodyPr wrap="square">
            <a:spAutoFit/>
          </a:bodyPr>
          <a:lstStyle/>
          <a:p>
            <a:pPr algn="just"/>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Saúde e bem-estar (ODS 3) </a:t>
            </a:r>
            <a:endParaRPr lang="en-IE" sz="3200" b="1" dirty="0">
              <a:solidFill>
                <a:srgbClr val="7F418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13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2"/>
          <p:cNvSpPr txBox="1">
            <a:spLocks noGrp="1"/>
          </p:cNvSpPr>
          <p:nvPr>
            <p:ph type="body" idx="1"/>
          </p:nvPr>
        </p:nvSpPr>
        <p:spPr>
          <a:xfrm>
            <a:off x="7778496" y="6282268"/>
            <a:ext cx="3986784" cy="46612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None/>
            </a:pPr>
            <a:r>
              <a:rPr lang="en-US" dirty="0"/>
              <a:t>www.</a:t>
            </a:r>
            <a:r>
              <a:rPr lang="en-US" b="1" dirty="0"/>
              <a:t>climatechampions</a:t>
            </a:r>
            <a:r>
              <a:rPr lang="en-US" dirty="0"/>
              <a:t>.how</a:t>
            </a:r>
            <a:endParaRPr dirty="0"/>
          </a:p>
          <a:p>
            <a:pPr marL="0" lvl="0" indent="0" algn="ctr" rtl="0">
              <a:lnSpc>
                <a:spcPct val="100000"/>
              </a:lnSpc>
              <a:spcBef>
                <a:spcPts val="0"/>
              </a:spcBef>
              <a:spcAft>
                <a:spcPts val="0"/>
              </a:spcAft>
              <a:buClr>
                <a:schemeClr val="lt1"/>
              </a:buClr>
              <a:buSzPts val="2400"/>
              <a:buNone/>
            </a:pPr>
            <a:endParaRPr dirty="0"/>
          </a:p>
        </p:txBody>
      </p:sp>
      <p:sp>
        <p:nvSpPr>
          <p:cNvPr id="570" name="Google Shape;570;p52"/>
          <p:cNvSpPr txBox="1">
            <a:spLocks noGrp="1"/>
          </p:cNvSpPr>
          <p:nvPr>
            <p:ph type="body" idx="2"/>
          </p:nvPr>
        </p:nvSpPr>
        <p:spPr>
          <a:xfrm>
            <a:off x="631657" y="4530508"/>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dirty="0" err="1"/>
              <a:t>Alguma</a:t>
            </a:r>
            <a:r>
              <a:rPr lang="en-US" dirty="0"/>
              <a:t> </a:t>
            </a:r>
            <a:r>
              <a:rPr lang="en-US" dirty="0" err="1"/>
              <a:t>pergunta</a:t>
            </a:r>
            <a:r>
              <a:rPr lang="en-US" dirty="0"/>
              <a:t>?</a:t>
            </a:r>
            <a:endParaRPr dirty="0"/>
          </a:p>
        </p:txBody>
      </p:sp>
      <p:sp>
        <p:nvSpPr>
          <p:cNvPr id="571" name="Google Shape;571;p52"/>
          <p:cNvSpPr txBox="1">
            <a:spLocks noGrp="1"/>
          </p:cNvSpPr>
          <p:nvPr>
            <p:ph type="body" idx="3"/>
          </p:nvPr>
        </p:nvSpPr>
        <p:spPr>
          <a:xfrm>
            <a:off x="654514" y="3951170"/>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OBRIGADA!</a:t>
            </a:r>
            <a:endParaRPr dirty="0"/>
          </a:p>
        </p:txBody>
      </p:sp>
      <p:grpSp>
        <p:nvGrpSpPr>
          <p:cNvPr id="572" name="Google Shape;572;p52"/>
          <p:cNvGrpSpPr/>
          <p:nvPr/>
        </p:nvGrpSpPr>
        <p:grpSpPr>
          <a:xfrm>
            <a:off x="10508450" y="4424386"/>
            <a:ext cx="435641" cy="435641"/>
            <a:chOff x="1950027" y="2499889"/>
            <a:chExt cx="850463" cy="850463"/>
          </a:xfrm>
        </p:grpSpPr>
        <p:sp>
          <p:nvSpPr>
            <p:cNvPr id="573" name="Google Shape;573;p5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4" name="Google Shape;574;p52"/>
            <p:cNvGrpSpPr/>
            <p:nvPr/>
          </p:nvGrpSpPr>
          <p:grpSpPr>
            <a:xfrm>
              <a:off x="2107521" y="2657382"/>
              <a:ext cx="535476" cy="535477"/>
              <a:chOff x="2107521" y="2657382"/>
              <a:chExt cx="535476" cy="535477"/>
            </a:xfrm>
          </p:grpSpPr>
          <p:sp>
            <p:nvSpPr>
              <p:cNvPr id="575" name="Google Shape;575;p5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6" name="Google Shape;576;p5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7" name="Google Shape;577;p5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78" name="Google Shape;578;p52"/>
          <p:cNvGrpSpPr/>
          <p:nvPr/>
        </p:nvGrpSpPr>
        <p:grpSpPr>
          <a:xfrm>
            <a:off x="9433867" y="4424386"/>
            <a:ext cx="435641" cy="435641"/>
            <a:chOff x="-147782" y="2499889"/>
            <a:chExt cx="850463" cy="850463"/>
          </a:xfrm>
        </p:grpSpPr>
        <p:sp>
          <p:nvSpPr>
            <p:cNvPr id="579" name="Google Shape;579;p5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0" name="Google Shape;580;p5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1" name="Google Shape;581;p52"/>
          <p:cNvGrpSpPr/>
          <p:nvPr/>
        </p:nvGrpSpPr>
        <p:grpSpPr>
          <a:xfrm>
            <a:off x="11045419" y="4424386"/>
            <a:ext cx="435641" cy="435641"/>
            <a:chOff x="2998302" y="2499889"/>
            <a:chExt cx="850463" cy="850463"/>
          </a:xfrm>
        </p:grpSpPr>
        <p:sp>
          <p:nvSpPr>
            <p:cNvPr id="582" name="Google Shape;582;p5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p5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4" name="Google Shape;584;p52"/>
          <p:cNvGrpSpPr/>
          <p:nvPr/>
        </p:nvGrpSpPr>
        <p:grpSpPr>
          <a:xfrm>
            <a:off x="8896900" y="4424386"/>
            <a:ext cx="435641" cy="435963"/>
            <a:chOff x="-1196056" y="2499889"/>
            <a:chExt cx="850463" cy="851092"/>
          </a:xfrm>
        </p:grpSpPr>
        <p:sp>
          <p:nvSpPr>
            <p:cNvPr id="585" name="Google Shape;585;p5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5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7" name="Google Shape;587;p52"/>
          <p:cNvGrpSpPr/>
          <p:nvPr/>
        </p:nvGrpSpPr>
        <p:grpSpPr>
          <a:xfrm>
            <a:off x="9971159" y="4424386"/>
            <a:ext cx="435641" cy="435641"/>
            <a:chOff x="5339337" y="8702010"/>
            <a:chExt cx="280634" cy="280634"/>
          </a:xfrm>
        </p:grpSpPr>
        <p:sp>
          <p:nvSpPr>
            <p:cNvPr id="588" name="Google Shape;588;p52"/>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89" name="Google Shape;589;p52"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066800" y="1025959"/>
            <a:ext cx="6004560" cy="555772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pPr>
            <a:r>
              <a:rPr lang="pt-PT" sz="2200" dirty="0">
                <a:latin typeface="Calibri" panose="020F0502020204030204" pitchFamily="34" charset="0"/>
                <a:ea typeface="Calibri" panose="020F0502020204030204" pitchFamily="34" charset="0"/>
                <a:cs typeface="Calibri" panose="020F0502020204030204" pitchFamily="34" charset="0"/>
              </a:rPr>
              <a:t>Em tempos de dificuldades, incerteza e medo, contamos com as pessoas que nos rodeiam para obtermos solidariedade, apoio, orientação, informação e empatia. </a:t>
            </a:r>
          </a:p>
          <a:p>
            <a:pPr algn="just">
              <a:spcBef>
                <a:spcPts val="600"/>
              </a:spcBef>
            </a:pPr>
            <a:r>
              <a:rPr lang="pt-PT" sz="2200" dirty="0">
                <a:latin typeface="Calibri" panose="020F0502020204030204" pitchFamily="34" charset="0"/>
                <a:ea typeface="Calibri" panose="020F0502020204030204" pitchFamily="34" charset="0"/>
                <a:cs typeface="Calibri" panose="020F0502020204030204" pitchFamily="34" charset="0"/>
              </a:rPr>
              <a:t>Desde 2020, o conceito de comunidade nunca foi tão importante e construir/viver em comunidades locais fortes e vibrantes é uma necessidade para todos nós. </a:t>
            </a:r>
          </a:p>
          <a:p>
            <a:pPr algn="just">
              <a:spcBef>
                <a:spcPts val="600"/>
              </a:spcBef>
            </a:pPr>
            <a:r>
              <a:rPr lang="pt-PT" sz="2200" dirty="0">
                <a:latin typeface="Calibri" panose="020F0502020204030204" pitchFamily="34" charset="0"/>
                <a:ea typeface="Calibri" panose="020F0502020204030204" pitchFamily="34" charset="0"/>
                <a:cs typeface="Calibri" panose="020F0502020204030204" pitchFamily="34" charset="0"/>
              </a:rPr>
              <a:t>Quando uma grande parte do nosso mundo ficou fechada (durante a Primavera de 2020), ocorreu uma mudança radical que alterou drasticamente a forma como vivemos e trabalhamos nas nossas comunidades. </a:t>
            </a:r>
          </a:p>
          <a:p>
            <a:pPr algn="just">
              <a:spcBef>
                <a:spcPts val="600"/>
              </a:spcBef>
            </a:pPr>
            <a:r>
              <a:rPr lang="pt-PT" sz="2200" dirty="0">
                <a:latin typeface="Calibri" panose="020F0502020204030204" pitchFamily="34" charset="0"/>
                <a:ea typeface="Calibri" panose="020F0502020204030204" pitchFamily="34" charset="0"/>
                <a:cs typeface="Calibri" panose="020F0502020204030204" pitchFamily="34" charset="0"/>
              </a:rPr>
              <a:t>Vamos explorar algumas das mudanças que ocorreram...</a:t>
            </a:r>
            <a:endParaRPr lang="en-IE" sz="2200" dirty="0">
              <a:latin typeface="Calibri" panose="020F0502020204030204" pitchFamily="34" charset="0"/>
              <a:ea typeface="Calibri" panose="020F0502020204030204" pitchFamily="34" charset="0"/>
              <a:cs typeface="Calibri" panose="020F0502020204030204" pitchFamily="34" charset="0"/>
            </a:endParaRPr>
          </a:p>
        </p:txBody>
      </p:sp>
      <p:pic>
        <p:nvPicPr>
          <p:cNvPr id="35" name="Picture Placeholder 5" descr="A screen shot of a coral&#10;&#10;Description automatically generated">
            <a:extLst>
              <a:ext uri="{FF2B5EF4-FFF2-40B4-BE49-F238E27FC236}">
                <a16:creationId xmlns:a16="http://schemas.microsoft.com/office/drawing/2014/main" id="{D75E5DC2-ED85-A9E1-24C0-E0B4D1CF65E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29203" r="29203"/>
          <a:stretch>
            <a:fillRect/>
          </a:stretch>
        </p:blipFill>
        <p:spPr>
          <a:xfrm>
            <a:off x="6731877" y="0"/>
            <a:ext cx="5460124"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p:spPr>
      </p:pic>
      <p:sp>
        <p:nvSpPr>
          <p:cNvPr id="3" name="CuadroTexto 2">
            <a:extLst>
              <a:ext uri="{FF2B5EF4-FFF2-40B4-BE49-F238E27FC236}">
                <a16:creationId xmlns:a16="http://schemas.microsoft.com/office/drawing/2014/main" id="{B03D9EF8-9D4D-52E0-1F48-16B9603EA097}"/>
              </a:ext>
            </a:extLst>
          </p:cNvPr>
          <p:cNvSpPr txBox="1"/>
          <p:nvPr/>
        </p:nvSpPr>
        <p:spPr>
          <a:xfrm>
            <a:off x="1066800" y="369251"/>
            <a:ext cx="6096000" cy="584775"/>
          </a:xfrm>
          <a:prstGeom prst="rect">
            <a:avLst/>
          </a:prstGeom>
          <a:noFill/>
        </p:spPr>
        <p:txBody>
          <a:bodyPr wrap="square">
            <a:spAutoFit/>
          </a:bodyPr>
          <a:lstStyle/>
          <a:p>
            <a:pPr algn="just"/>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Saúde e bem-estar (ODS 3) </a:t>
            </a:r>
            <a:endParaRPr lang="en-IE" sz="3200" b="1" dirty="0">
              <a:solidFill>
                <a:srgbClr val="7F418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5707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8" name="TextBox 37">
            <a:extLst>
              <a:ext uri="{FF2B5EF4-FFF2-40B4-BE49-F238E27FC236}">
                <a16:creationId xmlns:a16="http://schemas.microsoft.com/office/drawing/2014/main" id="{BB923027-8439-0F31-7BD0-EF457E2AED23}"/>
              </a:ext>
            </a:extLst>
          </p:cNvPr>
          <p:cNvSpPr txBox="1"/>
          <p:nvPr/>
        </p:nvSpPr>
        <p:spPr>
          <a:xfrm>
            <a:off x="1070771" y="1537598"/>
            <a:ext cx="10399396" cy="4708981"/>
          </a:xfrm>
          <a:prstGeom prst="rect">
            <a:avLst/>
          </a:prstGeom>
          <a:noFill/>
        </p:spPr>
        <p:txBody>
          <a:bodyPr wrap="square">
            <a:spAutoFit/>
          </a:bodyPr>
          <a:lstStyle/>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Os confinamentos forçados encorajaram-nos a concentrarmo-nos no </a:t>
            </a:r>
            <a:r>
              <a:rPr lang="pt-PT" sz="2000" dirty="0" err="1">
                <a:latin typeface="Calibri" panose="020F0502020204030204" pitchFamily="34" charset="0"/>
                <a:ea typeface="Calibri" panose="020F0502020204030204" pitchFamily="34" charset="0"/>
                <a:cs typeface="Calibri" panose="020F0502020204030204" pitchFamily="34" charset="0"/>
              </a:rPr>
              <a:t>hiperlocal</a:t>
            </a:r>
            <a:r>
              <a:rPr lang="pt-PT" sz="2000" dirty="0">
                <a:latin typeface="Calibri" panose="020F0502020204030204" pitchFamily="34" charset="0"/>
                <a:ea typeface="Calibri" panose="020F0502020204030204" pitchFamily="34" charset="0"/>
                <a:cs typeface="Calibri" panose="020F0502020204030204" pitchFamily="34" charset="0"/>
              </a:rPr>
              <a:t> (pequenas comunidades geográficas/vizinhanças) em vez de nas perspetivas regionais, nacionais ou globais - embora a guerra na Ucrânia tenha aproximado o mundo mais vasto das nossas comunidades.</a:t>
            </a:r>
          </a:p>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Mudança na forma como comunicamos/interagimos (distância, cobertura facial)</a:t>
            </a:r>
          </a:p>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Grande mudança para a "vida </a:t>
            </a:r>
            <a:r>
              <a:rPr lang="pt-PT" sz="2000" i="1" dirty="0">
                <a:latin typeface="Calibri" panose="020F0502020204030204" pitchFamily="34" charset="0"/>
                <a:ea typeface="Calibri" panose="020F0502020204030204" pitchFamily="34" charset="0"/>
                <a:cs typeface="Calibri" panose="020F0502020204030204" pitchFamily="34" charset="0"/>
              </a:rPr>
              <a:t>online</a:t>
            </a:r>
            <a:r>
              <a:rPr lang="pt-PT" sz="2000" dirty="0">
                <a:latin typeface="Calibri" panose="020F0502020204030204" pitchFamily="34" charset="0"/>
                <a:ea typeface="Calibri" panose="020F0502020204030204" pitchFamily="34" charset="0"/>
                <a:cs typeface="Calibri" panose="020F0502020204030204" pitchFamily="34" charset="0"/>
              </a:rPr>
              <a:t>" - do exercício, da socialização, do trabalho</a:t>
            </a:r>
          </a:p>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Aumento do trabalho remoto/ágil e do trabalho/aprendizagem a partir de casa</a:t>
            </a:r>
          </a:p>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Preocupação com o aumento da pressão sobre as pequenas empresas/economia/sector da saúde</a:t>
            </a:r>
          </a:p>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Aumento do espírito de comunidade e do sentido de comunidade (cuidados a idosos, vulneráveis). As comunidades mobilizam respostas de assistência.</a:t>
            </a:r>
          </a:p>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Maior necessidade de ligações significativas para combater a solidão/isolamento e melhorar o bem-estar</a:t>
            </a:r>
          </a:p>
          <a:p>
            <a:pPr marL="285750" indent="-285750" algn="just">
              <a:buFont typeface="Arial" panose="020B0604020202020204" pitchFamily="34" charset="0"/>
              <a:buChar char="•"/>
            </a:pPr>
            <a:r>
              <a:rPr lang="pt-PT" sz="2000" dirty="0">
                <a:latin typeface="Calibri" panose="020F0502020204030204" pitchFamily="34" charset="0"/>
                <a:ea typeface="Calibri" panose="020F0502020204030204" pitchFamily="34" charset="0"/>
                <a:cs typeface="Calibri" panose="020F0502020204030204" pitchFamily="34" charset="0"/>
              </a:rPr>
              <a:t>Aumento do interesse pela autossuficiência e pelas competências tradicionais de vida - cultivo, jardinagem, cozinha…</a:t>
            </a:r>
            <a:endParaRPr lang="en-GB" sz="2000" dirty="0">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71F85F8-05CD-7943-B839-252A514BE709}"/>
              </a:ext>
            </a:extLst>
          </p:cNvPr>
          <p:cNvSpPr txBox="1"/>
          <p:nvPr/>
        </p:nvSpPr>
        <p:spPr>
          <a:xfrm>
            <a:off x="1070771" y="303644"/>
            <a:ext cx="10399396" cy="1077218"/>
          </a:xfrm>
          <a:prstGeom prst="rect">
            <a:avLst/>
          </a:prstGeom>
          <a:noFill/>
        </p:spPr>
        <p:txBody>
          <a:bodyPr wrap="square">
            <a:spAutoFit/>
          </a:bodyPr>
          <a:lstStyle/>
          <a:p>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Algumas das formas como a COVID19 teve impacto na nossa vida quotidiana/pessoal e na nossa sensação de bem-estar </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7068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8" name="TextBox 37">
            <a:extLst>
              <a:ext uri="{FF2B5EF4-FFF2-40B4-BE49-F238E27FC236}">
                <a16:creationId xmlns:a16="http://schemas.microsoft.com/office/drawing/2014/main" id="{BB923027-8439-0F31-7BD0-EF457E2AED23}"/>
              </a:ext>
            </a:extLst>
          </p:cNvPr>
          <p:cNvSpPr txBox="1"/>
          <p:nvPr/>
        </p:nvSpPr>
        <p:spPr>
          <a:xfrm>
            <a:off x="1066800" y="1109513"/>
            <a:ext cx="10464799" cy="4862870"/>
          </a:xfrm>
          <a:prstGeom prst="rect">
            <a:avLst/>
          </a:prstGeom>
          <a:noFill/>
        </p:spPr>
        <p:txBody>
          <a:bodyPr wrap="square">
            <a:spAutoFit/>
          </a:bodyPr>
          <a:lstStyle/>
          <a:p>
            <a:pPr algn="just">
              <a:spcBef>
                <a:spcPts val="600"/>
              </a:spcBef>
            </a:pPr>
            <a:r>
              <a:rPr lang="pt-PT" sz="2000" dirty="0">
                <a:latin typeface="Calibri" panose="020F0502020204030204" pitchFamily="34" charset="0"/>
                <a:ea typeface="Calibri" panose="020F0502020204030204" pitchFamily="34" charset="0"/>
                <a:cs typeface="Calibri" panose="020F0502020204030204" pitchFamily="34" charset="0"/>
              </a:rPr>
              <a:t>A COVID-19 está a mudar a nossa sociedade e a desafiar tradições e hábitos de longa data. O seu impacto prolongar-se-á por muitos anos para além da crise imediata. No entanto, há alguns aspetos positivos... </a:t>
            </a:r>
            <a:endParaRPr lang="en-GB" sz="2000" dirty="0">
              <a:solidFill>
                <a:srgbClr val="354F92"/>
              </a:solidFill>
              <a:latin typeface="Calibri" panose="020F0502020204030204" pitchFamily="34" charset="0"/>
              <a:ea typeface="Calibri" panose="020F0502020204030204" pitchFamily="34" charset="0"/>
              <a:cs typeface="Calibri" panose="020F0502020204030204" pitchFamily="34" charset="0"/>
            </a:endParaRPr>
          </a:p>
          <a:p>
            <a:pPr algn="just" fontAlgn="auto">
              <a:spcBef>
                <a:spcPts val="600"/>
              </a:spcBef>
            </a:pPr>
            <a:r>
              <a:rPr lang="pt-PT"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Valorizar a saúde e a boa forma física </a:t>
            </a:r>
            <a:r>
              <a:rPr lang="en-GB"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p>
          <a:p>
            <a:pPr algn="just" fontAlgn="auto">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Tornámo-nos mais conscientes da importância da saúde, da boa forma física, do exercício físico, da higiene e de sistemas de saúde eficazes. Muitos sofreram de ansiedade e stress e ganharam consciência da necessidade de gerir a sua saúde mental</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p>
          <a:p>
            <a:pPr algn="just" fontAlgn="auto">
              <a:spcBef>
                <a:spcPts val="600"/>
              </a:spcBef>
            </a:pPr>
            <a:r>
              <a:rPr lang="pt-PT"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Uma recalibração dos nossos valores, interesses e prioridades</a:t>
            </a:r>
            <a:r>
              <a:rPr lang="en-GB"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p>
          <a:p>
            <a:pPr algn="just" fontAlgn="auto">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A crise obrigou as pessoas a reavaliarem o que é mais importante nas suas vidas. Deslocámos o centro de gravidade dos nossos valores para a sobrevivência, a saúde, a família e a segurança, apoiados por uma consciência da nossa vulnerabilidade e mortalidade</a:t>
            </a:r>
            <a:r>
              <a:rPr lang="en-GB" sz="2000" b="0" i="0" dirty="0">
                <a:effectLst/>
                <a:latin typeface="Calibri" panose="020F0502020204030204" pitchFamily="34" charset="0"/>
                <a:ea typeface="Calibri" panose="020F0502020204030204" pitchFamily="34" charset="0"/>
                <a:cs typeface="Calibri" panose="020F0502020204030204" pitchFamily="34" charset="0"/>
              </a:rPr>
              <a:t>.</a:t>
            </a:r>
          </a:p>
          <a:p>
            <a:pPr algn="just" fontAlgn="auto">
              <a:spcBef>
                <a:spcPts val="600"/>
              </a:spcBef>
            </a:pPr>
            <a:r>
              <a:rPr lang="pt-PT"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Valorizar a natureza e o ambiente</a:t>
            </a:r>
            <a:r>
              <a:rPr lang="en-GB" sz="2000" b="1" i="0" dirty="0">
                <a:solidFill>
                  <a:srgbClr val="EC7A42"/>
                </a:solidFill>
                <a:effectLst/>
                <a:latin typeface="Calibri" panose="020F0502020204030204" pitchFamily="34" charset="0"/>
                <a:ea typeface="Calibri" panose="020F0502020204030204" pitchFamily="34" charset="0"/>
                <a:cs typeface="Calibri" panose="020F0502020204030204" pitchFamily="34" charset="0"/>
              </a:rPr>
              <a:t>. </a:t>
            </a:r>
          </a:p>
          <a:p>
            <a:pPr algn="just" fontAlgn="auto">
              <a:spcBef>
                <a:spcPts val="600"/>
              </a:spcBef>
            </a:pPr>
            <a:r>
              <a:rPr lang="pt-PT" sz="2000" b="0" i="0" dirty="0">
                <a:effectLst/>
                <a:latin typeface="Calibri" panose="020F0502020204030204" pitchFamily="34" charset="0"/>
                <a:ea typeface="Calibri" panose="020F0502020204030204" pitchFamily="34" charset="0"/>
                <a:cs typeface="Calibri" panose="020F0502020204030204" pitchFamily="34" charset="0"/>
              </a:rPr>
              <a:t>O facto de se estar preso em casa fez com que as pessoas desejassem				 muito o ar livre, o exercício físico, os parques e o ambiente natural</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p>
        </p:txBody>
      </p:sp>
      <p:sp>
        <p:nvSpPr>
          <p:cNvPr id="41" name="TextBox 40">
            <a:extLst>
              <a:ext uri="{FF2B5EF4-FFF2-40B4-BE49-F238E27FC236}">
                <a16:creationId xmlns:a16="http://schemas.microsoft.com/office/drawing/2014/main" id="{A71F85F8-05CD-7943-B839-252A514BE709}"/>
              </a:ext>
            </a:extLst>
          </p:cNvPr>
          <p:cNvSpPr txBox="1"/>
          <p:nvPr/>
        </p:nvSpPr>
        <p:spPr>
          <a:xfrm>
            <a:off x="1070771" y="303644"/>
            <a:ext cx="8520269"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A COVID 19 está a mudar a nossa sociedade</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Gráfico 1" descr="Flecha: curva ligera con relleno sólido">
            <a:extLst>
              <a:ext uri="{FF2B5EF4-FFF2-40B4-BE49-F238E27FC236}">
                <a16:creationId xmlns:a16="http://schemas.microsoft.com/office/drawing/2014/main" id="{730C6EB7-3664-1A1A-C9F7-6CFFFCCE12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1849619" y="6011491"/>
            <a:ext cx="689631" cy="68963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E1BB8D6F-1174-9543-4615-F93B2FF095F7}"/>
              </a:ext>
            </a:extLst>
          </p:cNvPr>
          <p:cNvSpPr txBox="1"/>
          <p:nvPr/>
        </p:nvSpPr>
        <p:spPr>
          <a:xfrm>
            <a:off x="2519680" y="6286829"/>
            <a:ext cx="6096000" cy="307777"/>
          </a:xfrm>
          <a:prstGeom prst="rect">
            <a:avLst/>
          </a:prstGeom>
          <a:noFill/>
        </p:spPr>
        <p:txBody>
          <a:bodyPr wrap="square">
            <a:spAutoFit/>
          </a:bodyPr>
          <a:lstStyle/>
          <a:p>
            <a:pPr algn="just" fontAlgn="auto">
              <a:spcBef>
                <a:spcPts val="600"/>
              </a:spcBef>
            </a:pPr>
            <a:r>
              <a:rPr lang="en-GB" sz="1400" dirty="0">
                <a:latin typeface="Calibri" panose="020F0502020204030204" pitchFamily="34" charset="0"/>
                <a:ea typeface="Calibri" panose="020F0502020204030204" pitchFamily="34" charset="0"/>
                <a:cs typeface="Calibri" panose="020F0502020204030204" pitchFamily="34" charset="0"/>
                <a:hlinkClick r:id="rId5"/>
              </a:rPr>
              <a:t>(1) 18 Positive things to come out of the Coronavirus Pandemic | LinkedIn</a:t>
            </a:r>
            <a:endParaRPr lang="en-GB" sz="1400" b="0" i="0" dirty="0">
              <a:solidFill>
                <a:srgbClr val="354F9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Bocadillo: ovalado 6">
            <a:extLst>
              <a:ext uri="{FF2B5EF4-FFF2-40B4-BE49-F238E27FC236}">
                <a16:creationId xmlns:a16="http://schemas.microsoft.com/office/drawing/2014/main" id="{7C3CCABB-FEF5-CC7E-2B02-17720A8A6213}"/>
              </a:ext>
            </a:extLst>
          </p:cNvPr>
          <p:cNvSpPr/>
          <p:nvPr/>
        </p:nvSpPr>
        <p:spPr>
          <a:xfrm>
            <a:off x="8615680" y="4986671"/>
            <a:ext cx="2915919" cy="1607935"/>
          </a:xfrm>
          <a:prstGeom prst="wedgeEllipseCallout">
            <a:avLst>
              <a:gd name="adj1" fmla="val -66357"/>
              <a:gd name="adj2" fmla="val 37739"/>
            </a:avLst>
          </a:prstGeom>
          <a:solidFill>
            <a:schemeClr val="accent6">
              <a:lumMod val="75000"/>
            </a:schemeClr>
          </a:solidFill>
          <a:ln>
            <a:no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a:solidFill>
                  <a:srgbClr val="354F92"/>
                </a:solidFill>
                <a:latin typeface="Calibri" panose="020F0502020204030204" pitchFamily="34" charset="0"/>
                <a:ea typeface="Calibri" panose="020F0502020204030204" pitchFamily="34" charset="0"/>
                <a:cs typeface="Calibri" panose="020F0502020204030204" pitchFamily="34" charset="0"/>
              </a:rPr>
              <a:t>NOTA: ao entrar nos websites em língua estrangeira, clique com o botão direito e selecione “traduzir para português”</a:t>
            </a:r>
          </a:p>
        </p:txBody>
      </p:sp>
    </p:spTree>
    <p:extLst>
      <p:ext uri="{BB962C8B-B14F-4D97-AF65-F5344CB8AC3E}">
        <p14:creationId xmlns:p14="http://schemas.microsoft.com/office/powerpoint/2010/main" val="721190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71F85F8-05CD-7943-B839-252A514BE709}"/>
              </a:ext>
            </a:extLst>
          </p:cNvPr>
          <p:cNvSpPr txBox="1"/>
          <p:nvPr/>
        </p:nvSpPr>
        <p:spPr>
          <a:xfrm>
            <a:off x="1070771" y="303644"/>
            <a:ext cx="8520269" cy="643894"/>
          </a:xfrm>
          <a:prstGeom prst="rect">
            <a:avLst/>
          </a:prstGeom>
          <a:noFill/>
        </p:spPr>
        <p:txBody>
          <a:bodyPr wrap="square">
            <a:spAutoFit/>
          </a:bodyPr>
          <a:lstStyle/>
          <a:p>
            <a:pPr>
              <a:lnSpc>
                <a:spcPct val="120000"/>
              </a:lnSpc>
            </a:pPr>
            <a:r>
              <a:rPr lang="pt-PT" sz="3200" b="1" dirty="0">
                <a:solidFill>
                  <a:srgbClr val="EC7A42"/>
                </a:solidFill>
                <a:latin typeface="Calibri" panose="020F0502020204030204" pitchFamily="34" charset="0"/>
                <a:ea typeface="Calibri" panose="020F0502020204030204" pitchFamily="34" charset="0"/>
                <a:cs typeface="Calibri" panose="020F0502020204030204" pitchFamily="34" charset="0"/>
              </a:rPr>
              <a:t>ODS 3 Saúde de qualidade</a:t>
            </a:r>
            <a:endParaRPr lang="en-IE" sz="3200" b="1" dirty="0">
              <a:solidFill>
                <a:srgbClr val="EC7A4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Gráfico 1" descr="Flecha: curva ligera con relleno sólido">
            <a:extLst>
              <a:ext uri="{FF2B5EF4-FFF2-40B4-BE49-F238E27FC236}">
                <a16:creationId xmlns:a16="http://schemas.microsoft.com/office/drawing/2014/main" id="{730C6EB7-3664-1A1A-C9F7-6CFFFCCE12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6080714" y="1035522"/>
            <a:ext cx="689631" cy="68963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D160C2C-54C7-D1AF-FCCF-B6149BC74DF9}"/>
              </a:ext>
            </a:extLst>
          </p:cNvPr>
          <p:cNvSpPr txBox="1"/>
          <p:nvPr/>
        </p:nvSpPr>
        <p:spPr>
          <a:xfrm>
            <a:off x="6832056" y="1282728"/>
            <a:ext cx="4564926" cy="307777"/>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5"/>
              </a:rPr>
              <a:t>https://www.pordata.pt/ods/goal/saude+de+qualidade-3</a:t>
            </a:r>
            <a:r>
              <a:rPr lang="pt-PT" dirty="0">
                <a:latin typeface="Calibri" panose="020F0502020204030204" pitchFamily="34" charset="0"/>
                <a:ea typeface="Calibri" panose="020F0502020204030204" pitchFamily="34" charset="0"/>
                <a:cs typeface="Calibri" panose="020F0502020204030204" pitchFamily="34" charset="0"/>
              </a:rPr>
              <a:t> </a:t>
            </a:r>
          </a:p>
        </p:txBody>
      </p:sp>
      <p:pic>
        <p:nvPicPr>
          <p:cNvPr id="36" name="Imagen 35">
            <a:extLst>
              <a:ext uri="{FF2B5EF4-FFF2-40B4-BE49-F238E27FC236}">
                <a16:creationId xmlns:a16="http://schemas.microsoft.com/office/drawing/2014/main" id="{E1C91BAA-05D6-78DA-351E-5BBF1023978C}"/>
              </a:ext>
            </a:extLst>
          </p:cNvPr>
          <p:cNvPicPr>
            <a:picLocks noChangeAspect="1"/>
          </p:cNvPicPr>
          <p:nvPr/>
        </p:nvPicPr>
        <p:blipFill>
          <a:blip r:embed="rId6"/>
          <a:stretch>
            <a:fillRect/>
          </a:stretch>
        </p:blipFill>
        <p:spPr>
          <a:xfrm>
            <a:off x="1787908" y="1241593"/>
            <a:ext cx="3371399" cy="3251847"/>
          </a:xfrm>
          <a:prstGeom prst="rect">
            <a:avLst/>
          </a:prstGeom>
        </p:spPr>
      </p:pic>
      <p:sp>
        <p:nvSpPr>
          <p:cNvPr id="39" name="CuadroTexto 38">
            <a:extLst>
              <a:ext uri="{FF2B5EF4-FFF2-40B4-BE49-F238E27FC236}">
                <a16:creationId xmlns:a16="http://schemas.microsoft.com/office/drawing/2014/main" id="{91C45F67-3786-B71B-60D3-2949EB070E75}"/>
              </a:ext>
            </a:extLst>
          </p:cNvPr>
          <p:cNvSpPr txBox="1"/>
          <p:nvPr/>
        </p:nvSpPr>
        <p:spPr>
          <a:xfrm>
            <a:off x="1787908" y="4633122"/>
            <a:ext cx="3371399" cy="1938992"/>
          </a:xfrm>
          <a:prstGeom prst="rect">
            <a:avLst/>
          </a:prstGeom>
          <a:noFill/>
        </p:spPr>
        <p:txBody>
          <a:bodyPr wrap="square">
            <a:spAutoFit/>
          </a:bodyPr>
          <a:lstStyle/>
          <a:p>
            <a:pPr algn="just"/>
            <a:r>
              <a:rPr lang="pt-PT" sz="2400" b="1" i="0" dirty="0">
                <a:solidFill>
                  <a:srgbClr val="4CA247"/>
                </a:solidFill>
                <a:effectLst/>
                <a:latin typeface="Calibri" panose="020F0502020204030204" pitchFamily="34" charset="0"/>
                <a:ea typeface="Calibri" panose="020F0502020204030204" pitchFamily="34" charset="0"/>
                <a:cs typeface="Calibri" panose="020F0502020204030204" pitchFamily="34" charset="0"/>
              </a:rPr>
              <a:t>Garantir o acesso à saúde de qualidade e promover o bem-estar para todos, em todas as idades</a:t>
            </a:r>
          </a:p>
        </p:txBody>
      </p:sp>
      <p:pic>
        <p:nvPicPr>
          <p:cNvPr id="40" name="Gráfico 39" descr="Flecha: curva ligera con relleno sólido">
            <a:extLst>
              <a:ext uri="{FF2B5EF4-FFF2-40B4-BE49-F238E27FC236}">
                <a16:creationId xmlns:a16="http://schemas.microsoft.com/office/drawing/2014/main" id="{C46EFCE8-A56B-883B-89D3-E10A8C94E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8184950" y="5257802"/>
            <a:ext cx="689631" cy="689631"/>
          </a:xfrm>
          <a:prstGeom prst="rect">
            <a:avLst/>
          </a:prstGeom>
          <a:effectLst>
            <a:outerShdw blurRad="50800" dist="38100" dir="5400000" algn="t" rotWithShape="0">
              <a:prstClr val="black">
                <a:alpha val="40000"/>
              </a:prstClr>
            </a:outerShdw>
          </a:effectLst>
        </p:spPr>
      </p:pic>
      <p:sp>
        <p:nvSpPr>
          <p:cNvPr id="44" name="CuadroTexto 43">
            <a:extLst>
              <a:ext uri="{FF2B5EF4-FFF2-40B4-BE49-F238E27FC236}">
                <a16:creationId xmlns:a16="http://schemas.microsoft.com/office/drawing/2014/main" id="{EB049ADD-C675-DA99-EBE8-068BDA8D9C89}"/>
              </a:ext>
            </a:extLst>
          </p:cNvPr>
          <p:cNvSpPr txBox="1"/>
          <p:nvPr/>
        </p:nvSpPr>
        <p:spPr>
          <a:xfrm>
            <a:off x="6559912" y="5852271"/>
            <a:ext cx="2376380" cy="523220"/>
          </a:xfrm>
          <a:prstGeom prst="rect">
            <a:avLst/>
          </a:prstGeom>
          <a:noFill/>
        </p:spPr>
        <p:txBody>
          <a:bodyPr wrap="square">
            <a:spAutoFit/>
          </a:bodyPr>
          <a:lstStyle/>
          <a:p>
            <a:pPr algn="r"/>
            <a:r>
              <a:rPr lang="pt-PT" dirty="0">
                <a:latin typeface="Calibri" panose="020F0502020204030204" pitchFamily="34" charset="0"/>
                <a:ea typeface="Calibri" panose="020F0502020204030204" pitchFamily="34" charset="0"/>
                <a:cs typeface="Calibri" panose="020F0502020204030204" pitchFamily="34" charset="0"/>
                <a:hlinkClick r:id="rId7"/>
              </a:rPr>
              <a:t> PNS2021-2030_FINAL-para-Edicao.pdf (dgs.pt)</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46" name="Imagen 45">
            <a:extLst>
              <a:ext uri="{FF2B5EF4-FFF2-40B4-BE49-F238E27FC236}">
                <a16:creationId xmlns:a16="http://schemas.microsoft.com/office/drawing/2014/main" id="{A56ED32D-6B27-D471-B581-43E7F93135F4}"/>
              </a:ext>
            </a:extLst>
          </p:cNvPr>
          <p:cNvPicPr>
            <a:picLocks noChangeAspect="1"/>
          </p:cNvPicPr>
          <p:nvPr/>
        </p:nvPicPr>
        <p:blipFill>
          <a:blip r:embed="rId8"/>
          <a:stretch>
            <a:fillRect/>
          </a:stretch>
        </p:blipFill>
        <p:spPr>
          <a:xfrm>
            <a:off x="8936292" y="2898717"/>
            <a:ext cx="2460690" cy="3476774"/>
          </a:xfrm>
          <a:prstGeom prst="rect">
            <a:avLst/>
          </a:prstGeom>
        </p:spPr>
      </p:pic>
      <p:sp>
        <p:nvSpPr>
          <p:cNvPr id="48" name="CuadroTexto 47">
            <a:extLst>
              <a:ext uri="{FF2B5EF4-FFF2-40B4-BE49-F238E27FC236}">
                <a16:creationId xmlns:a16="http://schemas.microsoft.com/office/drawing/2014/main" id="{EC27219F-1777-8D31-2AA9-C8B7B5E803BE}"/>
              </a:ext>
            </a:extLst>
          </p:cNvPr>
          <p:cNvSpPr txBox="1"/>
          <p:nvPr/>
        </p:nvSpPr>
        <p:spPr>
          <a:xfrm>
            <a:off x="6832056" y="1884560"/>
            <a:ext cx="4564926" cy="307777"/>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9"/>
              </a:rPr>
              <a:t>Plano Nacional de Saúde – Plano Nacional de Saúde (dgs.pt)</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3" name="Gráfico 2" descr="Flecha: curva ligera con relleno sólido">
            <a:extLst>
              <a:ext uri="{FF2B5EF4-FFF2-40B4-BE49-F238E27FC236}">
                <a16:creationId xmlns:a16="http://schemas.microsoft.com/office/drawing/2014/main" id="{34589F43-FB4B-CFF2-4916-9526DE4F34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6080715" y="1668786"/>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872517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9294</TotalTime>
  <Words>6052</Words>
  <Application>Microsoft Office PowerPoint</Application>
  <PresentationFormat>Panorámica</PresentationFormat>
  <Paragraphs>347</Paragraphs>
  <Slides>50</Slides>
  <Notes>47</Notes>
  <HiddenSlides>0</HiddenSlides>
  <MMClips>1</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50</vt:i4>
      </vt:variant>
    </vt:vector>
  </HeadingPairs>
  <TitlesOfParts>
    <vt:vector size="57" baseType="lpstr">
      <vt:lpstr>Arial</vt:lpstr>
      <vt:lpstr>Calibri</vt:lpstr>
      <vt:lpstr>Wingdings</vt:lpstr>
      <vt:lpstr>Montserrat Light</vt:lpstr>
      <vt:lpstr>Montserrat</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Clara lourenco</dc:creator>
  <cp:lastModifiedBy>Clara lourenco</cp:lastModifiedBy>
  <cp:revision>325</cp:revision>
  <cp:lastPrinted>2022-07-11T10:31:59Z</cp:lastPrinted>
  <dcterms:modified xsi:type="dcterms:W3CDTF">2023-05-17T16:04:11Z</dcterms:modified>
</cp:coreProperties>
</file>