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60"/>
  </p:notesMasterIdLst>
  <p:sldIdLst>
    <p:sldId id="256" r:id="rId2"/>
    <p:sldId id="257" r:id="rId3"/>
    <p:sldId id="4306" r:id="rId4"/>
    <p:sldId id="259" r:id="rId5"/>
    <p:sldId id="4453" r:id="rId6"/>
    <p:sldId id="4450" r:id="rId7"/>
    <p:sldId id="4451" r:id="rId8"/>
    <p:sldId id="4452" r:id="rId9"/>
    <p:sldId id="4458" r:id="rId10"/>
    <p:sldId id="4441" r:id="rId11"/>
    <p:sldId id="4404" r:id="rId12"/>
    <p:sldId id="4407" r:id="rId13"/>
    <p:sldId id="4411" r:id="rId14"/>
    <p:sldId id="4445" r:id="rId15"/>
    <p:sldId id="4447" r:id="rId16"/>
    <p:sldId id="4446" r:id="rId17"/>
    <p:sldId id="4463" r:id="rId18"/>
    <p:sldId id="4412" r:id="rId19"/>
    <p:sldId id="4413" r:id="rId20"/>
    <p:sldId id="4433" r:id="rId21"/>
    <p:sldId id="4424" r:id="rId22"/>
    <p:sldId id="4426" r:id="rId23"/>
    <p:sldId id="4436" r:id="rId24"/>
    <p:sldId id="4419" r:id="rId25"/>
    <p:sldId id="4418" r:id="rId26"/>
    <p:sldId id="4440" r:id="rId27"/>
    <p:sldId id="4431" r:id="rId28"/>
    <p:sldId id="4406" r:id="rId29"/>
    <p:sldId id="4420" r:id="rId30"/>
    <p:sldId id="4415" r:id="rId31"/>
    <p:sldId id="4421" r:id="rId32"/>
    <p:sldId id="4434" r:id="rId33"/>
    <p:sldId id="4435" r:id="rId34"/>
    <p:sldId id="4423" r:id="rId35"/>
    <p:sldId id="4425" r:id="rId36"/>
    <p:sldId id="4437" r:id="rId37"/>
    <p:sldId id="4429" r:id="rId38"/>
    <p:sldId id="4370" r:id="rId39"/>
    <p:sldId id="4359" r:id="rId40"/>
    <p:sldId id="4339" r:id="rId41"/>
    <p:sldId id="4430" r:id="rId42"/>
    <p:sldId id="4397" r:id="rId43"/>
    <p:sldId id="4459" r:id="rId44"/>
    <p:sldId id="4454" r:id="rId45"/>
    <p:sldId id="4352" r:id="rId46"/>
    <p:sldId id="4401" r:id="rId47"/>
    <p:sldId id="4403" r:id="rId48"/>
    <p:sldId id="4402" r:id="rId49"/>
    <p:sldId id="4399" r:id="rId50"/>
    <p:sldId id="4400" r:id="rId51"/>
    <p:sldId id="4442" r:id="rId52"/>
    <p:sldId id="4350" r:id="rId53"/>
    <p:sldId id="4460" r:id="rId54"/>
    <p:sldId id="4462" r:id="rId55"/>
    <p:sldId id="4461" r:id="rId56"/>
    <p:sldId id="4300" r:id="rId57"/>
    <p:sldId id="4351" r:id="rId58"/>
    <p:sldId id="4263"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EBE38"/>
    <a:srgbClr val="EB7339"/>
    <a:srgbClr val="FFCCCC"/>
    <a:srgbClr val="FFCCFF"/>
    <a:srgbClr val="99FF99"/>
    <a:srgbClr val="354F92"/>
    <a:srgbClr val="8E6C00"/>
    <a:srgbClr val="8FAB75"/>
    <a:srgbClr val="DEF2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Μεσαίο στυλ 2 - Έμφαση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Στυλ με θέμα 1 - Έμφαση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67" autoAdjust="0"/>
    <p:restoredTop sz="84966" autoAdjust="0"/>
  </p:normalViewPr>
  <p:slideViewPr>
    <p:cSldViewPr snapToGrid="0" snapToObjects="1">
      <p:cViewPr varScale="1">
        <p:scale>
          <a:sx n="63" d="100"/>
          <a:sy n="63" d="100"/>
        </p:scale>
        <p:origin x="1152"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pPr/>
              <a:t>5/17/2023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pPr/>
              <a:t>‹Nº›</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p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pPr/>
              <a:t>26</a:t>
            </a:fld>
            <a:endParaRPr lang="en-US"/>
          </a:p>
        </p:txBody>
      </p:sp>
    </p:spTree>
    <p:extLst>
      <p:ext uri="{BB962C8B-B14F-4D97-AF65-F5344CB8AC3E}">
        <p14:creationId xmlns:p14="http://schemas.microsoft.com/office/powerpoint/2010/main" val="2701699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4BE5DE82-CF29-044D-9158-06A811149881}" type="slidenum">
              <a:rPr lang="en-US" smtClean="0"/>
              <a:pPr/>
              <a:t>32</a:t>
            </a:fld>
            <a:endParaRPr lang="en-US"/>
          </a:p>
        </p:txBody>
      </p:sp>
    </p:spTree>
    <p:extLst>
      <p:ext uri="{BB962C8B-B14F-4D97-AF65-F5344CB8AC3E}">
        <p14:creationId xmlns:p14="http://schemas.microsoft.com/office/powerpoint/2010/main" val="3502618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4BE5DE82-CF29-044D-9158-06A811149881}" type="slidenum">
              <a:rPr lang="en-US" smtClean="0"/>
              <a:pPr/>
              <a:t>34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4BE5DE82-CF29-044D-9158-06A811149881}" type="slidenum">
              <a:rPr lang="en-US" smtClean="0"/>
              <a:pPr/>
              <a:t>35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4BE5DE82-CF29-044D-9158-06A811149881}" type="slidenum">
              <a:rPr lang="en-US" smtClean="0"/>
              <a:pPr/>
              <a:t>36</a:t>
            </a:fld>
            <a:endParaRPr lang="en-US"/>
          </a:p>
        </p:txBody>
      </p:sp>
    </p:spTree>
    <p:extLst>
      <p:ext uri="{BB962C8B-B14F-4D97-AF65-F5344CB8AC3E}">
        <p14:creationId xmlns:p14="http://schemas.microsoft.com/office/powerpoint/2010/main" val="1750017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316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pPr/>
              <a:t>45</a:t>
            </a:fld>
            <a:endParaRPr lang="en-US"/>
          </a:p>
        </p:txBody>
      </p:sp>
    </p:spTree>
    <p:extLst>
      <p:ext uri="{BB962C8B-B14F-4D97-AF65-F5344CB8AC3E}">
        <p14:creationId xmlns:p14="http://schemas.microsoft.com/office/powerpoint/2010/main" val="31980282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pPr/>
              <a:t>51</a:t>
            </a:fld>
            <a:endParaRPr lang="en-US"/>
          </a:p>
        </p:txBody>
      </p:sp>
    </p:spTree>
    <p:extLst>
      <p:ext uri="{BB962C8B-B14F-4D97-AF65-F5344CB8AC3E}">
        <p14:creationId xmlns:p14="http://schemas.microsoft.com/office/powerpoint/2010/main" val="898442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pPr/>
              <a:t>58</a:t>
            </a:fld>
            <a:endParaRPr lang="en-US"/>
          </a:p>
        </p:txBody>
      </p:sp>
    </p:spTree>
    <p:extLst>
      <p:ext uri="{BB962C8B-B14F-4D97-AF65-F5344CB8AC3E}">
        <p14:creationId xmlns:p14="http://schemas.microsoft.com/office/powerpoint/2010/main" val="717219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p2: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pPr/>
              <a:t>3</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4: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0" name="Google Shape;240;p4: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pPr/>
              <a:t>10</a:t>
            </a:fld>
            <a:endParaRPr lang="en-US"/>
          </a:p>
        </p:txBody>
      </p:sp>
    </p:spTree>
    <p:extLst>
      <p:ext uri="{BB962C8B-B14F-4D97-AF65-F5344CB8AC3E}">
        <p14:creationId xmlns:p14="http://schemas.microsoft.com/office/powerpoint/2010/main" val="2433458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pt-PT" dirty="0"/>
          </a:p>
        </p:txBody>
      </p:sp>
      <p:sp>
        <p:nvSpPr>
          <p:cNvPr id="4" name="Marcador de número de diapositiva 3"/>
          <p:cNvSpPr>
            <a:spLocks noGrp="1"/>
          </p:cNvSpPr>
          <p:nvPr>
            <p:ph type="sldNum" sz="quarter" idx="5"/>
          </p:nvPr>
        </p:nvSpPr>
        <p:spPr/>
        <p:txBody>
          <a:bodyPr/>
          <a:lstStyle/>
          <a:p>
            <a:fld id="{4BE5DE82-CF29-044D-9158-06A811149881}" type="slidenum">
              <a:rPr lang="en-US" smtClean="0"/>
              <a:pPr/>
              <a:t>17</a:t>
            </a:fld>
            <a:endParaRPr lang="en-US"/>
          </a:p>
        </p:txBody>
      </p:sp>
    </p:spTree>
    <p:extLst>
      <p:ext uri="{BB962C8B-B14F-4D97-AF65-F5344CB8AC3E}">
        <p14:creationId xmlns:p14="http://schemas.microsoft.com/office/powerpoint/2010/main" val="1582811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pPr/>
              <a:t>18</a:t>
            </a:fld>
            <a:endParaRPr lang="en-US"/>
          </a:p>
        </p:txBody>
      </p:sp>
    </p:spTree>
    <p:extLst>
      <p:ext uri="{BB962C8B-B14F-4D97-AF65-F5344CB8AC3E}">
        <p14:creationId xmlns:p14="http://schemas.microsoft.com/office/powerpoint/2010/main" val="2284729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pt-PT" dirty="0"/>
          </a:p>
        </p:txBody>
      </p:sp>
      <p:sp>
        <p:nvSpPr>
          <p:cNvPr id="4" name="Marcador de número de diapositiva 3"/>
          <p:cNvSpPr>
            <a:spLocks noGrp="1"/>
          </p:cNvSpPr>
          <p:nvPr>
            <p:ph type="sldNum" sz="quarter" idx="5"/>
          </p:nvPr>
        </p:nvSpPr>
        <p:spPr/>
        <p:txBody>
          <a:bodyPr/>
          <a:lstStyle/>
          <a:p>
            <a:fld id="{4BE5DE82-CF29-044D-9158-06A811149881}" type="slidenum">
              <a:rPr lang="en-US" smtClean="0"/>
              <a:pPr/>
              <a:t>19</a:t>
            </a:fld>
            <a:endParaRPr lang="en-US"/>
          </a:p>
        </p:txBody>
      </p:sp>
    </p:spTree>
    <p:extLst>
      <p:ext uri="{BB962C8B-B14F-4D97-AF65-F5344CB8AC3E}">
        <p14:creationId xmlns:p14="http://schemas.microsoft.com/office/powerpoint/2010/main" val="1383519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4BE5DE82-CF29-044D-9158-06A811149881}" type="slidenum">
              <a:rPr lang="en-US" smtClean="0"/>
              <a:pPr/>
              <a:t>25</a:t>
            </a:fld>
            <a:endParaRPr lang="en-US"/>
          </a:p>
        </p:txBody>
      </p:sp>
    </p:spTree>
    <p:extLst>
      <p:ext uri="{BB962C8B-B14F-4D97-AF65-F5344CB8AC3E}">
        <p14:creationId xmlns:p14="http://schemas.microsoft.com/office/powerpoint/2010/main" val="1792834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Climate Change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3AAFE1C-CAAB-FF42-B37C-D72BBC37E445}"/>
              </a:ext>
            </a:extLst>
          </p:cNvPr>
          <p:cNvSpPr/>
          <p:nvPr userDrawn="1"/>
        </p:nvSpPr>
        <p:spPr>
          <a:xfrm>
            <a:off x="0" y="-1"/>
            <a:ext cx="6096000" cy="6844027"/>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7">
            <a:extLst>
              <a:ext uri="{FF2B5EF4-FFF2-40B4-BE49-F238E27FC236}">
                <a16:creationId xmlns:a16="http://schemas.microsoft.com/office/drawing/2014/main" id="{3333EE0C-C40D-F34B-991A-191081D0246E}"/>
              </a:ext>
            </a:extLst>
          </p:cNvPr>
          <p:cNvSpPr>
            <a:spLocks noGrp="1"/>
          </p:cNvSpPr>
          <p:nvPr userDrawn="1">
            <p:ph type="body" sz="quarter" idx="18" hasCustomPrompt="1"/>
          </p:nvPr>
        </p:nvSpPr>
        <p:spPr>
          <a:xfrm>
            <a:off x="701135" y="2344759"/>
            <a:ext cx="4867011" cy="366657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userDrawn="1">
            <p:ph type="body" sz="quarter" idx="16" hasCustomPrompt="1"/>
          </p:nvPr>
        </p:nvSpPr>
        <p:spPr>
          <a:xfrm>
            <a:off x="701136" y="650590"/>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
        <p:nvSpPr>
          <p:cNvPr id="3" name="Picture Placeholder 2">
            <a:extLst>
              <a:ext uri="{FF2B5EF4-FFF2-40B4-BE49-F238E27FC236}">
                <a16:creationId xmlns:a16="http://schemas.microsoft.com/office/drawing/2014/main" id="{C43A9F2C-1870-B24C-AB88-FDD223351489}"/>
              </a:ext>
            </a:extLst>
          </p:cNvPr>
          <p:cNvSpPr>
            <a:spLocks noGrp="1"/>
          </p:cNvSpPr>
          <p:nvPr userDrawn="1">
            <p:ph type="pic" sz="quarter" idx="19"/>
          </p:nvPr>
        </p:nvSpPr>
        <p:spPr>
          <a:xfrm>
            <a:off x="6083676" y="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Tree>
    <p:extLst>
      <p:ext uri="{BB962C8B-B14F-4D97-AF65-F5344CB8AC3E}">
        <p14:creationId xmlns:p14="http://schemas.microsoft.com/office/powerpoint/2010/main" val="49209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01">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4FFD4AE0-9875-0C42-AEFC-4C36BB6254E8}"/>
              </a:ext>
            </a:extLst>
          </p:cNvPr>
          <p:cNvGrpSpPr/>
          <p:nvPr userDrawn="1"/>
        </p:nvGrpSpPr>
        <p:grpSpPr>
          <a:xfrm rot="16200000">
            <a:off x="1576023" y="4464262"/>
            <a:ext cx="1673859" cy="3833889"/>
            <a:chOff x="-31447" y="6044462"/>
            <a:chExt cx="1673859" cy="3833889"/>
          </a:xfrm>
        </p:grpSpPr>
        <p:sp>
          <p:nvSpPr>
            <p:cNvPr id="27" name="Freeform 26">
              <a:extLst>
                <a:ext uri="{FF2B5EF4-FFF2-40B4-BE49-F238E27FC236}">
                  <a16:creationId xmlns:a16="http://schemas.microsoft.com/office/drawing/2014/main" id="{E89C782D-AF73-3848-8851-59DCF1B59CF3}"/>
                </a:ext>
              </a:extLst>
            </p:cNvPr>
            <p:cNvSpPr/>
            <p:nvPr/>
          </p:nvSpPr>
          <p:spPr>
            <a:xfrm rot="16200000">
              <a:off x="-1108387" y="7127553"/>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DC4D5863-9369-8146-9DE2-2114BB5694AF}"/>
                </a:ext>
              </a:extLst>
            </p:cNvPr>
            <p:cNvSpPr/>
            <p:nvPr/>
          </p:nvSpPr>
          <p:spPr>
            <a:xfrm rot="16200000">
              <a:off x="-726837" y="7102937"/>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31C420FC-0637-CF49-BCC8-DDC4F6B25A07}"/>
                </a:ext>
              </a:extLst>
            </p:cNvPr>
            <p:cNvSpPr/>
            <p:nvPr/>
          </p:nvSpPr>
          <p:spPr>
            <a:xfrm rot="16200000">
              <a:off x="-714532" y="7256778"/>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30" name="Group 29">
            <a:extLst>
              <a:ext uri="{FF2B5EF4-FFF2-40B4-BE49-F238E27FC236}">
                <a16:creationId xmlns:a16="http://schemas.microsoft.com/office/drawing/2014/main" id="{81D018AA-868F-0A49-98CC-20268AEAD1C7}"/>
              </a:ext>
            </a:extLst>
          </p:cNvPr>
          <p:cNvGrpSpPr/>
          <p:nvPr userDrawn="1"/>
        </p:nvGrpSpPr>
        <p:grpSpPr>
          <a:xfrm rot="16200000">
            <a:off x="8037621" y="-1362390"/>
            <a:ext cx="1673859" cy="3833889"/>
            <a:chOff x="6420816" y="1164037"/>
            <a:chExt cx="1673859" cy="3833889"/>
          </a:xfrm>
        </p:grpSpPr>
        <p:sp>
          <p:nvSpPr>
            <p:cNvPr id="31" name="Freeform 30">
              <a:extLst>
                <a:ext uri="{FF2B5EF4-FFF2-40B4-BE49-F238E27FC236}">
                  <a16:creationId xmlns:a16="http://schemas.microsoft.com/office/drawing/2014/main" id="{76E45070-6D55-C946-B8BA-E594033F794F}"/>
                </a:ext>
              </a:extLst>
            </p:cNvPr>
            <p:cNvSpPr/>
            <p:nvPr/>
          </p:nvSpPr>
          <p:spPr>
            <a:xfrm rot="5400000">
              <a:off x="5337725" y="2247128"/>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37D9BB0C-96DD-4F48-9FBC-4FBC6D1D2F56}"/>
                </a:ext>
              </a:extLst>
            </p:cNvPr>
            <p:cNvSpPr/>
            <p:nvPr/>
          </p:nvSpPr>
          <p:spPr>
            <a:xfrm rot="5400000">
              <a:off x="5983883" y="2524051"/>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1DC649E6-03C7-8E49-93B4-01E7093A5D20}"/>
                </a:ext>
              </a:extLst>
            </p:cNvPr>
            <p:cNvSpPr/>
            <p:nvPr/>
          </p:nvSpPr>
          <p:spPr>
            <a:xfrm rot="5400000">
              <a:off x="6660811" y="3034832"/>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3025490" y="-2193521"/>
            <a:ext cx="6141020" cy="11245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35" name="Rectangle 34">
            <a:extLst>
              <a:ext uri="{FF2B5EF4-FFF2-40B4-BE49-F238E27FC236}">
                <a16:creationId xmlns:a16="http://schemas.microsoft.com/office/drawing/2014/main" id="{8034C438-32DD-6542-9ADB-4045E3ACD7B5}"/>
              </a:ext>
            </a:extLst>
          </p:cNvPr>
          <p:cNvSpPr/>
          <p:nvPr userDrawn="1"/>
        </p:nvSpPr>
        <p:spPr>
          <a:xfrm rot="16200000">
            <a:off x="4264799" y="1983809"/>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A2D9484-4E2F-6042-95E4-063FC4CEFF31}"/>
              </a:ext>
            </a:extLst>
          </p:cNvPr>
          <p:cNvSpPr/>
          <p:nvPr userDrawn="1"/>
        </p:nvSpPr>
        <p:spPr>
          <a:xfrm rot="16200000">
            <a:off x="4451876" y="-8179654"/>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E1B4A51-B625-D94F-8520-2A90A0556615}"/>
              </a:ext>
            </a:extLst>
          </p:cNvPr>
          <p:cNvSpPr/>
          <p:nvPr userDrawn="1"/>
        </p:nvSpPr>
        <p:spPr>
          <a:xfrm rot="16200000">
            <a:off x="10337385" y="4698010"/>
            <a:ext cx="3173496" cy="200055"/>
          </a:xfrm>
          <a:prstGeom prst="rect">
            <a:avLst/>
          </a:prstGeom>
        </p:spPr>
        <p:txBody>
          <a:bodyPr wrap="square">
            <a:spAutoFit/>
          </a:bodyPr>
          <a:lstStyle/>
          <a:p>
            <a:pPr algn="l"/>
            <a:r>
              <a:rPr lang="en-IE" sz="700" b="0" i="0" u="none" strike="noStrike" kern="1000" spc="270" baseline="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39" name="Picture 38">
            <a:extLst>
              <a:ext uri="{FF2B5EF4-FFF2-40B4-BE49-F238E27FC236}">
                <a16:creationId xmlns:a16="http://schemas.microsoft.com/office/drawing/2014/main" id="{D67CB7F5-4462-904B-9316-313A9AE60DAF}"/>
              </a:ext>
            </a:extLst>
          </p:cNvPr>
          <p:cNvPicPr>
            <a:picLocks noChangeAspect="1"/>
          </p:cNvPicPr>
          <p:nvPr userDrawn="1"/>
        </p:nvPicPr>
        <p:blipFill>
          <a:blip r:embed="rId2"/>
          <a:stretch>
            <a:fillRect/>
          </a:stretch>
        </p:blipFill>
        <p:spPr>
          <a:xfrm>
            <a:off x="11867884" y="6500219"/>
            <a:ext cx="127000" cy="127000"/>
          </a:xfrm>
          <a:prstGeom prst="rect">
            <a:avLst/>
          </a:prstGeom>
        </p:spPr>
      </p:pic>
      <p:sp>
        <p:nvSpPr>
          <p:cNvPr id="24" name="Rectangle 23">
            <a:extLst>
              <a:ext uri="{FF2B5EF4-FFF2-40B4-BE49-F238E27FC236}">
                <a16:creationId xmlns:a16="http://schemas.microsoft.com/office/drawing/2014/main" id="{83BE6D65-CC53-424C-8020-4AF299D0144C}"/>
              </a:ext>
            </a:extLst>
          </p:cNvPr>
          <p:cNvSpPr/>
          <p:nvPr userDrawn="1"/>
        </p:nvSpPr>
        <p:spPr>
          <a:xfrm rot="16200000">
            <a:off x="4451876" y="-8179654"/>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29EF03D-0AC6-F74D-9B2E-1C21F4688F42}"/>
              </a:ext>
            </a:extLst>
          </p:cNvPr>
          <p:cNvSpPr/>
          <p:nvPr userDrawn="1"/>
        </p:nvSpPr>
        <p:spPr>
          <a:xfrm>
            <a:off x="12175182" y="-663613"/>
            <a:ext cx="2340244" cy="794833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a16="http://schemas.microsoft.com/office/drawing/2014/main" id="{D0B40E03-4D53-DB4A-A30A-ADFB290F4B3E}"/>
              </a:ext>
            </a:extLst>
          </p:cNvPr>
          <p:cNvSpPr>
            <a:spLocks noGrp="1"/>
          </p:cNvSpPr>
          <p:nvPr>
            <p:ph type="body" sz="quarter" idx="18" hasCustomPrompt="1"/>
          </p:nvPr>
        </p:nvSpPr>
        <p:spPr>
          <a:xfrm>
            <a:off x="904856" y="2148377"/>
            <a:ext cx="10479218" cy="3844944"/>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479218" cy="803654"/>
          </a:xfrm>
          <a:prstGeom prst="rect">
            <a:avLst/>
          </a:prstGeom>
        </p:spPr>
        <p:txBody>
          <a:bodyPr>
            <a:noAutofit/>
          </a:bodyPr>
          <a:lstStyle>
            <a:lvl1pPr marL="0" indent="0" algn="l">
              <a:buNone/>
              <a:defRPr sz="3600" b="1" i="0">
                <a:solidFill>
                  <a:srgbClr val="EB7339"/>
                </a:solidFill>
                <a:latin typeface="+mn-lt"/>
              </a:defRPr>
            </a:lvl1pPr>
          </a:lstStyle>
          <a:p>
            <a:pPr lvl="0"/>
            <a:r>
              <a:rPr lang="en-US" dirty="0"/>
              <a:t>HEADING</a:t>
            </a:r>
          </a:p>
        </p:txBody>
      </p:sp>
    </p:spTree>
    <p:extLst>
      <p:ext uri="{BB962C8B-B14F-4D97-AF65-F5344CB8AC3E}">
        <p14:creationId xmlns:p14="http://schemas.microsoft.com/office/powerpoint/2010/main" val="2761524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02">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5088466" y="-5088468"/>
            <a:ext cx="2015069" cy="1219199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81D018AA-868F-0A49-98CC-20268AEAD1C7}"/>
              </a:ext>
            </a:extLst>
          </p:cNvPr>
          <p:cNvGrpSpPr/>
          <p:nvPr userDrawn="1"/>
        </p:nvGrpSpPr>
        <p:grpSpPr>
          <a:xfrm rot="16200000">
            <a:off x="8037621" y="-1362390"/>
            <a:ext cx="1673859" cy="3833889"/>
            <a:chOff x="6420816" y="1164037"/>
            <a:chExt cx="1673859" cy="3833889"/>
          </a:xfrm>
        </p:grpSpPr>
        <p:sp>
          <p:nvSpPr>
            <p:cNvPr id="31" name="Freeform 30">
              <a:extLst>
                <a:ext uri="{FF2B5EF4-FFF2-40B4-BE49-F238E27FC236}">
                  <a16:creationId xmlns:a16="http://schemas.microsoft.com/office/drawing/2014/main" id="{76E45070-6D55-C946-B8BA-E594033F794F}"/>
                </a:ext>
              </a:extLst>
            </p:cNvPr>
            <p:cNvSpPr/>
            <p:nvPr/>
          </p:nvSpPr>
          <p:spPr>
            <a:xfrm rot="5400000">
              <a:off x="5337725" y="2247128"/>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37D9BB0C-96DD-4F48-9FBC-4FBC6D1D2F56}"/>
                </a:ext>
              </a:extLst>
            </p:cNvPr>
            <p:cNvSpPr/>
            <p:nvPr/>
          </p:nvSpPr>
          <p:spPr>
            <a:xfrm rot="5400000">
              <a:off x="5983883" y="2524051"/>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1DC649E6-03C7-8E49-93B4-01E7093A5D20}"/>
                </a:ext>
              </a:extLst>
            </p:cNvPr>
            <p:cNvSpPr/>
            <p:nvPr/>
          </p:nvSpPr>
          <p:spPr>
            <a:xfrm rot="5400000">
              <a:off x="6660811" y="3034832"/>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7" name="Rectangle 36">
            <a:extLst>
              <a:ext uri="{FF2B5EF4-FFF2-40B4-BE49-F238E27FC236}">
                <a16:creationId xmlns:a16="http://schemas.microsoft.com/office/drawing/2014/main" id="{0A2D9484-4E2F-6042-95E4-063FC4CEFF31}"/>
              </a:ext>
            </a:extLst>
          </p:cNvPr>
          <p:cNvSpPr/>
          <p:nvPr userDrawn="1"/>
        </p:nvSpPr>
        <p:spPr>
          <a:xfrm rot="16200000">
            <a:off x="4451876" y="-8179654"/>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3BE6D65-CC53-424C-8020-4AF299D0144C}"/>
              </a:ext>
            </a:extLst>
          </p:cNvPr>
          <p:cNvSpPr/>
          <p:nvPr userDrawn="1"/>
        </p:nvSpPr>
        <p:spPr>
          <a:xfrm rot="16200000">
            <a:off x="4451876" y="-8179654"/>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29EF03D-0AC6-F74D-9B2E-1C21F4688F42}"/>
              </a:ext>
            </a:extLst>
          </p:cNvPr>
          <p:cNvSpPr/>
          <p:nvPr userDrawn="1"/>
        </p:nvSpPr>
        <p:spPr>
          <a:xfrm>
            <a:off x="12175182" y="-663613"/>
            <a:ext cx="2340244" cy="794833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a16="http://schemas.microsoft.com/office/drawing/2014/main" id="{D0B40E03-4D53-DB4A-A30A-ADFB290F4B3E}"/>
              </a:ext>
            </a:extLst>
          </p:cNvPr>
          <p:cNvSpPr>
            <a:spLocks noGrp="1"/>
          </p:cNvSpPr>
          <p:nvPr>
            <p:ph type="body" sz="quarter" idx="18" hasCustomPrompt="1"/>
          </p:nvPr>
        </p:nvSpPr>
        <p:spPr>
          <a:xfrm>
            <a:off x="904856" y="2457445"/>
            <a:ext cx="10479218" cy="3535875"/>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479218" cy="803654"/>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3244810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03">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4FFD4AE0-9875-0C42-AEFC-4C36BB6254E8}"/>
              </a:ext>
            </a:extLst>
          </p:cNvPr>
          <p:cNvGrpSpPr/>
          <p:nvPr userDrawn="1"/>
        </p:nvGrpSpPr>
        <p:grpSpPr>
          <a:xfrm rot="16200000">
            <a:off x="1627877" y="4112735"/>
            <a:ext cx="1673859" cy="3833889"/>
            <a:chOff x="-31447" y="6044462"/>
            <a:chExt cx="1673859" cy="3833889"/>
          </a:xfrm>
        </p:grpSpPr>
        <p:sp>
          <p:nvSpPr>
            <p:cNvPr id="27" name="Freeform 26">
              <a:extLst>
                <a:ext uri="{FF2B5EF4-FFF2-40B4-BE49-F238E27FC236}">
                  <a16:creationId xmlns:a16="http://schemas.microsoft.com/office/drawing/2014/main" id="{E89C782D-AF73-3848-8851-59DCF1B59CF3}"/>
                </a:ext>
              </a:extLst>
            </p:cNvPr>
            <p:cNvSpPr/>
            <p:nvPr/>
          </p:nvSpPr>
          <p:spPr>
            <a:xfrm rot="16200000">
              <a:off x="-1108387" y="7127553"/>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DC4D5863-9369-8146-9DE2-2114BB5694AF}"/>
                </a:ext>
              </a:extLst>
            </p:cNvPr>
            <p:cNvSpPr/>
            <p:nvPr/>
          </p:nvSpPr>
          <p:spPr>
            <a:xfrm rot="16200000">
              <a:off x="-726837" y="7102937"/>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31C420FC-0637-CF49-BCC8-DDC4F6B25A07}"/>
                </a:ext>
              </a:extLst>
            </p:cNvPr>
            <p:cNvSpPr/>
            <p:nvPr/>
          </p:nvSpPr>
          <p:spPr>
            <a:xfrm rot="16200000">
              <a:off x="-714532" y="7256778"/>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30" name="Group 29">
            <a:extLst>
              <a:ext uri="{FF2B5EF4-FFF2-40B4-BE49-F238E27FC236}">
                <a16:creationId xmlns:a16="http://schemas.microsoft.com/office/drawing/2014/main" id="{81D018AA-868F-0A49-98CC-20268AEAD1C7}"/>
              </a:ext>
            </a:extLst>
          </p:cNvPr>
          <p:cNvGrpSpPr/>
          <p:nvPr userDrawn="1"/>
        </p:nvGrpSpPr>
        <p:grpSpPr>
          <a:xfrm rot="16200000">
            <a:off x="8037621" y="-1362390"/>
            <a:ext cx="1673859" cy="3833889"/>
            <a:chOff x="6420816" y="1164037"/>
            <a:chExt cx="1673859" cy="3833889"/>
          </a:xfrm>
        </p:grpSpPr>
        <p:sp>
          <p:nvSpPr>
            <p:cNvPr id="31" name="Freeform 30">
              <a:extLst>
                <a:ext uri="{FF2B5EF4-FFF2-40B4-BE49-F238E27FC236}">
                  <a16:creationId xmlns:a16="http://schemas.microsoft.com/office/drawing/2014/main" id="{76E45070-6D55-C946-B8BA-E594033F794F}"/>
                </a:ext>
              </a:extLst>
            </p:cNvPr>
            <p:cNvSpPr/>
            <p:nvPr/>
          </p:nvSpPr>
          <p:spPr>
            <a:xfrm rot="5400000">
              <a:off x="5337725" y="2247128"/>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37D9BB0C-96DD-4F48-9FBC-4FBC6D1D2F56}"/>
                </a:ext>
              </a:extLst>
            </p:cNvPr>
            <p:cNvSpPr/>
            <p:nvPr/>
          </p:nvSpPr>
          <p:spPr>
            <a:xfrm rot="5400000">
              <a:off x="5983883" y="2524051"/>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1DC649E6-03C7-8E49-93B4-01E7093A5D20}"/>
                </a:ext>
              </a:extLst>
            </p:cNvPr>
            <p:cNvSpPr/>
            <p:nvPr/>
          </p:nvSpPr>
          <p:spPr>
            <a:xfrm rot="5400000">
              <a:off x="6660811" y="3034832"/>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5032418" y="-186594"/>
            <a:ext cx="6141020" cy="7231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37" name="Rectangle 36">
            <a:extLst>
              <a:ext uri="{FF2B5EF4-FFF2-40B4-BE49-F238E27FC236}">
                <a16:creationId xmlns:a16="http://schemas.microsoft.com/office/drawing/2014/main" id="{0A2D9484-4E2F-6042-95E4-063FC4CEFF31}"/>
              </a:ext>
            </a:extLst>
          </p:cNvPr>
          <p:cNvSpPr/>
          <p:nvPr userDrawn="1"/>
        </p:nvSpPr>
        <p:spPr>
          <a:xfrm rot="16200000">
            <a:off x="4451876" y="-8179654"/>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E1B4A51-B625-D94F-8520-2A90A0556615}"/>
              </a:ext>
            </a:extLst>
          </p:cNvPr>
          <p:cNvSpPr/>
          <p:nvPr userDrawn="1"/>
        </p:nvSpPr>
        <p:spPr>
          <a:xfrm rot="16200000">
            <a:off x="10337385" y="4698010"/>
            <a:ext cx="3173496" cy="200055"/>
          </a:xfrm>
          <a:prstGeom prst="rect">
            <a:avLst/>
          </a:prstGeom>
        </p:spPr>
        <p:txBody>
          <a:bodyPr wrap="square">
            <a:spAutoFit/>
          </a:bodyPr>
          <a:lstStyle/>
          <a:p>
            <a:pPr algn="l"/>
            <a:r>
              <a:rPr lang="en-IE" sz="700" b="0" i="0" u="none" strike="noStrike" kern="1000" spc="270" baseline="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39" name="Picture 38">
            <a:extLst>
              <a:ext uri="{FF2B5EF4-FFF2-40B4-BE49-F238E27FC236}">
                <a16:creationId xmlns:a16="http://schemas.microsoft.com/office/drawing/2014/main" id="{D67CB7F5-4462-904B-9316-313A9AE60DAF}"/>
              </a:ext>
            </a:extLst>
          </p:cNvPr>
          <p:cNvPicPr>
            <a:picLocks noChangeAspect="1"/>
          </p:cNvPicPr>
          <p:nvPr userDrawn="1"/>
        </p:nvPicPr>
        <p:blipFill>
          <a:blip r:embed="rId2"/>
          <a:stretch>
            <a:fillRect/>
          </a:stretch>
        </p:blipFill>
        <p:spPr>
          <a:xfrm>
            <a:off x="11867884" y="6500219"/>
            <a:ext cx="127000" cy="127000"/>
          </a:xfrm>
          <a:prstGeom prst="rect">
            <a:avLst/>
          </a:prstGeom>
        </p:spPr>
      </p:pic>
      <p:sp>
        <p:nvSpPr>
          <p:cNvPr id="16" name="Text Placeholder 17">
            <a:extLst>
              <a:ext uri="{FF2B5EF4-FFF2-40B4-BE49-F238E27FC236}">
                <a16:creationId xmlns:a16="http://schemas.microsoft.com/office/drawing/2014/main" id="{D0B40E03-4D53-DB4A-A30A-ADFB290F4B3E}"/>
              </a:ext>
            </a:extLst>
          </p:cNvPr>
          <p:cNvSpPr>
            <a:spLocks noGrp="1"/>
          </p:cNvSpPr>
          <p:nvPr>
            <p:ph type="body" sz="quarter" idx="18" hasCustomPrompt="1"/>
          </p:nvPr>
        </p:nvSpPr>
        <p:spPr>
          <a:xfrm>
            <a:off x="4825906" y="826894"/>
            <a:ext cx="6558167" cy="5166427"/>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600999" y="835090"/>
            <a:ext cx="3125818" cy="1774519"/>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48060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6A8053-B208-E74B-BC0F-4142FA0CD2B7}"/>
              </a:ext>
            </a:extLst>
          </p:cNvPr>
          <p:cNvSpPr/>
          <p:nvPr userDrawn="1"/>
        </p:nvSpPr>
        <p:spPr>
          <a:xfrm>
            <a:off x="6982690" y="527858"/>
            <a:ext cx="4721156" cy="5802284"/>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47" name="Text Placeholder 23">
            <a:extLst>
              <a:ext uri="{FF2B5EF4-FFF2-40B4-BE49-F238E27FC236}">
                <a16:creationId xmlns:a16="http://schemas.microsoft.com/office/drawing/2014/main" id="{AE77B303-149B-3242-B9F9-CA4AA9DCA5E4}"/>
              </a:ext>
            </a:extLst>
          </p:cNvPr>
          <p:cNvSpPr>
            <a:spLocks noGrp="1"/>
          </p:cNvSpPr>
          <p:nvPr userDrawn="1">
            <p:ph type="body" sz="quarter" idx="17" hasCustomPrompt="1"/>
          </p:nvPr>
        </p:nvSpPr>
        <p:spPr>
          <a:xfrm>
            <a:off x="7630824" y="990923"/>
            <a:ext cx="2066906" cy="582221"/>
          </a:xfrm>
          <a:prstGeom prst="rect">
            <a:avLst/>
          </a:prstGeom>
        </p:spPr>
        <p:txBody>
          <a:bodyPr>
            <a:noAutofit/>
          </a:bodyPr>
          <a:lstStyle>
            <a:lvl1pPr marL="0" indent="0" algn="l">
              <a:buNone/>
              <a:defRPr sz="9600" b="1" i="0">
                <a:solidFill>
                  <a:schemeClr val="bg1"/>
                </a:solidFill>
                <a:latin typeface="+mn-lt"/>
              </a:defRPr>
            </a:lvl1pPr>
          </a:lstStyle>
          <a:p>
            <a:pPr lvl="0"/>
            <a:r>
              <a:rPr lang="en-US" dirty="0"/>
              <a:t>01</a:t>
            </a:r>
          </a:p>
        </p:txBody>
      </p:sp>
      <p:sp>
        <p:nvSpPr>
          <p:cNvPr id="11" name="Picture Placeholder 3">
            <a:extLst>
              <a:ext uri="{FF2B5EF4-FFF2-40B4-BE49-F238E27FC236}">
                <a16:creationId xmlns:a16="http://schemas.microsoft.com/office/drawing/2014/main" id="{D2C6DE8A-E952-944B-9B9D-C0257D5D8CB9}"/>
              </a:ext>
            </a:extLst>
          </p:cNvPr>
          <p:cNvSpPr>
            <a:spLocks noGrp="1"/>
          </p:cNvSpPr>
          <p:nvPr>
            <p:ph type="pic" sz="quarter" idx="10"/>
          </p:nvPr>
        </p:nvSpPr>
        <p:spPr>
          <a:xfrm>
            <a:off x="238772" y="2626822"/>
            <a:ext cx="7708195" cy="339682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p14="http://schemas.microsoft.com/office/powerpoint/2010/main" val="220412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aptop Slide">
    <p:spTree>
      <p:nvGrpSpPr>
        <p:cNvPr id="1" name=""/>
        <p:cNvGrpSpPr/>
        <p:nvPr/>
      </p:nvGrpSpPr>
      <p:grpSpPr>
        <a:xfrm>
          <a:off x="0" y="0"/>
          <a:ext cx="0" cy="0"/>
          <a:chOff x="0" y="0"/>
          <a:chExt cx="0" cy="0"/>
        </a:xfrm>
      </p:grpSpPr>
      <p:sp>
        <p:nvSpPr>
          <p:cNvPr id="21" name="Text Placeholder 17">
            <a:extLst>
              <a:ext uri="{FF2B5EF4-FFF2-40B4-BE49-F238E27FC236}">
                <a16:creationId xmlns:a16="http://schemas.microsoft.com/office/drawing/2014/main" id="{3E670370-A9D4-D040-8780-6BEACAD1BE8A}"/>
              </a:ext>
            </a:extLst>
          </p:cNvPr>
          <p:cNvSpPr>
            <a:spLocks noGrp="1"/>
          </p:cNvSpPr>
          <p:nvPr>
            <p:ph type="body" sz="quarter" idx="18" hasCustomPrompt="1"/>
          </p:nvPr>
        </p:nvSpPr>
        <p:spPr>
          <a:xfrm>
            <a:off x="6578871" y="2022924"/>
            <a:ext cx="4990998" cy="3913188"/>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23">
            <a:extLst>
              <a:ext uri="{FF2B5EF4-FFF2-40B4-BE49-F238E27FC236}">
                <a16:creationId xmlns:a16="http://schemas.microsoft.com/office/drawing/2014/main" id="{5380F4A5-BE24-5E4F-BBB9-1E4A144A55E0}"/>
              </a:ext>
            </a:extLst>
          </p:cNvPr>
          <p:cNvSpPr>
            <a:spLocks noGrp="1"/>
          </p:cNvSpPr>
          <p:nvPr>
            <p:ph type="body" sz="quarter" idx="16" hasCustomPrompt="1"/>
          </p:nvPr>
        </p:nvSpPr>
        <p:spPr>
          <a:xfrm>
            <a:off x="6578872" y="593866"/>
            <a:ext cx="4990998" cy="992652"/>
          </a:xfrm>
          <a:prstGeom prst="rect">
            <a:avLst/>
          </a:prstGeom>
        </p:spPr>
        <p:txBody>
          <a:bodyPr>
            <a:noAutofit/>
          </a:bodyPr>
          <a:lstStyle>
            <a:lvl1pPr marL="0" indent="0" algn="l">
              <a:buNone/>
              <a:defRPr sz="3600" b="1" i="0">
                <a:solidFill>
                  <a:srgbClr val="EB7339"/>
                </a:solidFill>
                <a:latin typeface="+mn-lt"/>
              </a:defRPr>
            </a:lvl1pPr>
          </a:lstStyle>
          <a:p>
            <a:pPr lvl="0"/>
            <a:r>
              <a:rPr lang="en-US" dirty="0"/>
              <a:t>HEADING</a:t>
            </a:r>
          </a:p>
        </p:txBody>
      </p:sp>
      <p:sp>
        <p:nvSpPr>
          <p:cNvPr id="26" name="Rectangle 25">
            <a:extLst>
              <a:ext uri="{FF2B5EF4-FFF2-40B4-BE49-F238E27FC236}">
                <a16:creationId xmlns:a16="http://schemas.microsoft.com/office/drawing/2014/main" id="{62984C29-67DD-DD45-969D-9EB0BBF9D138}"/>
              </a:ext>
            </a:extLst>
          </p:cNvPr>
          <p:cNvSpPr/>
          <p:nvPr userDrawn="1"/>
        </p:nvSpPr>
        <p:spPr>
          <a:xfrm flipV="1">
            <a:off x="0" y="0"/>
            <a:ext cx="601405" cy="6858002"/>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aphic 2">
            <a:extLst>
              <a:ext uri="{FF2B5EF4-FFF2-40B4-BE49-F238E27FC236}">
                <a16:creationId xmlns:a16="http://schemas.microsoft.com/office/drawing/2014/main" id="{8AE995BD-2D51-C847-B3F1-075259279028}"/>
              </a:ext>
            </a:extLst>
          </p:cNvPr>
          <p:cNvGrpSpPr/>
          <p:nvPr userDrawn="1"/>
        </p:nvGrpSpPr>
        <p:grpSpPr>
          <a:xfrm rot="16200000">
            <a:off x="-1080012" y="1310793"/>
            <a:ext cx="3833889" cy="1673865"/>
            <a:chOff x="3357879" y="5072538"/>
            <a:chExt cx="593407" cy="259080"/>
          </a:xfrm>
          <a:solidFill>
            <a:srgbClr val="EB7339"/>
          </a:solidFill>
        </p:grpSpPr>
        <p:sp>
          <p:nvSpPr>
            <p:cNvPr id="28" name="Freeform 27">
              <a:extLst>
                <a:ext uri="{FF2B5EF4-FFF2-40B4-BE49-F238E27FC236}">
                  <a16:creationId xmlns:a16="http://schemas.microsoft.com/office/drawing/2014/main" id="{3F3E3BC9-9DA8-914E-81F5-FC6D3DC4AA45}"/>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6FE801F9-A880-B140-9BA8-FA84587494AE}"/>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98901287-5A76-1B44-976B-2BAC33A324AE}"/>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1" name="Rectangle 30">
            <a:extLst>
              <a:ext uri="{FF2B5EF4-FFF2-40B4-BE49-F238E27FC236}">
                <a16:creationId xmlns:a16="http://schemas.microsoft.com/office/drawing/2014/main" id="{687B6E4B-E328-C341-A008-3218EA9B9D9F}"/>
              </a:ext>
            </a:extLst>
          </p:cNvPr>
          <p:cNvSpPr/>
          <p:nvPr userDrawn="1"/>
        </p:nvSpPr>
        <p:spPr>
          <a:xfrm rot="16200000">
            <a:off x="-1247060" y="4698010"/>
            <a:ext cx="3173496" cy="200055"/>
          </a:xfrm>
          <a:prstGeom prst="rect">
            <a:avLst/>
          </a:prstGeom>
        </p:spPr>
        <p:txBody>
          <a:bodyPr wrap="square">
            <a:spAutoFit/>
          </a:bodyPr>
          <a:lstStyle/>
          <a:p>
            <a:pPr algn="l"/>
            <a:r>
              <a:rPr lang="en-IE" sz="700" b="0" i="0" u="none" strike="noStrike" kern="1000" spc="270" baseline="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32" name="Picture 31">
            <a:extLst>
              <a:ext uri="{FF2B5EF4-FFF2-40B4-BE49-F238E27FC236}">
                <a16:creationId xmlns:a16="http://schemas.microsoft.com/office/drawing/2014/main" id="{A1A009B6-788D-F14C-A17B-D5B50D72340A}"/>
              </a:ext>
            </a:extLst>
          </p:cNvPr>
          <p:cNvPicPr>
            <a:picLocks noChangeAspect="1"/>
          </p:cNvPicPr>
          <p:nvPr userDrawn="1"/>
        </p:nvPicPr>
        <p:blipFill>
          <a:blip r:embed="rId2"/>
          <a:stretch>
            <a:fillRect/>
          </a:stretch>
        </p:blipFill>
        <p:spPr>
          <a:xfrm>
            <a:off x="283439" y="6500219"/>
            <a:ext cx="127000" cy="127000"/>
          </a:xfrm>
          <a:prstGeom prst="rect">
            <a:avLst/>
          </a:prstGeom>
        </p:spPr>
      </p:pic>
      <p:pic>
        <p:nvPicPr>
          <p:cNvPr id="33" name="Picture 32">
            <a:extLst>
              <a:ext uri="{FF2B5EF4-FFF2-40B4-BE49-F238E27FC236}">
                <a16:creationId xmlns:a16="http://schemas.microsoft.com/office/drawing/2014/main" id="{ABF8D6F4-3016-8645-8F98-165F5336ABBF}"/>
              </a:ext>
            </a:extLst>
          </p:cNvPr>
          <p:cNvPicPr>
            <a:picLocks noChangeAspect="1"/>
          </p:cNvPicPr>
          <p:nvPr userDrawn="1"/>
        </p:nvPicPr>
        <p:blipFill rotWithShape="1">
          <a:blip r:embed="rId3"/>
          <a:srcRect l="-18315" t="15976" r="29196" b="11083"/>
          <a:stretch/>
        </p:blipFill>
        <p:spPr>
          <a:xfrm flipH="1">
            <a:off x="608794" y="1890384"/>
            <a:ext cx="8439100" cy="5375657"/>
          </a:xfrm>
          <a:prstGeom prst="rect">
            <a:avLst/>
          </a:prstGeom>
        </p:spPr>
      </p:pic>
      <p:sp>
        <p:nvSpPr>
          <p:cNvPr id="34" name="Picture Placeholder 17">
            <a:extLst>
              <a:ext uri="{FF2B5EF4-FFF2-40B4-BE49-F238E27FC236}">
                <a16:creationId xmlns:a16="http://schemas.microsoft.com/office/drawing/2014/main" id="{90E9DF56-261E-6140-A484-1D99EF871998}"/>
              </a:ext>
            </a:extLst>
          </p:cNvPr>
          <p:cNvSpPr>
            <a:spLocks noGrp="1"/>
          </p:cNvSpPr>
          <p:nvPr>
            <p:ph type="pic" sz="quarter" idx="10"/>
          </p:nvPr>
        </p:nvSpPr>
        <p:spPr>
          <a:xfrm>
            <a:off x="635271" y="2095585"/>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956642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15" name="Text Placeholder 17">
            <a:extLst>
              <a:ext uri="{FF2B5EF4-FFF2-40B4-BE49-F238E27FC236}">
                <a16:creationId xmlns:a16="http://schemas.microsoft.com/office/drawing/2014/main" id="{DF1DAC0D-1907-5640-B229-4E2606C0663E}"/>
              </a:ext>
            </a:extLst>
          </p:cNvPr>
          <p:cNvSpPr>
            <a:spLocks noGrp="1"/>
          </p:cNvSpPr>
          <p:nvPr>
            <p:ph type="body" sz="quarter" idx="18" hasCustomPrompt="1"/>
          </p:nvPr>
        </p:nvSpPr>
        <p:spPr>
          <a:xfrm>
            <a:off x="607554" y="2016633"/>
            <a:ext cx="5881764" cy="3913188"/>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DA633199-CEB9-C642-96B5-B07AD16E5C73}"/>
              </a:ext>
            </a:extLst>
          </p:cNvPr>
          <p:cNvSpPr>
            <a:spLocks noGrp="1"/>
          </p:cNvSpPr>
          <p:nvPr>
            <p:ph type="body" sz="quarter" idx="16" hasCustomPrompt="1"/>
          </p:nvPr>
        </p:nvSpPr>
        <p:spPr>
          <a:xfrm>
            <a:off x="607555" y="587575"/>
            <a:ext cx="5881764" cy="992652"/>
          </a:xfrm>
          <a:prstGeom prst="rect">
            <a:avLst/>
          </a:prstGeom>
        </p:spPr>
        <p:txBody>
          <a:bodyPr>
            <a:noAutofit/>
          </a:bodyPr>
          <a:lstStyle>
            <a:lvl1pPr marL="0" indent="0" algn="l">
              <a:buNone/>
              <a:defRPr sz="3600" b="1" i="0">
                <a:solidFill>
                  <a:srgbClr val="EB7339"/>
                </a:solidFill>
                <a:latin typeface="+mn-lt"/>
              </a:defRPr>
            </a:lvl1pPr>
          </a:lstStyle>
          <a:p>
            <a:pPr lvl="0"/>
            <a:r>
              <a:rPr lang="en-US" dirty="0"/>
              <a:t>HEADING</a:t>
            </a:r>
          </a:p>
        </p:txBody>
      </p:sp>
      <p:sp>
        <p:nvSpPr>
          <p:cNvPr id="19" name="Rectangle 18">
            <a:extLst>
              <a:ext uri="{FF2B5EF4-FFF2-40B4-BE49-F238E27FC236}">
                <a16:creationId xmlns:a16="http://schemas.microsoft.com/office/drawing/2014/main" id="{7CB33894-6B85-A64A-8194-AD204557A483}"/>
              </a:ext>
            </a:extLst>
          </p:cNvPr>
          <p:cNvSpPr/>
          <p:nvPr userDrawn="1"/>
        </p:nvSpPr>
        <p:spPr>
          <a:xfrm flipV="1">
            <a:off x="11584445" y="0"/>
            <a:ext cx="601405" cy="6858002"/>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aphic 2">
            <a:extLst>
              <a:ext uri="{FF2B5EF4-FFF2-40B4-BE49-F238E27FC236}">
                <a16:creationId xmlns:a16="http://schemas.microsoft.com/office/drawing/2014/main" id="{CC8770F4-A818-D84D-B5A4-A82372BF67BF}"/>
              </a:ext>
            </a:extLst>
          </p:cNvPr>
          <p:cNvGrpSpPr/>
          <p:nvPr userDrawn="1"/>
        </p:nvGrpSpPr>
        <p:grpSpPr>
          <a:xfrm rot="5400000">
            <a:off x="9431973" y="1179700"/>
            <a:ext cx="3833889" cy="1673865"/>
            <a:chOff x="3357879" y="5072538"/>
            <a:chExt cx="593407" cy="259080"/>
          </a:xfrm>
          <a:solidFill>
            <a:srgbClr val="EB7339"/>
          </a:solidFill>
        </p:grpSpPr>
        <p:sp>
          <p:nvSpPr>
            <p:cNvPr id="22" name="Freeform 21">
              <a:extLst>
                <a:ext uri="{FF2B5EF4-FFF2-40B4-BE49-F238E27FC236}">
                  <a16:creationId xmlns:a16="http://schemas.microsoft.com/office/drawing/2014/main" id="{C6E6B32D-A337-DD4C-9B54-FAF060AD633F}"/>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F61359F3-399C-9D40-BEBC-FDB53A3476B4}"/>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9B093446-40B3-7641-8615-1BDD38892093}"/>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6" name="Rectangle 25">
            <a:extLst>
              <a:ext uri="{FF2B5EF4-FFF2-40B4-BE49-F238E27FC236}">
                <a16:creationId xmlns:a16="http://schemas.microsoft.com/office/drawing/2014/main" id="{5F05282E-025F-F446-932F-86981B219F63}"/>
              </a:ext>
            </a:extLst>
          </p:cNvPr>
          <p:cNvSpPr/>
          <p:nvPr userDrawn="1"/>
        </p:nvSpPr>
        <p:spPr>
          <a:xfrm rot="16200000">
            <a:off x="10337385" y="4698010"/>
            <a:ext cx="3173496" cy="200055"/>
          </a:xfrm>
          <a:prstGeom prst="rect">
            <a:avLst/>
          </a:prstGeom>
        </p:spPr>
        <p:txBody>
          <a:bodyPr wrap="square">
            <a:spAutoFit/>
          </a:bodyPr>
          <a:lstStyle/>
          <a:p>
            <a:pPr algn="l"/>
            <a:r>
              <a:rPr lang="en-IE" sz="700" b="0" i="0" u="none" strike="noStrike" kern="1000" spc="270" baseline="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27" name="Picture 26">
            <a:extLst>
              <a:ext uri="{FF2B5EF4-FFF2-40B4-BE49-F238E27FC236}">
                <a16:creationId xmlns:a16="http://schemas.microsoft.com/office/drawing/2014/main" id="{4C350C81-7962-7341-8F97-5662266A881B}"/>
              </a:ext>
            </a:extLst>
          </p:cNvPr>
          <p:cNvPicPr>
            <a:picLocks noChangeAspect="1"/>
          </p:cNvPicPr>
          <p:nvPr userDrawn="1"/>
        </p:nvPicPr>
        <p:blipFill>
          <a:blip r:embed="rId2"/>
          <a:stretch>
            <a:fillRect/>
          </a:stretch>
        </p:blipFill>
        <p:spPr>
          <a:xfrm>
            <a:off x="11867884" y="6500219"/>
            <a:ext cx="127000" cy="127000"/>
          </a:xfrm>
          <a:prstGeom prst="rect">
            <a:avLst/>
          </a:prstGeom>
        </p:spPr>
      </p:pic>
      <p:pic>
        <p:nvPicPr>
          <p:cNvPr id="28" name="Picture 27" descr="iPhone6_mockup_front_white.png">
            <a:extLst>
              <a:ext uri="{FF2B5EF4-FFF2-40B4-BE49-F238E27FC236}">
                <a16:creationId xmlns:a16="http://schemas.microsoft.com/office/drawing/2014/main" id="{2E93F037-6935-B341-918A-EA89925087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20581" y="354148"/>
            <a:ext cx="4094254" cy="6404164"/>
          </a:xfrm>
          <a:prstGeom prst="rect">
            <a:avLst/>
          </a:prstGeom>
        </p:spPr>
      </p:pic>
      <p:sp>
        <p:nvSpPr>
          <p:cNvPr id="29" name="Picture Placeholder 17">
            <a:extLst>
              <a:ext uri="{FF2B5EF4-FFF2-40B4-BE49-F238E27FC236}">
                <a16:creationId xmlns:a16="http://schemas.microsoft.com/office/drawing/2014/main" id="{004A5DED-3F17-794E-9C41-7AB99A6F7EC3}"/>
              </a:ext>
            </a:extLst>
          </p:cNvPr>
          <p:cNvSpPr>
            <a:spLocks noGrp="1"/>
          </p:cNvSpPr>
          <p:nvPr>
            <p:ph type="pic" sz="quarter" idx="10"/>
          </p:nvPr>
        </p:nvSpPr>
        <p:spPr>
          <a:xfrm>
            <a:off x="7735037" y="137392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4108775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8E93966-46F3-394F-88D7-D58DF0274DE3}"/>
              </a:ext>
            </a:extLst>
          </p:cNvPr>
          <p:cNvSpPr/>
          <p:nvPr userDrawn="1"/>
        </p:nvSpPr>
        <p:spPr>
          <a:xfrm rot="16200000">
            <a:off x="2667000" y="-2667000"/>
            <a:ext cx="6858001" cy="1219199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1521E2A3-1467-7D4A-B512-BB50457663AE}"/>
              </a:ext>
            </a:extLst>
          </p:cNvPr>
          <p:cNvGrpSpPr/>
          <p:nvPr userDrawn="1"/>
        </p:nvGrpSpPr>
        <p:grpSpPr>
          <a:xfrm rot="16200000">
            <a:off x="1468988" y="4484554"/>
            <a:ext cx="1673859" cy="3833889"/>
            <a:chOff x="-31447" y="6044462"/>
            <a:chExt cx="1673859" cy="3833889"/>
          </a:xfrm>
        </p:grpSpPr>
        <p:sp>
          <p:nvSpPr>
            <p:cNvPr id="22" name="Freeform 21">
              <a:extLst>
                <a:ext uri="{FF2B5EF4-FFF2-40B4-BE49-F238E27FC236}">
                  <a16:creationId xmlns:a16="http://schemas.microsoft.com/office/drawing/2014/main" id="{A1E9198D-315E-2F4D-9B06-2275A9316167}"/>
                </a:ext>
              </a:extLst>
            </p:cNvPr>
            <p:cNvSpPr/>
            <p:nvPr/>
          </p:nvSpPr>
          <p:spPr>
            <a:xfrm rot="16200000">
              <a:off x="-1108387" y="7127553"/>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8157F205-341E-8A49-B701-8A0711BC7D22}"/>
                </a:ext>
              </a:extLst>
            </p:cNvPr>
            <p:cNvSpPr/>
            <p:nvPr/>
          </p:nvSpPr>
          <p:spPr>
            <a:xfrm rot="16200000">
              <a:off x="-726837" y="7102937"/>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9724E577-0089-204F-B868-DF57D98A531B}"/>
                </a:ext>
              </a:extLst>
            </p:cNvPr>
            <p:cNvSpPr/>
            <p:nvPr/>
          </p:nvSpPr>
          <p:spPr>
            <a:xfrm rot="16200000">
              <a:off x="-714532" y="7256778"/>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9" name="Rectangle 28">
            <a:extLst>
              <a:ext uri="{FF2B5EF4-FFF2-40B4-BE49-F238E27FC236}">
                <a16:creationId xmlns:a16="http://schemas.microsoft.com/office/drawing/2014/main" id="{4EAF78DF-955E-B046-9886-B61B5611DEB6}"/>
              </a:ext>
            </a:extLst>
          </p:cNvPr>
          <p:cNvSpPr/>
          <p:nvPr userDrawn="1"/>
        </p:nvSpPr>
        <p:spPr>
          <a:xfrm rot="16200000">
            <a:off x="4666460" y="-4269427"/>
            <a:ext cx="2853264" cy="12192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grpSp>
        <p:nvGrpSpPr>
          <p:cNvPr id="139" name="Group 138">
            <a:extLst>
              <a:ext uri="{FF2B5EF4-FFF2-40B4-BE49-F238E27FC236}">
                <a16:creationId xmlns:a16="http://schemas.microsoft.com/office/drawing/2014/main" id="{98123A2A-7D75-424F-AAEB-0D48562B1D49}"/>
              </a:ext>
            </a:extLst>
          </p:cNvPr>
          <p:cNvGrpSpPr/>
          <p:nvPr userDrawn="1"/>
        </p:nvGrpSpPr>
        <p:grpSpPr>
          <a:xfrm>
            <a:off x="9456007" y="2296255"/>
            <a:ext cx="2735993" cy="679345"/>
            <a:chOff x="0" y="0"/>
            <a:chExt cx="2301694" cy="571500"/>
          </a:xfrm>
        </p:grpSpPr>
        <p:sp>
          <p:nvSpPr>
            <p:cNvPr id="140" name="Rectangle 139">
              <a:extLst>
                <a:ext uri="{FF2B5EF4-FFF2-40B4-BE49-F238E27FC236}">
                  <a16:creationId xmlns:a16="http://schemas.microsoft.com/office/drawing/2014/main" id="{FE702213-D8BD-1C41-9BF0-B2F9A16FDEB9}"/>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1" name="Picture 140">
              <a:extLst>
                <a:ext uri="{FF2B5EF4-FFF2-40B4-BE49-F238E27FC236}">
                  <a16:creationId xmlns:a16="http://schemas.microsoft.com/office/drawing/2014/main" id="{5BA3D805-EF80-E843-8014-280FC382BE1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43" name="Rectangle 142">
            <a:extLst>
              <a:ext uri="{FF2B5EF4-FFF2-40B4-BE49-F238E27FC236}">
                <a16:creationId xmlns:a16="http://schemas.microsoft.com/office/drawing/2014/main" id="{1A35EDDF-C19B-0344-B276-D0AAE90671EB}"/>
              </a:ext>
            </a:extLst>
          </p:cNvPr>
          <p:cNvSpPr/>
          <p:nvPr userDrawn="1"/>
        </p:nvSpPr>
        <p:spPr>
          <a:xfrm>
            <a:off x="7753690" y="6174674"/>
            <a:ext cx="4049337" cy="697353"/>
          </a:xfrm>
          <a:prstGeom prst="rect">
            <a:avLst/>
          </a:prstGeom>
          <a:solidFill>
            <a:srgbClr val="EB73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45" name="Text Placeholder 32">
            <a:extLst>
              <a:ext uri="{FF2B5EF4-FFF2-40B4-BE49-F238E27FC236}">
                <a16:creationId xmlns:a16="http://schemas.microsoft.com/office/drawing/2014/main" id="{A4B843D6-D64E-B84C-9B42-CB0537BA840E}"/>
              </a:ext>
            </a:extLst>
          </p:cNvPr>
          <p:cNvSpPr>
            <a:spLocks noGrp="1"/>
          </p:cNvSpPr>
          <p:nvPr>
            <p:ph type="body" sz="quarter" idx="13" hasCustomPrompt="1"/>
          </p:nvPr>
        </p:nvSpPr>
        <p:spPr>
          <a:xfrm>
            <a:off x="8046392" y="6282268"/>
            <a:ext cx="3463932" cy="466127"/>
          </a:xfrm>
          <a:prstGeom prst="rect">
            <a:avLst/>
          </a:prstGeom>
        </p:spPr>
        <p:txBody>
          <a:bodyPr>
            <a:noAutofit/>
          </a:bodyPr>
          <a:lstStyle>
            <a:lvl1pPr marL="0" indent="0" algn="ctr">
              <a:lnSpc>
                <a:spcPct val="100000"/>
              </a:lnSpc>
              <a:spcBef>
                <a:spcPts val="0"/>
              </a:spcBef>
              <a:buNone/>
              <a:defRPr sz="24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www.website.eu</a:t>
            </a:r>
            <a:endParaRPr lang="en-US" dirty="0"/>
          </a:p>
        </p:txBody>
      </p:sp>
      <p:pic>
        <p:nvPicPr>
          <p:cNvPr id="40" name="Picture 39" descr="Logo, company name&#10;&#10;Description automatically generated">
            <a:extLst>
              <a:ext uri="{FF2B5EF4-FFF2-40B4-BE49-F238E27FC236}">
                <a16:creationId xmlns:a16="http://schemas.microsoft.com/office/drawing/2014/main" id="{5267AE87-6603-EB4B-9A99-EF2145BC284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7577" y="781509"/>
            <a:ext cx="3397876" cy="2043133"/>
          </a:xfrm>
          <a:prstGeom prst="rect">
            <a:avLst/>
          </a:prstGeom>
        </p:spPr>
      </p:pic>
      <p:grpSp>
        <p:nvGrpSpPr>
          <p:cNvPr id="41" name="Group 40">
            <a:extLst>
              <a:ext uri="{FF2B5EF4-FFF2-40B4-BE49-F238E27FC236}">
                <a16:creationId xmlns:a16="http://schemas.microsoft.com/office/drawing/2014/main" id="{DCF04D01-F810-434F-AE4D-14069B67996E}"/>
              </a:ext>
            </a:extLst>
          </p:cNvPr>
          <p:cNvGrpSpPr/>
          <p:nvPr userDrawn="1"/>
        </p:nvGrpSpPr>
        <p:grpSpPr>
          <a:xfrm rot="16200000">
            <a:off x="8941428" y="-1080015"/>
            <a:ext cx="1673859" cy="3833889"/>
            <a:chOff x="6420816" y="1164037"/>
            <a:chExt cx="1673859" cy="3833889"/>
          </a:xfrm>
        </p:grpSpPr>
        <p:sp>
          <p:nvSpPr>
            <p:cNvPr id="42" name="Freeform 41">
              <a:extLst>
                <a:ext uri="{FF2B5EF4-FFF2-40B4-BE49-F238E27FC236}">
                  <a16:creationId xmlns:a16="http://schemas.microsoft.com/office/drawing/2014/main" id="{B7E871B6-8344-2B45-A4EA-952BB3F7EF85}"/>
                </a:ext>
              </a:extLst>
            </p:cNvPr>
            <p:cNvSpPr/>
            <p:nvPr/>
          </p:nvSpPr>
          <p:spPr>
            <a:xfrm rot="5400000">
              <a:off x="5337725" y="2247128"/>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3" name="Freeform 42">
              <a:extLst>
                <a:ext uri="{FF2B5EF4-FFF2-40B4-BE49-F238E27FC236}">
                  <a16:creationId xmlns:a16="http://schemas.microsoft.com/office/drawing/2014/main" id="{F0A5A1EE-EAD8-6B41-BE14-0F9C1B4248FE}"/>
                </a:ext>
              </a:extLst>
            </p:cNvPr>
            <p:cNvSpPr/>
            <p:nvPr/>
          </p:nvSpPr>
          <p:spPr>
            <a:xfrm rot="5400000">
              <a:off x="5983883" y="2524051"/>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Freeform 43">
              <a:extLst>
                <a:ext uri="{FF2B5EF4-FFF2-40B4-BE49-F238E27FC236}">
                  <a16:creationId xmlns:a16="http://schemas.microsoft.com/office/drawing/2014/main" id="{85128198-17F1-784F-B008-391BFF1A696C}"/>
                </a:ext>
              </a:extLst>
            </p:cNvPr>
            <p:cNvSpPr/>
            <p:nvPr/>
          </p:nvSpPr>
          <p:spPr>
            <a:xfrm rot="5400000">
              <a:off x="6660811" y="3034832"/>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45" name="Text Placeholder 17">
            <a:extLst>
              <a:ext uri="{FF2B5EF4-FFF2-40B4-BE49-F238E27FC236}">
                <a16:creationId xmlns:a16="http://schemas.microsoft.com/office/drawing/2014/main" id="{DEDFEDC8-283D-9E48-A4C5-512106986D58}"/>
              </a:ext>
            </a:extLst>
          </p:cNvPr>
          <p:cNvSpPr>
            <a:spLocks noGrp="1"/>
          </p:cNvSpPr>
          <p:nvPr>
            <p:ph type="body" sz="quarter" idx="18" hasCustomPrompt="1"/>
          </p:nvPr>
        </p:nvSpPr>
        <p:spPr>
          <a:xfrm>
            <a:off x="617357" y="4486051"/>
            <a:ext cx="5881764" cy="796508"/>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Any Questions?</a:t>
            </a:r>
            <a:endParaRPr lang="en-US" dirty="0"/>
          </a:p>
        </p:txBody>
      </p:sp>
      <p:sp>
        <p:nvSpPr>
          <p:cNvPr id="46" name="Text Placeholder 23">
            <a:extLst>
              <a:ext uri="{FF2B5EF4-FFF2-40B4-BE49-F238E27FC236}">
                <a16:creationId xmlns:a16="http://schemas.microsoft.com/office/drawing/2014/main" id="{A533C557-EAB9-A644-A91D-5D8749DF0882}"/>
              </a:ext>
            </a:extLst>
          </p:cNvPr>
          <p:cNvSpPr>
            <a:spLocks noGrp="1"/>
          </p:cNvSpPr>
          <p:nvPr>
            <p:ph type="body" sz="quarter" idx="16" hasCustomPrompt="1"/>
          </p:nvPr>
        </p:nvSpPr>
        <p:spPr>
          <a:xfrm>
            <a:off x="639015" y="3790144"/>
            <a:ext cx="5881764" cy="634242"/>
          </a:xfrm>
          <a:prstGeom prst="rect">
            <a:avLst/>
          </a:prstGeom>
        </p:spPr>
        <p:txBody>
          <a:bodyPr>
            <a:noAutofit/>
          </a:bodyPr>
          <a:lstStyle>
            <a:lvl1pPr marL="0" indent="0" algn="l">
              <a:buNone/>
              <a:defRPr sz="3600" b="1" i="0">
                <a:solidFill>
                  <a:schemeClr val="bg1"/>
                </a:solidFill>
                <a:latin typeface="+mn-lt"/>
              </a:defRPr>
            </a:lvl1pPr>
          </a:lstStyle>
          <a:p>
            <a:pPr lvl="0"/>
            <a:r>
              <a:rPr lang="en-US" dirty="0"/>
              <a:t>THANK YOU</a:t>
            </a:r>
          </a:p>
        </p:txBody>
      </p:sp>
      <p:sp>
        <p:nvSpPr>
          <p:cNvPr id="48" name="Rectangle 47">
            <a:extLst>
              <a:ext uri="{FF2B5EF4-FFF2-40B4-BE49-F238E27FC236}">
                <a16:creationId xmlns:a16="http://schemas.microsoft.com/office/drawing/2014/main" id="{BEB283AA-67EC-3446-9575-2319D6D1985C}"/>
              </a:ext>
            </a:extLst>
          </p:cNvPr>
          <p:cNvSpPr/>
          <p:nvPr userDrawn="1"/>
        </p:nvSpPr>
        <p:spPr>
          <a:xfrm rot="16200000">
            <a:off x="4264799" y="1983809"/>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7068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Cover Slide  02">
  <p:cSld name="1_Cover Slide  02">
    <p:spTree>
      <p:nvGrpSpPr>
        <p:cNvPr id="1" name="Shape 18"/>
        <p:cNvGrpSpPr/>
        <p:nvPr/>
      </p:nvGrpSpPr>
      <p:grpSpPr>
        <a:xfrm>
          <a:off x="0" y="0"/>
          <a:ext cx="0" cy="0"/>
          <a:chOff x="0" y="0"/>
          <a:chExt cx="0" cy="0"/>
        </a:xfrm>
      </p:grpSpPr>
      <p:grpSp>
        <p:nvGrpSpPr>
          <p:cNvPr id="19" name="Google Shape;19;p2"/>
          <p:cNvGrpSpPr/>
          <p:nvPr/>
        </p:nvGrpSpPr>
        <p:grpSpPr>
          <a:xfrm>
            <a:off x="9147476" y="5880635"/>
            <a:ext cx="2735993" cy="679345"/>
            <a:chOff x="0" y="0"/>
            <a:chExt cx="2301694" cy="571500"/>
          </a:xfrm>
        </p:grpSpPr>
        <p:sp>
          <p:nvSpPr>
            <p:cNvPr id="20" name="Google Shape;20;p2"/>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1" name="Google Shape;21;p2"/>
            <p:cNvPicPr preferRelativeResize="0"/>
            <p:nvPr/>
          </p:nvPicPr>
          <p:blipFill rotWithShape="1">
            <a:blip r:embed="rId2">
              <a:alphaModFix/>
            </a:blip>
            <a:srcRect r="44449"/>
            <a:stretch/>
          </p:blipFill>
          <p:spPr>
            <a:xfrm>
              <a:off x="312965" y="96237"/>
              <a:ext cx="1675765" cy="384810"/>
            </a:xfrm>
            <a:prstGeom prst="rect">
              <a:avLst/>
            </a:prstGeom>
            <a:noFill/>
            <a:ln>
              <a:noFill/>
            </a:ln>
          </p:spPr>
        </p:pic>
      </p:grpSp>
      <p:sp>
        <p:nvSpPr>
          <p:cNvPr id="22" name="Google Shape;22;p2"/>
          <p:cNvSpPr/>
          <p:nvPr/>
        </p:nvSpPr>
        <p:spPr>
          <a:xfrm>
            <a:off x="-1218514" y="-6377384"/>
            <a:ext cx="16024759" cy="5895581"/>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 name="Google Shape;23;p2"/>
          <p:cNvSpPr/>
          <p:nvPr/>
        </p:nvSpPr>
        <p:spPr>
          <a:xfrm>
            <a:off x="0" y="3703066"/>
            <a:ext cx="4883406" cy="2856914"/>
          </a:xfrm>
          <a:prstGeom prst="rect">
            <a:avLst/>
          </a:prstGeom>
          <a:solidFill>
            <a:srgbClr val="354F92"/>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24" name="Google Shape;24;p2"/>
          <p:cNvSpPr>
            <a:spLocks noGrp="1"/>
          </p:cNvSpPr>
          <p:nvPr>
            <p:ph type="pic" idx="2"/>
          </p:nvPr>
        </p:nvSpPr>
        <p:spPr>
          <a:xfrm>
            <a:off x="0" y="2180235"/>
            <a:ext cx="12192000" cy="3440624"/>
          </a:xfrm>
          <a:prstGeom prst="rect">
            <a:avLst/>
          </a:prstGeom>
          <a:solidFill>
            <a:srgbClr val="D8D8D8"/>
          </a:solidFill>
          <a:ln>
            <a:noFill/>
          </a:ln>
        </p:spPr>
      </p:sp>
      <p:pic>
        <p:nvPicPr>
          <p:cNvPr id="25" name="Google Shape;25;p2" descr="Logo, company name&#10;&#10;Description automatically generated"/>
          <p:cNvPicPr preferRelativeResize="0"/>
          <p:nvPr/>
        </p:nvPicPr>
        <p:blipFill rotWithShape="1">
          <a:blip r:embed="rId3">
            <a:alphaModFix/>
          </a:blip>
          <a:srcRect/>
          <a:stretch/>
        </p:blipFill>
        <p:spPr>
          <a:xfrm>
            <a:off x="8410775" y="62970"/>
            <a:ext cx="3397876" cy="2043133"/>
          </a:xfrm>
          <a:prstGeom prst="rect">
            <a:avLst/>
          </a:prstGeom>
          <a:noFill/>
          <a:ln>
            <a:noFill/>
          </a:ln>
        </p:spPr>
      </p:pic>
    </p:spTree>
    <p:extLst>
      <p:ext uri="{BB962C8B-B14F-4D97-AF65-F5344CB8AC3E}">
        <p14:creationId xmlns:p14="http://schemas.microsoft.com/office/powerpoint/2010/main" val="18094959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verview/Intro">
  <p:cSld name="1_Overview/Intro">
    <p:spTree>
      <p:nvGrpSpPr>
        <p:cNvPr id="1" name="Shape 26"/>
        <p:cNvGrpSpPr/>
        <p:nvPr/>
      </p:nvGrpSpPr>
      <p:grpSpPr>
        <a:xfrm>
          <a:off x="0" y="0"/>
          <a:ext cx="0" cy="0"/>
          <a:chOff x="0" y="0"/>
          <a:chExt cx="0" cy="0"/>
        </a:xfrm>
      </p:grpSpPr>
      <p:sp>
        <p:nvSpPr>
          <p:cNvPr id="27" name="Google Shape;27;p3"/>
          <p:cNvSpPr/>
          <p:nvPr/>
        </p:nvSpPr>
        <p:spPr>
          <a:xfrm>
            <a:off x="2167324" y="772371"/>
            <a:ext cx="9503744" cy="5063164"/>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28" name="Google Shape;28;p3"/>
          <p:cNvSpPr>
            <a:spLocks noGrp="1"/>
          </p:cNvSpPr>
          <p:nvPr>
            <p:ph type="pic" idx="2"/>
          </p:nvPr>
        </p:nvSpPr>
        <p:spPr>
          <a:xfrm>
            <a:off x="388401" y="385460"/>
            <a:ext cx="4107750" cy="6087079"/>
          </a:xfrm>
          <a:prstGeom prst="rect">
            <a:avLst/>
          </a:prstGeom>
          <a:solidFill>
            <a:srgbClr val="BFBFBF"/>
          </a:solidFill>
          <a:ln>
            <a:noFill/>
          </a:ln>
        </p:spPr>
      </p:sp>
      <p:sp>
        <p:nvSpPr>
          <p:cNvPr id="29" name="Google Shape;29;p3"/>
          <p:cNvSpPr txBox="1">
            <a:spLocks noGrp="1"/>
          </p:cNvSpPr>
          <p:nvPr>
            <p:ph type="body" idx="1"/>
          </p:nvPr>
        </p:nvSpPr>
        <p:spPr>
          <a:xfrm>
            <a:off x="4940626" y="3429001"/>
            <a:ext cx="6414559" cy="212390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270881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AEC8C81-1228-634A-A794-E7C603C00625}"/>
              </a:ext>
            </a:extLst>
          </p:cNvPr>
          <p:cNvGrpSpPr/>
          <p:nvPr userDrawn="1"/>
        </p:nvGrpSpPr>
        <p:grpSpPr>
          <a:xfrm>
            <a:off x="9147476" y="5880635"/>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26" name="Rectangle 125">
            <a:extLst>
              <a:ext uri="{FF2B5EF4-FFF2-40B4-BE49-F238E27FC236}">
                <a16:creationId xmlns:a16="http://schemas.microsoft.com/office/drawing/2014/main" id="{83944EB6-3CB0-F145-A637-E3DB7CD725F9}"/>
              </a:ext>
            </a:extLst>
          </p:cNvPr>
          <p:cNvSpPr/>
          <p:nvPr userDrawn="1"/>
        </p:nvSpPr>
        <p:spPr>
          <a:xfrm>
            <a:off x="-1218514" y="-6377384"/>
            <a:ext cx="16024759" cy="589558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A149650-7A9E-DA4E-8C80-0BC758D6B7B5}"/>
              </a:ext>
            </a:extLst>
          </p:cNvPr>
          <p:cNvSpPr/>
          <p:nvPr userDrawn="1"/>
        </p:nvSpPr>
        <p:spPr>
          <a:xfrm>
            <a:off x="0" y="3703066"/>
            <a:ext cx="4883406" cy="2856914"/>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sp>
        <p:nvSpPr>
          <p:cNvPr id="37" name="Freeform 36">
            <a:extLst>
              <a:ext uri="{FF2B5EF4-FFF2-40B4-BE49-F238E27FC236}">
                <a16:creationId xmlns:a16="http://schemas.microsoft.com/office/drawing/2014/main" id="{C8D2E7E1-0569-5B49-A3A1-CA5FA93A00A4}"/>
              </a:ext>
            </a:extLst>
          </p:cNvPr>
          <p:cNvSpPr>
            <a:spLocks noGrp="1"/>
          </p:cNvSpPr>
          <p:nvPr>
            <p:ph type="pic" sz="quarter" idx="10"/>
          </p:nvPr>
        </p:nvSpPr>
        <p:spPr>
          <a:xfrm>
            <a:off x="0" y="2180235"/>
            <a:ext cx="12192000" cy="3440624"/>
          </a:xfrm>
          <a:custGeom>
            <a:avLst/>
            <a:gdLst>
              <a:gd name="connsiteX0" fmla="*/ 0 w 12192000"/>
              <a:gd name="connsiteY0" fmla="*/ 0 h 3440624"/>
              <a:gd name="connsiteX1" fmla="*/ 12192000 w 12192000"/>
              <a:gd name="connsiteY1" fmla="*/ 0 h 3440624"/>
              <a:gd name="connsiteX2" fmla="*/ 12192000 w 12192000"/>
              <a:gd name="connsiteY2" fmla="*/ 3440624 h 3440624"/>
              <a:gd name="connsiteX3" fmla="*/ 4883406 w 12192000"/>
              <a:gd name="connsiteY3" fmla="*/ 3440624 h 3440624"/>
              <a:gd name="connsiteX4" fmla="*/ 4883406 w 12192000"/>
              <a:gd name="connsiteY4" fmla="*/ 1522830 h 3440624"/>
              <a:gd name="connsiteX5" fmla="*/ 0 w 12192000"/>
              <a:gd name="connsiteY5" fmla="*/ 1522830 h 344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440624">
                <a:moveTo>
                  <a:pt x="0" y="0"/>
                </a:moveTo>
                <a:lnTo>
                  <a:pt x="12192000" y="0"/>
                </a:lnTo>
                <a:lnTo>
                  <a:pt x="12192000" y="3440624"/>
                </a:lnTo>
                <a:lnTo>
                  <a:pt x="4883406" y="3440624"/>
                </a:lnTo>
                <a:lnTo>
                  <a:pt x="4883406" y="1522830"/>
                </a:lnTo>
                <a:lnTo>
                  <a:pt x="0" y="1522830"/>
                </a:lnTo>
                <a:close/>
              </a:path>
            </a:pathLst>
          </a:custGeom>
          <a:solidFill>
            <a:schemeClr val="bg1">
              <a:lumMod val="85000"/>
            </a:schemeClr>
          </a:solidFill>
        </p:spPr>
        <p:txBody>
          <a:bodyPr wrap="square">
            <a:noAutofit/>
          </a:bodyPr>
          <a:lstStyle>
            <a:lvl1pPr marL="0" indent="0" algn="ctr">
              <a:buNone/>
              <a:defRPr sz="1000">
                <a:solidFill>
                  <a:srgbClr val="000000"/>
                </a:solidFill>
              </a:defRPr>
            </a:lvl1pPr>
          </a:lstStyle>
          <a:p>
            <a:endParaRPr lang="en-US" dirty="0"/>
          </a:p>
        </p:txBody>
      </p:sp>
      <p:pic>
        <p:nvPicPr>
          <p:cNvPr id="38" name="Picture 37" descr="Logo, company name&#10;&#10;Description automatically generated">
            <a:extLst>
              <a:ext uri="{FF2B5EF4-FFF2-40B4-BE49-F238E27FC236}">
                <a16:creationId xmlns:a16="http://schemas.microsoft.com/office/drawing/2014/main" id="{361EE6F5-3430-9D44-8D02-86660FA063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10775" y="62970"/>
            <a:ext cx="3397876" cy="2043133"/>
          </a:xfrm>
          <a:prstGeom prst="rect">
            <a:avLst/>
          </a:prstGeom>
        </p:spPr>
      </p:pic>
    </p:spTree>
    <p:extLst>
      <p:ext uri="{BB962C8B-B14F-4D97-AF65-F5344CB8AC3E}">
        <p14:creationId xmlns:p14="http://schemas.microsoft.com/office/powerpoint/2010/main" val="3845830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Divider ">
  <p:cSld name="1_Divider ">
    <p:spTree>
      <p:nvGrpSpPr>
        <p:cNvPr id="1" name="Shape 53"/>
        <p:cNvGrpSpPr/>
        <p:nvPr/>
      </p:nvGrpSpPr>
      <p:grpSpPr>
        <a:xfrm>
          <a:off x="0" y="0"/>
          <a:ext cx="0" cy="0"/>
          <a:chOff x="0" y="0"/>
          <a:chExt cx="0" cy="0"/>
        </a:xfrm>
      </p:grpSpPr>
      <p:sp>
        <p:nvSpPr>
          <p:cNvPr id="54" name="Google Shape;54;p5"/>
          <p:cNvSpPr/>
          <p:nvPr/>
        </p:nvSpPr>
        <p:spPr>
          <a:xfrm>
            <a:off x="6982690" y="527858"/>
            <a:ext cx="4721156" cy="5802284"/>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55" name="Google Shape;55;p5"/>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600"/>
              <a:buFont typeface="Arial"/>
              <a:buNone/>
              <a:defRPr sz="9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5"/>
          <p:cNvSpPr>
            <a:spLocks noGrp="1"/>
          </p:cNvSpPr>
          <p:nvPr>
            <p:ph type="pic" idx="2"/>
          </p:nvPr>
        </p:nvSpPr>
        <p:spPr>
          <a:xfrm>
            <a:off x="238772" y="2626822"/>
            <a:ext cx="7708195" cy="3396829"/>
          </a:xfrm>
          <a:prstGeom prst="rect">
            <a:avLst/>
          </a:prstGeom>
          <a:solidFill>
            <a:srgbClr val="BFBFBF"/>
          </a:solidFill>
          <a:ln>
            <a:noFill/>
          </a:ln>
        </p:spPr>
      </p:sp>
    </p:spTree>
    <p:extLst>
      <p:ext uri="{BB962C8B-B14F-4D97-AF65-F5344CB8AC3E}">
        <p14:creationId xmlns:p14="http://schemas.microsoft.com/office/powerpoint/2010/main" val="3565089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Intro">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151BFCDB-CADF-EC47-BAA7-197F619A3BA2}"/>
              </a:ext>
            </a:extLst>
          </p:cNvPr>
          <p:cNvSpPr/>
          <p:nvPr userDrawn="1"/>
        </p:nvSpPr>
        <p:spPr>
          <a:xfrm>
            <a:off x="2167324" y="772371"/>
            <a:ext cx="9503744" cy="5063164"/>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47" name="Picture Placeholder 3">
            <a:extLst>
              <a:ext uri="{FF2B5EF4-FFF2-40B4-BE49-F238E27FC236}">
                <a16:creationId xmlns:a16="http://schemas.microsoft.com/office/drawing/2014/main" id="{CFFAA2CE-68E3-2F4C-B815-5E56A1944D9F}"/>
              </a:ext>
            </a:extLst>
          </p:cNvPr>
          <p:cNvSpPr>
            <a:spLocks noGrp="1"/>
          </p:cNvSpPr>
          <p:nvPr>
            <p:ph type="pic" sz="quarter" idx="10"/>
          </p:nvPr>
        </p:nvSpPr>
        <p:spPr>
          <a:xfrm>
            <a:off x="388401" y="385460"/>
            <a:ext cx="4107750" cy="608707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49" name="Text Placeholder 17">
            <a:extLst>
              <a:ext uri="{FF2B5EF4-FFF2-40B4-BE49-F238E27FC236}">
                <a16:creationId xmlns:a16="http://schemas.microsoft.com/office/drawing/2014/main" id="{69A6005D-0B69-4B46-8775-6C9D41A6536B}"/>
              </a:ext>
            </a:extLst>
          </p:cNvPr>
          <p:cNvSpPr>
            <a:spLocks noGrp="1"/>
          </p:cNvSpPr>
          <p:nvPr>
            <p:ph type="body" sz="quarter" idx="18" hasCustomPrompt="1"/>
          </p:nvPr>
        </p:nvSpPr>
        <p:spPr>
          <a:xfrm>
            <a:off x="4940626" y="3429001"/>
            <a:ext cx="6414559" cy="2123902"/>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612293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0" y="-2"/>
            <a:ext cx="714331" cy="6858002"/>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5">
            <a:extLst>
              <a:ext uri="{FF2B5EF4-FFF2-40B4-BE49-F238E27FC236}">
                <a16:creationId xmlns:a16="http://schemas.microsoft.com/office/drawing/2014/main" id="{B6FBFE60-B12C-7249-80E7-36657FB982C5}"/>
              </a:ext>
            </a:extLst>
          </p:cNvPr>
          <p:cNvSpPr>
            <a:spLocks noGrp="1"/>
          </p:cNvSpPr>
          <p:nvPr userDrawn="1">
            <p:ph type="body" sz="quarter" idx="15" hasCustomPrompt="1"/>
          </p:nvPr>
        </p:nvSpPr>
        <p:spPr>
          <a:xfrm>
            <a:off x="4500000" y="804645"/>
            <a:ext cx="700387" cy="689518"/>
          </a:xfrm>
          <a:prstGeom prst="rect">
            <a:avLst/>
          </a:prstGeom>
          <a:noFill/>
        </p:spPr>
        <p:txBody>
          <a:bodyPr anchor="ctr">
            <a:noAutofit/>
          </a:bodyPr>
          <a:lstStyle>
            <a:lvl1pPr marL="0" indent="0" algn="ctr">
              <a:buNone/>
              <a:defRPr sz="3200" b="1" baseline="0">
                <a:solidFill>
                  <a:srgbClr val="EB733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userDrawn="1">
            <p:ph type="body" sz="quarter" idx="14" hasCustomPrompt="1"/>
          </p:nvPr>
        </p:nvSpPr>
        <p:spPr>
          <a:xfrm>
            <a:off x="5335297" y="804645"/>
            <a:ext cx="5857689"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userDrawn="1">
            <p:ph type="body" sz="quarter" idx="29" hasCustomPrompt="1"/>
          </p:nvPr>
        </p:nvSpPr>
        <p:spPr>
          <a:xfrm>
            <a:off x="4521703" y="1559213"/>
            <a:ext cx="700387" cy="689518"/>
          </a:xfrm>
          <a:prstGeom prst="rect">
            <a:avLst/>
          </a:prstGeom>
          <a:noFill/>
        </p:spPr>
        <p:txBody>
          <a:bodyPr anchor="ctr">
            <a:noAutofit/>
          </a:bodyPr>
          <a:lstStyle>
            <a:lvl1pPr marL="0" indent="0" algn="ctr">
              <a:buNone/>
              <a:defRPr sz="3200" b="1" baseline="0">
                <a:solidFill>
                  <a:srgbClr val="EB733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userDrawn="1">
            <p:ph type="body" sz="quarter" idx="30" hasCustomPrompt="1"/>
          </p:nvPr>
        </p:nvSpPr>
        <p:spPr>
          <a:xfrm>
            <a:off x="5357000" y="1559213"/>
            <a:ext cx="5857689"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userDrawn="1">
            <p:ph type="body" sz="quarter" idx="31" hasCustomPrompt="1"/>
          </p:nvPr>
        </p:nvSpPr>
        <p:spPr>
          <a:xfrm>
            <a:off x="4528282" y="2361906"/>
            <a:ext cx="700387" cy="689518"/>
          </a:xfrm>
          <a:prstGeom prst="rect">
            <a:avLst/>
          </a:prstGeom>
          <a:noFill/>
        </p:spPr>
        <p:txBody>
          <a:bodyPr anchor="ctr">
            <a:noAutofit/>
          </a:bodyPr>
          <a:lstStyle>
            <a:lvl1pPr marL="0" indent="0" algn="ctr">
              <a:buNone/>
              <a:defRPr sz="3200" b="1" baseline="0">
                <a:solidFill>
                  <a:srgbClr val="EB733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userDrawn="1">
            <p:ph type="body" sz="quarter" idx="32" hasCustomPrompt="1"/>
          </p:nvPr>
        </p:nvSpPr>
        <p:spPr>
          <a:xfrm>
            <a:off x="5363579" y="2361906"/>
            <a:ext cx="5857689"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userDrawn="1">
            <p:ph type="body" sz="quarter" idx="33" hasCustomPrompt="1"/>
          </p:nvPr>
        </p:nvSpPr>
        <p:spPr>
          <a:xfrm>
            <a:off x="4549985" y="3132516"/>
            <a:ext cx="700387" cy="689518"/>
          </a:xfrm>
          <a:prstGeom prst="rect">
            <a:avLst/>
          </a:prstGeom>
          <a:noFill/>
        </p:spPr>
        <p:txBody>
          <a:bodyPr anchor="ctr">
            <a:noAutofit/>
          </a:bodyPr>
          <a:lstStyle>
            <a:lvl1pPr marL="0" indent="0" algn="ctr">
              <a:buNone/>
              <a:defRPr sz="3200" b="1" baseline="0">
                <a:solidFill>
                  <a:srgbClr val="EB733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userDrawn="1">
            <p:ph type="body" sz="quarter" idx="34" hasCustomPrompt="1"/>
          </p:nvPr>
        </p:nvSpPr>
        <p:spPr>
          <a:xfrm>
            <a:off x="5385282" y="3132516"/>
            <a:ext cx="5857689"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userDrawn="1">
            <p:ph type="body" sz="quarter" idx="35" hasCustomPrompt="1"/>
          </p:nvPr>
        </p:nvSpPr>
        <p:spPr>
          <a:xfrm>
            <a:off x="4528282" y="3887083"/>
            <a:ext cx="700387" cy="689518"/>
          </a:xfrm>
          <a:prstGeom prst="rect">
            <a:avLst/>
          </a:prstGeom>
          <a:noFill/>
        </p:spPr>
        <p:txBody>
          <a:bodyPr anchor="ctr">
            <a:noAutofit/>
          </a:bodyPr>
          <a:lstStyle>
            <a:lvl1pPr marL="0" indent="0" algn="ctr">
              <a:buNone/>
              <a:defRPr sz="3200" b="1" baseline="0">
                <a:solidFill>
                  <a:srgbClr val="EB733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userDrawn="1">
            <p:ph type="body" sz="quarter" idx="36" hasCustomPrompt="1"/>
          </p:nvPr>
        </p:nvSpPr>
        <p:spPr>
          <a:xfrm>
            <a:off x="5363579" y="3887083"/>
            <a:ext cx="5857689"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Rectangle 35">
            <a:extLst>
              <a:ext uri="{FF2B5EF4-FFF2-40B4-BE49-F238E27FC236}">
                <a16:creationId xmlns:a16="http://schemas.microsoft.com/office/drawing/2014/main" id="{27BC3113-E3C6-5349-8D68-5760D4A8C23B}"/>
              </a:ext>
            </a:extLst>
          </p:cNvPr>
          <p:cNvSpPr/>
          <p:nvPr userDrawn="1"/>
        </p:nvSpPr>
        <p:spPr>
          <a:xfrm>
            <a:off x="4528281" y="5560761"/>
            <a:ext cx="6686407" cy="577081"/>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1050" b="0" i="0" dirty="0">
                <a:solidFill>
                  <a:srgbClr val="000000"/>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2021-1-IE01-KA220-ADU-000033706</a:t>
            </a:r>
          </a:p>
        </p:txBody>
      </p:sp>
      <p:grpSp>
        <p:nvGrpSpPr>
          <p:cNvPr id="2" name="Group 1">
            <a:extLst>
              <a:ext uri="{FF2B5EF4-FFF2-40B4-BE49-F238E27FC236}">
                <a16:creationId xmlns:a16="http://schemas.microsoft.com/office/drawing/2014/main" id="{7825F61E-2ECB-D944-82FF-1112F8A7AD2C}"/>
              </a:ext>
            </a:extLst>
          </p:cNvPr>
          <p:cNvGrpSpPr/>
          <p:nvPr userDrawn="1"/>
        </p:nvGrpSpPr>
        <p:grpSpPr>
          <a:xfrm>
            <a:off x="4371799" y="1501098"/>
            <a:ext cx="6849469" cy="2396429"/>
            <a:chOff x="5734682" y="2114653"/>
            <a:chExt cx="4556259" cy="2804550"/>
          </a:xfrm>
        </p:grpSpPr>
        <p:sp>
          <p:nvSpPr>
            <p:cNvPr id="20" name="Rectangle 19">
              <a:extLst>
                <a:ext uri="{FF2B5EF4-FFF2-40B4-BE49-F238E27FC236}">
                  <a16:creationId xmlns:a16="http://schemas.microsoft.com/office/drawing/2014/main" id="{681FEB11-4BC3-2445-A1F4-9F650C0DC801}"/>
                </a:ext>
              </a:extLst>
            </p:cNvPr>
            <p:cNvSpPr/>
            <p:nvPr userDrawn="1"/>
          </p:nvSpPr>
          <p:spPr>
            <a:xfrm>
              <a:off x="5734682" y="2114653"/>
              <a:ext cx="4556259" cy="36000"/>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4FB6CF90-07DC-4541-91C5-2DDC9275C401}"/>
                </a:ext>
              </a:extLst>
            </p:cNvPr>
            <p:cNvSpPr/>
            <p:nvPr userDrawn="1"/>
          </p:nvSpPr>
          <p:spPr>
            <a:xfrm>
              <a:off x="5734682" y="3052782"/>
              <a:ext cx="4556259" cy="36000"/>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4144BCAA-A41C-E54B-98A0-5A64F98BBA02}"/>
                </a:ext>
              </a:extLst>
            </p:cNvPr>
            <p:cNvSpPr/>
            <p:nvPr userDrawn="1"/>
          </p:nvSpPr>
          <p:spPr>
            <a:xfrm>
              <a:off x="5734682" y="3945075"/>
              <a:ext cx="4556259" cy="36000"/>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29" name="Rectangle 28">
              <a:extLst>
                <a:ext uri="{FF2B5EF4-FFF2-40B4-BE49-F238E27FC236}">
                  <a16:creationId xmlns:a16="http://schemas.microsoft.com/office/drawing/2014/main" id="{33809D8D-1AA2-1D4B-B124-8D2A4A3D6E3A}"/>
                </a:ext>
              </a:extLst>
            </p:cNvPr>
            <p:cNvSpPr/>
            <p:nvPr userDrawn="1"/>
          </p:nvSpPr>
          <p:spPr>
            <a:xfrm>
              <a:off x="5734682" y="4883203"/>
              <a:ext cx="4556259" cy="36000"/>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grpSp>
      <p:grpSp>
        <p:nvGrpSpPr>
          <p:cNvPr id="34" name="Graphic 2">
            <a:extLst>
              <a:ext uri="{FF2B5EF4-FFF2-40B4-BE49-F238E27FC236}">
                <a16:creationId xmlns:a16="http://schemas.microsoft.com/office/drawing/2014/main" id="{D97B6028-6190-104C-97C1-E74E55C3D0F1}"/>
              </a:ext>
            </a:extLst>
          </p:cNvPr>
          <p:cNvGrpSpPr/>
          <p:nvPr userDrawn="1"/>
        </p:nvGrpSpPr>
        <p:grpSpPr>
          <a:xfrm rot="16200000">
            <a:off x="-1080012" y="3794929"/>
            <a:ext cx="3833889" cy="1673865"/>
            <a:chOff x="3357879" y="5072538"/>
            <a:chExt cx="593407" cy="259080"/>
          </a:xfrm>
          <a:solidFill>
            <a:srgbClr val="EB7339"/>
          </a:solidFill>
        </p:grpSpPr>
        <p:sp>
          <p:nvSpPr>
            <p:cNvPr id="35" name="Freeform 34">
              <a:extLst>
                <a:ext uri="{FF2B5EF4-FFF2-40B4-BE49-F238E27FC236}">
                  <a16:creationId xmlns:a16="http://schemas.microsoft.com/office/drawing/2014/main" id="{0162CC50-D6FE-9D48-841E-D0CB0C9C7451}"/>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 name="Freeform 36">
              <a:extLst>
                <a:ext uri="{FF2B5EF4-FFF2-40B4-BE49-F238E27FC236}">
                  <a16:creationId xmlns:a16="http://schemas.microsoft.com/office/drawing/2014/main" id="{3220F7D6-B934-D64C-A07A-E6A5B7AC3463}"/>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8" name="Freeform 37">
              <a:extLst>
                <a:ext uri="{FF2B5EF4-FFF2-40B4-BE49-F238E27FC236}">
                  <a16:creationId xmlns:a16="http://schemas.microsoft.com/office/drawing/2014/main" id="{E9B03808-BE0B-9940-8949-C304D9B3950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9" name="Text Placeholder 32">
            <a:extLst>
              <a:ext uri="{FF2B5EF4-FFF2-40B4-BE49-F238E27FC236}">
                <a16:creationId xmlns:a16="http://schemas.microsoft.com/office/drawing/2014/main" id="{1A13B05A-E52D-D044-93EB-9660AC258BCA}"/>
              </a:ext>
            </a:extLst>
          </p:cNvPr>
          <p:cNvSpPr>
            <a:spLocks noGrp="1"/>
          </p:cNvSpPr>
          <p:nvPr>
            <p:ph type="body" sz="quarter" idx="10" hasCustomPrompt="1"/>
          </p:nvPr>
        </p:nvSpPr>
        <p:spPr>
          <a:xfrm>
            <a:off x="1278900" y="790937"/>
            <a:ext cx="2528330" cy="1395907"/>
          </a:xfrm>
          <a:prstGeom prst="rect">
            <a:avLst/>
          </a:prstGeom>
        </p:spPr>
        <p:txBody>
          <a:bodyPr>
            <a:noAutofit/>
          </a:bodyPr>
          <a:lstStyle>
            <a:lvl1pPr marL="0" indent="0">
              <a:lnSpc>
                <a:spcPts val="3240"/>
              </a:lnSpc>
              <a:spcBef>
                <a:spcPts val="0"/>
              </a:spcBef>
              <a:buNone/>
              <a:defRPr sz="3600" b="1" i="0">
                <a:solidFill>
                  <a:srgbClr val="EB733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TABLE OF</a:t>
            </a:r>
          </a:p>
          <a:p>
            <a:pPr lvl="0"/>
            <a:r>
              <a:rPr lang="en-GB" dirty="0"/>
              <a:t>CONTENTS</a:t>
            </a:r>
            <a:endParaRPr lang="en-US" dirty="0"/>
          </a:p>
        </p:txBody>
      </p:sp>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0" y="-2"/>
            <a:ext cx="714331" cy="6858002"/>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aphic 2">
            <a:extLst>
              <a:ext uri="{FF2B5EF4-FFF2-40B4-BE49-F238E27FC236}">
                <a16:creationId xmlns:a16="http://schemas.microsoft.com/office/drawing/2014/main" id="{D97B6028-6190-104C-97C1-E74E55C3D0F1}"/>
              </a:ext>
            </a:extLst>
          </p:cNvPr>
          <p:cNvGrpSpPr/>
          <p:nvPr userDrawn="1"/>
        </p:nvGrpSpPr>
        <p:grpSpPr>
          <a:xfrm rot="16200000">
            <a:off x="-1080012" y="3794929"/>
            <a:ext cx="3833889" cy="1673865"/>
            <a:chOff x="3357879" y="5072538"/>
            <a:chExt cx="593407" cy="259080"/>
          </a:xfrm>
          <a:solidFill>
            <a:srgbClr val="EB7339"/>
          </a:solidFill>
        </p:grpSpPr>
        <p:sp>
          <p:nvSpPr>
            <p:cNvPr id="35" name="Freeform 34">
              <a:extLst>
                <a:ext uri="{FF2B5EF4-FFF2-40B4-BE49-F238E27FC236}">
                  <a16:creationId xmlns:a16="http://schemas.microsoft.com/office/drawing/2014/main" id="{0162CC50-D6FE-9D48-841E-D0CB0C9C7451}"/>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 name="Freeform 36">
              <a:extLst>
                <a:ext uri="{FF2B5EF4-FFF2-40B4-BE49-F238E27FC236}">
                  <a16:creationId xmlns:a16="http://schemas.microsoft.com/office/drawing/2014/main" id="{3220F7D6-B934-D64C-A07A-E6A5B7AC3463}"/>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8" name="Freeform 37">
              <a:extLst>
                <a:ext uri="{FF2B5EF4-FFF2-40B4-BE49-F238E27FC236}">
                  <a16:creationId xmlns:a16="http://schemas.microsoft.com/office/drawing/2014/main" id="{E9B03808-BE0B-9940-8949-C304D9B3950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9" name="Text Placeholder 32">
            <a:extLst>
              <a:ext uri="{FF2B5EF4-FFF2-40B4-BE49-F238E27FC236}">
                <a16:creationId xmlns:a16="http://schemas.microsoft.com/office/drawing/2014/main" id="{1A13B05A-E52D-D044-93EB-9660AC258BCA}"/>
              </a:ext>
            </a:extLst>
          </p:cNvPr>
          <p:cNvSpPr>
            <a:spLocks noGrp="1"/>
          </p:cNvSpPr>
          <p:nvPr>
            <p:ph type="body" sz="quarter" idx="10" hasCustomPrompt="1"/>
          </p:nvPr>
        </p:nvSpPr>
        <p:spPr>
          <a:xfrm>
            <a:off x="1278900" y="790937"/>
            <a:ext cx="2528330" cy="1395907"/>
          </a:xfrm>
          <a:prstGeom prst="rect">
            <a:avLst/>
          </a:prstGeom>
        </p:spPr>
        <p:txBody>
          <a:bodyPr>
            <a:noAutofit/>
          </a:bodyPr>
          <a:lstStyle>
            <a:lvl1pPr marL="0" indent="0">
              <a:lnSpc>
                <a:spcPts val="3240"/>
              </a:lnSpc>
              <a:spcBef>
                <a:spcPts val="0"/>
              </a:spcBef>
              <a:buNone/>
              <a:defRPr sz="3600" b="1" i="0">
                <a:solidFill>
                  <a:srgbClr val="EB733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TABLE OF</a:t>
            </a:r>
          </a:p>
          <a:p>
            <a:pPr lvl="0"/>
            <a:r>
              <a:rPr lang="en-GB" dirty="0"/>
              <a:t>CONTENTS</a:t>
            </a:r>
            <a:endParaRPr lang="en-US" dirty="0"/>
          </a:p>
        </p:txBody>
      </p:sp>
    </p:spTree>
    <p:extLst>
      <p:ext uri="{BB962C8B-B14F-4D97-AF65-F5344CB8AC3E}">
        <p14:creationId xmlns:p14="http://schemas.microsoft.com/office/powerpoint/2010/main" val="3266899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Photo Slide 0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E1630F-ABE3-454E-AF33-B76A322BEE73}"/>
              </a:ext>
            </a:extLst>
          </p:cNvPr>
          <p:cNvSpPr/>
          <p:nvPr userDrawn="1"/>
        </p:nvSpPr>
        <p:spPr>
          <a:xfrm rot="16200000">
            <a:off x="2667000" y="-2667000"/>
            <a:ext cx="6858001" cy="1219199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92A42E87-A088-ED42-925E-427AFFB3E1E6}"/>
              </a:ext>
            </a:extLst>
          </p:cNvPr>
          <p:cNvGrpSpPr/>
          <p:nvPr userDrawn="1"/>
        </p:nvGrpSpPr>
        <p:grpSpPr>
          <a:xfrm rot="16200000">
            <a:off x="1576023" y="4464262"/>
            <a:ext cx="1673859" cy="3833889"/>
            <a:chOff x="-31447" y="6044462"/>
            <a:chExt cx="1673859" cy="3833889"/>
          </a:xfrm>
        </p:grpSpPr>
        <p:sp>
          <p:nvSpPr>
            <p:cNvPr id="14" name="Freeform 13">
              <a:extLst>
                <a:ext uri="{FF2B5EF4-FFF2-40B4-BE49-F238E27FC236}">
                  <a16:creationId xmlns:a16="http://schemas.microsoft.com/office/drawing/2014/main" id="{09EDF5FB-D775-9D48-898F-F2F4ABE9275A}"/>
                </a:ext>
              </a:extLst>
            </p:cNvPr>
            <p:cNvSpPr/>
            <p:nvPr/>
          </p:nvSpPr>
          <p:spPr>
            <a:xfrm rot="16200000">
              <a:off x="-1108387" y="7127553"/>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4CE4E29B-EA2D-F44F-98B7-45A465105C27}"/>
                </a:ext>
              </a:extLst>
            </p:cNvPr>
            <p:cNvSpPr/>
            <p:nvPr/>
          </p:nvSpPr>
          <p:spPr>
            <a:xfrm rot="16200000">
              <a:off x="-726837" y="7102937"/>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4AD1C726-C387-CA4A-A1C9-EFDDD3CDEAFB}"/>
                </a:ext>
              </a:extLst>
            </p:cNvPr>
            <p:cNvSpPr/>
            <p:nvPr/>
          </p:nvSpPr>
          <p:spPr>
            <a:xfrm rot="16200000">
              <a:off x="-714532" y="7256778"/>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 name="Group 1">
            <a:extLst>
              <a:ext uri="{FF2B5EF4-FFF2-40B4-BE49-F238E27FC236}">
                <a16:creationId xmlns:a16="http://schemas.microsoft.com/office/drawing/2014/main" id="{58BF3795-E881-3A48-987F-B734A1377660}"/>
              </a:ext>
            </a:extLst>
          </p:cNvPr>
          <p:cNvGrpSpPr/>
          <p:nvPr userDrawn="1"/>
        </p:nvGrpSpPr>
        <p:grpSpPr>
          <a:xfrm rot="16200000">
            <a:off x="8037621" y="-1362390"/>
            <a:ext cx="1673859" cy="3833889"/>
            <a:chOff x="6420816" y="1164037"/>
            <a:chExt cx="1673859" cy="3833889"/>
          </a:xfrm>
        </p:grpSpPr>
        <p:sp>
          <p:nvSpPr>
            <p:cNvPr id="19" name="Freeform 18">
              <a:extLst>
                <a:ext uri="{FF2B5EF4-FFF2-40B4-BE49-F238E27FC236}">
                  <a16:creationId xmlns:a16="http://schemas.microsoft.com/office/drawing/2014/main" id="{1F0A3D0C-45D5-9443-BD07-014894D3B0DD}"/>
                </a:ext>
              </a:extLst>
            </p:cNvPr>
            <p:cNvSpPr/>
            <p:nvPr/>
          </p:nvSpPr>
          <p:spPr>
            <a:xfrm rot="5400000">
              <a:off x="5337725" y="2247128"/>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4761B642-84BF-0741-BAE4-5E3919A34167}"/>
                </a:ext>
              </a:extLst>
            </p:cNvPr>
            <p:cNvSpPr/>
            <p:nvPr/>
          </p:nvSpPr>
          <p:spPr>
            <a:xfrm rot="5400000">
              <a:off x="5983883" y="2524051"/>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64CDB8F4-E4C9-0E45-BF05-7B2228EAC980}"/>
                </a:ext>
              </a:extLst>
            </p:cNvPr>
            <p:cNvSpPr/>
            <p:nvPr/>
          </p:nvSpPr>
          <p:spPr>
            <a:xfrm rot="5400000">
              <a:off x="6660811" y="3034832"/>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2" name="Rectangle 21">
            <a:extLst>
              <a:ext uri="{FF2B5EF4-FFF2-40B4-BE49-F238E27FC236}">
                <a16:creationId xmlns:a16="http://schemas.microsoft.com/office/drawing/2014/main" id="{FF6A92F6-7AEB-B44D-810F-0ECFA12BA532}"/>
              </a:ext>
            </a:extLst>
          </p:cNvPr>
          <p:cNvSpPr/>
          <p:nvPr userDrawn="1"/>
        </p:nvSpPr>
        <p:spPr>
          <a:xfrm rot="16200000">
            <a:off x="3025490" y="-2193521"/>
            <a:ext cx="6141020" cy="11245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23" name="Rectangle 22">
            <a:extLst>
              <a:ext uri="{FF2B5EF4-FFF2-40B4-BE49-F238E27FC236}">
                <a16:creationId xmlns:a16="http://schemas.microsoft.com/office/drawing/2014/main" id="{5D794C57-9082-3442-9C59-C208B6EE54D5}"/>
              </a:ext>
            </a:extLst>
          </p:cNvPr>
          <p:cNvSpPr/>
          <p:nvPr userDrawn="1"/>
        </p:nvSpPr>
        <p:spPr>
          <a:xfrm rot="16200000">
            <a:off x="4264799" y="1983809"/>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3">
            <a:extLst>
              <a:ext uri="{FF2B5EF4-FFF2-40B4-BE49-F238E27FC236}">
                <a16:creationId xmlns:a16="http://schemas.microsoft.com/office/drawing/2014/main" id="{E95453CA-7B4E-0746-91B4-37426B27DE91}"/>
              </a:ext>
            </a:extLst>
          </p:cNvPr>
          <p:cNvSpPr>
            <a:spLocks noGrp="1"/>
          </p:cNvSpPr>
          <p:nvPr>
            <p:ph type="pic" sz="quarter" idx="11"/>
          </p:nvPr>
        </p:nvSpPr>
        <p:spPr>
          <a:xfrm>
            <a:off x="817789" y="746272"/>
            <a:ext cx="10556422" cy="5365455"/>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37" name="Rectangle 36">
            <a:extLst>
              <a:ext uri="{FF2B5EF4-FFF2-40B4-BE49-F238E27FC236}">
                <a16:creationId xmlns:a16="http://schemas.microsoft.com/office/drawing/2014/main" id="{BB251946-063C-FD42-BB9A-D32D918A8245}"/>
              </a:ext>
            </a:extLst>
          </p:cNvPr>
          <p:cNvSpPr/>
          <p:nvPr userDrawn="1"/>
        </p:nvSpPr>
        <p:spPr>
          <a:xfrm rot="16200000">
            <a:off x="4451876" y="-8179654"/>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3057462B-B982-D448-9A5D-28B4A360EC4F}"/>
              </a:ext>
            </a:extLst>
          </p:cNvPr>
          <p:cNvSpPr/>
          <p:nvPr userDrawn="1"/>
        </p:nvSpPr>
        <p:spPr>
          <a:xfrm rot="16200000">
            <a:off x="10337385" y="4698010"/>
            <a:ext cx="3173496" cy="200055"/>
          </a:xfrm>
          <a:prstGeom prst="rect">
            <a:avLst/>
          </a:prstGeom>
        </p:spPr>
        <p:txBody>
          <a:bodyPr wrap="square">
            <a:spAutoFit/>
          </a:bodyPr>
          <a:lstStyle/>
          <a:p>
            <a:pPr algn="l"/>
            <a:r>
              <a:rPr lang="en-IE" sz="700" b="0" i="0" u="none" strike="noStrike" kern="1000" spc="270" baseline="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52" name="Picture 51">
            <a:extLst>
              <a:ext uri="{FF2B5EF4-FFF2-40B4-BE49-F238E27FC236}">
                <a16:creationId xmlns:a16="http://schemas.microsoft.com/office/drawing/2014/main" id="{7F852CD8-9B07-B64B-8A48-634C007D3FB8}"/>
              </a:ext>
            </a:extLst>
          </p:cNvPr>
          <p:cNvPicPr>
            <a:picLocks noChangeAspect="1"/>
          </p:cNvPicPr>
          <p:nvPr userDrawn="1"/>
        </p:nvPicPr>
        <p:blipFill>
          <a:blip r:embed="rId2"/>
          <a:stretch>
            <a:fillRect/>
          </a:stretch>
        </p:blipFill>
        <p:spPr>
          <a:xfrm>
            <a:off x="11867884" y="6500219"/>
            <a:ext cx="127000" cy="127000"/>
          </a:xfrm>
          <a:prstGeom prst="rect">
            <a:avLst/>
          </a:prstGeom>
        </p:spPr>
      </p:pic>
    </p:spTree>
    <p:extLst>
      <p:ext uri="{BB962C8B-B14F-4D97-AF65-F5344CB8AC3E}">
        <p14:creationId xmlns:p14="http://schemas.microsoft.com/office/powerpoint/2010/main"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Photo Slide 02">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A64D667-BE72-C24D-B0CC-AD31B56CD27C}"/>
              </a:ext>
            </a:extLst>
          </p:cNvPr>
          <p:cNvSpPr/>
          <p:nvPr userDrawn="1"/>
        </p:nvSpPr>
        <p:spPr>
          <a:xfrm rot="16200000">
            <a:off x="4192375" y="-642572"/>
            <a:ext cx="3807250" cy="812984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a16="http://schemas.microsoft.com/office/drawing/2014/main" id="{B6E1D271-A54F-3142-9810-88EAA303CC9C}"/>
              </a:ext>
            </a:extLst>
          </p:cNvPr>
          <p:cNvSpPr>
            <a:spLocks noGrp="1"/>
          </p:cNvSpPr>
          <p:nvPr>
            <p:ph type="body" sz="quarter" idx="18" hasCustomPrompt="1"/>
          </p:nvPr>
        </p:nvSpPr>
        <p:spPr>
          <a:xfrm>
            <a:off x="4063536" y="4285031"/>
            <a:ext cx="4064926" cy="577734"/>
          </a:xfrm>
          <a:prstGeom prst="rect">
            <a:avLst/>
          </a:prstGeom>
          <a:solidFill>
            <a:srgbClr val="EB7339"/>
          </a:solidFill>
          <a:ln>
            <a:solidFill>
              <a:srgbClr val="EE5650"/>
            </a:solid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Name</a:t>
            </a:r>
            <a:endParaRPr lang="en-US" dirty="0"/>
          </a:p>
        </p:txBody>
      </p:sp>
      <p:sp>
        <p:nvSpPr>
          <p:cNvPr id="18" name="Text Placeholder 17">
            <a:extLst>
              <a:ext uri="{FF2B5EF4-FFF2-40B4-BE49-F238E27FC236}">
                <a16:creationId xmlns:a16="http://schemas.microsoft.com/office/drawing/2014/main" id="{4CD73164-A5CD-B44E-851C-2983ED5519FA}"/>
              </a:ext>
            </a:extLst>
          </p:cNvPr>
          <p:cNvSpPr>
            <a:spLocks noGrp="1"/>
          </p:cNvSpPr>
          <p:nvPr>
            <p:ph type="body" sz="quarter" idx="19" hasCustomPrompt="1"/>
          </p:nvPr>
        </p:nvSpPr>
        <p:spPr>
          <a:xfrm>
            <a:off x="2031074" y="2022793"/>
            <a:ext cx="8129850" cy="1985691"/>
          </a:xfrm>
          <a:prstGeom prst="rect">
            <a:avLst/>
          </a:prstGeom>
          <a:noFill/>
          <a:ln>
            <a:noFill/>
          </a:ln>
        </p:spPr>
        <p:txBody>
          <a:bodyPr anchor="ctr"/>
          <a:lstStyle>
            <a:lvl1pPr algn="ctr">
              <a:buNone/>
              <a:defRPr sz="3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QUOTE</a:t>
            </a:r>
            <a:endParaRPr lang="en-US" dirty="0"/>
          </a:p>
        </p:txBody>
      </p:sp>
      <p:sp>
        <p:nvSpPr>
          <p:cNvPr id="30" name="Freeform 29">
            <a:extLst>
              <a:ext uri="{FF2B5EF4-FFF2-40B4-BE49-F238E27FC236}">
                <a16:creationId xmlns:a16="http://schemas.microsoft.com/office/drawing/2014/main" id="{C6C7483F-9D23-2345-991A-9E887BE50E14}"/>
              </a:ext>
            </a:extLst>
          </p:cNvPr>
          <p:cNvSpPr>
            <a:spLocks noGrp="1"/>
          </p:cNvSpPr>
          <p:nvPr>
            <p:ph type="pic" sz="quarter" idx="20"/>
          </p:nvPr>
        </p:nvSpPr>
        <p:spPr>
          <a:xfrm>
            <a:off x="-2" y="-7299"/>
            <a:ext cx="12192002" cy="6865298"/>
          </a:xfrm>
          <a:custGeom>
            <a:avLst/>
            <a:gdLst>
              <a:gd name="connsiteX0" fmla="*/ 2031077 w 12192002"/>
              <a:gd name="connsiteY0" fmla="*/ 1509985 h 6865298"/>
              <a:gd name="connsiteX1" fmla="*/ 2031077 w 12192002"/>
              <a:gd name="connsiteY1" fmla="*/ 5275310 h 6865298"/>
              <a:gd name="connsiteX2" fmla="*/ 10160926 w 12192002"/>
              <a:gd name="connsiteY2" fmla="*/ 5275310 h 6865298"/>
              <a:gd name="connsiteX3" fmla="*/ 10160926 w 12192002"/>
              <a:gd name="connsiteY3" fmla="*/ 1509985 h 6865298"/>
              <a:gd name="connsiteX4" fmla="*/ 0 w 12192002"/>
              <a:gd name="connsiteY4" fmla="*/ 0 h 6865298"/>
              <a:gd name="connsiteX5" fmla="*/ 12192002 w 12192002"/>
              <a:gd name="connsiteY5" fmla="*/ 0 h 6865298"/>
              <a:gd name="connsiteX6" fmla="*/ 12192002 w 12192002"/>
              <a:gd name="connsiteY6" fmla="*/ 5795417 h 6865298"/>
              <a:gd name="connsiteX7" fmla="*/ 12192002 w 12192002"/>
              <a:gd name="connsiteY7" fmla="*/ 6785294 h 6865298"/>
              <a:gd name="connsiteX8" fmla="*/ 12192002 w 12192002"/>
              <a:gd name="connsiteY8" fmla="*/ 6865298 h 6865298"/>
              <a:gd name="connsiteX9" fmla="*/ 0 w 12192002"/>
              <a:gd name="connsiteY9" fmla="*/ 6865298 h 6865298"/>
              <a:gd name="connsiteX10" fmla="*/ 0 w 12192002"/>
              <a:gd name="connsiteY10" fmla="*/ 6785294 h 6865298"/>
              <a:gd name="connsiteX11" fmla="*/ 0 w 12192002"/>
              <a:gd name="connsiteY11" fmla="*/ 5795417 h 686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2" h="6865298">
                <a:moveTo>
                  <a:pt x="2031077" y="1509985"/>
                </a:moveTo>
                <a:lnTo>
                  <a:pt x="2031077" y="5275310"/>
                </a:lnTo>
                <a:lnTo>
                  <a:pt x="10160926" y="5275310"/>
                </a:lnTo>
                <a:lnTo>
                  <a:pt x="10160926" y="1509985"/>
                </a:lnTo>
                <a:close/>
                <a:moveTo>
                  <a:pt x="0" y="0"/>
                </a:moveTo>
                <a:lnTo>
                  <a:pt x="12192002" y="0"/>
                </a:lnTo>
                <a:lnTo>
                  <a:pt x="12192002" y="5795417"/>
                </a:lnTo>
                <a:lnTo>
                  <a:pt x="12192002" y="6785294"/>
                </a:lnTo>
                <a:lnTo>
                  <a:pt x="12192002" y="6865298"/>
                </a:lnTo>
                <a:lnTo>
                  <a:pt x="0" y="6865298"/>
                </a:lnTo>
                <a:lnTo>
                  <a:pt x="0" y="6785294"/>
                </a:lnTo>
                <a:lnTo>
                  <a:pt x="0" y="5795417"/>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p14="http://schemas.microsoft.com/office/powerpoint/2010/main" val="3819129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Photo Slide 03">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C25ED91B-E72D-454A-96A2-6160C2712A09}"/>
              </a:ext>
            </a:extLst>
          </p:cNvPr>
          <p:cNvSpPr>
            <a:spLocks noGrp="1"/>
          </p:cNvSpPr>
          <p:nvPr>
            <p:ph type="pic" sz="quarter" idx="11"/>
          </p:nvPr>
        </p:nvSpPr>
        <p:spPr>
          <a:xfrm>
            <a:off x="0" y="-12469"/>
            <a:ext cx="12192000" cy="6870469"/>
          </a:xfrm>
          <a:custGeom>
            <a:avLst/>
            <a:gdLst>
              <a:gd name="connsiteX0" fmla="*/ 593490 w 12192000"/>
              <a:gd name="connsiteY0" fmla="*/ 490474 h 6870469"/>
              <a:gd name="connsiteX1" fmla="*/ 593490 w 12192000"/>
              <a:gd name="connsiteY1" fmla="*/ 6379996 h 6870469"/>
              <a:gd name="connsiteX2" fmla="*/ 11598512 w 12192000"/>
              <a:gd name="connsiteY2" fmla="*/ 6379996 h 6870469"/>
              <a:gd name="connsiteX3" fmla="*/ 11598512 w 12192000"/>
              <a:gd name="connsiteY3" fmla="*/ 490474 h 6870469"/>
              <a:gd name="connsiteX4" fmla="*/ 0 w 12192000"/>
              <a:gd name="connsiteY4" fmla="*/ 0 h 6870469"/>
              <a:gd name="connsiteX5" fmla="*/ 12192000 w 12192000"/>
              <a:gd name="connsiteY5" fmla="*/ 0 h 6870469"/>
              <a:gd name="connsiteX6" fmla="*/ 12192000 w 12192000"/>
              <a:gd name="connsiteY6" fmla="*/ 6870469 h 6870469"/>
              <a:gd name="connsiteX7" fmla="*/ 0 w 12192000"/>
              <a:gd name="connsiteY7" fmla="*/ 6870469 h 68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70469">
                <a:moveTo>
                  <a:pt x="593490" y="490474"/>
                </a:moveTo>
                <a:lnTo>
                  <a:pt x="593490" y="6379996"/>
                </a:lnTo>
                <a:lnTo>
                  <a:pt x="11598512" y="6379996"/>
                </a:lnTo>
                <a:lnTo>
                  <a:pt x="11598512" y="490474"/>
                </a:lnTo>
                <a:close/>
                <a:moveTo>
                  <a:pt x="0" y="0"/>
                </a:moveTo>
                <a:lnTo>
                  <a:pt x="12192000" y="0"/>
                </a:lnTo>
                <a:lnTo>
                  <a:pt x="12192000" y="6870469"/>
                </a:lnTo>
                <a:lnTo>
                  <a:pt x="0" y="6870469"/>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7" name="Text Placeholder 17">
            <a:extLst>
              <a:ext uri="{FF2B5EF4-FFF2-40B4-BE49-F238E27FC236}">
                <a16:creationId xmlns:a16="http://schemas.microsoft.com/office/drawing/2014/main" id="{074C7853-7CB6-7746-BAFE-C9DCDB2DED13}"/>
              </a:ext>
            </a:extLst>
          </p:cNvPr>
          <p:cNvSpPr>
            <a:spLocks noGrp="1"/>
          </p:cNvSpPr>
          <p:nvPr>
            <p:ph type="body" sz="quarter" idx="18" hasCustomPrompt="1"/>
          </p:nvPr>
        </p:nvSpPr>
        <p:spPr>
          <a:xfrm>
            <a:off x="4063536" y="4333157"/>
            <a:ext cx="4064926" cy="577734"/>
          </a:xfrm>
          <a:prstGeom prst="rect">
            <a:avLst/>
          </a:prstGeom>
          <a:solidFill>
            <a:srgbClr val="EB7339"/>
          </a:solidFill>
          <a:ln>
            <a:solidFill>
              <a:srgbClr val="EE5650"/>
            </a:solid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Name</a:t>
            </a:r>
            <a:endParaRPr lang="en-US" dirty="0"/>
          </a:p>
        </p:txBody>
      </p:sp>
      <p:sp>
        <p:nvSpPr>
          <p:cNvPr id="8" name="Text Placeholder 17">
            <a:extLst>
              <a:ext uri="{FF2B5EF4-FFF2-40B4-BE49-F238E27FC236}">
                <a16:creationId xmlns:a16="http://schemas.microsoft.com/office/drawing/2014/main" id="{B7076A1A-EEF6-B84F-88E3-91A2A97935FC}"/>
              </a:ext>
            </a:extLst>
          </p:cNvPr>
          <p:cNvSpPr>
            <a:spLocks noGrp="1"/>
          </p:cNvSpPr>
          <p:nvPr>
            <p:ph type="body" sz="quarter" idx="19" hasCustomPrompt="1"/>
          </p:nvPr>
        </p:nvSpPr>
        <p:spPr>
          <a:xfrm>
            <a:off x="2031074" y="2070919"/>
            <a:ext cx="8129850" cy="1985691"/>
          </a:xfrm>
          <a:prstGeom prst="rect">
            <a:avLst/>
          </a:prstGeom>
          <a:noFill/>
          <a:ln>
            <a:noFill/>
          </a:ln>
        </p:spPr>
        <p:txBody>
          <a:bodyPr anchor="ctr"/>
          <a:lstStyle>
            <a:lvl1pPr algn="ctr">
              <a:buNone/>
              <a:defRPr sz="3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QUOTE</a:t>
            </a:r>
            <a:endParaRPr lang="en-US" dirty="0"/>
          </a:p>
        </p:txBody>
      </p:sp>
    </p:spTree>
    <p:extLst>
      <p:ext uri="{BB962C8B-B14F-4D97-AF65-F5344CB8AC3E}">
        <p14:creationId xmlns:p14="http://schemas.microsoft.com/office/powerpoint/2010/main" val="1576958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E66DD-F23B-014C-B0A0-143429C57BC5}"/>
              </a:ext>
            </a:extLst>
          </p:cNvPr>
          <p:cNvSpPr/>
          <p:nvPr userDrawn="1"/>
        </p:nvSpPr>
        <p:spPr>
          <a:xfrm>
            <a:off x="0" y="16329"/>
            <a:ext cx="4780547" cy="6858000"/>
          </a:xfrm>
          <a:prstGeom prst="rect">
            <a:avLst/>
          </a:prstGeom>
          <a:solidFill>
            <a:srgbClr val="354F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l">
              <a:lnSpc>
                <a:spcPct val="100000"/>
              </a:lnSpc>
              <a:buNone/>
              <a:defRPr sz="2400" b="1" i="0">
                <a:solidFill>
                  <a:srgbClr val="EB7339"/>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l">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880331" y="614396"/>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01</a:t>
            </a:r>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l">
              <a:lnSpc>
                <a:spcPct val="100000"/>
              </a:lnSpc>
              <a:buNone/>
              <a:defRPr sz="2400" b="1" i="0">
                <a:solidFill>
                  <a:srgbClr val="EB7339"/>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l">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l">
              <a:lnSpc>
                <a:spcPct val="100000"/>
              </a:lnSpc>
              <a:buNone/>
              <a:defRPr sz="2400" b="1" i="0">
                <a:solidFill>
                  <a:srgbClr val="EB7339"/>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l">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35" name="Picture Placeholder 2">
            <a:extLst>
              <a:ext uri="{FF2B5EF4-FFF2-40B4-BE49-F238E27FC236}">
                <a16:creationId xmlns:a16="http://schemas.microsoft.com/office/drawing/2014/main" id="{BD59DABF-111E-2D4A-BE64-98DAA5D97CFE}"/>
              </a:ext>
            </a:extLst>
          </p:cNvPr>
          <p:cNvSpPr>
            <a:spLocks noGrp="1"/>
          </p:cNvSpPr>
          <p:nvPr>
            <p:ph type="pic" sz="quarter" idx="19"/>
          </p:nvPr>
        </p:nvSpPr>
        <p:spPr>
          <a:xfrm>
            <a:off x="-48344" y="0"/>
            <a:ext cx="3570477"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
        <p:nvSpPr>
          <p:cNvPr id="36" name="Text Placeholder 8">
            <a:extLst>
              <a:ext uri="{FF2B5EF4-FFF2-40B4-BE49-F238E27FC236}">
                <a16:creationId xmlns:a16="http://schemas.microsoft.com/office/drawing/2014/main" id="{E363E5FA-4BBA-1F46-9E5A-62305F8A9CF0}"/>
              </a:ext>
            </a:extLst>
          </p:cNvPr>
          <p:cNvSpPr>
            <a:spLocks noGrp="1"/>
          </p:cNvSpPr>
          <p:nvPr>
            <p:ph type="body" sz="quarter" idx="47" hasCustomPrompt="1"/>
          </p:nvPr>
        </p:nvSpPr>
        <p:spPr>
          <a:xfrm>
            <a:off x="3918849" y="2558717"/>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02</a:t>
            </a:r>
          </a:p>
        </p:txBody>
      </p:sp>
      <p:sp>
        <p:nvSpPr>
          <p:cNvPr id="37" name="Text Placeholder 8">
            <a:extLst>
              <a:ext uri="{FF2B5EF4-FFF2-40B4-BE49-F238E27FC236}">
                <a16:creationId xmlns:a16="http://schemas.microsoft.com/office/drawing/2014/main" id="{0F5BA730-D07C-7641-9007-3F26BB35EE73}"/>
              </a:ext>
            </a:extLst>
          </p:cNvPr>
          <p:cNvSpPr>
            <a:spLocks noGrp="1"/>
          </p:cNvSpPr>
          <p:nvPr>
            <p:ph type="body" sz="quarter" idx="48" hasCustomPrompt="1"/>
          </p:nvPr>
        </p:nvSpPr>
        <p:spPr>
          <a:xfrm>
            <a:off x="3918849" y="4410972"/>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03</a:t>
            </a:r>
          </a:p>
        </p:txBody>
      </p:sp>
    </p:spTree>
    <p:extLst>
      <p:ext uri="{BB962C8B-B14F-4D97-AF65-F5344CB8AC3E}">
        <p14:creationId xmlns:p14="http://schemas.microsoft.com/office/powerpoint/2010/main" val="1996454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E48C901-6837-1544-8B62-CA5546255B72}"/>
              </a:ext>
            </a:extLst>
          </p:cNvPr>
          <p:cNvGrpSpPr/>
          <p:nvPr userDrawn="1"/>
        </p:nvGrpSpPr>
        <p:grpSpPr>
          <a:xfrm>
            <a:off x="11779427" y="3211290"/>
            <a:ext cx="317393" cy="3412980"/>
            <a:chOff x="7119931" y="6749816"/>
            <a:chExt cx="317393" cy="3412980"/>
          </a:xfrm>
        </p:grpSpPr>
        <p:sp>
          <p:nvSpPr>
            <p:cNvPr id="15" name="Rectangle 14">
              <a:extLst>
                <a:ext uri="{FF2B5EF4-FFF2-40B4-BE49-F238E27FC236}">
                  <a16:creationId xmlns:a16="http://schemas.microsoft.com/office/drawing/2014/main" id="{DDE7F489-DFCC-CC40-8E50-87FFCC47FFAC}"/>
                </a:ext>
              </a:extLst>
            </p:cNvPr>
            <p:cNvSpPr/>
            <p:nvPr userDrawn="1"/>
          </p:nvSpPr>
          <p:spPr>
            <a:xfrm rot="16200000">
              <a:off x="5677889" y="8236536"/>
              <a:ext cx="3173496" cy="200055"/>
            </a:xfrm>
            <a:prstGeom prst="rect">
              <a:avLst/>
            </a:prstGeom>
          </p:spPr>
          <p:txBody>
            <a:bodyPr wrap="square">
              <a:spAutoFit/>
            </a:bodyPr>
            <a:lstStyle/>
            <a:p>
              <a:pPr algn="l"/>
              <a:r>
                <a:rPr lang="en-IE" sz="700" b="0" i="0" u="none" strike="noStrike" kern="1000" spc="270" baseline="0" dirty="0">
                  <a:solidFill>
                    <a:srgbClr val="354F92"/>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rgbClr val="354F92"/>
                </a:solidFill>
                <a:latin typeface="Calibri" panose="020F0502020204030204" pitchFamily="34" charset="0"/>
                <a:ea typeface="Open Sans" panose="020B060603050402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1D217D8C-9C06-9042-94B2-79EB00B2AE47}"/>
                </a:ext>
              </a:extLst>
            </p:cNvPr>
            <p:cNvGrpSpPr/>
            <p:nvPr userDrawn="1"/>
          </p:nvGrpSpPr>
          <p:grpSpPr>
            <a:xfrm rot="20700000">
              <a:off x="7119931" y="10024223"/>
              <a:ext cx="317393" cy="138573"/>
              <a:chOff x="3407362" y="9340156"/>
              <a:chExt cx="1351985" cy="590273"/>
            </a:xfrm>
          </p:grpSpPr>
          <p:sp>
            <p:nvSpPr>
              <p:cNvPr id="17" name="Freeform 16">
                <a:extLst>
                  <a:ext uri="{FF2B5EF4-FFF2-40B4-BE49-F238E27FC236}">
                    <a16:creationId xmlns:a16="http://schemas.microsoft.com/office/drawing/2014/main" id="{247C3F94-29BE-CA49-88CC-B49ECAE44FBF}"/>
                  </a:ext>
                </a:extLst>
              </p:cNvPr>
              <p:cNvSpPr/>
              <p:nvPr/>
            </p:nvSpPr>
            <p:spPr>
              <a:xfrm>
                <a:off x="3751433" y="9344583"/>
                <a:ext cx="564231" cy="564233"/>
              </a:xfrm>
              <a:custGeom>
                <a:avLst/>
                <a:gdLst>
                  <a:gd name="connsiteX0" fmla="*/ 247650 w 247650"/>
                  <a:gd name="connsiteY0" fmla="*/ 123825 h 247650"/>
                  <a:gd name="connsiteX1" fmla="*/ 123825 w 247650"/>
                  <a:gd name="connsiteY1" fmla="*/ 247650 h 247650"/>
                  <a:gd name="connsiteX2" fmla="*/ 0 w 247650"/>
                  <a:gd name="connsiteY2" fmla="*/ 123825 h 247650"/>
                  <a:gd name="connsiteX3" fmla="*/ 123825 w 247650"/>
                  <a:gd name="connsiteY3" fmla="*/ 0 h 247650"/>
                  <a:gd name="connsiteX4" fmla="*/ 247650 w 247650"/>
                  <a:gd name="connsiteY4" fmla="*/ 123825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 h="247650">
                    <a:moveTo>
                      <a:pt x="247650" y="123825"/>
                    </a:moveTo>
                    <a:cubicBezTo>
                      <a:pt x="247650" y="192212"/>
                      <a:pt x="192212" y="247650"/>
                      <a:pt x="123825" y="247650"/>
                    </a:cubicBezTo>
                    <a:cubicBezTo>
                      <a:pt x="55438" y="247650"/>
                      <a:pt x="0" y="192212"/>
                      <a:pt x="0" y="123825"/>
                    </a:cubicBezTo>
                    <a:cubicBezTo>
                      <a:pt x="0" y="55438"/>
                      <a:pt x="55438" y="0"/>
                      <a:pt x="123825" y="0"/>
                    </a:cubicBezTo>
                    <a:cubicBezTo>
                      <a:pt x="192212" y="0"/>
                      <a:pt x="247650" y="55438"/>
                      <a:pt x="247650" y="123825"/>
                    </a:cubicBezTo>
                    <a:close/>
                  </a:path>
                </a:pathLst>
              </a:custGeom>
              <a:solidFill>
                <a:srgbClr val="FEBE38"/>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8" name="Graphic 2">
                <a:extLst>
                  <a:ext uri="{FF2B5EF4-FFF2-40B4-BE49-F238E27FC236}">
                    <a16:creationId xmlns:a16="http://schemas.microsoft.com/office/drawing/2014/main" id="{3F5C3BC8-A712-364A-AD01-0920127C5240}"/>
                  </a:ext>
                </a:extLst>
              </p:cNvPr>
              <p:cNvGrpSpPr/>
              <p:nvPr/>
            </p:nvGrpSpPr>
            <p:grpSpPr>
              <a:xfrm>
                <a:off x="3407362" y="9340156"/>
                <a:ext cx="1351985" cy="590273"/>
                <a:chOff x="3357879" y="5072538"/>
                <a:chExt cx="593407" cy="259080"/>
              </a:xfrm>
              <a:solidFill>
                <a:srgbClr val="FFFFFF"/>
              </a:solidFill>
            </p:grpSpPr>
            <p:sp>
              <p:nvSpPr>
                <p:cNvPr id="19" name="Freeform 18">
                  <a:extLst>
                    <a:ext uri="{FF2B5EF4-FFF2-40B4-BE49-F238E27FC236}">
                      <a16:creationId xmlns:a16="http://schemas.microsoft.com/office/drawing/2014/main" id="{3C8AAAC1-ED22-6442-B7F7-218FBE5F40FF}"/>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FFFFFF"/>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3B92E1A8-FC4E-BB4E-A625-8B0C12269BBC}"/>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FFFFFF"/>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5FDFC230-509B-0444-AAE9-25EE6385C05D}"/>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FFFFFF"/>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81" r:id="rId2"/>
    <p:sldLayoutId id="2147483882" r:id="rId3"/>
    <p:sldLayoutId id="2147483842" r:id="rId4"/>
    <p:sldLayoutId id="2147483887" r:id="rId5"/>
    <p:sldLayoutId id="2147483840" r:id="rId6"/>
    <p:sldLayoutId id="2147483884" r:id="rId7"/>
    <p:sldLayoutId id="2147483883" r:id="rId8"/>
    <p:sldLayoutId id="2147483877" r:id="rId9"/>
    <p:sldLayoutId id="2147483841" r:id="rId10"/>
    <p:sldLayoutId id="2147483885" r:id="rId11"/>
    <p:sldLayoutId id="2147483886" r:id="rId12"/>
    <p:sldLayoutId id="2147483878" r:id="rId13"/>
    <p:sldLayoutId id="2147483861" r:id="rId14"/>
    <p:sldLayoutId id="2147483833" r:id="rId15"/>
    <p:sldLayoutId id="2147483847" r:id="rId16"/>
    <p:sldLayoutId id="2147483853" r:id="rId17"/>
    <p:sldLayoutId id="2147483888" r:id="rId18"/>
    <p:sldLayoutId id="2147483889" r:id="rId19"/>
    <p:sldLayoutId id="2147483890"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ecoffeecup.com/9-alarming-facts-about-single-use-cups/" TargetMode="External"/><Relationship Id="rId2" Type="http://schemas.openxmlformats.org/officeDocument/2006/relationships/image" Target="../media/image20.png"/><Relationship Id="rId1" Type="http://schemas.openxmlformats.org/officeDocument/2006/relationships/slideLayout" Target="../slideLayouts/slideLayout5.xml"/><Relationship Id="rId5" Type="http://schemas.openxmlformats.org/officeDocument/2006/relationships/image" Target="../media/image12.sv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3.xml"/><Relationship Id="rId1" Type="http://schemas.openxmlformats.org/officeDocument/2006/relationships/video" Target="https://www.youtube.com/embed/MPylQqzjKCg?feature=oembed" TargetMode="External"/><Relationship Id="rId6" Type="http://schemas.openxmlformats.org/officeDocument/2006/relationships/image" Target="../media/image22.jpeg"/><Relationship Id="rId5" Type="http://schemas.openxmlformats.org/officeDocument/2006/relationships/hyperlink" Target="https://youtu.be/MPylQqzjKCg" TargetMode="External"/><Relationship Id="rId4" Type="http://schemas.openxmlformats.org/officeDocument/2006/relationships/image" Target="../media/image12.svg"/></Relationships>
</file>

<file path=ppt/slides/_rels/slide17.xml.rels><?xml version="1.0" encoding="UTF-8" standalone="yes"?>
<Relationships xmlns="http://schemas.openxmlformats.org/package/2006/relationships"><Relationship Id="rId8" Type="http://schemas.openxmlformats.org/officeDocument/2006/relationships/hyperlink" Target="https://www.europarl.europa.eu/news/pt/headlines/economy/20151201STO05603/economia-circular-definicao-importancia-e-beneficios?&amp;at_campaign=20234-Economy&amp;at_medium=Google_Ads&amp;at_platform=Search&amp;at_creation=RSA&amp;at_goal=TR_G&amp;at_audience=economia%20circular&amp;at_topic=Circular_Economy&amp;at_location=PT&amp;gclid=CjwKCAjw9pGjBhB-EiwAa5jl3ITT2RetXogzcz_bDWk-td1TGOwdLJ0y5ezFdngN0DPmJmTUiozOaRoC6soQAvD_BwE" TargetMode="External"/><Relationship Id="rId3" Type="http://schemas.openxmlformats.org/officeDocument/2006/relationships/image" Target="../media/image11.png"/><Relationship Id="rId7" Type="http://schemas.openxmlformats.org/officeDocument/2006/relationships/hyperlink" Target="https://apambiente.pt/apa/economia-circular"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hyperlink" Target="https://eco.nomia.pt/contents/ficheiros/paec-pt.pdf" TargetMode="External"/><Relationship Id="rId4" Type="http://schemas.openxmlformats.org/officeDocument/2006/relationships/image" Target="../media/image12.svg"/><Relationship Id="rId9" Type="http://schemas.openxmlformats.org/officeDocument/2006/relationships/hyperlink" Target="https://eco.nomia.p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hyperlink" Target="https://www.ethnos.gr/greece/article/73544/ptolemaidastakagkelaoikatoikoigiathnapolignitopoihshthsperioxh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hyperlink" Target="https://inactionforabetterworld.com/en/responsible-consumption-and-productio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image" Target="../media/image24.jpeg"/><Relationship Id="rId1" Type="http://schemas.openxmlformats.org/officeDocument/2006/relationships/slideLayout" Target="../slideLayouts/slideLayout3.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4.jpeg"/><Relationship Id="rId1" Type="http://schemas.openxmlformats.org/officeDocument/2006/relationships/slideLayout" Target="../slideLayouts/slideLayout3.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9.jp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9.jpg"/></Relationships>
</file>

<file path=ppt/slides/_rels/slide3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16.xml"/><Relationship Id="rId4" Type="http://schemas.openxmlformats.org/officeDocument/2006/relationships/image" Target="../media/image12.svg"/></Relationships>
</file>

<file path=ppt/slides/_rels/slide42.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hyperlink" Target="https://www.overshootday.org/" TargetMode="External"/><Relationship Id="rId7" Type="http://schemas.openxmlformats.org/officeDocument/2006/relationships/image" Target="../media/image12.svg"/><Relationship Id="rId2" Type="http://schemas.openxmlformats.org/officeDocument/2006/relationships/slideLayout" Target="../slideLayouts/slideLayout5.xml"/><Relationship Id="rId1" Type="http://schemas.openxmlformats.org/officeDocument/2006/relationships/video" Target="https://www.youtube.com/embed/HzcJBL-sas4?feature=oembed" TargetMode="External"/><Relationship Id="rId6" Type="http://schemas.openxmlformats.org/officeDocument/2006/relationships/image" Target="../media/image11.png"/><Relationship Id="rId5" Type="http://schemas.openxmlformats.org/officeDocument/2006/relationships/hyperlink" Target="https://youtu.be/HzcJBL-sas4" TargetMode="External"/><Relationship Id="rId4" Type="http://schemas.openxmlformats.org/officeDocument/2006/relationships/image" Target="../media/image53.jpeg"/></Relationships>
</file>

<file path=ppt/slides/_rels/slide43.xml.rels><?xml version="1.0" encoding="UTF-8" standalone="yes"?>
<Relationships xmlns="http://schemas.openxmlformats.org/package/2006/relationships"><Relationship Id="rId3" Type="http://schemas.openxmlformats.org/officeDocument/2006/relationships/hyperlink" Target="https://www.deco.proteste.pt/sustentabilidade" TargetMode="External"/><Relationship Id="rId2" Type="http://schemas.openxmlformats.org/officeDocument/2006/relationships/image" Target="../media/image55.png"/><Relationship Id="rId1" Type="http://schemas.openxmlformats.org/officeDocument/2006/relationships/slideLayout" Target="../slideLayouts/slideLayout5.xml"/><Relationship Id="rId5" Type="http://schemas.openxmlformats.org/officeDocument/2006/relationships/image" Target="../media/image12.svg"/><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odslocal.pt/escolher-municipio" TargetMode="External"/><Relationship Id="rId1" Type="http://schemas.openxmlformats.org/officeDocument/2006/relationships/slideLayout" Target="../slideLayouts/slideLayout5.xml"/><Relationship Id="rId5" Type="http://schemas.openxmlformats.org/officeDocument/2006/relationships/image" Target="../media/image12.svg"/><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hyperlink" Target="https://ciudad-huerto.org/etiqueta/compostaje-comunitario/" TargetMode="Externa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www.organicauthority.com/" TargetMode="Externa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hyperlink" Target="https://www.youtube.com/watch?v=KlV3ASpM19M" TargetMode="External"/><Relationship Id="rId3" Type="http://schemas.openxmlformats.org/officeDocument/2006/relationships/hyperlink" Target="https://ensina.rtp.pt/artigo/producao-e-consumo-o-insustentavel-peso-do-viver/" TargetMode="External"/><Relationship Id="rId7" Type="http://schemas.openxmlformats.org/officeDocument/2006/relationships/image" Target="../media/image13.jpeg"/><Relationship Id="rId2" Type="http://schemas.openxmlformats.org/officeDocument/2006/relationships/slideLayout" Target="../slideLayouts/slideLayout5.xml"/><Relationship Id="rId1" Type="http://schemas.openxmlformats.org/officeDocument/2006/relationships/video" Target="https://www.youtube.com/embed/KlV3ASpM19M?feature=oembed" TargetMode="External"/><Relationship Id="rId6" Type="http://schemas.openxmlformats.org/officeDocument/2006/relationships/hyperlink" Target="https://ensina.rtp.pt/artigo/o-lado-obscuro-da-abundancia/" TargetMode="External"/><Relationship Id="rId5" Type="http://schemas.openxmlformats.org/officeDocument/2006/relationships/image" Target="../media/image12.sv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hyperlink" Target="https://kath.gr/el/koinwniki-euthuni" TargetMode="External"/><Relationship Id="rId2" Type="http://schemas.openxmlformats.org/officeDocument/2006/relationships/image" Target="../media/image62.jp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11.xml"/><Relationship Id="rId1" Type="http://schemas.openxmlformats.org/officeDocument/2006/relationships/video" Target="https://www.youtube.com/embed/q-b9kWCYy9U?feature=oembed" TargetMode="Externa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hyperlink" Target="https://youtu.be/q-b9kWCYy9U"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publico.pt/2018/05/20/sociedade/noticia/o-que-comemos-tem-um-custo-invisivel-mas-nos-estamos-a-pagalo-1830343" TargetMode="External"/><Relationship Id="rId7" Type="http://schemas.openxmlformats.org/officeDocument/2006/relationships/hyperlink" Target="https://youtu.be/ad-xCNkcr70" TargetMode="External"/><Relationship Id="rId2" Type="http://schemas.openxmlformats.org/officeDocument/2006/relationships/slideLayout" Target="../slideLayouts/slideLayout11.xml"/><Relationship Id="rId1" Type="http://schemas.openxmlformats.org/officeDocument/2006/relationships/video" Target="https://www.youtube.com/embed/ad-xCNkcr70?feature=oembed" TargetMode="Externa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4.jpeg"/></Relationships>
</file>

<file path=ppt/slides/_rels/slide54.xml.rels><?xml version="1.0" encoding="UTF-8" standalone="yes"?>
<Relationships xmlns="http://schemas.openxmlformats.org/package/2006/relationships"><Relationship Id="rId3" Type="http://schemas.openxmlformats.org/officeDocument/2006/relationships/hyperlink" Target="https://youtu.be/ad-xCNkcr70" TargetMode="External"/><Relationship Id="rId2" Type="http://schemas.openxmlformats.org/officeDocument/2006/relationships/slideLayout" Target="../slideLayouts/slideLayout11.xml"/><Relationship Id="rId1" Type="http://schemas.openxmlformats.org/officeDocument/2006/relationships/video" Target="https://www.youtube.com/embed/jk5gLBIhJtA?feature=oembed" TargetMode="Externa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5.jpeg"/></Relationships>
</file>

<file path=ppt/slides/_rels/slide5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69.svg"/></Relationships>
</file>

<file path=ppt/slides/_rels/slide6.xml.rels><?xml version="1.0" encoding="UTF-8" standalone="yes"?>
<Relationships xmlns="http://schemas.openxmlformats.org/package/2006/relationships"><Relationship Id="rId3" Type="http://schemas.openxmlformats.org/officeDocument/2006/relationships/hyperlink" Target="https://ods.pt/objectivos/12-producao-e-consumo-sustentaveis/" TargetMode="External"/><Relationship Id="rId2" Type="http://schemas.openxmlformats.org/officeDocument/2006/relationships/image" Target="../media/image14.png"/><Relationship Id="rId1" Type="http://schemas.openxmlformats.org/officeDocument/2006/relationships/slideLayout" Target="../slideLayouts/slideLayout5.xml"/><Relationship Id="rId5" Type="http://schemas.openxmlformats.org/officeDocument/2006/relationships/image" Target="../media/image12.sv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ensina.rtp.pt/artigo/em-que-se-baseia-o-consumo-sustentavel/" TargetMode="Externa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sdgs.un.org/goals/goal12" TargetMode="External"/><Relationship Id="rId1" Type="http://schemas.openxmlformats.org/officeDocument/2006/relationships/slideLayout" Target="../slideLayouts/slideLayout5.xml"/><Relationship Id="rId5" Type="http://schemas.openxmlformats.org/officeDocument/2006/relationships/image" Target="../media/image12.sv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2.svg"/><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hyperlink" Target="https://odslocal.pt/" TargetMode="Externa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18"/>
          <p:cNvPicPr preferRelativeResize="0">
            <a:picLocks noGrp="1"/>
          </p:cNvPicPr>
          <p:nvPr>
            <p:ph type="pic" idx="2"/>
          </p:nvPr>
        </p:nvPicPr>
        <p:blipFill rotWithShape="1">
          <a:blip r:embed="rId3">
            <a:alphaModFix/>
          </a:blip>
          <a:srcRect t="28827" b="28828"/>
          <a:stretch/>
        </p:blipFill>
        <p:spPr>
          <a:xfrm>
            <a:off x="0" y="2180235"/>
            <a:ext cx="12192000" cy="3440624"/>
          </a:xfrm>
          <a:prstGeom prst="rect">
            <a:avLst/>
          </a:prstGeom>
          <a:solidFill>
            <a:srgbClr val="D8D8D8"/>
          </a:solidFill>
          <a:ln>
            <a:noFill/>
          </a:ln>
        </p:spPr>
      </p:pic>
      <p:sp>
        <p:nvSpPr>
          <p:cNvPr id="202" name="Google Shape;202;p18"/>
          <p:cNvSpPr/>
          <p:nvPr/>
        </p:nvSpPr>
        <p:spPr>
          <a:xfrm>
            <a:off x="2196605" y="4263817"/>
            <a:ext cx="8220609" cy="12003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grpSp>
        <p:nvGrpSpPr>
          <p:cNvPr id="204" name="Google Shape;204;p18"/>
          <p:cNvGrpSpPr/>
          <p:nvPr/>
        </p:nvGrpSpPr>
        <p:grpSpPr>
          <a:xfrm rot="-5400000">
            <a:off x="-1080015" y="2697652"/>
            <a:ext cx="3833889" cy="1673859"/>
            <a:chOff x="3357879" y="5072538"/>
            <a:chExt cx="593407" cy="259079"/>
          </a:xfrm>
        </p:grpSpPr>
        <p:sp>
          <p:nvSpPr>
            <p:cNvPr id="205" name="Google Shape;205;p18"/>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6" name="Google Shape;206;p18"/>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7" name="Google Shape;207;p18"/>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 name="TextBox 6">
            <a:extLst>
              <a:ext uri="{FF2B5EF4-FFF2-40B4-BE49-F238E27FC236}">
                <a16:creationId xmlns:a16="http://schemas.microsoft.com/office/drawing/2014/main" id="{3E196555-4CD5-F3AC-CFBC-01E62BC9A6B0}"/>
              </a:ext>
            </a:extLst>
          </p:cNvPr>
          <p:cNvSpPr txBox="1"/>
          <p:nvPr/>
        </p:nvSpPr>
        <p:spPr>
          <a:xfrm>
            <a:off x="2380630" y="4316075"/>
            <a:ext cx="7953487" cy="1077218"/>
          </a:xfrm>
          <a:prstGeom prst="rect">
            <a:avLst/>
          </a:prstGeom>
          <a:noFill/>
        </p:spPr>
        <p:txBody>
          <a:bodyPr wrap="square" rtlCol="0">
            <a:spAutoFit/>
          </a:bodyPr>
          <a:lstStyle/>
          <a:p>
            <a:pPr>
              <a:buSzPts val="3600"/>
            </a:pPr>
            <a:r>
              <a:rPr lang="pt-PT" sz="3600" dirty="0">
                <a:solidFill>
                  <a:srgbClr val="EB7339"/>
                </a:solidFill>
                <a:latin typeface="Calibri"/>
                <a:ea typeface="Calibri"/>
                <a:cs typeface="Calibri"/>
                <a:sym typeface="Calibri"/>
              </a:rPr>
              <a:t>CAMPEÕES COMUNITÁRIOS DO CLIMA</a:t>
            </a:r>
          </a:p>
          <a:p>
            <a:pPr>
              <a:buSzPts val="3600"/>
            </a:pPr>
            <a:r>
              <a:rPr lang="en-US" sz="2800" spc="324" dirty="0">
                <a:solidFill>
                  <a:srgbClr val="EB7339"/>
                </a:solidFill>
                <a:latin typeface="Calibri" panose="020F0502020204030204" pitchFamily="34" charset="0"/>
                <a:cs typeface="Calibri" panose="020F0502020204030204" pitchFamily="34" charset="0"/>
              </a:rPr>
              <a:t>ODS 12 </a:t>
            </a:r>
            <a:r>
              <a:rPr lang="en-US" sz="2800" spc="324" dirty="0" err="1">
                <a:solidFill>
                  <a:srgbClr val="EB7339"/>
                </a:solidFill>
                <a:latin typeface="Calibri" panose="020F0502020204030204" pitchFamily="34" charset="0"/>
                <a:cs typeface="Calibri" panose="020F0502020204030204" pitchFamily="34" charset="0"/>
              </a:rPr>
              <a:t>Produção</a:t>
            </a:r>
            <a:r>
              <a:rPr lang="en-US" sz="2800" spc="324" dirty="0">
                <a:solidFill>
                  <a:srgbClr val="EB7339"/>
                </a:solidFill>
                <a:latin typeface="Calibri" panose="020F0502020204030204" pitchFamily="34" charset="0"/>
                <a:cs typeface="Calibri" panose="020F0502020204030204" pitchFamily="34" charset="0"/>
              </a:rPr>
              <a:t> e </a:t>
            </a:r>
            <a:r>
              <a:rPr lang="en-US" sz="2800" spc="324" dirty="0" err="1">
                <a:solidFill>
                  <a:srgbClr val="EB7339"/>
                </a:solidFill>
                <a:latin typeface="Calibri" panose="020F0502020204030204" pitchFamily="34" charset="0"/>
                <a:cs typeface="Calibri" panose="020F0502020204030204" pitchFamily="34" charset="0"/>
              </a:rPr>
              <a:t>consumo</a:t>
            </a:r>
            <a:r>
              <a:rPr lang="en-US" sz="2800" spc="324" dirty="0">
                <a:solidFill>
                  <a:srgbClr val="EB7339"/>
                </a:solidFill>
                <a:latin typeface="Calibri" panose="020F0502020204030204" pitchFamily="34" charset="0"/>
                <a:cs typeface="Calibri" panose="020F0502020204030204" pitchFamily="34" charset="0"/>
              </a:rPr>
              <a:t> </a:t>
            </a:r>
            <a:r>
              <a:rPr lang="en-US" sz="2800" spc="324" dirty="0" err="1">
                <a:solidFill>
                  <a:srgbClr val="EB7339"/>
                </a:solidFill>
                <a:latin typeface="Calibri" panose="020F0502020204030204" pitchFamily="34" charset="0"/>
                <a:cs typeface="Calibri" panose="020F0502020204030204" pitchFamily="34" charset="0"/>
              </a:rPr>
              <a:t>responsáveis</a:t>
            </a:r>
            <a:endParaRPr lang="en-US" sz="2800" spc="324" dirty="0">
              <a:solidFill>
                <a:srgbClr val="EB7339"/>
              </a:solidFill>
              <a:latin typeface="Calibri" panose="020F0502020204030204" pitchFamily="34" charset="0"/>
              <a:cs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Θέση εικόνας 7" descr="Εικόνα που περιέχει κείμενο, υπαίθριος&#10;&#10;Περιγραφή που δημιουργήθηκε αυτόματα">
            <a:extLst>
              <a:ext uri="{FF2B5EF4-FFF2-40B4-BE49-F238E27FC236}">
                <a16:creationId xmlns:a16="http://schemas.microsoft.com/office/drawing/2014/main" id="{D25C2541-AD24-0568-749F-4BE11B192DD4}"/>
              </a:ext>
            </a:extLst>
          </p:cNvPr>
          <p:cNvPicPr>
            <a:picLocks noGrp="1" noChangeAspect="1"/>
          </p:cNvPicPr>
          <p:nvPr>
            <p:ph type="pic" sz="quarter" idx="10"/>
          </p:nvPr>
        </p:nvPicPr>
        <p:blipFill>
          <a:blip r:embed="rId3"/>
          <a:srcRect t="16964" b="16964"/>
          <a:stretch>
            <a:fillRect/>
          </a:stretch>
        </p:blipFill>
        <p:spPr/>
      </p:pic>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a:xfrm>
            <a:off x="7630823" y="990923"/>
            <a:ext cx="3759666" cy="3136707"/>
          </a:xfrm>
        </p:spPr>
        <p:txBody>
          <a:bodyPr/>
          <a:lstStyle/>
          <a:p>
            <a:r>
              <a:rPr lang="en-US" sz="3600" dirty="0" err="1"/>
              <a:t>Sobreprodução</a:t>
            </a:r>
            <a:r>
              <a:rPr lang="en-US" sz="3600" dirty="0"/>
              <a:t> de </a:t>
            </a:r>
            <a:r>
              <a:rPr lang="en-US" sz="3600" dirty="0" err="1"/>
              <a:t>resíduos</a:t>
            </a:r>
            <a:r>
              <a:rPr lang="en-US" sz="3600" dirty="0"/>
              <a:t> </a:t>
            </a:r>
            <a:r>
              <a:rPr lang="en-US" sz="3600" dirty="0" err="1"/>
              <a:t>sólidos</a:t>
            </a:r>
            <a:endParaRPr lang="en-US" sz="3600" dirty="0"/>
          </a:p>
        </p:txBody>
      </p:sp>
      <p:grpSp>
        <p:nvGrpSpPr>
          <p:cNvPr id="9" name="Graphic 2">
            <a:extLst>
              <a:ext uri="{FF2B5EF4-FFF2-40B4-BE49-F238E27FC236}">
                <a16:creationId xmlns:a16="http://schemas.microsoft.com/office/drawing/2014/main" id="{6285D392-116B-5249-8268-8EA084DD11E1}"/>
              </a:ext>
            </a:extLst>
          </p:cNvPr>
          <p:cNvGrpSpPr/>
          <p:nvPr/>
        </p:nvGrpSpPr>
        <p:grpSpPr>
          <a:xfrm rot="16200000">
            <a:off x="-1080012" y="1373752"/>
            <a:ext cx="3833889" cy="1673865"/>
            <a:chOff x="3357879" y="5072538"/>
            <a:chExt cx="593407" cy="259080"/>
          </a:xfrm>
          <a:solidFill>
            <a:srgbClr val="EB7339"/>
          </a:solidFill>
        </p:grpSpPr>
        <p:sp>
          <p:nvSpPr>
            <p:cNvPr id="10" name="Freeform 9">
              <a:extLst>
                <a:ext uri="{FF2B5EF4-FFF2-40B4-BE49-F238E27FC236}">
                  <a16:creationId xmlns:a16="http://schemas.microsoft.com/office/drawing/2014/main" id="{470E5AA0-13F3-7046-97B9-B4D70885B4AD}"/>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59BABA38-F111-FD47-B780-A81442F31F5A}"/>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F0607F26-EF08-D444-B0FE-E46E0BA21E65}"/>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921318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Θέση εικόνας 6" descr="Εικόνα που περιέχει κείμενο, υπαίθριος&#10;&#10;Περιγραφή που δημιουργήθηκε αυτόματα">
            <a:extLst>
              <a:ext uri="{FF2B5EF4-FFF2-40B4-BE49-F238E27FC236}">
                <a16:creationId xmlns:a16="http://schemas.microsoft.com/office/drawing/2014/main" id="{EA21D63C-448E-966F-B91E-83DA2EA2FE32}"/>
              </a:ext>
            </a:extLst>
          </p:cNvPr>
          <p:cNvPicPr>
            <a:picLocks noGrp="1" noChangeAspect="1"/>
          </p:cNvPicPr>
          <p:nvPr>
            <p:ph type="pic" sz="quarter" idx="10"/>
          </p:nvPr>
        </p:nvPicPr>
        <p:blipFill>
          <a:blip r:embed="rId2"/>
          <a:srcRect l="27508" r="27508"/>
          <a:stretch>
            <a:fillRect/>
          </a:stretch>
        </p:blipFill>
        <p:spPr/>
      </p:pic>
      <p:sp>
        <p:nvSpPr>
          <p:cNvPr id="3" name="2 - Θέση κειμένου"/>
          <p:cNvSpPr>
            <a:spLocks noGrp="1"/>
          </p:cNvSpPr>
          <p:nvPr>
            <p:ph type="body" sz="quarter" idx="18"/>
          </p:nvPr>
        </p:nvSpPr>
        <p:spPr>
          <a:xfrm>
            <a:off x="4673599" y="829161"/>
            <a:ext cx="6491111" cy="2123902"/>
          </a:xfrm>
        </p:spPr>
        <p:txBody>
          <a:bodyPr/>
          <a:lstStyle/>
          <a:p>
            <a:pPr marL="0" indent="0" algn="ctr"/>
            <a:endParaRPr lang="en-US" dirty="0">
              <a:sym typeface="Wingdings 2" panose="05020102010507070707" pitchFamily="18" charset="2"/>
            </a:endParaRPr>
          </a:p>
          <a:p>
            <a:pPr marL="0" indent="0" algn="ctr"/>
            <a:endParaRPr lang="en-US" dirty="0">
              <a:sym typeface="Wingdings 2" panose="05020102010507070707" pitchFamily="18" charset="2"/>
            </a:endParaRPr>
          </a:p>
          <a:p>
            <a:pPr marL="0" indent="0" algn="ctr"/>
            <a:r>
              <a:rPr lang="en-US" dirty="0">
                <a:sym typeface="Wingdings 2" panose="05020102010507070707" pitchFamily="18" charset="2"/>
              </a:rPr>
              <a:t> </a:t>
            </a:r>
            <a:r>
              <a:rPr lang="pt-PT" sz="3200" dirty="0">
                <a:sym typeface="Wingdings 2" panose="05020102010507070707" pitchFamily="18" charset="2"/>
              </a:rPr>
              <a:t>OBJETIVOS do ODS 12 em matéria de resíduos sólidos </a:t>
            </a:r>
            <a:endParaRPr lang="en-US" sz="3200" dirty="0">
              <a:sym typeface="Wingdings 2" panose="05020102010507070707" pitchFamily="18" charset="2"/>
            </a:endParaRPr>
          </a:p>
          <a:p>
            <a:pPr algn="ctr"/>
            <a:endParaRPr lang="en-US" sz="3200" dirty="0"/>
          </a:p>
          <a:p>
            <a:pPr marL="342900" indent="-342900">
              <a:buFont typeface="Arial" panose="020B0604020202020204" pitchFamily="34" charset="0"/>
              <a:buChar char="•"/>
            </a:pPr>
            <a:r>
              <a:rPr lang="pt-PT" dirty="0"/>
              <a:t>Até 2030, reduzir substancialmente a produção de resíduos através da prevenção, redução, reciclagem e reutilização</a:t>
            </a:r>
          </a:p>
          <a:p>
            <a:pPr marL="342900" indent="-342900">
              <a:buFont typeface="Arial" panose="020B0604020202020204" pitchFamily="34" charset="0"/>
              <a:buChar char="•"/>
            </a:pPr>
            <a:r>
              <a:rPr lang="pt-PT" dirty="0"/>
              <a:t>Até 2030, alcançar a gestão sustentável e a utilização eficiente dos recursos naturais</a:t>
            </a:r>
            <a:endParaRPr lang="en-US" dirty="0"/>
          </a:p>
          <a:p>
            <a:endParaRPr lang="el-GR" dirty="0"/>
          </a:p>
        </p:txBody>
      </p:sp>
      <p:sp>
        <p:nvSpPr>
          <p:cNvPr id="8" name="TextBox 7">
            <a:extLst>
              <a:ext uri="{FF2B5EF4-FFF2-40B4-BE49-F238E27FC236}">
                <a16:creationId xmlns:a16="http://schemas.microsoft.com/office/drawing/2014/main" id="{E00BC739-4BAA-2886-34DB-DFB951BDB88E}"/>
              </a:ext>
            </a:extLst>
          </p:cNvPr>
          <p:cNvSpPr txBox="1"/>
          <p:nvPr/>
        </p:nvSpPr>
        <p:spPr>
          <a:xfrm rot="16200000">
            <a:off x="8873624" y="673034"/>
            <a:ext cx="6094476" cy="369332"/>
          </a:xfrm>
          <a:prstGeom prst="rect">
            <a:avLst/>
          </a:prstGeom>
          <a:noFill/>
        </p:spPr>
        <p:txBody>
          <a:bodyPr wrap="square">
            <a:spAutoFit/>
          </a:bodyPr>
          <a:lstStyle/>
          <a:p>
            <a:r>
              <a:rPr lang="el-GR" dirty="0"/>
              <a:t>https://sdgs.un.org/goals/goal12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58B6991C-7014-CA00-3A6E-EC9396EAB88E}"/>
              </a:ext>
            </a:extLst>
          </p:cNvPr>
          <p:cNvPicPr>
            <a:picLocks noChangeAspect="1"/>
          </p:cNvPicPr>
          <p:nvPr/>
        </p:nvPicPr>
        <p:blipFill>
          <a:blip r:embed="rId2"/>
          <a:stretch>
            <a:fillRect/>
          </a:stretch>
        </p:blipFill>
        <p:spPr>
          <a:xfrm>
            <a:off x="3792188" y="263600"/>
            <a:ext cx="7630019" cy="5811506"/>
          </a:xfrm>
          <a:prstGeom prst="rect">
            <a:avLst/>
          </a:prstGeom>
          <a:effectLst>
            <a:outerShdw blurRad="50800" dist="38100" dir="5400000" algn="t" rotWithShape="0">
              <a:prstClr val="black">
                <a:alpha val="40000"/>
              </a:prstClr>
            </a:outerShdw>
          </a:effectLst>
        </p:spPr>
      </p:pic>
      <p:sp>
        <p:nvSpPr>
          <p:cNvPr id="3" name="2 - Έλλειψη"/>
          <p:cNvSpPr/>
          <p:nvPr/>
        </p:nvSpPr>
        <p:spPr>
          <a:xfrm>
            <a:off x="3792189" y="2645411"/>
            <a:ext cx="414779" cy="433632"/>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noFill/>
            </a:endParaRPr>
          </a:p>
        </p:txBody>
      </p:sp>
      <p:sp>
        <p:nvSpPr>
          <p:cNvPr id="5" name="4 - Έλλειψη"/>
          <p:cNvSpPr/>
          <p:nvPr/>
        </p:nvSpPr>
        <p:spPr>
          <a:xfrm>
            <a:off x="3792189" y="5021690"/>
            <a:ext cx="414779" cy="433632"/>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noFill/>
            </a:endParaRPr>
          </a:p>
        </p:txBody>
      </p:sp>
      <p:sp>
        <p:nvSpPr>
          <p:cNvPr id="6" name="5 - Έλλειψη"/>
          <p:cNvSpPr/>
          <p:nvPr/>
        </p:nvSpPr>
        <p:spPr>
          <a:xfrm>
            <a:off x="3792188" y="4448590"/>
            <a:ext cx="414779" cy="433632"/>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noFill/>
            </a:endParaRPr>
          </a:p>
        </p:txBody>
      </p:sp>
      <p:sp>
        <p:nvSpPr>
          <p:cNvPr id="12" name="CuadroTexto 11">
            <a:extLst>
              <a:ext uri="{FF2B5EF4-FFF2-40B4-BE49-F238E27FC236}">
                <a16:creationId xmlns:a16="http://schemas.microsoft.com/office/drawing/2014/main" id="{5C832370-FE7C-0078-6A3B-03FA0ECC875D}"/>
              </a:ext>
            </a:extLst>
          </p:cNvPr>
          <p:cNvSpPr txBox="1"/>
          <p:nvPr/>
        </p:nvSpPr>
        <p:spPr>
          <a:xfrm>
            <a:off x="4591468" y="6246273"/>
            <a:ext cx="5004088" cy="307777"/>
          </a:xfrm>
          <a:prstGeom prst="rect">
            <a:avLst/>
          </a:prstGeom>
          <a:noFill/>
        </p:spPr>
        <p:txBody>
          <a:bodyPr wrap="square">
            <a:spAutoFit/>
          </a:bodyPr>
          <a:lstStyle/>
          <a:p>
            <a:r>
              <a:rPr lang="pt-PT" sz="1400" dirty="0">
                <a:hlinkClick r:id="rId3"/>
              </a:rPr>
              <a:t>https://ecoffeecup.com/9-alarming-facts-about-single-use-cups/</a:t>
            </a:r>
            <a:r>
              <a:rPr lang="pt-PT" sz="1400" dirty="0"/>
              <a:t> </a:t>
            </a:r>
          </a:p>
        </p:txBody>
      </p:sp>
      <p:pic>
        <p:nvPicPr>
          <p:cNvPr id="13" name="Gráfico 12" descr="Flecha: curva ligera con relleno sólido">
            <a:extLst>
              <a:ext uri="{FF2B5EF4-FFF2-40B4-BE49-F238E27FC236}">
                <a16:creationId xmlns:a16="http://schemas.microsoft.com/office/drawing/2014/main" id="{441D5A07-4DA3-19E2-2F4F-A9FE208204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88563">
            <a:off x="3959563" y="5995977"/>
            <a:ext cx="689631" cy="689631"/>
          </a:xfrm>
          <a:prstGeom prst="rect">
            <a:avLst/>
          </a:prstGeom>
          <a:effectLst>
            <a:outerShdw blurRad="50800" dist="38100" dir="5400000" algn="t" rotWithShape="0">
              <a:prstClr val="black">
                <a:alpha val="40000"/>
              </a:prstClr>
            </a:outerShdw>
          </a:effectLst>
        </p:spPr>
      </p:pic>
      <p:sp>
        <p:nvSpPr>
          <p:cNvPr id="15" name="TextBox 3">
            <a:extLst>
              <a:ext uri="{FF2B5EF4-FFF2-40B4-BE49-F238E27FC236}">
                <a16:creationId xmlns:a16="http://schemas.microsoft.com/office/drawing/2014/main" id="{8C1C55CA-82F1-FFF4-2C72-E2ADB98D62AA}"/>
              </a:ext>
            </a:extLst>
          </p:cNvPr>
          <p:cNvSpPr txBox="1"/>
          <p:nvPr/>
        </p:nvSpPr>
        <p:spPr>
          <a:xfrm>
            <a:off x="1038579" y="566276"/>
            <a:ext cx="2494844" cy="4785926"/>
          </a:xfrm>
          <a:prstGeom prst="rect">
            <a:avLst/>
          </a:prstGeom>
          <a:noFill/>
        </p:spPr>
        <p:txBody>
          <a:bodyPr wrap="square" rtlCol="0">
            <a:spAutoFit/>
          </a:bodyPr>
          <a:lstStyle/>
          <a:p>
            <a:pPr>
              <a:spcBef>
                <a:spcPts val="600"/>
              </a:spcBef>
            </a:pPr>
            <a:r>
              <a:rPr lang="pt-PT" sz="2000" dirty="0">
                <a:solidFill>
                  <a:srgbClr val="000000"/>
                </a:solidFill>
                <a:effectLst/>
                <a:ea typeface="Calibri" panose="020F0502020204030204" pitchFamily="34" charset="0"/>
                <a:cs typeface="Times New Roman" panose="02020603050405020304" pitchFamily="18" charset="0"/>
              </a:rPr>
              <a:t>A Eco </a:t>
            </a:r>
            <a:r>
              <a:rPr lang="pt-PT" sz="2000" dirty="0" err="1">
                <a:solidFill>
                  <a:srgbClr val="000000"/>
                </a:solidFill>
                <a:effectLst/>
                <a:ea typeface="Calibri" panose="020F0502020204030204" pitchFamily="34" charset="0"/>
                <a:cs typeface="Times New Roman" panose="02020603050405020304" pitchFamily="18" charset="0"/>
              </a:rPr>
              <a:t>coffee</a:t>
            </a:r>
            <a:r>
              <a:rPr lang="pt-PT" sz="2000" dirty="0">
                <a:solidFill>
                  <a:srgbClr val="000000"/>
                </a:solidFill>
                <a:effectLst/>
                <a:ea typeface="Calibri" panose="020F0502020204030204" pitchFamily="34" charset="0"/>
                <a:cs typeface="Times New Roman" panose="02020603050405020304" pitchFamily="18" charset="0"/>
              </a:rPr>
              <a:t> cup, uma empresa britânica que fabrica copos reutilizáveis,  explica as razões da solução que criou.</a:t>
            </a:r>
          </a:p>
          <a:p>
            <a:pPr>
              <a:spcBef>
                <a:spcPts val="600"/>
              </a:spcBef>
            </a:pPr>
            <a:r>
              <a:rPr lang="pt-PT" sz="2000" dirty="0">
                <a:solidFill>
                  <a:srgbClr val="000000"/>
                </a:solidFill>
                <a:ea typeface="Calibri" panose="020F0502020204030204" pitchFamily="34" charset="0"/>
                <a:cs typeface="Times New Roman" panose="02020603050405020304" pitchFamily="18" charset="0"/>
              </a:rPr>
              <a:t>Preocupações com o excesso de resíduos são, neste caso como em muitos outros, a génese de novas iniciativas produtivas, diferentes do padrão mais comum até agora. </a:t>
            </a:r>
            <a:endParaRPr lang="pt-PT" sz="2000" dirty="0">
              <a:solidFill>
                <a:srgbClr val="00000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42903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κειμένου 4">
            <a:extLst>
              <a:ext uri="{FF2B5EF4-FFF2-40B4-BE49-F238E27FC236}">
                <a16:creationId xmlns:a16="http://schemas.microsoft.com/office/drawing/2014/main" id="{76E2377D-746A-227D-9192-F386DF45B629}"/>
              </a:ext>
            </a:extLst>
          </p:cNvPr>
          <p:cNvSpPr>
            <a:spLocks noGrp="1"/>
          </p:cNvSpPr>
          <p:nvPr>
            <p:ph type="body" sz="quarter" idx="18"/>
          </p:nvPr>
        </p:nvSpPr>
        <p:spPr>
          <a:xfrm>
            <a:off x="5553274" y="1295954"/>
            <a:ext cx="5620693" cy="2123902"/>
          </a:xfrm>
        </p:spPr>
        <p:txBody>
          <a:bodyPr/>
          <a:lstStyle/>
          <a:p>
            <a:r>
              <a:rPr lang="pt-PT" sz="3200" dirty="0"/>
              <a:t>O que é a economia circular?</a:t>
            </a:r>
            <a:endParaRPr lang="el-GR" sz="3200" dirty="0"/>
          </a:p>
        </p:txBody>
      </p:sp>
      <p:pic>
        <p:nvPicPr>
          <p:cNvPr id="8" name="Θέση εικόνας 7" descr="Εικόνα που περιέχει κείμενο, υπαίθριος&#10;&#10;Περιγραφή που δημιουργήθηκε αυτόματα">
            <a:extLst>
              <a:ext uri="{FF2B5EF4-FFF2-40B4-BE49-F238E27FC236}">
                <a16:creationId xmlns:a16="http://schemas.microsoft.com/office/drawing/2014/main" id="{F8AD0A62-E80D-0A47-367A-F82E8071144C}"/>
              </a:ext>
            </a:extLst>
          </p:cNvPr>
          <p:cNvPicPr>
            <a:picLocks noGrp="1" noChangeAspect="1"/>
          </p:cNvPicPr>
          <p:nvPr>
            <p:ph type="pic" sz="quarter" idx="10"/>
          </p:nvPr>
        </p:nvPicPr>
        <p:blipFill>
          <a:blip r:embed="rId2"/>
          <a:srcRect l="27508" r="27508"/>
          <a:stretch>
            <a:fillRect/>
          </a:stretch>
        </p:blipFill>
        <p:spPr/>
      </p:pic>
      <p:pic>
        <p:nvPicPr>
          <p:cNvPr id="1028" name="Picture 4" descr="Economia Circular">
            <a:extLst>
              <a:ext uri="{FF2B5EF4-FFF2-40B4-BE49-F238E27FC236}">
                <a16:creationId xmlns:a16="http://schemas.microsoft.com/office/drawing/2014/main" id="{BE6ABF35-4F95-8F70-0EFA-801E44FEC4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66" r="6518"/>
          <a:stretch/>
        </p:blipFill>
        <p:spPr bwMode="auto">
          <a:xfrm>
            <a:off x="4496151" y="2709675"/>
            <a:ext cx="7186788" cy="37362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B92DD6EC-981D-5F1D-0825-A08CA99A2159}"/>
              </a:ext>
            </a:extLst>
          </p:cNvPr>
          <p:cNvSpPr/>
          <p:nvPr/>
        </p:nvSpPr>
        <p:spPr>
          <a:xfrm>
            <a:off x="485423" y="338667"/>
            <a:ext cx="11234138" cy="61750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 name="Θέση κειμένου 1">
            <a:extLst>
              <a:ext uri="{FF2B5EF4-FFF2-40B4-BE49-F238E27FC236}">
                <a16:creationId xmlns:a16="http://schemas.microsoft.com/office/drawing/2014/main" id="{32372D1B-56FF-C8FA-57A4-7539664C9EEF}"/>
              </a:ext>
            </a:extLst>
          </p:cNvPr>
          <p:cNvSpPr>
            <a:spLocks noGrp="1"/>
          </p:cNvSpPr>
          <p:nvPr>
            <p:ph type="body" sz="quarter" idx="18"/>
          </p:nvPr>
        </p:nvSpPr>
        <p:spPr>
          <a:xfrm>
            <a:off x="575733" y="540314"/>
            <a:ext cx="6824527" cy="5781463"/>
          </a:xfrm>
          <a:solidFill>
            <a:schemeClr val="bg1"/>
          </a:solidFill>
        </p:spPr>
        <p:txBody>
          <a:bodyPr/>
          <a:lstStyle/>
          <a:p>
            <a:pPr algn="just">
              <a:lnSpc>
                <a:spcPct val="100000"/>
              </a:lnSpc>
              <a:spcBef>
                <a:spcPts val="600"/>
              </a:spcBef>
            </a:pPr>
            <a:r>
              <a:rPr lang="pt-PT" sz="2000" dirty="0"/>
              <a:t>Não é raro encontrarmos o </a:t>
            </a:r>
            <a:r>
              <a:rPr lang="pt-PT" b="1" i="1" dirty="0">
                <a:solidFill>
                  <a:srgbClr val="EB7339"/>
                </a:solidFill>
              </a:rPr>
              <a:t>fabricante típico</a:t>
            </a:r>
            <a:r>
              <a:rPr lang="pt-PT" sz="2000" dirty="0"/>
              <a:t>, que</a:t>
            </a:r>
            <a:r>
              <a:rPr lang="pt-PT" sz="2000" dirty="0">
                <a:solidFill>
                  <a:srgbClr val="EB7339"/>
                </a:solidFill>
              </a:rPr>
              <a:t> </a:t>
            </a:r>
            <a:r>
              <a:rPr lang="pt-PT" sz="2000" dirty="0"/>
              <a:t>tem em consideração os seguintes aspetos na decisão de produção:</a:t>
            </a:r>
          </a:p>
          <a:p>
            <a:pPr marL="342900" indent="-342900" algn="just">
              <a:lnSpc>
                <a:spcPct val="100000"/>
              </a:lnSpc>
              <a:spcBef>
                <a:spcPts val="600"/>
              </a:spcBef>
              <a:buAutoNum type="arabicParenR"/>
            </a:pPr>
            <a:r>
              <a:rPr lang="pt-PT" sz="2000" dirty="0"/>
              <a:t>como fazê-lo ao </a:t>
            </a:r>
            <a:r>
              <a:rPr lang="pt-PT" sz="2000" b="1" dirty="0"/>
              <a:t>menor custo possível </a:t>
            </a:r>
            <a:r>
              <a:rPr lang="pt-PT" sz="2000" dirty="0"/>
              <a:t>(encontrar o fornecedor mais barato de matérias-primas, a forma mais barata de fabrico, independentemente da quantidade de resíduos/subprodutos que gere e, no caso de ausência de restrições legais, simplesmente livrar-se delas, sem processamento posterior, que significaria mais gastos em tecnologias de limpeza). Quanto ao transporte de produtos acabados, seguir a mesma regra: recorrer aos meios que lhe sejam mais baratos.  </a:t>
            </a:r>
          </a:p>
          <a:p>
            <a:pPr marL="342900" indent="-342900" algn="just">
              <a:lnSpc>
                <a:spcPct val="100000"/>
              </a:lnSpc>
              <a:spcBef>
                <a:spcPts val="600"/>
              </a:spcBef>
              <a:buAutoNum type="arabicParenR"/>
            </a:pPr>
            <a:r>
              <a:rPr lang="pt-PT" sz="2000" dirty="0"/>
              <a:t>como vender o produto ao </a:t>
            </a:r>
            <a:r>
              <a:rPr lang="pt-PT" sz="2000" b="1" dirty="0"/>
              <a:t>maior número possível de clientes</a:t>
            </a:r>
            <a:r>
              <a:rPr lang="pt-PT" sz="2000" dirty="0"/>
              <a:t>. Por outras palavras, como fazer disparar a produção (criando, inevitavelmente, toneladas de resíduos quando o produto acaba no caixote do lixo). Quanto à embalagem, basear a sua conceção na forma de atrair o maior número possível de consumidores, batendo os concorrentes (desde que o custo da embalagem não dispare).</a:t>
            </a:r>
          </a:p>
        </p:txBody>
      </p:sp>
      <p:sp>
        <p:nvSpPr>
          <p:cNvPr id="7" name="Θέση κειμένου 1">
            <a:extLst>
              <a:ext uri="{FF2B5EF4-FFF2-40B4-BE49-F238E27FC236}">
                <a16:creationId xmlns:a16="http://schemas.microsoft.com/office/drawing/2014/main" id="{FDC9E2D7-CB3C-D129-AD44-550645F61884}"/>
              </a:ext>
            </a:extLst>
          </p:cNvPr>
          <p:cNvSpPr txBox="1">
            <a:spLocks/>
          </p:cNvSpPr>
          <p:nvPr/>
        </p:nvSpPr>
        <p:spPr>
          <a:xfrm>
            <a:off x="7793665" y="1516935"/>
            <a:ext cx="3693628" cy="4001363"/>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600"/>
              </a:spcBef>
            </a:pPr>
            <a:r>
              <a:rPr lang="pt-PT" sz="2000" dirty="0"/>
              <a:t>Também encontramos facilmente o </a:t>
            </a:r>
            <a:r>
              <a:rPr lang="pt-PT" b="1" i="1" dirty="0">
                <a:solidFill>
                  <a:srgbClr val="EB7339"/>
                </a:solidFill>
              </a:rPr>
              <a:t>consumidor típico</a:t>
            </a:r>
            <a:r>
              <a:rPr lang="pt-PT" sz="2000" dirty="0"/>
              <a:t>, que na sua decisão de compra opta pelo produto  </a:t>
            </a:r>
            <a:r>
              <a:rPr lang="pt-PT" sz="2000" b="1" dirty="0"/>
              <a:t>mais barato</a:t>
            </a:r>
            <a:r>
              <a:rPr lang="pt-PT" sz="2000" dirty="0"/>
              <a:t>, contando que seja do seu gosto, desconsiderando os demais aspetos do produto e da sua produção. </a:t>
            </a:r>
          </a:p>
          <a:p>
            <a:pPr marL="0" indent="0" algn="just">
              <a:lnSpc>
                <a:spcPct val="100000"/>
              </a:lnSpc>
              <a:spcBef>
                <a:spcPts val="600"/>
              </a:spcBef>
            </a:pPr>
            <a:r>
              <a:rPr lang="pt-PT" sz="2000" dirty="0"/>
              <a:t>Em muitos casos, comprará mais e mais, reagindo a modas e impulsos, muito para além do que necessitaria e em muitos casos sem qualquer preocupação com desperdício ou com o destino dos resíduos.</a:t>
            </a:r>
          </a:p>
        </p:txBody>
      </p:sp>
    </p:spTree>
    <p:extLst>
      <p:ext uri="{BB962C8B-B14F-4D97-AF65-F5344CB8AC3E}">
        <p14:creationId xmlns:p14="http://schemas.microsoft.com/office/powerpoint/2010/main" val="1490743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κειμένου 1">
            <a:extLst>
              <a:ext uri="{FF2B5EF4-FFF2-40B4-BE49-F238E27FC236}">
                <a16:creationId xmlns:a16="http://schemas.microsoft.com/office/drawing/2014/main" id="{A6AF2D28-FC2F-6B4B-75B4-16C9856F4645}"/>
              </a:ext>
            </a:extLst>
          </p:cNvPr>
          <p:cNvSpPr>
            <a:spLocks noGrp="1"/>
          </p:cNvSpPr>
          <p:nvPr>
            <p:ph type="body" sz="quarter" idx="18"/>
          </p:nvPr>
        </p:nvSpPr>
        <p:spPr>
          <a:xfrm>
            <a:off x="4572000" y="479787"/>
            <a:ext cx="7091915" cy="5889112"/>
          </a:xfrm>
          <a:solidFill>
            <a:schemeClr val="bg1"/>
          </a:solidFill>
        </p:spPr>
        <p:txBody>
          <a:bodyPr/>
          <a:lstStyle/>
          <a:p>
            <a:pPr marL="0" indent="0" algn="just">
              <a:lnSpc>
                <a:spcPct val="100000"/>
              </a:lnSpc>
              <a:spcBef>
                <a:spcPts val="600"/>
              </a:spcBef>
            </a:pPr>
            <a:r>
              <a:rPr lang="pt-PT" sz="2000" dirty="0"/>
              <a:t>Nem um nem outro refletem sobre a forma como o ambiente é afetado pelas suas escolhas, em temas como:</a:t>
            </a:r>
          </a:p>
          <a:p>
            <a:pPr marL="342900" indent="-342900" algn="just">
              <a:lnSpc>
                <a:spcPct val="100000"/>
              </a:lnSpc>
              <a:spcBef>
                <a:spcPts val="600"/>
              </a:spcBef>
              <a:buFont typeface="Arial" panose="020B0604020202020204" pitchFamily="34" charset="0"/>
              <a:buChar char="•"/>
            </a:pPr>
            <a:r>
              <a:rPr lang="pt-PT" sz="2000" dirty="0"/>
              <a:t>Que matéria(s)-prima(s) e que processo(s) de produção são os mais amigos do ambiente</a:t>
            </a:r>
          </a:p>
          <a:p>
            <a:pPr marL="342900" indent="-342900" algn="just">
              <a:lnSpc>
                <a:spcPct val="100000"/>
              </a:lnSpc>
              <a:spcBef>
                <a:spcPts val="600"/>
              </a:spcBef>
              <a:buFont typeface="Arial" panose="020B0604020202020204" pitchFamily="34" charset="0"/>
              <a:buChar char="•"/>
            </a:pPr>
            <a:r>
              <a:rPr lang="pt-PT" sz="2000" dirty="0"/>
              <a:t>Como é que os subprodutos do processo de produção são purificados de forma mais eficiente, dentro de limites razoáveis </a:t>
            </a:r>
          </a:p>
          <a:p>
            <a:pPr marL="342900" indent="-342900" algn="just">
              <a:lnSpc>
                <a:spcPct val="100000"/>
              </a:lnSpc>
              <a:spcBef>
                <a:spcPts val="600"/>
              </a:spcBef>
              <a:buFont typeface="Arial" panose="020B0604020202020204" pitchFamily="34" charset="0"/>
              <a:buChar char="•"/>
            </a:pPr>
            <a:r>
              <a:rPr lang="pt-PT" sz="2000" dirty="0"/>
              <a:t>Que embalagem e conceção de embalagem utiliza menos material </a:t>
            </a:r>
          </a:p>
          <a:p>
            <a:pPr marL="342900" indent="-342900" algn="just">
              <a:lnSpc>
                <a:spcPct val="100000"/>
              </a:lnSpc>
              <a:spcBef>
                <a:spcPts val="600"/>
              </a:spcBef>
              <a:buFont typeface="Arial" panose="020B0604020202020204" pitchFamily="34" charset="0"/>
              <a:buChar char="•"/>
            </a:pPr>
            <a:r>
              <a:rPr lang="pt-PT" sz="2000" dirty="0"/>
              <a:t>Qual o meio de transporte menos poluente </a:t>
            </a:r>
          </a:p>
          <a:p>
            <a:pPr marL="342900" indent="-342900" algn="just">
              <a:lnSpc>
                <a:spcPct val="100000"/>
              </a:lnSpc>
              <a:spcBef>
                <a:spcPts val="600"/>
              </a:spcBef>
              <a:buFont typeface="Arial" panose="020B0604020202020204" pitchFamily="34" charset="0"/>
              <a:buChar char="•"/>
            </a:pPr>
            <a:r>
              <a:rPr lang="pt-PT" sz="2000" dirty="0"/>
              <a:t>Qual seria a resistência do produto para resistir ao tempo e, finalmente </a:t>
            </a:r>
          </a:p>
          <a:p>
            <a:pPr marL="342900" indent="-342900" algn="just">
              <a:lnSpc>
                <a:spcPct val="100000"/>
              </a:lnSpc>
              <a:spcBef>
                <a:spcPts val="600"/>
              </a:spcBef>
              <a:buFont typeface="Arial" panose="020B0604020202020204" pitchFamily="34" charset="0"/>
              <a:buChar char="•"/>
            </a:pPr>
            <a:r>
              <a:rPr lang="pt-PT" sz="2000" dirty="0"/>
              <a:t>Quando o produto estiver tão desgastado que não possa ser corrigido, que outra utilidade poderá ter o produto antes de ser deitado no caixote do lixo.</a:t>
            </a:r>
          </a:p>
          <a:p>
            <a:pPr marL="342900" indent="-342900" algn="just">
              <a:lnSpc>
                <a:spcPct val="100000"/>
              </a:lnSpc>
              <a:spcBef>
                <a:spcPts val="600"/>
              </a:spcBef>
              <a:buFont typeface="Arial" panose="020B0604020202020204" pitchFamily="34" charset="0"/>
              <a:buChar char="•"/>
            </a:pPr>
            <a:r>
              <a:rPr lang="pt-PT" sz="2000" dirty="0"/>
              <a:t>…</a:t>
            </a:r>
          </a:p>
          <a:p>
            <a:pPr marL="0" indent="0" algn="just">
              <a:lnSpc>
                <a:spcPct val="100000"/>
              </a:lnSpc>
              <a:spcBef>
                <a:spcPts val="600"/>
              </a:spcBef>
            </a:pPr>
            <a:r>
              <a:rPr lang="pt-PT" sz="2000" dirty="0"/>
              <a:t>A </a:t>
            </a:r>
            <a:r>
              <a:rPr lang="pt-PT" b="1" dirty="0">
                <a:solidFill>
                  <a:srgbClr val="EB7339"/>
                </a:solidFill>
              </a:rPr>
              <a:t>ECONOMIA CIRCULAR </a:t>
            </a:r>
            <a:r>
              <a:rPr lang="pt-PT" sz="2000" dirty="0"/>
              <a:t>significa ter em conta todas as considerações acima referidas.</a:t>
            </a:r>
          </a:p>
        </p:txBody>
      </p:sp>
      <p:pic>
        <p:nvPicPr>
          <p:cNvPr id="3" name="Picture 4" descr="Economia Circular">
            <a:extLst>
              <a:ext uri="{FF2B5EF4-FFF2-40B4-BE49-F238E27FC236}">
                <a16:creationId xmlns:a16="http://schemas.microsoft.com/office/drawing/2014/main" id="{C1FDA9A4-02F7-9E43-9F50-E3413BA10253}"/>
              </a:ext>
            </a:extLst>
          </p:cNvPr>
          <p:cNvPicPr>
            <a:picLocks noChangeAspect="1" noChangeArrowheads="1"/>
          </p:cNvPicPr>
          <p:nvPr/>
        </p:nvPicPr>
        <p:blipFill rotWithShape="1">
          <a:blip r:embed="rId2">
            <a:clrChange>
              <a:clrFrom>
                <a:srgbClr val="E2F0DF"/>
              </a:clrFrom>
              <a:clrTo>
                <a:srgbClr val="E2F0DF">
                  <a:alpha val="0"/>
                </a:srgbClr>
              </a:clrTo>
            </a:clrChange>
            <a:extLst>
              <a:ext uri="{28A0092B-C50C-407E-A947-70E740481C1C}">
                <a14:useLocalDpi xmlns:a14="http://schemas.microsoft.com/office/drawing/2010/main" val="0"/>
              </a:ext>
            </a:extLst>
          </a:blip>
          <a:srcRect l="6923" r="9182"/>
          <a:stretch/>
        </p:blipFill>
        <p:spPr bwMode="auto">
          <a:xfrm>
            <a:off x="191911" y="1809622"/>
            <a:ext cx="4492978" cy="2561924"/>
          </a:xfrm>
          <a:prstGeom prst="rect">
            <a:avLst/>
          </a:prstGeom>
          <a:solidFill>
            <a:schemeClr val="bg1"/>
          </a:solidFill>
        </p:spPr>
      </p:pic>
    </p:spTree>
    <p:extLst>
      <p:ext uri="{BB962C8B-B14F-4D97-AF65-F5344CB8AC3E}">
        <p14:creationId xmlns:p14="http://schemas.microsoft.com/office/powerpoint/2010/main" val="1659969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áfico 2" descr="Flecha: curva ligera con relleno sólido">
            <a:extLst>
              <a:ext uri="{FF2B5EF4-FFF2-40B4-BE49-F238E27FC236}">
                <a16:creationId xmlns:a16="http://schemas.microsoft.com/office/drawing/2014/main" id="{75ED01BA-D305-9060-2E4F-7F55C725C8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88563">
            <a:off x="4814081" y="5087050"/>
            <a:ext cx="689631" cy="689631"/>
          </a:xfrm>
          <a:prstGeom prst="rect">
            <a:avLst/>
          </a:prstGeom>
          <a:effectLst>
            <a:outerShdw blurRad="50800" dist="38100" dir="5400000" algn="t" rotWithShape="0">
              <a:prstClr val="black">
                <a:alpha val="40000"/>
              </a:prstClr>
            </a:outerShdw>
          </a:effectLst>
        </p:spPr>
      </p:pic>
      <p:sp>
        <p:nvSpPr>
          <p:cNvPr id="8" name="CuadroTexto 7">
            <a:extLst>
              <a:ext uri="{FF2B5EF4-FFF2-40B4-BE49-F238E27FC236}">
                <a16:creationId xmlns:a16="http://schemas.microsoft.com/office/drawing/2014/main" id="{7C42F192-2411-CA9E-66B8-505B2461F08F}"/>
              </a:ext>
            </a:extLst>
          </p:cNvPr>
          <p:cNvSpPr txBox="1"/>
          <p:nvPr/>
        </p:nvSpPr>
        <p:spPr>
          <a:xfrm>
            <a:off x="5435599" y="5361752"/>
            <a:ext cx="3172178" cy="307777"/>
          </a:xfrm>
          <a:prstGeom prst="rect">
            <a:avLst/>
          </a:prstGeom>
          <a:noFill/>
        </p:spPr>
        <p:txBody>
          <a:bodyPr wrap="square">
            <a:spAutoFit/>
          </a:bodyPr>
          <a:lstStyle/>
          <a:p>
            <a:r>
              <a:rPr lang="pt-PT" sz="1400" dirty="0">
                <a:hlinkClick r:id="rId5"/>
              </a:rPr>
              <a:t>https://youtu.be/MPylQqzjKCg</a:t>
            </a:r>
            <a:r>
              <a:rPr lang="pt-PT" sz="1400" dirty="0"/>
              <a:t> </a:t>
            </a:r>
          </a:p>
        </p:txBody>
      </p:sp>
      <p:pic>
        <p:nvPicPr>
          <p:cNvPr id="2" name="Elementos multimedia en línea 1" title="Economia Circular">
            <a:hlinkClick r:id="" action="ppaction://media"/>
            <a:extLst>
              <a:ext uri="{FF2B5EF4-FFF2-40B4-BE49-F238E27FC236}">
                <a16:creationId xmlns:a16="http://schemas.microsoft.com/office/drawing/2014/main" id="{879F7B16-7775-879C-6A51-3D2508D9E4EE}"/>
              </a:ext>
            </a:extLst>
          </p:cNvPr>
          <p:cNvPicPr>
            <a:picLocks noRot="1" noChangeAspect="1"/>
          </p:cNvPicPr>
          <p:nvPr>
            <a:videoFile r:link="rId1"/>
          </p:nvPr>
        </p:nvPicPr>
        <p:blipFill>
          <a:blip r:embed="rId6"/>
          <a:stretch>
            <a:fillRect/>
          </a:stretch>
        </p:blipFill>
        <p:spPr>
          <a:xfrm>
            <a:off x="4608576" y="1188471"/>
            <a:ext cx="6998208" cy="3953988"/>
          </a:xfrm>
          <a:prstGeom prst="rect">
            <a:avLst/>
          </a:prstGeom>
        </p:spPr>
      </p:pic>
    </p:spTree>
    <p:extLst>
      <p:ext uri="{BB962C8B-B14F-4D97-AF65-F5344CB8AC3E}">
        <p14:creationId xmlns:p14="http://schemas.microsoft.com/office/powerpoint/2010/main" val="209628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áfico 2" descr="Flecha: curva ligera con relleno sólido">
            <a:extLst>
              <a:ext uri="{FF2B5EF4-FFF2-40B4-BE49-F238E27FC236}">
                <a16:creationId xmlns:a16="http://schemas.microsoft.com/office/drawing/2014/main" id="{75ED01BA-D305-9060-2E4F-7F55C725C8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88563">
            <a:off x="5220607" y="5095050"/>
            <a:ext cx="689631" cy="689631"/>
          </a:xfrm>
          <a:prstGeom prst="rect">
            <a:avLst/>
          </a:prstGeom>
          <a:effectLst>
            <a:outerShdw blurRad="50800" dist="38100" dir="5400000" algn="t" rotWithShape="0">
              <a:prstClr val="black">
                <a:alpha val="40000"/>
              </a:prstClr>
            </a:outerShdw>
          </a:effectLst>
        </p:spPr>
      </p:pic>
      <p:sp>
        <p:nvSpPr>
          <p:cNvPr id="5" name="CuadroTexto 4">
            <a:extLst>
              <a:ext uri="{FF2B5EF4-FFF2-40B4-BE49-F238E27FC236}">
                <a16:creationId xmlns:a16="http://schemas.microsoft.com/office/drawing/2014/main" id="{48EBB910-966E-4429-2798-D2684A8CD222}"/>
              </a:ext>
            </a:extLst>
          </p:cNvPr>
          <p:cNvSpPr txBox="1"/>
          <p:nvPr/>
        </p:nvSpPr>
        <p:spPr>
          <a:xfrm>
            <a:off x="2731008" y="1078136"/>
            <a:ext cx="1786052" cy="738664"/>
          </a:xfrm>
          <a:prstGeom prst="rect">
            <a:avLst/>
          </a:prstGeom>
          <a:noFill/>
        </p:spPr>
        <p:txBody>
          <a:bodyPr wrap="square">
            <a:spAutoFit/>
          </a:bodyPr>
          <a:lstStyle/>
          <a:p>
            <a:pPr algn="r"/>
            <a:r>
              <a:rPr lang="pt-PT" sz="1400" dirty="0">
                <a:hlinkClick r:id="rId5"/>
              </a:rPr>
              <a:t>Apresentação do PowerPoint (nomia.pt)</a:t>
            </a:r>
            <a:endParaRPr lang="pt-PT" sz="1400" dirty="0"/>
          </a:p>
        </p:txBody>
      </p:sp>
      <p:pic>
        <p:nvPicPr>
          <p:cNvPr id="7" name="Imagen 6">
            <a:extLst>
              <a:ext uri="{FF2B5EF4-FFF2-40B4-BE49-F238E27FC236}">
                <a16:creationId xmlns:a16="http://schemas.microsoft.com/office/drawing/2014/main" id="{91960EA3-7FE8-FDCE-4EB2-213F7A886A12}"/>
              </a:ext>
            </a:extLst>
          </p:cNvPr>
          <p:cNvPicPr>
            <a:picLocks noChangeAspect="1"/>
          </p:cNvPicPr>
          <p:nvPr/>
        </p:nvPicPr>
        <p:blipFill>
          <a:blip r:embed="rId6"/>
          <a:stretch>
            <a:fillRect/>
          </a:stretch>
        </p:blipFill>
        <p:spPr>
          <a:xfrm>
            <a:off x="4632960" y="547641"/>
            <a:ext cx="6869090" cy="3853785"/>
          </a:xfrm>
          <a:prstGeom prst="rect">
            <a:avLst/>
          </a:prstGeom>
          <a:effectLst>
            <a:outerShdw blurRad="50800" dist="38100" dir="5400000" algn="t" rotWithShape="0">
              <a:prstClr val="black">
                <a:alpha val="40000"/>
              </a:prstClr>
            </a:outerShdw>
          </a:effectLst>
        </p:spPr>
      </p:pic>
      <p:pic>
        <p:nvPicPr>
          <p:cNvPr id="9" name="Gráfico 8" descr="Flecha: curva ligera con relleno sólido">
            <a:extLst>
              <a:ext uri="{FF2B5EF4-FFF2-40B4-BE49-F238E27FC236}">
                <a16:creationId xmlns:a16="http://schemas.microsoft.com/office/drawing/2014/main" id="{60D60B51-AB45-E312-C868-3930545070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88563">
            <a:off x="3685745" y="522115"/>
            <a:ext cx="689631" cy="689631"/>
          </a:xfrm>
          <a:prstGeom prst="rect">
            <a:avLst/>
          </a:prstGeom>
          <a:effectLst>
            <a:outerShdw blurRad="50800" dist="38100" dir="5400000" algn="t" rotWithShape="0">
              <a:prstClr val="black">
                <a:alpha val="40000"/>
              </a:prstClr>
            </a:outerShdw>
          </a:effectLst>
        </p:spPr>
      </p:pic>
      <p:sp>
        <p:nvSpPr>
          <p:cNvPr id="11" name="CuadroTexto 10">
            <a:extLst>
              <a:ext uri="{FF2B5EF4-FFF2-40B4-BE49-F238E27FC236}">
                <a16:creationId xmlns:a16="http://schemas.microsoft.com/office/drawing/2014/main" id="{7009BDCF-DF44-9A5D-2878-9ADF98E29D7B}"/>
              </a:ext>
            </a:extLst>
          </p:cNvPr>
          <p:cNvSpPr txBox="1"/>
          <p:nvPr/>
        </p:nvSpPr>
        <p:spPr>
          <a:xfrm>
            <a:off x="5894832" y="5354523"/>
            <a:ext cx="5443728" cy="307777"/>
          </a:xfrm>
          <a:prstGeom prst="rect">
            <a:avLst/>
          </a:prstGeom>
          <a:noFill/>
        </p:spPr>
        <p:txBody>
          <a:bodyPr wrap="square">
            <a:spAutoFit/>
          </a:bodyPr>
          <a:lstStyle/>
          <a:p>
            <a:r>
              <a:rPr lang="pt-PT" sz="1400" dirty="0">
                <a:hlinkClick r:id="rId7"/>
              </a:rPr>
              <a:t>Economia circular | Agência Portuguesa do Ambiente (apambiente.pt)</a:t>
            </a:r>
            <a:endParaRPr lang="pt-PT" sz="1400" dirty="0"/>
          </a:p>
        </p:txBody>
      </p:sp>
      <p:pic>
        <p:nvPicPr>
          <p:cNvPr id="12" name="Gráfico 11" descr="Flecha: curva ligera con relleno sólido">
            <a:extLst>
              <a:ext uri="{FF2B5EF4-FFF2-40B4-BE49-F238E27FC236}">
                <a16:creationId xmlns:a16="http://schemas.microsoft.com/office/drawing/2014/main" id="{947220A0-3821-2C45-92C5-D3F56E713D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88563">
            <a:off x="5220608" y="5689670"/>
            <a:ext cx="689631" cy="689631"/>
          </a:xfrm>
          <a:prstGeom prst="rect">
            <a:avLst/>
          </a:prstGeom>
          <a:effectLst>
            <a:outerShdw blurRad="50800" dist="38100" dir="5400000" algn="t" rotWithShape="0">
              <a:prstClr val="black">
                <a:alpha val="40000"/>
              </a:prstClr>
            </a:outerShdw>
          </a:effectLst>
        </p:spPr>
      </p:pic>
      <p:sp>
        <p:nvSpPr>
          <p:cNvPr id="14" name="CuadroTexto 13">
            <a:extLst>
              <a:ext uri="{FF2B5EF4-FFF2-40B4-BE49-F238E27FC236}">
                <a16:creationId xmlns:a16="http://schemas.microsoft.com/office/drawing/2014/main" id="{25FE71E7-5C19-8B0D-DAB2-611A3E9CF0C0}"/>
              </a:ext>
            </a:extLst>
          </p:cNvPr>
          <p:cNvSpPr txBox="1"/>
          <p:nvPr/>
        </p:nvSpPr>
        <p:spPr>
          <a:xfrm>
            <a:off x="5894832" y="5861741"/>
            <a:ext cx="5443728" cy="523220"/>
          </a:xfrm>
          <a:prstGeom prst="rect">
            <a:avLst/>
          </a:prstGeom>
          <a:noFill/>
        </p:spPr>
        <p:txBody>
          <a:bodyPr wrap="square">
            <a:spAutoFit/>
          </a:bodyPr>
          <a:lstStyle/>
          <a:p>
            <a:r>
              <a:rPr lang="pt-PT" sz="1400" dirty="0">
                <a:hlinkClick r:id="rId8"/>
              </a:rPr>
              <a:t>Economia circular: definição, importância e benefícios | Atualidade | Parlamento Europeu (europa.eu)</a:t>
            </a:r>
            <a:endParaRPr lang="pt-PT" sz="1400" dirty="0"/>
          </a:p>
        </p:txBody>
      </p:sp>
      <p:sp>
        <p:nvSpPr>
          <p:cNvPr id="16" name="CuadroTexto 15">
            <a:extLst>
              <a:ext uri="{FF2B5EF4-FFF2-40B4-BE49-F238E27FC236}">
                <a16:creationId xmlns:a16="http://schemas.microsoft.com/office/drawing/2014/main" id="{FF6A5836-B331-E09E-5A70-89AE6F8842C3}"/>
              </a:ext>
            </a:extLst>
          </p:cNvPr>
          <p:cNvSpPr txBox="1"/>
          <p:nvPr/>
        </p:nvSpPr>
        <p:spPr>
          <a:xfrm>
            <a:off x="5894832" y="4842157"/>
            <a:ext cx="2749296" cy="307777"/>
          </a:xfrm>
          <a:prstGeom prst="rect">
            <a:avLst/>
          </a:prstGeom>
          <a:noFill/>
        </p:spPr>
        <p:txBody>
          <a:bodyPr wrap="square">
            <a:spAutoFit/>
          </a:bodyPr>
          <a:lstStyle/>
          <a:p>
            <a:r>
              <a:rPr lang="pt-PT" sz="1400" dirty="0">
                <a:hlinkClick r:id="rId9"/>
              </a:rPr>
              <a:t>Economia Circular - </a:t>
            </a:r>
            <a:r>
              <a:rPr lang="pt-PT" sz="1400" dirty="0" err="1">
                <a:hlinkClick r:id="rId9"/>
              </a:rPr>
              <a:t>Home</a:t>
            </a:r>
            <a:endParaRPr lang="pt-PT" sz="1400" dirty="0"/>
          </a:p>
        </p:txBody>
      </p:sp>
      <p:pic>
        <p:nvPicPr>
          <p:cNvPr id="17" name="Gráfico 16" descr="Flecha: curva ligera con relleno sólido">
            <a:extLst>
              <a:ext uri="{FF2B5EF4-FFF2-40B4-BE49-F238E27FC236}">
                <a16:creationId xmlns:a16="http://schemas.microsoft.com/office/drawing/2014/main" id="{2231791D-C7B5-569C-B604-42A162D899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88563">
            <a:off x="5220608" y="4630927"/>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115204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14 - Θέση εικόνας" descr="lignitikesmonadesdeh-1200x799-1.jpg"/>
          <p:cNvPicPr>
            <a:picLocks noGrp="1" noChangeAspect="1"/>
          </p:cNvPicPr>
          <p:nvPr>
            <p:ph type="pic" sz="quarter" idx="10"/>
          </p:nvPr>
        </p:nvPicPr>
        <p:blipFill>
          <a:blip r:embed="rId3"/>
          <a:srcRect t="16922" b="16922"/>
          <a:stretch>
            <a:fillRect/>
          </a:stretch>
        </p:blipFill>
        <p:spPr/>
      </p:pic>
      <p:grpSp>
        <p:nvGrpSpPr>
          <p:cNvPr id="2" name="Graphic 2">
            <a:extLst>
              <a:ext uri="{FF2B5EF4-FFF2-40B4-BE49-F238E27FC236}">
                <a16:creationId xmlns:a16="http://schemas.microsoft.com/office/drawing/2014/main" id="{6285D392-116B-5249-8268-8EA084DD11E1}"/>
              </a:ext>
            </a:extLst>
          </p:cNvPr>
          <p:cNvGrpSpPr/>
          <p:nvPr/>
        </p:nvGrpSpPr>
        <p:grpSpPr>
          <a:xfrm rot="16200000">
            <a:off x="-1080012" y="1373752"/>
            <a:ext cx="3833889" cy="1673865"/>
            <a:chOff x="3357879" y="5072538"/>
            <a:chExt cx="593407" cy="259080"/>
          </a:xfrm>
          <a:solidFill>
            <a:srgbClr val="EB7339"/>
          </a:solidFill>
        </p:grpSpPr>
        <p:sp>
          <p:nvSpPr>
            <p:cNvPr id="10" name="Freeform 9">
              <a:extLst>
                <a:ext uri="{FF2B5EF4-FFF2-40B4-BE49-F238E27FC236}">
                  <a16:creationId xmlns:a16="http://schemas.microsoft.com/office/drawing/2014/main" id="{470E5AA0-13F3-7046-97B9-B4D70885B4AD}"/>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59BABA38-F111-FD47-B780-A81442F31F5A}"/>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F0607F26-EF08-D444-B0FE-E46E0BA21E65}"/>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4" name="TextBox 13">
            <a:extLst>
              <a:ext uri="{FF2B5EF4-FFF2-40B4-BE49-F238E27FC236}">
                <a16:creationId xmlns:a16="http://schemas.microsoft.com/office/drawing/2014/main" id="{D2D1FFB0-10A8-4FDA-1D56-CCD314088898}"/>
              </a:ext>
            </a:extLst>
          </p:cNvPr>
          <p:cNvSpPr txBox="1"/>
          <p:nvPr/>
        </p:nvSpPr>
        <p:spPr>
          <a:xfrm>
            <a:off x="375389" y="5715874"/>
            <a:ext cx="10648303" cy="307777"/>
          </a:xfrm>
          <a:prstGeom prst="rect">
            <a:avLst/>
          </a:prstGeom>
          <a:noFill/>
        </p:spPr>
        <p:txBody>
          <a:bodyPr wrap="square">
            <a:spAutoFit/>
          </a:bodyPr>
          <a:lstStyle/>
          <a:p>
            <a:r>
              <a:rPr lang="en-US" sz="1400" dirty="0">
                <a:solidFill>
                  <a:schemeClr val="bg1"/>
                </a:solidFill>
              </a:rPr>
              <a:t>Photo source: </a:t>
            </a:r>
            <a:r>
              <a:rPr lang="el-GR" sz="1400" dirty="0">
                <a:solidFill>
                  <a:schemeClr val="bg1"/>
                </a:solidFill>
                <a:hlinkClick r:id="rId4">
                  <a:extLst>
                    <a:ext uri="{A12FA001-AC4F-418D-AE19-62706E023703}">
                      <ahyp:hlinkClr xmlns:ahyp="http://schemas.microsoft.com/office/drawing/2018/hyperlinkcolor" val="tx"/>
                    </a:ext>
                  </a:extLst>
                </a:hlinkClick>
              </a:rPr>
              <a:t>https://www.ethnos.gr/greece/article/73544/ptolemaidastakagkelaoikatoikoigiathnapolignitopoihshthsperioxhs</a:t>
            </a:r>
            <a:r>
              <a:rPr lang="pt-PT" sz="1400" dirty="0">
                <a:solidFill>
                  <a:schemeClr val="bg1"/>
                </a:solidFill>
              </a:rPr>
              <a:t> </a:t>
            </a:r>
            <a:endParaRPr lang="el-GR" sz="1400" dirty="0">
              <a:solidFill>
                <a:schemeClr val="bg1"/>
              </a:solidFill>
            </a:endParaRPr>
          </a:p>
        </p:txBody>
      </p:sp>
      <p:sp>
        <p:nvSpPr>
          <p:cNvPr id="3" name="Text Placeholder 4">
            <a:extLst>
              <a:ext uri="{FF2B5EF4-FFF2-40B4-BE49-F238E27FC236}">
                <a16:creationId xmlns:a16="http://schemas.microsoft.com/office/drawing/2014/main" id="{3154EF66-29ED-8E50-CEE8-B72673811720}"/>
              </a:ext>
            </a:extLst>
          </p:cNvPr>
          <p:cNvSpPr>
            <a:spLocks noGrp="1"/>
          </p:cNvSpPr>
          <p:nvPr>
            <p:ph type="body" sz="quarter" idx="17"/>
          </p:nvPr>
        </p:nvSpPr>
        <p:spPr>
          <a:xfrm>
            <a:off x="8331200" y="990923"/>
            <a:ext cx="3002843" cy="3136707"/>
          </a:xfrm>
        </p:spPr>
        <p:txBody>
          <a:bodyPr/>
          <a:lstStyle/>
          <a:p>
            <a:r>
              <a:rPr lang="pt-PT" sz="3600" dirty="0"/>
              <a:t>Consumo excessivo de energia, água e alimentos</a:t>
            </a:r>
            <a:endParaRPr lang="en-US" sz="3600" dirty="0"/>
          </a:p>
        </p:txBody>
      </p:sp>
    </p:spTree>
    <p:extLst>
      <p:ext uri="{BB962C8B-B14F-4D97-AF65-F5344CB8AC3E}">
        <p14:creationId xmlns:p14="http://schemas.microsoft.com/office/powerpoint/2010/main" val="1329186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 Θέση εικόνας" descr="lignitikesmonadesdeh-1200x799-1.jpg"/>
          <p:cNvPicPr>
            <a:picLocks noGrp="1" noChangeAspect="1"/>
          </p:cNvPicPr>
          <p:nvPr>
            <p:ph type="pic" sz="quarter" idx="10"/>
          </p:nvPr>
        </p:nvPicPr>
        <p:blipFill>
          <a:blip r:embed="rId3"/>
          <a:srcRect l="27536" r="27536"/>
          <a:stretch>
            <a:fillRect/>
          </a:stretch>
        </p:blipFill>
        <p:spPr/>
      </p:pic>
      <p:sp>
        <p:nvSpPr>
          <p:cNvPr id="3" name="2 - Θέση κειμένου"/>
          <p:cNvSpPr>
            <a:spLocks noGrp="1"/>
          </p:cNvSpPr>
          <p:nvPr>
            <p:ph type="body" sz="quarter" idx="18"/>
          </p:nvPr>
        </p:nvSpPr>
        <p:spPr>
          <a:xfrm>
            <a:off x="4910667" y="999288"/>
            <a:ext cx="6186311" cy="2545635"/>
          </a:xfrm>
        </p:spPr>
        <p:txBody>
          <a:bodyPr/>
          <a:lstStyle/>
          <a:p>
            <a:pPr marL="342900" indent="-342900" algn="ctr"/>
            <a:r>
              <a:rPr lang="pt-PT" b="1" dirty="0"/>
              <a:t>DADOS ODS 12 | consumo de energia</a:t>
            </a:r>
          </a:p>
          <a:p>
            <a:pPr marL="0" indent="0" algn="just"/>
            <a:r>
              <a:rPr lang="pt-PT" sz="2000" dirty="0"/>
              <a:t>Apesar dos avanços tecnológicos que promoveram ganhos de eficiência energética, a utilização de energia nos países da OCDE continuará a crescer mais 35% até 2020. A utilização comercial e residencial de energia é o segundo domínio de crescimento mais rápido da utilização global de energia, a seguir aos transportes. </a:t>
            </a:r>
            <a:endParaRPr lang="en-US" sz="2000" dirty="0"/>
          </a:p>
        </p:txBody>
      </p:sp>
      <p:sp>
        <p:nvSpPr>
          <p:cNvPr id="6" name="6 - Ελλειψοειδής επεξήγηση">
            <a:extLst>
              <a:ext uri="{FF2B5EF4-FFF2-40B4-BE49-F238E27FC236}">
                <a16:creationId xmlns:a16="http://schemas.microsoft.com/office/drawing/2014/main" id="{8F30C667-0FA1-9FC3-6E55-CB60B73EB586}"/>
              </a:ext>
            </a:extLst>
          </p:cNvPr>
          <p:cNvSpPr/>
          <p:nvPr/>
        </p:nvSpPr>
        <p:spPr>
          <a:xfrm>
            <a:off x="4768425" y="3160889"/>
            <a:ext cx="6328553" cy="2664875"/>
          </a:xfrm>
          <a:prstGeom prst="wedgeEllipseCallout">
            <a:avLst>
              <a:gd name="adj1" fmla="val 58798"/>
              <a:gd name="adj2" fmla="val -62933"/>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highlight>
                <a:srgbClr val="00FFFF"/>
              </a:highlight>
            </a:endParaRPr>
          </a:p>
        </p:txBody>
      </p:sp>
      <p:sp>
        <p:nvSpPr>
          <p:cNvPr id="8" name="2 - Θέση κειμένου">
            <a:extLst>
              <a:ext uri="{FF2B5EF4-FFF2-40B4-BE49-F238E27FC236}">
                <a16:creationId xmlns:a16="http://schemas.microsoft.com/office/drawing/2014/main" id="{DAFA6C2A-022C-531E-A444-44A354B19A32}"/>
              </a:ext>
            </a:extLst>
          </p:cNvPr>
          <p:cNvSpPr txBox="1">
            <a:spLocks/>
          </p:cNvSpPr>
          <p:nvPr/>
        </p:nvSpPr>
        <p:spPr>
          <a:xfrm>
            <a:off x="5109329" y="3429901"/>
            <a:ext cx="5987649" cy="1970202"/>
          </a:xfrm>
          <a:prstGeom prst="rect">
            <a:avLst/>
          </a:prstGeom>
          <a:noFill/>
        </p:spPr>
        <p:txBody>
          <a:bodyPr/>
          <a:lstStyle/>
          <a:p>
            <a:pPr algn="ctr"/>
            <a:r>
              <a:rPr lang="pt-PT" sz="2000" b="1" dirty="0">
                <a:solidFill>
                  <a:srgbClr val="354F92"/>
                </a:solidFill>
              </a:rPr>
              <a:t>Em que usamos a energia nas nossas casas</a:t>
            </a:r>
            <a:r>
              <a:rPr lang="en-US" sz="2000" b="1" dirty="0">
                <a:solidFill>
                  <a:srgbClr val="354F92"/>
                </a:solidFill>
              </a:rPr>
              <a:t>?</a:t>
            </a:r>
          </a:p>
          <a:p>
            <a:pPr lvl="2">
              <a:buFont typeface="Wingdings" pitchFamily="2" charset="2"/>
              <a:buChar char="q"/>
            </a:pPr>
            <a:r>
              <a:rPr lang="en-US" sz="2000" dirty="0" err="1">
                <a:solidFill>
                  <a:srgbClr val="354F92"/>
                </a:solidFill>
              </a:rPr>
              <a:t>Aquecimento</a:t>
            </a:r>
            <a:r>
              <a:rPr lang="en-US" sz="2000" dirty="0">
                <a:solidFill>
                  <a:srgbClr val="354F92"/>
                </a:solidFill>
              </a:rPr>
              <a:t> / </a:t>
            </a:r>
            <a:r>
              <a:rPr lang="en-US" sz="2000" dirty="0" err="1">
                <a:solidFill>
                  <a:srgbClr val="354F92"/>
                </a:solidFill>
              </a:rPr>
              <a:t>Arrefecimento</a:t>
            </a:r>
            <a:endParaRPr lang="en-US" sz="2000" dirty="0">
              <a:solidFill>
                <a:srgbClr val="354F92"/>
              </a:solidFill>
            </a:endParaRPr>
          </a:p>
          <a:p>
            <a:pPr lvl="2">
              <a:buFont typeface="Wingdings" pitchFamily="2" charset="2"/>
              <a:buChar char="q"/>
            </a:pPr>
            <a:r>
              <a:rPr lang="en-US" sz="2000" dirty="0" err="1">
                <a:solidFill>
                  <a:srgbClr val="354F92"/>
                </a:solidFill>
              </a:rPr>
              <a:t>Iluminação</a:t>
            </a:r>
            <a:endParaRPr lang="en-US" sz="2000" dirty="0">
              <a:solidFill>
                <a:srgbClr val="354F92"/>
              </a:solidFill>
            </a:endParaRPr>
          </a:p>
          <a:p>
            <a:pPr lvl="2">
              <a:buFont typeface="Wingdings" pitchFamily="2" charset="2"/>
              <a:buChar char="q"/>
            </a:pPr>
            <a:r>
              <a:rPr lang="en-US" sz="2000" dirty="0" err="1">
                <a:solidFill>
                  <a:srgbClr val="354F92"/>
                </a:solidFill>
              </a:rPr>
              <a:t>Cozinha</a:t>
            </a:r>
            <a:endParaRPr lang="en-US" sz="2000" dirty="0">
              <a:solidFill>
                <a:srgbClr val="354F92"/>
              </a:solidFill>
            </a:endParaRPr>
          </a:p>
          <a:p>
            <a:pPr lvl="2">
              <a:buFont typeface="Wingdings" pitchFamily="2" charset="2"/>
              <a:buChar char="q"/>
            </a:pPr>
            <a:r>
              <a:rPr lang="en-US" sz="2000" dirty="0" err="1">
                <a:solidFill>
                  <a:srgbClr val="354F92"/>
                </a:solidFill>
              </a:rPr>
              <a:t>Aquecimento</a:t>
            </a:r>
            <a:r>
              <a:rPr lang="en-US" sz="2000" dirty="0">
                <a:solidFill>
                  <a:srgbClr val="354F92"/>
                </a:solidFill>
              </a:rPr>
              <a:t> de </a:t>
            </a:r>
            <a:r>
              <a:rPr lang="en-US" sz="2000" dirty="0" err="1">
                <a:solidFill>
                  <a:srgbClr val="354F92"/>
                </a:solidFill>
              </a:rPr>
              <a:t>água</a:t>
            </a:r>
            <a:endParaRPr lang="en-US" sz="2000" dirty="0">
              <a:solidFill>
                <a:srgbClr val="354F92"/>
              </a:solidFill>
            </a:endParaRPr>
          </a:p>
          <a:p>
            <a:pPr lvl="2">
              <a:buFont typeface="Wingdings" pitchFamily="2" charset="2"/>
              <a:buChar char="q"/>
            </a:pPr>
            <a:r>
              <a:rPr lang="en-US" sz="2000" dirty="0" err="1">
                <a:solidFill>
                  <a:srgbClr val="354F92"/>
                </a:solidFill>
              </a:rPr>
              <a:t>Aparelhos</a:t>
            </a:r>
            <a:r>
              <a:rPr lang="en-US" sz="2000" dirty="0">
                <a:solidFill>
                  <a:srgbClr val="354F92"/>
                </a:solidFill>
              </a:rPr>
              <a:t> </a:t>
            </a:r>
            <a:r>
              <a:rPr lang="en-US" sz="2000" dirty="0" err="1">
                <a:solidFill>
                  <a:srgbClr val="354F92"/>
                </a:solidFill>
              </a:rPr>
              <a:t>eléctricos</a:t>
            </a:r>
            <a:r>
              <a:rPr lang="en-US" sz="2000" dirty="0">
                <a:solidFill>
                  <a:srgbClr val="354F92"/>
                </a:solidFill>
              </a:rPr>
              <a:t> e </a:t>
            </a:r>
            <a:r>
              <a:rPr lang="en-US" sz="2000" dirty="0" err="1">
                <a:solidFill>
                  <a:srgbClr val="354F92"/>
                </a:solidFill>
              </a:rPr>
              <a:t>electrónicos</a:t>
            </a:r>
            <a:endParaRPr lang="en-US" sz="2000" dirty="0">
              <a:solidFill>
                <a:srgbClr val="354F92"/>
              </a:solidFill>
            </a:endParaRPr>
          </a:p>
          <a:p>
            <a:pPr lvl="2">
              <a:buFont typeface="Wingdings" pitchFamily="2" charset="2"/>
              <a:buChar char="q"/>
            </a:pPr>
            <a:r>
              <a:rPr lang="en-US" sz="2000" dirty="0">
                <a:solidFill>
                  <a:srgbClr val="354F92"/>
                </a:solidFill>
              </a:rPr>
              <a:t>…</a:t>
            </a:r>
          </a:p>
        </p:txBody>
      </p:sp>
      <p:sp>
        <p:nvSpPr>
          <p:cNvPr id="2" name="CuadroTexto 1">
            <a:extLst>
              <a:ext uri="{FF2B5EF4-FFF2-40B4-BE49-F238E27FC236}">
                <a16:creationId xmlns:a16="http://schemas.microsoft.com/office/drawing/2014/main" id="{C3FEE727-27E9-5808-F647-50E0F272474A}"/>
              </a:ext>
            </a:extLst>
          </p:cNvPr>
          <p:cNvSpPr txBox="1"/>
          <p:nvPr/>
        </p:nvSpPr>
        <p:spPr>
          <a:xfrm>
            <a:off x="5494516" y="6143569"/>
            <a:ext cx="6096000" cy="307777"/>
          </a:xfrm>
          <a:prstGeom prst="rect">
            <a:avLst/>
          </a:prstGeom>
          <a:noFill/>
        </p:spPr>
        <p:txBody>
          <a:bodyPr wrap="square">
            <a:spAutoFit/>
          </a:bodyPr>
          <a:lstStyle/>
          <a:p>
            <a:r>
              <a:rPr lang="pt-PT" sz="1400" dirty="0">
                <a:hlinkClick r:id="rId4"/>
              </a:rPr>
              <a:t>Consumo e Produção Responsável - em ação (inactionforabetterworld.com)</a:t>
            </a:r>
            <a:endParaRPr lang="pt-PT" sz="1400" dirty="0"/>
          </a:p>
        </p:txBody>
      </p:sp>
      <p:pic>
        <p:nvPicPr>
          <p:cNvPr id="5" name="Gráfico 4" descr="Flecha: curva ligera con relleno sólido">
            <a:extLst>
              <a:ext uri="{FF2B5EF4-FFF2-40B4-BE49-F238E27FC236}">
                <a16:creationId xmlns:a16="http://schemas.microsoft.com/office/drawing/2014/main" id="{882A4DB9-01BC-CC91-8408-4AEB43C7E5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88563">
            <a:off x="4835198" y="5909968"/>
            <a:ext cx="689631" cy="68963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 name="Εικόνα 12">
            <a:extLst>
              <a:ext uri="{FF2B5EF4-FFF2-40B4-BE49-F238E27FC236}">
                <a16:creationId xmlns:a16="http://schemas.microsoft.com/office/drawing/2014/main" id="{3A2C9E38-6E30-3E1F-9529-E2BA90FA66B3}"/>
              </a:ext>
            </a:extLst>
          </p:cNvPr>
          <p:cNvPicPr>
            <a:picLocks noChangeAspect="1"/>
          </p:cNvPicPr>
          <p:nvPr/>
        </p:nvPicPr>
        <p:blipFill rotWithShape="1">
          <a:blip r:embed="rId3">
            <a:lum bright="30000" contrast="-50000"/>
          </a:blip>
          <a:srcRect l="29639" r="28408" b="10933"/>
          <a:stretch/>
        </p:blipFill>
        <p:spPr>
          <a:xfrm>
            <a:off x="378826" y="385460"/>
            <a:ext cx="4107750" cy="6087079"/>
          </a:xfrm>
          <a:prstGeom prst="rect">
            <a:avLst/>
          </a:prstGeom>
        </p:spPr>
      </p:pic>
      <p:sp>
        <p:nvSpPr>
          <p:cNvPr id="214" name="Google Shape;214;p19"/>
          <p:cNvSpPr txBox="1">
            <a:spLocks noGrp="1"/>
          </p:cNvSpPr>
          <p:nvPr>
            <p:ph type="body" idx="1"/>
          </p:nvPr>
        </p:nvSpPr>
        <p:spPr>
          <a:xfrm>
            <a:off x="4714076" y="2357741"/>
            <a:ext cx="6744861" cy="2902847"/>
          </a:xfrm>
          <a:prstGeom prst="rect">
            <a:avLst/>
          </a:prstGeom>
          <a:noFill/>
          <a:ln>
            <a:noFill/>
          </a:ln>
        </p:spPr>
        <p:txBody>
          <a:bodyPr spcFirstLastPara="1" wrap="square" lIns="91425" tIns="45700" rIns="91425" bIns="45700" anchor="t" anchorCtr="0">
            <a:noAutofit/>
          </a:bodyPr>
          <a:lstStyle/>
          <a:p>
            <a:pPr marL="0" indent="0" algn="just">
              <a:lnSpc>
                <a:spcPct val="100000"/>
              </a:lnSpc>
              <a:spcBef>
                <a:spcPts val="600"/>
              </a:spcBef>
            </a:pPr>
            <a:r>
              <a:rPr lang="pt-PT" sz="2000" dirty="0">
                <a:solidFill>
                  <a:schemeClr val="bg1"/>
                </a:solidFill>
              </a:rPr>
              <a:t>Este módulo faz parte do curso </a:t>
            </a:r>
            <a:r>
              <a:rPr lang="pt-PT" sz="2000" b="1" dirty="0">
                <a:solidFill>
                  <a:schemeClr val="bg1"/>
                </a:solidFill>
              </a:rPr>
              <a:t>Campeões Comunitários do Clima</a:t>
            </a:r>
            <a:r>
              <a:rPr lang="pt-PT" sz="2000" dirty="0">
                <a:solidFill>
                  <a:schemeClr val="bg1"/>
                </a:solidFill>
              </a:rPr>
              <a:t> e é dedicado à produção e consumo responsáveis</a:t>
            </a:r>
            <a:r>
              <a:rPr lang="en-US" sz="2000" dirty="0"/>
              <a:t>. </a:t>
            </a:r>
          </a:p>
          <a:p>
            <a:pPr marL="0" indent="0" algn="just">
              <a:lnSpc>
                <a:spcPct val="100000"/>
              </a:lnSpc>
              <a:spcBef>
                <a:spcPts val="600"/>
              </a:spcBef>
            </a:pPr>
            <a:r>
              <a:rPr lang="en-US" sz="2000" dirty="0" err="1"/>
              <a:t>Iremos</a:t>
            </a:r>
            <a:r>
              <a:rPr lang="en-US" sz="2000" dirty="0"/>
              <a:t> </a:t>
            </a:r>
            <a:r>
              <a:rPr lang="en-US" sz="2000" dirty="0" err="1"/>
              <a:t>explorar</a:t>
            </a:r>
            <a:r>
              <a:rPr lang="en-US" sz="2000" dirty="0"/>
              <a:t> </a:t>
            </a:r>
            <a:r>
              <a:rPr lang="en-US" sz="2000" dirty="0" err="1"/>
              <a:t>matérias</a:t>
            </a:r>
            <a:r>
              <a:rPr lang="en-US" sz="2000" dirty="0"/>
              <a:t> </a:t>
            </a:r>
            <a:r>
              <a:rPr lang="en-US" sz="2000" dirty="0" err="1"/>
              <a:t>como</a:t>
            </a:r>
            <a:r>
              <a:rPr lang="en-US" sz="2000" dirty="0"/>
              <a:t> : </a:t>
            </a:r>
          </a:p>
          <a:p>
            <a:pPr marL="571500" indent="-342900" algn="just">
              <a:lnSpc>
                <a:spcPct val="100000"/>
              </a:lnSpc>
              <a:spcBef>
                <a:spcPts val="600"/>
              </a:spcBef>
              <a:buFont typeface="Arial" panose="020B0604020202020204" pitchFamily="34" charset="0"/>
              <a:buChar char="•"/>
            </a:pPr>
            <a:r>
              <a:rPr lang="pt-PT" sz="2000" dirty="0"/>
              <a:t>Os perigos da produção excessiva de resíduos sólidos e do consumo excessivo de energia, água e alimentos</a:t>
            </a:r>
          </a:p>
          <a:p>
            <a:pPr marL="571500" indent="-342900" algn="just">
              <a:lnSpc>
                <a:spcPct val="100000"/>
              </a:lnSpc>
              <a:spcBef>
                <a:spcPts val="600"/>
              </a:spcBef>
              <a:buFont typeface="Arial" panose="020B0604020202020204" pitchFamily="34" charset="0"/>
              <a:buChar char="•"/>
            </a:pPr>
            <a:r>
              <a:rPr lang="pt-PT" sz="2000" dirty="0"/>
              <a:t>O que é a economia circular?</a:t>
            </a:r>
          </a:p>
          <a:p>
            <a:pPr marL="571500" indent="-342900" algn="just">
              <a:lnSpc>
                <a:spcPct val="100000"/>
              </a:lnSpc>
              <a:spcBef>
                <a:spcPts val="600"/>
              </a:spcBef>
              <a:buFont typeface="Arial" panose="020B0604020202020204" pitchFamily="34" charset="0"/>
              <a:buChar char="•"/>
            </a:pPr>
            <a:r>
              <a:rPr lang="pt-PT" sz="2000" dirty="0"/>
              <a:t>Partilha de algumas boas práticas de produção e consumo responsáveis</a:t>
            </a:r>
            <a:endParaRPr sz="2000" dirty="0"/>
          </a:p>
        </p:txBody>
      </p:sp>
      <p:grpSp>
        <p:nvGrpSpPr>
          <p:cNvPr id="217" name="Google Shape;217;p19"/>
          <p:cNvGrpSpPr/>
          <p:nvPr/>
        </p:nvGrpSpPr>
        <p:grpSpPr>
          <a:xfrm rot="-5400000">
            <a:off x="-1080133" y="3718665"/>
            <a:ext cx="3833889" cy="1673859"/>
            <a:chOff x="3357879" y="5072538"/>
            <a:chExt cx="593407" cy="259079"/>
          </a:xfrm>
        </p:grpSpPr>
        <p:sp>
          <p:nvSpPr>
            <p:cNvPr id="218" name="Google Shape;218;p19"/>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9" name="Google Shape;219;p19"/>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0" name="Google Shape;220;p19"/>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 name="Rectangle 26">
            <a:extLst>
              <a:ext uri="{FF2B5EF4-FFF2-40B4-BE49-F238E27FC236}">
                <a16:creationId xmlns:a16="http://schemas.microsoft.com/office/drawing/2014/main" id="{6668219A-8AD8-0069-3717-7F8BA85510A6}"/>
              </a:ext>
            </a:extLst>
          </p:cNvPr>
          <p:cNvSpPr/>
          <p:nvPr/>
        </p:nvSpPr>
        <p:spPr>
          <a:xfrm>
            <a:off x="3926747" y="1252799"/>
            <a:ext cx="5192509"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4" name="TextBox 27">
            <a:extLst>
              <a:ext uri="{FF2B5EF4-FFF2-40B4-BE49-F238E27FC236}">
                <a16:creationId xmlns:a16="http://schemas.microsoft.com/office/drawing/2014/main" id="{88396D1D-B9AE-B9A7-408B-067846F7F780}"/>
              </a:ext>
            </a:extLst>
          </p:cNvPr>
          <p:cNvSpPr txBox="1"/>
          <p:nvPr/>
        </p:nvSpPr>
        <p:spPr>
          <a:xfrm>
            <a:off x="4110770" y="1305097"/>
            <a:ext cx="4914679" cy="646331"/>
          </a:xfrm>
          <a:prstGeom prst="rect">
            <a:avLst/>
          </a:prstGeom>
          <a:noFill/>
        </p:spPr>
        <p:txBody>
          <a:bodyPr wrap="square" rtlCol="0">
            <a:spAutoFit/>
          </a:bodyPr>
          <a:lstStyle/>
          <a:p>
            <a:r>
              <a:rPr lang="en-US" sz="3600" b="1" spc="324" dirty="0">
                <a:solidFill>
                  <a:srgbClr val="EB7339"/>
                </a:solidFill>
                <a:latin typeface="Calibri" panose="020F0502020204030204" pitchFamily="34" charset="0"/>
                <a:cs typeface="Calibri" panose="020F0502020204030204" pitchFamily="34" charset="0"/>
              </a:rPr>
              <a:t>BEM-VINDO/A!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 Θέση εικόνας" descr="lignitikesmonadesdeh-1200x799-1.jpg"/>
          <p:cNvPicPr>
            <a:picLocks noGrp="1" noChangeAspect="1"/>
          </p:cNvPicPr>
          <p:nvPr>
            <p:ph type="pic" sz="quarter" idx="10"/>
          </p:nvPr>
        </p:nvPicPr>
        <p:blipFill>
          <a:blip r:embed="rId2"/>
          <a:srcRect l="27536" r="27536"/>
          <a:stretch>
            <a:fillRect/>
          </a:stretch>
        </p:blipFill>
        <p:spPr/>
      </p:pic>
      <p:sp>
        <p:nvSpPr>
          <p:cNvPr id="3" name="2 - Θέση κειμένου"/>
          <p:cNvSpPr>
            <a:spLocks noGrp="1"/>
          </p:cNvSpPr>
          <p:nvPr>
            <p:ph type="body" sz="quarter" idx="18"/>
          </p:nvPr>
        </p:nvSpPr>
        <p:spPr>
          <a:xfrm>
            <a:off x="4752623" y="829160"/>
            <a:ext cx="6604000" cy="2545635"/>
          </a:xfrm>
        </p:spPr>
        <p:txBody>
          <a:bodyPr/>
          <a:lstStyle/>
          <a:p>
            <a:pPr marL="342900" indent="-342900" algn="ctr"/>
            <a:r>
              <a:rPr lang="pt-PT" b="1" dirty="0"/>
              <a:t>DADOS ODS 12| parque automóvel</a:t>
            </a:r>
          </a:p>
          <a:p>
            <a:pPr marL="0" indent="0" algn="just"/>
            <a:r>
              <a:rPr lang="pt-PT" sz="2000" dirty="0"/>
              <a:t>Em 2002, o parque automóvel dos países da OCDE era de 550 milhões de veículos (75 % dos quais automóveis particulares). Prevê-se um aumento de 32% na propriedade de veículos até 2020. Ao mesmo tempo, prevê-se que os quilómetros percorridos pelos veículos a motor aumentem 40% e que as viagens aéreas a nível mundial tripliquem no mesmo período. </a:t>
            </a:r>
          </a:p>
          <a:p>
            <a:pPr marL="0" indent="0" algn="just"/>
            <a:endParaRPr lang="pt-PT" sz="2000" dirty="0"/>
          </a:p>
          <a:p>
            <a:pPr marL="0" indent="0" algn="just"/>
            <a:endParaRPr lang="en-US" sz="2000" dirty="0"/>
          </a:p>
          <a:p>
            <a:pPr marL="0" indent="0" algn="just"/>
            <a:r>
              <a:rPr lang="pt-PT" sz="2000" b="1" dirty="0"/>
              <a:t>Objetivo ODS 12 </a:t>
            </a:r>
            <a:r>
              <a:rPr lang="pt-PT" sz="2000" dirty="0"/>
              <a:t>* Racionalizar os subsídios aos combustíveis fósseis, que incentivam o desperdício de consumo, eliminando as distorções do mercado, de acordo com as circunstâncias nacionais, nomeadamente através da reestruturação da tributação e da eliminação progressiva desses subsídios prejudiciais, quando existam, de modo a refletir os seus impactos ambientais [...]".</a:t>
            </a:r>
            <a:endParaRPr lang="el-GR" sz="2000" dirty="0"/>
          </a:p>
        </p:txBody>
      </p:sp>
      <p:pic>
        <p:nvPicPr>
          <p:cNvPr id="4" name="Γραφικό 3" descr="Αυτοκίνητο με συμπαγές γέμισμα">
            <a:extLst>
              <a:ext uri="{FF2B5EF4-FFF2-40B4-BE49-F238E27FC236}">
                <a16:creationId xmlns:a16="http://schemas.microsoft.com/office/drawing/2014/main" id="{6D0030C9-20C2-79B9-2996-A76137F2D3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10397" y="3026006"/>
            <a:ext cx="914400" cy="914400"/>
          </a:xfrm>
          <a:prstGeom prst="rect">
            <a:avLst/>
          </a:prstGeom>
        </p:spPr>
      </p:pic>
      <p:pic>
        <p:nvPicPr>
          <p:cNvPr id="6" name="Γραφικό 5" descr="Αυτοκίνητο περίγραμμα">
            <a:extLst>
              <a:ext uri="{FF2B5EF4-FFF2-40B4-BE49-F238E27FC236}">
                <a16:creationId xmlns:a16="http://schemas.microsoft.com/office/drawing/2014/main" id="{A433AD3D-7A04-0FE4-1D0F-882C01AE26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94445" y="3004012"/>
            <a:ext cx="914400" cy="914400"/>
          </a:xfrm>
          <a:prstGeom prst="rect">
            <a:avLst/>
          </a:prstGeom>
        </p:spPr>
      </p:pic>
      <p:pic>
        <p:nvPicPr>
          <p:cNvPr id="11" name="Γραφικό 10" descr="Κάμπριο περίγραμμα">
            <a:extLst>
              <a:ext uri="{FF2B5EF4-FFF2-40B4-BE49-F238E27FC236}">
                <a16:creationId xmlns:a16="http://schemas.microsoft.com/office/drawing/2014/main" id="{AFFFED3F-3A9A-8C84-0C1A-152E9C484A6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32207" y="3030214"/>
            <a:ext cx="914400" cy="914400"/>
          </a:xfrm>
          <a:prstGeom prst="rect">
            <a:avLst/>
          </a:prstGeom>
        </p:spPr>
      </p:pic>
      <p:pic>
        <p:nvPicPr>
          <p:cNvPr id="13" name="Γραφικό 12" descr="Προσγείωση με συμπαγές γέμισμα">
            <a:extLst>
              <a:ext uri="{FF2B5EF4-FFF2-40B4-BE49-F238E27FC236}">
                <a16:creationId xmlns:a16="http://schemas.microsoft.com/office/drawing/2014/main" id="{EE2F0732-0FEB-7E74-FB8E-11F31AE014D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90121" y="3004011"/>
            <a:ext cx="914400" cy="914400"/>
          </a:xfrm>
          <a:prstGeom prst="rect">
            <a:avLst/>
          </a:prstGeom>
        </p:spPr>
      </p:pic>
      <p:pic>
        <p:nvPicPr>
          <p:cNvPr id="15" name="Γραφικό 14" descr="Μοτοσικλέτα με συμπαγές γέμισμα">
            <a:extLst>
              <a:ext uri="{FF2B5EF4-FFF2-40B4-BE49-F238E27FC236}">
                <a16:creationId xmlns:a16="http://schemas.microsoft.com/office/drawing/2014/main" id="{C4E8E080-0982-F8EF-70FE-DA2309D3B89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72818" y="2971799"/>
            <a:ext cx="914400" cy="914400"/>
          </a:xfrm>
          <a:prstGeom prst="rect">
            <a:avLst/>
          </a:prstGeom>
        </p:spPr>
      </p:pic>
      <p:pic>
        <p:nvPicPr>
          <p:cNvPr id="17" name="Γραφικό 16" descr="Φορτηγό με συμπαγές γέμισμα">
            <a:extLst>
              <a:ext uri="{FF2B5EF4-FFF2-40B4-BE49-F238E27FC236}">
                <a16:creationId xmlns:a16="http://schemas.microsoft.com/office/drawing/2014/main" id="{158C1897-F5C8-9E29-EA82-753480A4A77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942283" y="3004012"/>
            <a:ext cx="914400" cy="914400"/>
          </a:xfrm>
          <a:prstGeom prst="rect">
            <a:avLst/>
          </a:prstGeom>
        </p:spPr>
      </p:pic>
    </p:spTree>
    <p:extLst>
      <p:ext uri="{BB962C8B-B14F-4D97-AF65-F5344CB8AC3E}">
        <p14:creationId xmlns:p14="http://schemas.microsoft.com/office/powerpoint/2010/main" val="4287262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 Θέση εικόνας" descr="Εικόνα111.jpg"/>
          <p:cNvPicPr>
            <a:picLocks noGrp="1" noChangeAspect="1"/>
          </p:cNvPicPr>
          <p:nvPr>
            <p:ph type="pic" sz="quarter" idx="10"/>
          </p:nvPr>
        </p:nvPicPr>
        <p:blipFill>
          <a:blip r:embed="rId2"/>
          <a:srcRect l="6906" r="6906"/>
          <a:stretch>
            <a:fillRect/>
          </a:stretch>
        </p:blipFill>
        <p:spPr/>
      </p:pic>
      <p:sp>
        <p:nvSpPr>
          <p:cNvPr id="3" name="2 - Θέση κειμένου"/>
          <p:cNvSpPr>
            <a:spLocks noGrp="1"/>
          </p:cNvSpPr>
          <p:nvPr>
            <p:ph type="body" sz="quarter" idx="18"/>
          </p:nvPr>
        </p:nvSpPr>
        <p:spPr>
          <a:xfrm>
            <a:off x="4831645" y="1235563"/>
            <a:ext cx="6423378" cy="3979904"/>
          </a:xfrm>
        </p:spPr>
        <p:txBody>
          <a:bodyPr/>
          <a:lstStyle/>
          <a:p>
            <a:pPr marL="342900" indent="-342900" algn="ctr"/>
            <a:r>
              <a:rPr lang="pt-PT" b="1" dirty="0"/>
              <a:t>DADOS ODS 12 |</a:t>
            </a:r>
            <a:r>
              <a:rPr lang="el-GR" b="1" dirty="0"/>
              <a:t> </a:t>
            </a:r>
            <a:r>
              <a:rPr lang="pt-PT" b="1" dirty="0"/>
              <a:t>consumo de água</a:t>
            </a:r>
          </a:p>
          <a:p>
            <a:pPr marL="342900" indent="-342900" algn="ctr"/>
            <a:endParaRPr lang="en-US" dirty="0"/>
          </a:p>
          <a:p>
            <a:pPr marL="342900" indent="-342900" algn="just">
              <a:buFont typeface="Wingdings" panose="05000000000000000000" pitchFamily="2" charset="2"/>
              <a:buChar char="§"/>
            </a:pPr>
            <a:r>
              <a:rPr lang="pt-PT" dirty="0"/>
              <a:t>Mais de 1.000.000.000 de pessoas continuam a não ter acesso a água doce. </a:t>
            </a:r>
          </a:p>
          <a:p>
            <a:pPr marL="342900" indent="-342900" algn="just">
              <a:buFont typeface="Wingdings" panose="05000000000000000000" pitchFamily="2" charset="2"/>
              <a:buChar char="§"/>
            </a:pPr>
            <a:r>
              <a:rPr lang="pt-PT" dirty="0"/>
              <a:t>A utilização excessiva de água contribui para o stress hídrico mundial. </a:t>
            </a:r>
          </a:p>
          <a:p>
            <a:pPr marL="342900" indent="-342900" algn="just">
              <a:buFont typeface="Wingdings" panose="05000000000000000000" pitchFamily="2" charset="2"/>
              <a:buChar char="§"/>
            </a:pPr>
            <a:r>
              <a:rPr lang="pt-PT" dirty="0"/>
              <a:t>A água é gratuita na natureza, mas as infraestruturas necessárias para a fornecer são dispendiosas. </a:t>
            </a:r>
            <a:endParaRPr lang="en-US" sz="2200" dirty="0"/>
          </a:p>
          <a:p>
            <a:pPr algn="ctr"/>
            <a:endParaRPr lang="el-GR" sz="2200" dirty="0"/>
          </a:p>
        </p:txBody>
      </p:sp>
      <p:sp>
        <p:nvSpPr>
          <p:cNvPr id="10" name="9 - Ορθογώνιο"/>
          <p:cNvSpPr/>
          <p:nvPr/>
        </p:nvSpPr>
        <p:spPr>
          <a:xfrm>
            <a:off x="388401" y="6103207"/>
            <a:ext cx="2621102" cy="307777"/>
          </a:xfrm>
          <a:prstGeom prst="rect">
            <a:avLst/>
          </a:prstGeom>
        </p:spPr>
        <p:txBody>
          <a:bodyPr wrap="none">
            <a:spAutoFit/>
          </a:bodyPr>
          <a:lstStyle/>
          <a:p>
            <a:r>
              <a:rPr lang="pt-PT" sz="1400" i="1" dirty="0">
                <a:solidFill>
                  <a:srgbClr val="000000"/>
                </a:solidFill>
              </a:rPr>
              <a:t>Photo source: athensmagazine.gr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 Εικόνα" descr="κορωνεια.jpg"/>
          <p:cNvPicPr>
            <a:picLocks noChangeAspect="1"/>
          </p:cNvPicPr>
          <p:nvPr/>
        </p:nvPicPr>
        <p:blipFill>
          <a:blip r:embed="rId2"/>
          <a:srcRect l="-100" t="3036" r="12775" b="5649"/>
          <a:stretch>
            <a:fillRect/>
          </a:stretch>
        </p:blipFill>
        <p:spPr>
          <a:xfrm>
            <a:off x="4496151" y="772998"/>
            <a:ext cx="7277926" cy="5062194"/>
          </a:xfrm>
          <a:prstGeom prst="rect">
            <a:avLst/>
          </a:prstGeom>
        </p:spPr>
      </p:pic>
      <p:pic>
        <p:nvPicPr>
          <p:cNvPr id="9" name="8 - Θέση εικόνας" descr="Εικόνα111.jpg"/>
          <p:cNvPicPr>
            <a:picLocks noGrp="1" noChangeAspect="1"/>
          </p:cNvPicPr>
          <p:nvPr>
            <p:ph type="pic" sz="quarter" idx="10"/>
          </p:nvPr>
        </p:nvPicPr>
        <p:blipFill>
          <a:blip r:embed="rId3"/>
          <a:srcRect l="6906" r="6906"/>
          <a:stretch>
            <a:fillRect/>
          </a:stretch>
        </p:blipFill>
        <p:spPr/>
      </p:pic>
      <p:sp>
        <p:nvSpPr>
          <p:cNvPr id="5" name="2 - Θέση κειμένου"/>
          <p:cNvSpPr txBox="1">
            <a:spLocks/>
          </p:cNvSpPr>
          <p:nvPr/>
        </p:nvSpPr>
        <p:spPr>
          <a:xfrm>
            <a:off x="4797778" y="1022808"/>
            <a:ext cx="6637865" cy="2639904"/>
          </a:xfrm>
          <a:prstGeom prst="rect">
            <a:avLst/>
          </a:prstGeom>
        </p:spPr>
        <p:txBody>
          <a:bodyPr/>
          <a:lstStyle/>
          <a:p>
            <a:pPr algn="just"/>
            <a:r>
              <a:rPr lang="pt-PT" sz="2800" b="1" dirty="0">
                <a:solidFill>
                  <a:schemeClr val="tx1">
                    <a:lumMod val="50000"/>
                  </a:schemeClr>
                </a:solidFill>
              </a:rPr>
              <a:t>De acordo com as previsões das Nações Unidas e do Banco Mundial, a seca poderá colocar cerca de 700 milhões de pessoas em risco de deslocação até 2030.</a:t>
            </a:r>
            <a:endParaRPr lang="en-US" sz="2800" b="1" dirty="0">
              <a:solidFill>
                <a:schemeClr val="tx1">
                  <a:lumMod val="50000"/>
                </a:schemeClr>
              </a:solidFill>
            </a:endParaRPr>
          </a:p>
        </p:txBody>
      </p:sp>
      <p:sp>
        <p:nvSpPr>
          <p:cNvPr id="2" name="9 - Ορθογώνιο">
            <a:extLst>
              <a:ext uri="{FF2B5EF4-FFF2-40B4-BE49-F238E27FC236}">
                <a16:creationId xmlns:a16="http://schemas.microsoft.com/office/drawing/2014/main" id="{ABCEB7FC-D6C8-409A-8C8A-6FD9CCF7486F}"/>
              </a:ext>
            </a:extLst>
          </p:cNvPr>
          <p:cNvSpPr/>
          <p:nvPr/>
        </p:nvSpPr>
        <p:spPr>
          <a:xfrm>
            <a:off x="388401" y="6103207"/>
            <a:ext cx="2621102" cy="307777"/>
          </a:xfrm>
          <a:prstGeom prst="rect">
            <a:avLst/>
          </a:prstGeom>
        </p:spPr>
        <p:txBody>
          <a:bodyPr wrap="none">
            <a:spAutoFit/>
          </a:bodyPr>
          <a:lstStyle/>
          <a:p>
            <a:r>
              <a:rPr lang="pt-PT" sz="1400" i="1" dirty="0">
                <a:solidFill>
                  <a:srgbClr val="000000"/>
                </a:solidFill>
              </a:rPr>
              <a:t>Photo source: athensmagazine.gr</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κειμένου"/>
          <p:cNvSpPr>
            <a:spLocks noGrp="1"/>
          </p:cNvSpPr>
          <p:nvPr>
            <p:ph type="body" sz="quarter" idx="18"/>
          </p:nvPr>
        </p:nvSpPr>
        <p:spPr>
          <a:xfrm>
            <a:off x="4865511" y="975916"/>
            <a:ext cx="6355645" cy="5194568"/>
          </a:xfrm>
        </p:spPr>
        <p:txBody>
          <a:bodyPr/>
          <a:lstStyle/>
          <a:p>
            <a:pPr marL="0" indent="0" algn="ctr"/>
            <a:r>
              <a:rPr lang="en-US" b="1" dirty="0">
                <a:sym typeface="Wingdings 2" panose="05020102010507070707" pitchFamily="18" charset="2"/>
              </a:rPr>
              <a:t>DADOS ODS 12 | </a:t>
            </a:r>
            <a:r>
              <a:rPr lang="en-US" b="1" dirty="0" err="1">
                <a:sym typeface="Wingdings 2" panose="05020102010507070707" pitchFamily="18" charset="2"/>
              </a:rPr>
              <a:t>gestão</a:t>
            </a:r>
            <a:r>
              <a:rPr lang="en-US" b="1" dirty="0">
                <a:sym typeface="Wingdings 2" panose="05020102010507070707" pitchFamily="18" charset="2"/>
              </a:rPr>
              <a:t> de </a:t>
            </a:r>
            <a:r>
              <a:rPr lang="en-US" b="1" dirty="0" err="1">
                <a:sym typeface="Wingdings 2" panose="05020102010507070707" pitchFamily="18" charset="2"/>
              </a:rPr>
              <a:t>resíduos</a:t>
            </a:r>
            <a:r>
              <a:rPr lang="en-US" b="1" dirty="0">
                <a:sym typeface="Wingdings 2" panose="05020102010507070707" pitchFamily="18" charset="2"/>
              </a:rPr>
              <a:t> </a:t>
            </a:r>
            <a:r>
              <a:rPr lang="en-US" b="1" dirty="0" err="1">
                <a:sym typeface="Wingdings 2" panose="05020102010507070707" pitchFamily="18" charset="2"/>
              </a:rPr>
              <a:t>alimentares</a:t>
            </a:r>
            <a:r>
              <a:rPr lang="en-US" b="1" dirty="0">
                <a:sym typeface="Wingdings 2" panose="05020102010507070707" pitchFamily="18" charset="2"/>
              </a:rPr>
              <a:t> </a:t>
            </a:r>
          </a:p>
          <a:p>
            <a:pPr marL="342900" indent="-342900" algn="just">
              <a:buFont typeface="Wingdings" panose="05000000000000000000" pitchFamily="2" charset="2"/>
              <a:buChar char="§"/>
            </a:pPr>
            <a:endParaRPr lang="pt-PT" sz="2000" dirty="0"/>
          </a:p>
          <a:p>
            <a:pPr marL="342900" indent="-342900" algn="just">
              <a:buFont typeface="Wingdings" panose="05000000000000000000" pitchFamily="2" charset="2"/>
              <a:buChar char="§"/>
            </a:pPr>
            <a:r>
              <a:rPr lang="pt-PT" sz="2000" dirty="0"/>
              <a:t>Todos os anos, estima-se que 1/3 de todos os alimentos produzidos - o equivalente a 1,3 mil milhões de toneladas no valor de cerca de 1 trilião de dólares - acaba por apodrecer nos contentores dos consumidores e retalhistas ou por se estragar devido a más práticas de transporte e de colheita.</a:t>
            </a:r>
          </a:p>
          <a:p>
            <a:pPr marL="342900" indent="-342900" algn="just">
              <a:buFont typeface="Wingdings" panose="05000000000000000000" pitchFamily="2" charset="2"/>
              <a:buChar char="§"/>
            </a:pPr>
            <a:r>
              <a:rPr lang="pt-PT" sz="2000" dirty="0"/>
              <a:t>2 mil milhões de pessoas em todo o mundo têm excesso de peso ou são obesas</a:t>
            </a:r>
          </a:p>
          <a:p>
            <a:pPr marL="342900" indent="-342900" algn="just">
              <a:buFont typeface="Wingdings" panose="05000000000000000000" pitchFamily="2" charset="2"/>
              <a:buChar char="§"/>
            </a:pPr>
            <a:r>
              <a:rPr lang="pt-PT" sz="2000" dirty="0"/>
              <a:t>A degradação das terras, o declínio da fertilidade dos solos, a utilização insustentável da água, a sobrepesca e a degradação do ambiente marinho estão a diminuir a capacidade da base de recursos naturais para fornecer alimentos. </a:t>
            </a:r>
            <a:endParaRPr lang="el-GR" sz="2000" dirty="0"/>
          </a:p>
        </p:txBody>
      </p:sp>
      <p:pic>
        <p:nvPicPr>
          <p:cNvPr id="6" name="Θέση εικόνας 5" descr="Εικόνα που περιέχει δέντρο&#10;&#10;Περιγραφή που δημιουργήθηκε αυτόματα">
            <a:extLst>
              <a:ext uri="{FF2B5EF4-FFF2-40B4-BE49-F238E27FC236}">
                <a16:creationId xmlns:a16="http://schemas.microsoft.com/office/drawing/2014/main" id="{B56A9AAF-FD4F-A335-C74B-6C169E623D20}"/>
              </a:ext>
            </a:extLst>
          </p:cNvPr>
          <p:cNvPicPr>
            <a:picLocks noGrp="1" noChangeAspect="1"/>
          </p:cNvPicPr>
          <p:nvPr>
            <p:ph type="pic" sz="quarter" idx="10"/>
          </p:nvPr>
        </p:nvPicPr>
        <p:blipFill>
          <a:blip r:embed="rId2"/>
          <a:srcRect l="27508" r="27508"/>
          <a:stretch>
            <a:fillRect/>
          </a:stretch>
        </p:blipFill>
        <p:spPr/>
      </p:pic>
    </p:spTree>
    <p:extLst>
      <p:ext uri="{BB962C8B-B14F-4D97-AF65-F5344CB8AC3E}">
        <p14:creationId xmlns:p14="http://schemas.microsoft.com/office/powerpoint/2010/main" val="35621499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κειμένου"/>
          <p:cNvSpPr>
            <a:spLocks noGrp="1"/>
          </p:cNvSpPr>
          <p:nvPr>
            <p:ph type="body" sz="quarter" idx="18"/>
          </p:nvPr>
        </p:nvSpPr>
        <p:spPr>
          <a:xfrm>
            <a:off x="4910666" y="829160"/>
            <a:ext cx="6344355" cy="5194568"/>
          </a:xfrm>
        </p:spPr>
        <p:txBody>
          <a:bodyPr/>
          <a:lstStyle/>
          <a:p>
            <a:pPr algn="ctr">
              <a:buFont typeface="Wingdings 2"/>
              <a:buChar char="Ø"/>
            </a:pPr>
            <a:endParaRPr lang="en-US" dirty="0">
              <a:sym typeface="Wingdings 2" panose="05020102010507070707" pitchFamily="18" charset="2"/>
            </a:endParaRPr>
          </a:p>
          <a:p>
            <a:pPr algn="ctr">
              <a:buFont typeface="Wingdings 2"/>
              <a:buChar char="Ø"/>
            </a:pPr>
            <a:endParaRPr lang="en-US" dirty="0">
              <a:sym typeface="Wingdings 2" panose="05020102010507070707" pitchFamily="18" charset="2"/>
            </a:endParaRPr>
          </a:p>
          <a:p>
            <a:pPr marL="0" indent="0" algn="just"/>
            <a:r>
              <a:rPr lang="en-US" dirty="0">
                <a:sym typeface="Wingdings 2" panose="05020102010507070707" pitchFamily="18" charset="2"/>
              </a:rPr>
              <a:t> </a:t>
            </a:r>
            <a:r>
              <a:rPr lang="en-US" b="1" dirty="0">
                <a:sym typeface="Wingdings 2" panose="05020102010507070707" pitchFamily="18" charset="2"/>
              </a:rPr>
              <a:t>OBJETIVO ODS 12 </a:t>
            </a:r>
            <a:r>
              <a:rPr lang="en-US" dirty="0">
                <a:sym typeface="Wingdings 2" panose="05020102010507070707" pitchFamily="18" charset="2"/>
              </a:rPr>
              <a:t>* </a:t>
            </a:r>
            <a:r>
              <a:rPr lang="pt-PT" dirty="0"/>
              <a:t>Até 2030, reduzir para metade o desperdício alimentar global per capita a nível do retalho e do consumidor e reduzir as perdas de alimentos ao longo das cadeias de produção e de abastecimento, incluindo as perdas pós-colheita</a:t>
            </a:r>
            <a:r>
              <a:rPr lang="en-US" dirty="0"/>
              <a:t>.</a:t>
            </a:r>
          </a:p>
          <a:p>
            <a:pPr algn="ctr"/>
            <a:endParaRPr lang="el-GR" dirty="0"/>
          </a:p>
        </p:txBody>
      </p:sp>
      <p:pic>
        <p:nvPicPr>
          <p:cNvPr id="6" name="Θέση εικόνας 5" descr="Εικόνα που περιέχει δέντρο&#10;&#10;Περιγραφή που δημιουργήθηκε αυτόματα">
            <a:extLst>
              <a:ext uri="{FF2B5EF4-FFF2-40B4-BE49-F238E27FC236}">
                <a16:creationId xmlns:a16="http://schemas.microsoft.com/office/drawing/2014/main" id="{C0345B40-FAA9-3552-5D87-1906443D9E3F}"/>
              </a:ext>
            </a:extLst>
          </p:cNvPr>
          <p:cNvPicPr>
            <a:picLocks noGrp="1" noChangeAspect="1"/>
          </p:cNvPicPr>
          <p:nvPr>
            <p:ph type="pic" sz="quarter" idx="10"/>
          </p:nvPr>
        </p:nvPicPr>
        <p:blipFill>
          <a:blip r:embed="rId2"/>
          <a:srcRect l="27508" r="27508"/>
          <a:stretch>
            <a:fillRect/>
          </a:stretch>
        </p:blip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κειμένου"/>
          <p:cNvSpPr>
            <a:spLocks noGrp="1"/>
          </p:cNvSpPr>
          <p:nvPr>
            <p:ph type="body" sz="quarter" idx="18"/>
          </p:nvPr>
        </p:nvSpPr>
        <p:spPr>
          <a:xfrm>
            <a:off x="4707467" y="829160"/>
            <a:ext cx="6671507" cy="2599840"/>
          </a:xfrm>
        </p:spPr>
        <p:txBody>
          <a:bodyPr/>
          <a:lstStyle/>
          <a:p>
            <a:pPr marL="342900" indent="-342900" algn="ctr"/>
            <a:r>
              <a:rPr lang="pt-PT" dirty="0"/>
              <a:t>DADOS ODS 12 | impacto ambiental do turismo</a:t>
            </a:r>
          </a:p>
          <a:p>
            <a:pPr marL="0" indent="0" algn="just"/>
            <a:r>
              <a:rPr lang="pt-PT" sz="2000" dirty="0"/>
              <a:t>Desenvolver e aplicar ferramentas para monitorizar os impactos do desenvolvimento sustentável no turismo sustentável, que cria emprego e promove a cultura e os produtos locais.</a:t>
            </a:r>
          </a:p>
          <a:p>
            <a:pPr marL="0" indent="0" algn="just"/>
            <a:r>
              <a:rPr lang="en-US" dirty="0">
                <a:sym typeface="Wingdings 2" panose="05020102010507070707" pitchFamily="18" charset="2"/>
              </a:rPr>
              <a:t>OBJETIVO ODS 12  </a:t>
            </a:r>
            <a:r>
              <a:rPr lang="pt-PT" dirty="0"/>
              <a:t>redução da utilização de produtos químicos | </a:t>
            </a:r>
            <a:r>
              <a:rPr lang="pt-PT" sz="2000" dirty="0"/>
              <a:t>Até 2020, conseguir uma gestão ambientalmente correta dos produtos químicos e de todos os resíduos ao longo do seu ciclo de vida e reduzir significativamente a sua libertação para o ar, a água e o solo.</a:t>
            </a:r>
          </a:p>
          <a:p>
            <a:pPr marL="0" indent="0" algn="just"/>
            <a:r>
              <a:rPr lang="en-US" dirty="0">
                <a:sym typeface="Wingdings 2" panose="05020102010507070707" pitchFamily="18" charset="2"/>
              </a:rPr>
              <a:t>OBJETIVO ODS 12  </a:t>
            </a:r>
            <a:r>
              <a:rPr lang="pt-PT" dirty="0">
                <a:sym typeface="Wingdings 2" panose="05020102010507070707" pitchFamily="18" charset="2"/>
              </a:rPr>
              <a:t>sensibilização das empresas multinacionais | </a:t>
            </a:r>
            <a:r>
              <a:rPr lang="pt-PT" sz="2000" dirty="0"/>
              <a:t>Incentivar as empresas, em especial as grandes empresas e as empresas transnacionais, a adotarem práticas sustentáveis e a integrarem informações sobre a sustentabilidade no seu ciclo de apresentação de relatórios</a:t>
            </a:r>
            <a:endParaRPr lang="el-GR" sz="2000" dirty="0"/>
          </a:p>
        </p:txBody>
      </p:sp>
      <p:pic>
        <p:nvPicPr>
          <p:cNvPr id="8" name="Θέση εικόνας 7" descr="Νέος αγόρι σύμβολο φωνήεντος χαμογελαστός">
            <a:extLst>
              <a:ext uri="{FF2B5EF4-FFF2-40B4-BE49-F238E27FC236}">
                <a16:creationId xmlns:a16="http://schemas.microsoft.com/office/drawing/2014/main" id="{200A66DE-7675-9E00-2745-7DA4A95D834A}"/>
              </a:ext>
            </a:extLst>
          </p:cNvPr>
          <p:cNvPicPr>
            <a:picLocks noGrp="1" noChangeAspect="1"/>
          </p:cNvPicPr>
          <p:nvPr>
            <p:ph type="pic" sz="quarter" idx="10"/>
          </p:nvPr>
        </p:nvPicPr>
        <p:blipFill>
          <a:blip r:embed="rId3"/>
          <a:srcRect t="10013" b="10013"/>
          <a:stretch>
            <a:fillRect/>
          </a:stretch>
        </p:blipFill>
        <p:spPr>
          <a:xfrm flipH="1">
            <a:off x="388401" y="385460"/>
            <a:ext cx="4107750" cy="6087079"/>
          </a:xfrm>
        </p:spPr>
      </p:pic>
      <p:sp>
        <p:nvSpPr>
          <p:cNvPr id="14" name="TextBox 13">
            <a:extLst>
              <a:ext uri="{FF2B5EF4-FFF2-40B4-BE49-F238E27FC236}">
                <a16:creationId xmlns:a16="http://schemas.microsoft.com/office/drawing/2014/main" id="{842B3598-DFD7-7EFA-4087-B783414250C3}"/>
              </a:ext>
            </a:extLst>
          </p:cNvPr>
          <p:cNvSpPr txBox="1"/>
          <p:nvPr/>
        </p:nvSpPr>
        <p:spPr>
          <a:xfrm rot="20548195">
            <a:off x="807676" y="1113998"/>
            <a:ext cx="3269199" cy="1754326"/>
          </a:xfrm>
          <a:prstGeom prst="rect">
            <a:avLst/>
          </a:prstGeom>
          <a:noFill/>
        </p:spPr>
        <p:txBody>
          <a:bodyPr wrap="square">
            <a:spAutoFit/>
          </a:bodyPr>
          <a:lstStyle/>
          <a:p>
            <a:pPr marL="342900" indent="-342900" algn="ctr"/>
            <a:r>
              <a:rPr lang="en-US" sz="3600" dirty="0" err="1">
                <a:effectLst>
                  <a:outerShdw blurRad="38100" dist="38100" dir="2700000" algn="tl">
                    <a:srgbClr val="000000">
                      <a:alpha val="43137"/>
                    </a:srgbClr>
                  </a:outerShdw>
                </a:effectLst>
                <a:sym typeface="Wingdings 2" panose="05020102010507070707" pitchFamily="18" charset="2"/>
              </a:rPr>
              <a:t>Mais</a:t>
            </a:r>
            <a:r>
              <a:rPr lang="en-US" sz="3600" dirty="0">
                <a:effectLst>
                  <a:outerShdw blurRad="38100" dist="38100" dir="2700000" algn="tl">
                    <a:srgbClr val="000000">
                      <a:alpha val="43137"/>
                    </a:srgbClr>
                  </a:outerShdw>
                </a:effectLst>
                <a:sym typeface="Wingdings 2" panose="05020102010507070707" pitchFamily="18" charset="2"/>
              </a:rPr>
              <a:t> DADOS e OBJETIVOS do ODS 12</a:t>
            </a:r>
            <a:endParaRPr lang="el-GR"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649069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Θέση εικόνας 7" descr="Εικόνα που περιέχει υπαίθριος, νερό, ουρανός, ηλιοβασίλεμα&#10;&#10;Περιγραφή που δημιουργήθηκε αυτόματα">
            <a:extLst>
              <a:ext uri="{FF2B5EF4-FFF2-40B4-BE49-F238E27FC236}">
                <a16:creationId xmlns:a16="http://schemas.microsoft.com/office/drawing/2014/main" id="{9B3DECDE-0B7A-9548-CF26-A886F7E7534C}"/>
              </a:ext>
            </a:extLst>
          </p:cNvPr>
          <p:cNvPicPr>
            <a:picLocks noGrp="1" noChangeAspect="1"/>
          </p:cNvPicPr>
          <p:nvPr>
            <p:ph type="pic" sz="quarter" idx="10"/>
          </p:nvPr>
        </p:nvPicPr>
        <p:blipFill>
          <a:blip r:embed="rId3"/>
          <a:srcRect t="20634" b="20634"/>
          <a:stretch>
            <a:fillRect/>
          </a:stretch>
        </p:blipFill>
        <p:spPr/>
      </p:pic>
      <p:grpSp>
        <p:nvGrpSpPr>
          <p:cNvPr id="2" name="Graphic 2">
            <a:extLst>
              <a:ext uri="{FF2B5EF4-FFF2-40B4-BE49-F238E27FC236}">
                <a16:creationId xmlns:a16="http://schemas.microsoft.com/office/drawing/2014/main" id="{6285D392-116B-5249-8268-8EA084DD11E1}"/>
              </a:ext>
            </a:extLst>
          </p:cNvPr>
          <p:cNvGrpSpPr/>
          <p:nvPr/>
        </p:nvGrpSpPr>
        <p:grpSpPr>
          <a:xfrm rot="16200000">
            <a:off x="-1080012" y="1373752"/>
            <a:ext cx="3833889" cy="1673865"/>
            <a:chOff x="3357879" y="5072538"/>
            <a:chExt cx="593407" cy="259080"/>
          </a:xfrm>
          <a:solidFill>
            <a:srgbClr val="EB7339"/>
          </a:solidFill>
        </p:grpSpPr>
        <p:sp>
          <p:nvSpPr>
            <p:cNvPr id="10" name="Freeform 9">
              <a:extLst>
                <a:ext uri="{FF2B5EF4-FFF2-40B4-BE49-F238E27FC236}">
                  <a16:creationId xmlns:a16="http://schemas.microsoft.com/office/drawing/2014/main" id="{470E5AA0-13F3-7046-97B9-B4D70885B4AD}"/>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59BABA38-F111-FD47-B780-A81442F31F5A}"/>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F0607F26-EF08-D444-B0FE-E46E0BA21E65}"/>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4" name="Text Placeholder 4">
            <a:extLst>
              <a:ext uri="{FF2B5EF4-FFF2-40B4-BE49-F238E27FC236}">
                <a16:creationId xmlns:a16="http://schemas.microsoft.com/office/drawing/2014/main" id="{6457149C-E893-4842-4AC9-E65FF351BFC4}"/>
              </a:ext>
            </a:extLst>
          </p:cNvPr>
          <p:cNvSpPr>
            <a:spLocks noGrp="1"/>
          </p:cNvSpPr>
          <p:nvPr>
            <p:ph type="body" sz="quarter" idx="17"/>
          </p:nvPr>
        </p:nvSpPr>
        <p:spPr>
          <a:xfrm>
            <a:off x="7630824" y="990923"/>
            <a:ext cx="2066906" cy="582221"/>
          </a:xfrm>
        </p:spPr>
        <p:txBody>
          <a:bodyPr/>
          <a:lstStyle/>
          <a:p>
            <a:r>
              <a:rPr lang="en-US" dirty="0"/>
              <a:t>02</a:t>
            </a:r>
          </a:p>
        </p:txBody>
      </p:sp>
      <p:sp>
        <p:nvSpPr>
          <p:cNvPr id="3" name="Google Shape;244;p21">
            <a:extLst>
              <a:ext uri="{FF2B5EF4-FFF2-40B4-BE49-F238E27FC236}">
                <a16:creationId xmlns:a16="http://schemas.microsoft.com/office/drawing/2014/main" id="{19865819-F5C8-0416-5A1F-FCB4FC1305C9}"/>
              </a:ext>
            </a:extLst>
          </p:cNvPr>
          <p:cNvSpPr/>
          <p:nvPr/>
        </p:nvSpPr>
        <p:spPr>
          <a:xfrm>
            <a:off x="5722297" y="3429000"/>
            <a:ext cx="5496309" cy="12003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4" name="Google Shape;245;p21">
            <a:extLst>
              <a:ext uri="{FF2B5EF4-FFF2-40B4-BE49-F238E27FC236}">
                <a16:creationId xmlns:a16="http://schemas.microsoft.com/office/drawing/2014/main" id="{58BB4380-B17A-43DB-5902-03E4C4729D99}"/>
              </a:ext>
            </a:extLst>
          </p:cNvPr>
          <p:cNvSpPr txBox="1"/>
          <p:nvPr/>
        </p:nvSpPr>
        <p:spPr>
          <a:xfrm>
            <a:off x="5906320" y="3481298"/>
            <a:ext cx="54009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EB7339"/>
                </a:solidFill>
                <a:latin typeface="Calibri"/>
                <a:ea typeface="Calibri"/>
                <a:cs typeface="Calibri"/>
                <a:sym typeface="Calibri"/>
              </a:rPr>
              <a:t>O que </a:t>
            </a:r>
            <a:r>
              <a:rPr lang="en-US" sz="3600" b="1" i="0" u="none" strike="noStrike" cap="none" dirty="0" err="1">
                <a:solidFill>
                  <a:srgbClr val="EB7339"/>
                </a:solidFill>
                <a:latin typeface="Calibri"/>
                <a:ea typeface="Calibri"/>
                <a:cs typeface="Calibri"/>
                <a:sym typeface="Calibri"/>
              </a:rPr>
              <a:t>podemos</a:t>
            </a:r>
            <a:r>
              <a:rPr lang="en-US" sz="3600" b="1" i="0" u="none" strike="noStrike" cap="none" dirty="0">
                <a:solidFill>
                  <a:srgbClr val="EB7339"/>
                </a:solidFill>
                <a:latin typeface="Calibri"/>
                <a:ea typeface="Calibri"/>
                <a:cs typeface="Calibri"/>
                <a:sym typeface="Calibri"/>
              </a:rPr>
              <a:t> </a:t>
            </a:r>
            <a:r>
              <a:rPr lang="en-US" sz="3600" b="1" i="0" u="none" strike="noStrike" cap="none" dirty="0" err="1">
                <a:solidFill>
                  <a:srgbClr val="EB7339"/>
                </a:solidFill>
                <a:latin typeface="Calibri"/>
                <a:ea typeface="Calibri"/>
                <a:cs typeface="Calibri"/>
                <a:sym typeface="Calibri"/>
              </a:rPr>
              <a:t>fazer</a:t>
            </a:r>
            <a:r>
              <a:rPr lang="en-US" sz="3600" b="1" i="0" u="none" strike="noStrike" cap="none" dirty="0">
                <a:solidFill>
                  <a:srgbClr val="EB7339"/>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8262239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Θέση εικόνας 8" descr="Εικόνα που περιέχει κείμενο, υπαίθριος&#10;&#10;Περιγραφή που δημιουργήθηκε αυτόματα">
            <a:extLst>
              <a:ext uri="{FF2B5EF4-FFF2-40B4-BE49-F238E27FC236}">
                <a16:creationId xmlns:a16="http://schemas.microsoft.com/office/drawing/2014/main" id="{5B1E0183-3966-7652-29F4-3E77A7E33687}"/>
              </a:ext>
            </a:extLst>
          </p:cNvPr>
          <p:cNvPicPr>
            <a:picLocks noGrp="1" noChangeAspect="1"/>
          </p:cNvPicPr>
          <p:nvPr>
            <p:ph type="pic" sz="quarter" idx="10"/>
          </p:nvPr>
        </p:nvPicPr>
        <p:blipFill>
          <a:blip r:embed="rId2"/>
          <a:srcRect l="27508" r="27508"/>
          <a:stretch>
            <a:fillRect/>
          </a:stretch>
        </p:blipFill>
        <p:spPr/>
      </p:pic>
      <p:sp>
        <p:nvSpPr>
          <p:cNvPr id="6" name="5 - Σύννεφο"/>
          <p:cNvSpPr/>
          <p:nvPr/>
        </p:nvSpPr>
        <p:spPr>
          <a:xfrm>
            <a:off x="3747912" y="1524000"/>
            <a:ext cx="8026166" cy="5136444"/>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2 - Θέση κειμένου"/>
          <p:cNvSpPr>
            <a:spLocks noGrp="1"/>
          </p:cNvSpPr>
          <p:nvPr>
            <p:ph type="body" sz="quarter" idx="18"/>
          </p:nvPr>
        </p:nvSpPr>
        <p:spPr>
          <a:xfrm>
            <a:off x="4288979" y="1055612"/>
            <a:ext cx="7277926" cy="2123902"/>
          </a:xfrm>
        </p:spPr>
        <p:txBody>
          <a:bodyPr/>
          <a:lstStyle/>
          <a:p>
            <a:pPr algn="ctr"/>
            <a:r>
              <a:rPr lang="pt-PT" b="1" dirty="0"/>
              <a:t>combater os resíduos sólidos ao nível individual</a:t>
            </a:r>
            <a:endParaRPr lang="el-GR" b="1" dirty="0"/>
          </a:p>
        </p:txBody>
      </p:sp>
      <p:sp>
        <p:nvSpPr>
          <p:cNvPr id="5" name="2 - Θέση κειμένου"/>
          <p:cNvSpPr txBox="1">
            <a:spLocks/>
          </p:cNvSpPr>
          <p:nvPr/>
        </p:nvSpPr>
        <p:spPr>
          <a:xfrm>
            <a:off x="4932779" y="2279715"/>
            <a:ext cx="6254510" cy="3054285"/>
          </a:xfrm>
          <a:prstGeom prst="rect">
            <a:avLst/>
          </a:prstGeom>
          <a:noFill/>
        </p:spPr>
        <p:txBody>
          <a:bodyPr/>
          <a:lstStyle/>
          <a:p>
            <a:pPr marL="342900" indent="-342900">
              <a:buFont typeface="Wingdings" panose="05000000000000000000" pitchFamily="2" charset="2"/>
              <a:buChar char="ü"/>
            </a:pPr>
            <a:r>
              <a:rPr lang="pt-PT" sz="2400" dirty="0">
                <a:solidFill>
                  <a:srgbClr val="000000"/>
                </a:solidFill>
              </a:rPr>
              <a:t>Utilize menos plástico (sacos, chávenas de café, recipientes para alimentos, artigos de utilização única). O plástico provém do petróleo. </a:t>
            </a:r>
          </a:p>
          <a:p>
            <a:pPr marL="342900" indent="-342900">
              <a:buFont typeface="Wingdings" panose="05000000000000000000" pitchFamily="2" charset="2"/>
              <a:buChar char="ü"/>
            </a:pPr>
            <a:r>
              <a:rPr lang="pt-PT" sz="2400" dirty="0">
                <a:solidFill>
                  <a:srgbClr val="000000"/>
                </a:solidFill>
              </a:rPr>
              <a:t>Utilize menos papel (sacos, chávenas de café, recipientes para alimentos, artigos de utilização única, material de escritório). O papel provém das árvores. </a:t>
            </a:r>
          </a:p>
          <a:p>
            <a:pPr marL="342900" indent="-342900">
              <a:buFont typeface="Wingdings" panose="05000000000000000000" pitchFamily="2" charset="2"/>
              <a:buChar char="ü"/>
            </a:pPr>
            <a:r>
              <a:rPr lang="pt-PT" sz="2400" dirty="0">
                <a:solidFill>
                  <a:srgbClr val="000000"/>
                </a:solidFill>
              </a:rPr>
              <a:t>Ambos acabam por ir parar a aterros sanitários ou ao oceano.</a:t>
            </a:r>
            <a:endParaRPr kumimoji="0" lang="el-GR" sz="2400" b="0" i="0" u="none" strike="noStrike" kern="1200" cap="none" spc="0" normalizeH="0" baseline="0" noProof="0" dirty="0">
              <a:ln>
                <a:noFill/>
              </a:ln>
              <a:solidFill>
                <a:srgbClr val="000000"/>
              </a:solidFill>
              <a:effectLst/>
              <a:uLnTx/>
              <a:uFillTx/>
              <a:latin typeface="+mn-lt"/>
              <a:ea typeface="+mn-ea"/>
              <a:cs typeface="+mn-cs"/>
            </a:endParaRPr>
          </a:p>
        </p:txBody>
      </p:sp>
    </p:spTree>
    <p:extLst>
      <p:ext uri="{BB962C8B-B14F-4D97-AF65-F5344CB8AC3E}">
        <p14:creationId xmlns:p14="http://schemas.microsoft.com/office/powerpoint/2010/main" val="37115364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Θέση εικόνας 7" descr="Εικόνα που περιέχει κείμενο, υπαίθριος&#10;&#10;Περιγραφή που δημιουργήθηκε αυτόματα">
            <a:extLst>
              <a:ext uri="{FF2B5EF4-FFF2-40B4-BE49-F238E27FC236}">
                <a16:creationId xmlns:a16="http://schemas.microsoft.com/office/drawing/2014/main" id="{76132645-9D06-AF52-ABB5-765283F44EDB}"/>
              </a:ext>
            </a:extLst>
          </p:cNvPr>
          <p:cNvPicPr>
            <a:picLocks noGrp="1" noChangeAspect="1"/>
          </p:cNvPicPr>
          <p:nvPr>
            <p:ph type="pic" sz="quarter" idx="10"/>
          </p:nvPr>
        </p:nvPicPr>
        <p:blipFill>
          <a:blip r:embed="rId2"/>
          <a:srcRect l="27508" r="27508"/>
          <a:stretch>
            <a:fillRect/>
          </a:stretch>
        </p:blipFill>
        <p:spPr/>
      </p:pic>
      <p:sp>
        <p:nvSpPr>
          <p:cNvPr id="6" name="5 - Σύννεφο"/>
          <p:cNvSpPr/>
          <p:nvPr/>
        </p:nvSpPr>
        <p:spPr>
          <a:xfrm>
            <a:off x="4188178" y="868303"/>
            <a:ext cx="7615421" cy="5306719"/>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2 - Θέση κειμένου"/>
          <p:cNvSpPr txBox="1">
            <a:spLocks/>
          </p:cNvSpPr>
          <p:nvPr/>
        </p:nvSpPr>
        <p:spPr>
          <a:xfrm>
            <a:off x="5068711" y="1741679"/>
            <a:ext cx="6155473" cy="3054285"/>
          </a:xfrm>
          <a:prstGeom prst="rect">
            <a:avLst/>
          </a:prstGeom>
          <a:noFill/>
        </p:spPr>
        <p:txBody>
          <a:bodyPr/>
          <a:lstStyle/>
          <a:p>
            <a:pPr marL="342900" indent="-342900">
              <a:buFont typeface="Wingdings" panose="05000000000000000000" pitchFamily="2" charset="2"/>
              <a:buChar char="ü"/>
            </a:pPr>
            <a:r>
              <a:rPr lang="pt-PT" sz="2400" dirty="0">
                <a:solidFill>
                  <a:srgbClr val="000000"/>
                </a:solidFill>
              </a:rPr>
              <a:t>Tente comprar artigos de moda em segunda mão ou simplesmente use as suas roupas durante mais tempo.</a:t>
            </a:r>
          </a:p>
          <a:p>
            <a:pPr marL="342900" indent="-342900">
              <a:buFont typeface="Wingdings" panose="05000000000000000000" pitchFamily="2" charset="2"/>
              <a:buChar char="ü"/>
            </a:pPr>
            <a:r>
              <a:rPr lang="pt-PT" sz="2400" dirty="0">
                <a:solidFill>
                  <a:srgbClr val="000000"/>
                </a:solidFill>
              </a:rPr>
              <a:t>Experimente reparar roupas e sapatos velhos ou aprenda a fazer os seus próprios trabalhos de costura. É criativo e relaxante.</a:t>
            </a:r>
          </a:p>
          <a:p>
            <a:pPr marL="342900" indent="-342900">
              <a:buFont typeface="Wingdings" panose="05000000000000000000" pitchFamily="2" charset="2"/>
              <a:buChar char="ü"/>
            </a:pPr>
            <a:r>
              <a:rPr lang="pt-PT" sz="2400" dirty="0">
                <a:solidFill>
                  <a:srgbClr val="000000"/>
                </a:solidFill>
              </a:rPr>
              <a:t>Recicle tudo o que puder (vidro, papel, latas, pilhas, lâmpadas, aparelhos eletrónicos, pneus, resíduos orgânicos, roupa/   mobiliário velho e plástico).</a:t>
            </a:r>
            <a:endParaRPr lang="en-US" sz="2400" dirty="0">
              <a:solidFill>
                <a:srgbClr val="00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 Θέση εικόνας" descr="lignitikesmonadesdeh-1200x799-1.jpg"/>
          <p:cNvPicPr>
            <a:picLocks noGrp="1" noChangeAspect="1"/>
          </p:cNvPicPr>
          <p:nvPr>
            <p:ph type="pic" sz="quarter" idx="10"/>
          </p:nvPr>
        </p:nvPicPr>
        <p:blipFill>
          <a:blip r:embed="rId2"/>
          <a:srcRect l="27536" r="27536"/>
          <a:stretch>
            <a:fillRect/>
          </a:stretch>
        </p:blipFill>
        <p:spPr/>
      </p:pic>
      <p:sp>
        <p:nvSpPr>
          <p:cNvPr id="7" name="6 - Ελλειψοειδής επεξήγηση"/>
          <p:cNvSpPr/>
          <p:nvPr/>
        </p:nvSpPr>
        <p:spPr>
          <a:xfrm>
            <a:off x="4718756" y="2223911"/>
            <a:ext cx="6637866" cy="3522133"/>
          </a:xfrm>
          <a:prstGeom prst="wedgeEllipseCallout">
            <a:avLst>
              <a:gd name="adj1" fmla="val -41919"/>
              <a:gd name="adj2" fmla="val 61535"/>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2 - Θέση κειμένου"/>
          <p:cNvSpPr>
            <a:spLocks noGrp="1"/>
          </p:cNvSpPr>
          <p:nvPr>
            <p:ph type="body" sz="quarter" idx="18"/>
          </p:nvPr>
        </p:nvSpPr>
        <p:spPr>
          <a:xfrm>
            <a:off x="4955821" y="1218095"/>
            <a:ext cx="6265335" cy="874888"/>
          </a:xfrm>
        </p:spPr>
        <p:txBody>
          <a:bodyPr/>
          <a:lstStyle/>
          <a:p>
            <a:pPr marL="342900" indent="-342900" algn="ctr"/>
            <a:r>
              <a:rPr lang="pt-PT" b="1" dirty="0"/>
              <a:t>Como podemos reduzir o consumo de energia nas nossas casas? </a:t>
            </a:r>
          </a:p>
        </p:txBody>
      </p:sp>
      <p:sp>
        <p:nvSpPr>
          <p:cNvPr id="5" name="2 - Θέση κειμένου"/>
          <p:cNvSpPr txBox="1">
            <a:spLocks/>
          </p:cNvSpPr>
          <p:nvPr/>
        </p:nvSpPr>
        <p:spPr>
          <a:xfrm>
            <a:off x="5271344" y="2753945"/>
            <a:ext cx="5576711" cy="2423727"/>
          </a:xfrm>
          <a:prstGeom prst="rect">
            <a:avLst/>
          </a:prstGeom>
          <a:noFill/>
        </p:spPr>
        <p:txBody>
          <a:bodyPr/>
          <a:lstStyle/>
          <a:p>
            <a:pPr algn="ctr">
              <a:buFont typeface="Wingdings" pitchFamily="2" charset="2"/>
              <a:buChar char="ü"/>
            </a:pPr>
            <a:r>
              <a:rPr lang="pt-PT" sz="2000" dirty="0">
                <a:solidFill>
                  <a:srgbClr val="000000"/>
                </a:solidFill>
              </a:rPr>
              <a:t>Regular a temperatura interior de forma moderada em tempo frio e quente</a:t>
            </a:r>
          </a:p>
          <a:p>
            <a:pPr algn="ctr">
              <a:buFont typeface="Wingdings" pitchFamily="2" charset="2"/>
              <a:buChar char="ü"/>
            </a:pPr>
            <a:r>
              <a:rPr lang="pt-PT" sz="2000" dirty="0">
                <a:solidFill>
                  <a:srgbClr val="000000"/>
                </a:solidFill>
              </a:rPr>
              <a:t>Utilizar conselhos energéticos para cozinhar</a:t>
            </a:r>
          </a:p>
          <a:p>
            <a:pPr algn="ctr">
              <a:buFont typeface="Wingdings" pitchFamily="2" charset="2"/>
              <a:buChar char="ü"/>
            </a:pPr>
            <a:r>
              <a:rPr lang="pt-PT" sz="2000" dirty="0">
                <a:solidFill>
                  <a:srgbClr val="000000"/>
                </a:solidFill>
              </a:rPr>
              <a:t>Evitar utilizar a máquina de lavar a meio e o secador de roupa</a:t>
            </a:r>
          </a:p>
          <a:p>
            <a:pPr algn="ctr">
              <a:buFont typeface="Wingdings" pitchFamily="2" charset="2"/>
              <a:buChar char="ü"/>
            </a:pPr>
            <a:r>
              <a:rPr lang="pt-PT" sz="2000" dirty="0">
                <a:solidFill>
                  <a:srgbClr val="000000"/>
                </a:solidFill>
              </a:rPr>
              <a:t>Desligar as luzes e o modo de espera</a:t>
            </a:r>
          </a:p>
          <a:p>
            <a:pPr algn="ctr">
              <a:buFont typeface="Wingdings" pitchFamily="2" charset="2"/>
              <a:buChar char="ü"/>
            </a:pPr>
            <a:r>
              <a:rPr lang="pt-PT" sz="2000" dirty="0">
                <a:solidFill>
                  <a:srgbClr val="000000"/>
                </a:solidFill>
              </a:rPr>
              <a:t>Comprar aparelhos e lâmpadas de baixo consumo</a:t>
            </a:r>
            <a:endParaRPr lang="el-GR" sz="2000" dirty="0">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a:xfrm>
            <a:off x="5335297" y="804645"/>
            <a:ext cx="6135214" cy="689519"/>
          </a:xfrm>
        </p:spPr>
        <p:txBody>
          <a:bodyPr/>
          <a:lstStyle/>
          <a:p>
            <a:r>
              <a:rPr lang="pt-PT" dirty="0"/>
              <a:t>A sobreprodução e o </a:t>
            </a:r>
            <a:r>
              <a:rPr lang="pt-PT" dirty="0" err="1"/>
              <a:t>sobreconsumo</a:t>
            </a:r>
            <a:r>
              <a:rPr lang="pt-PT" dirty="0"/>
              <a:t> têm de acabar</a:t>
            </a:r>
            <a:endParaRPr lang="en-US" dirty="0"/>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p:txBody>
          <a:bodyPr/>
          <a:lstStyle/>
          <a:p>
            <a:r>
              <a:rPr lang="en-US" dirty="0"/>
              <a:t>02</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p:txBody>
          <a:bodyPr/>
          <a:lstStyle/>
          <a:p>
            <a:r>
              <a:rPr lang="en-US" dirty="0"/>
              <a:t>Boas </a:t>
            </a:r>
            <a:r>
              <a:rPr lang="en-US" dirty="0" err="1"/>
              <a:t>notícias</a:t>
            </a:r>
            <a:endParaRPr lang="en-US" dirty="0"/>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p:txBody>
          <a:bodyPr/>
          <a:lstStyle/>
          <a:p>
            <a:r>
              <a:rPr lang="en-US" dirty="0"/>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a:xfrm>
            <a:off x="5356999" y="3887082"/>
            <a:ext cx="5857689" cy="689519"/>
          </a:xfrm>
        </p:spPr>
        <p:txBody>
          <a:bodyPr/>
          <a:lstStyle/>
          <a:p>
            <a:r>
              <a:rPr lang="en-US" dirty="0" err="1"/>
              <a:t>Resumo</a:t>
            </a:r>
            <a:r>
              <a:rPr lang="en-US" dirty="0"/>
              <a:t> e </a:t>
            </a:r>
            <a:r>
              <a:rPr lang="en-US" dirty="0" err="1"/>
              <a:t>revisão</a:t>
            </a:r>
            <a:r>
              <a:rPr lang="en-US" dirty="0"/>
              <a:t> </a:t>
            </a:r>
            <a:r>
              <a:rPr lang="en-US" dirty="0">
                <a:sym typeface="Wingdings" panose="05000000000000000000" pitchFamily="2" charset="2"/>
              </a:rPr>
              <a:t></a:t>
            </a:r>
            <a:endParaRPr lang="en-US" dirty="0"/>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5"/>
          </p:nvPr>
        </p:nvSpPr>
        <p:spPr/>
        <p:txBody>
          <a:bodyPr/>
          <a:lstStyle/>
          <a:p>
            <a:r>
              <a:rPr lang="en-US" dirty="0"/>
              <a:t>05</a:t>
            </a:r>
          </a:p>
        </p:txBody>
      </p:sp>
      <p:sp>
        <p:nvSpPr>
          <p:cNvPr id="26" name="Text Placeholder 25">
            <a:extLst>
              <a:ext uri="{FF2B5EF4-FFF2-40B4-BE49-F238E27FC236}">
                <a16:creationId xmlns:a16="http://schemas.microsoft.com/office/drawing/2014/main" id="{AF2A8952-1670-2F4B-B3F8-033CA2659F15}"/>
              </a:ext>
            </a:extLst>
          </p:cNvPr>
          <p:cNvSpPr>
            <a:spLocks noGrp="1"/>
          </p:cNvSpPr>
          <p:nvPr>
            <p:ph type="body" sz="quarter" idx="36"/>
          </p:nvPr>
        </p:nvSpPr>
        <p:spPr>
          <a:xfrm>
            <a:off x="5363579" y="3140372"/>
            <a:ext cx="5857689" cy="689519"/>
          </a:xfrm>
        </p:spPr>
        <p:txBody>
          <a:bodyPr/>
          <a:lstStyle/>
          <a:p>
            <a:r>
              <a:rPr lang="en-US" dirty="0"/>
              <a:t>Boas </a:t>
            </a:r>
            <a:r>
              <a:rPr lang="en-US" dirty="0" err="1"/>
              <a:t>práticas</a:t>
            </a:r>
            <a:endParaRPr lang="en-US" dirty="0"/>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10"/>
          </p:nvPr>
        </p:nvSpPr>
        <p:spPr>
          <a:prstGeom prst="rect">
            <a:avLst/>
          </a:prstGeom>
        </p:spPr>
        <p:txBody>
          <a:bodyPr/>
          <a:lstStyle/>
          <a:p>
            <a:r>
              <a:rPr lang="en-US" dirty="0"/>
              <a:t>ÍNDICE</a:t>
            </a:r>
          </a:p>
        </p:txBody>
      </p:sp>
      <p:sp>
        <p:nvSpPr>
          <p:cNvPr id="14" name="Text Placeholder 14">
            <a:extLst>
              <a:ext uri="{FF2B5EF4-FFF2-40B4-BE49-F238E27FC236}">
                <a16:creationId xmlns:a16="http://schemas.microsoft.com/office/drawing/2014/main" id="{C4E048F0-9773-C54B-A71E-3C9CFEB59C8E}"/>
              </a:ext>
            </a:extLst>
          </p:cNvPr>
          <p:cNvSpPr>
            <a:spLocks noGrp="1"/>
          </p:cNvSpPr>
          <p:nvPr>
            <p:ph type="body" sz="quarter" idx="30"/>
          </p:nvPr>
        </p:nvSpPr>
        <p:spPr>
          <a:xfrm>
            <a:off x="5357000" y="1559213"/>
            <a:ext cx="6379371" cy="689519"/>
          </a:xfrm>
        </p:spPr>
        <p:txBody>
          <a:bodyPr/>
          <a:lstStyle/>
          <a:p>
            <a:r>
              <a:rPr lang="pt-PT" dirty="0"/>
              <a:t>O que podemos fazer?</a:t>
            </a:r>
            <a:endParaRPr lang="en-US" dirty="0"/>
          </a:p>
        </p:txBody>
      </p:sp>
    </p:spTree>
    <p:extLst>
      <p:ext uri="{BB962C8B-B14F-4D97-AF65-F5344CB8AC3E}">
        <p14:creationId xmlns:p14="http://schemas.microsoft.com/office/powerpoint/2010/main" val="302860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κειμένου"/>
          <p:cNvSpPr>
            <a:spLocks noGrp="1"/>
          </p:cNvSpPr>
          <p:nvPr>
            <p:ph type="body" sz="quarter" idx="18"/>
          </p:nvPr>
        </p:nvSpPr>
        <p:spPr>
          <a:xfrm>
            <a:off x="4525673" y="1428161"/>
            <a:ext cx="7277926" cy="712320"/>
          </a:xfrm>
        </p:spPr>
        <p:txBody>
          <a:bodyPr/>
          <a:lstStyle/>
          <a:p>
            <a:pPr marL="342900" indent="-342900" algn="ctr"/>
            <a:r>
              <a:rPr lang="pt-PT" b="1" dirty="0"/>
              <a:t>Contribuir para a redução do tráfego automóvel:</a:t>
            </a:r>
            <a:endParaRPr lang="el-GR" b="1" dirty="0"/>
          </a:p>
        </p:txBody>
      </p:sp>
      <p:pic>
        <p:nvPicPr>
          <p:cNvPr id="6" name="5 - Θέση εικόνας" descr="lignitikesmonadesdeh-1200x799-1.jpg"/>
          <p:cNvPicPr>
            <a:picLocks noGrp="1" noChangeAspect="1"/>
          </p:cNvPicPr>
          <p:nvPr>
            <p:ph type="pic" sz="quarter" idx="10"/>
          </p:nvPr>
        </p:nvPicPr>
        <p:blipFill>
          <a:blip r:embed="rId2"/>
          <a:srcRect l="27536" r="27536"/>
          <a:stretch>
            <a:fillRect/>
          </a:stretch>
        </p:blipFill>
        <p:spPr/>
      </p:pic>
      <p:sp>
        <p:nvSpPr>
          <p:cNvPr id="7" name="6 - Ελλειψοειδής επεξήγηση"/>
          <p:cNvSpPr/>
          <p:nvPr/>
        </p:nvSpPr>
        <p:spPr>
          <a:xfrm>
            <a:off x="4337572" y="2054578"/>
            <a:ext cx="7131939" cy="3556000"/>
          </a:xfrm>
          <a:prstGeom prst="wedgeEllipseCallout">
            <a:avLst>
              <a:gd name="adj1" fmla="val -42677"/>
              <a:gd name="adj2" fmla="val 60249"/>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0898" name="AutoShape 2" descr="Bicycles Dimensions &amp; Drawings | Dimensions.co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80900" name="AutoShape 4" descr="Bicycles Dimensions &amp; Drawings | Dimensions.co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80902" name="AutoShape 6" descr="Bicycles Dimensions &amp; Drawings | Dimensions.co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1" name="10 - Εικόνα" descr="carpool-5508006_640.png"/>
          <p:cNvPicPr>
            <a:picLocks noChangeAspect="1"/>
          </p:cNvPicPr>
          <p:nvPr/>
        </p:nvPicPr>
        <p:blipFill>
          <a:blip r:embed="rId3"/>
          <a:stretch>
            <a:fillRect/>
          </a:stretch>
        </p:blipFill>
        <p:spPr>
          <a:xfrm>
            <a:off x="9638030" y="3321937"/>
            <a:ext cx="1533387" cy="1255561"/>
          </a:xfrm>
          <a:prstGeom prst="rect">
            <a:avLst/>
          </a:prstGeom>
        </p:spPr>
      </p:pic>
      <p:pic>
        <p:nvPicPr>
          <p:cNvPr id="12" name="11 - Εικόνα" descr="7.jpg"/>
          <p:cNvPicPr>
            <a:picLocks noChangeAspect="1"/>
          </p:cNvPicPr>
          <p:nvPr/>
        </p:nvPicPr>
        <p:blipFill>
          <a:blip r:embed="rId4"/>
          <a:stretch>
            <a:fillRect/>
          </a:stretch>
        </p:blipFill>
        <p:spPr>
          <a:xfrm>
            <a:off x="4676502" y="3311987"/>
            <a:ext cx="1598312" cy="972807"/>
          </a:xfrm>
          <a:prstGeom prst="rect">
            <a:avLst/>
          </a:prstGeom>
        </p:spPr>
      </p:pic>
      <p:pic>
        <p:nvPicPr>
          <p:cNvPr id="14" name="13 - Εικόνα" descr="man-walking-drawing.png"/>
          <p:cNvPicPr>
            <a:picLocks noChangeAspect="1"/>
          </p:cNvPicPr>
          <p:nvPr/>
        </p:nvPicPr>
        <p:blipFill>
          <a:blip r:embed="rId5"/>
          <a:stretch>
            <a:fillRect/>
          </a:stretch>
        </p:blipFill>
        <p:spPr>
          <a:xfrm>
            <a:off x="5577053" y="4398113"/>
            <a:ext cx="504478" cy="678510"/>
          </a:xfrm>
          <a:prstGeom prst="rect">
            <a:avLst/>
          </a:prstGeom>
        </p:spPr>
      </p:pic>
      <p:pic>
        <p:nvPicPr>
          <p:cNvPr id="17" name="16 - Εικόνα" descr="bus-colored.jpg"/>
          <p:cNvPicPr>
            <a:picLocks noChangeAspect="1"/>
          </p:cNvPicPr>
          <p:nvPr/>
        </p:nvPicPr>
        <p:blipFill>
          <a:blip r:embed="rId6"/>
          <a:stretch>
            <a:fillRect/>
          </a:stretch>
        </p:blipFill>
        <p:spPr>
          <a:xfrm>
            <a:off x="6314170" y="3461488"/>
            <a:ext cx="3059938" cy="1669609"/>
          </a:xfrm>
          <a:prstGeom prst="rect">
            <a:avLst/>
          </a:prstGeom>
        </p:spPr>
      </p:pic>
      <p:pic>
        <p:nvPicPr>
          <p:cNvPr id="18" name="17 - Εικόνα" descr="man-walking-drawing.png"/>
          <p:cNvPicPr>
            <a:picLocks noChangeAspect="1"/>
          </p:cNvPicPr>
          <p:nvPr/>
        </p:nvPicPr>
        <p:blipFill>
          <a:blip r:embed="rId5"/>
          <a:stretch>
            <a:fillRect/>
          </a:stretch>
        </p:blipFill>
        <p:spPr>
          <a:xfrm flipH="1">
            <a:off x="7058547" y="2777211"/>
            <a:ext cx="397611" cy="534776"/>
          </a:xfrm>
          <a:prstGeom prst="rect">
            <a:avLst/>
          </a:prstGeom>
        </p:spPr>
      </p:pic>
      <p:pic>
        <p:nvPicPr>
          <p:cNvPr id="19" name="18 - Εικόνα" descr="man-walking-drawing.png"/>
          <p:cNvPicPr>
            <a:picLocks noChangeAspect="1"/>
          </p:cNvPicPr>
          <p:nvPr/>
        </p:nvPicPr>
        <p:blipFill>
          <a:blip r:embed="rId5"/>
          <a:stretch>
            <a:fillRect/>
          </a:stretch>
        </p:blipFill>
        <p:spPr>
          <a:xfrm flipH="1">
            <a:off x="8371360" y="2355564"/>
            <a:ext cx="718507" cy="966373"/>
          </a:xfrm>
          <a:prstGeom prst="rect">
            <a:avLst/>
          </a:prstGeom>
        </p:spPr>
      </p:pic>
      <p:pic>
        <p:nvPicPr>
          <p:cNvPr id="15" name="14 - Εικόνα" descr="man-walking-drawing.png"/>
          <p:cNvPicPr>
            <a:picLocks noChangeAspect="1"/>
          </p:cNvPicPr>
          <p:nvPr/>
        </p:nvPicPr>
        <p:blipFill>
          <a:blip r:embed="rId5"/>
          <a:stretch>
            <a:fillRect/>
          </a:stretch>
        </p:blipFill>
        <p:spPr>
          <a:xfrm flipH="1">
            <a:off x="6172575" y="2838751"/>
            <a:ext cx="546774" cy="735397"/>
          </a:xfrm>
          <a:prstGeom prst="rect">
            <a:avLst/>
          </a:prstGeom>
        </p:spPr>
      </p:pic>
      <p:pic>
        <p:nvPicPr>
          <p:cNvPr id="16" name="15 - Εικόνα" descr="man-walking-drawing.png"/>
          <p:cNvPicPr>
            <a:picLocks noChangeAspect="1"/>
          </p:cNvPicPr>
          <p:nvPr/>
        </p:nvPicPr>
        <p:blipFill>
          <a:blip r:embed="rId5"/>
          <a:stretch>
            <a:fillRect/>
          </a:stretch>
        </p:blipFill>
        <p:spPr>
          <a:xfrm>
            <a:off x="9240618" y="2772434"/>
            <a:ext cx="546774" cy="735397"/>
          </a:xfrm>
          <a:prstGeom prst="rect">
            <a:avLst/>
          </a:prstGeom>
        </p:spPr>
      </p:pic>
      <p:pic>
        <p:nvPicPr>
          <p:cNvPr id="20" name="19 - Εικόνα" descr="7.jpg"/>
          <p:cNvPicPr>
            <a:picLocks noChangeAspect="1"/>
          </p:cNvPicPr>
          <p:nvPr/>
        </p:nvPicPr>
        <p:blipFill>
          <a:blip r:embed="rId4"/>
          <a:stretch>
            <a:fillRect/>
          </a:stretch>
        </p:blipFill>
        <p:spPr>
          <a:xfrm flipH="1">
            <a:off x="9360305" y="4676270"/>
            <a:ext cx="829164" cy="504668"/>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 Θέση εικόνας" descr="lignitikesmonadesdeh-1200x799-1.jpg"/>
          <p:cNvPicPr>
            <a:picLocks noGrp="1" noChangeAspect="1"/>
          </p:cNvPicPr>
          <p:nvPr>
            <p:ph type="pic" sz="quarter" idx="10"/>
          </p:nvPr>
        </p:nvPicPr>
        <p:blipFill>
          <a:blip r:embed="rId2"/>
          <a:srcRect l="27536" r="27536"/>
          <a:stretch>
            <a:fillRect/>
          </a:stretch>
        </p:blipFill>
        <p:spPr/>
      </p:pic>
      <p:sp>
        <p:nvSpPr>
          <p:cNvPr id="7" name="6 - Ελλειψοειδής επεξήγηση"/>
          <p:cNvSpPr/>
          <p:nvPr/>
        </p:nvSpPr>
        <p:spPr>
          <a:xfrm>
            <a:off x="4345323" y="1866508"/>
            <a:ext cx="7089826" cy="4150470"/>
          </a:xfrm>
          <a:prstGeom prst="wedgeEllipseCallout">
            <a:avLst>
              <a:gd name="adj1" fmla="val -41919"/>
              <a:gd name="adj2" fmla="val 61535"/>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2 - Θέση κειμένου"/>
          <p:cNvSpPr>
            <a:spLocks noGrp="1"/>
          </p:cNvSpPr>
          <p:nvPr>
            <p:ph type="body" sz="quarter" idx="18"/>
          </p:nvPr>
        </p:nvSpPr>
        <p:spPr>
          <a:xfrm>
            <a:off x="4345322" y="1151467"/>
            <a:ext cx="7277926" cy="2223328"/>
          </a:xfrm>
        </p:spPr>
        <p:txBody>
          <a:bodyPr/>
          <a:lstStyle/>
          <a:p>
            <a:pPr marL="342900" indent="-342900" algn="ctr"/>
            <a:r>
              <a:rPr lang="pt-PT" b="1" dirty="0"/>
              <a:t>Em termos de consumo de energia (ODS-7):</a:t>
            </a:r>
            <a:endParaRPr lang="el-GR" dirty="0"/>
          </a:p>
        </p:txBody>
      </p:sp>
      <p:sp>
        <p:nvSpPr>
          <p:cNvPr id="5" name="2 - Θέση κειμένου"/>
          <p:cNvSpPr txBox="1">
            <a:spLocks/>
          </p:cNvSpPr>
          <p:nvPr/>
        </p:nvSpPr>
        <p:spPr>
          <a:xfrm>
            <a:off x="4965538" y="2283206"/>
            <a:ext cx="5849391" cy="3070577"/>
          </a:xfrm>
          <a:prstGeom prst="rect">
            <a:avLst/>
          </a:prstGeom>
          <a:noFill/>
        </p:spPr>
        <p:txBody>
          <a:bodyPr/>
          <a:lstStyle/>
          <a:p>
            <a:pPr algn="ctr"/>
            <a:r>
              <a:rPr lang="pt-PT" sz="2400" dirty="0">
                <a:solidFill>
                  <a:srgbClr val="000000"/>
                </a:solidFill>
              </a:rPr>
              <a:t>O gás natural é menos nocivo para o ambiente do que a gasolina (emite zero SO2, menos </a:t>
            </a:r>
            <a:r>
              <a:rPr lang="pt-PT" sz="2400" dirty="0" err="1">
                <a:solidFill>
                  <a:srgbClr val="000000"/>
                </a:solidFill>
              </a:rPr>
              <a:t>NOx</a:t>
            </a:r>
            <a:r>
              <a:rPr lang="pt-PT" sz="2400" dirty="0">
                <a:solidFill>
                  <a:srgbClr val="000000"/>
                </a:solidFill>
              </a:rPr>
              <a:t>) e o carvão (zero PM).</a:t>
            </a:r>
          </a:p>
          <a:p>
            <a:pPr algn="ctr"/>
            <a:r>
              <a:rPr lang="pt-PT" sz="2400" dirty="0">
                <a:solidFill>
                  <a:srgbClr val="000000"/>
                </a:solidFill>
              </a:rPr>
              <a:t>O uso de eletricidade para aquecimento (bombas de calor) e para a mobilidade é normalmente mais respeitador do ambiente</a:t>
            </a:r>
            <a:r>
              <a:rPr lang="en-US" sz="2400" dirty="0">
                <a:solidFill>
                  <a:srgbClr val="000000"/>
                </a:solidFill>
              </a:rPr>
              <a:t>.</a:t>
            </a:r>
          </a:p>
          <a:p>
            <a:pPr algn="ctr"/>
            <a:r>
              <a:rPr lang="pt-PT" sz="2400" b="1" dirty="0">
                <a:solidFill>
                  <a:srgbClr val="000000"/>
                </a:solidFill>
              </a:rPr>
              <a:t>As fontes de energia renováveis são a única opção sustentável que temos atualmente</a:t>
            </a:r>
            <a:r>
              <a:rPr lang="en-US" sz="2400" b="1" dirty="0">
                <a:solidFill>
                  <a:srgbClr val="000000"/>
                </a:solidFill>
              </a:rPr>
              <a:t>. </a:t>
            </a:r>
            <a:endParaRPr lang="el-GR" sz="2400" b="1" dirty="0">
              <a:solidFill>
                <a:srgbClr val="00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1 - Θέση εικόνας" descr="lignitikesmonadesdeh-1200x799-1.jpg"/>
          <p:cNvPicPr>
            <a:picLocks noGrp="1" noChangeAspect="1"/>
          </p:cNvPicPr>
          <p:nvPr>
            <p:ph type="pic" sz="quarter" idx="10"/>
          </p:nvPr>
        </p:nvPicPr>
        <p:blipFill>
          <a:blip r:embed="rId3"/>
          <a:srcRect l="27536" r="27536"/>
          <a:stretch>
            <a:fillRect/>
          </a:stretch>
        </p:blipFill>
        <p:spPr/>
      </p:pic>
      <p:pic>
        <p:nvPicPr>
          <p:cNvPr id="11" name="10 - Εικόνα" descr="remember-renewable-energy-in-energy-geography.243f26f.jpg"/>
          <p:cNvPicPr>
            <a:picLocks noChangeAspect="1"/>
          </p:cNvPicPr>
          <p:nvPr/>
        </p:nvPicPr>
        <p:blipFill>
          <a:blip r:embed="rId4"/>
          <a:stretch>
            <a:fillRect/>
          </a:stretch>
        </p:blipFill>
        <p:spPr>
          <a:xfrm>
            <a:off x="4496905" y="1828800"/>
            <a:ext cx="7191821" cy="4154467"/>
          </a:xfrm>
          <a:prstGeom prst="rect">
            <a:avLst/>
          </a:prstGeom>
        </p:spPr>
      </p:pic>
      <p:sp>
        <p:nvSpPr>
          <p:cNvPr id="8" name="2 - Θέση κειμένου">
            <a:extLst>
              <a:ext uri="{FF2B5EF4-FFF2-40B4-BE49-F238E27FC236}">
                <a16:creationId xmlns:a16="http://schemas.microsoft.com/office/drawing/2014/main" id="{E93A0630-EED0-3FB1-BE3C-06003E3CB02C}"/>
              </a:ext>
            </a:extLst>
          </p:cNvPr>
          <p:cNvSpPr>
            <a:spLocks noGrp="1"/>
          </p:cNvSpPr>
          <p:nvPr>
            <p:ph type="body" sz="quarter" idx="18"/>
          </p:nvPr>
        </p:nvSpPr>
        <p:spPr>
          <a:xfrm>
            <a:off x="4399511" y="1012040"/>
            <a:ext cx="7277926" cy="2545635"/>
          </a:xfrm>
        </p:spPr>
        <p:txBody>
          <a:bodyPr/>
          <a:lstStyle/>
          <a:p>
            <a:pPr marL="342900" indent="-342900" algn="ctr"/>
            <a:r>
              <a:rPr lang="en-US" sz="3200" b="1" dirty="0"/>
              <a:t>Fontes de </a:t>
            </a:r>
            <a:r>
              <a:rPr lang="en-US" sz="3200" b="1" dirty="0" err="1"/>
              <a:t>energia</a:t>
            </a:r>
            <a:r>
              <a:rPr lang="en-US" sz="3200" b="1" dirty="0"/>
              <a:t> </a:t>
            </a:r>
            <a:r>
              <a:rPr lang="en-US" sz="3200" b="1" dirty="0" err="1"/>
              <a:t>renováveis</a:t>
            </a:r>
            <a:endParaRPr lang="el-GR" sz="3200" dirty="0"/>
          </a:p>
        </p:txBody>
      </p:sp>
      <p:sp>
        <p:nvSpPr>
          <p:cNvPr id="2" name="CuadroTexto 1">
            <a:extLst>
              <a:ext uri="{FF2B5EF4-FFF2-40B4-BE49-F238E27FC236}">
                <a16:creationId xmlns:a16="http://schemas.microsoft.com/office/drawing/2014/main" id="{999CEE34-03D1-6E8A-9C4F-3A78136F91E3}"/>
              </a:ext>
            </a:extLst>
          </p:cNvPr>
          <p:cNvSpPr txBox="1"/>
          <p:nvPr/>
        </p:nvSpPr>
        <p:spPr>
          <a:xfrm>
            <a:off x="4582256" y="2179333"/>
            <a:ext cx="1513744" cy="584775"/>
          </a:xfrm>
          <a:prstGeom prst="rect">
            <a:avLst/>
          </a:prstGeom>
          <a:solidFill>
            <a:schemeClr val="bg1"/>
          </a:solidFill>
        </p:spPr>
        <p:txBody>
          <a:bodyPr wrap="square" rtlCol="0">
            <a:spAutoFit/>
          </a:bodyPr>
          <a:lstStyle/>
          <a:p>
            <a:r>
              <a:rPr lang="pt-PT" sz="1600" dirty="0"/>
              <a:t>Energia </a:t>
            </a:r>
            <a:r>
              <a:rPr lang="pt-PT" sz="1600" dirty="0" err="1"/>
              <a:t>hidroeléctrica</a:t>
            </a:r>
            <a:endParaRPr lang="pt-PT" sz="1600" dirty="0"/>
          </a:p>
        </p:txBody>
      </p:sp>
      <p:sp>
        <p:nvSpPr>
          <p:cNvPr id="3" name="CuadroTexto 2">
            <a:extLst>
              <a:ext uri="{FF2B5EF4-FFF2-40B4-BE49-F238E27FC236}">
                <a16:creationId xmlns:a16="http://schemas.microsoft.com/office/drawing/2014/main" id="{D200340B-BB58-A0DD-24DD-08A79D285A56}"/>
              </a:ext>
            </a:extLst>
          </p:cNvPr>
          <p:cNvSpPr txBox="1"/>
          <p:nvPr/>
        </p:nvSpPr>
        <p:spPr>
          <a:xfrm>
            <a:off x="7079622" y="1886945"/>
            <a:ext cx="1513744" cy="338554"/>
          </a:xfrm>
          <a:prstGeom prst="rect">
            <a:avLst/>
          </a:prstGeom>
          <a:solidFill>
            <a:schemeClr val="bg1"/>
          </a:solidFill>
        </p:spPr>
        <p:txBody>
          <a:bodyPr wrap="square" rtlCol="0">
            <a:spAutoFit/>
          </a:bodyPr>
          <a:lstStyle/>
          <a:p>
            <a:r>
              <a:rPr lang="pt-PT" sz="1600" dirty="0"/>
              <a:t>Energia solar</a:t>
            </a:r>
          </a:p>
        </p:txBody>
      </p:sp>
      <p:sp>
        <p:nvSpPr>
          <p:cNvPr id="4" name="CuadroTexto 3">
            <a:extLst>
              <a:ext uri="{FF2B5EF4-FFF2-40B4-BE49-F238E27FC236}">
                <a16:creationId xmlns:a16="http://schemas.microsoft.com/office/drawing/2014/main" id="{D2C0A169-4BA6-63E2-DE4A-2AF784E6092D}"/>
              </a:ext>
            </a:extLst>
          </p:cNvPr>
          <p:cNvSpPr txBox="1"/>
          <p:nvPr/>
        </p:nvSpPr>
        <p:spPr>
          <a:xfrm>
            <a:off x="10064077" y="1946303"/>
            <a:ext cx="1513744" cy="338554"/>
          </a:xfrm>
          <a:prstGeom prst="rect">
            <a:avLst/>
          </a:prstGeom>
          <a:solidFill>
            <a:schemeClr val="bg1"/>
          </a:solidFill>
        </p:spPr>
        <p:txBody>
          <a:bodyPr wrap="square" rtlCol="0">
            <a:spAutoFit/>
          </a:bodyPr>
          <a:lstStyle/>
          <a:p>
            <a:r>
              <a:rPr lang="pt-PT" sz="1600" dirty="0"/>
              <a:t>Biomassa</a:t>
            </a:r>
          </a:p>
        </p:txBody>
      </p:sp>
      <p:sp>
        <p:nvSpPr>
          <p:cNvPr id="5" name="CuadroTexto 4">
            <a:extLst>
              <a:ext uri="{FF2B5EF4-FFF2-40B4-BE49-F238E27FC236}">
                <a16:creationId xmlns:a16="http://schemas.microsoft.com/office/drawing/2014/main" id="{0E886C37-558F-CAD8-9BEE-D0E44DF7FD46}"/>
              </a:ext>
            </a:extLst>
          </p:cNvPr>
          <p:cNvSpPr txBox="1"/>
          <p:nvPr/>
        </p:nvSpPr>
        <p:spPr>
          <a:xfrm>
            <a:off x="10174982" y="5553572"/>
            <a:ext cx="1513744" cy="338554"/>
          </a:xfrm>
          <a:prstGeom prst="rect">
            <a:avLst/>
          </a:prstGeom>
          <a:solidFill>
            <a:schemeClr val="bg1"/>
          </a:solidFill>
        </p:spPr>
        <p:txBody>
          <a:bodyPr wrap="square" rtlCol="0">
            <a:spAutoFit/>
          </a:bodyPr>
          <a:lstStyle/>
          <a:p>
            <a:r>
              <a:rPr lang="pt-PT" sz="1600" dirty="0"/>
              <a:t>Energia eólica</a:t>
            </a:r>
          </a:p>
        </p:txBody>
      </p:sp>
      <p:sp>
        <p:nvSpPr>
          <p:cNvPr id="6" name="CuadroTexto 5">
            <a:extLst>
              <a:ext uri="{FF2B5EF4-FFF2-40B4-BE49-F238E27FC236}">
                <a16:creationId xmlns:a16="http://schemas.microsoft.com/office/drawing/2014/main" id="{54767ADE-EAC5-71D8-3B18-F3D5583B13C4}"/>
              </a:ext>
            </a:extLst>
          </p:cNvPr>
          <p:cNvSpPr txBox="1"/>
          <p:nvPr/>
        </p:nvSpPr>
        <p:spPr>
          <a:xfrm>
            <a:off x="4485615" y="4676470"/>
            <a:ext cx="1192695" cy="584775"/>
          </a:xfrm>
          <a:prstGeom prst="rect">
            <a:avLst/>
          </a:prstGeom>
          <a:solidFill>
            <a:schemeClr val="bg1"/>
          </a:solidFill>
        </p:spPr>
        <p:txBody>
          <a:bodyPr wrap="square" rtlCol="0">
            <a:spAutoFit/>
          </a:bodyPr>
          <a:lstStyle/>
          <a:p>
            <a:r>
              <a:rPr lang="pt-PT" sz="1600" dirty="0"/>
              <a:t>Energia geotérmica</a:t>
            </a:r>
          </a:p>
        </p:txBody>
      </p:sp>
    </p:spTree>
    <p:extLst>
      <p:ext uri="{BB962C8B-B14F-4D97-AF65-F5344CB8AC3E}">
        <p14:creationId xmlns:p14="http://schemas.microsoft.com/office/powerpoint/2010/main" val="25416792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 Θέση εικόνας" descr="Εικόνα111.jpg"/>
          <p:cNvPicPr>
            <a:picLocks noGrp="1" noChangeAspect="1"/>
          </p:cNvPicPr>
          <p:nvPr>
            <p:ph type="pic" sz="quarter" idx="10"/>
          </p:nvPr>
        </p:nvPicPr>
        <p:blipFill>
          <a:blip r:embed="rId2"/>
          <a:srcRect l="6906" r="6906"/>
          <a:stretch>
            <a:fillRect/>
          </a:stretch>
        </p:blipFill>
        <p:spPr/>
      </p:pic>
      <p:sp>
        <p:nvSpPr>
          <p:cNvPr id="3" name="2 - Θέση κειμένου"/>
          <p:cNvSpPr>
            <a:spLocks noGrp="1"/>
          </p:cNvSpPr>
          <p:nvPr>
            <p:ph type="body" sz="quarter" idx="18"/>
          </p:nvPr>
        </p:nvSpPr>
        <p:spPr>
          <a:xfrm>
            <a:off x="4496151" y="829160"/>
            <a:ext cx="7277926" cy="2545635"/>
          </a:xfrm>
        </p:spPr>
        <p:txBody>
          <a:bodyPr/>
          <a:lstStyle/>
          <a:p>
            <a:pPr marL="342900" indent="-342900" algn="ctr"/>
            <a:r>
              <a:rPr lang="pt-PT" dirty="0"/>
              <a:t>Resposta individual sobre a utilização excessiva da água</a:t>
            </a:r>
            <a:endParaRPr lang="en-US" dirty="0"/>
          </a:p>
          <a:p>
            <a:pPr marL="342900" indent="-342900" algn="ctr"/>
            <a:endParaRPr lang="en-US" dirty="0"/>
          </a:p>
          <a:p>
            <a:pPr marL="342900" indent="-342900" algn="ctr"/>
            <a:endParaRPr lang="en-US" dirty="0"/>
          </a:p>
          <a:p>
            <a:pPr marL="342900" indent="-342900" algn="ctr"/>
            <a:endParaRPr lang="en-US" dirty="0"/>
          </a:p>
          <a:p>
            <a:pPr marL="342900" indent="-342900" algn="ctr"/>
            <a:endParaRPr lang="en-US" dirty="0"/>
          </a:p>
          <a:p>
            <a:pPr marL="342900" indent="-342900" algn="ctr"/>
            <a:endParaRPr lang="en-US" dirty="0"/>
          </a:p>
          <a:p>
            <a:pPr marL="342900" indent="-342900" algn="ctr"/>
            <a:endParaRPr lang="pt-PT" dirty="0"/>
          </a:p>
          <a:p>
            <a:pPr marL="342900" indent="-342900" algn="ctr"/>
            <a:r>
              <a:rPr lang="pt-PT" dirty="0"/>
              <a:t>Formas de poupar água na agricultura e nas florestas</a:t>
            </a:r>
            <a:endParaRPr lang="el-GR" dirty="0"/>
          </a:p>
        </p:txBody>
      </p:sp>
      <p:sp>
        <p:nvSpPr>
          <p:cNvPr id="7" name="6 - Ελλειψοειδής επεξήγηση"/>
          <p:cNvSpPr/>
          <p:nvPr/>
        </p:nvSpPr>
        <p:spPr>
          <a:xfrm>
            <a:off x="4308050" y="1367418"/>
            <a:ext cx="7466027" cy="2343219"/>
          </a:xfrm>
          <a:prstGeom prst="wedgeEllipseCallout">
            <a:avLst>
              <a:gd name="adj1" fmla="val -43687"/>
              <a:gd name="adj2" fmla="val -58401"/>
            </a:avLst>
          </a:prstGeom>
          <a:solidFill>
            <a:schemeClr val="accent2">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400" dirty="0"/>
          </a:p>
        </p:txBody>
      </p:sp>
      <p:sp>
        <p:nvSpPr>
          <p:cNvPr id="5" name="2 - Θέση κειμένου"/>
          <p:cNvSpPr txBox="1">
            <a:spLocks/>
          </p:cNvSpPr>
          <p:nvPr/>
        </p:nvSpPr>
        <p:spPr>
          <a:xfrm>
            <a:off x="5113867" y="1421448"/>
            <a:ext cx="6023828" cy="2343219"/>
          </a:xfrm>
          <a:prstGeom prst="rect">
            <a:avLst/>
          </a:prstGeom>
        </p:spPr>
        <p:txBody>
          <a:bodyPr/>
          <a:lstStyle/>
          <a:p>
            <a:pPr algn="ctr"/>
            <a:r>
              <a:rPr lang="pt-PT" sz="2000" noProof="0" dirty="0">
                <a:solidFill>
                  <a:srgbClr val="000000"/>
                </a:solidFill>
              </a:rPr>
              <a:t>Valorizar a água.</a:t>
            </a:r>
          </a:p>
          <a:p>
            <a:pPr algn="ctr"/>
            <a:r>
              <a:rPr lang="pt-PT" sz="2000" noProof="0" dirty="0">
                <a:solidFill>
                  <a:srgbClr val="000000"/>
                </a:solidFill>
              </a:rPr>
              <a:t>Não deixar a torneira aberta durante o duche, ao escovar os dentes e ao lavar a loiça.</a:t>
            </a:r>
          </a:p>
          <a:p>
            <a:pPr algn="ctr"/>
            <a:r>
              <a:rPr lang="pt-PT" sz="2000" noProof="0" dirty="0">
                <a:solidFill>
                  <a:srgbClr val="000000"/>
                </a:solidFill>
              </a:rPr>
              <a:t>Evitar encher a banheira.</a:t>
            </a:r>
          </a:p>
          <a:p>
            <a:pPr algn="ctr"/>
            <a:r>
              <a:rPr lang="pt-PT" sz="2000" noProof="0" dirty="0">
                <a:solidFill>
                  <a:srgbClr val="000000"/>
                </a:solidFill>
              </a:rPr>
              <a:t>Utilizar programas da máquina de lavar roupa que poupem água. Não regar o jardim ao meio-dia.</a:t>
            </a:r>
          </a:p>
          <a:p>
            <a:pPr algn="ctr"/>
            <a:r>
              <a:rPr lang="pt-PT" sz="2000" noProof="0" dirty="0">
                <a:solidFill>
                  <a:srgbClr val="000000"/>
                </a:solidFill>
              </a:rPr>
              <a:t>Não lavar o carro em excesso.</a:t>
            </a:r>
            <a:endParaRPr kumimoji="0" lang="en-US" sz="2000" i="0" u="none" strike="noStrike" kern="1200" cap="none" spc="0" normalizeH="0" noProof="0" dirty="0">
              <a:ln>
                <a:noFill/>
              </a:ln>
              <a:solidFill>
                <a:srgbClr val="000000"/>
              </a:solidFill>
              <a:effectLst/>
              <a:uLnTx/>
              <a:uFillTx/>
              <a:latin typeface="+mn-lt"/>
              <a:ea typeface="+mn-ea"/>
              <a:cs typeface="+mn-cs"/>
            </a:endParaRPr>
          </a:p>
        </p:txBody>
      </p:sp>
      <p:sp>
        <p:nvSpPr>
          <p:cNvPr id="8" name="6 - Ελλειψοειδής επεξήγηση">
            <a:extLst>
              <a:ext uri="{FF2B5EF4-FFF2-40B4-BE49-F238E27FC236}">
                <a16:creationId xmlns:a16="http://schemas.microsoft.com/office/drawing/2014/main" id="{614EC29A-59B8-36D8-B3B5-9DE45DB79F99}"/>
              </a:ext>
            </a:extLst>
          </p:cNvPr>
          <p:cNvSpPr/>
          <p:nvPr/>
        </p:nvSpPr>
        <p:spPr>
          <a:xfrm>
            <a:off x="4754880" y="4530116"/>
            <a:ext cx="6946046" cy="1820265"/>
          </a:xfrm>
          <a:prstGeom prst="wedgeEllipseCallout">
            <a:avLst>
              <a:gd name="adj1" fmla="val -43687"/>
              <a:gd name="adj2" fmla="val -58401"/>
            </a:avLst>
          </a:prstGeom>
          <a:solidFill>
            <a:schemeClr val="accent2">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400" dirty="0"/>
          </a:p>
        </p:txBody>
      </p:sp>
      <p:sp>
        <p:nvSpPr>
          <p:cNvPr id="11" name="2 - Θέση κειμένου">
            <a:extLst>
              <a:ext uri="{FF2B5EF4-FFF2-40B4-BE49-F238E27FC236}">
                <a16:creationId xmlns:a16="http://schemas.microsoft.com/office/drawing/2014/main" id="{57474FB8-564C-E8CA-CEA2-5A96303C75B6}"/>
              </a:ext>
            </a:extLst>
          </p:cNvPr>
          <p:cNvSpPr txBox="1">
            <a:spLocks/>
          </p:cNvSpPr>
          <p:nvPr/>
        </p:nvSpPr>
        <p:spPr>
          <a:xfrm>
            <a:off x="5547601" y="4726303"/>
            <a:ext cx="5590094" cy="1324540"/>
          </a:xfrm>
          <a:prstGeom prst="rect">
            <a:avLst/>
          </a:prstGeom>
        </p:spPr>
        <p:txBody>
          <a:bodyPr/>
          <a:lstStyle/>
          <a:p>
            <a:pPr marL="457200" indent="-457200">
              <a:buFont typeface="Wingdings" panose="05000000000000000000" pitchFamily="2" charset="2"/>
              <a:buChar char="ü"/>
            </a:pPr>
            <a:r>
              <a:rPr lang="pt-PT" sz="2000" dirty="0">
                <a:solidFill>
                  <a:srgbClr val="000000"/>
                </a:solidFill>
              </a:rPr>
              <a:t>Utilização de técnicas de irrigação economizadoras de água na agricultura</a:t>
            </a:r>
          </a:p>
          <a:p>
            <a:pPr marL="457200" indent="-457200">
              <a:buFont typeface="Wingdings" panose="05000000000000000000" pitchFamily="2" charset="2"/>
              <a:buChar char="ü"/>
            </a:pPr>
            <a:r>
              <a:rPr lang="pt-PT" sz="2000" dirty="0">
                <a:solidFill>
                  <a:srgbClr val="000000"/>
                </a:solidFill>
              </a:rPr>
              <a:t>Pequenas barragens florestais que servem de reservatório nos períodos secos e de corta-fogo</a:t>
            </a:r>
            <a:endParaRPr lang="en-US" sz="2000" dirty="0">
              <a:solidFill>
                <a:srgbClr val="000000"/>
              </a:solidFill>
            </a:endParaRPr>
          </a:p>
        </p:txBody>
      </p:sp>
    </p:spTree>
    <p:extLst>
      <p:ext uri="{BB962C8B-B14F-4D97-AF65-F5344CB8AC3E}">
        <p14:creationId xmlns:p14="http://schemas.microsoft.com/office/powerpoint/2010/main" val="4058416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a:extLst>
              <a:ext uri="{FF2B5EF4-FFF2-40B4-BE49-F238E27FC236}">
                <a16:creationId xmlns:a16="http://schemas.microsoft.com/office/drawing/2014/main" id="{81E0B1C8-19DD-A112-E959-9C75B4217C7D}"/>
              </a:ext>
            </a:extLst>
          </p:cNvPr>
          <p:cNvPicPr>
            <a:picLocks noChangeAspect="1"/>
          </p:cNvPicPr>
          <p:nvPr/>
        </p:nvPicPr>
        <p:blipFill>
          <a:blip r:embed="rId3"/>
          <a:stretch>
            <a:fillRect/>
          </a:stretch>
        </p:blipFill>
        <p:spPr>
          <a:xfrm>
            <a:off x="4496151" y="-1119086"/>
            <a:ext cx="7307448" cy="8901011"/>
          </a:xfrm>
          <a:prstGeom prst="rect">
            <a:avLst/>
          </a:prstGeom>
        </p:spPr>
      </p:pic>
      <p:sp>
        <p:nvSpPr>
          <p:cNvPr id="8" name="7 - Ορθογώνιο"/>
          <p:cNvSpPr/>
          <p:nvPr/>
        </p:nvSpPr>
        <p:spPr>
          <a:xfrm>
            <a:off x="6108693" y="1449602"/>
            <a:ext cx="4107750" cy="4955203"/>
          </a:xfrm>
          <a:prstGeom prst="rect">
            <a:avLst/>
          </a:prstGeom>
        </p:spPr>
        <p:txBody>
          <a:bodyPr wrap="square">
            <a:spAutoFit/>
          </a:bodyPr>
          <a:lstStyle/>
          <a:p>
            <a:pPr algn="ctr"/>
            <a:r>
              <a:rPr lang="en-US" sz="2400" b="1" dirty="0" err="1">
                <a:solidFill>
                  <a:schemeClr val="bg1"/>
                </a:solidFill>
              </a:rPr>
              <a:t>Evitar</a:t>
            </a:r>
            <a:r>
              <a:rPr lang="en-US" sz="2400" b="1" dirty="0">
                <a:solidFill>
                  <a:schemeClr val="bg1"/>
                </a:solidFill>
              </a:rPr>
              <a:t> o </a:t>
            </a:r>
          </a:p>
          <a:p>
            <a:pPr algn="ctr"/>
            <a:r>
              <a:rPr lang="en-US" sz="2400" b="1" dirty="0" err="1">
                <a:solidFill>
                  <a:schemeClr val="bg1"/>
                </a:solidFill>
              </a:rPr>
              <a:t>desperdício</a:t>
            </a:r>
            <a:r>
              <a:rPr lang="en-US" sz="2400" b="1" dirty="0">
                <a:solidFill>
                  <a:schemeClr val="bg1"/>
                </a:solidFill>
              </a:rPr>
              <a:t> </a:t>
            </a:r>
          </a:p>
          <a:p>
            <a:pPr algn="ctr"/>
            <a:r>
              <a:rPr lang="en-US" sz="2400" b="1" dirty="0" err="1">
                <a:solidFill>
                  <a:schemeClr val="bg1"/>
                </a:solidFill>
              </a:rPr>
              <a:t>alimentar</a:t>
            </a:r>
            <a:endParaRPr lang="en-US" sz="2400" b="1" dirty="0">
              <a:solidFill>
                <a:schemeClr val="bg1"/>
              </a:solidFill>
            </a:endParaRPr>
          </a:p>
          <a:p>
            <a:pPr algn="ctr"/>
            <a:endParaRPr lang="pt-PT" sz="2400" dirty="0">
              <a:solidFill>
                <a:schemeClr val="bg1"/>
              </a:solidFill>
            </a:endParaRPr>
          </a:p>
          <a:p>
            <a:pPr algn="ctr"/>
            <a:r>
              <a:rPr lang="pt-PT" sz="2000" dirty="0">
                <a:solidFill>
                  <a:schemeClr val="bg1"/>
                </a:solidFill>
              </a:rPr>
              <a:t>Seja económico com os alimentos Não os desperdice, em casa ou em restaurantes.</a:t>
            </a:r>
          </a:p>
          <a:p>
            <a:pPr algn="ctr"/>
            <a:r>
              <a:rPr lang="pt-PT" sz="2000" dirty="0">
                <a:solidFill>
                  <a:schemeClr val="bg1"/>
                </a:solidFill>
              </a:rPr>
              <a:t>Não compre mais do que pode consumir. </a:t>
            </a:r>
          </a:p>
          <a:p>
            <a:pPr algn="ctr"/>
            <a:r>
              <a:rPr lang="pt-PT" sz="2000" dirty="0">
                <a:solidFill>
                  <a:schemeClr val="bg1"/>
                </a:solidFill>
              </a:rPr>
              <a:t>Compre no local. </a:t>
            </a:r>
          </a:p>
          <a:p>
            <a:pPr algn="ctr"/>
            <a:r>
              <a:rPr lang="pt-PT" sz="2000" dirty="0">
                <a:solidFill>
                  <a:schemeClr val="bg1"/>
                </a:solidFill>
              </a:rPr>
              <a:t>Evite alimentos fora de época </a:t>
            </a:r>
          </a:p>
          <a:p>
            <a:pPr algn="ctr"/>
            <a:r>
              <a:rPr lang="pt-PT" sz="2000" dirty="0">
                <a:solidFill>
                  <a:schemeClr val="bg1"/>
                </a:solidFill>
              </a:rPr>
              <a:t>Encurte a cadeia de abastecimento.</a:t>
            </a:r>
          </a:p>
          <a:p>
            <a:pPr algn="ctr"/>
            <a:r>
              <a:rPr lang="pt-PT" sz="2000" dirty="0">
                <a:solidFill>
                  <a:schemeClr val="bg1"/>
                </a:solidFill>
              </a:rPr>
              <a:t>Prefira os produtos biológicos. </a:t>
            </a:r>
          </a:p>
          <a:p>
            <a:pPr algn="ctr"/>
            <a:r>
              <a:rPr lang="pt-PT" sz="2000" dirty="0">
                <a:solidFill>
                  <a:schemeClr val="bg1"/>
                </a:solidFill>
              </a:rPr>
              <a:t>Não desperdice produtos alimentares com manchas.</a:t>
            </a:r>
            <a:endParaRPr lang="en-US" sz="2000" dirty="0">
              <a:solidFill>
                <a:schemeClr val="bg1"/>
              </a:solidFill>
            </a:endParaRPr>
          </a:p>
        </p:txBody>
      </p:sp>
      <p:pic>
        <p:nvPicPr>
          <p:cNvPr id="5" name="Θέση εικόνας 4" descr="Εικόνα που περιέχει δέντρο&#10;&#10;Περιγραφή που δημιουργήθηκε αυτόματα">
            <a:extLst>
              <a:ext uri="{FF2B5EF4-FFF2-40B4-BE49-F238E27FC236}">
                <a16:creationId xmlns:a16="http://schemas.microsoft.com/office/drawing/2014/main" id="{C0A4BD18-2046-23DC-556D-AB12C64C24BA}"/>
              </a:ext>
            </a:extLst>
          </p:cNvPr>
          <p:cNvPicPr>
            <a:picLocks noGrp="1" noChangeAspect="1"/>
          </p:cNvPicPr>
          <p:nvPr>
            <p:ph type="pic" sz="quarter" idx="10"/>
          </p:nvPr>
        </p:nvPicPr>
        <p:blipFill>
          <a:blip r:embed="rId4"/>
          <a:srcRect l="27508" r="27508"/>
          <a:stretch>
            <a:fillRect/>
          </a:stretch>
        </p:blip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824A4265-89F0-3E58-D5A7-045EB4A1A180}"/>
              </a:ext>
            </a:extLst>
          </p:cNvPr>
          <p:cNvPicPr>
            <a:picLocks noChangeAspect="1"/>
          </p:cNvPicPr>
          <p:nvPr/>
        </p:nvPicPr>
        <p:blipFill>
          <a:blip r:embed="rId3"/>
          <a:stretch>
            <a:fillRect/>
          </a:stretch>
        </p:blipFill>
        <p:spPr>
          <a:xfrm>
            <a:off x="4496151" y="-1119086"/>
            <a:ext cx="7307448" cy="8901011"/>
          </a:xfrm>
          <a:prstGeom prst="rect">
            <a:avLst/>
          </a:prstGeom>
        </p:spPr>
      </p:pic>
      <p:sp>
        <p:nvSpPr>
          <p:cNvPr id="8" name="7 - Ορθογώνιο"/>
          <p:cNvSpPr/>
          <p:nvPr/>
        </p:nvSpPr>
        <p:spPr>
          <a:xfrm>
            <a:off x="6514226" y="1608892"/>
            <a:ext cx="3353150" cy="4031873"/>
          </a:xfrm>
          <a:prstGeom prst="rect">
            <a:avLst/>
          </a:prstGeom>
        </p:spPr>
        <p:txBody>
          <a:bodyPr wrap="square">
            <a:spAutoFit/>
          </a:bodyPr>
          <a:lstStyle/>
          <a:p>
            <a:pPr algn="ctr"/>
            <a:r>
              <a:rPr lang="en-US" sz="2400" b="1" dirty="0" err="1">
                <a:solidFill>
                  <a:schemeClr val="bg1"/>
                </a:solidFill>
              </a:rPr>
              <a:t>Evitar</a:t>
            </a:r>
            <a:r>
              <a:rPr lang="en-US" sz="2400" b="1" dirty="0">
                <a:solidFill>
                  <a:schemeClr val="bg1"/>
                </a:solidFill>
              </a:rPr>
              <a:t> o </a:t>
            </a:r>
          </a:p>
          <a:p>
            <a:pPr algn="ctr"/>
            <a:r>
              <a:rPr lang="en-US" sz="2400" b="1" dirty="0" err="1">
                <a:solidFill>
                  <a:schemeClr val="bg1"/>
                </a:solidFill>
              </a:rPr>
              <a:t>desperdício</a:t>
            </a:r>
            <a:r>
              <a:rPr lang="en-US" sz="2400" b="1" dirty="0">
                <a:solidFill>
                  <a:schemeClr val="bg1"/>
                </a:solidFill>
              </a:rPr>
              <a:t> </a:t>
            </a:r>
          </a:p>
          <a:p>
            <a:pPr algn="ctr"/>
            <a:r>
              <a:rPr lang="en-US" sz="2400" b="1" dirty="0" err="1">
                <a:solidFill>
                  <a:schemeClr val="bg1"/>
                </a:solidFill>
              </a:rPr>
              <a:t>alimentar</a:t>
            </a:r>
            <a:endParaRPr lang="en-US" sz="2400" b="1" dirty="0">
              <a:solidFill>
                <a:schemeClr val="bg1"/>
              </a:solidFill>
            </a:endParaRPr>
          </a:p>
          <a:p>
            <a:pPr algn="ctr"/>
            <a:endParaRPr lang="en-US" sz="2400" b="1" dirty="0">
              <a:solidFill>
                <a:schemeClr val="bg1"/>
              </a:solidFill>
            </a:endParaRPr>
          </a:p>
          <a:p>
            <a:pPr algn="ctr"/>
            <a:r>
              <a:rPr lang="pt-PT" sz="2000" dirty="0">
                <a:solidFill>
                  <a:schemeClr val="bg1"/>
                </a:solidFill>
              </a:rPr>
              <a:t>Não deite comida fora nem consuma mais do que o seu corpo necessita.</a:t>
            </a:r>
          </a:p>
          <a:p>
            <a:pPr algn="ctr"/>
            <a:r>
              <a:rPr lang="pt-PT" sz="2000" dirty="0">
                <a:solidFill>
                  <a:schemeClr val="bg1"/>
                </a:solidFill>
              </a:rPr>
              <a:t>Evite o consumo excessivo de carne. A sua saúde é preciosa.</a:t>
            </a:r>
          </a:p>
          <a:p>
            <a:pPr algn="ctr"/>
            <a:r>
              <a:rPr lang="pt-PT" sz="2000" dirty="0">
                <a:solidFill>
                  <a:schemeClr val="bg1"/>
                </a:solidFill>
              </a:rPr>
              <a:t>Cultive os seus próprios alimentos e abasteça os seus vizinhos. </a:t>
            </a:r>
            <a:endParaRPr lang="en-US" sz="2000" dirty="0">
              <a:solidFill>
                <a:schemeClr val="bg1"/>
              </a:solidFill>
            </a:endParaRPr>
          </a:p>
        </p:txBody>
      </p:sp>
      <p:pic>
        <p:nvPicPr>
          <p:cNvPr id="7" name="Θέση εικόνας 6" descr="Εικόνα που περιέχει δέντρο&#10;&#10;Περιγραφή που δημιουργήθηκε αυτόματα">
            <a:extLst>
              <a:ext uri="{FF2B5EF4-FFF2-40B4-BE49-F238E27FC236}">
                <a16:creationId xmlns:a16="http://schemas.microsoft.com/office/drawing/2014/main" id="{8B4B4EB3-D8A3-B4CE-2F86-30A331D8DB60}"/>
              </a:ext>
            </a:extLst>
          </p:cNvPr>
          <p:cNvPicPr>
            <a:picLocks noGrp="1" noChangeAspect="1"/>
          </p:cNvPicPr>
          <p:nvPr>
            <p:ph type="pic" sz="quarter" idx="10"/>
          </p:nvPr>
        </p:nvPicPr>
        <p:blipFill>
          <a:blip r:embed="rId4"/>
          <a:srcRect l="27508" r="27508"/>
          <a:stretch>
            <a:fillRect/>
          </a:stretch>
        </p:blip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Θέση εικόνας 11" descr="Εικόνα που περιέχει υπαίθριος, χλόη, σκουπίδια&#10;&#10;Περιγραφή που δημιουργήθηκε αυτόματα">
            <a:extLst>
              <a:ext uri="{FF2B5EF4-FFF2-40B4-BE49-F238E27FC236}">
                <a16:creationId xmlns:a16="http://schemas.microsoft.com/office/drawing/2014/main" id="{59B983AE-EB32-19F1-2224-4445050CC0F3}"/>
              </a:ext>
            </a:extLst>
          </p:cNvPr>
          <p:cNvPicPr>
            <a:picLocks noGrp="1" noChangeAspect="1"/>
          </p:cNvPicPr>
          <p:nvPr>
            <p:ph type="pic" sz="quarter" idx="10"/>
          </p:nvPr>
        </p:nvPicPr>
        <p:blipFill>
          <a:blip r:embed="rId3"/>
          <a:srcRect l="24697" r="24697"/>
          <a:stretch>
            <a:fillRect/>
          </a:stretch>
        </p:blipFill>
        <p:spPr/>
      </p:pic>
      <p:sp>
        <p:nvSpPr>
          <p:cNvPr id="7" name="6 - Ελλειψοειδής επεξήγηση"/>
          <p:cNvSpPr/>
          <p:nvPr/>
        </p:nvSpPr>
        <p:spPr>
          <a:xfrm>
            <a:off x="3905956" y="278706"/>
            <a:ext cx="7974963" cy="2881597"/>
          </a:xfrm>
          <a:prstGeom prst="wedgeEllipseCallout">
            <a:avLst>
              <a:gd name="adj1" fmla="val -55555"/>
              <a:gd name="adj2" fmla="val 43774"/>
            </a:avLst>
          </a:prstGeom>
          <a:solidFill>
            <a:srgbClr val="FEBE3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400" dirty="0"/>
          </a:p>
        </p:txBody>
      </p:sp>
      <p:sp>
        <p:nvSpPr>
          <p:cNvPr id="5" name="2 - Θέση κειμένου"/>
          <p:cNvSpPr txBox="1">
            <a:spLocks/>
          </p:cNvSpPr>
          <p:nvPr/>
        </p:nvSpPr>
        <p:spPr>
          <a:xfrm>
            <a:off x="4416015" y="491491"/>
            <a:ext cx="7077456" cy="2881598"/>
          </a:xfrm>
          <a:prstGeom prst="rect">
            <a:avLst/>
          </a:prstGeom>
        </p:spPr>
        <p:txBody>
          <a:bodyPr/>
          <a:lstStyle/>
          <a:p>
            <a:pPr algn="ctr"/>
            <a:r>
              <a:rPr lang="en-US" sz="2200" b="1" dirty="0">
                <a:solidFill>
                  <a:srgbClr val="000000"/>
                </a:solidFill>
              </a:rPr>
              <a:t>SER UM TURISTA RESPEITADOR</a:t>
            </a:r>
          </a:p>
          <a:p>
            <a:pPr algn="ctr"/>
            <a:r>
              <a:rPr lang="pt-PT" sz="2000" dirty="0">
                <a:solidFill>
                  <a:srgbClr val="000000"/>
                </a:solidFill>
              </a:rPr>
              <a:t>Tente evitar grandes aglomerados de alojamento que contrastem com a envolvente natural.</a:t>
            </a:r>
          </a:p>
          <a:p>
            <a:pPr algn="ctr"/>
            <a:r>
              <a:rPr lang="pt-PT" sz="2000" dirty="0">
                <a:solidFill>
                  <a:srgbClr val="000000"/>
                </a:solidFill>
              </a:rPr>
              <a:t>Prefira utilizar os transportes públicos ou a partilha de automóvel em deslocações de curta distância.</a:t>
            </a:r>
          </a:p>
          <a:p>
            <a:pPr algn="ctr"/>
            <a:r>
              <a:rPr lang="pt-PT" sz="2000" dirty="0">
                <a:solidFill>
                  <a:srgbClr val="000000"/>
                </a:solidFill>
              </a:rPr>
              <a:t>Prefira os hotéis que tenham investido em políticas ambientais.</a:t>
            </a:r>
          </a:p>
          <a:p>
            <a:pPr algn="ctr"/>
            <a:r>
              <a:rPr lang="pt-PT" sz="2000" dirty="0">
                <a:solidFill>
                  <a:srgbClr val="000000"/>
                </a:solidFill>
              </a:rPr>
              <a:t>Quando viajar na natureza, leve todo o lixo consigo.</a:t>
            </a:r>
            <a:endParaRPr kumimoji="0" lang="el-GR" sz="2000" i="0" u="none" strike="noStrike" kern="1200" cap="none" spc="0" normalizeH="0" baseline="0" noProof="0" dirty="0">
              <a:ln>
                <a:noFill/>
              </a:ln>
              <a:solidFill>
                <a:srgbClr val="000000"/>
              </a:solidFill>
              <a:effectLst/>
              <a:uLnTx/>
              <a:uFillTx/>
              <a:latin typeface="+mn-lt"/>
              <a:ea typeface="+mn-ea"/>
              <a:cs typeface="+mn-cs"/>
            </a:endParaRPr>
          </a:p>
        </p:txBody>
      </p:sp>
      <p:pic>
        <p:nvPicPr>
          <p:cNvPr id="13" name="10 - Θέση εικόνας" descr="toxic chemicals in cleaning products_0.jpg">
            <a:extLst>
              <a:ext uri="{FF2B5EF4-FFF2-40B4-BE49-F238E27FC236}">
                <a16:creationId xmlns:a16="http://schemas.microsoft.com/office/drawing/2014/main" id="{6695F8AF-0B27-5572-8E51-FDA6BC28FD8F}"/>
              </a:ext>
            </a:extLst>
          </p:cNvPr>
          <p:cNvPicPr>
            <a:picLocks noChangeAspect="1"/>
          </p:cNvPicPr>
          <p:nvPr/>
        </p:nvPicPr>
        <p:blipFill>
          <a:blip r:embed="rId4"/>
          <a:srcRect l="12210" r="12210"/>
          <a:stretch>
            <a:fillRect/>
          </a:stretch>
        </p:blipFill>
        <p:spPr>
          <a:xfrm>
            <a:off x="9815455" y="3985967"/>
            <a:ext cx="1678016" cy="248657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pic>
      <p:sp>
        <p:nvSpPr>
          <p:cNvPr id="8" name="6 - Ελλειψοειδής επεξήγηση">
            <a:extLst>
              <a:ext uri="{FF2B5EF4-FFF2-40B4-BE49-F238E27FC236}">
                <a16:creationId xmlns:a16="http://schemas.microsoft.com/office/drawing/2014/main" id="{7A139C69-7A9A-BAC4-3AAD-B84ACD73334A}"/>
              </a:ext>
            </a:extLst>
          </p:cNvPr>
          <p:cNvSpPr/>
          <p:nvPr/>
        </p:nvSpPr>
        <p:spPr>
          <a:xfrm>
            <a:off x="2009422" y="3160303"/>
            <a:ext cx="8376356" cy="3140730"/>
          </a:xfrm>
          <a:prstGeom prst="wedgeEllipseCallout">
            <a:avLst>
              <a:gd name="adj1" fmla="val 47652"/>
              <a:gd name="adj2" fmla="val 55146"/>
            </a:avLst>
          </a:prstGeom>
          <a:solidFill>
            <a:schemeClr val="accent6">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ü"/>
            </a:pPr>
            <a:endParaRPr lang="el-GR" sz="2200" dirty="0">
              <a:solidFill>
                <a:schemeClr val="accent3">
                  <a:lumMod val="75000"/>
                </a:schemeClr>
              </a:solidFill>
            </a:endParaRPr>
          </a:p>
        </p:txBody>
      </p:sp>
      <p:sp>
        <p:nvSpPr>
          <p:cNvPr id="11" name="2 - Θέση κειμένου">
            <a:extLst>
              <a:ext uri="{FF2B5EF4-FFF2-40B4-BE49-F238E27FC236}">
                <a16:creationId xmlns:a16="http://schemas.microsoft.com/office/drawing/2014/main" id="{B87AC269-6289-FB3A-E4EA-2D0C01B52704}"/>
              </a:ext>
            </a:extLst>
          </p:cNvPr>
          <p:cNvSpPr txBox="1">
            <a:spLocks/>
          </p:cNvSpPr>
          <p:nvPr/>
        </p:nvSpPr>
        <p:spPr>
          <a:xfrm>
            <a:off x="2699585" y="3728211"/>
            <a:ext cx="7077456" cy="2998394"/>
          </a:xfrm>
          <a:prstGeom prst="rect">
            <a:avLst/>
          </a:prstGeom>
        </p:spPr>
        <p:txBody>
          <a:bodyPr/>
          <a:lstStyle/>
          <a:p>
            <a:pPr algn="ctr"/>
            <a:r>
              <a:rPr lang="pt-PT" sz="2200" b="1" dirty="0">
                <a:solidFill>
                  <a:srgbClr val="000000"/>
                </a:solidFill>
              </a:rPr>
              <a:t>COMBATER O USO EXCESSIVO DE PRODUTOS QUÍMICOS</a:t>
            </a:r>
          </a:p>
          <a:p>
            <a:pPr algn="ctr"/>
            <a:r>
              <a:rPr lang="pt-PT" sz="2000" dirty="0">
                <a:solidFill>
                  <a:srgbClr val="000000"/>
                </a:solidFill>
              </a:rPr>
              <a:t>Evite a utilização excessiva de produtos químicos na limpeza da casa, cozinha, vestuário, higiene pessoal e maquilhagem. </a:t>
            </a:r>
          </a:p>
          <a:p>
            <a:pPr algn="ctr"/>
            <a:r>
              <a:rPr lang="pt-PT" sz="2000" dirty="0">
                <a:solidFill>
                  <a:srgbClr val="000000"/>
                </a:solidFill>
              </a:rPr>
              <a:t>Não exagere no uso de detergente, líquido de lavagem, spray para vidros e cloro. Qualquer quantidade extra acaba desnecessariamente nos reservatórios de água.</a:t>
            </a:r>
          </a:p>
          <a:p>
            <a:pPr algn="ctr"/>
            <a:r>
              <a:rPr lang="pt-PT" sz="2000" dirty="0">
                <a:solidFill>
                  <a:srgbClr val="000000"/>
                </a:solidFill>
              </a:rPr>
              <a:t>Opte por produtos alimentares menos transformados</a:t>
            </a:r>
            <a:r>
              <a:rPr lang="en-US" sz="2000" dirty="0">
                <a:solidFill>
                  <a:srgbClr val="000000"/>
                </a:solidFill>
              </a:rPr>
              <a:t>.</a:t>
            </a:r>
            <a:endParaRPr lang="el-GR" sz="2000" dirty="0">
              <a:solidFill>
                <a:srgbClr val="000000"/>
              </a:solidFill>
            </a:endParaRPr>
          </a:p>
        </p:txBody>
      </p:sp>
      <p:sp>
        <p:nvSpPr>
          <p:cNvPr id="9" name="TextBox 8">
            <a:extLst>
              <a:ext uri="{FF2B5EF4-FFF2-40B4-BE49-F238E27FC236}">
                <a16:creationId xmlns:a16="http://schemas.microsoft.com/office/drawing/2014/main" id="{BB4D5AB8-B81A-0579-C455-2FDCFAEF2CAB}"/>
              </a:ext>
            </a:extLst>
          </p:cNvPr>
          <p:cNvSpPr txBox="1"/>
          <p:nvPr/>
        </p:nvSpPr>
        <p:spPr>
          <a:xfrm>
            <a:off x="433063" y="6120289"/>
            <a:ext cx="3315570" cy="307777"/>
          </a:xfrm>
          <a:prstGeom prst="rect">
            <a:avLst/>
          </a:prstGeom>
          <a:noFill/>
        </p:spPr>
        <p:txBody>
          <a:bodyPr wrap="square">
            <a:spAutoFit/>
          </a:bodyPr>
          <a:lstStyle/>
          <a:p>
            <a:r>
              <a:rPr lang="en-US" sz="1400" dirty="0">
                <a:solidFill>
                  <a:schemeClr val="bg1"/>
                </a:solidFill>
              </a:rPr>
              <a:t>Photo source: </a:t>
            </a:r>
            <a:r>
              <a:rPr lang="el-GR" sz="1400" dirty="0">
                <a:solidFill>
                  <a:schemeClr val="bg1"/>
                </a:solidFill>
              </a:rPr>
              <a:t>https://www.bioaction.gr</a:t>
            </a:r>
          </a:p>
        </p:txBody>
      </p:sp>
    </p:spTree>
    <p:extLst>
      <p:ext uri="{BB962C8B-B14F-4D97-AF65-F5344CB8AC3E}">
        <p14:creationId xmlns:p14="http://schemas.microsoft.com/office/powerpoint/2010/main" val="42941013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 Θέση εικόνας" descr="polyethnikes.jpg"/>
          <p:cNvPicPr>
            <a:picLocks noGrp="1" noChangeAspect="1"/>
          </p:cNvPicPr>
          <p:nvPr>
            <p:ph type="pic" sz="quarter" idx="10"/>
          </p:nvPr>
        </p:nvPicPr>
        <p:blipFill>
          <a:blip r:embed="rId2"/>
          <a:srcRect l="30715" r="30715"/>
          <a:stretch>
            <a:fillRect/>
          </a:stretch>
        </p:blipFill>
        <p:spPr/>
      </p:pic>
      <p:sp>
        <p:nvSpPr>
          <p:cNvPr id="7" name="6 - Ελλειψοειδής επεξήγηση"/>
          <p:cNvSpPr/>
          <p:nvPr/>
        </p:nvSpPr>
        <p:spPr>
          <a:xfrm>
            <a:off x="4899379" y="1343378"/>
            <a:ext cx="5700830" cy="4199466"/>
          </a:xfrm>
          <a:prstGeom prst="wedgeEllipseCallout">
            <a:avLst>
              <a:gd name="adj1" fmla="val -42677"/>
              <a:gd name="adj2" fmla="val 60249"/>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RECOMPENSAR AS MULTINACIONAIS VERDES</a:t>
            </a:r>
          </a:p>
          <a:p>
            <a:pPr algn="ctr"/>
            <a:r>
              <a:rPr lang="pt-PT" sz="2400" dirty="0">
                <a:solidFill>
                  <a:schemeClr val="bg1"/>
                </a:solidFill>
              </a:rPr>
              <a:t>Compre produtos de empresas com políticas ecológicas.</a:t>
            </a:r>
          </a:p>
          <a:p>
            <a:pPr algn="ctr"/>
            <a:r>
              <a:rPr lang="pt-PT" sz="2400" dirty="0">
                <a:solidFill>
                  <a:schemeClr val="bg1"/>
                </a:solidFill>
              </a:rPr>
              <a:t>Obtenha informações.</a:t>
            </a:r>
          </a:p>
          <a:p>
            <a:pPr algn="ctr"/>
            <a:r>
              <a:rPr lang="pt-PT" sz="2400" dirty="0">
                <a:solidFill>
                  <a:schemeClr val="bg1"/>
                </a:solidFill>
              </a:rPr>
              <a:t>Prefira produtos de comércio justo sempre que puder.</a:t>
            </a:r>
          </a:p>
          <a:p>
            <a:pPr algn="ctr"/>
            <a:r>
              <a:rPr lang="pt-PT" sz="2400" dirty="0">
                <a:solidFill>
                  <a:schemeClr val="bg1"/>
                </a:solidFill>
              </a:rPr>
              <a:t>Esteja atento às táticas de </a:t>
            </a:r>
            <a:r>
              <a:rPr lang="pt-PT" sz="2400" i="1" dirty="0" err="1">
                <a:solidFill>
                  <a:schemeClr val="bg1"/>
                </a:solidFill>
              </a:rPr>
              <a:t>greenwashing</a:t>
            </a:r>
            <a:r>
              <a:rPr lang="pt-PT" sz="2400" dirty="0">
                <a:solidFill>
                  <a:schemeClr val="bg1"/>
                </a:solidFill>
              </a:rPr>
              <a:t>.</a:t>
            </a:r>
            <a:endParaRPr lang="el-GR" sz="2400" dirty="0">
              <a:solidFill>
                <a:schemeClr val="bg1"/>
              </a:solidFill>
            </a:endParaRPr>
          </a:p>
        </p:txBody>
      </p:sp>
      <p:sp>
        <p:nvSpPr>
          <p:cNvPr id="5" name="2 - Θέση κειμένου"/>
          <p:cNvSpPr txBox="1">
            <a:spLocks/>
          </p:cNvSpPr>
          <p:nvPr/>
        </p:nvSpPr>
        <p:spPr>
          <a:xfrm>
            <a:off x="4157221" y="3110845"/>
            <a:ext cx="7466027" cy="2903854"/>
          </a:xfrm>
          <a:prstGeom prst="rect">
            <a:avLst/>
          </a:prstGeom>
        </p:spPr>
        <p:txBody>
          <a:body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200" b="1" i="0" u="none" strike="noStrike" kern="1200" cap="none" spc="0" normalizeH="0" baseline="0" noProof="0" dirty="0">
              <a:ln>
                <a:noFill/>
              </a:ln>
              <a:solidFill>
                <a:schemeClr val="accent2"/>
              </a:solidFill>
              <a:effectLst/>
              <a:uLnTx/>
              <a:uFillTx/>
              <a:latin typeface="+mn-lt"/>
              <a:ea typeface="+mn-ea"/>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 Εικόνα" descr="shutterstock_2065678445.jpg"/>
          <p:cNvPicPr>
            <a:picLocks noChangeAspect="1"/>
          </p:cNvPicPr>
          <p:nvPr/>
        </p:nvPicPr>
        <p:blipFill>
          <a:blip r:embed="rId2"/>
          <a:srcRect l="52696"/>
          <a:stretch>
            <a:fillRect/>
          </a:stretch>
        </p:blipFill>
        <p:spPr>
          <a:xfrm>
            <a:off x="1178351" y="0"/>
            <a:ext cx="3377102" cy="4761819"/>
          </a:xfrm>
          <a:prstGeom prst="rect">
            <a:avLst/>
          </a:prstGeom>
        </p:spPr>
      </p:pic>
      <p:pic>
        <p:nvPicPr>
          <p:cNvPr id="6" name="5 - Εικόνα" descr="shutterstock_2065678445.jpg"/>
          <p:cNvPicPr>
            <a:picLocks noChangeAspect="1"/>
          </p:cNvPicPr>
          <p:nvPr/>
        </p:nvPicPr>
        <p:blipFill>
          <a:blip r:embed="rId2"/>
          <a:stretch>
            <a:fillRect/>
          </a:stretch>
        </p:blipFill>
        <p:spPr>
          <a:xfrm>
            <a:off x="4555453" y="0"/>
            <a:ext cx="7139242" cy="4761819"/>
          </a:xfrm>
          <a:prstGeom prst="rect">
            <a:avLst/>
          </a:prstGeom>
        </p:spPr>
      </p:pic>
      <p:sp>
        <p:nvSpPr>
          <p:cNvPr id="3" name="2 - Ισοσκελές τρίγωνο"/>
          <p:cNvSpPr/>
          <p:nvPr/>
        </p:nvSpPr>
        <p:spPr>
          <a:xfrm>
            <a:off x="933651" y="567891"/>
            <a:ext cx="10761044" cy="608316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400" i="1" dirty="0">
              <a:solidFill>
                <a:schemeClr val="bg1"/>
              </a:solidFill>
            </a:endParaRPr>
          </a:p>
        </p:txBody>
      </p:sp>
      <p:sp>
        <p:nvSpPr>
          <p:cNvPr id="5" name="4 - Ορθογώνιο"/>
          <p:cNvSpPr/>
          <p:nvPr/>
        </p:nvSpPr>
        <p:spPr>
          <a:xfrm>
            <a:off x="2949252" y="2165024"/>
            <a:ext cx="6729842" cy="48976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i="1" dirty="0" err="1">
                <a:solidFill>
                  <a:schemeClr val="bg1"/>
                </a:solidFill>
              </a:rPr>
              <a:t>Greenwashing</a:t>
            </a:r>
            <a:r>
              <a:rPr lang="en-US" sz="4800" b="1" dirty="0">
                <a:solidFill>
                  <a:schemeClr val="bg1"/>
                </a:solidFill>
              </a:rPr>
              <a:t> </a:t>
            </a:r>
          </a:p>
          <a:p>
            <a:pPr algn="ctr"/>
            <a:endParaRPr lang="en-US" sz="2400" dirty="0">
              <a:solidFill>
                <a:schemeClr val="bg1"/>
              </a:solidFill>
            </a:endParaRPr>
          </a:p>
          <a:p>
            <a:pPr algn="ctr"/>
            <a:r>
              <a:rPr lang="pt-PT" sz="2400" dirty="0">
                <a:solidFill>
                  <a:schemeClr val="bg1"/>
                </a:solidFill>
              </a:rPr>
              <a:t>é a prática de marketing duma empresa ou organização, para que pareça mais amiga do ambiente ou mais ecológica (mais natural, mais saudável, mais natural, mais saudável, mais livre de produtos químicos, mais reciclável, menos gastadora de recursos naturais...) quando, na prática, as suas atividades poluem o ambiente. </a:t>
            </a:r>
          </a:p>
          <a:p>
            <a:pPr algn="ctr"/>
            <a:r>
              <a:rPr lang="en-US" sz="1400" i="1" dirty="0" err="1">
                <a:solidFill>
                  <a:schemeClr val="bg1"/>
                </a:solidFill>
              </a:rPr>
              <a:t>Definição</a:t>
            </a:r>
            <a:r>
              <a:rPr lang="en-US" sz="1400" i="1" dirty="0">
                <a:solidFill>
                  <a:schemeClr val="bg1"/>
                </a:solidFill>
              </a:rPr>
              <a:t> pela </a:t>
            </a:r>
            <a:r>
              <a:rPr lang="en-US" sz="1400" i="1" dirty="0" err="1">
                <a:solidFill>
                  <a:schemeClr val="bg1"/>
                </a:solidFill>
              </a:rPr>
              <a:t>Wikipédia</a:t>
            </a:r>
            <a:endParaRPr lang="el-GR" sz="1400" i="1" dirty="0">
              <a:solidFill>
                <a:schemeClr val="bg1"/>
              </a:solidFill>
            </a:endParaRPr>
          </a:p>
        </p:txBody>
      </p:sp>
    </p:spTree>
    <p:extLst>
      <p:ext uri="{BB962C8B-B14F-4D97-AF65-F5344CB8AC3E}">
        <p14:creationId xmlns:p14="http://schemas.microsoft.com/office/powerpoint/2010/main" val="17868218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16 - Θέση εικόνας" descr="energy-efficient-lightbulbs-against-white-background-close-up-WBF001673.jpg"/>
          <p:cNvPicPr>
            <a:picLocks noGrp="1" noChangeAspect="1"/>
          </p:cNvPicPr>
          <p:nvPr>
            <p:ph type="pic" sz="quarter" idx="10"/>
          </p:nvPr>
        </p:nvPicPr>
        <p:blipFill>
          <a:blip r:embed="rId3"/>
          <a:srcRect t="21969" b="21969"/>
          <a:stretch>
            <a:fillRect/>
          </a:stretch>
        </p:blipFill>
        <p:spPr/>
      </p:pic>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03</a:t>
            </a:r>
          </a:p>
        </p:txBody>
      </p:sp>
      <p:grpSp>
        <p:nvGrpSpPr>
          <p:cNvPr id="9" name="Graphic 2">
            <a:extLst>
              <a:ext uri="{FF2B5EF4-FFF2-40B4-BE49-F238E27FC236}">
                <a16:creationId xmlns:a16="http://schemas.microsoft.com/office/drawing/2014/main" id="{6285D392-116B-5249-8268-8EA084DD11E1}"/>
              </a:ext>
            </a:extLst>
          </p:cNvPr>
          <p:cNvGrpSpPr/>
          <p:nvPr/>
        </p:nvGrpSpPr>
        <p:grpSpPr>
          <a:xfrm rot="16200000">
            <a:off x="-1080012" y="1373752"/>
            <a:ext cx="3833889" cy="1673865"/>
            <a:chOff x="3357879" y="5072538"/>
            <a:chExt cx="593407" cy="259080"/>
          </a:xfrm>
          <a:solidFill>
            <a:srgbClr val="EB7339"/>
          </a:solidFill>
        </p:grpSpPr>
        <p:sp>
          <p:nvSpPr>
            <p:cNvPr id="10" name="Freeform 9">
              <a:extLst>
                <a:ext uri="{FF2B5EF4-FFF2-40B4-BE49-F238E27FC236}">
                  <a16:creationId xmlns:a16="http://schemas.microsoft.com/office/drawing/2014/main" id="{470E5AA0-13F3-7046-97B9-B4D70885B4AD}"/>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11" name="Freeform 10">
              <a:extLst>
                <a:ext uri="{FF2B5EF4-FFF2-40B4-BE49-F238E27FC236}">
                  <a16:creationId xmlns:a16="http://schemas.microsoft.com/office/drawing/2014/main" id="{59BABA38-F111-FD47-B780-A81442F31F5A}"/>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12" name="Freeform 11">
              <a:extLst>
                <a:ext uri="{FF2B5EF4-FFF2-40B4-BE49-F238E27FC236}">
                  <a16:creationId xmlns:a16="http://schemas.microsoft.com/office/drawing/2014/main" id="{F0607F26-EF08-D444-B0FE-E46E0BA21E65}"/>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grpSp>
      <p:sp>
        <p:nvSpPr>
          <p:cNvPr id="4" name="Google Shape;244;p21">
            <a:extLst>
              <a:ext uri="{FF2B5EF4-FFF2-40B4-BE49-F238E27FC236}">
                <a16:creationId xmlns:a16="http://schemas.microsoft.com/office/drawing/2014/main" id="{8EE02019-480A-22BE-AA6B-2E3D1FEF154E}"/>
              </a:ext>
            </a:extLst>
          </p:cNvPr>
          <p:cNvSpPr/>
          <p:nvPr/>
        </p:nvSpPr>
        <p:spPr>
          <a:xfrm>
            <a:off x="5722297" y="3429000"/>
            <a:ext cx="5496309" cy="12003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8" name="Google Shape;245;p21">
            <a:extLst>
              <a:ext uri="{FF2B5EF4-FFF2-40B4-BE49-F238E27FC236}">
                <a16:creationId xmlns:a16="http://schemas.microsoft.com/office/drawing/2014/main" id="{68638391-FE38-FEC6-9ED6-37600AD04172}"/>
              </a:ext>
            </a:extLst>
          </p:cNvPr>
          <p:cNvSpPr txBox="1"/>
          <p:nvPr/>
        </p:nvSpPr>
        <p:spPr>
          <a:xfrm>
            <a:off x="5906320" y="3481298"/>
            <a:ext cx="54009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EB7339"/>
                </a:solidFill>
                <a:latin typeface="Calibri"/>
                <a:ea typeface="Calibri"/>
                <a:cs typeface="Calibri"/>
                <a:sym typeface="Calibri"/>
              </a:rPr>
              <a:t>As boas </a:t>
            </a:r>
            <a:r>
              <a:rPr lang="en-US" sz="3600" b="1" i="0" u="none" strike="noStrike" cap="none" dirty="0" err="1">
                <a:solidFill>
                  <a:srgbClr val="EB7339"/>
                </a:solidFill>
                <a:latin typeface="Calibri"/>
                <a:ea typeface="Calibri"/>
                <a:cs typeface="Calibri"/>
                <a:sym typeface="Calibri"/>
              </a:rPr>
              <a:t>notícias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135114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 name="Θέση εικόνας 7" descr="Εικόνα που περιέχει κείμενο, υπαίθριος&#10;&#10;Περιγραφή που δημιουργήθηκε αυτόματα">
            <a:extLst>
              <a:ext uri="{FF2B5EF4-FFF2-40B4-BE49-F238E27FC236}">
                <a16:creationId xmlns:a16="http://schemas.microsoft.com/office/drawing/2014/main" id="{8FD7CA6B-F34F-67C3-BF83-023B2F92B96E}"/>
              </a:ext>
            </a:extLst>
          </p:cNvPr>
          <p:cNvPicPr>
            <a:picLocks noChangeAspect="1"/>
          </p:cNvPicPr>
          <p:nvPr/>
        </p:nvPicPr>
        <p:blipFill>
          <a:blip r:embed="rId3"/>
          <a:srcRect t="16964" b="16964"/>
          <a:stretch>
            <a:fillRect/>
          </a:stretch>
        </p:blipFill>
        <p:spPr>
          <a:xfrm>
            <a:off x="238771" y="2638201"/>
            <a:ext cx="7708195" cy="339682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p:spPr>
      </p:pic>
      <p:sp>
        <p:nvSpPr>
          <p:cNvPr id="242" name="Google Shape;242;p21"/>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01</a:t>
            </a:r>
            <a:endParaRPr/>
          </a:p>
        </p:txBody>
      </p:sp>
      <p:sp>
        <p:nvSpPr>
          <p:cNvPr id="244" name="Google Shape;244;p21"/>
          <p:cNvSpPr/>
          <p:nvPr/>
        </p:nvSpPr>
        <p:spPr>
          <a:xfrm>
            <a:off x="5347505" y="3429000"/>
            <a:ext cx="5871101" cy="12003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45" name="Google Shape;245;p21"/>
          <p:cNvSpPr txBox="1"/>
          <p:nvPr/>
        </p:nvSpPr>
        <p:spPr>
          <a:xfrm>
            <a:off x="5347505" y="3481298"/>
            <a:ext cx="6160554"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t-PT" sz="3600" b="1" i="0" u="none" strike="noStrike" cap="none" dirty="0">
                <a:solidFill>
                  <a:srgbClr val="EB7339"/>
                </a:solidFill>
                <a:latin typeface="Calibri"/>
                <a:ea typeface="Calibri"/>
                <a:cs typeface="Calibri"/>
                <a:sym typeface="Calibri"/>
              </a:rPr>
              <a:t>A sobreprodução e o </a:t>
            </a:r>
            <a:r>
              <a:rPr lang="pt-PT" sz="3600" b="1" i="0" u="none" strike="noStrike" cap="none" dirty="0" err="1">
                <a:solidFill>
                  <a:srgbClr val="EB7339"/>
                </a:solidFill>
                <a:latin typeface="Calibri"/>
                <a:ea typeface="Calibri"/>
                <a:cs typeface="Calibri"/>
                <a:sym typeface="Calibri"/>
              </a:rPr>
              <a:t>sobreconsumo</a:t>
            </a:r>
            <a:r>
              <a:rPr lang="pt-PT" sz="3600" b="1" i="0" u="none" strike="noStrike" cap="none" dirty="0">
                <a:solidFill>
                  <a:srgbClr val="EB7339"/>
                </a:solidFill>
                <a:latin typeface="Calibri"/>
                <a:ea typeface="Calibri"/>
                <a:cs typeface="Calibri"/>
                <a:sym typeface="Calibri"/>
              </a:rPr>
              <a:t> têm de acabar</a:t>
            </a:r>
            <a:endParaRPr sz="1400" b="0" i="0" u="none" strike="noStrike" cap="none" dirty="0">
              <a:solidFill>
                <a:srgbClr val="000000"/>
              </a:solidFill>
              <a:latin typeface="Arial"/>
              <a:ea typeface="Arial"/>
              <a:cs typeface="Arial"/>
              <a:sym typeface="Arial"/>
            </a:endParaRPr>
          </a:p>
        </p:txBody>
      </p:sp>
      <p:grpSp>
        <p:nvGrpSpPr>
          <p:cNvPr id="246" name="Google Shape;246;p21"/>
          <p:cNvGrpSpPr/>
          <p:nvPr/>
        </p:nvGrpSpPr>
        <p:grpSpPr>
          <a:xfrm rot="-5400000">
            <a:off x="-1080015" y="1373755"/>
            <a:ext cx="3833889" cy="1673859"/>
            <a:chOff x="3357879" y="5072538"/>
            <a:chExt cx="593407" cy="259079"/>
          </a:xfrm>
        </p:grpSpPr>
        <p:sp>
          <p:nvSpPr>
            <p:cNvPr id="247" name="Google Shape;247;p21"/>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8" name="Google Shape;248;p21"/>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9" name="Google Shape;249;p21"/>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8"/>
          </p:nvPr>
        </p:nvSpPr>
        <p:spPr>
          <a:xfrm>
            <a:off x="419018" y="575733"/>
            <a:ext cx="6820768" cy="5825067"/>
          </a:xfrm>
          <a:prstGeom prst="rect">
            <a:avLst/>
          </a:prstGeom>
          <a:solidFill>
            <a:srgbClr val="354F92"/>
          </a:solidFill>
          <a:ln w="57150">
            <a:solidFill>
              <a:schemeClr val="tx1"/>
            </a:solidFill>
          </a:ln>
        </p:spPr>
        <p:txBody>
          <a:bodyPr/>
          <a:lstStyle/>
          <a:p>
            <a:pPr marL="342900" indent="-342900"/>
            <a:r>
              <a:rPr lang="en-US" b="1" dirty="0">
                <a:solidFill>
                  <a:schemeClr val="bg1"/>
                </a:solidFill>
                <a:effectLst>
                  <a:outerShdw blurRad="38100" dist="38100" dir="2700000" algn="tl">
                    <a:srgbClr val="000000">
                      <a:alpha val="43137"/>
                    </a:srgbClr>
                  </a:outerShdw>
                </a:effectLst>
              </a:rPr>
              <a:t>DADOS ODS 12 | </a:t>
            </a:r>
            <a:r>
              <a:rPr lang="pt-PT" sz="2000" dirty="0">
                <a:solidFill>
                  <a:schemeClr val="bg1"/>
                </a:solidFill>
              </a:rPr>
              <a:t>Se a população mundial atingir 9,6 mil milhões de pessoas até 2050, poderá ser necessário o equivalente a quase três planetas para fornecer os recursos naturais necessários para sustentar os atuais estilos de vida</a:t>
            </a:r>
            <a:r>
              <a:rPr lang="en-US" sz="2000" dirty="0">
                <a:solidFill>
                  <a:schemeClr val="bg1"/>
                </a:solidFill>
              </a:rPr>
              <a:t>. </a:t>
            </a:r>
          </a:p>
          <a:p>
            <a:pPr marL="342900" indent="-342900"/>
            <a:endParaRPr lang="en-US" sz="2000" dirty="0">
              <a:solidFill>
                <a:schemeClr val="bg1"/>
              </a:solidFill>
            </a:endParaRPr>
          </a:p>
          <a:p>
            <a:pPr marL="342900" indent="-342900"/>
            <a:r>
              <a:rPr lang="en-US" dirty="0">
                <a:solidFill>
                  <a:schemeClr val="bg1"/>
                </a:solidFill>
                <a:effectLst>
                  <a:outerShdw blurRad="38100" dist="38100" dir="2700000" algn="tl">
                    <a:srgbClr val="000000">
                      <a:alpha val="43137"/>
                    </a:srgbClr>
                  </a:outerShdw>
                </a:effectLst>
                <a:sym typeface="Webdings"/>
              </a:rPr>
              <a:t> </a:t>
            </a:r>
            <a:r>
              <a:rPr lang="en-US" b="1" dirty="0">
                <a:solidFill>
                  <a:schemeClr val="bg1"/>
                </a:solidFill>
                <a:effectLst>
                  <a:outerShdw blurRad="38100" dist="38100" dir="2700000" algn="tl">
                    <a:srgbClr val="000000">
                      <a:alpha val="43137"/>
                    </a:srgbClr>
                  </a:outerShdw>
                </a:effectLst>
                <a:sym typeface="Wingdings" panose="05000000000000000000" pitchFamily="2" charset="2"/>
              </a:rPr>
              <a:t>BN </a:t>
            </a:r>
            <a:r>
              <a:rPr lang="pt-PT" sz="2000" dirty="0">
                <a:solidFill>
                  <a:schemeClr val="bg1"/>
                </a:solidFill>
                <a:sym typeface="Wingdings" panose="05000000000000000000" pitchFamily="2" charset="2"/>
              </a:rPr>
              <a:t>Mesmo de acordo com as piores projeções científicas sobre o crescimento da população mundial, é provável que esta pare nos 9-11 mil milhões de pessoas até ao final do século e que diminua a partir daí</a:t>
            </a:r>
            <a:r>
              <a:rPr lang="en-US" dirty="0">
                <a:solidFill>
                  <a:schemeClr val="bg1"/>
                </a:solidFill>
                <a:effectLst>
                  <a:outerShdw blurRad="38100" dist="38100" dir="2700000" algn="tl">
                    <a:srgbClr val="000000">
                      <a:alpha val="43137"/>
                    </a:srgbClr>
                  </a:outerShdw>
                </a:effectLst>
                <a:sym typeface="Wingdings" panose="05000000000000000000" pitchFamily="2" charset="2"/>
              </a:rPr>
              <a:t>. </a:t>
            </a:r>
            <a:r>
              <a:rPr lang="en-US" sz="1800" i="1" dirty="0">
                <a:solidFill>
                  <a:schemeClr val="bg1"/>
                </a:solidFill>
                <a:effectLst>
                  <a:outerShdw blurRad="38100" dist="38100" dir="2700000" algn="tl">
                    <a:srgbClr val="000000">
                      <a:alpha val="43137"/>
                    </a:srgbClr>
                  </a:outerShdw>
                </a:effectLst>
                <a:sym typeface="Wingdings" panose="05000000000000000000" pitchFamily="2" charset="2"/>
              </a:rPr>
              <a:t>Fonte: ourworldindata.org</a:t>
            </a:r>
            <a:endParaRPr lang="en-US" dirty="0">
              <a:solidFill>
                <a:schemeClr val="bg1"/>
              </a:solidFill>
              <a:effectLst>
                <a:outerShdw blurRad="38100" dist="38100" dir="2700000" algn="tl">
                  <a:srgbClr val="000000">
                    <a:alpha val="43137"/>
                  </a:srgbClr>
                </a:outerShdw>
              </a:effectLst>
              <a:sym typeface="Wingdings" panose="05000000000000000000" pitchFamily="2" charset="2"/>
            </a:endParaRPr>
          </a:p>
          <a:p>
            <a:pPr marL="342900" indent="-342900"/>
            <a:r>
              <a:rPr lang="en-US" dirty="0">
                <a:solidFill>
                  <a:schemeClr val="bg1"/>
                </a:solidFill>
                <a:effectLst>
                  <a:outerShdw blurRad="38100" dist="38100" dir="2700000" algn="tl">
                    <a:srgbClr val="000000">
                      <a:alpha val="43137"/>
                    </a:srgbClr>
                  </a:outerShdw>
                </a:effectLst>
                <a:sym typeface="Webdings"/>
              </a:rPr>
              <a:t> </a:t>
            </a:r>
            <a:r>
              <a:rPr lang="en-US" b="1" dirty="0">
                <a:solidFill>
                  <a:schemeClr val="bg1"/>
                </a:solidFill>
                <a:effectLst>
                  <a:outerShdw blurRad="38100" dist="38100" dir="2700000" algn="tl">
                    <a:srgbClr val="000000">
                      <a:alpha val="43137"/>
                    </a:srgbClr>
                  </a:outerShdw>
                </a:effectLst>
                <a:sym typeface="Wingdings" panose="05000000000000000000" pitchFamily="2" charset="2"/>
              </a:rPr>
              <a:t>BN </a:t>
            </a:r>
            <a:r>
              <a:rPr lang="pt-PT" sz="2000" dirty="0">
                <a:solidFill>
                  <a:schemeClr val="bg1"/>
                </a:solidFill>
                <a:sym typeface="Wingdings" panose="05000000000000000000" pitchFamily="2" charset="2"/>
              </a:rPr>
              <a:t>93% das 250 maiores empresas do mundo estão atualmente a apresentar relatórios sobre sustentabilidade</a:t>
            </a:r>
            <a:r>
              <a:rPr lang="en-US" dirty="0">
                <a:solidFill>
                  <a:schemeClr val="bg1"/>
                </a:solidFill>
                <a:effectLst>
                  <a:outerShdw blurRad="38100" dist="38100" dir="2700000" algn="tl">
                    <a:srgbClr val="000000">
                      <a:alpha val="43137"/>
                    </a:srgbClr>
                  </a:outerShdw>
                </a:effectLst>
              </a:rPr>
              <a:t>. </a:t>
            </a:r>
            <a:r>
              <a:rPr lang="en-US" dirty="0">
                <a:solidFill>
                  <a:schemeClr val="bg1"/>
                </a:solidFill>
                <a:effectLst>
                  <a:outerShdw blurRad="38100" dist="38100" dir="2700000" algn="tl">
                    <a:srgbClr val="000000">
                      <a:alpha val="43137"/>
                    </a:srgbClr>
                  </a:outerShdw>
                </a:effectLst>
                <a:sym typeface="Wingdings" panose="05000000000000000000" pitchFamily="2" charset="2"/>
              </a:rPr>
              <a:t> </a:t>
            </a:r>
          </a:p>
          <a:p>
            <a:pPr marL="342900" indent="-342900"/>
            <a:r>
              <a:rPr lang="en-US" dirty="0">
                <a:solidFill>
                  <a:schemeClr val="bg1"/>
                </a:solidFill>
                <a:effectLst>
                  <a:outerShdw blurRad="38100" dist="38100" dir="2700000" algn="tl">
                    <a:srgbClr val="000000">
                      <a:alpha val="43137"/>
                    </a:srgbClr>
                  </a:outerShdw>
                </a:effectLst>
                <a:sym typeface="Webdings"/>
              </a:rPr>
              <a:t> </a:t>
            </a:r>
            <a:r>
              <a:rPr lang="en-US" b="1" dirty="0">
                <a:solidFill>
                  <a:schemeClr val="bg1"/>
                </a:solidFill>
                <a:effectLst>
                  <a:outerShdw blurRad="38100" dist="38100" dir="2700000" algn="tl">
                    <a:srgbClr val="000000">
                      <a:alpha val="43137"/>
                    </a:srgbClr>
                  </a:outerShdw>
                </a:effectLst>
                <a:sym typeface="Wingdings" panose="05000000000000000000" pitchFamily="2" charset="2"/>
              </a:rPr>
              <a:t>BN </a:t>
            </a:r>
            <a:r>
              <a:rPr lang="pt-PT" sz="2000" dirty="0">
                <a:solidFill>
                  <a:schemeClr val="bg1"/>
                </a:solidFill>
                <a:sym typeface="Wingdings" panose="05000000000000000000" pitchFamily="2" charset="2"/>
              </a:rPr>
              <a:t>Se a população mundial mudasse para lâmpadas de baixo consumo, o mundo pouparia 120 mil milhões de dólares por ano</a:t>
            </a:r>
            <a:r>
              <a:rPr lang="en-US" sz="2000" dirty="0">
                <a:solidFill>
                  <a:schemeClr val="bg1"/>
                </a:solidFill>
                <a:effectLst>
                  <a:outerShdw blurRad="38100" dist="38100" dir="2700000" algn="tl">
                    <a:srgbClr val="000000">
                      <a:alpha val="43137"/>
                    </a:srgbClr>
                  </a:outerShdw>
                </a:effectLst>
              </a:rPr>
              <a:t>. </a:t>
            </a:r>
            <a:endParaRPr lang="en-US" sz="2000" dirty="0">
              <a:solidFill>
                <a:schemeClr val="bg1"/>
              </a:solidFill>
              <a:effectLst>
                <a:outerShdw blurRad="38100" dist="38100" dir="2700000" algn="tl">
                  <a:srgbClr val="000000">
                    <a:alpha val="43137"/>
                  </a:srgbClr>
                </a:outerShdw>
              </a:effectLst>
              <a:sym typeface="Wingdings" panose="05000000000000000000" pitchFamily="2" charset="2"/>
            </a:endParaRPr>
          </a:p>
          <a:p>
            <a:pPr marL="342900" indent="-342900"/>
            <a:r>
              <a:rPr lang="en-US" dirty="0">
                <a:solidFill>
                  <a:schemeClr val="bg1"/>
                </a:solidFill>
                <a:effectLst>
                  <a:outerShdw blurRad="38100" dist="38100" dir="2700000" algn="tl">
                    <a:srgbClr val="000000">
                      <a:alpha val="43137"/>
                    </a:srgbClr>
                  </a:outerShdw>
                </a:effectLst>
                <a:sym typeface="Webdings"/>
              </a:rPr>
              <a:t> </a:t>
            </a:r>
            <a:r>
              <a:rPr lang="en-US" b="1" dirty="0">
                <a:solidFill>
                  <a:schemeClr val="bg1"/>
                </a:solidFill>
                <a:effectLst>
                  <a:outerShdw blurRad="38100" dist="38100" dir="2700000" algn="tl">
                    <a:srgbClr val="000000">
                      <a:alpha val="43137"/>
                    </a:srgbClr>
                  </a:outerShdw>
                </a:effectLst>
                <a:sym typeface="Wingdings" panose="05000000000000000000" pitchFamily="2" charset="2"/>
              </a:rPr>
              <a:t>BN </a:t>
            </a:r>
            <a:r>
              <a:rPr lang="pt-PT" sz="2000" dirty="0">
                <a:solidFill>
                  <a:schemeClr val="bg1"/>
                </a:solidFill>
                <a:sym typeface="Wingdings" panose="05000000000000000000" pitchFamily="2" charset="2"/>
              </a:rPr>
              <a:t>A quota das energias renováveis no consumo final de energia atingiu 17,5% em 2015</a:t>
            </a:r>
            <a:r>
              <a:rPr lang="en-US" sz="2000" dirty="0">
                <a:solidFill>
                  <a:schemeClr val="bg1"/>
                </a:solidFill>
                <a:effectLst>
                  <a:outerShdw blurRad="38100" dist="38100" dir="2700000" algn="tl">
                    <a:srgbClr val="000000">
                      <a:alpha val="43137"/>
                    </a:srgbClr>
                  </a:outerShdw>
                </a:effectLst>
              </a:rPr>
              <a:t>.  </a:t>
            </a:r>
          </a:p>
        </p:txBody>
      </p:sp>
      <p:sp>
        <p:nvSpPr>
          <p:cNvPr id="6" name="CaixaDeTexto 3">
            <a:extLst>
              <a:ext uri="{FF2B5EF4-FFF2-40B4-BE49-F238E27FC236}">
                <a16:creationId xmlns:a16="http://schemas.microsoft.com/office/drawing/2014/main" id="{E7A568D4-2877-8B75-FCB2-8B1E4D3AA503}"/>
              </a:ext>
            </a:extLst>
          </p:cNvPr>
          <p:cNvSpPr txBox="1">
            <a:spLocks noGrp="1"/>
          </p:cNvSpPr>
          <p:nvPr>
            <p:ph type="body" sz="quarter" idx="16"/>
          </p:nvPr>
        </p:nvSpPr>
        <p:spPr>
          <a:xfrm>
            <a:off x="7882128" y="1548273"/>
            <a:ext cx="2175510" cy="1089529"/>
          </a:xfrm>
          <a:prstGeom prst="rect">
            <a:avLst/>
          </a:prstGeom>
          <a:noFill/>
        </p:spPr>
        <p:txBody>
          <a:bodyPr wrap="square" rtlCol="0">
            <a:spAutoFit/>
          </a:bodyPr>
          <a:lstStyle/>
          <a:p>
            <a:r>
              <a:rPr lang="en-US" sz="2400" b="1" dirty="0" err="1"/>
              <a:t>Consumo</a:t>
            </a:r>
            <a:r>
              <a:rPr lang="en-US" sz="2400" b="1" dirty="0"/>
              <a:t> e </a:t>
            </a:r>
            <a:r>
              <a:rPr lang="en-US" sz="2400" b="1" dirty="0" err="1"/>
              <a:t>produção</a:t>
            </a:r>
            <a:r>
              <a:rPr lang="en-US" sz="2400" b="1" dirty="0"/>
              <a:t> </a:t>
            </a:r>
            <a:r>
              <a:rPr lang="en-US" sz="2400" b="1" dirty="0" err="1"/>
              <a:t>responsáveis</a:t>
            </a:r>
            <a:endParaRPr lang="en-US" sz="2400" b="1" dirty="0"/>
          </a:p>
        </p:txBody>
      </p:sp>
    </p:spTree>
    <p:extLst>
      <p:ext uri="{BB962C8B-B14F-4D97-AF65-F5344CB8AC3E}">
        <p14:creationId xmlns:p14="http://schemas.microsoft.com/office/powerpoint/2010/main" val="30544119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5A554BF4-8837-4AD9-FB61-7D76C3970952}"/>
              </a:ext>
            </a:extLst>
          </p:cNvPr>
          <p:cNvSpPr txBox="1">
            <a:spLocks noGrp="1" noRot="1" noMove="1" noResize="1" noEditPoints="1" noAdjustHandles="1" noChangeArrowheads="1" noChangeShapeType="1"/>
          </p:cNvSpPr>
          <p:nvPr/>
        </p:nvSpPr>
        <p:spPr>
          <a:xfrm>
            <a:off x="419018" y="777240"/>
            <a:ext cx="6820768" cy="5623560"/>
          </a:xfrm>
          <a:prstGeom prst="rect">
            <a:avLst/>
          </a:prstGeom>
          <a:solidFill>
            <a:srgbClr val="354F92"/>
          </a:solidFill>
          <a:ln w="57150">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endParaRPr lang="en-US" dirty="0">
              <a:solidFill>
                <a:schemeClr val="bg1"/>
              </a:solidFill>
              <a:effectLst>
                <a:outerShdw blurRad="38100" dist="38100" dir="2700000" algn="tl">
                  <a:srgbClr val="000000">
                    <a:alpha val="43137"/>
                  </a:srgbClr>
                </a:outerShdw>
              </a:effectLst>
              <a:sym typeface="Webdings"/>
            </a:endParaRPr>
          </a:p>
          <a:p>
            <a:pPr marL="342900" indent="-342900"/>
            <a:endParaRPr lang="en-US" dirty="0">
              <a:solidFill>
                <a:schemeClr val="bg1"/>
              </a:solidFill>
              <a:effectLst>
                <a:outerShdw blurRad="38100" dist="38100" dir="2700000" algn="tl">
                  <a:srgbClr val="000000">
                    <a:alpha val="43137"/>
                  </a:srgbClr>
                </a:outerShdw>
              </a:effectLst>
              <a:sym typeface="Webdings"/>
            </a:endParaRPr>
          </a:p>
          <a:p>
            <a:pPr marL="342900" indent="-342900"/>
            <a:endParaRPr lang="en-US" dirty="0">
              <a:solidFill>
                <a:schemeClr val="bg1"/>
              </a:solidFill>
              <a:effectLst>
                <a:outerShdw blurRad="38100" dist="38100" dir="2700000" algn="tl">
                  <a:srgbClr val="000000">
                    <a:alpha val="43137"/>
                  </a:srgbClr>
                </a:outerShdw>
              </a:effectLst>
              <a:sym typeface="Webdings"/>
            </a:endParaRPr>
          </a:p>
          <a:p>
            <a:pPr marL="342900" indent="-342900"/>
            <a:r>
              <a:rPr lang="en-US" dirty="0">
                <a:solidFill>
                  <a:schemeClr val="bg1"/>
                </a:solidFill>
                <a:effectLst>
                  <a:outerShdw blurRad="38100" dist="38100" dir="2700000" algn="tl">
                    <a:srgbClr val="000000">
                      <a:alpha val="43137"/>
                    </a:srgbClr>
                  </a:outerShdw>
                </a:effectLst>
                <a:sym typeface="Webdings"/>
              </a:rPr>
              <a:t> </a:t>
            </a:r>
            <a:r>
              <a:rPr lang="en-US" b="1" dirty="0">
                <a:solidFill>
                  <a:schemeClr val="bg1"/>
                </a:solidFill>
                <a:effectLst>
                  <a:outerShdw blurRad="38100" dist="38100" dir="2700000" algn="tl">
                    <a:srgbClr val="000000">
                      <a:alpha val="43137"/>
                    </a:srgbClr>
                  </a:outerShdw>
                </a:effectLst>
                <a:sym typeface="Webdings"/>
              </a:rPr>
              <a:t>BN</a:t>
            </a:r>
            <a:endParaRPr lang="en-US" b="1" dirty="0">
              <a:solidFill>
                <a:schemeClr val="bg1"/>
              </a:solidFill>
              <a:effectLst>
                <a:outerShdw blurRad="38100" dist="38100" dir="2700000" algn="tl">
                  <a:srgbClr val="000000">
                    <a:alpha val="43137"/>
                  </a:srgbClr>
                </a:outerShdw>
              </a:effectLst>
            </a:endParaRPr>
          </a:p>
        </p:txBody>
      </p:sp>
      <p:pic>
        <p:nvPicPr>
          <p:cNvPr id="4" name="Εικόνα 2" descr="Εικόνα που περιέχει κείμενο&#10;&#10;Περιγραφή που δημιουργήθηκε αυτόματα">
            <a:extLst>
              <a:ext uri="{FF2B5EF4-FFF2-40B4-BE49-F238E27FC236}">
                <a16:creationId xmlns:a16="http://schemas.microsoft.com/office/drawing/2014/main" id="{9375E1AC-57B3-6085-F953-E608506F83CA}"/>
              </a:ext>
            </a:extLst>
          </p:cNvPr>
          <p:cNvPicPr>
            <a:picLocks noChangeAspect="1"/>
          </p:cNvPicPr>
          <p:nvPr/>
        </p:nvPicPr>
        <p:blipFill rotWithShape="1">
          <a:blip r:embed="rId2"/>
          <a:srcRect l="6547" t="80818" r="7847" b="2404"/>
          <a:stretch/>
        </p:blipFill>
        <p:spPr>
          <a:xfrm>
            <a:off x="946920" y="2828042"/>
            <a:ext cx="8781542" cy="2294724"/>
          </a:xfrm>
          <a:prstGeom prst="rect">
            <a:avLst/>
          </a:prstGeom>
        </p:spPr>
      </p:pic>
      <p:sp>
        <p:nvSpPr>
          <p:cNvPr id="5" name="TextBox 4">
            <a:extLst>
              <a:ext uri="{FF2B5EF4-FFF2-40B4-BE49-F238E27FC236}">
                <a16:creationId xmlns:a16="http://schemas.microsoft.com/office/drawing/2014/main" id="{39486E45-A11D-C377-E486-5A3DB7292F14}"/>
              </a:ext>
            </a:extLst>
          </p:cNvPr>
          <p:cNvSpPr txBox="1"/>
          <p:nvPr/>
        </p:nvSpPr>
        <p:spPr>
          <a:xfrm>
            <a:off x="1466481" y="5686300"/>
            <a:ext cx="6094476" cy="307777"/>
          </a:xfrm>
          <a:prstGeom prst="rect">
            <a:avLst/>
          </a:prstGeom>
          <a:noFill/>
        </p:spPr>
        <p:txBody>
          <a:bodyPr wrap="square">
            <a:spAutoFit/>
          </a:bodyPr>
          <a:lstStyle/>
          <a:p>
            <a:r>
              <a:rPr lang="pt-PT" sz="1400" dirty="0">
                <a:solidFill>
                  <a:schemeClr val="bg1"/>
                </a:solidFill>
              </a:rPr>
              <a:t>https://unstats.un.org/sdgs/report/2021/goal-12/</a:t>
            </a:r>
            <a:endParaRPr lang="el-GR" sz="1400" dirty="0">
              <a:solidFill>
                <a:schemeClr val="bg1"/>
              </a:solidFill>
            </a:endParaRPr>
          </a:p>
        </p:txBody>
      </p:sp>
      <p:sp>
        <p:nvSpPr>
          <p:cNvPr id="8" name="CaixaDeTexto 3">
            <a:extLst>
              <a:ext uri="{FF2B5EF4-FFF2-40B4-BE49-F238E27FC236}">
                <a16:creationId xmlns:a16="http://schemas.microsoft.com/office/drawing/2014/main" id="{06E416DC-4612-C4DC-A14D-6430E90EA18D}"/>
              </a:ext>
            </a:extLst>
          </p:cNvPr>
          <p:cNvSpPr txBox="1">
            <a:spLocks/>
          </p:cNvSpPr>
          <p:nvPr/>
        </p:nvSpPr>
        <p:spPr>
          <a:xfrm>
            <a:off x="7882128" y="1548273"/>
            <a:ext cx="2175510" cy="1089529"/>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B733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Consumo e produção responsáveis</a:t>
            </a:r>
            <a:endParaRPr lang="en-US" sz="2400" dirty="0"/>
          </a:p>
        </p:txBody>
      </p:sp>
      <p:sp>
        <p:nvSpPr>
          <p:cNvPr id="10" name="CuadroTexto 9">
            <a:extLst>
              <a:ext uri="{FF2B5EF4-FFF2-40B4-BE49-F238E27FC236}">
                <a16:creationId xmlns:a16="http://schemas.microsoft.com/office/drawing/2014/main" id="{744FC7CB-C4A1-DD2C-794C-DFB7A8DE6952}"/>
              </a:ext>
            </a:extLst>
          </p:cNvPr>
          <p:cNvSpPr txBox="1"/>
          <p:nvPr/>
        </p:nvSpPr>
        <p:spPr>
          <a:xfrm>
            <a:off x="2415701" y="1117095"/>
            <a:ext cx="2353677" cy="1077218"/>
          </a:xfrm>
          <a:prstGeom prst="rect">
            <a:avLst/>
          </a:prstGeom>
          <a:noFill/>
        </p:spPr>
        <p:txBody>
          <a:bodyPr wrap="square">
            <a:spAutoFit/>
          </a:bodyPr>
          <a:lstStyle/>
          <a:p>
            <a:r>
              <a:rPr lang="pt-PT" sz="1600" dirty="0">
                <a:solidFill>
                  <a:schemeClr val="bg1"/>
                </a:solidFill>
              </a:rPr>
              <a:t>até 2020, foi comunicado um total de 700 políticas e </a:t>
            </a:r>
            <a:r>
              <a:rPr lang="pt-PT" sz="1600" dirty="0" err="1">
                <a:solidFill>
                  <a:schemeClr val="bg1"/>
                </a:solidFill>
              </a:rPr>
              <a:t>actividades</a:t>
            </a:r>
            <a:r>
              <a:rPr lang="pt-PT" sz="1600" dirty="0">
                <a:solidFill>
                  <a:schemeClr val="bg1"/>
                </a:solidFill>
              </a:rPr>
              <a:t> de implementação</a:t>
            </a:r>
          </a:p>
        </p:txBody>
      </p:sp>
      <p:sp>
        <p:nvSpPr>
          <p:cNvPr id="12" name="CuadroTexto 11">
            <a:extLst>
              <a:ext uri="{FF2B5EF4-FFF2-40B4-BE49-F238E27FC236}">
                <a16:creationId xmlns:a16="http://schemas.microsoft.com/office/drawing/2014/main" id="{64CA62A4-6577-3ABA-4CB5-BA52F7E7C608}"/>
              </a:ext>
            </a:extLst>
          </p:cNvPr>
          <p:cNvSpPr txBox="1"/>
          <p:nvPr/>
        </p:nvSpPr>
        <p:spPr>
          <a:xfrm>
            <a:off x="5042388" y="1017811"/>
            <a:ext cx="2204941" cy="1569660"/>
          </a:xfrm>
          <a:prstGeom prst="rect">
            <a:avLst/>
          </a:prstGeom>
          <a:noFill/>
        </p:spPr>
        <p:txBody>
          <a:bodyPr wrap="square">
            <a:spAutoFit/>
          </a:bodyPr>
          <a:lstStyle/>
          <a:p>
            <a:r>
              <a:rPr lang="pt-PT" sz="1600" dirty="0">
                <a:solidFill>
                  <a:schemeClr val="bg1"/>
                </a:solidFill>
              </a:rPr>
              <a:t>no âmbito do quadro decenal de programas sobre produção e consumo sustentáveis (de 83 países e da União Europeia)</a:t>
            </a:r>
          </a:p>
        </p:txBody>
      </p:sp>
      <p:cxnSp>
        <p:nvCxnSpPr>
          <p:cNvPr id="14" name="Conector recto de flecha 13">
            <a:extLst>
              <a:ext uri="{FF2B5EF4-FFF2-40B4-BE49-F238E27FC236}">
                <a16:creationId xmlns:a16="http://schemas.microsoft.com/office/drawing/2014/main" id="{5B38549D-09AC-045C-AEBF-070DCCD45B4D}"/>
              </a:ext>
            </a:extLst>
          </p:cNvPr>
          <p:cNvCxnSpPr/>
          <p:nvPr/>
        </p:nvCxnSpPr>
        <p:spPr>
          <a:xfrm flipV="1">
            <a:off x="3510844" y="2286175"/>
            <a:ext cx="0" cy="835378"/>
          </a:xfrm>
          <a:prstGeom prst="straightConnector1">
            <a:avLst/>
          </a:prstGeom>
          <a:ln w="76200">
            <a:solidFill>
              <a:srgbClr val="FEBE38"/>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a:extLst>
              <a:ext uri="{FF2B5EF4-FFF2-40B4-BE49-F238E27FC236}">
                <a16:creationId xmlns:a16="http://schemas.microsoft.com/office/drawing/2014/main" id="{EB1956E6-B9C4-4CEF-FA92-9CB951D4DDED}"/>
              </a:ext>
            </a:extLst>
          </p:cNvPr>
          <p:cNvCxnSpPr/>
          <p:nvPr/>
        </p:nvCxnSpPr>
        <p:spPr>
          <a:xfrm flipV="1">
            <a:off x="6344355" y="2410353"/>
            <a:ext cx="0" cy="835378"/>
          </a:xfrm>
          <a:prstGeom prst="straightConnector1">
            <a:avLst/>
          </a:prstGeom>
          <a:ln w="76200">
            <a:solidFill>
              <a:srgbClr val="FEBE38"/>
            </a:solidFill>
            <a:tailEnd type="triangle"/>
          </a:ln>
        </p:spPr>
        <p:style>
          <a:lnRef idx="1">
            <a:schemeClr val="accent1"/>
          </a:lnRef>
          <a:fillRef idx="0">
            <a:schemeClr val="accent1"/>
          </a:fillRef>
          <a:effectRef idx="0">
            <a:schemeClr val="accent1"/>
          </a:effectRef>
          <a:fontRef idx="minor">
            <a:schemeClr val="tx1"/>
          </a:fontRef>
        </p:style>
      </p:cxnSp>
      <p:sp>
        <p:nvSpPr>
          <p:cNvPr id="17" name="CuadroTexto 16">
            <a:extLst>
              <a:ext uri="{FF2B5EF4-FFF2-40B4-BE49-F238E27FC236}">
                <a16:creationId xmlns:a16="http://schemas.microsoft.com/office/drawing/2014/main" id="{D1E90E64-ACF5-C352-D51F-2054482EF5B8}"/>
              </a:ext>
            </a:extLst>
          </p:cNvPr>
          <p:cNvSpPr txBox="1"/>
          <p:nvPr/>
        </p:nvSpPr>
        <p:spPr>
          <a:xfrm>
            <a:off x="1464957" y="5209448"/>
            <a:ext cx="6096000" cy="307777"/>
          </a:xfrm>
          <a:prstGeom prst="rect">
            <a:avLst/>
          </a:prstGeom>
          <a:noFill/>
        </p:spPr>
        <p:txBody>
          <a:bodyPr wrap="square">
            <a:spAutoFit/>
          </a:bodyPr>
          <a:lstStyle/>
          <a:p>
            <a:r>
              <a:rPr lang="pt-PT" sz="1400" dirty="0">
                <a:solidFill>
                  <a:schemeClr val="bg1"/>
                </a:solidFill>
              </a:rPr>
              <a:t>https://unstats.un.org/sdgs/report/2021/</a:t>
            </a:r>
          </a:p>
        </p:txBody>
      </p:sp>
      <p:pic>
        <p:nvPicPr>
          <p:cNvPr id="18" name="Gráfico 17" descr="Flecha: curva ligera con relleno sólido">
            <a:extLst>
              <a:ext uri="{FF2B5EF4-FFF2-40B4-BE49-F238E27FC236}">
                <a16:creationId xmlns:a16="http://schemas.microsoft.com/office/drawing/2014/main" id="{B6660B5A-92CC-0F7B-D3D2-ECE03FB500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88563">
            <a:off x="829867" y="5005154"/>
            <a:ext cx="689631" cy="689631"/>
          </a:xfrm>
          <a:prstGeom prst="rect">
            <a:avLst/>
          </a:prstGeom>
          <a:effectLst>
            <a:outerShdw blurRad="50800" dist="38100" dir="5400000" algn="t" rotWithShape="0">
              <a:prstClr val="black">
                <a:alpha val="40000"/>
              </a:prstClr>
            </a:outerShdw>
          </a:effectLst>
        </p:spPr>
      </p:pic>
      <p:pic>
        <p:nvPicPr>
          <p:cNvPr id="19" name="Gráfico 18" descr="Flecha: curva ligera con relleno sólido">
            <a:extLst>
              <a:ext uri="{FF2B5EF4-FFF2-40B4-BE49-F238E27FC236}">
                <a16:creationId xmlns:a16="http://schemas.microsoft.com/office/drawing/2014/main" id="{199964C1-A6F2-69ED-18CA-A29D363280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88563">
            <a:off x="829868" y="5425047"/>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544119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0C9E1CEF-4E6C-E076-02E5-535DBF468F2A}"/>
              </a:ext>
            </a:extLst>
          </p:cNvPr>
          <p:cNvSpPr txBox="1"/>
          <p:nvPr/>
        </p:nvSpPr>
        <p:spPr>
          <a:xfrm>
            <a:off x="1162755" y="530578"/>
            <a:ext cx="3510845" cy="1938992"/>
          </a:xfrm>
          <a:prstGeom prst="rect">
            <a:avLst/>
          </a:prstGeom>
          <a:noFill/>
        </p:spPr>
        <p:txBody>
          <a:bodyPr wrap="square" rtlCol="0">
            <a:spAutoFit/>
          </a:bodyPr>
          <a:lstStyle/>
          <a:p>
            <a:pPr algn="just"/>
            <a:r>
              <a:rPr lang="pt-PT" sz="2000" dirty="0">
                <a:solidFill>
                  <a:srgbClr val="000000"/>
                </a:solidFill>
              </a:rPr>
              <a:t>Cumprir o ODS 12 é menos difícil do que fazê-lo noutros… se se dispuser a consumir menos e melhor. Como se diz em campanha da Globo, </a:t>
            </a:r>
            <a:r>
              <a:rPr lang="pt-PT" sz="2000" b="1" dirty="0">
                <a:solidFill>
                  <a:srgbClr val="000000"/>
                </a:solidFill>
              </a:rPr>
              <a:t>“Menos é mais”!</a:t>
            </a:r>
          </a:p>
        </p:txBody>
      </p:sp>
      <p:sp>
        <p:nvSpPr>
          <p:cNvPr id="12" name="CuadroTexto 11">
            <a:extLst>
              <a:ext uri="{FF2B5EF4-FFF2-40B4-BE49-F238E27FC236}">
                <a16:creationId xmlns:a16="http://schemas.microsoft.com/office/drawing/2014/main" id="{3B1A3720-7A90-A4CA-02C9-316D3F59E2FA}"/>
              </a:ext>
            </a:extLst>
          </p:cNvPr>
          <p:cNvSpPr txBox="1"/>
          <p:nvPr/>
        </p:nvSpPr>
        <p:spPr>
          <a:xfrm>
            <a:off x="8144659" y="5980375"/>
            <a:ext cx="3476978" cy="307777"/>
          </a:xfrm>
          <a:prstGeom prst="rect">
            <a:avLst/>
          </a:prstGeom>
          <a:noFill/>
        </p:spPr>
        <p:txBody>
          <a:bodyPr wrap="square">
            <a:spAutoFit/>
          </a:bodyPr>
          <a:lstStyle/>
          <a:p>
            <a:r>
              <a:rPr lang="pt-PT" sz="1400" dirty="0"/>
              <a:t> </a:t>
            </a:r>
            <a:r>
              <a:rPr lang="pt-PT" sz="1400" dirty="0">
                <a:hlinkClick r:id="rId3"/>
              </a:rPr>
              <a:t>https://www.overshootday.org/</a:t>
            </a:r>
            <a:r>
              <a:rPr lang="pt-PT" sz="1400" dirty="0"/>
              <a:t> </a:t>
            </a:r>
          </a:p>
        </p:txBody>
      </p:sp>
      <p:sp>
        <p:nvSpPr>
          <p:cNvPr id="13" name="CuadroTexto 12">
            <a:extLst>
              <a:ext uri="{FF2B5EF4-FFF2-40B4-BE49-F238E27FC236}">
                <a16:creationId xmlns:a16="http://schemas.microsoft.com/office/drawing/2014/main" id="{C07C8714-9503-2494-4758-2878157D1657}"/>
              </a:ext>
            </a:extLst>
          </p:cNvPr>
          <p:cNvSpPr txBox="1"/>
          <p:nvPr/>
        </p:nvSpPr>
        <p:spPr>
          <a:xfrm>
            <a:off x="6888868" y="437445"/>
            <a:ext cx="4795132" cy="1015663"/>
          </a:xfrm>
          <a:prstGeom prst="rect">
            <a:avLst/>
          </a:prstGeom>
          <a:noFill/>
        </p:spPr>
        <p:txBody>
          <a:bodyPr wrap="square" rtlCol="0">
            <a:spAutoFit/>
          </a:bodyPr>
          <a:lstStyle/>
          <a:p>
            <a:pPr algn="just"/>
            <a:r>
              <a:rPr lang="pt-PT" sz="2000" dirty="0">
                <a:solidFill>
                  <a:srgbClr val="000000"/>
                </a:solidFill>
              </a:rPr>
              <a:t>Em conjunto, podemos fazer adiar o Dia da Sobrecarga da Terra. Explore as soluções propostas pelo Movimento </a:t>
            </a:r>
            <a:r>
              <a:rPr lang="pt-PT" sz="2000" b="1" i="0" dirty="0">
                <a:solidFill>
                  <a:srgbClr val="000000"/>
                </a:solidFill>
                <a:effectLst/>
              </a:rPr>
              <a:t>#MoveTheDate</a:t>
            </a:r>
            <a:endParaRPr lang="pt-PT" sz="2000" b="1" dirty="0">
              <a:solidFill>
                <a:srgbClr val="000000"/>
              </a:solidFill>
            </a:endParaRPr>
          </a:p>
        </p:txBody>
      </p:sp>
      <p:pic>
        <p:nvPicPr>
          <p:cNvPr id="1026" name="Picture 2">
            <a:extLst>
              <a:ext uri="{FF2B5EF4-FFF2-40B4-BE49-F238E27FC236}">
                <a16:creationId xmlns:a16="http://schemas.microsoft.com/office/drawing/2014/main" id="{BE305355-BF2A-FA99-1546-EA54247DCE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4825" y="1613113"/>
            <a:ext cx="3866586" cy="416031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94767BD7-59FD-795F-03B7-43AA51B6FCBB}"/>
              </a:ext>
            </a:extLst>
          </p:cNvPr>
          <p:cNvSpPr txBox="1"/>
          <p:nvPr/>
        </p:nvSpPr>
        <p:spPr>
          <a:xfrm>
            <a:off x="2370666" y="5961472"/>
            <a:ext cx="2912533" cy="307777"/>
          </a:xfrm>
          <a:prstGeom prst="rect">
            <a:avLst/>
          </a:prstGeom>
          <a:noFill/>
        </p:spPr>
        <p:txBody>
          <a:bodyPr wrap="square">
            <a:spAutoFit/>
          </a:bodyPr>
          <a:lstStyle/>
          <a:p>
            <a:r>
              <a:rPr lang="pt-PT" sz="1400" dirty="0">
                <a:hlinkClick r:id="rId5"/>
              </a:rPr>
              <a:t>https://youtu.be/HzcJBL-sas4</a:t>
            </a:r>
            <a:r>
              <a:rPr lang="pt-PT" sz="1400" dirty="0"/>
              <a:t> </a:t>
            </a:r>
          </a:p>
        </p:txBody>
      </p:sp>
      <p:pic>
        <p:nvPicPr>
          <p:cNvPr id="22" name="Gráfico 21" descr="Flecha: curva ligera con relleno sólido">
            <a:extLst>
              <a:ext uri="{FF2B5EF4-FFF2-40B4-BE49-F238E27FC236}">
                <a16:creationId xmlns:a16="http://schemas.microsoft.com/office/drawing/2014/main" id="{8AA58BE4-7250-3A6C-DDA0-FF1E6FD0C11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688563">
            <a:off x="1735571" y="5733364"/>
            <a:ext cx="689631" cy="689631"/>
          </a:xfrm>
          <a:prstGeom prst="rect">
            <a:avLst/>
          </a:prstGeom>
          <a:effectLst>
            <a:outerShdw blurRad="50800" dist="38100" dir="5400000" algn="t" rotWithShape="0">
              <a:prstClr val="black">
                <a:alpha val="40000"/>
              </a:prstClr>
            </a:outerShdw>
          </a:effectLst>
        </p:spPr>
      </p:pic>
      <p:pic>
        <p:nvPicPr>
          <p:cNvPr id="23" name="Gráfico 22" descr="Flecha: curva ligera con relleno sólido">
            <a:extLst>
              <a:ext uri="{FF2B5EF4-FFF2-40B4-BE49-F238E27FC236}">
                <a16:creationId xmlns:a16="http://schemas.microsoft.com/office/drawing/2014/main" id="{D0088221-B70B-A6AD-937F-0FB9B9DBFE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688563">
            <a:off x="7523542" y="5732029"/>
            <a:ext cx="689631" cy="689631"/>
          </a:xfrm>
          <a:prstGeom prst="rect">
            <a:avLst/>
          </a:prstGeom>
          <a:effectLst>
            <a:outerShdw blurRad="50800" dist="38100" dir="5400000" algn="t" rotWithShape="0">
              <a:prstClr val="black">
                <a:alpha val="40000"/>
              </a:prstClr>
            </a:outerShdw>
          </a:effectLst>
        </p:spPr>
      </p:pic>
      <p:pic>
        <p:nvPicPr>
          <p:cNvPr id="2" name="Elementos multimedia en línea 1" title="Menos é Mais: menos lixo, mais futuro">
            <a:hlinkClick r:id="" action="ppaction://media"/>
            <a:extLst>
              <a:ext uri="{FF2B5EF4-FFF2-40B4-BE49-F238E27FC236}">
                <a16:creationId xmlns:a16="http://schemas.microsoft.com/office/drawing/2014/main" id="{327395F3-1005-91F4-AADD-6B658AF5520F}"/>
              </a:ext>
            </a:extLst>
          </p:cNvPr>
          <p:cNvPicPr>
            <a:picLocks noRot="1" noChangeAspect="1"/>
          </p:cNvPicPr>
          <p:nvPr>
            <a:videoFile r:link="rId1"/>
          </p:nvPr>
        </p:nvPicPr>
        <p:blipFill>
          <a:blip r:embed="rId8"/>
          <a:stretch>
            <a:fillRect/>
          </a:stretch>
        </p:blipFill>
        <p:spPr>
          <a:xfrm>
            <a:off x="1804416" y="2719573"/>
            <a:ext cx="5405046" cy="305385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40410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0C9E1CEF-4E6C-E076-02E5-535DBF468F2A}"/>
              </a:ext>
            </a:extLst>
          </p:cNvPr>
          <p:cNvSpPr txBox="1"/>
          <p:nvPr/>
        </p:nvSpPr>
        <p:spPr>
          <a:xfrm>
            <a:off x="1162755" y="530578"/>
            <a:ext cx="10690578" cy="707886"/>
          </a:xfrm>
          <a:prstGeom prst="rect">
            <a:avLst/>
          </a:prstGeom>
          <a:noFill/>
        </p:spPr>
        <p:txBody>
          <a:bodyPr wrap="square" rtlCol="0">
            <a:spAutoFit/>
          </a:bodyPr>
          <a:lstStyle/>
          <a:p>
            <a:pPr algn="just"/>
            <a:r>
              <a:rPr lang="pt-PT" sz="2000" dirty="0">
                <a:solidFill>
                  <a:srgbClr val="000000"/>
                </a:solidFill>
              </a:rPr>
              <a:t>A Deco, no seu portal Proteste Sustentabilidade, disponibiliza informação e propõe-lhe múltiplas ações para se tornar um/a consumidor/a mais sustentável.</a:t>
            </a:r>
            <a:endParaRPr lang="pt-PT" sz="2000" b="1" dirty="0">
              <a:solidFill>
                <a:srgbClr val="000000"/>
              </a:solidFill>
            </a:endParaRPr>
          </a:p>
        </p:txBody>
      </p:sp>
      <p:pic>
        <p:nvPicPr>
          <p:cNvPr id="3" name="Imagen 2">
            <a:extLst>
              <a:ext uri="{FF2B5EF4-FFF2-40B4-BE49-F238E27FC236}">
                <a16:creationId xmlns:a16="http://schemas.microsoft.com/office/drawing/2014/main" id="{F09894AD-BCE8-CEC4-6C5D-0C342F1697F0}"/>
              </a:ext>
            </a:extLst>
          </p:cNvPr>
          <p:cNvPicPr>
            <a:picLocks noChangeAspect="1"/>
          </p:cNvPicPr>
          <p:nvPr/>
        </p:nvPicPr>
        <p:blipFill>
          <a:blip r:embed="rId2"/>
          <a:stretch>
            <a:fillRect/>
          </a:stretch>
        </p:blipFill>
        <p:spPr>
          <a:xfrm>
            <a:off x="1817512" y="1332373"/>
            <a:ext cx="9663290" cy="4507112"/>
          </a:xfrm>
          <a:prstGeom prst="rect">
            <a:avLst/>
          </a:prstGeom>
          <a:effectLst>
            <a:outerShdw blurRad="50800" dist="38100" dir="5400000" algn="t" rotWithShape="0">
              <a:prstClr val="black">
                <a:alpha val="40000"/>
              </a:prstClr>
            </a:outerShdw>
          </a:effectLst>
        </p:spPr>
      </p:pic>
      <p:sp>
        <p:nvSpPr>
          <p:cNvPr id="5" name="CuadroTexto 4">
            <a:extLst>
              <a:ext uri="{FF2B5EF4-FFF2-40B4-BE49-F238E27FC236}">
                <a16:creationId xmlns:a16="http://schemas.microsoft.com/office/drawing/2014/main" id="{97660DF9-897A-9C24-312F-6FD62418B732}"/>
              </a:ext>
            </a:extLst>
          </p:cNvPr>
          <p:cNvSpPr txBox="1"/>
          <p:nvPr/>
        </p:nvSpPr>
        <p:spPr>
          <a:xfrm>
            <a:off x="2494973" y="6012758"/>
            <a:ext cx="3781649" cy="307777"/>
          </a:xfrm>
          <a:prstGeom prst="rect">
            <a:avLst/>
          </a:prstGeom>
          <a:noFill/>
        </p:spPr>
        <p:txBody>
          <a:bodyPr wrap="square">
            <a:spAutoFit/>
          </a:bodyPr>
          <a:lstStyle/>
          <a:p>
            <a:r>
              <a:rPr lang="pt-PT" sz="1400" dirty="0">
                <a:hlinkClick r:id="rId3"/>
              </a:rPr>
              <a:t>https://www.deco.proteste.pt/sustentabilidade</a:t>
            </a:r>
            <a:r>
              <a:rPr lang="pt-PT" sz="1400" dirty="0"/>
              <a:t> </a:t>
            </a:r>
          </a:p>
        </p:txBody>
      </p:sp>
      <p:pic>
        <p:nvPicPr>
          <p:cNvPr id="6" name="Gráfico 5" descr="Flecha: curva ligera con relleno sólido">
            <a:extLst>
              <a:ext uri="{FF2B5EF4-FFF2-40B4-BE49-F238E27FC236}">
                <a16:creationId xmlns:a16="http://schemas.microsoft.com/office/drawing/2014/main" id="{2FDEC831-5F63-C47E-5596-DB8B85E70DA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88563">
            <a:off x="1743631" y="5742466"/>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1425133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9D005C2-9647-E4C5-26C6-BCED817B94C7}"/>
              </a:ext>
            </a:extLst>
          </p:cNvPr>
          <p:cNvSpPr txBox="1"/>
          <p:nvPr/>
        </p:nvSpPr>
        <p:spPr>
          <a:xfrm>
            <a:off x="1015875" y="449955"/>
            <a:ext cx="7450792" cy="461665"/>
          </a:xfrm>
          <a:prstGeom prst="rect">
            <a:avLst/>
          </a:prstGeom>
          <a:noFill/>
        </p:spPr>
        <p:txBody>
          <a:bodyPr wrap="square" rtlCol="0">
            <a:spAutoFit/>
          </a:bodyPr>
          <a:lstStyle/>
          <a:p>
            <a:pPr algn="just"/>
            <a:r>
              <a:rPr lang="pt-PT" sz="2400" dirty="0">
                <a:solidFill>
                  <a:srgbClr val="000000"/>
                </a:solidFill>
              </a:rPr>
              <a:t>Confira o comportamento do seu município no ODS 12.</a:t>
            </a:r>
            <a:endParaRPr lang="pt-PT" sz="2400" b="1" dirty="0">
              <a:solidFill>
                <a:srgbClr val="000000"/>
              </a:solidFill>
            </a:endParaRPr>
          </a:p>
        </p:txBody>
      </p:sp>
      <p:sp>
        <p:nvSpPr>
          <p:cNvPr id="5" name="CuadroTexto 4">
            <a:extLst>
              <a:ext uri="{FF2B5EF4-FFF2-40B4-BE49-F238E27FC236}">
                <a16:creationId xmlns:a16="http://schemas.microsoft.com/office/drawing/2014/main" id="{DFD99606-62B9-8C18-7DF1-5A67ADCE4D46}"/>
              </a:ext>
            </a:extLst>
          </p:cNvPr>
          <p:cNvSpPr txBox="1"/>
          <p:nvPr/>
        </p:nvSpPr>
        <p:spPr>
          <a:xfrm>
            <a:off x="2461231" y="5724813"/>
            <a:ext cx="5881511" cy="369332"/>
          </a:xfrm>
          <a:prstGeom prst="rect">
            <a:avLst/>
          </a:prstGeom>
          <a:noFill/>
        </p:spPr>
        <p:txBody>
          <a:bodyPr wrap="square">
            <a:spAutoFit/>
          </a:bodyPr>
          <a:lstStyle/>
          <a:p>
            <a:r>
              <a:rPr lang="pt-PT" dirty="0">
                <a:hlinkClick r:id="rId2"/>
              </a:rPr>
              <a:t>https://odslocal.pt/escolher-municipio</a:t>
            </a:r>
            <a:r>
              <a:rPr lang="pt-PT" dirty="0"/>
              <a:t> </a:t>
            </a:r>
          </a:p>
        </p:txBody>
      </p:sp>
      <p:pic>
        <p:nvPicPr>
          <p:cNvPr id="8" name="Imagen 7">
            <a:extLst>
              <a:ext uri="{FF2B5EF4-FFF2-40B4-BE49-F238E27FC236}">
                <a16:creationId xmlns:a16="http://schemas.microsoft.com/office/drawing/2014/main" id="{94D475CA-5C66-A184-B779-9D9C28F92A70}"/>
              </a:ext>
            </a:extLst>
          </p:cNvPr>
          <p:cNvPicPr>
            <a:picLocks noChangeAspect="1"/>
          </p:cNvPicPr>
          <p:nvPr/>
        </p:nvPicPr>
        <p:blipFill rotWithShape="1">
          <a:blip r:embed="rId3"/>
          <a:srcRect l="3065"/>
          <a:stretch/>
        </p:blipFill>
        <p:spPr>
          <a:xfrm>
            <a:off x="1794933" y="1553174"/>
            <a:ext cx="9684215" cy="3989669"/>
          </a:xfrm>
          <a:prstGeom prst="rect">
            <a:avLst/>
          </a:prstGeom>
          <a:effectLst>
            <a:outerShdw blurRad="50800" dist="38100" dir="5400000" algn="t" rotWithShape="0">
              <a:prstClr val="black">
                <a:alpha val="40000"/>
              </a:prstClr>
            </a:outerShdw>
          </a:effectLst>
        </p:spPr>
      </p:pic>
      <p:pic>
        <p:nvPicPr>
          <p:cNvPr id="17" name="Gráfico 16" descr="Flecha: curva ligera con relleno sólido">
            <a:extLst>
              <a:ext uri="{FF2B5EF4-FFF2-40B4-BE49-F238E27FC236}">
                <a16:creationId xmlns:a16="http://schemas.microsoft.com/office/drawing/2014/main" id="{248DA499-FFCB-6987-34BC-E7023692D2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88563">
            <a:off x="1709889" y="5581722"/>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6016111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εικόνας 5" descr="Εικόνα που περιέχει κείμενο, χρωματισμένος&#10;&#10;Περιγραφή που δημιουργήθηκε αυτόματα">
            <a:extLst>
              <a:ext uri="{FF2B5EF4-FFF2-40B4-BE49-F238E27FC236}">
                <a16:creationId xmlns:a16="http://schemas.microsoft.com/office/drawing/2014/main" id="{5307A7AD-3BA4-9F83-7DA1-9E92624A79FC}"/>
              </a:ext>
            </a:extLst>
          </p:cNvPr>
          <p:cNvPicPr>
            <a:picLocks noGrp="1" noChangeAspect="1"/>
          </p:cNvPicPr>
          <p:nvPr>
            <p:ph type="pic" sz="quarter" idx="10"/>
          </p:nvPr>
        </p:nvPicPr>
        <p:blipFill>
          <a:blip r:embed="rId3"/>
          <a:srcRect t="16938" b="16938"/>
          <a:stretch>
            <a:fillRect/>
          </a:stretch>
        </p:blipFill>
        <p:spPr/>
      </p:pic>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04</a:t>
            </a:r>
          </a:p>
        </p:txBody>
      </p:sp>
      <p:grpSp>
        <p:nvGrpSpPr>
          <p:cNvPr id="9" name="Graphic 2">
            <a:extLst>
              <a:ext uri="{FF2B5EF4-FFF2-40B4-BE49-F238E27FC236}">
                <a16:creationId xmlns:a16="http://schemas.microsoft.com/office/drawing/2014/main" id="{6285D392-116B-5249-8268-8EA084DD11E1}"/>
              </a:ext>
            </a:extLst>
          </p:cNvPr>
          <p:cNvGrpSpPr/>
          <p:nvPr/>
        </p:nvGrpSpPr>
        <p:grpSpPr>
          <a:xfrm rot="16200000">
            <a:off x="-1080012" y="1373752"/>
            <a:ext cx="3833889" cy="1673865"/>
            <a:chOff x="3357879" y="5072538"/>
            <a:chExt cx="593407" cy="259080"/>
          </a:xfrm>
          <a:solidFill>
            <a:srgbClr val="EB7339"/>
          </a:solidFill>
        </p:grpSpPr>
        <p:sp>
          <p:nvSpPr>
            <p:cNvPr id="10" name="Freeform 9">
              <a:extLst>
                <a:ext uri="{FF2B5EF4-FFF2-40B4-BE49-F238E27FC236}">
                  <a16:creationId xmlns:a16="http://schemas.microsoft.com/office/drawing/2014/main" id="{470E5AA0-13F3-7046-97B9-B4D70885B4AD}"/>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59BABA38-F111-FD47-B780-A81442F31F5A}"/>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F0607F26-EF08-D444-B0FE-E46E0BA21E65}"/>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 name="Google Shape;244;p21">
            <a:extLst>
              <a:ext uri="{FF2B5EF4-FFF2-40B4-BE49-F238E27FC236}">
                <a16:creationId xmlns:a16="http://schemas.microsoft.com/office/drawing/2014/main" id="{B1065801-DB4B-4598-7246-DF76F664B945}"/>
              </a:ext>
            </a:extLst>
          </p:cNvPr>
          <p:cNvSpPr/>
          <p:nvPr/>
        </p:nvSpPr>
        <p:spPr>
          <a:xfrm>
            <a:off x="5722297" y="3429000"/>
            <a:ext cx="5496309" cy="12003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3" name="Google Shape;245;p21">
            <a:extLst>
              <a:ext uri="{FF2B5EF4-FFF2-40B4-BE49-F238E27FC236}">
                <a16:creationId xmlns:a16="http://schemas.microsoft.com/office/drawing/2014/main" id="{A8BD6179-0AF4-7DE4-778D-B14CFA35B2E7}"/>
              </a:ext>
            </a:extLst>
          </p:cNvPr>
          <p:cNvSpPr txBox="1"/>
          <p:nvPr/>
        </p:nvSpPr>
        <p:spPr>
          <a:xfrm>
            <a:off x="5906320" y="3481298"/>
            <a:ext cx="54009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EB7339"/>
                </a:solidFill>
                <a:latin typeface="Calibri"/>
                <a:ea typeface="Calibri"/>
                <a:cs typeface="Calibri"/>
                <a:sym typeface="Calibri"/>
              </a:rPr>
              <a:t>AS boas </a:t>
            </a:r>
            <a:r>
              <a:rPr lang="en-US" sz="3600" b="1" i="0" u="none" strike="noStrike" cap="none" dirty="0" err="1">
                <a:solidFill>
                  <a:srgbClr val="EB7339"/>
                </a:solidFill>
                <a:latin typeface="Calibri"/>
                <a:ea typeface="Calibri"/>
                <a:cs typeface="Calibri"/>
                <a:sym typeface="Calibri"/>
              </a:rPr>
              <a:t>práticas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5596366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κειμένου 1">
            <a:extLst>
              <a:ext uri="{FF2B5EF4-FFF2-40B4-BE49-F238E27FC236}">
                <a16:creationId xmlns:a16="http://schemas.microsoft.com/office/drawing/2014/main" id="{E00F198B-1F0B-2601-52E2-0F8980EDFC27}"/>
              </a:ext>
            </a:extLst>
          </p:cNvPr>
          <p:cNvSpPr>
            <a:spLocks noGrp="1"/>
          </p:cNvSpPr>
          <p:nvPr>
            <p:ph type="body" sz="quarter" idx="18"/>
          </p:nvPr>
        </p:nvSpPr>
        <p:spPr>
          <a:xfrm>
            <a:off x="349956" y="2092602"/>
            <a:ext cx="11142133" cy="2224726"/>
          </a:xfrm>
        </p:spPr>
        <p:txBody>
          <a:bodyPr/>
          <a:lstStyle/>
          <a:p>
            <a:pPr marL="0" indent="0" algn="just">
              <a:lnSpc>
                <a:spcPct val="100000"/>
              </a:lnSpc>
              <a:spcBef>
                <a:spcPts val="600"/>
              </a:spcBef>
            </a:pPr>
            <a:r>
              <a:rPr lang="pt-PT" sz="2000" dirty="0"/>
              <a:t>A pequena ilha de </a:t>
            </a:r>
            <a:r>
              <a:rPr lang="pt-PT" sz="2000" dirty="0" err="1"/>
              <a:t>Lipsi</a:t>
            </a:r>
            <a:r>
              <a:rPr lang="pt-PT" sz="2000" dirty="0"/>
              <a:t>, no sudeste da Grécia, "proibiu" as espreguiçadeiras à beira-mar, em busca de uma abordagem alternativa para o desenvolvimento do turismo sustentável (colocadas junto a cafetarias e bares, as espreguiçadeiras atraem muitas vezes ondas turísticas maciças, o que resulta em música alta, aumento dos resíduos sólidos e deterioração do ambiente terrestre e marítimo).</a:t>
            </a:r>
          </a:p>
          <a:p>
            <a:pPr marL="0" indent="0" algn="just">
              <a:lnSpc>
                <a:spcPct val="100000"/>
              </a:lnSpc>
              <a:spcBef>
                <a:spcPts val="600"/>
              </a:spcBef>
            </a:pPr>
            <a:r>
              <a:rPr lang="pt-PT" sz="2000" dirty="0"/>
              <a:t>O conselho da ilha também promoveu um mapa digital com percursos pedestres em toda a ilha e fez recomendações para evitar viajar de carro, usar objetos de plástico e dispositivos digitais na areia e preferir ler um livro!</a:t>
            </a:r>
            <a:endParaRPr lang="el-GR" sz="2000" dirty="0"/>
          </a:p>
        </p:txBody>
      </p:sp>
      <p:sp>
        <p:nvSpPr>
          <p:cNvPr id="3" name="Θέση κειμένου 2">
            <a:extLst>
              <a:ext uri="{FF2B5EF4-FFF2-40B4-BE49-F238E27FC236}">
                <a16:creationId xmlns:a16="http://schemas.microsoft.com/office/drawing/2014/main" id="{C0E2F25B-704C-A61D-123B-E1006E251365}"/>
              </a:ext>
            </a:extLst>
          </p:cNvPr>
          <p:cNvSpPr>
            <a:spLocks noGrp="1"/>
          </p:cNvSpPr>
          <p:nvPr>
            <p:ph type="body" sz="quarter" idx="16"/>
          </p:nvPr>
        </p:nvSpPr>
        <p:spPr>
          <a:xfrm>
            <a:off x="772881" y="462853"/>
            <a:ext cx="6610052" cy="803654"/>
          </a:xfrm>
        </p:spPr>
        <p:txBody>
          <a:bodyPr/>
          <a:lstStyle/>
          <a:p>
            <a:r>
              <a:rPr lang="pt-PT" dirty="0"/>
              <a:t>A ilha de </a:t>
            </a:r>
            <a:r>
              <a:rPr lang="pt-PT" dirty="0" err="1"/>
              <a:t>Lipsi</a:t>
            </a:r>
            <a:r>
              <a:rPr lang="pt-PT" dirty="0"/>
              <a:t> (Mar Egeu) promove o turismo sustentável</a:t>
            </a:r>
            <a:endParaRPr lang="el-GR" dirty="0"/>
          </a:p>
        </p:txBody>
      </p:sp>
      <p:pic>
        <p:nvPicPr>
          <p:cNvPr id="5" name="Εικόνα 4" descr="Εικόνα που περιέχει ουρανός, φύση, νερό, ύφαλος&#10;&#10;Περιγραφή που δημιουργήθηκε αυτόματα">
            <a:extLst>
              <a:ext uri="{FF2B5EF4-FFF2-40B4-BE49-F238E27FC236}">
                <a16:creationId xmlns:a16="http://schemas.microsoft.com/office/drawing/2014/main" id="{1AF7D0B8-0287-E015-E7D3-B8080748CC58}"/>
              </a:ext>
            </a:extLst>
          </p:cNvPr>
          <p:cNvPicPr>
            <a:picLocks noChangeAspect="1"/>
          </p:cNvPicPr>
          <p:nvPr/>
        </p:nvPicPr>
        <p:blipFill rotWithShape="1">
          <a:blip r:embed="rId2"/>
          <a:srcRect t="41389" b="32402"/>
          <a:stretch/>
        </p:blipFill>
        <p:spPr>
          <a:xfrm>
            <a:off x="349956" y="4487159"/>
            <a:ext cx="11142133" cy="2151312"/>
          </a:xfrm>
          <a:prstGeom prst="rect">
            <a:avLst/>
          </a:prstGeom>
        </p:spPr>
      </p:pic>
    </p:spTree>
    <p:extLst>
      <p:ext uri="{BB962C8B-B14F-4D97-AF65-F5344CB8AC3E}">
        <p14:creationId xmlns:p14="http://schemas.microsoft.com/office/powerpoint/2010/main" val="7434327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κειμένου 1">
            <a:extLst>
              <a:ext uri="{FF2B5EF4-FFF2-40B4-BE49-F238E27FC236}">
                <a16:creationId xmlns:a16="http://schemas.microsoft.com/office/drawing/2014/main" id="{E00F198B-1F0B-2601-52E2-0F8980EDFC27}"/>
              </a:ext>
            </a:extLst>
          </p:cNvPr>
          <p:cNvSpPr>
            <a:spLocks noGrp="1"/>
          </p:cNvSpPr>
          <p:nvPr>
            <p:ph type="body" sz="quarter" idx="18"/>
          </p:nvPr>
        </p:nvSpPr>
        <p:spPr>
          <a:xfrm>
            <a:off x="348675" y="2155788"/>
            <a:ext cx="3162170" cy="3660550"/>
          </a:xfrm>
        </p:spPr>
        <p:txBody>
          <a:bodyPr/>
          <a:lstStyle/>
          <a:p>
            <a:pPr marL="0" indent="0" algn="just">
              <a:lnSpc>
                <a:spcPct val="100000"/>
              </a:lnSpc>
              <a:spcBef>
                <a:spcPts val="600"/>
              </a:spcBef>
            </a:pPr>
            <a:r>
              <a:rPr lang="pt-PT" sz="2000" dirty="0"/>
              <a:t>A partir de Madrid, em 2020, os membros da "Cidade Jardim" ("</a:t>
            </a:r>
            <a:r>
              <a:rPr lang="pt-PT" sz="2000" dirty="0" err="1"/>
              <a:t>Ciudad</a:t>
            </a:r>
            <a:r>
              <a:rPr lang="pt-PT" sz="2000" dirty="0"/>
              <a:t> </a:t>
            </a:r>
            <a:r>
              <a:rPr lang="pt-PT" sz="2000" dirty="0" err="1"/>
              <a:t>Huerto</a:t>
            </a:r>
            <a:r>
              <a:rPr lang="pt-PT" sz="2000" dirty="0"/>
              <a:t>"), uma união de especialistas em horticultura e educação, percorreram várias cidades de Espanha que implementam a compostagem individual e comunitária de resíduos orgânicos, verificando o resultado de cada prática. </a:t>
            </a:r>
            <a:endParaRPr lang="en-US" sz="2000" dirty="0"/>
          </a:p>
        </p:txBody>
      </p:sp>
      <p:sp>
        <p:nvSpPr>
          <p:cNvPr id="3" name="Θέση κειμένου 2">
            <a:extLst>
              <a:ext uri="{FF2B5EF4-FFF2-40B4-BE49-F238E27FC236}">
                <a16:creationId xmlns:a16="http://schemas.microsoft.com/office/drawing/2014/main" id="{C0E2F25B-704C-A61D-123B-E1006E251365}"/>
              </a:ext>
            </a:extLst>
          </p:cNvPr>
          <p:cNvSpPr>
            <a:spLocks noGrp="1"/>
          </p:cNvSpPr>
          <p:nvPr>
            <p:ph type="body" sz="quarter" idx="16"/>
          </p:nvPr>
        </p:nvSpPr>
        <p:spPr>
          <a:xfrm>
            <a:off x="856390" y="544672"/>
            <a:ext cx="10479218" cy="803654"/>
          </a:xfrm>
        </p:spPr>
        <p:txBody>
          <a:bodyPr/>
          <a:lstStyle/>
          <a:p>
            <a:r>
              <a:rPr lang="en-US" dirty="0" err="1"/>
              <a:t>Compostor</a:t>
            </a:r>
            <a:r>
              <a:rPr lang="en-US" dirty="0"/>
              <a:t> </a:t>
            </a:r>
            <a:r>
              <a:rPr lang="en-US" dirty="0" err="1"/>
              <a:t>comunitário</a:t>
            </a:r>
            <a:r>
              <a:rPr lang="en-US" dirty="0"/>
              <a:t>, </a:t>
            </a:r>
            <a:r>
              <a:rPr lang="en-US" dirty="0" err="1"/>
              <a:t>Espanha</a:t>
            </a:r>
            <a:endParaRPr lang="en-US" dirty="0"/>
          </a:p>
          <a:p>
            <a:r>
              <a:rPr lang="en-US" sz="2200" b="0" dirty="0">
                <a:hlinkClick r:id="rId2"/>
              </a:rPr>
              <a:t>https://ciudad-huerto.org/etiqueta/compostaje-comunitario/</a:t>
            </a:r>
            <a:r>
              <a:rPr lang="en-US" sz="2200" b="0" dirty="0"/>
              <a:t> </a:t>
            </a:r>
            <a:endParaRPr lang="el-GR" sz="2200" b="0" dirty="0"/>
          </a:p>
        </p:txBody>
      </p:sp>
      <p:sp>
        <p:nvSpPr>
          <p:cNvPr id="6" name="Θέση κειμένου 1">
            <a:extLst>
              <a:ext uri="{FF2B5EF4-FFF2-40B4-BE49-F238E27FC236}">
                <a16:creationId xmlns:a16="http://schemas.microsoft.com/office/drawing/2014/main" id="{CB271F34-B0CB-1002-8108-726DED0071D0}"/>
              </a:ext>
            </a:extLst>
          </p:cNvPr>
          <p:cNvSpPr txBox="1">
            <a:spLocks/>
          </p:cNvSpPr>
          <p:nvPr/>
        </p:nvSpPr>
        <p:spPr>
          <a:xfrm>
            <a:off x="8411852" y="2155788"/>
            <a:ext cx="3162170" cy="28180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600"/>
              </a:spcBef>
            </a:pPr>
            <a:r>
              <a:rPr lang="pt-PT" sz="2000" dirty="0"/>
              <a:t>A viagem foi filmada e as valiosas conclusões sobre a transformação de resíduos em material útil foram partilhadas na sua plataforma Internet e em seminários educativos e eventos de sensibilização.</a:t>
            </a:r>
            <a:endParaRPr lang="el-GR" sz="2000" dirty="0"/>
          </a:p>
        </p:txBody>
      </p:sp>
      <p:pic>
        <p:nvPicPr>
          <p:cNvPr id="8" name="Εικόνα 7" descr="Εικόνα που περιέχει χλόη, υπαίθριος, κτίριο, πολυκατοικία&#10;&#10;Περιγραφή που δημιουργήθηκε αυτόματα">
            <a:extLst>
              <a:ext uri="{FF2B5EF4-FFF2-40B4-BE49-F238E27FC236}">
                <a16:creationId xmlns:a16="http://schemas.microsoft.com/office/drawing/2014/main" id="{BB67A7A0-1B79-DF89-D8ED-B3E3BD88EDC0}"/>
              </a:ext>
            </a:extLst>
          </p:cNvPr>
          <p:cNvPicPr>
            <a:picLocks noChangeAspect="1"/>
          </p:cNvPicPr>
          <p:nvPr/>
        </p:nvPicPr>
        <p:blipFill rotWithShape="1">
          <a:blip r:embed="rId3"/>
          <a:srcRect l="15253" r="31521"/>
          <a:stretch/>
        </p:blipFill>
        <p:spPr>
          <a:xfrm>
            <a:off x="4019930" y="2231201"/>
            <a:ext cx="4152139" cy="4400555"/>
          </a:xfrm>
          <a:prstGeom prst="rect">
            <a:avLst/>
          </a:prstGeom>
        </p:spPr>
      </p:pic>
    </p:spTree>
    <p:extLst>
      <p:ext uri="{BB962C8B-B14F-4D97-AF65-F5344CB8AC3E}">
        <p14:creationId xmlns:p14="http://schemas.microsoft.com/office/powerpoint/2010/main" val="20891787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a:extLst>
              <a:ext uri="{FF2B5EF4-FFF2-40B4-BE49-F238E27FC236}">
                <a16:creationId xmlns:a16="http://schemas.microsoft.com/office/drawing/2014/main" id="{E475C796-D637-C247-15A9-CBE5AE1D0493}"/>
              </a:ext>
            </a:extLst>
          </p:cNvPr>
          <p:cNvPicPr>
            <a:picLocks noChangeAspect="1"/>
          </p:cNvPicPr>
          <p:nvPr/>
        </p:nvPicPr>
        <p:blipFill>
          <a:blip r:embed="rId2"/>
          <a:stretch>
            <a:fillRect/>
          </a:stretch>
        </p:blipFill>
        <p:spPr>
          <a:xfrm>
            <a:off x="342312" y="2243579"/>
            <a:ext cx="4910068" cy="4428153"/>
          </a:xfrm>
          <a:prstGeom prst="rect">
            <a:avLst/>
          </a:prstGeom>
        </p:spPr>
      </p:pic>
      <p:sp>
        <p:nvSpPr>
          <p:cNvPr id="2" name="Θέση κειμένου 1">
            <a:extLst>
              <a:ext uri="{FF2B5EF4-FFF2-40B4-BE49-F238E27FC236}">
                <a16:creationId xmlns:a16="http://schemas.microsoft.com/office/drawing/2014/main" id="{E00F198B-1F0B-2601-52E2-0F8980EDFC27}"/>
              </a:ext>
            </a:extLst>
          </p:cNvPr>
          <p:cNvSpPr>
            <a:spLocks noGrp="1"/>
          </p:cNvSpPr>
          <p:nvPr>
            <p:ph type="body" sz="quarter" idx="18"/>
          </p:nvPr>
        </p:nvSpPr>
        <p:spPr>
          <a:xfrm>
            <a:off x="5463822" y="2243580"/>
            <a:ext cx="6049100" cy="3994838"/>
          </a:xfrm>
        </p:spPr>
        <p:txBody>
          <a:bodyPr/>
          <a:lstStyle/>
          <a:p>
            <a:pPr marL="0" indent="0" algn="just">
              <a:lnSpc>
                <a:spcPct val="100000"/>
              </a:lnSpc>
              <a:spcBef>
                <a:spcPts val="600"/>
              </a:spcBef>
            </a:pPr>
            <a:r>
              <a:rPr lang="pt-PT" sz="2000" dirty="0"/>
              <a:t>Na escola primária da aldeia de Santo António, na Macedónia Central, na Grécia, todos os alunos começaram a recolher pilhas da sua própria aldeia e das aldeias vizinhas, com o objetivo de as entregar a centros de reciclagem de pilhas para posterior gestão.</a:t>
            </a:r>
          </a:p>
          <a:p>
            <a:pPr marL="0" indent="0" algn="just">
              <a:lnSpc>
                <a:spcPct val="100000"/>
              </a:lnSpc>
              <a:spcBef>
                <a:spcPts val="600"/>
              </a:spcBef>
            </a:pPr>
            <a:r>
              <a:rPr lang="pt-PT" sz="2000" dirty="0"/>
              <a:t>As crianças estão entusiasmadas por participarem no Concurso Escolar Nacional de Reciclagem de Pilhas, um evento que visa não só o aumento da reciclagem de resíduos perigosos e a diminuição dos resíduos urbanos, mas também a educação das crianças para a importância vital da reciclagem dos nossos resíduos.</a:t>
            </a:r>
            <a:endParaRPr lang="el-GR" dirty="0"/>
          </a:p>
        </p:txBody>
      </p:sp>
      <p:sp>
        <p:nvSpPr>
          <p:cNvPr id="3" name="Θέση κειμένου 2">
            <a:extLst>
              <a:ext uri="{FF2B5EF4-FFF2-40B4-BE49-F238E27FC236}">
                <a16:creationId xmlns:a16="http://schemas.microsoft.com/office/drawing/2014/main" id="{C0E2F25B-704C-A61D-123B-E1006E251365}"/>
              </a:ext>
            </a:extLst>
          </p:cNvPr>
          <p:cNvSpPr>
            <a:spLocks noGrp="1"/>
          </p:cNvSpPr>
          <p:nvPr>
            <p:ph type="body" sz="quarter" idx="16"/>
          </p:nvPr>
        </p:nvSpPr>
        <p:spPr>
          <a:xfrm>
            <a:off x="814331" y="522094"/>
            <a:ext cx="6049100" cy="803654"/>
          </a:xfrm>
        </p:spPr>
        <p:txBody>
          <a:bodyPr/>
          <a:lstStyle/>
          <a:p>
            <a:r>
              <a:rPr lang="pt-PT" dirty="0"/>
              <a:t>Os alunos do ensino básico reciclam pilhas</a:t>
            </a:r>
            <a:endParaRPr lang="el-GR" dirty="0"/>
          </a:p>
        </p:txBody>
      </p:sp>
    </p:spTree>
    <p:extLst>
      <p:ext uri="{BB962C8B-B14F-4D97-AF65-F5344CB8AC3E}">
        <p14:creationId xmlns:p14="http://schemas.microsoft.com/office/powerpoint/2010/main" val="4840068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κειμένου 1">
            <a:extLst>
              <a:ext uri="{FF2B5EF4-FFF2-40B4-BE49-F238E27FC236}">
                <a16:creationId xmlns:a16="http://schemas.microsoft.com/office/drawing/2014/main" id="{E00F198B-1F0B-2601-52E2-0F8980EDFC27}"/>
              </a:ext>
            </a:extLst>
          </p:cNvPr>
          <p:cNvSpPr>
            <a:spLocks noGrp="1"/>
          </p:cNvSpPr>
          <p:nvPr>
            <p:ph type="body" sz="quarter" idx="18"/>
          </p:nvPr>
        </p:nvSpPr>
        <p:spPr>
          <a:xfrm>
            <a:off x="348793" y="2149312"/>
            <a:ext cx="7226052" cy="4409532"/>
          </a:xfrm>
        </p:spPr>
        <p:txBody>
          <a:bodyPr/>
          <a:lstStyle/>
          <a:p>
            <a:pPr marL="0" indent="0" algn="just">
              <a:lnSpc>
                <a:spcPct val="100000"/>
              </a:lnSpc>
              <a:spcBef>
                <a:spcPts val="600"/>
              </a:spcBef>
            </a:pPr>
            <a:r>
              <a:rPr lang="pt-PT" sz="2000" dirty="0"/>
              <a:t>A França tornou-se o primeiro país do mundo (2019) a obrigar os supermercados a doarem alimentos não vendidos a instituições de caridade e bancos alimentares. Os supermercados franceses com uma área de implantação igual ou superior a 4.305 metros quadrados foram obrigados a assinar contratos de doação com instituições de solidariedade social.</a:t>
            </a:r>
          </a:p>
          <a:p>
            <a:pPr marL="0" indent="0" algn="just">
              <a:lnSpc>
                <a:spcPct val="100000"/>
              </a:lnSpc>
              <a:spcBef>
                <a:spcPts val="600"/>
              </a:spcBef>
            </a:pPr>
            <a:r>
              <a:rPr lang="pt-PT" sz="2000" dirty="0"/>
              <a:t>As instituições de caridade em França puderam distribuir milhões de refeições gratuitas adicionais todos os anos devido à lei do desperdício alimentar, uma vez que a maioria dos alimentos não vendidos foi doada a bancos alimentares e organizações semelhantes. Os supermercados também foram proibidos de estragar deliberadamente os alimentos com lixívia antes de os deitarem fora, para dissuadir os mergulhadores do lixo, uma prática que era comum em França até à aprovação da lei.</a:t>
            </a:r>
            <a:endParaRPr lang="el-GR" dirty="0"/>
          </a:p>
        </p:txBody>
      </p:sp>
      <p:sp>
        <p:nvSpPr>
          <p:cNvPr id="3" name="Θέση κειμένου 2">
            <a:extLst>
              <a:ext uri="{FF2B5EF4-FFF2-40B4-BE49-F238E27FC236}">
                <a16:creationId xmlns:a16="http://schemas.microsoft.com/office/drawing/2014/main" id="{C0E2F25B-704C-A61D-123B-E1006E251365}"/>
              </a:ext>
            </a:extLst>
          </p:cNvPr>
          <p:cNvSpPr>
            <a:spLocks noGrp="1"/>
          </p:cNvSpPr>
          <p:nvPr>
            <p:ph type="body" sz="quarter" idx="16"/>
          </p:nvPr>
        </p:nvSpPr>
        <p:spPr>
          <a:xfrm>
            <a:off x="664480" y="434629"/>
            <a:ext cx="7090987" cy="803654"/>
          </a:xfrm>
        </p:spPr>
        <p:txBody>
          <a:bodyPr/>
          <a:lstStyle/>
          <a:p>
            <a:pPr>
              <a:lnSpc>
                <a:spcPct val="100000"/>
              </a:lnSpc>
              <a:spcBef>
                <a:spcPts val="0"/>
              </a:spcBef>
            </a:pPr>
            <a:r>
              <a:rPr lang="pt-PT" sz="3400" b="1" dirty="0"/>
              <a:t>Proibição do desperdício alimentar nos supermercados franceses </a:t>
            </a:r>
          </a:p>
          <a:p>
            <a:pPr>
              <a:lnSpc>
                <a:spcPct val="100000"/>
              </a:lnSpc>
              <a:spcBef>
                <a:spcPts val="0"/>
              </a:spcBef>
            </a:pPr>
            <a:r>
              <a:rPr lang="en-US" sz="2200" b="0" dirty="0">
                <a:hlinkClick r:id="rId2">
                  <a:extLst>
                    <a:ext uri="{A12FA001-AC4F-418D-AE19-62706E023703}">
                      <ahyp:hlinkClr xmlns:ahyp="http://schemas.microsoft.com/office/drawing/2018/hyperlinkcolor" val="tx"/>
                    </a:ext>
                  </a:extLst>
                </a:hlinkClick>
              </a:rPr>
              <a:t>www.organicauthority.com</a:t>
            </a:r>
            <a:r>
              <a:rPr lang="en-US" sz="2200" b="0" dirty="0"/>
              <a:t> </a:t>
            </a:r>
          </a:p>
        </p:txBody>
      </p:sp>
      <p:pic>
        <p:nvPicPr>
          <p:cNvPr id="5" name="Εικόνα 4" descr="Εικόνα που περιέχει υπαίθριος&#10;&#10;Περιγραφή που δημιουργήθηκε αυτόματα">
            <a:extLst>
              <a:ext uri="{FF2B5EF4-FFF2-40B4-BE49-F238E27FC236}">
                <a16:creationId xmlns:a16="http://schemas.microsoft.com/office/drawing/2014/main" id="{779DEC9E-961B-7D92-BE75-7B141EAD483B}"/>
              </a:ext>
            </a:extLst>
          </p:cNvPr>
          <p:cNvPicPr>
            <a:picLocks noChangeAspect="1"/>
          </p:cNvPicPr>
          <p:nvPr/>
        </p:nvPicPr>
        <p:blipFill rotWithShape="1">
          <a:blip r:embed="rId3"/>
          <a:srcRect l="8110" t="184" r="32306"/>
          <a:stretch/>
        </p:blipFill>
        <p:spPr>
          <a:xfrm>
            <a:off x="7740426" y="2257097"/>
            <a:ext cx="3849074" cy="4301747"/>
          </a:xfrm>
          <a:prstGeom prst="rect">
            <a:avLst/>
          </a:prstGeom>
        </p:spPr>
      </p:pic>
    </p:spTree>
    <p:extLst>
      <p:ext uri="{BB962C8B-B14F-4D97-AF65-F5344CB8AC3E}">
        <p14:creationId xmlns:p14="http://schemas.microsoft.com/office/powerpoint/2010/main" val="3965556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id="{DE94632C-1985-A2AE-CC5D-7B0CCA29227D}"/>
              </a:ext>
            </a:extLst>
          </p:cNvPr>
          <p:cNvSpPr txBox="1"/>
          <p:nvPr/>
        </p:nvSpPr>
        <p:spPr>
          <a:xfrm>
            <a:off x="2645956" y="4881195"/>
            <a:ext cx="7810328" cy="523220"/>
          </a:xfrm>
          <a:prstGeom prst="rect">
            <a:avLst/>
          </a:prstGeom>
          <a:noFill/>
        </p:spPr>
        <p:txBody>
          <a:bodyPr wrap="square">
            <a:spAutoFit/>
          </a:bodyPr>
          <a:lstStyle/>
          <a:p>
            <a:r>
              <a:rPr lang="pt-PT" sz="1400" dirty="0">
                <a:solidFill>
                  <a:srgbClr val="000000"/>
                </a:solidFill>
              </a:rPr>
              <a:t>O consumo insustentável</a:t>
            </a:r>
            <a:r>
              <a:rPr lang="pt-PT" sz="1400" dirty="0">
                <a:hlinkClick r:id="rId3"/>
              </a:rPr>
              <a:t> </a:t>
            </a:r>
          </a:p>
          <a:p>
            <a:r>
              <a:rPr lang="pt-PT" sz="1400" dirty="0">
                <a:hlinkClick r:id="rId3"/>
              </a:rPr>
              <a:t>https://ensina.rtp.pt/artigo/producao-e-consumo-o-insustentavel-peso-do-viver/</a:t>
            </a:r>
            <a:endParaRPr lang="pt-PT" sz="1400" dirty="0"/>
          </a:p>
        </p:txBody>
      </p:sp>
      <p:pic>
        <p:nvPicPr>
          <p:cNvPr id="18" name="Gráfico 17" descr="Flecha: curva ligera con relleno sólido">
            <a:extLst>
              <a:ext uri="{FF2B5EF4-FFF2-40B4-BE49-F238E27FC236}">
                <a16:creationId xmlns:a16="http://schemas.microsoft.com/office/drawing/2014/main" id="{DD898FDA-96E1-08B5-4638-1FB29E977F9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88563">
            <a:off x="1945442" y="4690357"/>
            <a:ext cx="689631" cy="689631"/>
          </a:xfrm>
          <a:prstGeom prst="rect">
            <a:avLst/>
          </a:prstGeom>
          <a:effectLst>
            <a:outerShdw blurRad="50800" dist="38100" dir="5400000" algn="t" rotWithShape="0">
              <a:prstClr val="black">
                <a:alpha val="40000"/>
              </a:prstClr>
            </a:outerShdw>
          </a:effectLst>
        </p:spPr>
      </p:pic>
      <p:sp>
        <p:nvSpPr>
          <p:cNvPr id="19" name="CuadroTexto 18">
            <a:extLst>
              <a:ext uri="{FF2B5EF4-FFF2-40B4-BE49-F238E27FC236}">
                <a16:creationId xmlns:a16="http://schemas.microsoft.com/office/drawing/2014/main" id="{95225DD9-D012-5D9D-6F40-67DC9552CCAC}"/>
              </a:ext>
            </a:extLst>
          </p:cNvPr>
          <p:cNvSpPr txBox="1"/>
          <p:nvPr/>
        </p:nvSpPr>
        <p:spPr>
          <a:xfrm>
            <a:off x="2645956" y="5532787"/>
            <a:ext cx="6626195" cy="307777"/>
          </a:xfrm>
          <a:prstGeom prst="rect">
            <a:avLst/>
          </a:prstGeom>
          <a:noFill/>
        </p:spPr>
        <p:txBody>
          <a:bodyPr wrap="square">
            <a:spAutoFit/>
          </a:bodyPr>
          <a:lstStyle/>
          <a:p>
            <a:r>
              <a:rPr lang="pt-PT" sz="1400" dirty="0"/>
              <a:t> </a:t>
            </a:r>
            <a:r>
              <a:rPr lang="pt-PT" sz="1400" dirty="0">
                <a:solidFill>
                  <a:srgbClr val="000000"/>
                </a:solidFill>
              </a:rPr>
              <a:t>Perspetivando o futuro </a:t>
            </a:r>
            <a:r>
              <a:rPr lang="pt-PT" sz="1400" dirty="0">
                <a:hlinkClick r:id="rId6"/>
              </a:rPr>
              <a:t>https://ensina.rtp.pt/artigo/o-lado-obscuro-da-abundancia/</a:t>
            </a:r>
            <a:r>
              <a:rPr lang="pt-PT" sz="1400" dirty="0"/>
              <a:t> </a:t>
            </a:r>
          </a:p>
        </p:txBody>
      </p:sp>
      <p:pic>
        <p:nvPicPr>
          <p:cNvPr id="2" name="Gráfico 1" descr="Flecha: curva ligera con relleno sólido">
            <a:extLst>
              <a:ext uri="{FF2B5EF4-FFF2-40B4-BE49-F238E27FC236}">
                <a16:creationId xmlns:a16="http://schemas.microsoft.com/office/drawing/2014/main" id="{4C25E023-E8C9-EB67-6459-69343E7C3D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88563">
            <a:off x="1996271" y="5235247"/>
            <a:ext cx="689631" cy="689631"/>
          </a:xfrm>
          <a:prstGeom prst="rect">
            <a:avLst/>
          </a:prstGeom>
          <a:effectLst>
            <a:outerShdw blurRad="50800" dist="38100" dir="5400000" algn="t" rotWithShape="0">
              <a:prstClr val="black">
                <a:alpha val="40000"/>
              </a:prstClr>
            </a:outerShdw>
          </a:effectLst>
        </p:spPr>
      </p:pic>
      <p:sp>
        <p:nvSpPr>
          <p:cNvPr id="3" name="CuadroTexto 2">
            <a:extLst>
              <a:ext uri="{FF2B5EF4-FFF2-40B4-BE49-F238E27FC236}">
                <a16:creationId xmlns:a16="http://schemas.microsoft.com/office/drawing/2014/main" id="{4B8E4C50-89E3-3636-AEE3-0E0CE3629C04}"/>
              </a:ext>
            </a:extLst>
          </p:cNvPr>
          <p:cNvSpPr txBox="1"/>
          <p:nvPr/>
        </p:nvSpPr>
        <p:spPr>
          <a:xfrm>
            <a:off x="1016130" y="471672"/>
            <a:ext cx="3007230" cy="2677656"/>
          </a:xfrm>
          <a:prstGeom prst="rect">
            <a:avLst/>
          </a:prstGeom>
          <a:noFill/>
        </p:spPr>
        <p:txBody>
          <a:bodyPr wrap="square" rtlCol="0">
            <a:spAutoFit/>
          </a:bodyPr>
          <a:lstStyle/>
          <a:p>
            <a:r>
              <a:rPr lang="pt-PT" sz="2400" dirty="0">
                <a:solidFill>
                  <a:srgbClr val="000000"/>
                </a:solidFill>
              </a:rPr>
              <a:t>Precisamos de refletir sobre como, o quê e em que quantidades consumimos.</a:t>
            </a:r>
          </a:p>
          <a:p>
            <a:r>
              <a:rPr lang="pt-PT" sz="2400" dirty="0">
                <a:solidFill>
                  <a:srgbClr val="000000"/>
                </a:solidFill>
              </a:rPr>
              <a:t>E sobre o que acontece aos resíduos. </a:t>
            </a:r>
          </a:p>
          <a:p>
            <a:pPr algn="just"/>
            <a:r>
              <a:rPr lang="pt-PT" sz="2400" dirty="0">
                <a:solidFill>
                  <a:srgbClr val="000000"/>
                </a:solidFill>
              </a:rPr>
              <a:t>E de agir!</a:t>
            </a:r>
          </a:p>
        </p:txBody>
      </p:sp>
      <p:sp>
        <p:nvSpPr>
          <p:cNvPr id="5" name="CuadroTexto 4">
            <a:extLst>
              <a:ext uri="{FF2B5EF4-FFF2-40B4-BE49-F238E27FC236}">
                <a16:creationId xmlns:a16="http://schemas.microsoft.com/office/drawing/2014/main" id="{B34CBCF6-4A90-1904-28D9-248076B1E221}"/>
              </a:ext>
            </a:extLst>
          </p:cNvPr>
          <p:cNvSpPr txBox="1"/>
          <p:nvPr/>
        </p:nvSpPr>
        <p:spPr>
          <a:xfrm>
            <a:off x="1060593" y="6053126"/>
            <a:ext cx="10580133" cy="461665"/>
          </a:xfrm>
          <a:prstGeom prst="rect">
            <a:avLst/>
          </a:prstGeom>
          <a:noFill/>
        </p:spPr>
        <p:txBody>
          <a:bodyPr wrap="square">
            <a:spAutoFit/>
          </a:bodyPr>
          <a:lstStyle/>
          <a:p>
            <a:r>
              <a:rPr lang="pt-PT" sz="2400" dirty="0">
                <a:solidFill>
                  <a:srgbClr val="000000"/>
                </a:solidFill>
              </a:rPr>
              <a:t>O ODS 12 dirige-se a estas questões e propõe metas para a produção e o consumo.</a:t>
            </a:r>
            <a:endParaRPr lang="pt-PT" sz="2400" dirty="0"/>
          </a:p>
        </p:txBody>
      </p:sp>
      <p:pic>
        <p:nvPicPr>
          <p:cNvPr id="4" name="Elementos multimedia en línea 3" title="Consumo Responsável">
            <a:hlinkClick r:id="" action="ppaction://media"/>
            <a:extLst>
              <a:ext uri="{FF2B5EF4-FFF2-40B4-BE49-F238E27FC236}">
                <a16:creationId xmlns:a16="http://schemas.microsoft.com/office/drawing/2014/main" id="{7E77454E-C885-5361-5B64-E4B69AD3F4F4}"/>
              </a:ext>
            </a:extLst>
          </p:cNvPr>
          <p:cNvPicPr>
            <a:picLocks noRot="1" noChangeAspect="1"/>
          </p:cNvPicPr>
          <p:nvPr>
            <a:videoFile r:link="rId1"/>
          </p:nvPr>
        </p:nvPicPr>
        <p:blipFill>
          <a:blip r:embed="rId7"/>
          <a:stretch>
            <a:fillRect/>
          </a:stretch>
        </p:blipFill>
        <p:spPr>
          <a:xfrm>
            <a:off x="4634819" y="491743"/>
            <a:ext cx="7005907" cy="3958337"/>
          </a:xfrm>
          <a:prstGeom prst="rect">
            <a:avLst/>
          </a:prstGeom>
          <a:effectLst>
            <a:outerShdw blurRad="50800" dist="38100" dir="5400000" algn="t" rotWithShape="0">
              <a:prstClr val="black">
                <a:alpha val="40000"/>
              </a:prstClr>
            </a:outerShdw>
          </a:effectLst>
        </p:spPr>
      </p:pic>
      <p:pic>
        <p:nvPicPr>
          <p:cNvPr id="6" name="Gráfico 5" descr="Flecha: curva ligera con relleno sólido">
            <a:extLst>
              <a:ext uri="{FF2B5EF4-FFF2-40B4-BE49-F238E27FC236}">
                <a16:creationId xmlns:a16="http://schemas.microsoft.com/office/drawing/2014/main" id="{4BBD1034-643A-FACF-3053-9E80506A5B7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88563">
            <a:off x="3883478" y="2957332"/>
            <a:ext cx="689631" cy="689631"/>
          </a:xfrm>
          <a:prstGeom prst="rect">
            <a:avLst/>
          </a:prstGeom>
          <a:effectLst>
            <a:outerShdw blurRad="50800" dist="38100" dir="5400000" algn="t" rotWithShape="0">
              <a:prstClr val="black">
                <a:alpha val="40000"/>
              </a:prstClr>
            </a:outerShdw>
          </a:effectLst>
        </p:spPr>
      </p:pic>
      <p:sp>
        <p:nvSpPr>
          <p:cNvPr id="9" name="CuadroTexto 8">
            <a:extLst>
              <a:ext uri="{FF2B5EF4-FFF2-40B4-BE49-F238E27FC236}">
                <a16:creationId xmlns:a16="http://schemas.microsoft.com/office/drawing/2014/main" id="{96AFE119-647D-575E-0724-0ED4FCF9AD19}"/>
              </a:ext>
            </a:extLst>
          </p:cNvPr>
          <p:cNvSpPr txBox="1"/>
          <p:nvPr/>
        </p:nvSpPr>
        <p:spPr>
          <a:xfrm>
            <a:off x="3108960" y="3499230"/>
            <a:ext cx="1525860" cy="738664"/>
          </a:xfrm>
          <a:prstGeom prst="rect">
            <a:avLst/>
          </a:prstGeom>
          <a:noFill/>
        </p:spPr>
        <p:txBody>
          <a:bodyPr wrap="square">
            <a:spAutoFit/>
          </a:bodyPr>
          <a:lstStyle/>
          <a:p>
            <a:pPr algn="r"/>
            <a:r>
              <a:rPr lang="pt-PT" sz="1400" dirty="0">
                <a:hlinkClick r:id="rId8"/>
              </a:rPr>
              <a:t>https://www.youtube.com/watch?v=KlV3ASpM19M</a:t>
            </a:r>
            <a:r>
              <a:rPr lang="pt-PT" sz="1400" dirty="0"/>
              <a:t> </a:t>
            </a:r>
          </a:p>
        </p:txBody>
      </p:sp>
    </p:spTree>
    <p:extLst>
      <p:ext uri="{BB962C8B-B14F-4D97-AF65-F5344CB8AC3E}">
        <p14:creationId xmlns:p14="http://schemas.microsoft.com/office/powerpoint/2010/main" val="240553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λαχανικό, τακτοποιημένος&#10;&#10;Περιγραφή που δημιουργήθηκε αυτόματα">
            <a:extLst>
              <a:ext uri="{FF2B5EF4-FFF2-40B4-BE49-F238E27FC236}">
                <a16:creationId xmlns:a16="http://schemas.microsoft.com/office/drawing/2014/main" id="{6B607608-B436-E2E2-5BBF-D3B197F5B4DB}"/>
              </a:ext>
            </a:extLst>
          </p:cNvPr>
          <p:cNvPicPr>
            <a:picLocks noChangeAspect="1"/>
          </p:cNvPicPr>
          <p:nvPr/>
        </p:nvPicPr>
        <p:blipFill rotWithShape="1">
          <a:blip r:embed="rId2"/>
          <a:srcRect l="52793" t="19187" r="4642" b="3239"/>
          <a:stretch/>
        </p:blipFill>
        <p:spPr>
          <a:xfrm>
            <a:off x="361241" y="2325511"/>
            <a:ext cx="4955822" cy="4222045"/>
          </a:xfrm>
          <a:prstGeom prst="rect">
            <a:avLst/>
          </a:prstGeom>
        </p:spPr>
      </p:pic>
      <p:sp>
        <p:nvSpPr>
          <p:cNvPr id="2" name="Θέση κειμένου 1">
            <a:extLst>
              <a:ext uri="{FF2B5EF4-FFF2-40B4-BE49-F238E27FC236}">
                <a16:creationId xmlns:a16="http://schemas.microsoft.com/office/drawing/2014/main" id="{E00F198B-1F0B-2601-52E2-0F8980EDFC27}"/>
              </a:ext>
            </a:extLst>
          </p:cNvPr>
          <p:cNvSpPr>
            <a:spLocks noGrp="1"/>
          </p:cNvSpPr>
          <p:nvPr>
            <p:ph type="body" sz="quarter" idx="18"/>
          </p:nvPr>
        </p:nvSpPr>
        <p:spPr>
          <a:xfrm>
            <a:off x="5475110" y="2246488"/>
            <a:ext cx="6107291" cy="4469271"/>
          </a:xfrm>
        </p:spPr>
        <p:txBody>
          <a:bodyPr/>
          <a:lstStyle/>
          <a:p>
            <a:pPr marL="0" indent="0" algn="just">
              <a:lnSpc>
                <a:spcPct val="100000"/>
              </a:lnSpc>
              <a:spcBef>
                <a:spcPts val="600"/>
              </a:spcBef>
              <a:spcAft>
                <a:spcPts val="800"/>
              </a:spcAft>
            </a:pPr>
            <a:r>
              <a:rPr lang="pt-PT" sz="2000" dirty="0"/>
              <a:t>Desde 2018, no âmbito do programa europeu INTERREG V-A Grécia - Bulgária 2014-2020 e do projeto “Prato Social", o Mercado Central de Salónica, na Grécia, recolhe produtos alimentares não vendidos com o </a:t>
            </a:r>
            <a:r>
              <a:rPr lang="pt-PT" sz="2000" dirty="0" err="1"/>
              <a:t>obetivo</a:t>
            </a:r>
            <a:r>
              <a:rPr lang="pt-PT" sz="2000" dirty="0"/>
              <a:t> de os entregar a grupos vulneráveis através de um procedimento de seleção e distribuição realizado por mercearias sociais, ONG locais e instituições religiosas. </a:t>
            </a:r>
          </a:p>
          <a:p>
            <a:pPr marL="0" indent="0" algn="just">
              <a:lnSpc>
                <a:spcPct val="100000"/>
              </a:lnSpc>
              <a:spcBef>
                <a:spcPts val="600"/>
              </a:spcBef>
              <a:spcAft>
                <a:spcPts val="800"/>
              </a:spcAft>
            </a:pPr>
            <a:r>
              <a:rPr lang="pt-PT" sz="2000" dirty="0"/>
              <a:t>O projeto foi desenvolvido como uma solução para os problemas da pobreza, da exclusão social e da necessidade de proteger o ambiente.</a:t>
            </a:r>
          </a:p>
          <a:p>
            <a:pPr marL="0" indent="0" algn="just">
              <a:lnSpc>
                <a:spcPct val="100000"/>
              </a:lnSpc>
              <a:spcBef>
                <a:spcPts val="600"/>
              </a:spcBef>
              <a:spcAft>
                <a:spcPts val="800"/>
              </a:spcAft>
            </a:pPr>
            <a:r>
              <a:rPr lang="pt-PT" sz="2000" dirty="0"/>
              <a:t>Até 2021, foram geridas mais de 693 toneladas de frutas e legumes, das quais mais de 485 toneladas foram recuperadas e distribuídas a pessoas carenciadas. </a:t>
            </a:r>
            <a:endParaRPr lang="el-GR" sz="2000" dirty="0"/>
          </a:p>
        </p:txBody>
      </p:sp>
      <p:sp>
        <p:nvSpPr>
          <p:cNvPr id="3" name="Θέση κειμένου 2">
            <a:extLst>
              <a:ext uri="{FF2B5EF4-FFF2-40B4-BE49-F238E27FC236}">
                <a16:creationId xmlns:a16="http://schemas.microsoft.com/office/drawing/2014/main" id="{C0E2F25B-704C-A61D-123B-E1006E251365}"/>
              </a:ext>
            </a:extLst>
          </p:cNvPr>
          <p:cNvSpPr>
            <a:spLocks noGrp="1"/>
          </p:cNvSpPr>
          <p:nvPr>
            <p:ph type="body" sz="quarter" idx="16"/>
          </p:nvPr>
        </p:nvSpPr>
        <p:spPr>
          <a:xfrm>
            <a:off x="515914" y="455654"/>
            <a:ext cx="7284709" cy="803654"/>
          </a:xfrm>
        </p:spPr>
        <p:txBody>
          <a:bodyPr/>
          <a:lstStyle/>
          <a:p>
            <a:r>
              <a:rPr lang="pt-PT" sz="3400" dirty="0"/>
              <a:t>Mercado Central de Salónica Grécia Pratica responsabilidade social</a:t>
            </a:r>
          </a:p>
          <a:p>
            <a:r>
              <a:rPr lang="en-US" sz="2400" b="0" dirty="0">
                <a:hlinkClick r:id="rId3">
                  <a:extLst>
                    <a:ext uri="{A12FA001-AC4F-418D-AE19-62706E023703}">
                      <ahyp:hlinkClr xmlns:ahyp="http://schemas.microsoft.com/office/drawing/2018/hyperlinkcolor" val="tx"/>
                    </a:ext>
                  </a:extLst>
                </a:hlinkClick>
              </a:rPr>
              <a:t>https://kath.gr/el/koinwniki-euthuni</a:t>
            </a:r>
            <a:r>
              <a:rPr lang="en-US" sz="2400" b="0" dirty="0"/>
              <a:t> </a:t>
            </a:r>
            <a:endParaRPr lang="el-GR" sz="2400" b="0" dirty="0"/>
          </a:p>
        </p:txBody>
      </p:sp>
    </p:spTree>
    <p:extLst>
      <p:ext uri="{BB962C8B-B14F-4D97-AF65-F5344CB8AC3E}">
        <p14:creationId xmlns:p14="http://schemas.microsoft.com/office/powerpoint/2010/main" val="20685429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εικόνας 5" descr="Εικόνα που περιέχει κείμενο, χρωματισμένος&#10;&#10;Περιγραφή που δημιουργήθηκε αυτόματα">
            <a:extLst>
              <a:ext uri="{FF2B5EF4-FFF2-40B4-BE49-F238E27FC236}">
                <a16:creationId xmlns:a16="http://schemas.microsoft.com/office/drawing/2014/main" id="{5307A7AD-3BA4-9F83-7DA1-9E92624A79FC}"/>
              </a:ext>
            </a:extLst>
          </p:cNvPr>
          <p:cNvPicPr>
            <a:picLocks noGrp="1" noChangeAspect="1"/>
          </p:cNvPicPr>
          <p:nvPr>
            <p:ph type="pic" sz="quarter" idx="10"/>
          </p:nvPr>
        </p:nvPicPr>
        <p:blipFill>
          <a:blip r:embed="rId3"/>
          <a:srcRect t="16938" b="16938"/>
          <a:stretch>
            <a:fillRect/>
          </a:stretch>
        </p:blipFill>
        <p:spPr/>
      </p:pic>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05</a:t>
            </a:r>
          </a:p>
        </p:txBody>
      </p:sp>
      <p:grpSp>
        <p:nvGrpSpPr>
          <p:cNvPr id="9" name="Graphic 2">
            <a:extLst>
              <a:ext uri="{FF2B5EF4-FFF2-40B4-BE49-F238E27FC236}">
                <a16:creationId xmlns:a16="http://schemas.microsoft.com/office/drawing/2014/main" id="{6285D392-116B-5249-8268-8EA084DD11E1}"/>
              </a:ext>
            </a:extLst>
          </p:cNvPr>
          <p:cNvGrpSpPr/>
          <p:nvPr/>
        </p:nvGrpSpPr>
        <p:grpSpPr>
          <a:xfrm rot="16200000">
            <a:off x="-1080012" y="1373752"/>
            <a:ext cx="3833889" cy="1673865"/>
            <a:chOff x="3357879" y="5072538"/>
            <a:chExt cx="593407" cy="259080"/>
          </a:xfrm>
          <a:solidFill>
            <a:srgbClr val="EB7339"/>
          </a:solidFill>
        </p:grpSpPr>
        <p:sp>
          <p:nvSpPr>
            <p:cNvPr id="10" name="Freeform 9">
              <a:extLst>
                <a:ext uri="{FF2B5EF4-FFF2-40B4-BE49-F238E27FC236}">
                  <a16:creationId xmlns:a16="http://schemas.microsoft.com/office/drawing/2014/main" id="{470E5AA0-13F3-7046-97B9-B4D70885B4AD}"/>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59BABA38-F111-FD47-B780-A81442F31F5A}"/>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F0607F26-EF08-D444-B0FE-E46E0BA21E65}"/>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 name="Google Shape;244;p21">
            <a:extLst>
              <a:ext uri="{FF2B5EF4-FFF2-40B4-BE49-F238E27FC236}">
                <a16:creationId xmlns:a16="http://schemas.microsoft.com/office/drawing/2014/main" id="{B1065801-DB4B-4598-7246-DF76F664B945}"/>
              </a:ext>
            </a:extLst>
          </p:cNvPr>
          <p:cNvSpPr/>
          <p:nvPr/>
        </p:nvSpPr>
        <p:spPr>
          <a:xfrm>
            <a:off x="5722297" y="3429000"/>
            <a:ext cx="5496309" cy="12003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3" name="Google Shape;245;p21">
            <a:extLst>
              <a:ext uri="{FF2B5EF4-FFF2-40B4-BE49-F238E27FC236}">
                <a16:creationId xmlns:a16="http://schemas.microsoft.com/office/drawing/2014/main" id="{A8BD6179-0AF4-7DE4-778D-B14CFA35B2E7}"/>
              </a:ext>
            </a:extLst>
          </p:cNvPr>
          <p:cNvSpPr txBox="1"/>
          <p:nvPr/>
        </p:nvSpPr>
        <p:spPr>
          <a:xfrm>
            <a:off x="5906320" y="3481298"/>
            <a:ext cx="54009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err="1">
                <a:solidFill>
                  <a:srgbClr val="EB7339"/>
                </a:solidFill>
                <a:latin typeface="Calibri"/>
                <a:ea typeface="Calibri"/>
                <a:cs typeface="Calibri"/>
                <a:sym typeface="Calibri"/>
              </a:rPr>
              <a:t>Síntese</a:t>
            </a:r>
            <a:r>
              <a:rPr lang="en-US" sz="3600" b="1" i="0" u="none" strike="noStrike" cap="none" dirty="0">
                <a:solidFill>
                  <a:srgbClr val="EB7339"/>
                </a:solidFill>
                <a:latin typeface="Calibri"/>
                <a:ea typeface="Calibri"/>
                <a:cs typeface="Calibri"/>
                <a:sym typeface="Calibri"/>
              </a:rPr>
              <a:t> e </a:t>
            </a:r>
            <a:r>
              <a:rPr lang="en-US" sz="3600" b="1" i="0" u="none" strike="noStrike" cap="none" dirty="0" err="1">
                <a:solidFill>
                  <a:srgbClr val="EB7339"/>
                </a:solidFill>
                <a:latin typeface="Calibri"/>
                <a:ea typeface="Calibri"/>
                <a:cs typeface="Calibri"/>
                <a:sym typeface="Calibri"/>
              </a:rPr>
              <a:t>revisão</a:t>
            </a:r>
            <a:r>
              <a:rPr lang="en-US" sz="3600" b="1" i="0" u="none" strike="noStrike" cap="none" dirty="0">
                <a:solidFill>
                  <a:srgbClr val="EB7339"/>
                </a:solidFill>
                <a:latin typeface="Calibri"/>
                <a:ea typeface="Calibri"/>
                <a:cs typeface="Calibri"/>
                <a:sym typeface="Calibri"/>
              </a:rPr>
              <a:t> </a:t>
            </a:r>
            <a:r>
              <a:rPr lang="en-US" sz="3600" b="1" i="0" u="none" strike="noStrike" cap="none" dirty="0">
                <a:solidFill>
                  <a:srgbClr val="EB7339"/>
                </a:solidFill>
                <a:latin typeface="Calibri"/>
                <a:ea typeface="Calibri"/>
                <a:cs typeface="Calibri"/>
                <a:sym typeface="Wingdings" panose="05000000000000000000" pitchFamily="2" charset="2"/>
              </a:rPr>
              <a:t> </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6434678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8"/>
          </p:nvPr>
        </p:nvSpPr>
        <p:spPr>
          <a:xfrm>
            <a:off x="695848" y="1258331"/>
            <a:ext cx="6227466" cy="4650432"/>
          </a:xfrm>
          <a:prstGeom prst="rect">
            <a:avLst/>
          </a:prstGeom>
        </p:spPr>
        <p:txBody>
          <a:bodyPr/>
          <a:lstStyle/>
          <a:p>
            <a:pPr marL="0" indent="0" algn="just">
              <a:lnSpc>
                <a:spcPct val="100000"/>
              </a:lnSpc>
              <a:spcBef>
                <a:spcPts val="600"/>
              </a:spcBef>
            </a:pPr>
            <a:r>
              <a:rPr lang="pt-PT" sz="2000" dirty="0"/>
              <a:t>Já nos referimos à </a:t>
            </a:r>
            <a:r>
              <a:rPr lang="pt-PT" sz="2000" b="1" dirty="0"/>
              <a:t>economia circular</a:t>
            </a:r>
            <a:r>
              <a:rPr lang="pt-PT" sz="2000" dirty="0"/>
              <a:t>. Este conceito, já não tão novo, mas ainda assim revolucionário, refere-se ao objetivo de se reduzir substancialmente a quantidade de resíduos e de matérias-primas utilizadas, ou seja, a quantidade de resíduos que saem e entram no círculo. </a:t>
            </a:r>
          </a:p>
          <a:p>
            <a:pPr marL="0" indent="0" algn="just">
              <a:lnSpc>
                <a:spcPct val="100000"/>
              </a:lnSpc>
              <a:spcBef>
                <a:spcPts val="600"/>
              </a:spcBef>
            </a:pPr>
            <a:r>
              <a:rPr lang="pt-PT" sz="2000" dirty="0"/>
              <a:t>O efeito positivo deste modelo para o ambiente pode ser enorme. No entanto, de acordo com a conceção do modelo, o que ainda resta no círculo será, pelo menos com a tecnologia atual, mais caro. Tendo em conta que a quantidade de produtos utilizados e a consequente quantidade de produtos fabricados será menor, o dinheiro nos nossos bolsos irá, em teoria, manter-se mais ou menos o mesmo</a:t>
            </a:r>
            <a:r>
              <a:rPr lang="en-US" sz="2000" dirty="0"/>
              <a:t>.</a:t>
            </a:r>
          </a:p>
          <a:p>
            <a:pPr marL="0" indent="0" algn="just">
              <a:lnSpc>
                <a:spcPct val="100000"/>
              </a:lnSpc>
              <a:spcBef>
                <a:spcPts val="600"/>
              </a:spcBef>
            </a:pPr>
            <a:r>
              <a:rPr lang="pt-PT" sz="2000" dirty="0"/>
              <a:t>Por outras palavras, nós, consumidores, teremos menos produtos pelo mesmo preço. Menos em quantidade, mas de maior qualidade e com menor impacto ambiental</a:t>
            </a:r>
            <a:r>
              <a:rPr lang="en-US" sz="2000" dirty="0"/>
              <a:t>. </a:t>
            </a:r>
          </a:p>
        </p:txBody>
      </p:sp>
      <p:sp>
        <p:nvSpPr>
          <p:cNvPr id="2" name="Marcador de texto 1">
            <a:extLst>
              <a:ext uri="{FF2B5EF4-FFF2-40B4-BE49-F238E27FC236}">
                <a16:creationId xmlns:a16="http://schemas.microsoft.com/office/drawing/2014/main" id="{82D1A0B2-5332-1C94-F619-5449CA55B45E}"/>
              </a:ext>
            </a:extLst>
          </p:cNvPr>
          <p:cNvSpPr>
            <a:spLocks noGrp="1"/>
          </p:cNvSpPr>
          <p:nvPr>
            <p:ph type="body" sz="quarter" idx="16"/>
          </p:nvPr>
        </p:nvSpPr>
        <p:spPr>
          <a:xfrm>
            <a:off x="695848" y="578697"/>
            <a:ext cx="10479218" cy="803654"/>
          </a:xfrm>
        </p:spPr>
        <p:txBody>
          <a:bodyPr/>
          <a:lstStyle/>
          <a:p>
            <a:r>
              <a:rPr lang="pt-PT" dirty="0"/>
              <a:t>Revisando as ideias principais</a:t>
            </a:r>
          </a:p>
        </p:txBody>
      </p:sp>
      <p:pic>
        <p:nvPicPr>
          <p:cNvPr id="4" name="Elementos multimedia en línea 3" title="Globalização e consumo desenfreado">
            <a:hlinkClick r:id="" action="ppaction://media"/>
            <a:extLst>
              <a:ext uri="{FF2B5EF4-FFF2-40B4-BE49-F238E27FC236}">
                <a16:creationId xmlns:a16="http://schemas.microsoft.com/office/drawing/2014/main" id="{BEA4D335-15F0-FB55-9819-DBB61D2947DB}"/>
              </a:ext>
            </a:extLst>
          </p:cNvPr>
          <p:cNvPicPr>
            <a:picLocks noRot="1" noChangeAspect="1"/>
          </p:cNvPicPr>
          <p:nvPr>
            <a:videoFile r:link="rId1"/>
          </p:nvPr>
        </p:nvPicPr>
        <p:blipFill>
          <a:blip r:embed="rId3"/>
          <a:stretch>
            <a:fillRect/>
          </a:stretch>
        </p:blipFill>
        <p:spPr>
          <a:xfrm>
            <a:off x="7127317" y="1382351"/>
            <a:ext cx="4368835" cy="3276626"/>
          </a:xfrm>
          <a:prstGeom prst="rect">
            <a:avLst/>
          </a:prstGeom>
        </p:spPr>
      </p:pic>
      <p:sp>
        <p:nvSpPr>
          <p:cNvPr id="6" name="CuadroTexto 5">
            <a:extLst>
              <a:ext uri="{FF2B5EF4-FFF2-40B4-BE49-F238E27FC236}">
                <a16:creationId xmlns:a16="http://schemas.microsoft.com/office/drawing/2014/main" id="{8B183D5D-4C51-939F-1FEF-DA712860D783}"/>
              </a:ext>
            </a:extLst>
          </p:cNvPr>
          <p:cNvSpPr txBox="1"/>
          <p:nvPr/>
        </p:nvSpPr>
        <p:spPr>
          <a:xfrm>
            <a:off x="9052560" y="4771382"/>
            <a:ext cx="2554224" cy="307777"/>
          </a:xfrm>
          <a:prstGeom prst="rect">
            <a:avLst/>
          </a:prstGeom>
          <a:noFill/>
        </p:spPr>
        <p:txBody>
          <a:bodyPr wrap="square">
            <a:spAutoFit/>
          </a:bodyPr>
          <a:lstStyle/>
          <a:p>
            <a:r>
              <a:rPr lang="pt-PT" sz="1400" dirty="0">
                <a:hlinkClick r:id="rId4"/>
              </a:rPr>
              <a:t>https://youtu.be/q-b9kWCYy9U</a:t>
            </a:r>
            <a:r>
              <a:rPr lang="pt-PT" sz="1400" dirty="0"/>
              <a:t> </a:t>
            </a:r>
          </a:p>
        </p:txBody>
      </p:sp>
      <p:pic>
        <p:nvPicPr>
          <p:cNvPr id="7" name="Gráfico 6" descr="Flecha: curva ligera con relleno sólido">
            <a:extLst>
              <a:ext uri="{FF2B5EF4-FFF2-40B4-BE49-F238E27FC236}">
                <a16:creationId xmlns:a16="http://schemas.microsoft.com/office/drawing/2014/main" id="{F44C86D4-0A31-9BBE-B0CB-B7922D5FB06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88563">
            <a:off x="8425749" y="4499719"/>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8731716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8"/>
          </p:nvPr>
        </p:nvSpPr>
        <p:spPr>
          <a:xfrm>
            <a:off x="738582" y="574765"/>
            <a:ext cx="5466275" cy="5682343"/>
          </a:xfrm>
          <a:prstGeom prst="rect">
            <a:avLst/>
          </a:prstGeom>
        </p:spPr>
        <p:txBody>
          <a:bodyPr/>
          <a:lstStyle/>
          <a:p>
            <a:pPr marL="0" indent="0" algn="just">
              <a:lnSpc>
                <a:spcPct val="100000"/>
              </a:lnSpc>
              <a:spcBef>
                <a:spcPts val="600"/>
              </a:spcBef>
            </a:pPr>
            <a:r>
              <a:rPr lang="pt-PT" sz="2000" dirty="0"/>
              <a:t>Mas, a quem quer que seja que sinta a necessidade de protestar contra este ataque intrusivo e abrupto à sua zona de conforto e aos seus hábitos de vida, ao seu direito de gastar o seu dinheiro como bem entender e de escolher viver na abundância material, comprando o carro ou o aparelho mais moderno lançado no mercado, a camisa, a mala ou o par de sapatos sempre na moda, percorrendo a distância que quiser ou usando tantas chávenas de café descartáveis quantas lhe apetecer… devemos perguntar:</a:t>
            </a:r>
          </a:p>
          <a:p>
            <a:pPr marL="0" indent="0" algn="just">
              <a:lnSpc>
                <a:spcPct val="100000"/>
              </a:lnSpc>
              <a:spcBef>
                <a:spcPts val="600"/>
              </a:spcBef>
            </a:pPr>
            <a:r>
              <a:rPr lang="pt-PT" sz="2000" dirty="0"/>
              <a:t>Será que o valor desses produtos equivale ao custo do seu impacto no planeta? No ar que respiramos, nas nossas florestas e terras, nos nossos recursos hídricos, nos nossos alimentos, na nossa saúde? Para os nossos filhos, familiares, amigos, animais de estimação…? Para os nossos netos?</a:t>
            </a:r>
          </a:p>
          <a:p>
            <a:pPr marL="0" indent="0" algn="just">
              <a:lnSpc>
                <a:spcPct val="100000"/>
              </a:lnSpc>
              <a:spcBef>
                <a:spcPts val="600"/>
              </a:spcBef>
            </a:pPr>
            <a:r>
              <a:rPr lang="pt-PT" sz="2000" b="1" dirty="0"/>
              <a:t>Será que o preço paga realmente o seu custo? </a:t>
            </a:r>
            <a:endParaRPr lang="pt-PT" sz="2000" dirty="0"/>
          </a:p>
        </p:txBody>
      </p:sp>
      <p:sp>
        <p:nvSpPr>
          <p:cNvPr id="5" name="CuadroTexto 4">
            <a:extLst>
              <a:ext uri="{FF2B5EF4-FFF2-40B4-BE49-F238E27FC236}">
                <a16:creationId xmlns:a16="http://schemas.microsoft.com/office/drawing/2014/main" id="{6F86305A-438C-3C17-AB96-21D1A0E10749}"/>
              </a:ext>
            </a:extLst>
          </p:cNvPr>
          <p:cNvSpPr txBox="1"/>
          <p:nvPr/>
        </p:nvSpPr>
        <p:spPr>
          <a:xfrm>
            <a:off x="7388995" y="5302140"/>
            <a:ext cx="4064423" cy="738664"/>
          </a:xfrm>
          <a:prstGeom prst="rect">
            <a:avLst/>
          </a:prstGeom>
          <a:noFill/>
        </p:spPr>
        <p:txBody>
          <a:bodyPr wrap="square">
            <a:spAutoFit/>
          </a:bodyPr>
          <a:lstStyle/>
          <a:p>
            <a:r>
              <a:rPr lang="pt-PT" sz="1400" dirty="0">
                <a:solidFill>
                  <a:srgbClr val="000000"/>
                </a:solidFill>
                <a:hlinkClick r:id="rId3"/>
              </a:rPr>
              <a:t>https://www.publico.pt/2018/05/20/sociedade/noticia/o-que-comemos-tem-um-custo-invisivel-mas-nos-estamos-a-pagalo-1830343</a:t>
            </a:r>
            <a:r>
              <a:rPr lang="pt-PT" sz="1400" dirty="0">
                <a:solidFill>
                  <a:srgbClr val="000000"/>
                </a:solidFill>
              </a:rPr>
              <a:t> </a:t>
            </a:r>
          </a:p>
        </p:txBody>
      </p:sp>
      <p:pic>
        <p:nvPicPr>
          <p:cNvPr id="9" name="Elementos multimedia en línea 8" title="Imagine a world where we pay the true cost of food">
            <a:hlinkClick r:id="" action="ppaction://media"/>
            <a:extLst>
              <a:ext uri="{FF2B5EF4-FFF2-40B4-BE49-F238E27FC236}">
                <a16:creationId xmlns:a16="http://schemas.microsoft.com/office/drawing/2014/main" id="{7DC06F00-8E1A-1E70-866F-FFD07714BD42}"/>
              </a:ext>
            </a:extLst>
          </p:cNvPr>
          <p:cNvPicPr>
            <a:picLocks noRot="1" noChangeAspect="1"/>
          </p:cNvPicPr>
          <p:nvPr>
            <a:videoFile r:link="rId1"/>
          </p:nvPr>
        </p:nvPicPr>
        <p:blipFill>
          <a:blip r:embed="rId4"/>
          <a:stretch>
            <a:fillRect/>
          </a:stretch>
        </p:blipFill>
        <p:spPr>
          <a:xfrm>
            <a:off x="6287679" y="686707"/>
            <a:ext cx="5165739" cy="2918642"/>
          </a:xfrm>
          <a:prstGeom prst="rect">
            <a:avLst/>
          </a:prstGeom>
          <a:effectLst>
            <a:outerShdw blurRad="50800" dist="38100" dir="5400000" algn="t" rotWithShape="0">
              <a:prstClr val="black">
                <a:alpha val="40000"/>
              </a:prstClr>
            </a:outerShdw>
          </a:effectLst>
        </p:spPr>
      </p:pic>
      <p:pic>
        <p:nvPicPr>
          <p:cNvPr id="10" name="Gráfico 9" descr="Flecha: curva ligera con relleno sólido">
            <a:extLst>
              <a:ext uri="{FF2B5EF4-FFF2-40B4-BE49-F238E27FC236}">
                <a16:creationId xmlns:a16="http://schemas.microsoft.com/office/drawing/2014/main" id="{280A76AB-F783-1ADF-EFF1-7A46821018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88563">
            <a:off x="6710489" y="5085854"/>
            <a:ext cx="689631" cy="689631"/>
          </a:xfrm>
          <a:prstGeom prst="rect">
            <a:avLst/>
          </a:prstGeom>
          <a:effectLst>
            <a:outerShdw blurRad="50800" dist="38100" dir="5400000" algn="t" rotWithShape="0">
              <a:prstClr val="black">
                <a:alpha val="40000"/>
              </a:prstClr>
            </a:outerShdw>
          </a:effectLst>
        </p:spPr>
      </p:pic>
      <p:pic>
        <p:nvPicPr>
          <p:cNvPr id="11" name="Gráfico 10" descr="Flecha: curva ligera con relleno sólido">
            <a:extLst>
              <a:ext uri="{FF2B5EF4-FFF2-40B4-BE49-F238E27FC236}">
                <a16:creationId xmlns:a16="http://schemas.microsoft.com/office/drawing/2014/main" id="{452D6C14-E99E-6597-7259-821B7617A0E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88563">
            <a:off x="6710489" y="3538530"/>
            <a:ext cx="689631" cy="689631"/>
          </a:xfrm>
          <a:prstGeom prst="rect">
            <a:avLst/>
          </a:prstGeom>
          <a:effectLst>
            <a:outerShdw blurRad="50800" dist="38100" dir="5400000" algn="t" rotWithShape="0">
              <a:prstClr val="black">
                <a:alpha val="40000"/>
              </a:prstClr>
            </a:outerShdw>
          </a:effectLst>
        </p:spPr>
      </p:pic>
      <p:sp>
        <p:nvSpPr>
          <p:cNvPr id="13" name="CuadroTexto 12">
            <a:extLst>
              <a:ext uri="{FF2B5EF4-FFF2-40B4-BE49-F238E27FC236}">
                <a16:creationId xmlns:a16="http://schemas.microsoft.com/office/drawing/2014/main" id="{BAC316D7-BC5B-DC88-BF74-F62D2D04BC02}"/>
              </a:ext>
            </a:extLst>
          </p:cNvPr>
          <p:cNvSpPr txBox="1"/>
          <p:nvPr/>
        </p:nvSpPr>
        <p:spPr>
          <a:xfrm>
            <a:off x="7388995" y="3785610"/>
            <a:ext cx="3268000" cy="307777"/>
          </a:xfrm>
          <a:prstGeom prst="rect">
            <a:avLst/>
          </a:prstGeom>
          <a:noFill/>
        </p:spPr>
        <p:txBody>
          <a:bodyPr wrap="square">
            <a:spAutoFit/>
          </a:bodyPr>
          <a:lstStyle/>
          <a:p>
            <a:r>
              <a:rPr lang="pt-PT" sz="1400" dirty="0">
                <a:hlinkClick r:id="rId7"/>
              </a:rPr>
              <a:t>https://youtu.be/ad-xCNkcr70</a:t>
            </a:r>
            <a:r>
              <a:rPr lang="pt-PT" sz="1400" dirty="0">
                <a:solidFill>
                  <a:srgbClr val="000000"/>
                </a:solidFill>
              </a:rPr>
              <a:t> (Em Inglês)</a:t>
            </a:r>
            <a:r>
              <a:rPr lang="pt-PT" sz="1400" dirty="0"/>
              <a:t> </a:t>
            </a:r>
          </a:p>
        </p:txBody>
      </p:sp>
    </p:spTree>
    <p:extLst>
      <p:ext uri="{BB962C8B-B14F-4D97-AF65-F5344CB8AC3E}">
        <p14:creationId xmlns:p14="http://schemas.microsoft.com/office/powerpoint/2010/main" val="34583897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2CCF1F8A-146E-20CA-7264-414C72DEFCCD}"/>
              </a:ext>
            </a:extLst>
          </p:cNvPr>
          <p:cNvSpPr txBox="1"/>
          <p:nvPr/>
        </p:nvSpPr>
        <p:spPr>
          <a:xfrm>
            <a:off x="4326564" y="5121031"/>
            <a:ext cx="3195320" cy="369332"/>
          </a:xfrm>
          <a:prstGeom prst="rect">
            <a:avLst/>
          </a:prstGeom>
          <a:noFill/>
        </p:spPr>
        <p:txBody>
          <a:bodyPr wrap="square">
            <a:spAutoFit/>
          </a:bodyPr>
          <a:lstStyle/>
          <a:p>
            <a:r>
              <a:rPr lang="pt-PT" dirty="0"/>
              <a:t> </a:t>
            </a:r>
            <a:r>
              <a:rPr lang="pt-PT" dirty="0">
                <a:hlinkClick r:id="rId3"/>
              </a:rPr>
              <a:t>https://youtu.be/ad-xCNkcr70</a:t>
            </a:r>
            <a:r>
              <a:rPr lang="pt-PT" dirty="0"/>
              <a:t> </a:t>
            </a:r>
          </a:p>
        </p:txBody>
      </p:sp>
      <p:pic>
        <p:nvPicPr>
          <p:cNvPr id="5" name="Elementos multimedia en línea 3" title="The Rise of Lowsumerism (legendado)">
            <a:hlinkClick r:id="" action="ppaction://media"/>
            <a:extLst>
              <a:ext uri="{FF2B5EF4-FFF2-40B4-BE49-F238E27FC236}">
                <a16:creationId xmlns:a16="http://schemas.microsoft.com/office/drawing/2014/main" id="{B52561E7-6AC1-8C34-855A-1A51CF39A6F6}"/>
              </a:ext>
            </a:extLst>
          </p:cNvPr>
          <p:cNvPicPr>
            <a:picLocks noRot="1" noChangeAspect="1"/>
          </p:cNvPicPr>
          <p:nvPr>
            <a:videoFile r:link="rId1"/>
          </p:nvPr>
        </p:nvPicPr>
        <p:blipFill>
          <a:blip r:embed="rId4"/>
          <a:stretch>
            <a:fillRect/>
          </a:stretch>
        </p:blipFill>
        <p:spPr>
          <a:xfrm>
            <a:off x="3787849" y="590272"/>
            <a:ext cx="7740911" cy="4373614"/>
          </a:xfrm>
          <a:prstGeom prst="rect">
            <a:avLst/>
          </a:prstGeom>
        </p:spPr>
      </p:pic>
      <p:sp>
        <p:nvSpPr>
          <p:cNvPr id="8" name="CuadroTexto 7">
            <a:extLst>
              <a:ext uri="{FF2B5EF4-FFF2-40B4-BE49-F238E27FC236}">
                <a16:creationId xmlns:a16="http://schemas.microsoft.com/office/drawing/2014/main" id="{0EA74B2D-84B9-1950-D129-C2F95506F5FB}"/>
              </a:ext>
            </a:extLst>
          </p:cNvPr>
          <p:cNvSpPr txBox="1"/>
          <p:nvPr/>
        </p:nvSpPr>
        <p:spPr>
          <a:xfrm>
            <a:off x="652272" y="590272"/>
            <a:ext cx="2857162" cy="5632311"/>
          </a:xfrm>
          <a:prstGeom prst="rect">
            <a:avLst/>
          </a:prstGeom>
          <a:noFill/>
        </p:spPr>
        <p:txBody>
          <a:bodyPr wrap="square">
            <a:spAutoFit/>
          </a:bodyPr>
          <a:lstStyle/>
          <a:p>
            <a:r>
              <a:rPr lang="pt-PT" sz="2400" dirty="0">
                <a:solidFill>
                  <a:srgbClr val="000000"/>
                </a:solidFill>
              </a:rPr>
              <a:t>As nossas opções de consumo e de produção têm consequências, nomeadamente sobre a vida atual e futura na Terra.</a:t>
            </a:r>
          </a:p>
          <a:p>
            <a:r>
              <a:rPr lang="pt-PT" sz="2400" dirty="0">
                <a:solidFill>
                  <a:srgbClr val="000000"/>
                </a:solidFill>
              </a:rPr>
              <a:t>A mudança cabe a todos. A cada um/a de nós.</a:t>
            </a:r>
          </a:p>
          <a:p>
            <a:r>
              <a:rPr lang="pt-PT" sz="2400" dirty="0">
                <a:solidFill>
                  <a:srgbClr val="000000"/>
                </a:solidFill>
              </a:rPr>
              <a:t>Repense o modo como consome e influencie outros para a adoção de um consumo consciente.</a:t>
            </a:r>
          </a:p>
        </p:txBody>
      </p:sp>
      <p:pic>
        <p:nvPicPr>
          <p:cNvPr id="9" name="Gráfico 8" descr="Flecha: curva ligera con relleno sólido">
            <a:extLst>
              <a:ext uri="{FF2B5EF4-FFF2-40B4-BE49-F238E27FC236}">
                <a16:creationId xmlns:a16="http://schemas.microsoft.com/office/drawing/2014/main" id="{705E5B2B-1747-D77D-1F94-B50310E0956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88563">
            <a:off x="3723450" y="4960881"/>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8419589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n Amazon Forest Fire Is Now Large Enough to be Seen From Space | The  Swaddle">
            <a:extLst>
              <a:ext uri="{FF2B5EF4-FFF2-40B4-BE49-F238E27FC236}">
                <a16:creationId xmlns:a16="http://schemas.microsoft.com/office/drawing/2014/main" id="{5DDFE096-53E2-156C-FB03-473440A83B24}"/>
              </a:ext>
            </a:extLst>
          </p:cNvPr>
          <p:cNvPicPr>
            <a:picLocks noChangeAspect="1" noChangeArrowheads="1"/>
          </p:cNvPicPr>
          <p:nvPr/>
        </p:nvPicPr>
        <p:blipFill rotWithShape="1">
          <a:blip r:embed="rId2"/>
          <a:srcRect l="806" t="7270" r="332" b="11325"/>
          <a:stretch/>
        </p:blipFill>
        <p:spPr bwMode="auto">
          <a:xfrm>
            <a:off x="553155" y="440266"/>
            <a:ext cx="11067652" cy="5995612"/>
          </a:xfrm>
          <a:prstGeom prst="rect">
            <a:avLst/>
          </a:prstGeom>
          <a:noFill/>
        </p:spPr>
      </p:pic>
      <p:sp>
        <p:nvSpPr>
          <p:cNvPr id="6" name="Text Placeholder 4">
            <a:extLst>
              <a:ext uri="{FF2B5EF4-FFF2-40B4-BE49-F238E27FC236}">
                <a16:creationId xmlns:a16="http://schemas.microsoft.com/office/drawing/2014/main" id="{82950683-C3F8-323F-4E82-0A2AF32E4113}"/>
              </a:ext>
            </a:extLst>
          </p:cNvPr>
          <p:cNvSpPr txBox="1">
            <a:spLocks/>
          </p:cNvSpPr>
          <p:nvPr/>
        </p:nvSpPr>
        <p:spPr>
          <a:xfrm>
            <a:off x="673613" y="1263192"/>
            <a:ext cx="5817498" cy="19856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PT" b="1" dirty="0">
                <a:solidFill>
                  <a:schemeClr val="accent1">
                    <a:lumMod val="50000"/>
                  </a:schemeClr>
                </a:solidFill>
                <a:effectLst>
                  <a:outerShdw blurRad="38100" dist="38100" dir="2700000" algn="tl">
                    <a:srgbClr val="000000">
                      <a:alpha val="43137"/>
                    </a:srgbClr>
                  </a:outerShdw>
                </a:effectLst>
              </a:rPr>
              <a:t>Quando a última árvore for cortada, o último peixe comido e o último riacho envenenado, vais perceber que </a:t>
            </a:r>
          </a:p>
          <a:p>
            <a:pPr marL="0" indent="0">
              <a:buNone/>
            </a:pPr>
            <a:r>
              <a:rPr lang="en-US" sz="6500" b="1" dirty="0" err="1">
                <a:solidFill>
                  <a:schemeClr val="accent5">
                    <a:lumMod val="75000"/>
                  </a:schemeClr>
                </a:solidFill>
                <a:effectLst>
                  <a:outerShdw blurRad="38100" dist="38100" dir="2700000" algn="tl">
                    <a:srgbClr val="000000">
                      <a:alpha val="43137"/>
                    </a:srgbClr>
                  </a:outerShdw>
                </a:effectLst>
              </a:rPr>
              <a:t>não</a:t>
            </a:r>
            <a:r>
              <a:rPr lang="en-US" sz="6500" b="1" dirty="0">
                <a:solidFill>
                  <a:schemeClr val="accent5">
                    <a:lumMod val="75000"/>
                  </a:schemeClr>
                </a:solidFill>
                <a:effectLst>
                  <a:outerShdw blurRad="38100" dist="38100" dir="2700000" algn="tl">
                    <a:srgbClr val="000000">
                      <a:alpha val="43137"/>
                    </a:srgbClr>
                  </a:outerShdw>
                </a:effectLst>
              </a:rPr>
              <a:t> </a:t>
            </a:r>
            <a:r>
              <a:rPr lang="en-US" sz="6500" b="1" dirty="0" err="1">
                <a:solidFill>
                  <a:schemeClr val="accent5">
                    <a:lumMod val="75000"/>
                  </a:schemeClr>
                </a:solidFill>
                <a:effectLst>
                  <a:outerShdw blurRad="38100" dist="38100" dir="2700000" algn="tl">
                    <a:srgbClr val="000000">
                      <a:alpha val="43137"/>
                    </a:srgbClr>
                  </a:outerShdw>
                </a:effectLst>
              </a:rPr>
              <a:t>podes</a:t>
            </a:r>
            <a:r>
              <a:rPr lang="en-US" sz="6500" b="1" dirty="0">
                <a:solidFill>
                  <a:schemeClr val="accent5">
                    <a:lumMod val="75000"/>
                  </a:schemeClr>
                </a:solidFill>
                <a:effectLst>
                  <a:outerShdw blurRad="38100" dist="38100" dir="2700000" algn="tl">
                    <a:srgbClr val="000000">
                      <a:alpha val="43137"/>
                    </a:srgbClr>
                  </a:outerShdw>
                </a:effectLst>
              </a:rPr>
              <a:t> comer </a:t>
            </a:r>
            <a:r>
              <a:rPr lang="en-US" sz="6500" b="1" dirty="0" err="1">
                <a:solidFill>
                  <a:schemeClr val="accent5">
                    <a:lumMod val="75000"/>
                  </a:schemeClr>
                </a:solidFill>
                <a:effectLst>
                  <a:outerShdw blurRad="38100" dist="38100" dir="2700000" algn="tl">
                    <a:srgbClr val="000000">
                      <a:alpha val="43137"/>
                    </a:srgbClr>
                  </a:outerShdw>
                </a:effectLst>
              </a:rPr>
              <a:t>dinheiro</a:t>
            </a:r>
            <a:endParaRPr lang="en-US" sz="6500" b="1" dirty="0">
              <a:solidFill>
                <a:schemeClr val="accent5">
                  <a:lumMod val="75000"/>
                </a:schemeClr>
              </a:solidFill>
              <a:effectLst>
                <a:outerShdw blurRad="38100" dist="38100" dir="2700000" algn="tl">
                  <a:srgbClr val="000000">
                    <a:alpha val="43137"/>
                  </a:srgbClr>
                </a:outerShdw>
              </a:effectLst>
            </a:endParaRPr>
          </a:p>
        </p:txBody>
      </p:sp>
      <p:sp>
        <p:nvSpPr>
          <p:cNvPr id="7" name="TextBox 5">
            <a:extLst>
              <a:ext uri="{FF2B5EF4-FFF2-40B4-BE49-F238E27FC236}">
                <a16:creationId xmlns:a16="http://schemas.microsoft.com/office/drawing/2014/main" id="{5C007AF1-75E6-0D6C-A7B8-4F140E6517CB}"/>
              </a:ext>
            </a:extLst>
          </p:cNvPr>
          <p:cNvSpPr txBox="1"/>
          <p:nvPr/>
        </p:nvSpPr>
        <p:spPr>
          <a:xfrm rot="16200000">
            <a:off x="8791339" y="963758"/>
            <a:ext cx="6096000" cy="369332"/>
          </a:xfrm>
          <a:prstGeom prst="rect">
            <a:avLst/>
          </a:prstGeom>
          <a:noFill/>
        </p:spPr>
        <p:txBody>
          <a:bodyPr wrap="square">
            <a:spAutoFit/>
          </a:bodyPr>
          <a:lstStyle/>
          <a:p>
            <a:r>
              <a:rPr lang="en-US" dirty="0"/>
              <a:t>Photo: The Amazon forest on fire</a:t>
            </a:r>
            <a:endParaRPr lang="el-GR" dirty="0"/>
          </a:p>
        </p:txBody>
      </p:sp>
      <p:sp>
        <p:nvSpPr>
          <p:cNvPr id="8" name="Text Placeholder 2">
            <a:extLst>
              <a:ext uri="{FF2B5EF4-FFF2-40B4-BE49-F238E27FC236}">
                <a16:creationId xmlns:a16="http://schemas.microsoft.com/office/drawing/2014/main" id="{070591B6-D733-A690-AF37-E3F23D0C2644}"/>
              </a:ext>
            </a:extLst>
          </p:cNvPr>
          <p:cNvSpPr>
            <a:spLocks noGrp="1"/>
          </p:cNvSpPr>
          <p:nvPr>
            <p:ph type="body" sz="quarter" idx="18"/>
          </p:nvPr>
        </p:nvSpPr>
        <p:spPr>
          <a:xfrm>
            <a:off x="726273" y="5109993"/>
            <a:ext cx="2856089" cy="577734"/>
          </a:xfrm>
          <a:noFill/>
          <a:ln>
            <a:noFill/>
          </a:ln>
        </p:spPr>
        <p:txBody>
          <a:bodyPr/>
          <a:lstStyle/>
          <a:p>
            <a:pPr marL="0" indent="0" algn="just"/>
            <a:r>
              <a:rPr lang="pt-PT" sz="2000" dirty="0">
                <a:solidFill>
                  <a:schemeClr val="bg1"/>
                </a:solidFill>
              </a:rPr>
              <a:t>Ditado da tribo dos povos indígenas </a:t>
            </a:r>
            <a:r>
              <a:rPr lang="pt-PT" sz="2000" dirty="0" err="1">
                <a:solidFill>
                  <a:schemeClr val="bg1"/>
                </a:solidFill>
              </a:rPr>
              <a:t>Cree</a:t>
            </a:r>
            <a:endParaRPr lang="en-IE" sz="2000" dirty="0">
              <a:solidFill>
                <a:schemeClr val="bg1"/>
              </a:solidFill>
            </a:endParaRPr>
          </a:p>
        </p:txBody>
      </p:sp>
      <p:sp>
        <p:nvSpPr>
          <p:cNvPr id="9" name="TextBox 5">
            <a:extLst>
              <a:ext uri="{FF2B5EF4-FFF2-40B4-BE49-F238E27FC236}">
                <a16:creationId xmlns:a16="http://schemas.microsoft.com/office/drawing/2014/main" id="{631DDE95-5D60-681D-CE43-1FEC808D6993}"/>
              </a:ext>
            </a:extLst>
          </p:cNvPr>
          <p:cNvSpPr txBox="1"/>
          <p:nvPr/>
        </p:nvSpPr>
        <p:spPr>
          <a:xfrm>
            <a:off x="8955261" y="6109957"/>
            <a:ext cx="2699412" cy="307777"/>
          </a:xfrm>
          <a:prstGeom prst="rect">
            <a:avLst/>
          </a:prstGeom>
          <a:noFill/>
        </p:spPr>
        <p:txBody>
          <a:bodyPr wrap="square">
            <a:spAutoFit/>
          </a:bodyPr>
          <a:lstStyle/>
          <a:p>
            <a:r>
              <a:rPr lang="en-US" sz="1400" dirty="0">
                <a:solidFill>
                  <a:schemeClr val="bg1"/>
                </a:solidFill>
              </a:rPr>
              <a:t>Photo: The Amazon forest on fire</a:t>
            </a:r>
            <a:endParaRPr lang="el-GR" sz="1400" dirty="0">
              <a:solidFill>
                <a:schemeClr val="bg1"/>
              </a:solidFill>
            </a:endParaRPr>
          </a:p>
        </p:txBody>
      </p:sp>
    </p:spTree>
    <p:extLst>
      <p:ext uri="{BB962C8B-B14F-4D97-AF65-F5344CB8AC3E}">
        <p14:creationId xmlns:p14="http://schemas.microsoft.com/office/powerpoint/2010/main" val="155392059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Εικόνα 7" descr="Εικόνα που περιέχει χλόη, υπαίθριος, ουρανός, πεδίο&#10;&#10;Περιγραφή που δημιουργήθηκε αυτόματα">
            <a:extLst>
              <a:ext uri="{FF2B5EF4-FFF2-40B4-BE49-F238E27FC236}">
                <a16:creationId xmlns:a16="http://schemas.microsoft.com/office/drawing/2014/main" id="{62812F2E-33FC-8B0C-E68F-CD326379168E}"/>
              </a:ext>
            </a:extLst>
          </p:cNvPr>
          <p:cNvPicPr>
            <a:picLocks noChangeAspect="1"/>
          </p:cNvPicPr>
          <p:nvPr/>
        </p:nvPicPr>
        <p:blipFill rotWithShape="1">
          <a:blip r:embed="rId2"/>
          <a:srcRect b="18531"/>
          <a:stretch/>
        </p:blipFill>
        <p:spPr>
          <a:xfrm>
            <a:off x="431800" y="360150"/>
            <a:ext cx="11277600" cy="6129550"/>
          </a:xfrm>
          <a:prstGeom prst="rect">
            <a:avLst/>
          </a:prstGeom>
        </p:spPr>
      </p:pic>
      <p:sp>
        <p:nvSpPr>
          <p:cNvPr id="13" name="TextBox 12">
            <a:extLst>
              <a:ext uri="{FF2B5EF4-FFF2-40B4-BE49-F238E27FC236}">
                <a16:creationId xmlns:a16="http://schemas.microsoft.com/office/drawing/2014/main" id="{3875B9C3-7921-364B-95C1-7200313E6D07}"/>
              </a:ext>
            </a:extLst>
          </p:cNvPr>
          <p:cNvSpPr txBox="1"/>
          <p:nvPr/>
        </p:nvSpPr>
        <p:spPr>
          <a:xfrm>
            <a:off x="1848496" y="2404615"/>
            <a:ext cx="8495007" cy="1323439"/>
          </a:xfrm>
          <a:prstGeom prst="rect">
            <a:avLst/>
          </a:prstGeom>
          <a:noFill/>
        </p:spPr>
        <p:txBody>
          <a:bodyPr wrap="square" rtlCol="0">
            <a:spAutoFit/>
          </a:bodyPr>
          <a:lstStyle/>
          <a:p>
            <a:pPr algn="ctr"/>
            <a:r>
              <a:rPr lang="en-US" sz="8000" b="1" spc="162" dirty="0" err="1">
                <a:solidFill>
                  <a:schemeClr val="bg1"/>
                </a:solidFill>
                <a:latin typeface="Calibri" panose="020F0502020204030204" pitchFamily="34" charset="0"/>
                <a:cs typeface="Calibri" panose="020F0502020204030204" pitchFamily="34" charset="0"/>
              </a:rPr>
              <a:t>Menos</a:t>
            </a:r>
            <a:r>
              <a:rPr lang="en-US" sz="8000" b="1" spc="162" dirty="0">
                <a:solidFill>
                  <a:schemeClr val="bg1"/>
                </a:solidFill>
                <a:latin typeface="Calibri" panose="020F0502020204030204" pitchFamily="34" charset="0"/>
                <a:cs typeface="Calibri" panose="020F0502020204030204" pitchFamily="34" charset="0"/>
              </a:rPr>
              <a:t> é </a:t>
            </a:r>
            <a:r>
              <a:rPr lang="en-US" sz="8000" b="1" spc="162" dirty="0" err="1">
                <a:solidFill>
                  <a:schemeClr val="bg1"/>
                </a:solidFill>
                <a:latin typeface="Calibri" panose="020F0502020204030204" pitchFamily="34" charset="0"/>
                <a:cs typeface="Calibri" panose="020F0502020204030204" pitchFamily="34" charset="0"/>
              </a:rPr>
              <a:t>mais</a:t>
            </a:r>
            <a:r>
              <a:rPr lang="en-US" sz="8000" b="1" spc="162" dirty="0">
                <a:solidFill>
                  <a:schemeClr val="bg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7205625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8"/>
          </p:nvPr>
        </p:nvSpPr>
        <p:spPr>
          <a:xfrm>
            <a:off x="577478" y="2457445"/>
            <a:ext cx="10959766" cy="3535875"/>
          </a:xfrm>
          <a:prstGeom prst="rect">
            <a:avLst/>
          </a:prstGeom>
        </p:spPr>
        <p:txBody>
          <a:bodyPr/>
          <a:lstStyle/>
          <a:p>
            <a:pPr marL="571500" indent="-342900" algn="just">
              <a:lnSpc>
                <a:spcPct val="100000"/>
              </a:lnSpc>
              <a:spcBef>
                <a:spcPts val="600"/>
              </a:spcBef>
              <a:buFont typeface="Arial" panose="020B0604020202020204" pitchFamily="34" charset="0"/>
              <a:buChar char="•"/>
            </a:pPr>
            <a:r>
              <a:rPr lang="pt-PT" sz="2400" dirty="0"/>
              <a:t>Qual o principal objetivo do ODS 12?</a:t>
            </a:r>
          </a:p>
          <a:p>
            <a:pPr marL="571500" indent="-342900" algn="just">
              <a:lnSpc>
                <a:spcPct val="100000"/>
              </a:lnSpc>
              <a:spcBef>
                <a:spcPts val="600"/>
              </a:spcBef>
              <a:buFont typeface="Arial" panose="020B0604020202020204" pitchFamily="34" charset="0"/>
              <a:buChar char="•"/>
            </a:pPr>
            <a:r>
              <a:rPr lang="pt-PT" sz="2400" dirty="0"/>
              <a:t>Quais são os perigos da produção excessiva de resíduos sólidos e do consumo excessivo de energia, água e alimentos</a:t>
            </a:r>
          </a:p>
          <a:p>
            <a:pPr marL="571500" indent="-342900" algn="just">
              <a:lnSpc>
                <a:spcPct val="100000"/>
              </a:lnSpc>
              <a:spcBef>
                <a:spcPts val="600"/>
              </a:spcBef>
              <a:buFont typeface="Arial" panose="020B0604020202020204" pitchFamily="34" charset="0"/>
              <a:buChar char="•"/>
            </a:pPr>
            <a:r>
              <a:rPr lang="pt-PT" sz="2400" dirty="0"/>
              <a:t>O que é a economia circular?</a:t>
            </a:r>
          </a:p>
          <a:p>
            <a:pPr marL="571500" indent="-342900" algn="just">
              <a:lnSpc>
                <a:spcPct val="100000"/>
              </a:lnSpc>
              <a:spcBef>
                <a:spcPts val="600"/>
              </a:spcBef>
              <a:buFont typeface="Arial" panose="020B0604020202020204" pitchFamily="34" charset="0"/>
              <a:buChar char="•"/>
            </a:pPr>
            <a:r>
              <a:rPr lang="pt-PT" dirty="0"/>
              <a:t>O que podemos fazer, em diversos domínios, para contribuir para o ODS 12?</a:t>
            </a:r>
            <a:endParaRPr lang="pt-PT" sz="2400" dirty="0"/>
          </a:p>
          <a:p>
            <a:pPr marL="571500" indent="-342900" algn="just">
              <a:lnSpc>
                <a:spcPct val="100000"/>
              </a:lnSpc>
              <a:spcBef>
                <a:spcPts val="600"/>
              </a:spcBef>
              <a:buFont typeface="Arial" panose="020B0604020202020204" pitchFamily="34" charset="0"/>
              <a:buChar char="•"/>
            </a:pPr>
            <a:r>
              <a:rPr lang="pt-PT" sz="2400"/>
              <a:t>Lembra-se de </a:t>
            </a:r>
            <a:r>
              <a:rPr lang="pt-PT" sz="2400" dirty="0"/>
              <a:t>algumas boas práticas de produção e </a:t>
            </a:r>
            <a:r>
              <a:rPr lang="pt-PT" sz="2400"/>
              <a:t>consumo responsáveis?</a:t>
            </a:r>
            <a:endParaRPr lang="pt-PT" sz="2400" dirty="0"/>
          </a:p>
          <a:p>
            <a:pPr marL="342900" indent="-342900">
              <a:buChar char="•"/>
            </a:pPr>
            <a:endParaRPr lang="en-US" sz="2400" dirty="0">
              <a:cs typeface="Calibri" panose="020F0502020204030204"/>
            </a:endParaRPr>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6"/>
          </p:nvPr>
        </p:nvSpPr>
        <p:spPr>
          <a:xfrm>
            <a:off x="577478" y="680138"/>
            <a:ext cx="6715144" cy="803654"/>
          </a:xfrm>
          <a:prstGeom prst="rect">
            <a:avLst/>
          </a:prstGeom>
        </p:spPr>
        <p:txBody>
          <a:bodyPr/>
          <a:lstStyle/>
          <a:p>
            <a:r>
              <a:rPr lang="pt-PT" dirty="0"/>
              <a:t>Consegue lembrar-se de respostas a estas perguntas?</a:t>
            </a:r>
            <a:endParaRPr lang="en-US" dirty="0"/>
          </a:p>
        </p:txBody>
      </p:sp>
    </p:spTree>
    <p:extLst>
      <p:ext uri="{BB962C8B-B14F-4D97-AF65-F5344CB8AC3E}">
        <p14:creationId xmlns:p14="http://schemas.microsoft.com/office/powerpoint/2010/main" val="39670807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8D6BEE-FB04-4441-B82D-ACD42807E3F8}"/>
              </a:ext>
            </a:extLst>
          </p:cNvPr>
          <p:cNvSpPr>
            <a:spLocks noGrp="1"/>
          </p:cNvSpPr>
          <p:nvPr>
            <p:ph type="body" sz="quarter" idx="13"/>
          </p:nvPr>
        </p:nvSpPr>
        <p:spPr>
          <a:xfrm>
            <a:off x="7857067" y="6282268"/>
            <a:ext cx="3860800" cy="466127"/>
          </a:xfrm>
        </p:spPr>
        <p:txBody>
          <a:bodyPr/>
          <a:lstStyle/>
          <a:p>
            <a:r>
              <a:rPr lang="en-US" dirty="0"/>
              <a:t>www.</a:t>
            </a:r>
            <a:r>
              <a:rPr lang="en-US" b="1" dirty="0"/>
              <a:t>climatechampions</a:t>
            </a:r>
            <a:r>
              <a:rPr lang="en-US" dirty="0"/>
              <a:t>.how</a:t>
            </a:r>
          </a:p>
          <a:p>
            <a:endParaRPr lang="en-US" dirty="0"/>
          </a:p>
        </p:txBody>
      </p:sp>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18"/>
          </p:nvPr>
        </p:nvSpPr>
        <p:spPr>
          <a:xfrm>
            <a:off x="631657" y="4530508"/>
            <a:ext cx="5881764" cy="796508"/>
          </a:xfrm>
          <a:prstGeom prst="rect">
            <a:avLst/>
          </a:prstGeom>
        </p:spPr>
        <p:txBody>
          <a:bodyPr>
            <a:normAutofit/>
          </a:bodyPr>
          <a:lstStyle/>
          <a:p>
            <a:r>
              <a:rPr lang="en-US" dirty="0" err="1"/>
              <a:t>Alguma</a:t>
            </a:r>
            <a:r>
              <a:rPr lang="en-US" dirty="0"/>
              <a:t> </a:t>
            </a:r>
            <a:r>
              <a:rPr lang="en-US" dirty="0" err="1"/>
              <a:t>pergunta</a:t>
            </a:r>
            <a:r>
              <a:rPr lang="en-US" dirty="0"/>
              <a:t>?</a:t>
            </a:r>
          </a:p>
        </p:txBody>
      </p:sp>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6"/>
          </p:nvPr>
        </p:nvSpPr>
        <p:spPr>
          <a:xfrm>
            <a:off x="654514" y="3951170"/>
            <a:ext cx="5881764" cy="634242"/>
          </a:xfrm>
          <a:prstGeom prst="rect">
            <a:avLst/>
          </a:prstGeom>
        </p:spPr>
        <p:txBody>
          <a:bodyPr>
            <a:normAutofit/>
          </a:bodyPr>
          <a:lstStyle/>
          <a:p>
            <a:r>
              <a:rPr lang="en-US" dirty="0"/>
              <a:t>OBRIGADO</a:t>
            </a:r>
          </a:p>
        </p:txBody>
      </p:sp>
      <p:grpSp>
        <p:nvGrpSpPr>
          <p:cNvPr id="39" name="Graphic 3">
            <a:extLst>
              <a:ext uri="{FF2B5EF4-FFF2-40B4-BE49-F238E27FC236}">
                <a16:creationId xmlns:a16="http://schemas.microsoft.com/office/drawing/2014/main" id="{53B3F4FB-229C-F54D-853A-932560715113}"/>
              </a:ext>
            </a:extLst>
          </p:cNvPr>
          <p:cNvGrpSpPr/>
          <p:nvPr/>
        </p:nvGrpSpPr>
        <p:grpSpPr>
          <a:xfrm>
            <a:off x="10508450" y="4424386"/>
            <a:ext cx="435641" cy="435641"/>
            <a:chOff x="1950027" y="2499889"/>
            <a:chExt cx="850463" cy="850463"/>
          </a:xfrm>
        </p:grpSpPr>
        <p:sp>
          <p:nvSpPr>
            <p:cNvPr id="40" name="Freeform 39">
              <a:extLst>
                <a:ext uri="{FF2B5EF4-FFF2-40B4-BE49-F238E27FC236}">
                  <a16:creationId xmlns:a16="http://schemas.microsoft.com/office/drawing/2014/main" id="{605EE809-781D-EA40-B7B5-F2DFFB25193F}"/>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B733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41" name="Graphic 3">
              <a:extLst>
                <a:ext uri="{FF2B5EF4-FFF2-40B4-BE49-F238E27FC236}">
                  <a16:creationId xmlns:a16="http://schemas.microsoft.com/office/drawing/2014/main" id="{A6890E1D-E152-0C4B-898D-50D4F4F1C718}"/>
                </a:ext>
              </a:extLst>
            </p:cNvPr>
            <p:cNvGrpSpPr/>
            <p:nvPr/>
          </p:nvGrpSpPr>
          <p:grpSpPr>
            <a:xfrm>
              <a:off x="2107521" y="2657382"/>
              <a:ext cx="535476" cy="535477"/>
              <a:chOff x="2107521" y="2657382"/>
              <a:chExt cx="535476" cy="535477"/>
            </a:xfrm>
            <a:solidFill>
              <a:srgbClr val="FFFFFF"/>
            </a:solidFill>
          </p:grpSpPr>
          <p:sp>
            <p:nvSpPr>
              <p:cNvPr id="42" name="Freeform 41">
                <a:extLst>
                  <a:ext uri="{FF2B5EF4-FFF2-40B4-BE49-F238E27FC236}">
                    <a16:creationId xmlns:a16="http://schemas.microsoft.com/office/drawing/2014/main" id="{F09287CD-8FBC-394A-A8B9-B26037DE6893}"/>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3" name="Freeform 42">
                <a:extLst>
                  <a:ext uri="{FF2B5EF4-FFF2-40B4-BE49-F238E27FC236}">
                    <a16:creationId xmlns:a16="http://schemas.microsoft.com/office/drawing/2014/main" id="{ED3DA43D-B006-6347-AB51-90CCC46EE414}"/>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4" name="Freeform 43">
                <a:extLst>
                  <a:ext uri="{FF2B5EF4-FFF2-40B4-BE49-F238E27FC236}">
                    <a16:creationId xmlns:a16="http://schemas.microsoft.com/office/drawing/2014/main" id="{6C8E1D9C-8A4B-AA47-B2ED-9381C00E5768}"/>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45" name="Graphic 3">
            <a:extLst>
              <a:ext uri="{FF2B5EF4-FFF2-40B4-BE49-F238E27FC236}">
                <a16:creationId xmlns:a16="http://schemas.microsoft.com/office/drawing/2014/main" id="{F0617745-F5B0-024F-A1F9-FC6211780A2A}"/>
              </a:ext>
            </a:extLst>
          </p:cNvPr>
          <p:cNvGrpSpPr/>
          <p:nvPr/>
        </p:nvGrpSpPr>
        <p:grpSpPr>
          <a:xfrm>
            <a:off x="9433867" y="4424386"/>
            <a:ext cx="435641" cy="435641"/>
            <a:chOff x="-147782" y="2499889"/>
            <a:chExt cx="850463" cy="850463"/>
          </a:xfrm>
        </p:grpSpPr>
        <p:sp>
          <p:nvSpPr>
            <p:cNvPr id="46" name="Freeform 45">
              <a:extLst>
                <a:ext uri="{FF2B5EF4-FFF2-40B4-BE49-F238E27FC236}">
                  <a16:creationId xmlns:a16="http://schemas.microsoft.com/office/drawing/2014/main" id="{4E3FA7F1-893C-4846-9212-C0F05393617B}"/>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B733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3AFBEEAB-3015-3A40-A85D-4C320B19220E}"/>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48" name="Graphic 3">
            <a:extLst>
              <a:ext uri="{FF2B5EF4-FFF2-40B4-BE49-F238E27FC236}">
                <a16:creationId xmlns:a16="http://schemas.microsoft.com/office/drawing/2014/main" id="{6C972A2F-D4D5-9541-9E78-1C0D274B282E}"/>
              </a:ext>
            </a:extLst>
          </p:cNvPr>
          <p:cNvGrpSpPr/>
          <p:nvPr/>
        </p:nvGrpSpPr>
        <p:grpSpPr>
          <a:xfrm>
            <a:off x="11045419" y="4424386"/>
            <a:ext cx="435641" cy="435641"/>
            <a:chOff x="2998302" y="2499889"/>
            <a:chExt cx="850463" cy="850463"/>
          </a:xfrm>
        </p:grpSpPr>
        <p:sp>
          <p:nvSpPr>
            <p:cNvPr id="49" name="Freeform 48">
              <a:extLst>
                <a:ext uri="{FF2B5EF4-FFF2-40B4-BE49-F238E27FC236}">
                  <a16:creationId xmlns:a16="http://schemas.microsoft.com/office/drawing/2014/main" id="{9751DA2A-2A48-6748-A579-C33E31DFA977}"/>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B733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0" name="Freeform 49">
              <a:extLst>
                <a:ext uri="{FF2B5EF4-FFF2-40B4-BE49-F238E27FC236}">
                  <a16:creationId xmlns:a16="http://schemas.microsoft.com/office/drawing/2014/main" id="{47C56DA9-8BE3-C54F-B325-77FDB0825CCB}"/>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51" name="Graphic 3">
            <a:extLst>
              <a:ext uri="{FF2B5EF4-FFF2-40B4-BE49-F238E27FC236}">
                <a16:creationId xmlns:a16="http://schemas.microsoft.com/office/drawing/2014/main" id="{B56B07A3-E28A-D341-B948-CE5792DE0C6D}"/>
              </a:ext>
            </a:extLst>
          </p:cNvPr>
          <p:cNvGrpSpPr/>
          <p:nvPr/>
        </p:nvGrpSpPr>
        <p:grpSpPr>
          <a:xfrm>
            <a:off x="8896900" y="4424386"/>
            <a:ext cx="435641" cy="435964"/>
            <a:chOff x="-1196056" y="2499889"/>
            <a:chExt cx="850463" cy="851093"/>
          </a:xfrm>
        </p:grpSpPr>
        <p:sp>
          <p:nvSpPr>
            <p:cNvPr id="52" name="Freeform 51">
              <a:extLst>
                <a:ext uri="{FF2B5EF4-FFF2-40B4-BE49-F238E27FC236}">
                  <a16:creationId xmlns:a16="http://schemas.microsoft.com/office/drawing/2014/main" id="{52C1EFDA-4AFE-9645-B573-20910968DF58}"/>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B733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3" name="Freeform 52">
              <a:extLst>
                <a:ext uri="{FF2B5EF4-FFF2-40B4-BE49-F238E27FC236}">
                  <a16:creationId xmlns:a16="http://schemas.microsoft.com/office/drawing/2014/main" id="{7AE535EB-C9EF-BF48-BC0E-A01A27A9BA01}"/>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54" name="Group 53">
            <a:extLst>
              <a:ext uri="{FF2B5EF4-FFF2-40B4-BE49-F238E27FC236}">
                <a16:creationId xmlns:a16="http://schemas.microsoft.com/office/drawing/2014/main" id="{8F51B179-4F68-114B-BF42-38BC21F150C7}"/>
              </a:ext>
            </a:extLst>
          </p:cNvPr>
          <p:cNvGrpSpPr/>
          <p:nvPr/>
        </p:nvGrpSpPr>
        <p:grpSpPr>
          <a:xfrm>
            <a:off x="9971159" y="4424386"/>
            <a:ext cx="435641" cy="435641"/>
            <a:chOff x="5339337" y="8702010"/>
            <a:chExt cx="280634" cy="280634"/>
          </a:xfrm>
          <a:solidFill>
            <a:srgbClr val="12B4CB"/>
          </a:solidFill>
        </p:grpSpPr>
        <p:sp>
          <p:nvSpPr>
            <p:cNvPr id="55" name="Freeform 54">
              <a:extLst>
                <a:ext uri="{FF2B5EF4-FFF2-40B4-BE49-F238E27FC236}">
                  <a16:creationId xmlns:a16="http://schemas.microsoft.com/office/drawing/2014/main" id="{6C7668A3-81D5-0144-B6D3-3DC9E5B6589E}"/>
                </a:ext>
              </a:extLst>
            </p:cNvPr>
            <p:cNvSpPr/>
            <p:nvPr/>
          </p:nvSpPr>
          <p:spPr>
            <a:xfrm>
              <a:off x="5339337" y="8702010"/>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B733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56" name="Graphic 55" descr="World with solid fill">
              <a:extLst>
                <a:ext uri="{FF2B5EF4-FFF2-40B4-BE49-F238E27FC236}">
                  <a16:creationId xmlns:a16="http://schemas.microsoft.com/office/drawing/2014/main" id="{FC6E819D-E55B-3F49-A58C-8F15780016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56616" y="8719289"/>
              <a:ext cx="246077" cy="246077"/>
            </a:xfrm>
            <a:prstGeom prst="rect">
              <a:avLst/>
            </a:prstGeom>
          </p:spPr>
        </p:pic>
      </p:grpSp>
    </p:spTree>
    <p:extLst>
      <p:ext uri="{BB962C8B-B14F-4D97-AF65-F5344CB8AC3E}">
        <p14:creationId xmlns:p14="http://schemas.microsoft.com/office/powerpoint/2010/main" val="4169825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7183225" y="5703216"/>
            <a:ext cx="2931736" cy="9332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CuadroTexto 5">
            <a:extLst>
              <a:ext uri="{FF2B5EF4-FFF2-40B4-BE49-F238E27FC236}">
                <a16:creationId xmlns:a16="http://schemas.microsoft.com/office/drawing/2014/main" id="{D67FBEB8-2DA1-2823-7307-C62127EE7DD1}"/>
              </a:ext>
            </a:extLst>
          </p:cNvPr>
          <p:cNvSpPr txBox="1"/>
          <p:nvPr/>
        </p:nvSpPr>
        <p:spPr>
          <a:xfrm>
            <a:off x="4673600" y="1180839"/>
            <a:ext cx="6784622" cy="5401479"/>
          </a:xfrm>
          <a:prstGeom prst="rect">
            <a:avLst/>
          </a:prstGeom>
          <a:noFill/>
        </p:spPr>
        <p:txBody>
          <a:bodyPr wrap="square">
            <a:spAutoFit/>
          </a:bodyPr>
          <a:lstStyle/>
          <a:p>
            <a:pPr algn="just">
              <a:spcBef>
                <a:spcPts val="600"/>
              </a:spcBef>
            </a:pPr>
            <a:r>
              <a:rPr lang="pt-PT" sz="2400" b="1" i="0" dirty="0">
                <a:solidFill>
                  <a:srgbClr val="EB7339"/>
                </a:solidFill>
                <a:effectLst/>
              </a:rPr>
              <a:t>12.1</a:t>
            </a:r>
            <a:r>
              <a:rPr lang="pt-PT" b="1" i="0" dirty="0">
                <a:solidFill>
                  <a:srgbClr val="FEBE38"/>
                </a:solidFill>
                <a:effectLst/>
              </a:rPr>
              <a:t> </a:t>
            </a:r>
            <a:r>
              <a:rPr lang="pt-PT" b="0" i="0" dirty="0">
                <a:solidFill>
                  <a:srgbClr val="000000"/>
                </a:solidFill>
                <a:effectLst/>
              </a:rPr>
              <a:t>Implementar o </a:t>
            </a:r>
            <a:r>
              <a:rPr lang="pt-PT" b="1" i="0" dirty="0">
                <a:solidFill>
                  <a:srgbClr val="000000"/>
                </a:solidFill>
                <a:effectLst/>
              </a:rPr>
              <a:t>Plano Decenal de Programas sobre Produção e Consumo Sustentáveis</a:t>
            </a:r>
            <a:r>
              <a:rPr lang="pt-PT" b="0" i="0" dirty="0">
                <a:solidFill>
                  <a:srgbClr val="000000"/>
                </a:solidFill>
                <a:effectLst/>
              </a:rPr>
              <a:t>, com todos os países a tomar medidas, e os países desenvolvidos assumindo a liderança, tendo em conta o desenvolvimento e as capacidades dos países em desenvolvimento</a:t>
            </a:r>
          </a:p>
          <a:p>
            <a:pPr algn="just">
              <a:spcBef>
                <a:spcPts val="600"/>
              </a:spcBef>
            </a:pPr>
            <a:r>
              <a:rPr lang="pt-PT" sz="2400" b="1" i="0" dirty="0">
                <a:solidFill>
                  <a:srgbClr val="EB7339"/>
                </a:solidFill>
                <a:effectLst/>
              </a:rPr>
              <a:t>12.2</a:t>
            </a:r>
            <a:r>
              <a:rPr lang="pt-PT" b="1" i="0" dirty="0">
                <a:solidFill>
                  <a:srgbClr val="FEBE38"/>
                </a:solidFill>
                <a:effectLst/>
              </a:rPr>
              <a:t> </a:t>
            </a:r>
            <a:r>
              <a:rPr lang="pt-PT" b="0" i="0" dirty="0">
                <a:solidFill>
                  <a:srgbClr val="000000"/>
                </a:solidFill>
                <a:effectLst/>
              </a:rPr>
              <a:t>Até 2030, alcançar a </a:t>
            </a:r>
            <a:r>
              <a:rPr lang="pt-PT" b="1" i="0" dirty="0">
                <a:solidFill>
                  <a:srgbClr val="000000"/>
                </a:solidFill>
                <a:effectLst/>
              </a:rPr>
              <a:t>gestão sustentável e o uso eficiente dos recursos naturais</a:t>
            </a:r>
          </a:p>
          <a:p>
            <a:pPr algn="just">
              <a:spcBef>
                <a:spcPts val="600"/>
              </a:spcBef>
            </a:pPr>
            <a:r>
              <a:rPr lang="pt-PT" sz="2400" b="1" i="0" dirty="0">
                <a:solidFill>
                  <a:srgbClr val="EB7339"/>
                </a:solidFill>
                <a:effectLst/>
              </a:rPr>
              <a:t>12.3</a:t>
            </a:r>
            <a:r>
              <a:rPr lang="pt-PT" b="1" i="0" dirty="0">
                <a:solidFill>
                  <a:srgbClr val="FEBE38"/>
                </a:solidFill>
                <a:effectLst/>
              </a:rPr>
              <a:t> </a:t>
            </a:r>
            <a:r>
              <a:rPr lang="pt-PT" b="0" i="0" dirty="0">
                <a:solidFill>
                  <a:srgbClr val="000000"/>
                </a:solidFill>
                <a:effectLst/>
              </a:rPr>
              <a:t>Até 2030, </a:t>
            </a:r>
            <a:r>
              <a:rPr lang="pt-PT" b="1" i="0" dirty="0">
                <a:solidFill>
                  <a:srgbClr val="000000"/>
                </a:solidFill>
                <a:effectLst/>
              </a:rPr>
              <a:t>reduzir para metade, à escala global, o desperdício de alimentos </a:t>
            </a:r>
            <a:r>
              <a:rPr lang="pt-PT" b="0" i="0" dirty="0">
                <a:solidFill>
                  <a:srgbClr val="000000"/>
                </a:solidFill>
                <a:effectLst/>
              </a:rPr>
              <a:t>per capita, tanto a nível de retalhistas como de consumidores, e reduzir os desperdícios de alimentos ao longo das cadeias de produção e abastecimento, incluindo os que ocorrem pós-colheita</a:t>
            </a:r>
          </a:p>
          <a:p>
            <a:pPr algn="just">
              <a:spcBef>
                <a:spcPts val="600"/>
              </a:spcBef>
            </a:pPr>
            <a:r>
              <a:rPr lang="pt-PT" sz="2400" b="1" i="0" dirty="0">
                <a:solidFill>
                  <a:srgbClr val="EB7339"/>
                </a:solidFill>
                <a:effectLst/>
              </a:rPr>
              <a:t>12.4</a:t>
            </a:r>
            <a:r>
              <a:rPr lang="pt-PT" sz="2400" b="1" i="0" dirty="0">
                <a:solidFill>
                  <a:srgbClr val="FEBE38"/>
                </a:solidFill>
                <a:effectLst/>
              </a:rPr>
              <a:t> </a:t>
            </a:r>
            <a:r>
              <a:rPr lang="pt-PT" b="0" i="0" dirty="0">
                <a:solidFill>
                  <a:srgbClr val="000000"/>
                </a:solidFill>
                <a:effectLst/>
              </a:rPr>
              <a:t>Até 2020, alcançar a </a:t>
            </a:r>
            <a:r>
              <a:rPr lang="pt-PT" b="1" i="0" dirty="0">
                <a:solidFill>
                  <a:srgbClr val="000000"/>
                </a:solidFill>
                <a:effectLst/>
              </a:rPr>
              <a:t>gestão ambientalmente correta dos produtos químicos e de todos os resíduos</a:t>
            </a:r>
            <a:r>
              <a:rPr lang="pt-PT" b="0" i="0" dirty="0">
                <a:solidFill>
                  <a:srgbClr val="000000"/>
                </a:solidFill>
                <a:effectLst/>
              </a:rPr>
              <a:t>, ao longo de todo o seu ciclo de vida, de acordo com os quadros internacionais acordados, e reduzir significativamente a sua libertação para o ar, água e solo, de modo a minimizar os seus impactos negativos sobre a saúde humana e o meio ambiente</a:t>
            </a:r>
          </a:p>
        </p:txBody>
      </p:sp>
      <p:pic>
        <p:nvPicPr>
          <p:cNvPr id="18" name="Imagen 17">
            <a:extLst>
              <a:ext uri="{FF2B5EF4-FFF2-40B4-BE49-F238E27FC236}">
                <a16:creationId xmlns:a16="http://schemas.microsoft.com/office/drawing/2014/main" id="{14DB05FD-0674-8B79-9D94-0327ABCA47F1}"/>
              </a:ext>
            </a:extLst>
          </p:cNvPr>
          <p:cNvPicPr>
            <a:picLocks noChangeAspect="1"/>
          </p:cNvPicPr>
          <p:nvPr/>
        </p:nvPicPr>
        <p:blipFill rotWithShape="1">
          <a:blip r:embed="rId2"/>
          <a:srcRect t="18491" r="57219"/>
          <a:stretch/>
        </p:blipFill>
        <p:spPr>
          <a:xfrm>
            <a:off x="1142422" y="325772"/>
            <a:ext cx="3084050" cy="2902849"/>
          </a:xfrm>
          <a:prstGeom prst="rect">
            <a:avLst/>
          </a:prstGeom>
        </p:spPr>
      </p:pic>
      <p:sp>
        <p:nvSpPr>
          <p:cNvPr id="20" name="CuadroTexto 19">
            <a:extLst>
              <a:ext uri="{FF2B5EF4-FFF2-40B4-BE49-F238E27FC236}">
                <a16:creationId xmlns:a16="http://schemas.microsoft.com/office/drawing/2014/main" id="{56AFAF91-EF82-884B-48B3-8B86ED3981EA}"/>
              </a:ext>
            </a:extLst>
          </p:cNvPr>
          <p:cNvSpPr txBox="1"/>
          <p:nvPr/>
        </p:nvSpPr>
        <p:spPr>
          <a:xfrm>
            <a:off x="4673600" y="474896"/>
            <a:ext cx="1064587" cy="461665"/>
          </a:xfrm>
          <a:prstGeom prst="rect">
            <a:avLst/>
          </a:prstGeom>
          <a:noFill/>
        </p:spPr>
        <p:txBody>
          <a:bodyPr wrap="none" rtlCol="0">
            <a:spAutoFit/>
          </a:bodyPr>
          <a:lstStyle/>
          <a:p>
            <a:r>
              <a:rPr lang="pt-PT" sz="2400" b="1" dirty="0">
                <a:solidFill>
                  <a:srgbClr val="EB7339"/>
                </a:solidFill>
              </a:rPr>
              <a:t>METAS</a:t>
            </a:r>
          </a:p>
        </p:txBody>
      </p:sp>
      <p:pic>
        <p:nvPicPr>
          <p:cNvPr id="21" name="Imagen 20">
            <a:extLst>
              <a:ext uri="{FF2B5EF4-FFF2-40B4-BE49-F238E27FC236}">
                <a16:creationId xmlns:a16="http://schemas.microsoft.com/office/drawing/2014/main" id="{C8165E64-D25E-787C-DDB2-2D4198370E29}"/>
              </a:ext>
            </a:extLst>
          </p:cNvPr>
          <p:cNvPicPr>
            <a:picLocks noChangeAspect="1"/>
          </p:cNvPicPr>
          <p:nvPr/>
        </p:nvPicPr>
        <p:blipFill rotWithShape="1">
          <a:blip r:embed="rId2">
            <a:clrChange>
              <a:clrFrom>
                <a:srgbClr val="FFFFFF"/>
              </a:clrFrom>
              <a:clrTo>
                <a:srgbClr val="FFFFFF">
                  <a:alpha val="0"/>
                </a:srgbClr>
              </a:clrTo>
            </a:clrChange>
          </a:blip>
          <a:srcRect l="44385" t="18491" b="48741"/>
          <a:stretch/>
        </p:blipFill>
        <p:spPr>
          <a:xfrm>
            <a:off x="1142423" y="3398819"/>
            <a:ext cx="3084050" cy="897676"/>
          </a:xfrm>
          <a:prstGeom prst="rect">
            <a:avLst/>
          </a:prstGeom>
        </p:spPr>
      </p:pic>
      <p:sp>
        <p:nvSpPr>
          <p:cNvPr id="23" name="CuadroTexto 22">
            <a:extLst>
              <a:ext uri="{FF2B5EF4-FFF2-40B4-BE49-F238E27FC236}">
                <a16:creationId xmlns:a16="http://schemas.microsoft.com/office/drawing/2014/main" id="{7C8C12E0-89EB-231C-696E-090AC033BB51}"/>
              </a:ext>
            </a:extLst>
          </p:cNvPr>
          <p:cNvSpPr txBox="1"/>
          <p:nvPr/>
        </p:nvSpPr>
        <p:spPr>
          <a:xfrm>
            <a:off x="1627346" y="5908233"/>
            <a:ext cx="2867378" cy="523220"/>
          </a:xfrm>
          <a:prstGeom prst="rect">
            <a:avLst/>
          </a:prstGeom>
          <a:noFill/>
        </p:spPr>
        <p:txBody>
          <a:bodyPr wrap="square">
            <a:spAutoFit/>
          </a:bodyPr>
          <a:lstStyle/>
          <a:p>
            <a:r>
              <a:rPr lang="pt-PT" sz="1400" dirty="0">
                <a:hlinkClick r:id="rId3"/>
              </a:rPr>
              <a:t>https://ods.pt/objectivos/12-producao-e-consumo-sustentaveis/</a:t>
            </a:r>
            <a:r>
              <a:rPr lang="pt-PT" sz="1400" dirty="0"/>
              <a:t> </a:t>
            </a:r>
          </a:p>
        </p:txBody>
      </p:sp>
      <p:pic>
        <p:nvPicPr>
          <p:cNvPr id="24" name="Gráfico 23" descr="Flecha: curva ligera con relleno sólido">
            <a:extLst>
              <a:ext uri="{FF2B5EF4-FFF2-40B4-BE49-F238E27FC236}">
                <a16:creationId xmlns:a16="http://schemas.microsoft.com/office/drawing/2014/main" id="{E1CADBB0-A867-E61D-76AE-397A67B12C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88563">
            <a:off x="984964" y="5780887"/>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673035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D67FBEB8-2DA1-2823-7307-C62127EE7DD1}"/>
              </a:ext>
            </a:extLst>
          </p:cNvPr>
          <p:cNvSpPr txBox="1"/>
          <p:nvPr/>
        </p:nvSpPr>
        <p:spPr>
          <a:xfrm>
            <a:off x="1783645" y="342418"/>
            <a:ext cx="4865511" cy="6247864"/>
          </a:xfrm>
          <a:prstGeom prst="rect">
            <a:avLst/>
          </a:prstGeom>
          <a:noFill/>
        </p:spPr>
        <p:txBody>
          <a:bodyPr wrap="square">
            <a:spAutoFit/>
          </a:bodyPr>
          <a:lstStyle/>
          <a:p>
            <a:pPr algn="just">
              <a:spcBef>
                <a:spcPts val="600"/>
              </a:spcBef>
            </a:pPr>
            <a:r>
              <a:rPr lang="pt-PT" sz="2400" b="1" i="0" dirty="0">
                <a:solidFill>
                  <a:srgbClr val="EB7339"/>
                </a:solidFill>
                <a:effectLst/>
              </a:rPr>
              <a:t>12.5</a:t>
            </a:r>
            <a:r>
              <a:rPr lang="pt-PT" sz="3200" b="1" i="0" dirty="0">
                <a:solidFill>
                  <a:srgbClr val="EB7339"/>
                </a:solidFill>
                <a:effectLst/>
              </a:rPr>
              <a:t> </a:t>
            </a:r>
            <a:r>
              <a:rPr lang="pt-PT" b="0" i="0" dirty="0">
                <a:solidFill>
                  <a:srgbClr val="000000"/>
                </a:solidFill>
                <a:effectLst/>
              </a:rPr>
              <a:t>Até 2030, </a:t>
            </a:r>
            <a:r>
              <a:rPr lang="pt-PT" b="1" i="0" dirty="0">
                <a:solidFill>
                  <a:srgbClr val="000000"/>
                </a:solidFill>
                <a:effectLst/>
              </a:rPr>
              <a:t>reduzir substancialmente a produção de resíduos </a:t>
            </a:r>
            <a:r>
              <a:rPr lang="pt-PT" b="0" i="0" dirty="0">
                <a:solidFill>
                  <a:srgbClr val="000000"/>
                </a:solidFill>
                <a:effectLst/>
              </a:rPr>
              <a:t>através da prevenção, redução, reciclagem e reutilização</a:t>
            </a:r>
          </a:p>
          <a:p>
            <a:pPr algn="just">
              <a:spcBef>
                <a:spcPts val="600"/>
              </a:spcBef>
            </a:pPr>
            <a:r>
              <a:rPr lang="pt-PT" sz="2400" b="1" i="0" dirty="0">
                <a:solidFill>
                  <a:srgbClr val="EB7339"/>
                </a:solidFill>
                <a:effectLst/>
              </a:rPr>
              <a:t>12.6</a:t>
            </a:r>
            <a:r>
              <a:rPr lang="pt-PT" b="1" i="0" dirty="0">
                <a:solidFill>
                  <a:srgbClr val="EB7339"/>
                </a:solidFill>
                <a:effectLst/>
              </a:rPr>
              <a:t> </a:t>
            </a:r>
            <a:r>
              <a:rPr lang="pt-PT" b="0" i="0" dirty="0">
                <a:solidFill>
                  <a:srgbClr val="000000"/>
                </a:solidFill>
                <a:effectLst/>
              </a:rPr>
              <a:t>Incentivar as empresas, especialmente as de grande dimensão e transnacionais, a adotar </a:t>
            </a:r>
            <a:r>
              <a:rPr lang="pt-PT" b="1" i="0" dirty="0">
                <a:solidFill>
                  <a:srgbClr val="000000"/>
                </a:solidFill>
                <a:effectLst/>
              </a:rPr>
              <a:t>práticas sustentáveis </a:t>
            </a:r>
            <a:r>
              <a:rPr lang="pt-PT" b="0" i="0" dirty="0">
                <a:solidFill>
                  <a:srgbClr val="000000"/>
                </a:solidFill>
                <a:effectLst/>
              </a:rPr>
              <a:t>e a integrar informação sobre sustentabilidade nos relatórios de atividade</a:t>
            </a:r>
          </a:p>
          <a:p>
            <a:pPr algn="just">
              <a:spcBef>
                <a:spcPts val="600"/>
              </a:spcBef>
            </a:pPr>
            <a:r>
              <a:rPr lang="pt-PT" sz="2400" b="1" i="0" dirty="0">
                <a:solidFill>
                  <a:srgbClr val="EB7339"/>
                </a:solidFill>
                <a:effectLst/>
              </a:rPr>
              <a:t>12.7</a:t>
            </a:r>
            <a:r>
              <a:rPr lang="pt-PT" b="1" i="0" dirty="0">
                <a:solidFill>
                  <a:srgbClr val="FEBE38"/>
                </a:solidFill>
                <a:effectLst/>
              </a:rPr>
              <a:t> </a:t>
            </a:r>
            <a:r>
              <a:rPr lang="pt-PT" b="0" i="0" dirty="0">
                <a:solidFill>
                  <a:srgbClr val="000000"/>
                </a:solidFill>
                <a:effectLst/>
              </a:rPr>
              <a:t>Promover práticas de </a:t>
            </a:r>
            <a:r>
              <a:rPr lang="pt-PT" b="1" i="0" dirty="0">
                <a:solidFill>
                  <a:srgbClr val="000000"/>
                </a:solidFill>
                <a:effectLst/>
              </a:rPr>
              <a:t>contratação pública sustentáveis</a:t>
            </a:r>
            <a:r>
              <a:rPr lang="pt-PT" b="0" i="0" dirty="0">
                <a:solidFill>
                  <a:srgbClr val="000000"/>
                </a:solidFill>
                <a:effectLst/>
              </a:rPr>
              <a:t>, de acordo com as políticas e prioridades nacionais</a:t>
            </a:r>
          </a:p>
          <a:p>
            <a:pPr algn="just">
              <a:spcBef>
                <a:spcPts val="600"/>
              </a:spcBef>
            </a:pPr>
            <a:r>
              <a:rPr lang="pt-PT" sz="2400" b="1" i="0" dirty="0">
                <a:solidFill>
                  <a:srgbClr val="EB7339"/>
                </a:solidFill>
                <a:effectLst/>
              </a:rPr>
              <a:t>12.8</a:t>
            </a:r>
            <a:r>
              <a:rPr lang="pt-PT" b="0" i="0" dirty="0">
                <a:solidFill>
                  <a:srgbClr val="000000"/>
                </a:solidFill>
                <a:effectLst/>
              </a:rPr>
              <a:t> Até 2030, garantir que as pessoas, em todos os lugares, tenham </a:t>
            </a:r>
            <a:r>
              <a:rPr lang="pt-PT" b="1" i="0" dirty="0">
                <a:solidFill>
                  <a:srgbClr val="000000"/>
                </a:solidFill>
                <a:effectLst/>
              </a:rPr>
              <a:t>informação relevante e consciencialização </a:t>
            </a:r>
            <a:r>
              <a:rPr lang="pt-PT" b="0" i="0" dirty="0">
                <a:solidFill>
                  <a:srgbClr val="000000"/>
                </a:solidFill>
                <a:effectLst/>
              </a:rPr>
              <a:t>para o desenvolvimento sustentável e estilos de vida em harmonia com a natureza</a:t>
            </a:r>
          </a:p>
          <a:p>
            <a:pPr algn="just">
              <a:spcBef>
                <a:spcPts val="600"/>
              </a:spcBef>
            </a:pPr>
            <a:r>
              <a:rPr lang="pt-PT" sz="2400" b="1" i="0" dirty="0">
                <a:solidFill>
                  <a:srgbClr val="EB7339"/>
                </a:solidFill>
                <a:effectLst/>
              </a:rPr>
              <a:t>12.a </a:t>
            </a:r>
            <a:r>
              <a:rPr lang="pt-PT" b="1" i="0" dirty="0">
                <a:solidFill>
                  <a:srgbClr val="000000"/>
                </a:solidFill>
                <a:effectLst/>
              </a:rPr>
              <a:t>Apoiar países em desenvolvimento </a:t>
            </a:r>
            <a:r>
              <a:rPr lang="pt-PT" b="0" i="0" dirty="0">
                <a:solidFill>
                  <a:srgbClr val="000000"/>
                </a:solidFill>
                <a:effectLst/>
              </a:rPr>
              <a:t>a fortalecer as suas capacidades científicas e tecnológicas para avançar no sentido de padrões mais sustentáveis de produção e consumo</a:t>
            </a:r>
          </a:p>
        </p:txBody>
      </p:sp>
      <p:pic>
        <p:nvPicPr>
          <p:cNvPr id="2" name="Imagen 1">
            <a:hlinkClick r:id="rId2"/>
            <a:extLst>
              <a:ext uri="{FF2B5EF4-FFF2-40B4-BE49-F238E27FC236}">
                <a16:creationId xmlns:a16="http://schemas.microsoft.com/office/drawing/2014/main" id="{DBE0EA7B-BF8E-C0FF-B7A4-19CB5B99B617}"/>
              </a:ext>
            </a:extLst>
          </p:cNvPr>
          <p:cNvPicPr>
            <a:picLocks noChangeAspect="1"/>
          </p:cNvPicPr>
          <p:nvPr/>
        </p:nvPicPr>
        <p:blipFill>
          <a:blip r:embed="rId3"/>
          <a:stretch>
            <a:fillRect/>
          </a:stretch>
        </p:blipFill>
        <p:spPr>
          <a:xfrm>
            <a:off x="6842058" y="846667"/>
            <a:ext cx="4970993" cy="2582333"/>
          </a:xfrm>
          <a:prstGeom prst="rect">
            <a:avLst/>
          </a:prstGeom>
          <a:effectLst>
            <a:outerShdw blurRad="50800" dist="38100" dir="5400000" algn="t" rotWithShape="0">
              <a:prstClr val="black">
                <a:alpha val="40000"/>
              </a:prstClr>
            </a:outerShdw>
          </a:effectLst>
        </p:spPr>
      </p:pic>
      <p:sp>
        <p:nvSpPr>
          <p:cNvPr id="3" name="CuadroTexto 2">
            <a:extLst>
              <a:ext uri="{FF2B5EF4-FFF2-40B4-BE49-F238E27FC236}">
                <a16:creationId xmlns:a16="http://schemas.microsoft.com/office/drawing/2014/main" id="{BFBDF3D8-EC97-44DB-0B43-2D9D05DE4AC9}"/>
              </a:ext>
            </a:extLst>
          </p:cNvPr>
          <p:cNvSpPr txBox="1"/>
          <p:nvPr/>
        </p:nvSpPr>
        <p:spPr>
          <a:xfrm>
            <a:off x="8772016" y="3560697"/>
            <a:ext cx="3272677" cy="523220"/>
          </a:xfrm>
          <a:prstGeom prst="rect">
            <a:avLst/>
          </a:prstGeom>
          <a:noFill/>
        </p:spPr>
        <p:txBody>
          <a:bodyPr wrap="square">
            <a:spAutoFit/>
          </a:bodyPr>
          <a:lstStyle/>
          <a:p>
            <a:r>
              <a:rPr lang="pt-PT" sz="1400" dirty="0">
                <a:hlinkClick r:id="rId2"/>
              </a:rPr>
              <a:t>https://ensina.rtp.pt/artigo/em-que-se-baseia-o-consumo-sustentavel/</a:t>
            </a:r>
            <a:r>
              <a:rPr lang="pt-PT" sz="1400" dirty="0"/>
              <a:t> </a:t>
            </a:r>
          </a:p>
        </p:txBody>
      </p:sp>
    </p:spTree>
    <p:extLst>
      <p:ext uri="{BB962C8B-B14F-4D97-AF65-F5344CB8AC3E}">
        <p14:creationId xmlns:p14="http://schemas.microsoft.com/office/powerpoint/2010/main" val="657025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7183225" y="5703216"/>
            <a:ext cx="2931736" cy="9332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CuadroTexto 5">
            <a:extLst>
              <a:ext uri="{FF2B5EF4-FFF2-40B4-BE49-F238E27FC236}">
                <a16:creationId xmlns:a16="http://schemas.microsoft.com/office/drawing/2014/main" id="{D67FBEB8-2DA1-2823-7307-C62127EE7DD1}"/>
              </a:ext>
            </a:extLst>
          </p:cNvPr>
          <p:cNvSpPr txBox="1"/>
          <p:nvPr/>
        </p:nvSpPr>
        <p:spPr>
          <a:xfrm>
            <a:off x="1783645" y="432730"/>
            <a:ext cx="6073422" cy="4231928"/>
          </a:xfrm>
          <a:prstGeom prst="rect">
            <a:avLst/>
          </a:prstGeom>
          <a:noFill/>
        </p:spPr>
        <p:txBody>
          <a:bodyPr wrap="square">
            <a:spAutoFit/>
          </a:bodyPr>
          <a:lstStyle/>
          <a:p>
            <a:pPr algn="just">
              <a:spcBef>
                <a:spcPts val="600"/>
              </a:spcBef>
            </a:pPr>
            <a:r>
              <a:rPr lang="pt-PT" sz="2400" b="1" i="0" dirty="0">
                <a:solidFill>
                  <a:srgbClr val="EB7339"/>
                </a:solidFill>
                <a:effectLst/>
              </a:rPr>
              <a:t>12.b </a:t>
            </a:r>
            <a:r>
              <a:rPr lang="pt-PT" b="0" i="0" dirty="0">
                <a:solidFill>
                  <a:srgbClr val="000000"/>
                </a:solidFill>
                <a:effectLst/>
              </a:rPr>
              <a:t>Desenvolver e implementar ferramentas para monitorizar os impactos do desenvolvimento sustentável para o </a:t>
            </a:r>
            <a:r>
              <a:rPr lang="pt-PT" b="1" i="0" dirty="0">
                <a:solidFill>
                  <a:srgbClr val="000000"/>
                </a:solidFill>
                <a:effectLst/>
              </a:rPr>
              <a:t>turismo sustentável</a:t>
            </a:r>
            <a:r>
              <a:rPr lang="pt-PT" b="0" i="0" dirty="0">
                <a:solidFill>
                  <a:srgbClr val="000000"/>
                </a:solidFill>
                <a:effectLst/>
              </a:rPr>
              <a:t>, que cria emprego, promove a cultura e os produtos locais</a:t>
            </a:r>
          </a:p>
          <a:p>
            <a:pPr algn="just">
              <a:spcBef>
                <a:spcPts val="600"/>
              </a:spcBef>
            </a:pPr>
            <a:r>
              <a:rPr lang="pt-PT" sz="2400" b="1" i="0" dirty="0">
                <a:solidFill>
                  <a:srgbClr val="EB7339"/>
                </a:solidFill>
                <a:effectLst/>
              </a:rPr>
              <a:t>12.c </a:t>
            </a:r>
            <a:r>
              <a:rPr lang="pt-PT" b="1" i="0" dirty="0">
                <a:solidFill>
                  <a:srgbClr val="000000"/>
                </a:solidFill>
                <a:effectLst/>
              </a:rPr>
              <a:t>Racionalizar subsídios ineficientes nos combustíveis fósseis</a:t>
            </a:r>
            <a:r>
              <a:rPr lang="pt-PT" b="0" i="0" dirty="0">
                <a:solidFill>
                  <a:srgbClr val="000000"/>
                </a:solidFill>
                <a:effectLst/>
              </a:rPr>
              <a:t>, que encorajam o consumo exagerado, eliminando as distorções de mercado, de acordo com as circunstâncias nacionais, inclusive através da reestruturação fiscal e da eliminação gradual desses subsídios prejudiciais, caso existam, para </a:t>
            </a:r>
            <a:r>
              <a:rPr lang="pt-PT" b="1" i="0" dirty="0">
                <a:solidFill>
                  <a:srgbClr val="000000"/>
                </a:solidFill>
                <a:effectLst/>
              </a:rPr>
              <a:t>refletir os seus impactos ambientais</a:t>
            </a:r>
            <a:r>
              <a:rPr lang="pt-PT" b="0" i="0" dirty="0">
                <a:solidFill>
                  <a:srgbClr val="000000"/>
                </a:solidFill>
                <a:effectLst/>
              </a:rPr>
              <a:t>, tendo plenamente em conta as necessidades específicas e condições dos países em desenvolvimento e minimizando os possíveis impactos adversos sobre o seu desenvolvimento de uma forma que proteja os pobres e as comunidades afetadas</a:t>
            </a:r>
          </a:p>
        </p:txBody>
      </p:sp>
      <p:sp>
        <p:nvSpPr>
          <p:cNvPr id="2" name="TextBox 4">
            <a:extLst>
              <a:ext uri="{FF2B5EF4-FFF2-40B4-BE49-F238E27FC236}">
                <a16:creationId xmlns:a16="http://schemas.microsoft.com/office/drawing/2014/main" id="{08483423-6274-3C9F-45F4-CA4B1A3ACCE6}"/>
              </a:ext>
            </a:extLst>
          </p:cNvPr>
          <p:cNvSpPr txBox="1"/>
          <p:nvPr/>
        </p:nvSpPr>
        <p:spPr>
          <a:xfrm>
            <a:off x="8761048" y="6070532"/>
            <a:ext cx="2707824" cy="307777"/>
          </a:xfrm>
          <a:prstGeom prst="rect">
            <a:avLst/>
          </a:prstGeom>
          <a:noFill/>
        </p:spPr>
        <p:txBody>
          <a:bodyPr wrap="square">
            <a:spAutoFit/>
          </a:bodyPr>
          <a:lstStyle/>
          <a:p>
            <a:r>
              <a:rPr lang="el-GR" sz="1400" dirty="0">
                <a:hlinkClick r:id="rId2"/>
              </a:rPr>
              <a:t>https://sdgs.un.org/goals/goal12</a:t>
            </a:r>
            <a:r>
              <a:rPr lang="pt-PT" sz="1400" dirty="0"/>
              <a:t> </a:t>
            </a:r>
            <a:endParaRPr lang="el-GR" sz="1400" dirty="0"/>
          </a:p>
        </p:txBody>
      </p:sp>
      <p:grpSp>
        <p:nvGrpSpPr>
          <p:cNvPr id="4" name="Grupo 3">
            <a:extLst>
              <a:ext uri="{FF2B5EF4-FFF2-40B4-BE49-F238E27FC236}">
                <a16:creationId xmlns:a16="http://schemas.microsoft.com/office/drawing/2014/main" id="{F7AD4186-6D42-9511-0A74-D3C9F57A69A4}"/>
              </a:ext>
            </a:extLst>
          </p:cNvPr>
          <p:cNvGrpSpPr/>
          <p:nvPr/>
        </p:nvGrpSpPr>
        <p:grpSpPr>
          <a:xfrm>
            <a:off x="7968599" y="906089"/>
            <a:ext cx="3602511" cy="4906986"/>
            <a:chOff x="8453063" y="126004"/>
            <a:chExt cx="3316891" cy="4585309"/>
          </a:xfrm>
        </p:grpSpPr>
        <p:pic>
          <p:nvPicPr>
            <p:cNvPr id="5" name="Εικόνα 3" descr="Εικόνα που περιέχει κείμενο&#10;&#10;Περιγραφή που δημιουργήθηκε αυτόματα">
              <a:extLst>
                <a:ext uri="{FF2B5EF4-FFF2-40B4-BE49-F238E27FC236}">
                  <a16:creationId xmlns:a16="http://schemas.microsoft.com/office/drawing/2014/main" id="{3FAB6BD9-B575-DB00-35D8-B7DB9941440F}"/>
                </a:ext>
              </a:extLst>
            </p:cNvPr>
            <p:cNvPicPr>
              <a:picLocks noChangeAspect="1"/>
            </p:cNvPicPr>
            <p:nvPr/>
          </p:nvPicPr>
          <p:blipFill rotWithShape="1">
            <a:blip r:embed="rId3"/>
            <a:srcRect t="-1" r="-1375" b="40726"/>
            <a:stretch/>
          </p:blipFill>
          <p:spPr>
            <a:xfrm>
              <a:off x="8457004" y="126004"/>
              <a:ext cx="3312950" cy="2582670"/>
            </a:xfrm>
            <a:prstGeom prst="rect">
              <a:avLst/>
            </a:prstGeom>
          </p:spPr>
        </p:pic>
        <p:pic>
          <p:nvPicPr>
            <p:cNvPr id="7" name="Εικόνα 2" descr="Εικόνα που περιέχει κείμενο&#10;&#10;Περιγραφή που δημιουργήθηκε αυτόματα">
              <a:extLst>
                <a:ext uri="{FF2B5EF4-FFF2-40B4-BE49-F238E27FC236}">
                  <a16:creationId xmlns:a16="http://schemas.microsoft.com/office/drawing/2014/main" id="{D3042E9F-7D30-DA94-69AA-2E41D7AEBEF0}"/>
                </a:ext>
              </a:extLst>
            </p:cNvPr>
            <p:cNvPicPr>
              <a:picLocks noChangeAspect="1"/>
            </p:cNvPicPr>
            <p:nvPr/>
          </p:nvPicPr>
          <p:blipFill rotWithShape="1">
            <a:blip r:embed="rId3"/>
            <a:srcRect t="54519"/>
            <a:stretch/>
          </p:blipFill>
          <p:spPr>
            <a:xfrm>
              <a:off x="8453063" y="2724482"/>
              <a:ext cx="3276481" cy="1986831"/>
            </a:xfrm>
            <a:prstGeom prst="rect">
              <a:avLst/>
            </a:prstGeom>
          </p:spPr>
        </p:pic>
      </p:grpSp>
      <p:pic>
        <p:nvPicPr>
          <p:cNvPr id="8" name="Gráfico 7" descr="Flecha: curva ligera con relleno sólido">
            <a:extLst>
              <a:ext uri="{FF2B5EF4-FFF2-40B4-BE49-F238E27FC236}">
                <a16:creationId xmlns:a16="http://schemas.microsoft.com/office/drawing/2014/main" id="{9F99B02E-7F8E-7AFD-318B-0DD4BB042E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88563">
            <a:off x="8165778" y="5761277"/>
            <a:ext cx="689631" cy="689631"/>
          </a:xfrm>
          <a:prstGeom prst="rect">
            <a:avLst/>
          </a:prstGeom>
          <a:effectLst>
            <a:outerShdw blurRad="50800" dist="38100" dir="5400000" algn="t" rotWithShape="0">
              <a:prstClr val="black">
                <a:alpha val="40000"/>
              </a:prstClr>
            </a:outerShdw>
          </a:effectLst>
        </p:spPr>
      </p:pic>
      <p:sp>
        <p:nvSpPr>
          <p:cNvPr id="9" name="Bocadillo: ovalado 8">
            <a:extLst>
              <a:ext uri="{FF2B5EF4-FFF2-40B4-BE49-F238E27FC236}">
                <a16:creationId xmlns:a16="http://schemas.microsoft.com/office/drawing/2014/main" id="{CE77F480-832D-8B48-81DC-87E41113203E}"/>
              </a:ext>
            </a:extLst>
          </p:cNvPr>
          <p:cNvSpPr/>
          <p:nvPr/>
        </p:nvSpPr>
        <p:spPr>
          <a:xfrm>
            <a:off x="4305476" y="4888057"/>
            <a:ext cx="3116442" cy="1692263"/>
          </a:xfrm>
          <a:prstGeom prst="wedgeEllipseCallout">
            <a:avLst>
              <a:gd name="adj1" fmla="val 69977"/>
              <a:gd name="adj2" fmla="val -43067"/>
            </a:avLst>
          </a:prstGeom>
          <a:solidFill>
            <a:schemeClr val="accent6">
              <a:lumMod val="75000"/>
            </a:schemeClr>
          </a:solidFill>
          <a:ln>
            <a:noFill/>
          </a:ln>
          <a:effectLst>
            <a:glow rad="228600">
              <a:schemeClr val="accent1">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600" dirty="0">
                <a:solidFill>
                  <a:srgbClr val="354F92"/>
                </a:solidFill>
                <a:latin typeface="Calibri" panose="020F0502020204030204" pitchFamily="34" charset="0"/>
                <a:ea typeface="Calibri" panose="020F0502020204030204" pitchFamily="34" charset="0"/>
                <a:cs typeface="Calibri" panose="020F0502020204030204" pitchFamily="34" charset="0"/>
              </a:rPr>
              <a:t>NOTA: ao entrar nos websites em língua estrangeira, clique com o botão direito e selecione “traduzir para português”</a:t>
            </a:r>
          </a:p>
        </p:txBody>
      </p:sp>
    </p:spTree>
    <p:extLst>
      <p:ext uri="{BB962C8B-B14F-4D97-AF65-F5344CB8AC3E}">
        <p14:creationId xmlns:p14="http://schemas.microsoft.com/office/powerpoint/2010/main" val="1892954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7183225" y="5703216"/>
            <a:ext cx="2931736" cy="9332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 name="Imagen 3">
            <a:extLst>
              <a:ext uri="{FF2B5EF4-FFF2-40B4-BE49-F238E27FC236}">
                <a16:creationId xmlns:a16="http://schemas.microsoft.com/office/drawing/2014/main" id="{272DFBD8-A7D2-20FE-BAEB-EED8E3D6C1D6}"/>
              </a:ext>
            </a:extLst>
          </p:cNvPr>
          <p:cNvPicPr>
            <a:picLocks noChangeAspect="1"/>
          </p:cNvPicPr>
          <p:nvPr/>
        </p:nvPicPr>
        <p:blipFill rotWithShape="1">
          <a:blip r:embed="rId2"/>
          <a:srcRect t="52604" r="76831"/>
          <a:stretch/>
        </p:blipFill>
        <p:spPr>
          <a:xfrm>
            <a:off x="6825661" y="3915650"/>
            <a:ext cx="1584173" cy="2415589"/>
          </a:xfrm>
          <a:prstGeom prst="rect">
            <a:avLst/>
          </a:prstGeom>
        </p:spPr>
      </p:pic>
      <p:pic>
        <p:nvPicPr>
          <p:cNvPr id="6" name="Imagen 5">
            <a:extLst>
              <a:ext uri="{FF2B5EF4-FFF2-40B4-BE49-F238E27FC236}">
                <a16:creationId xmlns:a16="http://schemas.microsoft.com/office/drawing/2014/main" id="{C695D9E4-C884-69AC-FE38-A1049F7FF07B}"/>
              </a:ext>
            </a:extLst>
          </p:cNvPr>
          <p:cNvPicPr>
            <a:picLocks noChangeAspect="1"/>
          </p:cNvPicPr>
          <p:nvPr/>
        </p:nvPicPr>
        <p:blipFill rotWithShape="1">
          <a:blip r:embed="rId2"/>
          <a:srcRect l="77322" b="55161"/>
          <a:stretch/>
        </p:blipFill>
        <p:spPr>
          <a:xfrm>
            <a:off x="8470311" y="3956041"/>
            <a:ext cx="1584172" cy="2334805"/>
          </a:xfrm>
          <a:prstGeom prst="rect">
            <a:avLst/>
          </a:prstGeom>
        </p:spPr>
      </p:pic>
      <p:pic>
        <p:nvPicPr>
          <p:cNvPr id="7" name="Imagen 6">
            <a:extLst>
              <a:ext uri="{FF2B5EF4-FFF2-40B4-BE49-F238E27FC236}">
                <a16:creationId xmlns:a16="http://schemas.microsoft.com/office/drawing/2014/main" id="{E84E7503-C59F-04D6-1E9F-66628E125EC7}"/>
              </a:ext>
            </a:extLst>
          </p:cNvPr>
          <p:cNvPicPr>
            <a:picLocks noChangeAspect="1"/>
          </p:cNvPicPr>
          <p:nvPr/>
        </p:nvPicPr>
        <p:blipFill rotWithShape="1">
          <a:blip r:embed="rId2"/>
          <a:srcRect r="77322" b="52604"/>
          <a:stretch/>
        </p:blipFill>
        <p:spPr>
          <a:xfrm>
            <a:off x="5008776" y="3925065"/>
            <a:ext cx="1636263" cy="2549129"/>
          </a:xfrm>
          <a:prstGeom prst="rect">
            <a:avLst/>
          </a:prstGeom>
        </p:spPr>
      </p:pic>
      <p:pic>
        <p:nvPicPr>
          <p:cNvPr id="8" name="Imagen 7">
            <a:extLst>
              <a:ext uri="{FF2B5EF4-FFF2-40B4-BE49-F238E27FC236}">
                <a16:creationId xmlns:a16="http://schemas.microsoft.com/office/drawing/2014/main" id="{C55A0A42-D681-406C-2BE8-F82ACA4FE49C}"/>
              </a:ext>
            </a:extLst>
          </p:cNvPr>
          <p:cNvPicPr>
            <a:picLocks noChangeAspect="1"/>
          </p:cNvPicPr>
          <p:nvPr/>
        </p:nvPicPr>
        <p:blipFill rotWithShape="1">
          <a:blip r:embed="rId3"/>
          <a:srcRect t="10127" r="85094" b="48407"/>
          <a:stretch/>
        </p:blipFill>
        <p:spPr>
          <a:xfrm>
            <a:off x="1061866" y="970292"/>
            <a:ext cx="1589866" cy="2201333"/>
          </a:xfrm>
          <a:prstGeom prst="rect">
            <a:avLst/>
          </a:prstGeom>
        </p:spPr>
      </p:pic>
      <p:pic>
        <p:nvPicPr>
          <p:cNvPr id="9" name="Imagen 8">
            <a:extLst>
              <a:ext uri="{FF2B5EF4-FFF2-40B4-BE49-F238E27FC236}">
                <a16:creationId xmlns:a16="http://schemas.microsoft.com/office/drawing/2014/main" id="{5A2A92F3-1B28-E8DF-7787-ADA5A16908A7}"/>
              </a:ext>
            </a:extLst>
          </p:cNvPr>
          <p:cNvPicPr>
            <a:picLocks noChangeAspect="1"/>
          </p:cNvPicPr>
          <p:nvPr/>
        </p:nvPicPr>
        <p:blipFill rotWithShape="1">
          <a:blip r:embed="rId3"/>
          <a:srcRect t="58534" r="84988"/>
          <a:stretch/>
        </p:blipFill>
        <p:spPr>
          <a:xfrm>
            <a:off x="1856799" y="3241785"/>
            <a:ext cx="1601155" cy="2201333"/>
          </a:xfrm>
          <a:prstGeom prst="rect">
            <a:avLst/>
          </a:prstGeom>
        </p:spPr>
      </p:pic>
      <p:pic>
        <p:nvPicPr>
          <p:cNvPr id="10" name="Imagen 9">
            <a:extLst>
              <a:ext uri="{FF2B5EF4-FFF2-40B4-BE49-F238E27FC236}">
                <a16:creationId xmlns:a16="http://schemas.microsoft.com/office/drawing/2014/main" id="{DF5E2BBA-D8FF-FC4E-E6C0-9F73BC6A5503}"/>
              </a:ext>
            </a:extLst>
          </p:cNvPr>
          <p:cNvPicPr>
            <a:picLocks noChangeAspect="1"/>
          </p:cNvPicPr>
          <p:nvPr/>
        </p:nvPicPr>
        <p:blipFill rotWithShape="1">
          <a:blip r:embed="rId3"/>
          <a:srcRect l="49834" t="8598" r="35560" b="49511"/>
          <a:stretch/>
        </p:blipFill>
        <p:spPr>
          <a:xfrm>
            <a:off x="2682579" y="885624"/>
            <a:ext cx="1557868" cy="2223911"/>
          </a:xfrm>
          <a:prstGeom prst="rect">
            <a:avLst/>
          </a:prstGeom>
        </p:spPr>
      </p:pic>
      <p:pic>
        <p:nvPicPr>
          <p:cNvPr id="11" name="Imagen 10">
            <a:extLst>
              <a:ext uri="{FF2B5EF4-FFF2-40B4-BE49-F238E27FC236}">
                <a16:creationId xmlns:a16="http://schemas.microsoft.com/office/drawing/2014/main" id="{96C944EB-0324-F702-E3AD-48155ED41CE6}"/>
              </a:ext>
            </a:extLst>
          </p:cNvPr>
          <p:cNvPicPr>
            <a:picLocks noChangeAspect="1"/>
          </p:cNvPicPr>
          <p:nvPr/>
        </p:nvPicPr>
        <p:blipFill rotWithShape="1">
          <a:blip r:embed="rId4"/>
          <a:srcRect t="58414" r="84722"/>
          <a:stretch/>
        </p:blipFill>
        <p:spPr>
          <a:xfrm>
            <a:off x="8926271" y="868760"/>
            <a:ext cx="1601154" cy="2173120"/>
          </a:xfrm>
          <a:prstGeom prst="rect">
            <a:avLst/>
          </a:prstGeom>
        </p:spPr>
      </p:pic>
      <p:pic>
        <p:nvPicPr>
          <p:cNvPr id="12" name="Imagen 11">
            <a:extLst>
              <a:ext uri="{FF2B5EF4-FFF2-40B4-BE49-F238E27FC236}">
                <a16:creationId xmlns:a16="http://schemas.microsoft.com/office/drawing/2014/main" id="{53F2496C-F923-BDB1-7F2C-5183D9A3EC51}"/>
              </a:ext>
            </a:extLst>
          </p:cNvPr>
          <p:cNvPicPr>
            <a:picLocks noChangeAspect="1"/>
          </p:cNvPicPr>
          <p:nvPr/>
        </p:nvPicPr>
        <p:blipFill rotWithShape="1">
          <a:blip r:embed="rId4"/>
          <a:srcRect l="50850" t="9576" r="35030" b="47978"/>
          <a:stretch/>
        </p:blipFill>
        <p:spPr>
          <a:xfrm>
            <a:off x="7321449" y="913189"/>
            <a:ext cx="1435330" cy="2151346"/>
          </a:xfrm>
          <a:prstGeom prst="rect">
            <a:avLst/>
          </a:prstGeom>
        </p:spPr>
      </p:pic>
      <p:pic>
        <p:nvPicPr>
          <p:cNvPr id="13" name="Imagen 12">
            <a:extLst>
              <a:ext uri="{FF2B5EF4-FFF2-40B4-BE49-F238E27FC236}">
                <a16:creationId xmlns:a16="http://schemas.microsoft.com/office/drawing/2014/main" id="{9EB008A0-B91C-D505-D62B-C87C6BB9A52A}"/>
              </a:ext>
            </a:extLst>
          </p:cNvPr>
          <p:cNvPicPr>
            <a:picLocks noChangeAspect="1"/>
          </p:cNvPicPr>
          <p:nvPr/>
        </p:nvPicPr>
        <p:blipFill rotWithShape="1">
          <a:blip r:embed="rId4"/>
          <a:srcRect t="8208" r="84045" b="46163"/>
          <a:stretch/>
        </p:blipFill>
        <p:spPr>
          <a:xfrm>
            <a:off x="5582205" y="823382"/>
            <a:ext cx="1601155" cy="2283232"/>
          </a:xfrm>
          <a:prstGeom prst="rect">
            <a:avLst/>
          </a:prstGeom>
        </p:spPr>
      </p:pic>
      <p:sp>
        <p:nvSpPr>
          <p:cNvPr id="15" name="CuadroTexto 14">
            <a:extLst>
              <a:ext uri="{FF2B5EF4-FFF2-40B4-BE49-F238E27FC236}">
                <a16:creationId xmlns:a16="http://schemas.microsoft.com/office/drawing/2014/main" id="{54B1B089-C74A-FF19-4B20-C2BCFD22B322}"/>
              </a:ext>
            </a:extLst>
          </p:cNvPr>
          <p:cNvSpPr txBox="1"/>
          <p:nvPr/>
        </p:nvSpPr>
        <p:spPr>
          <a:xfrm>
            <a:off x="4666221" y="3512603"/>
            <a:ext cx="6096000" cy="369332"/>
          </a:xfrm>
          <a:prstGeom prst="rect">
            <a:avLst/>
          </a:prstGeom>
          <a:noFill/>
        </p:spPr>
        <p:txBody>
          <a:bodyPr wrap="square">
            <a:spAutoFit/>
          </a:bodyPr>
          <a:lstStyle/>
          <a:p>
            <a:r>
              <a:rPr lang="pt-PT" b="1" i="0" cap="all" dirty="0">
                <a:solidFill>
                  <a:srgbClr val="1C64F2"/>
                </a:solidFill>
                <a:effectLst/>
                <a:latin typeface="Inter var"/>
              </a:rPr>
              <a:t>CAPACITAÇÃO PARA A SUSTENTABILIDADE</a:t>
            </a:r>
            <a:endParaRPr lang="pt-PT" dirty="0"/>
          </a:p>
        </p:txBody>
      </p:sp>
      <p:sp>
        <p:nvSpPr>
          <p:cNvPr id="16" name="CuadroTexto 15">
            <a:extLst>
              <a:ext uri="{FF2B5EF4-FFF2-40B4-BE49-F238E27FC236}">
                <a16:creationId xmlns:a16="http://schemas.microsoft.com/office/drawing/2014/main" id="{52D3F55B-CAE0-84CE-CF58-B5679D6B449E}"/>
              </a:ext>
            </a:extLst>
          </p:cNvPr>
          <p:cNvSpPr txBox="1"/>
          <p:nvPr/>
        </p:nvSpPr>
        <p:spPr>
          <a:xfrm>
            <a:off x="6096000" y="551012"/>
            <a:ext cx="1704622" cy="369332"/>
          </a:xfrm>
          <a:prstGeom prst="rect">
            <a:avLst/>
          </a:prstGeom>
          <a:noFill/>
        </p:spPr>
        <p:txBody>
          <a:bodyPr wrap="square">
            <a:spAutoFit/>
          </a:bodyPr>
          <a:lstStyle/>
          <a:p>
            <a:r>
              <a:rPr lang="pt-PT" b="1" i="0" cap="all" dirty="0">
                <a:solidFill>
                  <a:srgbClr val="1C64F2"/>
                </a:solidFill>
                <a:effectLst/>
                <a:latin typeface="Inter var"/>
              </a:rPr>
              <a:t>CONSUMO</a:t>
            </a:r>
            <a:endParaRPr lang="pt-PT" dirty="0"/>
          </a:p>
        </p:txBody>
      </p:sp>
      <p:sp>
        <p:nvSpPr>
          <p:cNvPr id="17" name="CuadroTexto 16">
            <a:extLst>
              <a:ext uri="{FF2B5EF4-FFF2-40B4-BE49-F238E27FC236}">
                <a16:creationId xmlns:a16="http://schemas.microsoft.com/office/drawing/2014/main" id="{9FA5D22C-864B-ABE8-F4CA-585DC8DB7DAF}"/>
              </a:ext>
            </a:extLst>
          </p:cNvPr>
          <p:cNvSpPr txBox="1"/>
          <p:nvPr/>
        </p:nvSpPr>
        <p:spPr>
          <a:xfrm>
            <a:off x="1494059" y="560270"/>
            <a:ext cx="3021931" cy="369332"/>
          </a:xfrm>
          <a:prstGeom prst="rect">
            <a:avLst/>
          </a:prstGeom>
          <a:noFill/>
        </p:spPr>
        <p:txBody>
          <a:bodyPr wrap="square">
            <a:spAutoFit/>
          </a:bodyPr>
          <a:lstStyle/>
          <a:p>
            <a:r>
              <a:rPr lang="pt-PT" b="1" i="0" cap="all" dirty="0">
                <a:solidFill>
                  <a:srgbClr val="1C64F2"/>
                </a:solidFill>
                <a:effectLst/>
                <a:latin typeface="Inter var"/>
              </a:rPr>
              <a:t>PRODUÇÃO</a:t>
            </a:r>
            <a:endParaRPr lang="pt-PT" dirty="0"/>
          </a:p>
        </p:txBody>
      </p:sp>
      <p:sp>
        <p:nvSpPr>
          <p:cNvPr id="20" name="CuadroTexto 19">
            <a:extLst>
              <a:ext uri="{FF2B5EF4-FFF2-40B4-BE49-F238E27FC236}">
                <a16:creationId xmlns:a16="http://schemas.microsoft.com/office/drawing/2014/main" id="{96AF1E5D-4AB1-ADB4-4219-9213D6341596}"/>
              </a:ext>
            </a:extLst>
          </p:cNvPr>
          <p:cNvSpPr txBox="1"/>
          <p:nvPr/>
        </p:nvSpPr>
        <p:spPr>
          <a:xfrm>
            <a:off x="1694100" y="6169843"/>
            <a:ext cx="2189625" cy="369332"/>
          </a:xfrm>
          <a:prstGeom prst="rect">
            <a:avLst/>
          </a:prstGeom>
          <a:noFill/>
        </p:spPr>
        <p:txBody>
          <a:bodyPr wrap="square">
            <a:spAutoFit/>
          </a:bodyPr>
          <a:lstStyle/>
          <a:p>
            <a:r>
              <a:rPr lang="pt-PT" dirty="0">
                <a:hlinkClick r:id="rId5"/>
              </a:rPr>
              <a:t>https://odslocal.pt/</a:t>
            </a:r>
            <a:r>
              <a:rPr lang="pt-PT" dirty="0"/>
              <a:t> </a:t>
            </a:r>
          </a:p>
        </p:txBody>
      </p:sp>
      <p:pic>
        <p:nvPicPr>
          <p:cNvPr id="22" name="Gráfico 21" descr="Flecha: curva ligera con relleno sólido">
            <a:extLst>
              <a:ext uri="{FF2B5EF4-FFF2-40B4-BE49-F238E27FC236}">
                <a16:creationId xmlns:a16="http://schemas.microsoft.com/office/drawing/2014/main" id="{4D81BE47-4215-D95E-2347-414D0977C24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688563">
            <a:off x="1038681" y="5986423"/>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215144983"/>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18037</TotalTime>
  <Words>4087</Words>
  <Application>Microsoft Office PowerPoint</Application>
  <PresentationFormat>Panorámica</PresentationFormat>
  <Paragraphs>292</Paragraphs>
  <Slides>58</Slides>
  <Notes>18</Notes>
  <HiddenSlides>0</HiddenSlides>
  <MMClips>6</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58</vt:i4>
      </vt:variant>
    </vt:vector>
  </HeadingPairs>
  <TitlesOfParts>
    <vt:vector size="66" baseType="lpstr">
      <vt:lpstr>Arial</vt:lpstr>
      <vt:lpstr>Calibri</vt:lpstr>
      <vt:lpstr>Inter var</vt:lpstr>
      <vt:lpstr>Montserrat</vt:lpstr>
      <vt:lpstr>Montserrat Light</vt:lpstr>
      <vt:lpstr>Wingdings</vt:lpstr>
      <vt:lpstr>Wingdings 2</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Clara lourenco</cp:lastModifiedBy>
  <cp:revision>397</cp:revision>
  <dcterms:created xsi:type="dcterms:W3CDTF">2020-10-14T13:32:04Z</dcterms:created>
  <dcterms:modified xsi:type="dcterms:W3CDTF">2023-05-17T14:46:08Z</dcterms:modified>
</cp:coreProperties>
</file>