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6"/>
  </p:notesMasterIdLst>
  <p:sldIdLst>
    <p:sldId id="4345" r:id="rId2"/>
    <p:sldId id="4491" r:id="rId3"/>
    <p:sldId id="4306" r:id="rId4"/>
    <p:sldId id="4323" r:id="rId5"/>
    <p:sldId id="4490" r:id="rId6"/>
    <p:sldId id="4494" r:id="rId7"/>
    <p:sldId id="4367" r:id="rId8"/>
    <p:sldId id="272" r:id="rId9"/>
    <p:sldId id="4533" r:id="rId10"/>
    <p:sldId id="4536" r:id="rId11"/>
    <p:sldId id="4499" r:id="rId12"/>
    <p:sldId id="4500" r:id="rId13"/>
    <p:sldId id="4539" r:id="rId14"/>
    <p:sldId id="4509" r:id="rId15"/>
    <p:sldId id="4513" r:id="rId16"/>
    <p:sldId id="4609" r:id="rId17"/>
    <p:sldId id="4547" r:id="rId18"/>
    <p:sldId id="4545" r:id="rId19"/>
    <p:sldId id="4540" r:id="rId20"/>
    <p:sldId id="4548" r:id="rId21"/>
    <p:sldId id="4515" r:id="rId22"/>
    <p:sldId id="4561" r:id="rId23"/>
    <p:sldId id="4588" r:id="rId24"/>
    <p:sldId id="4449" r:id="rId25"/>
    <p:sldId id="4450" r:id="rId26"/>
    <p:sldId id="4451" r:id="rId27"/>
    <p:sldId id="4452" r:id="rId28"/>
    <p:sldId id="4554" r:id="rId29"/>
    <p:sldId id="4555" r:id="rId30"/>
    <p:sldId id="4556" r:id="rId31"/>
    <p:sldId id="4565" r:id="rId32"/>
    <p:sldId id="4591" r:id="rId33"/>
    <p:sldId id="4564" r:id="rId34"/>
    <p:sldId id="4495" r:id="rId35"/>
    <p:sldId id="4468" r:id="rId36"/>
    <p:sldId id="4568" r:id="rId37"/>
    <p:sldId id="4467" r:id="rId38"/>
    <p:sldId id="4575" r:id="rId39"/>
    <p:sldId id="4577" r:id="rId40"/>
    <p:sldId id="4578" r:id="rId41"/>
    <p:sldId id="4579" r:id="rId42"/>
    <p:sldId id="4580" r:id="rId43"/>
    <p:sldId id="4300" r:id="rId44"/>
    <p:sldId id="4382" r:id="rId45"/>
    <p:sldId id="4496" r:id="rId46"/>
    <p:sldId id="4563" r:id="rId47"/>
    <p:sldId id="4596" r:id="rId48"/>
    <p:sldId id="4597" r:id="rId49"/>
    <p:sldId id="4601" r:id="rId50"/>
    <p:sldId id="4606" r:id="rId51"/>
    <p:sldId id="4607" r:id="rId52"/>
    <p:sldId id="4619" r:id="rId53"/>
    <p:sldId id="4620" r:id="rId54"/>
    <p:sldId id="4618" r:id="rId55"/>
    <p:sldId id="4608" r:id="rId56"/>
    <p:sldId id="4524" r:id="rId57"/>
    <p:sldId id="4525" r:id="rId58"/>
    <p:sldId id="4526" r:id="rId59"/>
    <p:sldId id="4521" r:id="rId60"/>
    <p:sldId id="4611" r:id="rId61"/>
    <p:sldId id="4360" r:id="rId62"/>
    <p:sldId id="4351" r:id="rId63"/>
    <p:sldId id="4585" r:id="rId64"/>
    <p:sldId id="4263" r:id="rId6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7E7E7"/>
    <a:srgbClr val="354F92"/>
    <a:srgbClr val="BFFD80"/>
    <a:srgbClr val="60D89A"/>
    <a:srgbClr val="A8EBFC"/>
    <a:srgbClr val="EB7339"/>
    <a:srgbClr val="F3773B"/>
    <a:srgbClr val="CAD9DE"/>
    <a:srgbClr val="BBCA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96" autoAdjust="0"/>
    <p:restoredTop sz="87653" autoAdjust="0"/>
  </p:normalViewPr>
  <p:slideViewPr>
    <p:cSldViewPr snapToGrid="0" snapToObjects="1">
      <p:cViewPr varScale="1">
        <p:scale>
          <a:sx n="75" d="100"/>
          <a:sy n="75" d="100"/>
        </p:scale>
        <p:origin x="845" y="-101"/>
      </p:cViewPr>
      <p:guideLst/>
    </p:cSldViewPr>
  </p:slideViewPr>
  <p:outlineViewPr>
    <p:cViewPr>
      <p:scale>
        <a:sx n="33" d="100"/>
        <a:sy n="33" d="100"/>
      </p:scale>
      <p:origin x="0" y="-4734"/>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5/2/2023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limate.nasa.gov/caus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limate.nasa.gov/caus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news.un.org/en/story/2022/08/1123812"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linkedin.com/feed/update/urn:li:activity:6963427299329204224/"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un.org/sustainabledevelopment/wp-content/uploads/2022/07/Goal-13-infographic.pdf"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sustainabledevelopment/wp-content/uploads/2019/07/13_Why-It-Matters-2020.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https://climate.nasa.gov/global-warming-vs-climate-change/</a:t>
            </a:r>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32397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a:spLocks noGrp="1" noRot="1" noChangeAspect="1"/>
          </p:cNvSpPr>
          <p:nvPr>
            <p:ph type="sldImg"/>
          </p:nvPr>
        </p:nvSpPr>
        <p:spPr>
          <a:xfrm>
            <a:off x="90488" y="744538"/>
            <a:ext cx="6616700" cy="3722687"/>
          </a:xfrm>
          <a:prstGeom prst="rect">
            <a:avLst/>
          </a:prstGeom>
        </p:spPr>
        <p:txBody>
          <a:bodyPr/>
          <a:lstStyle/>
          <a:p>
            <a:pPr lvl="0"/>
            <a:endParaRPr/>
          </a:p>
        </p:txBody>
      </p:sp>
      <p:sp>
        <p:nvSpPr>
          <p:cNvPr id="82" name="Shape 82"/>
          <p:cNvSpPr>
            <a:spLocks noGrp="1"/>
          </p:cNvSpPr>
          <p:nvPr>
            <p:ph type="body" sz="quarter" idx="1"/>
          </p:nvPr>
        </p:nvSpPr>
        <p:spPr>
          <a:prstGeom prst="rect">
            <a:avLst/>
          </a:prstGeom>
        </p:spPr>
        <p:txBody>
          <a:bodyPr/>
          <a:lstStyle>
            <a:lvl1pPr>
              <a:defRPr b="1">
                <a:solidFill>
                  <a:srgbClr val="51A7F9"/>
                </a:solidFill>
              </a:defRPr>
            </a:lvl1pPr>
          </a:lstStyle>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Source: </a:t>
            </a: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Irish Climate Ambassador </a:t>
            </a:r>
            <a:r>
              <a:rPr kumimoji="0" lang="en-US" sz="1200" b="0" i="0" u="none" strike="noStrike" kern="0" cap="none" spc="0" normalizeH="0" baseline="0" noProof="0" dirty="0" err="1">
                <a:ln>
                  <a:noFill/>
                </a:ln>
                <a:solidFill>
                  <a:sysClr val="windowText" lastClr="000000"/>
                </a:solidFill>
                <a:effectLst/>
                <a:uLnTx/>
                <a:uFillTx/>
                <a:latin typeface="+mn-lt"/>
                <a:cs typeface="+mn-cs"/>
                <a:sym typeface="Arial"/>
              </a:rPr>
              <a:t>Programme</a:t>
            </a: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an </a:t>
            </a:r>
            <a:r>
              <a:rPr kumimoji="0" lang="en-US" sz="1200" b="0" i="0" u="none" strike="noStrike" kern="0" cap="none" spc="0" normalizeH="0" baseline="0" noProof="0" dirty="0" err="1">
                <a:ln>
                  <a:noFill/>
                </a:ln>
                <a:solidFill>
                  <a:sysClr val="windowText" lastClr="000000"/>
                </a:solidFill>
                <a:effectLst/>
                <a:uLnTx/>
                <a:uFillTx/>
                <a:latin typeface="+mn-lt"/>
                <a:cs typeface="+mn-cs"/>
                <a:sym typeface="Arial"/>
              </a:rPr>
              <a:t>Taisce</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National Aeronautics and Space Administration, “Causes - A blanket around the Earth”, last updated July 20, 2015. </a:t>
            </a:r>
            <a:r>
              <a:rPr kumimoji="0" lang="en-US" sz="1200" b="0" i="0" u="sng" strike="noStrike" kern="0" cap="none" spc="0" normalizeH="0" baseline="0" noProof="0" dirty="0">
                <a:ln>
                  <a:noFill/>
                </a:ln>
                <a:solidFill>
                  <a:sysClr val="windowText" lastClr="000000"/>
                </a:solidFill>
                <a:effectLst/>
                <a:uLnTx/>
                <a:uFillTx/>
                <a:latin typeface="+mn-lt"/>
                <a:cs typeface="+mn-cs"/>
                <a:sym typeface="Arial"/>
                <a:hlinkClick r:id="rId3"/>
              </a:rPr>
              <a:t>http://climate.nasa.gov/causes/</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p:txBody>
      </p:sp>
    </p:spTree>
    <p:extLst>
      <p:ext uri="{BB962C8B-B14F-4D97-AF65-F5344CB8AC3E}">
        <p14:creationId xmlns:p14="http://schemas.microsoft.com/office/powerpoint/2010/main" val="187002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xfrm>
            <a:off x="90488" y="744538"/>
            <a:ext cx="6616700" cy="3722687"/>
          </a:xfrm>
          <a:prstGeom prst="rect">
            <a:avLst/>
          </a:prstGeom>
        </p:spPr>
        <p:txBody>
          <a:bodyPr/>
          <a:lstStyle/>
          <a:p>
            <a:pPr lvl="0"/>
            <a:endParaRPr/>
          </a:p>
        </p:txBody>
      </p:sp>
      <p:sp>
        <p:nvSpPr>
          <p:cNvPr id="133" name="Shape 133"/>
          <p:cNvSpPr>
            <a:spLocks noGrp="1"/>
          </p:cNvSpPr>
          <p:nvPr>
            <p:ph type="body" sz="quarter" idx="1"/>
          </p:nvPr>
        </p:nvSpPr>
        <p:spPr>
          <a:prstGeom prst="rect">
            <a:avLst/>
          </a:prstGeom>
        </p:spPr>
        <p:txBody>
          <a:bodyPr/>
          <a:lstStyle>
            <a:lvl1pPr>
              <a:defRPr b="1"/>
            </a:lvl1pPr>
          </a:lstStyle>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Source: </a:t>
            </a:r>
          </a:p>
          <a:p>
            <a:pPr marL="0" marR="0" lvl="0" indent="0" defTabSz="457200" eaLnBrk="1" fontAlgn="auto" latinLnBrk="0" hangingPunct="1">
              <a:lnSpc>
                <a:spcPct val="100000"/>
              </a:lnSpc>
              <a:spcBef>
                <a:spcPts val="0"/>
              </a:spcBef>
              <a:spcAft>
                <a:spcPts val="0"/>
              </a:spcAft>
              <a:buClrTx/>
              <a:buSzTx/>
              <a:buFontTx/>
              <a:buNone/>
              <a:tabLst/>
              <a:defRPr sz="1800"/>
            </a:pPr>
            <a:endParaRPr kumimoji="0" lang="en-US" sz="14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Irish Climate Ambassador </a:t>
            </a:r>
            <a:r>
              <a:rPr kumimoji="0" lang="en-US" sz="1400" b="0" i="0" u="none" strike="noStrike" kern="0" cap="none" spc="0" normalizeH="0" baseline="0" noProof="0" dirty="0" err="1">
                <a:ln>
                  <a:noFill/>
                </a:ln>
                <a:solidFill>
                  <a:sysClr val="windowText" lastClr="000000"/>
                </a:solidFill>
                <a:effectLst/>
                <a:uLnTx/>
                <a:uFillTx/>
                <a:latin typeface="+mn-lt"/>
                <a:cs typeface="+mn-cs"/>
                <a:sym typeface="Arial"/>
              </a:rPr>
              <a:t>Programme</a:t>
            </a: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 an </a:t>
            </a:r>
            <a:r>
              <a:rPr kumimoji="0" lang="en-US" sz="1400" b="0" i="0" u="none" strike="noStrike" kern="0" cap="none" spc="0" normalizeH="0" baseline="0" noProof="0" dirty="0" err="1">
                <a:ln>
                  <a:noFill/>
                </a:ln>
                <a:solidFill>
                  <a:sysClr val="windowText" lastClr="000000"/>
                </a:solidFill>
                <a:effectLst/>
                <a:uLnTx/>
                <a:uFillTx/>
                <a:latin typeface="+mn-lt"/>
                <a:cs typeface="+mn-cs"/>
                <a:sym typeface="Arial"/>
              </a:rPr>
              <a:t>Taisce</a:t>
            </a:r>
            <a:endParaRPr kumimoji="0" lang="en-US" sz="14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National Aeronautics and Space Administration, “Global Climate Change: Causes,” last accessed July 20, 2015. </a:t>
            </a:r>
            <a:r>
              <a:rPr kumimoji="0" lang="en-US" sz="1200" b="0" i="0" u="sng" strike="noStrike" kern="0" cap="none" spc="0" normalizeH="0" baseline="0" noProof="0" dirty="0">
                <a:ln>
                  <a:noFill/>
                </a:ln>
                <a:solidFill>
                  <a:sysClr val="windowText" lastClr="000000"/>
                </a:solidFill>
                <a:effectLst/>
                <a:uLnTx/>
                <a:uFillTx/>
                <a:latin typeface="+mn-lt"/>
                <a:cs typeface="+mn-cs"/>
                <a:sym typeface="Arial"/>
                <a:hlinkClick r:id="rId3"/>
              </a:rPr>
              <a:t>http://climate.nasa.gov/causes/</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p:txBody>
      </p:sp>
    </p:spTree>
    <p:extLst>
      <p:ext uri="{BB962C8B-B14F-4D97-AF65-F5344CB8AC3E}">
        <p14:creationId xmlns:p14="http://schemas.microsoft.com/office/powerpoint/2010/main" val="58640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924339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22654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IE" dirty="0"/>
              <a:t>http://www.ipcc.ie/</a:t>
            </a:r>
          </a:p>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extLst>
      <p:ext uri="{BB962C8B-B14F-4D97-AF65-F5344CB8AC3E}">
        <p14:creationId xmlns:p14="http://schemas.microsoft.com/office/powerpoint/2010/main" val="668419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https://www.pik-potsdam.de/en/output/infodesk/tipping-elements</a:t>
            </a:r>
          </a:p>
          <a:p>
            <a:endParaRPr lang="en-IE" dirty="0"/>
          </a:p>
          <a:p>
            <a:r>
              <a:rPr lang="en-IE" dirty="0"/>
              <a:t>https://ec.europa.eu/research-and-innovation/en/horizon-magazine/tipping-points-lead-irreversible-shifts-climate-experts#:~:text=A%20tipping%20point%20is%20defined,(IPCC)%20warned%20in%20April.</a:t>
            </a:r>
          </a:p>
          <a:p>
            <a:endParaRPr lang="en-IE" dirty="0"/>
          </a:p>
          <a:p>
            <a:r>
              <a:rPr lang="en-IE" dirty="0"/>
              <a:t>https://www.scientificamerican.com/article/the-arctic-is-warming-four-times-faster-than-the-rest-of-the-planet/</a:t>
            </a:r>
          </a:p>
          <a:p>
            <a:r>
              <a:rPr lang="en-IE" dirty="0"/>
              <a:t>- The Arctic is warming 4 times faster than the rest of the planet </a:t>
            </a:r>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013175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139392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962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Causes and Effects of Climate Change | United Nations</a:t>
            </a:r>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world is now warming faster than at any point in recorded history. Warmer temperatures over time are changing weather patterns and disrupting the usual balance of nature. This poses many risks to human beings and all other forms of life on Earth.</a:t>
            </a:r>
            <a:endParaRPr lang="en-IE" dirty="0"/>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928541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https://ourworldindata.org/ghg-emissions-by-sector</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186633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091023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098389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3414496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417605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364130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577081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5334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What Is Climate Change? | United Nations</a:t>
            </a:r>
            <a:endParaRPr lang="en-US" dirty="0">
              <a:solidFill>
                <a:srgbClr val="454545"/>
              </a:solidFill>
              <a:latin typeface="Roboto" panose="02000000000000000000" pitchFamily="2" charset="0"/>
            </a:endParaRPr>
          </a:p>
          <a:p>
            <a:endParaRPr lang="en-IE" dirty="0"/>
          </a:p>
          <a:p>
            <a:r>
              <a:rPr lang="en-IE" dirty="0"/>
              <a:t>https://www.ucsusa.org/resources/each-countrys-share-co2-emissions</a:t>
            </a: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326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hlinkClick r:id="rId3"/>
              </a:rPr>
              <a:t>https://news.un.org/en/story/2022/08/1123812</a:t>
            </a:r>
            <a:endParaRPr lang="en-IE" dirty="0"/>
          </a:p>
          <a:p>
            <a:pPr marL="285750" indent="-285750">
              <a:buFontTx/>
              <a:buChar char="-"/>
            </a:pPr>
            <a:r>
              <a:rPr lang="en-IE" dirty="0"/>
              <a:t>Horn of Africa is most affected area </a:t>
            </a:r>
          </a:p>
          <a:p>
            <a:r>
              <a:rPr lang="en-IE" dirty="0"/>
              <a:t>- The poorest are also the ones who are being affected the most </a:t>
            </a:r>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309951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732286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IE" dirty="0"/>
              <a:t>IPCC: Intergovernmental Panel on Climate Change </a:t>
            </a:r>
            <a:endParaRPr dirty="0"/>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1966843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World Economic Forum Global Risks Perception Survey 2019-2020 </a:t>
            </a:r>
          </a:p>
          <a:p>
            <a:endParaRPr lang="en-IE" dirty="0"/>
          </a:p>
          <a:p>
            <a:r>
              <a:rPr lang="en-IE" dirty="0"/>
              <a:t>The Global Risks interconnections Map 2020 </a:t>
            </a:r>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812893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extLst>
      <p:ext uri="{BB962C8B-B14F-4D97-AF65-F5344CB8AC3E}">
        <p14:creationId xmlns:p14="http://schemas.microsoft.com/office/powerpoint/2010/main" val="3169481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353266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extLst>
      <p:ext uri="{BB962C8B-B14F-4D97-AF65-F5344CB8AC3E}">
        <p14:creationId xmlns:p14="http://schemas.microsoft.com/office/powerpoint/2010/main" val="18343358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extLst>
      <p:ext uri="{BB962C8B-B14F-4D97-AF65-F5344CB8AC3E}">
        <p14:creationId xmlns:p14="http://schemas.microsoft.com/office/powerpoint/2010/main" val="1945251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extLst>
      <p:ext uri="{BB962C8B-B14F-4D97-AF65-F5344CB8AC3E}">
        <p14:creationId xmlns:p14="http://schemas.microsoft.com/office/powerpoint/2010/main" val="422477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extLst>
      <p:ext uri="{BB962C8B-B14F-4D97-AF65-F5344CB8AC3E}">
        <p14:creationId xmlns:p14="http://schemas.microsoft.com/office/powerpoint/2010/main" val="34106066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https://www.theguardian.com/environment/2018/dec/03/david-attenborough-collapse-civilisation-on-horizon-un-climate-summit#:~:text=%E2%80%9CIf%20we%20don't%20take,world%20is%20on%20the%20horizon.%E2%80%9D</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4058722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2684314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https://unfccc.int/process-and-meetings/the-paris-agreement/the-paris-agreement#:~:text=The%20Paris%20Agreement%20is%20a,force%20on%204%20November%202016.</a:t>
            </a:r>
          </a:p>
          <a:p>
            <a:endParaRPr lang="en-IE" dirty="0"/>
          </a:p>
          <a:p>
            <a:r>
              <a:rPr lang="en-IE" dirty="0"/>
              <a:t>https://www.consilium.europa.eu/en/policies/climate-change/paris-agreement/#:~:text=commitment%20by%20developed%20countries%20to,of%20forests%20and%20land%2Duse</a:t>
            </a:r>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40127837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u="sng" dirty="0">
                <a:solidFill>
                  <a:srgbClr val="0000FF"/>
                </a:solidFill>
                <a:effectLst/>
                <a:uFill>
                  <a:solidFill>
                    <a:srgbClr val="000000"/>
                  </a:solidFill>
                </a:uFill>
                <a:latin typeface="Calibri" panose="020F0502020204030204" pitchFamily="34" charset="0"/>
                <a:ea typeface="Calibri" panose="020F0502020204030204" pitchFamily="34" charset="0"/>
                <a:cs typeface="Times New Roman" panose="02020603050405020304" pitchFamily="18" charset="0"/>
                <a:hlinkClick r:id="rId3"/>
              </a:rPr>
              <a:t>https://www.linkedin.com/feed/update/urn:li:activity:6963427299329204224/</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1330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16574" y="10235580"/>
            <a:ext cx="2919748" cy="54068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a:p>
        </p:txBody>
      </p:sp>
    </p:spTree>
    <p:extLst>
      <p:ext uri="{BB962C8B-B14F-4D97-AF65-F5344CB8AC3E}">
        <p14:creationId xmlns:p14="http://schemas.microsoft.com/office/powerpoint/2010/main" val="22928554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36378971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37102305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Climate Change is Humanity’s “code red” warning </a:t>
            </a:r>
          </a:p>
          <a:p>
            <a:r>
              <a:rPr lang="en-IE" dirty="0">
                <a:hlinkClick r:id="rId3"/>
              </a:rPr>
              <a:t>LNOB (un.org)</a:t>
            </a:r>
            <a:endParaRPr lang="en-IE" dirty="0"/>
          </a:p>
          <a:p>
            <a:endParaRPr lang="en-IE" dirty="0"/>
          </a:p>
          <a:p>
            <a:r>
              <a:rPr lang="en-US" dirty="0">
                <a:hlinkClick r:id="rId4"/>
              </a:rPr>
              <a:t>13_Why-It-Matters-2020.pdf (un.org)</a:t>
            </a:r>
            <a:endParaRPr lang="en-IE" dirty="0"/>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551279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https://climatescience.org/advanced-climate-climate-tipping-points</a:t>
            </a:r>
          </a:p>
          <a:p>
            <a:r>
              <a:rPr lang="en-US" dirty="0"/>
              <a:t>-  A good course for content on climate science </a:t>
            </a:r>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247116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9120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txBox="1">
            <a:spLocks noGrp="1"/>
          </p:cNvSpPr>
          <p:nvPr>
            <p:ph type="body" idx="1"/>
          </p:nvPr>
        </p:nvSpPr>
        <p:spPr>
          <a:xfrm>
            <a:off x="673788" y="5186075"/>
            <a:ext cx="5390305" cy="42431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IE" dirty="0"/>
              <a:t>https://sdgs.un.org/2030agenda</a:t>
            </a:r>
          </a:p>
          <a:p>
            <a:pPr marL="0" lvl="0" indent="0" algn="l" rtl="0">
              <a:lnSpc>
                <a:spcPct val="100000"/>
              </a:lnSpc>
              <a:spcBef>
                <a:spcPts val="0"/>
              </a:spcBef>
              <a:spcAft>
                <a:spcPts val="0"/>
              </a:spcAft>
              <a:buSzPts val="1400"/>
              <a:buNone/>
            </a:pPr>
            <a:endParaRPr lang="en-IE" dirty="0"/>
          </a:p>
          <a:p>
            <a:pPr marL="0" lvl="0" indent="0" algn="l" rtl="0">
              <a:lnSpc>
                <a:spcPct val="100000"/>
              </a:lnSpc>
              <a:spcBef>
                <a:spcPts val="0"/>
              </a:spcBef>
              <a:spcAft>
                <a:spcPts val="0"/>
              </a:spcAft>
              <a:buSzPts val="1400"/>
              <a:buNone/>
            </a:pPr>
            <a:r>
              <a:rPr lang="en-IE" dirty="0"/>
              <a:t>https://www.un.org/sustainabledevelopment/climate-change/#:~:text=Goal%2013%3A%20Take%20urgent%20action%20to%20combat%20climate%20change%20and%20its%20impacts&amp;text=2019%20was%20the%20second%20warmest,to%20new%20records%20in%</a:t>
            </a:r>
            <a:r>
              <a:rPr lang="en-IE"/>
              <a:t>202019.</a:t>
            </a:r>
            <a:endParaRPr dirty="0"/>
          </a:p>
        </p:txBody>
      </p:sp>
      <p:sp>
        <p:nvSpPr>
          <p:cNvPr id="398" name="Google Shape;398;p16: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4119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E" dirty="0"/>
          </a:p>
          <a:p>
            <a:pPr marL="171450" indent="-171450">
              <a:buFontTx/>
              <a:buChar char="-"/>
            </a:pPr>
            <a:r>
              <a:rPr lang="en-IE" dirty="0"/>
              <a:t>Greta Thunberg Picture source </a:t>
            </a:r>
          </a:p>
          <a:p>
            <a:pPr marL="628650" lvl="1" indent="-171450">
              <a:buFontTx/>
              <a:buChar char="-"/>
            </a:pPr>
            <a:r>
              <a:rPr lang="en-IE" dirty="0"/>
              <a:t>https://www.facebook.com/photo/?fbid=834186483615840&amp;set=a.733630957004727</a:t>
            </a:r>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4168362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1" y="16329"/>
            <a:ext cx="4412202"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329912"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368430"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368430"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3895305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Rectangle 142">
            <a:extLst>
              <a:ext uri="{FF2B5EF4-FFF2-40B4-BE49-F238E27FC236}">
                <a16:creationId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id="{5267AE87-6603-EB4B-9A99-EF2145BC28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436C36-5A72-453C-AFE6-483B4E6165ED}"/>
              </a:ext>
            </a:extLst>
          </p:cNvPr>
          <p:cNvSpPr>
            <a:spLocks noGrp="1"/>
          </p:cNvSpPr>
          <p:nvPr>
            <p:ph type="dt" sz="half" idx="10"/>
          </p:nvPr>
        </p:nvSpPr>
        <p:spPr/>
        <p:txBody>
          <a:bodyPr/>
          <a:lstStyle/>
          <a:p>
            <a:fld id="{784B1F12-EFF3-4D21-899F-2D9C7B8A3927}" type="datetimeFigureOut">
              <a:rPr lang="en-IE" smtClean="0"/>
              <a:t>02/05/2023</a:t>
            </a:fld>
            <a:endParaRPr lang="en-IE"/>
          </a:p>
        </p:txBody>
      </p:sp>
      <p:sp>
        <p:nvSpPr>
          <p:cNvPr id="3" name="Footer Placeholder 2">
            <a:extLst>
              <a:ext uri="{FF2B5EF4-FFF2-40B4-BE49-F238E27FC236}">
                <a16:creationId xmlns:a16="http://schemas.microsoft.com/office/drawing/2014/main" id="{C4348201-0800-44AF-9676-04A710D58C0D}"/>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60E6C80-2A14-46D0-B8D5-6E7AD2F1DEF4}"/>
              </a:ext>
            </a:extLst>
          </p:cNvPr>
          <p:cNvSpPr>
            <a:spLocks noGrp="1"/>
          </p:cNvSpPr>
          <p:nvPr>
            <p:ph type="sldNum" sz="quarter" idx="12"/>
          </p:nvPr>
        </p:nvSpPr>
        <p:spPr/>
        <p:txBody>
          <a:bodyPr/>
          <a:lstStyle/>
          <a:p>
            <a:fld id="{48118415-A575-4777-A29A-CE60BAC15CEC}" type="slidenum">
              <a:rPr lang="en-IE" smtClean="0"/>
              <a:t>‹Nº›</a:t>
            </a:fld>
            <a:endParaRPr lang="en-IE"/>
          </a:p>
        </p:txBody>
      </p:sp>
    </p:spTree>
    <p:extLst>
      <p:ext uri="{BB962C8B-B14F-4D97-AF65-F5344CB8AC3E}">
        <p14:creationId xmlns:p14="http://schemas.microsoft.com/office/powerpoint/2010/main" val="1754695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Freeform 36">
            <a:extLst>
              <a:ext uri="{FF2B5EF4-FFF2-40B4-BE49-F238E27FC236}">
                <a16:creationId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id="{361EE6F5-3430-9D44-8D02-86660FA063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898367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09344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ullet Point x3 slide with photo">
  <p:cSld name="2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5930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Freeform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91" r:id="rId10"/>
    <p:sldLayoutId id="2147483841" r:id="rId11"/>
    <p:sldLayoutId id="2147483885" r:id="rId12"/>
    <p:sldLayoutId id="2147483886" r:id="rId13"/>
    <p:sldLayoutId id="2147483878" r:id="rId14"/>
    <p:sldLayoutId id="2147483861" r:id="rId15"/>
    <p:sldLayoutId id="2147483833" r:id="rId16"/>
    <p:sldLayoutId id="2147483847" r:id="rId17"/>
    <p:sldLayoutId id="2147483853" r:id="rId18"/>
    <p:sldLayoutId id="2147483888" r:id="rId19"/>
    <p:sldLayoutId id="2147483892" r:id="rId20"/>
    <p:sldLayoutId id="2147483893" r:id="rId21"/>
    <p:sldLayoutId id="214748389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e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33.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clientearth.org/latest/latest-updates/stories/what-is-a-carbon-sink/#:~:text=A%20carbon%20sink%20is%20anything,fossil%20fuels%20or%20volcanic%20eruptions" TargetMode="External"/><Relationship Id="rId1" Type="http://schemas.openxmlformats.org/officeDocument/2006/relationships/slideLayout" Target="../slideLayouts/slideLayout5.xml"/><Relationship Id="rId5" Type="http://schemas.openxmlformats.org/officeDocument/2006/relationships/hyperlink" Target="https://www.iberdrola.com/sustentabilidade/sumidouros-carbono" TargetMode="Externa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hyperlink" Target="https://climatescience.org/advanced-climate-climate-tipping-points" TargetMode="External"/><Relationship Id="rId2" Type="http://schemas.openxmlformats.org/officeDocument/2006/relationships/image" Target="../media/image37.png"/><Relationship Id="rId1" Type="http://schemas.openxmlformats.org/officeDocument/2006/relationships/slideLayout" Target="../slideLayouts/slideLayout12.xml"/><Relationship Id="rId5" Type="http://schemas.openxmlformats.org/officeDocument/2006/relationships/image" Target="../media/image12.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40.jpg"/><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climatejargonbuster.ie/enterprise-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ourworldindata.org/ghg-emissions-by-secto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un.org/pt/climatechange/science/causes-effects-climate-chang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ucsusa.org/resources/each-countrys-share-co2-emission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hyperlink" Target="https://www.publico.pt/2023/02/02/azul/noticia/duvida-verdade-10-ricos-sao-responsaveis-maioria-emissoes-2034971" TargetMode="External"/><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oxfam.org/en/research/confronting-carbon-inequality"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hyperlink" Target="https://www.ipcc.ch/" TargetMode="External"/><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2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ipcc.ch/report/sixth-assessment-report-working-group-ii/"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hyperlink" Target="https://www.zurich.com.br/pt-br/relatorio-global-riscos-2020"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weforum.org/reports/the-global-risks-report-2020/"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unstats.un.org/sdgs/report/2022/The-Sustainable-Development-Goals-Report-2022.pdf" TargetMode="External"/><Relationship Id="rId7" Type="http://schemas.openxmlformats.org/officeDocument/2006/relationships/hyperlink" Target="https://unstats.un.org/sdgs/report/2022/" TargetMode="External"/><Relationship Id="rId2" Type="http://schemas.openxmlformats.org/officeDocument/2006/relationships/notesSlide" Target="../notesSlides/notesSlide33.xml"/><Relationship Id="rId1" Type="http://schemas.openxmlformats.org/officeDocument/2006/relationships/slideLayout" Target="../slideLayouts/slideLayout20.xml"/><Relationship Id="rId6" Type="http://schemas.openxmlformats.org/officeDocument/2006/relationships/hyperlink" Target="https://dashboards.sdgindex.org/map/goals/SDG13" TargetMode="External"/><Relationship Id="rId5" Type="http://schemas.openxmlformats.org/officeDocument/2006/relationships/hyperlink" Target="https://www.sustainabledevelopment.report/static/news/press-release-sustainable-development-report-2022/SDR%202022%20-%20Press%20Release%20-%20Portuguese.pdf" TargetMode="External"/><Relationship Id="rId4" Type="http://schemas.openxmlformats.org/officeDocument/2006/relationships/image" Target="../media/image60.png"/><Relationship Id="rId9" Type="http://schemas.openxmlformats.org/officeDocument/2006/relationships/image" Target="../media/image12.svg"/></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theguardian.com/environment/2021/may/02/glaciers-in-retreat-tracking-the-decline-of-the-earths-rivers-of-ic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20.xml"/><Relationship Id="rId4" Type="http://schemas.openxmlformats.org/officeDocument/2006/relationships/hyperlink" Target="https://slate.com/gdpr?redirect_uri=%2Farticles%2Ftechnology%2Fcopenhagen_consensus_2012%2F2012%2F05%2Fcopenhagen_consensus_it_s_better_to_help_poor_countries_prepare_for_natural_disaster_than_to_help_them_respond_after_the_fact_.html%3Fvia%3Dgdpr-consent&amp;redirect_host=http%3A%2F%2Fwww.slate.com"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7.jpg"/><Relationship Id="rId7" Type="http://schemas.openxmlformats.org/officeDocument/2006/relationships/image" Target="../media/image12.sv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www.dn.pt/vida-e-futuro/esta-no-horizonte-o-colapso-das-nossas-civilizacoes-attenborough-e-as-alteracoes-climaticas--10270967.html" TargetMode="Externa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12.svg"/><Relationship Id="rId2" Type="http://schemas.openxmlformats.org/officeDocument/2006/relationships/notesSlide" Target="../notesSlides/notesSlide41.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hyperlink" Target="https://www.consilium.europa.eu/pt/policies/climate-change/paris-agreement/" TargetMode="External"/><Relationship Id="rId4" Type="http://schemas.openxmlformats.org/officeDocument/2006/relationships/hyperlink" Target="https://is.ambafrance.org/Let-s-celebrate-the-5th-anniversary-of-the-Paris-climate-agreement"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1.jpeg"/><Relationship Id="rId7" Type="http://schemas.openxmlformats.org/officeDocument/2006/relationships/hyperlink" Target="https://descarbonizar2050.apambiente.pt/roteiro/"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hyperlink" Target="https://www.portugal.gov.pt/download-ficheiros/ficheiro.aspx?v=%3D%3DBQAAAB%2BLCAAAAAAABAAzNLA0tgQAra2cKgUAAAA%3D" TargetMode="External"/><Relationship Id="rId5" Type="http://schemas.openxmlformats.org/officeDocument/2006/relationships/hyperlink" Target="https://www.linkedin.com/feed/update/urn:li:activity:6963427299329204224/" TargetMode="External"/><Relationship Id="rId4" Type="http://schemas.openxmlformats.org/officeDocument/2006/relationships/hyperlink" Target="https://unfccc.int/es/acerca-de-las-ndc/contribuciones-determinadas-a-nivel-nacional-ndc" TargetMode="External"/><Relationship Id="rId9" Type="http://schemas.openxmlformats.org/officeDocument/2006/relationships/image" Target="../media/image12.svg"/></Relationships>
</file>

<file path=ppt/slides/_rels/slide4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3.xml"/><Relationship Id="rId1" Type="http://schemas.openxmlformats.org/officeDocument/2006/relationships/slideLayout" Target="../slideLayouts/slideLayout2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twitter.com/hausfath/status/1309191499318308865"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5.xml"/><Relationship Id="rId7" Type="http://schemas.openxmlformats.org/officeDocument/2006/relationships/hyperlink" Target="https://youtu.be/l19WLdf_NLo" TargetMode="External"/><Relationship Id="rId2" Type="http://schemas.openxmlformats.org/officeDocument/2006/relationships/slideLayout" Target="../slideLayouts/slideLayout5.xml"/><Relationship Id="rId1" Type="http://schemas.openxmlformats.org/officeDocument/2006/relationships/video" Target="https://www.youtube.com/embed/l19WLdf_NLo?feature=oembed" TargetMode="Externa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s://unstats.un.org/sdgs/report/2022/The-Sustainable-Development-Goals-Report-2022.pdf" TargetMode="External"/><Relationship Id="rId9" Type="http://schemas.openxmlformats.org/officeDocument/2006/relationships/image" Target="../media/image12.svg"/></Relationships>
</file>

<file path=ppt/slides/_rels/slide5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imperial.ac.uk/stories/climate-action/" TargetMode="External"/><Relationship Id="rId2" Type="http://schemas.openxmlformats.org/officeDocument/2006/relationships/hyperlink" Target="https://www.un.org/pt/actnow/ten-actions" TargetMode="External"/><Relationship Id="rId1" Type="http://schemas.openxmlformats.org/officeDocument/2006/relationships/slideLayout" Target="../slideLayouts/slideLayout12.xml"/><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2" Type="http://schemas.openxmlformats.org/officeDocument/2006/relationships/hyperlink" Target="https://www.eea.europa.eu/ims/greenhouse-gas-emissions-from-transport" TargetMode="Externa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hyperlink" Target="https://apambiente.pt/index.php/apa" TargetMode="External"/><Relationship Id="rId2" Type="http://schemas.openxmlformats.org/officeDocument/2006/relationships/hyperlink" Target="https://onga.apambiente.pt/" TargetMode="External"/><Relationship Id="rId1" Type="http://schemas.openxmlformats.org/officeDocument/2006/relationships/slideLayout" Target="../slideLayouts/slideLayout12.xml"/><Relationship Id="rId5" Type="http://schemas.openxmlformats.org/officeDocument/2006/relationships/image" Target="../media/image76.png"/><Relationship Id="rId4" Type="http://schemas.openxmlformats.org/officeDocument/2006/relationships/hyperlink" Target="https://apambiente.pt/apa/registo-nacional-ong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hyperlink" Target="https://apambiente.pt/clima" TargetMode="External"/><Relationship Id="rId2" Type="http://schemas.openxmlformats.org/officeDocument/2006/relationships/hyperlink" Target="https://www.europarl.europa.eu/news/pt/headlines/priorities/cambio-climatico" TargetMode="External"/><Relationship Id="rId1" Type="http://schemas.openxmlformats.org/officeDocument/2006/relationships/slideLayout" Target="../slideLayouts/slideLayout5.xml"/><Relationship Id="rId5" Type="http://schemas.openxmlformats.org/officeDocument/2006/relationships/hyperlink" Target="https://descarbonizar2050.apambiente.pt/" TargetMode="External"/><Relationship Id="rId4" Type="http://schemas.openxmlformats.org/officeDocument/2006/relationships/hyperlink" Target="https://rea.apambiente.pt/dominio_ambiental/energia_e_clima?language=pt-pt"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6.xml"/><Relationship Id="rId1" Type="http://schemas.openxmlformats.org/officeDocument/2006/relationships/slideLayout" Target="../slideLayouts/slideLayout18.xml"/><Relationship Id="rId4" Type="http://schemas.openxmlformats.org/officeDocument/2006/relationships/image" Target="../media/image79.sv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1.png"/><Relationship Id="rId5" Type="http://schemas.openxmlformats.org/officeDocument/2006/relationships/hyperlink" Target="https://ods.pt/objectivos/13-combater-as-alteracoes-climatericas/" TargetMode="Externa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5.jpeg"/><Relationship Id="rId5" Type="http://schemas.openxmlformats.org/officeDocument/2006/relationships/image" Target="../media/image24.jpg"/><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03BD648C-985C-6C48-B9C0-2F916343B4CE}"/>
              </a:ext>
            </a:extLst>
          </p:cNvPr>
          <p:cNvPicPr>
            <a:picLocks noGrp="1" noChangeAspect="1"/>
          </p:cNvPicPr>
          <p:nvPr>
            <p:ph type="pic" sz="quarter" idx="10"/>
          </p:nvPr>
        </p:nvPicPr>
        <p:blipFill rotWithShape="1">
          <a:blip r:embed="rId3"/>
          <a:srcRect t="28828" b="28828"/>
          <a:stretch/>
        </p:blipFill>
        <p:spPr/>
      </p:pic>
      <p:sp>
        <p:nvSpPr>
          <p:cNvPr id="6" name="Rectangle 5">
            <a:extLst>
              <a:ext uri="{FF2B5EF4-FFF2-40B4-BE49-F238E27FC236}">
                <a16:creationId xmlns:a16="http://schemas.microsoft.com/office/drawing/2014/main" id="{1989F4E6-6505-0B43-AD92-E6E982810A6C}"/>
              </a:ext>
            </a:extLst>
          </p:cNvPr>
          <p:cNvSpPr/>
          <p:nvPr/>
        </p:nvSpPr>
        <p:spPr>
          <a:xfrm>
            <a:off x="2196606" y="4263817"/>
            <a:ext cx="7723571"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69862608-E156-AE45-B73F-C11FD60FDC80}"/>
              </a:ext>
            </a:extLst>
          </p:cNvPr>
          <p:cNvSpPr txBox="1"/>
          <p:nvPr/>
        </p:nvSpPr>
        <p:spPr>
          <a:xfrm>
            <a:off x="2380630" y="4316115"/>
            <a:ext cx="7454486" cy="1077218"/>
          </a:xfrm>
          <a:prstGeom prst="rect">
            <a:avLst/>
          </a:prstGeom>
          <a:noFill/>
        </p:spPr>
        <p:txBody>
          <a:bodyPr wrap="square" rtlCol="0">
            <a:spAutoFit/>
          </a:bodyPr>
          <a:lstStyle/>
          <a:p>
            <a:pPr>
              <a:buSzPts val="3600"/>
            </a:pPr>
            <a:r>
              <a:rPr lang="pt-PT" sz="3600" dirty="0">
                <a:solidFill>
                  <a:srgbClr val="EB7339"/>
                </a:solidFill>
                <a:latin typeface="Calibri"/>
                <a:ea typeface="Calibri"/>
                <a:cs typeface="Calibri"/>
                <a:sym typeface="Calibri"/>
              </a:rPr>
              <a:t>CAMPEÕES COMUNITÁRIOS DO CLIMA</a:t>
            </a:r>
          </a:p>
          <a:p>
            <a:pPr>
              <a:buSzPts val="3600"/>
            </a:pPr>
            <a:r>
              <a:rPr lang="en-US" sz="2800" spc="324" dirty="0">
                <a:solidFill>
                  <a:srgbClr val="EB7339"/>
                </a:solidFill>
                <a:latin typeface="Calibri" panose="020F0502020204030204" pitchFamily="34" charset="0"/>
                <a:cs typeface="Calibri" panose="020F0502020204030204" pitchFamily="34" charset="0"/>
              </a:rPr>
              <a:t>ODS 13 </a:t>
            </a:r>
            <a:r>
              <a:rPr lang="en-US" sz="2800" spc="324" dirty="0" err="1">
                <a:solidFill>
                  <a:srgbClr val="EB7339"/>
                </a:solidFill>
                <a:latin typeface="Calibri" panose="020F0502020204030204" pitchFamily="34" charset="0"/>
                <a:cs typeface="Calibri" panose="020F0502020204030204" pitchFamily="34" charset="0"/>
              </a:rPr>
              <a:t>Ação</a:t>
            </a:r>
            <a:r>
              <a:rPr lang="en-US" sz="2800" spc="324" dirty="0">
                <a:solidFill>
                  <a:srgbClr val="EB7339"/>
                </a:solidFill>
                <a:latin typeface="Calibri" panose="020F0502020204030204" pitchFamily="34" charset="0"/>
                <a:cs typeface="Calibri" panose="020F0502020204030204" pitchFamily="34" charset="0"/>
              </a:rPr>
              <a:t> </a:t>
            </a:r>
            <a:r>
              <a:rPr lang="en-US" sz="2800" spc="324" dirty="0" err="1">
                <a:solidFill>
                  <a:srgbClr val="EB7339"/>
                </a:solidFill>
                <a:latin typeface="Calibri" panose="020F0502020204030204" pitchFamily="34" charset="0"/>
                <a:cs typeface="Calibri" panose="020F0502020204030204" pitchFamily="34" charset="0"/>
              </a:rPr>
              <a:t>climática</a:t>
            </a:r>
            <a:endParaRPr lang="en-US" sz="2800" spc="324" dirty="0">
              <a:solidFill>
                <a:srgbClr val="EB7339"/>
              </a:solidFill>
              <a:latin typeface="Calibri" panose="020F0502020204030204" pitchFamily="34" charset="0"/>
              <a:cs typeface="Calibri" panose="020F0502020204030204" pitchFamily="34" charset="0"/>
            </a:endParaRPr>
          </a:p>
        </p:txBody>
      </p:sp>
      <p:grpSp>
        <p:nvGrpSpPr>
          <p:cNvPr id="8" name="Graphic 2">
            <a:extLst>
              <a:ext uri="{FF2B5EF4-FFF2-40B4-BE49-F238E27FC236}">
                <a16:creationId xmlns:a16="http://schemas.microsoft.com/office/drawing/2014/main" id="{B8AE63F3-1F13-C84C-A44F-971B3603FCEC}"/>
              </a:ext>
            </a:extLst>
          </p:cNvPr>
          <p:cNvGrpSpPr/>
          <p:nvPr/>
        </p:nvGrpSpPr>
        <p:grpSpPr>
          <a:xfrm rot="16200000">
            <a:off x="-1080012" y="2697649"/>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57E10592-6F73-2A44-9074-032E50A919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D9FD2C4-C57D-D441-B6A5-A509D24039A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1DDE3C16-1696-C342-8932-FF43475B093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AAB288-FC61-12AC-984F-900938550C33}"/>
              </a:ext>
            </a:extLst>
          </p:cNvPr>
          <p:cNvSpPr>
            <a:spLocks noGrp="1"/>
          </p:cNvSpPr>
          <p:nvPr>
            <p:ph type="body" sz="quarter" idx="10"/>
          </p:nvPr>
        </p:nvSpPr>
        <p:spPr>
          <a:xfrm>
            <a:off x="1046480" y="479657"/>
            <a:ext cx="8861681" cy="545275"/>
          </a:xfrm>
        </p:spPr>
        <p:txBody>
          <a:bodyPr/>
          <a:lstStyle/>
          <a:p>
            <a:r>
              <a:rPr lang="pt-PT" sz="3400" dirty="0"/>
              <a:t>O que é o aquecimento global? </a:t>
            </a:r>
            <a:endParaRPr lang="en-IE" sz="3400" dirty="0"/>
          </a:p>
        </p:txBody>
      </p:sp>
      <p:sp>
        <p:nvSpPr>
          <p:cNvPr id="5" name="TextBox 4">
            <a:extLst>
              <a:ext uri="{FF2B5EF4-FFF2-40B4-BE49-F238E27FC236}">
                <a16:creationId xmlns:a16="http://schemas.microsoft.com/office/drawing/2014/main" id="{4F6D6722-CD58-BBA0-F8FF-55A8280E2F37}"/>
              </a:ext>
            </a:extLst>
          </p:cNvPr>
          <p:cNvSpPr txBox="1"/>
          <p:nvPr/>
        </p:nvSpPr>
        <p:spPr>
          <a:xfrm>
            <a:off x="1046480" y="1154353"/>
            <a:ext cx="7003699" cy="5001369"/>
          </a:xfrm>
          <a:prstGeom prst="rect">
            <a:avLst/>
          </a:prstGeom>
          <a:noFill/>
        </p:spPr>
        <p:txBody>
          <a:bodyPr wrap="square" rtlCol="0">
            <a:spAutoFit/>
          </a:bodyPr>
          <a:lstStyle/>
          <a:p>
            <a:pPr algn="just">
              <a:spcBef>
                <a:spcPts val="600"/>
              </a:spcBef>
            </a:pPr>
            <a:r>
              <a:rPr lang="pt-PT" sz="2200" dirty="0">
                <a:solidFill>
                  <a:srgbClr val="000000"/>
                </a:solidFill>
                <a:latin typeface="Calibri" panose="020F0502020204030204" pitchFamily="34" charset="0"/>
                <a:cs typeface="Calibri" panose="020F0502020204030204" pitchFamily="34" charset="0"/>
              </a:rPr>
              <a:t>O </a:t>
            </a:r>
            <a:r>
              <a:rPr lang="pt-PT" sz="2200" b="1" dirty="0">
                <a:solidFill>
                  <a:srgbClr val="000000"/>
                </a:solidFill>
                <a:latin typeface="Calibri" panose="020F0502020204030204" pitchFamily="34" charset="0"/>
                <a:cs typeface="Calibri" panose="020F0502020204030204" pitchFamily="34" charset="0"/>
              </a:rPr>
              <a:t>aquecimento global </a:t>
            </a:r>
            <a:r>
              <a:rPr lang="pt-PT" sz="2200" dirty="0">
                <a:solidFill>
                  <a:srgbClr val="000000"/>
                </a:solidFill>
                <a:latin typeface="Calibri" panose="020F0502020204030204" pitchFamily="34" charset="0"/>
                <a:cs typeface="Calibri" panose="020F0502020204030204" pitchFamily="34" charset="0"/>
              </a:rPr>
              <a:t>refere-se ao aquecimento a longo prazo do planeta, ou ao aumento da temperatura global.  Manifesta-se não em tempo mais quente todos os dias, mas sob a forma de eventos climáticos mais extremos. </a:t>
            </a:r>
          </a:p>
          <a:p>
            <a:pPr algn="just">
              <a:spcBef>
                <a:spcPts val="600"/>
              </a:spcBef>
            </a:pPr>
            <a:r>
              <a:rPr lang="pt-PT" sz="2200" b="1" dirty="0">
                <a:solidFill>
                  <a:srgbClr val="000000"/>
                </a:solidFill>
                <a:latin typeface="Calibri" panose="020F0502020204030204" pitchFamily="34" charset="0"/>
                <a:cs typeface="Calibri" panose="020F0502020204030204" pitchFamily="34" charset="0"/>
              </a:rPr>
              <a:t>Alterações Climáticas </a:t>
            </a:r>
            <a:r>
              <a:rPr lang="pt-PT" sz="2200" dirty="0">
                <a:solidFill>
                  <a:srgbClr val="000000"/>
                </a:solidFill>
                <a:latin typeface="Calibri" panose="020F0502020204030204" pitchFamily="34" charset="0"/>
                <a:cs typeface="Calibri" panose="020F0502020204030204" pitchFamily="34" charset="0"/>
              </a:rPr>
              <a:t>é um termo amplo e mais geral para as mudanças a que estamos a assistir. É em grande parte consequência do aquecimento global, e descreve uma vasta gama de mudanças no nosso clima a longo prazo, incluindo furacões, secas, inundações e ondas de calor.</a:t>
            </a:r>
          </a:p>
          <a:p>
            <a:pPr algn="just">
              <a:spcBef>
                <a:spcPts val="600"/>
              </a:spcBef>
            </a:pPr>
            <a:r>
              <a:rPr lang="pt-PT" sz="2200" dirty="0">
                <a:solidFill>
                  <a:srgbClr val="000000"/>
                </a:solidFill>
                <a:latin typeface="Calibri" panose="020F0502020204030204" pitchFamily="34" charset="0"/>
                <a:cs typeface="Calibri" panose="020F0502020204030204" pitchFamily="34" charset="0"/>
              </a:rPr>
              <a:t>As "Alterações Climáticas" e o "Aquecimento Global" são frequentemente utilizados de forma intercambiável, mas apesar de estarem profundamente ligados, não são exatamente a mesma coisa </a:t>
            </a:r>
            <a:endParaRPr lang="en-IE" sz="2200" dirty="0">
              <a:solidFill>
                <a:srgbClr val="000000"/>
              </a:solidFill>
              <a:latin typeface="Calibri" panose="020F0502020204030204" pitchFamily="34" charset="0"/>
              <a:cs typeface="Calibri" panose="020F0502020204030204" pitchFamily="34" charset="0"/>
            </a:endParaRPr>
          </a:p>
          <a:p>
            <a:pPr marL="285750" indent="-285750" algn="just">
              <a:spcBef>
                <a:spcPts val="600"/>
              </a:spcBef>
              <a:buFont typeface="Arial" panose="020B0604020202020204" pitchFamily="34" charset="0"/>
              <a:buChar char="•"/>
            </a:pPr>
            <a:endParaRPr lang="en-IE" dirty="0">
              <a:solidFill>
                <a:srgbClr val="000000"/>
              </a:solidFill>
            </a:endParaRPr>
          </a:p>
        </p:txBody>
      </p:sp>
      <p:sp>
        <p:nvSpPr>
          <p:cNvPr id="3" name="TextBox 2">
            <a:extLst>
              <a:ext uri="{FF2B5EF4-FFF2-40B4-BE49-F238E27FC236}">
                <a16:creationId xmlns:a16="http://schemas.microsoft.com/office/drawing/2014/main" id="{03D27D6B-D5B3-DC08-324B-0BDB850E6E18}"/>
              </a:ext>
            </a:extLst>
          </p:cNvPr>
          <p:cNvSpPr txBox="1"/>
          <p:nvPr/>
        </p:nvSpPr>
        <p:spPr>
          <a:xfrm>
            <a:off x="8686800" y="2168476"/>
            <a:ext cx="2908570" cy="4124206"/>
          </a:xfrm>
          <a:prstGeom prst="rect">
            <a:avLst/>
          </a:prstGeom>
          <a:solidFill>
            <a:srgbClr val="EB7339"/>
          </a:solidFill>
        </p:spPr>
        <p:txBody>
          <a:bodyPr wrap="square" rtlCol="0">
            <a:spAutoFit/>
          </a:bodyPr>
          <a:lstStyle/>
          <a:p>
            <a:r>
              <a:rPr lang="en-IE" b="1" u="sng" dirty="0">
                <a:solidFill>
                  <a:schemeClr val="bg1"/>
                </a:solidFill>
                <a:latin typeface="Calibri" panose="020F0502020204030204" pitchFamily="34" charset="0"/>
                <a:cs typeface="Calibri" panose="020F0502020204030204" pitchFamily="34" charset="0"/>
              </a:rPr>
              <a:t>TERMOS-CHAVE </a:t>
            </a:r>
          </a:p>
          <a:p>
            <a:pPr marL="342900" indent="-342900">
              <a:spcBef>
                <a:spcPts val="600"/>
              </a:spcBef>
              <a:buFont typeface="Arial" panose="020B0604020202020204" pitchFamily="34" charset="0"/>
              <a:buChar char="•"/>
            </a:pPr>
            <a:r>
              <a:rPr lang="pt-PT" b="1" i="1" dirty="0">
                <a:solidFill>
                  <a:schemeClr val="bg1"/>
                </a:solidFill>
                <a:latin typeface="Calibri" panose="020F0502020204030204" pitchFamily="34" charset="0"/>
                <a:cs typeface="Calibri" panose="020F0502020204030204" pitchFamily="34" charset="0"/>
              </a:rPr>
              <a:t>Tempo</a:t>
            </a:r>
            <a:r>
              <a:rPr lang="pt-PT" i="1" dirty="0">
                <a:solidFill>
                  <a:schemeClr val="bg1"/>
                </a:solidFill>
                <a:latin typeface="Calibri" panose="020F0502020204030204" pitchFamily="34" charset="0"/>
                <a:cs typeface="Calibri" panose="020F0502020204030204" pitchFamily="34" charset="0"/>
              </a:rPr>
              <a:t> - refere-se às condições atmosféricas que ocorrem localmente durante curtos períodos de tempo - pense chuva, neve, nuvens, etc.</a:t>
            </a:r>
          </a:p>
          <a:p>
            <a:pPr marL="342900" indent="-342900">
              <a:spcBef>
                <a:spcPts val="600"/>
              </a:spcBef>
              <a:buFont typeface="Arial" panose="020B0604020202020204" pitchFamily="34" charset="0"/>
              <a:buChar char="•"/>
            </a:pPr>
            <a:r>
              <a:rPr lang="pt-PT" b="1" i="1" dirty="0">
                <a:solidFill>
                  <a:schemeClr val="bg1"/>
                </a:solidFill>
                <a:latin typeface="Calibri" panose="020F0502020204030204" pitchFamily="34" charset="0"/>
                <a:cs typeface="Calibri" panose="020F0502020204030204" pitchFamily="34" charset="0"/>
              </a:rPr>
              <a:t>Clima</a:t>
            </a:r>
            <a:r>
              <a:rPr lang="pt-PT" i="1" dirty="0">
                <a:solidFill>
                  <a:schemeClr val="bg1"/>
                </a:solidFill>
                <a:latin typeface="Calibri" panose="020F0502020204030204" pitchFamily="34" charset="0"/>
                <a:cs typeface="Calibri" panose="020F0502020204030204" pitchFamily="34" charset="0"/>
              </a:rPr>
              <a:t> - refere-se à média regional ou mesmo global a longo prazo dos padrões de temperatura, humidade e pluviosidade ao longo de estações, anos ou décadas. </a:t>
            </a:r>
            <a:endParaRPr lang="en-IE" dirty="0"/>
          </a:p>
        </p:txBody>
      </p:sp>
    </p:spTree>
    <p:extLst>
      <p:ext uri="{BB962C8B-B14F-4D97-AF65-F5344CB8AC3E}">
        <p14:creationId xmlns:p14="http://schemas.microsoft.com/office/powerpoint/2010/main" val="3291079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65" name="image-2.jpg"/>
          <p:cNvPicPr/>
          <p:nvPr/>
        </p:nvPicPr>
        <p:blipFill>
          <a:blip r:embed="rId3" cstate="print"/>
          <a:stretch>
            <a:fillRect/>
          </a:stretch>
        </p:blipFill>
        <p:spPr>
          <a:xfrm>
            <a:off x="3829050" y="3533775"/>
            <a:ext cx="8362694" cy="3314700"/>
          </a:xfrm>
          <a:prstGeom prst="rect">
            <a:avLst/>
          </a:prstGeom>
          <a:ln w="12700">
            <a:miter lim="400000"/>
          </a:ln>
        </p:spPr>
      </p:pic>
      <p:sp>
        <p:nvSpPr>
          <p:cNvPr id="66" name="Shape 66"/>
          <p:cNvSpPr/>
          <p:nvPr/>
        </p:nvSpPr>
        <p:spPr>
          <a:xfrm>
            <a:off x="8886825" y="2400300"/>
            <a:ext cx="2981325" cy="119263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tabLst>
                <a:tab pos="1003300" algn="l"/>
                <a:tab pos="3505200" algn="l"/>
              </a:tabLst>
              <a:defRPr sz="2500"/>
            </a:lvl1p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4) </a:t>
            </a:r>
            <a:r>
              <a:rPr lang="pt-PT" sz="1875" b="1" dirty="0">
                <a:solidFill>
                  <a:srgbClr val="FFFFFF"/>
                </a:solidFill>
              </a:rPr>
              <a:t>Parte desta radiação infravermelha de saída é aprisionada pela atmosfera terrestre e aquece-a</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7" name="greenhouse_waves-1.png"/>
          <p:cNvPicPr/>
          <p:nvPr/>
        </p:nvPicPr>
        <p:blipFill>
          <a:blip r:embed="rId4" cstate="print"/>
          <a:stretch>
            <a:fillRect/>
          </a:stretch>
        </p:blipFill>
        <p:spPr>
          <a:xfrm rot="120000">
            <a:off x="4369001" y="2696765"/>
            <a:ext cx="2687838" cy="1914911"/>
          </a:xfrm>
          <a:prstGeom prst="rect">
            <a:avLst/>
          </a:prstGeom>
          <a:ln w="12700">
            <a:miter lim="400000"/>
          </a:ln>
        </p:spPr>
      </p:pic>
      <p:pic>
        <p:nvPicPr>
          <p:cNvPr id="68" name="greenhouse_waves-1.png"/>
          <p:cNvPicPr/>
          <p:nvPr/>
        </p:nvPicPr>
        <p:blipFill>
          <a:blip r:embed="rId4" cstate="print"/>
          <a:stretch>
            <a:fillRect/>
          </a:stretch>
        </p:blipFill>
        <p:spPr>
          <a:xfrm rot="21480000">
            <a:off x="4645822" y="2616400"/>
            <a:ext cx="2687837" cy="1914911"/>
          </a:xfrm>
          <a:prstGeom prst="rect">
            <a:avLst/>
          </a:prstGeom>
          <a:ln w="12700">
            <a:miter lim="400000"/>
          </a:ln>
        </p:spPr>
      </p:pic>
      <p:pic>
        <p:nvPicPr>
          <p:cNvPr id="69" name="greenhouse_waves-1.png"/>
          <p:cNvPicPr/>
          <p:nvPr/>
        </p:nvPicPr>
        <p:blipFill>
          <a:blip r:embed="rId4" cstate="print"/>
          <a:stretch>
            <a:fillRect/>
          </a:stretch>
        </p:blipFill>
        <p:spPr>
          <a:xfrm rot="420000">
            <a:off x="4074319" y="2768204"/>
            <a:ext cx="2687837" cy="1914909"/>
          </a:xfrm>
          <a:prstGeom prst="rect">
            <a:avLst/>
          </a:prstGeom>
          <a:ln w="12700">
            <a:miter lim="400000"/>
          </a:ln>
        </p:spPr>
      </p:pic>
      <p:pic>
        <p:nvPicPr>
          <p:cNvPr id="70" name="greenhouse_waves-1.png"/>
          <p:cNvPicPr/>
          <p:nvPr/>
        </p:nvPicPr>
        <p:blipFill>
          <a:blip r:embed="rId4" cstate="print"/>
          <a:stretch>
            <a:fillRect/>
          </a:stretch>
        </p:blipFill>
        <p:spPr>
          <a:xfrm rot="780000">
            <a:off x="3833218" y="2875360"/>
            <a:ext cx="2687834" cy="1914908"/>
          </a:xfrm>
          <a:prstGeom prst="rect">
            <a:avLst/>
          </a:prstGeom>
          <a:ln w="12700">
            <a:miter lim="400000"/>
          </a:ln>
        </p:spPr>
      </p:pic>
      <p:pic>
        <p:nvPicPr>
          <p:cNvPr id="71" name="greenhouse_waves-1.png"/>
          <p:cNvPicPr/>
          <p:nvPr/>
        </p:nvPicPr>
        <p:blipFill>
          <a:blip r:embed="rId4" cstate="print"/>
          <a:stretch>
            <a:fillRect/>
          </a:stretch>
        </p:blipFill>
        <p:spPr>
          <a:xfrm rot="21240000">
            <a:off x="4758978" y="2393128"/>
            <a:ext cx="3024367" cy="2154666"/>
          </a:xfrm>
          <a:prstGeom prst="rect">
            <a:avLst/>
          </a:prstGeom>
          <a:ln w="12700">
            <a:miter lim="400000"/>
          </a:ln>
        </p:spPr>
      </p:pic>
      <p:pic>
        <p:nvPicPr>
          <p:cNvPr id="72" name="greenhouse_waves-1.png"/>
          <p:cNvPicPr/>
          <p:nvPr/>
        </p:nvPicPr>
        <p:blipFill>
          <a:blip r:embed="rId4" cstate="print"/>
          <a:stretch>
            <a:fillRect/>
          </a:stretch>
        </p:blipFill>
        <p:spPr>
          <a:xfrm rot="1080000">
            <a:off x="3844828" y="3159948"/>
            <a:ext cx="2447429" cy="1743635"/>
          </a:xfrm>
          <a:prstGeom prst="rect">
            <a:avLst/>
          </a:prstGeom>
          <a:ln w="12700">
            <a:miter lim="400000"/>
          </a:ln>
        </p:spPr>
      </p:pic>
      <p:pic>
        <p:nvPicPr>
          <p:cNvPr id="73" name="sun.png"/>
          <p:cNvPicPr/>
          <p:nvPr/>
        </p:nvPicPr>
        <p:blipFill>
          <a:blip r:embed="rId5" cstate="print"/>
          <a:stretch>
            <a:fillRect/>
          </a:stretch>
        </p:blipFill>
        <p:spPr>
          <a:xfrm>
            <a:off x="3238500" y="1514475"/>
            <a:ext cx="1885950" cy="1885950"/>
          </a:xfrm>
          <a:prstGeom prst="rect">
            <a:avLst/>
          </a:prstGeom>
          <a:ln w="12700">
            <a:miter lim="400000"/>
          </a:ln>
        </p:spPr>
      </p:pic>
      <p:sp>
        <p:nvSpPr>
          <p:cNvPr id="74" name="Shape 74"/>
          <p:cNvSpPr/>
          <p:nvPr/>
        </p:nvSpPr>
        <p:spPr>
          <a:xfrm>
            <a:off x="2084291" y="4410075"/>
            <a:ext cx="2421887" cy="90409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2) </a:t>
            </a:r>
            <a:r>
              <a:rPr kumimoji="0" lang="pt-PT" sz="1875" b="1" i="0" u="none" strike="noStrike" kern="1200" cap="none" spc="0" normalizeH="0" baseline="0" noProof="0" dirty="0">
                <a:ln>
                  <a:noFill/>
                </a:ln>
                <a:solidFill>
                  <a:srgbClr val="FFFFFF"/>
                </a:solidFill>
                <a:effectLst/>
                <a:uLnTx/>
                <a:uFillTx/>
                <a:latin typeface="Calibri" panose="020F0502020204030204"/>
                <a:ea typeface="+mn-ea"/>
                <a:cs typeface="+mn-cs"/>
              </a:rPr>
              <a:t>A maior parte desta radiação é absorvido pelo Terra e aquece-a</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5" name="Shape 75"/>
          <p:cNvSpPr/>
          <p:nvPr/>
        </p:nvSpPr>
        <p:spPr>
          <a:xfrm>
            <a:off x="5811540" y="1631835"/>
            <a:ext cx="2981325" cy="119263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a:spAutoFit/>
          </a:bodyPr>
          <a:lstStyle>
            <a:lvl1pPr>
              <a:defRPr sz="2500"/>
            </a:lvl1p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3) </a:t>
            </a:r>
            <a:r>
              <a:rPr lang="pt-PT" sz="1875" b="1" dirty="0">
                <a:solidFill>
                  <a:srgbClr val="FFFFFF"/>
                </a:solidFill>
              </a:rPr>
              <a:t>Alguma energia é irradiada de volta para o espaço pela Terra sob a forma de ondas infravermelhas</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76" name="wavy_arrow.png"/>
          <p:cNvPicPr/>
          <p:nvPr/>
        </p:nvPicPr>
        <p:blipFill>
          <a:blip r:embed="rId6" cstate="print"/>
          <a:stretch>
            <a:fillRect/>
          </a:stretch>
        </p:blipFill>
        <p:spPr>
          <a:xfrm>
            <a:off x="7332130" y="3069899"/>
            <a:ext cx="981076" cy="1238251"/>
          </a:xfrm>
          <a:prstGeom prst="rect">
            <a:avLst/>
          </a:prstGeom>
          <a:ln w="12700">
            <a:miter lim="400000"/>
          </a:ln>
        </p:spPr>
      </p:pic>
      <p:pic>
        <p:nvPicPr>
          <p:cNvPr id="77" name="wavy_arrow.png"/>
          <p:cNvPicPr/>
          <p:nvPr/>
        </p:nvPicPr>
        <p:blipFill>
          <a:blip r:embed="rId6" cstate="print"/>
          <a:stretch>
            <a:fillRect/>
          </a:stretch>
        </p:blipFill>
        <p:spPr>
          <a:xfrm>
            <a:off x="6975870" y="3119379"/>
            <a:ext cx="981076" cy="1238251"/>
          </a:xfrm>
          <a:prstGeom prst="rect">
            <a:avLst/>
          </a:prstGeom>
          <a:ln w="12700">
            <a:miter lim="400000"/>
          </a:ln>
        </p:spPr>
      </p:pic>
      <p:pic>
        <p:nvPicPr>
          <p:cNvPr id="78" name="wavy_arrow.png"/>
          <p:cNvPicPr/>
          <p:nvPr/>
        </p:nvPicPr>
        <p:blipFill>
          <a:blip r:embed="rId6" cstate="print"/>
          <a:stretch>
            <a:fillRect/>
          </a:stretch>
        </p:blipFill>
        <p:spPr>
          <a:xfrm>
            <a:off x="6659196" y="3248028"/>
            <a:ext cx="981076" cy="1238251"/>
          </a:xfrm>
          <a:prstGeom prst="rect">
            <a:avLst/>
          </a:prstGeom>
          <a:ln w="12700">
            <a:miter lim="400000"/>
          </a:ln>
        </p:spPr>
      </p:pic>
      <p:pic>
        <p:nvPicPr>
          <p:cNvPr id="79" name="half up arrow.png"/>
          <p:cNvPicPr/>
          <p:nvPr/>
        </p:nvPicPr>
        <p:blipFill>
          <a:blip r:embed="rId7" cstate="print"/>
          <a:stretch>
            <a:fillRect/>
          </a:stretch>
        </p:blipFill>
        <p:spPr>
          <a:xfrm>
            <a:off x="7842191" y="3759120"/>
            <a:ext cx="485776" cy="438151"/>
          </a:xfrm>
          <a:prstGeom prst="rect">
            <a:avLst/>
          </a:prstGeom>
          <a:ln w="12700">
            <a:miter lim="400000"/>
          </a:ln>
        </p:spPr>
      </p:pic>
      <p:pic>
        <p:nvPicPr>
          <p:cNvPr id="80" name="half down arrow.png"/>
          <p:cNvPicPr/>
          <p:nvPr/>
        </p:nvPicPr>
        <p:blipFill>
          <a:blip r:embed="rId8" cstate="print"/>
          <a:stretch>
            <a:fillRect/>
          </a:stretch>
        </p:blipFill>
        <p:spPr>
          <a:xfrm>
            <a:off x="8102768" y="3797591"/>
            <a:ext cx="400051" cy="381001"/>
          </a:xfrm>
          <a:prstGeom prst="rect">
            <a:avLst/>
          </a:prstGeom>
          <a:ln w="12700">
            <a:miter lim="400000"/>
          </a:ln>
        </p:spPr>
      </p:pic>
      <p:sp>
        <p:nvSpPr>
          <p:cNvPr id="19" name="Shape 59"/>
          <p:cNvSpPr/>
          <p:nvPr/>
        </p:nvSpPr>
        <p:spPr>
          <a:xfrm>
            <a:off x="1300733" y="1238268"/>
            <a:ext cx="2334581" cy="1352551"/>
          </a:xfrm>
          <a:prstGeom prst="rect">
            <a:avLst/>
          </a:prstGeom>
          <a:noFill/>
          <a:ln w="12700" cap="flat">
            <a:noFill/>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1) </a:t>
            </a:r>
            <a:r>
              <a:rPr kumimoji="0" lang="pt-PT" sz="1875" b="1" i="0" u="none" strike="noStrike" kern="1200" cap="none" spc="0" normalizeH="0" baseline="0" noProof="0" dirty="0">
                <a:ln>
                  <a:noFill/>
                </a:ln>
                <a:solidFill>
                  <a:srgbClr val="FFFFFF"/>
                </a:solidFill>
                <a:effectLst/>
                <a:uLnTx/>
                <a:uFillTx/>
                <a:latin typeface="Calibri" panose="020F0502020204030204"/>
                <a:ea typeface="+mn-ea"/>
                <a:cs typeface="+mn-cs"/>
              </a:rPr>
              <a:t>Radiação solar sob a forma de ondas de luz passa através do atmosfera</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Marcador de Posição do Texto 1">
            <a:extLst>
              <a:ext uri="{FF2B5EF4-FFF2-40B4-BE49-F238E27FC236}">
                <a16:creationId xmlns:a16="http://schemas.microsoft.com/office/drawing/2014/main" id="{5358532B-6C36-EC58-EB27-F1CDC66493A2}"/>
              </a:ext>
            </a:extLst>
          </p:cNvPr>
          <p:cNvSpPr>
            <a:spLocks noGrp="1"/>
          </p:cNvSpPr>
          <p:nvPr>
            <p:ph type="body" sz="quarter" idx="10"/>
          </p:nvPr>
        </p:nvSpPr>
        <p:spPr>
          <a:xfrm>
            <a:off x="1111044" y="230499"/>
            <a:ext cx="8563898" cy="949373"/>
          </a:xfrm>
        </p:spPr>
        <p:txBody>
          <a:bodyPr/>
          <a:lstStyle/>
          <a:p>
            <a:r>
              <a:rPr lang="pt-PT" sz="2800" dirty="0"/>
              <a:t>Alterações Climáticas: O Efeito de Estufa </a:t>
            </a:r>
          </a:p>
        </p:txBody>
      </p:sp>
    </p:spTree>
    <p:extLst>
      <p:ext uri="{BB962C8B-B14F-4D97-AF65-F5344CB8AC3E}">
        <p14:creationId xmlns:p14="http://schemas.microsoft.com/office/powerpoint/2010/main" val="2433946636"/>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78"/>
                                        </p:tgtEl>
                                        <p:attrNameLst>
                                          <p:attrName>style.visibility</p:attrName>
                                        </p:attrNameLst>
                                      </p:cBhvr>
                                      <p:to>
                                        <p:strVal val="visible"/>
                                      </p:to>
                                    </p:set>
                                    <p:animEffect transition="in" filter="wipe(left)">
                                      <p:cBhvr>
                                        <p:cTn id="11" dur="1000"/>
                                        <p:tgtEl>
                                          <p:spTgt spid="78"/>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77"/>
                                        </p:tgtEl>
                                        <p:attrNameLst>
                                          <p:attrName>style.visibility</p:attrName>
                                        </p:attrNameLst>
                                      </p:cBhvr>
                                      <p:to>
                                        <p:strVal val="visible"/>
                                      </p:to>
                                    </p:set>
                                    <p:animEffect transition="in" filter="wipe(left)">
                                      <p:cBhvr>
                                        <p:cTn id="15" dur="1000"/>
                                        <p:tgtEl>
                                          <p:spTgt spid="77"/>
                                        </p:tgtEl>
                                      </p:cBhvr>
                                    </p:animEffect>
                                  </p:childTnLst>
                                </p:cTn>
                              </p:par>
                            </p:childTnLst>
                          </p:cTn>
                        </p:par>
                        <p:par>
                          <p:cTn id="16" fill="hold">
                            <p:stCondLst>
                              <p:cond delay="3000"/>
                            </p:stCondLst>
                            <p:childTnLst>
                              <p:par>
                                <p:cTn id="17" presetID="22" presetClass="entr" presetSubtype="8" fill="hold" grpId="0" nodeType="afterEffect">
                                  <p:stCondLst>
                                    <p:cond delay="0"/>
                                  </p:stCondLst>
                                  <p:iterate>
                                    <p:tmAbs val="0"/>
                                  </p:iterate>
                                  <p:childTnLst>
                                    <p:set>
                                      <p:cBhvr>
                                        <p:cTn id="18" fill="hold"/>
                                        <p:tgtEl>
                                          <p:spTgt spid="76"/>
                                        </p:tgtEl>
                                        <p:attrNameLst>
                                          <p:attrName>style.visibility</p:attrName>
                                        </p:attrNameLst>
                                      </p:cBhvr>
                                      <p:to>
                                        <p:strVal val="visible"/>
                                      </p:to>
                                    </p:set>
                                    <p:animEffect transition="in" filter="wipe(left)">
                                      <p:cBhvr>
                                        <p:cTn id="19" dur="1000"/>
                                        <p:tgtEl>
                                          <p:spTgt spid="7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1000"/>
                                        <p:tgtEl>
                                          <p:spTgt spid="66"/>
                                        </p:tgtEl>
                                      </p:cBhvr>
                                    </p:animEffect>
                                  </p:childTnLst>
                                </p:cTn>
                              </p:par>
                            </p:childTnLst>
                          </p:cTn>
                        </p:par>
                        <p:par>
                          <p:cTn id="25" fill="hold">
                            <p:stCondLst>
                              <p:cond delay="1000"/>
                            </p:stCondLst>
                            <p:childTnLst>
                              <p:par>
                                <p:cTn id="26" presetID="22" presetClass="entr" presetSubtype="8" fill="hold" grpId="0" nodeType="afterEffect">
                                  <p:stCondLst>
                                    <p:cond delay="0"/>
                                  </p:stCondLst>
                                  <p:iterate>
                                    <p:tmAbs val="0"/>
                                  </p:iterate>
                                  <p:childTnLst>
                                    <p:set>
                                      <p:cBhvr>
                                        <p:cTn id="27" fill="hold"/>
                                        <p:tgtEl>
                                          <p:spTgt spid="79"/>
                                        </p:tgtEl>
                                        <p:attrNameLst>
                                          <p:attrName>style.visibility</p:attrName>
                                        </p:attrNameLst>
                                      </p:cBhvr>
                                      <p:to>
                                        <p:strVal val="visible"/>
                                      </p:to>
                                    </p:set>
                                    <p:animEffect transition="in" filter="wipe(left)">
                                      <p:cBhvr>
                                        <p:cTn id="28" dur="500"/>
                                        <p:tgtEl>
                                          <p:spTgt spid="79"/>
                                        </p:tgtEl>
                                      </p:cBhvr>
                                    </p:animEffect>
                                  </p:childTnLst>
                                </p:cTn>
                              </p:par>
                            </p:childTnLst>
                          </p:cTn>
                        </p:par>
                        <p:par>
                          <p:cTn id="29" fill="hold">
                            <p:stCondLst>
                              <p:cond delay="1500"/>
                            </p:stCondLst>
                            <p:childTnLst>
                              <p:par>
                                <p:cTn id="30" presetID="22" presetClass="entr" presetSubtype="8" fill="hold" grpId="0" nodeType="afterEffect">
                                  <p:stCondLst>
                                    <p:cond delay="300"/>
                                  </p:stCondLst>
                                  <p:iterate>
                                    <p:tmAbs val="0"/>
                                  </p:iterate>
                                  <p:childTnLst>
                                    <p:set>
                                      <p:cBhvr>
                                        <p:cTn id="31" fill="hold"/>
                                        <p:tgtEl>
                                          <p:spTgt spid="80"/>
                                        </p:tgtEl>
                                        <p:attrNameLst>
                                          <p:attrName>style.visibility</p:attrName>
                                        </p:attrNameLst>
                                      </p:cBhvr>
                                      <p:to>
                                        <p:strVal val="visible"/>
                                      </p:to>
                                    </p:set>
                                    <p:animEffect transition="in" filter="wipe(left)">
                                      <p:cBhvr>
                                        <p:cTn id="3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advAuto="0"/>
      <p:bldP spid="75" grpId="0" animBg="1" advAuto="0"/>
      <p:bldP spid="76" grpId="0" animBg="1" advAuto="0"/>
      <p:bldP spid="77" grpId="0" animBg="1" advAuto="0"/>
      <p:bldP spid="78" grpId="0" animBg="1" advAuto="0"/>
      <p:bldP spid="79" grpId="0" animBg="1" advAuto="0"/>
      <p:bldP spid="80"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13" name="image-2.jpg"/>
          <p:cNvPicPr/>
          <p:nvPr/>
        </p:nvPicPr>
        <p:blipFill>
          <a:blip r:embed="rId3" cstate="print"/>
          <a:stretch>
            <a:fillRect/>
          </a:stretch>
        </p:blipFill>
        <p:spPr>
          <a:xfrm>
            <a:off x="3829050" y="3533775"/>
            <a:ext cx="8362694" cy="3314700"/>
          </a:xfrm>
          <a:prstGeom prst="rect">
            <a:avLst/>
          </a:prstGeom>
          <a:ln w="12700">
            <a:miter lim="400000"/>
          </a:ln>
        </p:spPr>
      </p:pic>
      <p:pic>
        <p:nvPicPr>
          <p:cNvPr id="114" name="image-3.jpg"/>
          <p:cNvPicPr/>
          <p:nvPr/>
        </p:nvPicPr>
        <p:blipFill>
          <a:blip r:embed="rId4" cstate="print"/>
          <a:stretch>
            <a:fillRect/>
          </a:stretch>
        </p:blipFill>
        <p:spPr>
          <a:xfrm>
            <a:off x="3829050" y="3533775"/>
            <a:ext cx="8362694" cy="3314700"/>
          </a:xfrm>
          <a:prstGeom prst="rect">
            <a:avLst/>
          </a:prstGeom>
          <a:ln w="12700">
            <a:miter lim="400000"/>
          </a:ln>
        </p:spPr>
      </p:pic>
      <p:pic>
        <p:nvPicPr>
          <p:cNvPr id="115" name="greenhouse_waves-1.png"/>
          <p:cNvPicPr/>
          <p:nvPr/>
        </p:nvPicPr>
        <p:blipFill>
          <a:blip r:embed="rId5" cstate="print"/>
          <a:stretch>
            <a:fillRect/>
          </a:stretch>
        </p:blipFill>
        <p:spPr>
          <a:xfrm rot="120000">
            <a:off x="4369001" y="2696765"/>
            <a:ext cx="2687838" cy="1914911"/>
          </a:xfrm>
          <a:prstGeom prst="rect">
            <a:avLst/>
          </a:prstGeom>
          <a:ln w="12700">
            <a:miter lim="400000"/>
          </a:ln>
        </p:spPr>
      </p:pic>
      <p:pic>
        <p:nvPicPr>
          <p:cNvPr id="116" name="greenhouse_waves-1.png"/>
          <p:cNvPicPr/>
          <p:nvPr/>
        </p:nvPicPr>
        <p:blipFill>
          <a:blip r:embed="rId5" cstate="print"/>
          <a:stretch>
            <a:fillRect/>
          </a:stretch>
        </p:blipFill>
        <p:spPr>
          <a:xfrm rot="21480000">
            <a:off x="4645822" y="2616400"/>
            <a:ext cx="2687837" cy="1914911"/>
          </a:xfrm>
          <a:prstGeom prst="rect">
            <a:avLst/>
          </a:prstGeom>
          <a:ln w="12700">
            <a:miter lim="400000"/>
          </a:ln>
        </p:spPr>
      </p:pic>
      <p:pic>
        <p:nvPicPr>
          <p:cNvPr id="117" name="greenhouse_waves-1.png"/>
          <p:cNvPicPr/>
          <p:nvPr/>
        </p:nvPicPr>
        <p:blipFill>
          <a:blip r:embed="rId5" cstate="print"/>
          <a:stretch>
            <a:fillRect/>
          </a:stretch>
        </p:blipFill>
        <p:spPr>
          <a:xfrm rot="420000">
            <a:off x="4074319" y="2768204"/>
            <a:ext cx="2687837" cy="1914909"/>
          </a:xfrm>
          <a:prstGeom prst="rect">
            <a:avLst/>
          </a:prstGeom>
          <a:ln w="12700">
            <a:miter lim="400000"/>
          </a:ln>
        </p:spPr>
      </p:pic>
      <p:pic>
        <p:nvPicPr>
          <p:cNvPr id="118" name="greenhouse_waves-1.png"/>
          <p:cNvPicPr/>
          <p:nvPr/>
        </p:nvPicPr>
        <p:blipFill>
          <a:blip r:embed="rId5" cstate="print"/>
          <a:stretch>
            <a:fillRect/>
          </a:stretch>
        </p:blipFill>
        <p:spPr>
          <a:xfrm rot="780000">
            <a:off x="3833218" y="2875360"/>
            <a:ext cx="2687834" cy="1914908"/>
          </a:xfrm>
          <a:prstGeom prst="rect">
            <a:avLst/>
          </a:prstGeom>
          <a:ln w="12700">
            <a:miter lim="400000"/>
          </a:ln>
        </p:spPr>
      </p:pic>
      <p:pic>
        <p:nvPicPr>
          <p:cNvPr id="119" name="greenhouse_waves-1.png"/>
          <p:cNvPicPr/>
          <p:nvPr/>
        </p:nvPicPr>
        <p:blipFill>
          <a:blip r:embed="rId5" cstate="print"/>
          <a:stretch>
            <a:fillRect/>
          </a:stretch>
        </p:blipFill>
        <p:spPr>
          <a:xfrm rot="21240000">
            <a:off x="4758978" y="2393128"/>
            <a:ext cx="3024367" cy="2154666"/>
          </a:xfrm>
          <a:prstGeom prst="rect">
            <a:avLst/>
          </a:prstGeom>
          <a:ln w="12700">
            <a:miter lim="400000"/>
          </a:ln>
        </p:spPr>
      </p:pic>
      <p:pic>
        <p:nvPicPr>
          <p:cNvPr id="120" name="greenhouse_waves-1.png"/>
          <p:cNvPicPr/>
          <p:nvPr/>
        </p:nvPicPr>
        <p:blipFill>
          <a:blip r:embed="rId5" cstate="print"/>
          <a:stretch>
            <a:fillRect/>
          </a:stretch>
        </p:blipFill>
        <p:spPr>
          <a:xfrm rot="1080000">
            <a:off x="3844828" y="3159948"/>
            <a:ext cx="2447429" cy="1743635"/>
          </a:xfrm>
          <a:prstGeom prst="rect">
            <a:avLst/>
          </a:prstGeom>
          <a:ln w="12700">
            <a:miter lim="400000"/>
          </a:ln>
        </p:spPr>
      </p:pic>
      <p:pic>
        <p:nvPicPr>
          <p:cNvPr id="121" name="sun.png"/>
          <p:cNvPicPr/>
          <p:nvPr/>
        </p:nvPicPr>
        <p:blipFill>
          <a:blip r:embed="rId6" cstate="print"/>
          <a:stretch>
            <a:fillRect/>
          </a:stretch>
        </p:blipFill>
        <p:spPr>
          <a:xfrm>
            <a:off x="3238500" y="1514475"/>
            <a:ext cx="1885950" cy="1885950"/>
          </a:xfrm>
          <a:prstGeom prst="rect">
            <a:avLst/>
          </a:prstGeom>
          <a:ln w="12700">
            <a:miter lim="400000"/>
          </a:ln>
        </p:spPr>
      </p:pic>
      <p:sp>
        <p:nvSpPr>
          <p:cNvPr id="124" name="Shape 124"/>
          <p:cNvSpPr/>
          <p:nvPr/>
        </p:nvSpPr>
        <p:spPr>
          <a:xfrm>
            <a:off x="8464161" y="1913647"/>
            <a:ext cx="3438578" cy="1481175"/>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6) </a:t>
            </a:r>
            <a:r>
              <a:rPr kumimoji="0" lang="pt-PT" sz="1875" b="1" i="0" u="none" strike="noStrike" kern="1200" cap="none" spc="0" normalizeH="0" baseline="0" noProof="0" dirty="0">
                <a:ln>
                  <a:noFill/>
                </a:ln>
                <a:solidFill>
                  <a:srgbClr val="FFFFFF"/>
                </a:solidFill>
                <a:effectLst/>
                <a:uLnTx/>
                <a:uFillTx/>
                <a:latin typeface="Calibri" panose="020F0502020204030204"/>
                <a:ea typeface="+mn-ea"/>
                <a:cs typeface="+mn-cs"/>
              </a:rPr>
              <a:t>À medida que a camada de gás de estufa engrossa, mais radiação é retida pela atmosfera, e menos radiação é irradiada de volta para o espaço</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5" name="Shape 125"/>
          <p:cNvSpPr/>
          <p:nvPr/>
        </p:nvSpPr>
        <p:spPr>
          <a:xfrm>
            <a:off x="7485459" y="3805592"/>
            <a:ext cx="311609" cy="4767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1498" y="21166"/>
                  <a:pt x="3974" y="18037"/>
                </a:cubicBezTo>
                <a:cubicBezTo>
                  <a:pt x="6450" y="14909"/>
                  <a:pt x="3278" y="13372"/>
                  <a:pt x="7239" y="8302"/>
                </a:cubicBezTo>
                <a:cubicBezTo>
                  <a:pt x="11201" y="3231"/>
                  <a:pt x="16462" y="4751"/>
                  <a:pt x="21600" y="0"/>
                </a:cubicBezTo>
              </a:path>
            </a:pathLst>
          </a:custGeom>
          <a:ln w="38100">
            <a:solidFill>
              <a:srgbClr val="EC0114"/>
            </a:solidFill>
            <a:miter lim="400000"/>
          </a:ln>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86D6E"/>
              </a:solidFill>
              <a:effectLst/>
              <a:uLnTx/>
              <a:uFillTx/>
              <a:latin typeface="Calibri" panose="020F0502020204030204"/>
              <a:ea typeface="+mn-ea"/>
              <a:cs typeface="+mn-cs"/>
            </a:endParaRPr>
          </a:p>
        </p:txBody>
      </p:sp>
      <p:pic>
        <p:nvPicPr>
          <p:cNvPr id="126" name="wavy arrow.png"/>
          <p:cNvPicPr/>
          <p:nvPr/>
        </p:nvPicPr>
        <p:blipFill>
          <a:blip r:embed="rId7" cstate="print"/>
          <a:stretch>
            <a:fillRect/>
          </a:stretch>
        </p:blipFill>
        <p:spPr>
          <a:xfrm>
            <a:off x="7780623" y="3058506"/>
            <a:ext cx="428626" cy="771526"/>
          </a:xfrm>
          <a:prstGeom prst="rect">
            <a:avLst/>
          </a:prstGeom>
          <a:ln w="12700">
            <a:miter lim="400000"/>
          </a:ln>
        </p:spPr>
      </p:pic>
      <p:pic>
        <p:nvPicPr>
          <p:cNvPr id="127" name="wavy_arrow.png"/>
          <p:cNvPicPr/>
          <p:nvPr/>
        </p:nvPicPr>
        <p:blipFill>
          <a:blip r:embed="rId8" cstate="print"/>
          <a:stretch>
            <a:fillRect/>
          </a:stretch>
        </p:blipFill>
        <p:spPr>
          <a:xfrm>
            <a:off x="6975870" y="3119379"/>
            <a:ext cx="981076" cy="1238251"/>
          </a:xfrm>
          <a:prstGeom prst="rect">
            <a:avLst/>
          </a:prstGeom>
          <a:ln w="12700">
            <a:miter lim="400000"/>
          </a:ln>
        </p:spPr>
      </p:pic>
      <p:pic>
        <p:nvPicPr>
          <p:cNvPr id="128" name="wavy_arrow.png"/>
          <p:cNvPicPr/>
          <p:nvPr/>
        </p:nvPicPr>
        <p:blipFill>
          <a:blip r:embed="rId8" cstate="print"/>
          <a:stretch>
            <a:fillRect/>
          </a:stretch>
        </p:blipFill>
        <p:spPr>
          <a:xfrm>
            <a:off x="6659196" y="3248028"/>
            <a:ext cx="981076" cy="1238251"/>
          </a:xfrm>
          <a:prstGeom prst="rect">
            <a:avLst/>
          </a:prstGeom>
          <a:ln w="12700">
            <a:miter lim="400000"/>
          </a:ln>
        </p:spPr>
      </p:pic>
      <p:pic>
        <p:nvPicPr>
          <p:cNvPr id="129" name="half down arrow.png"/>
          <p:cNvPicPr/>
          <p:nvPr/>
        </p:nvPicPr>
        <p:blipFill>
          <a:blip r:embed="rId9" cstate="print"/>
          <a:stretch>
            <a:fillRect/>
          </a:stretch>
        </p:blipFill>
        <p:spPr>
          <a:xfrm>
            <a:off x="7667339" y="3797591"/>
            <a:ext cx="400051" cy="381001"/>
          </a:xfrm>
          <a:prstGeom prst="rect">
            <a:avLst/>
          </a:prstGeom>
          <a:ln w="12700">
            <a:miter lim="400000"/>
          </a:ln>
        </p:spPr>
      </p:pic>
      <p:pic>
        <p:nvPicPr>
          <p:cNvPr id="130" name="half up arrow.png"/>
          <p:cNvPicPr/>
          <p:nvPr/>
        </p:nvPicPr>
        <p:blipFill>
          <a:blip r:embed="rId10" cstate="print"/>
          <a:stretch>
            <a:fillRect/>
          </a:stretch>
        </p:blipFill>
        <p:spPr>
          <a:xfrm>
            <a:off x="7842191" y="3759120"/>
            <a:ext cx="485776" cy="438151"/>
          </a:xfrm>
          <a:prstGeom prst="rect">
            <a:avLst/>
          </a:prstGeom>
          <a:ln w="12700">
            <a:miter lim="400000"/>
          </a:ln>
        </p:spPr>
      </p:pic>
      <p:pic>
        <p:nvPicPr>
          <p:cNvPr id="131" name="half down arrow.png"/>
          <p:cNvPicPr/>
          <p:nvPr/>
        </p:nvPicPr>
        <p:blipFill>
          <a:blip r:embed="rId9" cstate="print"/>
          <a:stretch>
            <a:fillRect/>
          </a:stretch>
        </p:blipFill>
        <p:spPr>
          <a:xfrm>
            <a:off x="8102768" y="3797591"/>
            <a:ext cx="400051" cy="381001"/>
          </a:xfrm>
          <a:prstGeom prst="rect">
            <a:avLst/>
          </a:prstGeom>
          <a:ln w="12700">
            <a:miter lim="400000"/>
          </a:ln>
        </p:spPr>
      </p:pic>
      <p:sp>
        <p:nvSpPr>
          <p:cNvPr id="3" name="Shape 122">
            <a:extLst>
              <a:ext uri="{FF2B5EF4-FFF2-40B4-BE49-F238E27FC236}">
                <a16:creationId xmlns:a16="http://schemas.microsoft.com/office/drawing/2014/main" id="{3C95EF44-B5EE-5CC8-A88B-849E8EAAB75C}"/>
              </a:ext>
            </a:extLst>
          </p:cNvPr>
          <p:cNvSpPr/>
          <p:nvPr/>
        </p:nvSpPr>
        <p:spPr>
          <a:xfrm>
            <a:off x="1734485" y="3706413"/>
            <a:ext cx="2981325" cy="1769715"/>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tabLst>
                <a:tab pos="1003300" algn="l"/>
                <a:tab pos="3505200" algn="l"/>
              </a:tabLst>
              <a:defRPr sz="2500"/>
            </a:lvl1pPr>
          </a:lstStyle>
          <a:p>
            <a:pPr marL="0" marR="0" lvl="0" indent="0" algn="l" defTabSz="914400" rtl="0" eaLnBrk="1" fontAlgn="auto" latinLnBrk="0" hangingPunct="1">
              <a:lnSpc>
                <a:spcPct val="100000"/>
              </a:lnSpc>
              <a:spcBef>
                <a:spcPts val="0"/>
              </a:spcBef>
              <a:spcAft>
                <a:spcPts val="0"/>
              </a:spcAft>
              <a:buClrTx/>
              <a:buSzTx/>
              <a:buFontTx/>
              <a:buNone/>
              <a:tabLst>
                <a:tab pos="1003300" algn="l"/>
                <a:tab pos="3505200" algn="l"/>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5) </a:t>
            </a:r>
            <a:r>
              <a:rPr kumimoji="0" lang="pt-PT" sz="1875" b="1" i="0" u="none" strike="noStrike" kern="1200" cap="none" spc="0" normalizeH="0" baseline="0" noProof="0" dirty="0">
                <a:ln>
                  <a:noFill/>
                </a:ln>
                <a:solidFill>
                  <a:srgbClr val="FFFFFF"/>
                </a:solidFill>
                <a:effectLst/>
                <a:uLnTx/>
                <a:uFillTx/>
                <a:latin typeface="Calibri" panose="020F0502020204030204"/>
                <a:ea typeface="+mn-ea"/>
                <a:cs typeface="+mn-cs"/>
              </a:rPr>
              <a:t>A queima de combustíveis fósseis como carvão, gás, gasolina e gasóleo liberta CO2 e outros gases com efeito de estufa, criando uma camada à volta da terra. </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Marcador de Posição do Texto 1">
            <a:extLst>
              <a:ext uri="{FF2B5EF4-FFF2-40B4-BE49-F238E27FC236}">
                <a16:creationId xmlns:a16="http://schemas.microsoft.com/office/drawing/2014/main" id="{FC4B031A-33A8-3C7A-8CA3-BAFCA2F6E391}"/>
              </a:ext>
            </a:extLst>
          </p:cNvPr>
          <p:cNvSpPr>
            <a:spLocks noGrp="1"/>
          </p:cNvSpPr>
          <p:nvPr>
            <p:ph type="body" sz="quarter" idx="10"/>
          </p:nvPr>
        </p:nvSpPr>
        <p:spPr>
          <a:xfrm>
            <a:off x="1111044" y="230499"/>
            <a:ext cx="8563898" cy="949373"/>
          </a:xfrm>
        </p:spPr>
        <p:txBody>
          <a:bodyPr/>
          <a:lstStyle/>
          <a:p>
            <a:r>
              <a:rPr lang="pt-PT" sz="2800" dirty="0"/>
              <a:t>Alterações Climáticas: O Efeito de Estufa </a:t>
            </a:r>
          </a:p>
        </p:txBody>
      </p:sp>
    </p:spTree>
    <p:extLst>
      <p:ext uri="{BB962C8B-B14F-4D97-AF65-F5344CB8AC3E}">
        <p14:creationId xmlns:p14="http://schemas.microsoft.com/office/powerpoint/2010/main" val="1282783920"/>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iterate>
                                    <p:tmAbs val="0"/>
                                  </p:iterate>
                                  <p:childTnLst>
                                    <p:animEffect transition="out" filter="fade">
                                      <p:cBhvr>
                                        <p:cTn id="6" dur="300" fill="hold"/>
                                        <p:tgtEl>
                                          <p:spTgt spid="126"/>
                                        </p:tgtEl>
                                      </p:cBhvr>
                                    </p:animEffect>
                                    <p:set>
                                      <p:cBhvr>
                                        <p:cTn id="7" fill="hold">
                                          <p:stCondLst>
                                            <p:cond delay="299"/>
                                          </p:stCondLst>
                                        </p:cTn>
                                        <p:tgtEl>
                                          <p:spTgt spid="126"/>
                                        </p:tgtEl>
                                        <p:attrNameLst>
                                          <p:attrName>style.visibility</p:attrName>
                                        </p:attrNameLst>
                                      </p:cBhvr>
                                      <p:to>
                                        <p:strVal val="hidden"/>
                                      </p:to>
                                    </p:set>
                                  </p:childTnLst>
                                </p:cTn>
                              </p:par>
                            </p:childTnLst>
                          </p:cTn>
                        </p:par>
                        <p:par>
                          <p:cTn id="8" fill="hold">
                            <p:stCondLst>
                              <p:cond delay="300"/>
                            </p:stCondLst>
                            <p:childTnLst>
                              <p:par>
                                <p:cTn id="9" presetID="22" presetClass="entr" presetSubtype="8" fill="hold" grpId="0" nodeType="afterEffect">
                                  <p:stCondLst>
                                    <p:cond delay="200"/>
                                  </p:stCondLst>
                                  <p:iterate>
                                    <p:tmAbs val="0"/>
                                  </p:iterate>
                                  <p:childTnLst>
                                    <p:set>
                                      <p:cBhvr>
                                        <p:cTn id="10" fill="hold"/>
                                        <p:tgtEl>
                                          <p:spTgt spid="129"/>
                                        </p:tgtEl>
                                        <p:attrNameLst>
                                          <p:attrName>style.visibility</p:attrName>
                                        </p:attrNameLst>
                                      </p:cBhvr>
                                      <p:to>
                                        <p:strVal val="visible"/>
                                      </p:to>
                                    </p:set>
                                    <p:animEffect transition="in" filter="wipe(left)">
                                      <p:cBhvr>
                                        <p:cTn id="11" dur="4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advAuto="0"/>
      <p:bldP spid="129"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4FE5B7-33C3-96EB-C9E3-50E2853F1D92}"/>
              </a:ext>
            </a:extLst>
          </p:cNvPr>
          <p:cNvSpPr>
            <a:spLocks noGrp="1"/>
          </p:cNvSpPr>
          <p:nvPr>
            <p:ph type="body" sz="quarter" idx="10"/>
          </p:nvPr>
        </p:nvSpPr>
        <p:spPr>
          <a:xfrm>
            <a:off x="1046976" y="352208"/>
            <a:ext cx="5877654" cy="697099"/>
          </a:xfrm>
        </p:spPr>
        <p:txBody>
          <a:bodyPr/>
          <a:lstStyle/>
          <a:p>
            <a:r>
              <a:rPr lang="pt-PT" dirty="0"/>
              <a:t>Gases com efeito de estufa </a:t>
            </a:r>
            <a:endParaRPr lang="en-IE" dirty="0"/>
          </a:p>
        </p:txBody>
      </p:sp>
      <p:sp>
        <p:nvSpPr>
          <p:cNvPr id="4" name="TextBox 3">
            <a:extLst>
              <a:ext uri="{FF2B5EF4-FFF2-40B4-BE49-F238E27FC236}">
                <a16:creationId xmlns:a16="http://schemas.microsoft.com/office/drawing/2014/main" id="{FEBF02C8-E29C-BCBD-EE2F-0AC003A2B95E}"/>
              </a:ext>
            </a:extLst>
          </p:cNvPr>
          <p:cNvSpPr txBox="1"/>
          <p:nvPr/>
        </p:nvSpPr>
        <p:spPr>
          <a:xfrm>
            <a:off x="1046976" y="963017"/>
            <a:ext cx="5812582" cy="5170646"/>
          </a:xfrm>
          <a:prstGeom prst="rect">
            <a:avLst/>
          </a:prstGeom>
          <a:noFill/>
        </p:spPr>
        <p:txBody>
          <a:bodyPr wrap="square" rtlCol="0">
            <a:spAutoFit/>
          </a:bodyPr>
          <a:lstStyle/>
          <a:p>
            <a:pPr algn="just">
              <a:spcBef>
                <a:spcPts val="600"/>
              </a:spcBef>
            </a:pPr>
            <a:r>
              <a:rPr lang="pt-PT" sz="2000" dirty="0">
                <a:solidFill>
                  <a:srgbClr val="000000"/>
                </a:solidFill>
                <a:cs typeface="Times New Roman" panose="02020603050405020304" pitchFamily="18" charset="0"/>
              </a:rPr>
              <a:t>Embora o efeito estufa acima descrito seja um fenómeno natural e essencial que ajuda a manter a temperatura da Terra, o equilíbrio das 'fontes' e 'sumidouros' de gases com efeito de estufa são afetados pelo homem, levando ao aumento das concentrações na nossa atmosfera, o que, por sua vez, provoca o aumento da temperatura global (Ver Ciclo do Carbono no próximo slide.)</a:t>
            </a:r>
          </a:p>
          <a:p>
            <a:pPr algn="just">
              <a:spcBef>
                <a:spcPts val="600"/>
              </a:spcBef>
            </a:pPr>
            <a:r>
              <a:rPr lang="pt-PT" sz="2000" dirty="0">
                <a:solidFill>
                  <a:srgbClr val="000000"/>
                </a:solidFill>
                <a:cs typeface="Times New Roman" panose="02020603050405020304" pitchFamily="18" charset="0"/>
              </a:rPr>
              <a:t>Os gases com efeito de estufa mais abundantes na atmosfera terrestre são dióxido de carbono, metano, óxido nitroso, ozono, e </a:t>
            </a:r>
            <a:r>
              <a:rPr lang="pt-PT" sz="2000" dirty="0" err="1">
                <a:solidFill>
                  <a:srgbClr val="000000"/>
                </a:solidFill>
                <a:cs typeface="Times New Roman" panose="02020603050405020304" pitchFamily="18" charset="0"/>
              </a:rPr>
              <a:t>clorofluorocarbonos</a:t>
            </a:r>
            <a:r>
              <a:rPr lang="pt-PT" sz="2000" dirty="0">
                <a:solidFill>
                  <a:srgbClr val="000000"/>
                </a:solidFill>
                <a:cs typeface="Times New Roman" panose="02020603050405020304" pitchFamily="18" charset="0"/>
              </a:rPr>
              <a:t>. </a:t>
            </a:r>
          </a:p>
          <a:p>
            <a:pPr algn="just">
              <a:spcBef>
                <a:spcPts val="600"/>
              </a:spcBef>
            </a:pPr>
            <a:r>
              <a:rPr lang="pt-PT" sz="2000" dirty="0">
                <a:solidFill>
                  <a:srgbClr val="000000"/>
                </a:solidFill>
                <a:cs typeface="Times New Roman" panose="02020603050405020304" pitchFamily="18" charset="0"/>
              </a:rPr>
              <a:t>Porquê o enfoque no Carbono? O CO2 constitui 82% dos gases nocivos que são libertados na nossa atmosfera. Quando discutimos os GEE relacionamos tudo com o Carbono, tratando-o como uma moeda para a pegada ambiental. </a:t>
            </a:r>
            <a:endParaRPr lang="en-IE" sz="2000" dirty="0">
              <a:solidFill>
                <a:srgbClr val="000000"/>
              </a:solidFill>
            </a:endParaRPr>
          </a:p>
        </p:txBody>
      </p:sp>
      <p:grpSp>
        <p:nvGrpSpPr>
          <p:cNvPr id="28" name="Group 27">
            <a:extLst>
              <a:ext uri="{FF2B5EF4-FFF2-40B4-BE49-F238E27FC236}">
                <a16:creationId xmlns:a16="http://schemas.microsoft.com/office/drawing/2014/main" id="{BBFC9266-D1A9-5407-27F4-21137FA257E0}"/>
              </a:ext>
            </a:extLst>
          </p:cNvPr>
          <p:cNvGrpSpPr/>
          <p:nvPr/>
        </p:nvGrpSpPr>
        <p:grpSpPr>
          <a:xfrm>
            <a:off x="7249475" y="333867"/>
            <a:ext cx="1693067" cy="1395907"/>
            <a:chOff x="7777795" y="333867"/>
            <a:chExt cx="1693067" cy="1395907"/>
          </a:xfrm>
        </p:grpSpPr>
        <p:sp>
          <p:nvSpPr>
            <p:cNvPr id="5" name="Cloud 4">
              <a:extLst>
                <a:ext uri="{FF2B5EF4-FFF2-40B4-BE49-F238E27FC236}">
                  <a16:creationId xmlns:a16="http://schemas.microsoft.com/office/drawing/2014/main" id="{622D89DC-E09A-A326-ACE2-EADCBD55D88F}"/>
                </a:ext>
              </a:extLst>
            </p:cNvPr>
            <p:cNvSpPr/>
            <p:nvPr/>
          </p:nvSpPr>
          <p:spPr>
            <a:xfrm>
              <a:off x="7777795" y="333867"/>
              <a:ext cx="1693067"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7" name="TextBox 6">
              <a:extLst>
                <a:ext uri="{FF2B5EF4-FFF2-40B4-BE49-F238E27FC236}">
                  <a16:creationId xmlns:a16="http://schemas.microsoft.com/office/drawing/2014/main" id="{08E976FF-7D17-BE59-BEE4-B8D5A5473AF6}"/>
                </a:ext>
              </a:extLst>
            </p:cNvPr>
            <p:cNvSpPr txBox="1"/>
            <p:nvPr/>
          </p:nvSpPr>
          <p:spPr>
            <a:xfrm>
              <a:off x="7988060" y="570155"/>
              <a:ext cx="1272536" cy="923330"/>
            </a:xfrm>
            <a:prstGeom prst="rect">
              <a:avLst/>
            </a:prstGeom>
            <a:noFill/>
          </p:spPr>
          <p:txBody>
            <a:bodyPr wrap="square" rtlCol="0">
              <a:spAutoFit/>
            </a:bodyPr>
            <a:lstStyle/>
            <a:p>
              <a:pPr algn="ctr"/>
              <a:r>
                <a:rPr lang="en-IE" b="1" dirty="0" err="1">
                  <a:solidFill>
                    <a:srgbClr val="354F92"/>
                  </a:solidFill>
                </a:rPr>
                <a:t>Dióxido</a:t>
              </a:r>
              <a:r>
                <a:rPr lang="en-IE" b="1" dirty="0">
                  <a:solidFill>
                    <a:srgbClr val="354F92"/>
                  </a:solidFill>
                </a:rPr>
                <a:t> de </a:t>
              </a:r>
              <a:r>
                <a:rPr lang="en-IE" b="1" dirty="0" err="1">
                  <a:solidFill>
                    <a:srgbClr val="354F92"/>
                  </a:solidFill>
                </a:rPr>
                <a:t>Carbono</a:t>
              </a:r>
              <a:r>
                <a:rPr lang="en-IE" b="1" dirty="0">
                  <a:solidFill>
                    <a:srgbClr val="354F92"/>
                  </a:solidFill>
                </a:rPr>
                <a:t> (CO2)</a:t>
              </a:r>
            </a:p>
          </p:txBody>
        </p:sp>
      </p:grpSp>
      <p:grpSp>
        <p:nvGrpSpPr>
          <p:cNvPr id="9" name="Group 8">
            <a:extLst>
              <a:ext uri="{FF2B5EF4-FFF2-40B4-BE49-F238E27FC236}">
                <a16:creationId xmlns:a16="http://schemas.microsoft.com/office/drawing/2014/main" id="{5D3ACF42-3561-0123-551F-C34C67A30BE0}"/>
              </a:ext>
            </a:extLst>
          </p:cNvPr>
          <p:cNvGrpSpPr/>
          <p:nvPr/>
        </p:nvGrpSpPr>
        <p:grpSpPr>
          <a:xfrm>
            <a:off x="9445999" y="333867"/>
            <a:ext cx="1878366" cy="1395907"/>
            <a:chOff x="7753738" y="620812"/>
            <a:chExt cx="1878366" cy="1395907"/>
          </a:xfrm>
        </p:grpSpPr>
        <p:sp>
          <p:nvSpPr>
            <p:cNvPr id="10" name="Cloud 9">
              <a:extLst>
                <a:ext uri="{FF2B5EF4-FFF2-40B4-BE49-F238E27FC236}">
                  <a16:creationId xmlns:a16="http://schemas.microsoft.com/office/drawing/2014/main" id="{25DA8545-B4DF-6F0F-CBA2-AA730E58EB7E}"/>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11" name="TextBox 10">
              <a:extLst>
                <a:ext uri="{FF2B5EF4-FFF2-40B4-BE49-F238E27FC236}">
                  <a16:creationId xmlns:a16="http://schemas.microsoft.com/office/drawing/2014/main" id="{49BF4E52-5E6E-5156-D220-E82A90C2D093}"/>
                </a:ext>
              </a:extLst>
            </p:cNvPr>
            <p:cNvSpPr txBox="1"/>
            <p:nvPr/>
          </p:nvSpPr>
          <p:spPr>
            <a:xfrm>
              <a:off x="8105092" y="958525"/>
              <a:ext cx="1175657" cy="646331"/>
            </a:xfrm>
            <a:prstGeom prst="rect">
              <a:avLst/>
            </a:prstGeom>
            <a:noFill/>
          </p:spPr>
          <p:txBody>
            <a:bodyPr wrap="square" rtlCol="0">
              <a:spAutoFit/>
            </a:bodyPr>
            <a:lstStyle/>
            <a:p>
              <a:pPr algn="ctr"/>
              <a:r>
                <a:rPr lang="en-IE" b="1" dirty="0" err="1">
                  <a:solidFill>
                    <a:srgbClr val="354F92"/>
                  </a:solidFill>
                </a:rPr>
                <a:t>Metano</a:t>
              </a:r>
              <a:r>
                <a:rPr lang="en-IE" b="1" dirty="0">
                  <a:solidFill>
                    <a:srgbClr val="354F92"/>
                  </a:solidFill>
                </a:rPr>
                <a:t> (CH4)</a:t>
              </a:r>
            </a:p>
          </p:txBody>
        </p:sp>
      </p:grpSp>
      <p:grpSp>
        <p:nvGrpSpPr>
          <p:cNvPr id="12" name="Group 11">
            <a:extLst>
              <a:ext uri="{FF2B5EF4-FFF2-40B4-BE49-F238E27FC236}">
                <a16:creationId xmlns:a16="http://schemas.microsoft.com/office/drawing/2014/main" id="{FE37F54D-CE8C-5680-8CDB-2029AB8CC75B}"/>
              </a:ext>
            </a:extLst>
          </p:cNvPr>
          <p:cNvGrpSpPr/>
          <p:nvPr/>
        </p:nvGrpSpPr>
        <p:grpSpPr>
          <a:xfrm>
            <a:off x="7994223" y="1669060"/>
            <a:ext cx="1667157" cy="1402006"/>
            <a:chOff x="7753738" y="620812"/>
            <a:chExt cx="1878366" cy="1395907"/>
          </a:xfrm>
        </p:grpSpPr>
        <p:sp>
          <p:nvSpPr>
            <p:cNvPr id="13" name="Cloud 12">
              <a:extLst>
                <a:ext uri="{FF2B5EF4-FFF2-40B4-BE49-F238E27FC236}">
                  <a16:creationId xmlns:a16="http://schemas.microsoft.com/office/drawing/2014/main" id="{E07005BB-524E-E4AC-0008-4943CDBE5CEA}"/>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14" name="TextBox 13">
              <a:extLst>
                <a:ext uri="{FF2B5EF4-FFF2-40B4-BE49-F238E27FC236}">
                  <a16:creationId xmlns:a16="http://schemas.microsoft.com/office/drawing/2014/main" id="{D9C80979-68AF-4F6A-7202-E12B368AC31F}"/>
                </a:ext>
              </a:extLst>
            </p:cNvPr>
            <p:cNvSpPr txBox="1"/>
            <p:nvPr/>
          </p:nvSpPr>
          <p:spPr>
            <a:xfrm>
              <a:off x="8105092" y="857100"/>
              <a:ext cx="1175657" cy="923330"/>
            </a:xfrm>
            <a:prstGeom prst="rect">
              <a:avLst/>
            </a:prstGeom>
            <a:noFill/>
          </p:spPr>
          <p:txBody>
            <a:bodyPr wrap="square" rtlCol="0">
              <a:spAutoFit/>
            </a:bodyPr>
            <a:lstStyle/>
            <a:p>
              <a:pPr algn="ctr"/>
              <a:r>
                <a:rPr lang="en-IE" b="1" dirty="0" err="1">
                  <a:solidFill>
                    <a:srgbClr val="354F92"/>
                  </a:solidFill>
                </a:rPr>
                <a:t>Óxido</a:t>
              </a:r>
              <a:r>
                <a:rPr lang="en-IE" b="1" dirty="0">
                  <a:solidFill>
                    <a:srgbClr val="354F92"/>
                  </a:solidFill>
                </a:rPr>
                <a:t> Nitroso (N20)</a:t>
              </a:r>
            </a:p>
          </p:txBody>
        </p:sp>
      </p:grpSp>
      <p:grpSp>
        <p:nvGrpSpPr>
          <p:cNvPr id="15" name="Group 14">
            <a:extLst>
              <a:ext uri="{FF2B5EF4-FFF2-40B4-BE49-F238E27FC236}">
                <a16:creationId xmlns:a16="http://schemas.microsoft.com/office/drawing/2014/main" id="{B518DB51-EC91-CE7B-A2F6-7D578D658EED}"/>
              </a:ext>
            </a:extLst>
          </p:cNvPr>
          <p:cNvGrpSpPr/>
          <p:nvPr/>
        </p:nvGrpSpPr>
        <p:grpSpPr>
          <a:xfrm>
            <a:off x="9649323" y="2440520"/>
            <a:ext cx="1667157" cy="1264953"/>
            <a:chOff x="7753738" y="620812"/>
            <a:chExt cx="1878366" cy="1395907"/>
          </a:xfrm>
        </p:grpSpPr>
        <p:sp>
          <p:nvSpPr>
            <p:cNvPr id="16" name="Cloud 15">
              <a:extLst>
                <a:ext uri="{FF2B5EF4-FFF2-40B4-BE49-F238E27FC236}">
                  <a16:creationId xmlns:a16="http://schemas.microsoft.com/office/drawing/2014/main" id="{60275AF8-6688-6659-FB3D-9524A40B3B63}"/>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17" name="TextBox 16">
              <a:extLst>
                <a:ext uri="{FF2B5EF4-FFF2-40B4-BE49-F238E27FC236}">
                  <a16:creationId xmlns:a16="http://schemas.microsoft.com/office/drawing/2014/main" id="{A7AA946C-4E42-126C-56FF-C0CDA8DAA511}"/>
                </a:ext>
              </a:extLst>
            </p:cNvPr>
            <p:cNvSpPr txBox="1"/>
            <p:nvPr/>
          </p:nvSpPr>
          <p:spPr>
            <a:xfrm>
              <a:off x="8105092" y="995599"/>
              <a:ext cx="1175657" cy="713242"/>
            </a:xfrm>
            <a:prstGeom prst="rect">
              <a:avLst/>
            </a:prstGeom>
            <a:noFill/>
          </p:spPr>
          <p:txBody>
            <a:bodyPr wrap="square" rtlCol="0">
              <a:spAutoFit/>
            </a:bodyPr>
            <a:lstStyle/>
            <a:p>
              <a:pPr algn="ctr"/>
              <a:r>
                <a:rPr lang="en-IE" b="1" dirty="0" err="1">
                  <a:solidFill>
                    <a:srgbClr val="354F92"/>
                  </a:solidFill>
                </a:rPr>
                <a:t>Ozono</a:t>
              </a:r>
              <a:r>
                <a:rPr lang="en-IE" b="1" dirty="0">
                  <a:solidFill>
                    <a:srgbClr val="354F92"/>
                  </a:solidFill>
                </a:rPr>
                <a:t> (O3) </a:t>
              </a:r>
            </a:p>
          </p:txBody>
        </p:sp>
      </p:grpSp>
      <p:grpSp>
        <p:nvGrpSpPr>
          <p:cNvPr id="18" name="Group 17">
            <a:extLst>
              <a:ext uri="{FF2B5EF4-FFF2-40B4-BE49-F238E27FC236}">
                <a16:creationId xmlns:a16="http://schemas.microsoft.com/office/drawing/2014/main" id="{934774C2-C652-E417-B172-4454EBDDB869}"/>
              </a:ext>
            </a:extLst>
          </p:cNvPr>
          <p:cNvGrpSpPr/>
          <p:nvPr/>
        </p:nvGrpSpPr>
        <p:grpSpPr>
          <a:xfrm>
            <a:off x="7552145" y="3463247"/>
            <a:ext cx="1773494" cy="1264953"/>
            <a:chOff x="7753738" y="620812"/>
            <a:chExt cx="1878366" cy="1395907"/>
          </a:xfrm>
        </p:grpSpPr>
        <p:sp>
          <p:nvSpPr>
            <p:cNvPr id="19" name="Cloud 18">
              <a:extLst>
                <a:ext uri="{FF2B5EF4-FFF2-40B4-BE49-F238E27FC236}">
                  <a16:creationId xmlns:a16="http://schemas.microsoft.com/office/drawing/2014/main" id="{A27F9E69-4383-27F4-5331-F77565D0115C}"/>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20" name="TextBox 19">
              <a:extLst>
                <a:ext uri="{FF2B5EF4-FFF2-40B4-BE49-F238E27FC236}">
                  <a16:creationId xmlns:a16="http://schemas.microsoft.com/office/drawing/2014/main" id="{F24DBCE3-1668-D76B-05F8-FC34A52CEA18}"/>
                </a:ext>
              </a:extLst>
            </p:cNvPr>
            <p:cNvSpPr txBox="1"/>
            <p:nvPr/>
          </p:nvSpPr>
          <p:spPr>
            <a:xfrm>
              <a:off x="7905164" y="796324"/>
              <a:ext cx="1726940" cy="1018918"/>
            </a:xfrm>
            <a:prstGeom prst="rect">
              <a:avLst/>
            </a:prstGeom>
            <a:noFill/>
          </p:spPr>
          <p:txBody>
            <a:bodyPr wrap="square" rtlCol="0">
              <a:spAutoFit/>
            </a:bodyPr>
            <a:lstStyle/>
            <a:p>
              <a:pPr algn="ctr"/>
              <a:r>
                <a:rPr lang="en-IE" b="1" dirty="0" err="1">
                  <a:solidFill>
                    <a:srgbClr val="354F92"/>
                  </a:solidFill>
                </a:rPr>
                <a:t>Cloro-fluorocarbonos</a:t>
              </a:r>
              <a:r>
                <a:rPr lang="en-IE" b="1" dirty="0">
                  <a:solidFill>
                    <a:srgbClr val="354F92"/>
                  </a:solidFill>
                </a:rPr>
                <a:t> (CFC)</a:t>
              </a:r>
            </a:p>
          </p:txBody>
        </p:sp>
      </p:grpSp>
      <p:grpSp>
        <p:nvGrpSpPr>
          <p:cNvPr id="21" name="Group 20">
            <a:extLst>
              <a:ext uri="{FF2B5EF4-FFF2-40B4-BE49-F238E27FC236}">
                <a16:creationId xmlns:a16="http://schemas.microsoft.com/office/drawing/2014/main" id="{42497E90-4189-37B9-51B8-ABC9019CCD47}"/>
              </a:ext>
            </a:extLst>
          </p:cNvPr>
          <p:cNvGrpSpPr/>
          <p:nvPr/>
        </p:nvGrpSpPr>
        <p:grpSpPr>
          <a:xfrm>
            <a:off x="9335296" y="4041000"/>
            <a:ext cx="1878366" cy="1395907"/>
            <a:chOff x="7753738" y="620812"/>
            <a:chExt cx="1878366" cy="1395907"/>
          </a:xfrm>
        </p:grpSpPr>
        <p:sp>
          <p:nvSpPr>
            <p:cNvPr id="22" name="Cloud 21">
              <a:extLst>
                <a:ext uri="{FF2B5EF4-FFF2-40B4-BE49-F238E27FC236}">
                  <a16:creationId xmlns:a16="http://schemas.microsoft.com/office/drawing/2014/main" id="{80BC9ED1-6978-0E84-937C-85E3D1AEDAAA}"/>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23" name="TextBox 22">
              <a:extLst>
                <a:ext uri="{FF2B5EF4-FFF2-40B4-BE49-F238E27FC236}">
                  <a16:creationId xmlns:a16="http://schemas.microsoft.com/office/drawing/2014/main" id="{0FE5379C-291D-A960-4927-8434C7114CE7}"/>
                </a:ext>
              </a:extLst>
            </p:cNvPr>
            <p:cNvSpPr txBox="1"/>
            <p:nvPr/>
          </p:nvSpPr>
          <p:spPr>
            <a:xfrm>
              <a:off x="7867451" y="895489"/>
              <a:ext cx="1622068" cy="923330"/>
            </a:xfrm>
            <a:prstGeom prst="rect">
              <a:avLst/>
            </a:prstGeom>
            <a:noFill/>
          </p:spPr>
          <p:txBody>
            <a:bodyPr wrap="square" rtlCol="0">
              <a:spAutoFit/>
            </a:bodyPr>
            <a:lstStyle/>
            <a:p>
              <a:pPr algn="ctr"/>
              <a:r>
                <a:rPr lang="en-IE" b="1" dirty="0" err="1">
                  <a:solidFill>
                    <a:srgbClr val="354F92"/>
                  </a:solidFill>
                </a:rPr>
                <a:t>Monóxido</a:t>
              </a:r>
              <a:r>
                <a:rPr lang="en-IE" b="1" dirty="0">
                  <a:solidFill>
                    <a:srgbClr val="354F92"/>
                  </a:solidFill>
                </a:rPr>
                <a:t> de </a:t>
              </a:r>
              <a:r>
                <a:rPr lang="en-IE" b="1" dirty="0" err="1">
                  <a:solidFill>
                    <a:srgbClr val="354F92"/>
                  </a:solidFill>
                </a:rPr>
                <a:t>carbono</a:t>
              </a:r>
              <a:br>
                <a:rPr lang="en-IE" b="1" dirty="0">
                  <a:solidFill>
                    <a:srgbClr val="354F92"/>
                  </a:solidFill>
                </a:rPr>
              </a:br>
              <a:r>
                <a:rPr lang="en-IE" b="1" dirty="0">
                  <a:solidFill>
                    <a:srgbClr val="354F92"/>
                  </a:solidFill>
                </a:rPr>
                <a:t>(CO)</a:t>
              </a:r>
            </a:p>
          </p:txBody>
        </p:sp>
      </p:grpSp>
      <p:grpSp>
        <p:nvGrpSpPr>
          <p:cNvPr id="24" name="Group 23">
            <a:extLst>
              <a:ext uri="{FF2B5EF4-FFF2-40B4-BE49-F238E27FC236}">
                <a16:creationId xmlns:a16="http://schemas.microsoft.com/office/drawing/2014/main" id="{019C87D0-E30D-5191-B19E-18802CDFC29C}"/>
              </a:ext>
            </a:extLst>
          </p:cNvPr>
          <p:cNvGrpSpPr/>
          <p:nvPr/>
        </p:nvGrpSpPr>
        <p:grpSpPr>
          <a:xfrm>
            <a:off x="7447273" y="4978277"/>
            <a:ext cx="1878366" cy="1395907"/>
            <a:chOff x="7753738" y="620812"/>
            <a:chExt cx="1878366" cy="1395907"/>
          </a:xfrm>
        </p:grpSpPr>
        <p:sp>
          <p:nvSpPr>
            <p:cNvPr id="25" name="Cloud 24">
              <a:extLst>
                <a:ext uri="{FF2B5EF4-FFF2-40B4-BE49-F238E27FC236}">
                  <a16:creationId xmlns:a16="http://schemas.microsoft.com/office/drawing/2014/main" id="{8638D699-3AAD-3F78-2C74-1A0C4BA02D1D}"/>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26" name="TextBox 25">
              <a:extLst>
                <a:ext uri="{FF2B5EF4-FFF2-40B4-BE49-F238E27FC236}">
                  <a16:creationId xmlns:a16="http://schemas.microsoft.com/office/drawing/2014/main" id="{59A9BD1B-3DCD-0078-92DB-AADF3D2D1A44}"/>
                </a:ext>
              </a:extLst>
            </p:cNvPr>
            <p:cNvSpPr txBox="1"/>
            <p:nvPr/>
          </p:nvSpPr>
          <p:spPr>
            <a:xfrm>
              <a:off x="7905164" y="796324"/>
              <a:ext cx="1622068" cy="923330"/>
            </a:xfrm>
            <a:prstGeom prst="rect">
              <a:avLst/>
            </a:prstGeom>
            <a:noFill/>
          </p:spPr>
          <p:txBody>
            <a:bodyPr wrap="square" rtlCol="0">
              <a:spAutoFit/>
            </a:bodyPr>
            <a:lstStyle/>
            <a:p>
              <a:pPr algn="ctr"/>
              <a:r>
                <a:rPr lang="en-IE" b="1" dirty="0" err="1">
                  <a:solidFill>
                    <a:srgbClr val="354F92"/>
                  </a:solidFill>
                </a:rPr>
                <a:t>Dióxido</a:t>
              </a:r>
              <a:r>
                <a:rPr lang="en-IE" b="1" dirty="0">
                  <a:solidFill>
                    <a:srgbClr val="354F92"/>
                  </a:solidFill>
                </a:rPr>
                <a:t> de </a:t>
              </a:r>
              <a:r>
                <a:rPr lang="en-IE" b="1" dirty="0" err="1">
                  <a:solidFill>
                    <a:srgbClr val="354F92"/>
                  </a:solidFill>
                </a:rPr>
                <a:t>enxofre</a:t>
              </a:r>
              <a:br>
                <a:rPr lang="en-IE" b="1" dirty="0">
                  <a:solidFill>
                    <a:srgbClr val="354F92"/>
                  </a:solidFill>
                </a:rPr>
              </a:br>
              <a:r>
                <a:rPr lang="en-IE" b="1" dirty="0">
                  <a:solidFill>
                    <a:srgbClr val="354F92"/>
                  </a:solidFill>
                </a:rPr>
                <a:t>(SO2)</a:t>
              </a:r>
            </a:p>
          </p:txBody>
        </p:sp>
      </p:grpSp>
    </p:spTree>
    <p:extLst>
      <p:ext uri="{BB962C8B-B14F-4D97-AF65-F5344CB8AC3E}">
        <p14:creationId xmlns:p14="http://schemas.microsoft.com/office/powerpoint/2010/main" val="3003788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4FE5B7-33C3-96EB-C9E3-50E2853F1D92}"/>
              </a:ext>
            </a:extLst>
          </p:cNvPr>
          <p:cNvSpPr>
            <a:spLocks noGrp="1"/>
          </p:cNvSpPr>
          <p:nvPr>
            <p:ph type="body" sz="quarter" idx="10"/>
          </p:nvPr>
        </p:nvSpPr>
        <p:spPr>
          <a:xfrm>
            <a:off x="1046479" y="364251"/>
            <a:ext cx="4023361" cy="561217"/>
          </a:xfrm>
        </p:spPr>
        <p:txBody>
          <a:bodyPr/>
          <a:lstStyle/>
          <a:p>
            <a:r>
              <a:rPr lang="en-IE" dirty="0"/>
              <a:t>O </a:t>
            </a:r>
            <a:r>
              <a:rPr lang="en-IE" dirty="0" err="1"/>
              <a:t>Ciclo</a:t>
            </a:r>
            <a:r>
              <a:rPr lang="en-IE" dirty="0"/>
              <a:t> do </a:t>
            </a:r>
            <a:r>
              <a:rPr lang="en-IE" dirty="0" err="1"/>
              <a:t>Carbono</a:t>
            </a:r>
            <a:r>
              <a:rPr lang="en-IE" dirty="0"/>
              <a:t> </a:t>
            </a:r>
          </a:p>
        </p:txBody>
      </p:sp>
      <p:sp>
        <p:nvSpPr>
          <p:cNvPr id="4" name="TextBox 3">
            <a:extLst>
              <a:ext uri="{FF2B5EF4-FFF2-40B4-BE49-F238E27FC236}">
                <a16:creationId xmlns:a16="http://schemas.microsoft.com/office/drawing/2014/main" id="{FEBF02C8-E29C-BCBD-EE2F-0AC003A2B95E}"/>
              </a:ext>
            </a:extLst>
          </p:cNvPr>
          <p:cNvSpPr txBox="1"/>
          <p:nvPr/>
        </p:nvSpPr>
        <p:spPr>
          <a:xfrm>
            <a:off x="1046479" y="928350"/>
            <a:ext cx="10556241" cy="4632037"/>
          </a:xfrm>
          <a:prstGeom prst="rect">
            <a:avLst/>
          </a:prstGeom>
          <a:noFill/>
        </p:spPr>
        <p:txBody>
          <a:bodyPr wrap="square" rtlCol="0">
            <a:spAutoFit/>
          </a:bodyPr>
          <a:lstStyle/>
          <a:p>
            <a:pPr algn="just">
              <a:spcBef>
                <a:spcPts val="600"/>
              </a:spcBef>
            </a:pPr>
            <a:r>
              <a:rPr lang="pt-PT" sz="2000" b="1" dirty="0">
                <a:solidFill>
                  <a:srgbClr val="000000"/>
                </a:solidFill>
                <a:effectLst/>
                <a:ea typeface="Calibri" panose="020F0502020204030204" pitchFamily="34" charset="0"/>
                <a:cs typeface="Times New Roman" panose="02020603050405020304" pitchFamily="18" charset="0"/>
              </a:rPr>
              <a:t>O carbono é essencial para toda a vida na Terra </a:t>
            </a:r>
            <a:r>
              <a:rPr lang="en-IE" sz="2000" dirty="0">
                <a:solidFill>
                  <a:srgbClr val="000000"/>
                </a:solidFill>
                <a:effectLst/>
                <a:ea typeface="Calibri" panose="020F0502020204030204" pitchFamily="34" charset="0"/>
                <a:cs typeface="Times New Roman" panose="02020603050405020304" pitchFamily="18" charset="0"/>
              </a:rPr>
              <a:t>– </a:t>
            </a:r>
            <a:r>
              <a:rPr lang="pt-PT" sz="2000" dirty="0">
                <a:solidFill>
                  <a:srgbClr val="000000"/>
                </a:solidFill>
                <a:effectLst/>
                <a:ea typeface="Calibri" panose="020F0502020204030204" pitchFamily="34" charset="0"/>
                <a:cs typeface="Times New Roman" panose="02020603050405020304" pitchFamily="18" charset="0"/>
              </a:rPr>
              <a:t>está no nosso ADN, nos alimentos que comemos e no ar que respiramos. A quantidade de carbono na Terra nunca mudou, mas onde o carbono está localizado está em constante mudança </a:t>
            </a:r>
            <a:r>
              <a:rPr lang="en-IE" sz="2000" dirty="0">
                <a:solidFill>
                  <a:srgbClr val="000000"/>
                </a:solidFill>
                <a:effectLst/>
                <a:ea typeface="Calibri" panose="020F0502020204030204" pitchFamily="34" charset="0"/>
                <a:cs typeface="Times New Roman" panose="02020603050405020304" pitchFamily="18" charset="0"/>
              </a:rPr>
              <a:t>– </a:t>
            </a:r>
            <a:r>
              <a:rPr lang="pt-PT" sz="2000" b="1" dirty="0">
                <a:solidFill>
                  <a:srgbClr val="000000"/>
                </a:solidFill>
                <a:effectLst/>
                <a:ea typeface="Calibri" panose="020F0502020204030204" pitchFamily="34" charset="0"/>
                <a:cs typeface="Times New Roman" panose="02020603050405020304" pitchFamily="18" charset="0"/>
              </a:rPr>
              <a:t>flui entre a atmosfera e os organismos na Terra à medida que é libertada ou absorvida</a:t>
            </a:r>
            <a:r>
              <a:rPr lang="en-IE" sz="2000" dirty="0">
                <a:solidFill>
                  <a:srgbClr val="000000"/>
                </a:solidFill>
                <a:effectLst/>
                <a:ea typeface="Calibri" panose="020F0502020204030204" pitchFamily="34" charset="0"/>
                <a:cs typeface="Times New Roman" panose="02020603050405020304" pitchFamily="18" charset="0"/>
              </a:rPr>
              <a:t>. </a:t>
            </a:r>
            <a:r>
              <a:rPr lang="pt-PT" sz="2000" dirty="0">
                <a:solidFill>
                  <a:srgbClr val="000000"/>
                </a:solidFill>
                <a:effectLst/>
                <a:ea typeface="Calibri" panose="020F0502020204030204" pitchFamily="34" charset="0"/>
                <a:cs typeface="Times New Roman" panose="02020603050405020304" pitchFamily="18" charset="0"/>
              </a:rPr>
              <a:t>Isto é conhecido como o ciclo do carbono - um processo que tem sido perfeitamente equilibrado durante milhares de anos</a:t>
            </a:r>
            <a:r>
              <a:rPr lang="en-IE" sz="2000" dirty="0">
                <a:solidFill>
                  <a:srgbClr val="000000"/>
                </a:solidFill>
                <a:effectLst/>
                <a:ea typeface="Calibri" panose="020F0502020204030204" pitchFamily="34" charset="0"/>
                <a:cs typeface="Times New Roman" panose="02020603050405020304" pitchFamily="18" charset="0"/>
              </a:rPr>
              <a:t>.</a:t>
            </a:r>
          </a:p>
          <a:p>
            <a:pPr algn="just">
              <a:spcBef>
                <a:spcPts val="600"/>
              </a:spcBef>
            </a:pPr>
            <a:r>
              <a:rPr lang="pt-PT" sz="2000" dirty="0">
                <a:solidFill>
                  <a:srgbClr val="000000"/>
                </a:solidFill>
                <a:effectLst/>
                <a:ea typeface="Calibri" panose="020F0502020204030204" pitchFamily="34" charset="0"/>
                <a:cs typeface="Times New Roman" panose="02020603050405020304" pitchFamily="18" charset="0"/>
              </a:rPr>
              <a:t>Um sumidouro de carbono absorve o dióxido de carbono da atmosfera. O oceano, o solo e as florestas são os maiores sumidouros de carbono do mundo. </a:t>
            </a:r>
            <a:r>
              <a:rPr lang="pt-PT" sz="2000" dirty="0">
                <a:solidFill>
                  <a:srgbClr val="000000"/>
                </a:solidFill>
                <a:effectLst/>
                <a:ea typeface="Times New Roman" panose="02020603050405020304" pitchFamily="18" charset="0"/>
              </a:rPr>
              <a:t>Uma fonte de carbono liberta dióxido de carbono para a atmosfera. Exemplos de fontes de carbono incluem a queima de combustíveis fósseis como gás, carvão e petróleo, desflorestação e erupções vulcânicas</a:t>
            </a:r>
            <a:r>
              <a:rPr lang="en-IE" sz="2000" dirty="0">
                <a:solidFill>
                  <a:srgbClr val="000000"/>
                </a:solidFill>
                <a:effectLst/>
                <a:ea typeface="Times New Roman" panose="02020603050405020304" pitchFamily="18" charset="0"/>
              </a:rPr>
              <a:t>.</a:t>
            </a:r>
          </a:p>
          <a:p>
            <a:pPr algn="just">
              <a:spcBef>
                <a:spcPts val="600"/>
              </a:spcBef>
            </a:pPr>
            <a:r>
              <a:rPr lang="pt-PT" sz="2000" dirty="0">
                <a:solidFill>
                  <a:srgbClr val="000000"/>
                </a:solidFill>
                <a:effectLst/>
                <a:ea typeface="Times New Roman" panose="02020603050405020304" pitchFamily="18" charset="0"/>
              </a:rPr>
              <a:t>Agora, o aumento da atividade humana está a perturbar o equilíbrio. Estamos a libertar mais carbono para a atmosfera do que os sumidouros naturais de carbono da Terra podem absorver. A nossa dependência contínua dos combustíveis fósseis para a energia significa que milhares de milhões de toneladas de carbono são libertadas para a atmosfera todos os anos. </a:t>
            </a:r>
          </a:p>
          <a:p>
            <a:pPr algn="just">
              <a:spcBef>
                <a:spcPts val="600"/>
              </a:spcBef>
            </a:pPr>
            <a:r>
              <a:rPr lang="pt-PT" sz="2000" dirty="0">
                <a:solidFill>
                  <a:srgbClr val="000000"/>
                </a:solidFill>
                <a:effectLst/>
                <a:ea typeface="Times New Roman" panose="02020603050405020304" pitchFamily="18" charset="0"/>
              </a:rPr>
              <a:t>A importância dos sumidouros de carbono nunca foi tão grande</a:t>
            </a:r>
            <a:r>
              <a:rPr lang="en-IE" sz="2000" dirty="0">
                <a:solidFill>
                  <a:srgbClr val="000000"/>
                </a:solidFill>
                <a:effectLst/>
                <a:ea typeface="Times New Roman" panose="02020603050405020304" pitchFamily="18" charset="0"/>
              </a:rPr>
              <a:t>.</a:t>
            </a:r>
            <a:endParaRPr lang="pt-PT" sz="2000" dirty="0">
              <a:solidFill>
                <a:srgbClr val="000000"/>
              </a:solidFill>
              <a:effectLst/>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00701003-AFDA-6827-1612-AB74FEF8750A}"/>
              </a:ext>
            </a:extLst>
          </p:cNvPr>
          <p:cNvSpPr txBox="1"/>
          <p:nvPr/>
        </p:nvSpPr>
        <p:spPr>
          <a:xfrm>
            <a:off x="3996551" y="5757147"/>
            <a:ext cx="4331485" cy="307777"/>
          </a:xfrm>
          <a:prstGeom prst="rect">
            <a:avLst/>
          </a:prstGeom>
          <a:noFill/>
        </p:spPr>
        <p:txBody>
          <a:bodyPr wrap="square">
            <a:spAutoFit/>
          </a:bodyPr>
          <a:lstStyle/>
          <a:p>
            <a:r>
              <a:rPr lang="en-US" sz="1400" dirty="0"/>
              <a:t>FONTE: </a:t>
            </a:r>
            <a:r>
              <a:rPr lang="pt-PT" sz="1400" dirty="0">
                <a:hlinkClick r:id="rId2"/>
              </a:rPr>
              <a:t>O que é um sumidouro de carbono? | </a:t>
            </a:r>
            <a:r>
              <a:rPr lang="pt-PT" sz="1400" dirty="0" err="1">
                <a:hlinkClick r:id="rId2"/>
              </a:rPr>
              <a:t>ClientEarth</a:t>
            </a:r>
            <a:endParaRPr lang="pt-PT" sz="1400" dirty="0"/>
          </a:p>
        </p:txBody>
      </p:sp>
      <p:pic>
        <p:nvPicPr>
          <p:cNvPr id="10" name="Gráfico 9" descr="Flecha: curva ligera con relleno sólido">
            <a:extLst>
              <a:ext uri="{FF2B5EF4-FFF2-40B4-BE49-F238E27FC236}">
                <a16:creationId xmlns:a16="http://schemas.microsoft.com/office/drawing/2014/main" id="{0C1C22EC-483A-9248-5439-ACAB88C83D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3372479" y="5432000"/>
            <a:ext cx="689631" cy="689631"/>
          </a:xfrm>
          <a:prstGeom prst="rect">
            <a:avLst/>
          </a:prstGeom>
          <a:effectLst>
            <a:outerShdw blurRad="50800" dist="38100" dir="5400000" algn="t" rotWithShape="0">
              <a:prstClr val="black">
                <a:alpha val="40000"/>
              </a:prstClr>
            </a:outerShdw>
          </a:effectLst>
        </p:spPr>
      </p:pic>
      <p:sp>
        <p:nvSpPr>
          <p:cNvPr id="11" name="Bocadillo: ovalado 10">
            <a:extLst>
              <a:ext uri="{FF2B5EF4-FFF2-40B4-BE49-F238E27FC236}">
                <a16:creationId xmlns:a16="http://schemas.microsoft.com/office/drawing/2014/main" id="{2731B623-4ACD-9238-3DBE-5F0223B9E4A7}"/>
              </a:ext>
            </a:extLst>
          </p:cNvPr>
          <p:cNvSpPr/>
          <p:nvPr/>
        </p:nvSpPr>
        <p:spPr>
          <a:xfrm>
            <a:off x="8747760" y="5112462"/>
            <a:ext cx="2684117" cy="1535175"/>
          </a:xfrm>
          <a:prstGeom prst="wedgeEllipseCallout">
            <a:avLst>
              <a:gd name="adj1" fmla="val -64891"/>
              <a:gd name="adj2" fmla="val -625"/>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NOTA: ao entrar nos websites em língua estrangeira, clique com o botão direito e selecione “traduzir para português”</a:t>
            </a:r>
          </a:p>
        </p:txBody>
      </p:sp>
      <p:sp>
        <p:nvSpPr>
          <p:cNvPr id="15" name="CuadroTexto 14">
            <a:extLst>
              <a:ext uri="{FF2B5EF4-FFF2-40B4-BE49-F238E27FC236}">
                <a16:creationId xmlns:a16="http://schemas.microsoft.com/office/drawing/2014/main" id="{FA92FBAD-F56E-C620-B63D-764A80B5F21B}"/>
              </a:ext>
            </a:extLst>
          </p:cNvPr>
          <p:cNvSpPr txBox="1"/>
          <p:nvPr/>
        </p:nvSpPr>
        <p:spPr>
          <a:xfrm>
            <a:off x="2698510" y="6339860"/>
            <a:ext cx="5874505" cy="307777"/>
          </a:xfrm>
          <a:prstGeom prst="rect">
            <a:avLst/>
          </a:prstGeom>
          <a:noFill/>
        </p:spPr>
        <p:txBody>
          <a:bodyPr wrap="square">
            <a:spAutoFit/>
          </a:bodyPr>
          <a:lstStyle/>
          <a:p>
            <a:r>
              <a:rPr lang="pt-PT" sz="1400" dirty="0">
                <a:hlinkClick r:id="rId5"/>
              </a:rPr>
              <a:t>https://www.iberdrola.com/sustentabilidade/sumidouros-carbono</a:t>
            </a:r>
            <a:r>
              <a:rPr lang="pt-PT" sz="1400" dirty="0"/>
              <a:t> </a:t>
            </a:r>
          </a:p>
        </p:txBody>
      </p:sp>
      <p:pic>
        <p:nvPicPr>
          <p:cNvPr id="16" name="Gráfico 15" descr="Flecha: curva ligera con relleno sólido">
            <a:extLst>
              <a:ext uri="{FF2B5EF4-FFF2-40B4-BE49-F238E27FC236}">
                <a16:creationId xmlns:a16="http://schemas.microsoft.com/office/drawing/2014/main" id="{353A7F45-084D-8643-7B91-9CE9524CC5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2101993" y="6007889"/>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49051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902E8B-A5D9-BE7B-0A41-34A1B00B907A}"/>
              </a:ext>
            </a:extLst>
          </p:cNvPr>
          <p:cNvSpPr>
            <a:spLocks noGrp="1"/>
          </p:cNvSpPr>
          <p:nvPr>
            <p:ph type="body" sz="quarter" idx="18"/>
          </p:nvPr>
        </p:nvSpPr>
        <p:spPr>
          <a:xfrm>
            <a:off x="332163" y="1541616"/>
            <a:ext cx="5186894" cy="4576155"/>
          </a:xfrm>
        </p:spPr>
        <p:txBody>
          <a:bodyPr/>
          <a:lstStyle/>
          <a:p>
            <a:pPr marL="0" indent="0" algn="just">
              <a:lnSpc>
                <a:spcPct val="100000"/>
              </a:lnSpc>
              <a:spcBef>
                <a:spcPts val="600"/>
              </a:spcBef>
            </a:pPr>
            <a:r>
              <a:rPr lang="pt-PT" sz="1800" dirty="0">
                <a:effectLst/>
                <a:latin typeface="Calibri" panose="020F0502020204030204" pitchFamily="34" charset="0"/>
                <a:ea typeface="Calibri" panose="020F0502020204030204" pitchFamily="34" charset="0"/>
                <a:cs typeface="Times New Roman" panose="02020603050405020304" pitchFamily="18" charset="0"/>
              </a:rPr>
              <a:t>Todos conhecemos a importância de plantar e manter florestas e ecossistemas como sumidouros de carbono, mas sabia o papel importante que os nossos mares desempenham? </a:t>
            </a:r>
          </a:p>
          <a:p>
            <a:pPr marL="0" indent="0" algn="just">
              <a:lnSpc>
                <a:spcPct val="100000"/>
              </a:lnSpc>
              <a:spcBef>
                <a:spcPts val="600"/>
              </a:spcBef>
            </a:pPr>
            <a:r>
              <a:rPr lang="pt-PT" sz="1800" dirty="0">
                <a:effectLst/>
                <a:latin typeface="Calibri" panose="020F0502020204030204" pitchFamily="34" charset="0"/>
                <a:ea typeface="Calibri" panose="020F0502020204030204" pitchFamily="34" charset="0"/>
                <a:cs typeface="Times New Roman" panose="02020603050405020304" pitchFamily="18" charset="0"/>
              </a:rPr>
              <a:t>O oceano “sugou” cerca de um quarto do dióxido de carbono libertado para a atmosfera desde que começámos a queimar combustíveis fósseis para produzir energia durante a Revolução Industrial. </a:t>
            </a:r>
          </a:p>
          <a:p>
            <a:pPr marL="0" indent="0" algn="just">
              <a:lnSpc>
                <a:spcPct val="100000"/>
              </a:lnSpc>
              <a:spcBef>
                <a:spcPts val="600"/>
              </a:spcBef>
            </a:pPr>
            <a:r>
              <a:rPr lang="pt-PT" sz="1800" dirty="0">
                <a:effectLst/>
                <a:latin typeface="Calibri" panose="020F0502020204030204" pitchFamily="34" charset="0"/>
                <a:ea typeface="Calibri" panose="020F0502020204030204" pitchFamily="34" charset="0"/>
                <a:cs typeface="Times New Roman" panose="02020603050405020304" pitchFamily="18" charset="0"/>
              </a:rPr>
              <a:t>O fitoplâncton é a principal razão pela qual o oceano é um dos maiores sumidouros de carbono. Estas microscópicas algas marinhas e bactérias desempenham um papel </a:t>
            </a:r>
            <a:r>
              <a:rPr lang="pt-PT" sz="1800" dirty="0">
                <a:latin typeface="Calibri" panose="020F0502020204030204" pitchFamily="34" charset="0"/>
                <a:ea typeface="Calibri" panose="020F0502020204030204" pitchFamily="34" charset="0"/>
                <a:cs typeface="Times New Roman" panose="02020603050405020304" pitchFamily="18" charset="0"/>
              </a:rPr>
              <a:t>importantíssimo</a:t>
            </a:r>
            <a:r>
              <a:rPr lang="pt-PT" sz="1800" dirty="0">
                <a:effectLst/>
                <a:latin typeface="Calibri" panose="020F0502020204030204" pitchFamily="34" charset="0"/>
                <a:ea typeface="Calibri" panose="020F0502020204030204" pitchFamily="34" charset="0"/>
                <a:cs typeface="Times New Roman" panose="02020603050405020304" pitchFamily="18" charset="0"/>
              </a:rPr>
              <a:t> no ciclo mundial do carbono - absorvendo tanto carbono como todas as plantas e árvores em terra juntas.  Ao reduzir os resíduos plásticos que chegam à água, podemos ajudar a manter o fitoplâncton saudável. </a:t>
            </a:r>
            <a:endParaRPr lang="en-US" sz="1800" dirty="0"/>
          </a:p>
        </p:txBody>
      </p:sp>
      <p:sp>
        <p:nvSpPr>
          <p:cNvPr id="3" name="Text Placeholder 2">
            <a:extLst>
              <a:ext uri="{FF2B5EF4-FFF2-40B4-BE49-F238E27FC236}">
                <a16:creationId xmlns:a16="http://schemas.microsoft.com/office/drawing/2014/main" id="{D27F6DAC-1BDF-EDFA-D607-157858E265F1}"/>
              </a:ext>
            </a:extLst>
          </p:cNvPr>
          <p:cNvSpPr>
            <a:spLocks noGrp="1"/>
          </p:cNvSpPr>
          <p:nvPr>
            <p:ph type="body" sz="quarter" idx="16"/>
          </p:nvPr>
        </p:nvSpPr>
        <p:spPr>
          <a:xfrm>
            <a:off x="332163" y="260553"/>
            <a:ext cx="5394864" cy="992652"/>
          </a:xfrm>
        </p:spPr>
        <p:txBody>
          <a:bodyPr/>
          <a:lstStyle/>
          <a:p>
            <a:r>
              <a:rPr lang="pt-PT" dirty="0"/>
              <a:t>Que sumidouros existem na sua área? </a:t>
            </a:r>
            <a:endParaRPr lang="en-IE" dirty="0"/>
          </a:p>
        </p:txBody>
      </p:sp>
      <p:pic>
        <p:nvPicPr>
          <p:cNvPr id="7" name="Picture Placeholder 6">
            <a:extLst>
              <a:ext uri="{FF2B5EF4-FFF2-40B4-BE49-F238E27FC236}">
                <a16:creationId xmlns:a16="http://schemas.microsoft.com/office/drawing/2014/main" id="{D6C84A7C-D516-A1A8-5B7D-DD65CFD24C6D}"/>
              </a:ext>
            </a:extLst>
          </p:cNvPr>
          <p:cNvPicPr>
            <a:picLocks noGrp="1" noChangeAspect="1"/>
          </p:cNvPicPr>
          <p:nvPr>
            <p:ph type="pic" sz="quarter" idx="19"/>
          </p:nvPr>
        </p:nvPicPr>
        <p:blipFill>
          <a:blip r:embed="rId3"/>
          <a:srcRect t="7359" b="7359"/>
          <a:stretch/>
        </p:blipFill>
        <p:spPr>
          <a:xfrm>
            <a:off x="6083676" y="0"/>
            <a:ext cx="5361066" cy="6858000"/>
          </a:xfrm>
        </p:spPr>
      </p:pic>
    </p:spTree>
    <p:extLst>
      <p:ext uri="{BB962C8B-B14F-4D97-AF65-F5344CB8AC3E}">
        <p14:creationId xmlns:p14="http://schemas.microsoft.com/office/powerpoint/2010/main" val="2242071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1056639" y="1163171"/>
            <a:ext cx="7216503" cy="5693866"/>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pt-PT" sz="2200" dirty="0">
                <a:solidFill>
                  <a:srgbClr val="000000"/>
                </a:solidFill>
                <a:latin typeface="Calibri" panose="020F0502020204030204" pitchFamily="34" charset="0"/>
                <a:cs typeface="Calibri" panose="020F0502020204030204" pitchFamily="34" charset="0"/>
              </a:rPr>
              <a:t>As zonas húmidas da Terra estão situadas nos maiores sumidouros de carbono da Terra.  Apesar disso, quando geridas incorretamente podem também ser uma fonte importante de emissões de GEE. </a:t>
            </a:r>
          </a:p>
          <a:p>
            <a:pPr marL="342900" indent="-342900" algn="just">
              <a:spcBef>
                <a:spcPts val="600"/>
              </a:spcBef>
              <a:buFont typeface="Arial" panose="020B0604020202020204" pitchFamily="34" charset="0"/>
              <a:buChar char="•"/>
            </a:pPr>
            <a:r>
              <a:rPr lang="pt-PT" sz="2200" dirty="0">
                <a:solidFill>
                  <a:srgbClr val="000000"/>
                </a:solidFill>
                <a:latin typeface="Calibri" panose="020F0502020204030204" pitchFamily="34" charset="0"/>
                <a:cs typeface="Calibri" panose="020F0502020204030204" pitchFamily="34" charset="0"/>
              </a:rPr>
              <a:t>Os pântanos elevados são massas de turfa discretas, elevadas, em forma de cúpula, que ocupam antigos lagos ou depressões pouco profundas na paisagem. Ocorrem em todas as terras médias da Irlanda. O seu principal abastecimento de água e nutrientes provém da precipitação e o substrato é um solo de turfa ácida, que pode ter até 12m de profundidade. </a:t>
            </a:r>
          </a:p>
          <a:p>
            <a:pPr marL="342900" indent="-342900" algn="just">
              <a:spcBef>
                <a:spcPts val="600"/>
              </a:spcBef>
              <a:buFont typeface="Arial" panose="020B0604020202020204" pitchFamily="34" charset="0"/>
              <a:buChar char="•"/>
            </a:pPr>
            <a:r>
              <a:rPr lang="pt-PT" sz="2200" dirty="0">
                <a:solidFill>
                  <a:srgbClr val="000000"/>
                </a:solidFill>
                <a:latin typeface="Calibri" panose="020F0502020204030204" pitchFamily="34" charset="0"/>
                <a:cs typeface="Calibri" panose="020F0502020204030204" pitchFamily="34" charset="0"/>
              </a:rPr>
              <a:t>As turfeiras erguidas caracterizam-se por uma vegetação aberta e de baixo crescimento, dominada por musgos, sedimentos e urzes, todos eles adaptados às condições encharcadas, ácidas e expostas.</a:t>
            </a:r>
            <a:endParaRPr lang="en-US" sz="2200" dirty="0">
              <a:solidFill>
                <a:srgbClr val="000000"/>
              </a:solidFill>
              <a:latin typeface="Calibri" panose="020F0502020204030204" pitchFamily="34" charset="0"/>
              <a:cs typeface="Calibri" panose="020F0502020204030204" pitchFamily="34" charset="0"/>
            </a:endParaRPr>
          </a:p>
          <a:p>
            <a:pPr algn="just"/>
            <a:endParaRPr lang="en-US" sz="2400" dirty="0">
              <a:solidFill>
                <a:srgbClr val="00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a:blip r:embed="rId3"/>
          <a:srcRect t="4961" b="4961"/>
          <a:stretch/>
        </p:blipFill>
        <p:spPr>
          <a:xfrm>
            <a:off x="8516036" y="1241593"/>
            <a:ext cx="3091175" cy="3920748"/>
          </a:xfrm>
          <a:prstGeom prst="rect">
            <a:avLst/>
          </a:prstGeom>
        </p:spPr>
      </p:pic>
      <p:sp>
        <p:nvSpPr>
          <p:cNvPr id="2" name="TextBox 1">
            <a:extLst>
              <a:ext uri="{FF2B5EF4-FFF2-40B4-BE49-F238E27FC236}">
                <a16:creationId xmlns:a16="http://schemas.microsoft.com/office/drawing/2014/main" id="{BD700FA7-215C-D751-9953-57EEE211E6F8}"/>
              </a:ext>
            </a:extLst>
          </p:cNvPr>
          <p:cNvSpPr txBox="1"/>
          <p:nvPr/>
        </p:nvSpPr>
        <p:spPr>
          <a:xfrm>
            <a:off x="1056640" y="267520"/>
            <a:ext cx="10862774" cy="712824"/>
          </a:xfrm>
          <a:prstGeom prst="rect">
            <a:avLst/>
          </a:prstGeom>
          <a:noFill/>
        </p:spPr>
        <p:txBody>
          <a:bodyPr wrap="square">
            <a:spAutoFit/>
          </a:bodyPr>
          <a:lstStyle/>
          <a:p>
            <a:pPr>
              <a:lnSpc>
                <a:spcPct val="120000"/>
              </a:lnSpc>
            </a:pPr>
            <a:r>
              <a:rPr lang="pt-PT" sz="3600" b="1" dirty="0">
                <a:solidFill>
                  <a:srgbClr val="EC7A42"/>
                </a:solidFill>
              </a:rPr>
              <a:t>Sumidouros de carbono: os pântanos elevados (Irlanda) </a:t>
            </a:r>
            <a:endParaRPr lang="en-IE" sz="3600" b="1" dirty="0">
              <a:solidFill>
                <a:srgbClr val="EC7A42"/>
              </a:solidFill>
            </a:endParaRPr>
          </a:p>
        </p:txBody>
      </p:sp>
    </p:spTree>
    <p:extLst>
      <p:ext uri="{BB962C8B-B14F-4D97-AF65-F5344CB8AC3E}">
        <p14:creationId xmlns:p14="http://schemas.microsoft.com/office/powerpoint/2010/main" val="3517364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D99E7E4E-DFD5-C84C-221E-B06F0D127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232" y="1619666"/>
            <a:ext cx="5812634" cy="411866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D37D8072-FAF8-5156-C64A-8900102F8D42}"/>
              </a:ext>
            </a:extLst>
          </p:cNvPr>
          <p:cNvSpPr>
            <a:spLocks noGrp="1"/>
          </p:cNvSpPr>
          <p:nvPr>
            <p:ph type="body" sz="quarter" idx="16"/>
          </p:nvPr>
        </p:nvSpPr>
        <p:spPr>
          <a:xfrm>
            <a:off x="704134" y="595165"/>
            <a:ext cx="4115013" cy="575714"/>
          </a:xfrm>
        </p:spPr>
        <p:txBody>
          <a:bodyPr/>
          <a:lstStyle/>
          <a:p>
            <a:r>
              <a:rPr lang="en-IE" dirty="0" err="1"/>
              <a:t>Danos</a:t>
            </a:r>
            <a:r>
              <a:rPr lang="en-IE" dirty="0"/>
              <a:t> </a:t>
            </a:r>
            <a:r>
              <a:rPr lang="en-IE" dirty="0" err="1"/>
              <a:t>irreparáveis</a:t>
            </a:r>
            <a:endParaRPr lang="en-IE" dirty="0"/>
          </a:p>
        </p:txBody>
      </p:sp>
      <p:sp>
        <p:nvSpPr>
          <p:cNvPr id="5" name="Text Placeholder 4">
            <a:extLst>
              <a:ext uri="{FF2B5EF4-FFF2-40B4-BE49-F238E27FC236}">
                <a16:creationId xmlns:a16="http://schemas.microsoft.com/office/drawing/2014/main" id="{0241CB1B-16C1-39F1-47BD-3097465877DE}"/>
              </a:ext>
            </a:extLst>
          </p:cNvPr>
          <p:cNvSpPr txBox="1">
            <a:spLocks noGrp="1"/>
          </p:cNvSpPr>
          <p:nvPr>
            <p:ph type="body" sz="quarter" idx="18"/>
          </p:nvPr>
        </p:nvSpPr>
        <p:spPr>
          <a:xfrm>
            <a:off x="704134" y="1313942"/>
            <a:ext cx="4867294" cy="4247317"/>
          </a:xfrm>
          <a:prstGeom prst="rect">
            <a:avLst/>
          </a:prstGeom>
          <a:noFill/>
        </p:spPr>
        <p:txBody>
          <a:bodyPr wrap="square" rtlCol="0">
            <a:spAutoFit/>
          </a:bodyPr>
          <a:lstStyle/>
          <a:p>
            <a:pPr marL="0" algn="just">
              <a:lnSpc>
                <a:spcPct val="100000"/>
              </a:lnSpc>
              <a:spcBef>
                <a:spcPts val="600"/>
              </a:spcBef>
            </a:pPr>
            <a:r>
              <a:rPr lang="pt-PT" sz="2000" dirty="0">
                <a:cs typeface="Times New Roman" panose="02020603050405020304" pitchFamily="18" charset="0"/>
              </a:rPr>
              <a:t>O IPCC advertiu que sem reduções imediatas e profundas das emissões, será impossível limitar o aquecimento global a 1,5°C. </a:t>
            </a:r>
          </a:p>
          <a:p>
            <a:pPr marL="0" algn="just">
              <a:lnSpc>
                <a:spcPct val="100000"/>
              </a:lnSpc>
              <a:spcBef>
                <a:spcPts val="600"/>
              </a:spcBef>
            </a:pPr>
            <a:r>
              <a:rPr lang="pt-PT" sz="2000" dirty="0">
                <a:cs typeface="Times New Roman" panose="02020603050405020304" pitchFamily="18" charset="0"/>
              </a:rPr>
              <a:t>Mas qual é o significado destes objetivos? E o que significa Greta quando fala de "reações irreversíveis em cadeia"? </a:t>
            </a:r>
          </a:p>
          <a:p>
            <a:pPr marL="0" algn="just">
              <a:lnSpc>
                <a:spcPct val="100000"/>
              </a:lnSpc>
              <a:spcBef>
                <a:spcPts val="600"/>
              </a:spcBef>
            </a:pPr>
            <a:r>
              <a:rPr lang="pt-PT" sz="2000" dirty="0">
                <a:cs typeface="Times New Roman" panose="02020603050405020304" pitchFamily="18" charset="0"/>
              </a:rPr>
              <a:t>Já falámos sobre os equilíbrios existentes nos sistemas terrestres. O conceito de ponto de rutura sugere que se certos limiares forem ultrapassados alguns dos sistemas terrestres atingirão um ponto de rutura em que os efeitos das alterações climáticas serão drasticamente aumentados </a:t>
            </a:r>
            <a:endParaRPr lang="en-IE" dirty="0"/>
          </a:p>
        </p:txBody>
      </p:sp>
      <p:sp>
        <p:nvSpPr>
          <p:cNvPr id="6" name="CuadroTexto 5">
            <a:extLst>
              <a:ext uri="{FF2B5EF4-FFF2-40B4-BE49-F238E27FC236}">
                <a16:creationId xmlns:a16="http://schemas.microsoft.com/office/drawing/2014/main" id="{0BC680F8-946D-DDAB-86D3-6EEDF9884498}"/>
              </a:ext>
            </a:extLst>
          </p:cNvPr>
          <p:cNvSpPr txBox="1"/>
          <p:nvPr/>
        </p:nvSpPr>
        <p:spPr>
          <a:xfrm>
            <a:off x="5278624" y="5915405"/>
            <a:ext cx="7097081" cy="307777"/>
          </a:xfrm>
          <a:prstGeom prst="rect">
            <a:avLst/>
          </a:prstGeom>
          <a:noFill/>
        </p:spPr>
        <p:txBody>
          <a:bodyPr wrap="square">
            <a:spAutoFit/>
          </a:bodyPr>
          <a:lstStyle/>
          <a:p>
            <a:r>
              <a:rPr lang="en-US" sz="1400" dirty="0">
                <a:hlinkClick r:id="rId3"/>
              </a:rPr>
              <a:t>Tipping Points: Why we might not be able to reverse climate change | </a:t>
            </a:r>
            <a:r>
              <a:rPr lang="en-US" sz="1400" dirty="0" err="1">
                <a:hlinkClick r:id="rId3"/>
              </a:rPr>
              <a:t>ClimateScience</a:t>
            </a:r>
            <a:endParaRPr lang="pt-PT" sz="1400" dirty="0"/>
          </a:p>
        </p:txBody>
      </p:sp>
      <p:pic>
        <p:nvPicPr>
          <p:cNvPr id="7" name="Gráfico 6" descr="Flecha: curva ligera con relleno sólido">
            <a:extLst>
              <a:ext uri="{FF2B5EF4-FFF2-40B4-BE49-F238E27FC236}">
                <a16:creationId xmlns:a16="http://schemas.microsoft.com/office/drawing/2014/main" id="{36787F67-81F1-439C-7BF7-675BCC5331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661010" y="5671989"/>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05636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FED39D4-7B65-1A4B-E654-D2CF76ED8558}"/>
              </a:ext>
            </a:extLst>
          </p:cNvPr>
          <p:cNvSpPr>
            <a:spLocks noGrp="1"/>
          </p:cNvSpPr>
          <p:nvPr>
            <p:ph type="body" sz="quarter" idx="36"/>
          </p:nvPr>
        </p:nvSpPr>
        <p:spPr>
          <a:xfrm>
            <a:off x="4897613" y="457789"/>
            <a:ext cx="6750101" cy="1877445"/>
          </a:xfrm>
        </p:spPr>
        <p:txBody>
          <a:body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pt-PT" sz="2400" b="1" i="0" u="none" strike="noStrike" kern="1200" cap="none" spc="0" normalizeH="0" baseline="0" noProof="0" dirty="0">
                <a:ln>
                  <a:noFill/>
                </a:ln>
                <a:solidFill>
                  <a:srgbClr val="EB7339"/>
                </a:solidFill>
                <a:effectLst/>
                <a:uLnTx/>
                <a:uFillTx/>
                <a:latin typeface="Calibri" panose="020F0502020204030204" pitchFamily="34" charset="0"/>
                <a:ea typeface="+mn-ea"/>
                <a:cs typeface="Calibri" panose="020F0502020204030204" pitchFamily="34" charset="0"/>
              </a:rPr>
              <a:t>Ponto crítico do corpo de gelo </a:t>
            </a:r>
            <a:r>
              <a:rPr kumimoji="0" lang="en-IE" sz="2400" b="1" i="0" u="none" strike="noStrike" kern="1200" cap="none" spc="0" normalizeH="0" baseline="0" noProof="0" dirty="0">
                <a:ln>
                  <a:noFill/>
                </a:ln>
                <a:solidFill>
                  <a:srgbClr val="EB7339"/>
                </a:solidFill>
                <a:effectLst/>
                <a:uLnTx/>
                <a:uFillTx/>
                <a:latin typeface="Calibri" panose="020F0502020204030204" pitchFamily="34" charset="0"/>
                <a:ea typeface="+mn-ea"/>
                <a:cs typeface="Calibri" panose="020F0502020204030204" pitchFamily="34" charset="0"/>
              </a:rPr>
              <a:t>- </a:t>
            </a:r>
            <a:r>
              <a:rPr lang="pt-PT" sz="1800" dirty="0"/>
              <a:t>As calotas de gelo da Terra refletem alguma da energia do sol. Quando as calotas de gelo recuam expõem água escura e rocha abaixo da qual mais calor é absorvido, o que, por sua vez, faz subir a temperatura do mar circundante e o ciclo continua.</a:t>
            </a:r>
            <a:endParaRPr lang="en-IE" sz="1800" dirty="0"/>
          </a:p>
        </p:txBody>
      </p:sp>
      <p:sp>
        <p:nvSpPr>
          <p:cNvPr id="8" name="Text Placeholder 7">
            <a:extLst>
              <a:ext uri="{FF2B5EF4-FFF2-40B4-BE49-F238E27FC236}">
                <a16:creationId xmlns:a16="http://schemas.microsoft.com/office/drawing/2014/main" id="{6FBD25D3-9446-973C-963F-B98B2EDD1504}"/>
              </a:ext>
            </a:extLst>
          </p:cNvPr>
          <p:cNvSpPr>
            <a:spLocks noGrp="1"/>
          </p:cNvSpPr>
          <p:nvPr>
            <p:ph type="body" sz="quarter" idx="37"/>
          </p:nvPr>
        </p:nvSpPr>
        <p:spPr>
          <a:xfrm>
            <a:off x="3701269" y="707321"/>
            <a:ext cx="1232765" cy="955625"/>
          </a:xfrm>
        </p:spPr>
        <p:txBody>
          <a:bodyPr/>
          <a:lstStyle/>
          <a:p>
            <a:r>
              <a:rPr lang="en-IE" dirty="0"/>
              <a:t>01</a:t>
            </a:r>
          </a:p>
        </p:txBody>
      </p:sp>
      <p:sp>
        <p:nvSpPr>
          <p:cNvPr id="13" name="Text Placeholder 12">
            <a:extLst>
              <a:ext uri="{FF2B5EF4-FFF2-40B4-BE49-F238E27FC236}">
                <a16:creationId xmlns:a16="http://schemas.microsoft.com/office/drawing/2014/main" id="{19836103-194D-520A-A852-D1C2A3D86116}"/>
              </a:ext>
            </a:extLst>
          </p:cNvPr>
          <p:cNvSpPr>
            <a:spLocks noGrp="1"/>
          </p:cNvSpPr>
          <p:nvPr>
            <p:ph type="body" sz="quarter" idx="47"/>
          </p:nvPr>
        </p:nvSpPr>
        <p:spPr>
          <a:xfrm>
            <a:off x="3701268" y="2811871"/>
            <a:ext cx="1232765" cy="955625"/>
          </a:xfrm>
        </p:spPr>
        <p:txBody>
          <a:bodyPr/>
          <a:lstStyle/>
          <a:p>
            <a:r>
              <a:rPr lang="en-IE" dirty="0"/>
              <a:t>02</a:t>
            </a:r>
          </a:p>
        </p:txBody>
      </p:sp>
      <p:sp>
        <p:nvSpPr>
          <p:cNvPr id="14" name="Text Placeholder 13">
            <a:extLst>
              <a:ext uri="{FF2B5EF4-FFF2-40B4-BE49-F238E27FC236}">
                <a16:creationId xmlns:a16="http://schemas.microsoft.com/office/drawing/2014/main" id="{EAD89B41-1DDD-269E-CA23-A0351268DBC7}"/>
              </a:ext>
            </a:extLst>
          </p:cNvPr>
          <p:cNvSpPr>
            <a:spLocks noGrp="1"/>
          </p:cNvSpPr>
          <p:nvPr>
            <p:ph type="body" sz="quarter" idx="48"/>
          </p:nvPr>
        </p:nvSpPr>
        <p:spPr>
          <a:xfrm>
            <a:off x="3701269" y="4904647"/>
            <a:ext cx="1232765" cy="955625"/>
          </a:xfrm>
        </p:spPr>
        <p:txBody>
          <a:bodyPr/>
          <a:lstStyle/>
          <a:p>
            <a:r>
              <a:rPr lang="en-IE" dirty="0"/>
              <a:t>03</a:t>
            </a:r>
          </a:p>
        </p:txBody>
      </p:sp>
      <p:pic>
        <p:nvPicPr>
          <p:cNvPr id="16" name="Picture 15" descr="A picture containing tree, outdoor, sky, nature&#10;&#10;Description automatically generated">
            <a:extLst>
              <a:ext uri="{FF2B5EF4-FFF2-40B4-BE49-F238E27FC236}">
                <a16:creationId xmlns:a16="http://schemas.microsoft.com/office/drawing/2014/main" id="{0C01351E-798B-3461-AEA7-846243CBB2FF}"/>
              </a:ext>
            </a:extLst>
          </p:cNvPr>
          <p:cNvPicPr>
            <a:picLocks noChangeAspect="1"/>
          </p:cNvPicPr>
          <p:nvPr/>
        </p:nvPicPr>
        <p:blipFill>
          <a:blip r:embed="rId3"/>
          <a:stretch>
            <a:fillRect/>
          </a:stretch>
        </p:blipFill>
        <p:spPr>
          <a:xfrm>
            <a:off x="-17477" y="4633833"/>
            <a:ext cx="3378082" cy="2249092"/>
          </a:xfrm>
          <a:prstGeom prst="rect">
            <a:avLst/>
          </a:prstGeom>
        </p:spPr>
      </p:pic>
      <p:pic>
        <p:nvPicPr>
          <p:cNvPr id="19" name="Picture 18" descr="A picture containing snow, outdoor, nature, wave&#10;&#10;Description automatically generated">
            <a:extLst>
              <a:ext uri="{FF2B5EF4-FFF2-40B4-BE49-F238E27FC236}">
                <a16:creationId xmlns:a16="http://schemas.microsoft.com/office/drawing/2014/main" id="{73459871-616D-AD45-8368-0973092AA731}"/>
              </a:ext>
            </a:extLst>
          </p:cNvPr>
          <p:cNvPicPr>
            <a:picLocks noChangeAspect="1"/>
          </p:cNvPicPr>
          <p:nvPr/>
        </p:nvPicPr>
        <p:blipFill rotWithShape="1">
          <a:blip r:embed="rId4"/>
          <a:srcRect t="32962"/>
          <a:stretch/>
        </p:blipFill>
        <p:spPr>
          <a:xfrm>
            <a:off x="-17477" y="2344999"/>
            <a:ext cx="3378082" cy="2295768"/>
          </a:xfrm>
          <a:prstGeom prst="rect">
            <a:avLst/>
          </a:prstGeom>
        </p:spPr>
      </p:pic>
      <p:pic>
        <p:nvPicPr>
          <p:cNvPr id="21" name="Picture 20" descr="Polar bear mother and baby crossing ice">
            <a:extLst>
              <a:ext uri="{FF2B5EF4-FFF2-40B4-BE49-F238E27FC236}">
                <a16:creationId xmlns:a16="http://schemas.microsoft.com/office/drawing/2014/main" id="{D257C3DE-9D15-17A3-23C1-8A53ECFAECB3}"/>
              </a:ext>
            </a:extLst>
          </p:cNvPr>
          <p:cNvPicPr>
            <a:picLocks noChangeAspect="1"/>
          </p:cNvPicPr>
          <p:nvPr/>
        </p:nvPicPr>
        <p:blipFill>
          <a:blip r:embed="rId5"/>
          <a:stretch>
            <a:fillRect/>
          </a:stretch>
        </p:blipFill>
        <p:spPr>
          <a:xfrm>
            <a:off x="-17477" y="35566"/>
            <a:ext cx="3378082" cy="2299134"/>
          </a:xfrm>
          <a:prstGeom prst="rect">
            <a:avLst/>
          </a:prstGeom>
        </p:spPr>
      </p:pic>
      <p:sp>
        <p:nvSpPr>
          <p:cNvPr id="24" name="Text Placeholder 6">
            <a:extLst>
              <a:ext uri="{FF2B5EF4-FFF2-40B4-BE49-F238E27FC236}">
                <a16:creationId xmlns:a16="http://schemas.microsoft.com/office/drawing/2014/main" id="{2ECC860A-9F9C-BDD6-DF05-B8161D2904E3}"/>
              </a:ext>
            </a:extLst>
          </p:cNvPr>
          <p:cNvSpPr txBox="1">
            <a:spLocks/>
          </p:cNvSpPr>
          <p:nvPr/>
        </p:nvSpPr>
        <p:spPr>
          <a:xfrm>
            <a:off x="4897614" y="2231853"/>
            <a:ext cx="6750100" cy="2671218"/>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lang="en-US" sz="2200" b="0" i="0" kern="1200" smtClean="0">
                <a:solidFill>
                  <a:srgbClr val="000000"/>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pt-PT" sz="2400" b="1" dirty="0">
                <a:solidFill>
                  <a:srgbClr val="EB7339"/>
                </a:solidFill>
              </a:rPr>
              <a:t>Circulação do Oceano e da Atmosfera - </a:t>
            </a:r>
            <a:r>
              <a:rPr lang="pt-PT" sz="1800" dirty="0"/>
              <a:t>O clima da Terra e os eventos climáticos são ditados por sistemas oceânicos e atmosféricos cíclicos que dependem da transferência de calor e salinidade.  Com as temperaturas a subir e as calotas de gelo de água doce a derreter, estes sistemas estão a quebrar-se, levando a eventos climáticos mais extremos. (Por exemplo, corrente do Golfo, El </a:t>
            </a:r>
            <a:r>
              <a:rPr lang="pt-PT" sz="1800" dirty="0" err="1"/>
              <a:t>Niño</a:t>
            </a:r>
            <a:r>
              <a:rPr lang="pt-PT" sz="1800" dirty="0"/>
              <a:t>, Corrente do </a:t>
            </a:r>
            <a:r>
              <a:rPr lang="pt-PT" sz="1800" dirty="0" err="1"/>
              <a:t>Jacto</a:t>
            </a:r>
            <a:r>
              <a:rPr lang="pt-PT" sz="1800" dirty="0"/>
              <a:t>) </a:t>
            </a:r>
            <a:endParaRPr lang="en-IE" sz="1800" dirty="0"/>
          </a:p>
        </p:txBody>
      </p:sp>
      <p:sp>
        <p:nvSpPr>
          <p:cNvPr id="29" name="Text Placeholder 6">
            <a:extLst>
              <a:ext uri="{FF2B5EF4-FFF2-40B4-BE49-F238E27FC236}">
                <a16:creationId xmlns:a16="http://schemas.microsoft.com/office/drawing/2014/main" id="{BB24E9C1-7F13-4CEF-481D-7367050993CF}"/>
              </a:ext>
            </a:extLst>
          </p:cNvPr>
          <p:cNvSpPr txBox="1">
            <a:spLocks/>
          </p:cNvSpPr>
          <p:nvPr/>
        </p:nvSpPr>
        <p:spPr>
          <a:xfrm>
            <a:off x="4897614" y="4569401"/>
            <a:ext cx="6750100" cy="2161440"/>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lang="en-US" sz="2200" b="0" i="0" kern="1200" smtClean="0">
                <a:solidFill>
                  <a:srgbClr val="000000"/>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pt-PT" sz="2400" b="1" dirty="0">
                <a:solidFill>
                  <a:srgbClr val="EB7339"/>
                </a:solidFill>
              </a:rPr>
              <a:t>Ponto </a:t>
            </a:r>
            <a:r>
              <a:rPr kumimoji="0" lang="pt-PT" sz="2400" b="1" i="0" u="none" strike="noStrike" kern="1200" cap="none" spc="0" normalizeH="0" baseline="0" noProof="0" dirty="0">
                <a:ln>
                  <a:noFill/>
                </a:ln>
                <a:solidFill>
                  <a:srgbClr val="EB7339"/>
                </a:solidFill>
                <a:effectLst/>
                <a:uLnTx/>
                <a:uFillTx/>
                <a:latin typeface="Calibri" panose="020F0502020204030204" pitchFamily="34" charset="0"/>
                <a:ea typeface="+mn-ea"/>
                <a:cs typeface="Calibri" panose="020F0502020204030204" pitchFamily="34" charset="0"/>
              </a:rPr>
              <a:t>crítico </a:t>
            </a:r>
            <a:r>
              <a:rPr lang="pt-PT" sz="2400" b="1" dirty="0">
                <a:solidFill>
                  <a:srgbClr val="EB7339"/>
                </a:solidFill>
              </a:rPr>
              <a:t>dos Ecossistemas de Grande Escala - </a:t>
            </a:r>
            <a:r>
              <a:rPr lang="pt-PT" sz="1800" dirty="0"/>
              <a:t>O sistema de água e os sistemas de chuva locais que rodeiam grandes ecossistemas como a Amazónia são ditados pela água libertada pelas árvores durante a fotossíntese. Quando uma massa crítica de destruição é atingida, este sistema de água pode ser quebrado levando à escassez de água e a uma maior destruição do ecossistema. </a:t>
            </a:r>
            <a:endParaRPr lang="en-IE" sz="1800" dirty="0"/>
          </a:p>
        </p:txBody>
      </p:sp>
    </p:spTree>
    <p:extLst>
      <p:ext uri="{BB962C8B-B14F-4D97-AF65-F5344CB8AC3E}">
        <p14:creationId xmlns:p14="http://schemas.microsoft.com/office/powerpoint/2010/main" val="2513434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7D8072-FAF8-5156-C64A-8900102F8D42}"/>
              </a:ext>
            </a:extLst>
          </p:cNvPr>
          <p:cNvSpPr>
            <a:spLocks noGrp="1"/>
          </p:cNvSpPr>
          <p:nvPr>
            <p:ph type="body" sz="quarter" idx="16"/>
          </p:nvPr>
        </p:nvSpPr>
        <p:spPr>
          <a:xfrm>
            <a:off x="651901" y="518609"/>
            <a:ext cx="4115013" cy="803654"/>
          </a:xfrm>
        </p:spPr>
        <p:txBody>
          <a:bodyPr/>
          <a:lstStyle/>
          <a:p>
            <a:r>
              <a:rPr lang="en-IE" dirty="0" err="1"/>
              <a:t>Ainda</a:t>
            </a:r>
            <a:r>
              <a:rPr lang="en-IE" dirty="0"/>
              <a:t> </a:t>
            </a:r>
            <a:r>
              <a:rPr lang="en-IE" dirty="0" err="1"/>
              <a:t>confuso</a:t>
            </a:r>
            <a:r>
              <a:rPr lang="en-IE" dirty="0"/>
              <a:t>/a? </a:t>
            </a:r>
          </a:p>
        </p:txBody>
      </p:sp>
      <p:sp>
        <p:nvSpPr>
          <p:cNvPr id="5" name="Text Placeholder 4">
            <a:extLst>
              <a:ext uri="{FF2B5EF4-FFF2-40B4-BE49-F238E27FC236}">
                <a16:creationId xmlns:a16="http://schemas.microsoft.com/office/drawing/2014/main" id="{0241CB1B-16C1-39F1-47BD-3097465877DE}"/>
              </a:ext>
            </a:extLst>
          </p:cNvPr>
          <p:cNvSpPr txBox="1">
            <a:spLocks noGrp="1"/>
          </p:cNvSpPr>
          <p:nvPr>
            <p:ph type="body" sz="quarter" idx="18"/>
          </p:nvPr>
        </p:nvSpPr>
        <p:spPr>
          <a:xfrm>
            <a:off x="651901" y="1112072"/>
            <a:ext cx="4725642" cy="3970318"/>
          </a:xfrm>
          <a:prstGeom prst="rect">
            <a:avLst/>
          </a:prstGeom>
          <a:noFill/>
        </p:spPr>
        <p:txBody>
          <a:bodyPr wrap="square" rtlCol="0">
            <a:spAutoFit/>
          </a:bodyPr>
          <a:lstStyle/>
          <a:p>
            <a:pPr marL="0" algn="just">
              <a:lnSpc>
                <a:spcPct val="100000"/>
              </a:lnSpc>
              <a:spcBef>
                <a:spcPts val="600"/>
              </a:spcBef>
            </a:pPr>
            <a:r>
              <a:rPr lang="pt-PT" sz="2200" dirty="0">
                <a:effectLst/>
                <a:ea typeface="Calibri" panose="020F0502020204030204" pitchFamily="34" charset="0"/>
                <a:cs typeface="Times New Roman" panose="02020603050405020304" pitchFamily="18" charset="0"/>
              </a:rPr>
              <a:t>O ponto principal é que estamos a utilizar mais recursos do que os sistemas terrestres podem suportar. </a:t>
            </a:r>
          </a:p>
          <a:p>
            <a:pPr marL="0" algn="just">
              <a:lnSpc>
                <a:spcPct val="100000"/>
              </a:lnSpc>
              <a:spcBef>
                <a:spcPts val="600"/>
              </a:spcBef>
            </a:pPr>
            <a:r>
              <a:rPr lang="pt-PT" sz="2200" dirty="0">
                <a:effectLst/>
                <a:ea typeface="Calibri" panose="020F0502020204030204" pitchFamily="34" charset="0"/>
                <a:cs typeface="Times New Roman" panose="02020603050405020304" pitchFamily="18" charset="0"/>
              </a:rPr>
              <a:t>Mas a mudança climática é uma questão altamente complexa e política que traz consigo uma terminologia muito complicada. </a:t>
            </a:r>
          </a:p>
          <a:p>
            <a:pPr marL="0" algn="just">
              <a:lnSpc>
                <a:spcPct val="100000"/>
              </a:lnSpc>
              <a:spcBef>
                <a:spcPts val="600"/>
              </a:spcBef>
            </a:pPr>
            <a:r>
              <a:rPr lang="pt-PT" sz="2200" dirty="0">
                <a:effectLst/>
                <a:ea typeface="Calibri" panose="020F0502020204030204" pitchFamily="34" charset="0"/>
                <a:cs typeface="Times New Roman" panose="02020603050405020304" pitchFamily="18" charset="0"/>
              </a:rPr>
              <a:t>Se estiver a debater-se com a compreensão da terminologia usada nestes módulos, use este prático manual da </a:t>
            </a:r>
            <a:r>
              <a:rPr lang="pt-PT" sz="2200" dirty="0" err="1">
                <a:effectLst/>
                <a:ea typeface="Calibri" panose="020F0502020204030204" pitchFamily="34" charset="0"/>
                <a:cs typeface="Times New Roman" panose="02020603050405020304" pitchFamily="18" charset="0"/>
              </a:rPr>
              <a:t>Enterprise</a:t>
            </a:r>
            <a:r>
              <a:rPr lang="pt-PT" sz="2200" dirty="0">
                <a:effectLst/>
                <a:ea typeface="Calibri" panose="020F0502020204030204" pitchFamily="34" charset="0"/>
                <a:cs typeface="Times New Roman" panose="02020603050405020304" pitchFamily="18" charset="0"/>
              </a:rPr>
              <a:t> </a:t>
            </a:r>
            <a:r>
              <a:rPr lang="pt-PT" sz="2200" dirty="0" err="1">
                <a:effectLst/>
                <a:ea typeface="Calibri" panose="020F0502020204030204" pitchFamily="34" charset="0"/>
                <a:cs typeface="Times New Roman" panose="02020603050405020304" pitchFamily="18" charset="0"/>
              </a:rPr>
              <a:t>Ireland</a:t>
            </a:r>
            <a:r>
              <a:rPr lang="pt-PT" sz="2200" dirty="0">
                <a:effectLst/>
                <a:ea typeface="Calibri" panose="020F0502020204030204" pitchFamily="34" charset="0"/>
                <a:cs typeface="Times New Roman" panose="02020603050405020304" pitchFamily="18" charset="0"/>
              </a:rPr>
              <a:t>.</a:t>
            </a:r>
            <a:endParaRPr lang="en-US" sz="2200" b="1" dirty="0">
              <a:effectLst/>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81EB725E-F779-A65B-34C9-C8FD1D7EDC0B}"/>
              </a:ext>
            </a:extLst>
          </p:cNvPr>
          <p:cNvPicPr>
            <a:picLocks noChangeAspect="1"/>
          </p:cNvPicPr>
          <p:nvPr/>
        </p:nvPicPr>
        <p:blipFill>
          <a:blip r:embed="rId2"/>
          <a:stretch>
            <a:fillRect/>
          </a:stretch>
        </p:blipFill>
        <p:spPr>
          <a:xfrm>
            <a:off x="5673013" y="471889"/>
            <a:ext cx="5949215" cy="5914221"/>
          </a:xfrm>
          <a:prstGeom prst="rect">
            <a:avLst/>
          </a:prstGeom>
        </p:spPr>
      </p:pic>
      <p:pic>
        <p:nvPicPr>
          <p:cNvPr id="7" name="Picture 2" descr="National Adult Literacy Agency (NALA) - For #EarthDay 🌎 take a look at the  Climate Action Jargon Buster developed by merrionstreet.ie Comhairle na nÓg  and EPA Ireland We were delighted to work">
            <a:extLst>
              <a:ext uri="{FF2B5EF4-FFF2-40B4-BE49-F238E27FC236}">
                <a16:creationId xmlns:a16="http://schemas.microsoft.com/office/drawing/2014/main" id="{DF38AB7C-9BF5-7C89-175E-EBA1CB9778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8712" y="5200408"/>
            <a:ext cx="2077151" cy="105172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5829E5F6-1F06-5D9C-CC60-13AB3FD0FD2F}"/>
              </a:ext>
            </a:extLst>
          </p:cNvPr>
          <p:cNvSpPr txBox="1"/>
          <p:nvPr/>
        </p:nvSpPr>
        <p:spPr>
          <a:xfrm>
            <a:off x="1587240" y="5200408"/>
            <a:ext cx="1511472" cy="523220"/>
          </a:xfrm>
          <a:prstGeom prst="rect">
            <a:avLst/>
          </a:prstGeom>
          <a:noFill/>
        </p:spPr>
        <p:txBody>
          <a:bodyPr wrap="square">
            <a:spAutoFit/>
          </a:bodyPr>
          <a:lstStyle/>
          <a:p>
            <a:r>
              <a:rPr lang="pt-PT" sz="1400" dirty="0">
                <a:hlinkClick r:id="rId4"/>
              </a:rPr>
              <a:t>Empresa - </a:t>
            </a:r>
            <a:r>
              <a:rPr lang="pt-PT" sz="1400" dirty="0" err="1">
                <a:hlinkClick r:id="rId4"/>
              </a:rPr>
              <a:t>Climate</a:t>
            </a:r>
            <a:r>
              <a:rPr lang="pt-PT" sz="1400" dirty="0">
                <a:hlinkClick r:id="rId4"/>
              </a:rPr>
              <a:t> </a:t>
            </a:r>
            <a:r>
              <a:rPr lang="pt-PT" sz="1400" dirty="0" err="1">
                <a:hlinkClick r:id="rId4"/>
              </a:rPr>
              <a:t>Jargon</a:t>
            </a:r>
            <a:r>
              <a:rPr lang="pt-PT" sz="1400" dirty="0">
                <a:hlinkClick r:id="rId4"/>
              </a:rPr>
              <a:t> </a:t>
            </a:r>
            <a:r>
              <a:rPr lang="pt-PT" sz="1400" dirty="0" err="1">
                <a:hlinkClick r:id="rId4"/>
              </a:rPr>
              <a:t>Buster</a:t>
            </a:r>
            <a:endParaRPr lang="pt-PT" sz="1400" dirty="0"/>
          </a:p>
        </p:txBody>
      </p:sp>
      <p:pic>
        <p:nvPicPr>
          <p:cNvPr id="11" name="Gráfico 10" descr="Flecha: curva ligera con relleno sólido">
            <a:extLst>
              <a:ext uri="{FF2B5EF4-FFF2-40B4-BE49-F238E27FC236}">
                <a16:creationId xmlns:a16="http://schemas.microsoft.com/office/drawing/2014/main" id="{13544100-12C2-2634-DA3D-12FD93142F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989529" y="497228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99678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4EBD50A7-E4F7-1E47-939A-5CC171CCFE0F}"/>
              </a:ext>
            </a:extLst>
          </p:cNvPr>
          <p:cNvPicPr>
            <a:picLocks noGrp="1" noChangeAspect="1"/>
          </p:cNvPicPr>
          <p:nvPr>
            <p:ph type="pic" sz="quarter" idx="10"/>
          </p:nvPr>
        </p:nvPicPr>
        <p:blipFill rotWithShape="1">
          <a:blip r:embed="rId3"/>
          <a:srcRect l="46033" r="8979"/>
          <a:stretch/>
        </p:blipFill>
        <p:spPr>
          <a:xfrm>
            <a:off x="388401" y="385460"/>
            <a:ext cx="4107750" cy="6087079"/>
          </a:xfr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2635251"/>
            <a:ext cx="6414559" cy="2917652"/>
          </a:xfrm>
        </p:spPr>
        <p:txBody>
          <a:bodyPr lIns="91440" tIns="45720" rIns="91440" bIns="45720" anchor="t"/>
          <a:lstStyle/>
          <a:p>
            <a:pPr marL="0" indent="0"/>
            <a:r>
              <a:rPr lang="pt-PT" sz="2000" dirty="0"/>
              <a:t>Este módulo faz parte do curso </a:t>
            </a:r>
            <a:r>
              <a:rPr lang="pt-PT" sz="2000" b="1" dirty="0"/>
              <a:t>Campeões Comunitários do clima </a:t>
            </a:r>
            <a:r>
              <a:rPr lang="pt-PT" sz="2000" dirty="0"/>
              <a:t>e é dedicado à Ação Climática</a:t>
            </a:r>
            <a:r>
              <a:rPr lang="en-US" sz="2000" dirty="0"/>
              <a:t>. </a:t>
            </a:r>
          </a:p>
          <a:p>
            <a:pPr marL="0" indent="0"/>
            <a:r>
              <a:rPr lang="en-US" sz="2000" dirty="0" err="1"/>
              <a:t>Iremos</a:t>
            </a:r>
            <a:r>
              <a:rPr lang="en-US" sz="2000" dirty="0"/>
              <a:t> </a:t>
            </a:r>
            <a:r>
              <a:rPr lang="en-US" sz="2000" dirty="0" err="1"/>
              <a:t>explorar</a:t>
            </a:r>
            <a:r>
              <a:rPr lang="en-US" sz="2000" dirty="0"/>
              <a:t> </a:t>
            </a:r>
            <a:r>
              <a:rPr lang="en-US" sz="2000" dirty="0" err="1"/>
              <a:t>assuntos</a:t>
            </a:r>
            <a:r>
              <a:rPr lang="en-US" sz="2000" dirty="0"/>
              <a:t> </a:t>
            </a:r>
            <a:r>
              <a:rPr lang="en-US" sz="2000" dirty="0" err="1"/>
              <a:t>como</a:t>
            </a:r>
            <a:r>
              <a:rPr lang="en-US" sz="2000" dirty="0"/>
              <a:t> : </a:t>
            </a:r>
          </a:p>
          <a:p>
            <a:pPr marL="342900" indent="-342900">
              <a:buChar char="•"/>
            </a:pPr>
            <a:r>
              <a:rPr lang="pt-PT" sz="2000" dirty="0"/>
              <a:t>O que é a Mudança Climática? </a:t>
            </a:r>
          </a:p>
          <a:p>
            <a:pPr marL="342900" indent="-342900">
              <a:buChar char="•"/>
            </a:pPr>
            <a:r>
              <a:rPr lang="pt-PT" sz="2000" dirty="0"/>
              <a:t>O que está a causar a Mudança Climática? </a:t>
            </a:r>
          </a:p>
          <a:p>
            <a:pPr marL="342900" indent="-342900">
              <a:buChar char="•"/>
            </a:pPr>
            <a:r>
              <a:rPr lang="pt-PT" sz="2000" dirty="0"/>
              <a:t>Quais são os impactos das alterações climáticas? </a:t>
            </a:r>
          </a:p>
          <a:p>
            <a:pPr marL="342900" indent="-342900">
              <a:buChar char="•"/>
            </a:pPr>
            <a:r>
              <a:rPr lang="pt-PT" sz="2000" dirty="0"/>
              <a:t>E o que podemos nós fazer? </a:t>
            </a:r>
            <a:endParaRPr lang="en-US" sz="2000" dirty="0">
              <a:cs typeface="Calibri" panose="020F0502020204030204"/>
            </a:endParaRPr>
          </a:p>
        </p:txBody>
      </p:sp>
      <p:sp>
        <p:nvSpPr>
          <p:cNvPr id="27" name="Rectangle 26">
            <a:extLst>
              <a:ext uri="{FF2B5EF4-FFF2-40B4-BE49-F238E27FC236}">
                <a16:creationId xmlns:a16="http://schemas.microsoft.com/office/drawing/2014/main" id="{D9927D92-8775-D745-AAC4-D943074CF86E}"/>
              </a:ext>
            </a:extLst>
          </p:cNvPr>
          <p:cNvSpPr/>
          <p:nvPr/>
        </p:nvSpPr>
        <p:spPr>
          <a:xfrm>
            <a:off x="3926747" y="1252799"/>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81DF1614-A163-CB4E-961C-672CE2D41644}"/>
              </a:ext>
            </a:extLst>
          </p:cNvPr>
          <p:cNvSpPr txBox="1"/>
          <p:nvPr/>
        </p:nvSpPr>
        <p:spPr>
          <a:xfrm>
            <a:off x="4110770" y="1305097"/>
            <a:ext cx="4914679" cy="646331"/>
          </a:xfrm>
          <a:prstGeom prst="rect">
            <a:avLst/>
          </a:prstGeom>
          <a:noFill/>
        </p:spPr>
        <p:txBody>
          <a:bodyPr wrap="square" rtlCol="0">
            <a:spAutoFit/>
          </a:bodyPr>
          <a:lstStyle/>
          <a:p>
            <a:r>
              <a:rPr lang="en-US" sz="3600" b="1" spc="324" dirty="0">
                <a:solidFill>
                  <a:srgbClr val="EB7339"/>
                </a:solidFill>
                <a:latin typeface="Calibri" panose="020F0502020204030204" pitchFamily="34" charset="0"/>
                <a:cs typeface="Calibri" panose="020F0502020204030204" pitchFamily="34" charset="0"/>
              </a:rPr>
              <a:t>BEM-VINDO/A!</a:t>
            </a:r>
          </a:p>
        </p:txBody>
      </p:sp>
      <p:grpSp>
        <p:nvGrpSpPr>
          <p:cNvPr id="29" name="Graphic 2">
            <a:extLst>
              <a:ext uri="{FF2B5EF4-FFF2-40B4-BE49-F238E27FC236}">
                <a16:creationId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21648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edestrians walking on zebra crossing">
            <a:extLst>
              <a:ext uri="{FF2B5EF4-FFF2-40B4-BE49-F238E27FC236}">
                <a16:creationId xmlns:a16="http://schemas.microsoft.com/office/drawing/2014/main" id="{7D58FEA6-9804-4EC6-AB87-3B46B471703E}"/>
              </a:ext>
            </a:extLst>
          </p:cNvPr>
          <p:cNvPicPr>
            <a:picLocks noGrp="1" noChangeAspect="1"/>
          </p:cNvPicPr>
          <p:nvPr>
            <p:ph type="pic" sz="quarter" idx="10"/>
          </p:nvPr>
        </p:nvPicPr>
        <p:blipFill>
          <a:blip r:embed="rId3"/>
          <a:srcRect l="27483" r="27483"/>
          <a:stretch/>
        </p:blipFill>
        <p:spPr>
          <a:xfrm>
            <a:off x="388401" y="385460"/>
            <a:ext cx="4107750" cy="6087079"/>
          </a:xfrm>
        </p:spPr>
      </p:pic>
      <p:sp>
        <p:nvSpPr>
          <p:cNvPr id="7" name="Text Placeholder 6">
            <a:extLst>
              <a:ext uri="{FF2B5EF4-FFF2-40B4-BE49-F238E27FC236}">
                <a16:creationId xmlns:a16="http://schemas.microsoft.com/office/drawing/2014/main" id="{1884A31B-F108-11C5-7684-C2D4895628EF}"/>
              </a:ext>
            </a:extLst>
          </p:cNvPr>
          <p:cNvSpPr>
            <a:spLocks noGrp="1"/>
          </p:cNvSpPr>
          <p:nvPr>
            <p:ph type="body" sz="quarter" idx="18"/>
          </p:nvPr>
        </p:nvSpPr>
        <p:spPr>
          <a:xfrm>
            <a:off x="4940627" y="3185161"/>
            <a:ext cx="6082974" cy="2123902"/>
          </a:xfrm>
        </p:spPr>
        <p:txBody>
          <a:bodyPr/>
          <a:lstStyle/>
          <a:p>
            <a:pPr marL="0" algn="just"/>
            <a:r>
              <a:rPr lang="pt-PT" dirty="0"/>
              <a:t>Tendo coberto alguma da ciência por detrás das alterações climáticas, discutindo os equilíbrios naturais da Terra e o significado de os deitar fora, vamos agora falar sobre as principais causas das alterações climáticas. </a:t>
            </a:r>
            <a:endParaRPr lang="en-IE" dirty="0"/>
          </a:p>
        </p:txBody>
      </p:sp>
      <p:sp>
        <p:nvSpPr>
          <p:cNvPr id="2" name="TextBox 1">
            <a:extLst>
              <a:ext uri="{FF2B5EF4-FFF2-40B4-BE49-F238E27FC236}">
                <a16:creationId xmlns:a16="http://schemas.microsoft.com/office/drawing/2014/main" id="{26DD0E2A-B457-2002-9918-40EE6F5708EB}"/>
              </a:ext>
            </a:extLst>
          </p:cNvPr>
          <p:cNvSpPr txBox="1"/>
          <p:nvPr/>
        </p:nvSpPr>
        <p:spPr>
          <a:xfrm>
            <a:off x="4940626" y="1299296"/>
            <a:ext cx="5681300" cy="1754326"/>
          </a:xfrm>
          <a:prstGeom prst="rect">
            <a:avLst/>
          </a:prstGeom>
          <a:noFill/>
        </p:spPr>
        <p:txBody>
          <a:bodyPr wrap="square" rtlCol="0">
            <a:spAutoFit/>
          </a:bodyPr>
          <a:lstStyle/>
          <a:p>
            <a:r>
              <a:rPr lang="pt-PT" sz="3600" b="1" dirty="0">
                <a:solidFill>
                  <a:srgbClr val="F3773B"/>
                </a:solidFill>
              </a:rPr>
              <a:t>Alterações Climáticas: O que as causa?</a:t>
            </a:r>
          </a:p>
          <a:p>
            <a:r>
              <a:rPr lang="en-IE" sz="3600" b="1" dirty="0" err="1">
                <a:solidFill>
                  <a:schemeClr val="bg1"/>
                </a:solidFill>
              </a:rPr>
              <a:t>Fatores</a:t>
            </a:r>
            <a:endParaRPr lang="en-IE" sz="3600" b="1" dirty="0">
              <a:solidFill>
                <a:schemeClr val="bg1"/>
              </a:solidFill>
            </a:endParaRPr>
          </a:p>
        </p:txBody>
      </p:sp>
    </p:spTree>
    <p:extLst>
      <p:ext uri="{BB962C8B-B14F-4D97-AF65-F5344CB8AC3E}">
        <p14:creationId xmlns:p14="http://schemas.microsoft.com/office/powerpoint/2010/main" val="2691299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BD1EC964-9041-F464-FF70-EBA953CAF162}"/>
              </a:ext>
            </a:extLst>
          </p:cNvPr>
          <p:cNvSpPr txBox="1"/>
          <p:nvPr/>
        </p:nvSpPr>
        <p:spPr>
          <a:xfrm>
            <a:off x="1028700" y="1967266"/>
            <a:ext cx="2713960" cy="2547257"/>
          </a:xfrm>
          <a:prstGeom prst="rect">
            <a:avLst/>
          </a:prstGeom>
          <a:noFill/>
        </p:spPr>
        <p:txBody>
          <a:bodyPr vert="horz" lIns="91440" tIns="45720" rIns="91440" bIns="45720" rtlCol="0" anchor="ctr">
            <a:noAutofit/>
          </a:bodyPr>
          <a:lstStyle/>
          <a:p>
            <a:pPr marL="0" marR="0" lvl="0" indent="0" algn="ctr" defTabSz="914400" rtl="0" eaLnBrk="1" fontAlgn="auto" latinLnBrk="0" hangingPunct="1">
              <a:spcBef>
                <a:spcPts val="600"/>
              </a:spcBef>
              <a:buClrTx/>
              <a:buSzTx/>
              <a:buFontTx/>
              <a:buNone/>
              <a:tabLst/>
              <a:defRPr/>
            </a:pPr>
            <a:r>
              <a:rPr kumimoji="0" lang="pt-PT" sz="2000" i="0" u="none" strike="noStrike" kern="1200" cap="none" spc="0" normalizeH="0" baseline="0" noProof="0" dirty="0">
                <a:ln>
                  <a:noFill/>
                </a:ln>
                <a:solidFill>
                  <a:srgbClr val="FFFFFF"/>
                </a:solidFill>
                <a:effectLst/>
                <a:uLnTx/>
                <a:uFillTx/>
                <a:ea typeface="+mn-ea"/>
                <a:cs typeface="+mn-cs"/>
              </a:rPr>
              <a:t>97% dos cientistas climáticos concordam que a poluição causada pelo homem está a provocar alterações climáticas e a ciência é clara quando olhamos para as Emissões e o CO2 atmosférico </a:t>
            </a:r>
            <a:endParaRPr kumimoji="0" lang="en-US" sz="2000" i="0" u="none" strike="noStrike" kern="1200" cap="none" spc="0" normalizeH="0" baseline="0" noProof="0" dirty="0">
              <a:ln>
                <a:noFill/>
              </a:ln>
              <a:solidFill>
                <a:srgbClr val="FFFFFF"/>
              </a:solidFill>
              <a:effectLst/>
              <a:uLnTx/>
              <a:uFillTx/>
              <a:ea typeface="+mn-ea"/>
              <a:cs typeface="+mn-cs"/>
            </a:endParaRPr>
          </a:p>
        </p:txBody>
      </p:sp>
      <p:pic>
        <p:nvPicPr>
          <p:cNvPr id="4" name="Picture 3">
            <a:extLst>
              <a:ext uri="{FF2B5EF4-FFF2-40B4-BE49-F238E27FC236}">
                <a16:creationId xmlns:a16="http://schemas.microsoft.com/office/drawing/2014/main" id="{D869C91D-2A78-0056-5BF4-9296D777A3E9}"/>
              </a:ext>
            </a:extLst>
          </p:cNvPr>
          <p:cNvPicPr>
            <a:picLocks noChangeAspect="1"/>
          </p:cNvPicPr>
          <p:nvPr/>
        </p:nvPicPr>
        <p:blipFill>
          <a:blip r:embed="rId3"/>
          <a:srcRect/>
          <a:stretch/>
        </p:blipFill>
        <p:spPr>
          <a:xfrm>
            <a:off x="4330605" y="1574019"/>
            <a:ext cx="7068915" cy="4343963"/>
          </a:xfrm>
          <a:prstGeom prst="rect">
            <a:avLst/>
          </a:prstGeom>
        </p:spPr>
      </p:pic>
      <p:sp>
        <p:nvSpPr>
          <p:cNvPr id="7" name="TextBox 6">
            <a:extLst>
              <a:ext uri="{FF2B5EF4-FFF2-40B4-BE49-F238E27FC236}">
                <a16:creationId xmlns:a16="http://schemas.microsoft.com/office/drawing/2014/main" id="{21AD6CC1-3154-EFB9-2C5F-859548B88B74}"/>
              </a:ext>
            </a:extLst>
          </p:cNvPr>
          <p:cNvSpPr txBox="1"/>
          <p:nvPr/>
        </p:nvSpPr>
        <p:spPr>
          <a:xfrm>
            <a:off x="717422" y="544191"/>
            <a:ext cx="71609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2800" b="1" i="0" u="none" strike="noStrike" kern="1200" cap="none" spc="0" normalizeH="0" baseline="0" noProof="0" dirty="0">
                <a:ln>
                  <a:noFill/>
                </a:ln>
                <a:solidFill>
                  <a:srgbClr val="EB7339"/>
                </a:solidFill>
                <a:effectLst/>
                <a:uLnTx/>
                <a:uFillTx/>
                <a:latin typeface="Calibri" panose="020F0502020204030204"/>
                <a:ea typeface="+mn-ea"/>
                <a:cs typeface="+mn-cs"/>
              </a:rPr>
              <a:t>Alterações Climáticas: O que as causa? </a:t>
            </a: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F98DAA38-D998-5304-D5A0-FB3D2B13682C}"/>
              </a:ext>
            </a:extLst>
          </p:cNvPr>
          <p:cNvSpPr txBox="1"/>
          <p:nvPr/>
        </p:nvSpPr>
        <p:spPr>
          <a:xfrm>
            <a:off x="4216526" y="1435401"/>
            <a:ext cx="6827394" cy="369332"/>
          </a:xfrm>
          <a:prstGeom prst="rect">
            <a:avLst/>
          </a:prstGeom>
          <a:solidFill>
            <a:schemeClr val="bg2"/>
          </a:solidFill>
        </p:spPr>
        <p:txBody>
          <a:bodyPr wrap="square" rtlCol="0">
            <a:spAutoFit/>
          </a:bodyPr>
          <a:lstStyle/>
          <a:p>
            <a:pPr algn="ctr"/>
            <a:r>
              <a:rPr lang="pt-PT" dirty="0">
                <a:solidFill>
                  <a:srgbClr val="000000"/>
                </a:solidFill>
              </a:rPr>
              <a:t>CO2 na atmosfera e emissões anuais (1750-2019)</a:t>
            </a:r>
          </a:p>
        </p:txBody>
      </p:sp>
    </p:spTree>
    <p:extLst>
      <p:ext uri="{BB962C8B-B14F-4D97-AF65-F5344CB8AC3E}">
        <p14:creationId xmlns:p14="http://schemas.microsoft.com/office/powerpoint/2010/main" val="613983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Engineers on site looking up">
            <a:extLst>
              <a:ext uri="{FF2B5EF4-FFF2-40B4-BE49-F238E27FC236}">
                <a16:creationId xmlns:a16="http://schemas.microsoft.com/office/drawing/2014/main" id="{7D58FEA6-9804-4EC6-AB87-3B46B471703E}"/>
              </a:ext>
            </a:extLst>
          </p:cNvPr>
          <p:cNvPicPr>
            <a:picLocks noGrp="1" noChangeAspect="1"/>
          </p:cNvPicPr>
          <p:nvPr>
            <p:ph type="pic" sz="quarter" idx="10"/>
          </p:nvPr>
        </p:nvPicPr>
        <p:blipFill>
          <a:blip r:embed="rId3"/>
          <a:srcRect l="27511" r="27511"/>
          <a:stretch/>
        </p:blipFill>
        <p:spPr>
          <a:xfrm>
            <a:off x="388401" y="385460"/>
            <a:ext cx="4107750" cy="6087079"/>
          </a:xfrm>
        </p:spPr>
      </p:pic>
      <p:sp>
        <p:nvSpPr>
          <p:cNvPr id="7" name="Text Placeholder 6">
            <a:extLst>
              <a:ext uri="{FF2B5EF4-FFF2-40B4-BE49-F238E27FC236}">
                <a16:creationId xmlns:a16="http://schemas.microsoft.com/office/drawing/2014/main" id="{1884A31B-F108-11C5-7684-C2D4895628EF}"/>
              </a:ext>
            </a:extLst>
          </p:cNvPr>
          <p:cNvSpPr>
            <a:spLocks noGrp="1"/>
          </p:cNvSpPr>
          <p:nvPr>
            <p:ph type="body" sz="quarter" idx="18"/>
          </p:nvPr>
        </p:nvSpPr>
        <p:spPr>
          <a:xfrm>
            <a:off x="4940625" y="2367048"/>
            <a:ext cx="6414559" cy="2123902"/>
          </a:xfrm>
        </p:spPr>
        <p:txBody>
          <a:bodyPr/>
          <a:lstStyle/>
          <a:p>
            <a:pPr marL="17100" indent="0" algn="just">
              <a:lnSpc>
                <a:spcPct val="100000"/>
              </a:lnSpc>
              <a:spcBef>
                <a:spcPts val="600"/>
              </a:spcBef>
            </a:pPr>
            <a:r>
              <a:rPr lang="pt-PT" sz="2000" dirty="0"/>
              <a:t>Os combustíveis fósseis - carvão, petróleo e gás - são de longe o maior contribuinte para as alterações climáticas globais, sendo responsáveis por mais de 75% das emissões globais de gases com efeito de estufa e quase 90% de todas as emissões de dióxido de carbono.</a:t>
            </a:r>
          </a:p>
          <a:p>
            <a:pPr marL="17100" indent="0" algn="just">
              <a:lnSpc>
                <a:spcPct val="100000"/>
              </a:lnSpc>
              <a:spcBef>
                <a:spcPts val="600"/>
              </a:spcBef>
            </a:pPr>
            <a:r>
              <a:rPr lang="pt-PT" sz="2000" dirty="0"/>
              <a:t>Culpar apenas os combustíveis fósseis e as empresas de recursos naturais que os extraem seria demasiado simplista.</a:t>
            </a:r>
          </a:p>
          <a:p>
            <a:pPr marL="17100" indent="0" algn="just">
              <a:lnSpc>
                <a:spcPct val="100000"/>
              </a:lnSpc>
              <a:spcBef>
                <a:spcPts val="600"/>
              </a:spcBef>
            </a:pPr>
            <a:r>
              <a:rPr lang="pt-PT" sz="2000" dirty="0"/>
              <a:t>É importante analisarmos quais as atividades que estão a provocar a queima destes combustíveis fósseis. </a:t>
            </a:r>
            <a:endParaRPr lang="en-US" sz="2000" dirty="0"/>
          </a:p>
        </p:txBody>
      </p:sp>
      <p:sp>
        <p:nvSpPr>
          <p:cNvPr id="2" name="TextBox 1">
            <a:extLst>
              <a:ext uri="{FF2B5EF4-FFF2-40B4-BE49-F238E27FC236}">
                <a16:creationId xmlns:a16="http://schemas.microsoft.com/office/drawing/2014/main" id="{26DD0E2A-B457-2002-9918-40EE6F5708EB}"/>
              </a:ext>
            </a:extLst>
          </p:cNvPr>
          <p:cNvSpPr txBox="1"/>
          <p:nvPr/>
        </p:nvSpPr>
        <p:spPr>
          <a:xfrm>
            <a:off x="4940625" y="985661"/>
            <a:ext cx="6862973" cy="1200329"/>
          </a:xfrm>
          <a:prstGeom prst="rect">
            <a:avLst/>
          </a:prstGeom>
          <a:noFill/>
        </p:spPr>
        <p:txBody>
          <a:bodyPr wrap="square" rtlCol="0">
            <a:spAutoFit/>
          </a:bodyPr>
          <a:lstStyle/>
          <a:p>
            <a:r>
              <a:rPr lang="pt-PT" sz="3600" b="1" dirty="0">
                <a:solidFill>
                  <a:schemeClr val="bg1"/>
                </a:solidFill>
              </a:rPr>
              <a:t>Os Fatores que Impulsionam as Alterações Climáticas </a:t>
            </a:r>
            <a:endParaRPr lang="en-IE" sz="3600" b="1" dirty="0">
              <a:solidFill>
                <a:schemeClr val="bg1"/>
              </a:solidFill>
            </a:endParaRPr>
          </a:p>
        </p:txBody>
      </p:sp>
    </p:spTree>
    <p:extLst>
      <p:ext uri="{BB962C8B-B14F-4D97-AF65-F5344CB8AC3E}">
        <p14:creationId xmlns:p14="http://schemas.microsoft.com/office/powerpoint/2010/main" val="2392039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hart, diagram&#10;&#10;Description automatically generated">
            <a:extLst>
              <a:ext uri="{FF2B5EF4-FFF2-40B4-BE49-F238E27FC236}">
                <a16:creationId xmlns:a16="http://schemas.microsoft.com/office/drawing/2014/main" id="{B8FA67F8-4C5B-D218-D7ED-041CB196F611}"/>
              </a:ext>
            </a:extLst>
          </p:cNvPr>
          <p:cNvPicPr>
            <a:picLocks noChangeAspect="1"/>
          </p:cNvPicPr>
          <p:nvPr/>
        </p:nvPicPr>
        <p:blipFill>
          <a:blip r:embed="rId3"/>
          <a:stretch>
            <a:fillRect/>
          </a:stretch>
        </p:blipFill>
        <p:spPr>
          <a:xfrm>
            <a:off x="5390069" y="599002"/>
            <a:ext cx="5989413" cy="5659995"/>
          </a:xfrm>
          <a:prstGeom prst="rect">
            <a:avLst/>
          </a:prstGeom>
        </p:spPr>
      </p:pic>
      <p:sp>
        <p:nvSpPr>
          <p:cNvPr id="7" name="TextBox 6">
            <a:extLst>
              <a:ext uri="{FF2B5EF4-FFF2-40B4-BE49-F238E27FC236}">
                <a16:creationId xmlns:a16="http://schemas.microsoft.com/office/drawing/2014/main" id="{6636BB07-5845-9BE7-E391-2B7D2BE70AA2}"/>
              </a:ext>
            </a:extLst>
          </p:cNvPr>
          <p:cNvSpPr txBox="1"/>
          <p:nvPr/>
        </p:nvSpPr>
        <p:spPr>
          <a:xfrm>
            <a:off x="462470" y="415135"/>
            <a:ext cx="365233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2800" b="1" i="0" u="none" strike="noStrike" kern="1200" cap="none" spc="0" normalizeH="0" baseline="0" noProof="0" dirty="0">
                <a:ln>
                  <a:noFill/>
                </a:ln>
                <a:solidFill>
                  <a:srgbClr val="EB7339"/>
                </a:solidFill>
                <a:effectLst/>
                <a:uLnTx/>
                <a:uFillTx/>
                <a:latin typeface="Calibri" panose="020F0502020204030204"/>
                <a:ea typeface="+mn-ea"/>
                <a:cs typeface="+mn-cs"/>
              </a:rPr>
              <a:t>Alterações Climáticas: O que as causa? </a:t>
            </a: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B876761-6D50-CDEF-FE6D-700B4E0CBB91}"/>
              </a:ext>
            </a:extLst>
          </p:cNvPr>
          <p:cNvSpPr txBox="1"/>
          <p:nvPr/>
        </p:nvSpPr>
        <p:spPr>
          <a:xfrm>
            <a:off x="462469" y="1544962"/>
            <a:ext cx="3948169" cy="3216265"/>
          </a:xfrm>
          <a:prstGeom prst="rect">
            <a:avLst/>
          </a:prstGeom>
          <a:noFill/>
        </p:spPr>
        <p:txBody>
          <a:bodyPr wrap="square" rtlCol="0">
            <a:spAutoFit/>
          </a:bodyPr>
          <a:lstStyle/>
          <a:p>
            <a:pPr algn="just">
              <a:spcBef>
                <a:spcPts val="600"/>
              </a:spcBef>
            </a:pPr>
            <a:r>
              <a:rPr lang="pt-PT" sz="2200" dirty="0">
                <a:solidFill>
                  <a:srgbClr val="000000"/>
                </a:solidFill>
              </a:rPr>
              <a:t>Olhando para o gráfico em anexo, fica claro que a energia domina as Emissões Globais de Carbono.</a:t>
            </a:r>
          </a:p>
          <a:p>
            <a:pPr algn="just">
              <a:spcBef>
                <a:spcPts val="600"/>
              </a:spcBef>
            </a:pPr>
            <a:r>
              <a:rPr lang="pt-PT" sz="2200" dirty="0">
                <a:solidFill>
                  <a:srgbClr val="000000"/>
                </a:solidFill>
              </a:rPr>
              <a:t>Contudo, esta energia provém de uma vasta gama de sectores e é importante compreendermos a fonte da nossa queima de combustíveis fósseis. </a:t>
            </a:r>
            <a:endParaRPr lang="en-IE" sz="2200" dirty="0">
              <a:solidFill>
                <a:srgbClr val="000000"/>
              </a:solidFill>
            </a:endParaRPr>
          </a:p>
        </p:txBody>
      </p:sp>
      <p:sp>
        <p:nvSpPr>
          <p:cNvPr id="3" name="CuadroTexto 2">
            <a:extLst>
              <a:ext uri="{FF2B5EF4-FFF2-40B4-BE49-F238E27FC236}">
                <a16:creationId xmlns:a16="http://schemas.microsoft.com/office/drawing/2014/main" id="{32B9C437-F99A-3288-0B42-77401F5D6B4B}"/>
              </a:ext>
            </a:extLst>
          </p:cNvPr>
          <p:cNvSpPr txBox="1"/>
          <p:nvPr/>
        </p:nvSpPr>
        <p:spPr>
          <a:xfrm>
            <a:off x="1513840" y="5765486"/>
            <a:ext cx="3566349" cy="738664"/>
          </a:xfrm>
          <a:prstGeom prst="rect">
            <a:avLst/>
          </a:prstGeom>
          <a:noFill/>
        </p:spPr>
        <p:txBody>
          <a:bodyPr wrap="square">
            <a:spAutoFit/>
          </a:bodyPr>
          <a:lstStyle/>
          <a:p>
            <a:pPr algn="r"/>
            <a:r>
              <a:rPr lang="en-US" sz="1400" dirty="0"/>
              <a:t>FONTE: </a:t>
            </a:r>
            <a:r>
              <a:rPr lang="en-US" sz="1400" dirty="0">
                <a:hlinkClick r:id="rId4"/>
              </a:rPr>
              <a:t>Sector by sector: where do global greenhouse gas emissions come from? - Our World in Data</a:t>
            </a:r>
            <a:endParaRPr lang="pt-PT" sz="1400" dirty="0"/>
          </a:p>
        </p:txBody>
      </p:sp>
      <p:pic>
        <p:nvPicPr>
          <p:cNvPr id="4" name="Gráfico 3" descr="Flecha: curva ligera con relleno sólido">
            <a:extLst>
              <a:ext uri="{FF2B5EF4-FFF2-40B4-BE49-F238E27FC236}">
                <a16:creationId xmlns:a16="http://schemas.microsoft.com/office/drawing/2014/main" id="{555EB195-2AB0-30AF-A3C6-D2895E235B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003985" y="5507656"/>
            <a:ext cx="689631" cy="689631"/>
          </a:xfrm>
          <a:prstGeom prst="rect">
            <a:avLst/>
          </a:prstGeom>
          <a:effectLst>
            <a:outerShdw blurRad="50800" dist="38100" dir="5400000" algn="t" rotWithShape="0">
              <a:prstClr val="black">
                <a:alpha val="40000"/>
              </a:prstClr>
            </a:outerShdw>
          </a:effectLst>
        </p:spPr>
      </p:pic>
      <p:sp>
        <p:nvSpPr>
          <p:cNvPr id="6" name="CuadroTexto 5">
            <a:extLst>
              <a:ext uri="{FF2B5EF4-FFF2-40B4-BE49-F238E27FC236}">
                <a16:creationId xmlns:a16="http://schemas.microsoft.com/office/drawing/2014/main" id="{3CCC6C86-032F-A276-84C5-F2855A650377}"/>
              </a:ext>
            </a:extLst>
          </p:cNvPr>
          <p:cNvSpPr txBox="1"/>
          <p:nvPr/>
        </p:nvSpPr>
        <p:spPr>
          <a:xfrm>
            <a:off x="10693400" y="3158243"/>
            <a:ext cx="965199" cy="646331"/>
          </a:xfrm>
          <a:prstGeom prst="rect">
            <a:avLst/>
          </a:prstGeom>
          <a:noFill/>
        </p:spPr>
        <p:txBody>
          <a:bodyPr wrap="square" rtlCol="0">
            <a:spAutoFit/>
          </a:bodyPr>
          <a:lstStyle/>
          <a:p>
            <a:r>
              <a:rPr lang="pt-PT" dirty="0">
                <a:solidFill>
                  <a:schemeClr val="accent5">
                    <a:lumMod val="75000"/>
                  </a:schemeClr>
                </a:solidFill>
              </a:rPr>
              <a:t>Energia 73,2%</a:t>
            </a:r>
          </a:p>
        </p:txBody>
      </p:sp>
      <p:sp>
        <p:nvSpPr>
          <p:cNvPr id="8" name="CuadroTexto 7">
            <a:extLst>
              <a:ext uri="{FF2B5EF4-FFF2-40B4-BE49-F238E27FC236}">
                <a16:creationId xmlns:a16="http://schemas.microsoft.com/office/drawing/2014/main" id="{4B743967-0519-882D-04A7-CD339929BC72}"/>
              </a:ext>
            </a:extLst>
          </p:cNvPr>
          <p:cNvSpPr txBox="1"/>
          <p:nvPr/>
        </p:nvSpPr>
        <p:spPr>
          <a:xfrm>
            <a:off x="4892040" y="1161898"/>
            <a:ext cx="1554480" cy="923330"/>
          </a:xfrm>
          <a:prstGeom prst="rect">
            <a:avLst/>
          </a:prstGeom>
          <a:noFill/>
        </p:spPr>
        <p:txBody>
          <a:bodyPr wrap="square" rtlCol="0">
            <a:spAutoFit/>
          </a:bodyPr>
          <a:lstStyle/>
          <a:p>
            <a:r>
              <a:rPr lang="pt-PT" dirty="0">
                <a:solidFill>
                  <a:schemeClr val="accent5">
                    <a:lumMod val="75000"/>
                  </a:schemeClr>
                </a:solidFill>
              </a:rPr>
              <a:t>Agricultura, floresta e uso da terra 18,4%</a:t>
            </a:r>
          </a:p>
        </p:txBody>
      </p:sp>
      <p:sp>
        <p:nvSpPr>
          <p:cNvPr id="10" name="CuadroTexto 9">
            <a:extLst>
              <a:ext uri="{FF2B5EF4-FFF2-40B4-BE49-F238E27FC236}">
                <a16:creationId xmlns:a16="http://schemas.microsoft.com/office/drawing/2014/main" id="{8E265333-FB42-8E9D-873E-43CF35279FCB}"/>
              </a:ext>
            </a:extLst>
          </p:cNvPr>
          <p:cNvSpPr txBox="1"/>
          <p:nvPr/>
        </p:nvSpPr>
        <p:spPr>
          <a:xfrm>
            <a:off x="4764211" y="2349266"/>
            <a:ext cx="1251715" cy="646331"/>
          </a:xfrm>
          <a:prstGeom prst="rect">
            <a:avLst/>
          </a:prstGeom>
          <a:noFill/>
        </p:spPr>
        <p:txBody>
          <a:bodyPr wrap="square" rtlCol="0">
            <a:spAutoFit/>
          </a:bodyPr>
          <a:lstStyle/>
          <a:p>
            <a:r>
              <a:rPr lang="pt-PT" dirty="0">
                <a:solidFill>
                  <a:schemeClr val="accent5">
                    <a:lumMod val="75000"/>
                  </a:schemeClr>
                </a:solidFill>
              </a:rPr>
              <a:t>Resíduos 3,2%</a:t>
            </a:r>
          </a:p>
        </p:txBody>
      </p:sp>
      <p:sp>
        <p:nvSpPr>
          <p:cNvPr id="11" name="CuadroTexto 10">
            <a:extLst>
              <a:ext uri="{FF2B5EF4-FFF2-40B4-BE49-F238E27FC236}">
                <a16:creationId xmlns:a16="http://schemas.microsoft.com/office/drawing/2014/main" id="{F2883E89-AB2C-B669-8117-9F941C23A2DF}"/>
              </a:ext>
            </a:extLst>
          </p:cNvPr>
          <p:cNvSpPr txBox="1"/>
          <p:nvPr/>
        </p:nvSpPr>
        <p:spPr>
          <a:xfrm>
            <a:off x="4689755" y="3202616"/>
            <a:ext cx="1208472" cy="646331"/>
          </a:xfrm>
          <a:prstGeom prst="rect">
            <a:avLst/>
          </a:prstGeom>
          <a:noFill/>
        </p:spPr>
        <p:txBody>
          <a:bodyPr wrap="square" rtlCol="0">
            <a:spAutoFit/>
          </a:bodyPr>
          <a:lstStyle/>
          <a:p>
            <a:r>
              <a:rPr lang="pt-PT" dirty="0">
                <a:solidFill>
                  <a:schemeClr val="accent5">
                    <a:lumMod val="75000"/>
                  </a:schemeClr>
                </a:solidFill>
              </a:rPr>
              <a:t>Indústria 5,2%</a:t>
            </a:r>
          </a:p>
        </p:txBody>
      </p:sp>
      <p:sp>
        <p:nvSpPr>
          <p:cNvPr id="13" name="CuadroTexto 12">
            <a:extLst>
              <a:ext uri="{FF2B5EF4-FFF2-40B4-BE49-F238E27FC236}">
                <a16:creationId xmlns:a16="http://schemas.microsoft.com/office/drawing/2014/main" id="{53AD1214-BF53-7D55-18F4-74866C03CAD3}"/>
              </a:ext>
            </a:extLst>
          </p:cNvPr>
          <p:cNvSpPr txBox="1"/>
          <p:nvPr/>
        </p:nvSpPr>
        <p:spPr>
          <a:xfrm>
            <a:off x="4612829" y="491739"/>
            <a:ext cx="6080571" cy="523220"/>
          </a:xfrm>
          <a:prstGeom prst="rect">
            <a:avLst/>
          </a:prstGeom>
          <a:solidFill>
            <a:schemeClr val="bg1"/>
          </a:solidFill>
        </p:spPr>
        <p:txBody>
          <a:bodyPr wrap="square">
            <a:spAutoFit/>
          </a:bodyPr>
          <a:lstStyle/>
          <a:p>
            <a:r>
              <a:rPr lang="pt-PT" dirty="0">
                <a:solidFill>
                  <a:srgbClr val="000000"/>
                </a:solidFill>
              </a:rPr>
              <a:t>Emissões globais de gases com efeito de estufa por sector</a:t>
            </a:r>
          </a:p>
          <a:p>
            <a:r>
              <a:rPr lang="pt-PT" sz="1000" dirty="0">
                <a:solidFill>
                  <a:srgbClr val="000000"/>
                </a:solidFill>
              </a:rPr>
              <a:t>Dados de 2016 - as emissões globais de gases com efeito de estufa foram de 49,4 biliões de toneladas de CO2 </a:t>
            </a:r>
            <a:r>
              <a:rPr lang="pt-PT" sz="1000" dirty="0" err="1">
                <a:solidFill>
                  <a:srgbClr val="000000"/>
                </a:solidFill>
              </a:rPr>
              <a:t>eq</a:t>
            </a:r>
            <a:r>
              <a:rPr lang="pt-PT" sz="1000" dirty="0">
                <a:solidFill>
                  <a:srgbClr val="000000"/>
                </a:solidFill>
              </a:rPr>
              <a:t>.</a:t>
            </a:r>
          </a:p>
        </p:txBody>
      </p:sp>
    </p:spTree>
    <p:extLst>
      <p:ext uri="{BB962C8B-B14F-4D97-AF65-F5344CB8AC3E}">
        <p14:creationId xmlns:p14="http://schemas.microsoft.com/office/powerpoint/2010/main" val="2510945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48261" y="909427"/>
            <a:ext cx="4990998" cy="4534507"/>
          </a:xfrm>
        </p:spPr>
        <p:txBody>
          <a:bodyPr/>
          <a:lstStyle/>
          <a:p>
            <a:pPr marL="0" algn="just">
              <a:lnSpc>
                <a:spcPct val="100000"/>
              </a:lnSpc>
              <a:spcBef>
                <a:spcPts val="600"/>
              </a:spcBef>
            </a:pPr>
            <a:r>
              <a:rPr lang="pt-PT" sz="2000" dirty="0"/>
              <a:t>A produção de eletricidade e calor através da queima de combustíveis fósseis causa uma grande quantidade de emissões globais. A maior parte da eletricidade ainda é gerada pela queima de carvão, petróleo ou gás, que produz dióxido de carbono e óxido nitroso - poderosos gases com efeito de estufa que cobrem a Terra e retêm o calor do sol.</a:t>
            </a:r>
          </a:p>
          <a:p>
            <a:pPr marL="0" algn="just">
              <a:lnSpc>
                <a:spcPct val="100000"/>
              </a:lnSpc>
              <a:spcBef>
                <a:spcPts val="600"/>
              </a:spcBef>
            </a:pPr>
            <a:r>
              <a:rPr lang="pt-PT" sz="2000" dirty="0"/>
              <a:t>Globalmente, um pouco mais de um quarto da eletricidade provém do vento, da energia solar e de outras fontes renováveis que, ao contrário dos combustíveis fósseis, emitem pouco ou nenhum gás com efeito de estufa ou poluentes para a atmosfera.</a:t>
            </a:r>
            <a:endParaRPr lang="en-US" sz="2000"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48260" y="283906"/>
            <a:ext cx="4990998" cy="992652"/>
          </a:xfrm>
        </p:spPr>
        <p:txBody>
          <a:bodyPr/>
          <a:lstStyle/>
          <a:p>
            <a:r>
              <a:rPr lang="en-IE" dirty="0" err="1"/>
              <a:t>Geração</a:t>
            </a:r>
            <a:r>
              <a:rPr lang="en-IE" dirty="0"/>
              <a:t> de </a:t>
            </a:r>
            <a:r>
              <a:rPr lang="en-IE" dirty="0" err="1"/>
              <a:t>energia</a:t>
            </a:r>
            <a:r>
              <a:rPr lang="en-IE" dirty="0"/>
              <a:t> </a:t>
            </a:r>
          </a:p>
        </p:txBody>
      </p:sp>
      <p:pic>
        <p:nvPicPr>
          <p:cNvPr id="17" name="Picture Placeholder 16" descr="Natural gas fired electrical power plant">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3949" r="23949"/>
          <a:stretch/>
        </p:blipFill>
        <p:spPr>
          <a:xfrm>
            <a:off x="6083676" y="0"/>
            <a:ext cx="5361066" cy="6858000"/>
          </a:xfrm>
        </p:spPr>
      </p:pic>
      <p:sp>
        <p:nvSpPr>
          <p:cNvPr id="3" name="CuadroTexto 2">
            <a:extLst>
              <a:ext uri="{FF2B5EF4-FFF2-40B4-BE49-F238E27FC236}">
                <a16:creationId xmlns:a16="http://schemas.microsoft.com/office/drawing/2014/main" id="{03609AB0-0C9F-09D3-D501-F41C3D163E3B}"/>
              </a:ext>
            </a:extLst>
          </p:cNvPr>
          <p:cNvSpPr txBox="1"/>
          <p:nvPr/>
        </p:nvSpPr>
        <p:spPr>
          <a:xfrm>
            <a:off x="2240594" y="5936734"/>
            <a:ext cx="3098664" cy="523220"/>
          </a:xfrm>
          <a:prstGeom prst="rect">
            <a:avLst/>
          </a:prstGeom>
          <a:noFill/>
        </p:spPr>
        <p:txBody>
          <a:bodyPr wrap="square">
            <a:spAutoFit/>
          </a:bodyPr>
          <a:lstStyle/>
          <a:p>
            <a:pPr algn="r"/>
            <a:r>
              <a:rPr lang="pt-PT" sz="1400" dirty="0">
                <a:solidFill>
                  <a:schemeClr val="bg1"/>
                </a:solidFill>
                <a:hlinkClick r:id="rId4">
                  <a:extLst>
                    <a:ext uri="{A12FA001-AC4F-418D-AE19-62706E023703}">
                      <ahyp:hlinkClr xmlns:ahyp="http://schemas.microsoft.com/office/drawing/2018/hyperlinkcolor" val="tx"/>
                    </a:ext>
                  </a:extLst>
                </a:hlinkClick>
              </a:rPr>
              <a:t>Causas e Efeitos das Mudanças Climáticas | Nações Unidas</a:t>
            </a:r>
            <a:r>
              <a:rPr lang="pt-PT" sz="1400" dirty="0">
                <a:solidFill>
                  <a:schemeClr val="bg1"/>
                </a:solidFill>
              </a:rPr>
              <a:t> (Português)</a:t>
            </a:r>
          </a:p>
        </p:txBody>
      </p:sp>
      <p:pic>
        <p:nvPicPr>
          <p:cNvPr id="5" name="Gráfico 4" descr="Flecha: curva ligera con relleno sólido">
            <a:extLst>
              <a:ext uri="{FF2B5EF4-FFF2-40B4-BE49-F238E27FC236}">
                <a16:creationId xmlns:a16="http://schemas.microsoft.com/office/drawing/2014/main" id="{B1B324DF-CD78-30B9-2AE5-0DC7795209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201633" y="5633073"/>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57590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35280" y="952403"/>
            <a:ext cx="5049520" cy="4810953"/>
          </a:xfrm>
        </p:spPr>
        <p:txBody>
          <a:bodyPr/>
          <a:lstStyle/>
          <a:p>
            <a:pPr marL="0" algn="just"/>
            <a:r>
              <a:rPr lang="pt-PT" sz="2000" dirty="0"/>
              <a:t>O fabrico e a indústria produzem emissões, principalmente a partir da queima de combustíveis fósseis para produzir energia para fazer coisas como cimento, ferro, aço, eletrónica, plásticos, vestuário, e outros bens. A mineração e outros processos industriais também libertam gases, tal como a indústria da construção. </a:t>
            </a:r>
          </a:p>
          <a:p>
            <a:pPr marL="0" algn="just"/>
            <a:r>
              <a:rPr lang="pt-PT" sz="2000" dirty="0"/>
              <a:t>As máquinas utilizadas no processo de fabrico funcionam frequentemente com carvão, petróleo ou gás; e alguns materiais, como os plásticos, são fabricados a partir de produtos químicos provenientes de combustíveis fósseis. A indústria transformadora é um dos maiores contribuintes para as emissões de gases com efeito de estufa a nível mundial.</a:t>
            </a:r>
            <a:endParaRPr lang="en-IE" sz="2000" b="1"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35280" y="277132"/>
            <a:ext cx="5143487" cy="992652"/>
          </a:xfrm>
        </p:spPr>
        <p:txBody>
          <a:bodyPr/>
          <a:lstStyle/>
          <a:p>
            <a:r>
              <a:rPr lang="en-IE" dirty="0" err="1"/>
              <a:t>Fabrico</a:t>
            </a:r>
            <a:r>
              <a:rPr lang="en-IE" dirty="0"/>
              <a:t> de bens </a:t>
            </a:r>
          </a:p>
        </p:txBody>
      </p:sp>
      <p:pic>
        <p:nvPicPr>
          <p:cNvPr id="17" name="Picture Placeholder 16" descr="People working on a machine">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8014" r="28014"/>
          <a:stretch/>
        </p:blipFill>
        <p:spPr>
          <a:xfrm>
            <a:off x="6083676" y="0"/>
            <a:ext cx="5361066" cy="6858000"/>
          </a:xfrm>
        </p:spPr>
      </p:pic>
    </p:spTree>
    <p:extLst>
      <p:ext uri="{BB962C8B-B14F-4D97-AF65-F5344CB8AC3E}">
        <p14:creationId xmlns:p14="http://schemas.microsoft.com/office/powerpoint/2010/main" val="1413143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40243" y="910441"/>
            <a:ext cx="5029199" cy="4810953"/>
          </a:xfrm>
        </p:spPr>
        <p:txBody>
          <a:bodyPr/>
          <a:lstStyle/>
          <a:p>
            <a:pPr marL="0" algn="just">
              <a:lnSpc>
                <a:spcPct val="100000"/>
              </a:lnSpc>
              <a:spcBef>
                <a:spcPts val="600"/>
              </a:spcBef>
            </a:pPr>
            <a:r>
              <a:rPr lang="pt-PT" sz="2000" dirty="0"/>
              <a:t>O abate de florestas para criar quintas ou pastagens, ou por outras razões, causa emissões, uma vez que as árvores, quando são cortadas, libertam o carbono que têm vindo a armazenar. </a:t>
            </a:r>
          </a:p>
          <a:p>
            <a:pPr marL="0" algn="just">
              <a:lnSpc>
                <a:spcPct val="100000"/>
              </a:lnSpc>
              <a:spcBef>
                <a:spcPts val="600"/>
              </a:spcBef>
            </a:pPr>
            <a:r>
              <a:rPr lang="pt-PT" sz="2000" dirty="0"/>
              <a:t>Todos os anos são destruídos cerca de 12 milhões de hectares de floresta. Uma vez que as florestas absorvem dióxido de carbono, a sua destruição também limita a capacidade da natureza para manter as emissões fora da atmosfera. A desflorestação, juntamente com a agricultura e outras alterações do uso da terra, é responsável por cerca de um quarto das emissões globais de gases com efeito de estufa</a:t>
            </a:r>
            <a:r>
              <a:rPr lang="en-US" sz="2000" dirty="0"/>
              <a:t>.</a:t>
            </a:r>
          </a:p>
          <a:p>
            <a:pPr marL="0"/>
            <a:endParaRPr lang="en-US"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40243" y="286914"/>
            <a:ext cx="6039292" cy="646331"/>
          </a:xfrm>
        </p:spPr>
        <p:txBody>
          <a:bodyPr/>
          <a:lstStyle/>
          <a:p>
            <a:r>
              <a:rPr lang="en-IE" dirty="0"/>
              <a:t>Corte de </a:t>
            </a:r>
            <a:r>
              <a:rPr lang="en-IE" dirty="0" err="1"/>
              <a:t>florestas</a:t>
            </a:r>
            <a:endParaRPr lang="en-IE" dirty="0"/>
          </a:p>
        </p:txBody>
      </p:sp>
      <p:pic>
        <p:nvPicPr>
          <p:cNvPr id="17" name="Picture Placeholder 16" descr="Close-up of chainsaw">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4108" r="24108"/>
          <a:stretch/>
        </p:blipFill>
        <p:spPr>
          <a:xfrm>
            <a:off x="6083676" y="0"/>
            <a:ext cx="5361066" cy="6858000"/>
          </a:xfrm>
        </p:spPr>
      </p:pic>
    </p:spTree>
    <p:extLst>
      <p:ext uri="{BB962C8B-B14F-4D97-AF65-F5344CB8AC3E}">
        <p14:creationId xmlns:p14="http://schemas.microsoft.com/office/powerpoint/2010/main" val="2871350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55601" y="901603"/>
            <a:ext cx="5069839" cy="4810953"/>
          </a:xfrm>
        </p:spPr>
        <p:txBody>
          <a:bodyPr/>
          <a:lstStyle/>
          <a:p>
            <a:pPr marL="0" algn="just">
              <a:lnSpc>
                <a:spcPct val="100000"/>
              </a:lnSpc>
              <a:spcBef>
                <a:spcPts val="600"/>
              </a:spcBef>
            </a:pPr>
            <a:r>
              <a:rPr lang="pt-PT" sz="2000" dirty="0"/>
              <a:t>A maioria dos carros, camiões, navios e aviões funcionam com combustíveis fósseis. Isto torna o transporte um importante contribuinte dos gases com efeito de estufa, especialmente das emissões de dióxido de carbono. </a:t>
            </a:r>
          </a:p>
          <a:p>
            <a:pPr marL="0" algn="just">
              <a:lnSpc>
                <a:spcPct val="100000"/>
              </a:lnSpc>
              <a:spcBef>
                <a:spcPts val="600"/>
              </a:spcBef>
            </a:pPr>
            <a:r>
              <a:rPr lang="pt-PT" sz="2000" dirty="0"/>
              <a:t>Os veículos rodoviários são responsáveis pela maior parte, devido à combustão de produtos derivados do petróleo, como a gasolina, nos motores de combustão interna. Mas as emissões dos navios e aviões continuam a crescer. Os transportes são responsáveis por quase um quarto das emissões globais de dióxido de carbono relacionadas com a energia. E as tendências apontam para um aumento significativo na utilização de energia para os transportes nos próximos anos</a:t>
            </a:r>
            <a:r>
              <a:rPr lang="en-US" sz="2000" dirty="0"/>
              <a:t>.</a:t>
            </a:r>
          </a:p>
          <a:p>
            <a:pPr marL="0"/>
            <a:endParaRPr lang="en-US"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55601" y="292045"/>
            <a:ext cx="4915665" cy="992652"/>
          </a:xfrm>
        </p:spPr>
        <p:txBody>
          <a:bodyPr/>
          <a:lstStyle/>
          <a:p>
            <a:r>
              <a:rPr lang="en-IE" dirty="0" err="1"/>
              <a:t>Uso</a:t>
            </a:r>
            <a:r>
              <a:rPr lang="en-IE" dirty="0"/>
              <a:t> do </a:t>
            </a:r>
            <a:r>
              <a:rPr lang="en-IE" dirty="0" err="1"/>
              <a:t>transporte</a:t>
            </a:r>
            <a:endParaRPr lang="en-IE" dirty="0"/>
          </a:p>
        </p:txBody>
      </p:sp>
      <p:pic>
        <p:nvPicPr>
          <p:cNvPr id="17" name="Picture Placeholder 16" descr="Cars in a traffic jam">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4628" r="24628"/>
          <a:stretch/>
        </p:blipFill>
        <p:spPr>
          <a:xfrm>
            <a:off x="6083676" y="0"/>
            <a:ext cx="5361066" cy="6858000"/>
          </a:xfrm>
        </p:spPr>
      </p:pic>
    </p:spTree>
    <p:extLst>
      <p:ext uri="{BB962C8B-B14F-4D97-AF65-F5344CB8AC3E}">
        <p14:creationId xmlns:p14="http://schemas.microsoft.com/office/powerpoint/2010/main" val="2136011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48262" y="921923"/>
            <a:ext cx="5087338" cy="4810953"/>
          </a:xfrm>
        </p:spPr>
        <p:txBody>
          <a:bodyPr/>
          <a:lstStyle/>
          <a:p>
            <a:pPr marL="0" algn="just">
              <a:lnSpc>
                <a:spcPct val="100000"/>
              </a:lnSpc>
              <a:spcBef>
                <a:spcPts val="600"/>
              </a:spcBef>
            </a:pPr>
            <a:r>
              <a:rPr lang="pt-PT" sz="2000" dirty="0"/>
              <a:t>A produção de alimentos causa emissões de dióxido de carbono, metano e outros gases com efeito de estufa de várias formas, incluindo através da desflorestação e limpeza de terras para a agricultura e pastagem, digestão por vacas e ovelhas, produção e utilização de fertilizantes e estrume para o cultivo de culturas, e utilização de energia para o funcionamento de equipamentos agrícolas ou barcos de pesca, geralmente com combustíveis fósseis. </a:t>
            </a:r>
          </a:p>
          <a:p>
            <a:pPr marL="0" algn="just">
              <a:lnSpc>
                <a:spcPct val="100000"/>
              </a:lnSpc>
              <a:spcBef>
                <a:spcPts val="600"/>
              </a:spcBef>
            </a:pPr>
            <a:r>
              <a:rPr lang="pt-PT" sz="2000" dirty="0"/>
              <a:t>Tudo isto torna a produção de alimentos um dos principais contribuintes para as alterações climáticas. E as emissões de gases com efeito de estufa também provêm do acondicionamento e distribuição de alimentos. </a:t>
            </a:r>
            <a:endParaRPr lang="en-US" sz="2000" dirty="0"/>
          </a:p>
          <a:p>
            <a:pPr marL="0"/>
            <a:endParaRPr lang="en-US" sz="2000"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48261" y="302205"/>
            <a:ext cx="5685833" cy="992652"/>
          </a:xfrm>
        </p:spPr>
        <p:txBody>
          <a:bodyPr/>
          <a:lstStyle/>
          <a:p>
            <a:r>
              <a:rPr lang="en-IE" dirty="0" err="1"/>
              <a:t>Produção</a:t>
            </a:r>
            <a:r>
              <a:rPr lang="en-IE" dirty="0"/>
              <a:t> de </a:t>
            </a:r>
            <a:r>
              <a:rPr lang="en-IE" dirty="0" err="1"/>
              <a:t>alimentos</a:t>
            </a:r>
            <a:endParaRPr lang="en-IE" dirty="0"/>
          </a:p>
          <a:p>
            <a:endParaRPr lang="en-IE" dirty="0"/>
          </a:p>
        </p:txBody>
      </p:sp>
      <p:pic>
        <p:nvPicPr>
          <p:cNvPr id="17" name="Picture Placeholder 16" descr="Aerial view of a tractor driving on a field with green and pink plants">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3943" r="23943"/>
          <a:stretch/>
        </p:blipFill>
        <p:spPr>
          <a:xfrm>
            <a:off x="6083676" y="0"/>
            <a:ext cx="5361066" cy="6858000"/>
          </a:xfrm>
        </p:spPr>
      </p:pic>
    </p:spTree>
    <p:extLst>
      <p:ext uri="{BB962C8B-B14F-4D97-AF65-F5344CB8AC3E}">
        <p14:creationId xmlns:p14="http://schemas.microsoft.com/office/powerpoint/2010/main" val="1269125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35282" y="881283"/>
            <a:ext cx="5059678" cy="4810953"/>
          </a:xfrm>
        </p:spPr>
        <p:txBody>
          <a:bodyPr/>
          <a:lstStyle/>
          <a:p>
            <a:pPr marL="0" algn="just">
              <a:lnSpc>
                <a:spcPct val="100000"/>
              </a:lnSpc>
              <a:spcBef>
                <a:spcPts val="600"/>
              </a:spcBef>
            </a:pPr>
            <a:r>
              <a:rPr lang="pt-PT" sz="2000" dirty="0"/>
              <a:t>A nível mundial, os edifícios residenciais e comerciais consomem mais de metade de toda a eletricidade. Como continuam a recorrer ao carvão, petróleo e gás natural para aquecimento e arrefecimento, emitem quantidades significativas de emissões de gases com efeito de estufa. </a:t>
            </a:r>
          </a:p>
          <a:p>
            <a:pPr marL="0" algn="just">
              <a:lnSpc>
                <a:spcPct val="100000"/>
              </a:lnSpc>
              <a:spcBef>
                <a:spcPts val="600"/>
              </a:spcBef>
            </a:pPr>
            <a:r>
              <a:rPr lang="pt-PT" sz="2000" dirty="0"/>
              <a:t>A crescente procura de energia para aquecimento e arrefecimento, com o aumento da posse de ar condicionado, bem como o aumento do consumo de eletricidade para iluminação, aparelhos e dispositivos ligados, contribuiu para um aumento das emissões de dióxido de carbono relacionadas com a energia dos edifícios nos últimos anos</a:t>
            </a:r>
            <a:r>
              <a:rPr lang="en-US" sz="2000" dirty="0"/>
              <a:t>.</a:t>
            </a:r>
          </a:p>
          <a:p>
            <a:pPr marL="0" algn="just">
              <a:lnSpc>
                <a:spcPct val="100000"/>
              </a:lnSpc>
              <a:spcBef>
                <a:spcPts val="600"/>
              </a:spcBef>
            </a:pPr>
            <a:endParaRPr lang="en-US" sz="2000" dirty="0"/>
          </a:p>
          <a:p>
            <a:pPr marL="0" algn="just">
              <a:lnSpc>
                <a:spcPct val="100000"/>
              </a:lnSpc>
              <a:spcBef>
                <a:spcPts val="600"/>
              </a:spcBef>
            </a:pPr>
            <a:endParaRPr lang="en-US" sz="2000" dirty="0"/>
          </a:p>
          <a:p>
            <a:pPr marL="0" algn="just">
              <a:lnSpc>
                <a:spcPct val="100000"/>
              </a:lnSpc>
              <a:spcBef>
                <a:spcPts val="600"/>
              </a:spcBef>
            </a:pPr>
            <a:endParaRPr lang="en-US" sz="2000"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35281" y="261565"/>
            <a:ext cx="6044254" cy="992652"/>
          </a:xfrm>
        </p:spPr>
        <p:txBody>
          <a:bodyPr/>
          <a:lstStyle/>
          <a:p>
            <a:r>
              <a:rPr lang="en-IE" dirty="0" err="1"/>
              <a:t>Potência</a:t>
            </a:r>
            <a:r>
              <a:rPr lang="en-IE" dirty="0"/>
              <a:t> dos </a:t>
            </a:r>
            <a:r>
              <a:rPr lang="en-IE" dirty="0" err="1"/>
              <a:t>edifícios</a:t>
            </a:r>
            <a:endParaRPr lang="en-IE" dirty="0"/>
          </a:p>
        </p:txBody>
      </p:sp>
      <p:pic>
        <p:nvPicPr>
          <p:cNvPr id="17" name="Picture Placeholder 16" descr="Night lights of the buildings">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3943" r="23943"/>
          <a:stretch/>
        </p:blipFill>
        <p:spPr>
          <a:xfrm>
            <a:off x="6083676" y="0"/>
            <a:ext cx="5361066" cy="6858000"/>
          </a:xfrm>
        </p:spPr>
      </p:pic>
    </p:spTree>
    <p:extLst>
      <p:ext uri="{BB962C8B-B14F-4D97-AF65-F5344CB8AC3E}">
        <p14:creationId xmlns:p14="http://schemas.microsoft.com/office/powerpoint/2010/main" val="1591526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pt-PT" dirty="0"/>
              <a:t>Um apelo à Ação Climática </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pt-PT" dirty="0"/>
              <a:t>Alterações climáticas: O que as causa? </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err="1"/>
              <a:t>Alterações</a:t>
            </a:r>
            <a:r>
              <a:rPr lang="en-US" dirty="0"/>
              <a:t> </a:t>
            </a:r>
            <a:r>
              <a:rPr lang="en-US" dirty="0" err="1"/>
              <a:t>Climáticas</a:t>
            </a:r>
            <a:r>
              <a:rPr lang="en-US" dirty="0"/>
              <a:t>: </a:t>
            </a:r>
            <a:r>
              <a:rPr lang="en-US" dirty="0" err="1"/>
              <a:t>Os</a:t>
            </a:r>
            <a:r>
              <a:rPr lang="en-US" dirty="0"/>
              <a:t> </a:t>
            </a:r>
            <a:r>
              <a:rPr lang="en-US" dirty="0" err="1"/>
              <a:t>Impactos</a:t>
            </a:r>
            <a:r>
              <a:rPr lang="en-US" dirty="0"/>
              <a:t> </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dirty="0" err="1"/>
              <a:t>Acção</a:t>
            </a:r>
            <a:r>
              <a:rPr lang="en-US" dirty="0"/>
              <a:t>: </a:t>
            </a:r>
            <a:r>
              <a:rPr lang="en-US" dirty="0" err="1"/>
              <a:t>Indivíduos</a:t>
            </a:r>
            <a:r>
              <a:rPr lang="en-US" dirty="0"/>
              <a:t> e </a:t>
            </a:r>
            <a:r>
              <a:rPr lang="en-US" dirty="0" err="1"/>
              <a:t>Comunidades</a:t>
            </a:r>
            <a:r>
              <a:rPr lang="en-US" dirty="0"/>
              <a:t> </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dirty="0" err="1"/>
              <a:t>Resumo</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10"/>
          </p:nvPr>
        </p:nvSpPr>
        <p:spPr>
          <a:prstGeom prst="rect">
            <a:avLst/>
          </a:prstGeom>
        </p:spPr>
        <p:txBody>
          <a:bodyPr/>
          <a:lstStyle/>
          <a:p>
            <a:r>
              <a:rPr lang="en-US" dirty="0"/>
              <a:t>ÍNDICE</a:t>
            </a:r>
          </a:p>
        </p:txBody>
      </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457528-7CD6-ED52-11EA-C9B84F228BE3}"/>
              </a:ext>
            </a:extLst>
          </p:cNvPr>
          <p:cNvSpPr>
            <a:spLocks noGrp="1"/>
          </p:cNvSpPr>
          <p:nvPr>
            <p:ph type="body" sz="quarter" idx="18"/>
          </p:nvPr>
        </p:nvSpPr>
        <p:spPr>
          <a:xfrm>
            <a:off x="345442" y="952403"/>
            <a:ext cx="5039358" cy="3863437"/>
          </a:xfrm>
        </p:spPr>
        <p:txBody>
          <a:bodyPr/>
          <a:lstStyle/>
          <a:p>
            <a:pPr marL="0" algn="just"/>
            <a:r>
              <a:rPr lang="pt-PT" sz="2000" dirty="0"/>
              <a:t>A sua casa e uso do poder, como se movimenta, o que come e quanto deita fora, tudo contribui para as emissões de gases com efeito de estufa. Tal como o consumo de bens como vestuário, eletrónica, e plásticos. Um grande pedaço das emissões globais de gases com efeito de estufa está ligado a residências particulares. </a:t>
            </a:r>
          </a:p>
          <a:p>
            <a:pPr marL="0" algn="just"/>
            <a:r>
              <a:rPr lang="pt-PT" sz="2000" dirty="0"/>
              <a:t>Os nossos estilos de vida têm um impacto profundo no nosso planeta. Os mais ricos têm a maior responsabilidade: o 1% mais rico da população global, no seu conjunto, é responsável por mais emissões de gases com efeito de estufa do que os 50% mais pobres.</a:t>
            </a:r>
            <a:endParaRPr lang="en-US" sz="2000" dirty="0"/>
          </a:p>
          <a:p>
            <a:pPr marL="0" algn="just"/>
            <a:endParaRPr lang="en-US" sz="2000" dirty="0"/>
          </a:p>
          <a:p>
            <a:pPr marL="0" algn="just"/>
            <a:endParaRPr lang="en-US" sz="2000" dirty="0"/>
          </a:p>
          <a:p>
            <a:pPr marL="0" algn="just"/>
            <a:endParaRPr lang="en-US" sz="2000" dirty="0"/>
          </a:p>
        </p:txBody>
      </p:sp>
      <p:sp>
        <p:nvSpPr>
          <p:cNvPr id="13" name="Text Placeholder 12">
            <a:extLst>
              <a:ext uri="{FF2B5EF4-FFF2-40B4-BE49-F238E27FC236}">
                <a16:creationId xmlns:a16="http://schemas.microsoft.com/office/drawing/2014/main" id="{58516AC4-05D0-ED5F-3CC7-C1B0CDF0CE08}"/>
              </a:ext>
            </a:extLst>
          </p:cNvPr>
          <p:cNvSpPr>
            <a:spLocks noGrp="1"/>
          </p:cNvSpPr>
          <p:nvPr>
            <p:ph type="body" sz="quarter" idx="16"/>
          </p:nvPr>
        </p:nvSpPr>
        <p:spPr>
          <a:xfrm>
            <a:off x="345441" y="271725"/>
            <a:ext cx="6034094" cy="646331"/>
          </a:xfrm>
        </p:spPr>
        <p:txBody>
          <a:bodyPr/>
          <a:lstStyle/>
          <a:p>
            <a:r>
              <a:rPr lang="en-IE" dirty="0" err="1"/>
              <a:t>Consumo</a:t>
            </a:r>
            <a:r>
              <a:rPr lang="en-IE" dirty="0"/>
              <a:t> </a:t>
            </a:r>
            <a:r>
              <a:rPr lang="en-IE" dirty="0" err="1"/>
              <a:t>excessivo</a:t>
            </a:r>
            <a:endParaRPr lang="en-IE" dirty="0"/>
          </a:p>
        </p:txBody>
      </p:sp>
      <p:pic>
        <p:nvPicPr>
          <p:cNvPr id="17" name="Picture Placeholder 16" descr="Rows of sunglasses on display shelf">
            <a:extLst>
              <a:ext uri="{FF2B5EF4-FFF2-40B4-BE49-F238E27FC236}">
                <a16:creationId xmlns:a16="http://schemas.microsoft.com/office/drawing/2014/main" id="{6D5602CC-38F8-B8B2-60C4-E82568D15D28}"/>
              </a:ext>
            </a:extLst>
          </p:cNvPr>
          <p:cNvPicPr>
            <a:picLocks noGrp="1" noChangeAspect="1"/>
          </p:cNvPicPr>
          <p:nvPr>
            <p:ph type="pic" sz="quarter" idx="19"/>
          </p:nvPr>
        </p:nvPicPr>
        <p:blipFill>
          <a:blip r:embed="rId3"/>
          <a:srcRect l="23939" r="23939"/>
          <a:stretch/>
        </p:blipFill>
        <p:spPr>
          <a:xfrm>
            <a:off x="6083676" y="0"/>
            <a:ext cx="5361066" cy="6858000"/>
          </a:xfrm>
        </p:spPr>
      </p:pic>
    </p:spTree>
    <p:extLst>
      <p:ext uri="{BB962C8B-B14F-4D97-AF65-F5344CB8AC3E}">
        <p14:creationId xmlns:p14="http://schemas.microsoft.com/office/powerpoint/2010/main" val="2847801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69C91D-2A78-0056-5BF4-9296D777A3E9}"/>
              </a:ext>
            </a:extLst>
          </p:cNvPr>
          <p:cNvPicPr>
            <a:picLocks noChangeAspect="1"/>
          </p:cNvPicPr>
          <p:nvPr/>
        </p:nvPicPr>
        <p:blipFill rotWithShape="1">
          <a:blip r:embed="rId3"/>
          <a:srcRect l="17848" r="2033"/>
          <a:stretch/>
        </p:blipFill>
        <p:spPr>
          <a:xfrm>
            <a:off x="5425440" y="1077760"/>
            <a:ext cx="6248400" cy="4681367"/>
          </a:xfrm>
          <a:prstGeom prst="rect">
            <a:avLst/>
          </a:prstGeom>
        </p:spPr>
      </p:pic>
      <p:sp>
        <p:nvSpPr>
          <p:cNvPr id="7" name="TextBox 6">
            <a:extLst>
              <a:ext uri="{FF2B5EF4-FFF2-40B4-BE49-F238E27FC236}">
                <a16:creationId xmlns:a16="http://schemas.microsoft.com/office/drawing/2014/main" id="{21AD6CC1-3154-EFB9-2C5F-859548B88B74}"/>
              </a:ext>
            </a:extLst>
          </p:cNvPr>
          <p:cNvSpPr txBox="1"/>
          <p:nvPr/>
        </p:nvSpPr>
        <p:spPr>
          <a:xfrm>
            <a:off x="717422" y="544191"/>
            <a:ext cx="71609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2800" b="1" i="0" u="none" strike="noStrike" kern="1200" cap="none" spc="0" normalizeH="0" baseline="0" noProof="0" dirty="0">
                <a:ln>
                  <a:noFill/>
                </a:ln>
                <a:solidFill>
                  <a:srgbClr val="EB7339"/>
                </a:solidFill>
                <a:effectLst/>
                <a:uLnTx/>
                <a:uFillTx/>
                <a:latin typeface="Calibri" panose="020F0502020204030204"/>
                <a:ea typeface="+mn-ea"/>
                <a:cs typeface="+mn-cs"/>
              </a:rPr>
              <a:t>Alterações Climáticas: De quem é a culpa? </a:t>
            </a: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300C875-0CCB-273A-C4D9-D135E1BD604A}"/>
              </a:ext>
            </a:extLst>
          </p:cNvPr>
          <p:cNvSpPr txBox="1"/>
          <p:nvPr/>
        </p:nvSpPr>
        <p:spPr>
          <a:xfrm>
            <a:off x="717422" y="1228397"/>
            <a:ext cx="4413378" cy="4555093"/>
          </a:xfrm>
          <a:prstGeom prst="rect">
            <a:avLst/>
          </a:prstGeom>
          <a:noFill/>
        </p:spPr>
        <p:txBody>
          <a:bodyPr wrap="square">
            <a:spAutoFit/>
          </a:bodyPr>
          <a:lstStyle/>
          <a:p>
            <a:pPr algn="just">
              <a:spcBef>
                <a:spcPts val="600"/>
              </a:spcBef>
            </a:pPr>
            <a:r>
              <a:rPr lang="pt-PT" sz="2000" i="0" dirty="0">
                <a:solidFill>
                  <a:srgbClr val="000000"/>
                </a:solidFill>
                <a:effectLst/>
              </a:rPr>
              <a:t>As emissões que causam as alterações climáticas vêm de todas as partes do mundo e afetam todos, mas alguns países produzem muito mais do que outros. </a:t>
            </a:r>
          </a:p>
          <a:p>
            <a:pPr algn="just">
              <a:spcBef>
                <a:spcPts val="600"/>
              </a:spcBef>
            </a:pPr>
            <a:r>
              <a:rPr lang="pt-PT" sz="2000" i="0" dirty="0">
                <a:solidFill>
                  <a:srgbClr val="000000"/>
                </a:solidFill>
                <a:effectLst/>
              </a:rPr>
              <a:t>Os 100 países menos emissores geram 3% do total das emissões. Os 10 países com as maiores emissões contribuem com 68%. </a:t>
            </a:r>
          </a:p>
          <a:p>
            <a:pPr algn="just">
              <a:spcBef>
                <a:spcPts val="600"/>
              </a:spcBef>
            </a:pPr>
            <a:r>
              <a:rPr lang="pt-PT" sz="2000" i="0" dirty="0">
                <a:solidFill>
                  <a:srgbClr val="000000"/>
                </a:solidFill>
                <a:effectLst/>
              </a:rPr>
              <a:t>Todos devem tomar medidas climáticas, mas as pessoas e os países que mais contribuem para o problema têm uma maior responsabilidade de agir em primeiro lugar.</a:t>
            </a:r>
            <a:endParaRPr lang="en-US" sz="2000" i="0" dirty="0">
              <a:solidFill>
                <a:srgbClr val="000000"/>
              </a:solidFill>
              <a:effectLst/>
            </a:endParaRPr>
          </a:p>
        </p:txBody>
      </p:sp>
      <p:sp>
        <p:nvSpPr>
          <p:cNvPr id="3" name="CuadroTexto 2">
            <a:extLst>
              <a:ext uri="{FF2B5EF4-FFF2-40B4-BE49-F238E27FC236}">
                <a16:creationId xmlns:a16="http://schemas.microsoft.com/office/drawing/2014/main" id="{231D3914-DDEC-A9F3-8CFB-EF5C3B5A7AB8}"/>
              </a:ext>
            </a:extLst>
          </p:cNvPr>
          <p:cNvSpPr txBox="1"/>
          <p:nvPr/>
        </p:nvSpPr>
        <p:spPr>
          <a:xfrm>
            <a:off x="5331460" y="1251273"/>
            <a:ext cx="5255260" cy="646331"/>
          </a:xfrm>
          <a:prstGeom prst="rect">
            <a:avLst/>
          </a:prstGeom>
          <a:solidFill>
            <a:schemeClr val="bg1"/>
          </a:solidFill>
        </p:spPr>
        <p:txBody>
          <a:bodyPr wrap="square">
            <a:spAutoFit/>
          </a:bodyPr>
          <a:lstStyle/>
          <a:p>
            <a:pPr algn="ctr"/>
            <a:r>
              <a:rPr lang="pt-PT" sz="2000" b="1" dirty="0">
                <a:solidFill>
                  <a:srgbClr val="000000"/>
                </a:solidFill>
              </a:rPr>
              <a:t>Principais países emissores anuais de co2, 2019 </a:t>
            </a:r>
          </a:p>
          <a:p>
            <a:pPr algn="ctr"/>
            <a:r>
              <a:rPr lang="pt-PT" sz="1600" dirty="0">
                <a:solidFill>
                  <a:srgbClr val="000000"/>
                </a:solidFill>
              </a:rPr>
              <a:t>(a partir de combustíveis fósseis)</a:t>
            </a:r>
          </a:p>
        </p:txBody>
      </p:sp>
      <p:sp>
        <p:nvSpPr>
          <p:cNvPr id="6" name="CuadroTexto 5">
            <a:extLst>
              <a:ext uri="{FF2B5EF4-FFF2-40B4-BE49-F238E27FC236}">
                <a16:creationId xmlns:a16="http://schemas.microsoft.com/office/drawing/2014/main" id="{114DEAE4-E98B-2424-FD77-BFA050BF42DE}"/>
              </a:ext>
            </a:extLst>
          </p:cNvPr>
          <p:cNvSpPr txBox="1"/>
          <p:nvPr/>
        </p:nvSpPr>
        <p:spPr>
          <a:xfrm>
            <a:off x="6177279" y="5815294"/>
            <a:ext cx="5762565" cy="523220"/>
          </a:xfrm>
          <a:prstGeom prst="rect">
            <a:avLst/>
          </a:prstGeom>
          <a:noFill/>
        </p:spPr>
        <p:txBody>
          <a:bodyPr wrap="square">
            <a:spAutoFit/>
          </a:bodyPr>
          <a:lstStyle/>
          <a:p>
            <a:r>
              <a:rPr lang="pt-PT" sz="1400" dirty="0"/>
              <a:t>FONTE: </a:t>
            </a:r>
            <a:r>
              <a:rPr lang="pt-PT" sz="1400" dirty="0">
                <a:hlinkClick r:id="rId4"/>
              </a:rPr>
              <a:t>Participação de cada país nas emissões de CO2 | União de Cientistas Preocupados (ucsusa.org)</a:t>
            </a:r>
            <a:endParaRPr lang="pt-PT" sz="1400" dirty="0"/>
          </a:p>
        </p:txBody>
      </p:sp>
      <p:pic>
        <p:nvPicPr>
          <p:cNvPr id="8" name="Gráfico 7" descr="Flecha: curva ligera con relleno sólido">
            <a:extLst>
              <a:ext uri="{FF2B5EF4-FFF2-40B4-BE49-F238E27FC236}">
                <a16:creationId xmlns:a16="http://schemas.microsoft.com/office/drawing/2014/main" id="{67406BFD-6589-75AD-AC8A-429596A541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5487149" y="556246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521311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10;&#10;Description automatically generated with medium confidence">
            <a:extLst>
              <a:ext uri="{FF2B5EF4-FFF2-40B4-BE49-F238E27FC236}">
                <a16:creationId xmlns:a16="http://schemas.microsoft.com/office/drawing/2014/main" id="{711094EB-8434-5F67-C9F8-D107BC359C9A}"/>
              </a:ext>
            </a:extLst>
          </p:cNvPr>
          <p:cNvPicPr/>
          <p:nvPr/>
        </p:nvPicPr>
        <p:blipFill rotWithShape="1">
          <a:blip r:embed="rId3"/>
          <a:srcRect t="-10296" r="4248" b="10296"/>
          <a:stretch/>
        </p:blipFill>
        <p:spPr>
          <a:xfrm>
            <a:off x="4582161" y="212790"/>
            <a:ext cx="6632388" cy="5334000"/>
          </a:xfrm>
          <a:prstGeom prst="rect">
            <a:avLst/>
          </a:prstGeom>
          <a:noFill/>
          <a:ln>
            <a:noFill/>
            <a:prstDash/>
          </a:ln>
        </p:spPr>
      </p:pic>
      <p:sp>
        <p:nvSpPr>
          <p:cNvPr id="6" name="TextBox 5">
            <a:extLst>
              <a:ext uri="{FF2B5EF4-FFF2-40B4-BE49-F238E27FC236}">
                <a16:creationId xmlns:a16="http://schemas.microsoft.com/office/drawing/2014/main" id="{CE8A2243-657F-DBD4-0C43-C87BF814C889}"/>
              </a:ext>
            </a:extLst>
          </p:cNvPr>
          <p:cNvSpPr txBox="1"/>
          <p:nvPr/>
        </p:nvSpPr>
        <p:spPr>
          <a:xfrm>
            <a:off x="375921" y="415135"/>
            <a:ext cx="355599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2800" b="1" i="0" u="none" strike="noStrike" kern="1200" cap="none" spc="0" normalizeH="0" baseline="0" noProof="0" dirty="0">
                <a:ln>
                  <a:noFill/>
                </a:ln>
                <a:solidFill>
                  <a:srgbClr val="EB7339"/>
                </a:solidFill>
                <a:effectLst/>
                <a:uLnTx/>
                <a:uFillTx/>
                <a:latin typeface="Calibri" panose="020F0502020204030204"/>
                <a:ea typeface="+mn-ea"/>
                <a:cs typeface="+mn-cs"/>
              </a:rPr>
              <a:t>Alterações Climáticas: O que as causa? </a:t>
            </a: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B527539-B142-6839-AC8D-F9DB4C3FEF25}"/>
              </a:ext>
            </a:extLst>
          </p:cNvPr>
          <p:cNvSpPr txBox="1"/>
          <p:nvPr/>
        </p:nvSpPr>
        <p:spPr>
          <a:xfrm>
            <a:off x="375920" y="1534481"/>
            <a:ext cx="3555999" cy="4016484"/>
          </a:xfrm>
          <a:prstGeom prst="rect">
            <a:avLst/>
          </a:prstGeom>
          <a:noFill/>
        </p:spPr>
        <p:txBody>
          <a:bodyPr wrap="square" rtlCol="0">
            <a:spAutoFit/>
          </a:bodyPr>
          <a:lstStyle/>
          <a:p>
            <a:pPr algn="just">
              <a:spcBef>
                <a:spcPts val="600"/>
              </a:spcBef>
            </a:pPr>
            <a:r>
              <a:rPr lang="pt-PT" sz="2000" dirty="0">
                <a:solidFill>
                  <a:srgbClr val="000000"/>
                </a:solidFill>
              </a:rPr>
              <a:t>Novas investigações mostram que existe uma extrema “desigualdade de carbono”. Entre 1990 e 2015: </a:t>
            </a:r>
          </a:p>
          <a:p>
            <a:pPr marL="342900" indent="-342900" algn="just">
              <a:spcBef>
                <a:spcPts val="600"/>
              </a:spcBef>
              <a:buFont typeface="Arial" panose="020B0604020202020204" pitchFamily="34" charset="0"/>
              <a:buChar char="•"/>
            </a:pPr>
            <a:r>
              <a:rPr lang="pt-PT" sz="2000" dirty="0">
                <a:solidFill>
                  <a:srgbClr val="000000"/>
                </a:solidFill>
              </a:rPr>
              <a:t>Os 10% mais ricos foram responsáveis por 52% das emissões acumuladas de carbono </a:t>
            </a:r>
          </a:p>
          <a:p>
            <a:pPr marL="342900" indent="-342900" algn="just">
              <a:spcBef>
                <a:spcPts val="600"/>
              </a:spcBef>
              <a:buFont typeface="Arial" panose="020B0604020202020204" pitchFamily="34" charset="0"/>
              <a:buChar char="•"/>
            </a:pPr>
            <a:r>
              <a:rPr lang="pt-PT" sz="2000" dirty="0">
                <a:solidFill>
                  <a:srgbClr val="000000"/>
                </a:solidFill>
              </a:rPr>
              <a:t>Os 50% mais pobres foram responsáveis por apenas 7%</a:t>
            </a:r>
          </a:p>
          <a:p>
            <a:pPr marL="342900" indent="-342900" algn="just">
              <a:spcBef>
                <a:spcPts val="600"/>
              </a:spcBef>
              <a:buFont typeface="Arial" panose="020B0604020202020204" pitchFamily="34" charset="0"/>
              <a:buChar char="•"/>
            </a:pPr>
            <a:r>
              <a:rPr lang="pt-PT" sz="2000" dirty="0">
                <a:solidFill>
                  <a:srgbClr val="000000"/>
                </a:solidFill>
              </a:rPr>
              <a:t>Só os 1% mais ricos foram responsáveis por 15%</a:t>
            </a:r>
          </a:p>
        </p:txBody>
      </p:sp>
      <p:sp>
        <p:nvSpPr>
          <p:cNvPr id="3" name="CuadroTexto 2">
            <a:extLst>
              <a:ext uri="{FF2B5EF4-FFF2-40B4-BE49-F238E27FC236}">
                <a16:creationId xmlns:a16="http://schemas.microsoft.com/office/drawing/2014/main" id="{B8C94E75-E07B-0A3B-2045-13F97981BF16}"/>
              </a:ext>
            </a:extLst>
          </p:cNvPr>
          <p:cNvSpPr txBox="1"/>
          <p:nvPr/>
        </p:nvSpPr>
        <p:spPr>
          <a:xfrm>
            <a:off x="5395213" y="5614220"/>
            <a:ext cx="6014594" cy="307777"/>
          </a:xfrm>
          <a:prstGeom prst="rect">
            <a:avLst/>
          </a:prstGeom>
          <a:noFill/>
        </p:spPr>
        <p:txBody>
          <a:bodyPr wrap="square">
            <a:spAutoFit/>
          </a:bodyPr>
          <a:lstStyle/>
          <a:p>
            <a:r>
              <a:rPr lang="en-US" sz="1400" dirty="0"/>
              <a:t>FONTE: </a:t>
            </a:r>
            <a:r>
              <a:rPr lang="en-US" sz="1400" dirty="0">
                <a:hlinkClick r:id="rId4"/>
              </a:rPr>
              <a:t>Confronting carbon inequality | Oxfam International</a:t>
            </a:r>
            <a:endParaRPr lang="pt-PT" sz="1400" dirty="0"/>
          </a:p>
        </p:txBody>
      </p:sp>
      <p:pic>
        <p:nvPicPr>
          <p:cNvPr id="5" name="Gráfico 4" descr="Flecha: curva ligera con relleno sólido">
            <a:extLst>
              <a:ext uri="{FF2B5EF4-FFF2-40B4-BE49-F238E27FC236}">
                <a16:creationId xmlns:a16="http://schemas.microsoft.com/office/drawing/2014/main" id="{14A8F59A-B12A-23DF-5966-E9B1C7DBED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742194" y="5311102"/>
            <a:ext cx="689631" cy="689631"/>
          </a:xfrm>
          <a:prstGeom prst="rect">
            <a:avLst/>
          </a:prstGeom>
          <a:effectLst>
            <a:outerShdw blurRad="50800" dist="38100" dir="5400000" algn="t" rotWithShape="0">
              <a:prstClr val="black">
                <a:alpha val="40000"/>
              </a:prstClr>
            </a:outerShdw>
          </a:effectLst>
        </p:spPr>
      </p:pic>
      <p:sp>
        <p:nvSpPr>
          <p:cNvPr id="9" name="CuadroTexto 8">
            <a:extLst>
              <a:ext uri="{FF2B5EF4-FFF2-40B4-BE49-F238E27FC236}">
                <a16:creationId xmlns:a16="http://schemas.microsoft.com/office/drawing/2014/main" id="{380DA7AA-D8DD-DE02-49A7-DF2182DF0C51}"/>
              </a:ext>
            </a:extLst>
          </p:cNvPr>
          <p:cNvSpPr txBox="1"/>
          <p:nvPr/>
        </p:nvSpPr>
        <p:spPr>
          <a:xfrm>
            <a:off x="4520155" y="762000"/>
            <a:ext cx="6756400" cy="523220"/>
          </a:xfrm>
          <a:prstGeom prst="rect">
            <a:avLst/>
          </a:prstGeom>
          <a:solidFill>
            <a:schemeClr val="bg1"/>
          </a:solidFill>
        </p:spPr>
        <p:txBody>
          <a:bodyPr wrap="square">
            <a:spAutoFit/>
          </a:bodyPr>
          <a:lstStyle/>
          <a:p>
            <a:pPr algn="ctr"/>
            <a:r>
              <a:rPr lang="pt-PT" sz="1400" b="1" dirty="0">
                <a:solidFill>
                  <a:srgbClr val="000000"/>
                </a:solidFill>
              </a:rPr>
              <a:t>Percentagem de emissões acumuladas de 1990 a 2015 e utilização do orçamento global de carbono para 1,5C ligado ao consumo por diferentes grupos de rendimento global</a:t>
            </a:r>
          </a:p>
        </p:txBody>
      </p:sp>
      <p:sp>
        <p:nvSpPr>
          <p:cNvPr id="11" name="CuadroTexto 10">
            <a:extLst>
              <a:ext uri="{FF2B5EF4-FFF2-40B4-BE49-F238E27FC236}">
                <a16:creationId xmlns:a16="http://schemas.microsoft.com/office/drawing/2014/main" id="{D5F6F603-3158-06C2-3174-40BF52EE9FBD}"/>
              </a:ext>
            </a:extLst>
          </p:cNvPr>
          <p:cNvSpPr txBox="1"/>
          <p:nvPr/>
        </p:nvSpPr>
        <p:spPr>
          <a:xfrm>
            <a:off x="5395213" y="6069480"/>
            <a:ext cx="5957668" cy="523220"/>
          </a:xfrm>
          <a:prstGeom prst="rect">
            <a:avLst/>
          </a:prstGeom>
          <a:noFill/>
        </p:spPr>
        <p:txBody>
          <a:bodyPr wrap="square">
            <a:spAutoFit/>
          </a:bodyPr>
          <a:lstStyle/>
          <a:p>
            <a:r>
              <a:rPr lang="pt-PT" sz="1400" dirty="0"/>
              <a:t>LER TAMBÉM </a:t>
            </a:r>
            <a:r>
              <a:rPr lang="pt-PT" sz="1400" dirty="0">
                <a:hlinkClick r:id="rId7"/>
              </a:rPr>
              <a:t>Dúvida: é verdade que os 10% mais ricos são responsáveis pela maioria das emissões? | Clima | PÚBLICO (publico.pt)</a:t>
            </a:r>
            <a:endParaRPr lang="pt-PT" sz="1400" dirty="0"/>
          </a:p>
        </p:txBody>
      </p:sp>
      <p:pic>
        <p:nvPicPr>
          <p:cNvPr id="12" name="Gráfico 11" descr="Flecha: curva ligera con relleno sólido">
            <a:extLst>
              <a:ext uri="{FF2B5EF4-FFF2-40B4-BE49-F238E27FC236}">
                <a16:creationId xmlns:a16="http://schemas.microsoft.com/office/drawing/2014/main" id="{74236F8B-1F38-B773-7646-9FB3B0F69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742194" y="589386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96652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CD5C69-09E4-C748-80B1-0B7DF8A89B21}"/>
              </a:ext>
            </a:extLst>
          </p:cNvPr>
          <p:cNvSpPr>
            <a:spLocks noGrp="1"/>
          </p:cNvSpPr>
          <p:nvPr>
            <p:ph type="body" sz="quarter" idx="18"/>
          </p:nvPr>
        </p:nvSpPr>
        <p:spPr>
          <a:xfrm>
            <a:off x="3365445" y="4023368"/>
            <a:ext cx="4064926" cy="577734"/>
          </a:xfrm>
        </p:spPr>
        <p:txBody>
          <a:bodyPr/>
          <a:lstStyle/>
          <a:p>
            <a:r>
              <a:rPr lang="pt-PT" b="1" dirty="0">
                <a:hlinkClick r:id="rId2">
                  <a:extLst>
                    <a:ext uri="{A12FA001-AC4F-418D-AE19-62706E023703}">
                      <ahyp:hlinkClr xmlns:ahyp="http://schemas.microsoft.com/office/drawing/2018/hyperlinkcolor" val="tx"/>
                    </a:ext>
                  </a:extLst>
                </a:hlinkClick>
              </a:rPr>
              <a:t>Grupo de Trabalho I do IPCC </a:t>
            </a:r>
            <a:endParaRPr lang="en-IE" b="1" dirty="0">
              <a:hlinkClick r:id="rId2">
                <a:extLst>
                  <a:ext uri="{A12FA001-AC4F-418D-AE19-62706E023703}">
                    <ahyp:hlinkClr xmlns:ahyp="http://schemas.microsoft.com/office/drawing/2018/hyperlinkcolor" val="tx"/>
                  </a:ext>
                </a:extLst>
              </a:hlinkClick>
            </a:endParaRPr>
          </a:p>
        </p:txBody>
      </p:sp>
      <p:sp>
        <p:nvSpPr>
          <p:cNvPr id="5" name="Text Placeholder 4">
            <a:extLst>
              <a:ext uri="{FF2B5EF4-FFF2-40B4-BE49-F238E27FC236}">
                <a16:creationId xmlns:a16="http://schemas.microsoft.com/office/drawing/2014/main" id="{2DA40B15-9ED2-9949-818C-BA825C703A62}"/>
              </a:ext>
            </a:extLst>
          </p:cNvPr>
          <p:cNvSpPr>
            <a:spLocks noGrp="1"/>
          </p:cNvSpPr>
          <p:nvPr>
            <p:ph type="body" sz="quarter" idx="19"/>
          </p:nvPr>
        </p:nvSpPr>
        <p:spPr>
          <a:xfrm>
            <a:off x="1042219" y="1022444"/>
            <a:ext cx="8652387" cy="2843664"/>
          </a:xfrm>
        </p:spPr>
        <p:txBody>
          <a:bodyPr/>
          <a:lstStyle/>
          <a:p>
            <a:r>
              <a:rPr lang="pt-PT" sz="2800" i="1" dirty="0"/>
              <a:t>“É ‘inequívoca’ a influência humana no aquecimento da atmosfera, dos oceanos e da terra, com as atividades humanas responsáveis por aproximadamente 1,1°C de aumento da temperatura média desde o final do século XIX. A contribuição de fatores naturais para este aquecimento está estimada em próxima de zero".</a:t>
            </a:r>
            <a:endParaRPr lang="en-US" sz="2800" i="1" dirty="0"/>
          </a:p>
        </p:txBody>
      </p:sp>
      <p:pic>
        <p:nvPicPr>
          <p:cNvPr id="8" name="Picture Placeholder 7" descr="Large ocean wave">
            <a:extLst>
              <a:ext uri="{FF2B5EF4-FFF2-40B4-BE49-F238E27FC236}">
                <a16:creationId xmlns:a16="http://schemas.microsoft.com/office/drawing/2014/main" id="{7379AB1D-2608-A345-839A-C2D7C0391CB6}"/>
              </a:ext>
            </a:extLst>
          </p:cNvPr>
          <p:cNvPicPr>
            <a:picLocks noGrp="1" noChangeAspect="1"/>
          </p:cNvPicPr>
          <p:nvPr>
            <p:ph type="pic" sz="quarter" idx="11"/>
          </p:nvPr>
        </p:nvPicPr>
        <p:blipFill>
          <a:blip r:embed="rId3"/>
          <a:srcRect t="7784" b="7784"/>
          <a:stretch/>
        </p:blipFill>
        <p:spPr>
          <a:xfrm>
            <a:off x="0" y="-12469"/>
            <a:ext cx="12192000" cy="6870469"/>
          </a:xfrm>
        </p:spPr>
      </p:pic>
      <p:sp>
        <p:nvSpPr>
          <p:cNvPr id="4" name="CuadroTexto 3">
            <a:extLst>
              <a:ext uri="{FF2B5EF4-FFF2-40B4-BE49-F238E27FC236}">
                <a16:creationId xmlns:a16="http://schemas.microsoft.com/office/drawing/2014/main" id="{16BAAB5B-0139-E0C7-08F7-6F70F9E89EF2}"/>
              </a:ext>
            </a:extLst>
          </p:cNvPr>
          <p:cNvSpPr txBox="1"/>
          <p:nvPr/>
        </p:nvSpPr>
        <p:spPr>
          <a:xfrm>
            <a:off x="3205316" y="4901021"/>
            <a:ext cx="4395019" cy="738664"/>
          </a:xfrm>
          <a:prstGeom prst="rect">
            <a:avLst/>
          </a:prstGeom>
          <a:noFill/>
        </p:spPr>
        <p:txBody>
          <a:bodyPr wrap="square">
            <a:spAutoFit/>
          </a:bodyPr>
          <a:lstStyle/>
          <a:p>
            <a:pPr algn="just"/>
            <a:r>
              <a:rPr lang="pt-PT" sz="1400" dirty="0">
                <a:solidFill>
                  <a:srgbClr val="000000"/>
                </a:solidFill>
              </a:rPr>
              <a:t> O Painel Intergovernamental sobre Alterações Climáticas (IPCC) é o órgão das Nações Unidas para avaliar a ciência relacionada com as alterações climáticas.</a:t>
            </a:r>
          </a:p>
        </p:txBody>
      </p:sp>
      <p:sp>
        <p:nvSpPr>
          <p:cNvPr id="6" name="Bocadillo: ovalado 5">
            <a:extLst>
              <a:ext uri="{FF2B5EF4-FFF2-40B4-BE49-F238E27FC236}">
                <a16:creationId xmlns:a16="http://schemas.microsoft.com/office/drawing/2014/main" id="{D2E70ECB-DCA8-25B8-6413-82739F9E19EB}"/>
              </a:ext>
            </a:extLst>
          </p:cNvPr>
          <p:cNvSpPr/>
          <p:nvPr/>
        </p:nvSpPr>
        <p:spPr>
          <a:xfrm>
            <a:off x="8029092" y="3728042"/>
            <a:ext cx="3331027" cy="1874640"/>
          </a:xfrm>
          <a:prstGeom prst="wedgeEllipseCallout">
            <a:avLst>
              <a:gd name="adj1" fmla="val -62851"/>
              <a:gd name="adj2" fmla="val -13112"/>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Relembramos que ao entrar nos websites em língua estrangeira pode clicar com o botão direito e selecionar “traduzir para português”</a:t>
            </a:r>
          </a:p>
        </p:txBody>
      </p:sp>
      <p:pic>
        <p:nvPicPr>
          <p:cNvPr id="7" name="Gráfico 6" descr="Flecha: curva ligera con relleno sólido">
            <a:extLst>
              <a:ext uri="{FF2B5EF4-FFF2-40B4-BE49-F238E27FC236}">
                <a16:creationId xmlns:a16="http://schemas.microsoft.com/office/drawing/2014/main" id="{04BD8D9A-52D8-9087-DF0B-4E08691E98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2637500" y="3942713"/>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17731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pic>
        <p:nvPicPr>
          <p:cNvPr id="8" name="Picture Placeholder 7">
            <a:extLst>
              <a:ext uri="{FF2B5EF4-FFF2-40B4-BE49-F238E27FC236}">
                <a16:creationId xmlns:a16="http://schemas.microsoft.com/office/drawing/2014/main" id="{25C28168-F3D9-7648-AC60-61C8774242B4}"/>
              </a:ext>
            </a:extLst>
          </p:cNvPr>
          <p:cNvPicPr>
            <a:picLocks noGrp="1" noChangeAspect="1"/>
          </p:cNvPicPr>
          <p:nvPr>
            <p:ph type="pic" sz="quarter" idx="10"/>
          </p:nvPr>
        </p:nvPicPr>
        <p:blipFill>
          <a:blip r:embed="rId3"/>
          <a:srcRect t="16861" b="16861"/>
          <a:stretch/>
        </p:blipFill>
        <p:spPr>
          <a:xfrm>
            <a:off x="238772" y="2626822"/>
            <a:ext cx="7708195" cy="3396829"/>
          </a:xfrm>
        </p:spPr>
      </p:pic>
      <p:sp>
        <p:nvSpPr>
          <p:cNvPr id="6" name="Rectangle 5">
            <a:extLst>
              <a:ext uri="{FF2B5EF4-FFF2-40B4-BE49-F238E27FC236}">
                <a16:creationId xmlns:a16="http://schemas.microsoft.com/office/drawing/2014/main"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722297" y="3449264"/>
            <a:ext cx="5706560" cy="1200329"/>
          </a:xfrm>
          <a:prstGeom prst="rect">
            <a:avLst/>
          </a:prstGeom>
          <a:noFill/>
        </p:spPr>
        <p:txBody>
          <a:bodyPr wrap="square" rtlCol="0">
            <a:spAutoFit/>
          </a:bodyPr>
          <a:lstStyle/>
          <a:p>
            <a:r>
              <a:rPr lang="en-US" sz="3600" b="1" spc="324" dirty="0" err="1">
                <a:solidFill>
                  <a:srgbClr val="EB7339"/>
                </a:solidFill>
                <a:latin typeface="Calibri" panose="020F0502020204030204" pitchFamily="34" charset="0"/>
                <a:cs typeface="Calibri" panose="020F0502020204030204" pitchFamily="34" charset="0"/>
              </a:rPr>
              <a:t>Alterações</a:t>
            </a:r>
            <a:r>
              <a:rPr lang="en-US" sz="3600" b="1" spc="324" dirty="0">
                <a:solidFill>
                  <a:srgbClr val="EB7339"/>
                </a:solidFill>
                <a:latin typeface="Calibri" panose="020F0502020204030204" pitchFamily="34" charset="0"/>
                <a:cs typeface="Calibri" panose="020F0502020204030204" pitchFamily="34" charset="0"/>
              </a:rPr>
              <a:t> </a:t>
            </a:r>
            <a:r>
              <a:rPr lang="en-US" sz="3600" b="1" spc="324" dirty="0" err="1">
                <a:solidFill>
                  <a:srgbClr val="EB7339"/>
                </a:solidFill>
                <a:latin typeface="Calibri" panose="020F0502020204030204" pitchFamily="34" charset="0"/>
                <a:cs typeface="Calibri" panose="020F0502020204030204" pitchFamily="34" charset="0"/>
              </a:rPr>
              <a:t>Climáticas</a:t>
            </a:r>
            <a:r>
              <a:rPr lang="en-US" sz="3600" b="1" spc="324" dirty="0">
                <a:solidFill>
                  <a:srgbClr val="EB7339"/>
                </a:solidFill>
                <a:latin typeface="Calibri" panose="020F0502020204030204" pitchFamily="34" charset="0"/>
                <a:cs typeface="Calibri" panose="020F0502020204030204" pitchFamily="34" charset="0"/>
              </a:rPr>
              <a:t>: </a:t>
            </a:r>
            <a:r>
              <a:rPr lang="en-US" sz="3600" b="1" spc="324" dirty="0" err="1">
                <a:solidFill>
                  <a:srgbClr val="EB7339"/>
                </a:solidFill>
                <a:latin typeface="Calibri" panose="020F0502020204030204" pitchFamily="34" charset="0"/>
                <a:cs typeface="Calibri" panose="020F0502020204030204" pitchFamily="34" charset="0"/>
              </a:rPr>
              <a:t>Os</a:t>
            </a:r>
            <a:r>
              <a:rPr lang="en-US" sz="3600" b="1" spc="324" dirty="0">
                <a:solidFill>
                  <a:srgbClr val="EB7339"/>
                </a:solidFill>
                <a:latin typeface="Calibri" panose="020F0502020204030204" pitchFamily="34" charset="0"/>
                <a:cs typeface="Calibri" panose="020F0502020204030204" pitchFamily="34" charset="0"/>
              </a:rPr>
              <a:t> </a:t>
            </a:r>
            <a:r>
              <a:rPr lang="en-US" sz="3600" b="1" spc="324" dirty="0" err="1">
                <a:solidFill>
                  <a:srgbClr val="EB7339"/>
                </a:solidFill>
                <a:latin typeface="Calibri" panose="020F0502020204030204" pitchFamily="34" charset="0"/>
                <a:cs typeface="Calibri" panose="020F0502020204030204" pitchFamily="34" charset="0"/>
              </a:rPr>
              <a:t>Impactos</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1737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1056642" y="1492155"/>
            <a:ext cx="6632183" cy="486287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pt-PT" sz="2000" dirty="0">
                <a:solidFill>
                  <a:srgbClr val="000000"/>
                </a:solidFill>
                <a:latin typeface="Calibri" panose="020F0502020204030204" pitchFamily="34" charset="0"/>
                <a:cs typeface="Calibri" panose="020F0502020204030204" pitchFamily="34" charset="0"/>
              </a:rPr>
              <a:t>As alterações climáticas induzidas pelo homem estão a causar perturbações perigosas e generalizadas na natureza e a afetar a vida de milhares de milhões de pessoas em todo o mundo, apesar dos esforços para reduzir os riscos. Além disso, as pessoas e os ecossistemas menos capazes de enfrentar são os mais duramente atingidos</a:t>
            </a:r>
          </a:p>
          <a:p>
            <a:pPr marL="342900" indent="-342900" algn="just">
              <a:spcBef>
                <a:spcPts val="600"/>
              </a:spcBef>
              <a:buFont typeface="Arial" panose="020B0604020202020204" pitchFamily="34" charset="0"/>
              <a:buChar char="•"/>
            </a:pPr>
            <a:r>
              <a:rPr lang="pt-PT" sz="2000" dirty="0">
                <a:solidFill>
                  <a:srgbClr val="000000"/>
                </a:solidFill>
                <a:latin typeface="Calibri" panose="020F0502020204030204" pitchFamily="34" charset="0"/>
                <a:cs typeface="Calibri" panose="020F0502020204030204" pitchFamily="34" charset="0"/>
              </a:rPr>
              <a:t>O IPCC relata que mesmo com apenas o atual nível de aquecimento, os impactos das alterações climáticas nos ecossistemas, pessoas, assentamentos, infraestruturas e sistemas de produção de água e alimentos já são omnipresentes. </a:t>
            </a:r>
          </a:p>
          <a:p>
            <a:pPr marL="342900" indent="-342900" algn="just">
              <a:spcBef>
                <a:spcPts val="600"/>
              </a:spcBef>
              <a:buFont typeface="Arial" panose="020B0604020202020204" pitchFamily="34" charset="0"/>
              <a:buChar char="•"/>
            </a:pPr>
            <a:r>
              <a:rPr lang="pt-PT" sz="2000" dirty="0">
                <a:solidFill>
                  <a:srgbClr val="000000"/>
                </a:solidFill>
                <a:latin typeface="Calibri" panose="020F0502020204030204" pitchFamily="34" charset="0"/>
                <a:cs typeface="Calibri" panose="020F0502020204030204" pitchFamily="34" charset="0"/>
              </a:rPr>
              <a:t>Estes impactos resultaram principalmente de aumentos na frequência e intensidade dos extremos de temperatura quente na terra e nos oceanos, precipitação intensa, seca e tempo de incêndio.</a:t>
            </a:r>
            <a:endParaRPr lang="en-US" sz="2000" dirty="0">
              <a:solidFill>
                <a:srgbClr val="00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a:blip r:embed="rId3"/>
          <a:srcRect t="1310" b="1310"/>
          <a:stretch/>
        </p:blipFill>
        <p:spPr>
          <a:xfrm>
            <a:off x="8471832" y="1770047"/>
            <a:ext cx="2837514" cy="3599012"/>
          </a:xfrm>
          <a:prstGeom prst="rect">
            <a:avLst/>
          </a:prstGeom>
        </p:spPr>
      </p:pic>
      <p:sp>
        <p:nvSpPr>
          <p:cNvPr id="2" name="TextBox 1">
            <a:extLst>
              <a:ext uri="{FF2B5EF4-FFF2-40B4-BE49-F238E27FC236}">
                <a16:creationId xmlns:a16="http://schemas.microsoft.com/office/drawing/2014/main" id="{BD700FA7-215C-D751-9953-57EEE211E6F8}"/>
              </a:ext>
            </a:extLst>
          </p:cNvPr>
          <p:cNvSpPr txBox="1"/>
          <p:nvPr/>
        </p:nvSpPr>
        <p:spPr>
          <a:xfrm>
            <a:off x="1056641" y="267520"/>
            <a:ext cx="10464800" cy="1200329"/>
          </a:xfrm>
          <a:prstGeom prst="rect">
            <a:avLst/>
          </a:prstGeom>
          <a:noFill/>
        </p:spPr>
        <p:txBody>
          <a:bodyPr wrap="square">
            <a:spAutoFit/>
          </a:bodyPr>
          <a:lstStyle/>
          <a:p>
            <a:r>
              <a:rPr lang="pt-PT" sz="3600" b="1" dirty="0">
                <a:solidFill>
                  <a:srgbClr val="EC7A42"/>
                </a:solidFill>
              </a:rPr>
              <a:t>Relatório do IPCC: Impactos, Adaptação e Vulnerabilidade </a:t>
            </a:r>
            <a:endParaRPr lang="en-IE" sz="3600" b="1" dirty="0">
              <a:solidFill>
                <a:srgbClr val="EC7A42"/>
              </a:solidFill>
            </a:endParaRPr>
          </a:p>
        </p:txBody>
      </p:sp>
      <p:sp>
        <p:nvSpPr>
          <p:cNvPr id="4" name="CuadroTexto 3">
            <a:extLst>
              <a:ext uri="{FF2B5EF4-FFF2-40B4-BE49-F238E27FC236}">
                <a16:creationId xmlns:a16="http://schemas.microsoft.com/office/drawing/2014/main" id="{AA2A9990-183E-4F54-30A1-2014DE463F52}"/>
              </a:ext>
            </a:extLst>
          </p:cNvPr>
          <p:cNvSpPr txBox="1"/>
          <p:nvPr/>
        </p:nvSpPr>
        <p:spPr>
          <a:xfrm>
            <a:off x="8668903" y="5616361"/>
            <a:ext cx="2684648" cy="738664"/>
          </a:xfrm>
          <a:prstGeom prst="rect">
            <a:avLst/>
          </a:prstGeom>
          <a:noFill/>
        </p:spPr>
        <p:txBody>
          <a:bodyPr wrap="square">
            <a:spAutoFit/>
          </a:bodyPr>
          <a:lstStyle/>
          <a:p>
            <a:pPr algn="r"/>
            <a:r>
              <a:rPr lang="en-US" sz="1400" dirty="0">
                <a:hlinkClick r:id="rId4"/>
              </a:rPr>
              <a:t>AR6 Climate Change 2022: Impacts, Adaptation and Vulnerability — IPCC</a:t>
            </a:r>
            <a:endParaRPr lang="pt-PT" sz="1400" dirty="0"/>
          </a:p>
        </p:txBody>
      </p:sp>
      <p:pic>
        <p:nvPicPr>
          <p:cNvPr id="5" name="Gráfico 4" descr="Flecha: curva ligera con relleno sólido">
            <a:extLst>
              <a:ext uri="{FF2B5EF4-FFF2-40B4-BE49-F238E27FC236}">
                <a16:creationId xmlns:a16="http://schemas.microsoft.com/office/drawing/2014/main" id="{73F396F0-9084-1E01-1077-08C7504F65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8476021" y="535638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10942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24CD559E-407D-7CFE-FA97-845F60B12BF5}"/>
              </a:ext>
            </a:extLst>
          </p:cNvPr>
          <p:cNvPicPr>
            <a:picLocks noChangeAspect="1"/>
          </p:cNvPicPr>
          <p:nvPr/>
        </p:nvPicPr>
        <p:blipFill>
          <a:blip r:embed="rId3"/>
          <a:stretch>
            <a:fillRect/>
          </a:stretch>
        </p:blipFill>
        <p:spPr>
          <a:xfrm>
            <a:off x="6389914" y="290054"/>
            <a:ext cx="5345431" cy="6398470"/>
          </a:xfrm>
          <a:prstGeom prst="rect">
            <a:avLst/>
          </a:prstGeom>
        </p:spPr>
      </p:pic>
      <p:sp>
        <p:nvSpPr>
          <p:cNvPr id="3" name="TextBox 2">
            <a:extLst>
              <a:ext uri="{FF2B5EF4-FFF2-40B4-BE49-F238E27FC236}">
                <a16:creationId xmlns:a16="http://schemas.microsoft.com/office/drawing/2014/main" id="{0F8197D7-FEB1-1CF0-BA22-5015CF1AC8FA}"/>
              </a:ext>
            </a:extLst>
          </p:cNvPr>
          <p:cNvSpPr txBox="1"/>
          <p:nvPr/>
        </p:nvSpPr>
        <p:spPr>
          <a:xfrm>
            <a:off x="1066801" y="1575189"/>
            <a:ext cx="5138055" cy="3493264"/>
          </a:xfrm>
          <a:prstGeom prst="rect">
            <a:avLst/>
          </a:prstGeom>
          <a:noFill/>
        </p:spPr>
        <p:txBody>
          <a:bodyPr wrap="square">
            <a:spAutoFit/>
          </a:bodyPr>
          <a:lstStyle/>
          <a:p>
            <a:pPr marL="285750" indent="-285750" algn="just">
              <a:spcBef>
                <a:spcPts val="600"/>
              </a:spcBef>
              <a:buFont typeface="Arial" panose="020B0604020202020204" pitchFamily="34" charset="0"/>
              <a:buChar char="•"/>
            </a:pPr>
            <a:r>
              <a:rPr lang="pt-PT" dirty="0">
                <a:solidFill>
                  <a:srgbClr val="000000"/>
                </a:solidFill>
                <a:latin typeface="Calibri" panose="020F0502020204030204" pitchFamily="34" charset="0"/>
                <a:cs typeface="Calibri" panose="020F0502020204030204" pitchFamily="34" charset="0"/>
              </a:rPr>
              <a:t>À medida que a COVID se espalhou pelo mundo, talvez tenha ouvido muitos especialistas falar sobre como as alterações climáticas foram responsáveis.  Leia o módulo deste curso sobre saúde e bem-estar para verificar como os dois estão ligados.</a:t>
            </a:r>
          </a:p>
          <a:p>
            <a:pPr marL="285750" indent="-285750" algn="just">
              <a:spcBef>
                <a:spcPts val="600"/>
              </a:spcBef>
              <a:buFont typeface="Arial" panose="020B0604020202020204" pitchFamily="34" charset="0"/>
              <a:buChar char="•"/>
            </a:pPr>
            <a:r>
              <a:rPr lang="pt-PT" dirty="0">
                <a:solidFill>
                  <a:srgbClr val="000000"/>
                </a:solidFill>
                <a:latin typeface="Calibri" panose="020F0502020204030204" pitchFamily="34" charset="0"/>
                <a:cs typeface="Calibri" panose="020F0502020204030204" pitchFamily="34" charset="0"/>
              </a:rPr>
              <a:t>Olhando para o Mapa de Interconexões de Risco Global dos Fóruns Económicos Mundiais 2020, podemos ver como a falta de ação climática e os seus impactos estão ligados a uma multiplicidade de potenciais desastres e riscos económicos, de saúde e ambientais relacionados. </a:t>
            </a:r>
            <a:endParaRPr lang="en-US" sz="1800" dirty="0">
              <a:solidFill>
                <a:srgbClr val="000000"/>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2296282-74BD-E887-CB81-D69F9289593F}"/>
              </a:ext>
            </a:extLst>
          </p:cNvPr>
          <p:cNvSpPr txBox="1"/>
          <p:nvPr/>
        </p:nvSpPr>
        <p:spPr>
          <a:xfrm>
            <a:off x="1066801" y="267520"/>
            <a:ext cx="5669666" cy="1200329"/>
          </a:xfrm>
          <a:prstGeom prst="rect">
            <a:avLst/>
          </a:prstGeom>
          <a:noFill/>
        </p:spPr>
        <p:txBody>
          <a:bodyPr wrap="square">
            <a:spAutoFit/>
          </a:bodyPr>
          <a:lstStyle/>
          <a:p>
            <a:r>
              <a:rPr lang="pt-PT" sz="3600" b="1" dirty="0">
                <a:solidFill>
                  <a:srgbClr val="EC7A42"/>
                </a:solidFill>
              </a:rPr>
              <a:t>A Natureza Interconectada das Alterações Climáticas </a:t>
            </a:r>
            <a:endParaRPr lang="en-IE" sz="3600" b="1" dirty="0">
              <a:solidFill>
                <a:srgbClr val="EC7A42"/>
              </a:solidFill>
            </a:endParaRPr>
          </a:p>
        </p:txBody>
      </p:sp>
      <p:sp>
        <p:nvSpPr>
          <p:cNvPr id="5" name="CuadroTexto 4">
            <a:extLst>
              <a:ext uri="{FF2B5EF4-FFF2-40B4-BE49-F238E27FC236}">
                <a16:creationId xmlns:a16="http://schemas.microsoft.com/office/drawing/2014/main" id="{EB7A731E-04F2-A2EF-0757-3E8D02D2DAC1}"/>
              </a:ext>
            </a:extLst>
          </p:cNvPr>
          <p:cNvSpPr txBox="1"/>
          <p:nvPr/>
        </p:nvSpPr>
        <p:spPr>
          <a:xfrm>
            <a:off x="2758362" y="5175793"/>
            <a:ext cx="4070554" cy="523220"/>
          </a:xfrm>
          <a:prstGeom prst="rect">
            <a:avLst/>
          </a:prstGeom>
          <a:noFill/>
        </p:spPr>
        <p:txBody>
          <a:bodyPr wrap="square">
            <a:spAutoFit/>
          </a:bodyPr>
          <a:lstStyle/>
          <a:p>
            <a:r>
              <a:rPr lang="en-US" sz="1400" dirty="0">
                <a:hlinkClick r:id="rId4"/>
              </a:rPr>
              <a:t>Global Risk Report 2020 | World Economic Forum | World Economic Forum (weforum.org)</a:t>
            </a:r>
            <a:endParaRPr lang="pt-PT" sz="1400" dirty="0"/>
          </a:p>
        </p:txBody>
      </p:sp>
      <p:pic>
        <p:nvPicPr>
          <p:cNvPr id="7" name="Gráfico 6" descr="Flecha: curva ligera con relleno sólido">
            <a:extLst>
              <a:ext uri="{FF2B5EF4-FFF2-40B4-BE49-F238E27FC236}">
                <a16:creationId xmlns:a16="http://schemas.microsoft.com/office/drawing/2014/main" id="{8C436CDE-CBE1-173D-A360-9A4D82D36B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148191" y="4950786"/>
            <a:ext cx="689631" cy="689631"/>
          </a:xfrm>
          <a:prstGeom prst="rect">
            <a:avLst/>
          </a:prstGeom>
          <a:effectLst>
            <a:outerShdw blurRad="50800" dist="38100" dir="5400000" algn="t" rotWithShape="0">
              <a:prstClr val="black">
                <a:alpha val="40000"/>
              </a:prstClr>
            </a:outerShdw>
          </a:effectLst>
        </p:spPr>
      </p:pic>
      <p:sp>
        <p:nvSpPr>
          <p:cNvPr id="16" name="CuadroTexto 15">
            <a:extLst>
              <a:ext uri="{FF2B5EF4-FFF2-40B4-BE49-F238E27FC236}">
                <a16:creationId xmlns:a16="http://schemas.microsoft.com/office/drawing/2014/main" id="{42576153-1B93-990C-1139-87319FDDE615}"/>
              </a:ext>
            </a:extLst>
          </p:cNvPr>
          <p:cNvSpPr txBox="1"/>
          <p:nvPr/>
        </p:nvSpPr>
        <p:spPr>
          <a:xfrm>
            <a:off x="2812790" y="5803140"/>
            <a:ext cx="3718637" cy="738664"/>
          </a:xfrm>
          <a:prstGeom prst="rect">
            <a:avLst/>
          </a:prstGeom>
          <a:noFill/>
        </p:spPr>
        <p:txBody>
          <a:bodyPr wrap="square">
            <a:spAutoFit/>
          </a:bodyPr>
          <a:lstStyle/>
          <a:p>
            <a:r>
              <a:rPr lang="pt-PT" sz="1400" dirty="0">
                <a:hlinkClick r:id="rId7"/>
              </a:rPr>
              <a:t>https://www.zurich.com.br/pt-br/relatorio-global-riscos-2020</a:t>
            </a:r>
            <a:r>
              <a:rPr lang="pt-PT" sz="1400" dirty="0"/>
              <a:t> </a:t>
            </a:r>
            <a:r>
              <a:rPr lang="pt-PT" sz="1400" dirty="0">
                <a:solidFill>
                  <a:srgbClr val="000000"/>
                </a:solidFill>
              </a:rPr>
              <a:t>Fonte da imagem (relatório executivo em português)</a:t>
            </a:r>
          </a:p>
        </p:txBody>
      </p:sp>
      <p:pic>
        <p:nvPicPr>
          <p:cNvPr id="17" name="Gráfico 16" descr="Flecha: curva ligera con relleno sólido">
            <a:extLst>
              <a:ext uri="{FF2B5EF4-FFF2-40B4-BE49-F238E27FC236}">
                <a16:creationId xmlns:a16="http://schemas.microsoft.com/office/drawing/2014/main" id="{0319FFC3-4535-01A3-802E-02566C4F2C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145160" y="562098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82090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1080145" y="1548740"/>
            <a:ext cx="10304206" cy="1862048"/>
          </a:xfrm>
          <a:prstGeom prst="rect">
            <a:avLst/>
          </a:prstGeom>
          <a:noFill/>
        </p:spPr>
        <p:txBody>
          <a:bodyPr wrap="square">
            <a:spAutoFit/>
          </a:bodyPr>
          <a:lstStyle/>
          <a:p>
            <a:pPr algn="just">
              <a:spcBef>
                <a:spcPts val="600"/>
              </a:spcBef>
            </a:pPr>
            <a:r>
              <a:rPr lang="pt-PT" sz="2200" dirty="0">
                <a:solidFill>
                  <a:srgbClr val="000000"/>
                </a:solidFill>
                <a:cs typeface="Calibri" panose="020F0502020204030204" pitchFamily="34" charset="0"/>
              </a:rPr>
              <a:t>A atividade humana provocou irrefutavelmente um aquecimento do clima, a um ritmo sem precedentes nos últimos 2.000 anos, de acordo com o IPCC.  </a:t>
            </a:r>
          </a:p>
          <a:p>
            <a:pPr algn="just">
              <a:spcBef>
                <a:spcPts val="600"/>
              </a:spcBef>
            </a:pPr>
            <a:r>
              <a:rPr lang="pt-PT" sz="2200" dirty="0">
                <a:solidFill>
                  <a:srgbClr val="000000"/>
                </a:solidFill>
                <a:cs typeface="Calibri" panose="020F0502020204030204" pitchFamily="34" charset="0"/>
              </a:rPr>
              <a:t>O seu Sexto Relatório de Avaliação assinala um “alerta vermelho“ (</a:t>
            </a:r>
            <a:r>
              <a:rPr lang="pt-PT" sz="2200" i="1" dirty="0" err="1">
                <a:solidFill>
                  <a:srgbClr val="000000"/>
                </a:solidFill>
                <a:cs typeface="Calibri" panose="020F0502020204030204" pitchFamily="34" charset="0"/>
              </a:rPr>
              <a:t>red</a:t>
            </a:r>
            <a:r>
              <a:rPr lang="pt-PT" sz="2200" i="1" dirty="0">
                <a:solidFill>
                  <a:srgbClr val="000000"/>
                </a:solidFill>
                <a:cs typeface="Calibri" panose="020F0502020204030204" pitchFamily="34" charset="0"/>
              </a:rPr>
              <a:t> </a:t>
            </a:r>
            <a:r>
              <a:rPr lang="pt-PT" sz="2200" i="1" dirty="0" err="1">
                <a:solidFill>
                  <a:srgbClr val="000000"/>
                </a:solidFill>
                <a:cs typeface="Calibri" panose="020F0502020204030204" pitchFamily="34" charset="0"/>
              </a:rPr>
              <a:t>code</a:t>
            </a:r>
            <a:r>
              <a:rPr lang="pt-PT" sz="2200" dirty="0">
                <a:solidFill>
                  <a:srgbClr val="000000"/>
                </a:solidFill>
                <a:cs typeface="Calibri" panose="020F0502020204030204" pitchFamily="34" charset="0"/>
              </a:rPr>
              <a:t>) para a humanidade e esboça o que o mundo pode esperar se as temperaturas globais subirem 1,5 °C ou mais. </a:t>
            </a:r>
            <a:endParaRPr lang="en-GB" sz="2200" b="1" dirty="0">
              <a:solidFill>
                <a:srgbClr val="000000"/>
              </a:solidFill>
              <a:latin typeface="Calibri" panose="020F0502020204030204" pitchFamily="34" charset="0"/>
              <a:cs typeface="Calibri" panose="020F0502020204030204" pitchFamily="34" charset="0"/>
            </a:endParaRPr>
          </a:p>
        </p:txBody>
      </p:sp>
      <p:pic>
        <p:nvPicPr>
          <p:cNvPr id="6" name="Picture 5">
            <a:hlinkClick r:id="rId3"/>
            <a:extLst>
              <a:ext uri="{FF2B5EF4-FFF2-40B4-BE49-F238E27FC236}">
                <a16:creationId xmlns:a16="http://schemas.microsoft.com/office/drawing/2014/main" id="{3924F2EA-DBAD-E8CF-2DA1-188E0A4489BA}"/>
              </a:ext>
            </a:extLst>
          </p:cNvPr>
          <p:cNvPicPr>
            <a:picLocks noChangeAspect="1"/>
          </p:cNvPicPr>
          <p:nvPr/>
        </p:nvPicPr>
        <p:blipFill rotWithShape="1">
          <a:blip r:embed="rId4"/>
          <a:srcRect l="3644" t="2519" b="2519"/>
          <a:stretch/>
        </p:blipFill>
        <p:spPr>
          <a:xfrm>
            <a:off x="1702247" y="3382856"/>
            <a:ext cx="2424006" cy="3190807"/>
          </a:xfrm>
          <a:prstGeom prst="rect">
            <a:avLst/>
          </a:prstGeom>
        </p:spPr>
      </p:pic>
      <p:sp>
        <p:nvSpPr>
          <p:cNvPr id="2" name="TextBox 1">
            <a:extLst>
              <a:ext uri="{FF2B5EF4-FFF2-40B4-BE49-F238E27FC236}">
                <a16:creationId xmlns:a16="http://schemas.microsoft.com/office/drawing/2014/main" id="{BD700FA7-215C-D751-9953-57EEE211E6F8}"/>
              </a:ext>
            </a:extLst>
          </p:cNvPr>
          <p:cNvSpPr txBox="1"/>
          <p:nvPr/>
        </p:nvSpPr>
        <p:spPr>
          <a:xfrm>
            <a:off x="1061884" y="267520"/>
            <a:ext cx="11124426" cy="1200329"/>
          </a:xfrm>
          <a:prstGeom prst="rect">
            <a:avLst/>
          </a:prstGeom>
          <a:noFill/>
        </p:spPr>
        <p:txBody>
          <a:bodyPr wrap="square">
            <a:spAutoFit/>
          </a:bodyPr>
          <a:lstStyle/>
          <a:p>
            <a:r>
              <a:rPr lang="pt-PT" sz="3600" b="1" dirty="0">
                <a:solidFill>
                  <a:srgbClr val="EC7A42"/>
                </a:solidFill>
              </a:rPr>
              <a:t>A mudança climática é o “alerta vermelho" da humanidade, com impacto em todos os ODS </a:t>
            </a:r>
            <a:endParaRPr lang="en-US" sz="3600" b="1" dirty="0">
              <a:solidFill>
                <a:srgbClr val="EC7A42"/>
              </a:solidFill>
            </a:endParaRPr>
          </a:p>
        </p:txBody>
      </p:sp>
      <p:sp>
        <p:nvSpPr>
          <p:cNvPr id="4" name="CuadroTexto 3">
            <a:extLst>
              <a:ext uri="{FF2B5EF4-FFF2-40B4-BE49-F238E27FC236}">
                <a16:creationId xmlns:a16="http://schemas.microsoft.com/office/drawing/2014/main" id="{799E8251-E395-6A53-EF2C-265EFAB4AC3F}"/>
              </a:ext>
            </a:extLst>
          </p:cNvPr>
          <p:cNvSpPr txBox="1"/>
          <p:nvPr/>
        </p:nvSpPr>
        <p:spPr>
          <a:xfrm>
            <a:off x="6096000" y="5332197"/>
            <a:ext cx="4758814" cy="523220"/>
          </a:xfrm>
          <a:prstGeom prst="rect">
            <a:avLst/>
          </a:prstGeom>
          <a:noFill/>
        </p:spPr>
        <p:txBody>
          <a:bodyPr wrap="square">
            <a:spAutoFit/>
          </a:bodyPr>
          <a:lstStyle/>
          <a:p>
            <a:r>
              <a:rPr lang="en-US" sz="1400" dirty="0" err="1">
                <a:solidFill>
                  <a:srgbClr val="000000"/>
                </a:solidFill>
              </a:rPr>
              <a:t>Resumo</a:t>
            </a:r>
            <a:r>
              <a:rPr lang="en-US" sz="1400" dirty="0">
                <a:solidFill>
                  <a:srgbClr val="000000"/>
                </a:solidFill>
              </a:rPr>
              <a:t> do </a:t>
            </a:r>
            <a:r>
              <a:rPr lang="en-US" sz="1400" dirty="0" err="1">
                <a:solidFill>
                  <a:srgbClr val="000000"/>
                </a:solidFill>
              </a:rPr>
              <a:t>relatório</a:t>
            </a:r>
            <a:r>
              <a:rPr lang="en-US" sz="1400" dirty="0">
                <a:solidFill>
                  <a:srgbClr val="000000"/>
                </a:solidFill>
              </a:rPr>
              <a:t> </a:t>
            </a:r>
            <a:r>
              <a:rPr lang="en-US" sz="1400" dirty="0" err="1">
                <a:solidFill>
                  <a:srgbClr val="000000"/>
                </a:solidFill>
              </a:rPr>
              <a:t>em</a:t>
            </a:r>
            <a:r>
              <a:rPr lang="en-US" sz="1400" dirty="0">
                <a:solidFill>
                  <a:srgbClr val="000000"/>
                </a:solidFill>
              </a:rPr>
              <a:t> </a:t>
            </a:r>
            <a:r>
              <a:rPr lang="en-US" sz="1400" dirty="0" err="1">
                <a:solidFill>
                  <a:srgbClr val="000000"/>
                </a:solidFill>
              </a:rPr>
              <a:t>Português</a:t>
            </a:r>
            <a:r>
              <a:rPr lang="en-US" sz="1400" dirty="0">
                <a:solidFill>
                  <a:srgbClr val="000000"/>
                </a:solidFill>
              </a:rPr>
              <a:t>: </a:t>
            </a:r>
            <a:r>
              <a:rPr lang="en-US" sz="1400" dirty="0">
                <a:hlinkClick r:id="rId5"/>
              </a:rPr>
              <a:t>SDR 2022 - Press Release - Portuguese.pdf (</a:t>
            </a:r>
            <a:r>
              <a:rPr lang="en-US" sz="1400" dirty="0" err="1">
                <a:hlinkClick r:id="rId5"/>
              </a:rPr>
              <a:t>sustainabledevelopment.report</a:t>
            </a:r>
            <a:r>
              <a:rPr lang="en-US" sz="1400" dirty="0">
                <a:hlinkClick r:id="rId5"/>
              </a:rPr>
              <a:t>)</a:t>
            </a:r>
            <a:endParaRPr lang="en-US" sz="1400" dirty="0"/>
          </a:p>
        </p:txBody>
      </p:sp>
      <p:sp>
        <p:nvSpPr>
          <p:cNvPr id="8" name="CuadroTexto 7">
            <a:extLst>
              <a:ext uri="{FF2B5EF4-FFF2-40B4-BE49-F238E27FC236}">
                <a16:creationId xmlns:a16="http://schemas.microsoft.com/office/drawing/2014/main" id="{2B70A9A6-4415-D9A9-A30E-78548D367855}"/>
              </a:ext>
            </a:extLst>
          </p:cNvPr>
          <p:cNvSpPr txBox="1"/>
          <p:nvPr/>
        </p:nvSpPr>
        <p:spPr>
          <a:xfrm>
            <a:off x="6096000" y="5868173"/>
            <a:ext cx="5496234" cy="523220"/>
          </a:xfrm>
          <a:prstGeom prst="rect">
            <a:avLst/>
          </a:prstGeom>
          <a:noFill/>
        </p:spPr>
        <p:txBody>
          <a:bodyPr wrap="square">
            <a:spAutoFit/>
          </a:bodyPr>
          <a:lstStyle/>
          <a:p>
            <a:r>
              <a:rPr lang="en-US" sz="1400" dirty="0">
                <a:solidFill>
                  <a:srgbClr val="000000"/>
                </a:solidFill>
              </a:rPr>
              <a:t> </a:t>
            </a:r>
            <a:r>
              <a:rPr lang="en-US" sz="1400" dirty="0" err="1">
                <a:solidFill>
                  <a:srgbClr val="000000"/>
                </a:solidFill>
              </a:rPr>
              <a:t>Explorar</a:t>
            </a:r>
            <a:r>
              <a:rPr lang="en-US" sz="1400" dirty="0">
                <a:solidFill>
                  <a:srgbClr val="000000"/>
                </a:solidFill>
              </a:rPr>
              <a:t> dados no Mapa </a:t>
            </a:r>
            <a:r>
              <a:rPr lang="en-US" sz="1400" dirty="0" err="1">
                <a:solidFill>
                  <a:srgbClr val="000000"/>
                </a:solidFill>
              </a:rPr>
              <a:t>interativo</a:t>
            </a:r>
            <a:r>
              <a:rPr lang="en-US" sz="1400" dirty="0">
                <a:solidFill>
                  <a:srgbClr val="000000"/>
                </a:solidFill>
              </a:rPr>
              <a:t>: </a:t>
            </a:r>
            <a:r>
              <a:rPr lang="en-US" sz="1400" dirty="0">
                <a:hlinkClick r:id="rId6"/>
              </a:rPr>
              <a:t>Sustainable Development Report 2022 (sdgindex.org)</a:t>
            </a:r>
            <a:endParaRPr lang="pt-PT" sz="1400" dirty="0"/>
          </a:p>
        </p:txBody>
      </p:sp>
      <p:sp>
        <p:nvSpPr>
          <p:cNvPr id="10" name="CuadroTexto 9">
            <a:extLst>
              <a:ext uri="{FF2B5EF4-FFF2-40B4-BE49-F238E27FC236}">
                <a16:creationId xmlns:a16="http://schemas.microsoft.com/office/drawing/2014/main" id="{040DA207-8FDB-DC98-A62F-79A0C2F049B5}"/>
              </a:ext>
            </a:extLst>
          </p:cNvPr>
          <p:cNvSpPr txBox="1"/>
          <p:nvPr/>
        </p:nvSpPr>
        <p:spPr>
          <a:xfrm>
            <a:off x="4670323" y="4552014"/>
            <a:ext cx="6921909" cy="523220"/>
          </a:xfrm>
          <a:prstGeom prst="rect">
            <a:avLst/>
          </a:prstGeom>
          <a:noFill/>
        </p:spPr>
        <p:txBody>
          <a:bodyPr wrap="square">
            <a:spAutoFit/>
          </a:bodyPr>
          <a:lstStyle/>
          <a:p>
            <a:r>
              <a:rPr lang="pt-PT" sz="1400" dirty="0">
                <a:hlinkClick r:id="rId7"/>
              </a:rPr>
              <a:t>— SDG </a:t>
            </a:r>
            <a:r>
              <a:rPr lang="pt-PT" sz="1400" dirty="0" err="1">
                <a:hlinkClick r:id="rId7"/>
              </a:rPr>
              <a:t>Indicators</a:t>
            </a:r>
            <a:r>
              <a:rPr lang="pt-PT" sz="1400" dirty="0">
                <a:hlinkClick r:id="rId7"/>
              </a:rPr>
              <a:t> (un.org)</a:t>
            </a:r>
            <a:r>
              <a:rPr lang="pt-PT" sz="1400" dirty="0"/>
              <a:t> </a:t>
            </a:r>
            <a:r>
              <a:rPr lang="pt-PT" sz="1400" dirty="0">
                <a:solidFill>
                  <a:srgbClr val="000000"/>
                </a:solidFill>
              </a:rPr>
              <a:t>Relatório do Desenvolvimento Sustentável 2022 (documento disponível em Inglês, Francês, Espanhol)</a:t>
            </a:r>
          </a:p>
        </p:txBody>
      </p:sp>
      <p:pic>
        <p:nvPicPr>
          <p:cNvPr id="11" name="Gráfico 10" descr="Flecha: curva ligera con relleno sólido">
            <a:extLst>
              <a:ext uri="{FF2B5EF4-FFF2-40B4-BE49-F238E27FC236}">
                <a16:creationId xmlns:a16="http://schemas.microsoft.com/office/drawing/2014/main" id="{E0B39BA2-87EB-F18B-4C78-67787E8AFB4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4077554" y="4314978"/>
            <a:ext cx="689631" cy="689631"/>
          </a:xfrm>
          <a:prstGeom prst="rect">
            <a:avLst/>
          </a:prstGeom>
          <a:effectLst>
            <a:outerShdw blurRad="50800" dist="38100" dir="5400000" algn="t" rotWithShape="0">
              <a:prstClr val="black">
                <a:alpha val="40000"/>
              </a:prstClr>
            </a:outerShdw>
          </a:effectLst>
        </p:spPr>
      </p:pic>
      <p:pic>
        <p:nvPicPr>
          <p:cNvPr id="12" name="Gráfico 11" descr="Flecha: curva ligera con relleno sólido">
            <a:extLst>
              <a:ext uri="{FF2B5EF4-FFF2-40B4-BE49-F238E27FC236}">
                <a16:creationId xmlns:a16="http://schemas.microsoft.com/office/drawing/2014/main" id="{501426E7-C312-C322-8DC8-F42F2023A27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5462118" y="5104150"/>
            <a:ext cx="689631" cy="689631"/>
          </a:xfrm>
          <a:prstGeom prst="rect">
            <a:avLst/>
          </a:prstGeom>
          <a:effectLst>
            <a:outerShdw blurRad="50800" dist="38100" dir="5400000" algn="t" rotWithShape="0">
              <a:prstClr val="black">
                <a:alpha val="40000"/>
              </a:prstClr>
            </a:outerShdw>
          </a:effectLst>
        </p:spPr>
      </p:pic>
      <p:pic>
        <p:nvPicPr>
          <p:cNvPr id="13" name="Gráfico 12" descr="Flecha: curva ligera con relleno sólido">
            <a:extLst>
              <a:ext uri="{FF2B5EF4-FFF2-40B4-BE49-F238E27FC236}">
                <a16:creationId xmlns:a16="http://schemas.microsoft.com/office/drawing/2014/main" id="{8F29DC93-2725-B722-3881-D4403498B8C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5480906" y="5615928"/>
            <a:ext cx="689631" cy="689631"/>
          </a:xfrm>
          <a:prstGeom prst="rect">
            <a:avLst/>
          </a:prstGeom>
          <a:effectLst>
            <a:outerShdw blurRad="50800" dist="38100" dir="5400000" algn="t" rotWithShape="0">
              <a:prstClr val="black">
                <a:alpha val="40000"/>
              </a:prstClr>
            </a:outerShdw>
          </a:effectLst>
        </p:spPr>
      </p:pic>
      <p:sp>
        <p:nvSpPr>
          <p:cNvPr id="14" name="TextBox 6">
            <a:extLst>
              <a:ext uri="{FF2B5EF4-FFF2-40B4-BE49-F238E27FC236}">
                <a16:creationId xmlns:a16="http://schemas.microsoft.com/office/drawing/2014/main" id="{9FBAE6C9-32D7-A0D6-D1BB-3E08EA2D9BCB}"/>
              </a:ext>
            </a:extLst>
          </p:cNvPr>
          <p:cNvSpPr txBox="1"/>
          <p:nvPr/>
        </p:nvSpPr>
        <p:spPr>
          <a:xfrm>
            <a:off x="4145041" y="3741489"/>
            <a:ext cx="7004740" cy="430887"/>
          </a:xfrm>
          <a:prstGeom prst="rect">
            <a:avLst/>
          </a:prstGeom>
          <a:noFill/>
        </p:spPr>
        <p:txBody>
          <a:bodyPr wrap="square">
            <a:spAutoFit/>
          </a:bodyPr>
          <a:lstStyle/>
          <a:p>
            <a:pPr algn="just">
              <a:spcBef>
                <a:spcPts val="600"/>
              </a:spcBef>
            </a:pPr>
            <a:r>
              <a:rPr lang="pt-PT" sz="2200" dirty="0">
                <a:solidFill>
                  <a:srgbClr val="000000"/>
                </a:solidFill>
                <a:cs typeface="Calibri" panose="020F0502020204030204" pitchFamily="34" charset="0"/>
              </a:rPr>
              <a:t>Os ODS em 2022:</a:t>
            </a:r>
            <a:endParaRPr lang="en-GB" sz="22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3174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a16="http://schemas.microsoft.com/office/drawing/2014/main" id="{BD700FA7-215C-D751-9953-57EEE211E6F8}"/>
              </a:ext>
            </a:extLst>
          </p:cNvPr>
          <p:cNvSpPr txBox="1"/>
          <p:nvPr/>
        </p:nvSpPr>
        <p:spPr>
          <a:xfrm>
            <a:off x="4822372" y="299476"/>
            <a:ext cx="6729547" cy="111851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pt-PT" sz="3600" b="1" dirty="0">
                <a:solidFill>
                  <a:srgbClr val="354F92"/>
                </a:solidFill>
                <a:ea typeface="+mj-ea"/>
                <a:cs typeface="+mj-cs"/>
              </a:rPr>
              <a:t>Alerta vermelho: catástrofes e eventos climáticos extremos</a:t>
            </a:r>
            <a:endParaRPr lang="en-US" sz="3600" b="1" dirty="0">
              <a:solidFill>
                <a:srgbClr val="354F92"/>
              </a:solidFill>
              <a:ea typeface="+mj-ea"/>
              <a:cs typeface="+mj-cs"/>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4822372" y="1434094"/>
            <a:ext cx="6858000" cy="4931414"/>
          </a:xfrm>
          <a:prstGeom prst="rect">
            <a:avLst/>
          </a:prstGeom>
        </p:spPr>
        <p:txBody>
          <a:bodyPr vert="horz" lIns="91440" tIns="45720" rIns="91440" bIns="45720" rtlCol="0">
            <a:noAutofit/>
          </a:bodyPr>
          <a:lstStyle/>
          <a:p>
            <a:pPr algn="just">
              <a:lnSpc>
                <a:spcPct val="90000"/>
              </a:lnSpc>
              <a:spcAft>
                <a:spcPts val="600"/>
              </a:spcAft>
            </a:pPr>
            <a:r>
              <a:rPr lang="pt-PT" sz="2000" dirty="0">
                <a:solidFill>
                  <a:srgbClr val="000000"/>
                </a:solidFill>
              </a:rPr>
              <a:t>Todas as regiões do globo já estão a experimentar condições meteorológicas e climatéricas extremas. À medida que o planeta aquece, os cientistas antecipam aumentos na frequência e intensidade das ondas de calor, inundações, precipitação, secas e ciclones. Se as tendências atuais se mantiverem, o Gabinete das Nações Unidas para a Redução do Risco de Catástrofes projeta que os eventos de catástrofe de média a grande escala poderão atingir 560 por ano - uma média de 1,5 por dia - até 2030, um aumento de 40 por cento a partir de 2015. </a:t>
            </a:r>
          </a:p>
          <a:p>
            <a:pPr algn="just">
              <a:lnSpc>
                <a:spcPct val="90000"/>
              </a:lnSpc>
              <a:spcAft>
                <a:spcPts val="600"/>
              </a:spcAft>
            </a:pPr>
            <a:r>
              <a:rPr lang="pt-PT" sz="2000" dirty="0">
                <a:solidFill>
                  <a:srgbClr val="000000"/>
                </a:solidFill>
              </a:rPr>
              <a:t>O IPCC projeta que cerca de um terço das áreas terrestres globais sofrerá pelo menos uma seca moderada até 2100. Com cada incremento adicional do aquecimento global, as mudanças previstas nos extremos tornar-se-ão maiores. Por exemplo, espera-se hoje em dia que as crianças com menos de 10 anos de idade experimentem um aumento quase quadruplicado em eventos climáticos extremos até 2100, num cenário de 1,5 °C, e um aumento de cinco vezes num cenário de 3 °C. </a:t>
            </a:r>
            <a:endParaRPr lang="en-US" sz="2000" b="1" dirty="0">
              <a:solidFill>
                <a:srgbClr val="000000"/>
              </a:solidFill>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a:blip r:embed="rId3"/>
          <a:srcRect l="27472" r="27472"/>
          <a:stretch/>
        </p:blipFill>
        <p:spPr>
          <a:xfrm>
            <a:off x="20" y="10"/>
            <a:ext cx="4635571" cy="6857990"/>
          </a:xfrm>
          <a:prstGeom prst="rect">
            <a:avLst/>
          </a:prstGeom>
          <a:effectLst/>
        </p:spPr>
      </p:pic>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Tree>
    <p:extLst>
      <p:ext uri="{BB962C8B-B14F-4D97-AF65-F5344CB8AC3E}">
        <p14:creationId xmlns:p14="http://schemas.microsoft.com/office/powerpoint/2010/main" val="1376529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a16="http://schemas.microsoft.com/office/drawing/2014/main" id="{BD700FA7-215C-D751-9953-57EEE211E6F8}"/>
              </a:ext>
            </a:extLst>
          </p:cNvPr>
          <p:cNvSpPr txBox="1"/>
          <p:nvPr/>
        </p:nvSpPr>
        <p:spPr>
          <a:xfrm>
            <a:off x="4800600" y="30553"/>
            <a:ext cx="6751321" cy="111851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pt-PT" sz="3600" b="1" dirty="0">
                <a:solidFill>
                  <a:srgbClr val="354F92"/>
                </a:solidFill>
                <a:ea typeface="+mj-ea"/>
                <a:cs typeface="+mj-cs"/>
              </a:rPr>
              <a:t>Alerta</a:t>
            </a:r>
            <a:r>
              <a:rPr lang="en-US" sz="3600" b="1" dirty="0">
                <a:solidFill>
                  <a:srgbClr val="354F92"/>
                </a:solidFill>
                <a:ea typeface="+mj-ea"/>
                <a:cs typeface="+mj-cs"/>
              </a:rPr>
              <a:t> </a:t>
            </a:r>
            <a:r>
              <a:rPr lang="en-US" sz="3600" b="1" dirty="0" err="1">
                <a:solidFill>
                  <a:srgbClr val="354F92"/>
                </a:solidFill>
                <a:ea typeface="+mj-ea"/>
                <a:cs typeface="+mj-cs"/>
              </a:rPr>
              <a:t>vermelho</a:t>
            </a:r>
            <a:r>
              <a:rPr lang="en-US" sz="3600" b="1" dirty="0">
                <a:solidFill>
                  <a:srgbClr val="354F92"/>
                </a:solidFill>
                <a:ea typeface="+mj-ea"/>
                <a:cs typeface="+mj-cs"/>
              </a:rPr>
              <a:t>: </a:t>
            </a:r>
            <a:r>
              <a:rPr lang="en-US" sz="3600" b="1" dirty="0" err="1">
                <a:solidFill>
                  <a:srgbClr val="354F92"/>
                </a:solidFill>
                <a:ea typeface="+mj-ea"/>
                <a:cs typeface="+mj-cs"/>
              </a:rPr>
              <a:t>oceanos</a:t>
            </a:r>
            <a:r>
              <a:rPr lang="en-US" sz="3600" b="1" dirty="0">
                <a:solidFill>
                  <a:srgbClr val="354F92"/>
                </a:solidFill>
                <a:ea typeface="+mj-ea"/>
                <a:cs typeface="+mj-cs"/>
              </a:rPr>
              <a:t> </a:t>
            </a:r>
          </a:p>
        </p:txBody>
      </p:sp>
      <p:sp>
        <p:nvSpPr>
          <p:cNvPr id="7" name="TextBox 6">
            <a:extLst>
              <a:ext uri="{FF2B5EF4-FFF2-40B4-BE49-F238E27FC236}">
                <a16:creationId xmlns:a16="http://schemas.microsoft.com/office/drawing/2014/main" id="{93B167BE-9A05-5B32-8F88-B7ED2736FA57}"/>
              </a:ext>
            </a:extLst>
          </p:cNvPr>
          <p:cNvSpPr txBox="1"/>
          <p:nvPr/>
        </p:nvSpPr>
        <p:spPr>
          <a:xfrm>
            <a:off x="4800600" y="990601"/>
            <a:ext cx="6901543" cy="4023924"/>
          </a:xfrm>
          <a:prstGeom prst="rect">
            <a:avLst/>
          </a:prstGeom>
        </p:spPr>
        <p:txBody>
          <a:bodyPr vert="horz" lIns="91440" tIns="45720" rIns="91440" bIns="45720" rtlCol="0">
            <a:noAutofit/>
          </a:bodyPr>
          <a:lstStyle/>
          <a:p>
            <a:pPr algn="just">
              <a:lnSpc>
                <a:spcPct val="90000"/>
              </a:lnSpc>
              <a:spcAft>
                <a:spcPts val="600"/>
              </a:spcAft>
            </a:pPr>
            <a:r>
              <a:rPr lang="pt-PT" sz="2000" dirty="0">
                <a:solidFill>
                  <a:srgbClr val="000000"/>
                </a:solidFill>
              </a:rPr>
              <a:t>O nível do mar já subiu mais rapidamente do que em qualquer outro século anterior. As projeções mostram que o nível do mar poderá subir 30 a 60 centímetros até 2100, mesmo que as emissões de gases com efeito de estufa sejam drasticamente reduzidas e o aquecimento global seja limitado a muito menos de 2 °C. </a:t>
            </a:r>
          </a:p>
          <a:p>
            <a:pPr algn="just">
              <a:lnSpc>
                <a:spcPct val="90000"/>
              </a:lnSpc>
              <a:spcAft>
                <a:spcPts val="600"/>
              </a:spcAft>
            </a:pPr>
            <a:r>
              <a:rPr lang="pt-PT" sz="2000" dirty="0">
                <a:solidFill>
                  <a:srgbClr val="000000"/>
                </a:solidFill>
              </a:rPr>
              <a:t>Uma subida do nível do mar levaria a inundações e erosão costeiras mais frequentes e severas. O aquecimento dos oceanos continuará também com ondas de calor marinhas cada vez mais intensas e frequentes, acidificação dos oceanos e redução do oxigénio. Cerca de 70 a 90 por cento dos recifes de coral de águas quentes desaparecerão mesmo que o limiar de 1,5 °C seja atingido; morreriam completamente ao nível dos 2 °C. Espera-se que estes impactos ocorram pelo menos durante o resto deste século, ameaçando os ecossistemas marinhos e as mais de 3 mil milhões de pessoas que dependem do oceano para a sua subsistência. </a:t>
            </a:r>
            <a:endParaRPr lang="en-US" sz="2000" b="1" dirty="0">
              <a:solidFill>
                <a:srgbClr val="000000"/>
              </a:solidFill>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a:blip r:embed="rId3"/>
          <a:srcRect l="7741" r="7741"/>
          <a:stretch/>
        </p:blipFill>
        <p:spPr>
          <a:xfrm>
            <a:off x="20" y="10"/>
            <a:ext cx="4635571" cy="6857990"/>
          </a:xfrm>
          <a:prstGeom prst="rect">
            <a:avLst/>
          </a:prstGeom>
          <a:effectLst/>
        </p:spPr>
      </p:pic>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Tree>
    <p:extLst>
      <p:ext uri="{BB962C8B-B14F-4D97-AF65-F5344CB8AC3E}">
        <p14:creationId xmlns:p14="http://schemas.microsoft.com/office/powerpoint/2010/main" val="171023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25C28168-F3D9-7648-AC60-61C8774242B4}"/>
              </a:ext>
            </a:extLst>
          </p:cNvPr>
          <p:cNvPicPr>
            <a:picLocks noGrp="1" noChangeAspect="1"/>
          </p:cNvPicPr>
          <p:nvPr>
            <p:ph type="pic" sz="quarter" idx="10"/>
          </p:nvPr>
        </p:nvPicPr>
        <p:blipFill>
          <a:blip r:embed="rId3"/>
          <a:srcRect t="20621" b="20621"/>
          <a:stretch/>
        </p:blipFill>
        <p:spPr>
          <a:xfrm>
            <a:off x="238772" y="2626822"/>
            <a:ext cx="7708195" cy="3396829"/>
          </a:xfrm>
        </p:spPr>
      </p:pic>
      <p:sp>
        <p:nvSpPr>
          <p:cNvPr id="6" name="Rectangle 5">
            <a:extLst>
              <a:ext uri="{FF2B5EF4-FFF2-40B4-BE49-F238E27FC236}">
                <a16:creationId xmlns:a16="http://schemas.microsoft.com/office/drawing/2014/main"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906320" y="3481298"/>
            <a:ext cx="5400777" cy="1200329"/>
          </a:xfrm>
          <a:prstGeom prst="rect">
            <a:avLst/>
          </a:prstGeom>
          <a:noFill/>
        </p:spPr>
        <p:txBody>
          <a:bodyPr wrap="square" rtlCol="0">
            <a:spAutoFit/>
          </a:bodyPr>
          <a:lstStyle/>
          <a:p>
            <a:r>
              <a:rPr lang="pt-PT" sz="3600" b="1" spc="324" dirty="0">
                <a:solidFill>
                  <a:srgbClr val="EB7339"/>
                </a:solidFill>
                <a:latin typeface="Calibri" panose="020F0502020204030204" pitchFamily="34" charset="0"/>
                <a:cs typeface="Calibri" panose="020F0502020204030204" pitchFamily="34" charset="0"/>
              </a:rPr>
              <a:t>Um apelo à </a:t>
            </a:r>
            <a:r>
              <a:rPr lang="pt-PT" sz="3600" b="1" spc="324" dirty="0" err="1">
                <a:solidFill>
                  <a:srgbClr val="EB7339"/>
                </a:solidFill>
                <a:latin typeface="Calibri" panose="020F0502020204030204" pitchFamily="34" charset="0"/>
                <a:cs typeface="Calibri" panose="020F0502020204030204" pitchFamily="34" charset="0"/>
              </a:rPr>
              <a:t>acção</a:t>
            </a:r>
            <a:r>
              <a:rPr lang="pt-PT" sz="3600" b="1" spc="324" dirty="0">
                <a:solidFill>
                  <a:srgbClr val="EB7339"/>
                </a:solidFill>
                <a:latin typeface="Calibri" panose="020F0502020204030204" pitchFamily="34" charset="0"/>
                <a:cs typeface="Calibri" panose="020F0502020204030204" pitchFamily="34" charset="0"/>
              </a:rPr>
              <a:t> climática </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Box 1">
            <a:extLst>
              <a:ext uri="{FF2B5EF4-FFF2-40B4-BE49-F238E27FC236}">
                <a16:creationId xmlns:a16="http://schemas.microsoft.com/office/drawing/2014/main" id="{5CC480AC-91E9-B28F-1073-A453A93A20C4}"/>
              </a:ext>
            </a:extLst>
          </p:cNvPr>
          <p:cNvSpPr txBox="1"/>
          <p:nvPr/>
        </p:nvSpPr>
        <p:spPr>
          <a:xfrm>
            <a:off x="403859" y="5696476"/>
            <a:ext cx="1270000" cy="338554"/>
          </a:xfrm>
          <a:prstGeom prst="rect">
            <a:avLst/>
          </a:prstGeom>
          <a:noFill/>
        </p:spPr>
        <p:txBody>
          <a:bodyPr wrap="square" rtlCol="0">
            <a:spAutoFit/>
          </a:bodyPr>
          <a:lstStyle/>
          <a:p>
            <a:r>
              <a:rPr lang="en-IE" sz="1600" b="1" u="sng" dirty="0">
                <a:solidFill>
                  <a:srgbClr val="354F92"/>
                </a:solidFill>
                <a:hlinkClick r:id="rId4"/>
              </a:rPr>
              <a:t>Source</a:t>
            </a:r>
            <a:r>
              <a:rPr lang="en-IE" sz="1600" b="1" u="sng" dirty="0">
                <a:solidFill>
                  <a:srgbClr val="354F92"/>
                </a:solidFill>
              </a:rPr>
              <a:t> </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a16="http://schemas.microsoft.com/office/drawing/2014/main" id="{BD700FA7-215C-D751-9953-57EEE211E6F8}"/>
              </a:ext>
            </a:extLst>
          </p:cNvPr>
          <p:cNvSpPr txBox="1"/>
          <p:nvPr/>
        </p:nvSpPr>
        <p:spPr>
          <a:xfrm>
            <a:off x="4844144" y="315686"/>
            <a:ext cx="6707776" cy="64012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pt-PT" sz="3600" b="1" dirty="0">
                <a:solidFill>
                  <a:srgbClr val="354F92"/>
                </a:solidFill>
                <a:ea typeface="+mj-ea"/>
                <a:cs typeface="+mj-cs"/>
              </a:rPr>
              <a:t>Alerta</a:t>
            </a:r>
            <a:r>
              <a:rPr lang="en-US" sz="3600" b="1" dirty="0">
                <a:solidFill>
                  <a:srgbClr val="354F92"/>
                </a:solidFill>
                <a:ea typeface="+mj-ea"/>
                <a:cs typeface="+mj-cs"/>
              </a:rPr>
              <a:t> </a:t>
            </a:r>
            <a:r>
              <a:rPr lang="en-US" sz="3600" b="1" dirty="0" err="1">
                <a:solidFill>
                  <a:srgbClr val="354F92"/>
                </a:solidFill>
                <a:ea typeface="+mj-ea"/>
                <a:cs typeface="+mj-cs"/>
              </a:rPr>
              <a:t>vermelho</a:t>
            </a:r>
            <a:r>
              <a:rPr lang="en-US" sz="3600" b="1" dirty="0">
                <a:solidFill>
                  <a:srgbClr val="354F92"/>
                </a:solidFill>
                <a:ea typeface="+mj-ea"/>
                <a:cs typeface="+mj-cs"/>
              </a:rPr>
              <a:t>: </a:t>
            </a:r>
            <a:r>
              <a:rPr lang="en-US" sz="3600" b="1" dirty="0" err="1">
                <a:solidFill>
                  <a:srgbClr val="354F92"/>
                </a:solidFill>
                <a:ea typeface="+mj-ea"/>
                <a:cs typeface="+mj-cs"/>
              </a:rPr>
              <a:t>biodiversidade</a:t>
            </a:r>
            <a:r>
              <a:rPr lang="en-US" sz="3600" b="1" dirty="0">
                <a:solidFill>
                  <a:srgbClr val="354F92"/>
                </a:solidFill>
                <a:ea typeface="+mj-ea"/>
                <a:cs typeface="+mj-cs"/>
              </a:rPr>
              <a:t> </a:t>
            </a:r>
          </a:p>
        </p:txBody>
      </p:sp>
      <p:sp>
        <p:nvSpPr>
          <p:cNvPr id="7" name="TextBox 6">
            <a:extLst>
              <a:ext uri="{FF2B5EF4-FFF2-40B4-BE49-F238E27FC236}">
                <a16:creationId xmlns:a16="http://schemas.microsoft.com/office/drawing/2014/main" id="{93B167BE-9A05-5B32-8F88-B7ED2736FA57}"/>
              </a:ext>
            </a:extLst>
          </p:cNvPr>
          <p:cNvSpPr txBox="1"/>
          <p:nvPr/>
        </p:nvSpPr>
        <p:spPr>
          <a:xfrm>
            <a:off x="4844143" y="1132113"/>
            <a:ext cx="6825343" cy="4188865"/>
          </a:xfrm>
          <a:prstGeom prst="rect">
            <a:avLst/>
          </a:prstGeom>
        </p:spPr>
        <p:txBody>
          <a:bodyPr vert="horz" lIns="91440" tIns="45720" rIns="91440" bIns="45720" rtlCol="0">
            <a:noAutofit/>
          </a:bodyPr>
          <a:lstStyle/>
          <a:p>
            <a:pPr algn="just">
              <a:lnSpc>
                <a:spcPct val="90000"/>
              </a:lnSpc>
              <a:spcAft>
                <a:spcPts val="600"/>
              </a:spcAft>
            </a:pPr>
            <a:r>
              <a:rPr lang="pt-PT" sz="2000" dirty="0">
                <a:solidFill>
                  <a:srgbClr val="000000"/>
                </a:solidFill>
              </a:rPr>
              <a:t>Mesmo antes de a fúria total das alterações climáticas ter sido desencadeada, a perda de biodiversidade está a acelerar.</a:t>
            </a:r>
          </a:p>
          <a:p>
            <a:pPr algn="just">
              <a:lnSpc>
                <a:spcPct val="90000"/>
              </a:lnSpc>
              <a:spcAft>
                <a:spcPts val="600"/>
              </a:spcAft>
            </a:pPr>
            <a:r>
              <a:rPr lang="pt-PT" sz="2000" dirty="0">
                <a:solidFill>
                  <a:srgbClr val="000000"/>
                </a:solidFill>
              </a:rPr>
              <a:t>Esperam-se mais perdas nos sistemas terrestres, oceânicos e costeiros, com gravidade variável, dependendo do limiar de temperatura atingido. Por exemplo, espécies endémicas em focos de biodiversidade enfrentam um risco muito elevado de extinção, que duplicará se a temperatura média global subir de 1,5 °C para 2 °C, mas aumentará dez vezes a 1,5 °C para 3 °C. </a:t>
            </a:r>
          </a:p>
          <a:p>
            <a:pPr algn="just">
              <a:lnSpc>
                <a:spcPct val="90000"/>
              </a:lnSpc>
              <a:spcAft>
                <a:spcPts val="600"/>
              </a:spcAft>
            </a:pPr>
            <a:r>
              <a:rPr lang="pt-PT" sz="2000" dirty="0">
                <a:solidFill>
                  <a:srgbClr val="000000"/>
                </a:solidFill>
              </a:rPr>
              <a:t>A diminuição dos ecossistemas e a perda da biodiversidade afetarão os serviços baseados na natureza, ameaçando a saúde humana e a nossa própria sobrevivência. Estas condições também aumentam as oportunidades para o aparecimento de novas doenças </a:t>
            </a:r>
            <a:r>
              <a:rPr lang="pt-PT" sz="2000" dirty="0" err="1">
                <a:solidFill>
                  <a:srgbClr val="000000"/>
                </a:solidFill>
              </a:rPr>
              <a:t>zoonóticas</a:t>
            </a:r>
            <a:r>
              <a:rPr lang="pt-PT" sz="2000" dirty="0">
                <a:solidFill>
                  <a:srgbClr val="000000"/>
                </a:solidFill>
              </a:rPr>
              <a:t>, tais como a COVID-19, e possíveis pandemias futuras. Consulte os módulos sobre Biodiversidade e Saúde e Bem-estar para saber mais...</a:t>
            </a:r>
            <a:endParaRPr lang="en-US" sz="2000" b="1" dirty="0">
              <a:solidFill>
                <a:srgbClr val="000000"/>
              </a:solidFill>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a:blip r:embed="rId3"/>
          <a:srcRect l="4942" r="4942"/>
          <a:stretch/>
        </p:blipFill>
        <p:spPr>
          <a:xfrm>
            <a:off x="20" y="10"/>
            <a:ext cx="4635571" cy="6857990"/>
          </a:xfrm>
          <a:prstGeom prst="rect">
            <a:avLst/>
          </a:prstGeom>
          <a:effectLst/>
        </p:spPr>
      </p:pic>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Tree>
    <p:extLst>
      <p:ext uri="{BB962C8B-B14F-4D97-AF65-F5344CB8AC3E}">
        <p14:creationId xmlns:p14="http://schemas.microsoft.com/office/powerpoint/2010/main" val="4152232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a16="http://schemas.microsoft.com/office/drawing/2014/main" id="{BD700FA7-215C-D751-9953-57EEE211E6F8}"/>
              </a:ext>
            </a:extLst>
          </p:cNvPr>
          <p:cNvSpPr txBox="1"/>
          <p:nvPr/>
        </p:nvSpPr>
        <p:spPr>
          <a:xfrm>
            <a:off x="4882306" y="270941"/>
            <a:ext cx="6586491" cy="111851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pt-PT" sz="3600" b="1" dirty="0">
                <a:solidFill>
                  <a:srgbClr val="354F92"/>
                </a:solidFill>
                <a:ea typeface="+mj-ea"/>
                <a:cs typeface="+mj-cs"/>
              </a:rPr>
              <a:t>Alerta vermelho: agricultura e sistemas alimentares </a:t>
            </a:r>
            <a:endParaRPr lang="en-US" sz="3600" b="1" dirty="0">
              <a:solidFill>
                <a:srgbClr val="354F92"/>
              </a:solidFill>
              <a:ea typeface="+mj-ea"/>
              <a:cs typeface="+mj-cs"/>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4882305" y="1536290"/>
            <a:ext cx="6754523" cy="3785419"/>
          </a:xfrm>
          <a:prstGeom prst="rect">
            <a:avLst/>
          </a:prstGeom>
        </p:spPr>
        <p:txBody>
          <a:bodyPr vert="horz" lIns="91440" tIns="45720" rIns="91440" bIns="45720" rtlCol="0">
            <a:noAutofit/>
          </a:bodyPr>
          <a:lstStyle/>
          <a:p>
            <a:pPr algn="just">
              <a:spcBef>
                <a:spcPts val="600"/>
              </a:spcBef>
            </a:pPr>
            <a:r>
              <a:rPr lang="pt-PT" sz="2000" dirty="0">
                <a:solidFill>
                  <a:srgbClr val="000000"/>
                </a:solidFill>
              </a:rPr>
              <a:t>As secas, as inundações e as ondas de calor provocadas pelas alterações climáticas estão a exercer uma pressão acrescida sobre a produção alimentar em muitas regiões do mundo. Partes de África e da América Central e do Sul já estão a sofrer um aumento, por vezes agudo, da insegurança alimentar e da subnutrição devido a inundações e secas. </a:t>
            </a:r>
          </a:p>
          <a:p>
            <a:pPr algn="just">
              <a:spcBef>
                <a:spcPts val="600"/>
              </a:spcBef>
            </a:pPr>
            <a:r>
              <a:rPr lang="pt-PT" sz="2000" dirty="0">
                <a:solidFill>
                  <a:srgbClr val="000000"/>
                </a:solidFill>
              </a:rPr>
              <a:t>Outros impactos previstos incluem a desvitalização dos solos, o aumento das infestações de pragas e das doenças, bem como o enfraquecimento dos serviços </a:t>
            </a:r>
            <a:r>
              <a:rPr lang="pt-PT" sz="2000" dirty="0" err="1">
                <a:solidFill>
                  <a:srgbClr val="000000"/>
                </a:solidFill>
              </a:rPr>
              <a:t>ecossistémicos</a:t>
            </a:r>
            <a:r>
              <a:rPr lang="pt-PT" sz="2000" dirty="0">
                <a:solidFill>
                  <a:srgbClr val="000000"/>
                </a:solidFill>
              </a:rPr>
              <a:t>, como a polinização. </a:t>
            </a:r>
            <a:endParaRPr lang="en-US" sz="2000" b="1" dirty="0">
              <a:solidFill>
                <a:srgbClr val="000000"/>
              </a:solidFill>
            </a:endParaRPr>
          </a:p>
        </p:txBody>
      </p:sp>
      <p:pic>
        <p:nvPicPr>
          <p:cNvPr id="6" name="Picture 5" descr="Tractor in a field">
            <a:extLst>
              <a:ext uri="{FF2B5EF4-FFF2-40B4-BE49-F238E27FC236}">
                <a16:creationId xmlns:a16="http://schemas.microsoft.com/office/drawing/2014/main" id="{3924F2EA-DBAD-E8CF-2DA1-188E0A4489BA}"/>
              </a:ext>
            </a:extLst>
          </p:cNvPr>
          <p:cNvPicPr>
            <a:picLocks noChangeAspect="1"/>
          </p:cNvPicPr>
          <p:nvPr/>
        </p:nvPicPr>
        <p:blipFill rotWithShape="1">
          <a:blip r:embed="rId3"/>
          <a:srcRect l="33461" r="21499"/>
          <a:stretch/>
        </p:blipFill>
        <p:spPr>
          <a:xfrm>
            <a:off x="20" y="10"/>
            <a:ext cx="4635571" cy="6857990"/>
          </a:xfrm>
          <a:prstGeom prst="rect">
            <a:avLst/>
          </a:prstGeom>
          <a:effectLst/>
        </p:spPr>
      </p:pic>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Tree>
    <p:extLst>
      <p:ext uri="{BB962C8B-B14F-4D97-AF65-F5344CB8AC3E}">
        <p14:creationId xmlns:p14="http://schemas.microsoft.com/office/powerpoint/2010/main" val="25036629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a16="http://schemas.microsoft.com/office/drawing/2014/main" id="{BD700FA7-215C-D751-9953-57EEE211E6F8}"/>
              </a:ext>
            </a:extLst>
          </p:cNvPr>
          <p:cNvSpPr txBox="1"/>
          <p:nvPr/>
        </p:nvSpPr>
        <p:spPr>
          <a:xfrm>
            <a:off x="4965428" y="270430"/>
            <a:ext cx="6769372" cy="111851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dirty="0" err="1">
                <a:solidFill>
                  <a:srgbClr val="354F92"/>
                </a:solidFill>
                <a:ea typeface="+mj-ea"/>
                <a:cs typeface="+mj-cs"/>
              </a:rPr>
              <a:t>Alerta</a:t>
            </a:r>
            <a:r>
              <a:rPr lang="en-US" sz="3600" b="1" dirty="0">
                <a:solidFill>
                  <a:srgbClr val="354F92"/>
                </a:solidFill>
                <a:ea typeface="+mj-ea"/>
                <a:cs typeface="+mj-cs"/>
              </a:rPr>
              <a:t> </a:t>
            </a:r>
            <a:r>
              <a:rPr lang="en-US" sz="3600" b="1" dirty="0" err="1">
                <a:solidFill>
                  <a:srgbClr val="354F92"/>
                </a:solidFill>
                <a:ea typeface="+mj-ea"/>
                <a:cs typeface="+mj-cs"/>
              </a:rPr>
              <a:t>vermelho</a:t>
            </a:r>
            <a:r>
              <a:rPr lang="en-US" sz="3600" b="1" dirty="0">
                <a:solidFill>
                  <a:srgbClr val="354F92"/>
                </a:solidFill>
                <a:ea typeface="+mj-ea"/>
                <a:cs typeface="+mj-cs"/>
              </a:rPr>
              <a:t>: </a:t>
            </a:r>
            <a:r>
              <a:rPr lang="en-US" sz="3600" b="1" dirty="0" err="1">
                <a:solidFill>
                  <a:srgbClr val="354F92"/>
                </a:solidFill>
                <a:ea typeface="+mj-ea"/>
                <a:cs typeface="+mj-cs"/>
              </a:rPr>
              <a:t>populações</a:t>
            </a:r>
            <a:r>
              <a:rPr lang="en-US" sz="3600" b="1" dirty="0">
                <a:solidFill>
                  <a:srgbClr val="354F92"/>
                </a:solidFill>
                <a:ea typeface="+mj-ea"/>
                <a:cs typeface="+mj-cs"/>
              </a:rPr>
              <a:t> </a:t>
            </a:r>
            <a:r>
              <a:rPr lang="en-US" sz="3600" b="1" dirty="0" err="1">
                <a:solidFill>
                  <a:srgbClr val="354F92"/>
                </a:solidFill>
                <a:ea typeface="+mj-ea"/>
                <a:cs typeface="+mj-cs"/>
              </a:rPr>
              <a:t>vulneráveis</a:t>
            </a:r>
            <a:endParaRPr lang="en-US" sz="3600" b="1" dirty="0">
              <a:solidFill>
                <a:srgbClr val="354F92"/>
              </a:solidFill>
              <a:ea typeface="+mj-ea"/>
              <a:cs typeface="+mj-cs"/>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4969391" y="1444555"/>
            <a:ext cx="6667438" cy="4651445"/>
          </a:xfrm>
          <a:prstGeom prst="rect">
            <a:avLst/>
          </a:prstGeom>
        </p:spPr>
        <p:txBody>
          <a:bodyPr vert="horz" lIns="91440" tIns="45720" rIns="91440" bIns="45720" rtlCol="0">
            <a:noAutofit/>
          </a:bodyPr>
          <a:lstStyle/>
          <a:p>
            <a:pPr algn="just">
              <a:spcBef>
                <a:spcPts val="600"/>
              </a:spcBef>
            </a:pPr>
            <a:r>
              <a:rPr lang="pt-PT" sz="2000" dirty="0">
                <a:solidFill>
                  <a:srgbClr val="000000"/>
                </a:solidFill>
              </a:rPr>
              <a:t>As alterações climáticas afetam toda a gente, mas os mais vulneráveis são os mais atingidos. O relatório do IPCC estima que 3,3 mil milhões a 3,6 mil milhões de pessoas vivem em contextos altamente vulneráveis às alterações climáticas. Os pontos críticos de elevada vulnerabilidade humana concentram-se nos pequenos Estados insulares em desenvolvimento, no Ártico, no Sul da Ásia, na América Central e do Sul e em grande parte da África Subsariana. </a:t>
            </a:r>
          </a:p>
          <a:p>
            <a:pPr algn="just">
              <a:spcBef>
                <a:spcPts val="600"/>
              </a:spcBef>
            </a:pPr>
            <a:r>
              <a:rPr lang="pt-PT" sz="2000" dirty="0">
                <a:solidFill>
                  <a:srgbClr val="000000"/>
                </a:solidFill>
              </a:rPr>
              <a:t>A pobreza, o acesso limitado aos serviços básicos, os conflitos e a fraca governação limitam a capacidade de adaptação às alterações climáticas, dando origem a crises humanitárias que poderão deslocar milhões de pessoas das suas casas. Estima-se que, até 2030, cerca de 700 milhões de pessoas estarão em risco de serem deslocadas apenas devido à seca.</a:t>
            </a:r>
            <a:endParaRPr lang="en-US" sz="2000" b="1" dirty="0">
              <a:solidFill>
                <a:srgbClr val="000000"/>
              </a:solidFill>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rotWithShape="1">
          <a:blip r:embed="rId3"/>
          <a:srcRect l="17228" r="41596"/>
          <a:stretch/>
        </p:blipFill>
        <p:spPr>
          <a:xfrm>
            <a:off x="20" y="10"/>
            <a:ext cx="4635571" cy="6857990"/>
          </a:xfrm>
          <a:prstGeom prst="rect">
            <a:avLst/>
          </a:prstGeom>
          <a:effectLst/>
        </p:spPr>
      </p:pic>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 name="TextBox 3">
            <a:extLst>
              <a:ext uri="{FF2B5EF4-FFF2-40B4-BE49-F238E27FC236}">
                <a16:creationId xmlns:a16="http://schemas.microsoft.com/office/drawing/2014/main" id="{7A9182F4-63E3-0DDA-5AFD-535F135084D8}"/>
              </a:ext>
            </a:extLst>
          </p:cNvPr>
          <p:cNvSpPr txBox="1"/>
          <p:nvPr/>
        </p:nvSpPr>
        <p:spPr>
          <a:xfrm>
            <a:off x="111583" y="6396335"/>
            <a:ext cx="4524008" cy="369332"/>
          </a:xfrm>
          <a:prstGeom prst="rect">
            <a:avLst/>
          </a:prstGeom>
          <a:noFill/>
        </p:spPr>
        <p:txBody>
          <a:bodyPr wrap="square" rtlCol="0">
            <a:spAutoFit/>
          </a:bodyPr>
          <a:lstStyle/>
          <a:p>
            <a:r>
              <a:rPr lang="en-IE" dirty="0">
                <a:hlinkClick r:id="rId4"/>
              </a:rPr>
              <a:t>Photo Source </a:t>
            </a:r>
            <a:endParaRPr lang="en-IE" dirty="0"/>
          </a:p>
        </p:txBody>
      </p:sp>
    </p:spTree>
    <p:extLst>
      <p:ext uri="{BB962C8B-B14F-4D97-AF65-F5344CB8AC3E}">
        <p14:creationId xmlns:p14="http://schemas.microsoft.com/office/powerpoint/2010/main" val="39747611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a16="http://schemas.microsoft.com/office/drawing/2014/main"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a16="http://schemas.microsoft.com/office/drawing/2014/main" id="{D8142738-C0AA-2A4B-8562-0F30663BAD47}"/>
              </a:ext>
            </a:extLst>
          </p:cNvPr>
          <p:cNvPicPr>
            <a:picLocks noGrp="1" noChangeAspect="1"/>
          </p:cNvPicPr>
          <p:nvPr>
            <p:ph type="pic" sz="quarter" idx="11"/>
          </p:nvPr>
        </p:nvPicPr>
        <p:blipFill rotWithShape="1">
          <a:blip r:embed="rId2"/>
          <a:srcRect l="15668" t="18801" r="2487" b="18801"/>
          <a:stretch/>
        </p:blipFill>
        <p:spPr>
          <a:xfrm>
            <a:off x="817789" y="746272"/>
            <a:ext cx="10556422" cy="5365455"/>
          </a:xfrm>
        </p:spPr>
      </p:pic>
      <p:sp>
        <p:nvSpPr>
          <p:cNvPr id="13" name="TextBox 12">
            <a:extLst>
              <a:ext uri="{FF2B5EF4-FFF2-40B4-BE49-F238E27FC236}">
                <a16:creationId xmlns:a16="http://schemas.microsoft.com/office/drawing/2014/main" id="{3875B9C3-7921-364B-95C1-7200313E6D07}"/>
              </a:ext>
            </a:extLst>
          </p:cNvPr>
          <p:cNvSpPr txBox="1"/>
          <p:nvPr/>
        </p:nvSpPr>
        <p:spPr>
          <a:xfrm>
            <a:off x="1439333" y="1166841"/>
            <a:ext cx="9499600" cy="4031873"/>
          </a:xfrm>
          <a:prstGeom prst="rect">
            <a:avLst/>
          </a:prstGeom>
          <a:noFill/>
        </p:spPr>
        <p:txBody>
          <a:bodyPr wrap="square" rtlCol="0">
            <a:spAutoFit/>
          </a:bodyPr>
          <a:lstStyle/>
          <a:p>
            <a:pPr algn="ctr"/>
            <a:r>
              <a:rPr lang="pt-PT" sz="3200" b="1" dirty="0">
                <a:solidFill>
                  <a:schemeClr val="bg2"/>
                </a:solidFill>
              </a:rPr>
              <a:t>De acordo com o último relatório do IPCC, "as provas científicas são inequívocas: as alterações climáticas são uma ameaça para o bem-estar humano e para a saúde do planeta. Qualquer atraso adicional na ação global concertada fará com que se perca uma breve e rápida oportunidade de garantir um futuro habitável." O relatório apela a uma ação climática urgente e imediata. </a:t>
            </a:r>
            <a:endParaRPr lang="en-US" sz="3200" b="1" dirty="0">
              <a:solidFill>
                <a:schemeClr val="bg2"/>
              </a:solidFill>
            </a:endParaRPr>
          </a:p>
        </p:txBody>
      </p:sp>
    </p:spTree>
    <p:extLst>
      <p:ext uri="{BB962C8B-B14F-4D97-AF65-F5344CB8AC3E}">
        <p14:creationId xmlns:p14="http://schemas.microsoft.com/office/powerpoint/2010/main" val="903574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CD5C69-09E4-C748-80B1-0B7DF8A89B21}"/>
              </a:ext>
            </a:extLst>
          </p:cNvPr>
          <p:cNvSpPr>
            <a:spLocks noGrp="1"/>
          </p:cNvSpPr>
          <p:nvPr>
            <p:ph type="body" sz="quarter" idx="18"/>
          </p:nvPr>
        </p:nvSpPr>
        <p:spPr/>
        <p:txBody>
          <a:bodyPr/>
          <a:lstStyle/>
          <a:p>
            <a:r>
              <a:rPr lang="en-IE" b="1" dirty="0"/>
              <a:t>RUMI</a:t>
            </a:r>
          </a:p>
        </p:txBody>
      </p:sp>
      <p:sp>
        <p:nvSpPr>
          <p:cNvPr id="5" name="Text Placeholder 4">
            <a:extLst>
              <a:ext uri="{FF2B5EF4-FFF2-40B4-BE49-F238E27FC236}">
                <a16:creationId xmlns:a16="http://schemas.microsoft.com/office/drawing/2014/main" id="{2DA40B15-9ED2-9949-818C-BA825C703A62}"/>
              </a:ext>
            </a:extLst>
          </p:cNvPr>
          <p:cNvSpPr>
            <a:spLocks noGrp="1"/>
          </p:cNvSpPr>
          <p:nvPr>
            <p:ph type="body" sz="quarter" idx="19"/>
          </p:nvPr>
        </p:nvSpPr>
        <p:spPr/>
        <p:txBody>
          <a:bodyPr/>
          <a:lstStyle/>
          <a:p>
            <a:r>
              <a:rPr lang="en-US" dirty="0"/>
              <a:t>LET THE BEAUTY OF WHAT</a:t>
            </a:r>
          </a:p>
          <a:p>
            <a:r>
              <a:rPr lang="en-US" dirty="0"/>
              <a:t>YOU LOVE BE WHAT YOU DO.</a:t>
            </a:r>
          </a:p>
        </p:txBody>
      </p:sp>
      <p:pic>
        <p:nvPicPr>
          <p:cNvPr id="8" name="Picture Placeholder 7">
            <a:extLst>
              <a:ext uri="{FF2B5EF4-FFF2-40B4-BE49-F238E27FC236}">
                <a16:creationId xmlns:a16="http://schemas.microsoft.com/office/drawing/2014/main" id="{7379AB1D-2608-A345-839A-C2D7C0391CB6}"/>
              </a:ext>
            </a:extLst>
          </p:cNvPr>
          <p:cNvPicPr>
            <a:picLocks noGrp="1" noChangeAspect="1"/>
          </p:cNvPicPr>
          <p:nvPr>
            <p:ph type="pic" sz="quarter" idx="11"/>
          </p:nvPr>
        </p:nvPicPr>
        <p:blipFill>
          <a:blip r:embed="rId3"/>
          <a:srcRect l="6023" r="6023"/>
          <a:stretch>
            <a:fillRect/>
          </a:stretch>
        </p:blipFill>
        <p:spPr/>
      </p:pic>
      <p:pic>
        <p:nvPicPr>
          <p:cNvPr id="6" name="Picture 5"/>
          <p:cNvPicPr>
            <a:picLocks noChangeAspect="1"/>
          </p:cNvPicPr>
          <p:nvPr/>
        </p:nvPicPr>
        <p:blipFill rotWithShape="1">
          <a:blip r:embed="rId4"/>
          <a:srcRect l="44271" t="22501" r="4791" b="23055"/>
          <a:stretch/>
        </p:blipFill>
        <p:spPr>
          <a:xfrm>
            <a:off x="1644223" y="707384"/>
            <a:ext cx="8903551" cy="5353055"/>
          </a:xfrm>
          <a:prstGeom prst="rect">
            <a:avLst/>
          </a:prstGeom>
        </p:spPr>
      </p:pic>
      <p:sp>
        <p:nvSpPr>
          <p:cNvPr id="4" name="CuadroTexto 3">
            <a:extLst>
              <a:ext uri="{FF2B5EF4-FFF2-40B4-BE49-F238E27FC236}">
                <a16:creationId xmlns:a16="http://schemas.microsoft.com/office/drawing/2014/main" id="{5FC4A5C2-3042-DBE3-C90E-34256843F6A4}"/>
              </a:ext>
            </a:extLst>
          </p:cNvPr>
          <p:cNvSpPr txBox="1"/>
          <p:nvPr/>
        </p:nvSpPr>
        <p:spPr>
          <a:xfrm>
            <a:off x="1828800" y="586283"/>
            <a:ext cx="8229600" cy="2554545"/>
          </a:xfrm>
          <a:prstGeom prst="rect">
            <a:avLst/>
          </a:prstGeom>
          <a:solidFill>
            <a:schemeClr val="bg1"/>
          </a:solidFill>
        </p:spPr>
        <p:txBody>
          <a:bodyPr wrap="square">
            <a:spAutoFit/>
          </a:bodyPr>
          <a:lstStyle/>
          <a:p>
            <a:r>
              <a:rPr lang="pt-PT" sz="4400" dirty="0">
                <a:solidFill>
                  <a:srgbClr val="000000"/>
                </a:solidFill>
              </a:rPr>
              <a:t>David </a:t>
            </a:r>
            <a:r>
              <a:rPr lang="pt-PT" sz="4400" dirty="0" err="1">
                <a:solidFill>
                  <a:srgbClr val="000000"/>
                </a:solidFill>
              </a:rPr>
              <a:t>Attenborough</a:t>
            </a:r>
            <a:r>
              <a:rPr lang="pt-PT" sz="4400" dirty="0">
                <a:solidFill>
                  <a:srgbClr val="000000"/>
                </a:solidFill>
              </a:rPr>
              <a:t>: o colapso da civilização está no horizonte</a:t>
            </a:r>
          </a:p>
          <a:p>
            <a:endParaRPr lang="pt-PT" sz="2400" dirty="0">
              <a:solidFill>
                <a:srgbClr val="000000"/>
              </a:solidFill>
            </a:endParaRPr>
          </a:p>
          <a:p>
            <a:r>
              <a:rPr lang="pt-PT" sz="2400" dirty="0">
                <a:solidFill>
                  <a:srgbClr val="000000"/>
                </a:solidFill>
              </a:rPr>
              <a:t>Naturalista diz aos líderes da cimeira da ONU sobre o clima que o destino do mundo está nas suas mãos</a:t>
            </a:r>
          </a:p>
        </p:txBody>
      </p:sp>
      <p:sp>
        <p:nvSpPr>
          <p:cNvPr id="7" name="CuadroTexto 6">
            <a:extLst>
              <a:ext uri="{FF2B5EF4-FFF2-40B4-BE49-F238E27FC236}">
                <a16:creationId xmlns:a16="http://schemas.microsoft.com/office/drawing/2014/main" id="{CEDB3351-EDDF-C7C7-267E-47D8323AB90C}"/>
              </a:ext>
            </a:extLst>
          </p:cNvPr>
          <p:cNvSpPr txBox="1"/>
          <p:nvPr/>
        </p:nvSpPr>
        <p:spPr>
          <a:xfrm>
            <a:off x="1086269" y="5985523"/>
            <a:ext cx="10699331" cy="307777"/>
          </a:xfrm>
          <a:prstGeom prst="rect">
            <a:avLst/>
          </a:prstGeom>
          <a:noFill/>
        </p:spPr>
        <p:txBody>
          <a:bodyPr wrap="square">
            <a:spAutoFit/>
          </a:bodyPr>
          <a:lstStyle/>
          <a:p>
            <a:r>
              <a:rPr lang="pt-PT" sz="1400" dirty="0">
                <a:hlinkClick r:id="rId5"/>
              </a:rPr>
              <a:t>https://www.dn.pt/vida-e-futuro/esta-no-horizonte-o-colapso-das-nossas-civilizacoes-attenborough-e-as-alteracoes-climaticas--10270967.html</a:t>
            </a:r>
            <a:r>
              <a:rPr lang="pt-PT" sz="1400" dirty="0"/>
              <a:t> </a:t>
            </a:r>
          </a:p>
        </p:txBody>
      </p:sp>
      <p:pic>
        <p:nvPicPr>
          <p:cNvPr id="9" name="Gráfico 8" descr="Flecha: curva ligera con relleno sólido">
            <a:extLst>
              <a:ext uri="{FF2B5EF4-FFF2-40B4-BE49-F238E27FC236}">
                <a16:creationId xmlns:a16="http://schemas.microsoft.com/office/drawing/2014/main" id="{8194491C-D0DF-F375-86EA-7D0C16E41F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468106" y="571220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25516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pic>
        <p:nvPicPr>
          <p:cNvPr id="8" name="Picture Placeholder 7">
            <a:extLst>
              <a:ext uri="{FF2B5EF4-FFF2-40B4-BE49-F238E27FC236}">
                <a16:creationId xmlns:a16="http://schemas.microsoft.com/office/drawing/2014/main" id="{25C28168-F3D9-7648-AC60-61C8774242B4}"/>
              </a:ext>
            </a:extLst>
          </p:cNvPr>
          <p:cNvPicPr>
            <a:picLocks noGrp="1" noChangeAspect="1"/>
          </p:cNvPicPr>
          <p:nvPr>
            <p:ph type="pic" sz="quarter" idx="10"/>
          </p:nvPr>
        </p:nvPicPr>
        <p:blipFill>
          <a:blip r:embed="rId3"/>
          <a:srcRect t="16946" b="16946"/>
          <a:stretch/>
        </p:blipFill>
        <p:spPr>
          <a:xfrm>
            <a:off x="238772" y="2626822"/>
            <a:ext cx="7708195" cy="3396829"/>
          </a:xfrm>
        </p:spPr>
      </p:pic>
      <p:sp>
        <p:nvSpPr>
          <p:cNvPr id="6" name="Rectangle 5">
            <a:extLst>
              <a:ext uri="{FF2B5EF4-FFF2-40B4-BE49-F238E27FC236}">
                <a16:creationId xmlns:a16="http://schemas.microsoft.com/office/drawing/2014/main"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722296" y="3449264"/>
            <a:ext cx="6032823" cy="1138773"/>
          </a:xfrm>
          <a:prstGeom prst="rect">
            <a:avLst/>
          </a:prstGeom>
          <a:noFill/>
        </p:spPr>
        <p:txBody>
          <a:bodyPr wrap="square" rtlCol="0">
            <a:spAutoFit/>
          </a:bodyPr>
          <a:lstStyle/>
          <a:p>
            <a:r>
              <a:rPr lang="pt-PT" sz="3600" b="1" spc="324" dirty="0">
                <a:solidFill>
                  <a:srgbClr val="EB7339"/>
                </a:solidFill>
                <a:latin typeface="Calibri" panose="020F0502020204030204" pitchFamily="34" charset="0"/>
                <a:cs typeface="Calibri" panose="020F0502020204030204" pitchFamily="34" charset="0"/>
              </a:rPr>
              <a:t>O que podemos fazer? </a:t>
            </a:r>
            <a:r>
              <a:rPr lang="pt-PT" sz="3200" b="1" spc="324" dirty="0">
                <a:solidFill>
                  <a:srgbClr val="EB7339"/>
                </a:solidFill>
                <a:latin typeface="Calibri" panose="020F0502020204030204" pitchFamily="34" charset="0"/>
                <a:cs typeface="Calibri" panose="020F0502020204030204" pitchFamily="34" charset="0"/>
              </a:rPr>
              <a:t>Indivíduos e comunidades </a:t>
            </a:r>
            <a:endParaRPr lang="en-US" sz="32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92432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CD5C69-09E4-C748-80B1-0B7DF8A89B21}"/>
              </a:ext>
            </a:extLst>
          </p:cNvPr>
          <p:cNvSpPr>
            <a:spLocks noGrp="1"/>
          </p:cNvSpPr>
          <p:nvPr>
            <p:ph type="body" sz="quarter" idx="18"/>
          </p:nvPr>
        </p:nvSpPr>
        <p:spPr>
          <a:xfrm>
            <a:off x="4063536" y="5057057"/>
            <a:ext cx="4064926" cy="577734"/>
          </a:xfrm>
        </p:spPr>
        <p:txBody>
          <a:bodyPr/>
          <a:lstStyle/>
          <a:p>
            <a:r>
              <a:rPr lang="en-IE" b="1" dirty="0"/>
              <a:t>Naomi Klein</a:t>
            </a:r>
          </a:p>
        </p:txBody>
      </p:sp>
      <p:sp>
        <p:nvSpPr>
          <p:cNvPr id="5" name="Text Placeholder 4">
            <a:extLst>
              <a:ext uri="{FF2B5EF4-FFF2-40B4-BE49-F238E27FC236}">
                <a16:creationId xmlns:a16="http://schemas.microsoft.com/office/drawing/2014/main" id="{2DA40B15-9ED2-9949-818C-BA825C703A62}"/>
              </a:ext>
            </a:extLst>
          </p:cNvPr>
          <p:cNvSpPr>
            <a:spLocks noGrp="1"/>
          </p:cNvSpPr>
          <p:nvPr>
            <p:ph type="body" sz="quarter" idx="19"/>
          </p:nvPr>
        </p:nvSpPr>
        <p:spPr>
          <a:xfrm>
            <a:off x="1023257" y="1700893"/>
            <a:ext cx="10080172" cy="2923135"/>
          </a:xfrm>
        </p:spPr>
        <p:txBody>
          <a:bodyPr/>
          <a:lstStyle/>
          <a:p>
            <a:r>
              <a:rPr lang="pt-PT" i="1" dirty="0"/>
              <a:t>"As alterações climáticas não são um "problema" a acrescentar à lista de coisas com que nos devemos preocupar, a seguir aos cuidados de saúde e aos impostos. É uma chamada de atenção civilizacional. Uma mensagem poderosa - dita na linguagem dos incêndios, inundações, secas e extinções - que nos diz que precisamos de um modelo económico totalmente novo e de uma nova forma de partilhar este planeta. Dizendo-nos que precisamos de evoluir". </a:t>
            </a:r>
            <a:endParaRPr lang="en-US" i="1" dirty="0"/>
          </a:p>
        </p:txBody>
      </p:sp>
      <p:pic>
        <p:nvPicPr>
          <p:cNvPr id="8" name="Picture Placeholder 7">
            <a:extLst>
              <a:ext uri="{FF2B5EF4-FFF2-40B4-BE49-F238E27FC236}">
                <a16:creationId xmlns:a16="http://schemas.microsoft.com/office/drawing/2014/main" id="{7379AB1D-2608-A345-839A-C2D7C0391CB6}"/>
              </a:ext>
            </a:extLst>
          </p:cNvPr>
          <p:cNvPicPr>
            <a:picLocks noGrp="1" noChangeAspect="1"/>
          </p:cNvPicPr>
          <p:nvPr>
            <p:ph type="pic" sz="quarter" idx="11"/>
          </p:nvPr>
        </p:nvPicPr>
        <p:blipFill>
          <a:blip r:embed="rId2"/>
          <a:srcRect l="6023" r="6023"/>
          <a:stretch>
            <a:fillRect/>
          </a:stretch>
        </p:blipFill>
        <p:spPr/>
      </p:pic>
    </p:spTree>
    <p:extLst>
      <p:ext uri="{BB962C8B-B14F-4D97-AF65-F5344CB8AC3E}">
        <p14:creationId xmlns:p14="http://schemas.microsoft.com/office/powerpoint/2010/main" val="1695389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FFE329-4FF1-FE7D-1E71-2D99D6C94B10}"/>
              </a:ext>
            </a:extLst>
          </p:cNvPr>
          <p:cNvSpPr>
            <a:spLocks noGrp="1"/>
          </p:cNvSpPr>
          <p:nvPr>
            <p:ph type="body" sz="quarter" idx="18"/>
          </p:nvPr>
        </p:nvSpPr>
        <p:spPr>
          <a:xfrm>
            <a:off x="577149" y="1478485"/>
            <a:ext cx="5007222" cy="3666574"/>
          </a:xfrm>
        </p:spPr>
        <p:txBody>
          <a:bodyPr/>
          <a:lstStyle/>
          <a:p>
            <a:pPr marL="0" algn="just">
              <a:lnSpc>
                <a:spcPct val="100000"/>
              </a:lnSpc>
              <a:spcBef>
                <a:spcPts val="600"/>
              </a:spcBef>
            </a:pPr>
            <a:r>
              <a:rPr lang="pt-PT" sz="2000" dirty="0"/>
              <a:t>Em 2015, 196 países assinaram na COP 21, em Paris, um tratado internacional juridicamente vinculativo sobre as alterações climáticas.</a:t>
            </a:r>
          </a:p>
          <a:p>
            <a:pPr marL="0" algn="just">
              <a:lnSpc>
                <a:spcPct val="100000"/>
              </a:lnSpc>
              <a:spcBef>
                <a:spcPts val="600"/>
              </a:spcBef>
            </a:pPr>
            <a:r>
              <a:rPr lang="pt-PT" sz="2000" dirty="0"/>
              <a:t>O objetivo do tratado era limitar o aquecimento global a menos de 2 graus Celsius, de preferência 1,5 graus Celsius, em comparação com os níveis pré-industriais.</a:t>
            </a:r>
          </a:p>
          <a:p>
            <a:pPr marL="0" algn="just">
              <a:lnSpc>
                <a:spcPct val="100000"/>
              </a:lnSpc>
              <a:spcBef>
                <a:spcPts val="600"/>
              </a:spcBef>
            </a:pPr>
            <a:r>
              <a:rPr lang="pt-PT" sz="2000" dirty="0"/>
              <a:t>O Acordo Global apelou a um pico das temperaturas e emissões globais o mais rapidamente possível, com reduções rápidas depois disso. </a:t>
            </a:r>
            <a:r>
              <a:rPr lang="en-US" sz="2000" dirty="0"/>
              <a:t> </a:t>
            </a:r>
          </a:p>
          <a:p>
            <a:pPr algn="just">
              <a:lnSpc>
                <a:spcPct val="100000"/>
              </a:lnSpc>
              <a:spcBef>
                <a:spcPts val="600"/>
              </a:spcBef>
            </a:pPr>
            <a:endParaRPr lang="en-IE" sz="2000" dirty="0"/>
          </a:p>
        </p:txBody>
      </p:sp>
      <p:sp>
        <p:nvSpPr>
          <p:cNvPr id="3" name="Text Placeholder 2">
            <a:extLst>
              <a:ext uri="{FF2B5EF4-FFF2-40B4-BE49-F238E27FC236}">
                <a16:creationId xmlns:a16="http://schemas.microsoft.com/office/drawing/2014/main" id="{1AC2B1CE-08FF-20E1-A790-E94020261713}"/>
              </a:ext>
            </a:extLst>
          </p:cNvPr>
          <p:cNvSpPr>
            <a:spLocks noGrp="1"/>
          </p:cNvSpPr>
          <p:nvPr>
            <p:ph type="body" sz="quarter" idx="16"/>
          </p:nvPr>
        </p:nvSpPr>
        <p:spPr>
          <a:xfrm>
            <a:off x="577149" y="650590"/>
            <a:ext cx="5114985" cy="992652"/>
          </a:xfrm>
        </p:spPr>
        <p:txBody>
          <a:bodyPr/>
          <a:lstStyle/>
          <a:p>
            <a:r>
              <a:rPr lang="pt-PT" dirty="0"/>
              <a:t>Acordo de Paris de 2015</a:t>
            </a:r>
            <a:endParaRPr lang="en-IE" dirty="0"/>
          </a:p>
        </p:txBody>
      </p:sp>
      <p:pic>
        <p:nvPicPr>
          <p:cNvPr id="7" name="Picture Placeholder 6">
            <a:extLst>
              <a:ext uri="{FF2B5EF4-FFF2-40B4-BE49-F238E27FC236}">
                <a16:creationId xmlns:a16="http://schemas.microsoft.com/office/drawing/2014/main" id="{1DD6BF3A-D0C5-4845-5BBC-70EC690FC556}"/>
              </a:ext>
            </a:extLst>
          </p:cNvPr>
          <p:cNvPicPr>
            <a:picLocks noGrp="1" noChangeAspect="1"/>
          </p:cNvPicPr>
          <p:nvPr>
            <p:ph type="pic" sz="quarter" idx="19"/>
          </p:nvPr>
        </p:nvPicPr>
        <p:blipFill>
          <a:blip r:embed="rId3"/>
          <a:srcRect l="27955" r="27955"/>
          <a:stretch/>
        </p:blipFill>
        <p:spPr>
          <a:xfrm>
            <a:off x="6083676" y="0"/>
            <a:ext cx="5361066" cy="6858000"/>
          </a:xfrm>
        </p:spPr>
      </p:pic>
      <p:sp>
        <p:nvSpPr>
          <p:cNvPr id="9" name="TextBox 8">
            <a:extLst>
              <a:ext uri="{FF2B5EF4-FFF2-40B4-BE49-F238E27FC236}">
                <a16:creationId xmlns:a16="http://schemas.microsoft.com/office/drawing/2014/main" id="{EAADAD90-1A0B-CAAE-2FA9-1853BE2C9217}"/>
              </a:ext>
            </a:extLst>
          </p:cNvPr>
          <p:cNvSpPr txBox="1"/>
          <p:nvPr/>
        </p:nvSpPr>
        <p:spPr>
          <a:xfrm>
            <a:off x="9574280" y="6488668"/>
            <a:ext cx="4524008" cy="369332"/>
          </a:xfrm>
          <a:prstGeom prst="rect">
            <a:avLst/>
          </a:prstGeom>
          <a:noFill/>
        </p:spPr>
        <p:txBody>
          <a:bodyPr wrap="square" rtlCol="0">
            <a:spAutoFit/>
          </a:bodyPr>
          <a:lstStyle/>
          <a:p>
            <a:r>
              <a:rPr lang="en-IE" dirty="0">
                <a:hlinkClick r:id="rId4"/>
              </a:rPr>
              <a:t>Photo Source </a:t>
            </a:r>
            <a:endParaRPr lang="en-IE" dirty="0"/>
          </a:p>
        </p:txBody>
      </p:sp>
      <p:sp>
        <p:nvSpPr>
          <p:cNvPr id="5" name="CuadroTexto 4">
            <a:extLst>
              <a:ext uri="{FF2B5EF4-FFF2-40B4-BE49-F238E27FC236}">
                <a16:creationId xmlns:a16="http://schemas.microsoft.com/office/drawing/2014/main" id="{97AB5D5B-62D7-8BFD-06A0-A5D92FF4BBA3}"/>
              </a:ext>
            </a:extLst>
          </p:cNvPr>
          <p:cNvSpPr txBox="1"/>
          <p:nvPr/>
        </p:nvSpPr>
        <p:spPr>
          <a:xfrm>
            <a:off x="1683644" y="5850879"/>
            <a:ext cx="3900728" cy="523220"/>
          </a:xfrm>
          <a:prstGeom prst="rect">
            <a:avLst/>
          </a:prstGeom>
          <a:noFill/>
        </p:spPr>
        <p:txBody>
          <a:bodyPr wrap="square">
            <a:spAutoFit/>
          </a:bodyPr>
          <a:lstStyle/>
          <a:p>
            <a:r>
              <a:rPr lang="pt-PT" sz="1400" dirty="0">
                <a:solidFill>
                  <a:schemeClr val="bg1"/>
                </a:solidFill>
                <a:hlinkClick r:id="rId5">
                  <a:extLst>
                    <a:ext uri="{A12FA001-AC4F-418D-AE19-62706E023703}">
                      <ahyp:hlinkClr xmlns:ahyp="http://schemas.microsoft.com/office/drawing/2018/hyperlinkcolor" val="tx"/>
                    </a:ext>
                  </a:extLst>
                </a:hlinkClick>
              </a:rPr>
              <a:t>https://www.consilium.europa.eu/pt/policies/climate-change/paris-agreement/</a:t>
            </a:r>
            <a:r>
              <a:rPr lang="pt-PT" sz="1400" dirty="0">
                <a:solidFill>
                  <a:schemeClr val="bg1"/>
                </a:solidFill>
              </a:rPr>
              <a:t> </a:t>
            </a:r>
          </a:p>
        </p:txBody>
      </p:sp>
      <p:pic>
        <p:nvPicPr>
          <p:cNvPr id="6" name="Gráfico 5" descr="Flecha: curva ligera con relleno sólido">
            <a:extLst>
              <a:ext uri="{FF2B5EF4-FFF2-40B4-BE49-F238E27FC236}">
                <a16:creationId xmlns:a16="http://schemas.microsoft.com/office/drawing/2014/main" id="{DA3D92E2-526E-368B-680A-0E320F0728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1026906" y="562275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916192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69C91D-2A78-0056-5BF4-9296D777A3E9}"/>
              </a:ext>
            </a:extLst>
          </p:cNvPr>
          <p:cNvPicPr>
            <a:picLocks noChangeAspect="1"/>
          </p:cNvPicPr>
          <p:nvPr/>
        </p:nvPicPr>
        <p:blipFill rotWithShape="1">
          <a:blip r:embed="rId3"/>
          <a:srcRect l="5307" t="10232" r="5578" b="6253"/>
          <a:stretch/>
        </p:blipFill>
        <p:spPr>
          <a:xfrm>
            <a:off x="6224337" y="1424803"/>
            <a:ext cx="4940968" cy="4623253"/>
          </a:xfrm>
          <a:prstGeom prst="rect">
            <a:avLst/>
          </a:prstGeom>
        </p:spPr>
      </p:pic>
      <p:sp>
        <p:nvSpPr>
          <p:cNvPr id="7" name="TextBox 6">
            <a:extLst>
              <a:ext uri="{FF2B5EF4-FFF2-40B4-BE49-F238E27FC236}">
                <a16:creationId xmlns:a16="http://schemas.microsoft.com/office/drawing/2014/main" id="{21AD6CC1-3154-EFB9-2C5F-859548B88B74}"/>
              </a:ext>
            </a:extLst>
          </p:cNvPr>
          <p:cNvSpPr txBox="1"/>
          <p:nvPr/>
        </p:nvSpPr>
        <p:spPr>
          <a:xfrm>
            <a:off x="717422" y="544191"/>
            <a:ext cx="1058194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3600" b="1" dirty="0">
                <a:solidFill>
                  <a:srgbClr val="EB7339"/>
                </a:solidFill>
                <a:latin typeface="Calibri" panose="020F0502020204030204"/>
              </a:rPr>
              <a:t>Os compromissos ambiciosos não foram ainda  cumpridos através da ação </a:t>
            </a: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300C875-0CCB-273A-C4D9-D135E1BD604A}"/>
              </a:ext>
            </a:extLst>
          </p:cNvPr>
          <p:cNvSpPr txBox="1"/>
          <p:nvPr/>
        </p:nvSpPr>
        <p:spPr>
          <a:xfrm>
            <a:off x="717422" y="1846705"/>
            <a:ext cx="5151124" cy="332398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pt-PT" sz="2000" dirty="0">
                <a:solidFill>
                  <a:srgbClr val="000000"/>
                </a:solidFill>
              </a:rPr>
              <a:t>Na sequência do Acordo de Paris de 2015, os países elaboraram os seus próprios planos de ação climática e definiram os seus </a:t>
            </a:r>
            <a:r>
              <a:rPr lang="pt-PT" sz="2000" dirty="0">
                <a:solidFill>
                  <a:srgbClr val="000000"/>
                </a:solidFill>
                <a:hlinkClick r:id="rId4"/>
              </a:rPr>
              <a:t>CND (Contributos Nacionalmente Determinados</a:t>
            </a:r>
            <a:r>
              <a:rPr lang="pt-PT" sz="2000" dirty="0">
                <a:solidFill>
                  <a:srgbClr val="000000"/>
                </a:solidFill>
              </a:rPr>
              <a:t>). </a:t>
            </a:r>
          </a:p>
          <a:p>
            <a:pPr marL="342900" indent="-342900" algn="just">
              <a:spcBef>
                <a:spcPts val="600"/>
              </a:spcBef>
              <a:buFont typeface="Arial" panose="020B0604020202020204" pitchFamily="34" charset="0"/>
              <a:buChar char="•"/>
            </a:pPr>
            <a:r>
              <a:rPr lang="pt-PT" sz="2000" dirty="0">
                <a:solidFill>
                  <a:srgbClr val="000000"/>
                </a:solidFill>
              </a:rPr>
              <a:t>As empresas globais acompanharam estes planos com os seus próprios planos ambiciosos de redução de emissões. </a:t>
            </a:r>
          </a:p>
          <a:p>
            <a:pPr marL="342900" indent="-342900" algn="just">
              <a:spcBef>
                <a:spcPts val="600"/>
              </a:spcBef>
              <a:buFont typeface="Arial" panose="020B0604020202020204" pitchFamily="34" charset="0"/>
              <a:buChar char="•"/>
            </a:pPr>
            <a:r>
              <a:rPr lang="pt-PT" sz="2000" dirty="0">
                <a:solidFill>
                  <a:srgbClr val="000000"/>
                </a:solidFill>
              </a:rPr>
              <a:t>Apesar deste aumento nos objetivos e relatórios de emissões líquidas nulas, a ação não conseguiu corresponder aos planos. </a:t>
            </a:r>
            <a:endParaRPr lang="en-US" sz="2000" i="0" dirty="0">
              <a:solidFill>
                <a:srgbClr val="000000"/>
              </a:solidFill>
              <a:effectLst/>
            </a:endParaRPr>
          </a:p>
        </p:txBody>
      </p:sp>
      <p:sp>
        <p:nvSpPr>
          <p:cNvPr id="6" name="TextBox 5">
            <a:extLst>
              <a:ext uri="{FF2B5EF4-FFF2-40B4-BE49-F238E27FC236}">
                <a16:creationId xmlns:a16="http://schemas.microsoft.com/office/drawing/2014/main" id="{AB2D2787-A184-9534-6DB2-CDAED8D29B69}"/>
              </a:ext>
            </a:extLst>
          </p:cNvPr>
          <p:cNvSpPr txBox="1"/>
          <p:nvPr/>
        </p:nvSpPr>
        <p:spPr>
          <a:xfrm>
            <a:off x="9746160" y="6034288"/>
            <a:ext cx="1553211" cy="307777"/>
          </a:xfrm>
          <a:prstGeom prst="rect">
            <a:avLst/>
          </a:prstGeom>
          <a:noFill/>
        </p:spPr>
        <p:txBody>
          <a:bodyPr wrap="square" rtlCol="0">
            <a:spAutoFit/>
          </a:bodyPr>
          <a:lstStyle/>
          <a:p>
            <a:r>
              <a:rPr lang="en-IE" sz="1400" dirty="0">
                <a:hlinkClick r:id="rId5"/>
              </a:rPr>
              <a:t>Fonte da </a:t>
            </a:r>
            <a:r>
              <a:rPr lang="en-IE" sz="1400" dirty="0" err="1">
                <a:hlinkClick r:id="rId5"/>
              </a:rPr>
              <a:t>imagem</a:t>
            </a:r>
            <a:r>
              <a:rPr lang="en-IE" sz="1400" dirty="0">
                <a:hlinkClick r:id="rId5"/>
              </a:rPr>
              <a:t> </a:t>
            </a:r>
            <a:endParaRPr lang="en-IE" sz="1400" dirty="0"/>
          </a:p>
        </p:txBody>
      </p:sp>
      <p:sp>
        <p:nvSpPr>
          <p:cNvPr id="3" name="CuadroTexto 2">
            <a:extLst>
              <a:ext uri="{FF2B5EF4-FFF2-40B4-BE49-F238E27FC236}">
                <a16:creationId xmlns:a16="http://schemas.microsoft.com/office/drawing/2014/main" id="{B0B28E5D-3D15-E024-CB9F-CA16B4D50F56}"/>
              </a:ext>
            </a:extLst>
          </p:cNvPr>
          <p:cNvSpPr txBox="1"/>
          <p:nvPr/>
        </p:nvSpPr>
        <p:spPr>
          <a:xfrm>
            <a:off x="6373433" y="1585095"/>
            <a:ext cx="1646034" cy="523220"/>
          </a:xfrm>
          <a:prstGeom prst="rect">
            <a:avLst/>
          </a:prstGeom>
          <a:solidFill>
            <a:srgbClr val="E7E7E7"/>
          </a:solidFill>
        </p:spPr>
        <p:txBody>
          <a:bodyPr wrap="square">
            <a:spAutoFit/>
          </a:bodyPr>
          <a:lstStyle/>
          <a:p>
            <a:pPr algn="ctr"/>
            <a:r>
              <a:rPr lang="pt-PT" sz="1400" dirty="0">
                <a:solidFill>
                  <a:srgbClr val="000000"/>
                </a:solidFill>
              </a:rPr>
              <a:t>Objetivos de 2050 para a neutralidade</a:t>
            </a:r>
          </a:p>
        </p:txBody>
      </p:sp>
      <p:sp>
        <p:nvSpPr>
          <p:cNvPr id="5" name="CuadroTexto 4">
            <a:extLst>
              <a:ext uri="{FF2B5EF4-FFF2-40B4-BE49-F238E27FC236}">
                <a16:creationId xmlns:a16="http://schemas.microsoft.com/office/drawing/2014/main" id="{F543FCE4-FF3D-7179-DB48-A997DB364C1D}"/>
              </a:ext>
            </a:extLst>
          </p:cNvPr>
          <p:cNvSpPr txBox="1"/>
          <p:nvPr/>
        </p:nvSpPr>
        <p:spPr>
          <a:xfrm>
            <a:off x="9163480" y="1630298"/>
            <a:ext cx="1646034" cy="523220"/>
          </a:xfrm>
          <a:prstGeom prst="rect">
            <a:avLst/>
          </a:prstGeom>
          <a:solidFill>
            <a:srgbClr val="E7E7E7"/>
          </a:solidFill>
        </p:spPr>
        <p:txBody>
          <a:bodyPr wrap="square">
            <a:spAutoFit/>
          </a:bodyPr>
          <a:lstStyle/>
          <a:p>
            <a:pPr algn="ctr"/>
            <a:r>
              <a:rPr lang="pt-PT" sz="1400" dirty="0">
                <a:solidFill>
                  <a:srgbClr val="000000"/>
                </a:solidFill>
              </a:rPr>
              <a:t>jargão da sustentabilidade</a:t>
            </a:r>
          </a:p>
        </p:txBody>
      </p:sp>
      <p:sp>
        <p:nvSpPr>
          <p:cNvPr id="8" name="CuadroTexto 7">
            <a:extLst>
              <a:ext uri="{FF2B5EF4-FFF2-40B4-BE49-F238E27FC236}">
                <a16:creationId xmlns:a16="http://schemas.microsoft.com/office/drawing/2014/main" id="{E1643B89-42F0-0D2D-66D3-CC5550CD58C9}"/>
              </a:ext>
            </a:extLst>
          </p:cNvPr>
          <p:cNvSpPr txBox="1"/>
          <p:nvPr/>
        </p:nvSpPr>
        <p:spPr>
          <a:xfrm>
            <a:off x="6224337" y="2543999"/>
            <a:ext cx="1341368" cy="307777"/>
          </a:xfrm>
          <a:prstGeom prst="rect">
            <a:avLst/>
          </a:prstGeom>
          <a:solidFill>
            <a:srgbClr val="E7E7E7"/>
          </a:solidFill>
        </p:spPr>
        <p:txBody>
          <a:bodyPr wrap="square">
            <a:spAutoFit/>
          </a:bodyPr>
          <a:lstStyle/>
          <a:p>
            <a:pPr algn="ctr"/>
            <a:r>
              <a:rPr lang="pt-PT" sz="1400" dirty="0">
                <a:solidFill>
                  <a:srgbClr val="000000"/>
                </a:solidFill>
              </a:rPr>
              <a:t>Relatórios ESG</a:t>
            </a:r>
          </a:p>
        </p:txBody>
      </p:sp>
      <p:sp>
        <p:nvSpPr>
          <p:cNvPr id="9" name="CuadroTexto 8">
            <a:extLst>
              <a:ext uri="{FF2B5EF4-FFF2-40B4-BE49-F238E27FC236}">
                <a16:creationId xmlns:a16="http://schemas.microsoft.com/office/drawing/2014/main" id="{5A41B227-765F-32FF-2679-3F803BBADE78}"/>
              </a:ext>
            </a:extLst>
          </p:cNvPr>
          <p:cNvSpPr txBox="1"/>
          <p:nvPr/>
        </p:nvSpPr>
        <p:spPr>
          <a:xfrm>
            <a:off x="9746160" y="2432515"/>
            <a:ext cx="1021935" cy="307777"/>
          </a:xfrm>
          <a:prstGeom prst="rect">
            <a:avLst/>
          </a:prstGeom>
          <a:solidFill>
            <a:srgbClr val="E7E7E7"/>
          </a:solidFill>
        </p:spPr>
        <p:txBody>
          <a:bodyPr wrap="square">
            <a:spAutoFit/>
          </a:bodyPr>
          <a:lstStyle/>
          <a:p>
            <a:pPr algn="ctr"/>
            <a:r>
              <a:rPr lang="pt-PT" sz="1400" dirty="0">
                <a:solidFill>
                  <a:srgbClr val="000000"/>
                </a:solidFill>
              </a:rPr>
              <a:t>Eventos</a:t>
            </a:r>
          </a:p>
        </p:txBody>
      </p:sp>
      <p:sp>
        <p:nvSpPr>
          <p:cNvPr id="10" name="CuadroTexto 9">
            <a:extLst>
              <a:ext uri="{FF2B5EF4-FFF2-40B4-BE49-F238E27FC236}">
                <a16:creationId xmlns:a16="http://schemas.microsoft.com/office/drawing/2014/main" id="{28EFE03E-9452-45DE-1BEC-EDF90E53BE6D}"/>
              </a:ext>
            </a:extLst>
          </p:cNvPr>
          <p:cNvSpPr txBox="1"/>
          <p:nvPr/>
        </p:nvSpPr>
        <p:spPr>
          <a:xfrm>
            <a:off x="9879921" y="3671544"/>
            <a:ext cx="754411" cy="400110"/>
          </a:xfrm>
          <a:prstGeom prst="rect">
            <a:avLst/>
          </a:prstGeom>
          <a:solidFill>
            <a:srgbClr val="E7E7E7"/>
          </a:solidFill>
        </p:spPr>
        <p:txBody>
          <a:bodyPr wrap="square">
            <a:spAutoFit/>
          </a:bodyPr>
          <a:lstStyle/>
          <a:p>
            <a:pPr algn="ctr"/>
            <a:r>
              <a:rPr lang="pt-PT" sz="2000" dirty="0">
                <a:solidFill>
                  <a:srgbClr val="000000"/>
                </a:solidFill>
              </a:rPr>
              <a:t>Ação</a:t>
            </a:r>
          </a:p>
        </p:txBody>
      </p:sp>
      <p:sp>
        <p:nvSpPr>
          <p:cNvPr id="15" name="CuadroTexto 14">
            <a:extLst>
              <a:ext uri="{FF2B5EF4-FFF2-40B4-BE49-F238E27FC236}">
                <a16:creationId xmlns:a16="http://schemas.microsoft.com/office/drawing/2014/main" id="{C0C2EA41-A6A6-707C-1C62-6637836DD0A3}"/>
              </a:ext>
            </a:extLst>
          </p:cNvPr>
          <p:cNvSpPr txBox="1"/>
          <p:nvPr/>
        </p:nvSpPr>
        <p:spPr>
          <a:xfrm>
            <a:off x="1814400" y="5410875"/>
            <a:ext cx="4281600" cy="307777"/>
          </a:xfrm>
          <a:prstGeom prst="rect">
            <a:avLst/>
          </a:prstGeom>
          <a:noFill/>
        </p:spPr>
        <p:txBody>
          <a:bodyPr wrap="square">
            <a:spAutoFit/>
          </a:bodyPr>
          <a:lstStyle/>
          <a:p>
            <a:r>
              <a:rPr lang="pt-PT" sz="1400" dirty="0">
                <a:hlinkClick r:id="rId6"/>
              </a:rPr>
              <a:t>Relatório 2015-2020 Portugal</a:t>
            </a:r>
            <a:endParaRPr lang="pt-PT" sz="1400" dirty="0"/>
          </a:p>
        </p:txBody>
      </p:sp>
      <p:sp>
        <p:nvSpPr>
          <p:cNvPr id="17" name="CuadroTexto 16">
            <a:extLst>
              <a:ext uri="{FF2B5EF4-FFF2-40B4-BE49-F238E27FC236}">
                <a16:creationId xmlns:a16="http://schemas.microsoft.com/office/drawing/2014/main" id="{0BBEA2B3-955B-0843-9E39-78E874A2577A}"/>
              </a:ext>
            </a:extLst>
          </p:cNvPr>
          <p:cNvSpPr txBox="1"/>
          <p:nvPr/>
        </p:nvSpPr>
        <p:spPr>
          <a:xfrm>
            <a:off x="1808671" y="5869932"/>
            <a:ext cx="4059875" cy="307777"/>
          </a:xfrm>
          <a:prstGeom prst="rect">
            <a:avLst/>
          </a:prstGeom>
          <a:noFill/>
        </p:spPr>
        <p:txBody>
          <a:bodyPr wrap="square">
            <a:spAutoFit/>
          </a:bodyPr>
          <a:lstStyle/>
          <a:p>
            <a:r>
              <a:rPr lang="pt-PT" sz="1400" dirty="0">
                <a:hlinkClick r:id="rId7"/>
              </a:rPr>
              <a:t>https://descarbonizar2050.apambiente.pt/roteiro/</a:t>
            </a:r>
            <a:r>
              <a:rPr lang="pt-PT" sz="1400" dirty="0"/>
              <a:t> </a:t>
            </a:r>
          </a:p>
        </p:txBody>
      </p:sp>
      <p:pic>
        <p:nvPicPr>
          <p:cNvPr id="18" name="Gráfico 17" descr="Flecha: curva ligera con relleno sólido">
            <a:extLst>
              <a:ext uri="{FF2B5EF4-FFF2-40B4-BE49-F238E27FC236}">
                <a16:creationId xmlns:a16="http://schemas.microsoft.com/office/drawing/2014/main" id="{53AF0CEF-7807-F1F8-8E91-64853CD592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1108065" y="5152492"/>
            <a:ext cx="689631" cy="689631"/>
          </a:xfrm>
          <a:prstGeom prst="rect">
            <a:avLst/>
          </a:prstGeom>
          <a:effectLst>
            <a:outerShdw blurRad="50800" dist="38100" dir="5400000" algn="t" rotWithShape="0">
              <a:prstClr val="black">
                <a:alpha val="40000"/>
              </a:prstClr>
            </a:outerShdw>
          </a:effectLst>
        </p:spPr>
      </p:pic>
      <p:pic>
        <p:nvPicPr>
          <p:cNvPr id="19" name="Gráfico 18" descr="Flecha: curva ligera con relleno sólido">
            <a:extLst>
              <a:ext uri="{FF2B5EF4-FFF2-40B4-BE49-F238E27FC236}">
                <a16:creationId xmlns:a16="http://schemas.microsoft.com/office/drawing/2014/main" id="{130545E3-BDAA-49DF-6F83-610588DE33A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1108066" y="557764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091514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a16="http://schemas.microsoft.com/office/drawing/2014/main" id="{BD700FA7-215C-D751-9953-57EEE211E6F8}"/>
              </a:ext>
            </a:extLst>
          </p:cNvPr>
          <p:cNvSpPr txBox="1"/>
          <p:nvPr/>
        </p:nvSpPr>
        <p:spPr>
          <a:xfrm>
            <a:off x="4056350" y="275931"/>
            <a:ext cx="7745790" cy="111851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pt-PT" sz="3600" b="1" dirty="0">
                <a:solidFill>
                  <a:srgbClr val="354F92"/>
                </a:solidFill>
                <a:ea typeface="+mj-ea"/>
                <a:cs typeface="+mj-cs"/>
              </a:rPr>
              <a:t>Um passo na direção certa, mas uma montanha para escalar </a:t>
            </a:r>
            <a:endParaRPr lang="en-US" sz="3600" b="1" dirty="0">
              <a:solidFill>
                <a:srgbClr val="354F92"/>
              </a:solidFill>
              <a:ea typeface="+mj-ea"/>
              <a:cs typeface="+mj-cs"/>
            </a:endParaRPr>
          </a:p>
        </p:txBody>
      </p:sp>
      <p:sp>
        <p:nvSpPr>
          <p:cNvPr id="7" name="TextBox 6">
            <a:extLst>
              <a:ext uri="{FF2B5EF4-FFF2-40B4-BE49-F238E27FC236}">
                <a16:creationId xmlns:a16="http://schemas.microsoft.com/office/drawing/2014/main" id="{93B167BE-9A05-5B32-8F88-B7ED2736FA57}"/>
              </a:ext>
            </a:extLst>
          </p:cNvPr>
          <p:cNvSpPr txBox="1"/>
          <p:nvPr/>
        </p:nvSpPr>
        <p:spPr>
          <a:xfrm>
            <a:off x="4056349" y="1373483"/>
            <a:ext cx="7580479" cy="4921043"/>
          </a:xfrm>
          <a:prstGeom prst="rect">
            <a:avLst/>
          </a:prstGeom>
        </p:spPr>
        <p:txBody>
          <a:bodyPr vert="horz" lIns="91440" tIns="45720" rIns="91440" bIns="45720" rtlCol="0">
            <a:noAutofit/>
          </a:bodyPr>
          <a:lstStyle/>
          <a:p>
            <a:pPr algn="just">
              <a:spcBef>
                <a:spcPts val="600"/>
              </a:spcBef>
            </a:pPr>
            <a:r>
              <a:rPr lang="pt-PT" sz="2000" dirty="0">
                <a:solidFill>
                  <a:srgbClr val="000000"/>
                </a:solidFill>
              </a:rPr>
              <a:t>Para limitar o aquecimento a 1,5° Celsius acima dos níveis pré-industriais, tal como estabelecido no Acordo de Paris, as emissões globais de gases com efeito de estufa terão de atingir o seu pico antes de 2025. Em seguida, devem diminuir 43% até 2030, chegando a zero líquido em 2050, de acordo com o Painel Intergovernamental sobre as Alterações Climáticas (IPCC). Praticamente todos os cenários permitem "emissões negativas" ou "compensações de carbono" para alargar o orçamento das emissões. No entanto, quando as compensações são retiradas do modelo e vemos as reduções de emissões brutas necessárias para atingir os objetivos, parece assustador e não podemos deixar de nos sentir fatalistas em relação a quaisquer ações.</a:t>
            </a:r>
            <a:endParaRPr lang="en-US" sz="2000" dirty="0">
              <a:solidFill>
                <a:srgbClr val="000000"/>
              </a:solidFill>
            </a:endParaRPr>
          </a:p>
          <a:p>
            <a:pPr algn="just">
              <a:spcBef>
                <a:spcPts val="600"/>
              </a:spcBef>
            </a:pPr>
            <a:r>
              <a:rPr lang="pt-PT" sz="2000" b="1" dirty="0">
                <a:solidFill>
                  <a:srgbClr val="000000"/>
                </a:solidFill>
              </a:rPr>
              <a:t>O que é que podemos fazer como indivíduos e como comunidades?</a:t>
            </a:r>
          </a:p>
          <a:p>
            <a:pPr algn="just">
              <a:spcBef>
                <a:spcPts val="600"/>
              </a:spcBef>
            </a:pPr>
            <a:r>
              <a:rPr lang="pt-PT" sz="2000" dirty="0">
                <a:solidFill>
                  <a:srgbClr val="000000"/>
                </a:solidFill>
              </a:rPr>
              <a:t>As comunidades e os indivíduos têm um papel fundamental a desempenhar, quer responsabilizando os outros, quer dando pequenos passos em conjunto para alcançar um impacto maciço </a:t>
            </a:r>
            <a:r>
              <a:rPr lang="en-US" sz="2000" b="1" dirty="0">
                <a:solidFill>
                  <a:srgbClr val="000000"/>
                </a:solidFill>
              </a:rPr>
              <a:t> </a:t>
            </a:r>
          </a:p>
          <a:p>
            <a:pPr algn="just">
              <a:spcBef>
                <a:spcPts val="600"/>
              </a:spcBef>
            </a:pPr>
            <a:endParaRPr lang="en-US" sz="2000" dirty="0">
              <a:solidFill>
                <a:srgbClr val="000000"/>
              </a:solidFill>
            </a:endParaRPr>
          </a:p>
        </p:txBody>
      </p:sp>
      <p:pic>
        <p:nvPicPr>
          <p:cNvPr id="6" name="Picture 5">
            <a:extLst>
              <a:ext uri="{FF2B5EF4-FFF2-40B4-BE49-F238E27FC236}">
                <a16:creationId xmlns:a16="http://schemas.microsoft.com/office/drawing/2014/main" id="{3924F2EA-DBAD-E8CF-2DA1-188E0A4489BA}"/>
              </a:ext>
            </a:extLst>
          </p:cNvPr>
          <p:cNvPicPr>
            <a:picLocks noChangeAspect="1"/>
          </p:cNvPicPr>
          <p:nvPr/>
        </p:nvPicPr>
        <p:blipFill>
          <a:blip r:embed="rId3"/>
          <a:srcRect l="4871" r="4871"/>
          <a:stretch/>
        </p:blipFill>
        <p:spPr>
          <a:xfrm>
            <a:off x="20" y="10"/>
            <a:ext cx="3912761" cy="6857990"/>
          </a:xfrm>
          <a:prstGeom prst="rect">
            <a:avLst/>
          </a:prstGeom>
          <a:effectLst/>
        </p:spPr>
      </p:pic>
      <p:sp>
        <p:nvSpPr>
          <p:cNvPr id="34" name="Text Placeholder 3">
            <a:extLst>
              <a:ext uri="{FF2B5EF4-FFF2-40B4-BE49-F238E27FC236}">
                <a16:creationId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5" name="TextBox 4">
            <a:extLst>
              <a:ext uri="{FF2B5EF4-FFF2-40B4-BE49-F238E27FC236}">
                <a16:creationId xmlns:a16="http://schemas.microsoft.com/office/drawing/2014/main" id="{3C2E7F06-AD43-864A-86FA-0371625B21AE}"/>
              </a:ext>
            </a:extLst>
          </p:cNvPr>
          <p:cNvSpPr txBox="1"/>
          <p:nvPr/>
        </p:nvSpPr>
        <p:spPr>
          <a:xfrm>
            <a:off x="8562646" y="6310765"/>
            <a:ext cx="2867354" cy="307777"/>
          </a:xfrm>
          <a:prstGeom prst="rect">
            <a:avLst/>
          </a:prstGeom>
          <a:noFill/>
        </p:spPr>
        <p:txBody>
          <a:bodyPr wrap="square" rtlCol="0">
            <a:spAutoFit/>
          </a:bodyPr>
          <a:lstStyle/>
          <a:p>
            <a:r>
              <a:rPr lang="en-IE" sz="1400" dirty="0">
                <a:hlinkClick r:id="rId4"/>
              </a:rPr>
              <a:t>Climate Scientist Zeke </a:t>
            </a:r>
            <a:r>
              <a:rPr lang="en-IE" sz="1400" dirty="0" err="1">
                <a:effectLst/>
                <a:ea typeface="Calibri" panose="020F0502020204030204" pitchFamily="34" charset="0"/>
                <a:cs typeface="Times New Roman" panose="02020603050405020304" pitchFamily="18" charset="0"/>
                <a:hlinkClick r:id="rId4"/>
              </a:rPr>
              <a:t>Hausfather</a:t>
            </a:r>
            <a:endParaRPr lang="en-IE" sz="1400" dirty="0"/>
          </a:p>
        </p:txBody>
      </p:sp>
      <p:pic>
        <p:nvPicPr>
          <p:cNvPr id="3" name="Gráfico 2" descr="Flecha: curva ligera con relleno sólido">
            <a:extLst>
              <a:ext uri="{FF2B5EF4-FFF2-40B4-BE49-F238E27FC236}">
                <a16:creationId xmlns:a16="http://schemas.microsoft.com/office/drawing/2014/main" id="{2A746C3D-F6BA-2413-0173-8C5917F1F6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7875642" y="608160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28462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40678E36-381D-CC9D-8820-7286850593E7}"/>
              </a:ext>
            </a:extLst>
          </p:cNvPr>
          <p:cNvSpPr>
            <a:spLocks noGrp="1"/>
          </p:cNvSpPr>
          <p:nvPr>
            <p:ph type="body" sz="quarter" idx="10"/>
          </p:nvPr>
        </p:nvSpPr>
        <p:spPr>
          <a:xfrm>
            <a:off x="1278900" y="533400"/>
            <a:ext cx="10151100" cy="794023"/>
          </a:xfrm>
        </p:spPr>
        <p:txBody>
          <a:bodyPr/>
          <a:lstStyle/>
          <a:p>
            <a:r>
              <a:rPr lang="pt-PT" dirty="0"/>
              <a:t>Visão Geral das Nações Unidas sobre Ação Climática</a:t>
            </a:r>
            <a:endParaRPr lang="en-IE" dirty="0"/>
          </a:p>
        </p:txBody>
      </p:sp>
      <p:sp>
        <p:nvSpPr>
          <p:cNvPr id="14" name="TextBox 13">
            <a:extLst>
              <a:ext uri="{FF2B5EF4-FFF2-40B4-BE49-F238E27FC236}">
                <a16:creationId xmlns:a16="http://schemas.microsoft.com/office/drawing/2014/main" id="{956887C9-0FCB-FEE9-1474-17630DC3B2DD}"/>
              </a:ext>
            </a:extLst>
          </p:cNvPr>
          <p:cNvSpPr txBox="1"/>
          <p:nvPr/>
        </p:nvSpPr>
        <p:spPr>
          <a:xfrm>
            <a:off x="2016258" y="5500260"/>
            <a:ext cx="6097772" cy="307777"/>
          </a:xfrm>
          <a:prstGeom prst="rect">
            <a:avLst/>
          </a:prstGeom>
          <a:noFill/>
        </p:spPr>
        <p:txBody>
          <a:bodyPr wrap="square">
            <a:spAutoFit/>
          </a:bodyPr>
          <a:lstStyle/>
          <a:p>
            <a:r>
              <a:rPr lang="en-IE" sz="1400" b="1" dirty="0">
                <a:solidFill>
                  <a:schemeClr val="bg1"/>
                </a:solidFill>
              </a:rPr>
              <a:t>Click arrow to watch</a:t>
            </a:r>
          </a:p>
        </p:txBody>
      </p:sp>
      <p:pic>
        <p:nvPicPr>
          <p:cNvPr id="1026" name="Picture 2">
            <a:hlinkClick r:id="rId4"/>
            <a:extLst>
              <a:ext uri="{FF2B5EF4-FFF2-40B4-BE49-F238E27FC236}">
                <a16:creationId xmlns:a16="http://schemas.microsoft.com/office/drawing/2014/main" id="{E19238EE-FE61-BFF8-ED05-D0EDAF957C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3600" y="1359275"/>
            <a:ext cx="2946400" cy="3712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06B1D76-3342-0704-66FA-072EC787A53F}"/>
              </a:ext>
            </a:extLst>
          </p:cNvPr>
          <p:cNvSpPr txBox="1"/>
          <p:nvPr/>
        </p:nvSpPr>
        <p:spPr>
          <a:xfrm>
            <a:off x="8947908" y="5229535"/>
            <a:ext cx="2346544" cy="954107"/>
          </a:xfrm>
          <a:prstGeom prst="rect">
            <a:avLst/>
          </a:prstGeom>
          <a:noFill/>
        </p:spPr>
        <p:txBody>
          <a:bodyPr wrap="square" rtlCol="0">
            <a:spAutoFit/>
          </a:bodyPr>
          <a:lstStyle/>
          <a:p>
            <a:r>
              <a:rPr lang="pt-PT" sz="1400" dirty="0">
                <a:solidFill>
                  <a:srgbClr val="000000"/>
                </a:solidFill>
              </a:rPr>
              <a:t>Clique na imagem acima para ler o relatório 2022 dos ODS das Nações Unidas e saber mais (documento em Inglês)</a:t>
            </a:r>
            <a:endParaRPr lang="en-IE" sz="1400" dirty="0">
              <a:solidFill>
                <a:srgbClr val="000000"/>
              </a:solidFill>
            </a:endParaRPr>
          </a:p>
        </p:txBody>
      </p:sp>
      <p:pic>
        <p:nvPicPr>
          <p:cNvPr id="2" name="Elementos multimedia en línea 1" title="Proteger nosso planeta, combater as mudanças climáticas">
            <a:hlinkClick r:id="" action="ppaction://media"/>
            <a:extLst>
              <a:ext uri="{FF2B5EF4-FFF2-40B4-BE49-F238E27FC236}">
                <a16:creationId xmlns:a16="http://schemas.microsoft.com/office/drawing/2014/main" id="{74E9D18D-CCFC-A4EC-B900-596C667DD00F}"/>
              </a:ext>
            </a:extLst>
          </p:cNvPr>
          <p:cNvPicPr>
            <a:picLocks noRot="1" noChangeAspect="1"/>
          </p:cNvPicPr>
          <p:nvPr>
            <a:videoFile r:link="rId1"/>
          </p:nvPr>
        </p:nvPicPr>
        <p:blipFill>
          <a:blip r:embed="rId6"/>
          <a:stretch>
            <a:fillRect/>
          </a:stretch>
        </p:blipFill>
        <p:spPr>
          <a:xfrm>
            <a:off x="1838960" y="1390350"/>
            <a:ext cx="5842000" cy="3300730"/>
          </a:xfrm>
          <a:prstGeom prst="rect">
            <a:avLst/>
          </a:prstGeom>
        </p:spPr>
      </p:pic>
      <p:sp>
        <p:nvSpPr>
          <p:cNvPr id="4" name="CuadroTexto 3">
            <a:extLst>
              <a:ext uri="{FF2B5EF4-FFF2-40B4-BE49-F238E27FC236}">
                <a16:creationId xmlns:a16="http://schemas.microsoft.com/office/drawing/2014/main" id="{2CAE787A-E536-F9A4-85B4-7A5B7B4D8A6C}"/>
              </a:ext>
            </a:extLst>
          </p:cNvPr>
          <p:cNvSpPr txBox="1"/>
          <p:nvPr/>
        </p:nvSpPr>
        <p:spPr>
          <a:xfrm>
            <a:off x="2473962" y="4779826"/>
            <a:ext cx="5206998" cy="738664"/>
          </a:xfrm>
          <a:prstGeom prst="rect">
            <a:avLst/>
          </a:prstGeom>
          <a:noFill/>
        </p:spPr>
        <p:txBody>
          <a:bodyPr wrap="square">
            <a:spAutoFit/>
          </a:bodyPr>
          <a:lstStyle/>
          <a:p>
            <a:r>
              <a:rPr lang="pt-PT" sz="1400" i="0" dirty="0">
                <a:solidFill>
                  <a:srgbClr val="0F0F0F"/>
                </a:solidFill>
                <a:effectLst/>
                <a:hlinkClick r:id="rId7"/>
              </a:rPr>
              <a:t>Proteger nosso planeta, combater as mudanças climáticas</a:t>
            </a:r>
            <a:r>
              <a:rPr lang="pt-PT" sz="1400" i="0" dirty="0">
                <a:solidFill>
                  <a:srgbClr val="0F0F0F"/>
                </a:solidFill>
                <a:effectLst/>
              </a:rPr>
              <a:t> (clique sobre a imagem para ver o vídeo - legendado em português)</a:t>
            </a:r>
          </a:p>
          <a:p>
            <a:r>
              <a:rPr lang="pt-PT" sz="1400" dirty="0"/>
              <a:t> </a:t>
            </a:r>
          </a:p>
        </p:txBody>
      </p:sp>
      <p:pic>
        <p:nvPicPr>
          <p:cNvPr id="5" name="Gráfico 4" descr="Flecha: curva ligera con relleno sólido">
            <a:extLst>
              <a:ext uri="{FF2B5EF4-FFF2-40B4-BE49-F238E27FC236}">
                <a16:creationId xmlns:a16="http://schemas.microsoft.com/office/drawing/2014/main" id="{D71939F0-3FFD-DD13-7CB0-2F54864EDE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1856990" y="4568202"/>
            <a:ext cx="689631" cy="689631"/>
          </a:xfrm>
          <a:prstGeom prst="rect">
            <a:avLst/>
          </a:prstGeom>
          <a:effectLst>
            <a:outerShdw blurRad="50800" dist="38100" dir="5400000" algn="t" rotWithShape="0">
              <a:prstClr val="black">
                <a:alpha val="40000"/>
              </a:prstClr>
            </a:outerShdw>
          </a:effectLst>
        </p:spPr>
      </p:pic>
      <p:pic>
        <p:nvPicPr>
          <p:cNvPr id="6" name="Gráfico 5" descr="Flecha: curva ligera con relleno sólido">
            <a:extLst>
              <a:ext uri="{FF2B5EF4-FFF2-40B4-BE49-F238E27FC236}">
                <a16:creationId xmlns:a16="http://schemas.microsoft.com/office/drawing/2014/main" id="{E46F879A-8117-105F-03C3-8308E4D507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8267685" y="497472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3220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Hand holding plant">
            <a:extLst>
              <a:ext uri="{FF2B5EF4-FFF2-40B4-BE49-F238E27FC236}">
                <a16:creationId xmlns:a16="http://schemas.microsoft.com/office/drawing/2014/main" id="{7D58FEA6-9804-4EC6-AB87-3B46B471703E}"/>
              </a:ext>
            </a:extLst>
          </p:cNvPr>
          <p:cNvPicPr>
            <a:picLocks noGrp="1" noChangeAspect="1"/>
          </p:cNvPicPr>
          <p:nvPr>
            <p:ph type="pic" sz="quarter" idx="10"/>
          </p:nvPr>
        </p:nvPicPr>
        <p:blipFill rotWithShape="1">
          <a:blip r:embed="rId3"/>
          <a:srcRect l="24068" r="27714"/>
          <a:stretch/>
        </p:blipFill>
        <p:spPr>
          <a:xfrm>
            <a:off x="388401" y="385460"/>
            <a:ext cx="4107750" cy="6087079"/>
          </a:xfrm>
        </p:spPr>
      </p:pic>
      <p:sp>
        <p:nvSpPr>
          <p:cNvPr id="7" name="Text Placeholder 6">
            <a:extLst>
              <a:ext uri="{FF2B5EF4-FFF2-40B4-BE49-F238E27FC236}">
                <a16:creationId xmlns:a16="http://schemas.microsoft.com/office/drawing/2014/main" id="{1884A31B-F108-11C5-7684-C2D4895628EF}"/>
              </a:ext>
            </a:extLst>
          </p:cNvPr>
          <p:cNvSpPr>
            <a:spLocks noGrp="1"/>
          </p:cNvSpPr>
          <p:nvPr>
            <p:ph type="body" sz="quarter" idx="18"/>
          </p:nvPr>
        </p:nvSpPr>
        <p:spPr>
          <a:xfrm>
            <a:off x="4842654" y="2429545"/>
            <a:ext cx="6391403" cy="2759145"/>
          </a:xfrm>
        </p:spPr>
        <p:txBody>
          <a:bodyPr/>
          <a:lstStyle/>
          <a:p>
            <a:pPr marL="0" algn="just">
              <a:lnSpc>
                <a:spcPct val="100000"/>
              </a:lnSpc>
              <a:spcBef>
                <a:spcPts val="600"/>
              </a:spcBef>
            </a:pPr>
            <a:r>
              <a:rPr lang="pt-PT" sz="2200" dirty="0"/>
              <a:t>Enfrentamos um enorme desafio, mas já existem soluções e estão a ser aplicados muitos recursos ao maior desafio que enfrentamos. </a:t>
            </a:r>
          </a:p>
          <a:p>
            <a:pPr marL="0" algn="just">
              <a:lnSpc>
                <a:spcPct val="100000"/>
              </a:lnSpc>
              <a:spcBef>
                <a:spcPts val="600"/>
              </a:spcBef>
            </a:pPr>
            <a:r>
              <a:rPr lang="pt-PT" sz="2200" dirty="0"/>
              <a:t>Embora seja errado colocar a culpa nos indivíduos, e as grandes empresas e os governos devam assumir a culpa e efetuar mudanças drásticas, cada um de nós tem uma responsabilidade a assumir e todos podemos fazer a nossa parte na criação de comunidades mais saudáveis e de um planeta mais saudável </a:t>
            </a:r>
            <a:endParaRPr lang="en-IE" sz="2200" dirty="0"/>
          </a:p>
        </p:txBody>
      </p:sp>
      <p:sp>
        <p:nvSpPr>
          <p:cNvPr id="2" name="TextBox 1">
            <a:extLst>
              <a:ext uri="{FF2B5EF4-FFF2-40B4-BE49-F238E27FC236}">
                <a16:creationId xmlns:a16="http://schemas.microsoft.com/office/drawing/2014/main" id="{26DD0E2A-B457-2002-9918-40EE6F5708EB}"/>
              </a:ext>
            </a:extLst>
          </p:cNvPr>
          <p:cNvSpPr txBox="1"/>
          <p:nvPr/>
        </p:nvSpPr>
        <p:spPr>
          <a:xfrm>
            <a:off x="4842654" y="987821"/>
            <a:ext cx="4889174" cy="1200329"/>
          </a:xfrm>
          <a:prstGeom prst="rect">
            <a:avLst/>
          </a:prstGeom>
          <a:noFill/>
        </p:spPr>
        <p:txBody>
          <a:bodyPr wrap="square" rtlCol="0">
            <a:spAutoFit/>
          </a:bodyPr>
          <a:lstStyle/>
          <a:p>
            <a:r>
              <a:rPr lang="en-IE" sz="3600" b="1" dirty="0">
                <a:solidFill>
                  <a:srgbClr val="F3773B"/>
                </a:solidFill>
              </a:rPr>
              <a:t>O que </a:t>
            </a:r>
            <a:r>
              <a:rPr lang="en-IE" sz="3600" b="1" dirty="0" err="1">
                <a:solidFill>
                  <a:srgbClr val="F3773B"/>
                </a:solidFill>
              </a:rPr>
              <a:t>podemos</a:t>
            </a:r>
            <a:r>
              <a:rPr lang="en-IE" sz="3600" b="1" dirty="0">
                <a:solidFill>
                  <a:srgbClr val="F3773B"/>
                </a:solidFill>
              </a:rPr>
              <a:t> </a:t>
            </a:r>
            <a:r>
              <a:rPr lang="en-IE" sz="3600" b="1" dirty="0" err="1">
                <a:solidFill>
                  <a:srgbClr val="F3773B"/>
                </a:solidFill>
              </a:rPr>
              <a:t>fazer</a:t>
            </a:r>
            <a:r>
              <a:rPr lang="en-IE" sz="3600" b="1" dirty="0">
                <a:solidFill>
                  <a:srgbClr val="F3773B"/>
                </a:solidFill>
              </a:rPr>
              <a:t>? </a:t>
            </a:r>
            <a:r>
              <a:rPr lang="en-IE" sz="3600" b="1" dirty="0" err="1">
                <a:solidFill>
                  <a:schemeClr val="bg1"/>
                </a:solidFill>
              </a:rPr>
              <a:t>Ação</a:t>
            </a:r>
            <a:r>
              <a:rPr lang="en-IE" sz="3600" b="1" dirty="0">
                <a:solidFill>
                  <a:schemeClr val="bg1"/>
                </a:solidFill>
              </a:rPr>
              <a:t> individual </a:t>
            </a:r>
          </a:p>
        </p:txBody>
      </p:sp>
    </p:spTree>
    <p:extLst>
      <p:ext uri="{BB962C8B-B14F-4D97-AF65-F5344CB8AC3E}">
        <p14:creationId xmlns:p14="http://schemas.microsoft.com/office/powerpoint/2010/main" val="2944252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BCCC2B-2F0D-ACA7-9B9E-7E948841865C}"/>
              </a:ext>
            </a:extLst>
          </p:cNvPr>
          <p:cNvSpPr>
            <a:spLocks noGrp="1"/>
          </p:cNvSpPr>
          <p:nvPr>
            <p:ph type="body" sz="quarter" idx="18"/>
          </p:nvPr>
        </p:nvSpPr>
        <p:spPr/>
        <p:txBody>
          <a:bodyPr/>
          <a:lstStyle/>
          <a:p>
            <a:r>
              <a:rPr lang="en-IE" dirty="0"/>
              <a:t>ARTHUR ASHE </a:t>
            </a:r>
          </a:p>
        </p:txBody>
      </p:sp>
      <p:sp>
        <p:nvSpPr>
          <p:cNvPr id="4" name="Text Placeholder 3">
            <a:extLst>
              <a:ext uri="{FF2B5EF4-FFF2-40B4-BE49-F238E27FC236}">
                <a16:creationId xmlns:a16="http://schemas.microsoft.com/office/drawing/2014/main" id="{D64EDE94-4919-7AAA-1097-DE6F77D87195}"/>
              </a:ext>
            </a:extLst>
          </p:cNvPr>
          <p:cNvSpPr>
            <a:spLocks noGrp="1"/>
          </p:cNvSpPr>
          <p:nvPr>
            <p:ph type="body" sz="quarter" idx="19"/>
          </p:nvPr>
        </p:nvSpPr>
        <p:spPr>
          <a:xfrm>
            <a:off x="3178628" y="2022793"/>
            <a:ext cx="5954485" cy="1985691"/>
          </a:xfrm>
        </p:spPr>
        <p:txBody>
          <a:bodyPr/>
          <a:lstStyle/>
          <a:p>
            <a:r>
              <a:rPr lang="pt-PT" b="1" i="1" dirty="0"/>
              <a:t>"COMEÇA ONDE ESTÁS. USA O QUE TENS. FAZ O QUE PUDERES". </a:t>
            </a:r>
            <a:endParaRPr lang="en-IE" b="1" i="1" dirty="0"/>
          </a:p>
        </p:txBody>
      </p:sp>
      <p:pic>
        <p:nvPicPr>
          <p:cNvPr id="6" name="Picture Placeholder 5" descr="Hiker leaping across boulders near ocean">
            <a:extLst>
              <a:ext uri="{FF2B5EF4-FFF2-40B4-BE49-F238E27FC236}">
                <a16:creationId xmlns:a16="http://schemas.microsoft.com/office/drawing/2014/main" id="{0FA77D73-DD25-8B11-F603-E455A9F0167D}"/>
              </a:ext>
            </a:extLst>
          </p:cNvPr>
          <p:cNvPicPr>
            <a:picLocks noGrp="1" noChangeAspect="1"/>
          </p:cNvPicPr>
          <p:nvPr>
            <p:ph type="pic" sz="quarter" idx="20"/>
          </p:nvPr>
        </p:nvPicPr>
        <p:blipFill>
          <a:blip r:embed="rId2"/>
          <a:srcRect t="7768" b="7768"/>
          <a:stretch/>
        </p:blipFill>
        <p:spPr>
          <a:xfrm>
            <a:off x="-2" y="-7299"/>
            <a:ext cx="12192002" cy="6865298"/>
          </a:xfrm>
        </p:spPr>
      </p:pic>
    </p:spTree>
    <p:extLst>
      <p:ext uri="{BB962C8B-B14F-4D97-AF65-F5344CB8AC3E}">
        <p14:creationId xmlns:p14="http://schemas.microsoft.com/office/powerpoint/2010/main" val="19376292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E28F512-1742-42EA-7AB2-F31A55027F90}"/>
              </a:ext>
            </a:extLst>
          </p:cNvPr>
          <p:cNvSpPr>
            <a:spLocks noGrp="1"/>
          </p:cNvSpPr>
          <p:nvPr>
            <p:ph type="body" sz="quarter" idx="18"/>
          </p:nvPr>
        </p:nvSpPr>
        <p:spPr>
          <a:xfrm>
            <a:off x="729343" y="1214866"/>
            <a:ext cx="10654731" cy="4021164"/>
          </a:xfrm>
        </p:spPr>
        <p:txBody>
          <a:bodyPr/>
          <a:lstStyle/>
          <a:p>
            <a:pPr marL="0" algn="just"/>
            <a:r>
              <a:rPr lang="pt-PT" b="1" dirty="0"/>
              <a:t>Alterar a sua alimentação pode ser vantajoso para a saúde do planeta e para a sua própria saúde</a:t>
            </a:r>
            <a:r>
              <a:rPr lang="en-US" b="1" dirty="0"/>
              <a:t>. </a:t>
            </a:r>
            <a:r>
              <a:rPr lang="pt-PT" dirty="0"/>
              <a:t>Mudar para uma dieta rica em fibras é melhor para a sua saúde. Embora a mudança para uma dieta vegana possa ser a opção mais amiga do planeta, há pequenos ajustes que pode fazer e que podem ter um grande efeito no impacto dos nossos alimentos.</a:t>
            </a:r>
            <a:r>
              <a:rPr lang="en-US" dirty="0"/>
              <a:t> </a:t>
            </a:r>
          </a:p>
          <a:p>
            <a:pPr marL="0" algn="just"/>
            <a:r>
              <a:rPr lang="pt-PT" b="1" dirty="0"/>
              <a:t>Coma menos ou menos porções de carne</a:t>
            </a:r>
            <a:r>
              <a:rPr lang="en-US" dirty="0"/>
              <a:t>, </a:t>
            </a:r>
            <a:r>
              <a:rPr lang="pt-PT" dirty="0"/>
              <a:t>especialmente a carne vermelha, que tem o maior impacto ambiental</a:t>
            </a:r>
            <a:r>
              <a:rPr lang="en-US" dirty="0"/>
              <a:t>, </a:t>
            </a:r>
            <a:r>
              <a:rPr lang="pt-PT" dirty="0"/>
              <a:t>e </a:t>
            </a:r>
            <a:r>
              <a:rPr lang="pt-PT" b="1" dirty="0"/>
              <a:t>reduza os produtos lácteos </a:t>
            </a:r>
            <a:r>
              <a:rPr lang="pt-PT" dirty="0"/>
              <a:t>ou troque-os por alternativas não lácteas.</a:t>
            </a:r>
            <a:endParaRPr lang="en-US" dirty="0"/>
          </a:p>
          <a:p>
            <a:pPr marL="0" algn="just"/>
            <a:r>
              <a:rPr lang="en-US" dirty="0"/>
              <a:t>Procure </a:t>
            </a:r>
            <a:r>
              <a:rPr lang="pt-PT" b="1" dirty="0"/>
              <a:t>escolher produtos frescos, sazonais e cultivados localmente </a:t>
            </a:r>
            <a:r>
              <a:rPr lang="pt-PT" dirty="0"/>
              <a:t>para ajudar a reduzir as emissões de carbono resultantes do transporte, da conservação e da refrigeração prolongada. </a:t>
            </a:r>
            <a:endParaRPr lang="en-US" dirty="0"/>
          </a:p>
          <a:p>
            <a:pPr marL="0" algn="just"/>
            <a:endParaRPr lang="en-IE" dirty="0">
              <a:solidFill>
                <a:srgbClr val="354F92"/>
              </a:solidFill>
            </a:endParaRPr>
          </a:p>
        </p:txBody>
      </p:sp>
      <p:sp>
        <p:nvSpPr>
          <p:cNvPr id="5" name="Text Placeholder 4">
            <a:extLst>
              <a:ext uri="{FF2B5EF4-FFF2-40B4-BE49-F238E27FC236}">
                <a16:creationId xmlns:a16="http://schemas.microsoft.com/office/drawing/2014/main" id="{78E90407-43DC-A6B6-3655-4BD2663E1794}"/>
              </a:ext>
            </a:extLst>
          </p:cNvPr>
          <p:cNvSpPr>
            <a:spLocks noGrp="1"/>
          </p:cNvSpPr>
          <p:nvPr>
            <p:ph type="body" sz="quarter" idx="16"/>
          </p:nvPr>
        </p:nvSpPr>
        <p:spPr>
          <a:xfrm>
            <a:off x="729343" y="559246"/>
            <a:ext cx="10606266" cy="803654"/>
          </a:xfrm>
        </p:spPr>
        <p:txBody>
          <a:bodyPr/>
          <a:lstStyle/>
          <a:p>
            <a:r>
              <a:rPr lang="en-IE" dirty="0" err="1"/>
              <a:t>Altere</a:t>
            </a:r>
            <a:r>
              <a:rPr lang="en-IE" dirty="0"/>
              <a:t> a </a:t>
            </a:r>
            <a:r>
              <a:rPr lang="en-IE" dirty="0" err="1"/>
              <a:t>sua</a:t>
            </a:r>
            <a:r>
              <a:rPr lang="en-IE" dirty="0"/>
              <a:t> </a:t>
            </a:r>
            <a:r>
              <a:rPr lang="en-IE" dirty="0" err="1"/>
              <a:t>dieta</a:t>
            </a:r>
            <a:endParaRPr lang="en-IE" dirty="0"/>
          </a:p>
        </p:txBody>
      </p:sp>
      <p:sp>
        <p:nvSpPr>
          <p:cNvPr id="3" name="CuadroTexto 2">
            <a:extLst>
              <a:ext uri="{FF2B5EF4-FFF2-40B4-BE49-F238E27FC236}">
                <a16:creationId xmlns:a16="http://schemas.microsoft.com/office/drawing/2014/main" id="{EA2C9F58-8603-5813-90D5-61222C1C3072}"/>
              </a:ext>
            </a:extLst>
          </p:cNvPr>
          <p:cNvSpPr txBox="1"/>
          <p:nvPr/>
        </p:nvSpPr>
        <p:spPr>
          <a:xfrm>
            <a:off x="5459185" y="5331339"/>
            <a:ext cx="3826328" cy="307777"/>
          </a:xfrm>
          <a:prstGeom prst="rect">
            <a:avLst/>
          </a:prstGeom>
          <a:noFill/>
        </p:spPr>
        <p:txBody>
          <a:bodyPr wrap="square">
            <a:spAutoFit/>
          </a:bodyPr>
          <a:lstStyle/>
          <a:p>
            <a:r>
              <a:rPr lang="pt-PT" sz="1400" dirty="0">
                <a:hlinkClick r:id="rId2"/>
              </a:rPr>
              <a:t>Comece com estas dez ações! | Nações Unidas</a:t>
            </a:r>
            <a:endParaRPr lang="pt-PT" sz="1400" dirty="0"/>
          </a:p>
        </p:txBody>
      </p:sp>
      <p:sp>
        <p:nvSpPr>
          <p:cNvPr id="7" name="CuadroTexto 6">
            <a:extLst>
              <a:ext uri="{FF2B5EF4-FFF2-40B4-BE49-F238E27FC236}">
                <a16:creationId xmlns:a16="http://schemas.microsoft.com/office/drawing/2014/main" id="{ED279FA7-8746-9FDD-F13E-DE0AAE396409}"/>
              </a:ext>
            </a:extLst>
          </p:cNvPr>
          <p:cNvSpPr txBox="1"/>
          <p:nvPr/>
        </p:nvSpPr>
        <p:spPr>
          <a:xfrm>
            <a:off x="5459185" y="5864106"/>
            <a:ext cx="5393872" cy="307777"/>
          </a:xfrm>
          <a:prstGeom prst="rect">
            <a:avLst/>
          </a:prstGeom>
          <a:noFill/>
        </p:spPr>
        <p:txBody>
          <a:bodyPr wrap="square">
            <a:spAutoFit/>
          </a:bodyPr>
          <a:lstStyle/>
          <a:p>
            <a:r>
              <a:rPr lang="pt-PT" sz="1400" dirty="0">
                <a:hlinkClick r:id="rId3"/>
              </a:rPr>
              <a:t>9 coisas que você pode fazer sobre a mudança climática (imperial.ac.uk)</a:t>
            </a:r>
            <a:endParaRPr lang="pt-PT" sz="1400" dirty="0"/>
          </a:p>
        </p:txBody>
      </p:sp>
      <p:pic>
        <p:nvPicPr>
          <p:cNvPr id="9" name="Gráfico 8" descr="Flecha: curva ligera con relleno sólido">
            <a:extLst>
              <a:ext uri="{FF2B5EF4-FFF2-40B4-BE49-F238E27FC236}">
                <a16:creationId xmlns:a16="http://schemas.microsoft.com/office/drawing/2014/main" id="{104A6D9C-5B19-6D4B-0A0C-3B01FBD414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827641" y="5112764"/>
            <a:ext cx="689631" cy="689631"/>
          </a:xfrm>
          <a:prstGeom prst="rect">
            <a:avLst/>
          </a:prstGeom>
          <a:effectLst>
            <a:outerShdw blurRad="50800" dist="38100" dir="5400000" algn="t" rotWithShape="0">
              <a:prstClr val="black">
                <a:alpha val="40000"/>
              </a:prstClr>
            </a:outerShdw>
          </a:effectLst>
        </p:spPr>
      </p:pic>
      <p:pic>
        <p:nvPicPr>
          <p:cNvPr id="10" name="Gráfico 9" descr="Flecha: curva ligera con relleno sólido">
            <a:extLst>
              <a:ext uri="{FF2B5EF4-FFF2-40B4-BE49-F238E27FC236}">
                <a16:creationId xmlns:a16="http://schemas.microsoft.com/office/drawing/2014/main" id="{ACB3FEEA-42B0-19E1-19C5-6662D05830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827642" y="561460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059330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E28F512-1742-42EA-7AB2-F31A55027F90}"/>
              </a:ext>
            </a:extLst>
          </p:cNvPr>
          <p:cNvSpPr>
            <a:spLocks noGrp="1"/>
          </p:cNvSpPr>
          <p:nvPr>
            <p:ph type="body" sz="quarter" idx="18"/>
          </p:nvPr>
        </p:nvSpPr>
        <p:spPr>
          <a:xfrm>
            <a:off x="740541" y="1219405"/>
            <a:ext cx="10711229" cy="4767738"/>
          </a:xfrm>
        </p:spPr>
        <p:txBody>
          <a:bodyPr/>
          <a:lstStyle/>
          <a:p>
            <a:pPr marL="0" algn="just">
              <a:lnSpc>
                <a:spcPct val="100000"/>
              </a:lnSpc>
              <a:spcBef>
                <a:spcPts val="600"/>
              </a:spcBef>
            </a:pPr>
            <a:r>
              <a:rPr lang="pt-PT" sz="2200" dirty="0"/>
              <a:t>Em 2017, </a:t>
            </a:r>
            <a:r>
              <a:rPr lang="pt-PT" sz="2200" dirty="0">
                <a:hlinkClick r:id="rId2">
                  <a:extLst>
                    <a:ext uri="{A12FA001-AC4F-418D-AE19-62706E023703}">
                      <ahyp:hlinkClr xmlns:ahyp="http://schemas.microsoft.com/office/drawing/2018/hyperlinkcolor" val="tx"/>
                    </a:ext>
                  </a:extLst>
                </a:hlinkClick>
              </a:rPr>
              <a:t>27% das emissões de gases com efeito de estufa </a:t>
            </a:r>
            <a:r>
              <a:rPr lang="pt-PT" sz="2200" dirty="0"/>
              <a:t>na UE provinham do sector dos transportes. Se todos alterarem os seus hábitos de deslocação, podemos ter um impacto significativo nas emissões globais. </a:t>
            </a:r>
          </a:p>
          <a:p>
            <a:pPr marL="0" algn="just">
              <a:lnSpc>
                <a:spcPct val="100000"/>
              </a:lnSpc>
              <a:spcBef>
                <a:spcPts val="600"/>
              </a:spcBef>
            </a:pPr>
            <a:r>
              <a:rPr lang="pt-PT" sz="2200" dirty="0"/>
              <a:t>Em vez de pegar no carro para ir para o trabalho, opte por </a:t>
            </a:r>
            <a:r>
              <a:rPr lang="pt-PT" sz="2200" b="1" dirty="0"/>
              <a:t>transportes públicos, andar a pé ou de bicicleta</a:t>
            </a:r>
            <a:r>
              <a:rPr lang="pt-PT" sz="2200" dirty="0"/>
              <a:t>. O exercício físico de manhã também proporciona uma série de benefícios físicos e mentais. Quando a condução for inevitável, procure plataformas de </a:t>
            </a:r>
            <a:r>
              <a:rPr lang="pt-PT" sz="2200" b="1" dirty="0"/>
              <a:t>partilha de boleias ou alugue um carro </a:t>
            </a:r>
            <a:r>
              <a:rPr lang="pt-PT" sz="2200" dirty="0"/>
              <a:t>para a sua utilização. Se é uma pessoa que precisa de viajar de carro, considere uma </a:t>
            </a:r>
            <a:r>
              <a:rPr lang="pt-PT" sz="2200" b="1" dirty="0"/>
              <a:t>opção híbrida ou elétrica </a:t>
            </a:r>
            <a:r>
              <a:rPr lang="pt-PT" sz="2200" dirty="0"/>
              <a:t>na sua próxima atualização. </a:t>
            </a:r>
          </a:p>
          <a:p>
            <a:pPr marL="0" algn="just">
              <a:lnSpc>
                <a:spcPct val="100000"/>
              </a:lnSpc>
              <a:spcBef>
                <a:spcPts val="600"/>
              </a:spcBef>
            </a:pPr>
            <a:r>
              <a:rPr lang="pt-PT" sz="2200" dirty="0"/>
              <a:t>Pense nas suas </a:t>
            </a:r>
            <a:r>
              <a:rPr lang="pt-PT" sz="2200" b="1" dirty="0"/>
              <a:t>viagens de avião</a:t>
            </a:r>
            <a:r>
              <a:rPr lang="pt-PT" sz="2200" dirty="0"/>
              <a:t>. Os aviões queimam grandes quantidades de combustíveis fósseis que contribuem grandemente para as emissões globais de gases com efeito de estufa.  É importante que nos recuperemos melhor da pandemia de COVID-19, por isso, quando puder optar por se encontrar virtualmente, decida se a sua viagem é essencial antes de embarcar num voo</a:t>
            </a:r>
            <a:r>
              <a:rPr lang="en-US" sz="2200" dirty="0"/>
              <a:t>.  </a:t>
            </a:r>
            <a:endParaRPr lang="en-US" sz="2200" b="1" dirty="0"/>
          </a:p>
        </p:txBody>
      </p:sp>
      <p:sp>
        <p:nvSpPr>
          <p:cNvPr id="5" name="Text Placeholder 4">
            <a:extLst>
              <a:ext uri="{FF2B5EF4-FFF2-40B4-BE49-F238E27FC236}">
                <a16:creationId xmlns:a16="http://schemas.microsoft.com/office/drawing/2014/main" id="{78E90407-43DC-A6B6-3655-4BD2663E1794}"/>
              </a:ext>
            </a:extLst>
          </p:cNvPr>
          <p:cNvSpPr>
            <a:spLocks noGrp="1"/>
          </p:cNvSpPr>
          <p:nvPr>
            <p:ph type="body" sz="quarter" idx="16"/>
          </p:nvPr>
        </p:nvSpPr>
        <p:spPr>
          <a:xfrm>
            <a:off x="740542" y="590705"/>
            <a:ext cx="10479218" cy="605521"/>
          </a:xfrm>
        </p:spPr>
        <p:txBody>
          <a:bodyPr/>
          <a:lstStyle/>
          <a:p>
            <a:r>
              <a:rPr lang="pt-PT" dirty="0"/>
              <a:t>Mude os seus hábitos de viagem </a:t>
            </a:r>
            <a:endParaRPr lang="en-IE" dirty="0"/>
          </a:p>
        </p:txBody>
      </p:sp>
    </p:spTree>
    <p:extLst>
      <p:ext uri="{BB962C8B-B14F-4D97-AF65-F5344CB8AC3E}">
        <p14:creationId xmlns:p14="http://schemas.microsoft.com/office/powerpoint/2010/main" val="39938614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E28F512-1742-42EA-7AB2-F31A55027F90}"/>
              </a:ext>
            </a:extLst>
          </p:cNvPr>
          <p:cNvSpPr>
            <a:spLocks noGrp="1"/>
          </p:cNvSpPr>
          <p:nvPr>
            <p:ph type="body" sz="quarter" idx="18"/>
          </p:nvPr>
        </p:nvSpPr>
        <p:spPr>
          <a:xfrm>
            <a:off x="741570" y="1224446"/>
            <a:ext cx="10708860" cy="3719022"/>
          </a:xfrm>
        </p:spPr>
        <p:txBody>
          <a:bodyPr/>
          <a:lstStyle/>
          <a:p>
            <a:pPr marL="0" algn="just">
              <a:lnSpc>
                <a:spcPct val="100000"/>
              </a:lnSpc>
              <a:spcBef>
                <a:spcPts val="600"/>
              </a:spcBef>
            </a:pPr>
            <a:r>
              <a:rPr lang="pt-PT" sz="2200" b="1" dirty="0"/>
              <a:t>O que diz é importante</a:t>
            </a:r>
            <a:r>
              <a:rPr lang="en-US" sz="2200" b="1" dirty="0"/>
              <a:t>. </a:t>
            </a:r>
            <a:r>
              <a:rPr lang="pt-PT" sz="2200" dirty="0"/>
              <a:t>A Ação Climática é uma questão que diz respeito a todos e utilizar a sua voz é a forma mais eficaz de envolver mais pessoas</a:t>
            </a:r>
            <a:r>
              <a:rPr lang="en-US" sz="2200" dirty="0"/>
              <a:t>. </a:t>
            </a:r>
          </a:p>
          <a:p>
            <a:pPr marL="0" algn="just">
              <a:lnSpc>
                <a:spcPct val="100000"/>
              </a:lnSpc>
              <a:spcBef>
                <a:spcPts val="600"/>
              </a:spcBef>
            </a:pPr>
            <a:r>
              <a:rPr lang="pt-PT" sz="2200" b="1" dirty="0"/>
              <a:t>O que é que se pode fazer? </a:t>
            </a:r>
            <a:r>
              <a:rPr lang="pt-PT" sz="2200" dirty="0"/>
              <a:t>Comece por envolver os seus amigos e familiares numa conversa e discuta os aspetos positivos e negativos.</a:t>
            </a:r>
          </a:p>
          <a:p>
            <a:pPr marL="0" algn="just">
              <a:lnSpc>
                <a:spcPct val="100000"/>
              </a:lnSpc>
              <a:spcBef>
                <a:spcPts val="600"/>
              </a:spcBef>
            </a:pPr>
            <a:r>
              <a:rPr lang="pt-PT" sz="2200" dirty="0"/>
              <a:t>Descubra quem é o seu deputado ou deputado do parlamento local e exprima as suas preocupações e a razão pela qual as alterações climáticas são importantes para a sua região.  </a:t>
            </a:r>
          </a:p>
          <a:p>
            <a:pPr marL="0" algn="just">
              <a:lnSpc>
                <a:spcPct val="100000"/>
              </a:lnSpc>
              <a:spcBef>
                <a:spcPts val="600"/>
              </a:spcBef>
            </a:pPr>
            <a:r>
              <a:rPr lang="pt-PT" sz="2200" dirty="0"/>
              <a:t>Junte-se a um movimento social ou a uma campanha centrada na sustentabilidade. Ou, melhor ainda, seja um defensor do clima e crie o seu próprio movimento. </a:t>
            </a:r>
          </a:p>
          <a:p>
            <a:pPr marL="0" algn="just">
              <a:lnSpc>
                <a:spcPct val="100000"/>
              </a:lnSpc>
              <a:spcBef>
                <a:spcPts val="600"/>
              </a:spcBef>
            </a:pPr>
            <a:r>
              <a:rPr lang="pt-PT" sz="2200" dirty="0"/>
              <a:t>Espreite alguns </a:t>
            </a:r>
            <a:r>
              <a:rPr lang="pt-PT" sz="2200" b="1" dirty="0"/>
              <a:t>exemplos</a:t>
            </a:r>
            <a:r>
              <a:rPr lang="pt-PT" sz="2200" dirty="0"/>
              <a:t> de “influenciadores” da ação climática nas ligações em baixo. Consulte também o nosso </a:t>
            </a:r>
            <a:r>
              <a:rPr lang="pt-PT" sz="2200" b="1" dirty="0"/>
              <a:t>Compêndio de boas práticas de comunidades em ação</a:t>
            </a:r>
            <a:r>
              <a:rPr lang="pt-PT" sz="2200" dirty="0"/>
              <a:t>.</a:t>
            </a:r>
            <a:endParaRPr lang="en-IE" sz="2200" dirty="0"/>
          </a:p>
        </p:txBody>
      </p:sp>
      <p:sp>
        <p:nvSpPr>
          <p:cNvPr id="5" name="Text Placeholder 4">
            <a:extLst>
              <a:ext uri="{FF2B5EF4-FFF2-40B4-BE49-F238E27FC236}">
                <a16:creationId xmlns:a16="http://schemas.microsoft.com/office/drawing/2014/main" id="{78E90407-43DC-A6B6-3655-4BD2663E1794}"/>
              </a:ext>
            </a:extLst>
          </p:cNvPr>
          <p:cNvSpPr>
            <a:spLocks noGrp="1"/>
          </p:cNvSpPr>
          <p:nvPr>
            <p:ph type="body" sz="quarter" idx="16"/>
          </p:nvPr>
        </p:nvSpPr>
        <p:spPr>
          <a:xfrm>
            <a:off x="741570" y="624562"/>
            <a:ext cx="10479218" cy="803654"/>
          </a:xfrm>
        </p:spPr>
        <p:txBody>
          <a:bodyPr/>
          <a:lstStyle/>
          <a:p>
            <a:r>
              <a:rPr lang="en-IE" dirty="0" err="1"/>
              <a:t>Fale</a:t>
            </a:r>
            <a:r>
              <a:rPr lang="en-IE" dirty="0"/>
              <a:t>!</a:t>
            </a:r>
          </a:p>
        </p:txBody>
      </p:sp>
      <p:sp>
        <p:nvSpPr>
          <p:cNvPr id="3" name="CuadroTexto 2">
            <a:extLst>
              <a:ext uri="{FF2B5EF4-FFF2-40B4-BE49-F238E27FC236}">
                <a16:creationId xmlns:a16="http://schemas.microsoft.com/office/drawing/2014/main" id="{2B13BEFD-C9BC-0AC0-A23D-7E02DCC8E763}"/>
              </a:ext>
            </a:extLst>
          </p:cNvPr>
          <p:cNvSpPr txBox="1"/>
          <p:nvPr/>
        </p:nvSpPr>
        <p:spPr>
          <a:xfrm>
            <a:off x="2547259" y="5074419"/>
            <a:ext cx="5040084" cy="369332"/>
          </a:xfrm>
          <a:prstGeom prst="rect">
            <a:avLst/>
          </a:prstGeom>
          <a:noFill/>
        </p:spPr>
        <p:txBody>
          <a:bodyPr wrap="square">
            <a:spAutoFit/>
          </a:bodyPr>
          <a:lstStyle/>
          <a:p>
            <a:r>
              <a:rPr lang="pt-PT" dirty="0"/>
              <a:t>http://ambientalistaimperfeita.com/</a:t>
            </a:r>
          </a:p>
        </p:txBody>
      </p:sp>
      <p:sp>
        <p:nvSpPr>
          <p:cNvPr id="7" name="CuadroTexto 6">
            <a:extLst>
              <a:ext uri="{FF2B5EF4-FFF2-40B4-BE49-F238E27FC236}">
                <a16:creationId xmlns:a16="http://schemas.microsoft.com/office/drawing/2014/main" id="{B2C30DBC-B61F-6D46-C5D9-14FC45E6B6A7}"/>
              </a:ext>
            </a:extLst>
          </p:cNvPr>
          <p:cNvSpPr txBox="1"/>
          <p:nvPr/>
        </p:nvSpPr>
        <p:spPr>
          <a:xfrm>
            <a:off x="2547259" y="5534422"/>
            <a:ext cx="3722913" cy="369332"/>
          </a:xfrm>
          <a:prstGeom prst="rect">
            <a:avLst/>
          </a:prstGeom>
          <a:noFill/>
        </p:spPr>
        <p:txBody>
          <a:bodyPr wrap="square">
            <a:spAutoFit/>
          </a:bodyPr>
          <a:lstStyle/>
          <a:p>
            <a:r>
              <a:rPr lang="pt-PT" dirty="0"/>
              <a:t>https://www.wilder.pt/a-wilder/</a:t>
            </a:r>
          </a:p>
        </p:txBody>
      </p:sp>
      <p:sp>
        <p:nvSpPr>
          <p:cNvPr id="10" name="CuadroTexto 9">
            <a:extLst>
              <a:ext uri="{FF2B5EF4-FFF2-40B4-BE49-F238E27FC236}">
                <a16:creationId xmlns:a16="http://schemas.microsoft.com/office/drawing/2014/main" id="{9436D799-9208-C52E-E4E6-A5E09487AD85}"/>
              </a:ext>
            </a:extLst>
          </p:cNvPr>
          <p:cNvSpPr txBox="1"/>
          <p:nvPr/>
        </p:nvSpPr>
        <p:spPr>
          <a:xfrm>
            <a:off x="2547259" y="5923373"/>
            <a:ext cx="5040084" cy="369332"/>
          </a:xfrm>
          <a:prstGeom prst="rect">
            <a:avLst/>
          </a:prstGeom>
          <a:noFill/>
        </p:spPr>
        <p:txBody>
          <a:bodyPr wrap="square">
            <a:spAutoFit/>
          </a:bodyPr>
          <a:lstStyle/>
          <a:p>
            <a:r>
              <a:rPr lang="pt-PT" dirty="0"/>
              <a:t>https://www.facebook.com/plasticusmaritimus/</a:t>
            </a:r>
          </a:p>
        </p:txBody>
      </p:sp>
      <p:pic>
        <p:nvPicPr>
          <p:cNvPr id="11" name="Gráfico 10" descr="Flecha: curva ligera con relleno sólido">
            <a:extLst>
              <a:ext uri="{FF2B5EF4-FFF2-40B4-BE49-F238E27FC236}">
                <a16:creationId xmlns:a16="http://schemas.microsoft.com/office/drawing/2014/main" id="{B972A771-BC48-7004-C299-F233466673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688563">
            <a:off x="1891875" y="4859900"/>
            <a:ext cx="689631" cy="689631"/>
          </a:xfrm>
          <a:prstGeom prst="rect">
            <a:avLst/>
          </a:prstGeom>
          <a:effectLst>
            <a:outerShdw blurRad="50800" dist="38100" dir="5400000" algn="t" rotWithShape="0">
              <a:prstClr val="black">
                <a:alpha val="40000"/>
              </a:prstClr>
            </a:outerShdw>
          </a:effectLst>
        </p:spPr>
      </p:pic>
      <p:pic>
        <p:nvPicPr>
          <p:cNvPr id="12" name="Gráfico 11" descr="Flecha: curva ligera con relleno sólido">
            <a:extLst>
              <a:ext uri="{FF2B5EF4-FFF2-40B4-BE49-F238E27FC236}">
                <a16:creationId xmlns:a16="http://schemas.microsoft.com/office/drawing/2014/main" id="{425CA0A6-7DC9-EF92-1BBE-44B8A60F14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688563">
            <a:off x="1891876" y="5324745"/>
            <a:ext cx="689631" cy="689631"/>
          </a:xfrm>
          <a:prstGeom prst="rect">
            <a:avLst/>
          </a:prstGeom>
          <a:effectLst>
            <a:outerShdw blurRad="50800" dist="38100" dir="5400000" algn="t" rotWithShape="0">
              <a:prstClr val="black">
                <a:alpha val="40000"/>
              </a:prstClr>
            </a:outerShdw>
          </a:effectLst>
        </p:spPr>
      </p:pic>
      <p:pic>
        <p:nvPicPr>
          <p:cNvPr id="13" name="Gráfico 12" descr="Flecha: curva ligera con relleno sólido">
            <a:extLst>
              <a:ext uri="{FF2B5EF4-FFF2-40B4-BE49-F238E27FC236}">
                <a16:creationId xmlns:a16="http://schemas.microsoft.com/office/drawing/2014/main" id="{6DAFF82C-2A9F-E406-90EA-2DF5BD2491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688563">
            <a:off x="1891877" y="5730235"/>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07134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BCCC2B-2F0D-ACA7-9B9E-7E948841865C}"/>
              </a:ext>
            </a:extLst>
          </p:cNvPr>
          <p:cNvSpPr>
            <a:spLocks noGrp="1"/>
          </p:cNvSpPr>
          <p:nvPr>
            <p:ph type="body" sz="quarter" idx="18"/>
          </p:nvPr>
        </p:nvSpPr>
        <p:spPr/>
        <p:txBody>
          <a:bodyPr/>
          <a:lstStyle/>
          <a:p>
            <a:r>
              <a:rPr lang="en-IE" dirty="0"/>
              <a:t>AL GORE</a:t>
            </a:r>
          </a:p>
        </p:txBody>
      </p:sp>
      <p:sp>
        <p:nvSpPr>
          <p:cNvPr id="4" name="Text Placeholder 3">
            <a:extLst>
              <a:ext uri="{FF2B5EF4-FFF2-40B4-BE49-F238E27FC236}">
                <a16:creationId xmlns:a16="http://schemas.microsoft.com/office/drawing/2014/main" id="{D64EDE94-4919-7AAA-1097-DE6F77D87195}"/>
              </a:ext>
            </a:extLst>
          </p:cNvPr>
          <p:cNvSpPr>
            <a:spLocks noGrp="1"/>
          </p:cNvSpPr>
          <p:nvPr>
            <p:ph type="body" sz="quarter" idx="19"/>
          </p:nvPr>
        </p:nvSpPr>
        <p:spPr>
          <a:xfrm>
            <a:off x="2939143" y="2022793"/>
            <a:ext cx="6041572" cy="1985691"/>
          </a:xfrm>
        </p:spPr>
        <p:txBody>
          <a:bodyPr/>
          <a:lstStyle/>
          <a:p>
            <a:r>
              <a:rPr lang="pt-PT" b="1" i="1" dirty="0"/>
              <a:t>"USA A TUA VOZ, USA O TEU VOTO, USA A TUA ESCOLHA" </a:t>
            </a:r>
            <a:endParaRPr lang="en-IE" b="1" i="1" dirty="0"/>
          </a:p>
        </p:txBody>
      </p:sp>
      <p:pic>
        <p:nvPicPr>
          <p:cNvPr id="6" name="Picture Placeholder 5" descr="Group of protesters wearing mask">
            <a:extLst>
              <a:ext uri="{FF2B5EF4-FFF2-40B4-BE49-F238E27FC236}">
                <a16:creationId xmlns:a16="http://schemas.microsoft.com/office/drawing/2014/main" id="{729E743F-92DC-7473-9D62-030EAD1EC232}"/>
              </a:ext>
            </a:extLst>
          </p:cNvPr>
          <p:cNvPicPr>
            <a:picLocks noGrp="1" noChangeAspect="1"/>
          </p:cNvPicPr>
          <p:nvPr>
            <p:ph type="pic" sz="quarter" idx="20"/>
          </p:nvPr>
        </p:nvPicPr>
        <p:blipFill>
          <a:blip r:embed="rId2"/>
          <a:srcRect t="7768" b="7768"/>
          <a:stretch/>
        </p:blipFill>
        <p:spPr>
          <a:xfrm>
            <a:off x="-2" y="-7299"/>
            <a:ext cx="12192002" cy="6865298"/>
          </a:xfrm>
        </p:spPr>
      </p:pic>
    </p:spTree>
    <p:extLst>
      <p:ext uri="{BB962C8B-B14F-4D97-AF65-F5344CB8AC3E}">
        <p14:creationId xmlns:p14="http://schemas.microsoft.com/office/powerpoint/2010/main" val="13922198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18457" y="1941548"/>
            <a:ext cx="10665616" cy="3844944"/>
          </a:xfrm>
          <a:prstGeom prst="rect">
            <a:avLst/>
          </a:prstGeom>
        </p:spPr>
        <p:txBody>
          <a:bodyPr/>
          <a:lstStyle/>
          <a:p>
            <a:pPr marL="457200" indent="-457200" algn="just">
              <a:lnSpc>
                <a:spcPct val="100000"/>
              </a:lnSpc>
              <a:spcBef>
                <a:spcPts val="600"/>
              </a:spcBef>
              <a:buAutoNum type="arabicPeriod"/>
            </a:pPr>
            <a:r>
              <a:rPr lang="pt-PT" dirty="0"/>
              <a:t>as alterações climáticas estão no centro da definição de políticas na Irlanda.</a:t>
            </a:r>
          </a:p>
          <a:p>
            <a:pPr marL="457200" indent="-457200" algn="just">
              <a:lnSpc>
                <a:spcPct val="100000"/>
              </a:lnSpc>
              <a:spcBef>
                <a:spcPts val="600"/>
              </a:spcBef>
              <a:buAutoNum type="arabicPeriod"/>
            </a:pPr>
            <a:r>
              <a:rPr lang="pt-PT" dirty="0"/>
              <a:t>O Estado deve dar o exemplo através de medidas de atenuação e adaptação.</a:t>
            </a:r>
          </a:p>
          <a:p>
            <a:pPr marL="457200" indent="-457200" algn="just">
              <a:lnSpc>
                <a:spcPct val="100000"/>
              </a:lnSpc>
              <a:spcBef>
                <a:spcPts val="600"/>
              </a:spcBef>
              <a:buAutoNum type="arabicPeriod"/>
            </a:pPr>
            <a:r>
              <a:rPr lang="pt-PT" dirty="0"/>
              <a:t>80% dos eleitores estão dispostos a pagar impostos mais elevados sobre o carbono. </a:t>
            </a:r>
          </a:p>
          <a:p>
            <a:pPr marL="457200" indent="-457200" algn="just">
              <a:lnSpc>
                <a:spcPct val="100000"/>
              </a:lnSpc>
              <a:spcBef>
                <a:spcPts val="600"/>
              </a:spcBef>
              <a:buAutoNum type="arabicPeriod"/>
            </a:pPr>
            <a:r>
              <a:rPr lang="pt-PT" dirty="0"/>
              <a:t>Avaliação da vulnerabilidade das infraestruturas críticas e da resiliência.</a:t>
            </a:r>
          </a:p>
          <a:p>
            <a:pPr marL="457200" indent="-457200" algn="just">
              <a:lnSpc>
                <a:spcPct val="100000"/>
              </a:lnSpc>
              <a:spcBef>
                <a:spcPts val="600"/>
              </a:spcBef>
              <a:buAutoNum type="arabicPeriod"/>
            </a:pPr>
            <a:r>
              <a:rPr lang="pt-PT" dirty="0"/>
              <a:t>Venda de eletricidade proveniente da </a:t>
            </a:r>
            <a:r>
              <a:rPr lang="pt-PT" dirty="0" err="1"/>
              <a:t>microgeração</a:t>
            </a:r>
            <a:r>
              <a:rPr lang="pt-PT" dirty="0"/>
              <a:t> de volta à rede.</a:t>
            </a:r>
          </a:p>
          <a:p>
            <a:pPr marL="457200" indent="-457200" algn="just">
              <a:lnSpc>
                <a:spcPct val="100000"/>
              </a:lnSpc>
              <a:spcBef>
                <a:spcPts val="600"/>
              </a:spcBef>
              <a:buAutoNum type="arabicPeriod"/>
            </a:pPr>
            <a:r>
              <a:rPr lang="pt-PT" dirty="0"/>
              <a:t>Participação da comunidade em todos os futuros projetos de energias renováveis. </a:t>
            </a:r>
          </a:p>
          <a:p>
            <a:pPr marL="457200" indent="-457200" algn="just">
              <a:lnSpc>
                <a:spcPct val="100000"/>
              </a:lnSpc>
              <a:spcBef>
                <a:spcPts val="600"/>
              </a:spcBef>
              <a:buAutoNum type="arabicPeriod"/>
            </a:pPr>
            <a:r>
              <a:rPr lang="pt-PT" dirty="0"/>
              <a:t>Acabar com todos os subsídios à extração de turfa.</a:t>
            </a:r>
          </a:p>
          <a:p>
            <a:pPr marL="0" indent="0" algn="just">
              <a:lnSpc>
                <a:spcPct val="100000"/>
              </a:lnSpc>
              <a:spcBef>
                <a:spcPts val="600"/>
              </a:spcBef>
            </a:pPr>
            <a:r>
              <a:rPr lang="pt-PT" dirty="0"/>
              <a:t>E ....</a:t>
            </a: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18457" y="674494"/>
            <a:ext cx="10665617" cy="803654"/>
          </a:xfrm>
          <a:prstGeom prst="rect">
            <a:avLst/>
          </a:prstGeom>
        </p:spPr>
        <p:txBody>
          <a:bodyPr/>
          <a:lstStyle/>
          <a:p>
            <a:r>
              <a:rPr lang="pt-PT" dirty="0"/>
              <a:t>A Assembleia dos Cidadãos da Irlanda sobre as Alterações Climáticas recomenda ...</a:t>
            </a:r>
            <a:endParaRPr lang="en-US" dirty="0"/>
          </a:p>
        </p:txBody>
      </p:sp>
    </p:spTree>
    <p:extLst>
      <p:ext uri="{BB962C8B-B14F-4D97-AF65-F5344CB8AC3E}">
        <p14:creationId xmlns:p14="http://schemas.microsoft.com/office/powerpoint/2010/main" val="21651370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18456" y="1919777"/>
            <a:ext cx="10665617" cy="3844944"/>
          </a:xfrm>
          <a:prstGeom prst="rect">
            <a:avLst/>
          </a:prstGeom>
        </p:spPr>
        <p:txBody>
          <a:bodyPr/>
          <a:lstStyle/>
          <a:p>
            <a:pPr marL="457200" indent="-457200" algn="just">
              <a:lnSpc>
                <a:spcPct val="100000"/>
              </a:lnSpc>
              <a:spcBef>
                <a:spcPts val="600"/>
              </a:spcBef>
              <a:buFont typeface="+mj-lt"/>
              <a:buAutoNum type="arabicPeriod" startAt="8"/>
            </a:pPr>
            <a:r>
              <a:rPr lang="pt-PT" dirty="0"/>
              <a:t>Aumentar as faixas de autocarros, as pistas para ciclistas e os parques de estacionamento.</a:t>
            </a:r>
          </a:p>
          <a:p>
            <a:pPr marL="457200" indent="-457200" algn="just">
              <a:lnSpc>
                <a:spcPct val="100000"/>
              </a:lnSpc>
              <a:spcBef>
                <a:spcPts val="600"/>
              </a:spcBef>
              <a:buFont typeface="+mj-lt"/>
              <a:buAutoNum type="arabicPeriod" startAt="8"/>
            </a:pPr>
            <a:r>
              <a:rPr lang="pt-PT" dirty="0"/>
              <a:t>Apoiar a transição para veículos elétricos.</a:t>
            </a:r>
          </a:p>
          <a:p>
            <a:pPr marL="457200" indent="-457200" algn="just">
              <a:lnSpc>
                <a:spcPct val="100000"/>
              </a:lnSpc>
              <a:spcBef>
                <a:spcPts val="600"/>
              </a:spcBef>
              <a:buFont typeface="+mj-lt"/>
              <a:buAutoNum type="arabicPeriod" startAt="8"/>
            </a:pPr>
            <a:r>
              <a:rPr lang="pt-PT" dirty="0"/>
              <a:t>Dar prioridade às despesas com os transportes públicos em relação às estradas, num rácio de 2:1.</a:t>
            </a:r>
          </a:p>
          <a:p>
            <a:pPr marL="457200" indent="-457200" algn="just">
              <a:lnSpc>
                <a:spcPct val="100000"/>
              </a:lnSpc>
              <a:spcBef>
                <a:spcPts val="600"/>
              </a:spcBef>
              <a:buFont typeface="+mj-lt"/>
              <a:buAutoNum type="arabicPeriod" startAt="8"/>
            </a:pPr>
            <a:r>
              <a:rPr lang="pt-PT" dirty="0"/>
              <a:t>89% votaram a favor do imposto sobre as emissões de gases com efeito de estufa provenientes da agricultura. </a:t>
            </a:r>
          </a:p>
          <a:p>
            <a:pPr marL="457200" indent="-457200" algn="just">
              <a:lnSpc>
                <a:spcPct val="100000"/>
              </a:lnSpc>
              <a:spcBef>
                <a:spcPts val="600"/>
              </a:spcBef>
              <a:buFont typeface="+mj-lt"/>
              <a:buAutoNum type="arabicPeriod" startAt="8"/>
            </a:pPr>
            <a:r>
              <a:rPr lang="pt-PT" dirty="0"/>
              <a:t>Medição e comunicação obrigatórias dos resíduos alimentares a todos os níveis.</a:t>
            </a:r>
          </a:p>
          <a:p>
            <a:pPr marL="457200" indent="-457200" algn="just">
              <a:lnSpc>
                <a:spcPct val="100000"/>
              </a:lnSpc>
              <a:spcBef>
                <a:spcPts val="600"/>
              </a:spcBef>
              <a:buFont typeface="+mj-lt"/>
              <a:buAutoNum type="arabicPeriod" startAt="8"/>
            </a:pPr>
            <a:r>
              <a:rPr lang="pt-PT" dirty="0"/>
              <a:t>Apoio à plantação de florestas e incentivo à agricultura biológica.</a:t>
            </a:r>
            <a:endParaRPr lang="en-US" b="1" dirty="0"/>
          </a:p>
        </p:txBody>
      </p:sp>
      <p:sp>
        <p:nvSpPr>
          <p:cNvPr id="6" name="Text Placeholder 3">
            <a:extLst>
              <a:ext uri="{FF2B5EF4-FFF2-40B4-BE49-F238E27FC236}">
                <a16:creationId xmlns:a16="http://schemas.microsoft.com/office/drawing/2014/main" id="{97363143-BF80-749B-DD5C-9B4B492947A6}"/>
              </a:ext>
            </a:extLst>
          </p:cNvPr>
          <p:cNvSpPr>
            <a:spLocks noGrp="1"/>
          </p:cNvSpPr>
          <p:nvPr>
            <p:ph type="body" sz="quarter" idx="16"/>
          </p:nvPr>
        </p:nvSpPr>
        <p:spPr>
          <a:xfrm>
            <a:off x="718457" y="674494"/>
            <a:ext cx="10665617" cy="803654"/>
          </a:xfrm>
          <a:prstGeom prst="rect">
            <a:avLst/>
          </a:prstGeom>
        </p:spPr>
        <p:txBody>
          <a:bodyPr/>
          <a:lstStyle/>
          <a:p>
            <a:r>
              <a:rPr lang="pt-PT" dirty="0"/>
              <a:t>A Assembleia dos Cidadãos da Irlanda sobre as Alterações Climáticas recomenda ...</a:t>
            </a:r>
            <a:endParaRPr lang="en-US" dirty="0"/>
          </a:p>
        </p:txBody>
      </p:sp>
    </p:spTree>
    <p:extLst>
      <p:ext uri="{BB962C8B-B14F-4D97-AF65-F5344CB8AC3E}">
        <p14:creationId xmlns:p14="http://schemas.microsoft.com/office/powerpoint/2010/main" val="20324805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CD5C69-09E4-C748-80B1-0B7DF8A89B21}"/>
              </a:ext>
            </a:extLst>
          </p:cNvPr>
          <p:cNvSpPr>
            <a:spLocks noGrp="1"/>
          </p:cNvSpPr>
          <p:nvPr>
            <p:ph type="body" sz="quarter" idx="18"/>
          </p:nvPr>
        </p:nvSpPr>
        <p:spPr>
          <a:xfrm>
            <a:off x="4063536" y="5057057"/>
            <a:ext cx="4064926" cy="577734"/>
          </a:xfrm>
        </p:spPr>
        <p:txBody>
          <a:bodyPr/>
          <a:lstStyle/>
          <a:p>
            <a:r>
              <a:rPr lang="en-IE" b="1" dirty="0"/>
              <a:t>Naomi Klein</a:t>
            </a:r>
          </a:p>
        </p:txBody>
      </p:sp>
      <p:sp>
        <p:nvSpPr>
          <p:cNvPr id="5" name="Text Placeholder 4">
            <a:extLst>
              <a:ext uri="{FF2B5EF4-FFF2-40B4-BE49-F238E27FC236}">
                <a16:creationId xmlns:a16="http://schemas.microsoft.com/office/drawing/2014/main" id="{2DA40B15-9ED2-9949-818C-BA825C703A62}"/>
              </a:ext>
            </a:extLst>
          </p:cNvPr>
          <p:cNvSpPr>
            <a:spLocks noGrp="1"/>
          </p:cNvSpPr>
          <p:nvPr>
            <p:ph type="body" sz="quarter" idx="19"/>
          </p:nvPr>
        </p:nvSpPr>
        <p:spPr>
          <a:xfrm>
            <a:off x="1055914" y="1099458"/>
            <a:ext cx="10069286" cy="3570514"/>
          </a:xfrm>
        </p:spPr>
        <p:txBody>
          <a:bodyPr/>
          <a:lstStyle/>
          <a:p>
            <a:r>
              <a:rPr lang="pt-PT" i="1" dirty="0"/>
              <a:t>"As alterações climáticas não são um "problema" a acrescentar à lista de coisas com que nos devemos preocupar, a seguir aos cuidados de saúde e aos impostos. É uma chamada de atenção civilizacional. Uma mensagem poderosa - dita na linguagem dos incêndios, inundações, secas e extinções - que nos diz que precisamos de um modelo económico totalmente novo e de uma nova forma de partilhar este planeta. Dizendo-nos que precisamos de evoluir". </a:t>
            </a:r>
            <a:endParaRPr lang="en-US" i="1" dirty="0"/>
          </a:p>
        </p:txBody>
      </p:sp>
      <p:pic>
        <p:nvPicPr>
          <p:cNvPr id="8" name="Picture Placeholder 7">
            <a:extLst>
              <a:ext uri="{FF2B5EF4-FFF2-40B4-BE49-F238E27FC236}">
                <a16:creationId xmlns:a16="http://schemas.microsoft.com/office/drawing/2014/main" id="{7379AB1D-2608-A345-839A-C2D7C0391CB6}"/>
              </a:ext>
            </a:extLst>
          </p:cNvPr>
          <p:cNvPicPr>
            <a:picLocks noGrp="1" noChangeAspect="1"/>
          </p:cNvPicPr>
          <p:nvPr>
            <p:ph type="pic" sz="quarter" idx="11"/>
          </p:nvPr>
        </p:nvPicPr>
        <p:blipFill>
          <a:blip r:embed="rId2"/>
          <a:srcRect l="6023" r="6023"/>
          <a:stretch>
            <a:fillRect/>
          </a:stretch>
        </p:blipFill>
        <p:spPr/>
      </p:pic>
    </p:spTree>
    <p:extLst>
      <p:ext uri="{BB962C8B-B14F-4D97-AF65-F5344CB8AC3E}">
        <p14:creationId xmlns:p14="http://schemas.microsoft.com/office/powerpoint/2010/main" val="22880901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51617" y="1515222"/>
            <a:ext cx="4647698" cy="1151778"/>
          </a:xfrm>
          <a:prstGeom prst="rect">
            <a:avLst/>
          </a:prstGeom>
        </p:spPr>
        <p:txBody>
          <a:bodyPr/>
          <a:lstStyle/>
          <a:p>
            <a:r>
              <a:rPr lang="pt-PT" dirty="0"/>
              <a:t>Encontrar e aderir a organizações locais que lutam contra as alterações climáticas: </a:t>
            </a: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51616" y="675020"/>
            <a:ext cx="10479218" cy="803654"/>
          </a:xfrm>
          <a:prstGeom prst="rect">
            <a:avLst/>
          </a:prstGeom>
        </p:spPr>
        <p:txBody>
          <a:bodyPr/>
          <a:lstStyle/>
          <a:p>
            <a:r>
              <a:rPr lang="pt-PT" dirty="0"/>
              <a:t>Ação local contra as alterações climáticas</a:t>
            </a:r>
            <a:endParaRPr lang="en-US" dirty="0"/>
          </a:p>
        </p:txBody>
      </p:sp>
      <p:sp>
        <p:nvSpPr>
          <p:cNvPr id="7" name="CuadroTexto 6">
            <a:extLst>
              <a:ext uri="{FF2B5EF4-FFF2-40B4-BE49-F238E27FC236}">
                <a16:creationId xmlns:a16="http://schemas.microsoft.com/office/drawing/2014/main" id="{9F7AEC32-393F-6E15-FBE0-47FD1B1135CB}"/>
              </a:ext>
            </a:extLst>
          </p:cNvPr>
          <p:cNvSpPr txBox="1"/>
          <p:nvPr/>
        </p:nvSpPr>
        <p:spPr>
          <a:xfrm>
            <a:off x="991103" y="2583445"/>
            <a:ext cx="4517068" cy="369332"/>
          </a:xfrm>
          <a:prstGeom prst="rect">
            <a:avLst/>
          </a:prstGeom>
          <a:noFill/>
        </p:spPr>
        <p:txBody>
          <a:bodyPr wrap="square">
            <a:spAutoFit/>
          </a:bodyPr>
          <a:lstStyle/>
          <a:p>
            <a:r>
              <a:rPr lang="pt-PT" dirty="0">
                <a:hlinkClick r:id="rId2"/>
              </a:rPr>
              <a:t>https://onga.apambiente.pt/</a:t>
            </a:r>
            <a:r>
              <a:rPr lang="pt-PT" dirty="0"/>
              <a:t> </a:t>
            </a:r>
          </a:p>
        </p:txBody>
      </p:sp>
      <p:sp>
        <p:nvSpPr>
          <p:cNvPr id="9" name="CuadroTexto 8">
            <a:extLst>
              <a:ext uri="{FF2B5EF4-FFF2-40B4-BE49-F238E27FC236}">
                <a16:creationId xmlns:a16="http://schemas.microsoft.com/office/drawing/2014/main" id="{23BA4338-B321-421E-296F-104659176551}"/>
              </a:ext>
            </a:extLst>
          </p:cNvPr>
          <p:cNvSpPr txBox="1"/>
          <p:nvPr/>
        </p:nvSpPr>
        <p:spPr>
          <a:xfrm>
            <a:off x="991103" y="3891322"/>
            <a:ext cx="5104897" cy="646331"/>
          </a:xfrm>
          <a:prstGeom prst="rect">
            <a:avLst/>
          </a:prstGeom>
          <a:noFill/>
        </p:spPr>
        <p:txBody>
          <a:bodyPr wrap="square">
            <a:spAutoFit/>
          </a:bodyPr>
          <a:lstStyle/>
          <a:p>
            <a:r>
              <a:rPr lang="pt-PT" dirty="0">
                <a:hlinkClick r:id="rId3"/>
              </a:rPr>
              <a:t>A APA | Agência Portuguesa do Ambiente (apambiente.pt)</a:t>
            </a:r>
            <a:endParaRPr lang="pt-PT" dirty="0"/>
          </a:p>
        </p:txBody>
      </p:sp>
      <p:sp>
        <p:nvSpPr>
          <p:cNvPr id="10" name="Text Placeholder 2">
            <a:extLst>
              <a:ext uri="{FF2B5EF4-FFF2-40B4-BE49-F238E27FC236}">
                <a16:creationId xmlns:a16="http://schemas.microsoft.com/office/drawing/2014/main" id="{17D5DCE4-C7EE-0B2D-3A45-3AE73CE3C83F}"/>
              </a:ext>
            </a:extLst>
          </p:cNvPr>
          <p:cNvSpPr txBox="1">
            <a:spLocks/>
          </p:cNvSpPr>
          <p:nvPr/>
        </p:nvSpPr>
        <p:spPr>
          <a:xfrm>
            <a:off x="751616" y="3159334"/>
            <a:ext cx="4647699" cy="648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dirty="0"/>
              <a:t>Contactar a Agência Portuguesa de Ambiente: </a:t>
            </a:r>
            <a:endParaRPr lang="en-US" dirty="0"/>
          </a:p>
        </p:txBody>
      </p:sp>
      <p:sp>
        <p:nvSpPr>
          <p:cNvPr id="11" name="Text Placeholder 2">
            <a:extLst>
              <a:ext uri="{FF2B5EF4-FFF2-40B4-BE49-F238E27FC236}">
                <a16:creationId xmlns:a16="http://schemas.microsoft.com/office/drawing/2014/main" id="{1958F557-FDFB-D996-D2B8-67398B90E631}"/>
              </a:ext>
            </a:extLst>
          </p:cNvPr>
          <p:cNvSpPr txBox="1">
            <a:spLocks/>
          </p:cNvSpPr>
          <p:nvPr/>
        </p:nvSpPr>
        <p:spPr>
          <a:xfrm>
            <a:off x="751616" y="4718477"/>
            <a:ext cx="4647699" cy="6369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dirty="0"/>
              <a:t>Criar uma ONGA – Organização não governamental de ambiente: </a:t>
            </a:r>
            <a:endParaRPr lang="en-US" dirty="0"/>
          </a:p>
        </p:txBody>
      </p:sp>
      <p:sp>
        <p:nvSpPr>
          <p:cNvPr id="13" name="CuadroTexto 12">
            <a:extLst>
              <a:ext uri="{FF2B5EF4-FFF2-40B4-BE49-F238E27FC236}">
                <a16:creationId xmlns:a16="http://schemas.microsoft.com/office/drawing/2014/main" id="{DEC68109-AC48-E098-3AAF-D262054EAB63}"/>
              </a:ext>
            </a:extLst>
          </p:cNvPr>
          <p:cNvSpPr txBox="1"/>
          <p:nvPr/>
        </p:nvSpPr>
        <p:spPr>
          <a:xfrm>
            <a:off x="991104" y="5493597"/>
            <a:ext cx="4408212" cy="646331"/>
          </a:xfrm>
          <a:prstGeom prst="rect">
            <a:avLst/>
          </a:prstGeom>
          <a:noFill/>
        </p:spPr>
        <p:txBody>
          <a:bodyPr wrap="square">
            <a:spAutoFit/>
          </a:bodyPr>
          <a:lstStyle/>
          <a:p>
            <a:r>
              <a:rPr lang="pt-PT" dirty="0">
                <a:hlinkClick r:id="rId4"/>
              </a:rPr>
              <a:t>https://apambiente.pt/apa/registo-nacional-onga</a:t>
            </a:r>
            <a:r>
              <a:rPr lang="pt-PT" dirty="0"/>
              <a:t> </a:t>
            </a:r>
          </a:p>
        </p:txBody>
      </p:sp>
      <p:pic>
        <p:nvPicPr>
          <p:cNvPr id="15" name="Imagen 14">
            <a:extLst>
              <a:ext uri="{FF2B5EF4-FFF2-40B4-BE49-F238E27FC236}">
                <a16:creationId xmlns:a16="http://schemas.microsoft.com/office/drawing/2014/main" id="{80DFC842-9AE3-68BB-BB0A-0C01C14B83B4}"/>
              </a:ext>
            </a:extLst>
          </p:cNvPr>
          <p:cNvPicPr>
            <a:picLocks noChangeAspect="1"/>
          </p:cNvPicPr>
          <p:nvPr/>
        </p:nvPicPr>
        <p:blipFill>
          <a:blip r:embed="rId5"/>
          <a:stretch>
            <a:fillRect/>
          </a:stretch>
        </p:blipFill>
        <p:spPr>
          <a:xfrm>
            <a:off x="5399315" y="2244272"/>
            <a:ext cx="6302500" cy="4260914"/>
          </a:xfrm>
          <a:prstGeom prst="rect">
            <a:avLst/>
          </a:prstGeom>
        </p:spPr>
      </p:pic>
    </p:spTree>
    <p:extLst>
      <p:ext uri="{BB962C8B-B14F-4D97-AF65-F5344CB8AC3E}">
        <p14:creationId xmlns:p14="http://schemas.microsoft.com/office/powerpoint/2010/main" val="50976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pic>
        <p:nvPicPr>
          <p:cNvPr id="8" name="Picture Placeholder 7">
            <a:extLst>
              <a:ext uri="{FF2B5EF4-FFF2-40B4-BE49-F238E27FC236}">
                <a16:creationId xmlns:a16="http://schemas.microsoft.com/office/drawing/2014/main" id="{25C28168-F3D9-7648-AC60-61C8774242B4}"/>
              </a:ext>
            </a:extLst>
          </p:cNvPr>
          <p:cNvPicPr>
            <a:picLocks noGrp="1" noChangeAspect="1"/>
          </p:cNvPicPr>
          <p:nvPr>
            <p:ph type="pic" sz="quarter" idx="10"/>
          </p:nvPr>
        </p:nvPicPr>
        <p:blipFill>
          <a:blip r:embed="rId3"/>
          <a:srcRect t="16941" b="16941"/>
          <a:stretch/>
        </p:blipFill>
        <p:spPr>
          <a:xfrm>
            <a:off x="238772" y="2626822"/>
            <a:ext cx="7708195" cy="3396829"/>
          </a:xfrm>
        </p:spPr>
      </p:pic>
      <p:sp>
        <p:nvSpPr>
          <p:cNvPr id="6" name="Rectangle 5">
            <a:extLst>
              <a:ext uri="{FF2B5EF4-FFF2-40B4-BE49-F238E27FC236}">
                <a16:creationId xmlns:a16="http://schemas.microsoft.com/office/drawing/2014/main"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722297" y="3449264"/>
            <a:ext cx="5706560" cy="1200329"/>
          </a:xfrm>
          <a:prstGeom prst="rect">
            <a:avLst/>
          </a:prstGeom>
          <a:noFill/>
        </p:spPr>
        <p:txBody>
          <a:bodyPr wrap="square" rtlCol="0">
            <a:spAutoFit/>
          </a:bodyPr>
          <a:lstStyle/>
          <a:p>
            <a:r>
              <a:rPr lang="pt-PT" sz="3600" b="1" spc="324" dirty="0">
                <a:solidFill>
                  <a:srgbClr val="EB7339"/>
                </a:solidFill>
                <a:latin typeface="Calibri" panose="020F0502020204030204" pitchFamily="34" charset="0"/>
                <a:cs typeface="Calibri" panose="020F0502020204030204" pitchFamily="34" charset="0"/>
              </a:rPr>
              <a:t>Alterações Climáticas: O que as está a causar? </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42510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srcRect l="14366" t="32666" r="47834" b="21467"/>
          <a:stretch/>
        </p:blipFill>
        <p:spPr>
          <a:xfrm>
            <a:off x="1801241" y="754438"/>
            <a:ext cx="9251681" cy="6103562"/>
          </a:xfrm>
          <a:prstGeom prst="rect">
            <a:avLst/>
          </a:prstGeom>
        </p:spPr>
      </p:pic>
      <p:sp>
        <p:nvSpPr>
          <p:cNvPr id="2" name="Text Placeholder 1"/>
          <p:cNvSpPr>
            <a:spLocks noGrp="1"/>
          </p:cNvSpPr>
          <p:nvPr>
            <p:ph type="body" sz="quarter" idx="10"/>
          </p:nvPr>
        </p:nvSpPr>
        <p:spPr>
          <a:xfrm>
            <a:off x="924422" y="356856"/>
            <a:ext cx="9537146" cy="444025"/>
          </a:xfrm>
        </p:spPr>
        <p:txBody>
          <a:bodyPr/>
          <a:lstStyle/>
          <a:p>
            <a:r>
              <a:rPr lang="pt-PT" dirty="0"/>
              <a:t>Ações para combater as alterações climáticas </a:t>
            </a:r>
            <a:r>
              <a:rPr lang="en-IE" dirty="0"/>
              <a:t>:</a:t>
            </a:r>
          </a:p>
        </p:txBody>
      </p:sp>
      <p:sp>
        <p:nvSpPr>
          <p:cNvPr id="6" name="Rectángulo 5">
            <a:extLst>
              <a:ext uri="{FF2B5EF4-FFF2-40B4-BE49-F238E27FC236}">
                <a16:creationId xmlns:a16="http://schemas.microsoft.com/office/drawing/2014/main" id="{C3B0F161-0080-C8BF-F6C7-C1F831221998}"/>
              </a:ext>
            </a:extLst>
          </p:cNvPr>
          <p:cNvSpPr/>
          <p:nvPr/>
        </p:nvSpPr>
        <p:spPr>
          <a:xfrm>
            <a:off x="2732314" y="1796143"/>
            <a:ext cx="2427515" cy="444025"/>
          </a:xfrm>
          <a:prstGeom prst="rect">
            <a:avLst/>
          </a:prstGeom>
          <a:solidFill>
            <a:srgbClr val="A8E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7" name="Rectángulo 6">
            <a:extLst>
              <a:ext uri="{FF2B5EF4-FFF2-40B4-BE49-F238E27FC236}">
                <a16:creationId xmlns:a16="http://schemas.microsoft.com/office/drawing/2014/main" id="{160EDC86-3EE3-888E-1EF7-989B57327B36}"/>
              </a:ext>
            </a:extLst>
          </p:cNvPr>
          <p:cNvSpPr/>
          <p:nvPr/>
        </p:nvSpPr>
        <p:spPr>
          <a:xfrm>
            <a:off x="2471058" y="2216107"/>
            <a:ext cx="2427515" cy="2007550"/>
          </a:xfrm>
          <a:prstGeom prst="rect">
            <a:avLst/>
          </a:prstGeom>
          <a:solidFill>
            <a:srgbClr val="A8E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Rectángulo 7">
            <a:extLst>
              <a:ext uri="{FF2B5EF4-FFF2-40B4-BE49-F238E27FC236}">
                <a16:creationId xmlns:a16="http://schemas.microsoft.com/office/drawing/2014/main" id="{72FDBDE8-727B-14F6-61E9-B0598B60FCA2}"/>
              </a:ext>
            </a:extLst>
          </p:cNvPr>
          <p:cNvSpPr/>
          <p:nvPr/>
        </p:nvSpPr>
        <p:spPr>
          <a:xfrm>
            <a:off x="2862944" y="4125685"/>
            <a:ext cx="2296885" cy="707529"/>
          </a:xfrm>
          <a:prstGeom prst="rect">
            <a:avLst/>
          </a:prstGeom>
          <a:solidFill>
            <a:srgbClr val="A8E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Rectángulo 8">
            <a:extLst>
              <a:ext uri="{FF2B5EF4-FFF2-40B4-BE49-F238E27FC236}">
                <a16:creationId xmlns:a16="http://schemas.microsoft.com/office/drawing/2014/main" id="{8758FB27-14D6-DF78-66E3-1EAF7F221F38}"/>
              </a:ext>
            </a:extLst>
          </p:cNvPr>
          <p:cNvSpPr/>
          <p:nvPr/>
        </p:nvSpPr>
        <p:spPr>
          <a:xfrm>
            <a:off x="2732314" y="3776024"/>
            <a:ext cx="2100943" cy="707529"/>
          </a:xfrm>
          <a:prstGeom prst="rect">
            <a:avLst/>
          </a:prstGeom>
          <a:solidFill>
            <a:srgbClr val="A8E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 name="CuadroTexto 4">
            <a:extLst>
              <a:ext uri="{FF2B5EF4-FFF2-40B4-BE49-F238E27FC236}">
                <a16:creationId xmlns:a16="http://schemas.microsoft.com/office/drawing/2014/main" id="{56676648-EC8F-55B6-CAD9-53A1C930C5DF}"/>
              </a:ext>
            </a:extLst>
          </p:cNvPr>
          <p:cNvSpPr txBox="1"/>
          <p:nvPr/>
        </p:nvSpPr>
        <p:spPr>
          <a:xfrm>
            <a:off x="2667002" y="1819053"/>
            <a:ext cx="2362199" cy="2893100"/>
          </a:xfrm>
          <a:prstGeom prst="rect">
            <a:avLst/>
          </a:prstGeom>
          <a:noFill/>
        </p:spPr>
        <p:txBody>
          <a:bodyPr wrap="square">
            <a:spAutoFit/>
          </a:bodyPr>
          <a:lstStyle/>
          <a:p>
            <a:pPr marL="285750" indent="-285750">
              <a:buFont typeface="Arial" panose="020B0604020202020204" pitchFamily="34" charset="0"/>
              <a:buChar char="•"/>
            </a:pPr>
            <a:r>
              <a:rPr lang="pt-PT" sz="1400" dirty="0">
                <a:solidFill>
                  <a:srgbClr val="000000"/>
                </a:solidFill>
              </a:rPr>
              <a:t>transportes sustentáveis</a:t>
            </a:r>
          </a:p>
          <a:p>
            <a:pPr marL="285750" indent="-285750">
              <a:buFont typeface="Arial" panose="020B0604020202020204" pitchFamily="34" charset="0"/>
              <a:buChar char="•"/>
            </a:pPr>
            <a:r>
              <a:rPr lang="pt-PT" sz="1400" dirty="0">
                <a:solidFill>
                  <a:srgbClr val="000000"/>
                </a:solidFill>
              </a:rPr>
              <a:t>conservação de energia</a:t>
            </a:r>
          </a:p>
          <a:p>
            <a:pPr marL="285750" indent="-285750">
              <a:buFont typeface="Arial" panose="020B0604020202020204" pitchFamily="34" charset="0"/>
              <a:buChar char="•"/>
            </a:pPr>
            <a:r>
              <a:rPr lang="pt-PT" sz="1400" dirty="0">
                <a:solidFill>
                  <a:srgbClr val="000000"/>
                </a:solidFill>
              </a:rPr>
              <a:t>alterações ao código da construção para melhorar a eficiência energética</a:t>
            </a:r>
          </a:p>
          <a:p>
            <a:pPr marL="285750" indent="-285750">
              <a:buFont typeface="Arial" panose="020B0604020202020204" pitchFamily="34" charset="0"/>
              <a:buChar char="•"/>
            </a:pPr>
            <a:r>
              <a:rPr lang="pt-PT" sz="1400" dirty="0">
                <a:solidFill>
                  <a:srgbClr val="000000"/>
                </a:solidFill>
              </a:rPr>
              <a:t>energias renováveis</a:t>
            </a:r>
          </a:p>
          <a:p>
            <a:pPr marL="285750" indent="-285750">
              <a:buFont typeface="Arial" panose="020B0604020202020204" pitchFamily="34" charset="0"/>
              <a:buChar char="•"/>
            </a:pPr>
            <a:r>
              <a:rPr lang="pt-PT" sz="1400" dirty="0">
                <a:solidFill>
                  <a:srgbClr val="000000"/>
                </a:solidFill>
              </a:rPr>
              <a:t>expandir o arrefecimento de lagos profundos</a:t>
            </a:r>
          </a:p>
          <a:p>
            <a:pPr marL="285750" indent="-285750">
              <a:buFont typeface="Arial" panose="020B0604020202020204" pitchFamily="34" charset="0"/>
              <a:buChar char="•"/>
            </a:pPr>
            <a:r>
              <a:rPr lang="pt-PT" sz="1400" dirty="0">
                <a:solidFill>
                  <a:srgbClr val="000000"/>
                </a:solidFill>
              </a:rPr>
              <a:t>melhorar a eficiência dos combustíveis dos veículos</a:t>
            </a:r>
          </a:p>
          <a:p>
            <a:pPr marL="285750" indent="-285750">
              <a:buFont typeface="Arial" panose="020B0604020202020204" pitchFamily="34" charset="0"/>
              <a:buChar char="•"/>
            </a:pPr>
            <a:r>
              <a:rPr lang="pt-PT" sz="1400" dirty="0">
                <a:solidFill>
                  <a:srgbClr val="000000"/>
                </a:solidFill>
              </a:rPr>
              <a:t>captura e utilização de gás de aterro e biodigestor</a:t>
            </a:r>
          </a:p>
        </p:txBody>
      </p:sp>
      <p:sp>
        <p:nvSpPr>
          <p:cNvPr id="12" name="Elipse 11">
            <a:extLst>
              <a:ext uri="{FF2B5EF4-FFF2-40B4-BE49-F238E27FC236}">
                <a16:creationId xmlns:a16="http://schemas.microsoft.com/office/drawing/2014/main" id="{C83EEE59-3134-CB9A-3CB5-8C87A67E1373}"/>
              </a:ext>
            </a:extLst>
          </p:cNvPr>
          <p:cNvSpPr/>
          <p:nvPr/>
        </p:nvSpPr>
        <p:spPr>
          <a:xfrm>
            <a:off x="5029202" y="1724734"/>
            <a:ext cx="2492826" cy="2893100"/>
          </a:xfrm>
          <a:prstGeom prst="ellipse">
            <a:avLst/>
          </a:prstGeom>
          <a:solidFill>
            <a:srgbClr val="60D8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 name="CuadroTexto 10">
            <a:extLst>
              <a:ext uri="{FF2B5EF4-FFF2-40B4-BE49-F238E27FC236}">
                <a16:creationId xmlns:a16="http://schemas.microsoft.com/office/drawing/2014/main" id="{9DAFEF92-F180-9E7D-35B3-16E6BB216D73}"/>
              </a:ext>
            </a:extLst>
          </p:cNvPr>
          <p:cNvSpPr txBox="1"/>
          <p:nvPr/>
        </p:nvSpPr>
        <p:spPr>
          <a:xfrm>
            <a:off x="5341406" y="1940177"/>
            <a:ext cx="2171350" cy="2462213"/>
          </a:xfrm>
          <a:prstGeom prst="rect">
            <a:avLst/>
          </a:prstGeom>
          <a:noFill/>
        </p:spPr>
        <p:txBody>
          <a:bodyPr wrap="square">
            <a:spAutoFit/>
          </a:bodyPr>
          <a:lstStyle/>
          <a:p>
            <a:pPr marL="285750" indent="-285750">
              <a:buFont typeface="Arial" panose="020B0604020202020204" pitchFamily="34" charset="0"/>
              <a:buChar char="•"/>
            </a:pPr>
            <a:r>
              <a:rPr lang="pt-PT" sz="1400" dirty="0">
                <a:solidFill>
                  <a:schemeClr val="bg1"/>
                </a:solidFill>
              </a:rPr>
              <a:t>geotérmica</a:t>
            </a:r>
          </a:p>
          <a:p>
            <a:pPr marL="285750" indent="-285750">
              <a:buFont typeface="Arial" panose="020B0604020202020204" pitchFamily="34" charset="0"/>
              <a:buChar char="•"/>
            </a:pPr>
            <a:r>
              <a:rPr lang="pt-PT" sz="1400" dirty="0">
                <a:solidFill>
                  <a:schemeClr val="bg1"/>
                </a:solidFill>
              </a:rPr>
              <a:t>solar térmico</a:t>
            </a:r>
          </a:p>
          <a:p>
            <a:pPr marL="285750" indent="-285750">
              <a:buFont typeface="Arial" panose="020B0604020202020204" pitchFamily="34" charset="0"/>
              <a:buChar char="•"/>
            </a:pPr>
            <a:r>
              <a:rPr lang="pt-PT" sz="1400" dirty="0">
                <a:solidFill>
                  <a:schemeClr val="bg1"/>
                </a:solidFill>
              </a:rPr>
              <a:t>aquecimento urbano</a:t>
            </a:r>
          </a:p>
          <a:p>
            <a:pPr marL="285750" indent="-285750">
              <a:buFont typeface="Arial" panose="020B0604020202020204" pitchFamily="34" charset="0"/>
              <a:buChar char="•"/>
            </a:pPr>
            <a:r>
              <a:rPr lang="pt-PT" sz="1400" dirty="0">
                <a:solidFill>
                  <a:schemeClr val="bg1"/>
                </a:solidFill>
              </a:rPr>
              <a:t>conceção de edifícios para ventilação natural</a:t>
            </a:r>
          </a:p>
          <a:p>
            <a:pPr marL="285750" indent="-285750">
              <a:buFont typeface="Arial" panose="020B0604020202020204" pitchFamily="34" charset="0"/>
              <a:buChar char="•"/>
            </a:pPr>
            <a:r>
              <a:rPr lang="pt-PT" sz="1400" dirty="0">
                <a:solidFill>
                  <a:schemeClr val="bg1"/>
                </a:solidFill>
              </a:rPr>
              <a:t>plantação e tratamento de árvores</a:t>
            </a:r>
          </a:p>
          <a:p>
            <a:pPr marL="285750" indent="-285750">
              <a:buFont typeface="Arial" panose="020B0604020202020204" pitchFamily="34" charset="0"/>
              <a:buChar char="•"/>
            </a:pPr>
            <a:r>
              <a:rPr lang="pt-PT" sz="1400" dirty="0">
                <a:solidFill>
                  <a:schemeClr val="bg1"/>
                </a:solidFill>
              </a:rPr>
              <a:t>produção local de alimentos</a:t>
            </a:r>
          </a:p>
          <a:p>
            <a:pPr marL="285750" indent="-285750">
              <a:buFont typeface="Arial" panose="020B0604020202020204" pitchFamily="34" charset="0"/>
              <a:buChar char="•"/>
            </a:pPr>
            <a:r>
              <a:rPr lang="pt-PT" sz="1400" dirty="0">
                <a:solidFill>
                  <a:schemeClr val="bg1"/>
                </a:solidFill>
              </a:rPr>
              <a:t>conservação da água</a:t>
            </a:r>
          </a:p>
          <a:p>
            <a:pPr marL="285750" indent="-285750">
              <a:buFont typeface="Arial" panose="020B0604020202020204" pitchFamily="34" charset="0"/>
              <a:buChar char="•"/>
            </a:pPr>
            <a:r>
              <a:rPr lang="pt-PT" sz="1400" dirty="0">
                <a:solidFill>
                  <a:schemeClr val="bg1"/>
                </a:solidFill>
              </a:rPr>
              <a:t>telhados verdes</a:t>
            </a:r>
          </a:p>
        </p:txBody>
      </p:sp>
      <p:sp>
        <p:nvSpPr>
          <p:cNvPr id="15" name="Diagrama de flujo: retraso 14">
            <a:extLst>
              <a:ext uri="{FF2B5EF4-FFF2-40B4-BE49-F238E27FC236}">
                <a16:creationId xmlns:a16="http://schemas.microsoft.com/office/drawing/2014/main" id="{A51435A8-1CB3-1F3E-F51B-567D556EF728}"/>
              </a:ext>
            </a:extLst>
          </p:cNvPr>
          <p:cNvSpPr/>
          <p:nvPr/>
        </p:nvSpPr>
        <p:spPr>
          <a:xfrm>
            <a:off x="7652657" y="1611087"/>
            <a:ext cx="2786744" cy="3293600"/>
          </a:xfrm>
          <a:prstGeom prst="flowChartDelay">
            <a:avLst/>
          </a:prstGeom>
          <a:solidFill>
            <a:srgbClr val="BFF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4" name="CuadroTexto 13">
            <a:extLst>
              <a:ext uri="{FF2B5EF4-FFF2-40B4-BE49-F238E27FC236}">
                <a16:creationId xmlns:a16="http://schemas.microsoft.com/office/drawing/2014/main" id="{028770E3-9980-C791-1289-9D8CE5698D04}"/>
              </a:ext>
            </a:extLst>
          </p:cNvPr>
          <p:cNvSpPr txBox="1"/>
          <p:nvPr/>
        </p:nvSpPr>
        <p:spPr>
          <a:xfrm>
            <a:off x="7599841" y="1659285"/>
            <a:ext cx="2679059" cy="3539430"/>
          </a:xfrm>
          <a:prstGeom prst="rect">
            <a:avLst/>
          </a:prstGeom>
          <a:noFill/>
        </p:spPr>
        <p:txBody>
          <a:bodyPr wrap="square">
            <a:spAutoFit/>
          </a:bodyPr>
          <a:lstStyle/>
          <a:p>
            <a:pPr marL="285750" indent="-285750">
              <a:buFont typeface="Arial" panose="020B0604020202020204" pitchFamily="34" charset="0"/>
              <a:buChar char="•"/>
            </a:pPr>
            <a:r>
              <a:rPr lang="pt-PT" sz="1400" dirty="0">
                <a:solidFill>
                  <a:srgbClr val="000000"/>
                </a:solidFill>
              </a:rPr>
              <a:t>modernização das </a:t>
            </a:r>
            <a:r>
              <a:rPr lang="pt-PT" sz="1400" dirty="0" err="1">
                <a:solidFill>
                  <a:srgbClr val="000000"/>
                </a:solidFill>
              </a:rPr>
              <a:t>infa</a:t>
            </a:r>
            <a:r>
              <a:rPr lang="pt-PT" sz="1400" dirty="0">
                <a:solidFill>
                  <a:srgbClr val="000000"/>
                </a:solidFill>
              </a:rPr>
              <a:t>-estruturas: esgotos e coletores</a:t>
            </a:r>
          </a:p>
          <a:p>
            <a:pPr marL="285750" indent="-285750">
              <a:buFont typeface="Arial" panose="020B0604020202020204" pitchFamily="34" charset="0"/>
              <a:buChar char="•"/>
            </a:pPr>
            <a:r>
              <a:rPr lang="pt-PT" sz="1400" dirty="0">
                <a:solidFill>
                  <a:srgbClr val="000000"/>
                </a:solidFill>
              </a:rPr>
              <a:t>programas residenciais: desconexão de esgotos e de calhas</a:t>
            </a:r>
          </a:p>
          <a:p>
            <a:pPr marL="285750" indent="-285750">
              <a:buFont typeface="Arial" panose="020B0604020202020204" pitchFamily="34" charset="0"/>
              <a:buChar char="•"/>
            </a:pPr>
            <a:r>
              <a:rPr lang="pt-PT" sz="1400" dirty="0">
                <a:solidFill>
                  <a:srgbClr val="000000"/>
                </a:solidFill>
              </a:rPr>
              <a:t>programas de saúde: Nilo Ocidental, doença de </a:t>
            </a:r>
            <a:r>
              <a:rPr lang="pt-PT" sz="1400" dirty="0" err="1">
                <a:solidFill>
                  <a:srgbClr val="000000"/>
                </a:solidFill>
              </a:rPr>
              <a:t>Lyme</a:t>
            </a:r>
            <a:r>
              <a:rPr lang="pt-PT" sz="1400" dirty="0">
                <a:solidFill>
                  <a:srgbClr val="000000"/>
                </a:solidFill>
              </a:rPr>
              <a:t>, centros de arrefecimento, alertas de smog, índice de saúde da qualidade do ar</a:t>
            </a:r>
          </a:p>
          <a:p>
            <a:pPr marL="285750" indent="-285750">
              <a:buFont typeface="Arial" panose="020B0604020202020204" pitchFamily="34" charset="0"/>
              <a:buChar char="•"/>
            </a:pPr>
            <a:r>
              <a:rPr lang="pt-PT" sz="1400" dirty="0">
                <a:solidFill>
                  <a:srgbClr val="000000"/>
                </a:solidFill>
              </a:rPr>
              <a:t>planeamento de emergência e de continuidade das atividades</a:t>
            </a:r>
          </a:p>
          <a:p>
            <a:pPr marL="285750" indent="-285750">
              <a:buFont typeface="Arial" panose="020B0604020202020204" pitchFamily="34" charset="0"/>
              <a:buChar char="•"/>
            </a:pPr>
            <a:r>
              <a:rPr lang="pt-PT" sz="1400" dirty="0">
                <a:solidFill>
                  <a:srgbClr val="000000"/>
                </a:solidFill>
              </a:rPr>
              <a:t>ajuda para pessoas vulneráveis</a:t>
            </a:r>
          </a:p>
        </p:txBody>
      </p:sp>
      <p:sp>
        <p:nvSpPr>
          <p:cNvPr id="16" name="Rectángulo 15">
            <a:extLst>
              <a:ext uri="{FF2B5EF4-FFF2-40B4-BE49-F238E27FC236}">
                <a16:creationId xmlns:a16="http://schemas.microsoft.com/office/drawing/2014/main" id="{4E466B7B-059C-3EBD-DF60-FD775C7AE80A}"/>
              </a:ext>
            </a:extLst>
          </p:cNvPr>
          <p:cNvSpPr/>
          <p:nvPr/>
        </p:nvSpPr>
        <p:spPr>
          <a:xfrm>
            <a:off x="3842657" y="1135035"/>
            <a:ext cx="1964680" cy="444025"/>
          </a:xfrm>
          <a:prstGeom prst="rect">
            <a:avLst/>
          </a:prstGeom>
          <a:solidFill>
            <a:srgbClr val="A8E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7" name="CuadroTexto 16">
            <a:extLst>
              <a:ext uri="{FF2B5EF4-FFF2-40B4-BE49-F238E27FC236}">
                <a16:creationId xmlns:a16="http://schemas.microsoft.com/office/drawing/2014/main" id="{72D2C117-7A30-EE33-6155-04FF629315D9}"/>
              </a:ext>
            </a:extLst>
          </p:cNvPr>
          <p:cNvSpPr txBox="1"/>
          <p:nvPr/>
        </p:nvSpPr>
        <p:spPr>
          <a:xfrm>
            <a:off x="3842657" y="1166219"/>
            <a:ext cx="1448795" cy="461665"/>
          </a:xfrm>
          <a:prstGeom prst="rect">
            <a:avLst/>
          </a:prstGeom>
          <a:noFill/>
        </p:spPr>
        <p:txBody>
          <a:bodyPr wrap="none" rtlCol="0">
            <a:spAutoFit/>
          </a:bodyPr>
          <a:lstStyle/>
          <a:p>
            <a:r>
              <a:rPr lang="pt-PT" sz="2400" b="1" dirty="0">
                <a:solidFill>
                  <a:srgbClr val="000000"/>
                </a:solidFill>
              </a:rPr>
              <a:t>Mitigação</a:t>
            </a:r>
          </a:p>
        </p:txBody>
      </p:sp>
      <p:sp>
        <p:nvSpPr>
          <p:cNvPr id="18" name="CuadroTexto 17">
            <a:extLst>
              <a:ext uri="{FF2B5EF4-FFF2-40B4-BE49-F238E27FC236}">
                <a16:creationId xmlns:a16="http://schemas.microsoft.com/office/drawing/2014/main" id="{597F4358-9C7E-34F8-F09A-1B66BA52437E}"/>
              </a:ext>
            </a:extLst>
          </p:cNvPr>
          <p:cNvSpPr txBox="1"/>
          <p:nvPr/>
        </p:nvSpPr>
        <p:spPr>
          <a:xfrm>
            <a:off x="6876450" y="1165495"/>
            <a:ext cx="2071607" cy="461665"/>
          </a:xfrm>
          <a:prstGeom prst="rect">
            <a:avLst/>
          </a:prstGeom>
          <a:solidFill>
            <a:srgbClr val="BFFD80"/>
          </a:solidFill>
        </p:spPr>
        <p:txBody>
          <a:bodyPr wrap="square" rtlCol="0">
            <a:spAutoFit/>
          </a:bodyPr>
          <a:lstStyle/>
          <a:p>
            <a:pPr algn="ctr"/>
            <a:r>
              <a:rPr lang="pt-PT" sz="2400" b="1" dirty="0">
                <a:solidFill>
                  <a:srgbClr val="000000"/>
                </a:solidFill>
              </a:rPr>
              <a:t>Adaptação</a:t>
            </a:r>
          </a:p>
        </p:txBody>
      </p:sp>
      <p:sp>
        <p:nvSpPr>
          <p:cNvPr id="10" name="CuadroTexto 9">
            <a:extLst>
              <a:ext uri="{FF2B5EF4-FFF2-40B4-BE49-F238E27FC236}">
                <a16:creationId xmlns:a16="http://schemas.microsoft.com/office/drawing/2014/main" id="{E84B0319-53A4-4A8F-5FB1-A205192B7370}"/>
              </a:ext>
            </a:extLst>
          </p:cNvPr>
          <p:cNvSpPr txBox="1"/>
          <p:nvPr/>
        </p:nvSpPr>
        <p:spPr>
          <a:xfrm>
            <a:off x="2248281" y="5539824"/>
            <a:ext cx="3847719" cy="1154162"/>
          </a:xfrm>
          <a:prstGeom prst="rect">
            <a:avLst/>
          </a:prstGeom>
          <a:solidFill>
            <a:schemeClr val="bg1"/>
          </a:solidFill>
        </p:spPr>
        <p:txBody>
          <a:bodyPr wrap="square">
            <a:spAutoFit/>
          </a:bodyPr>
          <a:lstStyle/>
          <a:p>
            <a:pPr>
              <a:spcBef>
                <a:spcPts val="600"/>
              </a:spcBef>
            </a:pPr>
            <a:r>
              <a:rPr lang="pt-PT" sz="1600" b="1" dirty="0">
                <a:solidFill>
                  <a:srgbClr val="000000"/>
                </a:solidFill>
              </a:rPr>
              <a:t>Mitigação: </a:t>
            </a:r>
            <a:r>
              <a:rPr lang="pt-PT" sz="1600" dirty="0">
                <a:solidFill>
                  <a:srgbClr val="000000"/>
                </a:solidFill>
              </a:rPr>
              <a:t>a atitude globalmente responsável a tomar</a:t>
            </a:r>
          </a:p>
          <a:p>
            <a:pPr>
              <a:spcBef>
                <a:spcPts val="600"/>
              </a:spcBef>
            </a:pPr>
            <a:r>
              <a:rPr lang="pt-PT" sz="1600" dirty="0">
                <a:solidFill>
                  <a:srgbClr val="000000"/>
                </a:solidFill>
              </a:rPr>
              <a:t>Ações que reduzem as emissões que contribuem para as alterações climáticas.</a:t>
            </a:r>
          </a:p>
        </p:txBody>
      </p:sp>
      <p:sp>
        <p:nvSpPr>
          <p:cNvPr id="19" name="CuadroTexto 18">
            <a:extLst>
              <a:ext uri="{FF2B5EF4-FFF2-40B4-BE49-F238E27FC236}">
                <a16:creationId xmlns:a16="http://schemas.microsoft.com/office/drawing/2014/main" id="{FFFB65DF-3251-8871-ADEA-6045DAFF4F14}"/>
              </a:ext>
            </a:extLst>
          </p:cNvPr>
          <p:cNvSpPr txBox="1"/>
          <p:nvPr/>
        </p:nvSpPr>
        <p:spPr>
          <a:xfrm>
            <a:off x="6573520" y="5539824"/>
            <a:ext cx="4109751" cy="1154162"/>
          </a:xfrm>
          <a:prstGeom prst="rect">
            <a:avLst/>
          </a:prstGeom>
          <a:solidFill>
            <a:schemeClr val="bg1"/>
          </a:solidFill>
        </p:spPr>
        <p:txBody>
          <a:bodyPr wrap="square">
            <a:spAutoFit/>
          </a:bodyPr>
          <a:lstStyle/>
          <a:p>
            <a:pPr>
              <a:spcBef>
                <a:spcPts val="600"/>
              </a:spcBef>
            </a:pPr>
            <a:r>
              <a:rPr lang="pt-PT" sz="1600" b="1" dirty="0">
                <a:solidFill>
                  <a:srgbClr val="000000"/>
                </a:solidFill>
              </a:rPr>
              <a:t>Adaptação: </a:t>
            </a:r>
            <a:r>
              <a:rPr lang="pt-PT" sz="1600" dirty="0">
                <a:solidFill>
                  <a:srgbClr val="000000"/>
                </a:solidFill>
              </a:rPr>
              <a:t>a atitude globalmente responsável a adotar</a:t>
            </a:r>
          </a:p>
          <a:p>
            <a:pPr>
              <a:spcBef>
                <a:spcPts val="600"/>
              </a:spcBef>
            </a:pPr>
            <a:r>
              <a:rPr lang="pt-PT" sz="1600" dirty="0">
                <a:solidFill>
                  <a:srgbClr val="000000"/>
                </a:solidFill>
              </a:rPr>
              <a:t>Ações que minimizam ou previnem os impactos negativos das alterações climáticas.</a:t>
            </a:r>
          </a:p>
        </p:txBody>
      </p:sp>
    </p:spTree>
    <p:extLst>
      <p:ext uri="{BB962C8B-B14F-4D97-AF65-F5344CB8AC3E}">
        <p14:creationId xmlns:p14="http://schemas.microsoft.com/office/powerpoint/2010/main" val="5132092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
        <p:nvSpPr>
          <p:cNvPr id="6" name="Rectangle 5">
            <a:extLst>
              <a:ext uri="{FF2B5EF4-FFF2-40B4-BE49-F238E27FC236}">
                <a16:creationId xmlns:a16="http://schemas.microsoft.com/office/drawing/2014/main"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906320" y="3481298"/>
            <a:ext cx="5400777" cy="646331"/>
          </a:xfrm>
          <a:prstGeom prst="rect">
            <a:avLst/>
          </a:prstGeom>
          <a:noFill/>
        </p:spPr>
        <p:txBody>
          <a:bodyPr wrap="square" rtlCol="0">
            <a:spAutoFit/>
          </a:bodyPr>
          <a:lstStyle/>
          <a:p>
            <a:r>
              <a:rPr lang="en-US" sz="3600" b="1" spc="324" dirty="0" err="1">
                <a:solidFill>
                  <a:srgbClr val="EB7339"/>
                </a:solidFill>
                <a:latin typeface="Calibri" panose="020F0502020204030204" pitchFamily="34" charset="0"/>
                <a:cs typeface="Calibri" panose="020F0502020204030204" pitchFamily="34" charset="0"/>
              </a:rPr>
              <a:t>Sumário</a:t>
            </a:r>
            <a:r>
              <a:rPr lang="en-US" sz="3600" b="1" spc="324" dirty="0">
                <a:solidFill>
                  <a:srgbClr val="EB7339"/>
                </a:solidFill>
                <a:latin typeface="Calibri" panose="020F0502020204030204" pitchFamily="34" charset="0"/>
                <a:cs typeface="Calibri" panose="020F0502020204030204" pitchFamily="34" charset="0"/>
              </a:rPr>
              <a:t> &amp; </a:t>
            </a:r>
            <a:r>
              <a:rPr lang="en-US" sz="3600" b="1" spc="324" dirty="0" err="1">
                <a:solidFill>
                  <a:srgbClr val="EB7339"/>
                </a:solidFill>
                <a:latin typeface="Calibri" panose="020F0502020204030204" pitchFamily="34" charset="0"/>
                <a:cs typeface="Calibri" panose="020F0502020204030204" pitchFamily="34" charset="0"/>
              </a:rPr>
              <a:t>Revisão</a:t>
            </a:r>
            <a:r>
              <a:rPr lang="en-US" sz="3600" b="1" spc="324" dirty="0">
                <a:solidFill>
                  <a:srgbClr val="EB7339"/>
                </a:solidFill>
                <a:latin typeface="Calibri" panose="020F0502020204030204" pitchFamily="34" charset="0"/>
                <a:cs typeface="Calibri" panose="020F0502020204030204" pitchFamily="34" charset="0"/>
              </a:rPr>
              <a:t> </a:t>
            </a:r>
            <a:r>
              <a:rPr lang="en-US" sz="3600" b="1" spc="324" dirty="0">
                <a:solidFill>
                  <a:srgbClr val="EB7339"/>
                </a:solidFill>
                <a:latin typeface="Calibri" panose="020F0502020204030204" pitchFamily="34" charset="0"/>
                <a:cs typeface="Calibri" panose="020F0502020204030204" pitchFamily="34" charset="0"/>
                <a:sym typeface="Wingdings" panose="05000000000000000000" pitchFamily="2" charset="2"/>
              </a:rPr>
              <a:t></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235635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prstGeom prst="rect">
            <a:avLst/>
          </a:prstGeom>
        </p:spPr>
        <p:txBody>
          <a:bodyPr/>
          <a:lstStyle/>
          <a:p>
            <a:pPr marL="342900" indent="-342900">
              <a:buChar char="•"/>
            </a:pPr>
            <a:r>
              <a:rPr lang="pt-PT" sz="2400" dirty="0"/>
              <a:t>O que é a Mudança Climática? </a:t>
            </a:r>
          </a:p>
          <a:p>
            <a:pPr marL="342900" indent="-342900">
              <a:buChar char="•"/>
            </a:pPr>
            <a:r>
              <a:rPr lang="pt-PT" sz="2400" dirty="0"/>
              <a:t>O que está a causar a Mudança Climática? </a:t>
            </a:r>
          </a:p>
          <a:p>
            <a:pPr marL="342900" indent="-342900">
              <a:buChar char="•"/>
            </a:pPr>
            <a:r>
              <a:rPr lang="pt-PT" sz="2400" dirty="0"/>
              <a:t>Quais são os impactos das alterações climáticas? </a:t>
            </a:r>
          </a:p>
          <a:p>
            <a:pPr marL="342900" indent="-342900">
              <a:buChar char="•"/>
            </a:pPr>
            <a:r>
              <a:rPr lang="pt-PT" sz="2400" dirty="0"/>
              <a:t>E o que podemos nós fazer? </a:t>
            </a:r>
            <a:endParaRPr lang="en-US" sz="2400" dirty="0">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pt-PT" dirty="0"/>
              <a:t>Consegue lembrar-se da resposta a estas perguntas?</a:t>
            </a:r>
            <a:endParaRPr lang="en-US" dirty="0"/>
          </a:p>
        </p:txBody>
      </p:sp>
    </p:spTree>
    <p:extLst>
      <p:ext uri="{BB962C8B-B14F-4D97-AF65-F5344CB8AC3E}">
        <p14:creationId xmlns:p14="http://schemas.microsoft.com/office/powerpoint/2010/main" val="39670807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5E95A1-1C1E-D3B5-0A19-F5A61A47E56B}"/>
              </a:ext>
            </a:extLst>
          </p:cNvPr>
          <p:cNvSpPr>
            <a:spLocks noGrp="1"/>
          </p:cNvSpPr>
          <p:nvPr>
            <p:ph type="body" sz="quarter" idx="10"/>
          </p:nvPr>
        </p:nvSpPr>
        <p:spPr/>
        <p:txBody>
          <a:bodyPr/>
          <a:lstStyle/>
          <a:p>
            <a:r>
              <a:rPr lang="en-IE" dirty="0"/>
              <a:t>Fontes e </a:t>
            </a:r>
            <a:r>
              <a:rPr lang="en-IE" dirty="0" err="1"/>
              <a:t>ligações</a:t>
            </a:r>
            <a:r>
              <a:rPr lang="en-IE" dirty="0"/>
              <a:t> </a:t>
            </a:r>
            <a:r>
              <a:rPr lang="en-IE" dirty="0" err="1"/>
              <a:t>úteis</a:t>
            </a:r>
            <a:r>
              <a:rPr lang="en-IE" dirty="0"/>
              <a:t> </a:t>
            </a:r>
          </a:p>
        </p:txBody>
      </p:sp>
      <p:sp>
        <p:nvSpPr>
          <p:cNvPr id="5" name="CuadroTexto 4">
            <a:extLst>
              <a:ext uri="{FF2B5EF4-FFF2-40B4-BE49-F238E27FC236}">
                <a16:creationId xmlns:a16="http://schemas.microsoft.com/office/drawing/2014/main" id="{374FA2FB-A991-2F27-A596-47AD3CCB2D77}"/>
              </a:ext>
            </a:extLst>
          </p:cNvPr>
          <p:cNvSpPr txBox="1"/>
          <p:nvPr/>
        </p:nvSpPr>
        <p:spPr>
          <a:xfrm>
            <a:off x="3205480" y="667192"/>
            <a:ext cx="7183120" cy="2031325"/>
          </a:xfrm>
          <a:prstGeom prst="rect">
            <a:avLst/>
          </a:prstGeom>
          <a:noFill/>
        </p:spPr>
        <p:txBody>
          <a:bodyPr wrap="square">
            <a:spAutoFit/>
          </a:bodyPr>
          <a:lstStyle/>
          <a:p>
            <a:r>
              <a:rPr lang="pt-PT" b="0" i="0" dirty="0">
                <a:solidFill>
                  <a:srgbClr val="333333"/>
                </a:solidFill>
                <a:effectLst/>
                <a:hlinkClick r:id="rId2"/>
              </a:rPr>
              <a:t>https://www.europarl.europa.eu/news/pt/headlines/priorities/cambio-climatico</a:t>
            </a:r>
            <a:r>
              <a:rPr lang="pt-PT" b="0" i="0" dirty="0">
                <a:solidFill>
                  <a:srgbClr val="333333"/>
                </a:solidFill>
                <a:effectLst/>
              </a:rPr>
              <a:t> </a:t>
            </a:r>
          </a:p>
          <a:p>
            <a:endParaRPr lang="pt-PT" dirty="0">
              <a:solidFill>
                <a:srgbClr val="333333"/>
              </a:solidFill>
            </a:endParaRPr>
          </a:p>
          <a:p>
            <a:r>
              <a:rPr lang="pt-PT" dirty="0">
                <a:hlinkClick r:id="rId3"/>
              </a:rPr>
              <a:t>Clima | Agência Portuguesa do Ambiente (apambiente.pt)</a:t>
            </a:r>
            <a:r>
              <a:rPr lang="pt-PT" dirty="0"/>
              <a:t> </a:t>
            </a:r>
            <a:endParaRPr lang="pt-PT" dirty="0">
              <a:solidFill>
                <a:srgbClr val="333333"/>
              </a:solidFill>
            </a:endParaRPr>
          </a:p>
          <a:p>
            <a:endParaRPr lang="pt-PT" dirty="0">
              <a:solidFill>
                <a:srgbClr val="333333"/>
              </a:solidFill>
            </a:endParaRPr>
          </a:p>
          <a:p>
            <a:r>
              <a:rPr lang="pt-PT" dirty="0">
                <a:hlinkClick r:id="rId4"/>
              </a:rPr>
              <a:t>Energia e Clima | Relatório do Estado do Ambiente (apambiente.pt)</a:t>
            </a:r>
            <a:r>
              <a:rPr lang="pt-PT" dirty="0"/>
              <a:t> </a:t>
            </a:r>
          </a:p>
          <a:p>
            <a:endParaRPr lang="pt-PT" dirty="0"/>
          </a:p>
        </p:txBody>
      </p:sp>
      <p:sp>
        <p:nvSpPr>
          <p:cNvPr id="6" name="CuadroTexto 5">
            <a:extLst>
              <a:ext uri="{FF2B5EF4-FFF2-40B4-BE49-F238E27FC236}">
                <a16:creationId xmlns:a16="http://schemas.microsoft.com/office/drawing/2014/main" id="{4768ED3D-F398-AF24-733B-C3CC33EE592F}"/>
              </a:ext>
            </a:extLst>
          </p:cNvPr>
          <p:cNvSpPr txBox="1"/>
          <p:nvPr/>
        </p:nvSpPr>
        <p:spPr>
          <a:xfrm>
            <a:off x="3205480" y="2681997"/>
            <a:ext cx="6096000" cy="369332"/>
          </a:xfrm>
          <a:prstGeom prst="rect">
            <a:avLst/>
          </a:prstGeom>
          <a:noFill/>
        </p:spPr>
        <p:txBody>
          <a:bodyPr wrap="square">
            <a:spAutoFit/>
          </a:bodyPr>
          <a:lstStyle/>
          <a:p>
            <a:r>
              <a:rPr lang="pt-PT" dirty="0">
                <a:hlinkClick r:id="rId5"/>
              </a:rPr>
              <a:t>https://descarbonizar2050.apambiente.pt/</a:t>
            </a:r>
            <a:r>
              <a:rPr lang="pt-PT" dirty="0"/>
              <a:t> </a:t>
            </a:r>
          </a:p>
        </p:txBody>
      </p:sp>
    </p:spTree>
    <p:extLst>
      <p:ext uri="{BB962C8B-B14F-4D97-AF65-F5344CB8AC3E}">
        <p14:creationId xmlns:p14="http://schemas.microsoft.com/office/powerpoint/2010/main" val="27810551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802880" y="6282268"/>
            <a:ext cx="3962400" cy="466127"/>
          </a:xfrm>
        </p:spPr>
        <p:txBody>
          <a:bodyPr/>
          <a:lstStyle/>
          <a:p>
            <a:r>
              <a:rPr lang="en-US" dirty="0"/>
              <a:t>www.</a:t>
            </a:r>
            <a:r>
              <a:rPr lang="en-US" b="1" dirty="0"/>
              <a:t>climatechampions</a:t>
            </a:r>
            <a:r>
              <a:rPr lang="en-US" dirty="0"/>
              <a:t>.how</a:t>
            </a:r>
          </a:p>
          <a:p>
            <a:endParaRPr lang="en-US"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r>
              <a:rPr lang="en-US" dirty="0" err="1"/>
              <a:t>Alguma</a:t>
            </a:r>
            <a:r>
              <a:rPr lang="en-US" dirty="0"/>
              <a:t> </a:t>
            </a:r>
            <a:r>
              <a:rPr lang="en-US" dirty="0" err="1"/>
              <a:t>questão</a:t>
            </a:r>
            <a:r>
              <a:rPr lang="en-US" dirty="0"/>
              <a:t>?</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4514" y="3951170"/>
            <a:ext cx="5881764" cy="634242"/>
          </a:xfrm>
          <a:prstGeom prst="rect">
            <a:avLst/>
          </a:prstGeom>
        </p:spPr>
        <p:txBody>
          <a:bodyPr>
            <a:normAutofit/>
          </a:bodyPr>
          <a:lstStyle/>
          <a:p>
            <a:r>
              <a:rPr lang="en-US" dirty="0" err="1"/>
              <a:t>Obrigada</a:t>
            </a:r>
            <a:r>
              <a:rPr lang="en-US" dirty="0"/>
              <a:t>!</a:t>
            </a:r>
          </a:p>
        </p:txBody>
      </p:sp>
      <p:grpSp>
        <p:nvGrpSpPr>
          <p:cNvPr id="39" name="Graphic 3">
            <a:extLst>
              <a:ext uri="{FF2B5EF4-FFF2-40B4-BE49-F238E27FC236}">
                <a16:creationId xmlns:a16="http://schemas.microsoft.com/office/drawing/2014/main"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a16="http://schemas.microsoft.com/office/drawing/2014/main"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aphic 3">
              <a:extLst>
                <a:ext uri="{FF2B5EF4-FFF2-40B4-BE49-F238E27FC236}">
                  <a16:creationId xmlns:a16="http://schemas.microsoft.com/office/drawing/2014/main"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a16="http://schemas.microsoft.com/office/drawing/2014/main"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5" name="Graphic 3">
            <a:extLst>
              <a:ext uri="{FF2B5EF4-FFF2-40B4-BE49-F238E27FC236}">
                <a16:creationId xmlns:a16="http://schemas.microsoft.com/office/drawing/2014/main"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a16="http://schemas.microsoft.com/office/drawing/2014/main"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8" name="Graphic 3">
            <a:extLst>
              <a:ext uri="{FF2B5EF4-FFF2-40B4-BE49-F238E27FC236}">
                <a16:creationId xmlns:a16="http://schemas.microsoft.com/office/drawing/2014/main"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a16="http://schemas.microsoft.com/office/drawing/2014/main"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a16="http://schemas.microsoft.com/office/drawing/2014/main"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a16="http://schemas.microsoft.com/office/drawing/2014/main"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a16="http://schemas.microsoft.com/office/drawing/2014/main" id="{FC6E819D-E55B-3F49-A58C-8F15780016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2" name="Retângulo 1">
            <a:extLst>
              <a:ext uri="{FF2B5EF4-FFF2-40B4-BE49-F238E27FC236}">
                <a16:creationId xmlns:a16="http://schemas.microsoft.com/office/drawing/2014/main" id="{8452D527-583D-C37B-15B4-77795A63F7AE}"/>
              </a:ext>
            </a:extLst>
          </p:cNvPr>
          <p:cNvSpPr/>
          <p:nvPr/>
        </p:nvSpPr>
        <p:spPr>
          <a:xfrm>
            <a:off x="1993402" y="4573057"/>
            <a:ext cx="9721078" cy="91406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 name="Google Shape;346;p29">
            <a:extLst>
              <a:ext uri="{FF2B5EF4-FFF2-40B4-BE49-F238E27FC236}">
                <a16:creationId xmlns:a16="http://schemas.microsoft.com/office/drawing/2014/main" id="{4C8960B6-47C1-B7CE-0296-338C74B1B82D}"/>
              </a:ext>
            </a:extLst>
          </p:cNvPr>
          <p:cNvSpPr txBox="1">
            <a:spLocks noGrp="1"/>
          </p:cNvSpPr>
          <p:nvPr>
            <p:ph type="body" idx="1"/>
          </p:nvPr>
        </p:nvSpPr>
        <p:spPr>
          <a:xfrm>
            <a:off x="1219202" y="333914"/>
            <a:ext cx="984503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ODS abordados neste curso</a:t>
            </a:r>
            <a:endParaRPr sz="3200" dirty="0"/>
          </a:p>
        </p:txBody>
      </p:sp>
      <p:sp>
        <p:nvSpPr>
          <p:cNvPr id="24" name="CaixaDeTexto 23">
            <a:extLst>
              <a:ext uri="{FF2B5EF4-FFF2-40B4-BE49-F238E27FC236}">
                <a16:creationId xmlns:a16="http://schemas.microsoft.com/office/drawing/2014/main" id="{1F464EE6-D6FB-C77D-170E-C5B316F06495}"/>
              </a:ext>
            </a:extLst>
          </p:cNvPr>
          <p:cNvSpPr txBox="1"/>
          <p:nvPr/>
        </p:nvSpPr>
        <p:spPr>
          <a:xfrm>
            <a:off x="10304272" y="4845423"/>
            <a:ext cx="1410208" cy="369332"/>
          </a:xfrm>
          <a:prstGeom prst="rect">
            <a:avLst/>
          </a:prstGeom>
          <a:noFill/>
        </p:spPr>
        <p:txBody>
          <a:bodyPr wrap="square" rtlCol="0">
            <a:spAutoFit/>
          </a:bodyPr>
          <a:lstStyle/>
          <a:p>
            <a:pPr algn="ctr"/>
            <a:r>
              <a:rPr lang="pt-PT" sz="1800" b="1" dirty="0">
                <a:solidFill>
                  <a:srgbClr val="EB7339"/>
                </a:solidFill>
                <a:latin typeface="Calibri"/>
                <a:cs typeface="Calibri"/>
                <a:sym typeface="Calibri"/>
              </a:rPr>
              <a:t>Este módulo</a:t>
            </a:r>
          </a:p>
        </p:txBody>
      </p:sp>
      <p:sp>
        <p:nvSpPr>
          <p:cNvPr id="10" name="Google Shape;372;p32">
            <a:extLst>
              <a:ext uri="{FF2B5EF4-FFF2-40B4-BE49-F238E27FC236}">
                <a16:creationId xmlns:a16="http://schemas.microsoft.com/office/drawing/2014/main" id="{E49C3B1E-A1CB-724A-6D15-A3BA834D5C61}"/>
              </a:ext>
            </a:extLst>
          </p:cNvPr>
          <p:cNvSpPr txBox="1">
            <a:spLocks/>
          </p:cNvSpPr>
          <p:nvPr/>
        </p:nvSpPr>
        <p:spPr>
          <a:xfrm>
            <a:off x="3277863" y="1103159"/>
            <a:ext cx="7125977" cy="997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buClr>
                <a:srgbClr val="008000"/>
              </a:buClr>
              <a:buSzPts val="2000"/>
            </a:pPr>
            <a:r>
              <a:rPr lang="en-US" sz="2400" dirty="0" err="1">
                <a:solidFill>
                  <a:srgbClr val="008000"/>
                </a:solidFill>
                <a:latin typeface="Calibri" panose="020F0502020204030204" pitchFamily="34" charset="0"/>
                <a:cs typeface="Calibri" panose="020F0502020204030204" pitchFamily="34" charset="0"/>
              </a:rPr>
              <a:t>Saúde</a:t>
            </a:r>
            <a:r>
              <a:rPr lang="en-US" sz="2400" dirty="0">
                <a:solidFill>
                  <a:srgbClr val="008000"/>
                </a:solidFill>
                <a:latin typeface="Calibri" panose="020F0502020204030204" pitchFamily="34" charset="0"/>
                <a:cs typeface="Calibri" panose="020F0502020204030204" pitchFamily="34" charset="0"/>
              </a:rPr>
              <a:t> e </a:t>
            </a:r>
            <a:r>
              <a:rPr lang="en-US" sz="2400" dirty="0" err="1">
                <a:solidFill>
                  <a:srgbClr val="008000"/>
                </a:solidFill>
                <a:latin typeface="Calibri" panose="020F0502020204030204" pitchFamily="34" charset="0"/>
                <a:cs typeface="Calibri" panose="020F0502020204030204" pitchFamily="34" charset="0"/>
              </a:rPr>
              <a:t>Bem-estar</a:t>
            </a:r>
            <a:endParaRPr lang="en-US" sz="2400" dirty="0">
              <a:solidFill>
                <a:srgbClr val="008000"/>
              </a:solidFill>
              <a:latin typeface="Calibri" panose="020F0502020204030204" pitchFamily="34" charset="0"/>
              <a:cs typeface="Calibri" panose="020F0502020204030204" pitchFamily="34" charset="0"/>
            </a:endParaRPr>
          </a:p>
          <a:p>
            <a:pPr marL="228600">
              <a:buClr>
                <a:srgbClr val="008000"/>
              </a:buClr>
              <a:buSzPts val="2000"/>
            </a:pPr>
            <a:r>
              <a:rPr lang="pt-PT" sz="1600" b="0" dirty="0">
                <a:solidFill>
                  <a:srgbClr val="000000"/>
                </a:solidFill>
                <a:latin typeface="Calibri" panose="020F0502020204030204" pitchFamily="34" charset="0"/>
                <a:ea typeface="Arial"/>
                <a:cs typeface="Calibri" panose="020F0502020204030204" pitchFamily="34" charset="0"/>
                <a:sym typeface="Arial"/>
              </a:rPr>
              <a:t>Assegurar vidas saudáveis e promover o bem-estar para todos em todas as idades</a:t>
            </a:r>
            <a:endParaRPr lang="en-US" sz="1600" b="0" dirty="0">
              <a:solidFill>
                <a:srgbClr val="000000"/>
              </a:solidFill>
              <a:latin typeface="Calibri" panose="020F0502020204030204" pitchFamily="34" charset="0"/>
              <a:cs typeface="Calibri" panose="020F0502020204030204" pitchFamily="34" charset="0"/>
            </a:endParaRPr>
          </a:p>
        </p:txBody>
      </p:sp>
      <p:sp>
        <p:nvSpPr>
          <p:cNvPr id="11" name="Google Shape;374;p32">
            <a:extLst>
              <a:ext uri="{FF2B5EF4-FFF2-40B4-BE49-F238E27FC236}">
                <a16:creationId xmlns:a16="http://schemas.microsoft.com/office/drawing/2014/main" id="{17E0A985-AF25-BA7B-1380-B78819DA755B}"/>
              </a:ext>
            </a:extLst>
          </p:cNvPr>
          <p:cNvSpPr txBox="1"/>
          <p:nvPr/>
        </p:nvSpPr>
        <p:spPr>
          <a:xfrm>
            <a:off x="3287417" y="5433696"/>
            <a:ext cx="5705334" cy="84129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33CC33"/>
              </a:buClr>
              <a:buSzPts val="2000"/>
              <a:buFont typeface="Arial"/>
              <a:buNone/>
            </a:pPr>
            <a:r>
              <a:rPr lang="en-US" sz="2400" b="1" i="0" u="none" strike="noStrike" cap="none" dirty="0">
                <a:solidFill>
                  <a:srgbClr val="33CC33"/>
                </a:solidFill>
                <a:latin typeface="Calibri" panose="020F0502020204030204" pitchFamily="34" charset="0"/>
                <a:ea typeface="Calibri"/>
                <a:cs typeface="Calibri" panose="020F0502020204030204" pitchFamily="34" charset="0"/>
                <a:sym typeface="Calibri"/>
              </a:rPr>
              <a:t>Vida </a:t>
            </a:r>
            <a:r>
              <a:rPr lang="en-US" sz="2400" b="1" i="0" u="none" strike="noStrike" cap="none" dirty="0" err="1">
                <a:solidFill>
                  <a:srgbClr val="33CC33"/>
                </a:solidFill>
                <a:latin typeface="Calibri" panose="020F0502020204030204" pitchFamily="34" charset="0"/>
                <a:ea typeface="Calibri"/>
                <a:cs typeface="Calibri" panose="020F0502020204030204" pitchFamily="34" charset="0"/>
                <a:sym typeface="Calibri"/>
              </a:rPr>
              <a:t>na</a:t>
            </a:r>
            <a:r>
              <a:rPr lang="en-US" sz="2400" b="1" i="0" u="none" strike="noStrike" cap="none" dirty="0">
                <a:solidFill>
                  <a:srgbClr val="33CC33"/>
                </a:solidFill>
                <a:latin typeface="Calibri" panose="020F0502020204030204" pitchFamily="34" charset="0"/>
                <a:ea typeface="Calibri"/>
                <a:cs typeface="Calibri" panose="020F0502020204030204" pitchFamily="34" charset="0"/>
                <a:sym typeface="Calibri"/>
              </a:rPr>
              <a:t> terra</a:t>
            </a:r>
          </a:p>
          <a:p>
            <a:pPr marL="228600" marR="0" lvl="0" indent="-228600" algn="l" rtl="0">
              <a:lnSpc>
                <a:spcPct val="90000"/>
              </a:lnSpc>
              <a:spcBef>
                <a:spcPts val="0"/>
              </a:spcBef>
              <a:spcAft>
                <a:spcPts val="0"/>
              </a:spcAft>
              <a:buClr>
                <a:srgbClr val="33CC33"/>
              </a:buClr>
              <a:buSzPts val="2000"/>
              <a:buFont typeface="Arial"/>
              <a:buNone/>
            </a:pPr>
            <a:r>
              <a:rPr lang="pt-PT" sz="1600" i="0" u="none" strike="noStrike" cap="none" dirty="0">
                <a:solidFill>
                  <a:srgbClr val="000000"/>
                </a:solidFill>
                <a:latin typeface="Calibri" panose="020F0502020204030204" pitchFamily="34" charset="0"/>
                <a:ea typeface="Calibri"/>
                <a:cs typeface="Calibri" panose="020F0502020204030204" pitchFamily="34" charset="0"/>
                <a:sym typeface="Calibri"/>
              </a:rPr>
              <a:t>Proteger, restaurar e promover a utilização sustentável dos ecossistemas terrestres, gerir de forma sustentável as florestas, combater a desertificação e travar e inverter a degradação dos solos e travar a perda de biodiversidade</a:t>
            </a:r>
            <a:r>
              <a:rPr lang="en-US" sz="1600" i="0" u="none" strike="noStrike" cap="none" dirty="0">
                <a:solidFill>
                  <a:srgbClr val="000000"/>
                </a:solidFill>
                <a:latin typeface="Calibri" panose="020F0502020204030204" pitchFamily="34" charset="0"/>
                <a:ea typeface="NTR"/>
                <a:cs typeface="Calibri" panose="020F0502020204030204" pitchFamily="34" charset="0"/>
                <a:sym typeface="NTR"/>
              </a:rPr>
              <a:t>.</a:t>
            </a:r>
            <a:endParaRPr sz="1600" i="0" u="none" strike="noStrike" cap="none" dirty="0">
              <a:solidFill>
                <a:srgbClr val="000000"/>
              </a:solidFill>
              <a:latin typeface="Calibri" panose="020F0502020204030204" pitchFamily="34" charset="0"/>
              <a:cs typeface="Calibri" panose="020F0502020204030204" pitchFamily="34" charset="0"/>
              <a:sym typeface="Arial"/>
            </a:endParaRPr>
          </a:p>
          <a:p>
            <a:pPr marL="228600" marR="0" lvl="0" indent="-228600" algn="l" rtl="0">
              <a:lnSpc>
                <a:spcPct val="90000"/>
              </a:lnSpc>
              <a:spcBef>
                <a:spcPts val="1000"/>
              </a:spcBef>
              <a:spcAft>
                <a:spcPts val="0"/>
              </a:spcAft>
              <a:buClr>
                <a:srgbClr val="212529"/>
              </a:buClr>
              <a:buSzPts val="1100"/>
              <a:buFont typeface="Arial"/>
              <a:buNone/>
            </a:pPr>
            <a:br>
              <a:rPr lang="en-US" sz="1100" b="0" i="0" u="none" strike="noStrike" cap="none" dirty="0">
                <a:solidFill>
                  <a:srgbClr val="212529"/>
                </a:solidFill>
                <a:latin typeface="Arial"/>
                <a:ea typeface="Arial"/>
                <a:cs typeface="Arial"/>
                <a:sym typeface="Arial"/>
              </a:rPr>
            </a:br>
            <a:endParaRPr sz="1400" b="1" i="0" u="none" strike="noStrike" cap="none" dirty="0">
              <a:solidFill>
                <a:srgbClr val="000000"/>
              </a:solidFill>
              <a:latin typeface="Calibri"/>
              <a:ea typeface="Calibri"/>
              <a:cs typeface="Calibri"/>
              <a:sym typeface="Calibri"/>
            </a:endParaRPr>
          </a:p>
        </p:txBody>
      </p:sp>
      <p:sp>
        <p:nvSpPr>
          <p:cNvPr id="13" name="Google Shape;375;p32">
            <a:extLst>
              <a:ext uri="{FF2B5EF4-FFF2-40B4-BE49-F238E27FC236}">
                <a16:creationId xmlns:a16="http://schemas.microsoft.com/office/drawing/2014/main" id="{127A509D-5A0F-5817-1B11-DADE27598FBB}"/>
              </a:ext>
            </a:extLst>
          </p:cNvPr>
          <p:cNvSpPr txBox="1"/>
          <p:nvPr/>
        </p:nvSpPr>
        <p:spPr>
          <a:xfrm>
            <a:off x="3226457" y="2948878"/>
            <a:ext cx="5929735" cy="77792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FF9900"/>
              </a:buClr>
              <a:buSzPts val="2000"/>
              <a:buFont typeface="Arial"/>
              <a:buNone/>
            </a:pPr>
            <a:r>
              <a:rPr lang="en-US" sz="2400" b="1" i="0" u="none" strike="noStrike" cap="none" dirty="0" err="1">
                <a:solidFill>
                  <a:srgbClr val="FF9900"/>
                </a:solidFill>
                <a:latin typeface="Calibri" panose="020F0502020204030204" pitchFamily="34" charset="0"/>
                <a:ea typeface="Calibri"/>
                <a:cs typeface="Calibri" panose="020F0502020204030204" pitchFamily="34" charset="0"/>
                <a:sym typeface="Calibri"/>
              </a:rPr>
              <a:t>Cidades</a:t>
            </a:r>
            <a:r>
              <a:rPr lang="en-US" sz="2400" b="1" i="0" u="none" strike="noStrike" cap="none" dirty="0">
                <a:solidFill>
                  <a:srgbClr val="FF9900"/>
                </a:solidFill>
                <a:latin typeface="Calibri" panose="020F0502020204030204" pitchFamily="34" charset="0"/>
                <a:ea typeface="Calibri"/>
                <a:cs typeface="Calibri" panose="020F0502020204030204" pitchFamily="34" charset="0"/>
                <a:sym typeface="Calibri"/>
              </a:rPr>
              <a:t> e </a:t>
            </a:r>
            <a:r>
              <a:rPr lang="en-US" sz="2400" b="1" i="0" u="none" strike="noStrike" cap="none" dirty="0" err="1">
                <a:solidFill>
                  <a:srgbClr val="FF9900"/>
                </a:solidFill>
                <a:latin typeface="Calibri" panose="020F0502020204030204" pitchFamily="34" charset="0"/>
                <a:ea typeface="Calibri"/>
                <a:cs typeface="Calibri" panose="020F0502020204030204" pitchFamily="34" charset="0"/>
                <a:sym typeface="Calibri"/>
              </a:rPr>
              <a:t>Comunidades</a:t>
            </a:r>
            <a:r>
              <a:rPr lang="en-US" sz="2400" b="1" i="0" u="none" strike="noStrike" cap="none" dirty="0">
                <a:solidFill>
                  <a:srgbClr val="FF9900"/>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FF9900"/>
                </a:solidFill>
                <a:latin typeface="Calibri" panose="020F0502020204030204" pitchFamily="34" charset="0"/>
                <a:ea typeface="Calibri"/>
                <a:cs typeface="Calibri" panose="020F0502020204030204" pitchFamily="34" charset="0"/>
                <a:sym typeface="Calibri"/>
              </a:rPr>
              <a:t>Sustentáveis</a:t>
            </a:r>
            <a:endParaRPr lang="en-US" sz="2400" b="1" i="0" u="none" strike="noStrike" cap="none" dirty="0">
              <a:solidFill>
                <a:srgbClr val="FF9900"/>
              </a:solidFill>
              <a:latin typeface="Calibri" panose="020F0502020204030204" pitchFamily="34" charset="0"/>
              <a:ea typeface="Calibri"/>
              <a:cs typeface="Calibri" panose="020F0502020204030204" pitchFamily="34" charset="0"/>
              <a:sym typeface="Calibri"/>
            </a:endParaRPr>
          </a:p>
          <a:p>
            <a:pPr marL="228600" marR="0" lvl="0" indent="-228600" algn="l" rtl="0">
              <a:lnSpc>
                <a:spcPct val="90000"/>
              </a:lnSpc>
              <a:spcBef>
                <a:spcPts val="0"/>
              </a:spcBef>
              <a:spcAft>
                <a:spcPts val="0"/>
              </a:spcAft>
              <a:buClr>
                <a:srgbClr val="FF9900"/>
              </a:buClr>
              <a:buSzPts val="2000"/>
              <a:buFont typeface="Arial"/>
              <a:buNone/>
            </a:pPr>
            <a:r>
              <a:rPr lang="pt-PT" sz="1600" i="0" u="none" strike="noStrike" cap="none" dirty="0">
                <a:solidFill>
                  <a:srgbClr val="000000"/>
                </a:solidFill>
                <a:latin typeface="Calibri"/>
                <a:ea typeface="Calibri"/>
                <a:cs typeface="Calibri"/>
                <a:sym typeface="Calibri"/>
              </a:rPr>
              <a:t>Tornar as cidades e as povoações humanas inclusivas, seguras, resistentes e sustentáveis</a:t>
            </a:r>
            <a:endParaRPr sz="1400" i="0" u="none" strike="noStrike" cap="none" dirty="0">
              <a:solidFill>
                <a:srgbClr val="000000"/>
              </a:solidFill>
              <a:latin typeface="Arial"/>
              <a:ea typeface="Arial"/>
              <a:cs typeface="Arial"/>
              <a:sym typeface="Arial"/>
            </a:endParaRPr>
          </a:p>
        </p:txBody>
      </p:sp>
      <p:sp>
        <p:nvSpPr>
          <p:cNvPr id="14" name="Google Shape;376;p32">
            <a:extLst>
              <a:ext uri="{FF2B5EF4-FFF2-40B4-BE49-F238E27FC236}">
                <a16:creationId xmlns:a16="http://schemas.microsoft.com/office/drawing/2014/main" id="{C853CFA8-2EE0-6340-1DB9-0D13CEDC6C49}"/>
              </a:ext>
            </a:extLst>
          </p:cNvPr>
          <p:cNvSpPr txBox="1"/>
          <p:nvPr/>
        </p:nvSpPr>
        <p:spPr>
          <a:xfrm>
            <a:off x="3277863" y="3781192"/>
            <a:ext cx="5579547" cy="7686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993300"/>
              </a:buClr>
              <a:buSzPts val="2000"/>
              <a:buFont typeface="Arial"/>
              <a:buNone/>
            </a:pPr>
            <a:r>
              <a:rPr lang="en-US" sz="2400" b="1" i="0" u="none" strike="noStrike" cap="none" dirty="0" err="1">
                <a:solidFill>
                  <a:srgbClr val="993300"/>
                </a:solidFill>
                <a:latin typeface="Calibri" panose="020F0502020204030204" pitchFamily="34" charset="0"/>
                <a:ea typeface="Calibri"/>
                <a:cs typeface="Calibri" panose="020F0502020204030204" pitchFamily="34" charset="0"/>
                <a:sym typeface="Calibri"/>
              </a:rPr>
              <a:t>Consumo</a:t>
            </a:r>
            <a:r>
              <a:rPr lang="en-US" sz="2400" b="1" i="0" u="none" strike="noStrike" cap="none" dirty="0">
                <a:solidFill>
                  <a:srgbClr val="993300"/>
                </a:solidFill>
                <a:latin typeface="Calibri" panose="020F0502020204030204" pitchFamily="34" charset="0"/>
                <a:ea typeface="Calibri"/>
                <a:cs typeface="Calibri" panose="020F0502020204030204" pitchFamily="34" charset="0"/>
                <a:sym typeface="Calibri"/>
              </a:rPr>
              <a:t> e </a:t>
            </a:r>
            <a:r>
              <a:rPr lang="en-US" sz="2400" b="1" i="0" u="none" strike="noStrike" cap="none" dirty="0" err="1">
                <a:solidFill>
                  <a:srgbClr val="993300"/>
                </a:solidFill>
                <a:latin typeface="Calibri" panose="020F0502020204030204" pitchFamily="34" charset="0"/>
                <a:ea typeface="Calibri"/>
                <a:cs typeface="Calibri" panose="020F0502020204030204" pitchFamily="34" charset="0"/>
                <a:sym typeface="Calibri"/>
              </a:rPr>
              <a:t>Produção</a:t>
            </a:r>
            <a:r>
              <a:rPr lang="en-US" sz="2400" b="1" i="0" u="none" strike="noStrike" cap="none" dirty="0">
                <a:solidFill>
                  <a:srgbClr val="993300"/>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993300"/>
                </a:solidFill>
                <a:latin typeface="Calibri" panose="020F0502020204030204" pitchFamily="34" charset="0"/>
                <a:ea typeface="Calibri"/>
                <a:cs typeface="Calibri" panose="020F0502020204030204" pitchFamily="34" charset="0"/>
                <a:sym typeface="Calibri"/>
              </a:rPr>
              <a:t>Responsável</a:t>
            </a:r>
            <a:endParaRPr lang="en-US" sz="2400" b="1" i="0" u="none" strike="noStrike" cap="none" dirty="0">
              <a:solidFill>
                <a:srgbClr val="993300"/>
              </a:solidFill>
              <a:latin typeface="Calibri" panose="020F0502020204030204" pitchFamily="34" charset="0"/>
              <a:ea typeface="Calibri"/>
              <a:cs typeface="Calibri" panose="020F0502020204030204" pitchFamily="34" charset="0"/>
              <a:sym typeface="Calibri"/>
            </a:endParaRPr>
          </a:p>
          <a:p>
            <a:pPr marL="0" marR="0" lvl="0" indent="0" algn="l" rtl="0">
              <a:lnSpc>
                <a:spcPct val="100000"/>
              </a:lnSpc>
              <a:spcBef>
                <a:spcPts val="0"/>
              </a:spcBef>
              <a:spcAft>
                <a:spcPts val="0"/>
              </a:spcAft>
              <a:buClr>
                <a:srgbClr val="993300"/>
              </a:buClr>
              <a:buSzPts val="2000"/>
              <a:buFont typeface="Arial"/>
              <a:buNone/>
            </a:pPr>
            <a:r>
              <a:rPr lang="pt-PT" sz="1600" i="0" u="none" strike="noStrike" cap="none" dirty="0">
                <a:solidFill>
                  <a:srgbClr val="000000"/>
                </a:solidFill>
                <a:latin typeface="Calibri"/>
                <a:ea typeface="Calibri"/>
                <a:cs typeface="Calibri"/>
                <a:sym typeface="Calibri"/>
              </a:rPr>
              <a:t>Assegurar padrões de consumo e produção sustentáveis</a:t>
            </a:r>
            <a:endParaRPr sz="1400" i="0" u="none" strike="noStrike" cap="none" dirty="0">
              <a:solidFill>
                <a:srgbClr val="000000"/>
              </a:solidFill>
              <a:latin typeface="Arial"/>
              <a:ea typeface="Arial"/>
              <a:cs typeface="Arial"/>
              <a:sym typeface="Arial"/>
            </a:endParaRPr>
          </a:p>
        </p:txBody>
      </p:sp>
      <p:sp>
        <p:nvSpPr>
          <p:cNvPr id="16" name="Google Shape;378;p32">
            <a:extLst>
              <a:ext uri="{FF2B5EF4-FFF2-40B4-BE49-F238E27FC236}">
                <a16:creationId xmlns:a16="http://schemas.microsoft.com/office/drawing/2014/main" id="{F99DB838-F26D-F3E0-8CB4-7F84840D513D}"/>
              </a:ext>
            </a:extLst>
          </p:cNvPr>
          <p:cNvSpPr txBox="1"/>
          <p:nvPr/>
        </p:nvSpPr>
        <p:spPr>
          <a:xfrm>
            <a:off x="3281680" y="4514626"/>
            <a:ext cx="5575730" cy="71344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336600"/>
              </a:buClr>
              <a:buSzPts val="2000"/>
              <a:buFont typeface="Arial"/>
              <a:buNone/>
            </a:pPr>
            <a:r>
              <a:rPr lang="en-US" sz="2400" b="1" i="0" u="none" strike="noStrike" cap="none" dirty="0" err="1">
                <a:solidFill>
                  <a:srgbClr val="336600"/>
                </a:solidFill>
                <a:latin typeface="Calibri" panose="020F0502020204030204" pitchFamily="34" charset="0"/>
                <a:ea typeface="Calibri"/>
                <a:cs typeface="Calibri" panose="020F0502020204030204" pitchFamily="34" charset="0"/>
                <a:sym typeface="Calibri"/>
              </a:rPr>
              <a:t>Acção</a:t>
            </a:r>
            <a:r>
              <a:rPr lang="en-US" sz="2400" b="1" i="0" u="none" strike="noStrike" cap="none" dirty="0">
                <a:solidFill>
                  <a:srgbClr val="336600"/>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336600"/>
                </a:solidFill>
                <a:latin typeface="Calibri" panose="020F0502020204030204" pitchFamily="34" charset="0"/>
                <a:ea typeface="Calibri"/>
                <a:cs typeface="Calibri" panose="020F0502020204030204" pitchFamily="34" charset="0"/>
                <a:sym typeface="Calibri"/>
              </a:rPr>
              <a:t>climática</a:t>
            </a:r>
            <a:endParaRPr lang="en-US" sz="2400" b="1" i="0" u="none" strike="noStrike" cap="none" dirty="0">
              <a:solidFill>
                <a:srgbClr val="336600"/>
              </a:solidFill>
              <a:latin typeface="Calibri" panose="020F0502020204030204" pitchFamily="34" charset="0"/>
              <a:ea typeface="Calibri"/>
              <a:cs typeface="Calibri" panose="020F0502020204030204" pitchFamily="34" charset="0"/>
              <a:sym typeface="Calibri"/>
            </a:endParaRPr>
          </a:p>
          <a:p>
            <a:pPr marL="0" marR="0" lvl="0" indent="0" algn="just" rtl="0">
              <a:lnSpc>
                <a:spcPct val="100000"/>
              </a:lnSpc>
              <a:spcBef>
                <a:spcPts val="0"/>
              </a:spcBef>
              <a:spcAft>
                <a:spcPts val="0"/>
              </a:spcAft>
              <a:buClr>
                <a:srgbClr val="336600"/>
              </a:buClr>
              <a:buSzPts val="2000"/>
              <a:buFont typeface="Arial"/>
              <a:buNone/>
            </a:pPr>
            <a:r>
              <a:rPr lang="pt-PT" sz="1600" i="0" u="none" strike="noStrike" cap="none" dirty="0">
                <a:solidFill>
                  <a:srgbClr val="000000"/>
                </a:solidFill>
                <a:latin typeface="Calibri"/>
                <a:ea typeface="Calibri"/>
                <a:cs typeface="Calibri"/>
                <a:sym typeface="Calibri"/>
              </a:rPr>
              <a:t>Tomar medidas urgentes para combater as alterações climáticas e o seu impacto</a:t>
            </a:r>
            <a:endParaRPr sz="1400" i="0" u="none" strike="noStrike" cap="none" dirty="0">
              <a:solidFill>
                <a:srgbClr val="000000"/>
              </a:solidFill>
              <a:latin typeface="Arial"/>
              <a:ea typeface="Arial"/>
              <a:cs typeface="Arial"/>
              <a:sym typeface="Arial"/>
            </a:endParaRPr>
          </a:p>
        </p:txBody>
      </p:sp>
      <p:pic>
        <p:nvPicPr>
          <p:cNvPr id="18" name="Google Shape;379;p32" descr="Communications materials - United Nations Sustainable Development">
            <a:extLst>
              <a:ext uri="{FF2B5EF4-FFF2-40B4-BE49-F238E27FC236}">
                <a16:creationId xmlns:a16="http://schemas.microsoft.com/office/drawing/2014/main" id="{B1886A00-BAAB-57EE-229E-B824672C0A97}"/>
              </a:ext>
            </a:extLst>
          </p:cNvPr>
          <p:cNvPicPr preferRelativeResize="0"/>
          <p:nvPr/>
        </p:nvPicPr>
        <p:blipFill rotWithShape="1">
          <a:blip r:embed="rId3">
            <a:alphaModFix/>
          </a:blip>
          <a:srcRect/>
          <a:stretch/>
        </p:blipFill>
        <p:spPr>
          <a:xfrm>
            <a:off x="1963367" y="2848110"/>
            <a:ext cx="1080000" cy="1080000"/>
          </a:xfrm>
          <a:prstGeom prst="rect">
            <a:avLst/>
          </a:prstGeom>
          <a:noFill/>
          <a:ln>
            <a:noFill/>
          </a:ln>
        </p:spPr>
      </p:pic>
      <p:pic>
        <p:nvPicPr>
          <p:cNvPr id="20" name="Google Shape;380;p32">
            <a:extLst>
              <a:ext uri="{FF2B5EF4-FFF2-40B4-BE49-F238E27FC236}">
                <a16:creationId xmlns:a16="http://schemas.microsoft.com/office/drawing/2014/main" id="{AF7BC246-5D48-F302-335F-AE3D1170E3CC}"/>
              </a:ext>
            </a:extLst>
          </p:cNvPr>
          <p:cNvPicPr preferRelativeResize="0"/>
          <p:nvPr/>
        </p:nvPicPr>
        <p:blipFill rotWithShape="1">
          <a:blip r:embed="rId4">
            <a:alphaModFix/>
          </a:blip>
          <a:srcRect/>
          <a:stretch/>
        </p:blipFill>
        <p:spPr>
          <a:xfrm>
            <a:off x="8983197" y="3627596"/>
            <a:ext cx="1080000" cy="1080000"/>
          </a:xfrm>
          <a:prstGeom prst="rect">
            <a:avLst/>
          </a:prstGeom>
          <a:noFill/>
          <a:ln>
            <a:noFill/>
          </a:ln>
        </p:spPr>
      </p:pic>
      <p:pic>
        <p:nvPicPr>
          <p:cNvPr id="22" name="Google Shape;381;p32">
            <a:extLst>
              <a:ext uri="{FF2B5EF4-FFF2-40B4-BE49-F238E27FC236}">
                <a16:creationId xmlns:a16="http://schemas.microsoft.com/office/drawing/2014/main" id="{69F2350D-E417-431B-01E3-83C2D0F31F84}"/>
              </a:ext>
            </a:extLst>
          </p:cNvPr>
          <p:cNvPicPr preferRelativeResize="0"/>
          <p:nvPr/>
        </p:nvPicPr>
        <p:blipFill rotWithShape="1">
          <a:blip r:embed="rId5">
            <a:alphaModFix/>
          </a:blip>
          <a:srcRect/>
          <a:stretch/>
        </p:blipFill>
        <p:spPr>
          <a:xfrm>
            <a:off x="8983197" y="1805958"/>
            <a:ext cx="1080000" cy="1080000"/>
          </a:xfrm>
          <a:prstGeom prst="rect">
            <a:avLst/>
          </a:prstGeom>
          <a:noFill/>
          <a:ln>
            <a:noFill/>
          </a:ln>
        </p:spPr>
      </p:pic>
      <p:pic>
        <p:nvPicPr>
          <p:cNvPr id="25" name="Google Shape;382;p32">
            <a:extLst>
              <a:ext uri="{FF2B5EF4-FFF2-40B4-BE49-F238E27FC236}">
                <a16:creationId xmlns:a16="http://schemas.microsoft.com/office/drawing/2014/main" id="{CF2E5899-2776-41B2-9C4D-212C0903DC22}"/>
              </a:ext>
            </a:extLst>
          </p:cNvPr>
          <p:cNvPicPr preferRelativeResize="0"/>
          <p:nvPr/>
        </p:nvPicPr>
        <p:blipFill rotWithShape="1">
          <a:blip r:embed="rId6">
            <a:alphaModFix/>
          </a:blip>
          <a:srcRect/>
          <a:stretch/>
        </p:blipFill>
        <p:spPr>
          <a:xfrm>
            <a:off x="1993402" y="981239"/>
            <a:ext cx="1080000" cy="1080000"/>
          </a:xfrm>
          <a:prstGeom prst="rect">
            <a:avLst/>
          </a:prstGeom>
          <a:noFill/>
          <a:ln>
            <a:noFill/>
          </a:ln>
        </p:spPr>
      </p:pic>
      <p:pic>
        <p:nvPicPr>
          <p:cNvPr id="26" name="Google Shape;383;p32">
            <a:extLst>
              <a:ext uri="{FF2B5EF4-FFF2-40B4-BE49-F238E27FC236}">
                <a16:creationId xmlns:a16="http://schemas.microsoft.com/office/drawing/2014/main" id="{611CDBF9-DFAF-C1A7-7D72-277B90070525}"/>
              </a:ext>
            </a:extLst>
          </p:cNvPr>
          <p:cNvPicPr preferRelativeResize="0"/>
          <p:nvPr/>
        </p:nvPicPr>
        <p:blipFill rotWithShape="1">
          <a:blip r:embed="rId7">
            <a:alphaModFix/>
          </a:blip>
          <a:srcRect/>
          <a:stretch/>
        </p:blipFill>
        <p:spPr>
          <a:xfrm>
            <a:off x="1963367" y="4317592"/>
            <a:ext cx="1080000" cy="1080000"/>
          </a:xfrm>
          <a:prstGeom prst="rect">
            <a:avLst/>
          </a:prstGeom>
          <a:noFill/>
          <a:ln>
            <a:noFill/>
          </a:ln>
        </p:spPr>
      </p:pic>
      <p:pic>
        <p:nvPicPr>
          <p:cNvPr id="27" name="Google Shape;384;p32">
            <a:extLst>
              <a:ext uri="{FF2B5EF4-FFF2-40B4-BE49-F238E27FC236}">
                <a16:creationId xmlns:a16="http://schemas.microsoft.com/office/drawing/2014/main" id="{469361D0-920D-E52B-4836-09CABF188AEB}"/>
              </a:ext>
            </a:extLst>
          </p:cNvPr>
          <p:cNvPicPr preferRelativeResize="0"/>
          <p:nvPr/>
        </p:nvPicPr>
        <p:blipFill rotWithShape="1">
          <a:blip r:embed="rId8">
            <a:alphaModFix/>
          </a:blip>
          <a:srcRect/>
          <a:stretch/>
        </p:blipFill>
        <p:spPr>
          <a:xfrm>
            <a:off x="8992751" y="5445491"/>
            <a:ext cx="1080000" cy="1080000"/>
          </a:xfrm>
          <a:prstGeom prst="rect">
            <a:avLst/>
          </a:prstGeom>
          <a:noFill/>
          <a:ln>
            <a:noFill/>
          </a:ln>
        </p:spPr>
      </p:pic>
      <p:sp>
        <p:nvSpPr>
          <p:cNvPr id="28" name="Google Shape;385;p32">
            <a:extLst>
              <a:ext uri="{FF2B5EF4-FFF2-40B4-BE49-F238E27FC236}">
                <a16:creationId xmlns:a16="http://schemas.microsoft.com/office/drawing/2014/main" id="{AA9B1770-0056-DCD6-7167-A116D962FE3E}"/>
              </a:ext>
            </a:extLst>
          </p:cNvPr>
          <p:cNvSpPr txBox="1"/>
          <p:nvPr/>
        </p:nvSpPr>
        <p:spPr>
          <a:xfrm>
            <a:off x="3277862" y="1837142"/>
            <a:ext cx="5705333" cy="90449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00000"/>
              </a:buClr>
              <a:buSzPts val="2000"/>
              <a:buFont typeface="Arial"/>
              <a:buNone/>
            </a:pPr>
            <a:r>
              <a:rPr lang="en-US" sz="2400" b="1" i="0" u="none" strike="noStrike" cap="none" dirty="0" err="1">
                <a:solidFill>
                  <a:srgbClr val="C00000"/>
                </a:solidFill>
                <a:latin typeface="Calibri" panose="020F0502020204030204" pitchFamily="34" charset="0"/>
                <a:ea typeface="Calibri"/>
                <a:cs typeface="Calibri" panose="020F0502020204030204" pitchFamily="34" charset="0"/>
                <a:sym typeface="Calibri"/>
              </a:rPr>
              <a:t>Educação</a:t>
            </a:r>
            <a:r>
              <a:rPr lang="en-US" sz="2400" b="1" i="0" u="none" strike="noStrike" cap="none" dirty="0">
                <a:solidFill>
                  <a:srgbClr val="C00000"/>
                </a:solidFill>
                <a:latin typeface="Calibri" panose="020F0502020204030204" pitchFamily="34" charset="0"/>
                <a:ea typeface="Calibri"/>
                <a:cs typeface="Calibri" panose="020F0502020204030204" pitchFamily="34" charset="0"/>
                <a:sym typeface="Calibri"/>
              </a:rPr>
              <a:t> de </a:t>
            </a:r>
            <a:r>
              <a:rPr lang="en-US" sz="2400" b="1" i="0" u="none" strike="noStrike" cap="none" dirty="0" err="1">
                <a:solidFill>
                  <a:srgbClr val="C00000"/>
                </a:solidFill>
                <a:latin typeface="Calibri" panose="020F0502020204030204" pitchFamily="34" charset="0"/>
                <a:ea typeface="Calibri"/>
                <a:cs typeface="Calibri" panose="020F0502020204030204" pitchFamily="34" charset="0"/>
                <a:sym typeface="Calibri"/>
              </a:rPr>
              <a:t>Qualidade</a:t>
            </a:r>
            <a:endParaRPr lang="en-US" sz="2400" b="1" i="0" u="none" strike="noStrike" cap="none" dirty="0">
              <a:solidFill>
                <a:srgbClr val="C00000"/>
              </a:solidFill>
              <a:latin typeface="Calibri" panose="020F0502020204030204" pitchFamily="34" charset="0"/>
              <a:ea typeface="Calibri"/>
              <a:cs typeface="Calibri" panose="020F0502020204030204" pitchFamily="34" charset="0"/>
              <a:sym typeface="Calibri"/>
            </a:endParaRPr>
          </a:p>
          <a:p>
            <a:pPr marL="228600" marR="0" lvl="0" indent="-228600" algn="l" rtl="0">
              <a:lnSpc>
                <a:spcPct val="90000"/>
              </a:lnSpc>
              <a:spcBef>
                <a:spcPts val="0"/>
              </a:spcBef>
              <a:spcAft>
                <a:spcPts val="0"/>
              </a:spcAft>
              <a:buClr>
                <a:srgbClr val="C00000"/>
              </a:buClr>
              <a:buSzPts val="2000"/>
              <a:buFont typeface="Arial"/>
              <a:buNone/>
            </a:pPr>
            <a:r>
              <a:rPr lang="pt-PT" sz="1600" i="0" u="none" strike="noStrike" cap="none" dirty="0">
                <a:solidFill>
                  <a:srgbClr val="000000"/>
                </a:solidFill>
                <a:latin typeface="Calibri"/>
                <a:ea typeface="Calibri"/>
                <a:cs typeface="Calibri"/>
                <a:sym typeface="Calibri"/>
              </a:rPr>
              <a:t>Assegurar uma educação de qualidade inclusiva e equitativa e promover oportunidades de aprendizagem ao longo da vida para todos</a:t>
            </a:r>
            <a:endParaRPr sz="140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75772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3" name="Marcador de Posição da Imagem 2">
            <a:extLst>
              <a:ext uri="{FF2B5EF4-FFF2-40B4-BE49-F238E27FC236}">
                <a16:creationId xmlns:a16="http://schemas.microsoft.com/office/drawing/2014/main" id="{9B5AD52E-DBEE-AA09-E3EF-759BA3DD6755}"/>
              </a:ext>
            </a:extLst>
          </p:cNvPr>
          <p:cNvPicPr>
            <a:picLocks noGrp="1" noChangeAspect="1"/>
          </p:cNvPicPr>
          <p:nvPr>
            <p:ph type="pic" idx="8"/>
          </p:nvPr>
        </p:nvPicPr>
        <p:blipFill>
          <a:blip r:embed="rId3"/>
          <a:srcRect l="11007" r="11007"/>
          <a:stretch/>
        </p:blipFill>
        <p:spPr>
          <a:xfrm>
            <a:off x="-47625" y="0"/>
            <a:ext cx="3570288" cy="6858000"/>
          </a:xfrm>
          <a:prstGeom prst="rect">
            <a:avLst/>
          </a:prstGeom>
          <a:solidFill>
            <a:srgbClr val="D8D8D8"/>
          </a:solidFill>
          <a:ln>
            <a:noFill/>
          </a:ln>
        </p:spPr>
      </p:pic>
      <p:grpSp>
        <p:nvGrpSpPr>
          <p:cNvPr id="400" name="Google Shape;400;p34"/>
          <p:cNvGrpSpPr/>
          <p:nvPr/>
        </p:nvGrpSpPr>
        <p:grpSpPr>
          <a:xfrm rot="-5400000">
            <a:off x="-1121374" y="1395609"/>
            <a:ext cx="3833889" cy="1673859"/>
            <a:chOff x="3357879" y="5072538"/>
            <a:chExt cx="593407" cy="259079"/>
          </a:xfrm>
        </p:grpSpPr>
        <p:sp>
          <p:nvSpPr>
            <p:cNvPr id="401" name="Google Shape;401;p3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p3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3" name="Google Shape;403;p3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34"/>
          <p:cNvSpPr txBox="1">
            <a:spLocks noGrp="1"/>
          </p:cNvSpPr>
          <p:nvPr>
            <p:ph type="body" idx="7"/>
          </p:nvPr>
        </p:nvSpPr>
        <p:spPr>
          <a:xfrm>
            <a:off x="4967785" y="892484"/>
            <a:ext cx="6505758" cy="5893213"/>
          </a:xfrm>
          <a:prstGeom prst="rect">
            <a:avLst/>
          </a:prstGeom>
          <a:noFill/>
          <a:ln>
            <a:noFill/>
          </a:ln>
        </p:spPr>
        <p:txBody>
          <a:bodyPr spcFirstLastPara="1" wrap="square" lIns="91425" tIns="45700" rIns="91425" bIns="45700" anchor="t" anchorCtr="0">
            <a:noAutofit/>
          </a:bodyPr>
          <a:lstStyle/>
          <a:p>
            <a:pPr marL="0" lvl="0" indent="0" algn="just" rtl="0">
              <a:spcBef>
                <a:spcPts val="600"/>
              </a:spcBef>
              <a:spcAft>
                <a:spcPts val="0"/>
              </a:spcAft>
              <a:buClr>
                <a:srgbClr val="CC0000"/>
              </a:buClr>
              <a:buSzPts val="2800"/>
              <a:buNone/>
            </a:pPr>
            <a:r>
              <a:rPr lang="en-US" sz="2400" b="1" dirty="0" err="1">
                <a:solidFill>
                  <a:srgbClr val="354F92"/>
                </a:solidFill>
                <a:latin typeface="+mn-lt"/>
                <a:cs typeface="Calibri" panose="020F0502020204030204" pitchFamily="34" charset="0"/>
              </a:rPr>
              <a:t>Objetivo</a:t>
            </a:r>
            <a:r>
              <a:rPr lang="en-US" sz="2400" b="1" dirty="0">
                <a:solidFill>
                  <a:srgbClr val="354F92"/>
                </a:solidFill>
                <a:latin typeface="+mn-lt"/>
                <a:cs typeface="Calibri" panose="020F0502020204030204" pitchFamily="34" charset="0"/>
              </a:rPr>
              <a:t> global </a:t>
            </a:r>
          </a:p>
          <a:p>
            <a:pPr marL="0" lvl="0" indent="0" algn="just" rtl="0">
              <a:spcBef>
                <a:spcPts val="600"/>
              </a:spcBef>
              <a:spcAft>
                <a:spcPts val="0"/>
              </a:spcAft>
              <a:buClr>
                <a:srgbClr val="CC0000"/>
              </a:buClr>
              <a:buSzPts val="2800"/>
              <a:buNone/>
            </a:pPr>
            <a:r>
              <a:rPr lang="pt-PT" sz="2000" b="1" i="1" dirty="0">
                <a:solidFill>
                  <a:srgbClr val="354F92"/>
                </a:solidFill>
                <a:effectLst/>
                <a:latin typeface="+mn-lt"/>
                <a:ea typeface="Roboto" panose="02000000000000000000" pitchFamily="2" charset="0"/>
              </a:rPr>
              <a:t>"Tomar medidas urgentes para combater as alterações climáticas e os seus impactos"</a:t>
            </a:r>
          </a:p>
          <a:p>
            <a:pPr marL="0" lvl="0" indent="0" algn="just" rtl="0">
              <a:spcBef>
                <a:spcPts val="600"/>
              </a:spcBef>
              <a:spcAft>
                <a:spcPts val="0"/>
              </a:spcAft>
              <a:buClr>
                <a:srgbClr val="CC0000"/>
              </a:buClr>
              <a:buSzPts val="2800"/>
              <a:buNone/>
            </a:pPr>
            <a:r>
              <a:rPr kumimoji="0" lang="en-US" sz="2400" b="1" i="0" u="none" strike="noStrike" kern="1200" cap="none" spc="0" normalizeH="0" baseline="0" noProof="0" dirty="0">
                <a:ln>
                  <a:noFill/>
                </a:ln>
                <a:effectLst/>
                <a:uLnTx/>
                <a:uFillTx/>
                <a:latin typeface="+mn-lt"/>
                <a:cs typeface="Calibri" panose="020F0502020204030204" pitchFamily="34" charset="0"/>
                <a:sym typeface="Calibri"/>
              </a:rPr>
              <a:t>Metas</a:t>
            </a:r>
          </a:p>
          <a:p>
            <a:pPr marL="285750" lvl="0" indent="-285750" algn="just" rtl="0">
              <a:spcBef>
                <a:spcPts val="600"/>
              </a:spcBef>
              <a:spcAft>
                <a:spcPts val="0"/>
              </a:spcAft>
              <a:buClr>
                <a:srgbClr val="CC0000"/>
              </a:buClr>
              <a:buSzPts val="2800"/>
              <a:buFont typeface="Arial" panose="020B0604020202020204" pitchFamily="34" charset="0"/>
              <a:buChar char="•"/>
            </a:pPr>
            <a:r>
              <a:rPr kumimoji="0" lang="pt-PT" sz="1600" b="0" i="0" u="none" strike="noStrike" kern="1200" cap="none" spc="0" normalizeH="0" baseline="0" noProof="0" dirty="0">
                <a:ln>
                  <a:noFill/>
                </a:ln>
                <a:effectLst/>
                <a:uLnTx/>
                <a:uFillTx/>
                <a:latin typeface="+mn-lt"/>
                <a:cs typeface="Calibri" panose="020F0502020204030204" pitchFamily="34" charset="0"/>
                <a:sym typeface="Calibri"/>
              </a:rPr>
              <a:t>Reforçar a resiliência e a capacidade de adaptação aos riscos relacionados com o clima e às catástrofes naturais em todos os países</a:t>
            </a:r>
          </a:p>
          <a:p>
            <a:pPr marL="285750" lvl="0" indent="-285750" algn="just" rtl="0">
              <a:spcBef>
                <a:spcPts val="600"/>
              </a:spcBef>
              <a:spcAft>
                <a:spcPts val="0"/>
              </a:spcAft>
              <a:buClr>
                <a:srgbClr val="CC0000"/>
              </a:buClr>
              <a:buSzPts val="2800"/>
              <a:buFont typeface="Arial" panose="020B0604020202020204" pitchFamily="34" charset="0"/>
              <a:buChar char="•"/>
            </a:pPr>
            <a:r>
              <a:rPr kumimoji="0" lang="pt-PT" sz="1600" b="0" i="0" u="none" strike="noStrike" kern="1200" cap="none" spc="0" normalizeH="0" baseline="0" noProof="0" dirty="0">
                <a:ln>
                  <a:noFill/>
                </a:ln>
                <a:effectLst/>
                <a:uLnTx/>
                <a:uFillTx/>
                <a:latin typeface="+mn-lt"/>
                <a:cs typeface="Calibri" panose="020F0502020204030204" pitchFamily="34" charset="0"/>
                <a:sym typeface="Calibri"/>
              </a:rPr>
              <a:t>Integrar as medidas relativas às alterações climáticas nas políticas, estratégias e planeamento nacionais</a:t>
            </a:r>
          </a:p>
          <a:p>
            <a:pPr marL="285750" lvl="0" indent="-285750" algn="just" rtl="0">
              <a:spcBef>
                <a:spcPts val="600"/>
              </a:spcBef>
              <a:spcAft>
                <a:spcPts val="0"/>
              </a:spcAft>
              <a:buClr>
                <a:srgbClr val="CC0000"/>
              </a:buClr>
              <a:buSzPts val="2800"/>
              <a:buFont typeface="Arial" panose="020B0604020202020204" pitchFamily="34" charset="0"/>
              <a:buChar char="•"/>
            </a:pPr>
            <a:r>
              <a:rPr kumimoji="0" lang="pt-PT" sz="1600" b="0" i="0" u="none" strike="noStrike" kern="1200" cap="none" spc="0" normalizeH="0" baseline="0" noProof="0" dirty="0">
                <a:ln>
                  <a:noFill/>
                </a:ln>
                <a:effectLst/>
                <a:uLnTx/>
                <a:uFillTx/>
                <a:latin typeface="+mn-lt"/>
                <a:cs typeface="Calibri" panose="020F0502020204030204" pitchFamily="34" charset="0"/>
                <a:sym typeface="Calibri"/>
              </a:rPr>
              <a:t>Melhorar a educação, a sensibilização e a capacidade humana e institucional em matéria de mitigação das alterações climáticas, adaptação, redução do impacto e alerta precoce</a:t>
            </a:r>
          </a:p>
          <a:p>
            <a:pPr marL="285750" lvl="0" indent="-285750" algn="just" rtl="0">
              <a:spcBef>
                <a:spcPts val="600"/>
              </a:spcBef>
              <a:spcAft>
                <a:spcPts val="0"/>
              </a:spcAft>
              <a:buClr>
                <a:srgbClr val="CC0000"/>
              </a:buClr>
              <a:buSzPts val="2800"/>
              <a:buFont typeface="Arial" panose="020B0604020202020204" pitchFamily="34" charset="0"/>
              <a:buChar char="•"/>
            </a:pPr>
            <a:r>
              <a:rPr kumimoji="0" lang="pt-PT" sz="1600" b="0" i="0" u="none" strike="noStrike" kern="1200" cap="none" spc="0" normalizeH="0" baseline="0" noProof="0" dirty="0">
                <a:ln>
                  <a:noFill/>
                </a:ln>
                <a:effectLst/>
                <a:uLnTx/>
                <a:uFillTx/>
                <a:latin typeface="+mn-lt"/>
                <a:cs typeface="Calibri" panose="020F0502020204030204" pitchFamily="34" charset="0"/>
                <a:sym typeface="Calibri"/>
              </a:rPr>
              <a:t>Implementar o quadro decenal de programas sobre consumo e produção sustentáveis, com todos os países a tomarem medidas, com os países desenvolvidos a assumirem a liderança, tendo em conta o desenvolvimento e as capacidades dos países em desenvolvimento</a:t>
            </a:r>
            <a:endParaRPr kumimoji="0" lang="en-US" sz="1600" b="0" i="0" u="none" strike="noStrike" kern="1200" cap="none" spc="0" normalizeH="0" baseline="0" noProof="0" dirty="0">
              <a:ln>
                <a:noFill/>
              </a:ln>
              <a:effectLst/>
              <a:uLnTx/>
              <a:uFillTx/>
              <a:latin typeface="+mn-lt"/>
              <a:cs typeface="Calibri" panose="020F0502020204030204" pitchFamily="34" charset="0"/>
              <a:sym typeface="Calibri"/>
            </a:endParaRPr>
          </a:p>
        </p:txBody>
      </p:sp>
      <p:sp>
        <p:nvSpPr>
          <p:cNvPr id="405" name="Google Shape;405;p34"/>
          <p:cNvSpPr txBox="1"/>
          <p:nvPr/>
        </p:nvSpPr>
        <p:spPr>
          <a:xfrm>
            <a:off x="3538970" y="315594"/>
            <a:ext cx="1298181"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chemeClr val="lt1"/>
                </a:solidFill>
                <a:latin typeface="Calibri"/>
                <a:ea typeface="Calibri"/>
                <a:cs typeface="Calibri"/>
                <a:sym typeface="Calibri"/>
              </a:rPr>
              <a:t>ODS 13 15</a:t>
            </a:r>
            <a:endParaRPr sz="1400" b="0" i="0" u="none" strike="noStrike" cap="none" dirty="0">
              <a:solidFill>
                <a:srgbClr val="000000"/>
              </a:solidFill>
              <a:latin typeface="Arial"/>
              <a:ea typeface="Arial"/>
              <a:cs typeface="Arial"/>
              <a:sym typeface="Arial"/>
            </a:endParaRPr>
          </a:p>
        </p:txBody>
      </p:sp>
      <p:pic>
        <p:nvPicPr>
          <p:cNvPr id="406" name="Google Shape;406;p34"/>
          <p:cNvPicPr preferRelativeResize="0"/>
          <p:nvPr/>
        </p:nvPicPr>
        <p:blipFill rotWithShape="1">
          <a:blip r:embed="rId4"/>
          <a:srcRect/>
          <a:stretch/>
        </p:blipFill>
        <p:spPr>
          <a:xfrm>
            <a:off x="3595358" y="843905"/>
            <a:ext cx="1150710" cy="1150710"/>
          </a:xfrm>
          <a:prstGeom prst="rect">
            <a:avLst/>
          </a:prstGeom>
          <a:noFill/>
          <a:ln>
            <a:noFill/>
          </a:ln>
        </p:spPr>
      </p:pic>
      <p:sp>
        <p:nvSpPr>
          <p:cNvPr id="409" name="Google Shape;409;p34"/>
          <p:cNvSpPr txBox="1"/>
          <p:nvPr/>
        </p:nvSpPr>
        <p:spPr>
          <a:xfrm rot="16200000">
            <a:off x="2530351" y="5603331"/>
            <a:ext cx="227850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dirty="0">
                <a:solidFill>
                  <a:srgbClr val="000000"/>
                </a:solidFill>
                <a:latin typeface="Calibri"/>
                <a:ea typeface="Calibri"/>
                <a:cs typeface="Calibri"/>
                <a:sym typeface="Calibri"/>
              </a:rPr>
              <a:t>Source: Shutterstock Worl</a:t>
            </a:r>
            <a:r>
              <a:rPr lang="en-US" sz="900" b="1" dirty="0">
                <a:solidFill>
                  <a:srgbClr val="000000"/>
                </a:solidFill>
                <a:latin typeface="Calibri"/>
                <a:ea typeface="Calibri"/>
                <a:cs typeface="Calibri"/>
                <a:sym typeface="Calibri"/>
              </a:rPr>
              <a:t>d Day </a:t>
            </a:r>
            <a:endParaRPr dirty="0"/>
          </a:p>
        </p:txBody>
      </p:sp>
      <p:sp>
        <p:nvSpPr>
          <p:cNvPr id="14" name="Google Shape;346;p29">
            <a:extLst>
              <a:ext uri="{FF2B5EF4-FFF2-40B4-BE49-F238E27FC236}">
                <a16:creationId xmlns:a16="http://schemas.microsoft.com/office/drawing/2014/main" id="{C4297918-FC48-61A2-FBEA-DFE0215E2C7C}"/>
              </a:ext>
            </a:extLst>
          </p:cNvPr>
          <p:cNvSpPr txBox="1">
            <a:spLocks noGrp="1"/>
          </p:cNvSpPr>
          <p:nvPr>
            <p:ph type="body" idx="1"/>
          </p:nvPr>
        </p:nvSpPr>
        <p:spPr>
          <a:xfrm>
            <a:off x="4967786" y="315593"/>
            <a:ext cx="6755642" cy="523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Contexto - ODS13 - Ação Climática </a:t>
            </a:r>
            <a:endParaRPr sz="3200" dirty="0"/>
          </a:p>
        </p:txBody>
      </p:sp>
      <p:sp>
        <p:nvSpPr>
          <p:cNvPr id="6" name="CuadroTexto 5">
            <a:extLst>
              <a:ext uri="{FF2B5EF4-FFF2-40B4-BE49-F238E27FC236}">
                <a16:creationId xmlns:a16="http://schemas.microsoft.com/office/drawing/2014/main" id="{B2C16F8C-4D20-2CCD-A568-86C7731AF7BA}"/>
              </a:ext>
            </a:extLst>
          </p:cNvPr>
          <p:cNvSpPr txBox="1"/>
          <p:nvPr/>
        </p:nvSpPr>
        <p:spPr>
          <a:xfrm>
            <a:off x="6971646" y="5965516"/>
            <a:ext cx="4751782" cy="523220"/>
          </a:xfrm>
          <a:prstGeom prst="rect">
            <a:avLst/>
          </a:prstGeom>
          <a:noFill/>
        </p:spPr>
        <p:txBody>
          <a:bodyPr wrap="square">
            <a:spAutoFit/>
          </a:bodyPr>
          <a:lstStyle/>
          <a:p>
            <a:r>
              <a:rPr lang="pt-PT" sz="1400" dirty="0">
                <a:hlinkClick r:id="rId5"/>
              </a:rPr>
              <a:t>https://ods.pt/objectivos/13-combater-as-alteracoes-climatericas/</a:t>
            </a:r>
            <a:r>
              <a:rPr lang="pt-PT" sz="1400" dirty="0"/>
              <a:t> </a:t>
            </a:r>
          </a:p>
        </p:txBody>
      </p:sp>
      <p:pic>
        <p:nvPicPr>
          <p:cNvPr id="7" name="Gráfico 6" descr="Flecha: curva ligera con relleno sólido">
            <a:extLst>
              <a:ext uri="{FF2B5EF4-FFF2-40B4-BE49-F238E27FC236}">
                <a16:creationId xmlns:a16="http://schemas.microsoft.com/office/drawing/2014/main" id="{72A158C0-1DC6-08E5-E351-F32C8E8132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6309858" y="572347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4905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C2137C-EB68-AD8F-BC65-632E63C37110}"/>
              </a:ext>
            </a:extLst>
          </p:cNvPr>
          <p:cNvSpPr>
            <a:spLocks noGrp="1"/>
          </p:cNvSpPr>
          <p:nvPr>
            <p:ph type="body" sz="quarter" idx="10"/>
          </p:nvPr>
        </p:nvSpPr>
        <p:spPr>
          <a:xfrm>
            <a:off x="1723751" y="790938"/>
            <a:ext cx="9363160" cy="960042"/>
          </a:xfrm>
        </p:spPr>
        <p:txBody>
          <a:bodyPr/>
          <a:lstStyle/>
          <a:p>
            <a:r>
              <a:rPr lang="pt-PT" dirty="0"/>
              <a:t>Quando pensa na Mudança Climática em que pensa...? </a:t>
            </a:r>
            <a:endParaRPr lang="en-IE" dirty="0"/>
          </a:p>
        </p:txBody>
      </p:sp>
      <p:sp>
        <p:nvSpPr>
          <p:cNvPr id="4" name="Text Placeholder 2">
            <a:extLst>
              <a:ext uri="{FF2B5EF4-FFF2-40B4-BE49-F238E27FC236}">
                <a16:creationId xmlns:a16="http://schemas.microsoft.com/office/drawing/2014/main" id="{0FE2FC0F-4955-D379-A1FC-FB1A6DB9352D}"/>
              </a:ext>
            </a:extLst>
          </p:cNvPr>
          <p:cNvSpPr txBox="1">
            <a:spLocks/>
          </p:cNvSpPr>
          <p:nvPr/>
        </p:nvSpPr>
        <p:spPr>
          <a:xfrm>
            <a:off x="1723751" y="5768259"/>
            <a:ext cx="9363160" cy="960042"/>
          </a:xfrm>
          <a:prstGeom prst="rect">
            <a:avLst/>
          </a:prstGeom>
        </p:spPr>
        <p:txBody>
          <a:bodyP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dirty="0"/>
              <a:t>Experimentamos os impactos das alterações climáticas de múltiplas formas</a:t>
            </a:r>
            <a:endParaRPr lang="en-IE" dirty="0"/>
          </a:p>
        </p:txBody>
      </p:sp>
      <p:pic>
        <p:nvPicPr>
          <p:cNvPr id="6" name="Picture 5" descr="Desert landscape">
            <a:extLst>
              <a:ext uri="{FF2B5EF4-FFF2-40B4-BE49-F238E27FC236}">
                <a16:creationId xmlns:a16="http://schemas.microsoft.com/office/drawing/2014/main" id="{F8E5AD1F-3C75-BBDE-62D1-8DADFE4637B5}"/>
              </a:ext>
            </a:extLst>
          </p:cNvPr>
          <p:cNvPicPr>
            <a:picLocks noChangeAspect="1"/>
          </p:cNvPicPr>
          <p:nvPr/>
        </p:nvPicPr>
        <p:blipFill rotWithShape="1">
          <a:blip r:embed="rId3"/>
          <a:srcRect l="15526" r="52200"/>
          <a:stretch/>
        </p:blipFill>
        <p:spPr>
          <a:xfrm>
            <a:off x="1723751" y="1810066"/>
            <a:ext cx="1859708" cy="3772490"/>
          </a:xfrm>
          <a:prstGeom prst="rect">
            <a:avLst/>
          </a:prstGeom>
        </p:spPr>
      </p:pic>
      <p:pic>
        <p:nvPicPr>
          <p:cNvPr id="8" name="Picture 7" descr="Tornado on a field">
            <a:extLst>
              <a:ext uri="{FF2B5EF4-FFF2-40B4-BE49-F238E27FC236}">
                <a16:creationId xmlns:a16="http://schemas.microsoft.com/office/drawing/2014/main" id="{35BD21AB-7338-EDE1-1793-60FBC556C30B}"/>
              </a:ext>
            </a:extLst>
          </p:cNvPr>
          <p:cNvPicPr>
            <a:picLocks noChangeAspect="1"/>
          </p:cNvPicPr>
          <p:nvPr/>
        </p:nvPicPr>
        <p:blipFill rotWithShape="1">
          <a:blip r:embed="rId4"/>
          <a:srcRect l="43769" r="22825"/>
          <a:stretch/>
        </p:blipFill>
        <p:spPr>
          <a:xfrm>
            <a:off x="5460112" y="1810066"/>
            <a:ext cx="1859708" cy="3772491"/>
          </a:xfrm>
          <a:prstGeom prst="rect">
            <a:avLst/>
          </a:prstGeom>
        </p:spPr>
      </p:pic>
      <p:pic>
        <p:nvPicPr>
          <p:cNvPr id="10" name="Picture 9" descr="Polar bear on iceberg">
            <a:extLst>
              <a:ext uri="{FF2B5EF4-FFF2-40B4-BE49-F238E27FC236}">
                <a16:creationId xmlns:a16="http://schemas.microsoft.com/office/drawing/2014/main" id="{36F9B402-FD8E-E206-6E29-45566843E2FE}"/>
              </a:ext>
            </a:extLst>
          </p:cNvPr>
          <p:cNvPicPr>
            <a:picLocks noChangeAspect="1"/>
          </p:cNvPicPr>
          <p:nvPr/>
        </p:nvPicPr>
        <p:blipFill rotWithShape="1">
          <a:blip r:embed="rId5"/>
          <a:srcRect l="12588" r="53554"/>
          <a:stretch/>
        </p:blipFill>
        <p:spPr>
          <a:xfrm>
            <a:off x="7316815" y="1810683"/>
            <a:ext cx="1915298" cy="3771257"/>
          </a:xfrm>
          <a:prstGeom prst="rect">
            <a:avLst/>
          </a:prstGeom>
        </p:spPr>
      </p:pic>
      <p:pic>
        <p:nvPicPr>
          <p:cNvPr id="1026" name="Picture 2" descr="May be an image of 1 person">
            <a:extLst>
              <a:ext uri="{FF2B5EF4-FFF2-40B4-BE49-F238E27FC236}">
                <a16:creationId xmlns:a16="http://schemas.microsoft.com/office/drawing/2014/main" id="{9636D0F5-5AE7-BF9B-4F17-00983552209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861" r="28204"/>
          <a:stretch/>
        </p:blipFill>
        <p:spPr bwMode="auto">
          <a:xfrm>
            <a:off x="3580453" y="1802531"/>
            <a:ext cx="1882665" cy="378756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Bird's eye view of the oil platform at sea">
            <a:extLst>
              <a:ext uri="{FF2B5EF4-FFF2-40B4-BE49-F238E27FC236}">
                <a16:creationId xmlns:a16="http://schemas.microsoft.com/office/drawing/2014/main" id="{6334177C-561B-2466-407D-BF2141D07347}"/>
              </a:ext>
            </a:extLst>
          </p:cNvPr>
          <p:cNvPicPr>
            <a:picLocks noChangeAspect="1"/>
          </p:cNvPicPr>
          <p:nvPr/>
        </p:nvPicPr>
        <p:blipFill rotWithShape="1">
          <a:blip r:embed="rId7"/>
          <a:srcRect l="24817" r="42577"/>
          <a:stretch/>
        </p:blipFill>
        <p:spPr>
          <a:xfrm>
            <a:off x="9229108" y="1795087"/>
            <a:ext cx="1859709" cy="3802449"/>
          </a:xfrm>
          <a:prstGeom prst="rect">
            <a:avLst/>
          </a:prstGeom>
        </p:spPr>
      </p:pic>
    </p:spTree>
    <p:extLst>
      <p:ext uri="{BB962C8B-B14F-4D97-AF65-F5344CB8AC3E}">
        <p14:creationId xmlns:p14="http://schemas.microsoft.com/office/powerpoint/2010/main" val="141369748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107122</TotalTime>
  <Words>7040</Words>
  <Application>Microsoft Office PowerPoint</Application>
  <PresentationFormat>Panorámica</PresentationFormat>
  <Paragraphs>435</Paragraphs>
  <Slides>64</Slides>
  <Notes>46</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64</vt:i4>
      </vt:variant>
    </vt:vector>
  </HeadingPairs>
  <TitlesOfParts>
    <vt:vector size="70" baseType="lpstr">
      <vt:lpstr>Arial</vt:lpstr>
      <vt:lpstr>Calibri</vt:lpstr>
      <vt:lpstr>Montserrat</vt:lpstr>
      <vt:lpstr>Montserrat Light</vt:lpstr>
      <vt:lpstr>Roboto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Clara lourenco</cp:lastModifiedBy>
  <cp:revision>353</cp:revision>
  <cp:lastPrinted>2023-05-03T14:01:36Z</cp:lastPrinted>
  <dcterms:created xsi:type="dcterms:W3CDTF">2020-10-14T13:32:04Z</dcterms:created>
  <dcterms:modified xsi:type="dcterms:W3CDTF">2023-05-03T15:45:30Z</dcterms:modified>
</cp:coreProperties>
</file>