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126_55E068F9.xml" ContentType="application/vnd.ms-powerpoint.comments+xml"/>
  <Override PartName="/ppt/comments/modernComment_1128_B7901DC7.xml" ContentType="application/vnd.ms-powerpoint.comments+xml"/>
  <Override PartName="/ppt/notesSlides/notesSlide27.xml" ContentType="application/vnd.openxmlformats-officedocument.presentationml.notesSlide+xml"/>
  <Override PartName="/ppt/comments/modernComment_1120_0.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 id="2147483828" r:id="rId2"/>
  </p:sldMasterIdLst>
  <p:notesMasterIdLst>
    <p:notesMasterId r:id="rId56"/>
  </p:notesMasterIdLst>
  <p:sldIdLst>
    <p:sldId id="256" r:id="rId3"/>
    <p:sldId id="257" r:id="rId4"/>
    <p:sldId id="258" r:id="rId5"/>
    <p:sldId id="259" r:id="rId6"/>
    <p:sldId id="4356" r:id="rId7"/>
    <p:sldId id="262" r:id="rId8"/>
    <p:sldId id="4361" r:id="rId9"/>
    <p:sldId id="4358" r:id="rId10"/>
    <p:sldId id="264" r:id="rId11"/>
    <p:sldId id="265" r:id="rId12"/>
    <p:sldId id="4372" r:id="rId13"/>
    <p:sldId id="4368" r:id="rId14"/>
    <p:sldId id="4365" r:id="rId15"/>
    <p:sldId id="267" r:id="rId16"/>
    <p:sldId id="4363" r:id="rId17"/>
    <p:sldId id="4364" r:id="rId18"/>
    <p:sldId id="4367" r:id="rId19"/>
    <p:sldId id="272" r:id="rId20"/>
    <p:sldId id="4370" r:id="rId21"/>
    <p:sldId id="4369" r:id="rId22"/>
    <p:sldId id="274" r:id="rId23"/>
    <p:sldId id="4373" r:id="rId24"/>
    <p:sldId id="276" r:id="rId25"/>
    <p:sldId id="4374" r:id="rId26"/>
    <p:sldId id="4375" r:id="rId27"/>
    <p:sldId id="275" r:id="rId28"/>
    <p:sldId id="4376" r:id="rId29"/>
    <p:sldId id="4391" r:id="rId30"/>
    <p:sldId id="4380" r:id="rId31"/>
    <p:sldId id="4390" r:id="rId32"/>
    <p:sldId id="4392" r:id="rId33"/>
    <p:sldId id="4384" r:id="rId34"/>
    <p:sldId id="4393" r:id="rId35"/>
    <p:sldId id="4382" r:id="rId36"/>
    <p:sldId id="4414" r:id="rId37"/>
    <p:sldId id="4385" r:id="rId38"/>
    <p:sldId id="4399" r:id="rId39"/>
    <p:sldId id="277" r:id="rId40"/>
    <p:sldId id="4417" r:id="rId41"/>
    <p:sldId id="4413" r:id="rId42"/>
    <p:sldId id="4411" r:id="rId43"/>
    <p:sldId id="4394" r:id="rId44"/>
    <p:sldId id="281" r:id="rId45"/>
    <p:sldId id="4404" r:id="rId46"/>
    <p:sldId id="4396" r:id="rId47"/>
    <p:sldId id="4403" r:id="rId48"/>
    <p:sldId id="4405" r:id="rId49"/>
    <p:sldId id="4406" r:id="rId50"/>
    <p:sldId id="4407" r:id="rId51"/>
    <p:sldId id="4408" r:id="rId52"/>
    <p:sldId id="4415" r:id="rId53"/>
    <p:sldId id="289" r:id="rId54"/>
    <p:sldId id="290" r:id="rId55"/>
  </p:sldIdLst>
  <p:sldSz cx="12192000" cy="6858000"/>
  <p:notesSz cx="6797675" cy="9926638"/>
  <p:embeddedFontLst>
    <p:embeddedFont>
      <p:font typeface="Calibri" panose="020F0502020204030204" pitchFamily="34" charset="0"/>
      <p:regular r:id="rId57"/>
      <p:bold r:id="rId58"/>
      <p:italic r:id="rId59"/>
      <p:boldItalic r:id="rId60"/>
    </p:embeddedFont>
    <p:embeddedFont>
      <p:font typeface="Calibri Light" panose="020F0302020204030204" pitchFamily="34" charset="0"/>
      <p:regular r:id="rId61"/>
      <p:italic r:id="rId62"/>
    </p:embeddedFont>
    <p:embeddedFont>
      <p:font typeface="Montserrat" panose="00000500000000000000" pitchFamily="2" charset="0"/>
      <p:regular r:id="rId63"/>
      <p:bold r:id="rId64"/>
      <p:italic r:id="rId65"/>
      <p:boldItalic r:id="rId66"/>
    </p:embeddedFont>
    <p:embeddedFont>
      <p:font typeface="Montserrat Light" panose="00000400000000000000" pitchFamily="2" charset="0"/>
      <p:regular r:id="rId67"/>
      <p: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DF4C1D-88CB-72CA-A747-A25673E3664E}" name="clara lourenço" initials="cl" userId="/ahOx1rifKxrnUSM4PPSBrLVCmCEpr8pILFd4Z3ylvQ=" providerId="None"/>
  <p188:author id="{C276D586-D36F-DF2F-EDF4-32B55554C55B}" name="Catherine Neill" initials="CN" userId="eb08d0f34c939dcd" providerId="Windows Live"/>
  <p188:author id="{BDDE4CE1-B44D-2941-E577-7355C51104F3}" name="Clara lourenco" initials="Cl" userId="5e4aa1a075052da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54F92"/>
    <a:srgbClr val="EC7A42"/>
    <a:srgbClr val="AA1E71"/>
    <a:srgbClr val="FFFFFF"/>
    <a:srgbClr val="9EB7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414" autoAdjust="0"/>
  </p:normalViewPr>
  <p:slideViewPr>
    <p:cSldViewPr snapToGrid="0" showGuides="1">
      <p:cViewPr varScale="1">
        <p:scale>
          <a:sx n="62" d="100"/>
          <a:sy n="62" d="100"/>
        </p:scale>
        <p:origin x="1411"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2.fntdata"/><Relationship Id="rId66" Type="http://schemas.openxmlformats.org/officeDocument/2006/relationships/font" Target="fonts/font10.fntdata"/><Relationship Id="rId5" Type="http://schemas.openxmlformats.org/officeDocument/2006/relationships/slide" Target="slides/slide3.xml"/><Relationship Id="rId61" Type="http://schemas.openxmlformats.org/officeDocument/2006/relationships/font" Target="fonts/font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6.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4.fntdata"/><Relationship Id="rId65" Type="http://schemas.openxmlformats.org/officeDocument/2006/relationships/font" Target="fonts/font9.fntdata"/><Relationship Id="rId73"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theme" Target="theme/theme1.xml"/></Relationships>
</file>

<file path=ppt/comments/modernComment_1120_0.xml><?xml version="1.0" encoding="utf-8"?>
<p188:cmLst xmlns:a="http://schemas.openxmlformats.org/drawingml/2006/main" xmlns:r="http://schemas.openxmlformats.org/officeDocument/2006/relationships" xmlns:p188="http://schemas.microsoft.com/office/powerpoint/2018/8/main">
  <p188:cm id="{A8C3FB5D-6592-4B31-A9E8-502C0605293E}" authorId="{C276D586-D36F-DF2F-EDF4-32B55554C55B}" created="2022-09-08T11:43:19.839">
    <ac:deMkLst xmlns:ac="http://schemas.microsoft.com/office/drawing/2013/main/command">
      <pc:docMk xmlns:pc="http://schemas.microsoft.com/office/powerpoint/2013/main/command"/>
      <pc:sldMk xmlns:pc="http://schemas.microsoft.com/office/powerpoint/2013/main/command" cId="0" sldId="4384"/>
      <ac:spMk id="648" creationId="{00000000-0000-0000-0000-000000000000}"/>
    </ac:deMkLst>
    <p188:txBody>
      <a:bodyPr/>
      <a:lstStyle/>
      <a:p>
        <a:r>
          <a:rPr lang="en-GB"/>
          <a:t>Do we need to put these all as qualities or skills? As in "communication" "empathy" "Ability to build confidence"</a:t>
        </a:r>
      </a:p>
    </p188:txBody>
  </p188:cm>
</p188:cmLst>
</file>

<file path=ppt/comments/modernComment_1126_55E068F9.xml><?xml version="1.0" encoding="utf-8"?>
<p188:cmLst xmlns:a="http://schemas.openxmlformats.org/drawingml/2006/main" xmlns:r="http://schemas.openxmlformats.org/officeDocument/2006/relationships" xmlns:p188="http://schemas.microsoft.com/office/powerpoint/2018/8/main">
  <p188:cm id="{E7ED11D5-A818-43EC-B947-8E5B5680D0DB}" authorId="{BDDE4CE1-B44D-2941-E577-7355C51104F3}" created="2022-07-12T14:40:05.769">
    <ac:deMkLst xmlns:ac="http://schemas.microsoft.com/office/drawing/2013/main/command">
      <pc:docMk xmlns:pc="http://schemas.microsoft.com/office/powerpoint/2013/main/command"/>
      <pc:sldMk xmlns:pc="http://schemas.microsoft.com/office/powerpoint/2013/main/command" cId="1440770297" sldId="4390"/>
      <ac:picMk id="6" creationId="{CE1237E1-F817-5CEC-B36B-50EDE68BDF35}"/>
    </ac:deMkLst>
    <p188:txBody>
      <a:bodyPr/>
      <a:lstStyle/>
      <a:p>
        <a:r>
          <a:rPr lang="pt-PT"/>
          <a:t>It may not be possible to find this image in all languages. You can cut off the image and add information to the topics in the text. Or cut the slide.</a:t>
        </a:r>
      </a:p>
    </p188:txBody>
  </p188:cm>
</p188:cmLst>
</file>

<file path=ppt/comments/modernComment_1128_B7901DC7.xml><?xml version="1.0" encoding="utf-8"?>
<p188:cmLst xmlns:a="http://schemas.openxmlformats.org/drawingml/2006/main" xmlns:r="http://schemas.openxmlformats.org/officeDocument/2006/relationships" xmlns:p188="http://schemas.microsoft.com/office/powerpoint/2018/8/main">
  <p188:cm id="{9C9F5315-BF79-401A-A4F1-42582C6874B6}" authorId="{C276D586-D36F-DF2F-EDF4-32B55554C55B}" created="2022-09-08T11:28:30.763">
    <ac:deMkLst xmlns:ac="http://schemas.microsoft.com/office/drawing/2013/main/command">
      <pc:docMk xmlns:pc="http://schemas.microsoft.com/office/powerpoint/2013/main/command"/>
      <pc:sldMk xmlns:pc="http://schemas.microsoft.com/office/powerpoint/2013/main/command" cId="3079675335" sldId="4392"/>
      <ac:picMk id="5" creationId="{40410958-1977-200E-DFDF-1B538CBD5BE6}"/>
    </ac:deMkLst>
    <p188:txBody>
      <a:bodyPr/>
      <a:lstStyle/>
      <a:p>
        <a:r>
          <a:rPr lang="en-GB"/>
          <a:t>Need to replace this image with something of higher quality </a:t>
        </a:r>
      </a:p>
    </p188:txBody>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6T11:30:33.965"/>
    </inkml:context>
    <inkml:brush xml:id="br0">
      <inkml:brushProperty name="width" value="0.05" units="cm"/>
      <inkml:brushProperty name="height" value="0.05" units="cm"/>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6T11:31:11.431"/>
    </inkml:context>
    <inkml:brush xml:id="br0">
      <inkml:brushProperty name="width" value="0.05" units="cm"/>
      <inkml:brushProperty name="height" value="0.05" units="cm"/>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6T11:31:12.420"/>
    </inkml:context>
    <inkml:brush xml:id="br0">
      <inkml:brushProperty name="width" value="0.05" units="cm"/>
      <inkml:brushProperty name="height" value="0.05" units="cm"/>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6T11:31:14.763"/>
    </inkml:context>
    <inkml:brush xml:id="br0">
      <inkml:brushProperty name="width" value="0.05" units="cm"/>
      <inkml:brushProperty name="height" value="0.05" units="cm"/>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6T11:31:15.550"/>
    </inkml:context>
    <inkml:brush xml:id="br0">
      <inkml:brushProperty name="width" value="0.05" units="cm"/>
      <inkml:brushProperty name="height" value="0.05" units="cm"/>
    </inkml:brush>
  </inkml:definitions>
  <inkml:trace contextRef="#ctx0" brushRef="#br0">1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6T11:31:16.209"/>
    </inkml:context>
    <inkml:brush xml:id="br0">
      <inkml:brushProperty name="width" value="0.05" units="cm"/>
      <inkml:brushProperty name="height" value="0.05" units="cm"/>
    </inkml:brush>
  </inkml:definitions>
  <inkml:trace contextRef="#ctx0" brushRef="#br0">0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6T11:31:17.388"/>
    </inkml:context>
    <inkml:brush xml:id="br0">
      <inkml:brushProperty name="width" value="0.05" units="cm"/>
      <inkml:brushProperty name="height" value="0.05" units="cm"/>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7" name="Google Shape;477;p2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7765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pt-PT" dirty="0"/>
          </a:p>
        </p:txBody>
      </p:sp>
      <p:sp>
        <p:nvSpPr>
          <p:cNvPr id="4" name="Marcador de número de diapositiva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27426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0: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1727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1: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1: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51324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1: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4" name="Google Shape;344;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0005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0: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p1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91209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p1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1: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4" name="Google Shape;344;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1601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1: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p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09065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9" name="Google Shape;419;p1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20: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20:notes"/>
          <p:cNvSpPr txBox="1">
            <a:spLocks noGrp="1"/>
          </p:cNvSpPr>
          <p:nvPr>
            <p:ph type="sldNum" idx="12"/>
          </p:nvPr>
        </p:nvSpPr>
        <p:spPr>
          <a:xfrm>
            <a:off x="3850443" y="9428583"/>
            <a:ext cx="2945659" cy="49796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7" name="Google Shape;477;p2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3604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9: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33" name="Google Shape;433;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9: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3" name="Google Shape;433;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59811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20: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00" name="Google Shape;600;p2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19: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3" name="Google Shape;593;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7994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3424b2f96e_2_151: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40" name="Google Shape;640;g13424b2f96e_2_15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7297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24: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9" name="Google Shape;619;p2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134271dbb9c_2_0: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0" name="Google Shape;680;g134271dbb9c_2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37644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134271dbb9c_2_0: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0" name="Google Shape;680;g134271dbb9c_2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1: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p2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1: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p2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8236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0266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134271dbb9c_6_13: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02" name="Google Shape;702;g134271dbb9c_6_1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520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134271dbb9c_6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g134271dbb9c_6_0: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9" name="Google Shape;689;g134271dbb9c_6_0:notes"/>
          <p:cNvSpPr txBox="1">
            <a:spLocks noGrp="1"/>
          </p:cNvSpPr>
          <p:nvPr>
            <p:ph type="sldNum" idx="12"/>
          </p:nvPr>
        </p:nvSpPr>
        <p:spPr>
          <a:xfrm>
            <a:off x="3850443" y="9428583"/>
            <a:ext cx="2945659" cy="49796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pt-PT"/>
              <a:t>42</a:t>
            </a:fld>
            <a:endParaRPr/>
          </a:p>
        </p:txBody>
      </p:sp>
    </p:spTree>
    <p:extLst>
      <p:ext uri="{BB962C8B-B14F-4D97-AF65-F5344CB8AC3E}">
        <p14:creationId xmlns:p14="http://schemas.microsoft.com/office/powerpoint/2010/main" val="14714932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5: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7" name="Google Shape;477;p2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302936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0516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p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208493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25910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98500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762577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51</a:t>
            </a:fld>
            <a:endParaRPr lang="en-US"/>
          </a:p>
        </p:txBody>
      </p:sp>
    </p:spTree>
    <p:extLst>
      <p:ext uri="{BB962C8B-B14F-4D97-AF65-F5344CB8AC3E}">
        <p14:creationId xmlns:p14="http://schemas.microsoft.com/office/powerpoint/2010/main" val="37102305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9" name="Google Shape;559;p3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3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34: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7" name="Google Shape;567;p34: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16" name="Google Shape;516;p2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44741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70586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8: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p8: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9:notes"/>
          <p:cNvSpPr txBox="1">
            <a:spLocks noGrp="1"/>
          </p:cNvSpPr>
          <p:nvPr>
            <p:ph type="body" idx="1"/>
          </p:nvPr>
        </p:nvSpPr>
        <p:spPr>
          <a:xfrm>
            <a:off x="679768" y="4777194"/>
            <a:ext cx="5438140" cy="390877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7" name="Google Shape;317;p9:notes"/>
          <p:cNvSpPr txBox="1">
            <a:spLocks noGrp="1"/>
          </p:cNvSpPr>
          <p:nvPr>
            <p:ph type="sldNum" idx="12"/>
          </p:nvPr>
        </p:nvSpPr>
        <p:spPr>
          <a:xfrm>
            <a:off x="3850443" y="9428583"/>
            <a:ext cx="2945659" cy="49796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2">
  <p:cSld name="Cover Slide  02">
    <p:spTree>
      <p:nvGrpSpPr>
        <p:cNvPr id="1" name="Shape 18"/>
        <p:cNvGrpSpPr/>
        <p:nvPr/>
      </p:nvGrpSpPr>
      <p:grpSpPr>
        <a:xfrm>
          <a:off x="0" y="0"/>
          <a:ext cx="0" cy="0"/>
          <a:chOff x="0" y="0"/>
          <a:chExt cx="0" cy="0"/>
        </a:xfrm>
      </p:grpSpPr>
      <p:grpSp>
        <p:nvGrpSpPr>
          <p:cNvPr id="19" name="Google Shape;19;p2"/>
          <p:cNvGrpSpPr/>
          <p:nvPr/>
        </p:nvGrpSpPr>
        <p:grpSpPr>
          <a:xfrm>
            <a:off x="9147476" y="5880635"/>
            <a:ext cx="2735993" cy="679345"/>
            <a:chOff x="0" y="0"/>
            <a:chExt cx="2301694" cy="571500"/>
          </a:xfrm>
        </p:grpSpPr>
        <p:sp>
          <p:nvSpPr>
            <p:cNvPr id="20" name="Google Shape;20;p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 name="Google Shape;21;p2"/>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22" name="Google Shape;22;p2"/>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 name="Google Shape;23;p2"/>
          <p:cNvSpPr/>
          <p:nvPr/>
        </p:nvSpPr>
        <p:spPr>
          <a:xfrm>
            <a:off x="0" y="3703066"/>
            <a:ext cx="4883406" cy="2856914"/>
          </a:xfrm>
          <a:prstGeom prst="rect">
            <a:avLst/>
          </a:prstGeom>
          <a:solidFill>
            <a:srgbClr val="354F92"/>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4" name="Google Shape;24;p2"/>
          <p:cNvSpPr>
            <a:spLocks noGrp="1"/>
          </p:cNvSpPr>
          <p:nvPr>
            <p:ph type="pic" idx="2"/>
          </p:nvPr>
        </p:nvSpPr>
        <p:spPr>
          <a:xfrm>
            <a:off x="0" y="2180235"/>
            <a:ext cx="12192000" cy="3440624"/>
          </a:xfrm>
          <a:prstGeom prst="rect">
            <a:avLst/>
          </a:prstGeom>
          <a:solidFill>
            <a:srgbClr val="D8D8D8"/>
          </a:solidFill>
          <a:ln>
            <a:noFill/>
          </a:ln>
        </p:spPr>
      </p:sp>
      <p:pic>
        <p:nvPicPr>
          <p:cNvPr id="25" name="Google Shape;25;p2" descr="Logo, company name&#10;&#10;Description automatically generated"/>
          <p:cNvPicPr preferRelativeResize="0"/>
          <p:nvPr/>
        </p:nvPicPr>
        <p:blipFill rotWithShape="1">
          <a:blip r:embed="rId3">
            <a:alphaModFix/>
          </a:blip>
          <a:srcRect/>
          <a:stretch/>
        </p:blipFill>
        <p:spPr>
          <a:xfrm>
            <a:off x="8410775" y="62970"/>
            <a:ext cx="3397876" cy="204313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76"/>
        <p:cNvGrpSpPr/>
        <p:nvPr/>
      </p:nvGrpSpPr>
      <p:grpSpPr>
        <a:xfrm>
          <a:off x="0" y="0"/>
          <a:ext cx="0" cy="0"/>
          <a:chOff x="0" y="0"/>
          <a:chExt cx="0" cy="0"/>
        </a:xfrm>
      </p:grpSpPr>
      <p:sp>
        <p:nvSpPr>
          <p:cNvPr id="177" name="Google Shape;177;p17"/>
          <p:cNvSpPr/>
          <p:nvPr/>
        </p:nvSpPr>
        <p:spPr>
          <a:xfrm rot="-5400000">
            <a:off x="2667000" y="-2667000"/>
            <a:ext cx="6858001" cy="12191999"/>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78" name="Google Shape;178;p17"/>
          <p:cNvGrpSpPr/>
          <p:nvPr/>
        </p:nvGrpSpPr>
        <p:grpSpPr>
          <a:xfrm rot="-5400000">
            <a:off x="1468989" y="4484554"/>
            <a:ext cx="1673859" cy="3833889"/>
            <a:chOff x="-31447" y="6044463"/>
            <a:chExt cx="1673859" cy="3833889"/>
          </a:xfrm>
        </p:grpSpPr>
        <p:sp>
          <p:nvSpPr>
            <p:cNvPr id="179" name="Google Shape;179;p17"/>
            <p:cNvSpPr/>
            <p:nvPr/>
          </p:nvSpPr>
          <p:spPr>
            <a:xfrm rot="-5400000">
              <a:off x="-1108387" y="7127553"/>
              <a:ext cx="3833889" cy="1667708"/>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17"/>
            <p:cNvSpPr/>
            <p:nvPr/>
          </p:nvSpPr>
          <p:spPr>
            <a:xfrm rot="-5400000">
              <a:off x="-726837" y="7102937"/>
              <a:ext cx="2806181" cy="1415401"/>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 name="Google Shape;181;p17"/>
            <p:cNvSpPr/>
            <p:nvPr/>
          </p:nvSpPr>
          <p:spPr>
            <a:xfrm rot="-5400000">
              <a:off x="-714532" y="7256778"/>
              <a:ext cx="2116949" cy="750778"/>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82" name="Google Shape;182;p17"/>
          <p:cNvSpPr/>
          <p:nvPr/>
        </p:nvSpPr>
        <p:spPr>
          <a:xfrm rot="-5400000">
            <a:off x="4666460" y="-4269427"/>
            <a:ext cx="2853264" cy="12192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grpSp>
        <p:nvGrpSpPr>
          <p:cNvPr id="183" name="Google Shape;183;p17"/>
          <p:cNvGrpSpPr/>
          <p:nvPr/>
        </p:nvGrpSpPr>
        <p:grpSpPr>
          <a:xfrm>
            <a:off x="9456007" y="2296255"/>
            <a:ext cx="2735993" cy="679345"/>
            <a:chOff x="0" y="0"/>
            <a:chExt cx="2301694" cy="571500"/>
          </a:xfrm>
        </p:grpSpPr>
        <p:sp>
          <p:nvSpPr>
            <p:cNvPr id="184" name="Google Shape;184;p17"/>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5" name="Google Shape;185;p17"/>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186" name="Google Shape;186;p17"/>
          <p:cNvSpPr/>
          <p:nvPr/>
        </p:nvSpPr>
        <p:spPr>
          <a:xfrm>
            <a:off x="7753690" y="6174674"/>
            <a:ext cx="4049337" cy="697353"/>
          </a:xfrm>
          <a:prstGeom prst="rect">
            <a:avLst/>
          </a:prstGeom>
          <a:solidFill>
            <a:srgbClr val="EB73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7" name="Google Shape;187;p17"/>
          <p:cNvSpPr txBox="1">
            <a:spLocks noGrp="1"/>
          </p:cNvSpPr>
          <p:nvPr>
            <p:ph type="body" idx="1"/>
          </p:nvPr>
        </p:nvSpPr>
        <p:spPr>
          <a:xfrm>
            <a:off x="8046392" y="6282268"/>
            <a:ext cx="3463932" cy="46612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88" name="Google Shape;188;p17" descr="Logo, company name&#10;&#10;Description automatically generated"/>
          <p:cNvPicPr preferRelativeResize="0"/>
          <p:nvPr/>
        </p:nvPicPr>
        <p:blipFill rotWithShape="1">
          <a:blip r:embed="rId3">
            <a:alphaModFix/>
          </a:blip>
          <a:srcRect/>
          <a:stretch/>
        </p:blipFill>
        <p:spPr>
          <a:xfrm>
            <a:off x="587577" y="781509"/>
            <a:ext cx="3397876" cy="2043133"/>
          </a:xfrm>
          <a:prstGeom prst="rect">
            <a:avLst/>
          </a:prstGeom>
          <a:noFill/>
          <a:ln>
            <a:noFill/>
          </a:ln>
        </p:spPr>
      </p:pic>
      <p:grpSp>
        <p:nvGrpSpPr>
          <p:cNvPr id="189" name="Google Shape;189;p17"/>
          <p:cNvGrpSpPr/>
          <p:nvPr/>
        </p:nvGrpSpPr>
        <p:grpSpPr>
          <a:xfrm rot="-5400000">
            <a:off x="8941428" y="-1080013"/>
            <a:ext cx="1673859" cy="3833889"/>
            <a:chOff x="6420816" y="1164038"/>
            <a:chExt cx="1673859" cy="3833889"/>
          </a:xfrm>
        </p:grpSpPr>
        <p:sp>
          <p:nvSpPr>
            <p:cNvPr id="190" name="Google Shape;190;p17"/>
            <p:cNvSpPr/>
            <p:nvPr/>
          </p:nvSpPr>
          <p:spPr>
            <a:xfrm rot="5400000">
              <a:off x="5337725" y="2247128"/>
              <a:ext cx="3833889" cy="1667708"/>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 name="Google Shape;191;p17"/>
            <p:cNvSpPr/>
            <p:nvPr/>
          </p:nvSpPr>
          <p:spPr>
            <a:xfrm rot="5400000">
              <a:off x="5983883" y="2524051"/>
              <a:ext cx="2806181" cy="1415401"/>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 name="Google Shape;192;p17"/>
            <p:cNvSpPr/>
            <p:nvPr/>
          </p:nvSpPr>
          <p:spPr>
            <a:xfrm rot="5400000">
              <a:off x="6660811" y="3034832"/>
              <a:ext cx="2116949" cy="750778"/>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93" name="Google Shape;193;p17"/>
          <p:cNvSpPr txBox="1">
            <a:spLocks noGrp="1"/>
          </p:cNvSpPr>
          <p:nvPr>
            <p:ph type="body" idx="2"/>
          </p:nvPr>
        </p:nvSpPr>
        <p:spPr>
          <a:xfrm>
            <a:off x="617357" y="4486051"/>
            <a:ext cx="5881764" cy="7965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4" name="Google Shape;194;p17"/>
          <p:cNvSpPr txBox="1">
            <a:spLocks noGrp="1"/>
          </p:cNvSpPr>
          <p:nvPr>
            <p:ph type="body" idx="3"/>
          </p:nvPr>
        </p:nvSpPr>
        <p:spPr>
          <a:xfrm>
            <a:off x="639015" y="3790144"/>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5" name="Google Shape;195;p17"/>
          <p:cNvSpPr/>
          <p:nvPr/>
        </p:nvSpPr>
        <p:spPr>
          <a:xfrm rot="-5400000">
            <a:off x="4264799" y="1983809"/>
            <a:ext cx="3288243" cy="13053842"/>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ullet Point x3 slide with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354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03</a:t>
            </a:r>
          </a:p>
        </p:txBody>
      </p:sp>
    </p:spTree>
    <p:extLst>
      <p:ext uri="{BB962C8B-B14F-4D97-AF65-F5344CB8AC3E}">
        <p14:creationId xmlns:p14="http://schemas.microsoft.com/office/powerpoint/2010/main" val="3585824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Climate Change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AEC8C81-1228-634A-A794-E7C603C00625}"/>
              </a:ext>
            </a:extLst>
          </p:cNvPr>
          <p:cNvGrpSpPr/>
          <p:nvPr userDrawn="1"/>
        </p:nvGrpSpPr>
        <p:grpSpPr>
          <a:xfrm>
            <a:off x="9147476" y="588063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A149650-7A9E-DA4E-8C80-0BC758D6B7B5}"/>
              </a:ext>
            </a:extLst>
          </p:cNvPr>
          <p:cNvSpPr/>
          <p:nvPr userDrawn="1"/>
        </p:nvSpPr>
        <p:spPr>
          <a:xfrm>
            <a:off x="0" y="3703066"/>
            <a:ext cx="4883406" cy="285691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sp>
        <p:nvSpPr>
          <p:cNvPr id="37" name="Picture Placeholder 36">
            <a:extLst>
              <a:ext uri="{FF2B5EF4-FFF2-40B4-BE49-F238E27FC236}">
                <a16:creationId xmlns:a16="http://schemas.microsoft.com/office/drawing/2014/main" id="{C8D2E7E1-0569-5B49-A3A1-CA5FA93A00A4}"/>
              </a:ext>
            </a:extLst>
          </p:cNvPr>
          <p:cNvSpPr>
            <a:spLocks noGrp="1"/>
          </p:cNvSpPr>
          <p:nvPr>
            <p:ph type="pic" sz="quarter" idx="10"/>
          </p:nvPr>
        </p:nvSpPr>
        <p:spPr>
          <a:xfrm>
            <a:off x="0" y="2180235"/>
            <a:ext cx="12192000" cy="3440624"/>
          </a:xfrm>
          <a:custGeom>
            <a:avLst/>
            <a:gdLst>
              <a:gd name="connsiteX0" fmla="*/ 0 w 12192000"/>
              <a:gd name="connsiteY0" fmla="*/ 0 h 3440624"/>
              <a:gd name="connsiteX1" fmla="*/ 12192000 w 12192000"/>
              <a:gd name="connsiteY1" fmla="*/ 0 h 3440624"/>
              <a:gd name="connsiteX2" fmla="*/ 12192000 w 12192000"/>
              <a:gd name="connsiteY2" fmla="*/ 3440624 h 3440624"/>
              <a:gd name="connsiteX3" fmla="*/ 4883406 w 12192000"/>
              <a:gd name="connsiteY3" fmla="*/ 3440624 h 3440624"/>
              <a:gd name="connsiteX4" fmla="*/ 4883406 w 12192000"/>
              <a:gd name="connsiteY4" fmla="*/ 1522830 h 3440624"/>
              <a:gd name="connsiteX5" fmla="*/ 0 w 12192000"/>
              <a:gd name="connsiteY5" fmla="*/ 1522830 h 344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440624">
                <a:moveTo>
                  <a:pt x="0" y="0"/>
                </a:moveTo>
                <a:lnTo>
                  <a:pt x="12192000" y="0"/>
                </a:lnTo>
                <a:lnTo>
                  <a:pt x="12192000" y="3440624"/>
                </a:lnTo>
                <a:lnTo>
                  <a:pt x="4883406" y="3440624"/>
                </a:lnTo>
                <a:lnTo>
                  <a:pt x="4883406" y="1522830"/>
                </a:lnTo>
                <a:lnTo>
                  <a:pt x="0" y="1522830"/>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dirty="0"/>
          </a:p>
        </p:txBody>
      </p:sp>
      <p:pic>
        <p:nvPicPr>
          <p:cNvPr id="38" name="Picture 37" descr="Logo, company name&#10;&#10;Description automatically generated">
            <a:extLst>
              <a:ext uri="{FF2B5EF4-FFF2-40B4-BE49-F238E27FC236}">
                <a16:creationId xmlns:a16="http://schemas.microsoft.com/office/drawing/2014/main" id="{361EE6F5-3430-9D44-8D02-86660FA063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10775" y="62970"/>
            <a:ext cx="3397876" cy="2043133"/>
          </a:xfrm>
          <a:prstGeom prst="rect">
            <a:avLst/>
          </a:prstGeom>
        </p:spPr>
      </p:pic>
    </p:spTree>
    <p:extLst>
      <p:ext uri="{BB962C8B-B14F-4D97-AF65-F5344CB8AC3E}">
        <p14:creationId xmlns:p14="http://schemas.microsoft.com/office/powerpoint/2010/main" val="3845830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verview/Intro">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1"/>
            <a:ext cx="9503744" cy="506316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6" y="3429001"/>
            <a:ext cx="6414559"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612293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714331"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4500000" y="804645"/>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5335297" y="804645"/>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4521703" y="1559213"/>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5357000" y="1559213"/>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4528282" y="2361906"/>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5363579" y="2361906"/>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4549985" y="3132516"/>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5385282" y="3132516"/>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4528282" y="3887083"/>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5363579" y="3887083"/>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528281" y="5560761"/>
            <a:ext cx="6686407" cy="577081"/>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2021-1-IE01-KA220-ADU-000033706</a:t>
            </a:r>
          </a:p>
        </p:txBody>
      </p:sp>
      <p:grpSp>
        <p:nvGrpSpPr>
          <p:cNvPr id="2" name="Group 1">
            <a:extLst>
              <a:ext uri="{FF2B5EF4-FFF2-40B4-BE49-F238E27FC236}">
                <a16:creationId xmlns:a16="http://schemas.microsoft.com/office/drawing/2014/main" id="{7825F61E-2ECB-D944-82FF-1112F8A7AD2C}"/>
              </a:ext>
            </a:extLst>
          </p:cNvPr>
          <p:cNvGrpSpPr/>
          <p:nvPr userDrawn="1"/>
        </p:nvGrpSpPr>
        <p:grpSpPr>
          <a:xfrm>
            <a:off x="4371799" y="1501098"/>
            <a:ext cx="6849469" cy="2396429"/>
            <a:chOff x="5734682" y="2114653"/>
            <a:chExt cx="4556259" cy="2804550"/>
          </a:xfrm>
        </p:grpSpPr>
        <p:sp>
          <p:nvSpPr>
            <p:cNvPr id="20" name="Rectangle 19">
              <a:extLst>
                <a:ext uri="{FF2B5EF4-FFF2-40B4-BE49-F238E27FC236}">
                  <a16:creationId xmlns:a16="http://schemas.microsoft.com/office/drawing/2014/main" id="{681FEB11-4BC3-2445-A1F4-9F650C0DC801}"/>
                </a:ext>
              </a:extLst>
            </p:cNvPr>
            <p:cNvSpPr/>
            <p:nvPr userDrawn="1"/>
          </p:nvSpPr>
          <p:spPr>
            <a:xfrm>
              <a:off x="5734682" y="2114653"/>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4FB6CF90-07DC-4541-91C5-2DDC9275C401}"/>
                </a:ext>
              </a:extLst>
            </p:cNvPr>
            <p:cNvSpPr/>
            <p:nvPr userDrawn="1"/>
          </p:nvSpPr>
          <p:spPr>
            <a:xfrm>
              <a:off x="5734682" y="3052782"/>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4144BCAA-A41C-E54B-98A0-5A64F98BBA02}"/>
                </a:ext>
              </a:extLst>
            </p:cNvPr>
            <p:cNvSpPr/>
            <p:nvPr userDrawn="1"/>
          </p:nvSpPr>
          <p:spPr>
            <a:xfrm>
              <a:off x="5734682" y="3945075"/>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33809D8D-1AA2-1D4B-B124-8D2A4A3D6E3A}"/>
                </a:ext>
              </a:extLst>
            </p:cNvPr>
            <p:cNvSpPr/>
            <p:nvPr userDrawn="1"/>
          </p:nvSpPr>
          <p:spPr>
            <a:xfrm>
              <a:off x="5734682" y="4883203"/>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grpSp>
      <p:grpSp>
        <p:nvGrpSpPr>
          <p:cNvPr id="34" name="Graphic 2">
            <a:extLst>
              <a:ext uri="{FF2B5EF4-FFF2-40B4-BE49-F238E27FC236}">
                <a16:creationId xmlns:a16="http://schemas.microsoft.com/office/drawing/2014/main" id="{D97B6028-6190-104C-97C1-E74E55C3D0F1}"/>
              </a:ext>
            </a:extLst>
          </p:cNvPr>
          <p:cNvGrpSpPr/>
          <p:nvPr userDrawn="1"/>
        </p:nvGrpSpPr>
        <p:grpSpPr>
          <a:xfrm rot="16200000">
            <a:off x="-1080012" y="3794929"/>
            <a:ext cx="3833889" cy="1673865"/>
            <a:chOff x="3357879" y="5072538"/>
            <a:chExt cx="593407" cy="259080"/>
          </a:xfrm>
          <a:solidFill>
            <a:srgbClr val="EB7339"/>
          </a:solidFill>
        </p:grpSpPr>
        <p:sp>
          <p:nvSpPr>
            <p:cNvPr id="35" name="Freeform 34">
              <a:extLst>
                <a:ext uri="{FF2B5EF4-FFF2-40B4-BE49-F238E27FC236}">
                  <a16:creationId xmlns:a16="http://schemas.microsoft.com/office/drawing/2014/main" id="{0162CC50-D6FE-9D48-841E-D0CB0C9C745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3220F7D6-B934-D64C-A07A-E6A5B7AC3463}"/>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E9B03808-BE0B-9940-8949-C304D9B3950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9" name="Text Placeholder 32">
            <a:extLst>
              <a:ext uri="{FF2B5EF4-FFF2-40B4-BE49-F238E27FC236}">
                <a16:creationId xmlns:a16="http://schemas.microsoft.com/office/drawing/2014/main" id="{1A13B05A-E52D-D044-93EB-9660AC258BCA}"/>
              </a:ext>
            </a:extLst>
          </p:cNvPr>
          <p:cNvSpPr>
            <a:spLocks noGrp="1"/>
          </p:cNvSpPr>
          <p:nvPr>
            <p:ph type="body" sz="quarter" idx="10" hasCustomPrompt="1"/>
          </p:nvPr>
        </p:nvSpPr>
        <p:spPr>
          <a:xfrm>
            <a:off x="1278900" y="790937"/>
            <a:ext cx="2528330" cy="1395907"/>
          </a:xfrm>
          <a:prstGeom prst="rect">
            <a:avLst/>
          </a:prstGeom>
        </p:spPr>
        <p:txBody>
          <a:bodyPr>
            <a:noAutofit/>
          </a:bodyPr>
          <a:lstStyle>
            <a:lvl1pPr marL="0" indent="0">
              <a:lnSpc>
                <a:spcPts val="3240"/>
              </a:lnSpc>
              <a:spcBef>
                <a:spcPts val="0"/>
              </a:spcBef>
              <a:buNone/>
              <a:defRPr sz="36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TABLE OF</a:t>
            </a:r>
          </a:p>
          <a:p>
            <a:pPr lvl="0"/>
            <a:r>
              <a:rPr lang="en-GB" dirty="0"/>
              <a:t>CONTENTS</a:t>
            </a:r>
            <a:endParaRPr lang="en-US" dirty="0"/>
          </a:p>
        </p:txBody>
      </p:sp>
    </p:spTree>
    <p:extLst>
      <p:ext uri="{BB962C8B-B14F-4D97-AF65-F5344CB8AC3E}">
        <p14:creationId xmlns:p14="http://schemas.microsoft.com/office/powerpoint/2010/main" val="2476502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714331"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aphic 2">
            <a:extLst>
              <a:ext uri="{FF2B5EF4-FFF2-40B4-BE49-F238E27FC236}">
                <a16:creationId xmlns:a16="http://schemas.microsoft.com/office/drawing/2014/main" id="{D97B6028-6190-104C-97C1-E74E55C3D0F1}"/>
              </a:ext>
            </a:extLst>
          </p:cNvPr>
          <p:cNvGrpSpPr/>
          <p:nvPr userDrawn="1"/>
        </p:nvGrpSpPr>
        <p:grpSpPr>
          <a:xfrm rot="16200000">
            <a:off x="-1080012" y="3794929"/>
            <a:ext cx="3833889" cy="1673865"/>
            <a:chOff x="3357879" y="5072538"/>
            <a:chExt cx="593407" cy="259080"/>
          </a:xfrm>
          <a:solidFill>
            <a:srgbClr val="EB7339"/>
          </a:solidFill>
        </p:grpSpPr>
        <p:sp>
          <p:nvSpPr>
            <p:cNvPr id="35" name="Freeform 34">
              <a:extLst>
                <a:ext uri="{FF2B5EF4-FFF2-40B4-BE49-F238E27FC236}">
                  <a16:creationId xmlns:a16="http://schemas.microsoft.com/office/drawing/2014/main" id="{0162CC50-D6FE-9D48-841E-D0CB0C9C745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3220F7D6-B934-D64C-A07A-E6A5B7AC3463}"/>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E9B03808-BE0B-9940-8949-C304D9B3950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9" name="Text Placeholder 32">
            <a:extLst>
              <a:ext uri="{FF2B5EF4-FFF2-40B4-BE49-F238E27FC236}">
                <a16:creationId xmlns:a16="http://schemas.microsoft.com/office/drawing/2014/main" id="{1A13B05A-E52D-D044-93EB-9660AC258BCA}"/>
              </a:ext>
            </a:extLst>
          </p:cNvPr>
          <p:cNvSpPr>
            <a:spLocks noGrp="1"/>
          </p:cNvSpPr>
          <p:nvPr>
            <p:ph type="body" sz="quarter" idx="10" hasCustomPrompt="1"/>
          </p:nvPr>
        </p:nvSpPr>
        <p:spPr>
          <a:xfrm>
            <a:off x="1278900" y="790937"/>
            <a:ext cx="2528330" cy="1395907"/>
          </a:xfrm>
          <a:prstGeom prst="rect">
            <a:avLst/>
          </a:prstGeom>
        </p:spPr>
        <p:txBody>
          <a:bodyPr>
            <a:noAutofit/>
          </a:bodyPr>
          <a:lstStyle>
            <a:lvl1pPr marL="0" indent="0">
              <a:lnSpc>
                <a:spcPts val="3240"/>
              </a:lnSpc>
              <a:spcBef>
                <a:spcPts val="0"/>
              </a:spcBef>
              <a:buNone/>
              <a:defRPr sz="36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TABLE OF</a:t>
            </a:r>
          </a:p>
          <a:p>
            <a:pPr lvl="0"/>
            <a:r>
              <a:rPr lang="en-GB" dirty="0"/>
              <a:t>CONTENTS</a:t>
            </a:r>
            <a:endParaRPr lang="en-US" dirty="0"/>
          </a:p>
        </p:txBody>
      </p:sp>
    </p:spTree>
    <p:extLst>
      <p:ext uri="{BB962C8B-B14F-4D97-AF65-F5344CB8AC3E}">
        <p14:creationId xmlns:p14="http://schemas.microsoft.com/office/powerpoint/2010/main" val="3266899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Photo Slide 0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92A42E87-A088-ED42-925E-427AFFB3E1E6}"/>
              </a:ext>
            </a:extLst>
          </p:cNvPr>
          <p:cNvGrpSpPr/>
          <p:nvPr userDrawn="1"/>
        </p:nvGrpSpPr>
        <p:grpSpPr>
          <a:xfrm rot="16200000">
            <a:off x="1576023" y="4464262"/>
            <a:ext cx="1673859" cy="3833889"/>
            <a:chOff x="-31447" y="6044462"/>
            <a:chExt cx="1673859" cy="3833889"/>
          </a:xfrm>
        </p:grpSpPr>
        <p:sp>
          <p:nvSpPr>
            <p:cNvPr id="14" name="Freeform 13">
              <a:extLst>
                <a:ext uri="{FF2B5EF4-FFF2-40B4-BE49-F238E27FC236}">
                  <a16:creationId xmlns:a16="http://schemas.microsoft.com/office/drawing/2014/main" id="{09EDF5FB-D775-9D48-898F-F2F4ABE9275A}"/>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4CE4E29B-EA2D-F44F-98B7-45A465105C27}"/>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4AD1C726-C387-CA4A-A1C9-EFDDD3CDEAFB}"/>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a16="http://schemas.microsoft.com/office/drawing/2014/main" id="{58BF3795-E881-3A48-987F-B734A1377660}"/>
              </a:ext>
            </a:extLst>
          </p:cNvPr>
          <p:cNvGrpSpPr/>
          <p:nvPr userDrawn="1"/>
        </p:nvGrpSpPr>
        <p:grpSpPr>
          <a:xfrm rot="16200000">
            <a:off x="8037621" y="-1362390"/>
            <a:ext cx="1673859" cy="3833889"/>
            <a:chOff x="6420816" y="1164037"/>
            <a:chExt cx="1673859" cy="3833889"/>
          </a:xfrm>
        </p:grpSpPr>
        <p:sp>
          <p:nvSpPr>
            <p:cNvPr id="19" name="Freeform 18">
              <a:extLst>
                <a:ext uri="{FF2B5EF4-FFF2-40B4-BE49-F238E27FC236}">
                  <a16:creationId xmlns:a16="http://schemas.microsoft.com/office/drawing/2014/main" id="{1F0A3D0C-45D5-9443-BD07-014894D3B0DD}"/>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4761B642-84BF-0741-BAE4-5E3919A34167}"/>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64CDB8F4-E4C9-0E45-BF05-7B2228EAC98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3025490" y="-2193521"/>
            <a:ext cx="6141020" cy="1124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23" name="Rectangle 22">
            <a:extLst>
              <a:ext uri="{FF2B5EF4-FFF2-40B4-BE49-F238E27FC236}">
                <a16:creationId xmlns:a16="http://schemas.microsoft.com/office/drawing/2014/main" id="{5D794C57-9082-3442-9C59-C208B6EE54D5}"/>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817789" y="746272"/>
            <a:ext cx="1055642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37" name="Rectangle 36">
            <a:extLst>
              <a:ext uri="{FF2B5EF4-FFF2-40B4-BE49-F238E27FC236}">
                <a16:creationId xmlns:a16="http://schemas.microsoft.com/office/drawing/2014/main" id="{BB251946-063C-FD42-BB9A-D32D918A8245}"/>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057462B-B982-D448-9A5D-28B4A360EC4F}"/>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52" name="Picture 51">
            <a:extLst>
              <a:ext uri="{FF2B5EF4-FFF2-40B4-BE49-F238E27FC236}">
                <a16:creationId xmlns:a16="http://schemas.microsoft.com/office/drawing/2014/main" id="{7F852CD8-9B07-B64B-8A48-634C007D3FB8}"/>
              </a:ext>
            </a:extLst>
          </p:cNvPr>
          <p:cNvPicPr>
            <a:picLocks noChangeAspect="1"/>
          </p:cNvPicPr>
          <p:nvPr userDrawn="1"/>
        </p:nvPicPr>
        <p:blipFill>
          <a:blip r:embed="rId2"/>
          <a:stretch>
            <a:fillRect/>
          </a:stretch>
        </p:blipFill>
        <p:spPr>
          <a:xfrm>
            <a:off x="11867884" y="6500219"/>
            <a:ext cx="127000" cy="127000"/>
          </a:xfrm>
          <a:prstGeom prst="rect">
            <a:avLst/>
          </a:prstGeom>
        </p:spPr>
      </p:pic>
    </p:spTree>
    <p:extLst>
      <p:ext uri="{BB962C8B-B14F-4D97-AF65-F5344CB8AC3E}">
        <p14:creationId xmlns:p14="http://schemas.microsoft.com/office/powerpoint/2010/main" val="649323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Photo Slide 02">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EB7339"/>
          </a:solidFill>
          <a:ln>
            <a:solidFill>
              <a:srgbClr val="EE5650"/>
            </a:solid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EB7339"/>
          </a:solidFill>
          <a:ln>
            <a:solidFill>
              <a:srgbClr val="EE5650"/>
            </a:solid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Tree>
    <p:extLst>
      <p:ext uri="{BB962C8B-B14F-4D97-AF65-F5344CB8AC3E}">
        <p14:creationId xmlns:p14="http://schemas.microsoft.com/office/powerpoint/2010/main" val="1576958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p:cSld name="Overview/Intro">
    <p:spTree>
      <p:nvGrpSpPr>
        <p:cNvPr id="1" name="Shape 26"/>
        <p:cNvGrpSpPr/>
        <p:nvPr/>
      </p:nvGrpSpPr>
      <p:grpSpPr>
        <a:xfrm>
          <a:off x="0" y="0"/>
          <a:ext cx="0" cy="0"/>
          <a:chOff x="0" y="0"/>
          <a:chExt cx="0" cy="0"/>
        </a:xfrm>
      </p:grpSpPr>
      <p:sp>
        <p:nvSpPr>
          <p:cNvPr id="27" name="Google Shape;27;p3"/>
          <p:cNvSpPr/>
          <p:nvPr/>
        </p:nvSpPr>
        <p:spPr>
          <a:xfrm>
            <a:off x="2167324" y="772371"/>
            <a:ext cx="9503744" cy="5063164"/>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8" name="Google Shape;28;p3"/>
          <p:cNvSpPr>
            <a:spLocks noGrp="1"/>
          </p:cNvSpPr>
          <p:nvPr>
            <p:ph type="pic" idx="2"/>
          </p:nvPr>
        </p:nvSpPr>
        <p:spPr>
          <a:xfrm>
            <a:off x="388401" y="385460"/>
            <a:ext cx="4107750" cy="6087079"/>
          </a:xfrm>
          <a:prstGeom prst="rect">
            <a:avLst/>
          </a:prstGeom>
          <a:solidFill>
            <a:srgbClr val="BFBFBF"/>
          </a:solidFill>
          <a:ln>
            <a:noFill/>
          </a:ln>
        </p:spPr>
      </p:sp>
      <p:sp>
        <p:nvSpPr>
          <p:cNvPr id="29" name="Google Shape;29;p3"/>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354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03</a:t>
            </a:r>
          </a:p>
        </p:txBody>
      </p:sp>
    </p:spTree>
    <p:extLst>
      <p:ext uri="{BB962C8B-B14F-4D97-AF65-F5344CB8AC3E}">
        <p14:creationId xmlns:p14="http://schemas.microsoft.com/office/powerpoint/2010/main" val="1996454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83676"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p14="http://schemas.microsoft.com/office/powerpoint/2010/main" val="49209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4FFD4AE0-9875-0C42-AEFC-4C36BB6254E8}"/>
              </a:ext>
            </a:extLst>
          </p:cNvPr>
          <p:cNvGrpSpPr/>
          <p:nvPr userDrawn="1"/>
        </p:nvGrpSpPr>
        <p:grpSpPr>
          <a:xfrm rot="16200000">
            <a:off x="1576023" y="4464262"/>
            <a:ext cx="1673859" cy="3833889"/>
            <a:chOff x="-31447" y="6044462"/>
            <a:chExt cx="1673859" cy="3833889"/>
          </a:xfrm>
        </p:grpSpPr>
        <p:sp>
          <p:nvSpPr>
            <p:cNvPr id="27" name="Freeform 26">
              <a:extLst>
                <a:ext uri="{FF2B5EF4-FFF2-40B4-BE49-F238E27FC236}">
                  <a16:creationId xmlns:a16="http://schemas.microsoft.com/office/drawing/2014/main" id="{E89C782D-AF73-3848-8851-59DCF1B59CF3}"/>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DC4D5863-9369-8146-9DE2-2114BB5694AF}"/>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31C420FC-0637-CF49-BCC8-DDC4F6B25A07}"/>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81D018AA-868F-0A49-98CC-20268AEAD1C7}"/>
              </a:ext>
            </a:extLst>
          </p:cNvPr>
          <p:cNvGrpSpPr/>
          <p:nvPr userDrawn="1"/>
        </p:nvGrpSpPr>
        <p:grpSpPr>
          <a:xfrm rot="16200000">
            <a:off x="8037621" y="-1362390"/>
            <a:ext cx="1673859" cy="3833889"/>
            <a:chOff x="6420816" y="1164037"/>
            <a:chExt cx="1673859" cy="3833889"/>
          </a:xfrm>
        </p:grpSpPr>
        <p:sp>
          <p:nvSpPr>
            <p:cNvPr id="31" name="Freeform 30">
              <a:extLst>
                <a:ext uri="{FF2B5EF4-FFF2-40B4-BE49-F238E27FC236}">
                  <a16:creationId xmlns:a16="http://schemas.microsoft.com/office/drawing/2014/main" id="{76E45070-6D55-C946-B8BA-E594033F794F}"/>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37D9BB0C-96DD-4F48-9FBC-4FBC6D1D2F56}"/>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1DC649E6-03C7-8E49-93B4-01E7093A5D2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3025490" y="-2193521"/>
            <a:ext cx="6141020" cy="1124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5" name="Rectangle 34">
            <a:extLst>
              <a:ext uri="{FF2B5EF4-FFF2-40B4-BE49-F238E27FC236}">
                <a16:creationId xmlns:a16="http://schemas.microsoft.com/office/drawing/2014/main" id="{8034C438-32DD-6542-9ADB-4045E3ACD7B5}"/>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A2D9484-4E2F-6042-95E4-063FC4CEFF31}"/>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E1B4A51-B625-D94F-8520-2A90A0556615}"/>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39" name="Picture 38">
            <a:extLst>
              <a:ext uri="{FF2B5EF4-FFF2-40B4-BE49-F238E27FC236}">
                <a16:creationId xmlns:a16="http://schemas.microsoft.com/office/drawing/2014/main" id="{D67CB7F5-4462-904B-9316-313A9AE60DAF}"/>
              </a:ext>
            </a:extLst>
          </p:cNvPr>
          <p:cNvPicPr>
            <a:picLocks noChangeAspect="1"/>
          </p:cNvPicPr>
          <p:nvPr userDrawn="1"/>
        </p:nvPicPr>
        <p:blipFill>
          <a:blip r:embed="rId2"/>
          <a:stretch>
            <a:fillRect/>
          </a:stretch>
        </p:blipFill>
        <p:spPr>
          <a:xfrm>
            <a:off x="11867884" y="6500219"/>
            <a:ext cx="127000" cy="127000"/>
          </a:xfrm>
          <a:prstGeom prst="rect">
            <a:avLst/>
          </a:prstGeom>
        </p:spPr>
      </p:pic>
      <p:sp>
        <p:nvSpPr>
          <p:cNvPr id="24" name="Rectangle 23">
            <a:extLst>
              <a:ext uri="{FF2B5EF4-FFF2-40B4-BE49-F238E27FC236}">
                <a16:creationId xmlns:a16="http://schemas.microsoft.com/office/drawing/2014/main" id="{83BE6D65-CC53-424C-8020-4AF299D0144C}"/>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29EF03D-0AC6-F74D-9B2E-1C21F4688F42}"/>
              </a:ext>
            </a:extLst>
          </p:cNvPr>
          <p:cNvSpPr/>
          <p:nvPr userDrawn="1"/>
        </p:nvSpPr>
        <p:spPr>
          <a:xfrm>
            <a:off x="12175182" y="-663613"/>
            <a:ext cx="2340244" cy="794833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904856" y="2148377"/>
            <a:ext cx="10479218" cy="384494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rgbClr val="EB7339"/>
                </a:solidFill>
                <a:latin typeface="+mn-lt"/>
              </a:defRPr>
            </a:lvl1pPr>
          </a:lstStyle>
          <a:p>
            <a:pPr lvl="0"/>
            <a:r>
              <a:rPr lang="en-US" dirty="0"/>
              <a:t>HEADING</a:t>
            </a:r>
          </a:p>
        </p:txBody>
      </p:sp>
    </p:spTree>
    <p:extLst>
      <p:ext uri="{BB962C8B-B14F-4D97-AF65-F5344CB8AC3E}">
        <p14:creationId xmlns:p14="http://schemas.microsoft.com/office/powerpoint/2010/main" val="2761524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Slide 02">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81D018AA-868F-0A49-98CC-20268AEAD1C7}"/>
              </a:ext>
            </a:extLst>
          </p:cNvPr>
          <p:cNvGrpSpPr/>
          <p:nvPr userDrawn="1"/>
        </p:nvGrpSpPr>
        <p:grpSpPr>
          <a:xfrm rot="16200000">
            <a:off x="8037621" y="-1362390"/>
            <a:ext cx="1673859" cy="3833889"/>
            <a:chOff x="6420816" y="1164037"/>
            <a:chExt cx="1673859" cy="3833889"/>
          </a:xfrm>
        </p:grpSpPr>
        <p:sp>
          <p:nvSpPr>
            <p:cNvPr id="31" name="Freeform 30">
              <a:extLst>
                <a:ext uri="{FF2B5EF4-FFF2-40B4-BE49-F238E27FC236}">
                  <a16:creationId xmlns:a16="http://schemas.microsoft.com/office/drawing/2014/main" id="{76E45070-6D55-C946-B8BA-E594033F794F}"/>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37D9BB0C-96DD-4F48-9FBC-4FBC6D1D2F56}"/>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1DC649E6-03C7-8E49-93B4-01E7093A5D2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7" name="Rectangle 36">
            <a:extLst>
              <a:ext uri="{FF2B5EF4-FFF2-40B4-BE49-F238E27FC236}">
                <a16:creationId xmlns:a16="http://schemas.microsoft.com/office/drawing/2014/main" id="{0A2D9484-4E2F-6042-95E4-063FC4CEFF31}"/>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3BE6D65-CC53-424C-8020-4AF299D0144C}"/>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29EF03D-0AC6-F74D-9B2E-1C21F4688F42}"/>
              </a:ext>
            </a:extLst>
          </p:cNvPr>
          <p:cNvSpPr/>
          <p:nvPr userDrawn="1"/>
        </p:nvSpPr>
        <p:spPr>
          <a:xfrm>
            <a:off x="12175182" y="-663613"/>
            <a:ext cx="2340244" cy="794833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904856" y="2457445"/>
            <a:ext cx="10479218" cy="35358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3244810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Slide 03">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4FFD4AE0-9875-0C42-AEFC-4C36BB6254E8}"/>
              </a:ext>
            </a:extLst>
          </p:cNvPr>
          <p:cNvGrpSpPr/>
          <p:nvPr userDrawn="1"/>
        </p:nvGrpSpPr>
        <p:grpSpPr>
          <a:xfrm rot="16200000">
            <a:off x="1627877" y="4112735"/>
            <a:ext cx="1673859" cy="3833889"/>
            <a:chOff x="-31447" y="6044462"/>
            <a:chExt cx="1673859" cy="3833889"/>
          </a:xfrm>
        </p:grpSpPr>
        <p:sp>
          <p:nvSpPr>
            <p:cNvPr id="27" name="Freeform 26">
              <a:extLst>
                <a:ext uri="{FF2B5EF4-FFF2-40B4-BE49-F238E27FC236}">
                  <a16:creationId xmlns:a16="http://schemas.microsoft.com/office/drawing/2014/main" id="{E89C782D-AF73-3848-8851-59DCF1B59CF3}"/>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DC4D5863-9369-8146-9DE2-2114BB5694AF}"/>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31C420FC-0637-CF49-BCC8-DDC4F6B25A07}"/>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81D018AA-868F-0A49-98CC-20268AEAD1C7}"/>
              </a:ext>
            </a:extLst>
          </p:cNvPr>
          <p:cNvGrpSpPr/>
          <p:nvPr userDrawn="1"/>
        </p:nvGrpSpPr>
        <p:grpSpPr>
          <a:xfrm rot="16200000">
            <a:off x="8037621" y="-1362390"/>
            <a:ext cx="1673859" cy="3833889"/>
            <a:chOff x="6420816" y="1164037"/>
            <a:chExt cx="1673859" cy="3833889"/>
          </a:xfrm>
        </p:grpSpPr>
        <p:sp>
          <p:nvSpPr>
            <p:cNvPr id="31" name="Freeform 30">
              <a:extLst>
                <a:ext uri="{FF2B5EF4-FFF2-40B4-BE49-F238E27FC236}">
                  <a16:creationId xmlns:a16="http://schemas.microsoft.com/office/drawing/2014/main" id="{76E45070-6D55-C946-B8BA-E594033F794F}"/>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37D9BB0C-96DD-4F48-9FBC-4FBC6D1D2F56}"/>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1DC649E6-03C7-8E49-93B4-01E7093A5D2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5032418" y="-186594"/>
            <a:ext cx="6141020" cy="7231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7" name="Rectangle 36">
            <a:extLst>
              <a:ext uri="{FF2B5EF4-FFF2-40B4-BE49-F238E27FC236}">
                <a16:creationId xmlns:a16="http://schemas.microsoft.com/office/drawing/2014/main" id="{0A2D9484-4E2F-6042-95E4-063FC4CEFF31}"/>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E1B4A51-B625-D94F-8520-2A90A0556615}"/>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39" name="Picture 38">
            <a:extLst>
              <a:ext uri="{FF2B5EF4-FFF2-40B4-BE49-F238E27FC236}">
                <a16:creationId xmlns:a16="http://schemas.microsoft.com/office/drawing/2014/main" id="{D67CB7F5-4462-904B-9316-313A9AE60DAF}"/>
              </a:ext>
            </a:extLst>
          </p:cNvPr>
          <p:cNvPicPr>
            <a:picLocks noChangeAspect="1"/>
          </p:cNvPicPr>
          <p:nvPr userDrawn="1"/>
        </p:nvPicPr>
        <p:blipFill>
          <a:blip r:embed="rId2"/>
          <a:stretch>
            <a:fillRect/>
          </a:stretch>
        </p:blipFill>
        <p:spPr>
          <a:xfrm>
            <a:off x="11867884" y="6500219"/>
            <a:ext cx="127000" cy="127000"/>
          </a:xfrm>
          <a:prstGeom prst="rect">
            <a:avLst/>
          </a:prstGeom>
        </p:spPr>
      </p:pic>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6" y="826894"/>
            <a:ext cx="6558167" cy="5166427"/>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982690" y="527858"/>
            <a:ext cx="4721156" cy="580228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7630824" y="990923"/>
            <a:ext cx="2066906" cy="582221"/>
          </a:xfrm>
          <a:prstGeom prst="rect">
            <a:avLst/>
          </a:prstGeom>
        </p:spPr>
        <p:txBody>
          <a:bodyPr>
            <a:noAutofit/>
          </a:bodyPr>
          <a:lstStyle>
            <a:lvl1pPr marL="0" indent="0" algn="l">
              <a:buNone/>
              <a:defRPr sz="9600" b="1" i="0">
                <a:solidFill>
                  <a:schemeClr val="bg1"/>
                </a:solidFill>
                <a:latin typeface="+mn-lt"/>
              </a:defRPr>
            </a:lvl1pPr>
          </a:lstStyle>
          <a:p>
            <a:pPr lvl="0"/>
            <a:r>
              <a:rPr lang="en-US" dirty="0"/>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220412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aptop Slide">
    <p:spTree>
      <p:nvGrpSpPr>
        <p:cNvPr id="1" name=""/>
        <p:cNvGrpSpPr/>
        <p:nvPr/>
      </p:nvGrpSpPr>
      <p:grpSpPr>
        <a:xfrm>
          <a:off x="0" y="0"/>
          <a:ext cx="0" cy="0"/>
          <a:chOff x="0" y="0"/>
          <a:chExt cx="0" cy="0"/>
        </a:xfrm>
      </p:grpSpPr>
      <p:sp>
        <p:nvSpPr>
          <p:cNvPr id="21" name="Text Placeholder 17">
            <a:extLst>
              <a:ext uri="{FF2B5EF4-FFF2-40B4-BE49-F238E27FC236}">
                <a16:creationId xmlns:a16="http://schemas.microsoft.com/office/drawing/2014/main" id="{3E670370-A9D4-D040-8780-6BEACAD1BE8A}"/>
              </a:ext>
            </a:extLst>
          </p:cNvPr>
          <p:cNvSpPr>
            <a:spLocks noGrp="1"/>
          </p:cNvSpPr>
          <p:nvPr>
            <p:ph type="body" sz="quarter" idx="18" hasCustomPrompt="1"/>
          </p:nvPr>
        </p:nvSpPr>
        <p:spPr>
          <a:xfrm>
            <a:off x="6578871" y="2022924"/>
            <a:ext cx="4990998" cy="391318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EB7339"/>
                </a:solidFill>
                <a:latin typeface="+mn-lt"/>
              </a:defRPr>
            </a:lvl1pPr>
          </a:lstStyle>
          <a:p>
            <a:pPr lvl="0"/>
            <a:r>
              <a:rPr lang="en-US" dirty="0"/>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aphic 2">
            <a:extLst>
              <a:ext uri="{FF2B5EF4-FFF2-40B4-BE49-F238E27FC236}">
                <a16:creationId xmlns:a16="http://schemas.microsoft.com/office/drawing/2014/main" id="{8AE995BD-2D51-C847-B3F1-075259279028}"/>
              </a:ext>
            </a:extLst>
          </p:cNvPr>
          <p:cNvGrpSpPr/>
          <p:nvPr userDrawn="1"/>
        </p:nvGrpSpPr>
        <p:grpSpPr>
          <a:xfrm rot="16200000">
            <a:off x="-1080012" y="1310793"/>
            <a:ext cx="3833889" cy="1673865"/>
            <a:chOff x="3357879" y="5072538"/>
            <a:chExt cx="593407" cy="259080"/>
          </a:xfrm>
          <a:solidFill>
            <a:srgbClr val="EB7339"/>
          </a:solidFill>
        </p:grpSpPr>
        <p:sp>
          <p:nvSpPr>
            <p:cNvPr id="28" name="Freeform 27">
              <a:extLst>
                <a:ext uri="{FF2B5EF4-FFF2-40B4-BE49-F238E27FC236}">
                  <a16:creationId xmlns:a16="http://schemas.microsoft.com/office/drawing/2014/main" id="{3F3E3BC9-9DA8-914E-81F5-FC6D3DC4AA45}"/>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6FE801F9-A880-B140-9BA8-FA84587494AE}"/>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98901287-5A76-1B44-976B-2BAC33A324AE}"/>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1" name="Rectangle 30">
            <a:extLst>
              <a:ext uri="{FF2B5EF4-FFF2-40B4-BE49-F238E27FC236}">
                <a16:creationId xmlns:a16="http://schemas.microsoft.com/office/drawing/2014/main" id="{687B6E4B-E328-C341-A008-3218EA9B9D9F}"/>
              </a:ext>
            </a:extLst>
          </p:cNvPr>
          <p:cNvSpPr/>
          <p:nvPr userDrawn="1"/>
        </p:nvSpPr>
        <p:spPr>
          <a:xfrm rot="16200000">
            <a:off x="-1247060"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32" name="Picture 31">
            <a:extLst>
              <a:ext uri="{FF2B5EF4-FFF2-40B4-BE49-F238E27FC236}">
                <a16:creationId xmlns:a16="http://schemas.microsoft.com/office/drawing/2014/main" id="{A1A009B6-788D-F14C-A17B-D5B50D72340A}"/>
              </a:ext>
            </a:extLst>
          </p:cNvPr>
          <p:cNvPicPr>
            <a:picLocks noChangeAspect="1"/>
          </p:cNvPicPr>
          <p:nvPr userDrawn="1"/>
        </p:nvPicPr>
        <p:blipFill>
          <a:blip r:embed="rId2"/>
          <a:stretch>
            <a:fillRect/>
          </a:stretch>
        </p:blipFill>
        <p:spPr>
          <a:xfrm>
            <a:off x="283439" y="6500219"/>
            <a:ext cx="127000" cy="127000"/>
          </a:xfrm>
          <a:prstGeom prst="rect">
            <a:avLst/>
          </a:prstGeom>
        </p:spPr>
      </p:pic>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3"/>
          <a:srcRect l="-18315" t="15976" r="29196" b="11083"/>
          <a:stretch/>
        </p:blipFill>
        <p:spPr>
          <a:xfrm flipH="1">
            <a:off x="608794" y="1890384"/>
            <a:ext cx="8439100" cy="5375657"/>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DF1DAC0D-1907-5640-B229-4E2606C0663E}"/>
              </a:ext>
            </a:extLst>
          </p:cNvPr>
          <p:cNvSpPr>
            <a:spLocks noGrp="1"/>
          </p:cNvSpPr>
          <p:nvPr>
            <p:ph type="body" sz="quarter" idx="18" hasCustomPrompt="1"/>
          </p:nvPr>
        </p:nvSpPr>
        <p:spPr>
          <a:xfrm>
            <a:off x="607554" y="2016633"/>
            <a:ext cx="5881764" cy="391318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EB7339"/>
                </a:solidFill>
                <a:latin typeface="+mn-lt"/>
              </a:defRPr>
            </a:lvl1pPr>
          </a:lstStyle>
          <a:p>
            <a:pPr lvl="0"/>
            <a:r>
              <a:rPr lang="en-US" dirty="0"/>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5"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aphic 2">
            <a:extLst>
              <a:ext uri="{FF2B5EF4-FFF2-40B4-BE49-F238E27FC236}">
                <a16:creationId xmlns:a16="http://schemas.microsoft.com/office/drawing/2014/main" id="{CC8770F4-A818-D84D-B5A4-A82372BF67BF}"/>
              </a:ext>
            </a:extLst>
          </p:cNvPr>
          <p:cNvGrpSpPr/>
          <p:nvPr userDrawn="1"/>
        </p:nvGrpSpPr>
        <p:grpSpPr>
          <a:xfrm rot="5400000">
            <a:off x="9431973" y="1179700"/>
            <a:ext cx="3833889" cy="1673865"/>
            <a:chOff x="3357879" y="5072538"/>
            <a:chExt cx="593407" cy="259080"/>
          </a:xfrm>
          <a:solidFill>
            <a:srgbClr val="EB7339"/>
          </a:solidFill>
        </p:grpSpPr>
        <p:sp>
          <p:nvSpPr>
            <p:cNvPr id="22" name="Freeform 21">
              <a:extLst>
                <a:ext uri="{FF2B5EF4-FFF2-40B4-BE49-F238E27FC236}">
                  <a16:creationId xmlns:a16="http://schemas.microsoft.com/office/drawing/2014/main" id="{C6E6B32D-A337-DD4C-9B54-FAF060AD633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F61359F3-399C-9D40-BEBC-FDB53A3476B4}"/>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a16="http://schemas.microsoft.com/office/drawing/2014/main" id="{9B093446-40B3-7641-8615-1BDD3889209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 name="Rectangle 25">
            <a:extLst>
              <a:ext uri="{FF2B5EF4-FFF2-40B4-BE49-F238E27FC236}">
                <a16:creationId xmlns:a16="http://schemas.microsoft.com/office/drawing/2014/main" id="{5F05282E-025F-F446-932F-86981B219F63}"/>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4C350C81-7962-7341-8F97-5662266A881B}"/>
              </a:ext>
            </a:extLst>
          </p:cNvPr>
          <p:cNvPicPr>
            <a:picLocks noChangeAspect="1"/>
          </p:cNvPicPr>
          <p:nvPr userDrawn="1"/>
        </p:nvPicPr>
        <p:blipFill>
          <a:blip r:embed="rId2"/>
          <a:stretch>
            <a:fillRect/>
          </a:stretch>
        </p:blipFill>
        <p:spPr>
          <a:xfrm>
            <a:off x="11867884" y="6500219"/>
            <a:ext cx="127000" cy="127000"/>
          </a:xfrm>
          <a:prstGeom prst="rect">
            <a:avLst/>
          </a:prstGeom>
        </p:spPr>
      </p:pic>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20581" y="354148"/>
            <a:ext cx="4094254" cy="6404164"/>
          </a:xfrm>
          <a:prstGeom prst="rect">
            <a:avLst/>
          </a:prstGeom>
        </p:spPr>
      </p:pic>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35037" y="137392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41087756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8E93966-46F3-394F-88D7-D58DF0274DE3}"/>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1521E2A3-1467-7D4A-B512-BB50457663AE}"/>
              </a:ext>
            </a:extLst>
          </p:cNvPr>
          <p:cNvGrpSpPr/>
          <p:nvPr userDrawn="1"/>
        </p:nvGrpSpPr>
        <p:grpSpPr>
          <a:xfrm rot="16200000">
            <a:off x="1468988" y="4484554"/>
            <a:ext cx="1673859" cy="3833889"/>
            <a:chOff x="-31447" y="6044462"/>
            <a:chExt cx="1673859" cy="3833889"/>
          </a:xfrm>
        </p:grpSpPr>
        <p:sp>
          <p:nvSpPr>
            <p:cNvPr id="22" name="Freeform 21">
              <a:extLst>
                <a:ext uri="{FF2B5EF4-FFF2-40B4-BE49-F238E27FC236}">
                  <a16:creationId xmlns:a16="http://schemas.microsoft.com/office/drawing/2014/main" id="{A1E9198D-315E-2F4D-9B06-2275A9316167}"/>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8157F205-341E-8A49-B701-8A0711BC7D22}"/>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a16="http://schemas.microsoft.com/office/drawing/2014/main" id="{9724E577-0089-204F-B868-DF57D98A531B}"/>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9" name="Rectangle 28">
            <a:extLst>
              <a:ext uri="{FF2B5EF4-FFF2-40B4-BE49-F238E27FC236}">
                <a16:creationId xmlns:a16="http://schemas.microsoft.com/office/drawing/2014/main" id="{4EAF78DF-955E-B046-9886-B61B5611DEB6}"/>
              </a:ext>
            </a:extLst>
          </p:cNvPr>
          <p:cNvSpPr/>
          <p:nvPr userDrawn="1"/>
        </p:nvSpPr>
        <p:spPr>
          <a:xfrm rot="16200000">
            <a:off x="4666460" y="-4269427"/>
            <a:ext cx="2853264" cy="1219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grpSp>
        <p:nvGrpSpPr>
          <p:cNvPr id="139" name="Group 138">
            <a:extLst>
              <a:ext uri="{FF2B5EF4-FFF2-40B4-BE49-F238E27FC236}">
                <a16:creationId xmlns:a16="http://schemas.microsoft.com/office/drawing/2014/main" id="{98123A2A-7D75-424F-AAEB-0D48562B1D49}"/>
              </a:ext>
            </a:extLst>
          </p:cNvPr>
          <p:cNvGrpSpPr/>
          <p:nvPr userDrawn="1"/>
        </p:nvGrpSpPr>
        <p:grpSpPr>
          <a:xfrm>
            <a:off x="9456007" y="2296255"/>
            <a:ext cx="2735993" cy="679345"/>
            <a:chOff x="0" y="0"/>
            <a:chExt cx="2301694" cy="571500"/>
          </a:xfrm>
        </p:grpSpPr>
        <p:sp>
          <p:nvSpPr>
            <p:cNvPr id="140" name="Rectangle 139">
              <a:extLst>
                <a:ext uri="{FF2B5EF4-FFF2-40B4-BE49-F238E27FC236}">
                  <a16:creationId xmlns:a16="http://schemas.microsoft.com/office/drawing/2014/main" id="{FE702213-D8BD-1C41-9BF0-B2F9A16FDEB9}"/>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1" name="Picture 140">
              <a:extLst>
                <a:ext uri="{FF2B5EF4-FFF2-40B4-BE49-F238E27FC236}">
                  <a16:creationId xmlns:a16="http://schemas.microsoft.com/office/drawing/2014/main" id="{5BA3D805-EF80-E843-8014-280FC382BE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43" name="Rectangle 142">
            <a:extLst>
              <a:ext uri="{FF2B5EF4-FFF2-40B4-BE49-F238E27FC236}">
                <a16:creationId xmlns:a16="http://schemas.microsoft.com/office/drawing/2014/main" id="{1A35EDDF-C19B-0344-B276-D0AAE90671EB}"/>
              </a:ext>
            </a:extLst>
          </p:cNvPr>
          <p:cNvSpPr/>
          <p:nvPr userDrawn="1"/>
        </p:nvSpPr>
        <p:spPr>
          <a:xfrm>
            <a:off x="7753690" y="6174674"/>
            <a:ext cx="4049337" cy="697353"/>
          </a:xfrm>
          <a:prstGeom prst="rect">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8046392" y="6282268"/>
            <a:ext cx="3463932" cy="466127"/>
          </a:xfrm>
          <a:prstGeom prst="rect">
            <a:avLst/>
          </a:prstGeom>
        </p:spPr>
        <p:txBody>
          <a:bodyPr>
            <a:noAutofit/>
          </a:bodyPr>
          <a:lstStyle>
            <a:lvl1pPr marL="0" indent="0" algn="ct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US" dirty="0"/>
          </a:p>
        </p:txBody>
      </p:sp>
      <p:pic>
        <p:nvPicPr>
          <p:cNvPr id="40" name="Picture 39" descr="Logo, company name&#10;&#10;Description automatically generated">
            <a:extLst>
              <a:ext uri="{FF2B5EF4-FFF2-40B4-BE49-F238E27FC236}">
                <a16:creationId xmlns:a16="http://schemas.microsoft.com/office/drawing/2014/main" id="{5267AE87-6603-EB4B-9A99-EF2145BC28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7577" y="781509"/>
            <a:ext cx="3397876" cy="2043133"/>
          </a:xfrm>
          <a:prstGeom prst="rect">
            <a:avLst/>
          </a:prstGeom>
        </p:spPr>
      </p:pic>
      <p:grpSp>
        <p:nvGrpSpPr>
          <p:cNvPr id="41" name="Group 40">
            <a:extLst>
              <a:ext uri="{FF2B5EF4-FFF2-40B4-BE49-F238E27FC236}">
                <a16:creationId xmlns:a16="http://schemas.microsoft.com/office/drawing/2014/main" id="{DCF04D01-F810-434F-AE4D-14069B67996E}"/>
              </a:ext>
            </a:extLst>
          </p:cNvPr>
          <p:cNvGrpSpPr/>
          <p:nvPr userDrawn="1"/>
        </p:nvGrpSpPr>
        <p:grpSpPr>
          <a:xfrm rot="16200000">
            <a:off x="8941428" y="-1080015"/>
            <a:ext cx="1673859" cy="3833889"/>
            <a:chOff x="6420816" y="1164037"/>
            <a:chExt cx="1673859" cy="3833889"/>
          </a:xfrm>
        </p:grpSpPr>
        <p:sp>
          <p:nvSpPr>
            <p:cNvPr id="42" name="Freeform 41">
              <a:extLst>
                <a:ext uri="{FF2B5EF4-FFF2-40B4-BE49-F238E27FC236}">
                  <a16:creationId xmlns:a16="http://schemas.microsoft.com/office/drawing/2014/main" id="{B7E871B6-8344-2B45-A4EA-952BB3F7EF85}"/>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F0A5A1EE-EAD8-6B41-BE14-0F9C1B4248FE}"/>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85128198-17F1-784F-B008-391BFF1A696C}"/>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45" name="Text Placeholder 17">
            <a:extLst>
              <a:ext uri="{FF2B5EF4-FFF2-40B4-BE49-F238E27FC236}">
                <a16:creationId xmlns:a16="http://schemas.microsoft.com/office/drawing/2014/main" id="{DEDFEDC8-283D-9E48-A4C5-512106986D58}"/>
              </a:ext>
            </a:extLst>
          </p:cNvPr>
          <p:cNvSpPr>
            <a:spLocks noGrp="1"/>
          </p:cNvSpPr>
          <p:nvPr>
            <p:ph type="body" sz="quarter" idx="18" hasCustomPrompt="1"/>
          </p:nvPr>
        </p:nvSpPr>
        <p:spPr>
          <a:xfrm>
            <a:off x="617357" y="4486051"/>
            <a:ext cx="5881764" cy="79650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Any Questions?</a:t>
            </a:r>
            <a:endParaRPr lang="en-US" dirty="0"/>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dirty="0"/>
              <a:t>THANK YOU</a:t>
            </a:r>
          </a:p>
        </p:txBody>
      </p:sp>
      <p:sp>
        <p:nvSpPr>
          <p:cNvPr id="48" name="Rectangle 47">
            <a:extLst>
              <a:ext uri="{FF2B5EF4-FFF2-40B4-BE49-F238E27FC236}">
                <a16:creationId xmlns:a16="http://schemas.microsoft.com/office/drawing/2014/main" id="{BEB283AA-67EC-3446-9575-2319D6D1985C}"/>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0682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Content Slide">
  <p:cSld name="2_Content Slide">
    <p:spTree>
      <p:nvGrpSpPr>
        <p:cNvPr id="1" name="Shape 57"/>
        <p:cNvGrpSpPr/>
        <p:nvPr/>
      </p:nvGrpSpPr>
      <p:grpSpPr>
        <a:xfrm>
          <a:off x="0" y="0"/>
          <a:ext cx="0" cy="0"/>
          <a:chOff x="0" y="0"/>
          <a:chExt cx="0" cy="0"/>
        </a:xfrm>
      </p:grpSpPr>
      <p:sp>
        <p:nvSpPr>
          <p:cNvPr id="58" name="Google Shape;58;p6"/>
          <p:cNvSpPr/>
          <p:nvPr/>
        </p:nvSpPr>
        <p:spPr>
          <a:xfrm rot="10800000" flipH="1">
            <a:off x="0" y="-2"/>
            <a:ext cx="714331" cy="6858002"/>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59" name="Google Shape;59;p6"/>
          <p:cNvGrpSpPr/>
          <p:nvPr/>
        </p:nvGrpSpPr>
        <p:grpSpPr>
          <a:xfrm rot="-5400000">
            <a:off x="-1080015" y="3794932"/>
            <a:ext cx="3833889" cy="1673859"/>
            <a:chOff x="3357879" y="5072538"/>
            <a:chExt cx="593407" cy="259079"/>
          </a:xfrm>
        </p:grpSpPr>
        <p:sp>
          <p:nvSpPr>
            <p:cNvPr id="60" name="Google Shape;60;p6"/>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6"/>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6"/>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3" name="Google Shape;63;p6"/>
          <p:cNvSpPr txBox="1">
            <a:spLocks noGrp="1"/>
          </p:cNvSpPr>
          <p:nvPr>
            <p:ph type="body" idx="1"/>
          </p:nvPr>
        </p:nvSpPr>
        <p:spPr>
          <a:xfrm>
            <a:off x="1278900" y="790937"/>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47054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30"/>
        <p:cNvGrpSpPr/>
        <p:nvPr/>
      </p:nvGrpSpPr>
      <p:grpSpPr>
        <a:xfrm>
          <a:off x="0" y="0"/>
          <a:ext cx="0" cy="0"/>
          <a:chOff x="0" y="0"/>
          <a:chExt cx="0" cy="0"/>
        </a:xfrm>
      </p:grpSpPr>
      <p:sp>
        <p:nvSpPr>
          <p:cNvPr id="31" name="Google Shape;31;p4"/>
          <p:cNvSpPr/>
          <p:nvPr/>
        </p:nvSpPr>
        <p:spPr>
          <a:xfrm rot="10800000" flipH="1">
            <a:off x="0" y="-2"/>
            <a:ext cx="714331" cy="6858002"/>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 name="Google Shape;32;p4"/>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EB7339"/>
              </a:buClr>
              <a:buSzPts val="3200"/>
              <a:buFont typeface="Arial"/>
              <a:buNone/>
              <a:defRPr sz="3200" b="1" i="0" u="none" strike="noStrike" cap="none">
                <a:solidFill>
                  <a:srgbClr val="EB733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4"/>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EB7339"/>
              </a:buClr>
              <a:buSzPts val="3200"/>
              <a:buFont typeface="Arial"/>
              <a:buNone/>
              <a:defRPr sz="3200" b="1" i="0" u="none" strike="noStrike" cap="none">
                <a:solidFill>
                  <a:srgbClr val="EB733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4"/>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4"/>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EB7339"/>
              </a:buClr>
              <a:buSzPts val="3200"/>
              <a:buFont typeface="Arial"/>
              <a:buNone/>
              <a:defRPr sz="3200" b="1" i="0" u="none" strike="noStrike" cap="none">
                <a:solidFill>
                  <a:srgbClr val="EB733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4"/>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4"/>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EB7339"/>
              </a:buClr>
              <a:buSzPts val="3200"/>
              <a:buFont typeface="Arial"/>
              <a:buNone/>
              <a:defRPr sz="3200" b="1" i="0" u="none" strike="noStrike" cap="none">
                <a:solidFill>
                  <a:srgbClr val="EB733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 name="Google Shape;39;p4"/>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4"/>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EB7339"/>
              </a:buClr>
              <a:buSzPts val="3200"/>
              <a:buFont typeface="Arial"/>
              <a:buNone/>
              <a:defRPr sz="3200" b="1" i="0" u="none" strike="noStrike" cap="none">
                <a:solidFill>
                  <a:srgbClr val="EB733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4"/>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4"/>
          <p:cNvSpPr/>
          <p:nvPr/>
        </p:nvSpPr>
        <p:spPr>
          <a:xfrm>
            <a:off x="4528281" y="5560761"/>
            <a:ext cx="6686407" cy="577081"/>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050"/>
              <a:buFont typeface="Calibri"/>
              <a:buNone/>
            </a:pPr>
            <a:r>
              <a:rPr lang="en-US" sz="1050" b="0" i="0" u="none" strike="noStrike" cap="none">
                <a:solidFill>
                  <a:srgbClr val="000000"/>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2021-1-IE01-KA220-ADU-000033706</a:t>
            </a:r>
            <a:endParaRPr sz="1400" b="0" i="0" u="none" strike="noStrike" cap="none">
              <a:solidFill>
                <a:srgbClr val="000000"/>
              </a:solidFill>
              <a:latin typeface="Arial"/>
              <a:ea typeface="Arial"/>
              <a:cs typeface="Arial"/>
              <a:sym typeface="Arial"/>
            </a:endParaRPr>
          </a:p>
        </p:txBody>
      </p:sp>
      <p:grpSp>
        <p:nvGrpSpPr>
          <p:cNvPr id="43" name="Google Shape;43;p4"/>
          <p:cNvGrpSpPr/>
          <p:nvPr/>
        </p:nvGrpSpPr>
        <p:grpSpPr>
          <a:xfrm>
            <a:off x="4371799" y="1501098"/>
            <a:ext cx="6849469" cy="2396429"/>
            <a:chOff x="5734682" y="2114653"/>
            <a:chExt cx="4556259" cy="2804550"/>
          </a:xfrm>
        </p:grpSpPr>
        <p:sp>
          <p:nvSpPr>
            <p:cNvPr id="44" name="Google Shape;44;p4"/>
            <p:cNvSpPr/>
            <p:nvPr/>
          </p:nvSpPr>
          <p:spPr>
            <a:xfrm>
              <a:off x="5734682" y="2114653"/>
              <a:ext cx="4556259" cy="36000"/>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5" name="Google Shape;45;p4"/>
            <p:cNvSpPr/>
            <p:nvPr/>
          </p:nvSpPr>
          <p:spPr>
            <a:xfrm>
              <a:off x="5734682" y="3052782"/>
              <a:ext cx="4556259" cy="36000"/>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6" name="Google Shape;46;p4"/>
            <p:cNvSpPr/>
            <p:nvPr/>
          </p:nvSpPr>
          <p:spPr>
            <a:xfrm>
              <a:off x="5734682" y="3945075"/>
              <a:ext cx="4556259" cy="36000"/>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7" name="Google Shape;47;p4"/>
            <p:cNvSpPr/>
            <p:nvPr/>
          </p:nvSpPr>
          <p:spPr>
            <a:xfrm>
              <a:off x="5734682" y="4883203"/>
              <a:ext cx="4556259" cy="36000"/>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grpSp>
      <p:grpSp>
        <p:nvGrpSpPr>
          <p:cNvPr id="48" name="Google Shape;48;p4"/>
          <p:cNvGrpSpPr/>
          <p:nvPr/>
        </p:nvGrpSpPr>
        <p:grpSpPr>
          <a:xfrm rot="-5400000">
            <a:off x="-1080015" y="3794932"/>
            <a:ext cx="3833889" cy="1673859"/>
            <a:chOff x="3357879" y="5072538"/>
            <a:chExt cx="593407" cy="259079"/>
          </a:xfrm>
        </p:grpSpPr>
        <p:sp>
          <p:nvSpPr>
            <p:cNvPr id="49" name="Google Shape;49;p4"/>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4"/>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4"/>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2" name="Google Shape;52;p4"/>
          <p:cNvSpPr txBox="1">
            <a:spLocks noGrp="1"/>
          </p:cNvSpPr>
          <p:nvPr>
            <p:ph type="body" idx="14"/>
          </p:nvPr>
        </p:nvSpPr>
        <p:spPr>
          <a:xfrm>
            <a:off x="1278900" y="790937"/>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ullet Point x3 slide with photo">
  <p:cSld name="1_Bullet Point x3 slide with photo">
    <p:spTree>
      <p:nvGrpSpPr>
        <p:cNvPr id="1" name="Shape 103"/>
        <p:cNvGrpSpPr/>
        <p:nvPr/>
      </p:nvGrpSpPr>
      <p:grpSpPr>
        <a:xfrm>
          <a:off x="0" y="0"/>
          <a:ext cx="0" cy="0"/>
          <a:chOff x="0" y="0"/>
          <a:chExt cx="0" cy="0"/>
        </a:xfrm>
      </p:grpSpPr>
      <p:sp>
        <p:nvSpPr>
          <p:cNvPr id="104" name="Google Shape;104;p10"/>
          <p:cNvSpPr/>
          <p:nvPr/>
        </p:nvSpPr>
        <p:spPr>
          <a:xfrm>
            <a:off x="0" y="16329"/>
            <a:ext cx="4780547" cy="6858000"/>
          </a:xfrm>
          <a:prstGeom prst="rect">
            <a:avLst/>
          </a:prstGeom>
          <a:solidFill>
            <a:srgbClr val="354F92"/>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10"/>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10"/>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10"/>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10"/>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10"/>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10"/>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10"/>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10"/>
          <p:cNvSpPr>
            <a:spLocks noGrp="1"/>
          </p:cNvSpPr>
          <p:nvPr>
            <p:ph type="pic" idx="8"/>
          </p:nvPr>
        </p:nvSpPr>
        <p:spPr>
          <a:xfrm>
            <a:off x="-48344" y="0"/>
            <a:ext cx="3570477" cy="6858000"/>
          </a:xfrm>
          <a:prstGeom prst="rect">
            <a:avLst/>
          </a:prstGeom>
          <a:solidFill>
            <a:srgbClr val="D8D8D8"/>
          </a:solidFill>
          <a:ln>
            <a:noFill/>
          </a:ln>
        </p:spPr>
      </p:sp>
      <p:sp>
        <p:nvSpPr>
          <p:cNvPr id="113" name="Google Shape;113;p10"/>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Google Shape;114;p10"/>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387353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Slide" userDrawn="1">
  <p:cSld name="2_Content Slide">
    <p:spTree>
      <p:nvGrpSpPr>
        <p:cNvPr id="1" name="Shape 30"/>
        <p:cNvGrpSpPr/>
        <p:nvPr/>
      </p:nvGrpSpPr>
      <p:grpSpPr>
        <a:xfrm>
          <a:off x="0" y="0"/>
          <a:ext cx="0" cy="0"/>
          <a:chOff x="0" y="0"/>
          <a:chExt cx="0" cy="0"/>
        </a:xfrm>
      </p:grpSpPr>
      <p:sp>
        <p:nvSpPr>
          <p:cNvPr id="31" name="Google Shape;31;p4"/>
          <p:cNvSpPr/>
          <p:nvPr/>
        </p:nvSpPr>
        <p:spPr>
          <a:xfrm rot="10800000" flipH="1">
            <a:off x="0" y="-2"/>
            <a:ext cx="714331" cy="6858002"/>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8" name="Google Shape;48;p4"/>
          <p:cNvGrpSpPr/>
          <p:nvPr/>
        </p:nvGrpSpPr>
        <p:grpSpPr>
          <a:xfrm rot="-5400000">
            <a:off x="-1080015" y="3794932"/>
            <a:ext cx="3833889" cy="1673859"/>
            <a:chOff x="3357879" y="5072538"/>
            <a:chExt cx="593407" cy="259079"/>
          </a:xfrm>
        </p:grpSpPr>
        <p:sp>
          <p:nvSpPr>
            <p:cNvPr id="49" name="Google Shape;49;p4"/>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4"/>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4"/>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403007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53"/>
        <p:cNvGrpSpPr/>
        <p:nvPr/>
      </p:nvGrpSpPr>
      <p:grpSpPr>
        <a:xfrm>
          <a:off x="0" y="0"/>
          <a:ext cx="0" cy="0"/>
          <a:chOff x="0" y="0"/>
          <a:chExt cx="0" cy="0"/>
        </a:xfrm>
      </p:grpSpPr>
      <p:sp>
        <p:nvSpPr>
          <p:cNvPr id="54" name="Google Shape;54;p5"/>
          <p:cNvSpPr/>
          <p:nvPr/>
        </p:nvSpPr>
        <p:spPr>
          <a:xfrm>
            <a:off x="6982690" y="527858"/>
            <a:ext cx="4721156" cy="5802284"/>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55" name="Google Shape;55;p5"/>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5"/>
          <p:cNvSpPr>
            <a:spLocks noGrp="1"/>
          </p:cNvSpPr>
          <p:nvPr>
            <p:ph type="pic" idx="2"/>
          </p:nvPr>
        </p:nvSpPr>
        <p:spPr>
          <a:xfrm>
            <a:off x="238772" y="2626822"/>
            <a:ext cx="7708195" cy="3396829"/>
          </a:xfrm>
          <a:prstGeom prst="rect">
            <a:avLst/>
          </a:prstGeom>
          <a:solidFill>
            <a:srgbClr val="BFBFBF"/>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ontent Slide">
  <p:cSld name="1_Content Slide">
    <p:spTree>
      <p:nvGrpSpPr>
        <p:cNvPr id="1" name="Shape 57"/>
        <p:cNvGrpSpPr/>
        <p:nvPr/>
      </p:nvGrpSpPr>
      <p:grpSpPr>
        <a:xfrm>
          <a:off x="0" y="0"/>
          <a:ext cx="0" cy="0"/>
          <a:chOff x="0" y="0"/>
          <a:chExt cx="0" cy="0"/>
        </a:xfrm>
      </p:grpSpPr>
      <p:sp>
        <p:nvSpPr>
          <p:cNvPr id="58" name="Google Shape;58;p6"/>
          <p:cNvSpPr/>
          <p:nvPr/>
        </p:nvSpPr>
        <p:spPr>
          <a:xfrm rot="10800000" flipH="1">
            <a:off x="0" y="-2"/>
            <a:ext cx="714331" cy="6858002"/>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59" name="Google Shape;59;p6"/>
          <p:cNvGrpSpPr/>
          <p:nvPr/>
        </p:nvGrpSpPr>
        <p:grpSpPr>
          <a:xfrm rot="-5400000">
            <a:off x="-1080015" y="3794932"/>
            <a:ext cx="3833889" cy="1673859"/>
            <a:chOff x="3357879" y="5072538"/>
            <a:chExt cx="593407" cy="259079"/>
          </a:xfrm>
        </p:grpSpPr>
        <p:sp>
          <p:nvSpPr>
            <p:cNvPr id="60" name="Google Shape;60;p6"/>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6"/>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6"/>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3" name="Google Shape;63;p6"/>
          <p:cNvSpPr txBox="1">
            <a:spLocks noGrp="1"/>
          </p:cNvSpPr>
          <p:nvPr>
            <p:ph type="body" idx="1"/>
          </p:nvPr>
        </p:nvSpPr>
        <p:spPr>
          <a:xfrm>
            <a:off x="1278900" y="790937"/>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Slide 02">
  <p:cSld name="Text Slide 02">
    <p:spTree>
      <p:nvGrpSpPr>
        <p:cNvPr id="1" name="Shape 64"/>
        <p:cNvGrpSpPr/>
        <p:nvPr/>
      </p:nvGrpSpPr>
      <p:grpSpPr>
        <a:xfrm>
          <a:off x="0" y="0"/>
          <a:ext cx="0" cy="0"/>
          <a:chOff x="0" y="0"/>
          <a:chExt cx="0" cy="0"/>
        </a:xfrm>
      </p:grpSpPr>
      <p:sp>
        <p:nvSpPr>
          <p:cNvPr id="65" name="Google Shape;65;p7"/>
          <p:cNvSpPr/>
          <p:nvPr/>
        </p:nvSpPr>
        <p:spPr>
          <a:xfrm rot="-5400000">
            <a:off x="5088466" y="-5088468"/>
            <a:ext cx="2015069" cy="12191999"/>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66" name="Google Shape;66;p7"/>
          <p:cNvGrpSpPr/>
          <p:nvPr/>
        </p:nvGrpSpPr>
        <p:grpSpPr>
          <a:xfrm rot="-5400000">
            <a:off x="8037622" y="-1362390"/>
            <a:ext cx="1673859" cy="3833889"/>
            <a:chOff x="6420816" y="1164038"/>
            <a:chExt cx="1673859" cy="3833889"/>
          </a:xfrm>
        </p:grpSpPr>
        <p:sp>
          <p:nvSpPr>
            <p:cNvPr id="67" name="Google Shape;67;p7"/>
            <p:cNvSpPr/>
            <p:nvPr/>
          </p:nvSpPr>
          <p:spPr>
            <a:xfrm rot="5400000">
              <a:off x="5337725" y="2247128"/>
              <a:ext cx="3833889" cy="1667708"/>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7"/>
            <p:cNvSpPr/>
            <p:nvPr/>
          </p:nvSpPr>
          <p:spPr>
            <a:xfrm rot="5400000">
              <a:off x="5983883" y="2524051"/>
              <a:ext cx="2806181" cy="1415401"/>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7"/>
            <p:cNvSpPr/>
            <p:nvPr/>
          </p:nvSpPr>
          <p:spPr>
            <a:xfrm rot="5400000">
              <a:off x="6660811" y="3034832"/>
              <a:ext cx="2116949" cy="750778"/>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0" name="Google Shape;70;p7"/>
          <p:cNvSpPr/>
          <p:nvPr/>
        </p:nvSpPr>
        <p:spPr>
          <a:xfrm rot="-5400000">
            <a:off x="4451876" y="-8179654"/>
            <a:ext cx="3288243" cy="13053842"/>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 name="Google Shape;71;p7"/>
          <p:cNvSpPr/>
          <p:nvPr/>
        </p:nvSpPr>
        <p:spPr>
          <a:xfrm rot="-5400000">
            <a:off x="4451876" y="-8179654"/>
            <a:ext cx="3288243" cy="13053842"/>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 name="Google Shape;72;p7"/>
          <p:cNvSpPr/>
          <p:nvPr/>
        </p:nvSpPr>
        <p:spPr>
          <a:xfrm>
            <a:off x="12175182" y="-663613"/>
            <a:ext cx="2340244" cy="7948333"/>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 name="Google Shape;73;p7"/>
          <p:cNvSpPr txBox="1">
            <a:spLocks noGrp="1"/>
          </p:cNvSpPr>
          <p:nvPr>
            <p:ph type="body" idx="1"/>
          </p:nvPr>
        </p:nvSpPr>
        <p:spPr>
          <a:xfrm>
            <a:off x="904856" y="2457445"/>
            <a:ext cx="10479218" cy="35358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7"/>
          <p:cNvSpPr txBox="1">
            <a:spLocks noGrp="1"/>
          </p:cNvSpPr>
          <p:nvPr>
            <p:ph type="body" idx="2"/>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103"/>
        <p:cNvGrpSpPr/>
        <p:nvPr/>
      </p:nvGrpSpPr>
      <p:grpSpPr>
        <a:xfrm>
          <a:off x="0" y="0"/>
          <a:ext cx="0" cy="0"/>
          <a:chOff x="0" y="0"/>
          <a:chExt cx="0" cy="0"/>
        </a:xfrm>
      </p:grpSpPr>
      <p:sp>
        <p:nvSpPr>
          <p:cNvPr id="104" name="Google Shape;104;p10"/>
          <p:cNvSpPr/>
          <p:nvPr/>
        </p:nvSpPr>
        <p:spPr>
          <a:xfrm>
            <a:off x="0" y="16329"/>
            <a:ext cx="4780547" cy="6858000"/>
          </a:xfrm>
          <a:prstGeom prst="rect">
            <a:avLst/>
          </a:prstGeom>
          <a:solidFill>
            <a:srgbClr val="354F92"/>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10"/>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10"/>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10"/>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10"/>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10"/>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10"/>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10"/>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10"/>
          <p:cNvSpPr>
            <a:spLocks noGrp="1"/>
          </p:cNvSpPr>
          <p:nvPr>
            <p:ph type="pic" idx="8"/>
          </p:nvPr>
        </p:nvSpPr>
        <p:spPr>
          <a:xfrm>
            <a:off x="-48344" y="0"/>
            <a:ext cx="3570477" cy="6858000"/>
          </a:xfrm>
          <a:prstGeom prst="rect">
            <a:avLst/>
          </a:prstGeom>
          <a:solidFill>
            <a:srgbClr val="D8D8D8"/>
          </a:solidFill>
          <a:ln>
            <a:noFill/>
          </a:ln>
        </p:spPr>
      </p:sp>
      <p:sp>
        <p:nvSpPr>
          <p:cNvPr id="113" name="Google Shape;113;p10"/>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Google Shape;114;p10"/>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127"/>
        <p:cNvGrpSpPr/>
        <p:nvPr/>
      </p:nvGrpSpPr>
      <p:grpSpPr>
        <a:xfrm>
          <a:off x="0" y="0"/>
          <a:ext cx="0" cy="0"/>
          <a:chOff x="0" y="0"/>
          <a:chExt cx="0" cy="0"/>
        </a:xfrm>
      </p:grpSpPr>
      <p:sp>
        <p:nvSpPr>
          <p:cNvPr id="128" name="Google Shape;128;p12"/>
          <p:cNvSpPr/>
          <p:nvPr/>
        </p:nvSpPr>
        <p:spPr>
          <a:xfrm>
            <a:off x="0" y="-1"/>
            <a:ext cx="6096000" cy="6844027"/>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 name="Google Shape;129;p12"/>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12"/>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12"/>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01">
  <p:cSld name="Text Slide 01">
    <p:spTree>
      <p:nvGrpSpPr>
        <p:cNvPr id="1" name="Shape 137"/>
        <p:cNvGrpSpPr/>
        <p:nvPr/>
      </p:nvGrpSpPr>
      <p:grpSpPr>
        <a:xfrm>
          <a:off x="0" y="0"/>
          <a:ext cx="0" cy="0"/>
          <a:chOff x="0" y="0"/>
          <a:chExt cx="0" cy="0"/>
        </a:xfrm>
      </p:grpSpPr>
      <p:sp>
        <p:nvSpPr>
          <p:cNvPr id="138" name="Google Shape;138;p14"/>
          <p:cNvSpPr/>
          <p:nvPr/>
        </p:nvSpPr>
        <p:spPr>
          <a:xfrm rot="-5400000">
            <a:off x="2667000" y="-2667000"/>
            <a:ext cx="6858001" cy="12191999"/>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39" name="Google Shape;139;p14"/>
          <p:cNvGrpSpPr/>
          <p:nvPr/>
        </p:nvGrpSpPr>
        <p:grpSpPr>
          <a:xfrm rot="-5400000">
            <a:off x="1576024" y="4464262"/>
            <a:ext cx="1673859" cy="3833889"/>
            <a:chOff x="-31447" y="6044463"/>
            <a:chExt cx="1673859" cy="3833889"/>
          </a:xfrm>
        </p:grpSpPr>
        <p:sp>
          <p:nvSpPr>
            <p:cNvPr id="140" name="Google Shape;140;p14"/>
            <p:cNvSpPr/>
            <p:nvPr/>
          </p:nvSpPr>
          <p:spPr>
            <a:xfrm rot="-5400000">
              <a:off x="-1108387" y="7127553"/>
              <a:ext cx="3833889" cy="1667708"/>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 name="Google Shape;141;p14"/>
            <p:cNvSpPr/>
            <p:nvPr/>
          </p:nvSpPr>
          <p:spPr>
            <a:xfrm rot="-5400000">
              <a:off x="-726837" y="7102937"/>
              <a:ext cx="2806181" cy="1415401"/>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 name="Google Shape;142;p14"/>
            <p:cNvSpPr/>
            <p:nvPr/>
          </p:nvSpPr>
          <p:spPr>
            <a:xfrm rot="-5400000">
              <a:off x="-714532" y="7256778"/>
              <a:ext cx="2116949" cy="750778"/>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43" name="Google Shape;143;p14"/>
          <p:cNvGrpSpPr/>
          <p:nvPr/>
        </p:nvGrpSpPr>
        <p:grpSpPr>
          <a:xfrm rot="-5400000">
            <a:off x="8037622" y="-1362390"/>
            <a:ext cx="1673859" cy="3833889"/>
            <a:chOff x="6420816" y="1164038"/>
            <a:chExt cx="1673859" cy="3833889"/>
          </a:xfrm>
        </p:grpSpPr>
        <p:sp>
          <p:nvSpPr>
            <p:cNvPr id="144" name="Google Shape;144;p14"/>
            <p:cNvSpPr/>
            <p:nvPr/>
          </p:nvSpPr>
          <p:spPr>
            <a:xfrm rot="5400000">
              <a:off x="5337725" y="2247128"/>
              <a:ext cx="3833889" cy="1667708"/>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14"/>
            <p:cNvSpPr/>
            <p:nvPr/>
          </p:nvSpPr>
          <p:spPr>
            <a:xfrm rot="5400000">
              <a:off x="5983883" y="2524051"/>
              <a:ext cx="2806181" cy="1415401"/>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14"/>
            <p:cNvSpPr/>
            <p:nvPr/>
          </p:nvSpPr>
          <p:spPr>
            <a:xfrm rot="5400000">
              <a:off x="6660811" y="3034832"/>
              <a:ext cx="2116949" cy="750778"/>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47" name="Google Shape;147;p14"/>
          <p:cNvSpPr/>
          <p:nvPr/>
        </p:nvSpPr>
        <p:spPr>
          <a:xfrm rot="-5400000">
            <a:off x="3025490" y="-2193521"/>
            <a:ext cx="6141020" cy="112450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48" name="Google Shape;148;p14"/>
          <p:cNvSpPr/>
          <p:nvPr/>
        </p:nvSpPr>
        <p:spPr>
          <a:xfrm rot="-5400000">
            <a:off x="4264799" y="1983809"/>
            <a:ext cx="3288243" cy="13053842"/>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p14"/>
          <p:cNvSpPr/>
          <p:nvPr/>
        </p:nvSpPr>
        <p:spPr>
          <a:xfrm rot="-5400000">
            <a:off x="4451876" y="-8179654"/>
            <a:ext cx="3288243" cy="13053842"/>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 name="Google Shape;150;p14"/>
          <p:cNvSpPr/>
          <p:nvPr/>
        </p:nvSpPr>
        <p:spPr>
          <a:xfrm rot="-5400000">
            <a:off x="10337385" y="4698010"/>
            <a:ext cx="3173496" cy="200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chemeClr val="lt1"/>
                </a:solidFill>
                <a:latin typeface="Calibri"/>
                <a:ea typeface="Calibri"/>
                <a:cs typeface="Calibri"/>
                <a:sym typeface="Calibri"/>
              </a:rPr>
              <a:t>Local Learning Communities</a:t>
            </a:r>
            <a:endParaRPr sz="700" b="0" i="0" u="none" strike="noStrike" cap="none">
              <a:solidFill>
                <a:schemeClr val="lt1"/>
              </a:solidFill>
              <a:latin typeface="Calibri"/>
              <a:ea typeface="Calibri"/>
              <a:cs typeface="Calibri"/>
              <a:sym typeface="Calibri"/>
            </a:endParaRPr>
          </a:p>
        </p:txBody>
      </p:sp>
      <p:pic>
        <p:nvPicPr>
          <p:cNvPr id="151" name="Google Shape;151;p14"/>
          <p:cNvPicPr preferRelativeResize="0"/>
          <p:nvPr/>
        </p:nvPicPr>
        <p:blipFill rotWithShape="1">
          <a:blip r:embed="rId2">
            <a:alphaModFix/>
          </a:blip>
          <a:srcRect/>
          <a:stretch/>
        </p:blipFill>
        <p:spPr>
          <a:xfrm>
            <a:off x="11867884" y="6500219"/>
            <a:ext cx="127000" cy="127000"/>
          </a:xfrm>
          <a:prstGeom prst="rect">
            <a:avLst/>
          </a:prstGeom>
          <a:noFill/>
          <a:ln>
            <a:noFill/>
          </a:ln>
        </p:spPr>
      </p:pic>
      <p:sp>
        <p:nvSpPr>
          <p:cNvPr id="152" name="Google Shape;152;p14"/>
          <p:cNvSpPr/>
          <p:nvPr/>
        </p:nvSpPr>
        <p:spPr>
          <a:xfrm rot="-5400000">
            <a:off x="4451876" y="-8179654"/>
            <a:ext cx="3288243" cy="13053842"/>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p14"/>
          <p:cNvSpPr/>
          <p:nvPr/>
        </p:nvSpPr>
        <p:spPr>
          <a:xfrm>
            <a:off x="12175182" y="-663613"/>
            <a:ext cx="2340244" cy="7948333"/>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 name="Google Shape;154;p14"/>
          <p:cNvSpPr txBox="1">
            <a:spLocks noGrp="1"/>
          </p:cNvSpPr>
          <p:nvPr>
            <p:ph type="body" idx="1"/>
          </p:nvPr>
        </p:nvSpPr>
        <p:spPr>
          <a:xfrm>
            <a:off x="904856" y="2148377"/>
            <a:ext cx="10479218" cy="38449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14"/>
          <p:cNvSpPr txBox="1">
            <a:spLocks noGrp="1"/>
          </p:cNvSpPr>
          <p:nvPr>
            <p:ph type="body" idx="2"/>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11766902" y="3211290"/>
            <a:ext cx="342443" cy="3451692"/>
            <a:chOff x="7107406" y="6749816"/>
            <a:chExt cx="342443" cy="3451692"/>
          </a:xfrm>
        </p:grpSpPr>
        <p:sp>
          <p:nvSpPr>
            <p:cNvPr id="11" name="Google Shape;11;p1"/>
            <p:cNvSpPr/>
            <p:nvPr/>
          </p:nvSpPr>
          <p:spPr>
            <a:xfrm rot="-5400000">
              <a:off x="5677889" y="8236536"/>
              <a:ext cx="3173496" cy="20005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rgbClr val="354F92"/>
                  </a:solidFill>
                  <a:latin typeface="Calibri"/>
                  <a:ea typeface="Calibri"/>
                  <a:cs typeface="Calibri"/>
                  <a:sym typeface="Calibri"/>
                </a:rPr>
                <a:t>Local Learning Communities</a:t>
              </a:r>
              <a:endParaRPr sz="700" b="0" i="0" u="none" strike="noStrike" cap="none">
                <a:solidFill>
                  <a:srgbClr val="354F92"/>
                </a:solidFill>
                <a:latin typeface="Calibri"/>
                <a:ea typeface="Calibri"/>
                <a:cs typeface="Calibri"/>
                <a:sym typeface="Calibri"/>
              </a:endParaRPr>
            </a:p>
          </p:txBody>
        </p:sp>
        <p:grpSp>
          <p:nvGrpSpPr>
            <p:cNvPr id="12" name="Google Shape;12;p1"/>
            <p:cNvGrpSpPr/>
            <p:nvPr/>
          </p:nvGrpSpPr>
          <p:grpSpPr>
            <a:xfrm rot="-900000">
              <a:off x="7119931" y="10024223"/>
              <a:ext cx="317393" cy="138572"/>
              <a:chOff x="3407362" y="9340156"/>
              <a:chExt cx="1351985" cy="590271"/>
            </a:xfrm>
          </p:grpSpPr>
          <p:sp>
            <p:nvSpPr>
              <p:cNvPr id="13" name="Google Shape;13;p1"/>
              <p:cNvSpPr/>
              <p:nvPr/>
            </p:nvSpPr>
            <p:spPr>
              <a:xfrm>
                <a:off x="3751433" y="9344583"/>
                <a:ext cx="564231" cy="564233"/>
              </a:xfrm>
              <a:custGeom>
                <a:avLst/>
                <a:gdLst/>
                <a:ahLst/>
                <a:cxnLst/>
                <a:rect l="l" t="t" r="r" b="b"/>
                <a:pathLst>
                  <a:path w="247650" h="247650" extrusionOk="0">
                    <a:moveTo>
                      <a:pt x="247650" y="123825"/>
                    </a:moveTo>
                    <a:cubicBezTo>
                      <a:pt x="247650" y="192212"/>
                      <a:pt x="192212" y="247650"/>
                      <a:pt x="123825" y="247650"/>
                    </a:cubicBezTo>
                    <a:cubicBezTo>
                      <a:pt x="55438" y="247650"/>
                      <a:pt x="0" y="192212"/>
                      <a:pt x="0" y="123825"/>
                    </a:cubicBezTo>
                    <a:cubicBezTo>
                      <a:pt x="0" y="55438"/>
                      <a:pt x="55438" y="0"/>
                      <a:pt x="123825" y="0"/>
                    </a:cubicBezTo>
                    <a:cubicBezTo>
                      <a:pt x="192212" y="0"/>
                      <a:pt x="247650" y="55438"/>
                      <a:pt x="247650" y="123825"/>
                    </a:cubicBezTo>
                    <a:close/>
                  </a:path>
                </a:pathLst>
              </a:custGeom>
              <a:solidFill>
                <a:srgbClr val="FEBE3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4" name="Google Shape;14;p1"/>
              <p:cNvGrpSpPr/>
              <p:nvPr/>
            </p:nvGrpSpPr>
            <p:grpSpPr>
              <a:xfrm>
                <a:off x="3407362" y="9340156"/>
                <a:ext cx="1351985" cy="590271"/>
                <a:chOff x="3357879" y="5072538"/>
                <a:chExt cx="593407" cy="259079"/>
              </a:xfrm>
            </p:grpSpPr>
            <p:sp>
              <p:nvSpPr>
                <p:cNvPr id="15" name="Google Shape;15;p1"/>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 name="Google Shape;16;p1"/>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 name="Google Shape;17;p1"/>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6" r:id="rId7"/>
    <p:sldLayoutId id="2147483658" r:id="rId8"/>
    <p:sldLayoutId id="2147483660" r:id="rId9"/>
    <p:sldLayoutId id="2147483663" r:id="rId10"/>
    <p:sldLayoutId id="214748366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E48C901-6837-1544-8B62-CA5546255B72}"/>
              </a:ext>
            </a:extLst>
          </p:cNvPr>
          <p:cNvGrpSpPr/>
          <p:nvPr userDrawn="1"/>
        </p:nvGrpSpPr>
        <p:grpSpPr>
          <a:xfrm>
            <a:off x="11779427" y="3211290"/>
            <a:ext cx="317393" cy="3412980"/>
            <a:chOff x="7119931" y="6749816"/>
            <a:chExt cx="317393" cy="3412980"/>
          </a:xfrm>
        </p:grpSpPr>
        <p:sp>
          <p:nvSpPr>
            <p:cNvPr id="15" name="Rectangle 14">
              <a:extLst>
                <a:ext uri="{FF2B5EF4-FFF2-40B4-BE49-F238E27FC236}">
                  <a16:creationId xmlns:a16="http://schemas.microsoft.com/office/drawing/2014/main" id="{DDE7F489-DFCC-CC40-8E50-87FFCC47FFAC}"/>
                </a:ext>
              </a:extLst>
            </p:cNvPr>
            <p:cNvSpPr/>
            <p:nvPr userDrawn="1"/>
          </p:nvSpPr>
          <p:spPr>
            <a:xfrm rot="16200000">
              <a:off x="5677889" y="8236536"/>
              <a:ext cx="3173496" cy="200055"/>
            </a:xfrm>
            <a:prstGeom prst="rect">
              <a:avLst/>
            </a:prstGeom>
          </p:spPr>
          <p:txBody>
            <a:bodyPr wrap="square">
              <a:spAutoFit/>
            </a:bodyPr>
            <a:lstStyle/>
            <a:p>
              <a:pPr algn="l"/>
              <a:r>
                <a:rPr lang="en-IE" sz="700" b="0" i="0" u="none" strike="noStrike" kern="1000" spc="270" baseline="0" dirty="0">
                  <a:solidFill>
                    <a:srgbClr val="354F92"/>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rgbClr val="354F92"/>
                </a:solidFill>
                <a:latin typeface="Calibri" panose="020F0502020204030204" pitchFamily="34" charset="0"/>
                <a:ea typeface="Open Sans" panose="020B060603050402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1D217D8C-9C06-9042-94B2-79EB00B2AE47}"/>
                </a:ext>
              </a:extLst>
            </p:cNvPr>
            <p:cNvGrpSpPr/>
            <p:nvPr userDrawn="1"/>
          </p:nvGrpSpPr>
          <p:grpSpPr>
            <a:xfrm rot="20700000">
              <a:off x="7119931" y="10024223"/>
              <a:ext cx="317393" cy="138573"/>
              <a:chOff x="3407362" y="9340156"/>
              <a:chExt cx="1351985" cy="590273"/>
            </a:xfrm>
          </p:grpSpPr>
          <p:sp>
            <p:nvSpPr>
              <p:cNvPr id="17" name="Freeform 16">
                <a:extLst>
                  <a:ext uri="{FF2B5EF4-FFF2-40B4-BE49-F238E27FC236}">
                    <a16:creationId xmlns:a16="http://schemas.microsoft.com/office/drawing/2014/main" id="{247C3F94-29BE-CA49-88CC-B49ECAE44FBF}"/>
                  </a:ext>
                </a:extLst>
              </p:cNvPr>
              <p:cNvSpPr/>
              <p:nvPr/>
            </p:nvSpPr>
            <p:spPr>
              <a:xfrm>
                <a:off x="3751433" y="9344583"/>
                <a:ext cx="564231" cy="564233"/>
              </a:xfrm>
              <a:custGeom>
                <a:avLst/>
                <a:gdLst>
                  <a:gd name="connsiteX0" fmla="*/ 247650 w 247650"/>
                  <a:gd name="connsiteY0" fmla="*/ 123825 h 247650"/>
                  <a:gd name="connsiteX1" fmla="*/ 123825 w 247650"/>
                  <a:gd name="connsiteY1" fmla="*/ 247650 h 247650"/>
                  <a:gd name="connsiteX2" fmla="*/ 0 w 247650"/>
                  <a:gd name="connsiteY2" fmla="*/ 123825 h 247650"/>
                  <a:gd name="connsiteX3" fmla="*/ 123825 w 247650"/>
                  <a:gd name="connsiteY3" fmla="*/ 0 h 247650"/>
                  <a:gd name="connsiteX4" fmla="*/ 247650 w 247650"/>
                  <a:gd name="connsiteY4" fmla="*/ 123825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47650">
                    <a:moveTo>
                      <a:pt x="247650" y="123825"/>
                    </a:moveTo>
                    <a:cubicBezTo>
                      <a:pt x="247650" y="192212"/>
                      <a:pt x="192212" y="247650"/>
                      <a:pt x="123825" y="247650"/>
                    </a:cubicBezTo>
                    <a:cubicBezTo>
                      <a:pt x="55438" y="247650"/>
                      <a:pt x="0" y="192212"/>
                      <a:pt x="0" y="123825"/>
                    </a:cubicBezTo>
                    <a:cubicBezTo>
                      <a:pt x="0" y="55438"/>
                      <a:pt x="55438" y="0"/>
                      <a:pt x="123825" y="0"/>
                    </a:cubicBezTo>
                    <a:cubicBezTo>
                      <a:pt x="192212" y="0"/>
                      <a:pt x="247650" y="55438"/>
                      <a:pt x="247650" y="123825"/>
                    </a:cubicBezTo>
                    <a:close/>
                  </a:path>
                </a:pathLst>
              </a:custGeom>
              <a:solidFill>
                <a:srgbClr val="FEBE38"/>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8" name="Graphic 2">
                <a:extLst>
                  <a:ext uri="{FF2B5EF4-FFF2-40B4-BE49-F238E27FC236}">
                    <a16:creationId xmlns:a16="http://schemas.microsoft.com/office/drawing/2014/main" id="{3F5C3BC8-A712-364A-AD01-0920127C5240}"/>
                  </a:ext>
                </a:extLst>
              </p:cNvPr>
              <p:cNvGrpSpPr/>
              <p:nvPr/>
            </p:nvGrpSpPr>
            <p:grpSpPr>
              <a:xfrm>
                <a:off x="3407362" y="9340156"/>
                <a:ext cx="1351985" cy="590273"/>
                <a:chOff x="3357879" y="5072538"/>
                <a:chExt cx="593407" cy="259080"/>
              </a:xfrm>
              <a:solidFill>
                <a:srgbClr val="FFFFFF"/>
              </a:solidFill>
            </p:grpSpPr>
            <p:sp>
              <p:nvSpPr>
                <p:cNvPr id="19" name="Freeform 18">
                  <a:extLst>
                    <a:ext uri="{FF2B5EF4-FFF2-40B4-BE49-F238E27FC236}">
                      <a16:creationId xmlns:a16="http://schemas.microsoft.com/office/drawing/2014/main" id="{3C8AAAC1-ED22-6442-B7F7-218FBE5F40F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3B92E1A8-FC4E-BB4E-A625-8B0C12269BBC}"/>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5FDFC230-509B-0444-AAE9-25EE6385C05D}"/>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82" r:id="rId3"/>
    <p:sldLayoutId id="2147483842" r:id="rId4"/>
    <p:sldLayoutId id="2147483887" r:id="rId5"/>
    <p:sldLayoutId id="2147483840" r:id="rId6"/>
    <p:sldLayoutId id="2147483884" r:id="rId7"/>
    <p:sldLayoutId id="2147483883" r:id="rId8"/>
    <p:sldLayoutId id="2147483877" r:id="rId9"/>
    <p:sldLayoutId id="2147483841" r:id="rId10"/>
    <p:sldLayoutId id="2147483885" r:id="rId11"/>
    <p:sldLayoutId id="2147483886" r:id="rId12"/>
    <p:sldLayoutId id="2147483878" r:id="rId13"/>
    <p:sldLayoutId id="2147483861" r:id="rId14"/>
    <p:sldLayoutId id="2147483833" r:id="rId15"/>
    <p:sldLayoutId id="2147483847" r:id="rId16"/>
    <p:sldLayoutId id="2147483853" r:id="rId17"/>
    <p:sldLayoutId id="2147483889" r:id="rId18"/>
    <p:sldLayoutId id="2147483890" r:id="rId19"/>
    <p:sldLayoutId id="214748389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Z52uuaTYXz4&amp;t=19s" TargetMode="External"/><Relationship Id="rId7" Type="http://schemas.openxmlformats.org/officeDocument/2006/relationships/image" Target="../media/image19.sv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hyperlink" Target="https://sdgs.un.org/" TargetMode="Externa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hyperlink" Target="http://www.redesparaodesenvolvimento.org/pt/noticia/5dimensoesods"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6.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hyperlink" Target="https://www.unglobalcompact.org/sdgs" TargetMode="External"/><Relationship Id="rId5" Type="http://schemas.openxmlformats.org/officeDocument/2006/relationships/image" Target="../media/image27.png"/><Relationship Id="rId4" Type="http://schemas.openxmlformats.org/officeDocument/2006/relationships/hyperlink" Target="https://unsdg.un.org/es/2030-agenda/valores-universal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hyperlink" Target="https://globalcompact.pt/index.php/pt/un-global-compact/os-dez-principios"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https://unesdoc.unesco.org/ark:/48223/pf0000245656_por"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hyperlink" Target="https://apa.sdg4education2030.org/sdg-4-targets-and-means-implementation" TargetMode="External"/><Relationship Id="rId7" Type="http://schemas.openxmlformats.org/officeDocument/2006/relationships/hyperlink" Target="https://odslocal.pt/"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hyperlink" Target="https://apa.sdg4education2030.org/education-2030-framework-actio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www.coe.int/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unesdoc.unesco.org/ark:/48223/pf0000378650" TargetMode="External"/><Relationship Id="rId2"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unesdoc.unesco.org/ark:/48223/pf0000381229" TargetMode="External"/><Relationship Id="rId1" Type="http://schemas.openxmlformats.org/officeDocument/2006/relationships/slideLayout" Target="../slideLayouts/slideLayout1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470.png"/><Relationship Id="rId13" Type="http://schemas.openxmlformats.org/officeDocument/2006/relationships/customXml" Target="../ink/ink7.xml"/><Relationship Id="rId3" Type="http://schemas.openxmlformats.org/officeDocument/2006/relationships/image" Target="../media/image45.png"/><Relationship Id="rId7" Type="http://schemas.openxmlformats.org/officeDocument/2006/relationships/customXml" Target="../ink/ink2.xml"/><Relationship Id="rId12" Type="http://schemas.openxmlformats.org/officeDocument/2006/relationships/customXml" Target="../ink/ink6.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420.png"/><Relationship Id="rId11" Type="http://schemas.openxmlformats.org/officeDocument/2006/relationships/customXml" Target="../ink/ink5.xml"/><Relationship Id="rId5" Type="http://schemas.openxmlformats.org/officeDocument/2006/relationships/customXml" Target="../ink/ink1.xml"/><Relationship Id="rId15" Type="http://schemas.openxmlformats.org/officeDocument/2006/relationships/image" Target="../media/image19.svg"/><Relationship Id="rId10" Type="http://schemas.openxmlformats.org/officeDocument/2006/relationships/customXml" Target="../ink/ink4.xml"/><Relationship Id="rId4" Type="http://schemas.openxmlformats.org/officeDocument/2006/relationships/hyperlink" Target="https://www.unesco.org/en/education/sustainable-development" TargetMode="External"/><Relationship Id="rId9" Type="http://schemas.openxmlformats.org/officeDocument/2006/relationships/customXml" Target="../ink/ink3.xml"/><Relationship Id="rId1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unesdoc.unesco.org/ark:/48223/pf0000381229" TargetMode="External"/><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hyperlink" Target="https://unesdoc.unesco.org/ark:/48223/pf0000261445"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126_55E068F9.xml"/><Relationship Id="rId7" Type="http://schemas.openxmlformats.org/officeDocument/2006/relationships/image" Target="../media/image19.sv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48.png"/><Relationship Id="rId4" Type="http://schemas.openxmlformats.org/officeDocument/2006/relationships/hyperlink" Target="https://www.researchgate.net/figure/Refined-framework-building-on-the-key-competencies-synthesized-from-the-literature-Wiek_fig3_343265417"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microsoft.com/office/2018/10/relationships/comments" Target="../comments/modernComment_1128_B7901DC7.xml"/><Relationship Id="rId1" Type="http://schemas.openxmlformats.org/officeDocument/2006/relationships/slideLayout" Target="../slideLayouts/slideLayout11.xml"/><Relationship Id="rId4" Type="http://schemas.openxmlformats.org/officeDocument/2006/relationships/hyperlink" Target="https://edis.ifas.ufl.edu/publication/WC164"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18/10/relationships/comments" Target="../comments/modernComment_1120_0.xml"/><Relationship Id="rId7"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www.thebalancecareers.com/top-leadership-skills-2063782"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hyperlink" Target="https://globalmamas.org/global-mamas-leader-in-eco-friendly-fashion/"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trainingindustry.com/magazine/issue/the-leader-as-the-facilitator-how-to-effectively-lead-knowledge-workers/" TargetMode="External"/><Relationship Id="rId2" Type="http://schemas.openxmlformats.org/officeDocument/2006/relationships/image" Target="../media/image57.png"/><Relationship Id="rId1" Type="http://schemas.openxmlformats.org/officeDocument/2006/relationships/slideLayout" Target="../slideLayouts/slideLayout1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hyperlink" Target="https://my.surrey.ac.uk/news/community-champions-volunteering-vulnerable-people"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houstonisd.org/domain/45791"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www.global-taskforce.org/roadmap-achieving-sdgs-local-level" TargetMode="External"/><Relationship Id="rId7" Type="http://schemas.openxmlformats.org/officeDocument/2006/relationships/hyperlink" Target="file:///C:\Users\loure\Downloads\undp-br-roteiro-localizacao-objetivos-desenvolvimento-2017.pdf" TargetMode="External"/><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hyperlink" Target="https://partnershipaccelerator.netlify.app/library/"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19.svg"/><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hyperlink" Target="https://www.adcmoura.pt/html/pilar2_env_parental_proj.htm"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67.jpeg"/><Relationship Id="rId4" Type="http://schemas.openxmlformats.org/officeDocument/2006/relationships/image" Target="../media/image66.jpeg"/></Relationships>
</file>

<file path=ppt/slides/_rels/slide4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61.jpg"/></Relationships>
</file>

<file path=ppt/slides/_rels/slide5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g"/><Relationship Id="rId7" Type="http://schemas.openxmlformats.org/officeDocument/2006/relationships/hyperlink" Target="https://www.facebook.com/associacaoamupal"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png"/><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hyperlink" Target="https://spea.pt/censos/noctua-portugal-monitorizacao-de-aves-noturnas/"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18"/>
          <p:cNvPicPr preferRelativeResize="0">
            <a:picLocks noGrp="1"/>
          </p:cNvPicPr>
          <p:nvPr>
            <p:ph type="pic" idx="2"/>
          </p:nvPr>
        </p:nvPicPr>
        <p:blipFill rotWithShape="1">
          <a:blip r:embed="rId3">
            <a:alphaModFix/>
          </a:blip>
          <a:srcRect t="28827" b="28828"/>
          <a:stretch/>
        </p:blipFill>
        <p:spPr>
          <a:xfrm>
            <a:off x="0" y="2180235"/>
            <a:ext cx="12192000" cy="3440624"/>
          </a:xfrm>
          <a:prstGeom prst="rect">
            <a:avLst/>
          </a:prstGeom>
          <a:solidFill>
            <a:srgbClr val="D8D8D8"/>
          </a:solidFill>
          <a:ln>
            <a:noFill/>
          </a:ln>
        </p:spPr>
      </p:pic>
      <p:sp>
        <p:nvSpPr>
          <p:cNvPr id="202" name="Google Shape;202;p18"/>
          <p:cNvSpPr/>
          <p:nvPr/>
        </p:nvSpPr>
        <p:spPr>
          <a:xfrm>
            <a:off x="2196607" y="4263817"/>
            <a:ext cx="7613600" cy="12003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03" name="Google Shape;203;p18"/>
          <p:cNvSpPr txBox="1"/>
          <p:nvPr/>
        </p:nvSpPr>
        <p:spPr>
          <a:xfrm>
            <a:off x="2196606" y="4316115"/>
            <a:ext cx="7391531" cy="1077178"/>
          </a:xfrm>
          <a:prstGeom prst="rect">
            <a:avLst/>
          </a:prstGeom>
          <a:noFill/>
          <a:ln>
            <a:noFill/>
          </a:ln>
        </p:spPr>
        <p:txBody>
          <a:bodyPr spcFirstLastPara="1" wrap="square" lIns="91425" tIns="45700" rIns="91425" bIns="45700" anchor="t" anchorCtr="0">
            <a:spAutoFit/>
          </a:bodyPr>
          <a:lstStyle/>
          <a:p>
            <a:pPr>
              <a:buSzPts val="3600"/>
            </a:pPr>
            <a:r>
              <a:rPr lang="en-US" sz="3600" dirty="0">
                <a:solidFill>
                  <a:srgbClr val="EB7339"/>
                </a:solidFill>
                <a:latin typeface="Calibri"/>
                <a:ea typeface="Calibri"/>
                <a:cs typeface="Calibri"/>
                <a:sym typeface="Calibri"/>
              </a:rPr>
              <a:t>CAMPEÕES COMUNITÁRIOS DO CLIMA</a:t>
            </a:r>
          </a:p>
          <a:p>
            <a:pPr>
              <a:buSzPts val="3600"/>
            </a:pPr>
            <a:r>
              <a:rPr lang="en-US" sz="2800" dirty="0">
                <a:solidFill>
                  <a:srgbClr val="EB7339"/>
                </a:solidFill>
                <a:latin typeface="Calibri"/>
                <a:cs typeface="Calibri"/>
              </a:rPr>
              <a:t>ODS 4 </a:t>
            </a:r>
            <a:r>
              <a:rPr lang="en-US" sz="2800" dirty="0" err="1">
                <a:solidFill>
                  <a:srgbClr val="EB7339"/>
                </a:solidFill>
                <a:latin typeface="Calibri"/>
                <a:cs typeface="Calibri"/>
              </a:rPr>
              <a:t>Educação</a:t>
            </a:r>
            <a:r>
              <a:rPr lang="en-US" sz="2800" dirty="0">
                <a:solidFill>
                  <a:srgbClr val="EB7339"/>
                </a:solidFill>
                <a:latin typeface="Calibri"/>
                <a:cs typeface="Calibri"/>
              </a:rPr>
              <a:t> de </a:t>
            </a:r>
            <a:r>
              <a:rPr lang="en-US" sz="2800" dirty="0" err="1">
                <a:solidFill>
                  <a:srgbClr val="EB7339"/>
                </a:solidFill>
                <a:latin typeface="Calibri"/>
                <a:cs typeface="Calibri"/>
              </a:rPr>
              <a:t>qualidade</a:t>
            </a:r>
            <a:endParaRPr lang="pt-BR" sz="2800" dirty="0"/>
          </a:p>
        </p:txBody>
      </p:sp>
      <p:grpSp>
        <p:nvGrpSpPr>
          <p:cNvPr id="204" name="Google Shape;204;p18"/>
          <p:cNvGrpSpPr/>
          <p:nvPr/>
        </p:nvGrpSpPr>
        <p:grpSpPr>
          <a:xfrm rot="-5400000">
            <a:off x="-1080015" y="2697652"/>
            <a:ext cx="3833889" cy="1673859"/>
            <a:chOff x="3357879" y="5072538"/>
            <a:chExt cx="593407" cy="259079"/>
          </a:xfrm>
        </p:grpSpPr>
        <p:sp>
          <p:nvSpPr>
            <p:cNvPr id="205" name="Google Shape;205;p18"/>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 name="Google Shape;206;p18"/>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 name="Google Shape;207;p18"/>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5" name="Marcador de Posição da Imagem 4">
            <a:extLst>
              <a:ext uri="{FF2B5EF4-FFF2-40B4-BE49-F238E27FC236}">
                <a16:creationId xmlns:a16="http://schemas.microsoft.com/office/drawing/2014/main" id="{779A1B63-A6BC-FD7C-5C4B-7D946E553CBF}"/>
              </a:ext>
            </a:extLst>
          </p:cNvPr>
          <p:cNvPicPr>
            <a:picLocks noGrp="1" noChangeAspect="1"/>
          </p:cNvPicPr>
          <p:nvPr>
            <p:ph type="pic" idx="2"/>
          </p:nvPr>
        </p:nvPicPr>
        <p:blipFill>
          <a:blip r:embed="rId3"/>
          <a:srcRect t="10840" b="10840"/>
          <a:stretch>
            <a:fillRect/>
          </a:stretch>
        </p:blipFill>
        <p:spPr/>
      </p:pic>
      <p:sp>
        <p:nvSpPr>
          <p:cNvPr id="319" name="Google Shape;319;p27"/>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02</a:t>
            </a:r>
            <a:endParaRPr/>
          </a:p>
        </p:txBody>
      </p:sp>
      <p:grpSp>
        <p:nvGrpSpPr>
          <p:cNvPr id="323" name="Google Shape;323;p27"/>
          <p:cNvGrpSpPr/>
          <p:nvPr/>
        </p:nvGrpSpPr>
        <p:grpSpPr>
          <a:xfrm rot="-5400000">
            <a:off x="-1080031" y="1373787"/>
            <a:ext cx="3833884" cy="1673858"/>
            <a:chOff x="3357879" y="5072538"/>
            <a:chExt cx="593407" cy="259079"/>
          </a:xfrm>
        </p:grpSpPr>
        <p:sp>
          <p:nvSpPr>
            <p:cNvPr id="324" name="Google Shape;324;p27"/>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5" name="Google Shape;325;p27"/>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6" name="Google Shape;326;p27"/>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 name="Google Shape;244;p21">
            <a:extLst>
              <a:ext uri="{FF2B5EF4-FFF2-40B4-BE49-F238E27FC236}">
                <a16:creationId xmlns:a16="http://schemas.microsoft.com/office/drawing/2014/main" id="{FC21865D-9EA8-8CE3-2184-2393CD575D32}"/>
              </a:ext>
            </a:extLst>
          </p:cNvPr>
          <p:cNvSpPr/>
          <p:nvPr/>
        </p:nvSpPr>
        <p:spPr>
          <a:xfrm>
            <a:off x="5722297" y="3429000"/>
            <a:ext cx="5811335" cy="12003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 name="Google Shape;245;p21">
            <a:extLst>
              <a:ext uri="{FF2B5EF4-FFF2-40B4-BE49-F238E27FC236}">
                <a16:creationId xmlns:a16="http://schemas.microsoft.com/office/drawing/2014/main" id="{E4FBEB5A-3760-2A79-7D10-A5C5EBC76E11}"/>
              </a:ext>
            </a:extLst>
          </p:cNvPr>
          <p:cNvSpPr txBox="1"/>
          <p:nvPr/>
        </p:nvSpPr>
        <p:spPr>
          <a:xfrm>
            <a:off x="5722297" y="3481298"/>
            <a:ext cx="6128327" cy="1200288"/>
          </a:xfrm>
          <a:prstGeom prst="rect">
            <a:avLst/>
          </a:prstGeom>
          <a:noFill/>
          <a:ln>
            <a:noFill/>
          </a:ln>
        </p:spPr>
        <p:txBody>
          <a:bodyPr spcFirstLastPara="1" wrap="square" lIns="91425" tIns="45700" rIns="91425" bIns="45700" anchor="t" anchorCtr="0">
            <a:spAutoFit/>
          </a:bodyPr>
          <a:lstStyle/>
          <a:p>
            <a:r>
              <a:rPr lang="pt-PT" sz="3600" b="1" dirty="0">
                <a:solidFill>
                  <a:srgbClr val="EB7339"/>
                </a:solidFill>
                <a:latin typeface="Calibri"/>
                <a:cs typeface="Calibri"/>
                <a:sym typeface="Calibri"/>
              </a:rPr>
              <a:t>ODS4 e Educação para o Desenvolvimento Sustentável</a:t>
            </a:r>
            <a:endParaRPr lang="pt-B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43"/>
          <p:cNvSpPr txBox="1">
            <a:spLocks noGrp="1"/>
          </p:cNvSpPr>
          <p:nvPr>
            <p:ph type="body" idx="1"/>
          </p:nvPr>
        </p:nvSpPr>
        <p:spPr>
          <a:xfrm>
            <a:off x="747258" y="5281086"/>
            <a:ext cx="4867011" cy="776387"/>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2400"/>
              <a:buNone/>
            </a:pPr>
            <a:r>
              <a:rPr lang="pt-PT" sz="1400" dirty="0"/>
              <a:t>Relatório da Comissão Mundial sobre Ambiente e Desenvolvimento: O nosso futuro comum, 1987 (conhecido como Relatório Brundtland)</a:t>
            </a:r>
            <a:endParaRPr sz="1400" dirty="0"/>
          </a:p>
        </p:txBody>
      </p:sp>
      <p:sp>
        <p:nvSpPr>
          <p:cNvPr id="480" name="Google Shape;480;p43"/>
          <p:cNvSpPr txBox="1">
            <a:spLocks noGrp="1"/>
          </p:cNvSpPr>
          <p:nvPr>
            <p:ph type="body" idx="2"/>
          </p:nvPr>
        </p:nvSpPr>
        <p:spPr>
          <a:xfrm>
            <a:off x="701136" y="650590"/>
            <a:ext cx="4913133" cy="5018690"/>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chemeClr val="lt1"/>
              </a:buClr>
              <a:buSzPts val="3600"/>
              <a:buNone/>
            </a:pPr>
            <a:r>
              <a:rPr lang="pt-PT" sz="2800" b="0" dirty="0">
                <a:solidFill>
                  <a:srgbClr val="FFFFFF"/>
                </a:solidFill>
              </a:rPr>
              <a:t>"A humanidade tem a capacidade de tornar o desenvolvimento sustentável para garantir que este satisfaz as necessidades do presente sem comprometer a capacidade das gerações futuras de satisfazerem as suas próprias necessidades".</a:t>
            </a:r>
            <a:endParaRPr sz="2800" b="0" dirty="0">
              <a:solidFill>
                <a:srgbClr val="FFFFFF"/>
              </a:solidFill>
            </a:endParaRPr>
          </a:p>
        </p:txBody>
      </p:sp>
      <p:pic>
        <p:nvPicPr>
          <p:cNvPr id="481" name="Google Shape;481;p43"/>
          <p:cNvPicPr preferRelativeResize="0">
            <a:picLocks noGrp="1"/>
          </p:cNvPicPr>
          <p:nvPr>
            <p:ph type="pic" idx="3"/>
          </p:nvPr>
        </p:nvPicPr>
        <p:blipFill rotWithShape="1">
          <a:blip r:embed="rId3">
            <a:alphaModFix/>
          </a:blip>
          <a:srcRect l="35387" r="35387"/>
          <a:stretch/>
        </p:blipFill>
        <p:spPr>
          <a:xfrm>
            <a:off x="6083676" y="0"/>
            <a:ext cx="5361066" cy="6858000"/>
          </a:xfrm>
          <a:prstGeom prst="rect">
            <a:avLst/>
          </a:prstGeom>
          <a:solidFill>
            <a:srgbClr val="D8D8D8"/>
          </a:solidFill>
          <a:ln>
            <a:noFill/>
          </a:ln>
        </p:spPr>
      </p:pic>
      <p:grpSp>
        <p:nvGrpSpPr>
          <p:cNvPr id="482" name="Google Shape;482;p43"/>
          <p:cNvGrpSpPr/>
          <p:nvPr/>
        </p:nvGrpSpPr>
        <p:grpSpPr>
          <a:xfrm rot="-5400000">
            <a:off x="5003661" y="1221778"/>
            <a:ext cx="3833889" cy="1673859"/>
            <a:chOff x="3357879" y="5072538"/>
            <a:chExt cx="593407" cy="259079"/>
          </a:xfrm>
        </p:grpSpPr>
        <p:sp>
          <p:nvSpPr>
            <p:cNvPr id="483" name="Google Shape;483;p43"/>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4" name="Google Shape;484;p43"/>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5" name="Google Shape;485;p43"/>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603768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33">
            <a:extLst>
              <a:ext uri="{FF2B5EF4-FFF2-40B4-BE49-F238E27FC236}">
                <a16:creationId xmlns:a16="http://schemas.microsoft.com/office/drawing/2014/main" id="{5F9C0A67-0C6D-4F38-9ED8-0012DB9CB36F}"/>
              </a:ext>
            </a:extLst>
          </p:cNvPr>
          <p:cNvSpPr/>
          <p:nvPr/>
        </p:nvSpPr>
        <p:spPr>
          <a:xfrm>
            <a:off x="3522133" y="-1"/>
            <a:ext cx="1405658" cy="690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Text Placeholder 1"/>
          <p:cNvSpPr>
            <a:spLocks noGrp="1"/>
          </p:cNvSpPr>
          <p:nvPr>
            <p:ph type="body" sz="quarter" idx="4294967295"/>
          </p:nvPr>
        </p:nvSpPr>
        <p:spPr>
          <a:xfrm>
            <a:off x="3795822" y="315595"/>
            <a:ext cx="7609821" cy="698704"/>
          </a:xfrm>
          <a:prstGeom prst="rect">
            <a:avLst/>
          </a:prstGeom>
        </p:spPr>
        <p:txBody>
          <a:bodyPr/>
          <a:lstStyle/>
          <a:p>
            <a:pPr marL="0" indent="0">
              <a:buNone/>
            </a:pPr>
            <a:r>
              <a:rPr lang="pt-PT" sz="3200" b="1" dirty="0">
                <a:solidFill>
                  <a:srgbClr val="EB7339"/>
                </a:solidFill>
                <a:latin typeface="Calibri" panose="020F0502020204030204" pitchFamily="34" charset="0"/>
                <a:cs typeface="Calibri" panose="020F0502020204030204" pitchFamily="34" charset="0"/>
              </a:rPr>
              <a:t>A Agenda da ONU para 2030 e os Objetivos de Desenvolvimento Sustentável</a:t>
            </a:r>
            <a:endParaRPr lang="en-US" sz="3200" b="1" dirty="0">
              <a:solidFill>
                <a:srgbClr val="EB7339"/>
              </a:solidFill>
              <a:latin typeface="Calibri" panose="020F0502020204030204" pitchFamily="34" charset="0"/>
              <a:cs typeface="Calibri" panose="020F0502020204030204" pitchFamily="34" charset="0"/>
            </a:endParaRPr>
          </a:p>
        </p:txBody>
      </p:sp>
      <p:sp>
        <p:nvSpPr>
          <p:cNvPr id="5" name="Marcador de Posição do Texto 4">
            <a:extLst>
              <a:ext uri="{FF2B5EF4-FFF2-40B4-BE49-F238E27FC236}">
                <a16:creationId xmlns:a16="http://schemas.microsoft.com/office/drawing/2014/main" id="{738BC36C-B467-9CF2-CB1C-959F289DB3A4}"/>
              </a:ext>
            </a:extLst>
          </p:cNvPr>
          <p:cNvSpPr>
            <a:spLocks noGrp="1"/>
          </p:cNvSpPr>
          <p:nvPr>
            <p:ph type="body" sz="quarter" idx="46"/>
          </p:nvPr>
        </p:nvSpPr>
        <p:spPr>
          <a:xfrm>
            <a:off x="3795822" y="1483361"/>
            <a:ext cx="7888178" cy="3810000"/>
          </a:xfrm>
        </p:spPr>
        <p:txBody>
          <a:bodyPr/>
          <a:lstStyle/>
          <a:p>
            <a:pPr marL="0" lvl="0" indent="0" algn="just" rtl="0">
              <a:lnSpc>
                <a:spcPct val="100000"/>
              </a:lnSpc>
              <a:spcBef>
                <a:spcPts val="1200"/>
              </a:spcBef>
              <a:spcAft>
                <a:spcPts val="0"/>
              </a:spcAft>
              <a:buClr>
                <a:srgbClr val="000000"/>
              </a:buClr>
              <a:buSzPts val="2200"/>
              <a:buNone/>
            </a:pPr>
            <a:r>
              <a:rPr lang="pt-PT" sz="2200" b="0" i="0" dirty="0">
                <a:solidFill>
                  <a:srgbClr val="202124"/>
                </a:solidFill>
                <a:latin typeface="Calibri" panose="020F0502020204030204" pitchFamily="34" charset="0"/>
                <a:ea typeface="Calibri"/>
                <a:cs typeface="Calibri" panose="020F0502020204030204" pitchFamily="34" charset="0"/>
                <a:sym typeface="Calibri"/>
              </a:rPr>
              <a:t>Os </a:t>
            </a:r>
            <a:r>
              <a:rPr lang="pt-PT" sz="2200" b="1" i="0" dirty="0">
                <a:solidFill>
                  <a:srgbClr val="354F92"/>
                </a:solidFill>
                <a:latin typeface="Calibri" panose="020F0502020204030204" pitchFamily="34" charset="0"/>
                <a:ea typeface="Calibri"/>
                <a:cs typeface="Calibri" panose="020F0502020204030204" pitchFamily="34" charset="0"/>
                <a:sym typeface="Calibri"/>
              </a:rPr>
              <a:t>Objetivos de Desenvolvimento Sustentável (ODS) </a:t>
            </a:r>
            <a:r>
              <a:rPr lang="pt-PT" sz="2200" b="0" i="0" dirty="0">
                <a:solidFill>
                  <a:srgbClr val="202124"/>
                </a:solidFill>
                <a:latin typeface="Calibri" panose="020F0502020204030204" pitchFamily="34" charset="0"/>
                <a:ea typeface="Calibri"/>
                <a:cs typeface="Calibri" panose="020F0502020204030204" pitchFamily="34" charset="0"/>
                <a:sym typeface="Calibri"/>
              </a:rPr>
              <a:t>foram adotados pelas Nações Unidas em 2015 como um apelo universal à ação para acabar com a pobreza, proteger o planeta, e assegurar que até 2030 todas as pessoas desfrutem de paz e prosperidade.</a:t>
            </a:r>
          </a:p>
          <a:p>
            <a:pPr marL="0" lvl="0" indent="0" algn="just" rtl="0">
              <a:lnSpc>
                <a:spcPct val="100000"/>
              </a:lnSpc>
              <a:spcBef>
                <a:spcPts val="1200"/>
              </a:spcBef>
              <a:spcAft>
                <a:spcPts val="0"/>
              </a:spcAft>
              <a:buClr>
                <a:srgbClr val="000000"/>
              </a:buClr>
              <a:buSzPts val="2200"/>
              <a:buNone/>
            </a:pPr>
            <a:r>
              <a:rPr lang="pt-PT" sz="2200" b="0" i="0" dirty="0">
                <a:solidFill>
                  <a:srgbClr val="202124"/>
                </a:solidFill>
                <a:latin typeface="Calibri" panose="020F0502020204030204" pitchFamily="34" charset="0"/>
                <a:ea typeface="Calibri"/>
                <a:cs typeface="Calibri" panose="020F0502020204030204" pitchFamily="34" charset="0"/>
                <a:sym typeface="Calibri"/>
              </a:rPr>
              <a:t>17 ODS definem as prioridades globais para 2030 e implicam uma ação global de todos os países.</a:t>
            </a:r>
          </a:p>
          <a:p>
            <a:pPr marL="0" lvl="0" indent="0" algn="just" rtl="0">
              <a:lnSpc>
                <a:spcPct val="100000"/>
              </a:lnSpc>
              <a:spcBef>
                <a:spcPts val="1200"/>
              </a:spcBef>
              <a:spcAft>
                <a:spcPts val="0"/>
              </a:spcAft>
              <a:buClr>
                <a:srgbClr val="000000"/>
              </a:buClr>
              <a:buSzPts val="2200"/>
              <a:buNone/>
            </a:pPr>
            <a:r>
              <a:rPr lang="pt-PT" sz="2200" b="0" i="0" dirty="0">
                <a:solidFill>
                  <a:srgbClr val="202124"/>
                </a:solidFill>
                <a:latin typeface="Calibri" panose="020F0502020204030204" pitchFamily="34" charset="0"/>
                <a:ea typeface="Calibri"/>
                <a:cs typeface="Calibri" panose="020F0502020204030204" pitchFamily="34" charset="0"/>
                <a:sym typeface="Calibri"/>
              </a:rPr>
              <a:t>Os ODS estão interligados. Isto significa que a ação numa área afeta os resultados noutras áreas, pelo que o desenvolvimento deve equilibrar as 3 dimensões do desenvolvimento sustentável: </a:t>
            </a:r>
            <a:r>
              <a:rPr lang="pt-PT" sz="2200" b="1" i="0" dirty="0">
                <a:solidFill>
                  <a:srgbClr val="354F92"/>
                </a:solidFill>
                <a:latin typeface="Calibri" panose="020F0502020204030204" pitchFamily="34" charset="0"/>
                <a:ea typeface="Calibri"/>
                <a:cs typeface="Calibri" panose="020F0502020204030204" pitchFamily="34" charset="0"/>
                <a:sym typeface="Calibri"/>
              </a:rPr>
              <a:t>social, económica e ambiental.</a:t>
            </a:r>
            <a:endParaRPr lang="en-US" sz="2200" b="1" dirty="0">
              <a:solidFill>
                <a:srgbClr val="354F92"/>
              </a:solidFill>
              <a:latin typeface="Calibri" panose="020F0502020204030204" pitchFamily="34" charset="0"/>
              <a:cs typeface="Calibri" panose="020F0502020204030204" pitchFamily="34" charset="0"/>
            </a:endParaRPr>
          </a:p>
        </p:txBody>
      </p:sp>
      <p:sp>
        <p:nvSpPr>
          <p:cNvPr id="46" name="Google Shape;334;p28">
            <a:extLst>
              <a:ext uri="{FF2B5EF4-FFF2-40B4-BE49-F238E27FC236}">
                <a16:creationId xmlns:a16="http://schemas.microsoft.com/office/drawing/2014/main" id="{DE8458A9-993A-F5D8-D60C-AFE92D443776}"/>
              </a:ext>
            </a:extLst>
          </p:cNvPr>
          <p:cNvSpPr txBox="1"/>
          <p:nvPr/>
        </p:nvSpPr>
        <p:spPr>
          <a:xfrm>
            <a:off x="5273135" y="5143363"/>
            <a:ext cx="6065520" cy="15458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000" b="1" i="0" u="none" strike="noStrike" cap="none" dirty="0" err="1">
                <a:solidFill>
                  <a:srgbClr val="EC7A42"/>
                </a:solidFill>
                <a:latin typeface="Calibri" panose="020F0502020204030204" pitchFamily="34" charset="0"/>
                <a:ea typeface="Calibri"/>
                <a:cs typeface="Calibri" panose="020F0502020204030204" pitchFamily="34" charset="0"/>
                <a:sym typeface="Calibri"/>
              </a:rPr>
              <a:t>Objetivos</a:t>
            </a:r>
            <a:r>
              <a:rPr lang="en-US" sz="2000" b="1" i="0" u="none" strike="noStrike" cap="none" dirty="0">
                <a:solidFill>
                  <a:srgbClr val="EC7A42"/>
                </a:solidFill>
                <a:latin typeface="Calibri" panose="020F0502020204030204" pitchFamily="34" charset="0"/>
                <a:ea typeface="Calibri"/>
                <a:cs typeface="Calibri" panose="020F0502020204030204" pitchFamily="34" charset="0"/>
                <a:sym typeface="Calibri"/>
              </a:rPr>
              <a:t>, </a:t>
            </a:r>
            <a:r>
              <a:rPr lang="en-US" sz="2000" b="1" i="0" u="none" strike="noStrike" cap="none" dirty="0" err="1">
                <a:solidFill>
                  <a:srgbClr val="EC7A42"/>
                </a:solidFill>
                <a:latin typeface="Calibri" panose="020F0502020204030204" pitchFamily="34" charset="0"/>
                <a:ea typeface="Calibri"/>
                <a:cs typeface="Calibri" panose="020F0502020204030204" pitchFamily="34" charset="0"/>
                <a:sym typeface="Calibri"/>
              </a:rPr>
              <a:t>metas</a:t>
            </a:r>
            <a:r>
              <a:rPr lang="en-US" sz="2000" b="1" i="0" u="none" strike="noStrike" cap="none" dirty="0">
                <a:solidFill>
                  <a:srgbClr val="EC7A42"/>
                </a:solidFill>
                <a:latin typeface="Calibri" panose="020F0502020204030204" pitchFamily="34" charset="0"/>
                <a:ea typeface="Calibri"/>
                <a:cs typeface="Calibri" panose="020F0502020204030204" pitchFamily="34" charset="0"/>
                <a:sym typeface="Calibri"/>
              </a:rPr>
              <a:t> e </a:t>
            </a:r>
            <a:r>
              <a:rPr lang="en-US" sz="2000" b="1" i="0" u="none" strike="noStrike" cap="none" dirty="0" err="1">
                <a:solidFill>
                  <a:srgbClr val="EC7A42"/>
                </a:solidFill>
                <a:latin typeface="Calibri" panose="020F0502020204030204" pitchFamily="34" charset="0"/>
                <a:ea typeface="Calibri"/>
                <a:cs typeface="Calibri" panose="020F0502020204030204" pitchFamily="34" charset="0"/>
                <a:sym typeface="Calibri"/>
              </a:rPr>
              <a:t>indicadores</a:t>
            </a:r>
            <a:endParaRPr lang="en-US" sz="2000" b="1" i="0" u="none" strike="noStrike" cap="none" dirty="0">
              <a:solidFill>
                <a:srgbClr val="EC7A42"/>
              </a:solidFill>
              <a:latin typeface="Calibri" panose="020F0502020204030204" pitchFamily="34" charset="0"/>
              <a:ea typeface="Calibri"/>
              <a:cs typeface="Calibri" panose="020F0502020204030204" pitchFamily="34" charset="0"/>
              <a:sym typeface="Calibri"/>
            </a:endParaRPr>
          </a:p>
          <a:p>
            <a:pPr marL="0" marR="0" lvl="0" indent="0" algn="ctr" rtl="0">
              <a:lnSpc>
                <a:spcPct val="100000"/>
              </a:lnSpc>
              <a:spcBef>
                <a:spcPts val="0"/>
              </a:spcBef>
              <a:spcAft>
                <a:spcPts val="0"/>
              </a:spcAft>
              <a:buClr>
                <a:srgbClr val="000000"/>
              </a:buClr>
              <a:buSzPts val="2200"/>
              <a:buFont typeface="Arial"/>
              <a:buNone/>
            </a:pPr>
            <a:endParaRPr sz="2000" b="0" i="0" u="none" strike="noStrike" cap="none" dirty="0">
              <a:solidFill>
                <a:srgbClr val="202124"/>
              </a:solidFill>
              <a:latin typeface="Calibri" panose="020F0502020204030204" pitchFamily="34" charset="0"/>
              <a:ea typeface="Calibri"/>
              <a:cs typeface="Calibri" panose="020F0502020204030204" pitchFamily="34" charset="0"/>
              <a:sym typeface="Calibri"/>
            </a:endParaRPr>
          </a:p>
          <a:p>
            <a:pPr marL="0" marR="0" lvl="0" indent="0" algn="l" rtl="0">
              <a:lnSpc>
                <a:spcPct val="147272"/>
              </a:lnSpc>
              <a:spcBef>
                <a:spcPts val="0"/>
              </a:spcBef>
              <a:spcAft>
                <a:spcPts val="0"/>
              </a:spcAft>
              <a:buClr>
                <a:srgbClr val="000000"/>
              </a:buClr>
              <a:buSzPts val="2200"/>
              <a:buFont typeface="Arial"/>
              <a:buNone/>
            </a:pPr>
            <a:endParaRPr sz="1800" b="0" i="0" u="none" strike="noStrike" cap="none" dirty="0">
              <a:solidFill>
                <a:srgbClr val="202124"/>
              </a:solidFill>
              <a:latin typeface="Calibri" panose="020F0502020204030204" pitchFamily="34" charset="0"/>
              <a:ea typeface="Calibri"/>
              <a:cs typeface="Calibri" panose="020F0502020204030204" pitchFamily="34" charset="0"/>
              <a:sym typeface="Calibri"/>
            </a:endParaRPr>
          </a:p>
          <a:p>
            <a:pPr marL="0" marR="0" lvl="0" indent="0" algn="ctr" rtl="0">
              <a:spcBef>
                <a:spcPts val="1200"/>
              </a:spcBef>
              <a:spcAft>
                <a:spcPts val="0"/>
              </a:spcAft>
              <a:buClr>
                <a:srgbClr val="000000"/>
              </a:buClr>
              <a:buSzPts val="2200"/>
              <a:buFont typeface="Arial"/>
              <a:buNone/>
            </a:pPr>
            <a:r>
              <a:rPr lang="en-US" sz="1800" b="0" i="0" u="none" strike="noStrike" cap="none" dirty="0">
                <a:solidFill>
                  <a:srgbClr val="202124"/>
                </a:solidFill>
                <a:latin typeface="Calibri" panose="020F0502020204030204" pitchFamily="34" charset="0"/>
                <a:ea typeface="Calibri"/>
                <a:cs typeface="Calibri" panose="020F0502020204030204" pitchFamily="34" charset="0"/>
                <a:sym typeface="Calibri"/>
              </a:rPr>
              <a:t>Neste </a:t>
            </a:r>
            <a:r>
              <a:rPr lang="en-US" sz="1800" b="1" i="0" u="sng" strike="noStrike" cap="none" dirty="0">
                <a:solidFill>
                  <a:schemeClr val="hlink"/>
                </a:solidFill>
                <a:latin typeface="Calibri" panose="020F0502020204030204" pitchFamily="34" charset="0"/>
                <a:ea typeface="Calibri"/>
                <a:cs typeface="Calibri" panose="020F0502020204030204" pitchFamily="34" charset="0"/>
                <a:sym typeface="Calibri"/>
                <a:hlinkClick r:id="rId3"/>
              </a:rPr>
              <a:t>VIDEO</a:t>
            </a:r>
            <a:r>
              <a:rPr lang="en-US" sz="1800" b="0" i="0" u="none" strike="noStrike" cap="none" dirty="0">
                <a:solidFill>
                  <a:srgbClr val="202124"/>
                </a:solidFill>
                <a:latin typeface="Calibri" panose="020F0502020204030204" pitchFamily="34" charset="0"/>
                <a:ea typeface="Calibri"/>
                <a:cs typeface="Calibri" panose="020F0502020204030204" pitchFamily="34" charset="0"/>
                <a:sym typeface="Calibri"/>
              </a:rPr>
              <a:t> </a:t>
            </a:r>
            <a:r>
              <a:rPr lang="pt-PT" sz="1800" b="0" i="0" u="none" strike="noStrike" cap="none" dirty="0">
                <a:solidFill>
                  <a:srgbClr val="202124"/>
                </a:solidFill>
                <a:latin typeface="Calibri" panose="020F0502020204030204" pitchFamily="34" charset="0"/>
                <a:ea typeface="Calibri"/>
                <a:cs typeface="Calibri" panose="020F0502020204030204" pitchFamily="34" charset="0"/>
                <a:sym typeface="Calibri"/>
              </a:rPr>
              <a:t>pode aprender mais sobre cada ODS</a:t>
            </a:r>
            <a:r>
              <a:rPr lang="en-US" sz="1800" b="0" i="0" u="none" strike="noStrike" cap="none" dirty="0">
                <a:solidFill>
                  <a:srgbClr val="202124"/>
                </a:solidFill>
                <a:latin typeface="Calibri" panose="020F0502020204030204" pitchFamily="34" charset="0"/>
                <a:ea typeface="Calibri"/>
                <a:cs typeface="Calibri" panose="020F0502020204030204" pitchFamily="34" charset="0"/>
                <a:sym typeface="Calibri"/>
              </a:rPr>
              <a:t>;</a:t>
            </a:r>
            <a:endParaRPr sz="1800" dirty="0">
              <a:latin typeface="Calibri" panose="020F0502020204030204" pitchFamily="34" charset="0"/>
              <a:cs typeface="Calibri" panose="020F0502020204030204" pitchFamily="34" charset="0"/>
            </a:endParaRPr>
          </a:p>
        </p:txBody>
      </p:sp>
      <p:grpSp>
        <p:nvGrpSpPr>
          <p:cNvPr id="47" name="Google Shape;335;p28">
            <a:extLst>
              <a:ext uri="{FF2B5EF4-FFF2-40B4-BE49-F238E27FC236}">
                <a16:creationId xmlns:a16="http://schemas.microsoft.com/office/drawing/2014/main" id="{20A5321C-56BE-6338-4E5F-CF1606192EB0}"/>
              </a:ext>
            </a:extLst>
          </p:cNvPr>
          <p:cNvGrpSpPr/>
          <p:nvPr/>
        </p:nvGrpSpPr>
        <p:grpSpPr>
          <a:xfrm>
            <a:off x="5604279" y="5522513"/>
            <a:ext cx="5345244" cy="714636"/>
            <a:chOff x="1466" y="372413"/>
            <a:chExt cx="5002453" cy="714636"/>
          </a:xfrm>
        </p:grpSpPr>
        <p:sp>
          <p:nvSpPr>
            <p:cNvPr id="48" name="Google Shape;336;p28">
              <a:extLst>
                <a:ext uri="{FF2B5EF4-FFF2-40B4-BE49-F238E27FC236}">
                  <a16:creationId xmlns:a16="http://schemas.microsoft.com/office/drawing/2014/main" id="{226B1C7F-AA11-23B6-77F1-07A95E8F68AB}"/>
                </a:ext>
              </a:extLst>
            </p:cNvPr>
            <p:cNvSpPr/>
            <p:nvPr/>
          </p:nvSpPr>
          <p:spPr>
            <a:xfrm>
              <a:off x="1466" y="372413"/>
              <a:ext cx="1786590" cy="714636"/>
            </a:xfrm>
            <a:prstGeom prst="chevron">
              <a:avLst>
                <a:gd name="adj" fmla="val 50000"/>
              </a:avLst>
            </a:prstGeom>
            <a:solidFill>
              <a:srgbClr val="08848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49" name="Google Shape;337;p28">
              <a:extLst>
                <a:ext uri="{FF2B5EF4-FFF2-40B4-BE49-F238E27FC236}">
                  <a16:creationId xmlns:a16="http://schemas.microsoft.com/office/drawing/2014/main" id="{CD7E777F-ED28-9708-E233-36F8543A4FBA}"/>
                </a:ext>
              </a:extLst>
            </p:cNvPr>
            <p:cNvSpPr txBox="1"/>
            <p:nvPr/>
          </p:nvSpPr>
          <p:spPr>
            <a:xfrm>
              <a:off x="358784" y="372413"/>
              <a:ext cx="1071954" cy="714636"/>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800" i="0" u="none" strike="noStrike" cap="none" dirty="0">
                  <a:solidFill>
                    <a:schemeClr val="lt1"/>
                  </a:solidFill>
                  <a:latin typeface="Calibri" panose="020F0502020204030204" pitchFamily="34" charset="0"/>
                  <a:ea typeface="Calibri"/>
                  <a:cs typeface="Calibri" panose="020F0502020204030204" pitchFamily="34" charset="0"/>
                  <a:sym typeface="Calibri"/>
                </a:rPr>
                <a:t>17</a:t>
              </a:r>
              <a:endParaRPr sz="1800" dirty="0">
                <a:latin typeface="Calibri" panose="020F0502020204030204" pitchFamily="34" charset="0"/>
                <a:cs typeface="Calibri" panose="020F0502020204030204" pitchFamily="34" charset="0"/>
              </a:endParaRPr>
            </a:p>
            <a:p>
              <a:pPr marL="0" marR="0" lvl="0" indent="0" algn="ctr" rtl="0">
                <a:lnSpc>
                  <a:spcPct val="90000"/>
                </a:lnSpc>
                <a:spcBef>
                  <a:spcPts val="560"/>
                </a:spcBef>
                <a:spcAft>
                  <a:spcPts val="0"/>
                </a:spcAft>
                <a:buClr>
                  <a:srgbClr val="000000"/>
                </a:buClr>
                <a:buSzPts val="1600"/>
                <a:buFont typeface="Arial"/>
                <a:buNone/>
              </a:pPr>
              <a:r>
                <a:rPr lang="en-US" sz="1800" i="0" u="none" strike="noStrike" cap="none" dirty="0" err="1">
                  <a:solidFill>
                    <a:schemeClr val="lt1"/>
                  </a:solidFill>
                  <a:latin typeface="Calibri" panose="020F0502020204030204" pitchFamily="34" charset="0"/>
                  <a:ea typeface="Calibri"/>
                  <a:cs typeface="Calibri" panose="020F0502020204030204" pitchFamily="34" charset="0"/>
                  <a:sym typeface="Calibri"/>
                </a:rPr>
                <a:t>Objetivos</a:t>
              </a:r>
              <a:endParaRPr sz="1800" i="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50" name="Google Shape;338;p28">
              <a:extLst>
                <a:ext uri="{FF2B5EF4-FFF2-40B4-BE49-F238E27FC236}">
                  <a16:creationId xmlns:a16="http://schemas.microsoft.com/office/drawing/2014/main" id="{4C735A31-5405-C9D4-4815-38725702D6C5}"/>
                </a:ext>
              </a:extLst>
            </p:cNvPr>
            <p:cNvSpPr/>
            <p:nvPr/>
          </p:nvSpPr>
          <p:spPr>
            <a:xfrm>
              <a:off x="1609398" y="372413"/>
              <a:ext cx="1786590" cy="714636"/>
            </a:xfrm>
            <a:prstGeom prst="chevron">
              <a:avLst>
                <a:gd name="adj" fmla="val 50000"/>
              </a:avLst>
            </a:prstGeom>
            <a:solidFill>
              <a:srgbClr val="36B8B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1" name="Google Shape;339;p28">
              <a:extLst>
                <a:ext uri="{FF2B5EF4-FFF2-40B4-BE49-F238E27FC236}">
                  <a16:creationId xmlns:a16="http://schemas.microsoft.com/office/drawing/2014/main" id="{3CAECB39-BCBB-2802-4A25-D7EDF5E45230}"/>
                </a:ext>
              </a:extLst>
            </p:cNvPr>
            <p:cNvSpPr txBox="1"/>
            <p:nvPr/>
          </p:nvSpPr>
          <p:spPr>
            <a:xfrm>
              <a:off x="1966716" y="372413"/>
              <a:ext cx="1071954" cy="714636"/>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800" i="0" u="none" strike="noStrike" cap="none" dirty="0">
                  <a:solidFill>
                    <a:schemeClr val="lt1"/>
                  </a:solidFill>
                  <a:latin typeface="Calibri" panose="020F0502020204030204" pitchFamily="34" charset="0"/>
                  <a:ea typeface="Calibri"/>
                  <a:cs typeface="Calibri" panose="020F0502020204030204" pitchFamily="34" charset="0"/>
                  <a:sym typeface="Calibri"/>
                </a:rPr>
                <a:t>169</a:t>
              </a:r>
              <a:endParaRPr sz="1800" dirty="0">
                <a:latin typeface="Calibri" panose="020F0502020204030204" pitchFamily="34" charset="0"/>
                <a:cs typeface="Calibri" panose="020F0502020204030204" pitchFamily="34" charset="0"/>
              </a:endParaRPr>
            </a:p>
            <a:p>
              <a:pPr marL="0" marR="0" lvl="0" indent="0" algn="ctr" rtl="0">
                <a:lnSpc>
                  <a:spcPct val="90000"/>
                </a:lnSpc>
                <a:spcBef>
                  <a:spcPts val="560"/>
                </a:spcBef>
                <a:spcAft>
                  <a:spcPts val="0"/>
                </a:spcAft>
                <a:buClr>
                  <a:srgbClr val="000000"/>
                </a:buClr>
                <a:buSzPts val="1600"/>
                <a:buFont typeface="Arial"/>
                <a:buNone/>
              </a:pPr>
              <a:r>
                <a:rPr lang="en-US" sz="1800" i="0" u="none" strike="noStrike" cap="none" dirty="0">
                  <a:solidFill>
                    <a:schemeClr val="lt1"/>
                  </a:solidFill>
                  <a:latin typeface="Calibri" panose="020F0502020204030204" pitchFamily="34" charset="0"/>
                  <a:ea typeface="Calibri"/>
                  <a:cs typeface="Calibri" panose="020F0502020204030204" pitchFamily="34" charset="0"/>
                  <a:sym typeface="Calibri"/>
                </a:rPr>
                <a:t>Metas</a:t>
              </a:r>
              <a:endParaRPr sz="1800" dirty="0">
                <a:latin typeface="Calibri" panose="020F0502020204030204" pitchFamily="34" charset="0"/>
                <a:cs typeface="Calibri" panose="020F0502020204030204" pitchFamily="34" charset="0"/>
              </a:endParaRPr>
            </a:p>
          </p:txBody>
        </p:sp>
        <p:sp>
          <p:nvSpPr>
            <p:cNvPr id="52" name="Google Shape;340;p28">
              <a:extLst>
                <a:ext uri="{FF2B5EF4-FFF2-40B4-BE49-F238E27FC236}">
                  <a16:creationId xmlns:a16="http://schemas.microsoft.com/office/drawing/2014/main" id="{B07769B0-191F-7B85-CB58-3525BA81CFF6}"/>
                </a:ext>
              </a:extLst>
            </p:cNvPr>
            <p:cNvSpPr/>
            <p:nvPr/>
          </p:nvSpPr>
          <p:spPr>
            <a:xfrm>
              <a:off x="3217329" y="372413"/>
              <a:ext cx="1786590" cy="714636"/>
            </a:xfrm>
            <a:prstGeom prst="chevron">
              <a:avLst>
                <a:gd name="adj" fmla="val 50000"/>
              </a:avLst>
            </a:prstGeom>
            <a:solidFill>
              <a:srgbClr val="93BCB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latin typeface="Calibri" panose="020F0502020204030204" pitchFamily="34" charset="0"/>
                <a:cs typeface="Calibri" panose="020F0502020204030204" pitchFamily="34" charset="0"/>
              </a:endParaRPr>
            </a:p>
          </p:txBody>
        </p:sp>
        <p:sp>
          <p:nvSpPr>
            <p:cNvPr id="53" name="Google Shape;341;p28">
              <a:extLst>
                <a:ext uri="{FF2B5EF4-FFF2-40B4-BE49-F238E27FC236}">
                  <a16:creationId xmlns:a16="http://schemas.microsoft.com/office/drawing/2014/main" id="{DBF8962A-96CA-DDAE-34F1-AC8132503014}"/>
                </a:ext>
              </a:extLst>
            </p:cNvPr>
            <p:cNvSpPr txBox="1"/>
            <p:nvPr/>
          </p:nvSpPr>
          <p:spPr>
            <a:xfrm>
              <a:off x="3574647" y="372413"/>
              <a:ext cx="1222853" cy="714636"/>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800" i="0" u="none" strike="noStrike" cap="none" dirty="0">
                  <a:solidFill>
                    <a:schemeClr val="lt1"/>
                  </a:solidFill>
                  <a:latin typeface="Calibri" panose="020F0502020204030204" pitchFamily="34" charset="0"/>
                  <a:ea typeface="Calibri"/>
                  <a:cs typeface="Calibri" panose="020F0502020204030204" pitchFamily="34" charset="0"/>
                  <a:sym typeface="Calibri"/>
                </a:rPr>
                <a:t>230</a:t>
              </a:r>
              <a:endParaRPr sz="1800" dirty="0">
                <a:latin typeface="Calibri" panose="020F0502020204030204" pitchFamily="34" charset="0"/>
                <a:cs typeface="Calibri" panose="020F0502020204030204" pitchFamily="34" charset="0"/>
              </a:endParaRPr>
            </a:p>
            <a:p>
              <a:pPr marL="0" marR="0" lvl="0" indent="0" algn="ctr" rtl="0">
                <a:lnSpc>
                  <a:spcPct val="90000"/>
                </a:lnSpc>
                <a:spcBef>
                  <a:spcPts val="560"/>
                </a:spcBef>
                <a:spcAft>
                  <a:spcPts val="0"/>
                </a:spcAft>
                <a:buClr>
                  <a:srgbClr val="000000"/>
                </a:buClr>
                <a:buSzPts val="1600"/>
                <a:buFont typeface="Arial"/>
                <a:buNone/>
              </a:pPr>
              <a:r>
                <a:rPr lang="en-US" sz="1800" i="0" u="none" strike="noStrike" cap="none" dirty="0" err="1">
                  <a:solidFill>
                    <a:schemeClr val="lt1"/>
                  </a:solidFill>
                  <a:latin typeface="Calibri" panose="020F0502020204030204" pitchFamily="34" charset="0"/>
                  <a:ea typeface="Calibri"/>
                  <a:cs typeface="Calibri" panose="020F0502020204030204" pitchFamily="34" charset="0"/>
                  <a:sym typeface="Calibri"/>
                </a:rPr>
                <a:t>Indicadores</a:t>
              </a:r>
              <a:endParaRPr sz="1800" i="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grpSp>
      <p:pic>
        <p:nvPicPr>
          <p:cNvPr id="1026" name="Picture 2" descr="Objetivos de Desenvolvimento Sustentável |">
            <a:extLst>
              <a:ext uri="{FF2B5EF4-FFF2-40B4-BE49-F238E27FC236}">
                <a16:creationId xmlns:a16="http://schemas.microsoft.com/office/drawing/2014/main" id="{7EC73160-7FA5-2D39-7AD3-51F10D747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8" y="457683"/>
            <a:ext cx="3536311" cy="3536311"/>
          </a:xfrm>
          <a:prstGeom prst="rect">
            <a:avLst/>
          </a:prstGeom>
          <a:noFill/>
          <a:extLst>
            <a:ext uri="{909E8E84-426E-40DD-AFC4-6F175D3DCCD1}">
              <a14:hiddenFill xmlns:a14="http://schemas.microsoft.com/office/drawing/2010/main">
                <a:solidFill>
                  <a:srgbClr val="FFFFFF"/>
                </a:solidFill>
              </a14:hiddenFill>
            </a:ext>
          </a:extLst>
        </p:spPr>
      </p:pic>
      <p:sp>
        <p:nvSpPr>
          <p:cNvPr id="54" name="CaixaDeTexto 53">
            <a:extLst>
              <a:ext uri="{FF2B5EF4-FFF2-40B4-BE49-F238E27FC236}">
                <a16:creationId xmlns:a16="http://schemas.microsoft.com/office/drawing/2014/main" id="{73ADDC5F-647A-B698-3DB8-B82DEFEFB7D8}"/>
              </a:ext>
            </a:extLst>
          </p:cNvPr>
          <p:cNvSpPr txBox="1"/>
          <p:nvPr/>
        </p:nvSpPr>
        <p:spPr>
          <a:xfrm>
            <a:off x="786357" y="3540883"/>
            <a:ext cx="2275838" cy="369332"/>
          </a:xfrm>
          <a:prstGeom prst="rect">
            <a:avLst/>
          </a:prstGeom>
          <a:noFill/>
        </p:spPr>
        <p:txBody>
          <a:bodyPr wrap="square">
            <a:spAutoFit/>
          </a:bodyPr>
          <a:lstStyle/>
          <a:p>
            <a:r>
              <a:rPr lang="pt-PT" sz="1800"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https://sdgs.un.org/</a:t>
            </a:r>
            <a:r>
              <a:rPr lang="pt-PT" sz="1800" dirty="0">
                <a:solidFill>
                  <a:schemeClr val="bg1"/>
                </a:solidFill>
                <a:latin typeface="Calibri" panose="020F0502020204030204" pitchFamily="34" charset="0"/>
                <a:cs typeface="Calibri" panose="020F0502020204030204" pitchFamily="34" charset="0"/>
              </a:rPr>
              <a:t> </a:t>
            </a:r>
          </a:p>
        </p:txBody>
      </p:sp>
      <p:sp>
        <p:nvSpPr>
          <p:cNvPr id="2" name="Bocadillo: ovalado 1">
            <a:extLst>
              <a:ext uri="{FF2B5EF4-FFF2-40B4-BE49-F238E27FC236}">
                <a16:creationId xmlns:a16="http://schemas.microsoft.com/office/drawing/2014/main" id="{E16E99BF-E698-193D-5427-D5FFDCA7790E}"/>
              </a:ext>
            </a:extLst>
          </p:cNvPr>
          <p:cNvSpPr/>
          <p:nvPr/>
        </p:nvSpPr>
        <p:spPr>
          <a:xfrm>
            <a:off x="317236" y="4740620"/>
            <a:ext cx="3420861" cy="1948639"/>
          </a:xfrm>
          <a:prstGeom prst="wedgeEllipseCallout">
            <a:avLst>
              <a:gd name="adj1" fmla="val -14044"/>
              <a:gd name="adj2" fmla="val -92228"/>
            </a:avLst>
          </a:prstGeom>
          <a:solidFill>
            <a:schemeClr val="accent6">
              <a:lumMod val="75000"/>
            </a:schemeClr>
          </a:solidFill>
          <a:ln>
            <a:noFill/>
          </a:ln>
          <a:effectLst>
            <a:glow rad="228600">
              <a:schemeClr val="accent1">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sz="1600" dirty="0">
                <a:solidFill>
                  <a:srgbClr val="354F92"/>
                </a:solidFill>
                <a:latin typeface="Calibri" panose="020F0502020204030204" pitchFamily="34" charset="0"/>
                <a:ea typeface="Calibri" panose="020F0502020204030204" pitchFamily="34" charset="0"/>
                <a:cs typeface="Calibri" panose="020F0502020204030204" pitchFamily="34" charset="0"/>
              </a:rPr>
              <a:t>NOTA: ao entrar nos websites em língua estrangeira, clique com o botão direito e selecione “traduzir para português”</a:t>
            </a:r>
          </a:p>
        </p:txBody>
      </p:sp>
      <p:pic>
        <p:nvPicPr>
          <p:cNvPr id="3" name="Gráfico 2" descr="Flecha: curva ligera con relleno sólido">
            <a:extLst>
              <a:ext uri="{FF2B5EF4-FFF2-40B4-BE49-F238E27FC236}">
                <a16:creationId xmlns:a16="http://schemas.microsoft.com/office/drawing/2014/main" id="{453E1D6A-13AD-BB95-7C4A-DB5B7EBBB1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88563">
            <a:off x="211571" y="3349146"/>
            <a:ext cx="689631" cy="689631"/>
          </a:xfrm>
          <a:prstGeom prst="rect">
            <a:avLst/>
          </a:prstGeom>
          <a:effectLst>
            <a:outerShdw blurRad="50800" dist="38100" dir="5400000" algn="t" rotWithShape="0">
              <a:prstClr val="black">
                <a:alpha val="40000"/>
              </a:prstClr>
            </a:outerShdw>
          </a:effectLst>
        </p:spPr>
      </p:pic>
      <p:pic>
        <p:nvPicPr>
          <p:cNvPr id="4" name="Gráfico 3" descr="Flecha: curva ligera con relleno sólido">
            <a:extLst>
              <a:ext uri="{FF2B5EF4-FFF2-40B4-BE49-F238E27FC236}">
                <a16:creationId xmlns:a16="http://schemas.microsoft.com/office/drawing/2014/main" id="{6C55BB90-EEB2-154A-9DCE-9242DE7D5C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88563">
            <a:off x="5281468" y="6106658"/>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55841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15" name="Google Shape;346;p29">
            <a:extLst>
              <a:ext uri="{FF2B5EF4-FFF2-40B4-BE49-F238E27FC236}">
                <a16:creationId xmlns:a16="http://schemas.microsoft.com/office/drawing/2014/main" id="{4C8960B6-47C1-B7CE-0296-338C74B1B82D}"/>
              </a:ext>
            </a:extLst>
          </p:cNvPr>
          <p:cNvSpPr txBox="1">
            <a:spLocks noGrp="1"/>
          </p:cNvSpPr>
          <p:nvPr>
            <p:ph type="body" idx="1"/>
          </p:nvPr>
        </p:nvSpPr>
        <p:spPr>
          <a:xfrm>
            <a:off x="1219202" y="333914"/>
            <a:ext cx="9845038" cy="9827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en-US" sz="3200" dirty="0"/>
              <a:t>17 </a:t>
            </a:r>
            <a:r>
              <a:rPr lang="pt-PT" sz="3200" dirty="0"/>
              <a:t>Objetivos de Desenvolvimento Sustentável (ODS)</a:t>
            </a:r>
            <a:endParaRPr sz="3200" dirty="0"/>
          </a:p>
        </p:txBody>
      </p:sp>
      <p:sp>
        <p:nvSpPr>
          <p:cNvPr id="16" name="CaixaDeTexto 15">
            <a:extLst>
              <a:ext uri="{FF2B5EF4-FFF2-40B4-BE49-F238E27FC236}">
                <a16:creationId xmlns:a16="http://schemas.microsoft.com/office/drawing/2014/main" id="{66784BE7-7463-3A13-53BA-D52787EE95DE}"/>
              </a:ext>
            </a:extLst>
          </p:cNvPr>
          <p:cNvSpPr txBox="1"/>
          <p:nvPr/>
        </p:nvSpPr>
        <p:spPr>
          <a:xfrm>
            <a:off x="1755648" y="5796468"/>
            <a:ext cx="1255778" cy="584775"/>
          </a:xfrm>
          <a:prstGeom prst="rect">
            <a:avLst/>
          </a:prstGeom>
          <a:noFill/>
        </p:spPr>
        <p:txBody>
          <a:bodyPr wrap="square">
            <a:spAutoFit/>
          </a:bodyPr>
          <a:lstStyle/>
          <a:p>
            <a:pPr algn="r"/>
            <a:r>
              <a:rPr lang="pt-PT" sz="1600" dirty="0">
                <a:latin typeface="Calibri" panose="020F0502020204030204" pitchFamily="34" charset="0"/>
                <a:cs typeface="Calibri" panose="020F0502020204030204" pitchFamily="34" charset="0"/>
                <a:hlinkClick r:id="rId3"/>
              </a:rPr>
              <a:t>https://sdgs.un.org/goals</a:t>
            </a:r>
            <a:r>
              <a:rPr lang="pt-PT" sz="1600" dirty="0">
                <a:latin typeface="Calibri" panose="020F0502020204030204" pitchFamily="34" charset="0"/>
                <a:cs typeface="Calibri" panose="020F0502020204030204" pitchFamily="34" charset="0"/>
              </a:rPr>
              <a:t> </a:t>
            </a:r>
          </a:p>
        </p:txBody>
      </p:sp>
      <p:pic>
        <p:nvPicPr>
          <p:cNvPr id="2050" name="Picture 2" descr="Masterclass Objetivos de Desenvolvimento Sustentável • BCSD Portugal">
            <a:extLst>
              <a:ext uri="{FF2B5EF4-FFF2-40B4-BE49-F238E27FC236}">
                <a16:creationId xmlns:a16="http://schemas.microsoft.com/office/drawing/2014/main" id="{E31DFFC9-B720-186A-FAAC-D2C651A870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438" t="7584" r="10077" b="4794"/>
          <a:stretch/>
        </p:blipFill>
        <p:spPr bwMode="auto">
          <a:xfrm>
            <a:off x="2937927" y="975360"/>
            <a:ext cx="8724072" cy="5405883"/>
          </a:xfrm>
          <a:prstGeom prst="rect">
            <a:avLst/>
          </a:prstGeom>
          <a:noFill/>
          <a:extLst>
            <a:ext uri="{909E8E84-426E-40DD-AFC4-6F175D3DCCD1}">
              <a14:hiddenFill xmlns:a14="http://schemas.microsoft.com/office/drawing/2010/main">
                <a:solidFill>
                  <a:srgbClr val="FFFFFF"/>
                </a:solidFill>
              </a14:hiddenFill>
            </a:ext>
          </a:extLst>
        </p:spPr>
      </p:pic>
      <p:pic>
        <p:nvPicPr>
          <p:cNvPr id="3" name="Gráfico 2" descr="Flecha: curva ligera con relleno sólido">
            <a:extLst>
              <a:ext uri="{FF2B5EF4-FFF2-40B4-BE49-F238E27FC236}">
                <a16:creationId xmlns:a16="http://schemas.microsoft.com/office/drawing/2014/main" id="{577E9FF5-6FCE-4E0E-EF6E-E07D190635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1188921" y="5629902"/>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67065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9"/>
          <p:cNvSpPr txBox="1">
            <a:spLocks noGrp="1"/>
          </p:cNvSpPr>
          <p:nvPr>
            <p:ph type="body" idx="1"/>
          </p:nvPr>
        </p:nvSpPr>
        <p:spPr>
          <a:xfrm>
            <a:off x="1219202" y="333914"/>
            <a:ext cx="6742174" cy="9827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pt-PT" sz="3200" dirty="0"/>
              <a:t>5 Principais Compromissos ou Pilares</a:t>
            </a:r>
            <a:endParaRPr sz="3200" dirty="0"/>
          </a:p>
        </p:txBody>
      </p:sp>
      <p:sp>
        <p:nvSpPr>
          <p:cNvPr id="8" name="Google Shape;295;p24">
            <a:extLst>
              <a:ext uri="{FF2B5EF4-FFF2-40B4-BE49-F238E27FC236}">
                <a16:creationId xmlns:a16="http://schemas.microsoft.com/office/drawing/2014/main" id="{F77CE47E-CD26-4255-67EF-BAF194A2A3E6}"/>
              </a:ext>
            </a:extLst>
          </p:cNvPr>
          <p:cNvSpPr txBox="1"/>
          <p:nvPr/>
        </p:nvSpPr>
        <p:spPr>
          <a:xfrm>
            <a:off x="1219201" y="980214"/>
            <a:ext cx="6540135" cy="557071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1200"/>
              </a:spcBef>
              <a:spcAft>
                <a:spcPts val="0"/>
              </a:spcAft>
              <a:buNone/>
            </a:pPr>
            <a:r>
              <a:rPr lang="pt-PT"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Os ODS e a Agenda para o Desenvolvimento Sustentável de 2030 destacam 5 compromissos-chave ou pilares interligados que refletem um quadro holístico para a sustentabilidade.</a:t>
            </a:r>
          </a:p>
          <a:p>
            <a:pPr marL="1169988" lvl="5" indent="-457200" algn="just">
              <a:buAutoNum type="arabicParenR"/>
            </a:pPr>
            <a:r>
              <a:rPr lang="en-US" sz="2400" b="0" i="0" u="none" strike="noStrike" cap="none" dirty="0" err="1">
                <a:solidFill>
                  <a:srgbClr val="000000"/>
                </a:solidFill>
                <a:latin typeface="Calibri" panose="020F0502020204030204" pitchFamily="34" charset="0"/>
                <a:ea typeface="Calibri"/>
                <a:cs typeface="Calibri" panose="020F0502020204030204" pitchFamily="34" charset="0"/>
                <a:sym typeface="Calibri"/>
              </a:rPr>
              <a:t>Pessoas</a:t>
            </a:r>
            <a:endParaRPr lang="en-US" sz="24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1169988" lvl="5" indent="-457200" algn="just">
              <a:buAutoNum type="arabicParenR"/>
            </a:pPr>
            <a:r>
              <a:rPr lang="en-US" sz="2400" b="0" i="0" u="none" strike="noStrike" cap="none" dirty="0" err="1">
                <a:solidFill>
                  <a:srgbClr val="000000"/>
                </a:solidFill>
                <a:latin typeface="Calibri" panose="020F0502020204030204" pitchFamily="34" charset="0"/>
                <a:ea typeface="Calibri"/>
                <a:cs typeface="Calibri" panose="020F0502020204030204" pitchFamily="34" charset="0"/>
                <a:sym typeface="Calibri"/>
              </a:rPr>
              <a:t>Planeta</a:t>
            </a:r>
            <a:endParaRPr lang="en-US" sz="24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1169988" lvl="5" indent="-457200" algn="just">
              <a:buAutoNum type="arabicParenR"/>
            </a:pPr>
            <a:r>
              <a:rPr lang="en-US" sz="2400" b="0" i="0" u="none" strike="noStrike" cap="none" dirty="0" err="1">
                <a:solidFill>
                  <a:srgbClr val="000000"/>
                </a:solidFill>
                <a:latin typeface="Calibri" panose="020F0502020204030204" pitchFamily="34" charset="0"/>
                <a:ea typeface="Calibri"/>
                <a:cs typeface="Calibri" panose="020F0502020204030204" pitchFamily="34" charset="0"/>
                <a:sym typeface="Calibri"/>
              </a:rPr>
              <a:t>Prosperidade</a:t>
            </a:r>
            <a:endParaRPr lang="en-US" sz="24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L="1169988" lvl="5" indent="-457200" algn="just">
              <a:buAutoNum type="arabicParenR"/>
            </a:pPr>
            <a:r>
              <a:rPr lang="en-US"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Paz</a:t>
            </a:r>
          </a:p>
          <a:p>
            <a:pPr marL="1169988" lvl="5" indent="-457200" algn="just">
              <a:buAutoNum type="arabicParenR"/>
            </a:pPr>
            <a:r>
              <a:rPr lang="en-US" sz="2400" b="0" i="0" u="none" strike="noStrike" cap="none" dirty="0" err="1">
                <a:solidFill>
                  <a:srgbClr val="000000"/>
                </a:solidFill>
                <a:latin typeface="Calibri" panose="020F0502020204030204" pitchFamily="34" charset="0"/>
                <a:ea typeface="Calibri"/>
                <a:cs typeface="Calibri" panose="020F0502020204030204" pitchFamily="34" charset="0"/>
                <a:sym typeface="Calibri"/>
              </a:rPr>
              <a:t>Parceria</a:t>
            </a:r>
            <a:endParaRPr lang="en-US" sz="2400" b="0" i="0" u="none" strike="noStrike" cap="none" dirty="0">
              <a:solidFill>
                <a:srgbClr val="000000"/>
              </a:solidFill>
              <a:latin typeface="Calibri" panose="020F0502020204030204" pitchFamily="34" charset="0"/>
              <a:ea typeface="Calibri"/>
              <a:cs typeface="Calibri" panose="020F0502020204030204" pitchFamily="34" charset="0"/>
              <a:sym typeface="Calibri"/>
            </a:endParaRPr>
          </a:p>
          <a:p>
            <a:pPr marR="0" lvl="0" algn="just" rtl="0">
              <a:lnSpc>
                <a:spcPct val="100000"/>
              </a:lnSpc>
              <a:spcBef>
                <a:spcPts val="1200"/>
              </a:spcBef>
              <a:spcAft>
                <a:spcPts val="0"/>
              </a:spcAft>
            </a:pPr>
            <a:r>
              <a:rPr lang="pt-PT" sz="2400" b="0" i="0" u="none" strike="noStrike" cap="none" dirty="0">
                <a:solidFill>
                  <a:srgbClr val="000000"/>
                </a:solidFill>
                <a:latin typeface="Calibri" panose="020F0502020204030204" pitchFamily="34" charset="0"/>
                <a:ea typeface="Calibri"/>
                <a:cs typeface="Calibri" panose="020F0502020204030204" pitchFamily="34" charset="0"/>
                <a:sym typeface="Calibri"/>
              </a:rPr>
              <a:t>Este modelo integra aspetos das três dimensões anteriormente mencionadas e representa as inter-relações entre os vários objetivos, permitindo o progresso através de todos os pilares, que se reforçam mutuamente.</a:t>
            </a:r>
            <a:endParaRPr lang="en-US" sz="2400" dirty="0">
              <a:latin typeface="Calibri" panose="020F0502020204030204" pitchFamily="34" charset="0"/>
              <a:cs typeface="Calibri" panose="020F0502020204030204" pitchFamily="34" charset="0"/>
            </a:endParaRPr>
          </a:p>
        </p:txBody>
      </p:sp>
      <p:pic>
        <p:nvPicPr>
          <p:cNvPr id="3074" name="Picture 2">
            <a:extLst>
              <a:ext uri="{FF2B5EF4-FFF2-40B4-BE49-F238E27FC236}">
                <a16:creationId xmlns:a16="http://schemas.microsoft.com/office/drawing/2014/main" id="{CFF817F5-5778-5884-6985-9D4BAB935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9124" y="825279"/>
            <a:ext cx="4722876" cy="472287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03B4FA23-52D2-F2E4-8FC9-A3D6E33437B5}"/>
              </a:ext>
            </a:extLst>
          </p:cNvPr>
          <p:cNvSpPr txBox="1"/>
          <p:nvPr/>
        </p:nvSpPr>
        <p:spPr>
          <a:xfrm>
            <a:off x="8652836" y="5402721"/>
            <a:ext cx="2600379" cy="954107"/>
          </a:xfrm>
          <a:prstGeom prst="rect">
            <a:avLst/>
          </a:prstGeom>
          <a:noFill/>
        </p:spPr>
        <p:txBody>
          <a:bodyPr wrap="square">
            <a:spAutoFit/>
          </a:bodyPr>
          <a:lstStyle/>
          <a:p>
            <a:r>
              <a:rPr lang="pt-PT" dirty="0">
                <a:hlinkClick r:id="rId4"/>
              </a:rPr>
              <a:t>5 dimensões dos Objetivos de Desenvolvimento Sustentável em </a:t>
            </a:r>
            <a:r>
              <a:rPr lang="pt-PT" dirty="0" err="1">
                <a:hlinkClick r:id="rId4"/>
              </a:rPr>
              <a:t>video</a:t>
            </a:r>
            <a:r>
              <a:rPr lang="pt-PT" dirty="0">
                <a:hlinkClick r:id="rId4"/>
              </a:rPr>
              <a:t> - Redes para o Desenvolvimento</a:t>
            </a:r>
            <a:endParaRPr lang="pt-PT" dirty="0"/>
          </a:p>
        </p:txBody>
      </p:sp>
      <p:pic>
        <p:nvPicPr>
          <p:cNvPr id="2" name="Gráfico 1" descr="Flecha: curva ligera con relleno sólido">
            <a:extLst>
              <a:ext uri="{FF2B5EF4-FFF2-40B4-BE49-F238E27FC236}">
                <a16:creationId xmlns:a16="http://schemas.microsoft.com/office/drawing/2014/main" id="{3D8A9A0C-F37C-2B38-C643-84F3710970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8023085" y="5281380"/>
            <a:ext cx="689631" cy="68963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8" name="Google Shape;295;p24">
            <a:extLst>
              <a:ext uri="{FF2B5EF4-FFF2-40B4-BE49-F238E27FC236}">
                <a16:creationId xmlns:a16="http://schemas.microsoft.com/office/drawing/2014/main" id="{F77CE47E-CD26-4255-67EF-BAF194A2A3E6}"/>
              </a:ext>
            </a:extLst>
          </p:cNvPr>
          <p:cNvSpPr txBox="1"/>
          <p:nvPr/>
        </p:nvSpPr>
        <p:spPr>
          <a:xfrm>
            <a:off x="1219201" y="774507"/>
            <a:ext cx="4865008" cy="3293169"/>
          </a:xfrm>
          <a:prstGeom prst="rect">
            <a:avLst/>
          </a:prstGeom>
          <a:noFill/>
          <a:ln>
            <a:noFill/>
          </a:ln>
        </p:spPr>
        <p:txBody>
          <a:bodyPr spcFirstLastPara="1" wrap="square" lIns="91425" tIns="45700" rIns="91425" bIns="45700" anchor="t" anchorCtr="0">
            <a:spAutoFit/>
          </a:bodyPr>
          <a:lstStyle/>
          <a:p>
            <a:pPr marL="0" lvl="0" indent="0" algn="just" rtl="0">
              <a:lnSpc>
                <a:spcPct val="100000"/>
              </a:lnSpc>
              <a:spcBef>
                <a:spcPts val="1200"/>
              </a:spcBef>
              <a:spcAft>
                <a:spcPts val="0"/>
              </a:spcAft>
              <a:buSzPts val="2400"/>
              <a:buNone/>
            </a:pPr>
            <a:r>
              <a:rPr lang="pt-PT" sz="2200" dirty="0">
                <a:latin typeface="Calibri" panose="020F0502020204030204" pitchFamily="34" charset="0"/>
                <a:cs typeface="Calibri" panose="020F0502020204030204" pitchFamily="34" charset="0"/>
              </a:rPr>
              <a:t>Este é um dos </a:t>
            </a:r>
            <a:r>
              <a:rPr lang="pt-PT" sz="2200" b="1" dirty="0">
                <a:solidFill>
                  <a:srgbClr val="354F92"/>
                </a:solidFill>
                <a:latin typeface="Calibri" panose="020F0502020204030204" pitchFamily="34" charset="0"/>
                <a:cs typeface="Calibri" panose="020F0502020204030204" pitchFamily="34" charset="0"/>
              </a:rPr>
              <a:t>princípios orientadores da Agenda 2030</a:t>
            </a:r>
            <a:r>
              <a:rPr lang="pt-PT" sz="2200" dirty="0">
                <a:latin typeface="Calibri" panose="020F0502020204030204" pitchFamily="34" charset="0"/>
                <a:cs typeface="Calibri" panose="020F0502020204030204" pitchFamily="34" charset="0"/>
              </a:rPr>
              <a:t>. Reflete a preocupação com todas as pessoas que vivem em situações de extrema insegurança e vulnerabilidade e que o valor da civilização, como um todo, é julgado pela forma como consideramos essas pessoas e situações de angústia fora nos assuntos nacionais.</a:t>
            </a:r>
            <a:endParaRPr lang="en-US" sz="2200" dirty="0">
              <a:latin typeface="Calibri" panose="020F0502020204030204" pitchFamily="34" charset="0"/>
              <a:cs typeface="Calibri" panose="020F0502020204030204" pitchFamily="34" charset="0"/>
            </a:endParaRPr>
          </a:p>
        </p:txBody>
      </p:sp>
      <p:pic>
        <p:nvPicPr>
          <p:cNvPr id="1026" name="Picture 2" descr="Universal Values icons">
            <a:extLst>
              <a:ext uri="{FF2B5EF4-FFF2-40B4-BE49-F238E27FC236}">
                <a16:creationId xmlns:a16="http://schemas.microsoft.com/office/drawing/2014/main" id="{572F958E-109B-3329-BED3-8B72B2694B5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79247" y="315591"/>
            <a:ext cx="5134693" cy="1175364"/>
          </a:xfrm>
          <a:prstGeom prst="rect">
            <a:avLst/>
          </a:prstGeom>
          <a:noFill/>
          <a:extLst>
            <a:ext uri="{909E8E84-426E-40DD-AFC4-6F175D3DCCD1}">
              <a14:hiddenFill xmlns:a14="http://schemas.microsoft.com/office/drawing/2010/main">
                <a:solidFill>
                  <a:srgbClr val="FFFFFF"/>
                </a:solidFill>
              </a14:hiddenFill>
            </a:ext>
          </a:extLst>
        </p:spPr>
      </p:pic>
      <p:sp>
        <p:nvSpPr>
          <p:cNvPr id="346" name="Google Shape;346;p29"/>
          <p:cNvSpPr txBox="1">
            <a:spLocks noGrp="1"/>
          </p:cNvSpPr>
          <p:nvPr>
            <p:ph type="body" idx="1"/>
          </p:nvPr>
        </p:nvSpPr>
        <p:spPr>
          <a:xfrm>
            <a:off x="1219202" y="333915"/>
            <a:ext cx="6187438" cy="646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pt-PT" sz="3200" dirty="0"/>
              <a:t>Não deixar ninguém para trás!</a:t>
            </a:r>
            <a:endParaRPr sz="3200" dirty="0">
              <a:solidFill>
                <a:srgbClr val="EC7A42"/>
              </a:solidFill>
            </a:endParaRPr>
          </a:p>
        </p:txBody>
      </p:sp>
      <p:sp>
        <p:nvSpPr>
          <p:cNvPr id="11" name="CaixaDeTexto 10">
            <a:extLst>
              <a:ext uri="{FF2B5EF4-FFF2-40B4-BE49-F238E27FC236}">
                <a16:creationId xmlns:a16="http://schemas.microsoft.com/office/drawing/2014/main" id="{C529D899-A470-DAC3-1A72-C4455272FBCE}"/>
              </a:ext>
            </a:extLst>
          </p:cNvPr>
          <p:cNvSpPr txBox="1"/>
          <p:nvPr/>
        </p:nvSpPr>
        <p:spPr>
          <a:xfrm>
            <a:off x="7217388" y="3266666"/>
            <a:ext cx="4602480" cy="338554"/>
          </a:xfrm>
          <a:prstGeom prst="rect">
            <a:avLst/>
          </a:prstGeom>
          <a:noFill/>
        </p:spPr>
        <p:txBody>
          <a:bodyPr wrap="square">
            <a:spAutoFit/>
          </a:bodyPr>
          <a:lstStyle/>
          <a:p>
            <a:pPr algn="ctr"/>
            <a:r>
              <a:rPr lang="pt-PT" sz="1600" dirty="0">
                <a:latin typeface="Calibri" panose="020F0502020204030204" pitchFamily="34" charset="0"/>
                <a:ea typeface="Calibri" panose="020F0502020204030204" pitchFamily="34" charset="0"/>
                <a:cs typeface="Calibri" panose="020F0502020204030204" pitchFamily="34" charset="0"/>
                <a:hlinkClick r:id="rId4"/>
              </a:rPr>
              <a:t>GNUDS | Agenda 2030 - Valores </a:t>
            </a:r>
            <a:r>
              <a:rPr lang="pt-PT" sz="1600" dirty="0" err="1">
                <a:latin typeface="Calibri" panose="020F0502020204030204" pitchFamily="34" charset="0"/>
                <a:ea typeface="Calibri" panose="020F0502020204030204" pitchFamily="34" charset="0"/>
                <a:cs typeface="Calibri" panose="020F0502020204030204" pitchFamily="34" charset="0"/>
                <a:hlinkClick r:id="rId4"/>
              </a:rPr>
              <a:t>Universales</a:t>
            </a:r>
            <a:endParaRPr lang="pt-PT" sz="1600" dirty="0">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pic>
        <p:nvPicPr>
          <p:cNvPr id="1028" name="Picture 4" descr="Four operational approaches">
            <a:extLst>
              <a:ext uri="{FF2B5EF4-FFF2-40B4-BE49-F238E27FC236}">
                <a16:creationId xmlns:a16="http://schemas.microsoft.com/office/drawing/2014/main" id="{DA597315-5748-BB6C-B581-918E61046A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9965" y="1841855"/>
            <a:ext cx="4826000" cy="1046890"/>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a:extLst>
              <a:ext uri="{FF2B5EF4-FFF2-40B4-BE49-F238E27FC236}">
                <a16:creationId xmlns:a16="http://schemas.microsoft.com/office/drawing/2014/main" id="{1D9F1E2B-4CA2-0E43-6F1C-9149FBE9BADA}"/>
              </a:ext>
            </a:extLst>
          </p:cNvPr>
          <p:cNvSpPr txBox="1"/>
          <p:nvPr/>
        </p:nvSpPr>
        <p:spPr>
          <a:xfrm>
            <a:off x="7648103" y="6268396"/>
            <a:ext cx="4007449" cy="338554"/>
          </a:xfrm>
          <a:prstGeom prst="rect">
            <a:avLst/>
          </a:prstGeom>
          <a:noFill/>
        </p:spPr>
        <p:txBody>
          <a:bodyPr wrap="square">
            <a:spAutoFit/>
          </a:bodyPr>
          <a:lstStyle/>
          <a:p>
            <a:r>
              <a:rPr lang="pt-PT" sz="1600" dirty="0">
                <a:latin typeface="Calibri" panose="020F0502020204030204" pitchFamily="34" charset="0"/>
                <a:cs typeface="Calibri" panose="020F0502020204030204" pitchFamily="34" charset="0"/>
                <a:hlinkClick r:id="rId6"/>
              </a:rPr>
              <a:t>https://www.unglobalcompact.org/sdgs</a:t>
            </a:r>
            <a:r>
              <a:rPr lang="pt-PT" sz="1600" dirty="0">
                <a:latin typeface="Calibri" panose="020F0502020204030204" pitchFamily="34" charset="0"/>
                <a:cs typeface="Calibri" panose="020F0502020204030204" pitchFamily="34" charset="0"/>
              </a:rPr>
              <a:t> </a:t>
            </a:r>
          </a:p>
        </p:txBody>
      </p:sp>
      <p:sp>
        <p:nvSpPr>
          <p:cNvPr id="10" name="Seta: Curvada para Baixo 9">
            <a:extLst>
              <a:ext uri="{FF2B5EF4-FFF2-40B4-BE49-F238E27FC236}">
                <a16:creationId xmlns:a16="http://schemas.microsoft.com/office/drawing/2014/main" id="{5CC1DCE5-85DC-0561-C374-6151CFE39A23}"/>
              </a:ext>
            </a:extLst>
          </p:cNvPr>
          <p:cNvSpPr/>
          <p:nvPr/>
        </p:nvSpPr>
        <p:spPr>
          <a:xfrm rot="5400000" flipV="1">
            <a:off x="551462" y="554997"/>
            <a:ext cx="723841" cy="611632"/>
          </a:xfrm>
          <a:prstGeom prst="curvedDownArrow">
            <a:avLst>
              <a:gd name="adj1" fmla="val 13267"/>
              <a:gd name="adj2" fmla="val 37069"/>
              <a:gd name="adj3" fmla="val 25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9" name="Google Shape;295;p24">
            <a:extLst>
              <a:ext uri="{FF2B5EF4-FFF2-40B4-BE49-F238E27FC236}">
                <a16:creationId xmlns:a16="http://schemas.microsoft.com/office/drawing/2014/main" id="{EA8F91B3-5F89-87B4-143B-393E451139AA}"/>
              </a:ext>
            </a:extLst>
          </p:cNvPr>
          <p:cNvSpPr txBox="1"/>
          <p:nvPr/>
        </p:nvSpPr>
        <p:spPr>
          <a:xfrm>
            <a:off x="1640695" y="4174374"/>
            <a:ext cx="10103078" cy="2200562"/>
          </a:xfrm>
          <a:prstGeom prst="rect">
            <a:avLst/>
          </a:prstGeom>
          <a:noFill/>
          <a:ln>
            <a:noFill/>
          </a:ln>
        </p:spPr>
        <p:txBody>
          <a:bodyPr spcFirstLastPara="1" wrap="square" lIns="91425" tIns="45700" rIns="91425" bIns="45700" anchor="t" anchorCtr="0">
            <a:spAutoFit/>
          </a:bodyPr>
          <a:lstStyle/>
          <a:p>
            <a:pPr algn="just">
              <a:spcBef>
                <a:spcPts val="600"/>
              </a:spcBef>
              <a:buSzPts val="2400"/>
            </a:pPr>
            <a:r>
              <a:rPr lang="pt-PT" sz="2200" dirty="0">
                <a:latin typeface="Calibri" panose="020F0502020204030204" pitchFamily="34" charset="0"/>
                <a:cs typeface="Calibri" panose="020F0502020204030204" pitchFamily="34" charset="0"/>
              </a:rPr>
              <a:t>"Estamos todos de acordo quanto ao rumo que o mundo precisa de seguir. A concretização destas ambições exigirá um esforço sem precedentes de todos os sectores da sociedade - e </a:t>
            </a:r>
            <a:r>
              <a:rPr lang="pt-PT" sz="2200" b="1" dirty="0">
                <a:solidFill>
                  <a:srgbClr val="354F92"/>
                </a:solidFill>
                <a:latin typeface="Calibri" panose="020F0502020204030204" pitchFamily="34" charset="0"/>
                <a:cs typeface="Calibri" panose="020F0502020204030204" pitchFamily="34" charset="0"/>
              </a:rPr>
              <a:t>também as empresas </a:t>
            </a:r>
            <a:r>
              <a:rPr lang="pt-PT" sz="2200" dirty="0">
                <a:latin typeface="Calibri" panose="020F0502020204030204" pitchFamily="34" charset="0"/>
                <a:cs typeface="Calibri" panose="020F0502020204030204" pitchFamily="34" charset="0"/>
              </a:rPr>
              <a:t>têm de desempenhar um papel muito importante no processo". Este pressuposto levou a uma estratégia plurianual do Pacto Global das Nações Unidas para promover a sensibilização das empresas para apoio à realização dos ODS até 2030.</a:t>
            </a:r>
            <a:endParaRPr lang="en-US" sz="2200" b="0" i="0" dirty="0">
              <a:effectLst/>
              <a:latin typeface="Calibri" panose="020F0502020204030204" pitchFamily="34" charset="0"/>
              <a:cs typeface="Calibri" panose="020F0502020204030204" pitchFamily="34" charset="0"/>
            </a:endParaRPr>
          </a:p>
        </p:txBody>
      </p:sp>
      <p:sp>
        <p:nvSpPr>
          <p:cNvPr id="2" name="CuadroTexto 1">
            <a:extLst>
              <a:ext uri="{FF2B5EF4-FFF2-40B4-BE49-F238E27FC236}">
                <a16:creationId xmlns:a16="http://schemas.microsoft.com/office/drawing/2014/main" id="{76778793-F261-9617-651B-61D6217808CA}"/>
              </a:ext>
            </a:extLst>
          </p:cNvPr>
          <p:cNvSpPr txBox="1"/>
          <p:nvPr/>
        </p:nvSpPr>
        <p:spPr>
          <a:xfrm>
            <a:off x="6750804" y="1172643"/>
            <a:ext cx="1470323" cy="461665"/>
          </a:xfrm>
          <a:prstGeom prst="rect">
            <a:avLst/>
          </a:prstGeom>
          <a:solidFill>
            <a:schemeClr val="bg1"/>
          </a:solidFill>
        </p:spPr>
        <p:txBody>
          <a:bodyPr wrap="square" rtlCol="0">
            <a:spAutoFit/>
          </a:bodyPr>
          <a:lstStyle/>
          <a:p>
            <a:pPr algn="ctr"/>
            <a:r>
              <a:rPr lang="pt-PT" sz="1200" dirty="0">
                <a:latin typeface="Calibri" panose="020F0502020204030204" pitchFamily="34" charset="0"/>
                <a:ea typeface="Calibri" panose="020F0502020204030204" pitchFamily="34" charset="0"/>
                <a:cs typeface="Calibri" panose="020F0502020204030204" pitchFamily="34" charset="0"/>
              </a:rPr>
              <a:t>Foco nos direitos humanos</a:t>
            </a:r>
          </a:p>
        </p:txBody>
      </p:sp>
      <p:sp>
        <p:nvSpPr>
          <p:cNvPr id="3" name="CuadroTexto 2">
            <a:extLst>
              <a:ext uri="{FF2B5EF4-FFF2-40B4-BE49-F238E27FC236}">
                <a16:creationId xmlns:a16="http://schemas.microsoft.com/office/drawing/2014/main" id="{C6A6F541-172F-DA31-7136-089C44121A10}"/>
              </a:ext>
            </a:extLst>
          </p:cNvPr>
          <p:cNvSpPr txBox="1"/>
          <p:nvPr/>
        </p:nvSpPr>
        <p:spPr>
          <a:xfrm>
            <a:off x="8539545" y="1175767"/>
            <a:ext cx="1470323" cy="461665"/>
          </a:xfrm>
          <a:prstGeom prst="rect">
            <a:avLst/>
          </a:prstGeom>
          <a:solidFill>
            <a:schemeClr val="bg1"/>
          </a:solidFill>
        </p:spPr>
        <p:txBody>
          <a:bodyPr wrap="square" rtlCol="0">
            <a:spAutoFit/>
          </a:bodyPr>
          <a:lstStyle/>
          <a:p>
            <a:pPr algn="ctr"/>
            <a:r>
              <a:rPr lang="pt-PT" sz="1200" dirty="0">
                <a:latin typeface="Calibri" panose="020F0502020204030204" pitchFamily="34" charset="0"/>
                <a:ea typeface="Calibri" panose="020F0502020204030204" pitchFamily="34" charset="0"/>
                <a:cs typeface="Calibri" panose="020F0502020204030204" pitchFamily="34" charset="0"/>
              </a:rPr>
              <a:t>Não deixar ninguém para trás</a:t>
            </a:r>
          </a:p>
        </p:txBody>
      </p:sp>
      <p:sp>
        <p:nvSpPr>
          <p:cNvPr id="4" name="CuadroTexto 3">
            <a:extLst>
              <a:ext uri="{FF2B5EF4-FFF2-40B4-BE49-F238E27FC236}">
                <a16:creationId xmlns:a16="http://schemas.microsoft.com/office/drawing/2014/main" id="{2BB3B0F5-C4B8-E2A4-83AE-D0A9ECF9D9DF}"/>
              </a:ext>
            </a:extLst>
          </p:cNvPr>
          <p:cNvSpPr txBox="1"/>
          <p:nvPr/>
        </p:nvSpPr>
        <p:spPr>
          <a:xfrm>
            <a:off x="10329830" y="1162365"/>
            <a:ext cx="1470323" cy="646331"/>
          </a:xfrm>
          <a:prstGeom prst="rect">
            <a:avLst/>
          </a:prstGeom>
          <a:solidFill>
            <a:schemeClr val="bg1"/>
          </a:solidFill>
        </p:spPr>
        <p:txBody>
          <a:bodyPr wrap="square" rtlCol="0">
            <a:spAutoFit/>
          </a:bodyPr>
          <a:lstStyle/>
          <a:p>
            <a:pPr algn="ctr"/>
            <a:r>
              <a:rPr lang="pt-PT" sz="1200" dirty="0">
                <a:latin typeface="Calibri" panose="020F0502020204030204" pitchFamily="34" charset="0"/>
                <a:ea typeface="Calibri" panose="020F0502020204030204" pitchFamily="34" charset="0"/>
                <a:cs typeface="Calibri" panose="020F0502020204030204" pitchFamily="34" charset="0"/>
              </a:rPr>
              <a:t>Igualdade de género e empoderamento das mulheres</a:t>
            </a:r>
          </a:p>
        </p:txBody>
      </p:sp>
      <p:sp>
        <p:nvSpPr>
          <p:cNvPr id="5" name="CuadroTexto 4">
            <a:extLst>
              <a:ext uri="{FF2B5EF4-FFF2-40B4-BE49-F238E27FC236}">
                <a16:creationId xmlns:a16="http://schemas.microsoft.com/office/drawing/2014/main" id="{C31AD63B-F8E8-F069-CDC3-23AFA997BCF4}"/>
              </a:ext>
            </a:extLst>
          </p:cNvPr>
          <p:cNvSpPr txBox="1"/>
          <p:nvPr/>
        </p:nvSpPr>
        <p:spPr>
          <a:xfrm>
            <a:off x="6507087" y="2612573"/>
            <a:ext cx="1567092" cy="461665"/>
          </a:xfrm>
          <a:prstGeom prst="rect">
            <a:avLst/>
          </a:prstGeom>
          <a:solidFill>
            <a:schemeClr val="bg1"/>
          </a:solidFill>
        </p:spPr>
        <p:txBody>
          <a:bodyPr wrap="square" rtlCol="0">
            <a:spAutoFit/>
          </a:bodyPr>
          <a:lstStyle/>
          <a:p>
            <a:pPr algn="ctr"/>
            <a:r>
              <a:rPr lang="pt-PT" sz="1200" dirty="0">
                <a:latin typeface="Calibri" panose="020F0502020204030204" pitchFamily="34" charset="0"/>
                <a:ea typeface="Calibri" panose="020F0502020204030204" pitchFamily="34" charset="0"/>
                <a:cs typeface="Calibri" panose="020F0502020204030204" pitchFamily="34" charset="0"/>
              </a:rPr>
              <a:t>Alinhamento com normas internacionais</a:t>
            </a:r>
          </a:p>
        </p:txBody>
      </p:sp>
      <p:sp>
        <p:nvSpPr>
          <p:cNvPr id="6" name="CuadroTexto 5">
            <a:extLst>
              <a:ext uri="{FF2B5EF4-FFF2-40B4-BE49-F238E27FC236}">
                <a16:creationId xmlns:a16="http://schemas.microsoft.com/office/drawing/2014/main" id="{7306AF83-5678-7A57-E06E-233CE4CD47A3}"/>
              </a:ext>
            </a:extLst>
          </p:cNvPr>
          <p:cNvSpPr txBox="1"/>
          <p:nvPr/>
        </p:nvSpPr>
        <p:spPr>
          <a:xfrm>
            <a:off x="8121748" y="2612572"/>
            <a:ext cx="1169807" cy="461665"/>
          </a:xfrm>
          <a:prstGeom prst="rect">
            <a:avLst/>
          </a:prstGeom>
          <a:solidFill>
            <a:schemeClr val="bg1"/>
          </a:solidFill>
        </p:spPr>
        <p:txBody>
          <a:bodyPr wrap="square" rtlCol="0">
            <a:spAutoFit/>
          </a:bodyPr>
          <a:lstStyle/>
          <a:p>
            <a:pPr algn="ctr"/>
            <a:r>
              <a:rPr lang="pt-PT" sz="1200" dirty="0">
                <a:latin typeface="Calibri" panose="020F0502020204030204" pitchFamily="34" charset="0"/>
                <a:ea typeface="Calibri" panose="020F0502020204030204" pitchFamily="34" charset="0"/>
                <a:cs typeface="Calibri" panose="020F0502020204030204" pitchFamily="34" charset="0"/>
              </a:rPr>
              <a:t>Igualdade e não discriminação</a:t>
            </a:r>
          </a:p>
        </p:txBody>
      </p:sp>
      <p:sp>
        <p:nvSpPr>
          <p:cNvPr id="7" name="CuadroTexto 6">
            <a:extLst>
              <a:ext uri="{FF2B5EF4-FFF2-40B4-BE49-F238E27FC236}">
                <a16:creationId xmlns:a16="http://schemas.microsoft.com/office/drawing/2014/main" id="{C0FCB6AF-44FC-AFE2-36FA-AA24E9E0905A}"/>
              </a:ext>
            </a:extLst>
          </p:cNvPr>
          <p:cNvSpPr txBox="1"/>
          <p:nvPr/>
        </p:nvSpPr>
        <p:spPr>
          <a:xfrm>
            <a:off x="9369617" y="2575910"/>
            <a:ext cx="1295374" cy="461665"/>
          </a:xfrm>
          <a:prstGeom prst="rect">
            <a:avLst/>
          </a:prstGeom>
          <a:solidFill>
            <a:schemeClr val="bg1"/>
          </a:solidFill>
        </p:spPr>
        <p:txBody>
          <a:bodyPr wrap="square" rtlCol="0">
            <a:spAutoFit/>
          </a:bodyPr>
          <a:lstStyle/>
          <a:p>
            <a:pPr algn="ctr"/>
            <a:r>
              <a:rPr lang="pt-PT" sz="1200" dirty="0">
                <a:latin typeface="Calibri" panose="020F0502020204030204" pitchFamily="34" charset="0"/>
                <a:ea typeface="Calibri" panose="020F0502020204030204" pitchFamily="34" charset="0"/>
                <a:cs typeface="Calibri" panose="020F0502020204030204" pitchFamily="34" charset="0"/>
              </a:rPr>
              <a:t>Participação ativa e significativa</a:t>
            </a:r>
          </a:p>
        </p:txBody>
      </p:sp>
      <p:sp>
        <p:nvSpPr>
          <p:cNvPr id="12" name="CuadroTexto 11">
            <a:extLst>
              <a:ext uri="{FF2B5EF4-FFF2-40B4-BE49-F238E27FC236}">
                <a16:creationId xmlns:a16="http://schemas.microsoft.com/office/drawing/2014/main" id="{BD9E85FD-AF15-4951-DB12-F6F0E8AB1F67}"/>
              </a:ext>
            </a:extLst>
          </p:cNvPr>
          <p:cNvSpPr txBox="1"/>
          <p:nvPr/>
        </p:nvSpPr>
        <p:spPr>
          <a:xfrm>
            <a:off x="10611751" y="2567274"/>
            <a:ext cx="1567092" cy="461665"/>
          </a:xfrm>
          <a:prstGeom prst="rect">
            <a:avLst/>
          </a:prstGeom>
          <a:solidFill>
            <a:schemeClr val="bg1"/>
          </a:solidFill>
        </p:spPr>
        <p:txBody>
          <a:bodyPr wrap="square" rtlCol="0">
            <a:spAutoFit/>
          </a:bodyPr>
          <a:lstStyle/>
          <a:p>
            <a:pPr algn="ctr"/>
            <a:r>
              <a:rPr lang="pt-PT" sz="1200" dirty="0">
                <a:latin typeface="Calibri" panose="020F0502020204030204" pitchFamily="34" charset="0"/>
                <a:ea typeface="Calibri" panose="020F0502020204030204" pitchFamily="34" charset="0"/>
                <a:cs typeface="Calibri" panose="020F0502020204030204" pitchFamily="34" charset="0"/>
              </a:rPr>
              <a:t>mecanismos robustos de responsabilização</a:t>
            </a:r>
          </a:p>
        </p:txBody>
      </p:sp>
      <p:pic>
        <p:nvPicPr>
          <p:cNvPr id="13" name="Gráfico 12" descr="Flecha: curva ligera con relleno sólido">
            <a:extLst>
              <a:ext uri="{FF2B5EF4-FFF2-40B4-BE49-F238E27FC236}">
                <a16:creationId xmlns:a16="http://schemas.microsoft.com/office/drawing/2014/main" id="{37A4CB0B-8E38-2F1E-A336-9B92843950E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88563">
            <a:off x="7027171" y="6016237"/>
            <a:ext cx="689631" cy="689631"/>
          </a:xfrm>
          <a:prstGeom prst="rect">
            <a:avLst/>
          </a:prstGeom>
          <a:effectLst>
            <a:outerShdw blurRad="50800" dist="38100" dir="5400000" algn="t" rotWithShape="0">
              <a:prstClr val="black">
                <a:alpha val="40000"/>
              </a:prstClr>
            </a:outerShdw>
          </a:effectLst>
        </p:spPr>
      </p:pic>
      <p:pic>
        <p:nvPicPr>
          <p:cNvPr id="18" name="Gráfico 17" descr="Flecha: curva ligera con relleno sólido">
            <a:extLst>
              <a:ext uri="{FF2B5EF4-FFF2-40B4-BE49-F238E27FC236}">
                <a16:creationId xmlns:a16="http://schemas.microsoft.com/office/drawing/2014/main" id="{0F6E5D3C-846D-399A-56AA-A9AA03061D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88563">
            <a:off x="6991924" y="3043291"/>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68580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9"/>
          <p:cNvSpPr txBox="1">
            <a:spLocks noGrp="1"/>
          </p:cNvSpPr>
          <p:nvPr>
            <p:ph type="body" idx="1"/>
          </p:nvPr>
        </p:nvSpPr>
        <p:spPr>
          <a:xfrm>
            <a:off x="1219202" y="333914"/>
            <a:ext cx="4754878" cy="9827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pt-PT" sz="3200" dirty="0"/>
              <a:t>Tornar os objetivos globais negócios locais!</a:t>
            </a:r>
            <a:endParaRPr sz="3200" dirty="0"/>
          </a:p>
        </p:txBody>
      </p:sp>
      <p:sp>
        <p:nvSpPr>
          <p:cNvPr id="6" name="CaixaDeTexto 5">
            <a:extLst>
              <a:ext uri="{FF2B5EF4-FFF2-40B4-BE49-F238E27FC236}">
                <a16:creationId xmlns:a16="http://schemas.microsoft.com/office/drawing/2014/main" id="{14EB1066-1F01-62D1-20A9-297ABDB6ACCB}"/>
              </a:ext>
            </a:extLst>
          </p:cNvPr>
          <p:cNvSpPr txBox="1"/>
          <p:nvPr/>
        </p:nvSpPr>
        <p:spPr>
          <a:xfrm>
            <a:off x="1911715" y="1555908"/>
            <a:ext cx="3864862" cy="3970318"/>
          </a:xfrm>
          <a:prstGeom prst="rect">
            <a:avLst/>
          </a:prstGeom>
          <a:noFill/>
        </p:spPr>
        <p:txBody>
          <a:bodyPr wrap="square">
            <a:spAutoFit/>
          </a:bodyPr>
          <a:lstStyle/>
          <a:p>
            <a:pPr>
              <a:spcBef>
                <a:spcPts val="1200"/>
              </a:spcBef>
            </a:pPr>
            <a:r>
              <a:rPr lang="pt-PT" sz="2200" b="0" i="0" dirty="0">
                <a:effectLst/>
                <a:latin typeface="Calibri" panose="020F0502020204030204" pitchFamily="34" charset="0"/>
                <a:cs typeface="Calibri" panose="020F0502020204030204" pitchFamily="34" charset="0"/>
              </a:rPr>
              <a:t>No terreno, as empresas também enfrentam desafios para operarem de forma responsável e têm diferentes oportunidades para terem um impacto positivo. </a:t>
            </a:r>
            <a:r>
              <a:rPr lang="pt-PT" sz="2200" b="1" i="0" dirty="0">
                <a:solidFill>
                  <a:srgbClr val="354F92"/>
                </a:solidFill>
                <a:effectLst/>
                <a:latin typeface="Calibri" panose="020F0502020204030204" pitchFamily="34" charset="0"/>
                <a:cs typeface="Calibri" panose="020F0502020204030204" pitchFamily="34" charset="0"/>
              </a:rPr>
              <a:t>As Redes Locais do Pacto Global </a:t>
            </a:r>
            <a:r>
              <a:rPr lang="pt-PT" sz="2200" b="0" i="0" dirty="0">
                <a:effectLst/>
                <a:latin typeface="Calibri" panose="020F0502020204030204" pitchFamily="34" charset="0"/>
                <a:cs typeface="Calibri" panose="020F0502020204030204" pitchFamily="34" charset="0"/>
              </a:rPr>
              <a:t>fazem avançar a iniciativa e os seus </a:t>
            </a:r>
            <a:r>
              <a:rPr lang="pt-PT" sz="2200" b="0" i="0" u="sng" dirty="0">
                <a:effectLst/>
                <a:latin typeface="Calibri" panose="020F0502020204030204" pitchFamily="34" charset="0"/>
                <a:cs typeface="Calibri" panose="020F0502020204030204" pitchFamily="34" charset="0"/>
              </a:rPr>
              <a:t>Dez Princípios </a:t>
            </a:r>
            <a:r>
              <a:rPr lang="pt-PT" sz="2200" b="0" i="0" dirty="0">
                <a:effectLst/>
                <a:latin typeface="Calibri" panose="020F0502020204030204" pitchFamily="34" charset="0"/>
                <a:cs typeface="Calibri" panose="020F0502020204030204" pitchFamily="34" charset="0"/>
              </a:rPr>
              <a:t>a nível nacional. </a:t>
            </a:r>
          </a:p>
          <a:p>
            <a:pPr>
              <a:spcBef>
                <a:spcPts val="1200"/>
              </a:spcBef>
            </a:pPr>
            <a:r>
              <a:rPr lang="pt-PT" sz="2200" b="1" i="1" dirty="0">
                <a:solidFill>
                  <a:srgbClr val="354F92"/>
                </a:solidFill>
                <a:effectLst/>
                <a:latin typeface="Calibri" panose="020F0502020204030204" pitchFamily="34" charset="0"/>
                <a:cs typeface="Calibri" panose="020F0502020204030204" pitchFamily="34" charset="0"/>
              </a:rPr>
              <a:t>As empresas também podem ser Campeãs do Clima!</a:t>
            </a:r>
            <a:endParaRPr lang="en-US" sz="2200" b="1" i="1" dirty="0">
              <a:solidFill>
                <a:srgbClr val="354F92"/>
              </a:solidFill>
              <a:effectLst/>
              <a:latin typeface="Calibri" panose="020F0502020204030204" pitchFamily="34" charset="0"/>
              <a:cs typeface="Calibri" panose="020F0502020204030204" pitchFamily="34" charset="0"/>
            </a:endParaRPr>
          </a:p>
        </p:txBody>
      </p:sp>
      <p:pic>
        <p:nvPicPr>
          <p:cNvPr id="3" name="Imagen 2">
            <a:extLst>
              <a:ext uri="{FF2B5EF4-FFF2-40B4-BE49-F238E27FC236}">
                <a16:creationId xmlns:a16="http://schemas.microsoft.com/office/drawing/2014/main" id="{AEE1350D-1DC3-5691-619F-F2DF17A1E2B8}"/>
              </a:ext>
            </a:extLst>
          </p:cNvPr>
          <p:cNvPicPr>
            <a:picLocks noChangeAspect="1"/>
          </p:cNvPicPr>
          <p:nvPr/>
        </p:nvPicPr>
        <p:blipFill>
          <a:blip r:embed="rId3"/>
          <a:stretch>
            <a:fillRect/>
          </a:stretch>
        </p:blipFill>
        <p:spPr>
          <a:xfrm>
            <a:off x="6415424" y="164636"/>
            <a:ext cx="5215744" cy="6553115"/>
          </a:xfrm>
          <a:prstGeom prst="rect">
            <a:avLst/>
          </a:prstGeom>
        </p:spPr>
      </p:pic>
      <p:sp>
        <p:nvSpPr>
          <p:cNvPr id="5" name="CuadroTexto 4">
            <a:extLst>
              <a:ext uri="{FF2B5EF4-FFF2-40B4-BE49-F238E27FC236}">
                <a16:creationId xmlns:a16="http://schemas.microsoft.com/office/drawing/2014/main" id="{5930B19E-E0E8-6D58-D9DF-370A28961880}"/>
              </a:ext>
            </a:extLst>
          </p:cNvPr>
          <p:cNvSpPr txBox="1"/>
          <p:nvPr/>
        </p:nvSpPr>
        <p:spPr>
          <a:xfrm>
            <a:off x="4562240" y="6143962"/>
            <a:ext cx="1853184" cy="523220"/>
          </a:xfrm>
          <a:prstGeom prst="rect">
            <a:avLst/>
          </a:prstGeom>
          <a:noFill/>
        </p:spPr>
        <p:txBody>
          <a:bodyPr wrap="square">
            <a:spAutoFit/>
          </a:bodyPr>
          <a:lstStyle/>
          <a:p>
            <a:pPr algn="r"/>
            <a:r>
              <a:rPr lang="pt-PT" dirty="0">
                <a:hlinkClick r:id="rId4"/>
              </a:rPr>
              <a:t>Os Dez Princípios - Global </a:t>
            </a:r>
            <a:r>
              <a:rPr lang="pt-PT" dirty="0" err="1">
                <a:hlinkClick r:id="rId4"/>
              </a:rPr>
              <a:t>Compact</a:t>
            </a:r>
            <a:endParaRPr lang="pt-PT" dirty="0"/>
          </a:p>
        </p:txBody>
      </p:sp>
      <p:pic>
        <p:nvPicPr>
          <p:cNvPr id="7" name="Gráfico 6" descr="Flecha: curva ligera con relleno sólido">
            <a:extLst>
              <a:ext uri="{FF2B5EF4-FFF2-40B4-BE49-F238E27FC236}">
                <a16:creationId xmlns:a16="http://schemas.microsoft.com/office/drawing/2014/main" id="{70BEEA42-E7B8-E067-CDA7-BBDC38A945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4066256" y="5966410"/>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92046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2" name="Retângulo 1">
            <a:extLst>
              <a:ext uri="{FF2B5EF4-FFF2-40B4-BE49-F238E27FC236}">
                <a16:creationId xmlns:a16="http://schemas.microsoft.com/office/drawing/2014/main" id="{8452D527-583D-C37B-15B4-77795A63F7AE}"/>
              </a:ext>
            </a:extLst>
          </p:cNvPr>
          <p:cNvSpPr/>
          <p:nvPr/>
        </p:nvSpPr>
        <p:spPr>
          <a:xfrm>
            <a:off x="1963367" y="1917899"/>
            <a:ext cx="9590201" cy="91406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Google Shape;346;p29">
            <a:extLst>
              <a:ext uri="{FF2B5EF4-FFF2-40B4-BE49-F238E27FC236}">
                <a16:creationId xmlns:a16="http://schemas.microsoft.com/office/drawing/2014/main" id="{4C8960B6-47C1-B7CE-0296-338C74B1B82D}"/>
              </a:ext>
            </a:extLst>
          </p:cNvPr>
          <p:cNvSpPr txBox="1">
            <a:spLocks noGrp="1"/>
          </p:cNvSpPr>
          <p:nvPr>
            <p:ph type="body" idx="1"/>
          </p:nvPr>
        </p:nvSpPr>
        <p:spPr>
          <a:xfrm>
            <a:off x="1219202" y="333914"/>
            <a:ext cx="9845038" cy="9827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pt-PT" sz="3200" dirty="0"/>
              <a:t>ODS abordados neste curso</a:t>
            </a:r>
            <a:endParaRPr sz="3200" dirty="0"/>
          </a:p>
        </p:txBody>
      </p:sp>
      <p:sp>
        <p:nvSpPr>
          <p:cNvPr id="24" name="CaixaDeTexto 23">
            <a:extLst>
              <a:ext uri="{FF2B5EF4-FFF2-40B4-BE49-F238E27FC236}">
                <a16:creationId xmlns:a16="http://schemas.microsoft.com/office/drawing/2014/main" id="{1F464EE6-D6FB-C77D-170E-C5B316F06495}"/>
              </a:ext>
            </a:extLst>
          </p:cNvPr>
          <p:cNvSpPr txBox="1"/>
          <p:nvPr/>
        </p:nvSpPr>
        <p:spPr>
          <a:xfrm>
            <a:off x="10131986" y="2162391"/>
            <a:ext cx="1410208" cy="369332"/>
          </a:xfrm>
          <a:prstGeom prst="rect">
            <a:avLst/>
          </a:prstGeom>
          <a:noFill/>
        </p:spPr>
        <p:txBody>
          <a:bodyPr wrap="square" rtlCol="0">
            <a:spAutoFit/>
          </a:bodyPr>
          <a:lstStyle/>
          <a:p>
            <a:pPr algn="ctr"/>
            <a:r>
              <a:rPr lang="pt-PT" sz="1800" b="1" dirty="0">
                <a:solidFill>
                  <a:srgbClr val="EB7339"/>
                </a:solidFill>
                <a:latin typeface="Calibri"/>
                <a:cs typeface="Calibri"/>
                <a:sym typeface="Calibri"/>
              </a:rPr>
              <a:t>Este módulo</a:t>
            </a:r>
          </a:p>
        </p:txBody>
      </p:sp>
      <p:sp>
        <p:nvSpPr>
          <p:cNvPr id="10" name="Google Shape;372;p32">
            <a:extLst>
              <a:ext uri="{FF2B5EF4-FFF2-40B4-BE49-F238E27FC236}">
                <a16:creationId xmlns:a16="http://schemas.microsoft.com/office/drawing/2014/main" id="{E49C3B1E-A1CB-724A-6D15-A3BA834D5C61}"/>
              </a:ext>
            </a:extLst>
          </p:cNvPr>
          <p:cNvSpPr txBox="1">
            <a:spLocks/>
          </p:cNvSpPr>
          <p:nvPr/>
        </p:nvSpPr>
        <p:spPr>
          <a:xfrm>
            <a:off x="3277863" y="1103159"/>
            <a:ext cx="7125977" cy="99744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buClr>
                <a:srgbClr val="008000"/>
              </a:buClr>
              <a:buSzPts val="2000"/>
            </a:pPr>
            <a:r>
              <a:rPr lang="en-US" sz="2400" dirty="0" err="1">
                <a:solidFill>
                  <a:srgbClr val="008000"/>
                </a:solidFill>
                <a:latin typeface="Calibri" panose="020F0502020204030204" pitchFamily="34" charset="0"/>
                <a:cs typeface="Calibri" panose="020F0502020204030204" pitchFamily="34" charset="0"/>
              </a:rPr>
              <a:t>Saúde</a:t>
            </a:r>
            <a:r>
              <a:rPr lang="en-US" sz="2400" dirty="0">
                <a:solidFill>
                  <a:srgbClr val="008000"/>
                </a:solidFill>
                <a:latin typeface="Calibri" panose="020F0502020204030204" pitchFamily="34" charset="0"/>
                <a:cs typeface="Calibri" panose="020F0502020204030204" pitchFamily="34" charset="0"/>
              </a:rPr>
              <a:t> e </a:t>
            </a:r>
            <a:r>
              <a:rPr lang="en-US" sz="2400" dirty="0" err="1">
                <a:solidFill>
                  <a:srgbClr val="008000"/>
                </a:solidFill>
                <a:latin typeface="Calibri" panose="020F0502020204030204" pitchFamily="34" charset="0"/>
                <a:cs typeface="Calibri" panose="020F0502020204030204" pitchFamily="34" charset="0"/>
              </a:rPr>
              <a:t>Bem-estar</a:t>
            </a:r>
            <a:endParaRPr lang="en-US" sz="2400" dirty="0">
              <a:solidFill>
                <a:srgbClr val="008000"/>
              </a:solidFill>
              <a:latin typeface="Calibri" panose="020F0502020204030204" pitchFamily="34" charset="0"/>
              <a:cs typeface="Calibri" panose="020F0502020204030204" pitchFamily="34" charset="0"/>
            </a:endParaRPr>
          </a:p>
          <a:p>
            <a:pPr marL="228600">
              <a:buClr>
                <a:srgbClr val="008000"/>
              </a:buClr>
              <a:buSzPts val="2000"/>
            </a:pPr>
            <a:r>
              <a:rPr lang="pt-PT" sz="1600" b="0" dirty="0">
                <a:solidFill>
                  <a:srgbClr val="000000"/>
                </a:solidFill>
                <a:latin typeface="Calibri" panose="020F0502020204030204" pitchFamily="34" charset="0"/>
                <a:ea typeface="Arial"/>
                <a:cs typeface="Calibri" panose="020F0502020204030204" pitchFamily="34" charset="0"/>
                <a:sym typeface="Arial"/>
              </a:rPr>
              <a:t>Assegurar vidas saudáveis e promover o bem-estar para todos em todas as idades</a:t>
            </a:r>
            <a:endParaRPr lang="en-US" sz="1600" b="0" dirty="0">
              <a:solidFill>
                <a:srgbClr val="000000"/>
              </a:solidFill>
              <a:latin typeface="Calibri" panose="020F0502020204030204" pitchFamily="34" charset="0"/>
              <a:cs typeface="Calibri" panose="020F0502020204030204" pitchFamily="34" charset="0"/>
            </a:endParaRPr>
          </a:p>
        </p:txBody>
      </p:sp>
      <p:sp>
        <p:nvSpPr>
          <p:cNvPr id="11" name="Google Shape;374;p32">
            <a:extLst>
              <a:ext uri="{FF2B5EF4-FFF2-40B4-BE49-F238E27FC236}">
                <a16:creationId xmlns:a16="http://schemas.microsoft.com/office/drawing/2014/main" id="{17E0A985-AF25-BA7B-1380-B78819DA755B}"/>
              </a:ext>
            </a:extLst>
          </p:cNvPr>
          <p:cNvSpPr txBox="1"/>
          <p:nvPr/>
        </p:nvSpPr>
        <p:spPr>
          <a:xfrm>
            <a:off x="3287417" y="5433696"/>
            <a:ext cx="5705334" cy="841295"/>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33CC33"/>
              </a:buClr>
              <a:buSzPts val="2000"/>
              <a:buFont typeface="Arial"/>
              <a:buNone/>
            </a:pPr>
            <a:r>
              <a:rPr lang="en-US" sz="2400" b="1" i="0" u="none" strike="noStrike" cap="none" dirty="0">
                <a:solidFill>
                  <a:srgbClr val="33CC33"/>
                </a:solidFill>
                <a:latin typeface="Calibri" panose="020F0502020204030204" pitchFamily="34" charset="0"/>
                <a:ea typeface="Calibri"/>
                <a:cs typeface="Calibri" panose="020F0502020204030204" pitchFamily="34" charset="0"/>
                <a:sym typeface="Calibri"/>
              </a:rPr>
              <a:t>Vida </a:t>
            </a:r>
            <a:r>
              <a:rPr lang="en-US" sz="2400" b="1" i="0" u="none" strike="noStrike" cap="none" dirty="0" err="1">
                <a:solidFill>
                  <a:srgbClr val="33CC33"/>
                </a:solidFill>
                <a:latin typeface="Calibri" panose="020F0502020204030204" pitchFamily="34" charset="0"/>
                <a:ea typeface="Calibri"/>
                <a:cs typeface="Calibri" panose="020F0502020204030204" pitchFamily="34" charset="0"/>
                <a:sym typeface="Calibri"/>
              </a:rPr>
              <a:t>na</a:t>
            </a:r>
            <a:r>
              <a:rPr lang="en-US" sz="2400" b="1" i="0" u="none" strike="noStrike" cap="none" dirty="0">
                <a:solidFill>
                  <a:srgbClr val="33CC33"/>
                </a:solidFill>
                <a:latin typeface="Calibri" panose="020F0502020204030204" pitchFamily="34" charset="0"/>
                <a:ea typeface="Calibri"/>
                <a:cs typeface="Calibri" panose="020F0502020204030204" pitchFamily="34" charset="0"/>
                <a:sym typeface="Calibri"/>
              </a:rPr>
              <a:t> terra</a:t>
            </a:r>
          </a:p>
          <a:p>
            <a:pPr marL="228600" marR="0" lvl="0" indent="-228600" algn="l" rtl="0">
              <a:lnSpc>
                <a:spcPct val="90000"/>
              </a:lnSpc>
              <a:spcBef>
                <a:spcPts val="0"/>
              </a:spcBef>
              <a:spcAft>
                <a:spcPts val="0"/>
              </a:spcAft>
              <a:buClr>
                <a:srgbClr val="33CC33"/>
              </a:buClr>
              <a:buSzPts val="2000"/>
              <a:buFont typeface="Arial"/>
              <a:buNone/>
            </a:pPr>
            <a:r>
              <a:rPr lang="pt-PT" sz="1600" i="0" u="none" strike="noStrike" cap="none" dirty="0">
                <a:solidFill>
                  <a:srgbClr val="000000"/>
                </a:solidFill>
                <a:latin typeface="Calibri" panose="020F0502020204030204" pitchFamily="34" charset="0"/>
                <a:ea typeface="Calibri"/>
                <a:cs typeface="Calibri" panose="020F0502020204030204" pitchFamily="34" charset="0"/>
                <a:sym typeface="Calibri"/>
              </a:rPr>
              <a:t>Proteger, restaurar e promover a utilização sustentável dos ecossistemas terrestres, gerir de forma sustentável as florestas, combater a desertificação e travar e inverter a degradação dos solos e travar a perda de biodiversidade</a:t>
            </a:r>
            <a:r>
              <a:rPr lang="en-US" sz="1600" i="0" u="none" strike="noStrike" cap="none" dirty="0">
                <a:solidFill>
                  <a:srgbClr val="000000"/>
                </a:solidFill>
                <a:latin typeface="Calibri" panose="020F0502020204030204" pitchFamily="34" charset="0"/>
                <a:ea typeface="NTR"/>
                <a:cs typeface="Calibri" panose="020F0502020204030204" pitchFamily="34" charset="0"/>
                <a:sym typeface="NTR"/>
              </a:rPr>
              <a:t>.</a:t>
            </a:r>
            <a:endParaRPr sz="1600" i="0" u="none" strike="noStrike" cap="none" dirty="0">
              <a:solidFill>
                <a:srgbClr val="000000"/>
              </a:solidFill>
              <a:latin typeface="Calibri" panose="020F0502020204030204" pitchFamily="34" charset="0"/>
              <a:cs typeface="Calibri" panose="020F0502020204030204" pitchFamily="34" charset="0"/>
              <a:sym typeface="Arial"/>
            </a:endParaRPr>
          </a:p>
          <a:p>
            <a:pPr marL="228600" marR="0" lvl="0" indent="-228600" algn="l" rtl="0">
              <a:lnSpc>
                <a:spcPct val="90000"/>
              </a:lnSpc>
              <a:spcBef>
                <a:spcPts val="1000"/>
              </a:spcBef>
              <a:spcAft>
                <a:spcPts val="0"/>
              </a:spcAft>
              <a:buClr>
                <a:srgbClr val="212529"/>
              </a:buClr>
              <a:buSzPts val="1100"/>
              <a:buFont typeface="Arial"/>
              <a:buNone/>
            </a:pPr>
            <a:br>
              <a:rPr lang="en-US" sz="1100" b="0" i="0" u="none" strike="noStrike" cap="none" dirty="0">
                <a:solidFill>
                  <a:srgbClr val="212529"/>
                </a:solidFill>
                <a:latin typeface="Arial"/>
                <a:ea typeface="Arial"/>
                <a:cs typeface="Arial"/>
                <a:sym typeface="Arial"/>
              </a:rPr>
            </a:br>
            <a:endParaRPr sz="1400" b="1" i="0" u="none" strike="noStrike" cap="none" dirty="0">
              <a:solidFill>
                <a:srgbClr val="000000"/>
              </a:solidFill>
              <a:latin typeface="Calibri"/>
              <a:ea typeface="Calibri"/>
              <a:cs typeface="Calibri"/>
              <a:sym typeface="Calibri"/>
            </a:endParaRPr>
          </a:p>
        </p:txBody>
      </p:sp>
      <p:sp>
        <p:nvSpPr>
          <p:cNvPr id="13" name="Google Shape;375;p32">
            <a:extLst>
              <a:ext uri="{FF2B5EF4-FFF2-40B4-BE49-F238E27FC236}">
                <a16:creationId xmlns:a16="http://schemas.microsoft.com/office/drawing/2014/main" id="{127A509D-5A0F-5817-1B11-DADE27598FBB}"/>
              </a:ext>
            </a:extLst>
          </p:cNvPr>
          <p:cNvSpPr txBox="1"/>
          <p:nvPr/>
        </p:nvSpPr>
        <p:spPr>
          <a:xfrm>
            <a:off x="3226457" y="2948878"/>
            <a:ext cx="5929735" cy="777922"/>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FF9900"/>
              </a:buClr>
              <a:buSzPts val="2000"/>
              <a:buFont typeface="Arial"/>
              <a:buNone/>
            </a:pPr>
            <a:r>
              <a:rPr lang="en-US" sz="2400" b="1" i="0" u="none" strike="noStrike" cap="none" dirty="0" err="1">
                <a:solidFill>
                  <a:srgbClr val="FF9900"/>
                </a:solidFill>
                <a:latin typeface="Calibri" panose="020F0502020204030204" pitchFamily="34" charset="0"/>
                <a:ea typeface="Calibri"/>
                <a:cs typeface="Calibri" panose="020F0502020204030204" pitchFamily="34" charset="0"/>
                <a:sym typeface="Calibri"/>
              </a:rPr>
              <a:t>Cidades</a:t>
            </a:r>
            <a:r>
              <a:rPr lang="en-US" sz="2400" b="1" i="0" u="none" strike="noStrike" cap="none" dirty="0">
                <a:solidFill>
                  <a:srgbClr val="FF9900"/>
                </a:solidFill>
                <a:latin typeface="Calibri" panose="020F0502020204030204" pitchFamily="34" charset="0"/>
                <a:ea typeface="Calibri"/>
                <a:cs typeface="Calibri" panose="020F0502020204030204" pitchFamily="34" charset="0"/>
                <a:sym typeface="Calibri"/>
              </a:rPr>
              <a:t> e </a:t>
            </a:r>
            <a:r>
              <a:rPr lang="en-US" sz="2400" b="1" i="0" u="none" strike="noStrike" cap="none" dirty="0" err="1">
                <a:solidFill>
                  <a:srgbClr val="FF9900"/>
                </a:solidFill>
                <a:latin typeface="Calibri" panose="020F0502020204030204" pitchFamily="34" charset="0"/>
                <a:ea typeface="Calibri"/>
                <a:cs typeface="Calibri" panose="020F0502020204030204" pitchFamily="34" charset="0"/>
                <a:sym typeface="Calibri"/>
              </a:rPr>
              <a:t>Comunidades</a:t>
            </a:r>
            <a:r>
              <a:rPr lang="en-US" sz="2400" b="1" i="0" u="none" strike="noStrike" cap="none" dirty="0">
                <a:solidFill>
                  <a:srgbClr val="FF9900"/>
                </a:solidFill>
                <a:latin typeface="Calibri" panose="020F0502020204030204" pitchFamily="34" charset="0"/>
                <a:ea typeface="Calibri"/>
                <a:cs typeface="Calibri" panose="020F0502020204030204" pitchFamily="34" charset="0"/>
                <a:sym typeface="Calibri"/>
              </a:rPr>
              <a:t> </a:t>
            </a:r>
            <a:r>
              <a:rPr lang="en-US" sz="2400" b="1" i="0" u="none" strike="noStrike" cap="none" dirty="0" err="1">
                <a:solidFill>
                  <a:srgbClr val="FF9900"/>
                </a:solidFill>
                <a:latin typeface="Calibri" panose="020F0502020204030204" pitchFamily="34" charset="0"/>
                <a:ea typeface="Calibri"/>
                <a:cs typeface="Calibri" panose="020F0502020204030204" pitchFamily="34" charset="0"/>
                <a:sym typeface="Calibri"/>
              </a:rPr>
              <a:t>Sustentáveis</a:t>
            </a:r>
            <a:endParaRPr lang="en-US" sz="2400" b="1" i="0" u="none" strike="noStrike" cap="none" dirty="0">
              <a:solidFill>
                <a:srgbClr val="FF9900"/>
              </a:solidFill>
              <a:latin typeface="Calibri" panose="020F0502020204030204" pitchFamily="34" charset="0"/>
              <a:ea typeface="Calibri"/>
              <a:cs typeface="Calibri" panose="020F0502020204030204" pitchFamily="34" charset="0"/>
              <a:sym typeface="Calibri"/>
            </a:endParaRPr>
          </a:p>
          <a:p>
            <a:pPr marL="228600" marR="0" lvl="0" indent="-228600" algn="l" rtl="0">
              <a:lnSpc>
                <a:spcPct val="90000"/>
              </a:lnSpc>
              <a:spcBef>
                <a:spcPts val="0"/>
              </a:spcBef>
              <a:spcAft>
                <a:spcPts val="0"/>
              </a:spcAft>
              <a:buClr>
                <a:srgbClr val="FF9900"/>
              </a:buClr>
              <a:buSzPts val="2000"/>
              <a:buFont typeface="Arial"/>
              <a:buNone/>
            </a:pPr>
            <a:r>
              <a:rPr lang="pt-PT" sz="1600" i="0" u="none" strike="noStrike" cap="none" dirty="0">
                <a:solidFill>
                  <a:srgbClr val="000000"/>
                </a:solidFill>
                <a:latin typeface="Calibri"/>
                <a:ea typeface="Calibri"/>
                <a:cs typeface="Calibri"/>
                <a:sym typeface="Calibri"/>
              </a:rPr>
              <a:t>Tornar as cidades e as povoações humanas inclusivas, seguras, resistentes e sustentáveis</a:t>
            </a:r>
            <a:endParaRPr sz="1400" i="0" u="none" strike="noStrike" cap="none" dirty="0">
              <a:solidFill>
                <a:srgbClr val="000000"/>
              </a:solidFill>
              <a:latin typeface="Arial"/>
              <a:ea typeface="Arial"/>
              <a:cs typeface="Arial"/>
              <a:sym typeface="Arial"/>
            </a:endParaRPr>
          </a:p>
        </p:txBody>
      </p:sp>
      <p:sp>
        <p:nvSpPr>
          <p:cNvPr id="14" name="Google Shape;376;p32">
            <a:extLst>
              <a:ext uri="{FF2B5EF4-FFF2-40B4-BE49-F238E27FC236}">
                <a16:creationId xmlns:a16="http://schemas.microsoft.com/office/drawing/2014/main" id="{C853CFA8-2EE0-6340-1DB9-0D13CEDC6C49}"/>
              </a:ext>
            </a:extLst>
          </p:cNvPr>
          <p:cNvSpPr txBox="1"/>
          <p:nvPr/>
        </p:nvSpPr>
        <p:spPr>
          <a:xfrm>
            <a:off x="3277863" y="3781192"/>
            <a:ext cx="5579547" cy="7686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93300"/>
              </a:buClr>
              <a:buSzPts val="2000"/>
              <a:buFont typeface="Arial"/>
              <a:buNone/>
            </a:pPr>
            <a:r>
              <a:rPr lang="en-US" sz="2400" b="1" i="0" u="none" strike="noStrike" cap="none" dirty="0" err="1">
                <a:solidFill>
                  <a:srgbClr val="993300"/>
                </a:solidFill>
                <a:latin typeface="Calibri" panose="020F0502020204030204" pitchFamily="34" charset="0"/>
                <a:ea typeface="Calibri"/>
                <a:cs typeface="Calibri" panose="020F0502020204030204" pitchFamily="34" charset="0"/>
                <a:sym typeface="Calibri"/>
              </a:rPr>
              <a:t>Consumo</a:t>
            </a:r>
            <a:r>
              <a:rPr lang="en-US" sz="2400" b="1" i="0" u="none" strike="noStrike" cap="none" dirty="0">
                <a:solidFill>
                  <a:srgbClr val="993300"/>
                </a:solidFill>
                <a:latin typeface="Calibri" panose="020F0502020204030204" pitchFamily="34" charset="0"/>
                <a:ea typeface="Calibri"/>
                <a:cs typeface="Calibri" panose="020F0502020204030204" pitchFamily="34" charset="0"/>
                <a:sym typeface="Calibri"/>
              </a:rPr>
              <a:t> e </a:t>
            </a:r>
            <a:r>
              <a:rPr lang="en-US" sz="2400" b="1" i="0" u="none" strike="noStrike" cap="none" dirty="0" err="1">
                <a:solidFill>
                  <a:srgbClr val="993300"/>
                </a:solidFill>
                <a:latin typeface="Calibri" panose="020F0502020204030204" pitchFamily="34" charset="0"/>
                <a:ea typeface="Calibri"/>
                <a:cs typeface="Calibri" panose="020F0502020204030204" pitchFamily="34" charset="0"/>
                <a:sym typeface="Calibri"/>
              </a:rPr>
              <a:t>Produção</a:t>
            </a:r>
            <a:r>
              <a:rPr lang="en-US" sz="2400" b="1" i="0" u="none" strike="noStrike" cap="none" dirty="0">
                <a:solidFill>
                  <a:srgbClr val="993300"/>
                </a:solidFill>
                <a:latin typeface="Calibri" panose="020F0502020204030204" pitchFamily="34" charset="0"/>
                <a:ea typeface="Calibri"/>
                <a:cs typeface="Calibri" panose="020F0502020204030204" pitchFamily="34" charset="0"/>
                <a:sym typeface="Calibri"/>
              </a:rPr>
              <a:t> </a:t>
            </a:r>
            <a:r>
              <a:rPr lang="en-US" sz="2400" b="1" i="0" u="none" strike="noStrike" cap="none" dirty="0" err="1">
                <a:solidFill>
                  <a:srgbClr val="993300"/>
                </a:solidFill>
                <a:latin typeface="Calibri" panose="020F0502020204030204" pitchFamily="34" charset="0"/>
                <a:ea typeface="Calibri"/>
                <a:cs typeface="Calibri" panose="020F0502020204030204" pitchFamily="34" charset="0"/>
                <a:sym typeface="Calibri"/>
              </a:rPr>
              <a:t>Responsável</a:t>
            </a:r>
            <a:endParaRPr lang="en-US" sz="2400" b="1" i="0" u="none" strike="noStrike" cap="none" dirty="0">
              <a:solidFill>
                <a:srgbClr val="993300"/>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rgbClr val="993300"/>
              </a:buClr>
              <a:buSzPts val="2000"/>
              <a:buFont typeface="Arial"/>
              <a:buNone/>
            </a:pPr>
            <a:r>
              <a:rPr lang="pt-PT" sz="1600" i="0" u="none" strike="noStrike" cap="none" dirty="0">
                <a:solidFill>
                  <a:srgbClr val="000000"/>
                </a:solidFill>
                <a:latin typeface="Calibri"/>
                <a:ea typeface="Calibri"/>
                <a:cs typeface="Calibri"/>
                <a:sym typeface="Calibri"/>
              </a:rPr>
              <a:t>Assegurar padrões de consumo e produção sustentáveis</a:t>
            </a:r>
            <a:endParaRPr sz="1400" i="0" u="none" strike="noStrike" cap="none" dirty="0">
              <a:solidFill>
                <a:srgbClr val="000000"/>
              </a:solidFill>
              <a:latin typeface="Arial"/>
              <a:ea typeface="Arial"/>
              <a:cs typeface="Arial"/>
              <a:sym typeface="Arial"/>
            </a:endParaRPr>
          </a:p>
        </p:txBody>
      </p:sp>
      <p:sp>
        <p:nvSpPr>
          <p:cNvPr id="16" name="Google Shape;378;p32">
            <a:extLst>
              <a:ext uri="{FF2B5EF4-FFF2-40B4-BE49-F238E27FC236}">
                <a16:creationId xmlns:a16="http://schemas.microsoft.com/office/drawing/2014/main" id="{F99DB838-F26D-F3E0-8CB4-7F84840D513D}"/>
              </a:ext>
            </a:extLst>
          </p:cNvPr>
          <p:cNvSpPr txBox="1"/>
          <p:nvPr/>
        </p:nvSpPr>
        <p:spPr>
          <a:xfrm>
            <a:off x="3281680" y="4514626"/>
            <a:ext cx="5575730" cy="713441"/>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336600"/>
              </a:buClr>
              <a:buSzPts val="2000"/>
              <a:buFont typeface="Arial"/>
              <a:buNone/>
            </a:pPr>
            <a:r>
              <a:rPr lang="en-US" sz="2400" b="1" i="0" u="none" strike="noStrike" cap="none" dirty="0" err="1">
                <a:solidFill>
                  <a:srgbClr val="336600"/>
                </a:solidFill>
                <a:latin typeface="Calibri" panose="020F0502020204030204" pitchFamily="34" charset="0"/>
                <a:ea typeface="Calibri"/>
                <a:cs typeface="Calibri" panose="020F0502020204030204" pitchFamily="34" charset="0"/>
                <a:sym typeface="Calibri"/>
              </a:rPr>
              <a:t>Acção</a:t>
            </a:r>
            <a:r>
              <a:rPr lang="en-US" sz="2400" b="1" i="0" u="none" strike="noStrike" cap="none" dirty="0">
                <a:solidFill>
                  <a:srgbClr val="336600"/>
                </a:solidFill>
                <a:latin typeface="Calibri" panose="020F0502020204030204" pitchFamily="34" charset="0"/>
                <a:ea typeface="Calibri"/>
                <a:cs typeface="Calibri" panose="020F0502020204030204" pitchFamily="34" charset="0"/>
                <a:sym typeface="Calibri"/>
              </a:rPr>
              <a:t> </a:t>
            </a:r>
            <a:r>
              <a:rPr lang="en-US" sz="2400" b="1" i="0" u="none" strike="noStrike" cap="none" dirty="0" err="1">
                <a:solidFill>
                  <a:srgbClr val="336600"/>
                </a:solidFill>
                <a:latin typeface="Calibri" panose="020F0502020204030204" pitchFamily="34" charset="0"/>
                <a:ea typeface="Calibri"/>
                <a:cs typeface="Calibri" panose="020F0502020204030204" pitchFamily="34" charset="0"/>
                <a:sym typeface="Calibri"/>
              </a:rPr>
              <a:t>climática</a:t>
            </a:r>
            <a:endParaRPr lang="en-US" sz="2400" b="1" i="0" u="none" strike="noStrike" cap="none" dirty="0">
              <a:solidFill>
                <a:srgbClr val="336600"/>
              </a:solidFill>
              <a:latin typeface="Calibri" panose="020F0502020204030204" pitchFamily="34" charset="0"/>
              <a:ea typeface="Calibri"/>
              <a:cs typeface="Calibri" panose="020F0502020204030204" pitchFamily="34" charset="0"/>
              <a:sym typeface="Calibri"/>
            </a:endParaRPr>
          </a:p>
          <a:p>
            <a:pPr marL="0" marR="0" lvl="0" indent="0" algn="just" rtl="0">
              <a:lnSpc>
                <a:spcPct val="100000"/>
              </a:lnSpc>
              <a:spcBef>
                <a:spcPts val="0"/>
              </a:spcBef>
              <a:spcAft>
                <a:spcPts val="0"/>
              </a:spcAft>
              <a:buClr>
                <a:srgbClr val="336600"/>
              </a:buClr>
              <a:buSzPts val="2000"/>
              <a:buFont typeface="Arial"/>
              <a:buNone/>
            </a:pPr>
            <a:r>
              <a:rPr lang="pt-PT" sz="1600" i="0" u="none" strike="noStrike" cap="none" dirty="0">
                <a:solidFill>
                  <a:srgbClr val="000000"/>
                </a:solidFill>
                <a:latin typeface="Calibri"/>
                <a:ea typeface="Calibri"/>
                <a:cs typeface="Calibri"/>
                <a:sym typeface="Calibri"/>
              </a:rPr>
              <a:t>Tomar medidas urgentes para combater as alterações climáticas e o seu impacto</a:t>
            </a:r>
            <a:endParaRPr sz="1400" i="0" u="none" strike="noStrike" cap="none" dirty="0">
              <a:solidFill>
                <a:srgbClr val="000000"/>
              </a:solidFill>
              <a:latin typeface="Arial"/>
              <a:ea typeface="Arial"/>
              <a:cs typeface="Arial"/>
              <a:sym typeface="Arial"/>
            </a:endParaRPr>
          </a:p>
        </p:txBody>
      </p:sp>
      <p:pic>
        <p:nvPicPr>
          <p:cNvPr id="18" name="Google Shape;379;p32" descr="Communications materials - United Nations Sustainable Development">
            <a:extLst>
              <a:ext uri="{FF2B5EF4-FFF2-40B4-BE49-F238E27FC236}">
                <a16:creationId xmlns:a16="http://schemas.microsoft.com/office/drawing/2014/main" id="{B1886A00-BAAB-57EE-229E-B824672C0A97}"/>
              </a:ext>
            </a:extLst>
          </p:cNvPr>
          <p:cNvPicPr preferRelativeResize="0"/>
          <p:nvPr/>
        </p:nvPicPr>
        <p:blipFill rotWithShape="1">
          <a:blip r:embed="rId3">
            <a:alphaModFix/>
          </a:blip>
          <a:srcRect/>
          <a:stretch/>
        </p:blipFill>
        <p:spPr>
          <a:xfrm>
            <a:off x="1963367" y="2848110"/>
            <a:ext cx="1080000" cy="1080000"/>
          </a:xfrm>
          <a:prstGeom prst="rect">
            <a:avLst/>
          </a:prstGeom>
          <a:noFill/>
          <a:ln>
            <a:noFill/>
          </a:ln>
        </p:spPr>
      </p:pic>
      <p:pic>
        <p:nvPicPr>
          <p:cNvPr id="20" name="Google Shape;380;p32">
            <a:extLst>
              <a:ext uri="{FF2B5EF4-FFF2-40B4-BE49-F238E27FC236}">
                <a16:creationId xmlns:a16="http://schemas.microsoft.com/office/drawing/2014/main" id="{AF7BC246-5D48-F302-335F-AE3D1170E3CC}"/>
              </a:ext>
            </a:extLst>
          </p:cNvPr>
          <p:cNvPicPr preferRelativeResize="0"/>
          <p:nvPr/>
        </p:nvPicPr>
        <p:blipFill rotWithShape="1">
          <a:blip r:embed="rId4">
            <a:alphaModFix/>
          </a:blip>
          <a:srcRect/>
          <a:stretch/>
        </p:blipFill>
        <p:spPr>
          <a:xfrm>
            <a:off x="8983197" y="3627596"/>
            <a:ext cx="1080000" cy="1080000"/>
          </a:xfrm>
          <a:prstGeom prst="rect">
            <a:avLst/>
          </a:prstGeom>
          <a:noFill/>
          <a:ln>
            <a:noFill/>
          </a:ln>
        </p:spPr>
      </p:pic>
      <p:pic>
        <p:nvPicPr>
          <p:cNvPr id="22" name="Google Shape;381;p32">
            <a:extLst>
              <a:ext uri="{FF2B5EF4-FFF2-40B4-BE49-F238E27FC236}">
                <a16:creationId xmlns:a16="http://schemas.microsoft.com/office/drawing/2014/main" id="{69F2350D-E417-431B-01E3-83C2D0F31F84}"/>
              </a:ext>
            </a:extLst>
          </p:cNvPr>
          <p:cNvPicPr preferRelativeResize="0"/>
          <p:nvPr/>
        </p:nvPicPr>
        <p:blipFill rotWithShape="1">
          <a:blip r:embed="rId5">
            <a:alphaModFix/>
          </a:blip>
          <a:srcRect/>
          <a:stretch/>
        </p:blipFill>
        <p:spPr>
          <a:xfrm>
            <a:off x="8983197" y="1805958"/>
            <a:ext cx="1080000" cy="1080000"/>
          </a:xfrm>
          <a:prstGeom prst="rect">
            <a:avLst/>
          </a:prstGeom>
          <a:noFill/>
          <a:ln>
            <a:noFill/>
          </a:ln>
        </p:spPr>
      </p:pic>
      <p:pic>
        <p:nvPicPr>
          <p:cNvPr id="25" name="Google Shape;382;p32">
            <a:extLst>
              <a:ext uri="{FF2B5EF4-FFF2-40B4-BE49-F238E27FC236}">
                <a16:creationId xmlns:a16="http://schemas.microsoft.com/office/drawing/2014/main" id="{CF2E5899-2776-41B2-9C4D-212C0903DC22}"/>
              </a:ext>
            </a:extLst>
          </p:cNvPr>
          <p:cNvPicPr preferRelativeResize="0"/>
          <p:nvPr/>
        </p:nvPicPr>
        <p:blipFill rotWithShape="1">
          <a:blip r:embed="rId6">
            <a:alphaModFix/>
          </a:blip>
          <a:srcRect/>
          <a:stretch/>
        </p:blipFill>
        <p:spPr>
          <a:xfrm>
            <a:off x="1963367" y="979491"/>
            <a:ext cx="1080000" cy="1080000"/>
          </a:xfrm>
          <a:prstGeom prst="rect">
            <a:avLst/>
          </a:prstGeom>
          <a:noFill/>
          <a:ln>
            <a:noFill/>
          </a:ln>
        </p:spPr>
      </p:pic>
      <p:pic>
        <p:nvPicPr>
          <p:cNvPr id="26" name="Google Shape;383;p32">
            <a:extLst>
              <a:ext uri="{FF2B5EF4-FFF2-40B4-BE49-F238E27FC236}">
                <a16:creationId xmlns:a16="http://schemas.microsoft.com/office/drawing/2014/main" id="{611CDBF9-DFAF-C1A7-7D72-277B90070525}"/>
              </a:ext>
            </a:extLst>
          </p:cNvPr>
          <p:cNvPicPr preferRelativeResize="0"/>
          <p:nvPr/>
        </p:nvPicPr>
        <p:blipFill rotWithShape="1">
          <a:blip r:embed="rId7">
            <a:alphaModFix/>
          </a:blip>
          <a:srcRect/>
          <a:stretch/>
        </p:blipFill>
        <p:spPr>
          <a:xfrm>
            <a:off x="1963367" y="4317592"/>
            <a:ext cx="1080000" cy="1080000"/>
          </a:xfrm>
          <a:prstGeom prst="rect">
            <a:avLst/>
          </a:prstGeom>
          <a:noFill/>
          <a:ln>
            <a:noFill/>
          </a:ln>
        </p:spPr>
      </p:pic>
      <p:pic>
        <p:nvPicPr>
          <p:cNvPr id="27" name="Google Shape;384;p32">
            <a:extLst>
              <a:ext uri="{FF2B5EF4-FFF2-40B4-BE49-F238E27FC236}">
                <a16:creationId xmlns:a16="http://schemas.microsoft.com/office/drawing/2014/main" id="{469361D0-920D-E52B-4836-09CABF188AEB}"/>
              </a:ext>
            </a:extLst>
          </p:cNvPr>
          <p:cNvPicPr preferRelativeResize="0"/>
          <p:nvPr/>
        </p:nvPicPr>
        <p:blipFill rotWithShape="1">
          <a:blip r:embed="rId8">
            <a:alphaModFix/>
          </a:blip>
          <a:srcRect/>
          <a:stretch/>
        </p:blipFill>
        <p:spPr>
          <a:xfrm>
            <a:off x="8992751" y="5445491"/>
            <a:ext cx="1080000" cy="1080000"/>
          </a:xfrm>
          <a:prstGeom prst="rect">
            <a:avLst/>
          </a:prstGeom>
          <a:noFill/>
          <a:ln>
            <a:noFill/>
          </a:ln>
        </p:spPr>
      </p:pic>
      <p:sp>
        <p:nvSpPr>
          <p:cNvPr id="28" name="Google Shape;385;p32">
            <a:extLst>
              <a:ext uri="{FF2B5EF4-FFF2-40B4-BE49-F238E27FC236}">
                <a16:creationId xmlns:a16="http://schemas.microsoft.com/office/drawing/2014/main" id="{AA9B1770-0056-DCD6-7167-A116D962FE3E}"/>
              </a:ext>
            </a:extLst>
          </p:cNvPr>
          <p:cNvSpPr txBox="1"/>
          <p:nvPr/>
        </p:nvSpPr>
        <p:spPr>
          <a:xfrm>
            <a:off x="3277862" y="1837142"/>
            <a:ext cx="5705333" cy="904497"/>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C00000"/>
              </a:buClr>
              <a:buSzPts val="2000"/>
              <a:buFont typeface="Arial"/>
              <a:buNone/>
            </a:pPr>
            <a:r>
              <a:rPr lang="en-US" sz="2400" b="1" i="0" u="none" strike="noStrike" cap="none" dirty="0" err="1">
                <a:solidFill>
                  <a:srgbClr val="C00000"/>
                </a:solidFill>
                <a:latin typeface="Calibri" panose="020F0502020204030204" pitchFamily="34" charset="0"/>
                <a:ea typeface="Calibri"/>
                <a:cs typeface="Calibri" panose="020F0502020204030204" pitchFamily="34" charset="0"/>
                <a:sym typeface="Calibri"/>
              </a:rPr>
              <a:t>Educação</a:t>
            </a:r>
            <a:r>
              <a:rPr lang="en-US" sz="2400" b="1" i="0" u="none" strike="noStrike" cap="none" dirty="0">
                <a:solidFill>
                  <a:srgbClr val="C00000"/>
                </a:solidFill>
                <a:latin typeface="Calibri" panose="020F0502020204030204" pitchFamily="34" charset="0"/>
                <a:ea typeface="Calibri"/>
                <a:cs typeface="Calibri" panose="020F0502020204030204" pitchFamily="34" charset="0"/>
                <a:sym typeface="Calibri"/>
              </a:rPr>
              <a:t> de </a:t>
            </a:r>
            <a:r>
              <a:rPr lang="en-US" sz="2400" b="1" i="0" u="none" strike="noStrike" cap="none" dirty="0" err="1">
                <a:solidFill>
                  <a:srgbClr val="C00000"/>
                </a:solidFill>
                <a:latin typeface="Calibri" panose="020F0502020204030204" pitchFamily="34" charset="0"/>
                <a:ea typeface="Calibri"/>
                <a:cs typeface="Calibri" panose="020F0502020204030204" pitchFamily="34" charset="0"/>
                <a:sym typeface="Calibri"/>
              </a:rPr>
              <a:t>Qualidade</a:t>
            </a:r>
            <a:endParaRPr lang="en-US" sz="2400" b="1" i="0" u="none" strike="noStrike" cap="none" dirty="0">
              <a:solidFill>
                <a:srgbClr val="C00000"/>
              </a:solidFill>
              <a:latin typeface="Calibri" panose="020F0502020204030204" pitchFamily="34" charset="0"/>
              <a:ea typeface="Calibri"/>
              <a:cs typeface="Calibri" panose="020F0502020204030204" pitchFamily="34" charset="0"/>
              <a:sym typeface="Calibri"/>
            </a:endParaRPr>
          </a:p>
          <a:p>
            <a:pPr marL="228600" marR="0" lvl="0" indent="-228600" algn="l" rtl="0">
              <a:lnSpc>
                <a:spcPct val="90000"/>
              </a:lnSpc>
              <a:spcBef>
                <a:spcPts val="0"/>
              </a:spcBef>
              <a:spcAft>
                <a:spcPts val="0"/>
              </a:spcAft>
              <a:buClr>
                <a:srgbClr val="C00000"/>
              </a:buClr>
              <a:buSzPts val="2000"/>
              <a:buFont typeface="Arial"/>
              <a:buNone/>
            </a:pPr>
            <a:r>
              <a:rPr lang="pt-PT" sz="1600" i="0" u="none" strike="noStrike" cap="none" dirty="0">
                <a:solidFill>
                  <a:srgbClr val="000000"/>
                </a:solidFill>
                <a:latin typeface="Calibri"/>
                <a:ea typeface="Calibri"/>
                <a:cs typeface="Calibri"/>
                <a:sym typeface="Calibri"/>
              </a:rPr>
              <a:t>Assegurar uma educação de qualidade inclusiva e equitativa e promover oportunidades de aprendizagem ao longo da vida para todos</a:t>
            </a:r>
            <a:endParaRPr sz="140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575772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3" name="Marcador de Posição da Imagem 2">
            <a:extLst>
              <a:ext uri="{FF2B5EF4-FFF2-40B4-BE49-F238E27FC236}">
                <a16:creationId xmlns:a16="http://schemas.microsoft.com/office/drawing/2014/main" id="{9B5AD52E-DBEE-AA09-E3EF-759BA3DD6755}"/>
              </a:ext>
            </a:extLst>
          </p:cNvPr>
          <p:cNvPicPr>
            <a:picLocks noGrp="1" noChangeAspect="1"/>
          </p:cNvPicPr>
          <p:nvPr>
            <p:ph type="pic" idx="8"/>
          </p:nvPr>
        </p:nvPicPr>
        <p:blipFill>
          <a:blip r:embed="rId3"/>
          <a:srcRect l="10935" r="10935"/>
          <a:stretch>
            <a:fillRect/>
          </a:stretch>
        </p:blipFill>
        <p:spPr>
          <a:xfrm>
            <a:off x="-47625" y="0"/>
            <a:ext cx="3570288" cy="6858000"/>
          </a:xfrm>
          <a:prstGeom prst="rect">
            <a:avLst/>
          </a:prstGeom>
          <a:solidFill>
            <a:srgbClr val="D8D8D8"/>
          </a:solidFill>
          <a:ln>
            <a:noFill/>
          </a:ln>
        </p:spPr>
      </p:pic>
      <p:grpSp>
        <p:nvGrpSpPr>
          <p:cNvPr id="400" name="Google Shape;400;p34"/>
          <p:cNvGrpSpPr/>
          <p:nvPr/>
        </p:nvGrpSpPr>
        <p:grpSpPr>
          <a:xfrm rot="-5400000">
            <a:off x="2807250" y="3033935"/>
            <a:ext cx="2231856" cy="769332"/>
            <a:chOff x="3357879" y="5072538"/>
            <a:chExt cx="593407" cy="259079"/>
          </a:xfrm>
        </p:grpSpPr>
        <p:sp>
          <p:nvSpPr>
            <p:cNvPr id="401" name="Google Shape;401;p34"/>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p34"/>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3" name="Google Shape;403;p34"/>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04" name="Google Shape;404;p34"/>
          <p:cNvSpPr txBox="1">
            <a:spLocks noGrp="1"/>
          </p:cNvSpPr>
          <p:nvPr>
            <p:ph type="body" idx="7"/>
          </p:nvPr>
        </p:nvSpPr>
        <p:spPr>
          <a:xfrm>
            <a:off x="4967785" y="1117599"/>
            <a:ext cx="6755642" cy="4210305"/>
          </a:xfrm>
          <a:prstGeom prst="rect">
            <a:avLst/>
          </a:prstGeom>
          <a:noFill/>
          <a:ln>
            <a:noFill/>
          </a:ln>
        </p:spPr>
        <p:txBody>
          <a:bodyPr spcFirstLastPara="1" wrap="square" lIns="91425" tIns="45700" rIns="91425" bIns="45700" anchor="t" anchorCtr="0">
            <a:noAutofit/>
          </a:bodyPr>
          <a:lstStyle/>
          <a:p>
            <a:pPr marL="0" lvl="0" indent="0" rtl="0">
              <a:spcBef>
                <a:spcPts val="1200"/>
              </a:spcBef>
              <a:spcAft>
                <a:spcPts val="0"/>
              </a:spcAft>
              <a:buClr>
                <a:srgbClr val="CC0000"/>
              </a:buClr>
              <a:buSzPts val="2800"/>
              <a:buNone/>
            </a:pPr>
            <a:r>
              <a:rPr lang="en-US" sz="2400" b="1" dirty="0" err="1">
                <a:solidFill>
                  <a:srgbClr val="354F92"/>
                </a:solidFill>
                <a:latin typeface="Calibri" panose="020F0502020204030204" pitchFamily="34" charset="0"/>
                <a:cs typeface="Calibri" panose="020F0502020204030204" pitchFamily="34" charset="0"/>
              </a:rPr>
              <a:t>Objetivo</a:t>
            </a:r>
            <a:r>
              <a:rPr lang="en-US" sz="2400" b="1" dirty="0">
                <a:solidFill>
                  <a:srgbClr val="354F92"/>
                </a:solidFill>
                <a:latin typeface="Calibri" panose="020F0502020204030204" pitchFamily="34" charset="0"/>
                <a:cs typeface="Calibri" panose="020F0502020204030204" pitchFamily="34" charset="0"/>
              </a:rPr>
              <a:t> global </a:t>
            </a:r>
          </a:p>
          <a:p>
            <a:pPr marL="0" lvl="0" indent="0" rtl="0">
              <a:spcBef>
                <a:spcPts val="1200"/>
              </a:spcBef>
              <a:spcAft>
                <a:spcPts val="0"/>
              </a:spcAft>
              <a:buClr>
                <a:srgbClr val="CC0000"/>
              </a:buClr>
              <a:buSzPts val="2800"/>
              <a:buNone/>
            </a:pPr>
            <a:r>
              <a:rPr lang="en-US" sz="2400" b="1" dirty="0">
                <a:latin typeface="Calibri" panose="020F0502020204030204" pitchFamily="34" charset="0"/>
                <a:cs typeface="Calibri" panose="020F0502020204030204" pitchFamily="34" charset="0"/>
              </a:rPr>
              <a:t>“</a:t>
            </a:r>
            <a:r>
              <a:rPr lang="pt-PT" sz="2400" b="1" dirty="0">
                <a:latin typeface="Calibri" panose="020F0502020204030204" pitchFamily="34" charset="0"/>
                <a:cs typeface="Calibri" panose="020F0502020204030204" pitchFamily="34" charset="0"/>
              </a:rPr>
              <a:t>Assegurar uma educação de qualidade inclusiva e equitativa e promover oportunidades de aprendizagem ao longo da vida para todos</a:t>
            </a:r>
            <a:r>
              <a:rPr lang="en-US" sz="2400" b="1" dirty="0">
                <a:latin typeface="Calibri" panose="020F0502020204030204" pitchFamily="34" charset="0"/>
                <a:cs typeface="Calibri" panose="020F0502020204030204" pitchFamily="34" charset="0"/>
              </a:rPr>
              <a:t>”</a:t>
            </a:r>
            <a:endParaRPr sz="2400" dirty="0">
              <a:latin typeface="Calibri" panose="020F0502020204030204" pitchFamily="34" charset="0"/>
              <a:cs typeface="Calibri" panose="020F0502020204030204" pitchFamily="34" charset="0"/>
            </a:endParaRPr>
          </a:p>
          <a:p>
            <a:pPr marL="0" lvl="0" indent="0" algn="just" rtl="0">
              <a:spcBef>
                <a:spcPts val="1200"/>
              </a:spcBef>
              <a:spcAft>
                <a:spcPts val="0"/>
              </a:spcAft>
              <a:buClr>
                <a:srgbClr val="000000"/>
              </a:buClr>
              <a:buSzPts val="1800"/>
              <a:buNone/>
            </a:pPr>
            <a:r>
              <a:rPr lang="en-US" sz="2000" dirty="0">
                <a:latin typeface="Calibri" panose="020F0502020204030204" pitchFamily="34" charset="0"/>
                <a:cs typeface="Calibri" panose="020F0502020204030204" pitchFamily="34" charset="0"/>
              </a:rPr>
              <a:t>“</a:t>
            </a:r>
            <a:r>
              <a:rPr lang="pt-PT" sz="2000" dirty="0">
                <a:latin typeface="Calibri" panose="020F0502020204030204" pitchFamily="34" charset="0"/>
                <a:cs typeface="Calibri" panose="020F0502020204030204" pitchFamily="34" charset="0"/>
              </a:rPr>
              <a:t>Os objetivos do ODS 4 - Educação 2030 são específicos e mensuráveis, e contribuem diretamente para alcançar o objetivo global. Eles enunciam um nível global de ambição que deve encorajar os países a lutar por um progresso acelerado. São aplicáveis a todos os países, tendo em conta as diferentes realidades nacionais, capacidades e níveis de desenvolvimento e respeitando as políticas e prioridades nacionais</a:t>
            </a:r>
            <a:r>
              <a:rPr lang="en-US" sz="2000" dirty="0">
                <a:latin typeface="Calibri" panose="020F0502020204030204" pitchFamily="34" charset="0"/>
                <a:cs typeface="Calibri" panose="020F0502020204030204" pitchFamily="34" charset="0"/>
              </a:rPr>
              <a:t>.“</a:t>
            </a:r>
          </a:p>
          <a:p>
            <a:pPr marL="0" lvl="0" indent="0" algn="just" rtl="0">
              <a:spcBef>
                <a:spcPts val="1200"/>
              </a:spcBef>
              <a:spcAft>
                <a:spcPts val="0"/>
              </a:spcAft>
              <a:buClr>
                <a:srgbClr val="000000"/>
              </a:buClr>
              <a:buSzPts val="1800"/>
              <a:buNone/>
            </a:pPr>
            <a:endParaRPr sz="2000" dirty="0">
              <a:latin typeface="Calibri" panose="020F0502020204030204" pitchFamily="34" charset="0"/>
              <a:cs typeface="Calibri" panose="020F0502020204030204" pitchFamily="34" charset="0"/>
            </a:endParaRPr>
          </a:p>
        </p:txBody>
      </p:sp>
      <p:sp>
        <p:nvSpPr>
          <p:cNvPr id="405" name="Google Shape;405;p34"/>
          <p:cNvSpPr txBox="1"/>
          <p:nvPr/>
        </p:nvSpPr>
        <p:spPr>
          <a:xfrm>
            <a:off x="3669604" y="315594"/>
            <a:ext cx="115070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Calibri"/>
                <a:ea typeface="Calibri"/>
                <a:cs typeface="Calibri"/>
                <a:sym typeface="Calibri"/>
              </a:rPr>
              <a:t>ODS 4</a:t>
            </a:r>
            <a:endParaRPr sz="1400" b="0" i="0" u="none" strike="noStrike" cap="none" dirty="0">
              <a:solidFill>
                <a:srgbClr val="000000"/>
              </a:solidFill>
              <a:latin typeface="Arial"/>
              <a:ea typeface="Arial"/>
              <a:cs typeface="Arial"/>
              <a:sym typeface="Arial"/>
            </a:endParaRPr>
          </a:p>
        </p:txBody>
      </p:sp>
      <p:pic>
        <p:nvPicPr>
          <p:cNvPr id="406" name="Google Shape;406;p34"/>
          <p:cNvPicPr preferRelativeResize="0"/>
          <p:nvPr/>
        </p:nvPicPr>
        <p:blipFill rotWithShape="1">
          <a:blip r:embed="rId4">
            <a:alphaModFix/>
          </a:blip>
          <a:srcRect/>
          <a:stretch/>
        </p:blipFill>
        <p:spPr>
          <a:xfrm>
            <a:off x="3595358" y="838814"/>
            <a:ext cx="1150710" cy="1160893"/>
          </a:xfrm>
          <a:prstGeom prst="rect">
            <a:avLst/>
          </a:prstGeom>
          <a:noFill/>
          <a:ln>
            <a:noFill/>
          </a:ln>
        </p:spPr>
      </p:pic>
      <p:sp>
        <p:nvSpPr>
          <p:cNvPr id="409" name="Google Shape;409;p34"/>
          <p:cNvSpPr txBox="1"/>
          <p:nvPr/>
        </p:nvSpPr>
        <p:spPr>
          <a:xfrm rot="16200000">
            <a:off x="2530351" y="5603331"/>
            <a:ext cx="2278505"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none" strike="noStrike" cap="none" dirty="0">
                <a:solidFill>
                  <a:srgbClr val="000000"/>
                </a:solidFill>
                <a:latin typeface="Calibri"/>
                <a:ea typeface="Calibri"/>
                <a:cs typeface="Calibri"/>
                <a:sym typeface="Calibri"/>
              </a:rPr>
              <a:t>Source: USA Global Education Services, LLC</a:t>
            </a:r>
            <a:endParaRPr dirty="0"/>
          </a:p>
        </p:txBody>
      </p:sp>
      <p:sp>
        <p:nvSpPr>
          <p:cNvPr id="14" name="Google Shape;346;p29">
            <a:extLst>
              <a:ext uri="{FF2B5EF4-FFF2-40B4-BE49-F238E27FC236}">
                <a16:creationId xmlns:a16="http://schemas.microsoft.com/office/drawing/2014/main" id="{C4297918-FC48-61A2-FBEA-DFE0215E2C7C}"/>
              </a:ext>
            </a:extLst>
          </p:cNvPr>
          <p:cNvSpPr txBox="1">
            <a:spLocks noGrp="1"/>
          </p:cNvSpPr>
          <p:nvPr>
            <p:ph type="body" idx="1"/>
          </p:nvPr>
        </p:nvSpPr>
        <p:spPr>
          <a:xfrm>
            <a:off x="5042030" y="333914"/>
            <a:ext cx="6022210" cy="523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pt-PT" sz="3200" dirty="0"/>
              <a:t>ODS 4 - Educação de Qualidade</a:t>
            </a:r>
            <a:endParaRPr sz="3200" dirty="0"/>
          </a:p>
        </p:txBody>
      </p:sp>
      <p:pic>
        <p:nvPicPr>
          <p:cNvPr id="2" name="Gráfico 1" descr="Flecha: curva ligera con relleno sólido">
            <a:extLst>
              <a:ext uri="{FF2B5EF4-FFF2-40B4-BE49-F238E27FC236}">
                <a16:creationId xmlns:a16="http://schemas.microsoft.com/office/drawing/2014/main" id="{3CBCA018-8F86-9A79-4931-CC1E266F28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4995870" y="5395585"/>
            <a:ext cx="689631" cy="689631"/>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5B5EC208-B996-9D69-29DF-CBCE750E531F}"/>
              </a:ext>
            </a:extLst>
          </p:cNvPr>
          <p:cNvSpPr txBox="1"/>
          <p:nvPr/>
        </p:nvSpPr>
        <p:spPr>
          <a:xfrm>
            <a:off x="5603043" y="5612659"/>
            <a:ext cx="6028125" cy="954107"/>
          </a:xfrm>
          <a:prstGeom prst="rect">
            <a:avLst/>
          </a:prstGeom>
          <a:noFill/>
        </p:spPr>
        <p:txBody>
          <a:bodyPr wrap="square">
            <a:spAutoFit/>
          </a:bodyPr>
          <a:lstStyle/>
          <a:p>
            <a:pPr marL="0" lvl="0" indent="0" algn="just" rtl="0">
              <a:spcBef>
                <a:spcPts val="1200"/>
              </a:spcBef>
              <a:spcAft>
                <a:spcPts val="0"/>
              </a:spcAft>
              <a:buClr>
                <a:srgbClr val="000000"/>
              </a:buClr>
              <a:buSzPts val="1800"/>
              <a:buNone/>
            </a:pPr>
            <a:r>
              <a:rPr lang="pt-PT" sz="1400" dirty="0">
                <a:hlinkClick r:id="rId7"/>
              </a:rPr>
              <a:t>Educação 2030: Declaração de Incheon e Marco de Ação para a implementação do Objetivo de Desenvolvimento Sustentável 4: Assegurar a educação inclusiva e equitativa de aprendizagem ao longo da vida para todos - UNESCO Digital </a:t>
            </a:r>
            <a:r>
              <a:rPr lang="pt-PT" sz="1400" dirty="0" err="1">
                <a:hlinkClick r:id="rId7"/>
              </a:rPr>
              <a:t>Library</a:t>
            </a:r>
            <a:r>
              <a:rPr lang="pt-PT" sz="1400" dirty="0"/>
              <a:t> </a:t>
            </a:r>
            <a:endParaRPr lang="pt-PT" sz="1400" dirty="0">
              <a:latin typeface="Calibri" panose="020F0502020204030204" pitchFamily="34" charset="0"/>
              <a:ea typeface="Arial"/>
              <a:cs typeface="Calibri" panose="020F0502020204030204" pitchFamily="34" charset="0"/>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29"/>
          <p:cNvSpPr txBox="1">
            <a:spLocks noGrp="1"/>
          </p:cNvSpPr>
          <p:nvPr>
            <p:ph type="body" idx="1"/>
          </p:nvPr>
        </p:nvSpPr>
        <p:spPr>
          <a:xfrm>
            <a:off x="1219202" y="333915"/>
            <a:ext cx="9966958" cy="70240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pt-PT" sz="3200" dirty="0"/>
              <a:t>Objetivos e meios de implementação do ODS 4</a:t>
            </a:r>
            <a:endParaRPr sz="3200" dirty="0"/>
          </a:p>
        </p:txBody>
      </p:sp>
      <p:sp>
        <p:nvSpPr>
          <p:cNvPr id="6" name="Google Shape;414;p35">
            <a:extLst>
              <a:ext uri="{FF2B5EF4-FFF2-40B4-BE49-F238E27FC236}">
                <a16:creationId xmlns:a16="http://schemas.microsoft.com/office/drawing/2014/main" id="{12879FCC-C912-D73F-AE05-E01EF9F3DC6B}"/>
              </a:ext>
            </a:extLst>
          </p:cNvPr>
          <p:cNvSpPr txBox="1">
            <a:spLocks/>
          </p:cNvSpPr>
          <p:nvPr/>
        </p:nvSpPr>
        <p:spPr>
          <a:xfrm>
            <a:off x="1219202" y="928352"/>
            <a:ext cx="4096510" cy="250064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90000"/>
              </a:lnSpc>
              <a:buSzPts val="3600"/>
            </a:pPr>
            <a:endParaRPr lang="en-US" sz="2000" dirty="0">
              <a:latin typeface="Calibri"/>
              <a:ea typeface="Calibri"/>
              <a:cs typeface="Calibri"/>
              <a:sym typeface="Calibri"/>
            </a:endParaRPr>
          </a:p>
          <a:p>
            <a:pPr marL="342900" indent="-342900" algn="just">
              <a:lnSpc>
                <a:spcPct val="90000"/>
              </a:lnSpc>
              <a:buSzPts val="3600"/>
              <a:buFont typeface="Wingdings" panose="05000000000000000000" pitchFamily="2" charset="2"/>
              <a:buChar char="§"/>
            </a:pPr>
            <a:r>
              <a:rPr lang="pt-PT" sz="2400" dirty="0">
                <a:latin typeface="Calibri" panose="020F0502020204030204" pitchFamily="34" charset="0"/>
                <a:cs typeface="Calibri" panose="020F0502020204030204" pitchFamily="34" charset="0"/>
                <a:sym typeface="Calibri"/>
              </a:rPr>
              <a:t>7 objetivos de resultados</a:t>
            </a:r>
          </a:p>
          <a:p>
            <a:pPr marL="342900" indent="-342900" algn="just">
              <a:lnSpc>
                <a:spcPct val="90000"/>
              </a:lnSpc>
              <a:buSzPts val="3600"/>
              <a:buFont typeface="Wingdings" panose="05000000000000000000" pitchFamily="2" charset="2"/>
              <a:buChar char="§"/>
            </a:pPr>
            <a:r>
              <a:rPr lang="pt-PT" sz="2400" dirty="0">
                <a:latin typeface="Calibri" panose="020F0502020204030204" pitchFamily="34" charset="0"/>
                <a:cs typeface="Calibri" panose="020F0502020204030204" pitchFamily="34" charset="0"/>
                <a:sym typeface="Calibri"/>
              </a:rPr>
              <a:t>3 meios de implementação</a:t>
            </a:r>
            <a:endParaRPr lang="en-US" sz="2400" dirty="0">
              <a:latin typeface="Calibri" panose="020F0502020204030204" pitchFamily="34" charset="0"/>
              <a:cs typeface="Calibri" panose="020F0502020204030204" pitchFamily="34" charset="0"/>
              <a:sym typeface="Calibri"/>
            </a:endParaRPr>
          </a:p>
          <a:p>
            <a:pPr algn="just">
              <a:lnSpc>
                <a:spcPct val="90000"/>
              </a:lnSpc>
              <a:buSzPts val="3600"/>
            </a:pPr>
            <a:endParaRPr lang="en-US" sz="2400" dirty="0">
              <a:latin typeface="Calibri" panose="020F0502020204030204" pitchFamily="34" charset="0"/>
              <a:cs typeface="Calibri" panose="020F0502020204030204" pitchFamily="34" charset="0"/>
              <a:sym typeface="Calibri"/>
            </a:endParaRPr>
          </a:p>
          <a:p>
            <a:pPr algn="just">
              <a:lnSpc>
                <a:spcPct val="90000"/>
              </a:lnSpc>
              <a:buSzPts val="3600"/>
            </a:pPr>
            <a:r>
              <a:rPr lang="pt-PT" sz="2400" dirty="0">
                <a:latin typeface="Calibri" panose="020F0502020204030204" pitchFamily="34" charset="0"/>
                <a:cs typeface="Calibri" panose="020F0502020204030204" pitchFamily="34" charset="0"/>
                <a:sym typeface="Calibri"/>
              </a:rPr>
              <a:t>Um plano abrangente e ambicioso, visando a educação global como um ponto fulcral para a construção de um futuro sustentável</a:t>
            </a:r>
            <a:r>
              <a:rPr lang="en-US" sz="2400" dirty="0">
                <a:latin typeface="Calibri" panose="020F0502020204030204" pitchFamily="34" charset="0"/>
                <a:cs typeface="Calibri" panose="020F0502020204030204" pitchFamily="34" charset="0"/>
                <a:sym typeface="Calibri"/>
              </a:rPr>
              <a:t>. </a:t>
            </a:r>
            <a:endParaRPr lang="en-US" sz="2400" dirty="0">
              <a:latin typeface="Calibri" panose="020F0502020204030204" pitchFamily="34" charset="0"/>
              <a:cs typeface="Calibri" panose="020F0502020204030204" pitchFamily="34" charset="0"/>
            </a:endParaRPr>
          </a:p>
          <a:p>
            <a:pPr algn="ctr">
              <a:lnSpc>
                <a:spcPct val="90000"/>
              </a:lnSpc>
              <a:buSzPts val="3600"/>
            </a:pPr>
            <a:endParaRPr lang="en-US" sz="2400" u="sng" dirty="0">
              <a:solidFill>
                <a:schemeClr val="hlink"/>
              </a:solidFill>
              <a:latin typeface="Calibri" panose="020F0502020204030204" pitchFamily="34" charset="0"/>
              <a:cs typeface="Calibri" panose="020F0502020204030204" pitchFamily="34" charset="0"/>
              <a:sym typeface="Calibri"/>
            </a:endParaRPr>
          </a:p>
        </p:txBody>
      </p:sp>
      <p:sp>
        <p:nvSpPr>
          <p:cNvPr id="10" name="Google Shape;416;p35">
            <a:extLst>
              <a:ext uri="{FF2B5EF4-FFF2-40B4-BE49-F238E27FC236}">
                <a16:creationId xmlns:a16="http://schemas.microsoft.com/office/drawing/2014/main" id="{E5D87F00-ECA5-DDA8-E29C-3C2093EDD380}"/>
              </a:ext>
            </a:extLst>
          </p:cNvPr>
          <p:cNvSpPr txBox="1"/>
          <p:nvPr/>
        </p:nvSpPr>
        <p:spPr>
          <a:xfrm>
            <a:off x="2889506" y="4467444"/>
            <a:ext cx="2706622"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0" i="0" u="none" strike="noStrike" cap="none" dirty="0">
                <a:solidFill>
                  <a:srgbClr val="000000"/>
                </a:solidFill>
                <a:latin typeface="Calibri" panose="020F0502020204030204" pitchFamily="34" charset="0"/>
                <a:cs typeface="Calibri" panose="020F0502020204030204" pitchFamily="34" charset="0"/>
                <a:sym typeface="Arial"/>
                <a:hlinkClick r:id="rId3"/>
              </a:rPr>
              <a:t>https://apa.sdg4education2030.org/sdg-4-targets-and-means-implementation</a:t>
            </a:r>
            <a:r>
              <a:rPr lang="en-US" b="0" i="0" u="none" strike="noStrike" cap="none" dirty="0">
                <a:solidFill>
                  <a:srgbClr val="000000"/>
                </a:solidFill>
                <a:latin typeface="Calibri" panose="020F0502020204030204" pitchFamily="34" charset="0"/>
                <a:cs typeface="Calibri" panose="020F0502020204030204" pitchFamily="34" charset="0"/>
                <a:sym typeface="Arial"/>
              </a:rPr>
              <a:t> </a:t>
            </a:r>
            <a:endParaRPr dirty="0">
              <a:latin typeface="Calibri" panose="020F0502020204030204" pitchFamily="34" charset="0"/>
              <a:cs typeface="Calibri" panose="020F0502020204030204" pitchFamily="34" charset="0"/>
            </a:endParaRPr>
          </a:p>
        </p:txBody>
      </p:sp>
      <p:pic>
        <p:nvPicPr>
          <p:cNvPr id="3" name="Imagen 2">
            <a:extLst>
              <a:ext uri="{FF2B5EF4-FFF2-40B4-BE49-F238E27FC236}">
                <a16:creationId xmlns:a16="http://schemas.microsoft.com/office/drawing/2014/main" id="{E2E15ECB-D8BB-C6CF-927B-810014A8F247}"/>
              </a:ext>
            </a:extLst>
          </p:cNvPr>
          <p:cNvPicPr>
            <a:picLocks noChangeAspect="1"/>
          </p:cNvPicPr>
          <p:nvPr/>
        </p:nvPicPr>
        <p:blipFill>
          <a:blip r:embed="rId4">
            <a:clrChange>
              <a:clrFrom>
                <a:srgbClr val="F1F5F9"/>
              </a:clrFrom>
              <a:clrTo>
                <a:srgbClr val="F1F5F9">
                  <a:alpha val="0"/>
                </a:srgbClr>
              </a:clrTo>
            </a:clrChange>
          </a:blip>
          <a:stretch>
            <a:fillRect/>
          </a:stretch>
        </p:blipFill>
        <p:spPr>
          <a:xfrm>
            <a:off x="6055360" y="1170651"/>
            <a:ext cx="5461477" cy="5141963"/>
          </a:xfrm>
          <a:prstGeom prst="rect">
            <a:avLst/>
          </a:prstGeom>
        </p:spPr>
      </p:pic>
      <p:pic>
        <p:nvPicPr>
          <p:cNvPr id="4" name="Gráfico 3" descr="Flecha: curva ligera con relleno sólido">
            <a:extLst>
              <a:ext uri="{FF2B5EF4-FFF2-40B4-BE49-F238E27FC236}">
                <a16:creationId xmlns:a16="http://schemas.microsoft.com/office/drawing/2014/main" id="{708E7BAB-8946-4975-40F8-67D9BC4A5B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2174867" y="4333250"/>
            <a:ext cx="689631" cy="689631"/>
          </a:xfrm>
          <a:prstGeom prst="rect">
            <a:avLst/>
          </a:prstGeom>
          <a:effectLst>
            <a:outerShdw blurRad="50800" dist="38100" dir="5400000" algn="t" rotWithShape="0">
              <a:prstClr val="black">
                <a:alpha val="40000"/>
              </a:prstClr>
            </a:outerShdw>
          </a:effectLst>
        </p:spPr>
      </p:pic>
      <p:sp>
        <p:nvSpPr>
          <p:cNvPr id="7" name="CuadroTexto 6">
            <a:extLst>
              <a:ext uri="{FF2B5EF4-FFF2-40B4-BE49-F238E27FC236}">
                <a16:creationId xmlns:a16="http://schemas.microsoft.com/office/drawing/2014/main" id="{793D8447-5AB1-FAF1-971C-47DFB8C6A6E3}"/>
              </a:ext>
            </a:extLst>
          </p:cNvPr>
          <p:cNvSpPr txBox="1"/>
          <p:nvPr/>
        </p:nvSpPr>
        <p:spPr>
          <a:xfrm>
            <a:off x="3782061" y="5789394"/>
            <a:ext cx="3806951" cy="523220"/>
          </a:xfrm>
          <a:prstGeom prst="rect">
            <a:avLst/>
          </a:prstGeom>
          <a:noFill/>
        </p:spPr>
        <p:txBody>
          <a:bodyPr wrap="square">
            <a:spAutoFit/>
          </a:bodyPr>
          <a:lstStyle/>
          <a:p>
            <a:pPr algn="r"/>
            <a:r>
              <a:rPr lang="pt-PT" dirty="0">
                <a:latin typeface="Calibri" panose="020F0502020204030204" pitchFamily="34" charset="0"/>
                <a:ea typeface="Calibri" panose="020F0502020204030204" pitchFamily="34" charset="0"/>
                <a:cs typeface="Calibri" panose="020F0502020204030204" pitchFamily="34" charset="0"/>
                <a:hlinkClick r:id="rId7"/>
              </a:rPr>
              <a:t>Objetivos de Desenvolvimento Sustentável - Plataforma Municipal (odslocal.pt)</a:t>
            </a:r>
            <a:endParaRPr lang="pt-PT" dirty="0">
              <a:latin typeface="Calibri" panose="020F0502020204030204" pitchFamily="34" charset="0"/>
              <a:ea typeface="Calibri" panose="020F0502020204030204" pitchFamily="34" charset="0"/>
              <a:cs typeface="Calibri" panose="020F0502020204030204" pitchFamily="34" charset="0"/>
            </a:endParaRPr>
          </a:p>
        </p:txBody>
      </p:sp>
      <p:pic>
        <p:nvPicPr>
          <p:cNvPr id="8" name="Gráfico 7" descr="Flecha: curva ligera con relleno sólido">
            <a:extLst>
              <a:ext uri="{FF2B5EF4-FFF2-40B4-BE49-F238E27FC236}">
                <a16:creationId xmlns:a16="http://schemas.microsoft.com/office/drawing/2014/main" id="{11023FF7-0737-5020-8E12-495D0F2021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3540245" y="5553416"/>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64231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0" name="Marcador de Posição da Imagem 19">
            <a:extLst>
              <a:ext uri="{FF2B5EF4-FFF2-40B4-BE49-F238E27FC236}">
                <a16:creationId xmlns:a16="http://schemas.microsoft.com/office/drawing/2014/main" id="{167845D2-C492-7E5D-B71B-4331731FF402}"/>
              </a:ext>
            </a:extLst>
          </p:cNvPr>
          <p:cNvPicPr>
            <a:picLocks noGrp="1" noChangeAspect="1"/>
          </p:cNvPicPr>
          <p:nvPr>
            <p:ph type="pic" idx="2"/>
          </p:nvPr>
        </p:nvPicPr>
        <p:blipFill>
          <a:blip r:embed="rId3"/>
          <a:srcRect l="24712" r="24712"/>
          <a:stretch>
            <a:fillRect/>
          </a:stretch>
        </p:blipFill>
        <p:spPr/>
      </p:pic>
      <p:sp>
        <p:nvSpPr>
          <p:cNvPr id="214" name="Google Shape;214;p19"/>
          <p:cNvSpPr txBox="1">
            <a:spLocks noGrp="1"/>
          </p:cNvSpPr>
          <p:nvPr>
            <p:ph type="body" idx="1"/>
          </p:nvPr>
        </p:nvSpPr>
        <p:spPr>
          <a:xfrm>
            <a:off x="4714076" y="2172437"/>
            <a:ext cx="6817524" cy="2734136"/>
          </a:xfrm>
          <a:prstGeom prst="rect">
            <a:avLst/>
          </a:prstGeom>
          <a:noFill/>
          <a:ln>
            <a:noFill/>
          </a:ln>
        </p:spPr>
        <p:txBody>
          <a:bodyPr spcFirstLastPara="1" wrap="square" lIns="91425" tIns="45700" rIns="91425" bIns="45700" anchor="t" anchorCtr="0">
            <a:noAutofit/>
          </a:bodyPr>
          <a:lstStyle/>
          <a:p>
            <a:pPr marL="0" indent="0" algn="just">
              <a:lnSpc>
                <a:spcPct val="100000"/>
              </a:lnSpc>
              <a:spcBef>
                <a:spcPts val="300"/>
              </a:spcBef>
            </a:pPr>
            <a:r>
              <a:rPr lang="pt-PT" sz="2200" dirty="0">
                <a:solidFill>
                  <a:schemeClr val="bg1"/>
                </a:solidFill>
              </a:rPr>
              <a:t>Este módulo é uma introdução ao curso CAMPEÕES COMUNITÁRIOS DO CLIMA e é especialmente dedicado à Educação</a:t>
            </a:r>
            <a:r>
              <a:rPr lang="en-US" sz="2200" dirty="0"/>
              <a:t>. </a:t>
            </a:r>
          </a:p>
          <a:p>
            <a:pPr marL="0" indent="0" algn="just">
              <a:lnSpc>
                <a:spcPct val="100000"/>
              </a:lnSpc>
              <a:spcBef>
                <a:spcPts val="300"/>
              </a:spcBef>
            </a:pPr>
            <a:r>
              <a:rPr lang="en-US" sz="2200" dirty="0" err="1"/>
              <a:t>Abordaremos</a:t>
            </a:r>
            <a:r>
              <a:rPr lang="en-US" sz="2200" dirty="0"/>
              <a:t> </a:t>
            </a:r>
            <a:r>
              <a:rPr lang="en-US" sz="2200" dirty="0" err="1"/>
              <a:t>questões</a:t>
            </a:r>
            <a:r>
              <a:rPr lang="en-US" sz="2200" dirty="0"/>
              <a:t> </a:t>
            </a:r>
            <a:r>
              <a:rPr lang="en-US" sz="2200" dirty="0" err="1"/>
              <a:t>como</a:t>
            </a:r>
            <a:r>
              <a:rPr lang="en-US" sz="2200" dirty="0"/>
              <a:t> : </a:t>
            </a:r>
          </a:p>
          <a:p>
            <a:pPr marL="571500" indent="-342900" algn="just">
              <a:lnSpc>
                <a:spcPct val="100000"/>
              </a:lnSpc>
              <a:spcBef>
                <a:spcPts val="300"/>
              </a:spcBef>
              <a:buFont typeface="Arial" panose="020B0604020202020204" pitchFamily="34" charset="0"/>
              <a:buChar char="•"/>
            </a:pPr>
            <a:r>
              <a:rPr lang="pt-PT" sz="2200" dirty="0"/>
              <a:t>Quais são a Agenda da ONU para 2030 e os Objetivos de Desenvolvimento Sustentável (ODS)? </a:t>
            </a:r>
          </a:p>
          <a:p>
            <a:pPr marL="571500" indent="-342900" algn="just">
              <a:lnSpc>
                <a:spcPct val="100000"/>
              </a:lnSpc>
              <a:spcBef>
                <a:spcPts val="300"/>
              </a:spcBef>
              <a:buFont typeface="Arial" panose="020B0604020202020204" pitchFamily="34" charset="0"/>
              <a:buChar char="•"/>
            </a:pPr>
            <a:r>
              <a:rPr lang="pt-PT" sz="2200" dirty="0"/>
              <a:t>O que é a Educação para o Desenvolvimento Sustentável (EDS)?</a:t>
            </a:r>
          </a:p>
          <a:p>
            <a:pPr marL="571500" indent="-342900" algn="just">
              <a:lnSpc>
                <a:spcPct val="100000"/>
              </a:lnSpc>
              <a:spcBef>
                <a:spcPts val="300"/>
              </a:spcBef>
              <a:buFont typeface="Arial" panose="020B0604020202020204" pitchFamily="34" charset="0"/>
              <a:buChar char="•"/>
            </a:pPr>
            <a:r>
              <a:rPr lang="pt-PT" sz="2200" dirty="0"/>
              <a:t>Como podemos envolver a comunidade na ação em prol do desenvolvimento sustentável? </a:t>
            </a:r>
            <a:endParaRPr sz="2200" dirty="0"/>
          </a:p>
        </p:txBody>
      </p:sp>
      <p:sp>
        <p:nvSpPr>
          <p:cNvPr id="215" name="Google Shape;215;p19"/>
          <p:cNvSpPr/>
          <p:nvPr/>
        </p:nvSpPr>
        <p:spPr>
          <a:xfrm>
            <a:off x="3926747" y="1252799"/>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16" name="Google Shape;216;p19"/>
          <p:cNvSpPr txBox="1"/>
          <p:nvPr/>
        </p:nvSpPr>
        <p:spPr>
          <a:xfrm>
            <a:off x="4110770" y="1305097"/>
            <a:ext cx="491467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EB7339"/>
                </a:solidFill>
                <a:latin typeface="Calibri"/>
                <a:ea typeface="Calibri"/>
                <a:cs typeface="Calibri"/>
                <a:sym typeface="Calibri"/>
              </a:rPr>
              <a:t>BEM-VINDO/A!</a:t>
            </a:r>
            <a:endParaRPr sz="1400" b="0" i="0" u="none" strike="noStrike" cap="none" dirty="0">
              <a:solidFill>
                <a:srgbClr val="000000"/>
              </a:solidFill>
              <a:latin typeface="Arial"/>
              <a:ea typeface="Arial"/>
              <a:cs typeface="Arial"/>
              <a:sym typeface="Arial"/>
            </a:endParaRPr>
          </a:p>
        </p:txBody>
      </p:sp>
      <p:grpSp>
        <p:nvGrpSpPr>
          <p:cNvPr id="217" name="Google Shape;217;p19"/>
          <p:cNvGrpSpPr/>
          <p:nvPr/>
        </p:nvGrpSpPr>
        <p:grpSpPr>
          <a:xfrm rot="-5400000">
            <a:off x="-1080133" y="3718665"/>
            <a:ext cx="3833889" cy="1673859"/>
            <a:chOff x="3357879" y="5072538"/>
            <a:chExt cx="593407" cy="259079"/>
          </a:xfrm>
        </p:grpSpPr>
        <p:sp>
          <p:nvSpPr>
            <p:cNvPr id="218" name="Google Shape;218;p19"/>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 name="Google Shape;219;p19"/>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 name="Google Shape;220;p19"/>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15" name="CaixaDeTexto 14">
            <a:extLst>
              <a:ext uri="{FF2B5EF4-FFF2-40B4-BE49-F238E27FC236}">
                <a16:creationId xmlns:a16="http://schemas.microsoft.com/office/drawing/2014/main" id="{737543DD-C4B1-1F0B-3FB8-6833248CD8B1}"/>
              </a:ext>
            </a:extLst>
          </p:cNvPr>
          <p:cNvSpPr txBox="1"/>
          <p:nvPr/>
        </p:nvSpPr>
        <p:spPr>
          <a:xfrm>
            <a:off x="1781774" y="3858655"/>
            <a:ext cx="6700744" cy="1200329"/>
          </a:xfrm>
          <a:prstGeom prst="rect">
            <a:avLst/>
          </a:prstGeom>
          <a:noFill/>
        </p:spPr>
        <p:txBody>
          <a:bodyPr wrap="square">
            <a:spAutoFit/>
          </a:bodyPr>
          <a:lstStyle/>
          <a:p>
            <a:pPr marL="0" indent="0" algn="just">
              <a:lnSpc>
                <a:spcPct val="100000"/>
              </a:lnSpc>
              <a:spcBef>
                <a:spcPts val="1200"/>
              </a:spcBef>
              <a:buClr>
                <a:srgbClr val="000000"/>
              </a:buClr>
              <a:buSzPts val="1800"/>
            </a:pPr>
            <a:r>
              <a:rPr lang="pt-PT" sz="2400" b="0" dirty="0">
                <a:solidFill>
                  <a:srgbClr val="000000"/>
                </a:solidFill>
                <a:latin typeface="Calibri" panose="020F0502020204030204" pitchFamily="34" charset="0"/>
                <a:cs typeface="Calibri" panose="020F0502020204030204" pitchFamily="34" charset="0"/>
              </a:rPr>
              <a:t>O Quadro de Ação 2030 estabelece um conjunto de orientações para a prossecução dos objetivos e dos seus compromissos</a:t>
            </a:r>
            <a:r>
              <a:rPr lang="en-US" sz="2400" b="0" dirty="0">
                <a:solidFill>
                  <a:srgbClr val="000000"/>
                </a:solidFill>
                <a:latin typeface="Calibri" panose="020F0502020204030204" pitchFamily="34" charset="0"/>
                <a:cs typeface="Calibri" panose="020F0502020204030204" pitchFamily="34" charset="0"/>
              </a:rPr>
              <a:t>.</a:t>
            </a:r>
          </a:p>
        </p:txBody>
      </p:sp>
      <p:sp>
        <p:nvSpPr>
          <p:cNvPr id="346" name="Google Shape;346;p29"/>
          <p:cNvSpPr txBox="1">
            <a:spLocks noGrp="1"/>
          </p:cNvSpPr>
          <p:nvPr>
            <p:ph type="body" idx="1"/>
          </p:nvPr>
        </p:nvSpPr>
        <p:spPr>
          <a:xfrm>
            <a:off x="1219202" y="333915"/>
            <a:ext cx="7813038" cy="70240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pt-PT" sz="3200" dirty="0"/>
              <a:t>A educação como prioridade máxima</a:t>
            </a:r>
            <a:endParaRPr sz="3200" dirty="0"/>
          </a:p>
        </p:txBody>
      </p:sp>
      <p:sp>
        <p:nvSpPr>
          <p:cNvPr id="7" name="Google Shape;390;p33">
            <a:extLst>
              <a:ext uri="{FF2B5EF4-FFF2-40B4-BE49-F238E27FC236}">
                <a16:creationId xmlns:a16="http://schemas.microsoft.com/office/drawing/2014/main" id="{62D35717-AE87-AB76-9487-6A9B47E38E39}"/>
              </a:ext>
            </a:extLst>
          </p:cNvPr>
          <p:cNvSpPr txBox="1">
            <a:spLocks/>
          </p:cNvSpPr>
          <p:nvPr/>
        </p:nvSpPr>
        <p:spPr>
          <a:xfrm>
            <a:off x="1219202" y="863601"/>
            <a:ext cx="10366784" cy="275601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lnSpc>
                <a:spcPct val="100000"/>
              </a:lnSpc>
              <a:spcBef>
                <a:spcPts val="1200"/>
              </a:spcBef>
              <a:buClr>
                <a:srgbClr val="000000"/>
              </a:buClr>
              <a:buSzPts val="2800"/>
            </a:pPr>
            <a:r>
              <a:rPr lang="pt-PT" sz="2400" b="0" dirty="0">
                <a:solidFill>
                  <a:srgbClr val="000000"/>
                </a:solidFill>
                <a:latin typeface="Calibri" panose="020F0502020204030204" pitchFamily="34" charset="0"/>
                <a:cs typeface="Calibri" panose="020F0502020204030204" pitchFamily="34" charset="0"/>
              </a:rPr>
              <a:t>A educação é uma das principais prioridades da UNESCO na luta contra a pobreza até 2030. A UNESCO, juntamente com UNICEF, Banco Mundial, UNFPA, UNDP, ONU </a:t>
            </a:r>
            <a:r>
              <a:rPr lang="pt-PT" sz="2400" b="0" dirty="0" err="1">
                <a:solidFill>
                  <a:srgbClr val="000000"/>
                </a:solidFill>
                <a:latin typeface="Calibri" panose="020F0502020204030204" pitchFamily="34" charset="0"/>
                <a:cs typeface="Calibri" panose="020F0502020204030204" pitchFamily="34" charset="0"/>
              </a:rPr>
              <a:t>Women</a:t>
            </a:r>
            <a:r>
              <a:rPr lang="pt-PT" sz="2400" b="0" dirty="0">
                <a:solidFill>
                  <a:srgbClr val="000000"/>
                </a:solidFill>
                <a:latin typeface="Calibri" panose="020F0502020204030204" pitchFamily="34" charset="0"/>
                <a:cs typeface="Calibri" panose="020F0502020204030204" pitchFamily="34" charset="0"/>
              </a:rPr>
              <a:t> e CNUR organizaram o Fórum Mundial da Educação de 2015, onde foi assinada a </a:t>
            </a:r>
            <a:r>
              <a:rPr lang="pt-PT" sz="2400" dirty="0">
                <a:solidFill>
                  <a:srgbClr val="354F92"/>
                </a:solidFill>
                <a:latin typeface="Calibri" panose="020F0502020204030204" pitchFamily="34" charset="0"/>
                <a:cs typeface="Calibri" panose="020F0502020204030204" pitchFamily="34" charset="0"/>
              </a:rPr>
              <a:t>Declaração Incheon para a Educação 2030</a:t>
            </a:r>
            <a:r>
              <a:rPr lang="pt-PT" sz="2400" b="0" dirty="0">
                <a:solidFill>
                  <a:srgbClr val="000000"/>
                </a:solidFill>
                <a:latin typeface="Calibri" panose="020F0502020204030204" pitchFamily="34" charset="0"/>
                <a:cs typeface="Calibri" panose="020F0502020204030204" pitchFamily="34" charset="0"/>
              </a:rPr>
              <a:t>, implementando uma agenda comum para a educação e estabelecendo uma nova visão para a educação durante os 15 anos seguintes</a:t>
            </a:r>
            <a:r>
              <a:rPr lang="en-US" sz="2400" b="0" dirty="0">
                <a:solidFill>
                  <a:srgbClr val="000000"/>
                </a:solidFill>
                <a:latin typeface="Calibri" panose="020F0502020204030204" pitchFamily="34" charset="0"/>
                <a:cs typeface="Calibri" panose="020F0502020204030204" pitchFamily="34" charset="0"/>
              </a:rPr>
              <a:t>.</a:t>
            </a:r>
          </a:p>
        </p:txBody>
      </p:sp>
      <p:pic>
        <p:nvPicPr>
          <p:cNvPr id="1026" name="Picture 2" descr="picture">
            <a:extLst>
              <a:ext uri="{FF2B5EF4-FFF2-40B4-BE49-F238E27FC236}">
                <a16:creationId xmlns:a16="http://schemas.microsoft.com/office/drawing/2014/main" id="{A8F86B9B-82C7-6AAA-0008-7A0E59CB5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5787" y="2939009"/>
            <a:ext cx="2562663" cy="363458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35F1D387-7A6A-9633-67D2-435916052AA0}"/>
              </a:ext>
            </a:extLst>
          </p:cNvPr>
          <p:cNvSpPr txBox="1"/>
          <p:nvPr/>
        </p:nvSpPr>
        <p:spPr>
          <a:xfrm>
            <a:off x="4107651" y="5732789"/>
            <a:ext cx="4374867" cy="523220"/>
          </a:xfrm>
          <a:prstGeom prst="rect">
            <a:avLst/>
          </a:prstGeom>
          <a:noFill/>
        </p:spPr>
        <p:txBody>
          <a:bodyPr wrap="square">
            <a:spAutoFit/>
          </a:bodyPr>
          <a:lstStyle/>
          <a:p>
            <a:pPr algn="r"/>
            <a:r>
              <a:rPr lang="pt-PT" dirty="0">
                <a:hlinkClick r:id="rId4"/>
              </a:rPr>
              <a:t>Quadro de Ação para a Educação 2030 | Educação na Ásia-Pacífico (sdg4education2030.org)</a:t>
            </a:r>
            <a:endParaRPr lang="pt-PT" dirty="0"/>
          </a:p>
        </p:txBody>
      </p:sp>
      <p:pic>
        <p:nvPicPr>
          <p:cNvPr id="5" name="Gráfico 4" descr="Flecha: curva ligera con relleno sólido">
            <a:extLst>
              <a:ext uri="{FF2B5EF4-FFF2-40B4-BE49-F238E27FC236}">
                <a16:creationId xmlns:a16="http://schemas.microsoft.com/office/drawing/2014/main" id="{C3E87D71-2D9B-398B-B2BA-65E7BCC19E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3541201" y="5504667"/>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04709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3" name="Marcador de Posição da Imagem 2">
            <a:extLst>
              <a:ext uri="{FF2B5EF4-FFF2-40B4-BE49-F238E27FC236}">
                <a16:creationId xmlns:a16="http://schemas.microsoft.com/office/drawing/2014/main" id="{F0342AC8-2B07-C230-8C6A-941817708A96}"/>
              </a:ext>
            </a:extLst>
          </p:cNvPr>
          <p:cNvPicPr>
            <a:picLocks noGrp="1" noChangeAspect="1"/>
          </p:cNvPicPr>
          <p:nvPr>
            <p:ph type="pic" idx="8"/>
          </p:nvPr>
        </p:nvPicPr>
        <p:blipFill>
          <a:blip r:embed="rId3"/>
          <a:srcRect l="1486" r="1486"/>
          <a:stretch>
            <a:fillRect/>
          </a:stretch>
        </p:blipFill>
        <p:spPr>
          <a:xfrm>
            <a:off x="-3502" y="0"/>
            <a:ext cx="3599369" cy="6913860"/>
          </a:xfrm>
          <a:prstGeom prst="rect">
            <a:avLst/>
          </a:prstGeom>
          <a:solidFill>
            <a:srgbClr val="D8D8D8"/>
          </a:solidFill>
          <a:ln>
            <a:noFill/>
          </a:ln>
        </p:spPr>
      </p:pic>
      <p:sp>
        <p:nvSpPr>
          <p:cNvPr id="425" name="Google Shape;425;p36"/>
          <p:cNvSpPr txBox="1">
            <a:spLocks noGrp="1"/>
          </p:cNvSpPr>
          <p:nvPr>
            <p:ph type="body" idx="7"/>
          </p:nvPr>
        </p:nvSpPr>
        <p:spPr>
          <a:xfrm>
            <a:off x="4935186" y="1374082"/>
            <a:ext cx="6781326" cy="5355729"/>
          </a:xfrm>
          <a:prstGeom prst="rect">
            <a:avLst/>
          </a:prstGeom>
          <a:noFill/>
          <a:ln>
            <a:noFill/>
          </a:ln>
        </p:spPr>
        <p:txBody>
          <a:bodyPr spcFirstLastPara="1" wrap="square" lIns="91425" tIns="45700" rIns="91425" bIns="45700" anchor="t" anchorCtr="0">
            <a:noAutofit/>
          </a:bodyPr>
          <a:lstStyle/>
          <a:p>
            <a:pPr marL="342900" lvl="0" indent="-342900" algn="just" rtl="0">
              <a:spcBef>
                <a:spcPts val="600"/>
              </a:spcBef>
              <a:spcAft>
                <a:spcPts val="0"/>
              </a:spcAft>
              <a:buClr>
                <a:srgbClr val="000000"/>
              </a:buClr>
              <a:buSzPts val="2000"/>
              <a:buFont typeface="Calibri"/>
              <a:buChar char="-"/>
            </a:pPr>
            <a:r>
              <a:rPr lang="pt-PT" sz="2000" dirty="0"/>
              <a:t>DESENVOLVER HABILIDADES que permitem às pessoas pensarem nas suas próprias ações e nos seus múltiplos impactos, tendo em conta a realidade local e global;</a:t>
            </a:r>
          </a:p>
          <a:p>
            <a:pPr marL="342900" lvl="0" indent="-342900" algn="just" rtl="0">
              <a:spcBef>
                <a:spcPts val="600"/>
              </a:spcBef>
              <a:spcAft>
                <a:spcPts val="0"/>
              </a:spcAft>
              <a:buClr>
                <a:srgbClr val="000000"/>
              </a:buClr>
              <a:buSzPts val="2000"/>
              <a:buFont typeface="Calibri"/>
              <a:buChar char="-"/>
            </a:pPr>
            <a:r>
              <a:rPr lang="pt-PT" sz="2000" dirty="0"/>
              <a:t>INFORMAR A FACILITAÇÃO DO PROCESSO DE DECISÃO, fornecendo aos aprendentes ferramentas para escolhas responsáveis que considerem as gerações futuras;</a:t>
            </a:r>
          </a:p>
          <a:p>
            <a:pPr marL="342900" lvl="0" indent="-342900" algn="just" rtl="0">
              <a:spcBef>
                <a:spcPts val="600"/>
              </a:spcBef>
              <a:spcAft>
                <a:spcPts val="0"/>
              </a:spcAft>
              <a:buClr>
                <a:srgbClr val="000000"/>
              </a:buClr>
              <a:buSzPts val="2000"/>
              <a:buFont typeface="Calibri"/>
              <a:buChar char="-"/>
            </a:pPr>
            <a:r>
              <a:rPr lang="pt-PT" sz="2000" dirty="0"/>
              <a:t>MUDAR O FOCO: do ensino para a APRENDIZAGEM através da ação, participação e colaboração;</a:t>
            </a:r>
          </a:p>
          <a:p>
            <a:pPr marL="342900" lvl="0" indent="-342900" algn="just" rtl="0">
              <a:spcBef>
                <a:spcPts val="600"/>
              </a:spcBef>
              <a:spcAft>
                <a:spcPts val="0"/>
              </a:spcAft>
              <a:buClr>
                <a:srgbClr val="000000"/>
              </a:buClr>
              <a:buSzPts val="2000"/>
              <a:buFont typeface="Calibri"/>
              <a:buChar char="-"/>
            </a:pPr>
            <a:r>
              <a:rPr lang="pt-PT" sz="2000" dirty="0"/>
              <a:t>VER SOLUÇÕES em vez de se concentrar nos obstáculos, utilizando diferentes campos de aprendizagem e recursos;</a:t>
            </a:r>
          </a:p>
          <a:p>
            <a:pPr marL="342900" lvl="0" indent="-342900" algn="just" rtl="0">
              <a:spcBef>
                <a:spcPts val="600"/>
              </a:spcBef>
              <a:spcAft>
                <a:spcPts val="0"/>
              </a:spcAft>
              <a:buClr>
                <a:srgbClr val="000000"/>
              </a:buClr>
              <a:buSzPts val="2000"/>
              <a:buFont typeface="Calibri"/>
              <a:buChar char="-"/>
            </a:pPr>
            <a:r>
              <a:rPr lang="pt-PT" sz="2000" dirty="0"/>
              <a:t>COLABORAR com outros utilizando a melhor informação disponível e construindo novas formas de encarar os problemas;</a:t>
            </a:r>
          </a:p>
          <a:p>
            <a:pPr marL="342900" lvl="0" indent="-342900" algn="just" rtl="0">
              <a:spcBef>
                <a:spcPts val="600"/>
              </a:spcBef>
              <a:spcAft>
                <a:spcPts val="0"/>
              </a:spcAft>
              <a:buClr>
                <a:srgbClr val="000000"/>
              </a:buClr>
              <a:buSzPts val="2000"/>
              <a:buFont typeface="Calibri"/>
              <a:buChar char="-"/>
            </a:pPr>
            <a:r>
              <a:rPr lang="pt-PT" sz="2000" dirty="0"/>
              <a:t>INCENTIVAR à participação no desenvolvimento sustentável, promovendo mudanças sociais, económicas e políticas;</a:t>
            </a:r>
            <a:endParaRPr sz="2000" i="1" dirty="0"/>
          </a:p>
        </p:txBody>
      </p:sp>
      <p:sp>
        <p:nvSpPr>
          <p:cNvPr id="426" name="Google Shape;426;p36"/>
          <p:cNvSpPr txBox="1"/>
          <p:nvPr/>
        </p:nvSpPr>
        <p:spPr>
          <a:xfrm>
            <a:off x="3669604" y="315594"/>
            <a:ext cx="115070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alibri"/>
                <a:ea typeface="Calibri"/>
                <a:cs typeface="Calibri"/>
                <a:sym typeface="Calibri"/>
              </a:rPr>
              <a:t>SGD 4</a:t>
            </a:r>
            <a:endParaRPr sz="1400" b="0" i="0" u="none" strike="noStrike" cap="none">
              <a:solidFill>
                <a:srgbClr val="000000"/>
              </a:solidFill>
              <a:latin typeface="Arial"/>
              <a:ea typeface="Arial"/>
              <a:cs typeface="Arial"/>
              <a:sym typeface="Arial"/>
            </a:endParaRPr>
          </a:p>
        </p:txBody>
      </p:sp>
      <p:sp>
        <p:nvSpPr>
          <p:cNvPr id="430" name="Google Shape;430;p36"/>
          <p:cNvSpPr txBox="1"/>
          <p:nvPr/>
        </p:nvSpPr>
        <p:spPr>
          <a:xfrm rot="-5400000">
            <a:off x="2664753" y="5268064"/>
            <a:ext cx="2698786"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a:solidFill>
                  <a:srgbClr val="FFFF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https://www.coe.int/en</a:t>
            </a:r>
            <a:endParaRPr lang="en-US" sz="1200" b="0" i="0" u="none" strike="noStrike" cap="none" dirty="0">
              <a:solidFill>
                <a:srgbClr val="FFFFFF"/>
              </a:solidFill>
              <a:latin typeface="Calibri"/>
              <a:ea typeface="Calibri"/>
              <a:cs typeface="Calibri"/>
              <a:sym typeface="Calibri"/>
            </a:endParaRPr>
          </a:p>
          <a:p>
            <a:pPr marL="0" marR="0" lvl="0" indent="0" algn="l" rtl="0">
              <a:lnSpc>
                <a:spcPct val="100000"/>
              </a:lnSpc>
              <a:spcBef>
                <a:spcPts val="0"/>
              </a:spcBef>
              <a:spcAft>
                <a:spcPts val="0"/>
              </a:spcAft>
              <a:buNone/>
            </a:pPr>
            <a:endParaRPr sz="1200" dirty="0">
              <a:solidFill>
                <a:srgbClr val="FFFFFF"/>
              </a:solidFill>
            </a:endParaRPr>
          </a:p>
        </p:txBody>
      </p:sp>
      <p:sp>
        <p:nvSpPr>
          <p:cNvPr id="13" name="Google Shape;346;p29">
            <a:extLst>
              <a:ext uri="{FF2B5EF4-FFF2-40B4-BE49-F238E27FC236}">
                <a16:creationId xmlns:a16="http://schemas.microsoft.com/office/drawing/2014/main" id="{DFAE5407-DEC9-312B-95CC-9F53215D7316}"/>
              </a:ext>
            </a:extLst>
          </p:cNvPr>
          <p:cNvSpPr txBox="1">
            <a:spLocks noGrp="1"/>
          </p:cNvSpPr>
          <p:nvPr>
            <p:ph type="body" idx="1"/>
          </p:nvPr>
        </p:nvSpPr>
        <p:spPr>
          <a:xfrm>
            <a:off x="4935186" y="333915"/>
            <a:ext cx="6553180" cy="702406"/>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EB7339"/>
              </a:buClr>
              <a:buSzPts val="3600"/>
              <a:buNone/>
            </a:pPr>
            <a:r>
              <a:rPr lang="pt-PT" sz="3200" dirty="0"/>
              <a:t>O que esperar da Educação para o Desenvolvimento Sustentável (EDS)</a:t>
            </a:r>
            <a:endParaRPr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1198E52-A6FA-7347-18F7-7E03DE4BA316}"/>
              </a:ext>
            </a:extLst>
          </p:cNvPr>
          <p:cNvPicPr>
            <a:picLocks noChangeAspect="1"/>
          </p:cNvPicPr>
          <p:nvPr/>
        </p:nvPicPr>
        <p:blipFill>
          <a:blip r:embed="rId2"/>
          <a:stretch>
            <a:fillRect/>
          </a:stretch>
        </p:blipFill>
        <p:spPr>
          <a:xfrm>
            <a:off x="7000636" y="697437"/>
            <a:ext cx="4985577" cy="4879047"/>
          </a:xfrm>
          <a:prstGeom prst="rect">
            <a:avLst/>
          </a:prstGeom>
        </p:spPr>
      </p:pic>
      <p:sp>
        <p:nvSpPr>
          <p:cNvPr id="34" name="Retângulo 33">
            <a:extLst>
              <a:ext uri="{FF2B5EF4-FFF2-40B4-BE49-F238E27FC236}">
                <a16:creationId xmlns:a16="http://schemas.microsoft.com/office/drawing/2014/main" id="{5F9C0A67-0C6D-4F38-9ED8-0012DB9CB36F}"/>
              </a:ext>
            </a:extLst>
          </p:cNvPr>
          <p:cNvSpPr/>
          <p:nvPr/>
        </p:nvSpPr>
        <p:spPr>
          <a:xfrm>
            <a:off x="3522133" y="-1"/>
            <a:ext cx="1405658" cy="690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5" name="CaixaDeTexto 24">
            <a:extLst>
              <a:ext uri="{FF2B5EF4-FFF2-40B4-BE49-F238E27FC236}">
                <a16:creationId xmlns:a16="http://schemas.microsoft.com/office/drawing/2014/main" id="{5A0F043A-00E2-8B83-FF7D-530BA0F7331E}"/>
              </a:ext>
            </a:extLst>
          </p:cNvPr>
          <p:cNvSpPr txBox="1"/>
          <p:nvPr/>
        </p:nvSpPr>
        <p:spPr>
          <a:xfrm>
            <a:off x="3730042" y="351340"/>
            <a:ext cx="4243526" cy="1569660"/>
          </a:xfrm>
          <a:prstGeom prst="rect">
            <a:avLst/>
          </a:prstGeom>
          <a:noFill/>
        </p:spPr>
        <p:txBody>
          <a:bodyPr wrap="square">
            <a:spAutoFit/>
          </a:bodyPr>
          <a:lstStyle/>
          <a:p>
            <a:r>
              <a:rPr lang="pt-PT" sz="2400" b="0" i="0" dirty="0">
                <a:effectLst/>
                <a:latin typeface="Calibri" panose="020F0502020204030204" pitchFamily="34" charset="0"/>
                <a:cs typeface="Calibri" panose="020F0502020204030204" pitchFamily="34" charset="0"/>
              </a:rPr>
              <a:t>A Educação para o Desenvolvimento Sustentável visa aumentar o conhecimento, a sensibilização e a ação</a:t>
            </a:r>
            <a:r>
              <a:rPr lang="en-US" sz="2400" b="0" i="0" dirty="0">
                <a:effectLst/>
                <a:latin typeface="Calibri" panose="020F0502020204030204" pitchFamily="34" charset="0"/>
                <a:cs typeface="Calibri" panose="020F0502020204030204" pitchFamily="34" charset="0"/>
              </a:rPr>
              <a:t>.</a:t>
            </a:r>
          </a:p>
        </p:txBody>
      </p:sp>
      <p:sp>
        <p:nvSpPr>
          <p:cNvPr id="27" name="CaixaDeTexto 26">
            <a:extLst>
              <a:ext uri="{FF2B5EF4-FFF2-40B4-BE49-F238E27FC236}">
                <a16:creationId xmlns:a16="http://schemas.microsoft.com/office/drawing/2014/main" id="{6F7B018B-2C77-16A5-E62A-21D3050E4071}"/>
              </a:ext>
            </a:extLst>
          </p:cNvPr>
          <p:cNvSpPr txBox="1"/>
          <p:nvPr/>
        </p:nvSpPr>
        <p:spPr>
          <a:xfrm>
            <a:off x="621793" y="1250772"/>
            <a:ext cx="2641884" cy="738664"/>
          </a:xfrm>
          <a:prstGeom prst="rect">
            <a:avLst/>
          </a:prstGeom>
          <a:noFill/>
        </p:spPr>
        <p:txBody>
          <a:bodyPr wrap="square">
            <a:spAutoFit/>
          </a:bodyPr>
          <a:lstStyle/>
          <a:p>
            <a:pPr algn="r"/>
            <a:r>
              <a:rPr lang="pt-PT" dirty="0">
                <a:solidFill>
                  <a:schemeClr val="bg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Educação para o desenvolvimento sustentável: um roteiro - UNESCO Digital </a:t>
            </a:r>
            <a:r>
              <a:rPr lang="pt-PT" dirty="0" err="1">
                <a:solidFill>
                  <a:schemeClr val="bg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Library</a:t>
            </a:r>
            <a:endParaRPr lang="pt-PT"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CaixaDeTexto 1">
            <a:extLst>
              <a:ext uri="{FF2B5EF4-FFF2-40B4-BE49-F238E27FC236}">
                <a16:creationId xmlns:a16="http://schemas.microsoft.com/office/drawing/2014/main" id="{6BDA2C4D-674F-639A-3C4A-F0044A4FDD11}"/>
              </a:ext>
            </a:extLst>
          </p:cNvPr>
          <p:cNvSpPr txBox="1"/>
          <p:nvPr/>
        </p:nvSpPr>
        <p:spPr>
          <a:xfrm>
            <a:off x="3705344" y="2193332"/>
            <a:ext cx="3195327" cy="1754326"/>
          </a:xfrm>
          <a:prstGeom prst="rect">
            <a:avLst/>
          </a:prstGeom>
          <a:noFill/>
        </p:spPr>
        <p:txBody>
          <a:bodyPr wrap="square" lIns="91440" tIns="45720" rIns="91440" bIns="45720" rtlCol="0" anchor="t">
            <a:spAutoFit/>
          </a:bodyPr>
          <a:lstStyle/>
          <a:p>
            <a:r>
              <a:rPr lang="pt-PT" sz="1800" b="1" dirty="0">
                <a:latin typeface="Calibri"/>
                <a:cs typeface="Calibri"/>
              </a:rPr>
              <a:t>Dimensão cognitiva da aprendizagem: </a:t>
            </a:r>
            <a:r>
              <a:rPr lang="pt-PT" sz="1800" dirty="0">
                <a:latin typeface="Calibri"/>
                <a:cs typeface="Calibri"/>
              </a:rPr>
              <a:t>compreender os desafios da sustentabilidade e as suas complexas interligações, explorar ideias disruptivas e soluções alternativas</a:t>
            </a:r>
          </a:p>
        </p:txBody>
      </p:sp>
      <p:sp>
        <p:nvSpPr>
          <p:cNvPr id="12" name="CaixaDeTexto 11">
            <a:extLst>
              <a:ext uri="{FF2B5EF4-FFF2-40B4-BE49-F238E27FC236}">
                <a16:creationId xmlns:a16="http://schemas.microsoft.com/office/drawing/2014/main" id="{D126AE4B-33BB-8750-C0F9-A667C5AADA70}"/>
              </a:ext>
            </a:extLst>
          </p:cNvPr>
          <p:cNvSpPr txBox="1"/>
          <p:nvPr/>
        </p:nvSpPr>
        <p:spPr>
          <a:xfrm>
            <a:off x="3705345" y="4209480"/>
            <a:ext cx="3295291" cy="2031325"/>
          </a:xfrm>
          <a:prstGeom prst="rect">
            <a:avLst/>
          </a:prstGeom>
          <a:noFill/>
        </p:spPr>
        <p:txBody>
          <a:bodyPr wrap="square" rtlCol="0">
            <a:spAutoFit/>
          </a:bodyPr>
          <a:lstStyle/>
          <a:p>
            <a:r>
              <a:rPr lang="pt-PT" sz="1800" b="1" dirty="0">
                <a:latin typeface="Calibri" panose="020F0502020204030204" pitchFamily="34" charset="0"/>
                <a:cs typeface="Calibri" panose="020F0502020204030204" pitchFamily="34" charset="0"/>
              </a:rPr>
              <a:t>Dimensão de aprendizagem social e emocional: </a:t>
            </a:r>
            <a:r>
              <a:rPr lang="pt-PT" sz="1800" dirty="0">
                <a:latin typeface="Calibri" panose="020F0502020204030204" pitchFamily="34" charset="0"/>
                <a:cs typeface="Calibri" panose="020F0502020204030204" pitchFamily="34" charset="0"/>
              </a:rPr>
              <a:t>construir valores e atitudes fundamentais para a sustentabilidade, cultivar a empatia e compaixão pelos outros e pelo planeta, e motivar para liderar a mudança</a:t>
            </a:r>
          </a:p>
        </p:txBody>
      </p:sp>
      <p:sp>
        <p:nvSpPr>
          <p:cNvPr id="13" name="CaixaDeTexto 12">
            <a:extLst>
              <a:ext uri="{FF2B5EF4-FFF2-40B4-BE49-F238E27FC236}">
                <a16:creationId xmlns:a16="http://schemas.microsoft.com/office/drawing/2014/main" id="{E2FE5E86-22C8-23E0-057D-0693F09524CF}"/>
              </a:ext>
            </a:extLst>
          </p:cNvPr>
          <p:cNvSpPr txBox="1"/>
          <p:nvPr/>
        </p:nvSpPr>
        <p:spPr>
          <a:xfrm>
            <a:off x="7193141" y="5576484"/>
            <a:ext cx="4400145" cy="1200329"/>
          </a:xfrm>
          <a:prstGeom prst="rect">
            <a:avLst/>
          </a:prstGeom>
          <a:noFill/>
        </p:spPr>
        <p:txBody>
          <a:bodyPr wrap="square" rtlCol="0">
            <a:spAutoFit/>
          </a:bodyPr>
          <a:lstStyle/>
          <a:p>
            <a:r>
              <a:rPr lang="pt-PT" sz="1800" b="1" dirty="0">
                <a:latin typeface="Calibri" panose="020F0502020204030204" pitchFamily="34" charset="0"/>
                <a:cs typeface="Calibri" panose="020F0502020204030204" pitchFamily="34" charset="0"/>
              </a:rPr>
              <a:t>Dimensão da aprendizagem comportamental: </a:t>
            </a:r>
            <a:r>
              <a:rPr lang="pt-PT" sz="1800" dirty="0">
                <a:latin typeface="Calibri" panose="020F0502020204030204" pitchFamily="34" charset="0"/>
                <a:cs typeface="Calibri" panose="020F0502020204030204" pitchFamily="34" charset="0"/>
              </a:rPr>
              <a:t>tomar medidas práticas para transformações sustentáveis na esfera pessoal, social e política</a:t>
            </a:r>
          </a:p>
        </p:txBody>
      </p:sp>
      <p:cxnSp>
        <p:nvCxnSpPr>
          <p:cNvPr id="16" name="Conexão reta 15">
            <a:extLst>
              <a:ext uri="{FF2B5EF4-FFF2-40B4-BE49-F238E27FC236}">
                <a16:creationId xmlns:a16="http://schemas.microsoft.com/office/drawing/2014/main" id="{99C4ED0F-61A2-C694-0C50-435DB2331288}"/>
              </a:ext>
            </a:extLst>
          </p:cNvPr>
          <p:cNvCxnSpPr>
            <a:cxnSpLocks/>
            <a:stCxn id="12" idx="3"/>
          </p:cNvCxnSpPr>
          <p:nvPr/>
        </p:nvCxnSpPr>
        <p:spPr>
          <a:xfrm flipV="1">
            <a:off x="7000636" y="3429000"/>
            <a:ext cx="2200073" cy="1796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exão reta 18">
            <a:extLst>
              <a:ext uri="{FF2B5EF4-FFF2-40B4-BE49-F238E27FC236}">
                <a16:creationId xmlns:a16="http://schemas.microsoft.com/office/drawing/2014/main" id="{94C009F0-2EB3-606E-8509-B86787EA0096}"/>
              </a:ext>
            </a:extLst>
          </p:cNvPr>
          <p:cNvCxnSpPr>
            <a:cxnSpLocks/>
            <a:stCxn id="13" idx="0"/>
          </p:cNvCxnSpPr>
          <p:nvPr/>
        </p:nvCxnSpPr>
        <p:spPr>
          <a:xfrm flipV="1">
            <a:off x="9393214" y="3451121"/>
            <a:ext cx="482306" cy="2125363"/>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picture">
            <a:extLst>
              <a:ext uri="{FF2B5EF4-FFF2-40B4-BE49-F238E27FC236}">
                <a16:creationId xmlns:a16="http://schemas.microsoft.com/office/drawing/2014/main" id="{40C4F330-840B-D3ED-0132-7B4F71B254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438" y="2193332"/>
            <a:ext cx="3179715" cy="449727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exão reta 15">
            <a:extLst>
              <a:ext uri="{FF2B5EF4-FFF2-40B4-BE49-F238E27FC236}">
                <a16:creationId xmlns:a16="http://schemas.microsoft.com/office/drawing/2014/main" id="{AC28D36C-C8DD-F747-94C2-87177048CD58}"/>
              </a:ext>
            </a:extLst>
          </p:cNvPr>
          <p:cNvCxnSpPr>
            <a:cxnSpLocks/>
            <a:stCxn id="2" idx="3"/>
          </p:cNvCxnSpPr>
          <p:nvPr/>
        </p:nvCxnSpPr>
        <p:spPr>
          <a:xfrm flipV="1">
            <a:off x="6900671" y="2701480"/>
            <a:ext cx="2300038" cy="369015"/>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Gráfico 16" descr="Flecha: curva ligera con relleno sólido">
            <a:extLst>
              <a:ext uri="{FF2B5EF4-FFF2-40B4-BE49-F238E27FC236}">
                <a16:creationId xmlns:a16="http://schemas.microsoft.com/office/drawing/2014/main" id="{132EA7D2-8295-1EF2-716B-B8E6C477B6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1204437" y="933518"/>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44994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38"/>
          <p:cNvSpPr txBox="1">
            <a:spLocks noGrp="1"/>
          </p:cNvSpPr>
          <p:nvPr>
            <p:ph type="body" idx="1"/>
          </p:nvPr>
        </p:nvSpPr>
        <p:spPr>
          <a:xfrm>
            <a:off x="7630824" y="99092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dirty="0"/>
              <a:t>03</a:t>
            </a:r>
            <a:endParaRPr dirty="0"/>
          </a:p>
        </p:txBody>
      </p:sp>
      <p:pic>
        <p:nvPicPr>
          <p:cNvPr id="442" name="Google Shape;442;p38"/>
          <p:cNvPicPr preferRelativeResize="0">
            <a:picLocks noGrp="1"/>
          </p:cNvPicPr>
          <p:nvPr>
            <p:ph type="pic" idx="2"/>
          </p:nvPr>
        </p:nvPicPr>
        <p:blipFill rotWithShape="1">
          <a:blip r:embed="rId3">
            <a:alphaModFix/>
          </a:blip>
          <a:srcRect t="16874" b="16874"/>
          <a:stretch/>
        </p:blipFill>
        <p:spPr>
          <a:xfrm>
            <a:off x="238772" y="2626822"/>
            <a:ext cx="7708197" cy="3396830"/>
          </a:xfrm>
          <a:prstGeom prst="rect">
            <a:avLst/>
          </a:prstGeom>
          <a:solidFill>
            <a:srgbClr val="BFBFBF"/>
          </a:solidFill>
          <a:ln>
            <a:noFill/>
          </a:ln>
        </p:spPr>
      </p:pic>
      <p:sp>
        <p:nvSpPr>
          <p:cNvPr id="443" name="Google Shape;443;p38"/>
          <p:cNvSpPr/>
          <p:nvPr/>
        </p:nvSpPr>
        <p:spPr>
          <a:xfrm>
            <a:off x="5722297" y="3429000"/>
            <a:ext cx="5496300" cy="120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444" name="Google Shape;444;p38"/>
          <p:cNvSpPr txBox="1"/>
          <p:nvPr/>
        </p:nvSpPr>
        <p:spPr>
          <a:xfrm>
            <a:off x="5906320" y="3481298"/>
            <a:ext cx="54009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t-PT" sz="3600" b="1" i="0" u="none" strike="noStrike" cap="none" dirty="0">
                <a:solidFill>
                  <a:srgbClr val="EB7339"/>
                </a:solidFill>
                <a:latin typeface="Calibri"/>
                <a:ea typeface="Calibri"/>
                <a:cs typeface="Calibri"/>
                <a:sym typeface="Calibri"/>
              </a:rPr>
              <a:t>Aprender e agir agora e em comunidade</a:t>
            </a:r>
            <a:endParaRPr lang="en-US" sz="1400" b="0" i="0" u="none" strike="noStrike" cap="none" dirty="0">
              <a:solidFill>
                <a:srgbClr val="000000"/>
              </a:solidFill>
              <a:latin typeface="Arial"/>
              <a:ea typeface="Arial"/>
              <a:cs typeface="Arial"/>
              <a:sym typeface="Arial"/>
            </a:endParaRPr>
          </a:p>
        </p:txBody>
      </p:sp>
      <p:grpSp>
        <p:nvGrpSpPr>
          <p:cNvPr id="445" name="Google Shape;445;p38"/>
          <p:cNvGrpSpPr/>
          <p:nvPr/>
        </p:nvGrpSpPr>
        <p:grpSpPr>
          <a:xfrm rot="-5400000">
            <a:off x="-1080031" y="1373787"/>
            <a:ext cx="3833884" cy="1673858"/>
            <a:chOff x="3357879" y="5072538"/>
            <a:chExt cx="593407" cy="259079"/>
          </a:xfrm>
        </p:grpSpPr>
        <p:sp>
          <p:nvSpPr>
            <p:cNvPr id="446" name="Google Shape;446;p38"/>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7" name="Google Shape;447;p38"/>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8" name="Google Shape;448;p38"/>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5" name="Marcador de Posição da Imagem 4">
            <a:extLst>
              <a:ext uri="{FF2B5EF4-FFF2-40B4-BE49-F238E27FC236}">
                <a16:creationId xmlns:a16="http://schemas.microsoft.com/office/drawing/2014/main" id="{1211EFCD-9186-3B75-3576-2B0557643EF5}"/>
              </a:ext>
            </a:extLst>
          </p:cNvPr>
          <p:cNvPicPr>
            <a:picLocks noGrp="1" noChangeAspect="1"/>
          </p:cNvPicPr>
          <p:nvPr>
            <p:ph type="pic" idx="3"/>
          </p:nvPr>
        </p:nvPicPr>
        <p:blipFill>
          <a:blip r:embed="rId3"/>
          <a:srcRect l="20704" r="20704"/>
          <a:stretch>
            <a:fillRect/>
          </a:stretch>
        </p:blipFill>
        <p:spPr/>
      </p:pic>
      <p:sp>
        <p:nvSpPr>
          <p:cNvPr id="479" name="Google Shape;479;p43"/>
          <p:cNvSpPr txBox="1">
            <a:spLocks noGrp="1"/>
          </p:cNvSpPr>
          <p:nvPr>
            <p:ph type="body" idx="1"/>
          </p:nvPr>
        </p:nvSpPr>
        <p:spPr>
          <a:xfrm>
            <a:off x="1389888" y="5281086"/>
            <a:ext cx="4224381" cy="776387"/>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2400"/>
              <a:buNone/>
            </a:pPr>
            <a:r>
              <a:rPr lang="pt-PT" sz="1800" i="0" dirty="0">
                <a:solidFill>
                  <a:srgbClr val="FFFFFF"/>
                </a:solidFill>
                <a:effectLst/>
                <a:latin typeface="Calibri" panose="020F0502020204030204" pitchFamily="34" charset="0"/>
                <a:cs typeface="Calibri" panose="020F0502020204030204" pitchFamily="34" charset="0"/>
              </a:rPr>
              <a:t>Declaração de Berlim sobre a Educação para o Desenvolvimento Sustentável, 2022</a:t>
            </a:r>
            <a:endParaRPr sz="1800" dirty="0">
              <a:solidFill>
                <a:srgbClr val="FFFFFF"/>
              </a:solidFill>
              <a:latin typeface="Calibri" panose="020F0502020204030204" pitchFamily="34" charset="0"/>
              <a:cs typeface="Calibri" panose="020F0502020204030204" pitchFamily="34" charset="0"/>
            </a:endParaRPr>
          </a:p>
        </p:txBody>
      </p:sp>
      <p:sp>
        <p:nvSpPr>
          <p:cNvPr id="480" name="Google Shape;480;p43"/>
          <p:cNvSpPr txBox="1">
            <a:spLocks noGrp="1"/>
          </p:cNvSpPr>
          <p:nvPr>
            <p:ph type="body" idx="2"/>
          </p:nvPr>
        </p:nvSpPr>
        <p:spPr>
          <a:xfrm>
            <a:off x="701136" y="650590"/>
            <a:ext cx="4913133" cy="376901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lt1"/>
              </a:buClr>
              <a:buSzPts val="3600"/>
              <a:buNone/>
            </a:pPr>
            <a:r>
              <a:rPr lang="en-US" sz="3200" b="0" dirty="0"/>
              <a:t>“</a:t>
            </a:r>
            <a:r>
              <a:rPr lang="pt-PT" sz="3200" b="0" dirty="0"/>
              <a:t>A aprendizagem transformadora das pessoas e do planeta é uma necessidade para a nossa sobrevivência e para a das gerações futuras. O tempo de aprender e agir pelo nosso planeta é agora</a:t>
            </a:r>
            <a:r>
              <a:rPr lang="en-US" sz="3200" b="0" dirty="0"/>
              <a:t>.” </a:t>
            </a:r>
            <a:endParaRPr lang="en-US" sz="3200" b="0" dirty="0">
              <a:solidFill>
                <a:srgbClr val="FFFFFF"/>
              </a:solidFill>
            </a:endParaRPr>
          </a:p>
        </p:txBody>
      </p:sp>
      <p:grpSp>
        <p:nvGrpSpPr>
          <p:cNvPr id="482" name="Google Shape;482;p43"/>
          <p:cNvGrpSpPr/>
          <p:nvPr/>
        </p:nvGrpSpPr>
        <p:grpSpPr>
          <a:xfrm rot="-5400000">
            <a:off x="5003661" y="1221778"/>
            <a:ext cx="3833889" cy="1673859"/>
            <a:chOff x="3357879" y="5072538"/>
            <a:chExt cx="593407" cy="259079"/>
          </a:xfrm>
        </p:grpSpPr>
        <p:sp>
          <p:nvSpPr>
            <p:cNvPr id="483" name="Google Shape;483;p43"/>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4" name="Google Shape;484;p43"/>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5" name="Google Shape;485;p43"/>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 name="CaixaDeTexto 1">
            <a:extLst>
              <a:ext uri="{FF2B5EF4-FFF2-40B4-BE49-F238E27FC236}">
                <a16:creationId xmlns:a16="http://schemas.microsoft.com/office/drawing/2014/main" id="{56F2811C-D48C-65B6-C1C4-A61251244F26}"/>
              </a:ext>
            </a:extLst>
          </p:cNvPr>
          <p:cNvSpPr txBox="1"/>
          <p:nvPr/>
        </p:nvSpPr>
        <p:spPr>
          <a:xfrm>
            <a:off x="10689407" y="6611779"/>
            <a:ext cx="755335" cy="246221"/>
          </a:xfrm>
          <a:prstGeom prst="rect">
            <a:avLst/>
          </a:prstGeom>
          <a:noFill/>
        </p:spPr>
        <p:txBody>
          <a:bodyPr wrap="none" rtlCol="0">
            <a:spAutoFit/>
          </a:bodyPr>
          <a:lstStyle/>
          <a:p>
            <a:r>
              <a:rPr lang="pt-PT" sz="1000" dirty="0" err="1">
                <a:latin typeface="Calibri" panose="020F0502020204030204" pitchFamily="34" charset="0"/>
                <a:cs typeface="Calibri" panose="020F0502020204030204" pitchFamily="34" charset="0"/>
              </a:rPr>
              <a:t>ADCMoura</a:t>
            </a:r>
            <a:endParaRPr lang="pt-PT"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77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hlinkClick r:id="rId2"/>
            <a:extLst>
              <a:ext uri="{FF2B5EF4-FFF2-40B4-BE49-F238E27FC236}">
                <a16:creationId xmlns:a16="http://schemas.microsoft.com/office/drawing/2014/main" id="{18846964-B6F4-8D19-5BDB-57116E3EAABD}"/>
              </a:ext>
            </a:extLst>
          </p:cNvPr>
          <p:cNvPicPr>
            <a:picLocks noChangeAspect="1"/>
          </p:cNvPicPr>
          <p:nvPr/>
        </p:nvPicPr>
        <p:blipFill>
          <a:blip r:embed="rId3"/>
          <a:stretch>
            <a:fillRect/>
          </a:stretch>
        </p:blipFill>
        <p:spPr>
          <a:xfrm>
            <a:off x="256712" y="210727"/>
            <a:ext cx="2995876" cy="4257298"/>
          </a:xfrm>
          <a:prstGeom prst="rect">
            <a:avLst/>
          </a:prstGeom>
        </p:spPr>
      </p:pic>
      <p:sp>
        <p:nvSpPr>
          <p:cNvPr id="34" name="Retângulo 33">
            <a:extLst>
              <a:ext uri="{FF2B5EF4-FFF2-40B4-BE49-F238E27FC236}">
                <a16:creationId xmlns:a16="http://schemas.microsoft.com/office/drawing/2014/main" id="{5F9C0A67-0C6D-4F38-9ED8-0012DB9CB36F}"/>
              </a:ext>
            </a:extLst>
          </p:cNvPr>
          <p:cNvSpPr/>
          <p:nvPr/>
        </p:nvSpPr>
        <p:spPr>
          <a:xfrm>
            <a:off x="3522133" y="-1"/>
            <a:ext cx="1405658" cy="690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7" name="CaixaDeTexto 26">
            <a:extLst>
              <a:ext uri="{FF2B5EF4-FFF2-40B4-BE49-F238E27FC236}">
                <a16:creationId xmlns:a16="http://schemas.microsoft.com/office/drawing/2014/main" id="{6F7B018B-2C77-16A5-E62A-21D3050E4071}"/>
              </a:ext>
            </a:extLst>
          </p:cNvPr>
          <p:cNvSpPr txBox="1"/>
          <p:nvPr/>
        </p:nvSpPr>
        <p:spPr>
          <a:xfrm>
            <a:off x="1051577" y="4735277"/>
            <a:ext cx="2335783" cy="738664"/>
          </a:xfrm>
          <a:prstGeom prst="rect">
            <a:avLst/>
          </a:prstGeom>
          <a:noFill/>
        </p:spPr>
        <p:txBody>
          <a:bodyPr wrap="square">
            <a:spAutoFit/>
          </a:bodyPr>
          <a:lstStyle/>
          <a:p>
            <a:r>
              <a:rPr lang="en-US" dirty="0">
                <a:solidFill>
                  <a:schemeClr val="bg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https://unesdoc.unesco.org/ark:/48223/pf0000381229</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em</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inglês</a:t>
            </a:r>
            <a:r>
              <a:rPr lang="en-US" dirty="0">
                <a:solidFill>
                  <a:schemeClr val="bg1"/>
                </a:solidFill>
                <a:latin typeface="Calibri" panose="020F0502020204030204" pitchFamily="34" charset="0"/>
                <a:cs typeface="Calibri" panose="020F0502020204030204" pitchFamily="34" charset="0"/>
              </a:rPr>
              <a:t>)</a:t>
            </a:r>
            <a:endParaRPr lang="pt-PT" dirty="0">
              <a:solidFill>
                <a:schemeClr val="bg1"/>
              </a:solidFill>
              <a:latin typeface="Calibri" panose="020F0502020204030204" pitchFamily="34" charset="0"/>
              <a:cs typeface="Calibri" panose="020F0502020204030204" pitchFamily="34" charset="0"/>
            </a:endParaRPr>
          </a:p>
        </p:txBody>
      </p:sp>
      <p:sp>
        <p:nvSpPr>
          <p:cNvPr id="2" name="CaixaDeTexto 1">
            <a:extLst>
              <a:ext uri="{FF2B5EF4-FFF2-40B4-BE49-F238E27FC236}">
                <a16:creationId xmlns:a16="http://schemas.microsoft.com/office/drawing/2014/main" id="{C4E05C71-80D2-D78F-6759-F4CD8A58CE15}"/>
              </a:ext>
            </a:extLst>
          </p:cNvPr>
          <p:cNvSpPr txBox="1"/>
          <p:nvPr/>
        </p:nvSpPr>
        <p:spPr>
          <a:xfrm>
            <a:off x="3621024" y="298433"/>
            <a:ext cx="8314264" cy="1938992"/>
          </a:xfrm>
          <a:prstGeom prst="rect">
            <a:avLst/>
          </a:prstGeom>
          <a:noFill/>
        </p:spPr>
        <p:txBody>
          <a:bodyPr wrap="square" rtlCol="0">
            <a:spAutoFit/>
          </a:bodyPr>
          <a:lstStyle/>
          <a:p>
            <a:pPr algn="just"/>
            <a:r>
              <a:rPr lang="pt-PT" sz="1700" b="1" dirty="0">
                <a:latin typeface="Calibri" panose="020F0502020204030204" pitchFamily="34" charset="0"/>
                <a:cs typeface="Calibri" panose="020F0502020204030204" pitchFamily="34" charset="0"/>
              </a:rPr>
              <a:t>Declaração de Berlim 2021. Conferência da Unesco sobre Educação para o desenvolvimento sustentável. </a:t>
            </a:r>
            <a:r>
              <a:rPr lang="pt-PT" sz="1200" dirty="0">
                <a:latin typeface="Calibri" panose="020F0502020204030204" pitchFamily="34" charset="0"/>
                <a:cs typeface="Calibri" panose="020F0502020204030204" pitchFamily="34" charset="0"/>
              </a:rPr>
              <a:t>Poluição. Desafios. Crise climática. Covid. Perda de biodiversidade. Novo comportamento e pensamento. Educação um poderoso facilitador de MUDANÇAS positivas de mentalidades &amp; visões do mundo. Consulta global. Os professores desempenham um papel crucial. EDS como um elemento fundamental do currículo. elemento fundamental. Escola - abordagem institucional global: conteúdo, metodologia, ambiente de aprendizagem. Os nossos compromissos. Aprendizagem ao longo da vida. Colaboração intersectorial. Tecnologias verdes. Processo </a:t>
            </a:r>
            <a:r>
              <a:rPr lang="pt-PT" sz="1200" dirty="0" err="1">
                <a:latin typeface="Calibri" panose="020F0502020204030204" pitchFamily="34" charset="0"/>
                <a:cs typeface="Calibri" panose="020F0502020204030204" pitchFamily="34" charset="0"/>
              </a:rPr>
              <a:t>multi-interveniente</a:t>
            </a:r>
            <a:r>
              <a:rPr lang="pt-PT" sz="1200" dirty="0">
                <a:latin typeface="Calibri" panose="020F0502020204030204" pitchFamily="34" charset="0"/>
                <a:cs typeface="Calibri" panose="020F0502020204030204" pitchFamily="34" charset="0"/>
              </a:rPr>
              <a:t>. Educação. Ciência. Ambiente. ONG. Sector privado. Aproveitar o poder da ESD para transformar as nossas sociedades. Chegou o momento de agir. Aprender e agir agora! </a:t>
            </a:r>
          </a:p>
          <a:p>
            <a:pPr algn="just" defTabSz="1077913"/>
            <a:endParaRPr lang="pt-PT" dirty="0">
              <a:latin typeface="Calibri" panose="020F0502020204030204" pitchFamily="34" charset="0"/>
              <a:cs typeface="Calibri" panose="020F0502020204030204" pitchFamily="34" charset="0"/>
            </a:endParaRPr>
          </a:p>
        </p:txBody>
      </p:sp>
      <p:pic>
        <p:nvPicPr>
          <p:cNvPr id="13" name="Imagem 12">
            <a:extLst>
              <a:ext uri="{FF2B5EF4-FFF2-40B4-BE49-F238E27FC236}">
                <a16:creationId xmlns:a16="http://schemas.microsoft.com/office/drawing/2014/main" id="{3075A5E7-B1F8-D69E-7DB1-BC6ED8769DB0}"/>
              </a:ext>
            </a:extLst>
          </p:cNvPr>
          <p:cNvPicPr>
            <a:picLocks noChangeAspect="1"/>
          </p:cNvPicPr>
          <p:nvPr/>
        </p:nvPicPr>
        <p:blipFill>
          <a:blip r:embed="rId4"/>
          <a:stretch>
            <a:fillRect/>
          </a:stretch>
        </p:blipFill>
        <p:spPr>
          <a:xfrm>
            <a:off x="4742688" y="2015460"/>
            <a:ext cx="6578600" cy="4659316"/>
          </a:xfrm>
          <a:prstGeom prst="rect">
            <a:avLst/>
          </a:prstGeom>
        </p:spPr>
      </p:pic>
      <p:pic>
        <p:nvPicPr>
          <p:cNvPr id="4" name="Gráfico 3" descr="Flecha: curva ligera con relleno sólido">
            <a:extLst>
              <a:ext uri="{FF2B5EF4-FFF2-40B4-BE49-F238E27FC236}">
                <a16:creationId xmlns:a16="http://schemas.microsoft.com/office/drawing/2014/main" id="{12BBF28E-3902-22CB-FFA2-F327A0A968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428361" y="4529734"/>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991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5" name="Google Shape;346;p29">
            <a:extLst>
              <a:ext uri="{FF2B5EF4-FFF2-40B4-BE49-F238E27FC236}">
                <a16:creationId xmlns:a16="http://schemas.microsoft.com/office/drawing/2014/main" id="{D4C34029-D5A6-74D0-2B49-037E72AD6E66}"/>
              </a:ext>
            </a:extLst>
          </p:cNvPr>
          <p:cNvSpPr txBox="1">
            <a:spLocks noGrp="1"/>
          </p:cNvSpPr>
          <p:nvPr>
            <p:ph type="body" idx="1"/>
          </p:nvPr>
        </p:nvSpPr>
        <p:spPr>
          <a:xfrm>
            <a:off x="1219202" y="333915"/>
            <a:ext cx="10637518" cy="70240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pt-PT" sz="3200" dirty="0"/>
              <a:t>Papéis-chave dos educadores e comunidades</a:t>
            </a:r>
            <a:endParaRPr sz="3200" dirty="0"/>
          </a:p>
        </p:txBody>
      </p:sp>
      <p:sp>
        <p:nvSpPr>
          <p:cNvPr id="6" name="Google Shape;390;p33">
            <a:extLst>
              <a:ext uri="{FF2B5EF4-FFF2-40B4-BE49-F238E27FC236}">
                <a16:creationId xmlns:a16="http://schemas.microsoft.com/office/drawing/2014/main" id="{2BD65B11-0F08-BF60-37E8-51AE850F3A89}"/>
              </a:ext>
            </a:extLst>
          </p:cNvPr>
          <p:cNvSpPr txBox="1">
            <a:spLocks/>
          </p:cNvSpPr>
          <p:nvPr/>
        </p:nvSpPr>
        <p:spPr>
          <a:xfrm>
            <a:off x="1219202" y="805033"/>
            <a:ext cx="10505438" cy="302100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lnSpc>
                <a:spcPct val="100000"/>
              </a:lnSpc>
              <a:spcBef>
                <a:spcPts val="600"/>
              </a:spcBef>
              <a:buClr>
                <a:srgbClr val="000000"/>
              </a:buClr>
              <a:buSzPts val="2800"/>
            </a:pPr>
            <a:r>
              <a:rPr lang="pt-PT" sz="2000" b="0" dirty="0">
                <a:solidFill>
                  <a:srgbClr val="000000"/>
                </a:solidFill>
              </a:rPr>
              <a:t>Em Maio de 2021 cerca de 2800 pessoas - de governos, organizações internacionais e intergovernamentais, sociedade civil, juventude, sector empresarial e muitos mais, representando 160 países, reuniram-se virtualmente na Conferência Mundial da UNESCO sobre Educação para o Desenvolvimento Sustentável (EDS) 2021. O compromisso de utilizar o poder transformador da educação para enfrentar os desafios globais que enfrentamos, foi expresso na </a:t>
            </a:r>
            <a:r>
              <a:rPr lang="pt-PT" sz="2000" dirty="0">
                <a:solidFill>
                  <a:srgbClr val="354F92"/>
                </a:solidFill>
              </a:rPr>
              <a:t>Declaração de Berlim sobre a EDS</a:t>
            </a:r>
            <a:r>
              <a:rPr lang="pt-PT" sz="2000" b="0" dirty="0">
                <a:solidFill>
                  <a:srgbClr val="000000"/>
                </a:solidFill>
              </a:rPr>
              <a:t>. O documento identifica desafios concretos e apela a mudanças que são urgentemente necessárias para integrar e reforçar plenamente a EDS em todos os contextos educativos</a:t>
            </a:r>
            <a:r>
              <a:rPr lang="en-US" sz="2000" b="0" dirty="0">
                <a:solidFill>
                  <a:srgbClr val="000000"/>
                </a:solidFill>
              </a:rPr>
              <a:t>. </a:t>
            </a:r>
            <a:endParaRPr lang="en-US" sz="2000" b="0" dirty="0">
              <a:solidFill>
                <a:srgbClr val="000000"/>
              </a:solidFill>
              <a:latin typeface="Calibri" panose="020F0502020204030204" pitchFamily="34" charset="0"/>
              <a:cs typeface="Calibri" panose="020F0502020204030204" pitchFamily="34" charset="0"/>
            </a:endParaRPr>
          </a:p>
          <a:p>
            <a:pPr marL="0" indent="0" algn="just">
              <a:lnSpc>
                <a:spcPct val="100000"/>
              </a:lnSpc>
              <a:spcBef>
                <a:spcPts val="600"/>
              </a:spcBef>
              <a:buClr>
                <a:srgbClr val="000000"/>
              </a:buClr>
              <a:buSzPts val="2800"/>
            </a:pPr>
            <a:endParaRPr lang="en-US" sz="2000" b="0" dirty="0">
              <a:solidFill>
                <a:srgbClr val="000000"/>
              </a:solidFill>
            </a:endParaRPr>
          </a:p>
        </p:txBody>
      </p:sp>
      <p:pic>
        <p:nvPicPr>
          <p:cNvPr id="7" name="Imagem 6">
            <a:extLst>
              <a:ext uri="{FF2B5EF4-FFF2-40B4-BE49-F238E27FC236}">
                <a16:creationId xmlns:a16="http://schemas.microsoft.com/office/drawing/2014/main" id="{0441E640-FE9F-AC97-D9E9-628EAC9A0C23}"/>
              </a:ext>
            </a:extLst>
          </p:cNvPr>
          <p:cNvPicPr>
            <a:picLocks noChangeAspect="1"/>
          </p:cNvPicPr>
          <p:nvPr/>
        </p:nvPicPr>
        <p:blipFill rotWithShape="1">
          <a:blip r:embed="rId3"/>
          <a:srcRect b="42269"/>
          <a:stretch/>
        </p:blipFill>
        <p:spPr>
          <a:xfrm>
            <a:off x="3119649" y="3822683"/>
            <a:ext cx="8191204" cy="1498956"/>
          </a:xfrm>
          <a:prstGeom prst="rect">
            <a:avLst/>
          </a:prstGeom>
        </p:spPr>
      </p:pic>
      <p:sp>
        <p:nvSpPr>
          <p:cNvPr id="13" name="Google Shape;346;p29">
            <a:extLst>
              <a:ext uri="{FF2B5EF4-FFF2-40B4-BE49-F238E27FC236}">
                <a16:creationId xmlns:a16="http://schemas.microsoft.com/office/drawing/2014/main" id="{DB839889-9C33-09FA-40D7-2C600B1B8D47}"/>
              </a:ext>
            </a:extLst>
          </p:cNvPr>
          <p:cNvSpPr txBox="1">
            <a:spLocks/>
          </p:cNvSpPr>
          <p:nvPr/>
        </p:nvSpPr>
        <p:spPr>
          <a:xfrm>
            <a:off x="3266041" y="3348524"/>
            <a:ext cx="7345679" cy="41936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r>
              <a:rPr lang="en-US" sz="2400" dirty="0" err="1"/>
              <a:t>Ações</a:t>
            </a:r>
            <a:r>
              <a:rPr lang="en-US" sz="2400" dirty="0"/>
              <a:t> </a:t>
            </a:r>
            <a:r>
              <a:rPr lang="en-US" sz="2400" dirty="0" err="1"/>
              <a:t>prioritárias</a:t>
            </a:r>
            <a:endParaRPr lang="en-US" sz="2400" dirty="0"/>
          </a:p>
        </p:txBody>
      </p:sp>
      <p:sp>
        <p:nvSpPr>
          <p:cNvPr id="16" name="Google Shape;346;p29">
            <a:extLst>
              <a:ext uri="{FF2B5EF4-FFF2-40B4-BE49-F238E27FC236}">
                <a16:creationId xmlns:a16="http://schemas.microsoft.com/office/drawing/2014/main" id="{B41EB616-C90A-D4BB-5D7E-220E60B6BFBB}"/>
              </a:ext>
            </a:extLst>
          </p:cNvPr>
          <p:cNvSpPr txBox="1">
            <a:spLocks/>
          </p:cNvSpPr>
          <p:nvPr/>
        </p:nvSpPr>
        <p:spPr>
          <a:xfrm>
            <a:off x="2034645" y="6299628"/>
            <a:ext cx="5890242" cy="41936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pt-PT" sz="1400" b="0" dirty="0">
                <a:solidFill>
                  <a:srgbClr val="87A66E"/>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https://www.unesco.org/en/education/</a:t>
            </a:r>
            <a:r>
              <a:rPr lang="pt-PT" sz="1400" b="0" dirty="0">
                <a:solidFill>
                  <a:srgbClr val="9EB78A"/>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sustainable-development</a:t>
            </a:r>
            <a:r>
              <a:rPr lang="pt-PT" sz="1400" b="0" dirty="0">
                <a:solidFill>
                  <a:srgbClr val="9EB78A"/>
                </a:solidFill>
                <a:latin typeface="Calibri" panose="020F0502020204030204" pitchFamily="34" charset="0"/>
                <a:cs typeface="Calibri" panose="020F0502020204030204" pitchFamily="34" charset="0"/>
              </a:rPr>
              <a:t> </a:t>
            </a:r>
          </a:p>
          <a:p>
            <a:pPr marL="0" indent="0"/>
            <a:endParaRPr lang="en-US" sz="1400" b="0" dirty="0">
              <a:solidFill>
                <a:srgbClr val="000000"/>
              </a:solidFill>
            </a:endParaRPr>
          </a:p>
        </p:txBody>
      </p:sp>
      <p:sp>
        <p:nvSpPr>
          <p:cNvPr id="2" name="CaixaDeTexto 1">
            <a:extLst>
              <a:ext uri="{FF2B5EF4-FFF2-40B4-BE49-F238E27FC236}">
                <a16:creationId xmlns:a16="http://schemas.microsoft.com/office/drawing/2014/main" id="{8CE27810-1ADB-23FA-CE5F-0C8A7280D7CD}"/>
              </a:ext>
            </a:extLst>
          </p:cNvPr>
          <p:cNvSpPr txBox="1"/>
          <p:nvPr/>
        </p:nvSpPr>
        <p:spPr>
          <a:xfrm>
            <a:off x="3550013" y="4759810"/>
            <a:ext cx="1429753" cy="553998"/>
          </a:xfrm>
          <a:prstGeom prst="rect">
            <a:avLst/>
          </a:prstGeom>
          <a:solidFill>
            <a:schemeClr val="bg1"/>
          </a:solidFill>
        </p:spPr>
        <p:txBody>
          <a:bodyPr wrap="square" rtlCol="0">
            <a:spAutoFit/>
          </a:bodyPr>
          <a:lstStyle/>
          <a:p>
            <a:pPr algn="ctr"/>
            <a:r>
              <a:rPr lang="pt-PT" sz="1000" b="1" dirty="0">
                <a:solidFill>
                  <a:schemeClr val="accent2">
                    <a:lumMod val="75000"/>
                  </a:schemeClr>
                </a:solidFill>
                <a:latin typeface="Calibri" panose="020F0502020204030204" pitchFamily="34" charset="0"/>
                <a:cs typeface="Calibri" panose="020F0502020204030204" pitchFamily="34" charset="0"/>
              </a:rPr>
              <a:t>Área de ação prioritária 1 Avançar com a política</a:t>
            </a:r>
          </a:p>
        </p:txBody>
      </p:sp>
      <p:sp>
        <p:nvSpPr>
          <p:cNvPr id="9" name="CaixaDeTexto 8">
            <a:extLst>
              <a:ext uri="{FF2B5EF4-FFF2-40B4-BE49-F238E27FC236}">
                <a16:creationId xmlns:a16="http://schemas.microsoft.com/office/drawing/2014/main" id="{C6FB2B30-D6DA-4E78-3B3F-E09B10C84C93}"/>
              </a:ext>
            </a:extLst>
          </p:cNvPr>
          <p:cNvSpPr txBox="1"/>
          <p:nvPr/>
        </p:nvSpPr>
        <p:spPr>
          <a:xfrm>
            <a:off x="4979766" y="4757165"/>
            <a:ext cx="1730604" cy="553998"/>
          </a:xfrm>
          <a:prstGeom prst="rect">
            <a:avLst/>
          </a:prstGeom>
          <a:solidFill>
            <a:schemeClr val="bg1"/>
          </a:solidFill>
        </p:spPr>
        <p:txBody>
          <a:bodyPr wrap="square" rtlCol="0">
            <a:spAutoFit/>
          </a:bodyPr>
          <a:lstStyle/>
          <a:p>
            <a:pPr algn="ctr"/>
            <a:r>
              <a:rPr lang="pt-PT" sz="1000" b="1" dirty="0">
                <a:solidFill>
                  <a:schemeClr val="accent5">
                    <a:lumMod val="50000"/>
                  </a:schemeClr>
                </a:solidFill>
                <a:latin typeface="Calibri" panose="020F0502020204030204" pitchFamily="34" charset="0"/>
                <a:cs typeface="Calibri" panose="020F0502020204030204" pitchFamily="34" charset="0"/>
              </a:rPr>
              <a:t>Área de ação prioritária 2 Transformar os ambientes de aprendizagem</a:t>
            </a:r>
          </a:p>
        </p:txBody>
      </p:sp>
      <p:sp>
        <p:nvSpPr>
          <p:cNvPr id="10" name="CaixaDeTexto 9">
            <a:extLst>
              <a:ext uri="{FF2B5EF4-FFF2-40B4-BE49-F238E27FC236}">
                <a16:creationId xmlns:a16="http://schemas.microsoft.com/office/drawing/2014/main" id="{E2B3B963-1569-1250-EF66-6EFA1FCE4DB7}"/>
              </a:ext>
            </a:extLst>
          </p:cNvPr>
          <p:cNvSpPr txBox="1"/>
          <p:nvPr/>
        </p:nvSpPr>
        <p:spPr>
          <a:xfrm>
            <a:off x="6447692" y="4767641"/>
            <a:ext cx="1669490" cy="553998"/>
          </a:xfrm>
          <a:prstGeom prst="rect">
            <a:avLst/>
          </a:prstGeom>
          <a:solidFill>
            <a:schemeClr val="bg1"/>
          </a:solidFill>
        </p:spPr>
        <p:txBody>
          <a:bodyPr wrap="square" rtlCol="0">
            <a:spAutoFit/>
          </a:bodyPr>
          <a:lstStyle/>
          <a:p>
            <a:pPr algn="ctr"/>
            <a:r>
              <a:rPr lang="pt-PT" sz="1000" b="1" dirty="0">
                <a:solidFill>
                  <a:srgbClr val="354F92"/>
                </a:solidFill>
                <a:latin typeface="Calibri" panose="020F0502020204030204" pitchFamily="34" charset="0"/>
                <a:cs typeface="Calibri" panose="020F0502020204030204" pitchFamily="34" charset="0"/>
              </a:rPr>
              <a:t>Área de ação prioritária 3 Reforço das capacidades dos educadores</a:t>
            </a:r>
          </a:p>
        </p:txBody>
      </p:sp>
      <p:sp>
        <p:nvSpPr>
          <p:cNvPr id="11" name="CaixaDeTexto 10">
            <a:extLst>
              <a:ext uri="{FF2B5EF4-FFF2-40B4-BE49-F238E27FC236}">
                <a16:creationId xmlns:a16="http://schemas.microsoft.com/office/drawing/2014/main" id="{8F82C01B-C446-32A6-9EC1-8472DA9C9C7F}"/>
              </a:ext>
            </a:extLst>
          </p:cNvPr>
          <p:cNvSpPr txBox="1"/>
          <p:nvPr/>
        </p:nvSpPr>
        <p:spPr>
          <a:xfrm>
            <a:off x="8070191" y="4767641"/>
            <a:ext cx="1452062" cy="553998"/>
          </a:xfrm>
          <a:prstGeom prst="rect">
            <a:avLst/>
          </a:prstGeom>
          <a:solidFill>
            <a:schemeClr val="bg1"/>
          </a:solidFill>
        </p:spPr>
        <p:txBody>
          <a:bodyPr wrap="square" rtlCol="0">
            <a:spAutoFit/>
          </a:bodyPr>
          <a:lstStyle/>
          <a:p>
            <a:pPr algn="ctr"/>
            <a:r>
              <a:rPr lang="pt-PT" sz="1000" b="1" dirty="0">
                <a:solidFill>
                  <a:srgbClr val="AA1E71"/>
                </a:solidFill>
                <a:latin typeface="Calibri" panose="020F0502020204030204" pitchFamily="34" charset="0"/>
                <a:cs typeface="Calibri" panose="020F0502020204030204" pitchFamily="34" charset="0"/>
              </a:rPr>
              <a:t>Área de ação prioritária 4 Capacitar e mobilizar a juventude</a:t>
            </a:r>
          </a:p>
        </p:txBody>
      </p:sp>
      <p:sp>
        <p:nvSpPr>
          <p:cNvPr id="12" name="CaixaDeTexto 11">
            <a:extLst>
              <a:ext uri="{FF2B5EF4-FFF2-40B4-BE49-F238E27FC236}">
                <a16:creationId xmlns:a16="http://schemas.microsoft.com/office/drawing/2014/main" id="{5766F3E3-1CBB-3EEE-D27B-67ABE3DD76EA}"/>
              </a:ext>
            </a:extLst>
          </p:cNvPr>
          <p:cNvSpPr txBox="1"/>
          <p:nvPr/>
        </p:nvSpPr>
        <p:spPr>
          <a:xfrm>
            <a:off x="9414316" y="4767641"/>
            <a:ext cx="1383323" cy="553998"/>
          </a:xfrm>
          <a:prstGeom prst="rect">
            <a:avLst/>
          </a:prstGeom>
          <a:solidFill>
            <a:schemeClr val="bg1"/>
          </a:solidFill>
        </p:spPr>
        <p:txBody>
          <a:bodyPr wrap="square" rtlCol="0">
            <a:spAutoFit/>
          </a:bodyPr>
          <a:lstStyle/>
          <a:p>
            <a:pPr algn="ctr"/>
            <a:r>
              <a:rPr lang="pt-PT" sz="1000" b="1" dirty="0">
                <a:solidFill>
                  <a:srgbClr val="7030A0"/>
                </a:solidFill>
                <a:latin typeface="Calibri" panose="020F0502020204030204" pitchFamily="34" charset="0"/>
                <a:cs typeface="Calibri" panose="020F0502020204030204" pitchFamily="34" charset="0"/>
              </a:rPr>
              <a:t>Área de ação prioritária 5 Acelerar ações a nível local</a:t>
            </a:r>
          </a:p>
        </p:txBody>
      </p:sp>
      <p:sp>
        <p:nvSpPr>
          <p:cNvPr id="14" name="CaixaDeTexto 13">
            <a:extLst>
              <a:ext uri="{FF2B5EF4-FFF2-40B4-BE49-F238E27FC236}">
                <a16:creationId xmlns:a16="http://schemas.microsoft.com/office/drawing/2014/main" id="{C0384CC1-B946-F2BE-BA41-AABA6B45E64D}"/>
              </a:ext>
            </a:extLst>
          </p:cNvPr>
          <p:cNvSpPr txBox="1"/>
          <p:nvPr/>
        </p:nvSpPr>
        <p:spPr>
          <a:xfrm>
            <a:off x="3888929" y="5403408"/>
            <a:ext cx="948603" cy="507831"/>
          </a:xfrm>
          <a:prstGeom prst="rect">
            <a:avLst/>
          </a:prstGeom>
          <a:solidFill>
            <a:schemeClr val="bg1"/>
          </a:solidFill>
        </p:spPr>
        <p:txBody>
          <a:bodyPr wrap="square" rtlCol="0">
            <a:spAutoFit/>
          </a:bodyPr>
          <a:lstStyle/>
          <a:p>
            <a:pPr algn="ctr"/>
            <a:r>
              <a:rPr lang="pt-PT" sz="900" b="1" dirty="0">
                <a:solidFill>
                  <a:schemeClr val="tx1">
                    <a:lumMod val="50000"/>
                  </a:schemeClr>
                </a:solidFill>
                <a:latin typeface="Calibri Light" panose="020F0302020204030204" pitchFamily="34" charset="0"/>
                <a:ea typeface="Calibri Light" panose="020F0302020204030204" pitchFamily="34" charset="0"/>
                <a:cs typeface="Calibri Light" panose="020F0302020204030204" pitchFamily="34" charset="0"/>
              </a:rPr>
              <a:t>PRECISAMOS DE MUDAR O QUE APRENDEMOS</a:t>
            </a:r>
          </a:p>
        </p:txBody>
      </p:sp>
      <p:sp>
        <p:nvSpPr>
          <p:cNvPr id="15" name="CaixaDeTexto 14">
            <a:extLst>
              <a:ext uri="{FF2B5EF4-FFF2-40B4-BE49-F238E27FC236}">
                <a16:creationId xmlns:a16="http://schemas.microsoft.com/office/drawing/2014/main" id="{7BF41942-5A60-16A3-7404-CFA5710B1A36}"/>
              </a:ext>
            </a:extLst>
          </p:cNvPr>
          <p:cNvSpPr txBox="1"/>
          <p:nvPr/>
        </p:nvSpPr>
        <p:spPr>
          <a:xfrm>
            <a:off x="5008908" y="5408534"/>
            <a:ext cx="1669490" cy="646331"/>
          </a:xfrm>
          <a:prstGeom prst="rect">
            <a:avLst/>
          </a:prstGeom>
          <a:solidFill>
            <a:schemeClr val="bg1"/>
          </a:solidFill>
        </p:spPr>
        <p:txBody>
          <a:bodyPr wrap="square" rtlCol="0">
            <a:spAutoFit/>
          </a:bodyPr>
          <a:lstStyle/>
          <a:p>
            <a:pPr algn="ctr"/>
            <a:r>
              <a:rPr lang="pt-PT" sz="900" b="1" dirty="0">
                <a:solidFill>
                  <a:schemeClr val="tx1">
                    <a:lumMod val="50000"/>
                  </a:schemeClr>
                </a:solidFill>
                <a:latin typeface="Calibri Light" panose="020F0302020204030204" pitchFamily="34" charset="0"/>
                <a:cs typeface="Calibri Light" panose="020F0302020204030204" pitchFamily="34" charset="0"/>
              </a:rPr>
              <a:t>AS ESCOLAS PRECISAM DE SER UM LUGAR ONDE OS ALUNOS APRENDAM O QUE VIVEM E VIVAM O QUE APRENDEM</a:t>
            </a:r>
          </a:p>
        </p:txBody>
      </p:sp>
      <mc:AlternateContent xmlns:mc="http://schemas.openxmlformats.org/markup-compatibility/2006" xmlns:p14="http://schemas.microsoft.com/office/powerpoint/2010/main">
        <mc:Choice Requires="p14">
          <p:contentPart p14:bwMode="auto" r:id="rId5">
            <p14:nvContentPartPr>
              <p14:cNvPr id="3" name="Tinta 2">
                <a:extLst>
                  <a:ext uri="{FF2B5EF4-FFF2-40B4-BE49-F238E27FC236}">
                    <a16:creationId xmlns:a16="http://schemas.microsoft.com/office/drawing/2014/main" id="{87D41DCB-2BEE-1319-2610-904623C5E99C}"/>
                  </a:ext>
                </a:extLst>
              </p14:cNvPr>
              <p14:cNvContentPartPr/>
              <p14:nvPr/>
            </p14:nvContentPartPr>
            <p14:xfrm>
              <a:off x="11832394" y="2813532"/>
              <a:ext cx="360" cy="360"/>
            </p14:xfrm>
          </p:contentPart>
        </mc:Choice>
        <mc:Fallback xmlns="">
          <p:pic>
            <p:nvPicPr>
              <p:cNvPr id="3" name="Tinta 2">
                <a:extLst>
                  <a:ext uri="{FF2B5EF4-FFF2-40B4-BE49-F238E27FC236}">
                    <a16:creationId xmlns:a16="http://schemas.microsoft.com/office/drawing/2014/main" id="{87D41DCB-2BEE-1319-2610-904623C5E99C}"/>
                  </a:ext>
                </a:extLst>
              </p:cNvPr>
              <p:cNvPicPr/>
              <p:nvPr/>
            </p:nvPicPr>
            <p:blipFill>
              <a:blip r:embed="rId6"/>
              <a:stretch>
                <a:fillRect/>
              </a:stretch>
            </p:blipFill>
            <p:spPr>
              <a:xfrm>
                <a:off x="11823394" y="280453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Tinta 3">
                <a:extLst>
                  <a:ext uri="{FF2B5EF4-FFF2-40B4-BE49-F238E27FC236}">
                    <a16:creationId xmlns:a16="http://schemas.microsoft.com/office/drawing/2014/main" id="{BC5F034A-B089-0997-0E3B-B95818FD8E6E}"/>
                  </a:ext>
                </a:extLst>
              </p14:cNvPr>
              <p14:cNvContentPartPr/>
              <p14:nvPr/>
            </p14:nvContentPartPr>
            <p14:xfrm>
              <a:off x="5148984" y="5495633"/>
              <a:ext cx="360" cy="360"/>
            </p14:xfrm>
          </p:contentPart>
        </mc:Choice>
        <mc:Fallback xmlns="">
          <p:pic>
            <p:nvPicPr>
              <p:cNvPr id="4" name="Tinta 3">
                <a:extLst>
                  <a:ext uri="{FF2B5EF4-FFF2-40B4-BE49-F238E27FC236}">
                    <a16:creationId xmlns:a16="http://schemas.microsoft.com/office/drawing/2014/main" id="{BC5F034A-B089-0997-0E3B-B95818FD8E6E}"/>
                  </a:ext>
                </a:extLst>
              </p:cNvPr>
              <p:cNvPicPr/>
              <p:nvPr/>
            </p:nvPicPr>
            <p:blipFill>
              <a:blip r:embed="rId8"/>
              <a:stretch>
                <a:fillRect/>
              </a:stretch>
            </p:blipFill>
            <p:spPr>
              <a:xfrm>
                <a:off x="5139984" y="548663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Tinta 7">
                <a:extLst>
                  <a:ext uri="{FF2B5EF4-FFF2-40B4-BE49-F238E27FC236}">
                    <a16:creationId xmlns:a16="http://schemas.microsoft.com/office/drawing/2014/main" id="{FBEBCAB6-FACD-3AC8-140A-1EE496AF1B8D}"/>
                  </a:ext>
                </a:extLst>
              </p14:cNvPr>
              <p14:cNvContentPartPr/>
              <p14:nvPr/>
            </p14:nvContentPartPr>
            <p14:xfrm>
              <a:off x="5438424" y="5362793"/>
              <a:ext cx="360" cy="360"/>
            </p14:xfrm>
          </p:contentPart>
        </mc:Choice>
        <mc:Fallback xmlns="">
          <p:pic>
            <p:nvPicPr>
              <p:cNvPr id="8" name="Tinta 7">
                <a:extLst>
                  <a:ext uri="{FF2B5EF4-FFF2-40B4-BE49-F238E27FC236}">
                    <a16:creationId xmlns:a16="http://schemas.microsoft.com/office/drawing/2014/main" id="{FBEBCAB6-FACD-3AC8-140A-1EE496AF1B8D}"/>
                  </a:ext>
                </a:extLst>
              </p:cNvPr>
              <p:cNvPicPr/>
              <p:nvPr/>
            </p:nvPicPr>
            <p:blipFill>
              <a:blip r:embed="rId8"/>
              <a:stretch>
                <a:fillRect/>
              </a:stretch>
            </p:blipFill>
            <p:spPr>
              <a:xfrm>
                <a:off x="5429424" y="535379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Tinta 17">
                <a:extLst>
                  <a:ext uri="{FF2B5EF4-FFF2-40B4-BE49-F238E27FC236}">
                    <a16:creationId xmlns:a16="http://schemas.microsoft.com/office/drawing/2014/main" id="{7C0CA573-B50B-5AE1-83B7-6CA78A602102}"/>
                  </a:ext>
                </a:extLst>
              </p14:cNvPr>
              <p14:cNvContentPartPr/>
              <p14:nvPr/>
            </p14:nvContentPartPr>
            <p14:xfrm>
              <a:off x="4695744" y="5597153"/>
              <a:ext cx="360" cy="360"/>
            </p14:xfrm>
          </p:contentPart>
        </mc:Choice>
        <mc:Fallback xmlns="">
          <p:pic>
            <p:nvPicPr>
              <p:cNvPr id="18" name="Tinta 17">
                <a:extLst>
                  <a:ext uri="{FF2B5EF4-FFF2-40B4-BE49-F238E27FC236}">
                    <a16:creationId xmlns:a16="http://schemas.microsoft.com/office/drawing/2014/main" id="{7C0CA573-B50B-5AE1-83B7-6CA78A602102}"/>
                  </a:ext>
                </a:extLst>
              </p:cNvPr>
              <p:cNvPicPr/>
              <p:nvPr/>
            </p:nvPicPr>
            <p:blipFill>
              <a:blip r:embed="rId8"/>
              <a:stretch>
                <a:fillRect/>
              </a:stretch>
            </p:blipFill>
            <p:spPr>
              <a:xfrm>
                <a:off x="4686744" y="558815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Tinta 18">
                <a:extLst>
                  <a:ext uri="{FF2B5EF4-FFF2-40B4-BE49-F238E27FC236}">
                    <a16:creationId xmlns:a16="http://schemas.microsoft.com/office/drawing/2014/main" id="{0E22C809-CB2A-1DC5-99C7-593B89A6F73E}"/>
                  </a:ext>
                </a:extLst>
              </p14:cNvPr>
              <p14:cNvContentPartPr/>
              <p14:nvPr/>
            </p14:nvContentPartPr>
            <p14:xfrm>
              <a:off x="3633024" y="5206193"/>
              <a:ext cx="360" cy="360"/>
            </p14:xfrm>
          </p:contentPart>
        </mc:Choice>
        <mc:Fallback xmlns="">
          <p:pic>
            <p:nvPicPr>
              <p:cNvPr id="19" name="Tinta 18">
                <a:extLst>
                  <a:ext uri="{FF2B5EF4-FFF2-40B4-BE49-F238E27FC236}">
                    <a16:creationId xmlns:a16="http://schemas.microsoft.com/office/drawing/2014/main" id="{0E22C809-CB2A-1DC5-99C7-593B89A6F73E}"/>
                  </a:ext>
                </a:extLst>
              </p:cNvPr>
              <p:cNvPicPr/>
              <p:nvPr/>
            </p:nvPicPr>
            <p:blipFill>
              <a:blip r:embed="rId8"/>
              <a:stretch>
                <a:fillRect/>
              </a:stretch>
            </p:blipFill>
            <p:spPr>
              <a:xfrm>
                <a:off x="3624024" y="519719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Tinta 19">
                <a:extLst>
                  <a:ext uri="{FF2B5EF4-FFF2-40B4-BE49-F238E27FC236}">
                    <a16:creationId xmlns:a16="http://schemas.microsoft.com/office/drawing/2014/main" id="{85FD75D8-0FFE-3B8B-4E25-30E27084AAF3}"/>
                  </a:ext>
                </a:extLst>
              </p14:cNvPr>
              <p14:cNvContentPartPr/>
              <p14:nvPr/>
            </p14:nvContentPartPr>
            <p14:xfrm>
              <a:off x="5250864" y="5487713"/>
              <a:ext cx="360" cy="360"/>
            </p14:xfrm>
          </p:contentPart>
        </mc:Choice>
        <mc:Fallback xmlns="">
          <p:pic>
            <p:nvPicPr>
              <p:cNvPr id="20" name="Tinta 19">
                <a:extLst>
                  <a:ext uri="{FF2B5EF4-FFF2-40B4-BE49-F238E27FC236}">
                    <a16:creationId xmlns:a16="http://schemas.microsoft.com/office/drawing/2014/main" id="{85FD75D8-0FFE-3B8B-4E25-30E27084AAF3}"/>
                  </a:ext>
                </a:extLst>
              </p:cNvPr>
              <p:cNvPicPr/>
              <p:nvPr/>
            </p:nvPicPr>
            <p:blipFill>
              <a:blip r:embed="rId8"/>
              <a:stretch>
                <a:fillRect/>
              </a:stretch>
            </p:blipFill>
            <p:spPr>
              <a:xfrm>
                <a:off x="5241864" y="547871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1" name="Tinta 20">
                <a:extLst>
                  <a:ext uri="{FF2B5EF4-FFF2-40B4-BE49-F238E27FC236}">
                    <a16:creationId xmlns:a16="http://schemas.microsoft.com/office/drawing/2014/main" id="{ACA3A01D-917D-0316-40BC-CD556996B453}"/>
                  </a:ext>
                </a:extLst>
              </p14:cNvPr>
              <p14:cNvContentPartPr/>
              <p14:nvPr/>
            </p14:nvContentPartPr>
            <p14:xfrm>
              <a:off x="10237954" y="1750452"/>
              <a:ext cx="360" cy="360"/>
            </p14:xfrm>
          </p:contentPart>
        </mc:Choice>
        <mc:Fallback xmlns="">
          <p:pic>
            <p:nvPicPr>
              <p:cNvPr id="21" name="Tinta 20">
                <a:extLst>
                  <a:ext uri="{FF2B5EF4-FFF2-40B4-BE49-F238E27FC236}">
                    <a16:creationId xmlns:a16="http://schemas.microsoft.com/office/drawing/2014/main" id="{ACA3A01D-917D-0316-40BC-CD556996B453}"/>
                  </a:ext>
                </a:extLst>
              </p:cNvPr>
              <p:cNvPicPr/>
              <p:nvPr/>
            </p:nvPicPr>
            <p:blipFill>
              <a:blip r:embed="rId6"/>
              <a:stretch>
                <a:fillRect/>
              </a:stretch>
            </p:blipFill>
            <p:spPr>
              <a:xfrm>
                <a:off x="10229314" y="1741812"/>
                <a:ext cx="18000" cy="18000"/>
              </a:xfrm>
              <a:prstGeom prst="rect">
                <a:avLst/>
              </a:prstGeom>
            </p:spPr>
          </p:pic>
        </mc:Fallback>
      </mc:AlternateContent>
      <p:sp>
        <p:nvSpPr>
          <p:cNvPr id="22" name="CaixaDeTexto 21">
            <a:extLst>
              <a:ext uri="{FF2B5EF4-FFF2-40B4-BE49-F238E27FC236}">
                <a16:creationId xmlns:a16="http://schemas.microsoft.com/office/drawing/2014/main" id="{F3B30342-D577-729E-01BC-9F790CA176F0}"/>
              </a:ext>
            </a:extLst>
          </p:cNvPr>
          <p:cNvSpPr txBox="1"/>
          <p:nvPr/>
        </p:nvSpPr>
        <p:spPr>
          <a:xfrm>
            <a:off x="6537961" y="5376298"/>
            <a:ext cx="1576336" cy="923330"/>
          </a:xfrm>
          <a:prstGeom prst="rect">
            <a:avLst/>
          </a:prstGeom>
          <a:solidFill>
            <a:schemeClr val="bg1"/>
          </a:solidFill>
        </p:spPr>
        <p:txBody>
          <a:bodyPr wrap="square" rtlCol="0">
            <a:spAutoFit/>
          </a:bodyPr>
          <a:lstStyle/>
          <a:p>
            <a:pPr algn="ctr"/>
            <a:r>
              <a:rPr lang="pt-PT" sz="900" b="1" dirty="0">
                <a:solidFill>
                  <a:schemeClr val="tx1">
                    <a:lumMod val="50000"/>
                  </a:schemeClr>
                </a:solidFill>
                <a:latin typeface="Calibri Light" panose="020F0302020204030204" pitchFamily="34" charset="0"/>
                <a:cs typeface="Calibri Light" panose="020F0302020204030204" pitchFamily="34" charset="0"/>
              </a:rPr>
              <a:t>OS PROFESSORES PRECISAM DE ESTAR PREPARADOS COM CONHECIMENTOS, COMPETÊNCIAS E VALORES PARA APOIAR A TRANSIÇÃO DO APRENDENTE</a:t>
            </a:r>
          </a:p>
        </p:txBody>
      </p:sp>
      <p:sp>
        <p:nvSpPr>
          <p:cNvPr id="23" name="CaixaDeTexto 22">
            <a:extLst>
              <a:ext uri="{FF2B5EF4-FFF2-40B4-BE49-F238E27FC236}">
                <a16:creationId xmlns:a16="http://schemas.microsoft.com/office/drawing/2014/main" id="{5EFF1008-656A-82DD-EF51-B9E79709DCB1}"/>
              </a:ext>
            </a:extLst>
          </p:cNvPr>
          <p:cNvSpPr txBox="1"/>
          <p:nvPr/>
        </p:nvSpPr>
        <p:spPr>
          <a:xfrm>
            <a:off x="8344337" y="5420314"/>
            <a:ext cx="1056697" cy="784830"/>
          </a:xfrm>
          <a:prstGeom prst="rect">
            <a:avLst/>
          </a:prstGeom>
          <a:solidFill>
            <a:schemeClr val="bg1"/>
          </a:solidFill>
        </p:spPr>
        <p:txBody>
          <a:bodyPr wrap="square" rtlCol="0">
            <a:spAutoFit/>
          </a:bodyPr>
          <a:lstStyle/>
          <a:p>
            <a:pPr algn="ctr"/>
            <a:r>
              <a:rPr lang="pt-PT" sz="900" b="1" dirty="0">
                <a:solidFill>
                  <a:schemeClr val="tx1">
                    <a:lumMod val="50000"/>
                  </a:schemeClr>
                </a:solidFill>
                <a:latin typeface="Calibri Light" panose="020F0302020204030204" pitchFamily="34" charset="0"/>
                <a:ea typeface="Calibri Light" panose="020F0302020204030204" pitchFamily="34" charset="0"/>
                <a:cs typeface="Calibri Light" panose="020F0302020204030204" pitchFamily="34" charset="0"/>
              </a:rPr>
              <a:t>OS JOVENS TÊM DE SER RECONHECIDOS COMO CRIADORES DE MUDANÇA </a:t>
            </a:r>
          </a:p>
        </p:txBody>
      </p:sp>
      <p:sp>
        <p:nvSpPr>
          <p:cNvPr id="24" name="CaixaDeTexto 23">
            <a:extLst>
              <a:ext uri="{FF2B5EF4-FFF2-40B4-BE49-F238E27FC236}">
                <a16:creationId xmlns:a16="http://schemas.microsoft.com/office/drawing/2014/main" id="{04CE958E-5384-B0AA-A42F-10C482BA00C7}"/>
              </a:ext>
            </a:extLst>
          </p:cNvPr>
          <p:cNvSpPr txBox="1"/>
          <p:nvPr/>
        </p:nvSpPr>
        <p:spPr>
          <a:xfrm>
            <a:off x="9522253" y="5420314"/>
            <a:ext cx="1383323" cy="784830"/>
          </a:xfrm>
          <a:prstGeom prst="rect">
            <a:avLst/>
          </a:prstGeom>
          <a:solidFill>
            <a:schemeClr val="bg1"/>
          </a:solidFill>
        </p:spPr>
        <p:txBody>
          <a:bodyPr wrap="square" rtlCol="0">
            <a:spAutoFit/>
          </a:bodyPr>
          <a:lstStyle/>
          <a:p>
            <a:pPr algn="ctr"/>
            <a:r>
              <a:rPr lang="pt-PT" sz="900" b="1" dirty="0">
                <a:solidFill>
                  <a:schemeClr val="tx1">
                    <a:lumMod val="50000"/>
                  </a:schemeClr>
                </a:solidFill>
                <a:latin typeface="Calibri Light" panose="020F0302020204030204" pitchFamily="34" charset="0"/>
                <a:ea typeface="Calibri Light" panose="020F0302020204030204" pitchFamily="34" charset="0"/>
                <a:cs typeface="Calibri Light" panose="020F0302020204030204" pitchFamily="34" charset="0"/>
              </a:rPr>
              <a:t>A TRANSFORMAÇÃO SIGNIFICATIVA PARA O DESENVOLVIMENTO SUSTENTÁVEL TEM LUGAR NA COMUNIDADE</a:t>
            </a:r>
          </a:p>
        </p:txBody>
      </p:sp>
      <p:pic>
        <p:nvPicPr>
          <p:cNvPr id="17" name="Gráfico 16" descr="Flecha: curva ligera con relleno sólido">
            <a:extLst>
              <a:ext uri="{FF2B5EF4-FFF2-40B4-BE49-F238E27FC236}">
                <a16:creationId xmlns:a16="http://schemas.microsoft.com/office/drawing/2014/main" id="{13C916BB-DCB5-7FD3-7751-F5178EAF8EF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688563">
            <a:off x="1312446" y="5972950"/>
            <a:ext cx="689631" cy="68963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5" name="Google Shape;346;p29">
            <a:extLst>
              <a:ext uri="{FF2B5EF4-FFF2-40B4-BE49-F238E27FC236}">
                <a16:creationId xmlns:a16="http://schemas.microsoft.com/office/drawing/2014/main" id="{D4C34029-D5A6-74D0-2B49-037E72AD6E66}"/>
              </a:ext>
            </a:extLst>
          </p:cNvPr>
          <p:cNvSpPr txBox="1">
            <a:spLocks noGrp="1"/>
          </p:cNvSpPr>
          <p:nvPr>
            <p:ph type="body" idx="1"/>
          </p:nvPr>
        </p:nvSpPr>
        <p:spPr>
          <a:xfrm>
            <a:off x="1219202" y="333915"/>
            <a:ext cx="10637518" cy="70240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en-US" sz="3200" dirty="0" err="1"/>
              <a:t>Campeões</a:t>
            </a:r>
            <a:r>
              <a:rPr lang="en-US" sz="3200" dirty="0"/>
              <a:t> </a:t>
            </a:r>
            <a:r>
              <a:rPr lang="en-US" sz="3200" dirty="0" err="1"/>
              <a:t>comunitários</a:t>
            </a:r>
            <a:r>
              <a:rPr lang="en-US" sz="3200" dirty="0"/>
              <a:t> </a:t>
            </a:r>
            <a:r>
              <a:rPr lang="en-US" sz="3200" dirty="0" err="1"/>
              <a:t>precisam</a:t>
            </a:r>
            <a:r>
              <a:rPr lang="en-US" sz="3200" dirty="0"/>
              <a:t>-se!</a:t>
            </a:r>
            <a:endParaRPr sz="3200" dirty="0"/>
          </a:p>
        </p:txBody>
      </p:sp>
      <p:sp>
        <p:nvSpPr>
          <p:cNvPr id="6" name="Google Shape;390;p33">
            <a:extLst>
              <a:ext uri="{FF2B5EF4-FFF2-40B4-BE49-F238E27FC236}">
                <a16:creationId xmlns:a16="http://schemas.microsoft.com/office/drawing/2014/main" id="{2BD65B11-0F08-BF60-37E8-51AE850F3A89}"/>
              </a:ext>
            </a:extLst>
          </p:cNvPr>
          <p:cNvSpPr txBox="1">
            <a:spLocks/>
          </p:cNvSpPr>
          <p:nvPr/>
        </p:nvSpPr>
        <p:spPr>
          <a:xfrm>
            <a:off x="1219202" y="863600"/>
            <a:ext cx="10505438" cy="497839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lnSpc>
                <a:spcPct val="100000"/>
              </a:lnSpc>
              <a:spcBef>
                <a:spcPts val="1200"/>
              </a:spcBef>
              <a:buClr>
                <a:srgbClr val="000000"/>
              </a:buClr>
              <a:buSzPts val="2800"/>
            </a:pPr>
            <a:r>
              <a:rPr lang="pt-PT" sz="2400" b="0" dirty="0">
                <a:solidFill>
                  <a:srgbClr val="000000"/>
                </a:solidFill>
              </a:rPr>
              <a:t>O objetivo deste curso é proporcionar a educadores (professores, animadores ...) competências e ferramentas para serem agentes ativos na consecução dos objetivos globais de desenvolvimento sustentável (ODS), particularmente através da sensibilização e do envolvimento das comunidades locais em processos da base para o topo.</a:t>
            </a:r>
            <a:endParaRPr lang="en-US" sz="2400" b="0" dirty="0">
              <a:solidFill>
                <a:srgbClr val="000000"/>
              </a:solidFill>
            </a:endParaRPr>
          </a:p>
          <a:p>
            <a:pPr marL="0" indent="0" algn="just">
              <a:lnSpc>
                <a:spcPct val="100000"/>
              </a:lnSpc>
              <a:spcBef>
                <a:spcPts val="1200"/>
              </a:spcBef>
              <a:buClr>
                <a:srgbClr val="000000"/>
              </a:buClr>
              <a:buSzPts val="2800"/>
            </a:pPr>
            <a:r>
              <a:rPr lang="pt-PT" sz="2400" b="0" dirty="0">
                <a:solidFill>
                  <a:srgbClr val="000000"/>
                </a:solidFill>
              </a:rPr>
              <a:t>Assim, vamos dar uma rápida vista de olhos a </a:t>
            </a:r>
            <a:endParaRPr lang="en-US" sz="2000" b="0" dirty="0">
              <a:solidFill>
                <a:srgbClr val="000000"/>
              </a:solidFill>
            </a:endParaRPr>
          </a:p>
          <a:p>
            <a:pPr marL="0" indent="0" algn="just">
              <a:lnSpc>
                <a:spcPct val="100000"/>
              </a:lnSpc>
              <a:spcBef>
                <a:spcPts val="1200"/>
              </a:spcBef>
              <a:buClr>
                <a:srgbClr val="000000"/>
              </a:buClr>
              <a:buSzPts val="2800"/>
            </a:pPr>
            <a:r>
              <a:rPr lang="en-US" sz="2000" b="0" dirty="0">
                <a:solidFill>
                  <a:srgbClr val="000000"/>
                </a:solidFill>
              </a:rPr>
              <a:t>	</a:t>
            </a:r>
            <a:r>
              <a:rPr lang="en-US" b="0" dirty="0">
                <a:solidFill>
                  <a:srgbClr val="000000"/>
                </a:solidFill>
              </a:rPr>
              <a:t> </a:t>
            </a:r>
            <a:r>
              <a:rPr lang="en-US" b="0" dirty="0" err="1">
                <a:solidFill>
                  <a:srgbClr val="000000"/>
                </a:solidFill>
              </a:rPr>
              <a:t>competências</a:t>
            </a:r>
            <a:r>
              <a:rPr lang="en-US" b="0" dirty="0">
                <a:solidFill>
                  <a:srgbClr val="000000"/>
                </a:solidFill>
              </a:rPr>
              <a:t> </a:t>
            </a:r>
            <a:r>
              <a:rPr lang="en-US" b="0" dirty="0" err="1">
                <a:solidFill>
                  <a:srgbClr val="000000"/>
                </a:solidFill>
              </a:rPr>
              <a:t>pessoais</a:t>
            </a:r>
            <a:r>
              <a:rPr lang="en-US" b="0" dirty="0">
                <a:solidFill>
                  <a:srgbClr val="000000"/>
                </a:solidFill>
              </a:rPr>
              <a:t> </a:t>
            </a:r>
            <a:r>
              <a:rPr lang="en-US" b="0" dirty="0" err="1">
                <a:solidFill>
                  <a:srgbClr val="000000"/>
                </a:solidFill>
              </a:rPr>
              <a:t>relevantes</a:t>
            </a:r>
            <a:endParaRPr lang="en-US" b="0" dirty="0">
              <a:solidFill>
                <a:srgbClr val="000000"/>
              </a:solidFill>
            </a:endParaRPr>
          </a:p>
          <a:p>
            <a:pPr marL="0" indent="0" algn="just">
              <a:lnSpc>
                <a:spcPct val="100000"/>
              </a:lnSpc>
              <a:spcBef>
                <a:spcPts val="1200"/>
              </a:spcBef>
              <a:buClr>
                <a:srgbClr val="000000"/>
              </a:buClr>
              <a:buSzPts val="2800"/>
            </a:pPr>
            <a:r>
              <a:rPr lang="en-US" sz="2000" b="0" dirty="0">
                <a:solidFill>
                  <a:srgbClr val="000000"/>
                </a:solidFill>
              </a:rPr>
              <a:t>		e</a:t>
            </a:r>
          </a:p>
          <a:p>
            <a:pPr marL="0" indent="0" algn="just">
              <a:lnSpc>
                <a:spcPct val="100000"/>
              </a:lnSpc>
              <a:spcBef>
                <a:spcPts val="1200"/>
              </a:spcBef>
              <a:buClr>
                <a:srgbClr val="000000"/>
              </a:buClr>
              <a:buSzPts val="2800"/>
            </a:pPr>
            <a:r>
              <a:rPr lang="en-US" sz="2000" b="0" dirty="0">
                <a:solidFill>
                  <a:srgbClr val="000000"/>
                </a:solidFill>
              </a:rPr>
              <a:t>	 </a:t>
            </a:r>
            <a:r>
              <a:rPr lang="pt-PT" b="0" dirty="0">
                <a:solidFill>
                  <a:srgbClr val="000000"/>
                </a:solidFill>
              </a:rPr>
              <a:t>como montar um projeto comunitário</a:t>
            </a:r>
            <a:endParaRPr lang="en-US" b="0" dirty="0">
              <a:solidFill>
                <a:srgbClr val="000000"/>
              </a:solidFill>
            </a:endParaRPr>
          </a:p>
          <a:p>
            <a:pPr marL="0" indent="0" algn="just">
              <a:lnSpc>
                <a:spcPct val="100000"/>
              </a:lnSpc>
              <a:spcBef>
                <a:spcPts val="1200"/>
              </a:spcBef>
              <a:buClr>
                <a:srgbClr val="000000"/>
              </a:buClr>
              <a:buSzPts val="2800"/>
            </a:pPr>
            <a:endParaRPr lang="en-US" sz="2000" b="0" dirty="0">
              <a:solidFill>
                <a:srgbClr val="000000"/>
              </a:solidFill>
            </a:endParaRPr>
          </a:p>
        </p:txBody>
      </p:sp>
    </p:spTree>
    <p:extLst>
      <p:ext uri="{BB962C8B-B14F-4D97-AF65-F5344CB8AC3E}">
        <p14:creationId xmlns:p14="http://schemas.microsoft.com/office/powerpoint/2010/main" val="3387743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Posição da Imagem 11">
            <a:extLst>
              <a:ext uri="{FF2B5EF4-FFF2-40B4-BE49-F238E27FC236}">
                <a16:creationId xmlns:a16="http://schemas.microsoft.com/office/drawing/2014/main" id="{E08A15D1-0ECA-F13A-942C-ECF10AB6C062}"/>
              </a:ext>
            </a:extLst>
          </p:cNvPr>
          <p:cNvPicPr>
            <a:picLocks noGrp="1" noChangeAspect="1"/>
          </p:cNvPicPr>
          <p:nvPr>
            <p:ph type="pic" sz="quarter" idx="19"/>
          </p:nvPr>
        </p:nvPicPr>
        <p:blipFill>
          <a:blip r:embed="rId2"/>
          <a:srcRect l="6309" r="6309"/>
          <a:stretch>
            <a:fillRect/>
          </a:stretch>
        </p:blipFill>
        <p:spPr>
          <a:xfrm>
            <a:off x="-386660" y="-1"/>
            <a:ext cx="3908794" cy="6913861"/>
          </a:xfrm>
        </p:spPr>
      </p:pic>
      <p:sp>
        <p:nvSpPr>
          <p:cNvPr id="34" name="Retângulo 33">
            <a:extLst>
              <a:ext uri="{FF2B5EF4-FFF2-40B4-BE49-F238E27FC236}">
                <a16:creationId xmlns:a16="http://schemas.microsoft.com/office/drawing/2014/main" id="{5F9C0A67-0C6D-4F38-9ED8-0012DB9CB36F}"/>
              </a:ext>
            </a:extLst>
          </p:cNvPr>
          <p:cNvSpPr/>
          <p:nvPr/>
        </p:nvSpPr>
        <p:spPr>
          <a:xfrm>
            <a:off x="3522133" y="-1"/>
            <a:ext cx="1405658" cy="690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29" name="Graphic 2">
            <a:extLst>
              <a:ext uri="{FF2B5EF4-FFF2-40B4-BE49-F238E27FC236}">
                <a16:creationId xmlns:a16="http://schemas.microsoft.com/office/drawing/2014/main" id="{1882C676-5CB9-9146-8553-CE13526C9264}"/>
              </a:ext>
            </a:extLst>
          </p:cNvPr>
          <p:cNvGrpSpPr/>
          <p:nvPr/>
        </p:nvGrpSpPr>
        <p:grpSpPr>
          <a:xfrm>
            <a:off x="10026515" y="-4919"/>
            <a:ext cx="2037185" cy="931487"/>
            <a:chOff x="3357879" y="5072538"/>
            <a:chExt cx="593407" cy="259080"/>
          </a:xfrm>
          <a:solidFill>
            <a:srgbClr val="EB7339"/>
          </a:solidFill>
        </p:grpSpPr>
        <p:sp>
          <p:nvSpPr>
            <p:cNvPr id="30" name="Freeform 29">
              <a:extLst>
                <a:ext uri="{FF2B5EF4-FFF2-40B4-BE49-F238E27FC236}">
                  <a16:creationId xmlns:a16="http://schemas.microsoft.com/office/drawing/2014/main" id="{26D7D646-0CD9-D545-995C-14C9C9200D3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FC462181-C3DC-E043-BC7E-DD32D31223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BF2F4765-3587-C24A-96B9-534A3D7B42A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9" name="Text Placeholder 1"/>
          <p:cNvSpPr>
            <a:spLocks noGrp="1"/>
          </p:cNvSpPr>
          <p:nvPr>
            <p:ph type="body" sz="quarter" idx="4294967295"/>
          </p:nvPr>
        </p:nvSpPr>
        <p:spPr>
          <a:xfrm>
            <a:off x="3763627" y="223248"/>
            <a:ext cx="7609821" cy="698704"/>
          </a:xfrm>
          <a:prstGeom prst="rect">
            <a:avLst/>
          </a:prstGeom>
        </p:spPr>
        <p:txBody>
          <a:bodyPr/>
          <a:lstStyle/>
          <a:p>
            <a:pPr marL="0" indent="0">
              <a:buNone/>
            </a:pPr>
            <a:r>
              <a:rPr lang="en-US" sz="3200" b="1" dirty="0" err="1">
                <a:solidFill>
                  <a:srgbClr val="EB7339"/>
                </a:solidFill>
                <a:latin typeface="Calibri" panose="020F0502020204030204" pitchFamily="34" charset="0"/>
                <a:cs typeface="Calibri" panose="020F0502020204030204" pitchFamily="34" charset="0"/>
              </a:rPr>
              <a:t>Desenvolvendo</a:t>
            </a:r>
            <a:r>
              <a:rPr lang="en-US" sz="3200" b="1" dirty="0">
                <a:solidFill>
                  <a:srgbClr val="EB7339"/>
                </a:solidFill>
                <a:latin typeface="Calibri" panose="020F0502020204030204" pitchFamily="34" charset="0"/>
                <a:cs typeface="Calibri" panose="020F0502020204030204" pitchFamily="34" charset="0"/>
              </a:rPr>
              <a:t> as </a:t>
            </a:r>
            <a:r>
              <a:rPr lang="en-US" sz="3200" b="1" dirty="0" err="1">
                <a:solidFill>
                  <a:srgbClr val="EB7339"/>
                </a:solidFill>
                <a:latin typeface="Calibri" panose="020F0502020204030204" pitchFamily="34" charset="0"/>
                <a:cs typeface="Calibri" panose="020F0502020204030204" pitchFamily="34" charset="0"/>
              </a:rPr>
              <a:t>suas</a:t>
            </a:r>
            <a:r>
              <a:rPr lang="en-US" sz="3200" b="1" dirty="0">
                <a:solidFill>
                  <a:srgbClr val="EB7339"/>
                </a:solidFill>
                <a:latin typeface="Calibri" panose="020F0502020204030204" pitchFamily="34" charset="0"/>
                <a:cs typeface="Calibri" panose="020F0502020204030204" pitchFamily="34" charset="0"/>
              </a:rPr>
              <a:t> </a:t>
            </a:r>
            <a:r>
              <a:rPr lang="en-US" sz="3200" b="1" dirty="0" err="1">
                <a:solidFill>
                  <a:srgbClr val="EB7339"/>
                </a:solidFill>
                <a:latin typeface="Calibri" panose="020F0502020204030204" pitchFamily="34" charset="0"/>
                <a:cs typeface="Calibri" panose="020F0502020204030204" pitchFamily="34" charset="0"/>
              </a:rPr>
              <a:t>competências</a:t>
            </a:r>
            <a:endParaRPr lang="en-US" sz="3200" b="1" dirty="0">
              <a:solidFill>
                <a:srgbClr val="EB7339"/>
              </a:solidFill>
              <a:latin typeface="Calibri" panose="020F0502020204030204" pitchFamily="34" charset="0"/>
              <a:cs typeface="Calibri" panose="020F0502020204030204" pitchFamily="34" charset="0"/>
            </a:endParaRPr>
          </a:p>
        </p:txBody>
      </p:sp>
      <p:sp>
        <p:nvSpPr>
          <p:cNvPr id="42" name="Google Shape;390;p33">
            <a:extLst>
              <a:ext uri="{FF2B5EF4-FFF2-40B4-BE49-F238E27FC236}">
                <a16:creationId xmlns:a16="http://schemas.microsoft.com/office/drawing/2014/main" id="{260A784E-95B9-6A1B-544A-69E7D38456B4}"/>
              </a:ext>
            </a:extLst>
          </p:cNvPr>
          <p:cNvSpPr txBox="1">
            <a:spLocks/>
          </p:cNvSpPr>
          <p:nvPr/>
        </p:nvSpPr>
        <p:spPr>
          <a:xfrm>
            <a:off x="3795822" y="1005840"/>
            <a:ext cx="7741182" cy="562891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lnSpc>
                <a:spcPct val="100000"/>
              </a:lnSpc>
              <a:spcBef>
                <a:spcPts val="600"/>
              </a:spcBef>
              <a:buClr>
                <a:srgbClr val="000000"/>
              </a:buClr>
              <a:buSzPts val="2800"/>
            </a:pPr>
            <a:r>
              <a:rPr lang="en-US" sz="2400" dirty="0">
                <a:solidFill>
                  <a:srgbClr val="354F92"/>
                </a:solidFill>
              </a:rPr>
              <a:t>CABEÇA, CORAÇÃO e MÃO</a:t>
            </a:r>
          </a:p>
          <a:p>
            <a:pPr marL="0" indent="0" algn="just">
              <a:lnSpc>
                <a:spcPct val="100000"/>
              </a:lnSpc>
              <a:spcBef>
                <a:spcPts val="600"/>
              </a:spcBef>
              <a:buClr>
                <a:srgbClr val="000000"/>
              </a:buClr>
              <a:buSzPts val="2800"/>
            </a:pPr>
            <a:r>
              <a:rPr lang="pt-PT" sz="2200" b="0" dirty="0">
                <a:solidFill>
                  <a:srgbClr val="000000"/>
                </a:solidFill>
              </a:rPr>
              <a:t>simbolizam as diferentes dimensões da aprendizagem para o desenvolvimento sustentável</a:t>
            </a:r>
            <a:r>
              <a:rPr lang="en-US" sz="2200" b="0" dirty="0">
                <a:solidFill>
                  <a:srgbClr val="000000"/>
                </a:solidFill>
              </a:rPr>
              <a:t>. </a:t>
            </a:r>
          </a:p>
          <a:p>
            <a:pPr marL="0" indent="0" algn="just">
              <a:lnSpc>
                <a:spcPct val="100000"/>
              </a:lnSpc>
              <a:spcBef>
                <a:spcPts val="600"/>
              </a:spcBef>
              <a:buClr>
                <a:srgbClr val="000000"/>
              </a:buClr>
              <a:buSzPts val="2800"/>
            </a:pPr>
            <a:r>
              <a:rPr lang="pt-PT" sz="2200" b="0" dirty="0">
                <a:solidFill>
                  <a:srgbClr val="000000"/>
                </a:solidFill>
              </a:rPr>
              <a:t>De uma forma simples, expressam a natureza diversificada das competências que podem ser desenvolvidas para projetos de DS bem sucedidos </a:t>
            </a:r>
            <a:r>
              <a:rPr lang="en-US" sz="2200" b="0" dirty="0">
                <a:solidFill>
                  <a:srgbClr val="000000"/>
                </a:solidFill>
              </a:rPr>
              <a:t>:</a:t>
            </a:r>
          </a:p>
          <a:p>
            <a:pPr marL="342900" indent="-342900" algn="just">
              <a:lnSpc>
                <a:spcPct val="100000"/>
              </a:lnSpc>
              <a:spcBef>
                <a:spcPts val="600"/>
              </a:spcBef>
              <a:buClr>
                <a:srgbClr val="000000"/>
              </a:buClr>
              <a:buSzPts val="2800"/>
              <a:buFont typeface="Arial" panose="020B0604020202020204" pitchFamily="34" charset="0"/>
              <a:buChar char="•"/>
            </a:pPr>
            <a:r>
              <a:rPr lang="pt-PT" sz="2200" b="0" dirty="0">
                <a:solidFill>
                  <a:srgbClr val="000000"/>
                </a:solidFill>
              </a:rPr>
              <a:t>Compreender os problemas e os sistemas complexos em que eles se baseiam, para que se possam identificar possíveis soluções; </a:t>
            </a:r>
          </a:p>
          <a:p>
            <a:pPr marL="342900" indent="-342900" algn="just">
              <a:lnSpc>
                <a:spcPct val="100000"/>
              </a:lnSpc>
              <a:spcBef>
                <a:spcPts val="600"/>
              </a:spcBef>
              <a:buClr>
                <a:srgbClr val="000000"/>
              </a:buClr>
              <a:buSzPts val="2800"/>
              <a:buFont typeface="Arial" panose="020B0604020202020204" pitchFamily="34" charset="0"/>
              <a:buChar char="•"/>
            </a:pPr>
            <a:r>
              <a:rPr lang="pt-PT" sz="2200" b="0" dirty="0">
                <a:solidFill>
                  <a:srgbClr val="000000"/>
                </a:solidFill>
              </a:rPr>
              <a:t>Desenvolver sentimentos, valores e atitudes inerentes a um roteiro para o desenvolvimento sustentável; </a:t>
            </a:r>
          </a:p>
          <a:p>
            <a:pPr marL="342900" indent="-342900" algn="just">
              <a:lnSpc>
                <a:spcPct val="100000"/>
              </a:lnSpc>
              <a:spcBef>
                <a:spcPts val="600"/>
              </a:spcBef>
              <a:buClr>
                <a:srgbClr val="000000"/>
              </a:buClr>
              <a:buSzPts val="2800"/>
              <a:buFont typeface="Arial" panose="020B0604020202020204" pitchFamily="34" charset="0"/>
              <a:buChar char="•"/>
            </a:pPr>
            <a:r>
              <a:rPr lang="pt-PT" sz="2200" b="0" dirty="0">
                <a:solidFill>
                  <a:srgbClr val="000000"/>
                </a:solidFill>
              </a:rPr>
              <a:t>Ser capaz de realizar ações práticas que tornem estas soluções uma realidade, de preferência num quadro coletivo/cooperativo.</a:t>
            </a:r>
            <a:endParaRPr lang="en-US" sz="2200" b="0" dirty="0">
              <a:solidFill>
                <a:srgbClr val="000000"/>
              </a:solidFill>
            </a:endParaRPr>
          </a:p>
        </p:txBody>
      </p:sp>
      <p:sp>
        <p:nvSpPr>
          <p:cNvPr id="43" name="CaixaDeTexto 42">
            <a:extLst>
              <a:ext uri="{FF2B5EF4-FFF2-40B4-BE49-F238E27FC236}">
                <a16:creationId xmlns:a16="http://schemas.microsoft.com/office/drawing/2014/main" id="{6C6C39E4-F547-1B30-BF31-AD61D33DD851}"/>
              </a:ext>
            </a:extLst>
          </p:cNvPr>
          <p:cNvSpPr txBox="1"/>
          <p:nvPr/>
        </p:nvSpPr>
        <p:spPr>
          <a:xfrm rot="16200000">
            <a:off x="535304" y="3714857"/>
            <a:ext cx="5678116" cy="276999"/>
          </a:xfrm>
          <a:prstGeom prst="rect">
            <a:avLst/>
          </a:prstGeom>
          <a:noFill/>
        </p:spPr>
        <p:txBody>
          <a:bodyPr wrap="square">
            <a:spAutoFit/>
          </a:bodyPr>
          <a:lstStyle/>
          <a:p>
            <a:r>
              <a:rPr lang="en-US" sz="1200" dirty="0">
                <a:solidFill>
                  <a:schemeClr val="accent3"/>
                </a:solidFill>
                <a:latin typeface="Calibri" panose="020F0502020204030204" pitchFamily="34" charset="0"/>
                <a:cs typeface="Calibri" panose="020F0502020204030204" pitchFamily="34" charset="0"/>
                <a:hlinkClick r:id="rId3"/>
              </a:rPr>
              <a:t>https://unesdoc.unesco.org/ark:/48223/pf0000381229</a:t>
            </a:r>
            <a:r>
              <a:rPr lang="en-US" sz="1200" dirty="0">
                <a:solidFill>
                  <a:schemeClr val="accent3"/>
                </a:solidFill>
                <a:latin typeface="Calibri" panose="020F0502020204030204" pitchFamily="34" charset="0"/>
                <a:cs typeface="Calibri" panose="020F0502020204030204" pitchFamily="34" charset="0"/>
              </a:rPr>
              <a:t> </a:t>
            </a:r>
            <a:endParaRPr lang="pt-PT" sz="1200" dirty="0">
              <a:solidFill>
                <a:schemeClr val="accent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7557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p52"/>
          <p:cNvPicPr preferRelativeResize="0"/>
          <p:nvPr/>
        </p:nvPicPr>
        <p:blipFill rotWithShape="1">
          <a:blip r:embed="rId3">
            <a:alphaModFix/>
          </a:blip>
          <a:srcRect l="7897" r="1205"/>
          <a:stretch/>
        </p:blipFill>
        <p:spPr>
          <a:xfrm>
            <a:off x="6890973" y="2143760"/>
            <a:ext cx="4330362" cy="4120840"/>
          </a:xfrm>
          <a:prstGeom prst="rect">
            <a:avLst/>
          </a:prstGeom>
          <a:noFill/>
          <a:ln>
            <a:noFill/>
          </a:ln>
        </p:spPr>
      </p:pic>
      <p:sp>
        <p:nvSpPr>
          <p:cNvPr id="603" name="Google Shape;603;p52"/>
          <p:cNvSpPr txBox="1">
            <a:spLocks noGrp="1"/>
          </p:cNvSpPr>
          <p:nvPr>
            <p:ph type="body" idx="1"/>
          </p:nvPr>
        </p:nvSpPr>
        <p:spPr>
          <a:xfrm>
            <a:off x="1226937" y="1087692"/>
            <a:ext cx="10383225" cy="105606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3600"/>
              <a:buNone/>
            </a:pPr>
            <a:r>
              <a:rPr lang="pt-PT" sz="2200" b="0" dirty="0">
                <a:solidFill>
                  <a:schemeClr val="tx1">
                    <a:lumMod val="50000"/>
                  </a:schemeClr>
                </a:solidFill>
              </a:rPr>
              <a:t>Os</a:t>
            </a:r>
            <a:r>
              <a:rPr lang="pt-PT" sz="2200" b="0" dirty="0">
                <a:solidFill>
                  <a:srgbClr val="354F92"/>
                </a:solidFill>
              </a:rPr>
              <a:t> "cidadãos da sustentabilidade" </a:t>
            </a:r>
            <a:r>
              <a:rPr lang="pt-PT" sz="2200" b="0" dirty="0">
                <a:solidFill>
                  <a:srgbClr val="000000"/>
                </a:solidFill>
              </a:rPr>
              <a:t>precisam de ferramentas e competências que lhes permitam agir de uma forma construtiva responsável contra os desafios que enfrentamos hoje, para </a:t>
            </a:r>
            <a:r>
              <a:rPr lang="pt-PT" sz="2200" b="0" dirty="0" err="1">
                <a:solidFill>
                  <a:srgbClr val="000000"/>
                </a:solidFill>
              </a:rPr>
              <a:t>construirem</a:t>
            </a:r>
            <a:r>
              <a:rPr lang="pt-PT" sz="2200" b="0" dirty="0">
                <a:solidFill>
                  <a:srgbClr val="000000"/>
                </a:solidFill>
              </a:rPr>
              <a:t> uma sociedade sustentável agora e para o futuro!</a:t>
            </a:r>
            <a:endParaRPr sz="2000" dirty="0">
              <a:solidFill>
                <a:srgbClr val="000000"/>
              </a:solidFill>
            </a:endParaRPr>
          </a:p>
        </p:txBody>
      </p:sp>
      <p:sp>
        <p:nvSpPr>
          <p:cNvPr id="604" name="Google Shape;604;p52"/>
          <p:cNvSpPr txBox="1"/>
          <p:nvPr/>
        </p:nvSpPr>
        <p:spPr>
          <a:xfrm>
            <a:off x="2982429" y="6150519"/>
            <a:ext cx="4901184" cy="52318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dirty="0">
                <a:latin typeface="Calibri" panose="020F0502020204030204" pitchFamily="34" charset="0"/>
                <a:ea typeface="Calibri" panose="020F0502020204030204" pitchFamily="34" charset="0"/>
                <a:cs typeface="Calibri" panose="020F0502020204030204" pitchFamily="34" charset="0"/>
                <a:hlinkClick r:id="rId4"/>
              </a:rPr>
              <a:t>Issues and trends in education for sustainable development - UNESCO Digital Library</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inglês</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ou</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francês</a:t>
            </a:r>
            <a:r>
              <a:rPr lang="en-US" dirty="0">
                <a:latin typeface="Calibri" panose="020F0502020204030204" pitchFamily="34" charset="0"/>
                <a:ea typeface="Calibri" panose="020F0502020204030204" pitchFamily="34" charset="0"/>
                <a:cs typeface="Calibri" panose="020F0502020204030204" pitchFamily="34" charset="0"/>
              </a:rPr>
              <a:t>)</a:t>
            </a:r>
            <a:endParaRPr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605" name="Google Shape;605;p52"/>
          <p:cNvSpPr txBox="1"/>
          <p:nvPr/>
        </p:nvSpPr>
        <p:spPr>
          <a:xfrm>
            <a:off x="1736783" y="2259142"/>
            <a:ext cx="5004486" cy="3631723"/>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600"/>
              </a:spcBef>
              <a:spcAft>
                <a:spcPts val="0"/>
              </a:spcAft>
              <a:buNone/>
            </a:pPr>
            <a:r>
              <a:rPr lang="pt-PT" sz="2200" b="0" i="0" u="none" strike="noStrike" cap="none" dirty="0">
                <a:solidFill>
                  <a:srgbClr val="000000"/>
                </a:solidFill>
                <a:latin typeface="Calibri" panose="020F0502020204030204" pitchFamily="34" charset="0"/>
                <a:ea typeface="Calibri"/>
                <a:cs typeface="Calibri" panose="020F0502020204030204" pitchFamily="34" charset="0"/>
                <a:sym typeface="Calibri"/>
              </a:rPr>
              <a:t>As competências referem-se geralmente apenas à capacidade de agir. Isto não implica que todos os indivíduos atuem de uma mesma forma perante uma situação específica.</a:t>
            </a:r>
          </a:p>
          <a:p>
            <a:pPr marL="0" marR="0" lvl="0" indent="0" rtl="0">
              <a:lnSpc>
                <a:spcPct val="100000"/>
              </a:lnSpc>
              <a:spcBef>
                <a:spcPts val="600"/>
              </a:spcBef>
              <a:spcAft>
                <a:spcPts val="0"/>
              </a:spcAft>
              <a:buNone/>
            </a:pPr>
            <a:r>
              <a:rPr lang="pt-PT" sz="2200" b="0" i="0" u="none" strike="noStrike" cap="none" dirty="0">
                <a:solidFill>
                  <a:srgbClr val="000000"/>
                </a:solidFill>
                <a:latin typeface="Calibri" panose="020F0502020204030204" pitchFamily="34" charset="0"/>
                <a:ea typeface="Calibri"/>
                <a:cs typeface="Calibri" panose="020F0502020204030204" pitchFamily="34" charset="0"/>
                <a:sym typeface="Calibri"/>
              </a:rPr>
              <a:t>Para utilizar as suas capacidades para ações sustentáveis, as pessoas precisam dos valores e motivações correspondentes e das oportunidades que lhes permitem fazer o que é necessário.</a:t>
            </a:r>
            <a:endParaRPr sz="2200" dirty="0">
              <a:latin typeface="Calibri" panose="020F0502020204030204" pitchFamily="34" charset="0"/>
              <a:cs typeface="Calibri" panose="020F0502020204030204" pitchFamily="34" charset="0"/>
            </a:endParaRPr>
          </a:p>
        </p:txBody>
      </p:sp>
      <p:sp>
        <p:nvSpPr>
          <p:cNvPr id="7" name="Google Shape;595;p51">
            <a:extLst>
              <a:ext uri="{FF2B5EF4-FFF2-40B4-BE49-F238E27FC236}">
                <a16:creationId xmlns:a16="http://schemas.microsoft.com/office/drawing/2014/main" id="{FF5B6950-4902-1357-8C69-3BB5BCC43224}"/>
              </a:ext>
            </a:extLst>
          </p:cNvPr>
          <p:cNvSpPr txBox="1">
            <a:spLocks/>
          </p:cNvSpPr>
          <p:nvPr/>
        </p:nvSpPr>
        <p:spPr>
          <a:xfrm>
            <a:off x="1226937" y="284116"/>
            <a:ext cx="10148199" cy="58442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pPr>
            <a:r>
              <a:rPr lang="pt-PT" sz="3200" dirty="0"/>
              <a:t>Competências-chave para o desenvolvimento sustentável</a:t>
            </a:r>
            <a:endParaRPr lang="en-US" sz="3200" dirty="0"/>
          </a:p>
        </p:txBody>
      </p:sp>
      <p:pic>
        <p:nvPicPr>
          <p:cNvPr id="2" name="Gráfico 1" descr="Flecha: curva ligera con relleno sólido">
            <a:extLst>
              <a:ext uri="{FF2B5EF4-FFF2-40B4-BE49-F238E27FC236}">
                <a16:creationId xmlns:a16="http://schemas.microsoft.com/office/drawing/2014/main" id="{53DC855E-033D-620D-A177-BCEA3E9D8F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2658978" y="5922358"/>
            <a:ext cx="689631" cy="689631"/>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9BF08980-B7A6-E8A7-BC68-AEDE74C154DB}"/>
              </a:ext>
            </a:extLst>
          </p:cNvPr>
          <p:cNvSpPr txBox="1"/>
          <p:nvPr/>
        </p:nvSpPr>
        <p:spPr>
          <a:xfrm>
            <a:off x="8415361" y="5695120"/>
            <a:ext cx="1258678" cy="307777"/>
          </a:xfrm>
          <a:prstGeom prst="rect">
            <a:avLst/>
          </a:prstGeom>
          <a:noFill/>
        </p:spPr>
        <p:txBody>
          <a:bodyPr wrap="none" rtlCol="0">
            <a:spAutoFit/>
          </a:bodyPr>
          <a:lstStyle/>
          <a:p>
            <a:r>
              <a:rPr lang="pt-PT" dirty="0">
                <a:latin typeface="Calibri" panose="020F0502020204030204" pitchFamily="34" charset="0"/>
                <a:ea typeface="Calibri" panose="020F0502020204030204" pitchFamily="34" charset="0"/>
                <a:cs typeface="Calibri" panose="020F0502020204030204" pitchFamily="34" charset="0"/>
              </a:rPr>
              <a:t>oportunidades</a:t>
            </a:r>
          </a:p>
        </p:txBody>
      </p:sp>
      <p:sp>
        <p:nvSpPr>
          <p:cNvPr id="4" name="CuadroTexto 3">
            <a:extLst>
              <a:ext uri="{FF2B5EF4-FFF2-40B4-BE49-F238E27FC236}">
                <a16:creationId xmlns:a16="http://schemas.microsoft.com/office/drawing/2014/main" id="{A10249B6-8A8C-1A9F-4E40-8A53030EED42}"/>
              </a:ext>
            </a:extLst>
          </p:cNvPr>
          <p:cNvSpPr txBox="1"/>
          <p:nvPr/>
        </p:nvSpPr>
        <p:spPr>
          <a:xfrm>
            <a:off x="9776610" y="4075004"/>
            <a:ext cx="1047102" cy="523220"/>
          </a:xfrm>
          <a:prstGeom prst="rect">
            <a:avLst/>
          </a:prstGeom>
          <a:noFill/>
        </p:spPr>
        <p:txBody>
          <a:bodyPr wrap="square" rtlCol="0">
            <a:spAutoFit/>
          </a:bodyPr>
          <a:lstStyle/>
          <a:p>
            <a:r>
              <a:rPr lang="pt-PT" dirty="0">
                <a:latin typeface="Calibri" panose="020F0502020204030204" pitchFamily="34" charset="0"/>
                <a:ea typeface="Calibri" panose="020F0502020204030204" pitchFamily="34" charset="0"/>
                <a:cs typeface="Calibri" panose="020F0502020204030204" pitchFamily="34" charset="0"/>
              </a:rPr>
              <a:t>Valores e motivações</a:t>
            </a:r>
          </a:p>
        </p:txBody>
      </p:sp>
      <p:sp>
        <p:nvSpPr>
          <p:cNvPr id="5" name="CuadroTexto 4">
            <a:extLst>
              <a:ext uri="{FF2B5EF4-FFF2-40B4-BE49-F238E27FC236}">
                <a16:creationId xmlns:a16="http://schemas.microsoft.com/office/drawing/2014/main" id="{25B375C8-54BB-9263-B22F-5495A04B54C4}"/>
              </a:ext>
            </a:extLst>
          </p:cNvPr>
          <p:cNvSpPr txBox="1"/>
          <p:nvPr/>
        </p:nvSpPr>
        <p:spPr>
          <a:xfrm>
            <a:off x="7624480" y="3199828"/>
            <a:ext cx="1420220" cy="523220"/>
          </a:xfrm>
          <a:prstGeom prst="rect">
            <a:avLst/>
          </a:prstGeom>
          <a:noFill/>
        </p:spPr>
        <p:txBody>
          <a:bodyPr wrap="square" rtlCol="0">
            <a:spAutoFit/>
          </a:bodyPr>
          <a:lstStyle/>
          <a:p>
            <a:r>
              <a:rPr lang="pt-PT" dirty="0">
                <a:latin typeface="Calibri" panose="020F0502020204030204" pitchFamily="34" charset="0"/>
                <a:ea typeface="Calibri" panose="020F0502020204030204" pitchFamily="34" charset="0"/>
                <a:cs typeface="Calibri" panose="020F0502020204030204" pitchFamily="34" charset="0"/>
              </a:rPr>
              <a:t>Conhecimentos e competências</a:t>
            </a:r>
          </a:p>
        </p:txBody>
      </p:sp>
      <p:sp>
        <p:nvSpPr>
          <p:cNvPr id="6" name="CuadroTexto 5">
            <a:extLst>
              <a:ext uri="{FF2B5EF4-FFF2-40B4-BE49-F238E27FC236}">
                <a16:creationId xmlns:a16="http://schemas.microsoft.com/office/drawing/2014/main" id="{30C517E9-2E98-4ADC-9D74-4F9CBDED9F66}"/>
              </a:ext>
            </a:extLst>
          </p:cNvPr>
          <p:cNvSpPr txBox="1"/>
          <p:nvPr/>
        </p:nvSpPr>
        <p:spPr>
          <a:xfrm>
            <a:off x="10226469" y="2360927"/>
            <a:ext cx="1420220" cy="738664"/>
          </a:xfrm>
          <a:prstGeom prst="rect">
            <a:avLst/>
          </a:prstGeom>
          <a:noFill/>
        </p:spPr>
        <p:txBody>
          <a:bodyPr wrap="square" rtlCol="0">
            <a:spAutoFit/>
          </a:bodyPr>
          <a:lstStyle/>
          <a:p>
            <a:r>
              <a:rPr lang="pt-PT" dirty="0">
                <a:latin typeface="Calibri" panose="020F0502020204030204" pitchFamily="34" charset="0"/>
                <a:ea typeface="Calibri" panose="020F0502020204030204" pitchFamily="34" charset="0"/>
                <a:cs typeface="Calibri" panose="020F0502020204030204" pitchFamily="34" charset="0"/>
              </a:rPr>
              <a:t>Competências-chave para a sustentabilidade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0"/>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B7339"/>
              </a:buClr>
              <a:buSzPts val="3200"/>
              <a:buNone/>
            </a:pPr>
            <a:r>
              <a:rPr lang="en-US"/>
              <a:t>01</a:t>
            </a:r>
            <a:endParaRPr/>
          </a:p>
        </p:txBody>
      </p:sp>
      <p:sp>
        <p:nvSpPr>
          <p:cNvPr id="227" name="Google Shape;227;p20"/>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pt-PT" dirty="0"/>
              <a:t>Um apelo aos campeões do clima</a:t>
            </a:r>
            <a:endParaRPr dirty="0"/>
          </a:p>
        </p:txBody>
      </p:sp>
      <p:sp>
        <p:nvSpPr>
          <p:cNvPr id="228" name="Google Shape;228;p20"/>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B7339"/>
              </a:buClr>
              <a:buSzPts val="3200"/>
              <a:buNone/>
            </a:pPr>
            <a:r>
              <a:rPr lang="en-US"/>
              <a:t>02</a:t>
            </a:r>
            <a:endParaRPr/>
          </a:p>
        </p:txBody>
      </p:sp>
      <p:sp>
        <p:nvSpPr>
          <p:cNvPr id="229" name="Google Shape;229;p20"/>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pt-PT" dirty="0"/>
              <a:t>ODS 4 &amp; Educação para o Desenvolvimento Sustentável</a:t>
            </a:r>
            <a:endParaRPr dirty="0"/>
          </a:p>
        </p:txBody>
      </p:sp>
      <p:sp>
        <p:nvSpPr>
          <p:cNvPr id="230" name="Google Shape;230;p20"/>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B7339"/>
              </a:buClr>
              <a:buSzPts val="3200"/>
              <a:buNone/>
            </a:pPr>
            <a:r>
              <a:rPr lang="en-US"/>
              <a:t>03</a:t>
            </a:r>
            <a:endParaRPr/>
          </a:p>
        </p:txBody>
      </p:sp>
      <p:sp>
        <p:nvSpPr>
          <p:cNvPr id="231" name="Google Shape;231;p20"/>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pt-PT" dirty="0"/>
              <a:t>Aprender e agir agora e em comunidade </a:t>
            </a:r>
            <a:endParaRPr dirty="0"/>
          </a:p>
        </p:txBody>
      </p:sp>
      <p:sp>
        <p:nvSpPr>
          <p:cNvPr id="232" name="Google Shape;232;p20"/>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EB7339"/>
              </a:buClr>
              <a:buSzPts val="3200"/>
              <a:buNone/>
            </a:pPr>
            <a:r>
              <a:rPr lang="en-US"/>
              <a:t>04</a:t>
            </a:r>
            <a:endParaRPr/>
          </a:p>
        </p:txBody>
      </p:sp>
      <p:sp>
        <p:nvSpPr>
          <p:cNvPr id="233" name="Google Shape;233;p20"/>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pt-PT" dirty="0"/>
              <a:t>Organizando um projeto comunitário na escola</a:t>
            </a:r>
            <a:endParaRPr dirty="0"/>
          </a:p>
        </p:txBody>
      </p:sp>
      <p:sp>
        <p:nvSpPr>
          <p:cNvPr id="235" name="Google Shape;235;p20"/>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p>
            <a:pPr marL="0" indent="0">
              <a:spcBef>
                <a:spcPts val="0"/>
              </a:spcBef>
            </a:pPr>
            <a:r>
              <a:rPr lang="en-US" dirty="0" err="1"/>
              <a:t>Resumo</a:t>
            </a:r>
            <a:r>
              <a:rPr lang="en-US" dirty="0"/>
              <a:t> e </a:t>
            </a:r>
            <a:r>
              <a:rPr lang="en-US" dirty="0" err="1"/>
              <a:t>revisão</a:t>
            </a:r>
            <a:r>
              <a:rPr lang="en-US" dirty="0"/>
              <a:t> :) </a:t>
            </a:r>
            <a:endParaRPr lang="en-US" b="1" dirty="0">
              <a:solidFill>
                <a:srgbClr val="EB7339"/>
              </a:solidFill>
            </a:endParaRPr>
          </a:p>
        </p:txBody>
      </p:sp>
      <p:sp>
        <p:nvSpPr>
          <p:cNvPr id="236" name="Google Shape;236;p20"/>
          <p:cNvSpPr txBox="1">
            <a:spLocks noGrp="1"/>
          </p:cNvSpPr>
          <p:nvPr>
            <p:ph type="body" idx="14"/>
          </p:nvPr>
        </p:nvSpPr>
        <p:spPr>
          <a:xfrm>
            <a:off x="1278900" y="790937"/>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en-US" dirty="0"/>
              <a:t>ÍNDICE</a:t>
            </a:r>
            <a:endParaRPr dirty="0"/>
          </a:p>
        </p:txBody>
      </p:sp>
      <p:sp>
        <p:nvSpPr>
          <p:cNvPr id="3" name="Google Shape;232;p20">
            <a:extLst>
              <a:ext uri="{FF2B5EF4-FFF2-40B4-BE49-F238E27FC236}">
                <a16:creationId xmlns:a16="http://schemas.microsoft.com/office/drawing/2014/main" id="{04D61C71-5512-BFF3-CAE8-892C1129CFBF}"/>
              </a:ext>
            </a:extLst>
          </p:cNvPr>
          <p:cNvSpPr txBox="1">
            <a:spLocks/>
          </p:cNvSpPr>
          <p:nvPr/>
        </p:nvSpPr>
        <p:spPr>
          <a:xfrm>
            <a:off x="4553943" y="3918267"/>
            <a:ext cx="700387" cy="68951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EB7339"/>
              </a:buClr>
              <a:buSzPts val="3200"/>
              <a:buFont typeface="Arial"/>
              <a:buNone/>
              <a:defRPr sz="3200" b="1" i="0" u="none" strike="noStrike" cap="none">
                <a:solidFill>
                  <a:srgbClr val="EB733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US" dirty="0"/>
              <a:t>05</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51"/>
          <p:cNvSpPr txBox="1">
            <a:spLocks noGrp="1"/>
          </p:cNvSpPr>
          <p:nvPr>
            <p:ph type="body" idx="1"/>
          </p:nvPr>
        </p:nvSpPr>
        <p:spPr>
          <a:xfrm>
            <a:off x="1226937" y="284116"/>
            <a:ext cx="10203063" cy="584427"/>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SzPts val="3600"/>
              <a:buNone/>
            </a:pPr>
            <a:r>
              <a:rPr lang="pt-PT" sz="3200" dirty="0"/>
              <a:t>Competências-chave para o desenvolvimento sustentável</a:t>
            </a:r>
            <a:endParaRPr sz="3200" dirty="0"/>
          </a:p>
        </p:txBody>
      </p:sp>
      <p:sp>
        <p:nvSpPr>
          <p:cNvPr id="8" name="CaixaDeTexto 7">
            <a:extLst>
              <a:ext uri="{FF2B5EF4-FFF2-40B4-BE49-F238E27FC236}">
                <a16:creationId xmlns:a16="http://schemas.microsoft.com/office/drawing/2014/main" id="{2EA41B52-BADD-F4B2-5338-4407B432C403}"/>
              </a:ext>
            </a:extLst>
          </p:cNvPr>
          <p:cNvSpPr txBox="1"/>
          <p:nvPr/>
        </p:nvSpPr>
        <p:spPr>
          <a:xfrm>
            <a:off x="4990297" y="5234457"/>
            <a:ext cx="6773335" cy="523220"/>
          </a:xfrm>
          <a:prstGeom prst="rect">
            <a:avLst/>
          </a:prstGeom>
          <a:noFill/>
        </p:spPr>
        <p:txBody>
          <a:bodyPr wrap="square">
            <a:spAutoFit/>
          </a:bodyPr>
          <a:lstStyle/>
          <a:p>
            <a:r>
              <a:rPr lang="pt-PT" dirty="0">
                <a:latin typeface="Calibri" panose="020F0502020204030204" pitchFamily="34" charset="0"/>
                <a:cs typeface="Calibri" panose="020F0502020204030204" pitchFamily="34" charset="0"/>
                <a:hlinkClick r:id="rId4"/>
              </a:rPr>
              <a:t>https://www.researchgate.net/figure/Refined-framework-building-on-the-key-competencies-synthesized-from-the-literature-Wiek_fig3_343265417</a:t>
            </a:r>
            <a:r>
              <a:rPr lang="pt-PT" dirty="0">
                <a:latin typeface="Calibri" panose="020F0502020204030204" pitchFamily="34" charset="0"/>
                <a:cs typeface="Calibri" panose="020F0502020204030204" pitchFamily="34" charset="0"/>
              </a:rPr>
              <a:t> (esquema em inglês)</a:t>
            </a:r>
          </a:p>
        </p:txBody>
      </p:sp>
      <p:pic>
        <p:nvPicPr>
          <p:cNvPr id="6" name="Imagem 5">
            <a:hlinkClick r:id="rId4"/>
            <a:extLst>
              <a:ext uri="{FF2B5EF4-FFF2-40B4-BE49-F238E27FC236}">
                <a16:creationId xmlns:a16="http://schemas.microsoft.com/office/drawing/2014/main" id="{CE1237E1-F817-5CEC-B36B-50EDE68BDF35}"/>
              </a:ext>
            </a:extLst>
          </p:cNvPr>
          <p:cNvPicPr>
            <a:picLocks noChangeAspect="1"/>
          </p:cNvPicPr>
          <p:nvPr/>
        </p:nvPicPr>
        <p:blipFill>
          <a:blip r:embed="rId5"/>
          <a:stretch>
            <a:fillRect/>
          </a:stretch>
        </p:blipFill>
        <p:spPr>
          <a:xfrm>
            <a:off x="4375210" y="1038768"/>
            <a:ext cx="7518673" cy="4157384"/>
          </a:xfrm>
          <a:prstGeom prst="rect">
            <a:avLst/>
          </a:prstGeom>
        </p:spPr>
      </p:pic>
      <p:sp>
        <p:nvSpPr>
          <p:cNvPr id="12" name="CaixaDeTexto 11">
            <a:extLst>
              <a:ext uri="{FF2B5EF4-FFF2-40B4-BE49-F238E27FC236}">
                <a16:creationId xmlns:a16="http://schemas.microsoft.com/office/drawing/2014/main" id="{D1D76B9D-559E-8EB1-2790-9AB4E680F779}"/>
              </a:ext>
            </a:extLst>
          </p:cNvPr>
          <p:cNvSpPr txBox="1"/>
          <p:nvPr/>
        </p:nvSpPr>
        <p:spPr>
          <a:xfrm>
            <a:off x="1226937" y="939857"/>
            <a:ext cx="3036144" cy="4401205"/>
          </a:xfrm>
          <a:prstGeom prst="rect">
            <a:avLst/>
          </a:prstGeom>
          <a:noFill/>
        </p:spPr>
        <p:txBody>
          <a:bodyPr wrap="square">
            <a:spAutoFit/>
          </a:bodyPr>
          <a:lstStyle/>
          <a:p>
            <a:pPr marL="0" lvl="0" indent="0" rtl="0">
              <a:lnSpc>
                <a:spcPct val="100000"/>
              </a:lnSpc>
              <a:spcBef>
                <a:spcPts val="0"/>
              </a:spcBef>
              <a:spcAft>
                <a:spcPts val="0"/>
              </a:spcAft>
              <a:buSzPts val="3600"/>
              <a:buNone/>
            </a:pPr>
            <a:r>
              <a:rPr lang="pt-PT" sz="2000" b="0" dirty="0">
                <a:solidFill>
                  <a:srgbClr val="000000"/>
                </a:solidFill>
                <a:latin typeface="Calibri" panose="020F0502020204030204" pitchFamily="34" charset="0"/>
                <a:cs typeface="Calibri" panose="020F0502020204030204" pitchFamily="34" charset="0"/>
              </a:rPr>
              <a:t>Para construir um desenvolvimento sustentável, é necessária uma competência de resolução integrada de problemas, combinando as dimensões intrapessoal (mentalidade) e interpessoal (colaboração):</a:t>
            </a:r>
          </a:p>
          <a:p>
            <a:pPr marL="342900" lvl="1" indent="-342900">
              <a:buSzPts val="3600"/>
              <a:buFont typeface="Arial" panose="020B0604020202020204" pitchFamily="34" charset="0"/>
              <a:buChar char="•"/>
            </a:pPr>
            <a:r>
              <a:rPr lang="pt-PT" sz="2000" b="0" dirty="0">
                <a:solidFill>
                  <a:srgbClr val="000000"/>
                </a:solidFill>
                <a:latin typeface="Calibri" panose="020F0502020204030204" pitchFamily="34" charset="0"/>
                <a:cs typeface="Calibri" panose="020F0502020204030204" pitchFamily="34" charset="0"/>
              </a:rPr>
              <a:t>pensar-sistemas</a:t>
            </a:r>
          </a:p>
          <a:p>
            <a:pPr marL="342900" lvl="1" indent="-342900">
              <a:buSzPts val="3600"/>
              <a:buFont typeface="Arial" panose="020B0604020202020204" pitchFamily="34" charset="0"/>
              <a:buChar char="•"/>
            </a:pPr>
            <a:r>
              <a:rPr lang="pt-PT" sz="2000" b="0" dirty="0">
                <a:solidFill>
                  <a:srgbClr val="000000"/>
                </a:solidFill>
                <a:latin typeface="Calibri" panose="020F0502020204030204" pitchFamily="34" charset="0"/>
                <a:cs typeface="Calibri" panose="020F0502020204030204" pitchFamily="34" charset="0"/>
              </a:rPr>
              <a:t>pensar-valores</a:t>
            </a:r>
          </a:p>
          <a:p>
            <a:pPr marL="342900" lvl="1" indent="-342900">
              <a:buSzPts val="3600"/>
              <a:buFont typeface="Arial" panose="020B0604020202020204" pitchFamily="34" charset="0"/>
              <a:buChar char="•"/>
            </a:pPr>
            <a:r>
              <a:rPr lang="pt-PT" sz="2000" b="0" dirty="0">
                <a:solidFill>
                  <a:srgbClr val="000000"/>
                </a:solidFill>
                <a:latin typeface="Calibri" panose="020F0502020204030204" pitchFamily="34" charset="0"/>
                <a:cs typeface="Calibri" panose="020F0502020204030204" pitchFamily="34" charset="0"/>
              </a:rPr>
              <a:t>Pensar-estratégia</a:t>
            </a:r>
          </a:p>
          <a:p>
            <a:pPr marL="342900" lvl="1" indent="-342900">
              <a:buSzPts val="3600"/>
              <a:buFont typeface="Arial" panose="020B0604020202020204" pitchFamily="34" charset="0"/>
              <a:buChar char="•"/>
            </a:pPr>
            <a:r>
              <a:rPr lang="pt-PT" sz="2000" b="0" dirty="0">
                <a:solidFill>
                  <a:srgbClr val="000000"/>
                </a:solidFill>
                <a:latin typeface="Calibri" panose="020F0502020204030204" pitchFamily="34" charset="0"/>
                <a:cs typeface="Calibri" panose="020F0502020204030204" pitchFamily="34" charset="0"/>
              </a:rPr>
              <a:t>Pensar-futuro</a:t>
            </a:r>
          </a:p>
          <a:p>
            <a:pPr marL="342900" lvl="1" indent="-342900">
              <a:buSzPts val="3600"/>
              <a:buFont typeface="Arial" panose="020B0604020202020204" pitchFamily="34" charset="0"/>
              <a:buChar char="•"/>
            </a:pPr>
            <a:r>
              <a:rPr lang="pt-PT" sz="2000" b="0" dirty="0">
                <a:solidFill>
                  <a:srgbClr val="000000"/>
                </a:solidFill>
                <a:latin typeface="Calibri" panose="020F0502020204030204" pitchFamily="34" charset="0"/>
                <a:cs typeface="Calibri" panose="020F0502020204030204" pitchFamily="34" charset="0"/>
              </a:rPr>
              <a:t>Implementar/agir</a:t>
            </a:r>
            <a:endParaRPr lang="en-US" sz="2000" dirty="0">
              <a:latin typeface="Calibri" panose="020F0502020204030204" pitchFamily="34" charset="0"/>
              <a:cs typeface="Calibri" panose="020F0502020204030204" pitchFamily="34" charset="0"/>
            </a:endParaRPr>
          </a:p>
        </p:txBody>
      </p:sp>
      <p:sp>
        <p:nvSpPr>
          <p:cNvPr id="2" name="CaixaDeTexto 1">
            <a:extLst>
              <a:ext uri="{FF2B5EF4-FFF2-40B4-BE49-F238E27FC236}">
                <a16:creationId xmlns:a16="http://schemas.microsoft.com/office/drawing/2014/main" id="{C0CEE1F9-35F8-7486-1FBC-39E90FC70C7D}"/>
              </a:ext>
            </a:extLst>
          </p:cNvPr>
          <p:cNvSpPr txBox="1"/>
          <p:nvPr/>
        </p:nvSpPr>
        <p:spPr>
          <a:xfrm>
            <a:off x="1226937" y="6031590"/>
            <a:ext cx="9070112" cy="430887"/>
          </a:xfrm>
          <a:prstGeom prst="rect">
            <a:avLst/>
          </a:prstGeom>
          <a:noFill/>
        </p:spPr>
        <p:txBody>
          <a:bodyPr wrap="none" rtlCol="0">
            <a:spAutoFit/>
          </a:bodyPr>
          <a:lstStyle/>
          <a:p>
            <a:r>
              <a:rPr lang="pt-PT" sz="2200" dirty="0">
                <a:latin typeface="Calibri" panose="020F0502020204030204" pitchFamily="34" charset="0"/>
                <a:cs typeface="Calibri" panose="020F0502020204030204" pitchFamily="34" charset="0"/>
              </a:rPr>
              <a:t>Este tipo de processos representam desafios extraordinários para a liderança.</a:t>
            </a:r>
          </a:p>
        </p:txBody>
      </p:sp>
      <p:pic>
        <p:nvPicPr>
          <p:cNvPr id="3" name="Gráfico 2" descr="Flecha: curva ligera con relleno sólido">
            <a:extLst>
              <a:ext uri="{FF2B5EF4-FFF2-40B4-BE49-F238E27FC236}">
                <a16:creationId xmlns:a16="http://schemas.microsoft.com/office/drawing/2014/main" id="{1EA2498A-B25D-DC31-8A3E-7F6BCCB165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688563">
            <a:off x="4324790" y="5067561"/>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40770297"/>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ção da Imagem 4">
            <a:extLst>
              <a:ext uri="{FF2B5EF4-FFF2-40B4-BE49-F238E27FC236}">
                <a16:creationId xmlns:a16="http://schemas.microsoft.com/office/drawing/2014/main" id="{40410958-1977-200E-DFDF-1B538CBD5BE6}"/>
              </a:ext>
            </a:extLst>
          </p:cNvPr>
          <p:cNvPicPr>
            <a:picLocks noGrp="1" noChangeAspect="1"/>
          </p:cNvPicPr>
          <p:nvPr>
            <p:ph type="pic" sz="quarter" idx="19"/>
          </p:nvPr>
        </p:nvPicPr>
        <p:blipFill>
          <a:blip r:embed="rId3"/>
          <a:srcRect l="33124" r="33124"/>
          <a:stretch>
            <a:fillRect/>
          </a:stretch>
        </p:blipFill>
        <p:spPr>
          <a:xfrm>
            <a:off x="235482" y="664947"/>
            <a:ext cx="2986294" cy="5735931"/>
          </a:xfrm>
        </p:spPr>
      </p:pic>
      <p:sp>
        <p:nvSpPr>
          <p:cNvPr id="34" name="Retângulo 33">
            <a:extLst>
              <a:ext uri="{FF2B5EF4-FFF2-40B4-BE49-F238E27FC236}">
                <a16:creationId xmlns:a16="http://schemas.microsoft.com/office/drawing/2014/main" id="{5F9C0A67-0C6D-4F38-9ED8-0012DB9CB36F}"/>
              </a:ext>
            </a:extLst>
          </p:cNvPr>
          <p:cNvSpPr/>
          <p:nvPr/>
        </p:nvSpPr>
        <p:spPr>
          <a:xfrm>
            <a:off x="3516658" y="-1"/>
            <a:ext cx="1405658" cy="690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Text Placeholder 1"/>
          <p:cNvSpPr>
            <a:spLocks noGrp="1"/>
          </p:cNvSpPr>
          <p:nvPr>
            <p:ph type="body" sz="quarter" idx="4294967295"/>
          </p:nvPr>
        </p:nvSpPr>
        <p:spPr>
          <a:xfrm>
            <a:off x="3790347" y="315595"/>
            <a:ext cx="7609821" cy="698704"/>
          </a:xfrm>
          <a:prstGeom prst="rect">
            <a:avLst/>
          </a:prstGeom>
        </p:spPr>
        <p:txBody>
          <a:bodyPr/>
          <a:lstStyle/>
          <a:p>
            <a:pPr marL="0" indent="0">
              <a:buNone/>
            </a:pPr>
            <a:r>
              <a:rPr lang="en-US" sz="3200" b="1" dirty="0" err="1">
                <a:solidFill>
                  <a:srgbClr val="EB7339"/>
                </a:solidFill>
                <a:latin typeface="Calibri" panose="020F0502020204030204" pitchFamily="34" charset="0"/>
                <a:cs typeface="Calibri" panose="020F0502020204030204" pitchFamily="34" charset="0"/>
              </a:rPr>
              <a:t>Capacidade</a:t>
            </a:r>
            <a:r>
              <a:rPr lang="en-US" sz="3200" b="1" dirty="0">
                <a:solidFill>
                  <a:srgbClr val="EB7339"/>
                </a:solidFill>
                <a:latin typeface="Calibri" panose="020F0502020204030204" pitchFamily="34" charset="0"/>
                <a:cs typeface="Calibri" panose="020F0502020204030204" pitchFamily="34" charset="0"/>
              </a:rPr>
              <a:t> de </a:t>
            </a:r>
            <a:r>
              <a:rPr lang="en-US" sz="3200" b="1" dirty="0" err="1">
                <a:solidFill>
                  <a:srgbClr val="EB7339"/>
                </a:solidFill>
                <a:latin typeface="Calibri" panose="020F0502020204030204" pitchFamily="34" charset="0"/>
                <a:cs typeface="Calibri" panose="020F0502020204030204" pitchFamily="34" charset="0"/>
              </a:rPr>
              <a:t>liderança</a:t>
            </a:r>
            <a:endParaRPr lang="en-US" sz="3200" b="1" dirty="0">
              <a:solidFill>
                <a:srgbClr val="EB7339"/>
              </a:solidFill>
              <a:latin typeface="Calibri" panose="020F0502020204030204" pitchFamily="34" charset="0"/>
              <a:cs typeface="Calibri" panose="020F0502020204030204" pitchFamily="34" charset="0"/>
            </a:endParaRPr>
          </a:p>
        </p:txBody>
      </p:sp>
      <p:sp>
        <p:nvSpPr>
          <p:cNvPr id="42" name="Google Shape;390;p33">
            <a:extLst>
              <a:ext uri="{FF2B5EF4-FFF2-40B4-BE49-F238E27FC236}">
                <a16:creationId xmlns:a16="http://schemas.microsoft.com/office/drawing/2014/main" id="{260A784E-95B9-6A1B-544A-69E7D38456B4}"/>
              </a:ext>
            </a:extLst>
          </p:cNvPr>
          <p:cNvSpPr txBox="1">
            <a:spLocks/>
          </p:cNvSpPr>
          <p:nvPr/>
        </p:nvSpPr>
        <p:spPr>
          <a:xfrm>
            <a:off x="3790347" y="792482"/>
            <a:ext cx="7928817" cy="553656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just" rtl="0">
              <a:lnSpc>
                <a:spcPct val="100000"/>
              </a:lnSpc>
              <a:spcBef>
                <a:spcPts val="600"/>
              </a:spcBef>
              <a:spcAft>
                <a:spcPts val="0"/>
              </a:spcAft>
              <a:buSzPts val="2400"/>
              <a:buNone/>
            </a:pPr>
            <a:r>
              <a:rPr lang="pt-PT" sz="2200" b="0" i="0" dirty="0">
                <a:solidFill>
                  <a:srgbClr val="202124"/>
                </a:solidFill>
                <a:latin typeface="Calibri"/>
                <a:ea typeface="Calibri"/>
                <a:cs typeface="Calibri"/>
                <a:sym typeface="Calibri"/>
              </a:rPr>
              <a:t>Os líderes veem o "quadro global", têm uma visão relativamente a um dado problema, processo ou objetivo, conhecem a equipa, cada capacidade e recursos individuais e utilizam o seu impulso para levarem as capacidades individuais ao seu melhor uso no sentido de alcançarem a visão. Atuam como batedores, orientando e alavancando a equipa e mantendo objetivos e valores à vista, motivando a equipa a definir o caminho para o alcançar.</a:t>
            </a:r>
          </a:p>
          <a:p>
            <a:pPr marL="0" lvl="0" indent="0" algn="just" rtl="0">
              <a:lnSpc>
                <a:spcPct val="100000"/>
              </a:lnSpc>
              <a:spcBef>
                <a:spcPts val="600"/>
              </a:spcBef>
              <a:spcAft>
                <a:spcPts val="0"/>
              </a:spcAft>
              <a:buSzPts val="2400"/>
              <a:buNone/>
            </a:pPr>
            <a:r>
              <a:rPr lang="pt-PT" sz="2200" b="0" i="0" dirty="0">
                <a:solidFill>
                  <a:srgbClr val="202124"/>
                </a:solidFill>
                <a:latin typeface="Calibri"/>
                <a:ea typeface="Calibri"/>
                <a:cs typeface="Calibri"/>
                <a:sym typeface="Calibri"/>
              </a:rPr>
              <a:t>O processo de liderança saudável fortalece as capacidades da equipa, constrói competência e autonomia. Uma vez que a equipa “é dona do jogo", os líderes concentram-se principalmente em facilitar e delegar</a:t>
            </a:r>
            <a:r>
              <a:rPr lang="en-US" sz="2200" b="0" dirty="0">
                <a:solidFill>
                  <a:srgbClr val="202124"/>
                </a:solidFill>
                <a:latin typeface="Calibri"/>
                <a:ea typeface="Calibri"/>
                <a:cs typeface="Calibri"/>
                <a:sym typeface="Calibri"/>
              </a:rPr>
              <a:t>.</a:t>
            </a:r>
          </a:p>
          <a:p>
            <a:pPr marL="0" lvl="0" indent="0" algn="ctr" rtl="0">
              <a:lnSpc>
                <a:spcPct val="90000"/>
              </a:lnSpc>
              <a:spcBef>
                <a:spcPts val="0"/>
              </a:spcBef>
              <a:spcAft>
                <a:spcPts val="0"/>
              </a:spcAft>
              <a:buClr>
                <a:srgbClr val="000000"/>
              </a:buClr>
              <a:buSzPts val="2400"/>
              <a:buNone/>
            </a:pPr>
            <a:r>
              <a:rPr lang="pt-PT" sz="2000" b="0" dirty="0">
                <a:solidFill>
                  <a:srgbClr val="EC7A42"/>
                </a:solidFill>
              </a:rPr>
              <a:t>Os líderes afirmam a diferença entre</a:t>
            </a:r>
          </a:p>
          <a:p>
            <a:pPr marL="0" lvl="0" indent="0" algn="ctr" rtl="0">
              <a:lnSpc>
                <a:spcPct val="90000"/>
              </a:lnSpc>
              <a:spcBef>
                <a:spcPts val="0"/>
              </a:spcBef>
              <a:spcAft>
                <a:spcPts val="0"/>
              </a:spcAft>
              <a:buClr>
                <a:srgbClr val="000000"/>
              </a:buClr>
              <a:buSzPts val="2400"/>
              <a:buNone/>
            </a:pPr>
            <a:endParaRPr lang="en-US" sz="2000" b="0" dirty="0">
              <a:solidFill>
                <a:srgbClr val="C00000"/>
              </a:solidFill>
            </a:endParaRPr>
          </a:p>
          <a:p>
            <a:pPr marL="0" lvl="0" indent="0" algn="ctr" rtl="0">
              <a:lnSpc>
                <a:spcPct val="90000"/>
              </a:lnSpc>
              <a:spcBef>
                <a:spcPts val="0"/>
              </a:spcBef>
              <a:spcAft>
                <a:spcPts val="0"/>
              </a:spcAft>
              <a:buClr>
                <a:srgbClr val="000000"/>
              </a:buClr>
              <a:buSzPts val="2400"/>
              <a:buNone/>
            </a:pPr>
            <a:endParaRPr lang="en-US" sz="2000" b="0" dirty="0">
              <a:solidFill>
                <a:srgbClr val="C00000"/>
              </a:solidFill>
            </a:endParaRPr>
          </a:p>
          <a:p>
            <a:pPr marL="0" lvl="0" indent="0" algn="ctr" rtl="0">
              <a:lnSpc>
                <a:spcPct val="90000"/>
              </a:lnSpc>
              <a:spcBef>
                <a:spcPts val="0"/>
              </a:spcBef>
              <a:spcAft>
                <a:spcPts val="0"/>
              </a:spcAft>
              <a:buClr>
                <a:srgbClr val="000000"/>
              </a:buClr>
              <a:buSzPts val="2400"/>
              <a:buNone/>
            </a:pPr>
            <a:endParaRPr lang="en-US" sz="2000" b="0" dirty="0">
              <a:solidFill>
                <a:srgbClr val="C00000"/>
              </a:solidFill>
            </a:endParaRPr>
          </a:p>
          <a:p>
            <a:pPr marL="0" lvl="0" indent="0" algn="ctr" rtl="0">
              <a:lnSpc>
                <a:spcPct val="90000"/>
              </a:lnSpc>
              <a:spcBef>
                <a:spcPts val="0"/>
              </a:spcBef>
              <a:spcAft>
                <a:spcPts val="0"/>
              </a:spcAft>
              <a:buClr>
                <a:srgbClr val="000000"/>
              </a:buClr>
              <a:buSzPts val="2400"/>
              <a:buNone/>
            </a:pPr>
            <a:endParaRPr lang="en-US" sz="2000" b="0" dirty="0">
              <a:solidFill>
                <a:srgbClr val="C00000"/>
              </a:solidFill>
            </a:endParaRPr>
          </a:p>
          <a:p>
            <a:pPr marL="0" lvl="0" indent="0" algn="ctr" rtl="0">
              <a:lnSpc>
                <a:spcPct val="90000"/>
              </a:lnSpc>
              <a:spcBef>
                <a:spcPts val="0"/>
              </a:spcBef>
              <a:spcAft>
                <a:spcPts val="0"/>
              </a:spcAft>
              <a:buClr>
                <a:srgbClr val="000000"/>
              </a:buClr>
              <a:buSzPts val="2400"/>
              <a:buNone/>
            </a:pPr>
            <a:endParaRPr lang="en-US" sz="2000" b="0" dirty="0">
              <a:solidFill>
                <a:srgbClr val="C00000"/>
              </a:solidFill>
            </a:endParaRPr>
          </a:p>
          <a:p>
            <a:pPr marL="0" lvl="0" indent="0" algn="ctr" rtl="0">
              <a:lnSpc>
                <a:spcPct val="90000"/>
              </a:lnSpc>
              <a:spcBef>
                <a:spcPts val="0"/>
              </a:spcBef>
              <a:spcAft>
                <a:spcPts val="0"/>
              </a:spcAft>
              <a:buClr>
                <a:srgbClr val="000000"/>
              </a:buClr>
              <a:buSzPts val="2400"/>
              <a:buNone/>
            </a:pPr>
            <a:r>
              <a:rPr lang="pt-PT" sz="2000" b="0" dirty="0">
                <a:solidFill>
                  <a:srgbClr val="EC7A42"/>
                </a:solidFill>
              </a:rPr>
              <a:t>inclinam-se para a eficácia na realização dos objetivos</a:t>
            </a:r>
            <a:endParaRPr lang="en-US" sz="2000" b="0" dirty="0">
              <a:solidFill>
                <a:srgbClr val="EC7A42"/>
              </a:solidFill>
              <a:latin typeface="Calibri"/>
              <a:ea typeface="Calibri"/>
              <a:cs typeface="Calibri"/>
              <a:sym typeface="Calibri"/>
            </a:endParaRPr>
          </a:p>
        </p:txBody>
      </p:sp>
      <p:sp>
        <p:nvSpPr>
          <p:cNvPr id="13" name="Google Shape;635;p55">
            <a:extLst>
              <a:ext uri="{FF2B5EF4-FFF2-40B4-BE49-F238E27FC236}">
                <a16:creationId xmlns:a16="http://schemas.microsoft.com/office/drawing/2014/main" id="{779FFDA5-1D6D-243C-6363-CEB7401A04C8}"/>
              </a:ext>
            </a:extLst>
          </p:cNvPr>
          <p:cNvSpPr/>
          <p:nvPr/>
        </p:nvSpPr>
        <p:spPr>
          <a:xfrm>
            <a:off x="5162451" y="5230005"/>
            <a:ext cx="1545791" cy="835513"/>
          </a:xfrm>
          <a:prstGeom prst="wedgeRectCallout">
            <a:avLst>
              <a:gd name="adj1" fmla="val -20833"/>
              <a:gd name="adj2" fmla="val 62500"/>
            </a:avLst>
          </a:prstGeom>
          <a:gradFill>
            <a:gsLst>
              <a:gs pos="0">
                <a:srgbClr val="ADD4D4"/>
              </a:gs>
              <a:gs pos="35000">
                <a:srgbClr val="C7DFDF"/>
              </a:gs>
              <a:gs pos="100000">
                <a:srgbClr val="E9F3F3"/>
              </a:gs>
            </a:gsLst>
            <a:lin ang="16200000" scaled="0"/>
          </a:gradFill>
          <a:ln w="9525" cap="flat" cmpd="sng">
            <a:solidFill>
              <a:srgbClr val="046C6D"/>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i="0" u="none" strike="noStrike" cap="none" dirty="0" err="1">
                <a:solidFill>
                  <a:schemeClr val="dk1"/>
                </a:solidFill>
                <a:latin typeface="Calibri" panose="020F0502020204030204" pitchFamily="34" charset="0"/>
                <a:cs typeface="Calibri" panose="020F0502020204030204" pitchFamily="34" charset="0"/>
                <a:sym typeface="Arial"/>
              </a:rPr>
              <a:t>Eficiência</a:t>
            </a:r>
            <a:endParaRPr lang="en-GB" sz="1800" b="1" i="0" u="none" strike="noStrike" cap="none" dirty="0">
              <a:solidFill>
                <a:schemeClr val="dk1"/>
              </a:solidFill>
              <a:latin typeface="Calibri" panose="020F0502020204030204" pitchFamily="34" charset="0"/>
              <a:cs typeface="Calibri" panose="020F0502020204030204" pitchFamily="34" charset="0"/>
              <a:sym typeface="Arial"/>
            </a:endParaRPr>
          </a:p>
        </p:txBody>
      </p:sp>
      <p:sp>
        <p:nvSpPr>
          <p:cNvPr id="14" name="Google Shape;636;p55">
            <a:extLst>
              <a:ext uri="{FF2B5EF4-FFF2-40B4-BE49-F238E27FC236}">
                <a16:creationId xmlns:a16="http://schemas.microsoft.com/office/drawing/2014/main" id="{A0A73960-779B-A004-4900-D4D727166D8D}"/>
              </a:ext>
            </a:extLst>
          </p:cNvPr>
          <p:cNvSpPr/>
          <p:nvPr/>
        </p:nvSpPr>
        <p:spPr>
          <a:xfrm>
            <a:off x="8401322" y="5230005"/>
            <a:ext cx="1468845" cy="835513"/>
          </a:xfrm>
          <a:prstGeom prst="wedgeRectCallout">
            <a:avLst>
              <a:gd name="adj1" fmla="val -20833"/>
              <a:gd name="adj2" fmla="val 62500"/>
            </a:avLst>
          </a:prstGeom>
          <a:gradFill>
            <a:gsLst>
              <a:gs pos="0">
                <a:srgbClr val="ADD4D4"/>
              </a:gs>
              <a:gs pos="35000">
                <a:srgbClr val="C7DFDF"/>
              </a:gs>
              <a:gs pos="100000">
                <a:srgbClr val="E9F3F3"/>
              </a:gs>
            </a:gsLst>
            <a:lin ang="16200000" scaled="0"/>
          </a:gradFill>
          <a:ln w="9525" cap="flat" cmpd="sng">
            <a:solidFill>
              <a:srgbClr val="046C6D"/>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pt-PT" sz="1800" b="1" i="0" u="none" strike="noStrike" cap="none" dirty="0">
                <a:solidFill>
                  <a:schemeClr val="dk1"/>
                </a:solidFill>
                <a:latin typeface="Calibri" panose="020F0502020204030204" pitchFamily="34" charset="0"/>
                <a:cs typeface="Calibri" panose="020F0502020204030204" pitchFamily="34" charset="0"/>
                <a:sym typeface="Arial"/>
              </a:rPr>
              <a:t>Eficácia</a:t>
            </a:r>
            <a:endParaRPr sz="1800" b="1" i="0" u="none" strike="noStrike" cap="none" dirty="0">
              <a:solidFill>
                <a:schemeClr val="dk1"/>
              </a:solidFill>
              <a:latin typeface="Calibri" panose="020F0502020204030204" pitchFamily="34" charset="0"/>
              <a:cs typeface="Calibri" panose="020F0502020204030204" pitchFamily="34" charset="0"/>
              <a:sym typeface="Arial"/>
            </a:endParaRPr>
          </a:p>
        </p:txBody>
      </p:sp>
      <p:sp>
        <p:nvSpPr>
          <p:cNvPr id="15" name="Google Shape;637;p55">
            <a:extLst>
              <a:ext uri="{FF2B5EF4-FFF2-40B4-BE49-F238E27FC236}">
                <a16:creationId xmlns:a16="http://schemas.microsoft.com/office/drawing/2014/main" id="{E5DD4D2F-B8FC-3F74-DFC9-575A2FBA12A8}"/>
              </a:ext>
            </a:extLst>
          </p:cNvPr>
          <p:cNvSpPr/>
          <p:nvPr/>
        </p:nvSpPr>
        <p:spPr>
          <a:xfrm>
            <a:off x="7137333" y="5362492"/>
            <a:ext cx="773034" cy="635800"/>
          </a:xfrm>
          <a:prstGeom prst="mathNotEqual">
            <a:avLst>
              <a:gd name="adj1" fmla="val 23520"/>
              <a:gd name="adj2" fmla="val 6600000"/>
              <a:gd name="adj3" fmla="val 11760"/>
            </a:avLst>
          </a:prstGeom>
          <a:solidFill>
            <a:schemeClr val="accent1"/>
          </a:solidFill>
          <a:ln w="25400" cap="flat" cmpd="sng">
            <a:solidFill>
              <a:srgbClr val="054F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8" name="Google Shape;633;p55">
            <a:extLst>
              <a:ext uri="{FF2B5EF4-FFF2-40B4-BE49-F238E27FC236}">
                <a16:creationId xmlns:a16="http://schemas.microsoft.com/office/drawing/2014/main" id="{A9702296-EC12-E48A-795B-2B69E6C20AAA}"/>
              </a:ext>
            </a:extLst>
          </p:cNvPr>
          <p:cNvSpPr txBox="1"/>
          <p:nvPr/>
        </p:nvSpPr>
        <p:spPr>
          <a:xfrm rot="16200000">
            <a:off x="1385947" y="4605140"/>
            <a:ext cx="3942079"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PT" sz="1200" b="0" i="0" u="none" strike="noStrike" cap="none" dirty="0">
                <a:solidFill>
                  <a:schemeClr val="bg1"/>
                </a:solidFill>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https://edis.ifas.ufl.edu/publication/WC164</a:t>
            </a:r>
            <a:r>
              <a:rPr lang="pt-PT" sz="1200" b="0" i="0" u="none" strike="noStrike" cap="none" dirty="0">
                <a:solidFill>
                  <a:schemeClr val="bg1"/>
                </a:solidFill>
                <a:latin typeface="Calibri" panose="020F0502020204030204" pitchFamily="34" charset="0"/>
                <a:cs typeface="Calibri" panose="020F0502020204030204" pitchFamily="34" charset="0"/>
                <a:sym typeface="Arial"/>
              </a:rPr>
              <a:t> </a:t>
            </a:r>
            <a:endParaRPr sz="1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9675335"/>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3" name="Google Shape;643;p56"/>
          <p:cNvSpPr txBox="1"/>
          <p:nvPr/>
        </p:nvSpPr>
        <p:spPr>
          <a:xfrm>
            <a:off x="1270001" y="946672"/>
            <a:ext cx="8361680" cy="1523454"/>
          </a:xfrm>
          <a:prstGeom prst="rect">
            <a:avLst/>
          </a:prstGeom>
          <a:noFill/>
          <a:ln>
            <a:noFill/>
          </a:ln>
        </p:spPr>
        <p:txBody>
          <a:bodyPr spcFirstLastPara="1" wrap="square" lIns="91425" tIns="45700" rIns="91425" bIns="45700" anchor="t" anchorCtr="0">
            <a:spAutoFit/>
          </a:bodyPr>
          <a:lstStyle/>
          <a:p>
            <a:pPr marL="0" marR="0" lvl="0" indent="0" algn="just" rtl="0">
              <a:spcBef>
                <a:spcPts val="600"/>
              </a:spcBef>
              <a:spcAft>
                <a:spcPts val="0"/>
              </a:spcAft>
              <a:buNone/>
            </a:pPr>
            <a:r>
              <a:rPr lang="pt-PT" sz="2200" b="0" i="0" u="none" strike="noStrike" cap="none" dirty="0">
                <a:solidFill>
                  <a:srgbClr val="000000"/>
                </a:solidFill>
                <a:latin typeface="Calibri" panose="020F0502020204030204" pitchFamily="34" charset="0"/>
                <a:ea typeface="Calibri"/>
                <a:cs typeface="Calibri" panose="020F0502020204030204" pitchFamily="34" charset="0"/>
                <a:sym typeface="Calibri"/>
              </a:rPr>
              <a:t>Os líderes têm uma visão que partilham e para a qual mobilizam as pessoas, permanecendo ao mesmo tempo adaptáveis ao ambiente em constante mudança. Há uma enorme variedade de características que os líderes podem apresentar, mas algumas são comuns a todos :</a:t>
            </a:r>
            <a:endParaRPr sz="2200" dirty="0">
              <a:latin typeface="Calibri" panose="020F0502020204030204" pitchFamily="34" charset="0"/>
              <a:cs typeface="Calibri" panose="020F0502020204030204" pitchFamily="34" charset="0"/>
            </a:endParaRPr>
          </a:p>
        </p:txBody>
      </p:sp>
      <p:sp>
        <p:nvSpPr>
          <p:cNvPr id="644" name="Google Shape;644;p56"/>
          <p:cNvSpPr/>
          <p:nvPr/>
        </p:nvSpPr>
        <p:spPr>
          <a:xfrm>
            <a:off x="1686648" y="2515151"/>
            <a:ext cx="806921" cy="806921"/>
          </a:xfrm>
          <a:prstGeom prst="flowChartConnector">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pt-PT" sz="2400" b="0" i="0" u="none" strike="noStrike" cap="none">
                <a:solidFill>
                  <a:schemeClr val="lt1"/>
                </a:solidFill>
                <a:latin typeface="Arial"/>
                <a:ea typeface="Arial"/>
                <a:cs typeface="Arial"/>
                <a:sym typeface="Arial"/>
              </a:rPr>
              <a:t>1</a:t>
            </a:r>
            <a:endParaRPr/>
          </a:p>
        </p:txBody>
      </p:sp>
      <p:sp>
        <p:nvSpPr>
          <p:cNvPr id="645" name="Google Shape;645;p56"/>
          <p:cNvSpPr/>
          <p:nvPr/>
        </p:nvSpPr>
        <p:spPr>
          <a:xfrm>
            <a:off x="7427892" y="2515152"/>
            <a:ext cx="806921" cy="806921"/>
          </a:xfrm>
          <a:prstGeom prst="flowChartConnector">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pt-PT" sz="2400" b="0" i="0" u="none" strike="noStrike" cap="none">
                <a:solidFill>
                  <a:schemeClr val="lt1"/>
                </a:solidFill>
                <a:latin typeface="Arial"/>
                <a:ea typeface="Arial"/>
                <a:cs typeface="Arial"/>
                <a:sym typeface="Arial"/>
              </a:rPr>
              <a:t>4</a:t>
            </a:r>
            <a:endParaRPr/>
          </a:p>
        </p:txBody>
      </p:sp>
      <p:sp>
        <p:nvSpPr>
          <p:cNvPr id="646" name="Google Shape;646;p56"/>
          <p:cNvSpPr/>
          <p:nvPr/>
        </p:nvSpPr>
        <p:spPr>
          <a:xfrm>
            <a:off x="5520143" y="2543453"/>
            <a:ext cx="806921" cy="806921"/>
          </a:xfrm>
          <a:prstGeom prst="flowChartConnector">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pt-PT" sz="2400" b="0" i="0" u="none" strike="noStrike" cap="none">
                <a:solidFill>
                  <a:schemeClr val="lt1"/>
                </a:solidFill>
                <a:latin typeface="Arial"/>
                <a:ea typeface="Arial"/>
                <a:cs typeface="Arial"/>
                <a:sym typeface="Arial"/>
              </a:rPr>
              <a:t>3</a:t>
            </a:r>
            <a:endParaRPr/>
          </a:p>
        </p:txBody>
      </p:sp>
      <p:sp>
        <p:nvSpPr>
          <p:cNvPr id="647" name="Google Shape;647;p56"/>
          <p:cNvSpPr/>
          <p:nvPr/>
        </p:nvSpPr>
        <p:spPr>
          <a:xfrm>
            <a:off x="3594397" y="2557674"/>
            <a:ext cx="806921" cy="806921"/>
          </a:xfrm>
          <a:prstGeom prst="flowChartConnector">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pt-PT" sz="2400" b="0" i="0" u="none" strike="noStrike" cap="none">
                <a:solidFill>
                  <a:schemeClr val="lt1"/>
                </a:solidFill>
                <a:latin typeface="Arial"/>
                <a:ea typeface="Arial"/>
                <a:cs typeface="Arial"/>
                <a:sym typeface="Arial"/>
              </a:rPr>
              <a:t>2</a:t>
            </a:r>
            <a:endParaRPr/>
          </a:p>
        </p:txBody>
      </p:sp>
      <p:sp>
        <p:nvSpPr>
          <p:cNvPr id="648" name="Google Shape;648;p56"/>
          <p:cNvSpPr/>
          <p:nvPr/>
        </p:nvSpPr>
        <p:spPr>
          <a:xfrm>
            <a:off x="3540406" y="4923523"/>
            <a:ext cx="806921" cy="806921"/>
          </a:xfrm>
          <a:prstGeom prst="flowChartConnector">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pt-PT" sz="2400" b="0" i="0" u="none" strike="noStrike" cap="none">
                <a:solidFill>
                  <a:schemeClr val="lt1"/>
                </a:solidFill>
                <a:latin typeface="Arial"/>
                <a:ea typeface="Arial"/>
                <a:cs typeface="Arial"/>
                <a:sym typeface="Arial"/>
              </a:rPr>
              <a:t>8</a:t>
            </a:r>
            <a:endParaRPr/>
          </a:p>
        </p:txBody>
      </p:sp>
      <p:sp>
        <p:nvSpPr>
          <p:cNvPr id="649" name="Google Shape;649;p56"/>
          <p:cNvSpPr/>
          <p:nvPr/>
        </p:nvSpPr>
        <p:spPr>
          <a:xfrm>
            <a:off x="1631986" y="4923523"/>
            <a:ext cx="806921" cy="806921"/>
          </a:xfrm>
          <a:prstGeom prst="flowChartConnector">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pt-PT" sz="2400" b="0" i="0" u="none" strike="noStrike" cap="none">
                <a:solidFill>
                  <a:schemeClr val="lt1"/>
                </a:solidFill>
                <a:latin typeface="Arial"/>
                <a:ea typeface="Arial"/>
                <a:cs typeface="Arial"/>
                <a:sym typeface="Arial"/>
              </a:rPr>
              <a:t>9</a:t>
            </a:r>
            <a:endParaRPr/>
          </a:p>
        </p:txBody>
      </p:sp>
      <p:sp>
        <p:nvSpPr>
          <p:cNvPr id="650" name="Google Shape;650;p56"/>
          <p:cNvSpPr/>
          <p:nvPr/>
        </p:nvSpPr>
        <p:spPr>
          <a:xfrm>
            <a:off x="5484149" y="4954548"/>
            <a:ext cx="806921" cy="806921"/>
          </a:xfrm>
          <a:prstGeom prst="flowChartConnector">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pt-PT" sz="2400" b="0" i="0" u="none" strike="noStrike" cap="none">
                <a:solidFill>
                  <a:schemeClr val="lt1"/>
                </a:solidFill>
                <a:latin typeface="Arial"/>
                <a:ea typeface="Arial"/>
                <a:cs typeface="Arial"/>
                <a:sym typeface="Arial"/>
              </a:rPr>
              <a:t>7</a:t>
            </a:r>
            <a:endParaRPr/>
          </a:p>
        </p:txBody>
      </p:sp>
      <p:sp>
        <p:nvSpPr>
          <p:cNvPr id="651" name="Google Shape;651;p56"/>
          <p:cNvSpPr/>
          <p:nvPr/>
        </p:nvSpPr>
        <p:spPr>
          <a:xfrm>
            <a:off x="7427892" y="4932027"/>
            <a:ext cx="806921" cy="806921"/>
          </a:xfrm>
          <a:prstGeom prst="flowChartConnector">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pt-PT" sz="2400" b="0" i="0" u="none" strike="noStrike" cap="none">
                <a:solidFill>
                  <a:schemeClr val="lt1"/>
                </a:solidFill>
                <a:latin typeface="Arial"/>
                <a:ea typeface="Arial"/>
                <a:cs typeface="Arial"/>
                <a:sym typeface="Arial"/>
              </a:rPr>
              <a:t>6</a:t>
            </a:r>
            <a:endParaRPr/>
          </a:p>
        </p:txBody>
      </p:sp>
      <p:cxnSp>
        <p:nvCxnSpPr>
          <p:cNvPr id="652" name="Google Shape;652;p56"/>
          <p:cNvCxnSpPr>
            <a:cxnSpLocks/>
          </p:cNvCxnSpPr>
          <p:nvPr/>
        </p:nvCxnSpPr>
        <p:spPr>
          <a:xfrm>
            <a:off x="4383321" y="2961135"/>
            <a:ext cx="1136822" cy="0"/>
          </a:xfrm>
          <a:prstGeom prst="straightConnector1">
            <a:avLst/>
          </a:prstGeom>
          <a:noFill/>
          <a:ln w="38100" cap="flat" cmpd="sng">
            <a:solidFill>
              <a:srgbClr val="66CCFF"/>
            </a:solidFill>
            <a:prstDash val="solid"/>
            <a:round/>
            <a:headEnd type="none" w="sm" len="sm"/>
            <a:tailEnd type="none" w="sm" len="sm"/>
          </a:ln>
        </p:spPr>
      </p:cxnSp>
      <p:cxnSp>
        <p:nvCxnSpPr>
          <p:cNvPr id="653" name="Google Shape;653;p56"/>
          <p:cNvCxnSpPr>
            <a:cxnSpLocks/>
          </p:cNvCxnSpPr>
          <p:nvPr/>
        </p:nvCxnSpPr>
        <p:spPr>
          <a:xfrm>
            <a:off x="6291070" y="2961135"/>
            <a:ext cx="1136822" cy="0"/>
          </a:xfrm>
          <a:prstGeom prst="straightConnector1">
            <a:avLst/>
          </a:prstGeom>
          <a:noFill/>
          <a:ln w="38100" cap="flat" cmpd="sng">
            <a:solidFill>
              <a:srgbClr val="66CCFF"/>
            </a:solidFill>
            <a:prstDash val="solid"/>
            <a:round/>
            <a:headEnd type="none" w="sm" len="sm"/>
            <a:tailEnd type="none" w="sm" len="sm"/>
          </a:ln>
        </p:spPr>
      </p:cxnSp>
      <p:cxnSp>
        <p:nvCxnSpPr>
          <p:cNvPr id="654" name="Google Shape;654;p56"/>
          <p:cNvCxnSpPr>
            <a:cxnSpLocks/>
          </p:cNvCxnSpPr>
          <p:nvPr/>
        </p:nvCxnSpPr>
        <p:spPr>
          <a:xfrm>
            <a:off x="2403584" y="5371555"/>
            <a:ext cx="1136822" cy="0"/>
          </a:xfrm>
          <a:prstGeom prst="straightConnector1">
            <a:avLst/>
          </a:prstGeom>
          <a:noFill/>
          <a:ln w="38100" cap="flat" cmpd="sng">
            <a:solidFill>
              <a:srgbClr val="66CCFF"/>
            </a:solidFill>
            <a:prstDash val="solid"/>
            <a:round/>
            <a:headEnd type="none" w="sm" len="sm"/>
            <a:tailEnd type="none" w="sm" len="sm"/>
          </a:ln>
        </p:spPr>
      </p:cxnSp>
      <p:cxnSp>
        <p:nvCxnSpPr>
          <p:cNvPr id="655" name="Google Shape;655;p56"/>
          <p:cNvCxnSpPr>
            <a:cxnSpLocks/>
          </p:cNvCxnSpPr>
          <p:nvPr/>
        </p:nvCxnSpPr>
        <p:spPr>
          <a:xfrm>
            <a:off x="4347327" y="5394077"/>
            <a:ext cx="1136822" cy="0"/>
          </a:xfrm>
          <a:prstGeom prst="straightConnector1">
            <a:avLst/>
          </a:prstGeom>
          <a:noFill/>
          <a:ln w="38100" cap="flat" cmpd="sng">
            <a:solidFill>
              <a:srgbClr val="66CCFF"/>
            </a:solidFill>
            <a:prstDash val="solid"/>
            <a:round/>
            <a:headEnd type="none" w="sm" len="sm"/>
            <a:tailEnd type="none" w="sm" len="sm"/>
          </a:ln>
        </p:spPr>
      </p:cxnSp>
      <p:cxnSp>
        <p:nvCxnSpPr>
          <p:cNvPr id="656" name="Google Shape;656;p56"/>
          <p:cNvCxnSpPr>
            <a:cxnSpLocks/>
          </p:cNvCxnSpPr>
          <p:nvPr/>
        </p:nvCxnSpPr>
        <p:spPr>
          <a:xfrm>
            <a:off x="6291070" y="5373273"/>
            <a:ext cx="1136822" cy="0"/>
          </a:xfrm>
          <a:prstGeom prst="straightConnector1">
            <a:avLst/>
          </a:prstGeom>
          <a:noFill/>
          <a:ln w="38100" cap="flat" cmpd="sng">
            <a:solidFill>
              <a:srgbClr val="66CCFF"/>
            </a:solidFill>
            <a:prstDash val="solid"/>
            <a:round/>
            <a:headEnd type="none" w="sm" len="sm"/>
            <a:tailEnd type="none" w="sm" len="sm"/>
          </a:ln>
        </p:spPr>
      </p:cxnSp>
      <p:cxnSp>
        <p:nvCxnSpPr>
          <p:cNvPr id="657" name="Google Shape;657;p56"/>
          <p:cNvCxnSpPr>
            <a:stCxn id="644" idx="6"/>
          </p:cNvCxnSpPr>
          <p:nvPr/>
        </p:nvCxnSpPr>
        <p:spPr>
          <a:xfrm>
            <a:off x="2493569" y="2918612"/>
            <a:ext cx="1100100" cy="24000"/>
          </a:xfrm>
          <a:prstGeom prst="straightConnector1">
            <a:avLst/>
          </a:prstGeom>
          <a:noFill/>
          <a:ln w="38100" cap="flat" cmpd="sng">
            <a:solidFill>
              <a:srgbClr val="66CCFF"/>
            </a:solidFill>
            <a:prstDash val="solid"/>
            <a:round/>
            <a:headEnd type="none" w="sm" len="sm"/>
            <a:tailEnd type="none" w="sm" len="sm"/>
          </a:ln>
        </p:spPr>
      </p:cxnSp>
      <p:grpSp>
        <p:nvGrpSpPr>
          <p:cNvPr id="658" name="Google Shape;658;p56"/>
          <p:cNvGrpSpPr/>
          <p:nvPr/>
        </p:nvGrpSpPr>
        <p:grpSpPr>
          <a:xfrm>
            <a:off x="9631680" y="136097"/>
            <a:ext cx="2335835" cy="2081460"/>
            <a:chOff x="9100528" y="766727"/>
            <a:chExt cx="2914410" cy="2716084"/>
          </a:xfrm>
        </p:grpSpPr>
        <p:pic>
          <p:nvPicPr>
            <p:cNvPr id="659" name="Google Shape;659;p56">
              <a:hlinkClick r:id="rId4"/>
            </p:cNvPr>
            <p:cNvPicPr preferRelativeResize="0"/>
            <p:nvPr/>
          </p:nvPicPr>
          <p:blipFill rotWithShape="1">
            <a:blip r:embed="rId5">
              <a:alphaModFix/>
            </a:blip>
            <a:srcRect/>
            <a:stretch/>
          </p:blipFill>
          <p:spPr>
            <a:xfrm rot="2975266">
              <a:off x="9898753" y="2213864"/>
              <a:ext cx="838200" cy="1152525"/>
            </a:xfrm>
            <a:prstGeom prst="rect">
              <a:avLst/>
            </a:prstGeom>
            <a:noFill/>
            <a:ln>
              <a:noFill/>
            </a:ln>
            <a:effectLst>
              <a:outerShdw blurRad="292100" dist="139700" dir="2700000" algn="tl" rotWithShape="0">
                <a:srgbClr val="333333">
                  <a:alpha val="64705"/>
                </a:srgbClr>
              </a:outerShdw>
            </a:effectLst>
          </p:spPr>
        </p:pic>
        <p:pic>
          <p:nvPicPr>
            <p:cNvPr id="660" name="Google Shape;660;p56"/>
            <p:cNvPicPr preferRelativeResize="0"/>
            <p:nvPr/>
          </p:nvPicPr>
          <p:blipFill rotWithShape="1">
            <a:blip r:embed="rId6">
              <a:alphaModFix/>
            </a:blip>
            <a:srcRect/>
            <a:stretch/>
          </p:blipFill>
          <p:spPr>
            <a:xfrm rot="-549674">
              <a:off x="10743191" y="2175602"/>
              <a:ext cx="1190625" cy="1114425"/>
            </a:xfrm>
            <a:prstGeom prst="rect">
              <a:avLst/>
            </a:prstGeom>
            <a:noFill/>
            <a:ln>
              <a:noFill/>
            </a:ln>
            <a:effectLst>
              <a:outerShdw blurRad="292100" dist="139700" dir="2700000" algn="tl" rotWithShape="0">
                <a:srgbClr val="333333">
                  <a:alpha val="64705"/>
                </a:srgbClr>
              </a:outerShdw>
            </a:effectLst>
          </p:spPr>
        </p:pic>
        <p:pic>
          <p:nvPicPr>
            <p:cNvPr id="661" name="Google Shape;661;p56"/>
            <p:cNvPicPr preferRelativeResize="0"/>
            <p:nvPr/>
          </p:nvPicPr>
          <p:blipFill rotWithShape="1">
            <a:blip r:embed="rId7">
              <a:alphaModFix/>
            </a:blip>
            <a:srcRect l="5521" r="8652"/>
            <a:stretch/>
          </p:blipFill>
          <p:spPr>
            <a:xfrm rot="6367039">
              <a:off x="9331837" y="1413968"/>
              <a:ext cx="980989" cy="1219200"/>
            </a:xfrm>
            <a:prstGeom prst="rect">
              <a:avLst/>
            </a:prstGeom>
            <a:noFill/>
            <a:ln>
              <a:noFill/>
            </a:ln>
            <a:effectLst>
              <a:outerShdw blurRad="292100" dist="139700" dir="2700000" algn="tl" rotWithShape="0">
                <a:srgbClr val="333333">
                  <a:alpha val="64705"/>
                </a:srgbClr>
              </a:outerShdw>
            </a:effectLst>
          </p:spPr>
        </p:pic>
        <p:pic>
          <p:nvPicPr>
            <p:cNvPr id="662" name="Google Shape;662;p56"/>
            <p:cNvPicPr preferRelativeResize="0"/>
            <p:nvPr/>
          </p:nvPicPr>
          <p:blipFill rotWithShape="1">
            <a:blip r:embed="rId8">
              <a:alphaModFix/>
            </a:blip>
            <a:srcRect t="2519"/>
            <a:stretch/>
          </p:blipFill>
          <p:spPr>
            <a:xfrm rot="2216401">
              <a:off x="10194378" y="1018043"/>
              <a:ext cx="1244803" cy="1222842"/>
            </a:xfrm>
            <a:prstGeom prst="rect">
              <a:avLst/>
            </a:prstGeom>
            <a:noFill/>
            <a:ln>
              <a:noFill/>
            </a:ln>
            <a:effectLst>
              <a:outerShdw blurRad="292100" dist="139700" dir="2700000" algn="tl" rotWithShape="0">
                <a:srgbClr val="333333">
                  <a:alpha val="64705"/>
                </a:srgbClr>
              </a:outerShdw>
            </a:effectLst>
          </p:spPr>
        </p:pic>
      </p:grpSp>
      <p:sp>
        <p:nvSpPr>
          <p:cNvPr id="663" name="Google Shape;663;p56"/>
          <p:cNvSpPr txBox="1"/>
          <p:nvPr/>
        </p:nvSpPr>
        <p:spPr>
          <a:xfrm flipH="1">
            <a:off x="9713299" y="2294326"/>
            <a:ext cx="2335836"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PT" sz="1000" b="0" i="0" u="none" strike="noStrike" cap="none" dirty="0">
                <a:solidFill>
                  <a:srgbClr val="000000"/>
                </a:solidFill>
                <a:latin typeface="Calibri" panose="020F0502020204030204" pitchFamily="34" charset="0"/>
                <a:cs typeface="Calibri" panose="020F0502020204030204" pitchFamily="34" charset="0"/>
                <a:sym typeface="Arial"/>
                <a:hlinkClick r:id="rId4"/>
              </a:rPr>
              <a:t>https://www.thebalancecareers.com/top-leadership-skills-2063782</a:t>
            </a:r>
            <a:r>
              <a:rPr lang="pt-PT" sz="1000" b="0" i="0" u="none" strike="noStrike" cap="none" dirty="0">
                <a:solidFill>
                  <a:srgbClr val="000000"/>
                </a:solidFill>
                <a:latin typeface="Calibri" panose="020F0502020204030204" pitchFamily="34" charset="0"/>
                <a:cs typeface="Calibri" panose="020F0502020204030204" pitchFamily="34" charset="0"/>
                <a:sym typeface="Arial"/>
              </a:rPr>
              <a:t> </a:t>
            </a:r>
            <a:endParaRPr sz="1000" dirty="0">
              <a:latin typeface="Calibri" panose="020F0502020204030204" pitchFamily="34" charset="0"/>
              <a:cs typeface="Calibri" panose="020F0502020204030204" pitchFamily="34" charset="0"/>
            </a:endParaRPr>
          </a:p>
        </p:txBody>
      </p:sp>
      <p:sp>
        <p:nvSpPr>
          <p:cNvPr id="664" name="Google Shape;664;p56"/>
          <p:cNvSpPr/>
          <p:nvPr/>
        </p:nvSpPr>
        <p:spPr>
          <a:xfrm>
            <a:off x="8737479" y="3814948"/>
            <a:ext cx="806921" cy="806921"/>
          </a:xfrm>
          <a:prstGeom prst="flowChartConnector">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pt-PT" sz="2400" b="0" i="0" u="none" strike="noStrike" cap="none">
                <a:solidFill>
                  <a:schemeClr val="lt1"/>
                </a:solidFill>
                <a:latin typeface="Arial"/>
                <a:ea typeface="Arial"/>
                <a:cs typeface="Arial"/>
                <a:sym typeface="Arial"/>
              </a:rPr>
              <a:t>5</a:t>
            </a:r>
            <a:endParaRPr/>
          </a:p>
        </p:txBody>
      </p:sp>
      <p:cxnSp>
        <p:nvCxnSpPr>
          <p:cNvPr id="665" name="Google Shape;665;p56"/>
          <p:cNvCxnSpPr>
            <a:endCxn id="664" idx="0"/>
          </p:cNvCxnSpPr>
          <p:nvPr/>
        </p:nvCxnSpPr>
        <p:spPr>
          <a:xfrm>
            <a:off x="8260740" y="2942548"/>
            <a:ext cx="880200" cy="872400"/>
          </a:xfrm>
          <a:prstGeom prst="bentConnector2">
            <a:avLst/>
          </a:prstGeom>
          <a:noFill/>
          <a:ln w="38100" cap="flat" cmpd="sng">
            <a:solidFill>
              <a:srgbClr val="66CCFF"/>
            </a:solidFill>
            <a:prstDash val="solid"/>
            <a:round/>
            <a:headEnd type="none" w="sm" len="sm"/>
            <a:tailEnd type="none" w="sm" len="sm"/>
          </a:ln>
        </p:spPr>
      </p:cxnSp>
      <p:cxnSp>
        <p:nvCxnSpPr>
          <p:cNvPr id="666" name="Google Shape;666;p56"/>
          <p:cNvCxnSpPr>
            <a:endCxn id="664" idx="4"/>
          </p:cNvCxnSpPr>
          <p:nvPr/>
        </p:nvCxnSpPr>
        <p:spPr>
          <a:xfrm rot="10800000" flipH="1">
            <a:off x="8234940" y="4621869"/>
            <a:ext cx="906000" cy="778800"/>
          </a:xfrm>
          <a:prstGeom prst="bentConnector2">
            <a:avLst/>
          </a:prstGeom>
          <a:noFill/>
          <a:ln w="38100" cap="flat" cmpd="sng">
            <a:solidFill>
              <a:srgbClr val="66CCFF"/>
            </a:solidFill>
            <a:prstDash val="solid"/>
            <a:round/>
            <a:headEnd type="none" w="sm" len="sm"/>
            <a:tailEnd type="none" w="sm" len="sm"/>
          </a:ln>
        </p:spPr>
      </p:cxnSp>
      <p:sp>
        <p:nvSpPr>
          <p:cNvPr id="667" name="Google Shape;667;p56"/>
          <p:cNvSpPr txBox="1"/>
          <p:nvPr/>
        </p:nvSpPr>
        <p:spPr>
          <a:xfrm>
            <a:off x="1344631" y="3268336"/>
            <a:ext cx="1903707"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PT" sz="1800" i="0" u="none" strike="noStrike" cap="none" dirty="0">
                <a:solidFill>
                  <a:srgbClr val="354F92"/>
                </a:solidFill>
                <a:latin typeface="Calibri" panose="020F0502020204030204" pitchFamily="34" charset="0"/>
                <a:ea typeface="Calibri"/>
                <a:cs typeface="Calibri" panose="020F0502020204030204" pitchFamily="34" charset="0"/>
                <a:sym typeface="Calibri"/>
              </a:rPr>
              <a:t>Inteligência emocional e auto--conhecimento</a:t>
            </a:r>
            <a:endParaRPr sz="1800" i="0" u="none" strike="noStrike" cap="none" dirty="0">
              <a:solidFill>
                <a:srgbClr val="354F92"/>
              </a:solidFill>
              <a:latin typeface="Calibri" panose="020F0502020204030204" pitchFamily="34" charset="0"/>
              <a:ea typeface="Calibri"/>
              <a:cs typeface="Calibri" panose="020F0502020204030204" pitchFamily="34" charset="0"/>
              <a:sym typeface="Calibri"/>
            </a:endParaRPr>
          </a:p>
        </p:txBody>
      </p:sp>
      <p:sp>
        <p:nvSpPr>
          <p:cNvPr id="668" name="Google Shape;668;p56"/>
          <p:cNvSpPr txBox="1"/>
          <p:nvPr/>
        </p:nvSpPr>
        <p:spPr>
          <a:xfrm>
            <a:off x="4732639" y="5761845"/>
            <a:ext cx="2402922"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PT" sz="1800" i="0" u="none" strike="noStrike" cap="none" dirty="0">
                <a:solidFill>
                  <a:srgbClr val="354F92"/>
                </a:solidFill>
                <a:latin typeface="Calibri" panose="020F0502020204030204" pitchFamily="34" charset="0"/>
                <a:ea typeface="Calibri"/>
                <a:cs typeface="Calibri" panose="020F0502020204030204" pitchFamily="34" charset="0"/>
                <a:sym typeface="Calibri"/>
              </a:rPr>
              <a:t>Responsabilidade e compromisso para com a equipa e o trabalho</a:t>
            </a:r>
            <a:endParaRPr sz="1800" i="0" u="none" strike="noStrike" cap="none" dirty="0">
              <a:solidFill>
                <a:srgbClr val="354F92"/>
              </a:solidFill>
              <a:latin typeface="Calibri" panose="020F0502020204030204" pitchFamily="34" charset="0"/>
              <a:cs typeface="Calibri" panose="020F0502020204030204" pitchFamily="34" charset="0"/>
              <a:sym typeface="Arial"/>
            </a:endParaRPr>
          </a:p>
        </p:txBody>
      </p:sp>
      <p:sp>
        <p:nvSpPr>
          <p:cNvPr id="669" name="Google Shape;669;p56"/>
          <p:cNvSpPr txBox="1"/>
          <p:nvPr/>
        </p:nvSpPr>
        <p:spPr>
          <a:xfrm>
            <a:off x="3394446" y="3417625"/>
            <a:ext cx="1485201"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PT" sz="1800" i="0" u="none" strike="noStrike" cap="none" dirty="0">
                <a:solidFill>
                  <a:srgbClr val="354F92"/>
                </a:solidFill>
                <a:latin typeface="Calibri" panose="020F0502020204030204" pitchFamily="34" charset="0"/>
                <a:ea typeface="Calibri"/>
                <a:cs typeface="Calibri" panose="020F0502020204030204" pitchFamily="34" charset="0"/>
                <a:sym typeface="Calibri"/>
              </a:rPr>
              <a:t>Integridade</a:t>
            </a:r>
            <a:endParaRPr sz="1800" i="0" u="none" strike="noStrike" cap="none" dirty="0">
              <a:solidFill>
                <a:srgbClr val="354F92"/>
              </a:solidFill>
              <a:latin typeface="Calibri" panose="020F0502020204030204" pitchFamily="34" charset="0"/>
              <a:cs typeface="Calibri" panose="020F0502020204030204" pitchFamily="34" charset="0"/>
              <a:sym typeface="Arial"/>
            </a:endParaRPr>
          </a:p>
        </p:txBody>
      </p:sp>
      <p:sp>
        <p:nvSpPr>
          <p:cNvPr id="670" name="Google Shape;670;p56"/>
          <p:cNvSpPr txBox="1"/>
          <p:nvPr/>
        </p:nvSpPr>
        <p:spPr>
          <a:xfrm>
            <a:off x="7107826" y="3355072"/>
            <a:ext cx="1580114"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PT" sz="1800" i="0" u="none" strike="noStrike" cap="none" dirty="0">
                <a:solidFill>
                  <a:srgbClr val="354F92"/>
                </a:solidFill>
                <a:latin typeface="Calibri" panose="020F0502020204030204" pitchFamily="34" charset="0"/>
                <a:ea typeface="Calibri"/>
                <a:cs typeface="Calibri" panose="020F0502020204030204" pitchFamily="34" charset="0"/>
                <a:sym typeface="Calibri"/>
              </a:rPr>
              <a:t>Inspirar outros</a:t>
            </a:r>
            <a:endParaRPr sz="1800" i="0" u="none" strike="noStrike" cap="none" dirty="0">
              <a:solidFill>
                <a:srgbClr val="354F92"/>
              </a:solidFill>
              <a:latin typeface="Calibri" panose="020F0502020204030204" pitchFamily="34" charset="0"/>
              <a:ea typeface="Calibri"/>
              <a:cs typeface="Calibri" panose="020F0502020204030204" pitchFamily="34" charset="0"/>
              <a:sym typeface="Calibri"/>
            </a:endParaRPr>
          </a:p>
        </p:txBody>
      </p:sp>
      <p:sp>
        <p:nvSpPr>
          <p:cNvPr id="671" name="Google Shape;671;p56"/>
          <p:cNvSpPr txBox="1"/>
          <p:nvPr/>
        </p:nvSpPr>
        <p:spPr>
          <a:xfrm>
            <a:off x="7289889" y="3927350"/>
            <a:ext cx="1805131"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PT" sz="1800" i="0" u="none" strike="noStrike" cap="none" dirty="0">
                <a:solidFill>
                  <a:srgbClr val="354F92"/>
                </a:solidFill>
                <a:latin typeface="Calibri" panose="020F0502020204030204" pitchFamily="34" charset="0"/>
                <a:ea typeface="Calibri"/>
                <a:cs typeface="Calibri" panose="020F0502020204030204" pitchFamily="34" charset="0"/>
                <a:sym typeface="Calibri"/>
              </a:rPr>
              <a:t>Vontade de aprender e de ser progressista</a:t>
            </a:r>
            <a:endParaRPr sz="1800" i="0" u="none" strike="noStrike" cap="none" dirty="0">
              <a:solidFill>
                <a:srgbClr val="354F92"/>
              </a:solidFill>
              <a:latin typeface="Calibri" panose="020F0502020204030204" pitchFamily="34" charset="0"/>
              <a:cs typeface="Calibri" panose="020F0502020204030204" pitchFamily="34" charset="0"/>
              <a:sym typeface="Arial"/>
            </a:endParaRPr>
          </a:p>
        </p:txBody>
      </p:sp>
      <p:sp>
        <p:nvSpPr>
          <p:cNvPr id="672" name="Google Shape;672;p56"/>
          <p:cNvSpPr/>
          <p:nvPr/>
        </p:nvSpPr>
        <p:spPr>
          <a:xfrm>
            <a:off x="10194416" y="3644269"/>
            <a:ext cx="1147766" cy="1148278"/>
          </a:xfrm>
          <a:prstGeom prst="flowChartConnector">
            <a:avLst/>
          </a:prstGeom>
          <a:solidFill>
            <a:srgbClr val="FF66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pt-PT" sz="2400" b="0" i="0" u="none" strike="noStrike" cap="none" dirty="0">
                <a:solidFill>
                  <a:schemeClr val="lt1"/>
                </a:solidFill>
                <a:latin typeface="Arial"/>
                <a:ea typeface="Arial"/>
                <a:cs typeface="Arial"/>
                <a:sym typeface="Arial"/>
              </a:rPr>
              <a:t>10</a:t>
            </a:r>
            <a:endParaRPr dirty="0"/>
          </a:p>
        </p:txBody>
      </p:sp>
      <p:sp>
        <p:nvSpPr>
          <p:cNvPr id="673" name="Google Shape;673;p56"/>
          <p:cNvSpPr txBox="1"/>
          <p:nvPr/>
        </p:nvSpPr>
        <p:spPr>
          <a:xfrm>
            <a:off x="7131178" y="5725162"/>
            <a:ext cx="155676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PT" sz="1800" i="0" u="none" strike="noStrike" cap="none" dirty="0">
                <a:solidFill>
                  <a:srgbClr val="354F92"/>
                </a:solidFill>
                <a:latin typeface="Calibri" panose="020F0502020204030204" pitchFamily="34" charset="0"/>
                <a:ea typeface="Calibri"/>
                <a:cs typeface="Calibri" panose="020F0502020204030204" pitchFamily="34" charset="0"/>
                <a:sym typeface="Calibri"/>
              </a:rPr>
              <a:t>Criatividade e flexibilidade</a:t>
            </a:r>
            <a:endParaRPr sz="1800" i="0" u="none" strike="noStrike" cap="none" dirty="0">
              <a:solidFill>
                <a:srgbClr val="354F92"/>
              </a:solidFill>
              <a:latin typeface="Calibri" panose="020F0502020204030204" pitchFamily="34" charset="0"/>
              <a:ea typeface="Calibri"/>
              <a:cs typeface="Calibri" panose="020F0502020204030204" pitchFamily="34" charset="0"/>
              <a:sym typeface="Calibri"/>
            </a:endParaRPr>
          </a:p>
        </p:txBody>
      </p:sp>
      <p:sp>
        <p:nvSpPr>
          <p:cNvPr id="674" name="Google Shape;674;p56"/>
          <p:cNvSpPr txBox="1"/>
          <p:nvPr/>
        </p:nvSpPr>
        <p:spPr>
          <a:xfrm>
            <a:off x="4902112" y="3364595"/>
            <a:ext cx="1859655"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PT" sz="1800" i="0" u="none" strike="noStrike" cap="none" dirty="0">
                <a:solidFill>
                  <a:srgbClr val="354F92"/>
                </a:solidFill>
                <a:latin typeface="Calibri" panose="020F0502020204030204" pitchFamily="34" charset="0"/>
                <a:ea typeface="Calibri"/>
                <a:cs typeface="Calibri" panose="020F0502020204030204" pitchFamily="34" charset="0"/>
                <a:sym typeface="Calibri"/>
              </a:rPr>
              <a:t>Comunicar e ligar com empatia </a:t>
            </a:r>
            <a:endParaRPr sz="1800" dirty="0">
              <a:solidFill>
                <a:srgbClr val="354F92"/>
              </a:solidFill>
              <a:latin typeface="Calibri" panose="020F0502020204030204" pitchFamily="34" charset="0"/>
              <a:cs typeface="Calibri" panose="020F0502020204030204" pitchFamily="34" charset="0"/>
            </a:endParaRPr>
          </a:p>
        </p:txBody>
      </p:sp>
      <p:sp>
        <p:nvSpPr>
          <p:cNvPr id="675" name="Google Shape;675;p56"/>
          <p:cNvSpPr txBox="1"/>
          <p:nvPr/>
        </p:nvSpPr>
        <p:spPr>
          <a:xfrm>
            <a:off x="3096395" y="5738948"/>
            <a:ext cx="1783253"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PT" sz="1800" i="0" u="none" strike="noStrike" cap="none" dirty="0">
                <a:solidFill>
                  <a:srgbClr val="354F92"/>
                </a:solidFill>
                <a:latin typeface="Calibri" panose="020F0502020204030204" pitchFamily="34" charset="0"/>
                <a:ea typeface="Calibri"/>
                <a:cs typeface="Calibri" panose="020F0502020204030204" pitchFamily="34" charset="0"/>
                <a:sym typeface="Calibri"/>
              </a:rPr>
              <a:t>Criar confiança</a:t>
            </a:r>
            <a:endParaRPr sz="1800" dirty="0">
              <a:solidFill>
                <a:srgbClr val="354F92"/>
              </a:solidFill>
              <a:latin typeface="Calibri" panose="020F0502020204030204" pitchFamily="34" charset="0"/>
              <a:cs typeface="Calibri" panose="020F0502020204030204" pitchFamily="34" charset="0"/>
            </a:endParaRPr>
          </a:p>
        </p:txBody>
      </p:sp>
      <p:sp>
        <p:nvSpPr>
          <p:cNvPr id="676" name="Google Shape;676;p56"/>
          <p:cNvSpPr txBox="1"/>
          <p:nvPr/>
        </p:nvSpPr>
        <p:spPr>
          <a:xfrm>
            <a:off x="1205010" y="5804478"/>
            <a:ext cx="1783253"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PT" sz="1800" i="0" u="none" strike="noStrike" cap="none" dirty="0">
                <a:solidFill>
                  <a:srgbClr val="354F92"/>
                </a:solidFill>
                <a:latin typeface="Calibri" panose="020F0502020204030204" pitchFamily="34" charset="0"/>
                <a:ea typeface="Calibri"/>
                <a:cs typeface="Calibri" panose="020F0502020204030204" pitchFamily="34" charset="0"/>
                <a:sym typeface="Calibri"/>
              </a:rPr>
              <a:t>Dar um feedback construtivo</a:t>
            </a:r>
            <a:endParaRPr sz="1800" dirty="0">
              <a:solidFill>
                <a:srgbClr val="354F92"/>
              </a:solidFill>
              <a:latin typeface="Calibri" panose="020F0502020204030204" pitchFamily="34" charset="0"/>
              <a:cs typeface="Calibri" panose="020F0502020204030204" pitchFamily="34" charset="0"/>
            </a:endParaRPr>
          </a:p>
        </p:txBody>
      </p:sp>
      <p:sp>
        <p:nvSpPr>
          <p:cNvPr id="677" name="Google Shape;677;p56"/>
          <p:cNvSpPr txBox="1"/>
          <p:nvPr/>
        </p:nvSpPr>
        <p:spPr>
          <a:xfrm>
            <a:off x="9839231" y="4954548"/>
            <a:ext cx="1889369"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PT" sz="1800" i="0" u="none" strike="noStrike" cap="none" dirty="0">
                <a:solidFill>
                  <a:srgbClr val="354F92"/>
                </a:solidFill>
                <a:latin typeface="Calibri" panose="020F0502020204030204" pitchFamily="34" charset="0"/>
                <a:ea typeface="Open Sans"/>
                <a:cs typeface="Calibri" panose="020F0502020204030204" pitchFamily="34" charset="0"/>
                <a:sym typeface="Open Sans"/>
              </a:rPr>
              <a:t>Capacitar a equipa e expandir os resultados</a:t>
            </a:r>
            <a:endParaRPr sz="1800" i="0" u="none" strike="noStrike" cap="none" dirty="0">
              <a:solidFill>
                <a:srgbClr val="354F92"/>
              </a:solidFill>
              <a:latin typeface="Calibri" panose="020F0502020204030204" pitchFamily="34" charset="0"/>
              <a:cs typeface="Calibri" panose="020F0502020204030204" pitchFamily="34" charset="0"/>
              <a:sym typeface="Arial"/>
            </a:endParaRPr>
          </a:p>
        </p:txBody>
      </p:sp>
      <p:sp>
        <p:nvSpPr>
          <p:cNvPr id="40" name="Text Placeholder 1">
            <a:extLst>
              <a:ext uri="{FF2B5EF4-FFF2-40B4-BE49-F238E27FC236}">
                <a16:creationId xmlns:a16="http://schemas.microsoft.com/office/drawing/2014/main" id="{C1234902-C9FF-3D25-445C-0EF6ED4FE9CB}"/>
              </a:ext>
            </a:extLst>
          </p:cNvPr>
          <p:cNvSpPr txBox="1">
            <a:spLocks/>
          </p:cNvSpPr>
          <p:nvPr/>
        </p:nvSpPr>
        <p:spPr>
          <a:xfrm>
            <a:off x="1161794" y="315595"/>
            <a:ext cx="10243849"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err="1">
                <a:solidFill>
                  <a:srgbClr val="EB7339"/>
                </a:solidFill>
                <a:latin typeface="Calibri" panose="020F0502020204030204" pitchFamily="34" charset="0"/>
                <a:cs typeface="Calibri" panose="020F0502020204030204" pitchFamily="34" charset="0"/>
              </a:rPr>
              <a:t>Capacidade</a:t>
            </a:r>
            <a:r>
              <a:rPr lang="en-US" sz="3200" b="1" dirty="0">
                <a:solidFill>
                  <a:srgbClr val="EB7339"/>
                </a:solidFill>
                <a:latin typeface="Calibri" panose="020F0502020204030204" pitchFamily="34" charset="0"/>
                <a:cs typeface="Calibri" panose="020F0502020204030204" pitchFamily="34" charset="0"/>
              </a:rPr>
              <a:t> de </a:t>
            </a:r>
            <a:r>
              <a:rPr lang="en-US" sz="3200" b="1" dirty="0" err="1">
                <a:solidFill>
                  <a:srgbClr val="EB7339"/>
                </a:solidFill>
                <a:latin typeface="Calibri" panose="020F0502020204030204" pitchFamily="34" charset="0"/>
                <a:cs typeface="Calibri" panose="020F0502020204030204" pitchFamily="34" charset="0"/>
              </a:rPr>
              <a:t>liderança</a:t>
            </a:r>
            <a:endParaRPr lang="en-US" sz="3200" b="1" dirty="0">
              <a:solidFill>
                <a:srgbClr val="EB7339"/>
              </a:solidFill>
              <a:latin typeface="Calibri" panose="020F0502020204030204" pitchFamily="34" charset="0"/>
              <a:cs typeface="Calibri" panose="020F0502020204030204" pitchFamily="34" charset="0"/>
            </a:endParaRPr>
          </a:p>
        </p:txBody>
      </p:sp>
    </p:spTree>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ção da Imagem 5">
            <a:extLst>
              <a:ext uri="{FF2B5EF4-FFF2-40B4-BE49-F238E27FC236}">
                <a16:creationId xmlns:a16="http://schemas.microsoft.com/office/drawing/2014/main" id="{B5617631-A08C-2DE2-60F7-4F6040F39D51}"/>
              </a:ext>
            </a:extLst>
          </p:cNvPr>
          <p:cNvPicPr>
            <a:picLocks noGrp="1" noChangeAspect="1"/>
          </p:cNvPicPr>
          <p:nvPr>
            <p:ph type="pic" sz="quarter" idx="19"/>
          </p:nvPr>
        </p:nvPicPr>
        <p:blipFill>
          <a:blip r:embed="rId3"/>
          <a:srcRect l="10389" r="10389"/>
          <a:stretch>
            <a:fillRect/>
          </a:stretch>
        </p:blipFill>
        <p:spPr>
          <a:xfrm>
            <a:off x="198080" y="450964"/>
            <a:ext cx="2989274" cy="5778695"/>
          </a:xfrm>
        </p:spPr>
      </p:pic>
      <p:sp>
        <p:nvSpPr>
          <p:cNvPr id="34" name="Retângulo 33">
            <a:extLst>
              <a:ext uri="{FF2B5EF4-FFF2-40B4-BE49-F238E27FC236}">
                <a16:creationId xmlns:a16="http://schemas.microsoft.com/office/drawing/2014/main" id="{5F9C0A67-0C6D-4F38-9ED8-0012DB9CB36F}"/>
              </a:ext>
            </a:extLst>
          </p:cNvPr>
          <p:cNvSpPr/>
          <p:nvPr/>
        </p:nvSpPr>
        <p:spPr>
          <a:xfrm>
            <a:off x="3522133" y="-1"/>
            <a:ext cx="1405658" cy="690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Text Placeholder 1"/>
          <p:cNvSpPr>
            <a:spLocks noGrp="1"/>
          </p:cNvSpPr>
          <p:nvPr>
            <p:ph type="body" sz="quarter" idx="4294967295"/>
          </p:nvPr>
        </p:nvSpPr>
        <p:spPr>
          <a:xfrm>
            <a:off x="3795822" y="315595"/>
            <a:ext cx="7609821" cy="698704"/>
          </a:xfrm>
          <a:prstGeom prst="rect">
            <a:avLst/>
          </a:prstGeom>
        </p:spPr>
        <p:txBody>
          <a:bodyPr/>
          <a:lstStyle/>
          <a:p>
            <a:pPr marL="0" indent="0">
              <a:buNone/>
            </a:pPr>
            <a:r>
              <a:rPr lang="en-US" sz="3200" b="1" dirty="0" err="1">
                <a:solidFill>
                  <a:srgbClr val="EB7339"/>
                </a:solidFill>
                <a:latin typeface="Calibri" panose="020F0502020204030204" pitchFamily="34" charset="0"/>
                <a:cs typeface="Calibri" panose="020F0502020204030204" pitchFamily="34" charset="0"/>
              </a:rPr>
              <a:t>Competências</a:t>
            </a:r>
            <a:r>
              <a:rPr lang="en-US" sz="3200" b="1" dirty="0">
                <a:solidFill>
                  <a:srgbClr val="EB7339"/>
                </a:solidFill>
                <a:latin typeface="Calibri" panose="020F0502020204030204" pitchFamily="34" charset="0"/>
                <a:cs typeface="Calibri" panose="020F0502020204030204" pitchFamily="34" charset="0"/>
              </a:rPr>
              <a:t> de </a:t>
            </a:r>
            <a:r>
              <a:rPr lang="en-US" sz="3200" b="1" dirty="0" err="1">
                <a:solidFill>
                  <a:srgbClr val="EB7339"/>
                </a:solidFill>
                <a:latin typeface="Calibri" panose="020F0502020204030204" pitchFamily="34" charset="0"/>
                <a:cs typeface="Calibri" panose="020F0502020204030204" pitchFamily="34" charset="0"/>
              </a:rPr>
              <a:t>facilitação</a:t>
            </a:r>
            <a:endParaRPr lang="en-US" sz="3200" b="1" dirty="0">
              <a:solidFill>
                <a:srgbClr val="EB7339"/>
              </a:solidFill>
              <a:latin typeface="Calibri" panose="020F0502020204030204" pitchFamily="34" charset="0"/>
              <a:cs typeface="Calibri" panose="020F0502020204030204" pitchFamily="34" charset="0"/>
            </a:endParaRPr>
          </a:p>
        </p:txBody>
      </p:sp>
      <p:sp>
        <p:nvSpPr>
          <p:cNvPr id="42" name="Google Shape;390;p33">
            <a:extLst>
              <a:ext uri="{FF2B5EF4-FFF2-40B4-BE49-F238E27FC236}">
                <a16:creationId xmlns:a16="http://schemas.microsoft.com/office/drawing/2014/main" id="{260A784E-95B9-6A1B-544A-69E7D38456B4}"/>
              </a:ext>
            </a:extLst>
          </p:cNvPr>
          <p:cNvSpPr txBox="1">
            <a:spLocks/>
          </p:cNvSpPr>
          <p:nvPr/>
        </p:nvSpPr>
        <p:spPr>
          <a:xfrm>
            <a:off x="3795823" y="1005842"/>
            <a:ext cx="7609820" cy="553656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just" rtl="0">
              <a:lnSpc>
                <a:spcPct val="100000"/>
              </a:lnSpc>
              <a:spcBef>
                <a:spcPts val="600"/>
              </a:spcBef>
              <a:spcAft>
                <a:spcPts val="0"/>
              </a:spcAft>
              <a:buSzPts val="2400"/>
              <a:buNone/>
            </a:pPr>
            <a:r>
              <a:rPr lang="pt-PT" sz="2000" b="0" dirty="0">
                <a:solidFill>
                  <a:srgbClr val="000000"/>
                </a:solidFill>
              </a:rPr>
              <a:t>O processo de facilitação centra-se na forma como as pessoas participam efetivamente no processo, seja a fazer algo, a aprender ou a planear, e não apenas no que é alcançado. </a:t>
            </a:r>
          </a:p>
          <a:p>
            <a:pPr marL="0" lvl="0" indent="0" algn="just" rtl="0">
              <a:lnSpc>
                <a:spcPct val="100000"/>
              </a:lnSpc>
              <a:spcBef>
                <a:spcPts val="600"/>
              </a:spcBef>
              <a:spcAft>
                <a:spcPts val="0"/>
              </a:spcAft>
              <a:buSzPts val="2400"/>
              <a:buNone/>
            </a:pPr>
            <a:r>
              <a:rPr lang="pt-PT" sz="2000" b="0" dirty="0">
                <a:solidFill>
                  <a:srgbClr val="000000"/>
                </a:solidFill>
              </a:rPr>
              <a:t>Os facilitadores fornecem uma imagem clara do objetivo final, asseguram que a equipa tem o que é necessário para abordar o problema e depois concentram-se na forma como as pessoas se movimentam através de um plano ou de uma agenda e como cumprem os marcos, mantendo todos envolvidos e assegurando que as decisões são tomadas democraticamente.</a:t>
            </a:r>
          </a:p>
          <a:p>
            <a:pPr marL="0" lvl="0" indent="0" algn="just" rtl="0">
              <a:lnSpc>
                <a:spcPct val="100000"/>
              </a:lnSpc>
              <a:spcBef>
                <a:spcPts val="600"/>
              </a:spcBef>
              <a:spcAft>
                <a:spcPts val="0"/>
              </a:spcAft>
              <a:buSzPts val="2400"/>
              <a:buNone/>
            </a:pPr>
            <a:endParaRPr lang="en-US" sz="2000" b="0" dirty="0">
              <a:solidFill>
                <a:srgbClr val="000000"/>
              </a:solidFill>
            </a:endParaRPr>
          </a:p>
          <a:p>
            <a:pPr marL="0" lvl="0" indent="0" algn="ctr" rtl="0">
              <a:lnSpc>
                <a:spcPct val="90000"/>
              </a:lnSpc>
              <a:spcBef>
                <a:spcPts val="0"/>
              </a:spcBef>
              <a:spcAft>
                <a:spcPts val="0"/>
              </a:spcAft>
              <a:buClr>
                <a:srgbClr val="000000"/>
              </a:buClr>
              <a:buSzPts val="2400"/>
              <a:buNone/>
            </a:pPr>
            <a:r>
              <a:rPr lang="pt-PT" sz="2000" b="0" dirty="0">
                <a:solidFill>
                  <a:srgbClr val="EC7A42"/>
                </a:solidFill>
              </a:rPr>
              <a:t>Os facilitadores estabelecem a diferença entre:</a:t>
            </a:r>
            <a:endParaRPr lang="en-US" sz="2000" b="0" dirty="0">
              <a:solidFill>
                <a:srgbClr val="EC7A42"/>
              </a:solidFill>
            </a:endParaRPr>
          </a:p>
          <a:p>
            <a:pPr marL="0" lvl="0" indent="0" algn="ctr" rtl="0">
              <a:lnSpc>
                <a:spcPct val="90000"/>
              </a:lnSpc>
              <a:spcBef>
                <a:spcPts val="0"/>
              </a:spcBef>
              <a:spcAft>
                <a:spcPts val="0"/>
              </a:spcAft>
              <a:buClr>
                <a:srgbClr val="000000"/>
              </a:buClr>
              <a:buSzPts val="2400"/>
              <a:buNone/>
            </a:pPr>
            <a:endParaRPr lang="en-US" sz="2000" b="0" dirty="0">
              <a:solidFill>
                <a:srgbClr val="EC7A42"/>
              </a:solidFill>
            </a:endParaRPr>
          </a:p>
          <a:p>
            <a:pPr marL="0" lvl="0" indent="0" algn="ctr" rtl="0">
              <a:lnSpc>
                <a:spcPct val="90000"/>
              </a:lnSpc>
              <a:spcBef>
                <a:spcPts val="0"/>
              </a:spcBef>
              <a:spcAft>
                <a:spcPts val="0"/>
              </a:spcAft>
              <a:buClr>
                <a:srgbClr val="000000"/>
              </a:buClr>
              <a:buSzPts val="2400"/>
              <a:buNone/>
            </a:pPr>
            <a:endParaRPr lang="en-US" sz="2000" b="0" dirty="0">
              <a:solidFill>
                <a:srgbClr val="EC7A42"/>
              </a:solidFill>
            </a:endParaRPr>
          </a:p>
          <a:p>
            <a:pPr marL="0" lvl="0" indent="0" algn="ctr" rtl="0">
              <a:lnSpc>
                <a:spcPct val="90000"/>
              </a:lnSpc>
              <a:spcBef>
                <a:spcPts val="0"/>
              </a:spcBef>
              <a:spcAft>
                <a:spcPts val="0"/>
              </a:spcAft>
              <a:buClr>
                <a:srgbClr val="000000"/>
              </a:buClr>
              <a:buSzPts val="2400"/>
              <a:buNone/>
            </a:pPr>
            <a:endParaRPr lang="en-US" sz="2000" b="0" dirty="0">
              <a:solidFill>
                <a:srgbClr val="EC7A42"/>
              </a:solidFill>
            </a:endParaRPr>
          </a:p>
          <a:p>
            <a:pPr marL="0" lvl="0" indent="0" algn="ctr" rtl="0">
              <a:lnSpc>
                <a:spcPct val="90000"/>
              </a:lnSpc>
              <a:spcBef>
                <a:spcPts val="0"/>
              </a:spcBef>
              <a:spcAft>
                <a:spcPts val="0"/>
              </a:spcAft>
              <a:buClr>
                <a:srgbClr val="000000"/>
              </a:buClr>
              <a:buSzPts val="2400"/>
              <a:buNone/>
            </a:pPr>
            <a:endParaRPr lang="en-US" sz="2000" b="0" dirty="0">
              <a:solidFill>
                <a:srgbClr val="EC7A42"/>
              </a:solidFill>
            </a:endParaRPr>
          </a:p>
          <a:p>
            <a:pPr marL="0" lvl="0" indent="0" algn="ctr" rtl="0">
              <a:lnSpc>
                <a:spcPct val="90000"/>
              </a:lnSpc>
              <a:spcBef>
                <a:spcPts val="0"/>
              </a:spcBef>
              <a:spcAft>
                <a:spcPts val="0"/>
              </a:spcAft>
              <a:buClr>
                <a:srgbClr val="000000"/>
              </a:buClr>
              <a:buSzPts val="2400"/>
              <a:buNone/>
            </a:pPr>
            <a:endParaRPr lang="en-US" sz="2000" b="0" dirty="0">
              <a:solidFill>
                <a:srgbClr val="EC7A42"/>
              </a:solidFill>
            </a:endParaRPr>
          </a:p>
          <a:p>
            <a:pPr marL="0" lvl="0" indent="0" algn="ctr" rtl="0">
              <a:lnSpc>
                <a:spcPct val="90000"/>
              </a:lnSpc>
              <a:spcBef>
                <a:spcPts val="0"/>
              </a:spcBef>
              <a:spcAft>
                <a:spcPts val="0"/>
              </a:spcAft>
              <a:buClr>
                <a:srgbClr val="000000"/>
              </a:buClr>
              <a:buSzPts val="2400"/>
              <a:buNone/>
            </a:pPr>
            <a:endParaRPr lang="en-US" sz="2000" b="0" dirty="0">
              <a:solidFill>
                <a:srgbClr val="EC7A42"/>
              </a:solidFill>
            </a:endParaRPr>
          </a:p>
          <a:p>
            <a:pPr marL="0" lvl="0" indent="0" algn="ctr" rtl="0">
              <a:lnSpc>
                <a:spcPct val="90000"/>
              </a:lnSpc>
              <a:spcBef>
                <a:spcPts val="0"/>
              </a:spcBef>
              <a:spcAft>
                <a:spcPts val="0"/>
              </a:spcAft>
              <a:buClr>
                <a:srgbClr val="000000"/>
              </a:buClr>
              <a:buSzPts val="2400"/>
              <a:buNone/>
            </a:pPr>
            <a:r>
              <a:rPr lang="pt-PT" sz="2000" b="0" dirty="0">
                <a:solidFill>
                  <a:srgbClr val="EC7A42"/>
                </a:solidFill>
              </a:rPr>
              <a:t>Gerem o processo e deixam o conteúdo para os participantes</a:t>
            </a:r>
            <a:endParaRPr lang="en-US" sz="2000" b="0" dirty="0">
              <a:solidFill>
                <a:srgbClr val="EC7A42"/>
              </a:solidFill>
            </a:endParaRPr>
          </a:p>
          <a:p>
            <a:pPr marL="0" lvl="0" indent="0" algn="just" rtl="0">
              <a:lnSpc>
                <a:spcPct val="100000"/>
              </a:lnSpc>
              <a:spcBef>
                <a:spcPts val="1200"/>
              </a:spcBef>
              <a:spcAft>
                <a:spcPts val="0"/>
              </a:spcAft>
              <a:buSzPts val="2400"/>
              <a:buNone/>
            </a:pPr>
            <a:endParaRPr lang="en-US" sz="1800" b="0" dirty="0"/>
          </a:p>
        </p:txBody>
      </p:sp>
      <p:sp>
        <p:nvSpPr>
          <p:cNvPr id="20" name="Google Shape;614;p53">
            <a:extLst>
              <a:ext uri="{FF2B5EF4-FFF2-40B4-BE49-F238E27FC236}">
                <a16:creationId xmlns:a16="http://schemas.microsoft.com/office/drawing/2014/main" id="{4E52855E-22A1-1A69-9CF3-F7E669045045}"/>
              </a:ext>
            </a:extLst>
          </p:cNvPr>
          <p:cNvSpPr/>
          <p:nvPr/>
        </p:nvSpPr>
        <p:spPr>
          <a:xfrm>
            <a:off x="8498268" y="4938914"/>
            <a:ext cx="1622738" cy="968888"/>
          </a:xfrm>
          <a:prstGeom prst="wedgeRectCallout">
            <a:avLst>
              <a:gd name="adj1" fmla="val -20833"/>
              <a:gd name="adj2" fmla="val 62500"/>
            </a:avLst>
          </a:prstGeom>
          <a:gradFill>
            <a:gsLst>
              <a:gs pos="0">
                <a:srgbClr val="ADD4D4"/>
              </a:gs>
              <a:gs pos="35000">
                <a:srgbClr val="C7DFDF"/>
              </a:gs>
              <a:gs pos="100000">
                <a:srgbClr val="E9F3F3"/>
              </a:gs>
            </a:gsLst>
            <a:lin ang="16200000" scaled="0"/>
          </a:gradFill>
          <a:ln w="9525" cap="flat" cmpd="sng">
            <a:solidFill>
              <a:srgbClr val="046C6D"/>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pt-PT" sz="1800" b="1" i="0" u="none" strike="noStrike" cap="none" dirty="0">
                <a:solidFill>
                  <a:schemeClr val="dk1"/>
                </a:solidFill>
                <a:latin typeface="Calibri" panose="020F0502020204030204" pitchFamily="34" charset="0"/>
                <a:cs typeface="Calibri" panose="020F0502020204030204" pitchFamily="34" charset="0"/>
                <a:sym typeface="Arial"/>
              </a:rPr>
              <a:t>PROCESSO (COMO)</a:t>
            </a:r>
            <a:endParaRPr sz="1800" b="1" dirty="0">
              <a:latin typeface="Calibri" panose="020F0502020204030204" pitchFamily="34" charset="0"/>
              <a:cs typeface="Calibri" panose="020F0502020204030204" pitchFamily="34" charset="0"/>
            </a:endParaRPr>
          </a:p>
        </p:txBody>
      </p:sp>
      <p:sp>
        <p:nvSpPr>
          <p:cNvPr id="21" name="Google Shape;615;p53">
            <a:extLst>
              <a:ext uri="{FF2B5EF4-FFF2-40B4-BE49-F238E27FC236}">
                <a16:creationId xmlns:a16="http://schemas.microsoft.com/office/drawing/2014/main" id="{59041E85-1567-46B7-03C7-75D8188932BE}"/>
              </a:ext>
            </a:extLst>
          </p:cNvPr>
          <p:cNvSpPr/>
          <p:nvPr/>
        </p:nvSpPr>
        <p:spPr>
          <a:xfrm>
            <a:off x="4941312" y="4938914"/>
            <a:ext cx="1543594" cy="968888"/>
          </a:xfrm>
          <a:prstGeom prst="wedgeRectCallout">
            <a:avLst>
              <a:gd name="adj1" fmla="val -20833"/>
              <a:gd name="adj2" fmla="val 62500"/>
            </a:avLst>
          </a:prstGeom>
          <a:gradFill>
            <a:gsLst>
              <a:gs pos="0">
                <a:srgbClr val="ADD4D4"/>
              </a:gs>
              <a:gs pos="35000">
                <a:srgbClr val="C7DFDF"/>
              </a:gs>
              <a:gs pos="100000">
                <a:srgbClr val="E9F3F3"/>
              </a:gs>
            </a:gsLst>
            <a:lin ang="16200000" scaled="0"/>
          </a:gradFill>
          <a:ln w="9525" cap="flat" cmpd="sng">
            <a:solidFill>
              <a:srgbClr val="046C6D"/>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pt-PT" sz="1800" b="1" i="0" u="none" strike="noStrike" cap="none" dirty="0">
                <a:solidFill>
                  <a:schemeClr val="dk1"/>
                </a:solidFill>
                <a:latin typeface="Calibri" panose="020F0502020204030204" pitchFamily="34" charset="0"/>
                <a:cs typeface="Calibri" panose="020F0502020204030204" pitchFamily="34" charset="0"/>
                <a:sym typeface="Arial"/>
              </a:rPr>
              <a:t>CONTEÚDO (O QUÊ)</a:t>
            </a:r>
            <a:endParaRPr sz="1800" b="1" dirty="0">
              <a:latin typeface="Calibri" panose="020F0502020204030204" pitchFamily="34" charset="0"/>
              <a:cs typeface="Calibri" panose="020F0502020204030204" pitchFamily="34" charset="0"/>
            </a:endParaRPr>
          </a:p>
        </p:txBody>
      </p:sp>
      <p:sp>
        <p:nvSpPr>
          <p:cNvPr id="22" name="Google Shape;616;p53">
            <a:extLst>
              <a:ext uri="{FF2B5EF4-FFF2-40B4-BE49-F238E27FC236}">
                <a16:creationId xmlns:a16="http://schemas.microsoft.com/office/drawing/2014/main" id="{42202E22-8375-F617-9958-2F21191EDCED}"/>
              </a:ext>
            </a:extLst>
          </p:cNvPr>
          <p:cNvSpPr/>
          <p:nvPr/>
        </p:nvSpPr>
        <p:spPr>
          <a:xfrm>
            <a:off x="7105070" y="5122439"/>
            <a:ext cx="773034" cy="675128"/>
          </a:xfrm>
          <a:prstGeom prst="mathNotEqual">
            <a:avLst>
              <a:gd name="adj1" fmla="val 23520"/>
              <a:gd name="adj2" fmla="val 6600000"/>
              <a:gd name="adj3" fmla="val 11760"/>
            </a:avLst>
          </a:prstGeom>
          <a:solidFill>
            <a:schemeClr val="accent1"/>
          </a:solidFill>
          <a:ln w="25400" cap="flat" cmpd="sng">
            <a:solidFill>
              <a:srgbClr val="054F5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3" name="Google Shape;613;p53">
            <a:extLst>
              <a:ext uri="{FF2B5EF4-FFF2-40B4-BE49-F238E27FC236}">
                <a16:creationId xmlns:a16="http://schemas.microsoft.com/office/drawing/2014/main" id="{8288F61E-F2C3-95DA-909D-62870D1B7C82}"/>
              </a:ext>
            </a:extLst>
          </p:cNvPr>
          <p:cNvSpPr txBox="1"/>
          <p:nvPr/>
        </p:nvSpPr>
        <p:spPr>
          <a:xfrm rot="16200000">
            <a:off x="1385846" y="4667085"/>
            <a:ext cx="3937794"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PT" b="0" i="0" u="none" strike="noStrike" cap="none" dirty="0">
                <a:solidFill>
                  <a:schemeClr val="bg1"/>
                </a:solidFill>
                <a:latin typeface="Calibri"/>
                <a:ea typeface="Calibri"/>
                <a:cs typeface="Calibri"/>
                <a:sym typeface="Calibri"/>
              </a:rPr>
              <a:t>https://www.tekportal.net/facilitator/</a:t>
            </a:r>
            <a:endParaRPr dirty="0">
              <a:solidFill>
                <a:schemeClr val="bg1"/>
              </a:solidFill>
            </a:endParaRPr>
          </a:p>
        </p:txBody>
      </p:sp>
    </p:spTree>
    <p:extLst>
      <p:ext uri="{BB962C8B-B14F-4D97-AF65-F5344CB8AC3E}">
        <p14:creationId xmlns:p14="http://schemas.microsoft.com/office/powerpoint/2010/main" val="464170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2" name="Google Shape;622;p54"/>
          <p:cNvSpPr txBox="1"/>
          <p:nvPr/>
        </p:nvSpPr>
        <p:spPr>
          <a:xfrm>
            <a:off x="1062681" y="989064"/>
            <a:ext cx="3978876" cy="3216225"/>
          </a:xfrm>
          <a:prstGeom prst="rect">
            <a:avLst/>
          </a:prstGeom>
          <a:noFill/>
          <a:ln>
            <a:noFill/>
          </a:ln>
        </p:spPr>
        <p:txBody>
          <a:bodyPr spcFirstLastPara="1" wrap="square" lIns="91425" tIns="45700" rIns="91425" bIns="45700" anchor="t" anchorCtr="0">
            <a:spAutoFit/>
          </a:bodyPr>
          <a:lstStyle/>
          <a:p>
            <a:pPr marL="0" marR="0" lvl="0" indent="0" algn="just" rtl="0">
              <a:spcBef>
                <a:spcPts val="600"/>
              </a:spcBef>
              <a:spcAft>
                <a:spcPts val="0"/>
              </a:spcAft>
              <a:buNone/>
            </a:pPr>
            <a:r>
              <a:rPr lang="pt-PT" sz="2200" b="0" i="0" u="none" strike="noStrike" cap="none" dirty="0">
                <a:solidFill>
                  <a:srgbClr val="000000"/>
                </a:solidFill>
                <a:latin typeface="Calibri" panose="020F0502020204030204" pitchFamily="34" charset="0"/>
                <a:ea typeface="Calibri"/>
                <a:cs typeface="Calibri" panose="020F0502020204030204" pitchFamily="34" charset="0"/>
                <a:sym typeface="Calibri"/>
              </a:rPr>
              <a:t>Os facilitadores constroem um quadro para a tomada de decisões em ambientes complexos para levarem a comunidade ao destino pretendido. Requerem um vasto conjunto de competências que podem ser aperfeiçoadas em cada contexto:</a:t>
            </a:r>
          </a:p>
        </p:txBody>
      </p:sp>
      <p:sp>
        <p:nvSpPr>
          <p:cNvPr id="626" name="Google Shape;626;p54"/>
          <p:cNvSpPr txBox="1"/>
          <p:nvPr/>
        </p:nvSpPr>
        <p:spPr>
          <a:xfrm>
            <a:off x="5226908" y="1127563"/>
            <a:ext cx="6351373" cy="4093388"/>
          </a:xfrm>
          <a:prstGeom prst="rect">
            <a:avLst/>
          </a:prstGeom>
          <a:solidFill>
            <a:schemeClr val="accent6">
              <a:lumMod val="60000"/>
              <a:lumOff val="40000"/>
            </a:schemeClr>
          </a:solidFill>
          <a:ln>
            <a:noFill/>
          </a:ln>
          <a:effectLst/>
        </p:spPr>
        <p:txBody>
          <a:bodyPr spcFirstLastPara="1" wrap="square" lIns="91425" tIns="45700" rIns="91425" bIns="45700" anchor="t" anchorCtr="0">
            <a:spAutoFit/>
          </a:bodyPr>
          <a:lstStyle/>
          <a:p>
            <a:pPr marL="285750" marR="0" lvl="0" indent="-285750" algn="l" rtl="0">
              <a:spcAft>
                <a:spcPts val="0"/>
              </a:spcAft>
              <a:buFont typeface="Arial" panose="020B0604020202020204" pitchFamily="34" charset="0"/>
              <a:buChar char="•"/>
            </a:pPr>
            <a:r>
              <a:rPr lang="pt-PT" sz="2000" b="0" i="0" u="none" strike="noStrike" cap="none" dirty="0">
                <a:solidFill>
                  <a:srgbClr val="212529"/>
                </a:solidFill>
                <a:latin typeface="Calibri" panose="020F0502020204030204" pitchFamily="34" charset="0"/>
                <a:ea typeface="Calibri"/>
                <a:cs typeface="Calibri" panose="020F0502020204030204" pitchFamily="34" charset="0"/>
                <a:sym typeface="Calibri"/>
              </a:rPr>
              <a:t>Preparação adequada</a:t>
            </a:r>
          </a:p>
          <a:p>
            <a:pPr marL="285750" marR="0" lvl="0" indent="-285750" algn="l" rtl="0">
              <a:spcAft>
                <a:spcPts val="0"/>
              </a:spcAft>
              <a:buFont typeface="Arial" panose="020B0604020202020204" pitchFamily="34" charset="0"/>
              <a:buChar char="•"/>
            </a:pPr>
            <a:r>
              <a:rPr lang="pt-PT" sz="2000" b="0" i="0" u="none" strike="noStrike" cap="none" dirty="0">
                <a:solidFill>
                  <a:srgbClr val="212529"/>
                </a:solidFill>
                <a:latin typeface="Calibri" panose="020F0502020204030204" pitchFamily="34" charset="0"/>
                <a:ea typeface="Calibri"/>
                <a:cs typeface="Calibri" panose="020F0502020204030204" pitchFamily="34" charset="0"/>
                <a:sym typeface="Calibri"/>
              </a:rPr>
              <a:t>Comunicação clara</a:t>
            </a:r>
          </a:p>
          <a:p>
            <a:pPr marL="285750" marR="0" lvl="0" indent="-285750" algn="l" rtl="0">
              <a:spcAft>
                <a:spcPts val="0"/>
              </a:spcAft>
              <a:buFont typeface="Arial" panose="020B0604020202020204" pitchFamily="34" charset="0"/>
              <a:buChar char="•"/>
            </a:pPr>
            <a:r>
              <a:rPr lang="pt-PT" sz="2000" b="0" i="0" u="none" strike="noStrike" cap="none" dirty="0">
                <a:solidFill>
                  <a:srgbClr val="212529"/>
                </a:solidFill>
                <a:latin typeface="Calibri" panose="020F0502020204030204" pitchFamily="34" charset="0"/>
                <a:ea typeface="Calibri"/>
                <a:cs typeface="Calibri" panose="020F0502020204030204" pitchFamily="34" charset="0"/>
                <a:sym typeface="Calibri"/>
              </a:rPr>
              <a:t>Gestão do tempo e definição de prioridades</a:t>
            </a:r>
          </a:p>
          <a:p>
            <a:pPr marL="285750" marR="0" lvl="0" indent="-285750" algn="l" rtl="0">
              <a:spcAft>
                <a:spcPts val="0"/>
              </a:spcAft>
              <a:buFont typeface="Arial" panose="020B0604020202020204" pitchFamily="34" charset="0"/>
              <a:buChar char="•"/>
            </a:pPr>
            <a:r>
              <a:rPr lang="pt-PT" sz="2000" b="0" i="0" u="none" strike="noStrike" cap="none" dirty="0">
                <a:solidFill>
                  <a:srgbClr val="212529"/>
                </a:solidFill>
                <a:latin typeface="Calibri" panose="020F0502020204030204" pitchFamily="34" charset="0"/>
                <a:ea typeface="Calibri"/>
                <a:cs typeface="Calibri" panose="020F0502020204030204" pitchFamily="34" charset="0"/>
                <a:sym typeface="Calibri"/>
              </a:rPr>
              <a:t>Fornecimento de ferramentas de apoio ao trabalho</a:t>
            </a:r>
          </a:p>
          <a:p>
            <a:pPr marL="285750" marR="0" lvl="0" indent="-285750" algn="l" rtl="0">
              <a:spcAft>
                <a:spcPts val="0"/>
              </a:spcAft>
              <a:buFont typeface="Arial" panose="020B0604020202020204" pitchFamily="34" charset="0"/>
              <a:buChar char="•"/>
            </a:pPr>
            <a:r>
              <a:rPr lang="pt-PT" sz="2000" b="0" i="0" u="none" strike="noStrike" cap="none" dirty="0">
                <a:solidFill>
                  <a:srgbClr val="212529"/>
                </a:solidFill>
                <a:latin typeface="Calibri" panose="020F0502020204030204" pitchFamily="34" charset="0"/>
                <a:ea typeface="Calibri"/>
                <a:cs typeface="Calibri" panose="020F0502020204030204" pitchFamily="34" charset="0"/>
                <a:sym typeface="Calibri"/>
              </a:rPr>
              <a:t>Escuta ativa</a:t>
            </a:r>
          </a:p>
          <a:p>
            <a:pPr marL="285750" marR="0" lvl="0" indent="-285750" algn="l" rtl="0">
              <a:spcAft>
                <a:spcPts val="0"/>
              </a:spcAft>
              <a:buFont typeface="Arial" panose="020B0604020202020204" pitchFamily="34" charset="0"/>
              <a:buChar char="•"/>
            </a:pPr>
            <a:r>
              <a:rPr lang="pt-PT" sz="2000" b="0" i="0" u="none" strike="noStrike" cap="none" dirty="0">
                <a:solidFill>
                  <a:srgbClr val="212529"/>
                </a:solidFill>
                <a:latin typeface="Calibri" panose="020F0502020204030204" pitchFamily="34" charset="0"/>
                <a:ea typeface="Calibri"/>
                <a:cs typeface="Calibri" panose="020F0502020204030204" pitchFamily="34" charset="0"/>
                <a:sym typeface="Calibri"/>
              </a:rPr>
              <a:t>Fazer perguntas</a:t>
            </a:r>
          </a:p>
          <a:p>
            <a:pPr marL="285750" marR="0" lvl="0" indent="-285750" algn="l" rtl="0">
              <a:spcAft>
                <a:spcPts val="0"/>
              </a:spcAft>
              <a:buFont typeface="Arial" panose="020B0604020202020204" pitchFamily="34" charset="0"/>
              <a:buChar char="•"/>
            </a:pPr>
            <a:r>
              <a:rPr lang="pt-PT" sz="2000" b="0" i="0" u="none" strike="noStrike" cap="none" dirty="0">
                <a:solidFill>
                  <a:srgbClr val="212529"/>
                </a:solidFill>
                <a:latin typeface="Calibri" panose="020F0502020204030204" pitchFamily="34" charset="0"/>
                <a:ea typeface="Calibri"/>
                <a:cs typeface="Calibri" panose="020F0502020204030204" pitchFamily="34" charset="0"/>
                <a:sym typeface="Calibri"/>
              </a:rPr>
              <a:t>Gestão da tomada de decisão coletiva</a:t>
            </a:r>
          </a:p>
          <a:p>
            <a:pPr marL="285750" marR="0" lvl="0" indent="-285750" algn="l" rtl="0">
              <a:spcAft>
                <a:spcPts val="0"/>
              </a:spcAft>
              <a:buFont typeface="Arial" panose="020B0604020202020204" pitchFamily="34" charset="0"/>
              <a:buChar char="•"/>
            </a:pPr>
            <a:r>
              <a:rPr lang="pt-PT" sz="2000" b="0" i="0" u="none" strike="noStrike" cap="none" dirty="0">
                <a:solidFill>
                  <a:srgbClr val="212529"/>
                </a:solidFill>
                <a:latin typeface="Calibri" panose="020F0502020204030204" pitchFamily="34" charset="0"/>
                <a:ea typeface="Calibri"/>
                <a:cs typeface="Calibri" panose="020F0502020204030204" pitchFamily="34" charset="0"/>
                <a:sym typeface="Calibri"/>
              </a:rPr>
              <a:t>Capacidade analítica e de resolução de problemas</a:t>
            </a:r>
          </a:p>
          <a:p>
            <a:pPr marL="285750" marR="0" lvl="0" indent="-285750" algn="l" rtl="0">
              <a:spcAft>
                <a:spcPts val="0"/>
              </a:spcAft>
              <a:buFont typeface="Arial" panose="020B0604020202020204" pitchFamily="34" charset="0"/>
              <a:buChar char="•"/>
            </a:pPr>
            <a:r>
              <a:rPr lang="pt-PT" sz="2000" b="0" i="0" u="none" strike="noStrike" cap="none" dirty="0">
                <a:solidFill>
                  <a:srgbClr val="212529"/>
                </a:solidFill>
                <a:latin typeface="Calibri" panose="020F0502020204030204" pitchFamily="34" charset="0"/>
                <a:ea typeface="Calibri"/>
                <a:cs typeface="Calibri" panose="020F0502020204030204" pitchFamily="34" charset="0"/>
                <a:sym typeface="Calibri"/>
              </a:rPr>
              <a:t>Apoio à partilha de ideias num ambiente seguro</a:t>
            </a:r>
          </a:p>
          <a:p>
            <a:pPr marL="285750" marR="0" lvl="0" indent="-285750" algn="l" rtl="0">
              <a:spcAft>
                <a:spcPts val="0"/>
              </a:spcAft>
              <a:buFont typeface="Arial" panose="020B0604020202020204" pitchFamily="34" charset="0"/>
              <a:buChar char="•"/>
            </a:pPr>
            <a:r>
              <a:rPr lang="pt-PT" sz="2000" b="0" i="0" u="none" strike="noStrike" cap="none" dirty="0">
                <a:solidFill>
                  <a:srgbClr val="212529"/>
                </a:solidFill>
                <a:latin typeface="Calibri" panose="020F0502020204030204" pitchFamily="34" charset="0"/>
                <a:ea typeface="Calibri"/>
                <a:cs typeface="Calibri" panose="020F0502020204030204" pitchFamily="34" charset="0"/>
                <a:sym typeface="Calibri"/>
              </a:rPr>
              <a:t>Promoção do foco do grupo</a:t>
            </a:r>
          </a:p>
          <a:p>
            <a:pPr marL="285750" marR="0" lvl="0" indent="-285750" algn="l" rtl="0">
              <a:spcAft>
                <a:spcPts val="0"/>
              </a:spcAft>
              <a:buFont typeface="Arial" panose="020B0604020202020204" pitchFamily="34" charset="0"/>
              <a:buChar char="•"/>
            </a:pPr>
            <a:r>
              <a:rPr lang="pt-PT" sz="2000" b="0" i="0" u="none" strike="noStrike" cap="none" dirty="0">
                <a:solidFill>
                  <a:srgbClr val="212529"/>
                </a:solidFill>
                <a:latin typeface="Calibri" panose="020F0502020204030204" pitchFamily="34" charset="0"/>
                <a:ea typeface="Calibri"/>
                <a:cs typeface="Calibri" panose="020F0502020204030204" pitchFamily="34" charset="0"/>
                <a:sym typeface="Calibri"/>
              </a:rPr>
              <a:t>Objetividade imparcial</a:t>
            </a:r>
          </a:p>
          <a:p>
            <a:pPr marL="285750" marR="0" lvl="0" indent="-285750" algn="l" rtl="0">
              <a:spcAft>
                <a:spcPts val="0"/>
              </a:spcAft>
              <a:buFont typeface="Arial" panose="020B0604020202020204" pitchFamily="34" charset="0"/>
              <a:buChar char="•"/>
            </a:pPr>
            <a:r>
              <a:rPr lang="pt-PT" sz="2000" b="0" i="0" u="none" strike="noStrike" cap="none" dirty="0">
                <a:solidFill>
                  <a:srgbClr val="212529"/>
                </a:solidFill>
                <a:latin typeface="Calibri" panose="020F0502020204030204" pitchFamily="34" charset="0"/>
                <a:ea typeface="Calibri"/>
                <a:cs typeface="Calibri" panose="020F0502020204030204" pitchFamily="34" charset="0"/>
                <a:sym typeface="Calibri"/>
              </a:rPr>
              <a:t>Um </a:t>
            </a:r>
            <a:r>
              <a:rPr lang="pt-PT" sz="2000" b="0" i="0" u="none" strike="noStrike" cap="none" dirty="0" err="1">
                <a:solidFill>
                  <a:srgbClr val="212529"/>
                </a:solidFill>
                <a:latin typeface="Calibri" panose="020F0502020204030204" pitchFamily="34" charset="0"/>
                <a:ea typeface="Calibri"/>
                <a:cs typeface="Calibri" panose="020F0502020204030204" pitchFamily="34" charset="0"/>
                <a:sym typeface="Calibri"/>
              </a:rPr>
              <a:t>auto-iniciador</a:t>
            </a:r>
            <a:r>
              <a:rPr lang="pt-PT" sz="2000" b="0" i="0" u="none" strike="noStrike" cap="none" dirty="0">
                <a:solidFill>
                  <a:srgbClr val="212529"/>
                </a:solidFill>
                <a:latin typeface="Calibri" panose="020F0502020204030204" pitchFamily="34" charset="0"/>
                <a:ea typeface="Calibri"/>
                <a:cs typeface="Calibri" panose="020F0502020204030204" pitchFamily="34" charset="0"/>
                <a:sym typeface="Calibri"/>
              </a:rPr>
              <a:t>, capaz de trabalhar de forma independente</a:t>
            </a:r>
            <a:endParaRPr sz="2000" b="0" i="0" u="none" strike="noStrike" cap="none" dirty="0">
              <a:solidFill>
                <a:srgbClr val="212529"/>
              </a:solidFill>
              <a:latin typeface="Calibri" panose="020F0502020204030204" pitchFamily="34" charset="0"/>
              <a:ea typeface="Calibri"/>
              <a:cs typeface="Calibri" panose="020F0502020204030204" pitchFamily="34" charset="0"/>
              <a:sym typeface="Calibri"/>
            </a:endParaRPr>
          </a:p>
        </p:txBody>
      </p:sp>
      <p:sp>
        <p:nvSpPr>
          <p:cNvPr id="10" name="Text Placeholder 1">
            <a:extLst>
              <a:ext uri="{FF2B5EF4-FFF2-40B4-BE49-F238E27FC236}">
                <a16:creationId xmlns:a16="http://schemas.microsoft.com/office/drawing/2014/main" id="{93B2BB09-0683-0ED2-6FDE-577E5B49FB09}"/>
              </a:ext>
            </a:extLst>
          </p:cNvPr>
          <p:cNvSpPr txBox="1">
            <a:spLocks/>
          </p:cNvSpPr>
          <p:nvPr/>
        </p:nvSpPr>
        <p:spPr>
          <a:xfrm>
            <a:off x="1062682" y="315595"/>
            <a:ext cx="10342962"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err="1">
                <a:solidFill>
                  <a:srgbClr val="EB7339"/>
                </a:solidFill>
                <a:latin typeface="Calibri" panose="020F0502020204030204" pitchFamily="34" charset="0"/>
                <a:cs typeface="Calibri" panose="020F0502020204030204" pitchFamily="34" charset="0"/>
              </a:rPr>
              <a:t>Competências</a:t>
            </a:r>
            <a:r>
              <a:rPr lang="en-US" sz="3200" b="1" dirty="0">
                <a:solidFill>
                  <a:srgbClr val="EB7339"/>
                </a:solidFill>
                <a:latin typeface="Calibri" panose="020F0502020204030204" pitchFamily="34" charset="0"/>
                <a:cs typeface="Calibri" panose="020F0502020204030204" pitchFamily="34" charset="0"/>
              </a:rPr>
              <a:t> de </a:t>
            </a:r>
            <a:r>
              <a:rPr lang="en-US" sz="3200" b="1" dirty="0" err="1">
                <a:solidFill>
                  <a:srgbClr val="EB7339"/>
                </a:solidFill>
                <a:latin typeface="Calibri" panose="020F0502020204030204" pitchFamily="34" charset="0"/>
                <a:cs typeface="Calibri" panose="020F0502020204030204" pitchFamily="34" charset="0"/>
              </a:rPr>
              <a:t>facilitação</a:t>
            </a:r>
            <a:endParaRPr lang="en-US" sz="3200" b="1" dirty="0">
              <a:solidFill>
                <a:srgbClr val="EB7339"/>
              </a:solidFill>
              <a:latin typeface="Calibri" panose="020F0502020204030204" pitchFamily="34" charset="0"/>
              <a:cs typeface="Calibri" panose="020F0502020204030204" pitchFamily="34" charset="0"/>
            </a:endParaRPr>
          </a:p>
        </p:txBody>
      </p:sp>
      <p:sp>
        <p:nvSpPr>
          <p:cNvPr id="3" name="CuadroTexto 2">
            <a:extLst>
              <a:ext uri="{FF2B5EF4-FFF2-40B4-BE49-F238E27FC236}">
                <a16:creationId xmlns:a16="http://schemas.microsoft.com/office/drawing/2014/main" id="{0EE48055-022E-6EE5-11E2-DF068476E312}"/>
              </a:ext>
            </a:extLst>
          </p:cNvPr>
          <p:cNvSpPr txBox="1"/>
          <p:nvPr/>
        </p:nvSpPr>
        <p:spPr>
          <a:xfrm>
            <a:off x="1062681" y="5609444"/>
            <a:ext cx="10515600" cy="769441"/>
          </a:xfrm>
          <a:prstGeom prst="rect">
            <a:avLst/>
          </a:prstGeom>
          <a:noFill/>
        </p:spPr>
        <p:txBody>
          <a:bodyPr wrap="square">
            <a:spAutoFit/>
          </a:bodyPr>
          <a:lstStyle/>
          <a:p>
            <a:pPr marL="0" marR="0" lvl="0" indent="0" algn="just" rtl="0">
              <a:spcBef>
                <a:spcPts val="600"/>
              </a:spcBef>
              <a:spcAft>
                <a:spcPts val="0"/>
              </a:spcAft>
              <a:buNone/>
            </a:pPr>
            <a:r>
              <a:rPr lang="pt-PT" sz="2200" b="0" i="0" u="none" strike="noStrike" cap="none" dirty="0">
                <a:solidFill>
                  <a:srgbClr val="000000"/>
                </a:solidFill>
                <a:latin typeface="Calibri" panose="020F0502020204030204" pitchFamily="34" charset="0"/>
                <a:ea typeface="Calibri"/>
                <a:cs typeface="Calibri" panose="020F0502020204030204" pitchFamily="34" charset="0"/>
                <a:sym typeface="Calibri"/>
              </a:rPr>
              <a:t>O processo de facilitação deve incluir: objetivo, organização, direção, orientação de apoio e alguma perícia. </a:t>
            </a:r>
            <a:endParaRPr lang="en-US" sz="2200" i="0" u="none" strike="noStrike" cap="none" dirty="0">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57"/>
          <p:cNvSpPr txBox="1">
            <a:spLocks noGrp="1"/>
          </p:cNvSpPr>
          <p:nvPr>
            <p:ph type="body" idx="1"/>
          </p:nvPr>
        </p:nvSpPr>
        <p:spPr>
          <a:xfrm>
            <a:off x="1325504" y="998230"/>
            <a:ext cx="5656063" cy="561593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3600"/>
              <a:buNone/>
            </a:pPr>
            <a:r>
              <a:rPr lang="pt-PT" sz="2200" b="0" dirty="0">
                <a:solidFill>
                  <a:srgbClr val="000000"/>
                </a:solidFill>
                <a:latin typeface="Calibri" panose="020F0502020204030204" pitchFamily="34" charset="0"/>
                <a:cs typeface="Calibri" panose="020F0502020204030204" pitchFamily="34" charset="0"/>
                <a:sym typeface="Calibri"/>
              </a:rPr>
              <a:t>Os líderes comunitários reúnem as capacidades de facilitação e liderança, na medida em que</a:t>
            </a:r>
            <a:r>
              <a:rPr lang="en-US" sz="2200" b="0" dirty="0">
                <a:solidFill>
                  <a:srgbClr val="000000"/>
                </a:solidFill>
                <a:latin typeface="Calibri" panose="020F0502020204030204" pitchFamily="34" charset="0"/>
                <a:cs typeface="Calibri" panose="020F0502020204030204" pitchFamily="34" charset="0"/>
                <a:sym typeface="Calibri"/>
              </a:rPr>
              <a:t>:</a:t>
            </a:r>
            <a:endParaRPr lang="en-US" sz="2200" b="0" dirty="0">
              <a:solidFill>
                <a:srgbClr val="000000"/>
              </a:solidFill>
              <a:latin typeface="Calibri" panose="020F0502020204030204" pitchFamily="34" charset="0"/>
              <a:cs typeface="Calibri" panose="020F0502020204030204" pitchFamily="34" charset="0"/>
            </a:endParaRPr>
          </a:p>
          <a:p>
            <a:pPr marL="342900" lvl="0" indent="-342900" algn="just" rtl="0">
              <a:lnSpc>
                <a:spcPct val="100000"/>
              </a:lnSpc>
              <a:spcBef>
                <a:spcPts val="600"/>
              </a:spcBef>
              <a:spcAft>
                <a:spcPts val="0"/>
              </a:spcAft>
              <a:buSzPts val="3600"/>
              <a:buFont typeface="Arial" panose="020B0604020202020204" pitchFamily="34" charset="0"/>
              <a:buChar char="•"/>
            </a:pPr>
            <a:r>
              <a:rPr lang="pt-PT" sz="2200" b="0" dirty="0">
                <a:solidFill>
                  <a:srgbClr val="000000"/>
                </a:solidFill>
                <a:latin typeface="Calibri" panose="020F0502020204030204" pitchFamily="34" charset="0"/>
                <a:cs typeface="Calibri" panose="020F0502020204030204" pitchFamily="34" charset="0"/>
                <a:sym typeface="Calibri"/>
              </a:rPr>
              <a:t>estão profundamente ligados à comunidade e aos seus desafios</a:t>
            </a:r>
          </a:p>
          <a:p>
            <a:pPr marL="342900" lvl="0" indent="-342900" algn="just" rtl="0">
              <a:lnSpc>
                <a:spcPct val="100000"/>
              </a:lnSpc>
              <a:spcBef>
                <a:spcPts val="600"/>
              </a:spcBef>
              <a:spcAft>
                <a:spcPts val="0"/>
              </a:spcAft>
              <a:buSzPts val="3600"/>
              <a:buFont typeface="Arial" panose="020B0604020202020204" pitchFamily="34" charset="0"/>
              <a:buChar char="•"/>
            </a:pPr>
            <a:r>
              <a:rPr lang="pt-PT" sz="2200" b="0" dirty="0">
                <a:solidFill>
                  <a:srgbClr val="000000"/>
                </a:solidFill>
                <a:latin typeface="Calibri" panose="020F0502020204030204" pitchFamily="34" charset="0"/>
                <a:cs typeface="Calibri" panose="020F0502020204030204" pitchFamily="34" charset="0"/>
                <a:sym typeface="Calibri"/>
              </a:rPr>
              <a:t>estão empenhados em encontrar soluções democraticamente escolhidas para os problemas</a:t>
            </a:r>
          </a:p>
          <a:p>
            <a:pPr marL="342900" lvl="0" indent="-342900" algn="just" rtl="0">
              <a:lnSpc>
                <a:spcPct val="100000"/>
              </a:lnSpc>
              <a:spcBef>
                <a:spcPts val="600"/>
              </a:spcBef>
              <a:spcAft>
                <a:spcPts val="0"/>
              </a:spcAft>
              <a:buSzPts val="3600"/>
              <a:buFont typeface="Arial" panose="020B0604020202020204" pitchFamily="34" charset="0"/>
              <a:buChar char="•"/>
            </a:pPr>
            <a:r>
              <a:rPr lang="pt-PT" sz="2200" b="0" dirty="0">
                <a:solidFill>
                  <a:srgbClr val="000000"/>
                </a:solidFill>
                <a:latin typeface="Calibri" panose="020F0502020204030204" pitchFamily="34" charset="0"/>
                <a:cs typeface="Calibri" panose="020F0502020204030204" pitchFamily="34" charset="0"/>
                <a:sym typeface="Calibri"/>
              </a:rPr>
              <a:t>são capazes de proporcionar uma visão mobilizadora</a:t>
            </a:r>
          </a:p>
          <a:p>
            <a:pPr marL="342900" lvl="0" indent="-342900" algn="just" rtl="0">
              <a:lnSpc>
                <a:spcPct val="100000"/>
              </a:lnSpc>
              <a:spcBef>
                <a:spcPts val="600"/>
              </a:spcBef>
              <a:spcAft>
                <a:spcPts val="0"/>
              </a:spcAft>
              <a:buSzPts val="3600"/>
              <a:buFont typeface="Arial" panose="020B0604020202020204" pitchFamily="34" charset="0"/>
              <a:buChar char="•"/>
            </a:pPr>
            <a:r>
              <a:rPr lang="pt-PT" sz="2200" b="0" dirty="0">
                <a:solidFill>
                  <a:srgbClr val="000000"/>
                </a:solidFill>
                <a:latin typeface="Calibri" panose="020F0502020204030204" pitchFamily="34" charset="0"/>
                <a:cs typeface="Calibri" panose="020F0502020204030204" pitchFamily="34" charset="0"/>
                <a:sym typeface="Calibri"/>
              </a:rPr>
              <a:t>estão empenhados em trabalhar em conjunto com a comunidade, liderando pelo exemplo</a:t>
            </a:r>
          </a:p>
          <a:p>
            <a:pPr marL="342900" lvl="0" indent="-342900" algn="just" rtl="0">
              <a:lnSpc>
                <a:spcPct val="100000"/>
              </a:lnSpc>
              <a:spcBef>
                <a:spcPts val="600"/>
              </a:spcBef>
              <a:spcAft>
                <a:spcPts val="0"/>
              </a:spcAft>
              <a:buSzPts val="3600"/>
              <a:buFont typeface="Arial" panose="020B0604020202020204" pitchFamily="34" charset="0"/>
              <a:buChar char="•"/>
            </a:pPr>
            <a:r>
              <a:rPr lang="pt-PT" sz="2200" b="0" dirty="0">
                <a:solidFill>
                  <a:srgbClr val="000000"/>
                </a:solidFill>
                <a:latin typeface="Calibri" panose="020F0502020204030204" pitchFamily="34" charset="0"/>
                <a:cs typeface="Calibri" panose="020F0502020204030204" pitchFamily="34" charset="0"/>
                <a:sym typeface="Calibri"/>
              </a:rPr>
              <a:t>reconhecem competências e recursos na comunidade e permitem-lhes brilharem</a:t>
            </a:r>
          </a:p>
        </p:txBody>
      </p:sp>
      <p:pic>
        <p:nvPicPr>
          <p:cNvPr id="683" name="Google Shape;683;p57"/>
          <p:cNvPicPr preferRelativeResize="0"/>
          <p:nvPr/>
        </p:nvPicPr>
        <p:blipFill rotWithShape="1">
          <a:blip r:embed="rId3">
            <a:alphaModFix/>
          </a:blip>
          <a:srcRect/>
          <a:stretch/>
        </p:blipFill>
        <p:spPr>
          <a:xfrm>
            <a:off x="7497072" y="998230"/>
            <a:ext cx="4171394" cy="2495416"/>
          </a:xfrm>
          <a:prstGeom prst="rect">
            <a:avLst/>
          </a:prstGeom>
          <a:noFill/>
          <a:ln>
            <a:noFill/>
          </a:ln>
          <a:effectLst/>
        </p:spPr>
      </p:pic>
      <p:sp>
        <p:nvSpPr>
          <p:cNvPr id="684" name="Google Shape;684;p57">
            <a:hlinkClick r:id="rId4"/>
          </p:cNvPr>
          <p:cNvSpPr txBox="1"/>
          <p:nvPr/>
        </p:nvSpPr>
        <p:spPr>
          <a:xfrm>
            <a:off x="8353168" y="3544605"/>
            <a:ext cx="3315298"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dirty="0"/>
              <a:t>The example of</a:t>
            </a:r>
            <a:endParaRPr lang="en-US" dirty="0">
              <a:hlinkClick r:id="rId4"/>
            </a:endParaRPr>
          </a:p>
          <a:p>
            <a:pPr marL="0" marR="0" lvl="0" indent="0" algn="l" rtl="0">
              <a:lnSpc>
                <a:spcPct val="100000"/>
              </a:lnSpc>
              <a:spcBef>
                <a:spcPts val="0"/>
              </a:spcBef>
              <a:spcAft>
                <a:spcPts val="0"/>
              </a:spcAft>
              <a:buNone/>
            </a:pPr>
            <a:r>
              <a:rPr lang="en-US" dirty="0">
                <a:hlinkClick r:id="rId4"/>
              </a:rPr>
              <a:t>Global Mamas: Leader in Eco-friendly Fashion</a:t>
            </a:r>
            <a:r>
              <a:rPr lang="en-US" dirty="0"/>
              <a:t> </a:t>
            </a:r>
            <a:endParaRPr lang="pt-PT" b="0" i="0" u="none" strike="noStrike" cap="none" dirty="0">
              <a:solidFill>
                <a:srgbClr val="000000"/>
              </a:solidFill>
              <a:latin typeface="Calibri" panose="020F0502020204030204" pitchFamily="34" charset="0"/>
              <a:ea typeface="Calibri"/>
              <a:cs typeface="Calibri" panose="020F0502020204030204" pitchFamily="34" charset="0"/>
              <a:sym typeface="Calibri"/>
              <a:hlinkClick r:id="rId4"/>
            </a:endParaRPr>
          </a:p>
        </p:txBody>
      </p:sp>
      <p:sp>
        <p:nvSpPr>
          <p:cNvPr id="6" name="Text Placeholder 1">
            <a:extLst>
              <a:ext uri="{FF2B5EF4-FFF2-40B4-BE49-F238E27FC236}">
                <a16:creationId xmlns:a16="http://schemas.microsoft.com/office/drawing/2014/main" id="{AF624CED-D2AF-12D4-F091-3302C96F5AC1}"/>
              </a:ext>
            </a:extLst>
          </p:cNvPr>
          <p:cNvSpPr txBox="1">
            <a:spLocks/>
          </p:cNvSpPr>
          <p:nvPr/>
        </p:nvSpPr>
        <p:spPr>
          <a:xfrm>
            <a:off x="1325504" y="299526"/>
            <a:ext cx="10342962"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err="1">
                <a:solidFill>
                  <a:srgbClr val="EB7339"/>
                </a:solidFill>
                <a:latin typeface="Calibri" panose="020F0502020204030204" pitchFamily="34" charset="0"/>
                <a:cs typeface="Calibri" panose="020F0502020204030204" pitchFamily="34" charset="0"/>
              </a:rPr>
              <a:t>Líderes</a:t>
            </a:r>
            <a:r>
              <a:rPr lang="en-US" sz="3200" b="1" dirty="0">
                <a:solidFill>
                  <a:srgbClr val="EB7339"/>
                </a:solidFill>
                <a:latin typeface="Calibri" panose="020F0502020204030204" pitchFamily="34" charset="0"/>
                <a:cs typeface="Calibri" panose="020F0502020204030204" pitchFamily="34" charset="0"/>
              </a:rPr>
              <a:t> </a:t>
            </a:r>
            <a:r>
              <a:rPr lang="en-US" sz="3200" b="1" dirty="0" err="1">
                <a:solidFill>
                  <a:srgbClr val="EB7339"/>
                </a:solidFill>
                <a:latin typeface="Calibri" panose="020F0502020204030204" pitchFamily="34" charset="0"/>
                <a:cs typeface="Calibri" panose="020F0502020204030204" pitchFamily="34" charset="0"/>
              </a:rPr>
              <a:t>comunitários</a:t>
            </a:r>
            <a:r>
              <a:rPr lang="en-US" sz="3200" b="1" dirty="0">
                <a:solidFill>
                  <a:srgbClr val="EB7339"/>
                </a:solidFill>
                <a:latin typeface="Calibri" panose="020F0502020204030204" pitchFamily="34" charset="0"/>
                <a:cs typeface="Calibri" panose="020F0502020204030204" pitchFamily="34" charset="0"/>
              </a:rPr>
              <a:t>/as</a:t>
            </a:r>
          </a:p>
        </p:txBody>
      </p:sp>
      <p:pic>
        <p:nvPicPr>
          <p:cNvPr id="2" name="Gráfico 1" descr="Flecha: curva ligera con relleno sólido">
            <a:extLst>
              <a:ext uri="{FF2B5EF4-FFF2-40B4-BE49-F238E27FC236}">
                <a16:creationId xmlns:a16="http://schemas.microsoft.com/office/drawing/2014/main" id="{0889EC03-59EE-0E95-19C9-47060FA784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7759967" y="3375105"/>
            <a:ext cx="689631" cy="689631"/>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A80144F0-0599-F16B-9DC4-7FF0C86868BC}"/>
              </a:ext>
            </a:extLst>
          </p:cNvPr>
          <p:cNvSpPr txBox="1"/>
          <p:nvPr/>
        </p:nvSpPr>
        <p:spPr>
          <a:xfrm>
            <a:off x="7234880" y="6250697"/>
            <a:ext cx="1451919" cy="307777"/>
          </a:xfrm>
          <a:prstGeom prst="rect">
            <a:avLst/>
          </a:prstGeom>
          <a:noFill/>
        </p:spPr>
        <p:txBody>
          <a:bodyPr wrap="square" rtlCol="0">
            <a:spAutoFit/>
          </a:bodyPr>
          <a:lstStyle/>
          <a:p>
            <a:r>
              <a:rPr lang="pt-PT" dirty="0"/>
              <a:t>Continues…</a:t>
            </a:r>
          </a:p>
        </p:txBody>
      </p:sp>
    </p:spTree>
    <p:extLst>
      <p:ext uri="{BB962C8B-B14F-4D97-AF65-F5344CB8AC3E}">
        <p14:creationId xmlns:p14="http://schemas.microsoft.com/office/powerpoint/2010/main" val="3329163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57"/>
          <p:cNvSpPr txBox="1">
            <a:spLocks noGrp="1"/>
          </p:cNvSpPr>
          <p:nvPr>
            <p:ph type="body" idx="1"/>
          </p:nvPr>
        </p:nvSpPr>
        <p:spPr>
          <a:xfrm>
            <a:off x="1536192" y="998230"/>
            <a:ext cx="5457732" cy="5615930"/>
          </a:xfrm>
          <a:prstGeom prst="rect">
            <a:avLst/>
          </a:prstGeom>
          <a:noFill/>
          <a:ln>
            <a:noFill/>
          </a:ln>
        </p:spPr>
        <p:txBody>
          <a:bodyPr spcFirstLastPara="1" wrap="square" lIns="91425" tIns="45700" rIns="91425" bIns="45700" anchor="t" anchorCtr="0">
            <a:noAutofit/>
          </a:bodyPr>
          <a:lstStyle/>
          <a:p>
            <a:pPr marL="285750" indent="-285750" algn="just">
              <a:lnSpc>
                <a:spcPct val="100000"/>
              </a:lnSpc>
              <a:spcBef>
                <a:spcPts val="600"/>
              </a:spcBef>
              <a:buFont typeface="Arial" panose="020B0604020202020204" pitchFamily="34" charset="0"/>
              <a:buChar char="•"/>
            </a:pPr>
            <a:r>
              <a:rPr lang="pt-PT" sz="2200" b="0" dirty="0">
                <a:solidFill>
                  <a:srgbClr val="000000"/>
                </a:solidFill>
                <a:latin typeface="Calibri" panose="020F0502020204030204" pitchFamily="34" charset="0"/>
                <a:cs typeface="Calibri" panose="020F0502020204030204" pitchFamily="34" charset="0"/>
                <a:sym typeface="Calibri"/>
              </a:rPr>
              <a:t>estão dispostos a aprender e a sensibilizar para um problema específico</a:t>
            </a:r>
            <a:endParaRPr lang="pt-PT" sz="2200" b="0" dirty="0">
              <a:solidFill>
                <a:srgbClr val="2A2A2A"/>
              </a:solidFill>
              <a:latin typeface="Calibri" panose="020F0502020204030204" pitchFamily="34" charset="0"/>
              <a:ea typeface="Open Sans"/>
              <a:cs typeface="Calibri" panose="020F0502020204030204" pitchFamily="34" charset="0"/>
              <a:sym typeface="Open Sans"/>
            </a:endParaRPr>
          </a:p>
          <a:p>
            <a:pPr marL="285750" lvl="0" indent="-285750" algn="just" rtl="0">
              <a:lnSpc>
                <a:spcPct val="100000"/>
              </a:lnSpc>
              <a:spcBef>
                <a:spcPts val="600"/>
              </a:spcBef>
              <a:spcAft>
                <a:spcPts val="0"/>
              </a:spcAft>
              <a:buSzPts val="3600"/>
              <a:buFont typeface="Arial" panose="020B0604020202020204" pitchFamily="34" charset="0"/>
              <a:buChar char="•"/>
            </a:pPr>
            <a:r>
              <a:rPr lang="pt-PT" sz="2200" b="0" dirty="0">
                <a:solidFill>
                  <a:srgbClr val="000000"/>
                </a:solidFill>
                <a:latin typeface="Calibri" panose="020F0502020204030204" pitchFamily="34" charset="0"/>
                <a:cs typeface="Calibri" panose="020F0502020204030204" pitchFamily="34" charset="0"/>
                <a:sym typeface="Calibri"/>
              </a:rPr>
              <a:t>são capazes de redefinir objetivos e prioridades quando é possível alcançar um melhor resultado</a:t>
            </a:r>
          </a:p>
          <a:p>
            <a:pPr marL="285750" lvl="0" indent="-285750" algn="just" rtl="0">
              <a:lnSpc>
                <a:spcPct val="100000"/>
              </a:lnSpc>
              <a:spcBef>
                <a:spcPts val="600"/>
              </a:spcBef>
              <a:spcAft>
                <a:spcPts val="0"/>
              </a:spcAft>
              <a:buSzPts val="3600"/>
              <a:buFont typeface="Arial" panose="020B0604020202020204" pitchFamily="34" charset="0"/>
              <a:buChar char="•"/>
            </a:pPr>
            <a:r>
              <a:rPr lang="pt-PT" sz="2200" b="0" dirty="0">
                <a:solidFill>
                  <a:srgbClr val="000000"/>
                </a:solidFill>
                <a:latin typeface="Calibri" panose="020F0502020204030204" pitchFamily="34" charset="0"/>
                <a:cs typeface="Calibri" panose="020F0502020204030204" pitchFamily="34" charset="0"/>
                <a:sym typeface="Calibri"/>
              </a:rPr>
              <a:t>assumem que os fracassos fazem parte do processo, promovendo a participação de todos e capacitando as pessoas</a:t>
            </a:r>
          </a:p>
          <a:p>
            <a:pPr marL="285750" lvl="0" indent="-285750" algn="just" rtl="0">
              <a:lnSpc>
                <a:spcPct val="100000"/>
              </a:lnSpc>
              <a:spcBef>
                <a:spcPts val="600"/>
              </a:spcBef>
              <a:spcAft>
                <a:spcPts val="0"/>
              </a:spcAft>
              <a:buSzPts val="3600"/>
              <a:buFont typeface="Arial" panose="020B0604020202020204" pitchFamily="34" charset="0"/>
              <a:buChar char="•"/>
            </a:pPr>
            <a:r>
              <a:rPr lang="pt-PT" sz="2200" b="0" dirty="0">
                <a:solidFill>
                  <a:srgbClr val="000000"/>
                </a:solidFill>
                <a:latin typeface="Calibri" panose="020F0502020204030204" pitchFamily="34" charset="0"/>
                <a:cs typeface="Calibri" panose="020F0502020204030204" pitchFamily="34" charset="0"/>
                <a:sym typeface="Calibri"/>
              </a:rPr>
              <a:t>facilitam conversas difíceis, permitindo que todos tenham o seu momento, inspirando um ambiente de confiança e respeito</a:t>
            </a:r>
          </a:p>
          <a:p>
            <a:pPr marL="285750" lvl="0" indent="-285750" algn="just" rtl="0">
              <a:lnSpc>
                <a:spcPct val="100000"/>
              </a:lnSpc>
              <a:spcBef>
                <a:spcPts val="600"/>
              </a:spcBef>
              <a:spcAft>
                <a:spcPts val="0"/>
              </a:spcAft>
              <a:buSzPts val="3600"/>
              <a:buFont typeface="Arial" panose="020B0604020202020204" pitchFamily="34" charset="0"/>
              <a:buChar char="•"/>
            </a:pPr>
            <a:r>
              <a:rPr lang="pt-PT" sz="2200" b="0" dirty="0">
                <a:solidFill>
                  <a:srgbClr val="000000"/>
                </a:solidFill>
                <a:latin typeface="Calibri" panose="020F0502020204030204" pitchFamily="34" charset="0"/>
                <a:cs typeface="Calibri" panose="020F0502020204030204" pitchFamily="34" charset="0"/>
                <a:sym typeface="Calibri"/>
              </a:rPr>
              <a:t>são dedicados e motivados para serem práticos, dedicando tempo e esforço para o bem maior</a:t>
            </a:r>
            <a:endParaRPr sz="2200" b="0" dirty="0">
              <a:solidFill>
                <a:srgbClr val="2A2A2A"/>
              </a:solidFill>
              <a:latin typeface="Calibri" panose="020F0502020204030204" pitchFamily="34" charset="0"/>
              <a:ea typeface="Open Sans"/>
              <a:cs typeface="Calibri" panose="020F0502020204030204" pitchFamily="34" charset="0"/>
              <a:sym typeface="Open Sans"/>
            </a:endParaRPr>
          </a:p>
        </p:txBody>
      </p:sp>
      <p:sp>
        <p:nvSpPr>
          <p:cNvPr id="6" name="Text Placeholder 1">
            <a:extLst>
              <a:ext uri="{FF2B5EF4-FFF2-40B4-BE49-F238E27FC236}">
                <a16:creationId xmlns:a16="http://schemas.microsoft.com/office/drawing/2014/main" id="{AF624CED-D2AF-12D4-F091-3302C96F5AC1}"/>
              </a:ext>
            </a:extLst>
          </p:cNvPr>
          <p:cNvSpPr txBox="1">
            <a:spLocks/>
          </p:cNvSpPr>
          <p:nvPr/>
        </p:nvSpPr>
        <p:spPr>
          <a:xfrm>
            <a:off x="1026727" y="299526"/>
            <a:ext cx="10342962"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err="1">
                <a:solidFill>
                  <a:srgbClr val="EB7339"/>
                </a:solidFill>
                <a:latin typeface="Calibri" panose="020F0502020204030204" pitchFamily="34" charset="0"/>
                <a:cs typeface="Calibri" panose="020F0502020204030204" pitchFamily="34" charset="0"/>
              </a:rPr>
              <a:t>Líderes</a:t>
            </a:r>
            <a:r>
              <a:rPr lang="en-US" sz="3200" b="1" dirty="0">
                <a:solidFill>
                  <a:srgbClr val="EB7339"/>
                </a:solidFill>
                <a:latin typeface="Calibri" panose="020F0502020204030204" pitchFamily="34" charset="0"/>
                <a:cs typeface="Calibri" panose="020F0502020204030204" pitchFamily="34" charset="0"/>
              </a:rPr>
              <a:t> </a:t>
            </a:r>
            <a:r>
              <a:rPr lang="en-US" sz="3200" b="1" dirty="0" err="1">
                <a:solidFill>
                  <a:srgbClr val="EB7339"/>
                </a:solidFill>
                <a:latin typeface="Calibri" panose="020F0502020204030204" pitchFamily="34" charset="0"/>
                <a:cs typeface="Calibri" panose="020F0502020204030204" pitchFamily="34" charset="0"/>
              </a:rPr>
              <a:t>comunitários</a:t>
            </a:r>
            <a:r>
              <a:rPr lang="en-US" sz="3200" b="1" dirty="0">
                <a:solidFill>
                  <a:srgbClr val="EB7339"/>
                </a:solidFill>
                <a:latin typeface="Calibri" panose="020F0502020204030204" pitchFamily="34" charset="0"/>
                <a:cs typeface="Calibri" panose="020F0502020204030204" pitchFamily="34" charset="0"/>
              </a:rPr>
              <a:t>/as</a:t>
            </a:r>
          </a:p>
        </p:txBody>
      </p:sp>
      <p:pic>
        <p:nvPicPr>
          <p:cNvPr id="2" name="Google Shape;685;p57" descr="Bossy Girl « rossparker.org">
            <a:extLst>
              <a:ext uri="{FF2B5EF4-FFF2-40B4-BE49-F238E27FC236}">
                <a16:creationId xmlns:a16="http://schemas.microsoft.com/office/drawing/2014/main" id="{8B59991D-599D-5F76-1CB2-A664B459A7AD}"/>
              </a:ext>
            </a:extLst>
          </p:cNvPr>
          <p:cNvPicPr preferRelativeResize="0"/>
          <p:nvPr/>
        </p:nvPicPr>
        <p:blipFill rotWithShape="1">
          <a:blip r:embed="rId3">
            <a:alphaModFix/>
          </a:blip>
          <a:srcRect l="4007" t="5882" r="3433" b="13903"/>
          <a:stretch/>
        </p:blipFill>
        <p:spPr>
          <a:xfrm>
            <a:off x="7554377" y="2947132"/>
            <a:ext cx="3815312" cy="2329204"/>
          </a:xfrm>
          <a:prstGeom prst="rect">
            <a:avLst/>
          </a:prstGeom>
          <a:noFill/>
          <a:ln>
            <a:noFill/>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Marcador de Posição da Imagem 11">
            <a:extLst>
              <a:ext uri="{FF2B5EF4-FFF2-40B4-BE49-F238E27FC236}">
                <a16:creationId xmlns:a16="http://schemas.microsoft.com/office/drawing/2014/main" id="{1FB74135-B1E3-2540-E63B-78F93DB64F31}"/>
              </a:ext>
            </a:extLst>
          </p:cNvPr>
          <p:cNvPicPr>
            <a:picLocks noGrp="1" noChangeAspect="1"/>
          </p:cNvPicPr>
          <p:nvPr>
            <p:ph type="pic" sz="quarter" idx="19"/>
          </p:nvPr>
        </p:nvPicPr>
        <p:blipFill>
          <a:blip r:embed="rId2"/>
          <a:srcRect l="38970" r="38970"/>
          <a:stretch>
            <a:fillRect/>
          </a:stretch>
        </p:blipFill>
        <p:spPr>
          <a:xfrm>
            <a:off x="-48344" y="1730"/>
            <a:ext cx="3570477" cy="6858000"/>
          </a:xfrm>
        </p:spPr>
      </p:pic>
      <p:sp>
        <p:nvSpPr>
          <p:cNvPr id="34" name="Retângulo 33">
            <a:extLst>
              <a:ext uri="{FF2B5EF4-FFF2-40B4-BE49-F238E27FC236}">
                <a16:creationId xmlns:a16="http://schemas.microsoft.com/office/drawing/2014/main" id="{5F9C0A67-0C6D-4F38-9ED8-0012DB9CB36F}"/>
              </a:ext>
            </a:extLst>
          </p:cNvPr>
          <p:cNvSpPr/>
          <p:nvPr/>
        </p:nvSpPr>
        <p:spPr>
          <a:xfrm>
            <a:off x="3522133" y="-1"/>
            <a:ext cx="1405658" cy="690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29" name="Graphic 2">
            <a:extLst>
              <a:ext uri="{FF2B5EF4-FFF2-40B4-BE49-F238E27FC236}">
                <a16:creationId xmlns:a16="http://schemas.microsoft.com/office/drawing/2014/main" id="{1882C676-5CB9-9146-8553-CE13526C9264}"/>
              </a:ext>
            </a:extLst>
          </p:cNvPr>
          <p:cNvGrpSpPr/>
          <p:nvPr/>
        </p:nvGrpSpPr>
        <p:grpSpPr>
          <a:xfrm>
            <a:off x="10082374" y="-1"/>
            <a:ext cx="1951277" cy="1111884"/>
            <a:chOff x="3357879" y="5072538"/>
            <a:chExt cx="593407" cy="259080"/>
          </a:xfrm>
          <a:solidFill>
            <a:srgbClr val="EB7339"/>
          </a:solidFill>
        </p:grpSpPr>
        <p:sp>
          <p:nvSpPr>
            <p:cNvPr id="30" name="Freeform 29">
              <a:extLst>
                <a:ext uri="{FF2B5EF4-FFF2-40B4-BE49-F238E27FC236}">
                  <a16:creationId xmlns:a16="http://schemas.microsoft.com/office/drawing/2014/main" id="{26D7D646-0CD9-D545-995C-14C9C9200D3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FC462181-C3DC-E043-BC7E-DD32D31223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BF2F4765-3587-C24A-96B9-534A3D7B42A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9" name="Text Placeholder 1"/>
          <p:cNvSpPr>
            <a:spLocks noGrp="1"/>
          </p:cNvSpPr>
          <p:nvPr>
            <p:ph type="body" sz="quarter" idx="4294967295"/>
          </p:nvPr>
        </p:nvSpPr>
        <p:spPr>
          <a:xfrm>
            <a:off x="3795822" y="315595"/>
            <a:ext cx="7609821" cy="698704"/>
          </a:xfrm>
          <a:prstGeom prst="rect">
            <a:avLst/>
          </a:prstGeom>
        </p:spPr>
        <p:txBody>
          <a:bodyPr/>
          <a:lstStyle/>
          <a:p>
            <a:pPr marL="0" indent="0">
              <a:buNone/>
            </a:pPr>
            <a:r>
              <a:rPr lang="en-US" sz="3200" b="1" dirty="0" err="1">
                <a:solidFill>
                  <a:srgbClr val="EB7339"/>
                </a:solidFill>
                <a:latin typeface="Calibri" panose="020F0502020204030204" pitchFamily="34" charset="0"/>
                <a:cs typeface="Calibri" panose="020F0502020204030204" pitchFamily="34" charset="0"/>
              </a:rPr>
              <a:t>Iniciando</a:t>
            </a:r>
            <a:r>
              <a:rPr lang="en-US" sz="3200" b="1" dirty="0">
                <a:solidFill>
                  <a:srgbClr val="EB7339"/>
                </a:solidFill>
                <a:latin typeface="Calibri" panose="020F0502020204030204" pitchFamily="34" charset="0"/>
                <a:cs typeface="Calibri" panose="020F0502020204030204" pitchFamily="34" charset="0"/>
              </a:rPr>
              <a:t> um </a:t>
            </a:r>
            <a:r>
              <a:rPr lang="en-US" sz="3200" b="1" dirty="0" err="1">
                <a:solidFill>
                  <a:srgbClr val="EB7339"/>
                </a:solidFill>
                <a:latin typeface="Calibri" panose="020F0502020204030204" pitchFamily="34" charset="0"/>
                <a:cs typeface="Calibri" panose="020F0502020204030204" pitchFamily="34" charset="0"/>
              </a:rPr>
              <a:t>projeto</a:t>
            </a:r>
            <a:r>
              <a:rPr lang="en-US" sz="3200" b="1" dirty="0">
                <a:solidFill>
                  <a:srgbClr val="EB7339"/>
                </a:solidFill>
                <a:latin typeface="Calibri" panose="020F0502020204030204" pitchFamily="34" charset="0"/>
                <a:cs typeface="Calibri" panose="020F0502020204030204" pitchFamily="34" charset="0"/>
              </a:rPr>
              <a:t> </a:t>
            </a:r>
            <a:r>
              <a:rPr lang="en-US" sz="3200" b="1" dirty="0" err="1">
                <a:solidFill>
                  <a:srgbClr val="EB7339"/>
                </a:solidFill>
                <a:latin typeface="Calibri" panose="020F0502020204030204" pitchFamily="34" charset="0"/>
                <a:cs typeface="Calibri" panose="020F0502020204030204" pitchFamily="34" charset="0"/>
              </a:rPr>
              <a:t>comunitário</a:t>
            </a:r>
            <a:endParaRPr lang="en-US" sz="3200" b="1" dirty="0">
              <a:solidFill>
                <a:srgbClr val="EB7339"/>
              </a:solidFill>
              <a:latin typeface="Calibri" panose="020F0502020204030204" pitchFamily="34" charset="0"/>
              <a:cs typeface="Calibri" panose="020F0502020204030204" pitchFamily="34" charset="0"/>
            </a:endParaRPr>
          </a:p>
        </p:txBody>
      </p:sp>
      <p:sp>
        <p:nvSpPr>
          <p:cNvPr id="42" name="Google Shape;390;p33">
            <a:extLst>
              <a:ext uri="{FF2B5EF4-FFF2-40B4-BE49-F238E27FC236}">
                <a16:creationId xmlns:a16="http://schemas.microsoft.com/office/drawing/2014/main" id="{260A784E-95B9-6A1B-544A-69E7D38456B4}"/>
              </a:ext>
            </a:extLst>
          </p:cNvPr>
          <p:cNvSpPr txBox="1">
            <a:spLocks/>
          </p:cNvSpPr>
          <p:nvPr/>
        </p:nvSpPr>
        <p:spPr>
          <a:xfrm>
            <a:off x="3795822" y="1005842"/>
            <a:ext cx="7847537" cy="242315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just" rtl="0">
              <a:lnSpc>
                <a:spcPct val="100000"/>
              </a:lnSpc>
              <a:spcBef>
                <a:spcPts val="600"/>
              </a:spcBef>
              <a:spcAft>
                <a:spcPts val="0"/>
              </a:spcAft>
              <a:buSzPts val="2400"/>
              <a:buNone/>
            </a:pPr>
            <a:r>
              <a:rPr lang="pt-PT" sz="2200" b="0" dirty="0">
                <a:solidFill>
                  <a:srgbClr val="000000"/>
                </a:solidFill>
              </a:rPr>
              <a:t>Tornar-se um Líder Comunitário é construir um legado para os outros! Eles continuarão a alargar os seus objetivos e a encontrar novos objetivos muito depois de deixar a cena.</a:t>
            </a:r>
          </a:p>
          <a:p>
            <a:pPr marL="0" lvl="0" indent="0" algn="just" rtl="0">
              <a:lnSpc>
                <a:spcPct val="100000"/>
              </a:lnSpc>
              <a:spcBef>
                <a:spcPts val="600"/>
              </a:spcBef>
              <a:spcAft>
                <a:spcPts val="0"/>
              </a:spcAft>
              <a:buSzPts val="2400"/>
              <a:buNone/>
            </a:pPr>
            <a:r>
              <a:rPr lang="pt-PT" sz="2200" b="0" dirty="0">
                <a:solidFill>
                  <a:srgbClr val="000000"/>
                </a:solidFill>
              </a:rPr>
              <a:t>Isso significa que os Líderes Comunitários passarão boa parte do seu tempo a encorajar, orientar e apoiar os outros a tornarem-se eles próprios líderes.</a:t>
            </a:r>
          </a:p>
        </p:txBody>
      </p:sp>
      <p:sp>
        <p:nvSpPr>
          <p:cNvPr id="17" name="Google Shape;727;p62">
            <a:extLst>
              <a:ext uri="{FF2B5EF4-FFF2-40B4-BE49-F238E27FC236}">
                <a16:creationId xmlns:a16="http://schemas.microsoft.com/office/drawing/2014/main" id="{8699BAC0-2046-B966-32AC-58A7FB08436E}"/>
              </a:ext>
            </a:extLst>
          </p:cNvPr>
          <p:cNvSpPr txBox="1"/>
          <p:nvPr/>
        </p:nvSpPr>
        <p:spPr>
          <a:xfrm>
            <a:off x="8118389" y="3254241"/>
            <a:ext cx="3524970" cy="523180"/>
          </a:xfrm>
          <a:prstGeom prst="rect">
            <a:avLst/>
          </a:prstGeom>
          <a:noFill/>
          <a:ln>
            <a:noFill/>
          </a:ln>
        </p:spPr>
        <p:txBody>
          <a:bodyPr spcFirstLastPara="1" wrap="square" lIns="91425" tIns="45700" rIns="91425" bIns="45700" anchor="t" anchorCtr="0">
            <a:spAutoFit/>
          </a:bodyPr>
          <a:lstStyle/>
          <a:p>
            <a:pPr algn="r"/>
            <a:r>
              <a:rPr lang="en-US" b="0" dirty="0" err="1">
                <a:solidFill>
                  <a:srgbClr val="000000"/>
                </a:solidFill>
                <a:latin typeface="Calibri" panose="020F0502020204030204" pitchFamily="34" charset="0"/>
                <a:ea typeface="Calibri" panose="020F0502020204030204" pitchFamily="34" charset="0"/>
                <a:cs typeface="Calibri" panose="020F0502020204030204" pitchFamily="34" charset="0"/>
              </a:rPr>
              <a:t>Confira</a:t>
            </a:r>
            <a:r>
              <a:rPr lang="en-US" b="0" dirty="0">
                <a:solidFill>
                  <a:srgbClr val="000000"/>
                </a:solidFill>
                <a:latin typeface="Calibri" panose="020F0502020204030204" pitchFamily="34" charset="0"/>
                <a:ea typeface="Calibri" panose="020F0502020204030204" pitchFamily="34" charset="0"/>
                <a:cs typeface="Calibri" panose="020F0502020204030204" pitchFamily="34" charset="0"/>
              </a:rPr>
              <a:t> a </a:t>
            </a:r>
            <a:r>
              <a:rPr lang="en-US" b="0" dirty="0" err="1">
                <a:solidFill>
                  <a:srgbClr val="000000"/>
                </a:solidFill>
                <a:latin typeface="Calibri" panose="020F0502020204030204" pitchFamily="34" charset="0"/>
                <a:ea typeface="Calibri" panose="020F0502020204030204" pitchFamily="34" charset="0"/>
                <a:cs typeface="Calibri" panose="020F0502020204030204" pitchFamily="34" charset="0"/>
              </a:rPr>
              <a:t>história</a:t>
            </a:r>
            <a:r>
              <a:rPr lang="en-US" b="0" dirty="0">
                <a:solidFill>
                  <a:srgbClr val="000000"/>
                </a:solidFill>
                <a:latin typeface="Calibri" panose="020F0502020204030204" pitchFamily="34" charset="0"/>
                <a:ea typeface="Calibri" panose="020F0502020204030204" pitchFamily="34" charset="0"/>
                <a:cs typeface="Calibri" panose="020F0502020204030204" pitchFamily="34" charset="0"/>
              </a:rPr>
              <a:t> de um </a:t>
            </a:r>
            <a:r>
              <a:rPr lang="en-US" b="0" dirty="0" err="1">
                <a:solidFill>
                  <a:srgbClr val="000000"/>
                </a:solidFill>
                <a:latin typeface="Calibri" panose="020F0502020204030204" pitchFamily="34" charset="0"/>
                <a:ea typeface="Calibri" panose="020F0502020204030204" pitchFamily="34" charset="0"/>
                <a:cs typeface="Calibri" panose="020F0502020204030204" pitchFamily="34" charset="0"/>
              </a:rPr>
              <a:t>líder</a:t>
            </a:r>
            <a:r>
              <a:rPr lang="en-US" b="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b="0" dirty="0" err="1">
                <a:solidFill>
                  <a:srgbClr val="000000"/>
                </a:solidFill>
                <a:latin typeface="Calibri" panose="020F0502020204030204" pitchFamily="34" charset="0"/>
                <a:ea typeface="Calibri" panose="020F0502020204030204" pitchFamily="34" charset="0"/>
                <a:cs typeface="Calibri" panose="020F0502020204030204" pitchFamily="34" charset="0"/>
              </a:rPr>
              <a:t>numa</a:t>
            </a:r>
            <a:r>
              <a:rPr lang="en-US" b="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b="0" dirty="0" err="1">
                <a:solidFill>
                  <a:srgbClr val="000000"/>
                </a:solidFill>
                <a:latin typeface="Calibri" panose="020F0502020204030204" pitchFamily="34" charset="0"/>
                <a:ea typeface="Calibri" panose="020F0502020204030204" pitchFamily="34" charset="0"/>
                <a:cs typeface="Calibri" panose="020F0502020204030204" pitchFamily="34" charset="0"/>
              </a:rPr>
              <a:t>empresa</a:t>
            </a:r>
            <a:r>
              <a:rPr lang="en-US" b="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dirty="0">
                <a:latin typeface="Calibri" panose="020F0502020204030204" pitchFamily="34" charset="0"/>
                <a:ea typeface="Calibri" panose="020F0502020204030204" pitchFamily="34" charset="0"/>
                <a:cs typeface="Calibri" panose="020F0502020204030204" pitchFamily="34" charset="0"/>
              </a:rPr>
              <a:t> </a:t>
            </a:r>
            <a:r>
              <a:rPr lang="pt-PT" b="1" i="0" u="sng" strike="noStrike" cap="none" dirty="0">
                <a:solidFill>
                  <a:schemeClr val="hlink"/>
                </a:solidFill>
                <a:latin typeface="Calibri" panose="020F0502020204030204" pitchFamily="34" charset="0"/>
                <a:ea typeface="Calibri" panose="020F0502020204030204" pitchFamily="34" charset="0"/>
                <a:cs typeface="Calibri" panose="020F0502020204030204" pitchFamily="34" charset="0"/>
                <a:sym typeface="Calibri"/>
                <a:hlinkClick r:id="rId3"/>
              </a:rPr>
              <a:t> ALAN MULALLY AND FORD  </a:t>
            </a:r>
            <a:endParaRPr b="1" i="0" u="none" strike="noStrike" cap="none" dirty="0">
              <a:solidFill>
                <a:srgbClr val="1A1A1A"/>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19" name="CaixaDeTexto 18">
            <a:extLst>
              <a:ext uri="{FF2B5EF4-FFF2-40B4-BE49-F238E27FC236}">
                <a16:creationId xmlns:a16="http://schemas.microsoft.com/office/drawing/2014/main" id="{4C562881-FFE0-03FD-EA01-9EA1837C8E89}"/>
              </a:ext>
            </a:extLst>
          </p:cNvPr>
          <p:cNvSpPr txBox="1"/>
          <p:nvPr/>
        </p:nvSpPr>
        <p:spPr>
          <a:xfrm>
            <a:off x="3795822" y="3736441"/>
            <a:ext cx="7847538" cy="3108543"/>
          </a:xfrm>
          <a:prstGeom prst="rect">
            <a:avLst/>
          </a:prstGeom>
          <a:noFill/>
        </p:spPr>
        <p:txBody>
          <a:bodyPr wrap="square">
            <a:spAutoFit/>
          </a:bodyPr>
          <a:lstStyle/>
          <a:p>
            <a:pPr marL="0" marR="0" lvl="0" indent="0" algn="just" rtl="0">
              <a:lnSpc>
                <a:spcPct val="100000"/>
              </a:lnSpc>
              <a:spcBef>
                <a:spcPts val="600"/>
              </a:spcBef>
              <a:spcAft>
                <a:spcPts val="0"/>
              </a:spcAft>
              <a:buNone/>
            </a:pPr>
            <a:r>
              <a:rPr lang="en-US" sz="2400" b="1" i="0" u="none" strike="noStrike" cap="none" dirty="0" err="1">
                <a:solidFill>
                  <a:srgbClr val="EC7A42"/>
                </a:solidFill>
                <a:latin typeface="Calibri" panose="020F0502020204030204" pitchFamily="34" charset="0"/>
                <a:ea typeface="Calibri"/>
                <a:cs typeface="Calibri" panose="020F0502020204030204" pitchFamily="34" charset="0"/>
                <a:sym typeface="Calibri"/>
              </a:rPr>
              <a:t>Pode</a:t>
            </a:r>
            <a:r>
              <a:rPr lang="en-US" sz="2400" b="1" i="0" u="none" strike="noStrike" cap="none" dirty="0">
                <a:solidFill>
                  <a:srgbClr val="EC7A42"/>
                </a:solidFill>
                <a:latin typeface="Calibri" panose="020F0502020204030204" pitchFamily="34" charset="0"/>
                <a:ea typeface="Calibri"/>
                <a:cs typeface="Calibri" panose="020F0502020204030204" pitchFamily="34" charset="0"/>
                <a:sym typeface="Calibri"/>
              </a:rPr>
              <a:t> </a:t>
            </a:r>
            <a:r>
              <a:rPr lang="en-US" sz="2400" b="1" i="0" u="none" strike="noStrike" cap="none" dirty="0" err="1">
                <a:solidFill>
                  <a:srgbClr val="EC7A42"/>
                </a:solidFill>
                <a:latin typeface="Calibri" panose="020F0502020204030204" pitchFamily="34" charset="0"/>
                <a:ea typeface="Calibri"/>
                <a:cs typeface="Calibri" panose="020F0502020204030204" pitchFamily="34" charset="0"/>
                <a:sym typeface="Calibri"/>
              </a:rPr>
              <a:t>começar</a:t>
            </a:r>
            <a:r>
              <a:rPr lang="en-US" sz="2400" b="1" i="0" u="none" strike="noStrike" cap="none" dirty="0">
                <a:solidFill>
                  <a:srgbClr val="EC7A42"/>
                </a:solidFill>
                <a:latin typeface="Calibri" panose="020F0502020204030204" pitchFamily="34" charset="0"/>
                <a:ea typeface="Calibri"/>
                <a:cs typeface="Calibri" panose="020F0502020204030204" pitchFamily="34" charset="0"/>
                <a:sym typeface="Calibri"/>
              </a:rPr>
              <a:t> </a:t>
            </a:r>
            <a:r>
              <a:rPr lang="en-US" sz="2400" b="1" i="0" u="none" strike="noStrike" cap="none" dirty="0" err="1">
                <a:solidFill>
                  <a:srgbClr val="EC7A42"/>
                </a:solidFill>
                <a:latin typeface="Calibri" panose="020F0502020204030204" pitchFamily="34" charset="0"/>
                <a:ea typeface="Calibri"/>
                <a:cs typeface="Calibri" panose="020F0502020204030204" pitchFamily="34" charset="0"/>
                <a:sym typeface="Calibri"/>
              </a:rPr>
              <a:t>por</a:t>
            </a:r>
            <a:r>
              <a:rPr lang="en-US" sz="2400" b="1" i="0" u="none" strike="noStrike" cap="none" dirty="0">
                <a:solidFill>
                  <a:srgbClr val="EC7A42"/>
                </a:solidFill>
                <a:latin typeface="Calibri" panose="020F0502020204030204" pitchFamily="34" charset="0"/>
                <a:ea typeface="Calibri"/>
                <a:cs typeface="Calibri" panose="020F0502020204030204" pitchFamily="34" charset="0"/>
                <a:sym typeface="Calibri"/>
              </a:rPr>
              <a:t> :</a:t>
            </a:r>
          </a:p>
          <a:p>
            <a:pPr marL="457200" marR="0" lvl="0" indent="-457200" algn="just" rtl="0">
              <a:lnSpc>
                <a:spcPct val="100000"/>
              </a:lnSpc>
              <a:spcBef>
                <a:spcPts val="600"/>
              </a:spcBef>
              <a:spcAft>
                <a:spcPts val="0"/>
              </a:spcAft>
              <a:buAutoNum type="arabicPeriod"/>
            </a:pPr>
            <a:r>
              <a:rPr lang="pt-PT" sz="2100" b="0" i="0" u="none" strike="noStrike" cap="none" dirty="0">
                <a:solidFill>
                  <a:srgbClr val="1A1A1A"/>
                </a:solidFill>
                <a:latin typeface="Calibri" panose="020F0502020204030204" pitchFamily="34" charset="0"/>
                <a:ea typeface="Calibri"/>
                <a:cs typeface="Calibri" panose="020F0502020204030204" pitchFamily="34" charset="0"/>
                <a:sym typeface="Calibri"/>
              </a:rPr>
              <a:t>Aprender sobre a sua comunidade e as suas necessidades</a:t>
            </a:r>
          </a:p>
          <a:p>
            <a:pPr marL="457200" marR="0" lvl="0" indent="-457200" algn="just" rtl="0">
              <a:lnSpc>
                <a:spcPct val="100000"/>
              </a:lnSpc>
              <a:spcBef>
                <a:spcPts val="600"/>
              </a:spcBef>
              <a:spcAft>
                <a:spcPts val="0"/>
              </a:spcAft>
              <a:buAutoNum type="arabicPeriod"/>
            </a:pPr>
            <a:r>
              <a:rPr lang="pt-PT" sz="2100" b="0" i="0" u="none" strike="noStrike" cap="none" dirty="0">
                <a:solidFill>
                  <a:srgbClr val="1A1A1A"/>
                </a:solidFill>
                <a:latin typeface="Calibri" panose="020F0502020204030204" pitchFamily="34" charset="0"/>
                <a:ea typeface="Calibri"/>
                <a:cs typeface="Calibri" panose="020F0502020204030204" pitchFamily="34" charset="0"/>
                <a:sym typeface="Calibri"/>
              </a:rPr>
              <a:t>Moldar uma proposta e partilhá-la com a comunidade</a:t>
            </a:r>
          </a:p>
          <a:p>
            <a:pPr marL="457200" marR="0" lvl="0" indent="-457200" algn="just" rtl="0">
              <a:lnSpc>
                <a:spcPct val="100000"/>
              </a:lnSpc>
              <a:spcBef>
                <a:spcPts val="600"/>
              </a:spcBef>
              <a:spcAft>
                <a:spcPts val="0"/>
              </a:spcAft>
              <a:buAutoNum type="arabicPeriod"/>
            </a:pPr>
            <a:r>
              <a:rPr lang="pt-PT" sz="2100" b="0" i="0" u="none" strike="noStrike" cap="none" dirty="0">
                <a:solidFill>
                  <a:srgbClr val="1A1A1A"/>
                </a:solidFill>
                <a:latin typeface="Calibri" panose="020F0502020204030204" pitchFamily="34" charset="0"/>
                <a:ea typeface="Calibri"/>
                <a:cs typeface="Calibri" panose="020F0502020204030204" pitchFamily="34" charset="0"/>
                <a:sym typeface="Calibri"/>
              </a:rPr>
              <a:t>Envolver-se com toda a comunidade e encontrar parceiros de colaboração</a:t>
            </a:r>
          </a:p>
          <a:p>
            <a:pPr marL="457200" marR="0" lvl="0" indent="-457200" algn="just" rtl="0">
              <a:lnSpc>
                <a:spcPct val="100000"/>
              </a:lnSpc>
              <a:spcBef>
                <a:spcPts val="600"/>
              </a:spcBef>
              <a:spcAft>
                <a:spcPts val="0"/>
              </a:spcAft>
              <a:buAutoNum type="arabicPeriod"/>
            </a:pPr>
            <a:r>
              <a:rPr lang="pt-PT" sz="2100" b="0" i="0" u="none" strike="noStrike" cap="none" dirty="0">
                <a:solidFill>
                  <a:srgbClr val="1A1A1A"/>
                </a:solidFill>
                <a:latin typeface="Calibri" panose="020F0502020204030204" pitchFamily="34" charset="0"/>
                <a:ea typeface="Calibri"/>
                <a:cs typeface="Calibri" panose="020F0502020204030204" pitchFamily="34" charset="0"/>
                <a:sym typeface="Calibri"/>
              </a:rPr>
              <a:t>Começando por dar o exemplo e convidando outros a aderir</a:t>
            </a:r>
          </a:p>
          <a:p>
            <a:pPr marL="457200" marR="0" lvl="0" indent="-457200" algn="just" rtl="0">
              <a:lnSpc>
                <a:spcPct val="100000"/>
              </a:lnSpc>
              <a:spcBef>
                <a:spcPts val="600"/>
              </a:spcBef>
              <a:spcAft>
                <a:spcPts val="0"/>
              </a:spcAft>
              <a:buAutoNum type="arabicPeriod"/>
            </a:pPr>
            <a:r>
              <a:rPr lang="pt-PT" sz="2100" b="0" i="0" u="none" strike="noStrike" cap="none" dirty="0">
                <a:solidFill>
                  <a:srgbClr val="1A1A1A"/>
                </a:solidFill>
                <a:latin typeface="Calibri" panose="020F0502020204030204" pitchFamily="34" charset="0"/>
                <a:ea typeface="Calibri"/>
                <a:cs typeface="Calibri" panose="020F0502020204030204" pitchFamily="34" charset="0"/>
                <a:sym typeface="Calibri"/>
              </a:rPr>
              <a:t>Compreender os pontos fortes dentro do seu grupo e aproveitá-los </a:t>
            </a:r>
            <a:endParaRPr lang="en-US" sz="2100" dirty="0">
              <a:latin typeface="Calibri" panose="020F0502020204030204" pitchFamily="34" charset="0"/>
              <a:cs typeface="Calibri" panose="020F0502020204030204" pitchFamily="34" charset="0"/>
            </a:endParaRPr>
          </a:p>
        </p:txBody>
      </p:sp>
      <p:sp>
        <p:nvSpPr>
          <p:cNvPr id="24" name="Google Shape;725;p62">
            <a:extLst>
              <a:ext uri="{FF2B5EF4-FFF2-40B4-BE49-F238E27FC236}">
                <a16:creationId xmlns:a16="http://schemas.microsoft.com/office/drawing/2014/main" id="{702F6516-A2F5-67A2-E203-23193B1DB6A5}"/>
              </a:ext>
            </a:extLst>
          </p:cNvPr>
          <p:cNvSpPr txBox="1"/>
          <p:nvPr/>
        </p:nvSpPr>
        <p:spPr>
          <a:xfrm rot="16200000">
            <a:off x="-896231" y="5326716"/>
            <a:ext cx="2460522"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PT" sz="1200" b="0" i="0" u="none" strike="noStrike" cap="none" dirty="0">
                <a:solidFill>
                  <a:srgbClr val="000000"/>
                </a:solidFill>
                <a:latin typeface="Calibri" panose="020F0502020204030204" pitchFamily="34" charset="0"/>
                <a:cs typeface="Calibri" panose="020F0502020204030204" pitchFamily="34" charset="0"/>
                <a:sym typeface="Arial"/>
                <a:hlinkClick r:id="rId4"/>
              </a:rPr>
              <a:t>https://my.surrey.ac.uk/news/community-champions-volunteering-vulnerable-people</a:t>
            </a:r>
            <a:r>
              <a:rPr lang="pt-PT" sz="1200" b="0" i="0" u="none" strike="noStrike" cap="none" dirty="0">
                <a:solidFill>
                  <a:srgbClr val="000000"/>
                </a:solidFill>
                <a:latin typeface="Calibri" panose="020F0502020204030204" pitchFamily="34" charset="0"/>
                <a:cs typeface="Calibri" panose="020F0502020204030204" pitchFamily="34" charset="0"/>
                <a:sym typeface="Arial"/>
              </a:rPr>
              <a:t> </a:t>
            </a:r>
            <a:endParaRPr sz="1200" dirty="0">
              <a:latin typeface="Calibri" panose="020F0502020204030204" pitchFamily="34" charset="0"/>
              <a:cs typeface="Calibri" panose="020F0502020204030204" pitchFamily="34" charset="0"/>
            </a:endParaRPr>
          </a:p>
        </p:txBody>
      </p:sp>
      <p:pic>
        <p:nvPicPr>
          <p:cNvPr id="2" name="Gráfico 1" descr="Flecha: curva ligera con relleno sólido">
            <a:extLst>
              <a:ext uri="{FF2B5EF4-FFF2-40B4-BE49-F238E27FC236}">
                <a16:creationId xmlns:a16="http://schemas.microsoft.com/office/drawing/2014/main" id="{3D3D23AB-7F8C-A86B-17C1-8804C7E814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7534234" y="3004952"/>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73276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10" name="Google Shape;737;p63">
            <a:extLst>
              <a:ext uri="{FF2B5EF4-FFF2-40B4-BE49-F238E27FC236}">
                <a16:creationId xmlns:a16="http://schemas.microsoft.com/office/drawing/2014/main" id="{1DCFBFDD-43AD-E667-4890-3F4FD4750163}"/>
              </a:ext>
            </a:extLst>
          </p:cNvPr>
          <p:cNvSpPr txBox="1"/>
          <p:nvPr/>
        </p:nvSpPr>
        <p:spPr>
          <a:xfrm>
            <a:off x="1062682" y="2295396"/>
            <a:ext cx="10753397" cy="432422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Aft>
                <a:spcPts val="0"/>
              </a:spcAft>
              <a:buClr>
                <a:srgbClr val="000000"/>
              </a:buClr>
              <a:buSzPts val="1800"/>
              <a:buFont typeface="Arial"/>
              <a:buAutoNum type="arabicPeriod"/>
            </a:pPr>
            <a:r>
              <a:rPr lang="pt-PT" sz="2100" b="0" i="0" u="none" strike="noStrike" cap="none" dirty="0">
                <a:latin typeface="Calibri" panose="020F0502020204030204" pitchFamily="34" charset="0"/>
                <a:ea typeface="Calibri"/>
                <a:cs typeface="Calibri" panose="020F0502020204030204" pitchFamily="34" charset="0"/>
                <a:sym typeface="Calibri"/>
              </a:rPr>
              <a:t>Mobilizar a comunidade para identificar as suas necessidades</a:t>
            </a:r>
          </a:p>
          <a:p>
            <a:pPr marL="342900" marR="0" lvl="0" indent="-342900" algn="l" rtl="0">
              <a:lnSpc>
                <a:spcPct val="100000"/>
              </a:lnSpc>
              <a:spcAft>
                <a:spcPts val="0"/>
              </a:spcAft>
              <a:buClr>
                <a:srgbClr val="000000"/>
              </a:buClr>
              <a:buSzPts val="1800"/>
              <a:buFont typeface="Arial"/>
              <a:buAutoNum type="arabicPeriod"/>
            </a:pPr>
            <a:r>
              <a:rPr lang="pt-PT" sz="2100" b="0" i="0" u="none" strike="noStrike" cap="none" dirty="0">
                <a:latin typeface="Calibri" panose="020F0502020204030204" pitchFamily="34" charset="0"/>
                <a:ea typeface="Calibri"/>
                <a:cs typeface="Calibri" panose="020F0502020204030204" pitchFamily="34" charset="0"/>
                <a:sym typeface="Calibri"/>
              </a:rPr>
              <a:t>Pedir à comunidade que estabeleça prioridades </a:t>
            </a:r>
          </a:p>
          <a:p>
            <a:pPr marL="342900" marR="0" lvl="0" indent="-342900" algn="l" rtl="0">
              <a:lnSpc>
                <a:spcPct val="100000"/>
              </a:lnSpc>
              <a:spcAft>
                <a:spcPts val="0"/>
              </a:spcAft>
              <a:buClr>
                <a:srgbClr val="000000"/>
              </a:buClr>
              <a:buSzPts val="1800"/>
              <a:buFont typeface="Arial"/>
              <a:buAutoNum type="arabicPeriod"/>
            </a:pPr>
            <a:r>
              <a:rPr lang="pt-PT" sz="2100" b="0" i="0" u="none" strike="noStrike" cap="none" dirty="0">
                <a:latin typeface="Calibri" panose="020F0502020204030204" pitchFamily="34" charset="0"/>
                <a:ea typeface="Calibri"/>
                <a:cs typeface="Calibri" panose="020F0502020204030204" pitchFamily="34" charset="0"/>
                <a:sym typeface="Calibri"/>
              </a:rPr>
              <a:t>Estabelecer objetivos</a:t>
            </a:r>
          </a:p>
          <a:p>
            <a:pPr marL="342900" marR="0" lvl="0" indent="-342900" algn="l" rtl="0">
              <a:lnSpc>
                <a:spcPct val="100000"/>
              </a:lnSpc>
              <a:spcAft>
                <a:spcPts val="0"/>
              </a:spcAft>
              <a:buClr>
                <a:srgbClr val="000000"/>
              </a:buClr>
              <a:buSzPts val="1800"/>
              <a:buFont typeface="Arial"/>
              <a:buAutoNum type="arabicPeriod"/>
            </a:pPr>
            <a:r>
              <a:rPr lang="pt-PT" sz="2100" b="0" i="0" u="none" strike="noStrike" cap="none" dirty="0">
                <a:latin typeface="Calibri" panose="020F0502020204030204" pitchFamily="34" charset="0"/>
                <a:ea typeface="Calibri"/>
                <a:cs typeface="Calibri" panose="020F0502020204030204" pitchFamily="34" charset="0"/>
                <a:sym typeface="Calibri"/>
              </a:rPr>
              <a:t>Liderar a construção de um plano que responda aos objetivos</a:t>
            </a:r>
          </a:p>
          <a:p>
            <a:pPr marR="0" lvl="0" algn="l" rtl="0">
              <a:lnSpc>
                <a:spcPct val="100000"/>
              </a:lnSpc>
              <a:spcAft>
                <a:spcPts val="0"/>
              </a:spcAft>
              <a:buClr>
                <a:srgbClr val="000000"/>
              </a:buClr>
              <a:buSzPts val="1800"/>
            </a:pPr>
            <a:r>
              <a:rPr lang="pt-PT" sz="2100" b="0" i="0" u="none" strike="noStrike" cap="none" dirty="0">
                <a:latin typeface="Calibri" panose="020F0502020204030204" pitchFamily="34" charset="0"/>
                <a:ea typeface="Calibri"/>
                <a:cs typeface="Calibri" panose="020F0502020204030204" pitchFamily="34" charset="0"/>
                <a:sym typeface="Calibri"/>
              </a:rPr>
              <a:t>definidos </a:t>
            </a:r>
          </a:p>
          <a:p>
            <a:pPr marL="342900" marR="0" lvl="0" indent="-342900" algn="l" rtl="0">
              <a:lnSpc>
                <a:spcPct val="100000"/>
              </a:lnSpc>
              <a:spcAft>
                <a:spcPts val="0"/>
              </a:spcAft>
              <a:buClr>
                <a:srgbClr val="000000"/>
              </a:buClr>
              <a:buSzPts val="1800"/>
              <a:buFont typeface="Arial"/>
              <a:buAutoNum type="arabicPeriod"/>
            </a:pPr>
            <a:r>
              <a:rPr lang="pt-PT" sz="2100" b="0" i="0" u="none" strike="noStrike" cap="none" dirty="0">
                <a:latin typeface="Calibri" panose="020F0502020204030204" pitchFamily="34" charset="0"/>
                <a:ea typeface="Calibri"/>
                <a:cs typeface="Calibri" panose="020F0502020204030204" pitchFamily="34" charset="0"/>
                <a:sym typeface="Calibri"/>
              </a:rPr>
              <a:t>Formar um grupo e definir responsabilidades </a:t>
            </a:r>
          </a:p>
          <a:p>
            <a:pPr marL="342900" marR="0" lvl="0" indent="-342900" algn="l" rtl="0">
              <a:lnSpc>
                <a:spcPct val="100000"/>
              </a:lnSpc>
              <a:spcAft>
                <a:spcPts val="0"/>
              </a:spcAft>
              <a:buClr>
                <a:srgbClr val="000000"/>
              </a:buClr>
              <a:buSzPts val="1800"/>
              <a:buFont typeface="Arial"/>
              <a:buAutoNum type="arabicPeriod"/>
            </a:pPr>
            <a:r>
              <a:rPr lang="pt-PT" sz="2100" b="0" i="0" u="none" strike="noStrike" cap="none" dirty="0">
                <a:latin typeface="Calibri" panose="020F0502020204030204" pitchFamily="34" charset="0"/>
                <a:ea typeface="Calibri"/>
                <a:cs typeface="Calibri" panose="020F0502020204030204" pitchFamily="34" charset="0"/>
                <a:sym typeface="Calibri"/>
              </a:rPr>
              <a:t>Realizar sessões de trabalho participativas onde todos partilham as suas ideias</a:t>
            </a:r>
          </a:p>
          <a:p>
            <a:pPr marL="342900" marR="0" lvl="0" indent="-342900" algn="l" rtl="0">
              <a:lnSpc>
                <a:spcPct val="100000"/>
              </a:lnSpc>
              <a:spcAft>
                <a:spcPts val="0"/>
              </a:spcAft>
              <a:buClr>
                <a:srgbClr val="000000"/>
              </a:buClr>
              <a:buSzPts val="1800"/>
              <a:buFont typeface="Arial"/>
              <a:buAutoNum type="arabicPeriod"/>
            </a:pPr>
            <a:r>
              <a:rPr lang="pt-PT" sz="2100" b="0" i="0" u="none" strike="noStrike" cap="none" dirty="0">
                <a:latin typeface="Calibri" panose="020F0502020204030204" pitchFamily="34" charset="0"/>
                <a:ea typeface="Calibri"/>
                <a:cs typeface="Calibri" panose="020F0502020204030204" pitchFamily="34" charset="0"/>
                <a:sym typeface="Calibri"/>
              </a:rPr>
              <a:t>Construir listas de controlo que apoiam o grupo na monitorização do seu trabalho</a:t>
            </a:r>
          </a:p>
          <a:p>
            <a:pPr marL="342900" marR="0" lvl="0" indent="-342900" algn="l" rtl="0">
              <a:lnSpc>
                <a:spcPct val="100000"/>
              </a:lnSpc>
              <a:spcAft>
                <a:spcPts val="0"/>
              </a:spcAft>
              <a:buClr>
                <a:srgbClr val="000000"/>
              </a:buClr>
              <a:buSzPts val="1800"/>
              <a:buFont typeface="Arial"/>
              <a:buAutoNum type="arabicPeriod"/>
            </a:pPr>
            <a:r>
              <a:rPr lang="pt-PT" sz="2100" b="0" i="0" u="none" strike="noStrike" cap="none" dirty="0">
                <a:latin typeface="Calibri" panose="020F0502020204030204" pitchFamily="34" charset="0"/>
                <a:ea typeface="Calibri"/>
                <a:cs typeface="Calibri" panose="020F0502020204030204" pitchFamily="34" charset="0"/>
                <a:sym typeface="Calibri"/>
              </a:rPr>
              <a:t>Convidar parceiros para se juntarem ao projeto </a:t>
            </a:r>
          </a:p>
          <a:p>
            <a:pPr marL="342900" marR="0" lvl="0" indent="-342900" algn="l" rtl="0">
              <a:lnSpc>
                <a:spcPct val="100000"/>
              </a:lnSpc>
              <a:spcAft>
                <a:spcPts val="0"/>
              </a:spcAft>
              <a:buClr>
                <a:srgbClr val="000000"/>
              </a:buClr>
              <a:buSzPts val="1800"/>
              <a:buFont typeface="Arial"/>
              <a:buAutoNum type="arabicPeriod"/>
            </a:pPr>
            <a:r>
              <a:rPr lang="pt-PT" sz="2100" b="0" i="0" u="none" strike="noStrike" cap="none" dirty="0">
                <a:latin typeface="Calibri" panose="020F0502020204030204" pitchFamily="34" charset="0"/>
                <a:ea typeface="Calibri"/>
                <a:cs typeface="Calibri" panose="020F0502020204030204" pitchFamily="34" charset="0"/>
                <a:sym typeface="Calibri"/>
              </a:rPr>
              <a:t>Identificar e mobilizar recursos </a:t>
            </a:r>
          </a:p>
          <a:p>
            <a:pPr marL="342900" marR="0" lvl="0" indent="-342900" algn="l" rtl="0">
              <a:lnSpc>
                <a:spcPct val="100000"/>
              </a:lnSpc>
              <a:spcAft>
                <a:spcPts val="0"/>
              </a:spcAft>
              <a:buClr>
                <a:srgbClr val="000000"/>
              </a:buClr>
              <a:buSzPts val="1800"/>
              <a:buFont typeface="Arial"/>
              <a:buAutoNum type="arabicPeriod"/>
            </a:pPr>
            <a:r>
              <a:rPr lang="pt-PT" sz="2100" b="0" i="0" u="none" strike="noStrike" cap="none" dirty="0">
                <a:latin typeface="Calibri" panose="020F0502020204030204" pitchFamily="34" charset="0"/>
                <a:ea typeface="Calibri"/>
                <a:cs typeface="Calibri" panose="020F0502020204030204" pitchFamily="34" charset="0"/>
                <a:sym typeface="Calibri"/>
              </a:rPr>
              <a:t>Reavaliar o processo em comunidade e com parceiros </a:t>
            </a:r>
          </a:p>
          <a:p>
            <a:pPr marR="0" lvl="0" algn="l" rtl="0">
              <a:lnSpc>
                <a:spcPct val="100000"/>
              </a:lnSpc>
              <a:spcAft>
                <a:spcPts val="0"/>
              </a:spcAft>
              <a:buClr>
                <a:srgbClr val="000000"/>
              </a:buClr>
              <a:buSzPts val="1800"/>
            </a:pPr>
            <a:r>
              <a:rPr lang="pt-PT" sz="2200" b="1" i="0" u="none" strike="noStrike" cap="none" dirty="0">
                <a:latin typeface="Calibri" panose="020F0502020204030204" pitchFamily="34" charset="0"/>
                <a:ea typeface="Calibri"/>
                <a:cs typeface="Calibri" panose="020F0502020204030204" pitchFamily="34" charset="0"/>
                <a:sym typeface="Calibri"/>
              </a:rPr>
              <a:t>Mãos à obra! Pôr em prática a delegação, utilizando competências individuais e promovendo a aprendizagem coletiva </a:t>
            </a:r>
            <a:endParaRPr sz="2200" b="1" dirty="0">
              <a:latin typeface="Calibri" panose="020F0502020204030204" pitchFamily="34" charset="0"/>
              <a:cs typeface="Calibri" panose="020F0502020204030204" pitchFamily="34" charset="0"/>
            </a:endParaRPr>
          </a:p>
        </p:txBody>
      </p:sp>
      <p:pic>
        <p:nvPicPr>
          <p:cNvPr id="7" name="Google Shape;733;p63">
            <a:hlinkClick r:id="rId3"/>
            <a:extLst>
              <a:ext uri="{FF2B5EF4-FFF2-40B4-BE49-F238E27FC236}">
                <a16:creationId xmlns:a16="http://schemas.microsoft.com/office/drawing/2014/main" id="{38593843-8714-B203-8D37-D83FFC93443E}"/>
              </a:ext>
            </a:extLst>
          </p:cNvPr>
          <p:cNvPicPr preferRelativeResize="0"/>
          <p:nvPr/>
        </p:nvPicPr>
        <p:blipFill rotWithShape="1">
          <a:blip r:embed="rId4">
            <a:alphaModFix/>
          </a:blip>
          <a:srcRect/>
          <a:stretch/>
        </p:blipFill>
        <p:spPr>
          <a:xfrm>
            <a:off x="8472413" y="437433"/>
            <a:ext cx="3272204" cy="2434829"/>
          </a:xfrm>
          <a:prstGeom prst="rect">
            <a:avLst/>
          </a:prstGeom>
          <a:noFill/>
          <a:ln>
            <a:noFill/>
          </a:ln>
        </p:spPr>
      </p:pic>
      <p:sp>
        <p:nvSpPr>
          <p:cNvPr id="8" name="Google Shape;735;p63">
            <a:extLst>
              <a:ext uri="{FF2B5EF4-FFF2-40B4-BE49-F238E27FC236}">
                <a16:creationId xmlns:a16="http://schemas.microsoft.com/office/drawing/2014/main" id="{5277242E-17D5-57F2-205A-82BAD5CF0C1B}"/>
              </a:ext>
            </a:extLst>
          </p:cNvPr>
          <p:cNvSpPr txBox="1">
            <a:spLocks/>
          </p:cNvSpPr>
          <p:nvPr/>
        </p:nvSpPr>
        <p:spPr>
          <a:xfrm>
            <a:off x="1062684" y="1029969"/>
            <a:ext cx="7338268" cy="126542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buSzPts val="2400"/>
            </a:pPr>
            <a:r>
              <a:rPr lang="pt-PT" sz="2200" b="0" dirty="0">
                <a:solidFill>
                  <a:srgbClr val="000000"/>
                </a:solidFill>
              </a:rPr>
              <a:t>Projetos comunitários podem surgir de muitas circunstâncias e oportunidades diferentes. Mas precisam sempre de um pouco de organização e de alguém para os Liderar!</a:t>
            </a:r>
            <a:endParaRPr lang="en-US" sz="2200" b="0" dirty="0">
              <a:solidFill>
                <a:srgbClr val="000000"/>
              </a:solidFill>
            </a:endParaRPr>
          </a:p>
        </p:txBody>
      </p:sp>
      <p:sp>
        <p:nvSpPr>
          <p:cNvPr id="9" name="Google Shape;736;p63">
            <a:extLst>
              <a:ext uri="{FF2B5EF4-FFF2-40B4-BE49-F238E27FC236}">
                <a16:creationId xmlns:a16="http://schemas.microsoft.com/office/drawing/2014/main" id="{ADD33A01-0A9D-7F4A-A891-923B1307FD75}"/>
              </a:ext>
            </a:extLst>
          </p:cNvPr>
          <p:cNvSpPr txBox="1"/>
          <p:nvPr/>
        </p:nvSpPr>
        <p:spPr>
          <a:xfrm>
            <a:off x="9285466" y="2818278"/>
            <a:ext cx="2459151"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PT" b="0" i="0" u="none" strike="noStrike" cap="none" dirty="0">
                <a:solidFill>
                  <a:srgbClr val="000000"/>
                </a:solidFill>
                <a:latin typeface="Calibri"/>
                <a:ea typeface="Calibri"/>
                <a:cs typeface="Calibri"/>
                <a:sym typeface="Calibri"/>
              </a:rPr>
              <a:t>Exemplo - preparar projetos comunitários a partir da escola: </a:t>
            </a:r>
            <a:r>
              <a:rPr lang="pt-PT" b="0" i="0" u="none" strike="noStrike" cap="none" dirty="0">
                <a:solidFill>
                  <a:srgbClr val="000000"/>
                </a:solidFill>
                <a:latin typeface="Calibri"/>
                <a:ea typeface="Calibri"/>
                <a:cs typeface="Calibri"/>
                <a:sym typeface="Calibri"/>
                <a:hlinkClick r:id="rId3"/>
              </a:rPr>
              <a:t>https://www.houstonisd.org/domain/45791</a:t>
            </a:r>
            <a:r>
              <a:rPr lang="pt-PT" b="0" i="0" u="none" strike="noStrike" cap="none" dirty="0">
                <a:solidFill>
                  <a:srgbClr val="000000"/>
                </a:solidFill>
                <a:latin typeface="Calibri"/>
                <a:ea typeface="Calibri"/>
                <a:cs typeface="Calibri"/>
                <a:sym typeface="Calibri"/>
              </a:rPr>
              <a:t> </a:t>
            </a:r>
            <a:endParaRPr dirty="0"/>
          </a:p>
        </p:txBody>
      </p:sp>
      <p:sp>
        <p:nvSpPr>
          <p:cNvPr id="11" name="Text Placeholder 1">
            <a:extLst>
              <a:ext uri="{FF2B5EF4-FFF2-40B4-BE49-F238E27FC236}">
                <a16:creationId xmlns:a16="http://schemas.microsoft.com/office/drawing/2014/main" id="{4AFE48AE-1049-1C3F-C34C-4BEEA0E76910}"/>
              </a:ext>
            </a:extLst>
          </p:cNvPr>
          <p:cNvSpPr txBox="1">
            <a:spLocks/>
          </p:cNvSpPr>
          <p:nvPr/>
        </p:nvSpPr>
        <p:spPr>
          <a:xfrm>
            <a:off x="1062682" y="315595"/>
            <a:ext cx="10342962"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err="1">
                <a:solidFill>
                  <a:srgbClr val="EB7339"/>
                </a:solidFill>
                <a:latin typeface="Calibri" panose="020F0502020204030204" pitchFamily="34" charset="0"/>
                <a:cs typeface="Calibri" panose="020F0502020204030204" pitchFamily="34" charset="0"/>
              </a:rPr>
              <a:t>Iniciando</a:t>
            </a:r>
            <a:r>
              <a:rPr lang="en-US" sz="3200" b="1" dirty="0">
                <a:solidFill>
                  <a:srgbClr val="EB7339"/>
                </a:solidFill>
                <a:latin typeface="Calibri" panose="020F0502020204030204" pitchFamily="34" charset="0"/>
                <a:cs typeface="Calibri" panose="020F0502020204030204" pitchFamily="34" charset="0"/>
              </a:rPr>
              <a:t> um </a:t>
            </a:r>
            <a:r>
              <a:rPr lang="en-US" sz="3200" b="1" dirty="0" err="1">
                <a:solidFill>
                  <a:srgbClr val="EB7339"/>
                </a:solidFill>
                <a:latin typeface="Calibri" panose="020F0502020204030204" pitchFamily="34" charset="0"/>
                <a:cs typeface="Calibri" panose="020F0502020204030204" pitchFamily="34" charset="0"/>
              </a:rPr>
              <a:t>projecto</a:t>
            </a:r>
            <a:r>
              <a:rPr lang="en-US" sz="3200" b="1" dirty="0">
                <a:solidFill>
                  <a:srgbClr val="EB7339"/>
                </a:solidFill>
                <a:latin typeface="Calibri" panose="020F0502020204030204" pitchFamily="34" charset="0"/>
                <a:cs typeface="Calibri" panose="020F0502020204030204" pitchFamily="34" charset="0"/>
              </a:rPr>
              <a:t> </a:t>
            </a:r>
            <a:r>
              <a:rPr lang="en-US" sz="3200" b="1" dirty="0" err="1">
                <a:solidFill>
                  <a:srgbClr val="EB7339"/>
                </a:solidFill>
                <a:latin typeface="Calibri" panose="020F0502020204030204" pitchFamily="34" charset="0"/>
                <a:cs typeface="Calibri" panose="020F0502020204030204" pitchFamily="34" charset="0"/>
              </a:rPr>
              <a:t>comunitário</a:t>
            </a:r>
            <a:endParaRPr lang="en-US" sz="3200" b="1" dirty="0">
              <a:solidFill>
                <a:srgbClr val="EB7339"/>
              </a:solidFill>
              <a:latin typeface="Calibri" panose="020F0502020204030204" pitchFamily="34" charset="0"/>
              <a:cs typeface="Calibri" panose="020F0502020204030204" pitchFamily="34" charset="0"/>
            </a:endParaRPr>
          </a:p>
        </p:txBody>
      </p:sp>
      <p:pic>
        <p:nvPicPr>
          <p:cNvPr id="2" name="Gráfico 1" descr="Flecha: curva ligera con relleno sólido">
            <a:extLst>
              <a:ext uri="{FF2B5EF4-FFF2-40B4-BE49-F238E27FC236}">
                <a16:creationId xmlns:a16="http://schemas.microsoft.com/office/drawing/2014/main" id="{32E69021-F2BA-603F-C591-C2DB43ED28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8635565" y="2785208"/>
            <a:ext cx="689631" cy="68963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3" name="Text Placeholder 1">
            <a:extLst>
              <a:ext uri="{FF2B5EF4-FFF2-40B4-BE49-F238E27FC236}">
                <a16:creationId xmlns:a16="http://schemas.microsoft.com/office/drawing/2014/main" id="{3101FBED-48D7-C8D6-6DC5-484A7504E09C}"/>
              </a:ext>
            </a:extLst>
          </p:cNvPr>
          <p:cNvSpPr txBox="1">
            <a:spLocks/>
          </p:cNvSpPr>
          <p:nvPr/>
        </p:nvSpPr>
        <p:spPr>
          <a:xfrm>
            <a:off x="1063489" y="327954"/>
            <a:ext cx="10162232"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sz="3200" b="1" dirty="0">
                <a:solidFill>
                  <a:srgbClr val="EB7339"/>
                </a:solidFill>
                <a:latin typeface="Calibri" panose="020F0502020204030204" pitchFamily="34" charset="0"/>
                <a:cs typeface="Calibri" panose="020F0502020204030204" pitchFamily="34" charset="0"/>
              </a:rPr>
              <a:t>Lembra-se de Josefa e da sua comunidade em Cabo Verde?</a:t>
            </a:r>
            <a:endParaRPr lang="en-US" sz="3200" b="1" dirty="0">
              <a:solidFill>
                <a:srgbClr val="EB7339"/>
              </a:solidFill>
              <a:latin typeface="Calibri" panose="020F0502020204030204" pitchFamily="34" charset="0"/>
              <a:cs typeface="Calibri" panose="020F0502020204030204" pitchFamily="34" charset="0"/>
            </a:endParaRPr>
          </a:p>
        </p:txBody>
      </p:sp>
      <p:sp>
        <p:nvSpPr>
          <p:cNvPr id="4" name="Google Shape;390;p33">
            <a:extLst>
              <a:ext uri="{FF2B5EF4-FFF2-40B4-BE49-F238E27FC236}">
                <a16:creationId xmlns:a16="http://schemas.microsoft.com/office/drawing/2014/main" id="{1CB23A0B-D6A4-0CF6-5E55-750A7C1B16DF}"/>
              </a:ext>
            </a:extLst>
          </p:cNvPr>
          <p:cNvSpPr txBox="1">
            <a:spLocks/>
          </p:cNvSpPr>
          <p:nvPr/>
        </p:nvSpPr>
        <p:spPr>
          <a:xfrm>
            <a:off x="1063488" y="866804"/>
            <a:ext cx="8302933" cy="117383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just" rtl="0">
              <a:spcBef>
                <a:spcPts val="1200"/>
              </a:spcBef>
              <a:spcAft>
                <a:spcPts val="0"/>
              </a:spcAft>
              <a:buClr>
                <a:srgbClr val="000000"/>
              </a:buClr>
              <a:buSzPts val="2200"/>
              <a:buNone/>
            </a:pPr>
            <a:r>
              <a:rPr lang="pt-PT" sz="2200" b="0" dirty="0">
                <a:solidFill>
                  <a:srgbClr val="000000"/>
                </a:solidFill>
                <a:latin typeface="Calibri" panose="020F0502020204030204" pitchFamily="34" charset="0"/>
                <a:cs typeface="Calibri" panose="020F0502020204030204" pitchFamily="34" charset="0"/>
              </a:rPr>
              <a:t>O seu exemplo é verdadeiramente inspirador. Ouvindo Josefa (</a:t>
            </a:r>
            <a:r>
              <a:rPr lang="pt-PT" sz="2200" dirty="0">
                <a:solidFill>
                  <a:srgbClr val="354F92"/>
                </a:solidFill>
                <a:latin typeface="Calibri" panose="020F0502020204030204" pitchFamily="34" charset="0"/>
                <a:cs typeface="Calibri" panose="020F0502020204030204" pitchFamily="34" charset="0"/>
              </a:rPr>
              <a:t>uma campeã comunitária</a:t>
            </a:r>
            <a:r>
              <a:rPr lang="pt-PT" sz="2200" b="0" dirty="0">
                <a:solidFill>
                  <a:srgbClr val="000000"/>
                </a:solidFill>
                <a:latin typeface="Calibri" panose="020F0502020204030204" pitchFamily="34" charset="0"/>
                <a:cs typeface="Calibri" panose="020F0502020204030204" pitchFamily="34" charset="0"/>
              </a:rPr>
              <a:t>!), pudemos concluir sobre alguns dos fatores críticos do processo até agora </a:t>
            </a:r>
            <a:r>
              <a:rPr lang="en-US" sz="2200" b="0" dirty="0">
                <a:solidFill>
                  <a:srgbClr val="000000"/>
                </a:solidFill>
                <a:latin typeface="Calibri" panose="020F0502020204030204" pitchFamily="34" charset="0"/>
                <a:cs typeface="Calibri" panose="020F0502020204030204" pitchFamily="34" charset="0"/>
              </a:rPr>
              <a:t>:</a:t>
            </a:r>
            <a:endParaRPr lang="en-US" sz="2200" b="0" i="1" dirty="0">
              <a:solidFill>
                <a:srgbClr val="000000"/>
              </a:solidFill>
              <a:latin typeface="Calibri" panose="020F0502020204030204" pitchFamily="34" charset="0"/>
              <a:cs typeface="Calibri" panose="020F0502020204030204" pitchFamily="34" charset="0"/>
            </a:endParaRPr>
          </a:p>
        </p:txBody>
      </p:sp>
      <p:sp>
        <p:nvSpPr>
          <p:cNvPr id="5" name="TextBox 12">
            <a:extLst>
              <a:ext uri="{FF2B5EF4-FFF2-40B4-BE49-F238E27FC236}">
                <a16:creationId xmlns:a16="http://schemas.microsoft.com/office/drawing/2014/main" id="{F63F5E13-0950-BBD6-6E7D-F61D84FB7575}"/>
              </a:ext>
            </a:extLst>
          </p:cNvPr>
          <p:cNvSpPr txBox="1"/>
          <p:nvPr/>
        </p:nvSpPr>
        <p:spPr>
          <a:xfrm>
            <a:off x="1063489" y="2040634"/>
            <a:ext cx="8302932" cy="4616648"/>
          </a:xfrm>
          <a:prstGeom prst="rect">
            <a:avLst/>
          </a:prstGeom>
          <a:noFill/>
        </p:spPr>
        <p:txBody>
          <a:bodyPr wrap="square">
            <a:spAutoFit/>
          </a:bodyPr>
          <a:lstStyle/>
          <a:p>
            <a:pPr marL="342900" lvl="0" indent="-342900" algn="just" rtl="0">
              <a:spcAft>
                <a:spcPts val="0"/>
              </a:spcAft>
              <a:buClr>
                <a:srgbClr val="000000"/>
              </a:buClr>
              <a:buSzPts val="2400"/>
              <a:buFont typeface="Arial" panose="020B0604020202020204" pitchFamily="34" charset="0"/>
              <a:buChar char="•"/>
            </a:pPr>
            <a:r>
              <a:rPr lang="pt-PT" sz="2100" dirty="0">
                <a:latin typeface="Calibri" panose="020F0502020204030204" pitchFamily="34" charset="0"/>
                <a:cs typeface="Calibri" panose="020F0502020204030204" pitchFamily="34" charset="0"/>
              </a:rPr>
              <a:t>Começar com o mais fácil, conhecido e possível (fazer licores e compotas para venda...); prosseguir para novas etapas com pequenos passos consistentes</a:t>
            </a:r>
          </a:p>
          <a:p>
            <a:pPr marL="342900" lvl="0" indent="-342900" algn="just" rtl="0">
              <a:spcAft>
                <a:spcPts val="0"/>
              </a:spcAft>
              <a:buClr>
                <a:srgbClr val="000000"/>
              </a:buClr>
              <a:buSzPts val="2400"/>
              <a:buFont typeface="Arial" panose="020B0604020202020204" pitchFamily="34" charset="0"/>
              <a:buChar char="•"/>
            </a:pPr>
            <a:r>
              <a:rPr lang="pt-PT" sz="2100" dirty="0">
                <a:latin typeface="Calibri" panose="020F0502020204030204" pitchFamily="34" charset="0"/>
                <a:cs typeface="Calibri" panose="020F0502020204030204" pitchFamily="34" charset="0"/>
              </a:rPr>
              <a:t>Formar e apoiar as mulheres e promover um espírito de grupo (no início, cada mulher trabalhou gratuitamente durante um mês para o projeto sendo ajudada por todas as outras mulheres para as suas necessidades familiares)</a:t>
            </a:r>
          </a:p>
          <a:p>
            <a:pPr marL="342900" lvl="0" indent="-342900" algn="just" rtl="0">
              <a:spcAft>
                <a:spcPts val="0"/>
              </a:spcAft>
              <a:buClr>
                <a:srgbClr val="000000"/>
              </a:buClr>
              <a:buSzPts val="2400"/>
              <a:buFont typeface="Arial" panose="020B0604020202020204" pitchFamily="34" charset="0"/>
              <a:buChar char="•"/>
            </a:pPr>
            <a:r>
              <a:rPr lang="pt-PT" sz="2100" dirty="0">
                <a:latin typeface="Calibri" panose="020F0502020204030204" pitchFamily="34" charset="0"/>
                <a:cs typeface="Calibri" panose="020F0502020204030204" pitchFamily="34" charset="0"/>
              </a:rPr>
              <a:t>Estabelecer contactos, sensibilizar e pedir ajuda; advogar pelo projeto e desenvolver parcerias; encontrar soluções de financiamento</a:t>
            </a:r>
          </a:p>
          <a:p>
            <a:pPr marL="342900" lvl="0" indent="-342900" algn="just" rtl="0">
              <a:spcAft>
                <a:spcPts val="0"/>
              </a:spcAft>
              <a:buClr>
                <a:srgbClr val="000000"/>
              </a:buClr>
              <a:buSzPts val="2400"/>
              <a:buFont typeface="Arial" panose="020B0604020202020204" pitchFamily="34" charset="0"/>
              <a:buChar char="•"/>
            </a:pPr>
            <a:r>
              <a:rPr lang="pt-PT" sz="2100" dirty="0">
                <a:latin typeface="Calibri" panose="020F0502020204030204" pitchFamily="34" charset="0"/>
                <a:cs typeface="Calibri" panose="020F0502020204030204" pitchFamily="34" charset="0"/>
              </a:rPr>
              <a:t>Reforçar as forças do território e da comunidade e mobilizar todas as famílias (limpeza de arbustos, sinalização de trilhos, recolha de lixo...); envolver as escolas e outras instituições locais</a:t>
            </a:r>
          </a:p>
          <a:p>
            <a:pPr marL="342900" lvl="0" indent="-342900" algn="just" rtl="0">
              <a:spcAft>
                <a:spcPts val="0"/>
              </a:spcAft>
              <a:buClr>
                <a:srgbClr val="000000"/>
              </a:buClr>
              <a:buSzPts val="2400"/>
              <a:buFont typeface="Arial" panose="020B0604020202020204" pitchFamily="34" charset="0"/>
              <a:buChar char="•"/>
            </a:pPr>
            <a:r>
              <a:rPr lang="pt-PT" sz="2100" dirty="0">
                <a:latin typeface="Calibri" panose="020F0502020204030204" pitchFamily="34" charset="0"/>
                <a:cs typeface="Calibri" panose="020F0502020204030204" pitchFamily="34" charset="0"/>
              </a:rPr>
              <a:t>Comunicar/ partilhar melhorias visíveis no território e nas vidas das famílias; Valorizar os resultados</a:t>
            </a:r>
            <a:endParaRPr lang="en-US" sz="2100" b="0" i="1" dirty="0">
              <a:solidFill>
                <a:srgbClr val="000000"/>
              </a:solidFill>
              <a:latin typeface="Calibri" panose="020F0502020204030204" pitchFamily="34" charset="0"/>
              <a:cs typeface="Calibri" panose="020F0502020204030204" pitchFamily="34" charset="0"/>
            </a:endParaRPr>
          </a:p>
        </p:txBody>
      </p:sp>
      <p:pic>
        <p:nvPicPr>
          <p:cNvPr id="6" name="Google Shape;460;p40">
            <a:extLst>
              <a:ext uri="{FF2B5EF4-FFF2-40B4-BE49-F238E27FC236}">
                <a16:creationId xmlns:a16="http://schemas.microsoft.com/office/drawing/2014/main" id="{8F5FF77C-E5CA-3033-DE33-4AF48151557B}"/>
              </a:ext>
            </a:extLst>
          </p:cNvPr>
          <p:cNvPicPr preferRelativeResize="0"/>
          <p:nvPr/>
        </p:nvPicPr>
        <p:blipFill rotWithShape="1">
          <a:blip r:embed="rId3">
            <a:alphaModFix/>
          </a:blip>
          <a:srcRect/>
          <a:stretch/>
        </p:blipFill>
        <p:spPr>
          <a:xfrm>
            <a:off x="9581042" y="1026658"/>
            <a:ext cx="2131214" cy="3344959"/>
          </a:xfrm>
          <a:prstGeom prst="rect">
            <a:avLst/>
          </a:prstGeom>
          <a:solidFill>
            <a:srgbClr val="ECECEC"/>
          </a:solidFill>
          <a:ln w="88900" cap="sq" cmpd="sng">
            <a:solidFill>
              <a:srgbClr val="FFFFFF"/>
            </a:solidFill>
            <a:prstDash val="solid"/>
            <a:miter lim="800000"/>
            <a:headEnd type="none" w="sm" len="sm"/>
            <a:tailEnd type="none" w="sm" len="sm"/>
          </a:ln>
          <a:effectLst/>
        </p:spPr>
      </p:pic>
    </p:spTree>
    <p:extLst>
      <p:ext uri="{BB962C8B-B14F-4D97-AF65-F5344CB8AC3E}">
        <p14:creationId xmlns:p14="http://schemas.microsoft.com/office/powerpoint/2010/main" val="678419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6" name="Marcador de Posição da Imagem 5">
            <a:extLst>
              <a:ext uri="{FF2B5EF4-FFF2-40B4-BE49-F238E27FC236}">
                <a16:creationId xmlns:a16="http://schemas.microsoft.com/office/drawing/2014/main" id="{D416129E-A51A-89FE-6743-E6C6819DBD8E}"/>
              </a:ext>
            </a:extLst>
          </p:cNvPr>
          <p:cNvPicPr>
            <a:picLocks noGrp="1" noChangeAspect="1"/>
          </p:cNvPicPr>
          <p:nvPr>
            <p:ph type="pic" idx="2"/>
          </p:nvPr>
        </p:nvPicPr>
        <p:blipFill>
          <a:blip r:embed="rId3"/>
          <a:srcRect t="4731" b="4731"/>
          <a:stretch>
            <a:fillRect/>
          </a:stretch>
        </p:blipFill>
        <p:spPr/>
      </p:pic>
      <p:sp>
        <p:nvSpPr>
          <p:cNvPr id="242" name="Google Shape;242;p2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01</a:t>
            </a:r>
            <a:endParaRPr/>
          </a:p>
        </p:txBody>
      </p:sp>
      <p:sp>
        <p:nvSpPr>
          <p:cNvPr id="244" name="Google Shape;244;p21"/>
          <p:cNvSpPr/>
          <p:nvPr/>
        </p:nvSpPr>
        <p:spPr>
          <a:xfrm>
            <a:off x="5722297" y="3429000"/>
            <a:ext cx="5496309" cy="12003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45" name="Google Shape;245;p21"/>
          <p:cNvSpPr txBox="1"/>
          <p:nvPr/>
        </p:nvSpPr>
        <p:spPr>
          <a:xfrm>
            <a:off x="5906320" y="3481298"/>
            <a:ext cx="4993328"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t-PT" sz="3600" b="1" i="0" u="none" strike="noStrike" cap="none" dirty="0">
                <a:solidFill>
                  <a:srgbClr val="EB7339"/>
                </a:solidFill>
                <a:latin typeface="Calibri"/>
                <a:ea typeface="Calibri"/>
                <a:cs typeface="Calibri"/>
                <a:sym typeface="Calibri"/>
              </a:rPr>
              <a:t>Um apelo aos campeões do clima</a:t>
            </a:r>
            <a:endParaRPr sz="1400" b="0" i="0" u="none" strike="noStrike" cap="none" dirty="0">
              <a:solidFill>
                <a:srgbClr val="000000"/>
              </a:solidFill>
              <a:latin typeface="Arial"/>
              <a:ea typeface="Arial"/>
              <a:cs typeface="Arial"/>
              <a:sym typeface="Arial"/>
            </a:endParaRPr>
          </a:p>
        </p:txBody>
      </p:sp>
      <p:grpSp>
        <p:nvGrpSpPr>
          <p:cNvPr id="246" name="Google Shape;246;p21"/>
          <p:cNvGrpSpPr/>
          <p:nvPr/>
        </p:nvGrpSpPr>
        <p:grpSpPr>
          <a:xfrm rot="-5400000">
            <a:off x="-1080015" y="1373755"/>
            <a:ext cx="3833889" cy="1673859"/>
            <a:chOff x="3357879" y="5072538"/>
            <a:chExt cx="593407" cy="259079"/>
          </a:xfrm>
        </p:grpSpPr>
        <p:sp>
          <p:nvSpPr>
            <p:cNvPr id="247" name="Google Shape;247;p21"/>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 name="Google Shape;248;p21"/>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21"/>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33">
            <a:extLst>
              <a:ext uri="{FF2B5EF4-FFF2-40B4-BE49-F238E27FC236}">
                <a16:creationId xmlns:a16="http://schemas.microsoft.com/office/drawing/2014/main" id="{5F9C0A67-0C6D-4F38-9ED8-0012DB9CB36F}"/>
              </a:ext>
            </a:extLst>
          </p:cNvPr>
          <p:cNvSpPr/>
          <p:nvPr/>
        </p:nvSpPr>
        <p:spPr>
          <a:xfrm>
            <a:off x="3522133" y="-1"/>
            <a:ext cx="1405658" cy="690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29" name="Graphic 2">
            <a:extLst>
              <a:ext uri="{FF2B5EF4-FFF2-40B4-BE49-F238E27FC236}">
                <a16:creationId xmlns:a16="http://schemas.microsoft.com/office/drawing/2014/main" id="{1882C676-5CB9-9146-8553-CE13526C9264}"/>
              </a:ext>
            </a:extLst>
          </p:cNvPr>
          <p:cNvGrpSpPr/>
          <p:nvPr/>
        </p:nvGrpSpPr>
        <p:grpSpPr>
          <a:xfrm rot="16200000">
            <a:off x="-1121371" y="1395606"/>
            <a:ext cx="3833889" cy="1673865"/>
            <a:chOff x="3357879" y="5072538"/>
            <a:chExt cx="593407" cy="259080"/>
          </a:xfrm>
          <a:solidFill>
            <a:srgbClr val="EB7339"/>
          </a:solidFill>
        </p:grpSpPr>
        <p:sp>
          <p:nvSpPr>
            <p:cNvPr id="30" name="Freeform 29">
              <a:extLst>
                <a:ext uri="{FF2B5EF4-FFF2-40B4-BE49-F238E27FC236}">
                  <a16:creationId xmlns:a16="http://schemas.microsoft.com/office/drawing/2014/main" id="{26D7D646-0CD9-D545-995C-14C9C9200D3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FC462181-C3DC-E043-BC7E-DD32D31223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BF2F4765-3587-C24A-96B9-534A3D7B42A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9" name="Text Placeholder 1"/>
          <p:cNvSpPr>
            <a:spLocks noGrp="1"/>
          </p:cNvSpPr>
          <p:nvPr>
            <p:ph type="body" sz="quarter" idx="4294967295"/>
          </p:nvPr>
        </p:nvSpPr>
        <p:spPr>
          <a:xfrm>
            <a:off x="3795822" y="315595"/>
            <a:ext cx="7609821" cy="698704"/>
          </a:xfrm>
          <a:prstGeom prst="rect">
            <a:avLst/>
          </a:prstGeom>
        </p:spPr>
        <p:txBody>
          <a:bodyPr/>
          <a:lstStyle/>
          <a:p>
            <a:pPr marL="0" indent="0">
              <a:buNone/>
            </a:pPr>
            <a:r>
              <a:rPr lang="en-US" sz="3200" b="1" dirty="0" err="1">
                <a:solidFill>
                  <a:srgbClr val="EB7339"/>
                </a:solidFill>
                <a:latin typeface="Calibri" panose="020F0502020204030204" pitchFamily="34" charset="0"/>
                <a:cs typeface="Calibri" panose="020F0502020204030204" pitchFamily="34" charset="0"/>
              </a:rPr>
              <a:t>Pensar</a:t>
            </a:r>
            <a:r>
              <a:rPr lang="en-US" sz="3200" b="1" dirty="0">
                <a:solidFill>
                  <a:srgbClr val="EB7339"/>
                </a:solidFill>
                <a:latin typeface="Calibri" panose="020F0502020204030204" pitchFamily="34" charset="0"/>
                <a:cs typeface="Calibri" panose="020F0502020204030204" pitchFamily="34" charset="0"/>
              </a:rPr>
              <a:t> GLOBAL, </a:t>
            </a:r>
            <a:r>
              <a:rPr lang="en-US" sz="3200" b="1" dirty="0" err="1">
                <a:solidFill>
                  <a:srgbClr val="EB7339"/>
                </a:solidFill>
                <a:latin typeface="Calibri" panose="020F0502020204030204" pitchFamily="34" charset="0"/>
                <a:cs typeface="Calibri" panose="020F0502020204030204" pitchFamily="34" charset="0"/>
              </a:rPr>
              <a:t>agir</a:t>
            </a:r>
            <a:r>
              <a:rPr lang="en-US" sz="3200" b="1" dirty="0">
                <a:solidFill>
                  <a:srgbClr val="EB7339"/>
                </a:solidFill>
                <a:latin typeface="Calibri" panose="020F0502020204030204" pitchFamily="34" charset="0"/>
                <a:cs typeface="Calibri" panose="020F0502020204030204" pitchFamily="34" charset="0"/>
              </a:rPr>
              <a:t> LOCAL</a:t>
            </a:r>
          </a:p>
        </p:txBody>
      </p:sp>
      <p:sp>
        <p:nvSpPr>
          <p:cNvPr id="42" name="Google Shape;390;p33">
            <a:extLst>
              <a:ext uri="{FF2B5EF4-FFF2-40B4-BE49-F238E27FC236}">
                <a16:creationId xmlns:a16="http://schemas.microsoft.com/office/drawing/2014/main" id="{260A784E-95B9-6A1B-544A-69E7D38456B4}"/>
              </a:ext>
            </a:extLst>
          </p:cNvPr>
          <p:cNvSpPr txBox="1">
            <a:spLocks/>
          </p:cNvSpPr>
          <p:nvPr/>
        </p:nvSpPr>
        <p:spPr>
          <a:xfrm>
            <a:off x="3795822" y="1005841"/>
            <a:ext cx="7955191" cy="496694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lvl="0" indent="0" algn="just" rtl="0">
              <a:lnSpc>
                <a:spcPct val="100000"/>
              </a:lnSpc>
              <a:spcBef>
                <a:spcPts val="600"/>
              </a:spcBef>
              <a:spcAft>
                <a:spcPts val="0"/>
              </a:spcAft>
              <a:buSzPts val="2400"/>
              <a:buNone/>
            </a:pPr>
            <a:r>
              <a:rPr lang="pt-PT" sz="2100" b="0" dirty="0">
                <a:solidFill>
                  <a:srgbClr val="000000"/>
                </a:solidFill>
                <a:latin typeface="Calibri" panose="020F0502020204030204" pitchFamily="34" charset="0"/>
                <a:ea typeface="Calibri" panose="020F0502020204030204" pitchFamily="34" charset="0"/>
                <a:cs typeface="Calibri" panose="020F0502020204030204" pitchFamily="34" charset="0"/>
              </a:rPr>
              <a:t>De facto, se o desenvolvimento sustentável depende de cada ação, por pessoas individualmente, empresas, escolas, municípios, etc., o papel das comunidades locais é considerado como particularmente relevante.</a:t>
            </a:r>
          </a:p>
          <a:p>
            <a:pPr marL="0" lvl="0" indent="0" algn="just" rtl="0">
              <a:lnSpc>
                <a:spcPct val="100000"/>
              </a:lnSpc>
              <a:spcBef>
                <a:spcPts val="600"/>
              </a:spcBef>
              <a:spcAft>
                <a:spcPts val="0"/>
              </a:spcAft>
              <a:buSzPts val="2400"/>
              <a:buNone/>
            </a:pPr>
            <a:r>
              <a:rPr lang="pt-PT" sz="2100" b="0" dirty="0">
                <a:solidFill>
                  <a:srgbClr val="000000"/>
                </a:solidFill>
                <a:latin typeface="Calibri" panose="020F0502020204030204" pitchFamily="34" charset="0"/>
                <a:ea typeface="Calibri" panose="020F0502020204030204" pitchFamily="34" charset="0"/>
                <a:cs typeface="Calibri" panose="020F0502020204030204" pitchFamily="34" charset="0"/>
              </a:rPr>
              <a:t>Embora os ODS sejam globais, a sua realização dependerá da nossa capacidade de os tornar realidade nas nossas cidades e regiões (este tópico será tratado num módulo específico ODS11), de uma forma integrada e inclusiva.</a:t>
            </a:r>
          </a:p>
          <a:p>
            <a:pPr marL="0" lvl="0" indent="0" algn="just" rtl="0">
              <a:lnSpc>
                <a:spcPct val="100000"/>
              </a:lnSpc>
              <a:spcBef>
                <a:spcPts val="600"/>
              </a:spcBef>
              <a:spcAft>
                <a:spcPts val="0"/>
              </a:spcAft>
              <a:buSzPts val="2400"/>
              <a:buNone/>
            </a:pPr>
            <a:r>
              <a:rPr lang="pt-PT" sz="2100" b="0" dirty="0">
                <a:solidFill>
                  <a:srgbClr val="000000"/>
                </a:solidFill>
                <a:latin typeface="Calibri" panose="020F0502020204030204" pitchFamily="34" charset="0"/>
                <a:ea typeface="Calibri" panose="020F0502020204030204" pitchFamily="34" charset="0"/>
                <a:cs typeface="Calibri" panose="020F0502020204030204" pitchFamily="34" charset="0"/>
              </a:rPr>
              <a:t>Foi preparada uma caixa de ferramentas para </a:t>
            </a:r>
            <a:r>
              <a:rPr lang="pt-PT" sz="2100" b="0" i="1" dirty="0">
                <a:solidFill>
                  <a:srgbClr val="000000"/>
                </a:solidFill>
                <a:latin typeface="Calibri" panose="020F0502020204030204" pitchFamily="34" charset="0"/>
                <a:ea typeface="Calibri" panose="020F0502020204030204" pitchFamily="34" charset="0"/>
                <a:cs typeface="Calibri" panose="020F0502020204030204" pitchFamily="34" charset="0"/>
              </a:rPr>
              <a:t>localizar</a:t>
            </a:r>
            <a:r>
              <a:rPr lang="pt-PT" sz="2100" b="0" dirty="0">
                <a:solidFill>
                  <a:srgbClr val="000000"/>
                </a:solidFill>
                <a:latin typeface="Calibri" panose="020F0502020204030204" pitchFamily="34" charset="0"/>
                <a:ea typeface="Calibri" panose="020F0502020204030204" pitchFamily="34" charset="0"/>
                <a:cs typeface="Calibri" panose="020F0502020204030204" pitchFamily="34" charset="0"/>
              </a:rPr>
              <a:t> os ODS, com o objetivo de apoiar os governos locais e regionais e outras partes interessadas na implementação da Agenda 2030 a nível local, para ajudar com </a:t>
            </a:r>
            <a:r>
              <a:rPr lang="en-US" sz="2100" b="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1257300" lvl="2" indent="-342900" algn="just">
              <a:lnSpc>
                <a:spcPct val="100000"/>
              </a:lnSpc>
              <a:spcBef>
                <a:spcPts val="0"/>
              </a:spcBef>
              <a:buSzPts val="2400"/>
              <a:buFontTx/>
              <a:buChar char="-"/>
            </a:pPr>
            <a:r>
              <a:rPr lang="en-US" sz="1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Sensibilização</a:t>
            </a:r>
            <a:endParaRPr lang="en-US" sz="1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1257300" lvl="2" indent="-342900" algn="just">
              <a:lnSpc>
                <a:spcPct val="100000"/>
              </a:lnSpc>
              <a:spcBef>
                <a:spcPts val="0"/>
              </a:spcBef>
              <a:buSzPts val="2400"/>
              <a:buFontTx/>
              <a:buChar char="-"/>
            </a:pPr>
            <a:r>
              <a:rPr lang="en-US" sz="1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Advocacia</a:t>
            </a:r>
            <a:endParaRPr lang="en-US" sz="1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1257300" lvl="2" indent="-342900" algn="just">
              <a:lnSpc>
                <a:spcPct val="100000"/>
              </a:lnSpc>
              <a:spcBef>
                <a:spcPts val="0"/>
              </a:spcBef>
              <a:buSzPts val="2400"/>
              <a:buFontTx/>
              <a:buChar char="-"/>
            </a:pPr>
            <a:r>
              <a:rPr lang="en-US" sz="1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Implementação</a:t>
            </a:r>
            <a:endParaRPr lang="en-US" sz="1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1257300" lvl="2" indent="-342900" algn="just">
              <a:lnSpc>
                <a:spcPct val="100000"/>
              </a:lnSpc>
              <a:spcBef>
                <a:spcPts val="0"/>
              </a:spcBef>
              <a:buSzPts val="2400"/>
              <a:buFontTx/>
              <a:buChar char="-"/>
            </a:pPr>
            <a:r>
              <a:rPr lang="en-US" sz="1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Monitorização</a:t>
            </a:r>
            <a:endParaRPr lang="en-US" sz="1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1257300" lvl="2" indent="-342900" algn="just">
              <a:lnSpc>
                <a:spcPct val="100000"/>
              </a:lnSpc>
              <a:spcBef>
                <a:spcPts val="0"/>
              </a:spcBef>
              <a:buSzPts val="2400"/>
              <a:buFontTx/>
              <a:buChar char="-"/>
            </a:pPr>
            <a:r>
              <a:rPr lang="en-US" sz="1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Planeamento</a:t>
            </a:r>
            <a:r>
              <a:rPr lang="en-US" sz="1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futuro</a:t>
            </a:r>
            <a:endParaRPr lang="en-US" sz="1800" b="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0" indent="0" algn="just" rtl="0">
              <a:lnSpc>
                <a:spcPct val="100000"/>
              </a:lnSpc>
              <a:spcBef>
                <a:spcPts val="600"/>
              </a:spcBef>
              <a:spcAft>
                <a:spcPts val="0"/>
              </a:spcAft>
              <a:buSzPts val="2400"/>
              <a:buNone/>
            </a:pPr>
            <a:endParaRPr lang="en-US" sz="2200" b="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0" name="CaixaDeTexto 19">
            <a:extLst>
              <a:ext uri="{FF2B5EF4-FFF2-40B4-BE49-F238E27FC236}">
                <a16:creationId xmlns:a16="http://schemas.microsoft.com/office/drawing/2014/main" id="{5FD6108C-6D53-9292-7777-502472AC716C}"/>
              </a:ext>
            </a:extLst>
          </p:cNvPr>
          <p:cNvSpPr txBox="1"/>
          <p:nvPr/>
        </p:nvSpPr>
        <p:spPr>
          <a:xfrm>
            <a:off x="7932877" y="4994514"/>
            <a:ext cx="3818136" cy="738664"/>
          </a:xfrm>
          <a:prstGeom prst="rect">
            <a:avLst/>
          </a:prstGeom>
          <a:noFill/>
        </p:spPr>
        <p:txBody>
          <a:bodyPr wrap="square">
            <a:spAutoFit/>
          </a:bodyPr>
          <a:lstStyle/>
          <a:p>
            <a:r>
              <a:rPr lang="pt-PT" dirty="0">
                <a:latin typeface="Calibri" panose="020F0502020204030204" pitchFamily="34" charset="0"/>
                <a:ea typeface="Calibri" panose="020F0502020204030204" pitchFamily="34" charset="0"/>
                <a:cs typeface="Calibri" panose="020F0502020204030204" pitchFamily="34" charset="0"/>
                <a:hlinkClick r:id="rId3"/>
              </a:rPr>
              <a:t>Roteiro para a realização dos ODS a nível local | Força-Tarefa Global (global-taskforce.org)</a:t>
            </a:r>
            <a:r>
              <a:rPr lang="pt-PT" dirty="0">
                <a:latin typeface="Calibri" panose="020F0502020204030204" pitchFamily="34" charset="0"/>
                <a:ea typeface="Calibri" panose="020F0502020204030204" pitchFamily="34" charset="0"/>
                <a:cs typeface="Calibri" panose="020F0502020204030204" pitchFamily="34" charset="0"/>
              </a:rPr>
              <a:t> (documento disponível em inglês)</a:t>
            </a:r>
          </a:p>
        </p:txBody>
      </p:sp>
      <p:pic>
        <p:nvPicPr>
          <p:cNvPr id="5" name="Marcador de Posição da Imagem 4">
            <a:extLst>
              <a:ext uri="{FF2B5EF4-FFF2-40B4-BE49-F238E27FC236}">
                <a16:creationId xmlns:a16="http://schemas.microsoft.com/office/drawing/2014/main" id="{169DB529-9125-73EC-7C8A-25655D3391BA}"/>
              </a:ext>
            </a:extLst>
          </p:cNvPr>
          <p:cNvPicPr>
            <a:picLocks noGrp="1" noChangeAspect="1"/>
          </p:cNvPicPr>
          <p:nvPr>
            <p:ph type="pic" sz="quarter" idx="19"/>
          </p:nvPr>
        </p:nvPicPr>
        <p:blipFill>
          <a:blip r:embed="rId4"/>
          <a:srcRect l="16259" r="16259"/>
          <a:stretch>
            <a:fillRect/>
          </a:stretch>
        </p:blipFill>
        <p:spPr>
          <a:xfrm>
            <a:off x="-71378" y="0"/>
            <a:ext cx="3593512" cy="6902244"/>
          </a:xfrm>
        </p:spPr>
      </p:pic>
      <p:pic>
        <p:nvPicPr>
          <p:cNvPr id="2" name="Gráfico 1" descr="Flecha: curva ligera con relleno sólido">
            <a:extLst>
              <a:ext uri="{FF2B5EF4-FFF2-40B4-BE49-F238E27FC236}">
                <a16:creationId xmlns:a16="http://schemas.microsoft.com/office/drawing/2014/main" id="{65B32FB8-085E-2080-AD5C-A7E9D071A1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7325922" y="4816620"/>
            <a:ext cx="689631" cy="689631"/>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87A53196-2F03-5296-F7E1-F475E2CF52A0}"/>
              </a:ext>
            </a:extLst>
          </p:cNvPr>
          <p:cNvSpPr txBox="1"/>
          <p:nvPr/>
        </p:nvSpPr>
        <p:spPr>
          <a:xfrm>
            <a:off x="7932877" y="5852159"/>
            <a:ext cx="3593512" cy="738664"/>
          </a:xfrm>
          <a:prstGeom prst="rect">
            <a:avLst/>
          </a:prstGeom>
          <a:noFill/>
        </p:spPr>
        <p:txBody>
          <a:bodyPr wrap="square">
            <a:spAutoFit/>
          </a:bodyPr>
          <a:lstStyle/>
          <a:p>
            <a:r>
              <a:rPr lang="pt-PT" dirty="0">
                <a:hlinkClick r:id="rId7"/>
              </a:rPr>
              <a:t>undp-br-roteiro-localizacao-objetivos-desenvolvimento-2017.pdf</a:t>
            </a:r>
            <a:r>
              <a:rPr lang="pt-PT" dirty="0"/>
              <a:t> (adaptação do documento para o Brasil)</a:t>
            </a:r>
          </a:p>
        </p:txBody>
      </p:sp>
      <p:pic>
        <p:nvPicPr>
          <p:cNvPr id="6" name="Gráfico 5" descr="Flecha: curva ligera con relleno sólido">
            <a:extLst>
              <a:ext uri="{FF2B5EF4-FFF2-40B4-BE49-F238E27FC236}">
                <a16:creationId xmlns:a16="http://schemas.microsoft.com/office/drawing/2014/main" id="{040463A8-BA30-7C53-7D0B-0E3FFD4934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7325921" y="5597181"/>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58509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 name="CaixaDeTexto 6">
            <a:extLst>
              <a:ext uri="{FF2B5EF4-FFF2-40B4-BE49-F238E27FC236}">
                <a16:creationId xmlns:a16="http://schemas.microsoft.com/office/drawing/2014/main" id="{1A8C46E7-3A0C-4517-8420-BC6E83D36F44}"/>
              </a:ext>
            </a:extLst>
          </p:cNvPr>
          <p:cNvSpPr txBox="1"/>
          <p:nvPr/>
        </p:nvSpPr>
        <p:spPr>
          <a:xfrm>
            <a:off x="1198605" y="4955835"/>
            <a:ext cx="10403872" cy="1446550"/>
          </a:xfrm>
          <a:prstGeom prst="rect">
            <a:avLst/>
          </a:prstGeom>
          <a:noFill/>
        </p:spPr>
        <p:txBody>
          <a:bodyPr wrap="square">
            <a:spAutoFit/>
          </a:bodyPr>
          <a:lstStyle/>
          <a:p>
            <a:pPr marL="0" lvl="0" indent="0" algn="just" rtl="0">
              <a:spcBef>
                <a:spcPts val="600"/>
              </a:spcBef>
              <a:spcAft>
                <a:spcPts val="0"/>
              </a:spcAft>
              <a:buClr>
                <a:srgbClr val="000000"/>
              </a:buClr>
              <a:buSzPts val="2200"/>
              <a:buNone/>
            </a:pPr>
            <a:r>
              <a:rPr lang="pt-PT" sz="2200" b="0" dirty="0">
                <a:latin typeface="Calibri" panose="020F0502020204030204" pitchFamily="34" charset="0"/>
                <a:cs typeface="Calibri" panose="020F0502020204030204" pitchFamily="34" charset="0"/>
              </a:rPr>
              <a:t>Mas, com mais ou menos formalidade, o que é realmente importante é que cada um de nós compreenda a sua tarefa na construção de um mundo melhor para todos, através da sua ação individual e mobilizando/organizando as dos outros, de preferência em colaboração. </a:t>
            </a:r>
            <a:r>
              <a:rPr lang="pt-PT" sz="2200" b="1" dirty="0">
                <a:solidFill>
                  <a:srgbClr val="354F92"/>
                </a:solidFill>
                <a:latin typeface="Calibri" panose="020F0502020204030204" pitchFamily="34" charset="0"/>
                <a:cs typeface="Calibri" panose="020F0502020204030204" pitchFamily="34" charset="0"/>
              </a:rPr>
              <a:t>Todas as energias positivas são necessárias!</a:t>
            </a:r>
            <a:endParaRPr lang="en-US" sz="2200" b="1" dirty="0">
              <a:solidFill>
                <a:srgbClr val="354F92"/>
              </a:solidFill>
              <a:latin typeface="Calibri" panose="020F0502020204030204" pitchFamily="34" charset="0"/>
              <a:cs typeface="Calibri" panose="020F0502020204030204" pitchFamily="34" charset="0"/>
            </a:endParaRPr>
          </a:p>
        </p:txBody>
      </p:sp>
      <p:sp>
        <p:nvSpPr>
          <p:cNvPr id="5" name="Text Placeholder 1">
            <a:extLst>
              <a:ext uri="{FF2B5EF4-FFF2-40B4-BE49-F238E27FC236}">
                <a16:creationId xmlns:a16="http://schemas.microsoft.com/office/drawing/2014/main" id="{B3AE8B24-B5F2-3298-A61A-D08C6B532A43}"/>
              </a:ext>
            </a:extLst>
          </p:cNvPr>
          <p:cNvSpPr txBox="1">
            <a:spLocks/>
          </p:cNvSpPr>
          <p:nvPr/>
        </p:nvSpPr>
        <p:spPr>
          <a:xfrm>
            <a:off x="1072069" y="315595"/>
            <a:ext cx="7609821"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err="1">
                <a:solidFill>
                  <a:srgbClr val="EB7339"/>
                </a:solidFill>
                <a:latin typeface="Calibri" panose="020F0502020204030204" pitchFamily="34" charset="0"/>
                <a:cs typeface="Calibri" panose="020F0502020204030204" pitchFamily="34" charset="0"/>
              </a:rPr>
              <a:t>Pensar</a:t>
            </a:r>
            <a:r>
              <a:rPr lang="en-US" sz="3200" b="1" dirty="0">
                <a:solidFill>
                  <a:srgbClr val="EB7339"/>
                </a:solidFill>
                <a:latin typeface="Calibri" panose="020F0502020204030204" pitchFamily="34" charset="0"/>
                <a:cs typeface="Calibri" panose="020F0502020204030204" pitchFamily="34" charset="0"/>
              </a:rPr>
              <a:t> GLOBAL, </a:t>
            </a:r>
            <a:r>
              <a:rPr lang="en-US" sz="3200" b="1" dirty="0" err="1">
                <a:solidFill>
                  <a:srgbClr val="EB7339"/>
                </a:solidFill>
                <a:latin typeface="Calibri" panose="020F0502020204030204" pitchFamily="34" charset="0"/>
                <a:cs typeface="Calibri" panose="020F0502020204030204" pitchFamily="34" charset="0"/>
              </a:rPr>
              <a:t>agir</a:t>
            </a:r>
            <a:r>
              <a:rPr lang="en-US" sz="3200" b="1" dirty="0">
                <a:solidFill>
                  <a:srgbClr val="EB7339"/>
                </a:solidFill>
                <a:latin typeface="Calibri" panose="020F0502020204030204" pitchFamily="34" charset="0"/>
                <a:cs typeface="Calibri" panose="020F0502020204030204" pitchFamily="34" charset="0"/>
              </a:rPr>
              <a:t> LOCAL</a:t>
            </a:r>
          </a:p>
        </p:txBody>
      </p:sp>
      <p:sp>
        <p:nvSpPr>
          <p:cNvPr id="2" name="TextBox 1">
            <a:extLst>
              <a:ext uri="{FF2B5EF4-FFF2-40B4-BE49-F238E27FC236}">
                <a16:creationId xmlns:a16="http://schemas.microsoft.com/office/drawing/2014/main" id="{CAD14B20-2818-6487-C3E1-E0C3E78CF74F}"/>
              </a:ext>
            </a:extLst>
          </p:cNvPr>
          <p:cNvSpPr txBox="1"/>
          <p:nvPr/>
        </p:nvSpPr>
        <p:spPr>
          <a:xfrm>
            <a:off x="1198605" y="1084139"/>
            <a:ext cx="10403872" cy="2954655"/>
          </a:xfrm>
          <a:prstGeom prst="rect">
            <a:avLst/>
          </a:prstGeom>
          <a:noFill/>
        </p:spPr>
        <p:txBody>
          <a:bodyPr wrap="square" rtlCol="0">
            <a:spAutoFit/>
          </a:bodyPr>
          <a:lstStyle/>
          <a:p>
            <a:pPr marL="0" lvl="0" indent="0" algn="just" rtl="0">
              <a:spcBef>
                <a:spcPts val="600"/>
              </a:spcBef>
              <a:spcAft>
                <a:spcPts val="0"/>
              </a:spcAft>
              <a:buClr>
                <a:srgbClr val="000000"/>
              </a:buClr>
              <a:buSzPts val="2200"/>
              <a:buNone/>
            </a:pPr>
            <a:r>
              <a:rPr lang="pt-PT" sz="2200" b="0" dirty="0">
                <a:solidFill>
                  <a:srgbClr val="000000"/>
                </a:solidFill>
                <a:latin typeface="Calibri" panose="020F0502020204030204" pitchFamily="34" charset="0"/>
                <a:cs typeface="Calibri" panose="020F0502020204030204" pitchFamily="34" charset="0"/>
              </a:rPr>
              <a:t>Encontrará também guias metodológicos e ferramentas para apoiar o desenvolvimento de projetos comunitários sob a abordagem "</a:t>
            </a:r>
            <a:r>
              <a:rPr lang="pt-PT" sz="2200" b="0" dirty="0" err="1">
                <a:solidFill>
                  <a:srgbClr val="000000"/>
                </a:solidFill>
                <a:latin typeface="Calibri" panose="020F0502020204030204" pitchFamily="34" charset="0"/>
                <a:cs typeface="Calibri" panose="020F0502020204030204" pitchFamily="34" charset="0"/>
              </a:rPr>
              <a:t>project</a:t>
            </a:r>
            <a:r>
              <a:rPr lang="pt-PT" sz="2200" b="0" dirty="0">
                <a:solidFill>
                  <a:srgbClr val="000000"/>
                </a:solidFill>
                <a:latin typeface="Calibri" panose="020F0502020204030204" pitchFamily="34" charset="0"/>
                <a:cs typeface="Calibri" panose="020F0502020204030204" pitchFamily="34" charset="0"/>
              </a:rPr>
              <a:t> </a:t>
            </a:r>
            <a:r>
              <a:rPr lang="pt-PT" sz="2200" b="0" dirty="0" err="1">
                <a:solidFill>
                  <a:srgbClr val="000000"/>
                </a:solidFill>
                <a:latin typeface="Calibri" panose="020F0502020204030204" pitchFamily="34" charset="0"/>
                <a:cs typeface="Calibri" panose="020F0502020204030204" pitchFamily="34" charset="0"/>
              </a:rPr>
              <a:t>life-cycle</a:t>
            </a:r>
            <a:r>
              <a:rPr lang="pt-PT" sz="2200" b="0" dirty="0">
                <a:solidFill>
                  <a:srgbClr val="000000"/>
                </a:solidFill>
                <a:latin typeface="Calibri" panose="020F0502020204030204" pitchFamily="34" charset="0"/>
                <a:cs typeface="Calibri" panose="020F0502020204030204" pitchFamily="34" charset="0"/>
              </a:rPr>
              <a:t>/ logical </a:t>
            </a:r>
            <a:r>
              <a:rPr lang="pt-PT" sz="2200" b="0" dirty="0" err="1">
                <a:solidFill>
                  <a:srgbClr val="000000"/>
                </a:solidFill>
                <a:latin typeface="Calibri" panose="020F0502020204030204" pitchFamily="34" charset="0"/>
                <a:cs typeface="Calibri" panose="020F0502020204030204" pitchFamily="34" charset="0"/>
              </a:rPr>
              <a:t>framework</a:t>
            </a:r>
            <a:r>
              <a:rPr lang="pt-PT" sz="2200" b="0" dirty="0">
                <a:solidFill>
                  <a:srgbClr val="000000"/>
                </a:solidFill>
                <a:latin typeface="Calibri" panose="020F0502020204030204" pitchFamily="34" charset="0"/>
                <a:cs typeface="Calibri" panose="020F0502020204030204" pitchFamily="34" charset="0"/>
              </a:rPr>
              <a:t>" e, mais recentemente, incorporando a abordagem "</a:t>
            </a:r>
            <a:r>
              <a:rPr lang="pt-PT" sz="2200" b="1" dirty="0">
                <a:solidFill>
                  <a:srgbClr val="354F92"/>
                </a:solidFill>
                <a:latin typeface="Calibri" panose="020F0502020204030204" pitchFamily="34" charset="0"/>
                <a:cs typeface="Calibri" panose="020F0502020204030204" pitchFamily="34" charset="0"/>
              </a:rPr>
              <a:t>teoria da mudança</a:t>
            </a:r>
            <a:r>
              <a:rPr lang="pt-PT" sz="2200" b="0" dirty="0">
                <a:solidFill>
                  <a:srgbClr val="000000"/>
                </a:solidFill>
                <a:latin typeface="Calibri" panose="020F0502020204030204" pitchFamily="34" charset="0"/>
                <a:cs typeface="Calibri" panose="020F0502020204030204" pitchFamily="34" charset="0"/>
              </a:rPr>
              <a:t>" (apresentada em profundidade no PR3 do projeto CLIMATE CHAMPIONS).</a:t>
            </a:r>
          </a:p>
          <a:p>
            <a:pPr marL="0" lvl="0" indent="0" algn="just" rtl="0">
              <a:spcBef>
                <a:spcPts val="600"/>
              </a:spcBef>
              <a:spcAft>
                <a:spcPts val="0"/>
              </a:spcAft>
              <a:buClr>
                <a:srgbClr val="000000"/>
              </a:buClr>
              <a:buSzPts val="2200"/>
              <a:buNone/>
            </a:pPr>
            <a:r>
              <a:rPr lang="pt-PT" sz="2200" b="0" dirty="0">
                <a:solidFill>
                  <a:srgbClr val="000000"/>
                </a:solidFill>
                <a:latin typeface="Calibri" panose="020F0502020204030204" pitchFamily="34" charset="0"/>
                <a:cs typeface="Calibri" panose="020F0502020204030204" pitchFamily="34" charset="0"/>
              </a:rPr>
              <a:t>Metas/ resultados, por um lado, o impacto, por outro, podem ser planeados, monitorizados e avaliados. </a:t>
            </a:r>
          </a:p>
          <a:p>
            <a:pPr marL="0" lvl="0" indent="0" algn="just" rtl="0">
              <a:spcBef>
                <a:spcPts val="600"/>
              </a:spcBef>
              <a:spcAft>
                <a:spcPts val="0"/>
              </a:spcAft>
              <a:buClr>
                <a:srgbClr val="000000"/>
              </a:buClr>
              <a:buSzPts val="2200"/>
              <a:buNone/>
            </a:pPr>
            <a:r>
              <a:rPr lang="pt-PT" sz="2200" b="0" dirty="0">
                <a:solidFill>
                  <a:srgbClr val="000000"/>
                </a:solidFill>
                <a:latin typeface="Calibri" panose="020F0502020204030204" pitchFamily="34" charset="0"/>
                <a:cs typeface="Calibri" panose="020F0502020204030204" pitchFamily="34" charset="0"/>
              </a:rPr>
              <a:t>E tudo isto deve ser feito em parceria, envolvendo múltiplas instituições e processos participativos.</a:t>
            </a:r>
            <a:r>
              <a:rPr lang="en-US" sz="2200" b="0" dirty="0">
                <a:latin typeface="Calibri" panose="020F0502020204030204" pitchFamily="34" charset="0"/>
                <a:cs typeface="Calibri" panose="020F0502020204030204" pitchFamily="34" charset="0"/>
              </a:rPr>
              <a:t> </a:t>
            </a:r>
          </a:p>
        </p:txBody>
      </p:sp>
      <p:sp>
        <p:nvSpPr>
          <p:cNvPr id="4" name="CuadroTexto 3">
            <a:extLst>
              <a:ext uri="{FF2B5EF4-FFF2-40B4-BE49-F238E27FC236}">
                <a16:creationId xmlns:a16="http://schemas.microsoft.com/office/drawing/2014/main" id="{FA4114D3-C987-B0F0-90B6-83AD199E4C5D}"/>
              </a:ext>
            </a:extLst>
          </p:cNvPr>
          <p:cNvSpPr txBox="1"/>
          <p:nvPr/>
        </p:nvSpPr>
        <p:spPr>
          <a:xfrm>
            <a:off x="3422821" y="4192301"/>
            <a:ext cx="8179655" cy="523220"/>
          </a:xfrm>
          <a:prstGeom prst="rect">
            <a:avLst/>
          </a:prstGeom>
          <a:noFill/>
        </p:spPr>
        <p:txBody>
          <a:bodyPr wrap="square">
            <a:spAutoFit/>
          </a:bodyPr>
          <a:lstStyle/>
          <a:p>
            <a:pPr lvl="0" algn="just" rtl="0">
              <a:spcBef>
                <a:spcPts val="600"/>
              </a:spcBef>
              <a:spcAft>
                <a:spcPts val="0"/>
              </a:spcAft>
              <a:buClr>
                <a:srgbClr val="000000"/>
              </a:buClr>
              <a:buSzPts val="2200"/>
              <a:buNone/>
            </a:pPr>
            <a:r>
              <a:rPr lang="pt-PT" sz="1400" b="0" dirty="0">
                <a:latin typeface="Calibri" panose="020F0502020204030204" pitchFamily="34" charset="0"/>
                <a:cs typeface="Calibri" panose="020F0502020204030204" pitchFamily="34" charset="0"/>
              </a:rPr>
              <a:t>informação e ferramentas para ajudar a construir parcerias </a:t>
            </a:r>
            <a:r>
              <a:rPr lang="pt-PT" sz="1400" b="0" dirty="0" err="1">
                <a:latin typeface="Calibri" panose="020F0502020204030204" pitchFamily="34" charset="0"/>
                <a:cs typeface="Calibri" panose="020F0502020204030204" pitchFamily="34" charset="0"/>
              </a:rPr>
              <a:t>multi-stakeholder</a:t>
            </a:r>
            <a:r>
              <a:rPr lang="pt-PT" sz="1400" b="0" dirty="0">
                <a:latin typeface="Calibri" panose="020F0502020204030204" pitchFamily="34" charset="0"/>
                <a:cs typeface="Calibri" panose="020F0502020204030204" pitchFamily="34" charset="0"/>
              </a:rPr>
              <a:t> eficazes para fazer avançar os ODS em: </a:t>
            </a:r>
            <a:r>
              <a:rPr lang="en-US" dirty="0">
                <a:hlinkClick r:id="rId3"/>
              </a:rPr>
              <a:t>Partnership Learning Centre .:. 2030 Agenda Partnership Accelerator</a:t>
            </a:r>
            <a:r>
              <a:rPr lang="en-US" dirty="0"/>
              <a:t> </a:t>
            </a:r>
            <a:endParaRPr lang="en-US" sz="1400" b="0" i="0" dirty="0">
              <a:effectLst/>
              <a:latin typeface="Calibri" panose="020F0502020204030204" pitchFamily="34" charset="0"/>
              <a:cs typeface="Calibri" panose="020F0502020204030204" pitchFamily="34" charset="0"/>
            </a:endParaRPr>
          </a:p>
        </p:txBody>
      </p:sp>
      <p:pic>
        <p:nvPicPr>
          <p:cNvPr id="8" name="Gráfico 7" descr="Flecha: curva ligera con relleno sólido">
            <a:extLst>
              <a:ext uri="{FF2B5EF4-FFF2-40B4-BE49-F238E27FC236}">
                <a16:creationId xmlns:a16="http://schemas.microsoft.com/office/drawing/2014/main" id="{616A420B-00B1-031E-4FD9-4DF369179A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88563">
            <a:off x="2790992" y="4050986"/>
            <a:ext cx="689631" cy="689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88991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13" name="Marcador de Posição da Imagem 12">
            <a:extLst>
              <a:ext uri="{FF2B5EF4-FFF2-40B4-BE49-F238E27FC236}">
                <a16:creationId xmlns:a16="http://schemas.microsoft.com/office/drawing/2014/main" id="{5A24C2C4-6E27-C01A-F1DD-90BFBEDD2268}"/>
              </a:ext>
            </a:extLst>
          </p:cNvPr>
          <p:cNvPicPr>
            <a:picLocks noGrp="1" noChangeAspect="1"/>
          </p:cNvPicPr>
          <p:nvPr>
            <p:ph type="pic" idx="2"/>
          </p:nvPr>
        </p:nvPicPr>
        <p:blipFill>
          <a:blip r:embed="rId3"/>
          <a:srcRect t="10840" b="10840"/>
          <a:stretch>
            <a:fillRect/>
          </a:stretch>
        </p:blipFill>
        <p:spPr>
          <a:xfrm>
            <a:off x="238772" y="2638167"/>
            <a:ext cx="7708195" cy="3396829"/>
          </a:xfrm>
        </p:spPr>
      </p:pic>
      <p:sp>
        <p:nvSpPr>
          <p:cNvPr id="691" name="Google Shape;691;p58"/>
          <p:cNvSpPr txBox="1">
            <a:spLocks noGrp="1"/>
          </p:cNvSpPr>
          <p:nvPr>
            <p:ph type="body" idx="1"/>
          </p:nvPr>
        </p:nvSpPr>
        <p:spPr>
          <a:xfrm>
            <a:off x="7630824" y="990922"/>
            <a:ext cx="2067000" cy="1200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pt-PT" dirty="0"/>
              <a:t>04</a:t>
            </a:r>
            <a:endParaRPr dirty="0"/>
          </a:p>
        </p:txBody>
      </p:sp>
      <p:grpSp>
        <p:nvGrpSpPr>
          <p:cNvPr id="695" name="Google Shape;695;p58"/>
          <p:cNvGrpSpPr/>
          <p:nvPr/>
        </p:nvGrpSpPr>
        <p:grpSpPr>
          <a:xfrm rot="-5400000">
            <a:off x="-1080039" y="1373788"/>
            <a:ext cx="3833884" cy="1673858"/>
            <a:chOff x="3357879" y="5072538"/>
            <a:chExt cx="593407" cy="259079"/>
          </a:xfrm>
        </p:grpSpPr>
        <p:sp>
          <p:nvSpPr>
            <p:cNvPr id="696" name="Google Shape;696;p58"/>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7" name="Google Shape;697;p58"/>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8" name="Google Shape;698;p58"/>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 name="Google Shape;244;p21">
            <a:extLst>
              <a:ext uri="{FF2B5EF4-FFF2-40B4-BE49-F238E27FC236}">
                <a16:creationId xmlns:a16="http://schemas.microsoft.com/office/drawing/2014/main" id="{E61ADA22-83E2-3A6F-B1FE-5BDECFB79AF1}"/>
              </a:ext>
            </a:extLst>
          </p:cNvPr>
          <p:cNvSpPr/>
          <p:nvPr/>
        </p:nvSpPr>
        <p:spPr>
          <a:xfrm>
            <a:off x="5722297" y="3429000"/>
            <a:ext cx="5496309" cy="157638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94" name="Google Shape;694;p58"/>
          <p:cNvSpPr txBox="1"/>
          <p:nvPr/>
        </p:nvSpPr>
        <p:spPr>
          <a:xfrm>
            <a:off x="5790735" y="3429855"/>
            <a:ext cx="5401983" cy="1200288"/>
          </a:xfrm>
          <a:prstGeom prst="rect">
            <a:avLst/>
          </a:prstGeom>
          <a:noFill/>
          <a:ln>
            <a:noFill/>
          </a:ln>
        </p:spPr>
        <p:txBody>
          <a:bodyPr spcFirstLastPara="1" wrap="square" lIns="91425" tIns="45700" rIns="91425" bIns="45700" anchor="t" anchorCtr="0">
            <a:spAutoFit/>
          </a:bodyPr>
          <a:lstStyle/>
          <a:p>
            <a:pPr>
              <a:buSzPts val="3600"/>
            </a:pPr>
            <a:r>
              <a:rPr lang="pt-PT" sz="3600" b="1" dirty="0">
                <a:solidFill>
                  <a:srgbClr val="EB7339"/>
                </a:solidFill>
                <a:latin typeface="Calibri"/>
                <a:ea typeface="Calibri"/>
                <a:cs typeface="Calibri"/>
                <a:sym typeface="Calibri"/>
              </a:rPr>
              <a:t>Organizando um </a:t>
            </a:r>
            <a:r>
              <a:rPr lang="pt-PT" sz="3600" b="1" dirty="0" err="1">
                <a:solidFill>
                  <a:srgbClr val="EB7339"/>
                </a:solidFill>
                <a:latin typeface="Calibri"/>
                <a:ea typeface="Calibri"/>
                <a:cs typeface="Calibri"/>
                <a:sym typeface="Calibri"/>
              </a:rPr>
              <a:t>projecto</a:t>
            </a:r>
            <a:r>
              <a:rPr lang="pt-PT" sz="3600" b="1" dirty="0">
                <a:solidFill>
                  <a:srgbClr val="EB7339"/>
                </a:solidFill>
                <a:latin typeface="Calibri"/>
                <a:ea typeface="Calibri"/>
                <a:cs typeface="Calibri"/>
                <a:sym typeface="Calibri"/>
              </a:rPr>
              <a:t> comunitário na escola</a:t>
            </a:r>
            <a:endParaRPr lang="pt-BR" sz="3600" b="0" i="0" u="none" strike="noStrike" cap="none" dirty="0">
              <a:solidFill>
                <a:srgbClr val="000000"/>
              </a:solidFill>
              <a:latin typeface="Calibri"/>
              <a:ea typeface="Arial"/>
              <a:cs typeface="Arial"/>
            </a:endParaRPr>
          </a:p>
        </p:txBody>
      </p:sp>
    </p:spTree>
    <p:extLst>
      <p:ext uri="{BB962C8B-B14F-4D97-AF65-F5344CB8AC3E}">
        <p14:creationId xmlns:p14="http://schemas.microsoft.com/office/powerpoint/2010/main" val="24321874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3" name="Marcador de Posição do Texto 2">
            <a:extLst>
              <a:ext uri="{FF2B5EF4-FFF2-40B4-BE49-F238E27FC236}">
                <a16:creationId xmlns:a16="http://schemas.microsoft.com/office/drawing/2014/main" id="{4DA1DF38-CCB7-EFA5-71F9-96BA9A98CE66}"/>
              </a:ext>
            </a:extLst>
          </p:cNvPr>
          <p:cNvSpPr>
            <a:spLocks noGrp="1"/>
          </p:cNvSpPr>
          <p:nvPr>
            <p:ph type="body" idx="1"/>
          </p:nvPr>
        </p:nvSpPr>
        <p:spPr/>
        <p:txBody>
          <a:bodyPr/>
          <a:lstStyle/>
          <a:p>
            <a:r>
              <a:rPr lang="en-US" dirty="0" err="1"/>
              <a:t>Partilha</a:t>
            </a:r>
            <a:r>
              <a:rPr lang="en-US" dirty="0"/>
              <a:t> de </a:t>
            </a:r>
            <a:r>
              <a:rPr lang="en-US" dirty="0" err="1"/>
              <a:t>uma</a:t>
            </a:r>
            <a:r>
              <a:rPr lang="en-US" dirty="0"/>
              <a:t> </a:t>
            </a:r>
            <a:r>
              <a:rPr lang="en-US" dirty="0" err="1"/>
              <a:t>experiência</a:t>
            </a:r>
            <a:r>
              <a:rPr lang="en-US" dirty="0"/>
              <a:t>: </a:t>
            </a:r>
          </a:p>
          <a:p>
            <a:r>
              <a:rPr lang="en-US" sz="4000" dirty="0"/>
              <a:t> </a:t>
            </a:r>
            <a:r>
              <a:rPr lang="pt-PT" sz="4000" dirty="0"/>
              <a:t>Organização de projeto comunitário a partir da escola</a:t>
            </a:r>
            <a:endParaRPr lang="en-US" sz="4000" dirty="0"/>
          </a:p>
        </p:txBody>
      </p:sp>
      <p:grpSp>
        <p:nvGrpSpPr>
          <p:cNvPr id="482" name="Google Shape;482;p43"/>
          <p:cNvGrpSpPr/>
          <p:nvPr/>
        </p:nvGrpSpPr>
        <p:grpSpPr>
          <a:xfrm rot="-5400000">
            <a:off x="5003661" y="1221778"/>
            <a:ext cx="3833889" cy="1673859"/>
            <a:chOff x="3357879" y="5072538"/>
            <a:chExt cx="593407" cy="259079"/>
          </a:xfrm>
        </p:grpSpPr>
        <p:sp>
          <p:nvSpPr>
            <p:cNvPr id="483" name="Google Shape;483;p43"/>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4" name="Google Shape;484;p43"/>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5" name="Google Shape;485;p43"/>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 name="Marcador de Posição da Imagem 3">
            <a:extLst>
              <a:ext uri="{FF2B5EF4-FFF2-40B4-BE49-F238E27FC236}">
                <a16:creationId xmlns:a16="http://schemas.microsoft.com/office/drawing/2014/main" id="{424A8B06-5E27-8AB4-21BA-71A6A0C8AE62}"/>
              </a:ext>
            </a:extLst>
          </p:cNvPr>
          <p:cNvPicPr>
            <a:picLocks noGrp="1" noChangeAspect="1"/>
          </p:cNvPicPr>
          <p:nvPr>
            <p:ph type="pic" idx="3"/>
          </p:nvPr>
        </p:nvPicPr>
        <p:blipFill>
          <a:blip r:embed="rId3"/>
          <a:srcRect t="7273" b="7273"/>
          <a:stretch>
            <a:fillRect/>
          </a:stretch>
        </p:blipFill>
        <p:spPr/>
      </p:pic>
      <p:sp>
        <p:nvSpPr>
          <p:cNvPr id="5" name="CuadroTexto 4">
            <a:extLst>
              <a:ext uri="{FF2B5EF4-FFF2-40B4-BE49-F238E27FC236}">
                <a16:creationId xmlns:a16="http://schemas.microsoft.com/office/drawing/2014/main" id="{19F49053-7209-1B9E-F0BF-D30797B83751}"/>
              </a:ext>
            </a:extLst>
          </p:cNvPr>
          <p:cNvSpPr txBox="1"/>
          <p:nvPr/>
        </p:nvSpPr>
        <p:spPr>
          <a:xfrm>
            <a:off x="1920156" y="5597611"/>
            <a:ext cx="1725094" cy="307777"/>
          </a:xfrm>
          <a:prstGeom prst="rect">
            <a:avLst/>
          </a:prstGeom>
          <a:noFill/>
        </p:spPr>
        <p:txBody>
          <a:bodyPr wrap="square">
            <a:spAutoFit/>
          </a:bodyPr>
          <a:lstStyle/>
          <a:p>
            <a:r>
              <a:rPr lang="pt-PT" dirty="0" err="1">
                <a:solidFill>
                  <a:schemeClr val="tx2"/>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ADCMoura_PILAR</a:t>
            </a:r>
            <a:r>
              <a:rPr lang="pt-PT" dirty="0">
                <a:solidFill>
                  <a:schemeClr val="tx2"/>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 II</a:t>
            </a:r>
            <a:endParaRPr lang="pt-PT"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Gráfico 5" descr="Flecha: curva ligera con relleno sólido">
            <a:extLst>
              <a:ext uri="{FF2B5EF4-FFF2-40B4-BE49-F238E27FC236}">
                <a16:creationId xmlns:a16="http://schemas.microsoft.com/office/drawing/2014/main" id="{242B9F4C-2482-8775-D69C-2E222DCC71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1265641" y="5406683"/>
            <a:ext cx="689631" cy="68963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ângulo 33">
            <a:extLst>
              <a:ext uri="{FF2B5EF4-FFF2-40B4-BE49-F238E27FC236}">
                <a16:creationId xmlns:a16="http://schemas.microsoft.com/office/drawing/2014/main" id="{5F9C0A67-0C6D-4F38-9ED8-0012DB9CB36F}"/>
              </a:ext>
            </a:extLst>
          </p:cNvPr>
          <p:cNvSpPr/>
          <p:nvPr/>
        </p:nvSpPr>
        <p:spPr>
          <a:xfrm>
            <a:off x="3522133" y="-1"/>
            <a:ext cx="1405658" cy="690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29" name="Graphic 2">
            <a:extLst>
              <a:ext uri="{FF2B5EF4-FFF2-40B4-BE49-F238E27FC236}">
                <a16:creationId xmlns:a16="http://schemas.microsoft.com/office/drawing/2014/main" id="{1882C676-5CB9-9146-8553-CE13526C9264}"/>
              </a:ext>
            </a:extLst>
          </p:cNvPr>
          <p:cNvGrpSpPr/>
          <p:nvPr/>
        </p:nvGrpSpPr>
        <p:grpSpPr>
          <a:xfrm rot="16200000">
            <a:off x="-1121371" y="1395606"/>
            <a:ext cx="3833889" cy="1673865"/>
            <a:chOff x="3357879" y="5072538"/>
            <a:chExt cx="593407" cy="259080"/>
          </a:xfrm>
          <a:solidFill>
            <a:srgbClr val="EB7339"/>
          </a:solidFill>
        </p:grpSpPr>
        <p:sp>
          <p:nvSpPr>
            <p:cNvPr id="30" name="Freeform 29">
              <a:extLst>
                <a:ext uri="{FF2B5EF4-FFF2-40B4-BE49-F238E27FC236}">
                  <a16:creationId xmlns:a16="http://schemas.microsoft.com/office/drawing/2014/main" id="{26D7D646-0CD9-D545-995C-14C9C9200D3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FC462181-C3DC-E043-BC7E-DD32D31223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BF2F4765-3587-C24A-96B9-534A3D7B42A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4" name="Google Shape;295;p24">
            <a:extLst>
              <a:ext uri="{FF2B5EF4-FFF2-40B4-BE49-F238E27FC236}">
                <a16:creationId xmlns:a16="http://schemas.microsoft.com/office/drawing/2014/main" id="{2CA3816D-7EDF-42A4-E3B1-D502F9F4D20E}"/>
              </a:ext>
            </a:extLst>
          </p:cNvPr>
          <p:cNvSpPr txBox="1"/>
          <p:nvPr/>
        </p:nvSpPr>
        <p:spPr>
          <a:xfrm>
            <a:off x="3667826" y="1174865"/>
            <a:ext cx="7874000" cy="547838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1200"/>
              </a:spcBef>
              <a:spcAft>
                <a:spcPts val="0"/>
              </a:spcAft>
              <a:buClr>
                <a:srgbClr val="000000"/>
              </a:buClr>
              <a:buSzPts val="2400"/>
              <a:buFont typeface="Calibri"/>
              <a:buNone/>
            </a:pPr>
            <a:r>
              <a:rPr lang="pt-PT" sz="2200" dirty="0">
                <a:latin typeface="Calibri"/>
                <a:cs typeface="Calibri"/>
                <a:sym typeface="Calibri"/>
              </a:rPr>
              <a:t>Durante 5 anos, foram realizados 7 projetos comunitários em 7 escolas primárias do município de Moura, em Portugal, liderados pela associação de desenvolvimento local </a:t>
            </a:r>
            <a:r>
              <a:rPr lang="pt-PT" sz="2200" dirty="0" err="1">
                <a:latin typeface="Calibri"/>
                <a:cs typeface="Calibri"/>
                <a:sym typeface="Calibri"/>
              </a:rPr>
              <a:t>ADCMoura</a:t>
            </a:r>
            <a:r>
              <a:rPr lang="en-US" sz="2200" dirty="0">
                <a:latin typeface="Calibri"/>
                <a:cs typeface="Calibri"/>
                <a:sym typeface="Calibri"/>
              </a:rPr>
              <a:t>.</a:t>
            </a:r>
          </a:p>
          <a:p>
            <a:pPr marL="0" marR="0" lvl="0" indent="0" algn="just" rtl="0">
              <a:lnSpc>
                <a:spcPct val="100000"/>
              </a:lnSpc>
              <a:spcBef>
                <a:spcPts val="1200"/>
              </a:spcBef>
              <a:spcAft>
                <a:spcPts val="0"/>
              </a:spcAft>
              <a:buClr>
                <a:srgbClr val="000000"/>
              </a:buClr>
              <a:buSzPts val="2400"/>
              <a:buFont typeface="Calibri"/>
              <a:buNone/>
            </a:pPr>
            <a:r>
              <a:rPr lang="en-US" sz="2200" dirty="0" err="1">
                <a:latin typeface="Calibri"/>
                <a:cs typeface="Calibri"/>
                <a:sym typeface="Calibri"/>
              </a:rPr>
              <a:t>Os</a:t>
            </a:r>
            <a:r>
              <a:rPr lang="en-US" sz="2200" dirty="0">
                <a:latin typeface="Calibri"/>
                <a:cs typeface="Calibri"/>
                <a:sym typeface="Calibri"/>
              </a:rPr>
              <a:t> </a:t>
            </a:r>
            <a:r>
              <a:rPr lang="en-US" sz="2200" dirty="0" err="1">
                <a:latin typeface="Calibri"/>
                <a:cs typeface="Calibri"/>
                <a:sym typeface="Calibri"/>
              </a:rPr>
              <a:t>temas</a:t>
            </a:r>
            <a:r>
              <a:rPr lang="en-US" sz="2200" dirty="0">
                <a:latin typeface="Calibri"/>
                <a:cs typeface="Calibri"/>
                <a:sym typeface="Calibri"/>
              </a:rPr>
              <a:t> </a:t>
            </a:r>
            <a:r>
              <a:rPr lang="en-US" sz="2200" dirty="0" err="1">
                <a:latin typeface="Calibri"/>
                <a:cs typeface="Calibri"/>
                <a:sym typeface="Calibri"/>
              </a:rPr>
              <a:t>eram</a:t>
            </a:r>
            <a:r>
              <a:rPr lang="en-US" sz="2200" dirty="0">
                <a:latin typeface="Calibri"/>
                <a:cs typeface="Calibri"/>
                <a:sym typeface="Calibri"/>
              </a:rPr>
              <a:t> :</a:t>
            </a:r>
          </a:p>
          <a:p>
            <a:pPr marL="720725" lvl="2" indent="-342900" algn="just">
              <a:buSzPts val="2400"/>
              <a:buFontTx/>
              <a:buChar char="-"/>
            </a:pPr>
            <a:r>
              <a:rPr lang="pt-PT" sz="2200" dirty="0" err="1">
                <a:latin typeface="Calibri"/>
                <a:cs typeface="Calibri"/>
                <a:sym typeface="Calibri"/>
              </a:rPr>
              <a:t>arquitectura</a:t>
            </a:r>
            <a:r>
              <a:rPr lang="pt-PT" sz="2200" dirty="0">
                <a:latin typeface="Calibri"/>
                <a:cs typeface="Calibri"/>
                <a:sym typeface="Calibri"/>
              </a:rPr>
              <a:t>/construção em terra (taipa, adobe…)</a:t>
            </a:r>
          </a:p>
          <a:p>
            <a:pPr marL="720725" lvl="2" indent="-342900" algn="just">
              <a:buSzPts val="2400"/>
              <a:buFontTx/>
              <a:buChar char="-"/>
            </a:pPr>
            <a:r>
              <a:rPr lang="pt-PT" sz="2200" dirty="0">
                <a:latin typeface="Calibri"/>
                <a:cs typeface="Calibri"/>
                <a:sym typeface="Calibri"/>
              </a:rPr>
              <a:t>observação de aves</a:t>
            </a:r>
          </a:p>
          <a:p>
            <a:pPr marL="720725" lvl="2" indent="-342900" algn="just">
              <a:buSzPts val="2400"/>
              <a:buFontTx/>
              <a:buChar char="-"/>
            </a:pPr>
            <a:r>
              <a:rPr lang="pt-PT" sz="2200" dirty="0">
                <a:latin typeface="Calibri"/>
                <a:cs typeface="Calibri"/>
                <a:sym typeface="Calibri"/>
              </a:rPr>
              <a:t>património natural e cultural da Serra da Adiça</a:t>
            </a:r>
          </a:p>
          <a:p>
            <a:pPr marL="720725" lvl="2" indent="-342900" algn="just">
              <a:buSzPts val="2400"/>
              <a:buFontTx/>
              <a:buChar char="-"/>
            </a:pPr>
            <a:r>
              <a:rPr lang="pt-PT" sz="2200" dirty="0">
                <a:latin typeface="Calibri"/>
                <a:cs typeface="Calibri"/>
                <a:sym typeface="Calibri"/>
              </a:rPr>
              <a:t>proteção do sistema do Montado e gestão da água</a:t>
            </a:r>
          </a:p>
          <a:p>
            <a:pPr marL="720725" lvl="2" indent="-342900" algn="just">
              <a:buSzPts val="2400"/>
              <a:buFontTx/>
              <a:buChar char="-"/>
            </a:pPr>
            <a:r>
              <a:rPr lang="pt-PT" sz="2200" dirty="0">
                <a:latin typeface="Calibri"/>
                <a:cs typeface="Calibri"/>
                <a:sym typeface="Calibri"/>
              </a:rPr>
              <a:t>um jardim de aromas e sabores na escola (em 2 escolas)</a:t>
            </a:r>
          </a:p>
          <a:p>
            <a:pPr marL="720725" lvl="2" indent="-342900" algn="just">
              <a:buSzPts val="2400"/>
              <a:buFontTx/>
              <a:buChar char="-"/>
            </a:pPr>
            <a:r>
              <a:rPr lang="pt-PT" sz="2200" dirty="0">
                <a:latin typeface="Calibri"/>
                <a:cs typeface="Calibri"/>
                <a:sym typeface="Calibri"/>
              </a:rPr>
              <a:t>o baldio comunitário da Adua</a:t>
            </a:r>
          </a:p>
          <a:p>
            <a:pPr marL="720725" lvl="2" indent="-342900" algn="just">
              <a:buSzPts val="2400"/>
              <a:buFontTx/>
              <a:buChar char="-"/>
            </a:pPr>
            <a:endParaRPr lang="pt-PT" sz="2200" dirty="0">
              <a:latin typeface="Calibri"/>
              <a:cs typeface="Calibri"/>
              <a:sym typeface="Calibri"/>
            </a:endParaRPr>
          </a:p>
          <a:p>
            <a:pPr lvl="2" algn="just">
              <a:buSzPts val="2400"/>
            </a:pPr>
            <a:r>
              <a:rPr lang="pt-PT" sz="2200" dirty="0">
                <a:latin typeface="Calibri"/>
                <a:cs typeface="Calibri"/>
                <a:sym typeface="Calibri"/>
              </a:rPr>
              <a:t>Apresentaremos brevemente alguns aspetos da metodologia de trabalho com as populações locais seguida nestes projetos premiados a nível nacional como práticas de desenvolvimento sustentável. </a:t>
            </a:r>
            <a:endParaRPr lang="en-US" sz="2200" b="0" i="0" u="none" strike="noStrike" cap="none" dirty="0">
              <a:solidFill>
                <a:srgbClr val="000000"/>
              </a:solidFill>
              <a:latin typeface="Arial"/>
              <a:ea typeface="Arial"/>
              <a:cs typeface="Arial"/>
              <a:sym typeface="Arial"/>
            </a:endParaRPr>
          </a:p>
        </p:txBody>
      </p:sp>
      <p:sp>
        <p:nvSpPr>
          <p:cNvPr id="15" name="Text Placeholder 1">
            <a:extLst>
              <a:ext uri="{FF2B5EF4-FFF2-40B4-BE49-F238E27FC236}">
                <a16:creationId xmlns:a16="http://schemas.microsoft.com/office/drawing/2014/main" id="{9FD556E2-C6BF-C48A-53DF-34BC8011365D}"/>
              </a:ext>
            </a:extLst>
          </p:cNvPr>
          <p:cNvSpPr txBox="1">
            <a:spLocks/>
          </p:cNvSpPr>
          <p:nvPr/>
        </p:nvSpPr>
        <p:spPr>
          <a:xfrm>
            <a:off x="3667826" y="315595"/>
            <a:ext cx="8361614"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sz="3200" b="1" dirty="0">
                <a:solidFill>
                  <a:srgbClr val="EB7339"/>
                </a:solidFill>
                <a:latin typeface="Calibri" panose="020F0502020204030204" pitchFamily="34" charset="0"/>
                <a:cs typeface="Calibri" panose="020F0502020204030204" pitchFamily="34" charset="0"/>
              </a:rPr>
              <a:t>Ação comunitária na escola - partilhando uma experiência</a:t>
            </a:r>
            <a:endParaRPr lang="en-US" sz="3200" b="1" dirty="0">
              <a:solidFill>
                <a:srgbClr val="EB7339"/>
              </a:solidFill>
              <a:latin typeface="Calibri" panose="020F0502020204030204" pitchFamily="34" charset="0"/>
              <a:cs typeface="Calibri" panose="020F0502020204030204" pitchFamily="34" charset="0"/>
            </a:endParaRPr>
          </a:p>
        </p:txBody>
      </p:sp>
      <p:pic>
        <p:nvPicPr>
          <p:cNvPr id="10" name="Marcador de Posição da Imagem 9">
            <a:extLst>
              <a:ext uri="{FF2B5EF4-FFF2-40B4-BE49-F238E27FC236}">
                <a16:creationId xmlns:a16="http://schemas.microsoft.com/office/drawing/2014/main" id="{0DEDEECF-E8DC-AB52-632D-CD648D3E34A2}"/>
              </a:ext>
            </a:extLst>
          </p:cNvPr>
          <p:cNvPicPr>
            <a:picLocks noGrp="1" noChangeAspect="1"/>
          </p:cNvPicPr>
          <p:nvPr>
            <p:ph type="pic" sz="quarter" idx="19"/>
          </p:nvPr>
        </p:nvPicPr>
        <p:blipFill>
          <a:blip r:embed="rId2"/>
          <a:srcRect l="15293" r="15293"/>
          <a:stretch>
            <a:fillRect/>
          </a:stretch>
        </p:blipFill>
        <p:spPr/>
      </p:pic>
    </p:spTree>
    <p:extLst>
      <p:ext uri="{BB962C8B-B14F-4D97-AF65-F5344CB8AC3E}">
        <p14:creationId xmlns:p14="http://schemas.microsoft.com/office/powerpoint/2010/main" val="27266276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7" name="Google Shape;295;p24">
            <a:extLst>
              <a:ext uri="{FF2B5EF4-FFF2-40B4-BE49-F238E27FC236}">
                <a16:creationId xmlns:a16="http://schemas.microsoft.com/office/drawing/2014/main" id="{B0CCF57A-6D48-3FC3-4775-BEC6C74654CA}"/>
              </a:ext>
            </a:extLst>
          </p:cNvPr>
          <p:cNvSpPr txBox="1"/>
          <p:nvPr/>
        </p:nvSpPr>
        <p:spPr>
          <a:xfrm>
            <a:off x="1219200" y="980214"/>
            <a:ext cx="7158237" cy="532449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1200"/>
              </a:spcBef>
              <a:spcAft>
                <a:spcPts val="0"/>
              </a:spcAft>
              <a:buClr>
                <a:srgbClr val="000000"/>
              </a:buClr>
              <a:buSzPts val="2400"/>
              <a:buFont typeface="Calibri"/>
              <a:buNone/>
            </a:pPr>
            <a:r>
              <a:rPr lang="pt-PT" sz="2000" b="0" i="0" u="none" strike="noStrike" cap="none" dirty="0">
                <a:solidFill>
                  <a:srgbClr val="000000"/>
                </a:solidFill>
                <a:latin typeface="Calibri" panose="020F0502020204030204" pitchFamily="34" charset="0"/>
                <a:cs typeface="Calibri" panose="020F0502020204030204" pitchFamily="34" charset="0"/>
                <a:sym typeface="Arial"/>
              </a:rPr>
              <a:t>As escolas primárias são locais privilegiados para o desenvolvimento de projetos de desenvolvimento sustentável envolvendo as comunidades locais.</a:t>
            </a:r>
          </a:p>
          <a:p>
            <a:pPr marL="0" marR="0" lvl="0" indent="0" algn="just" rtl="0">
              <a:lnSpc>
                <a:spcPct val="100000"/>
              </a:lnSpc>
              <a:spcBef>
                <a:spcPts val="1200"/>
              </a:spcBef>
              <a:spcAft>
                <a:spcPts val="0"/>
              </a:spcAft>
              <a:buClr>
                <a:srgbClr val="000000"/>
              </a:buClr>
              <a:buSzPts val="2400"/>
              <a:buFont typeface="Calibri"/>
              <a:buNone/>
            </a:pPr>
            <a:r>
              <a:rPr lang="pt-PT" sz="2000" b="0" i="0" u="none" strike="noStrike" cap="none" dirty="0">
                <a:solidFill>
                  <a:srgbClr val="000000"/>
                </a:solidFill>
                <a:latin typeface="Calibri" panose="020F0502020204030204" pitchFamily="34" charset="0"/>
                <a:cs typeface="Calibri" panose="020F0502020204030204" pitchFamily="34" charset="0"/>
                <a:sym typeface="Arial"/>
              </a:rPr>
              <a:t>Por um lado, os familiares das crianças estão mais dispostos a participar nas atividades promovidas pelas escolas, acompanhando os seus filhos enquanto ainda são jovens. </a:t>
            </a:r>
          </a:p>
          <a:p>
            <a:pPr marL="0" marR="0" lvl="0" indent="0" algn="just" rtl="0">
              <a:lnSpc>
                <a:spcPct val="100000"/>
              </a:lnSpc>
              <a:spcBef>
                <a:spcPts val="1200"/>
              </a:spcBef>
              <a:spcAft>
                <a:spcPts val="0"/>
              </a:spcAft>
              <a:buClr>
                <a:srgbClr val="000000"/>
              </a:buClr>
              <a:buSzPts val="2400"/>
              <a:buFont typeface="Calibri"/>
              <a:buNone/>
            </a:pPr>
            <a:r>
              <a:rPr lang="pt-PT" sz="2000" b="0" i="0" u="none" strike="noStrike" cap="none" dirty="0">
                <a:solidFill>
                  <a:srgbClr val="000000"/>
                </a:solidFill>
                <a:latin typeface="Calibri" panose="020F0502020204030204" pitchFamily="34" charset="0"/>
                <a:cs typeface="Calibri" panose="020F0502020204030204" pitchFamily="34" charset="0"/>
                <a:sym typeface="Arial"/>
              </a:rPr>
              <a:t>Por outro lado, é possível articular os temas selecionados com as disciplinas ensinadas na escola, adaptando-os a situações reais e processos concretos (favorecendo mesmo a sua aprendizagem). As crianças e os seus pais aprenderão ao mesmo tempo sobre estas matérias e também se motivarão uns aos outros.</a:t>
            </a:r>
          </a:p>
          <a:p>
            <a:pPr marL="0" marR="0" lvl="0" indent="0" algn="just" rtl="0">
              <a:lnSpc>
                <a:spcPct val="100000"/>
              </a:lnSpc>
              <a:spcBef>
                <a:spcPts val="1200"/>
              </a:spcBef>
              <a:spcAft>
                <a:spcPts val="0"/>
              </a:spcAft>
              <a:buClr>
                <a:srgbClr val="000000"/>
              </a:buClr>
              <a:buSzPts val="2400"/>
              <a:buFont typeface="Calibri"/>
              <a:buNone/>
            </a:pPr>
            <a:r>
              <a:rPr lang="pt-PT" sz="2000" b="0" i="0" u="none" strike="noStrike" cap="none" dirty="0">
                <a:solidFill>
                  <a:srgbClr val="000000"/>
                </a:solidFill>
                <a:latin typeface="Calibri" panose="020F0502020204030204" pitchFamily="34" charset="0"/>
                <a:cs typeface="Calibri" panose="020F0502020204030204" pitchFamily="34" charset="0"/>
                <a:sym typeface="Arial"/>
              </a:rPr>
              <a:t>As escolas também proporcionam momentos e espaços perfeitos para as fases de um processo participativo de planeamento, execução, monitorização e avaliação. Os impactos são geralmente abrangentes e duradouros.</a:t>
            </a:r>
            <a:endParaRPr lang="en-US" sz="20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8" name="Text Placeholder 1">
            <a:extLst>
              <a:ext uri="{FF2B5EF4-FFF2-40B4-BE49-F238E27FC236}">
                <a16:creationId xmlns:a16="http://schemas.microsoft.com/office/drawing/2014/main" id="{C5888678-675D-97FA-ABBC-EB3E24DEE645}"/>
              </a:ext>
            </a:extLst>
          </p:cNvPr>
          <p:cNvSpPr txBox="1">
            <a:spLocks/>
          </p:cNvSpPr>
          <p:nvPr/>
        </p:nvSpPr>
        <p:spPr>
          <a:xfrm>
            <a:off x="1219202" y="315595"/>
            <a:ext cx="9753598"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sz="3200" b="1" dirty="0">
                <a:solidFill>
                  <a:srgbClr val="EB7339"/>
                </a:solidFill>
                <a:latin typeface="Calibri" panose="020F0502020204030204" pitchFamily="34" charset="0"/>
                <a:cs typeface="Calibri" panose="020F0502020204030204" pitchFamily="34" charset="0"/>
              </a:rPr>
              <a:t>Criando um projeto de DS comunitário na escola</a:t>
            </a:r>
            <a:endParaRPr lang="en-US" sz="3200" b="1" dirty="0">
              <a:solidFill>
                <a:srgbClr val="EB7339"/>
              </a:solidFill>
              <a:latin typeface="Calibri" panose="020F0502020204030204" pitchFamily="34" charset="0"/>
              <a:cs typeface="Calibri" panose="020F0502020204030204" pitchFamily="34" charset="0"/>
            </a:endParaRPr>
          </a:p>
        </p:txBody>
      </p:sp>
      <p:pic>
        <p:nvPicPr>
          <p:cNvPr id="4" name="Picture 3" descr="dia do pai - moura 037">
            <a:extLst>
              <a:ext uri="{FF2B5EF4-FFF2-40B4-BE49-F238E27FC236}">
                <a16:creationId xmlns:a16="http://schemas.microsoft.com/office/drawing/2014/main" id="{7F9A0994-92F3-14D8-B7DB-2BECEF791E8F}"/>
              </a:ext>
            </a:extLst>
          </p:cNvPr>
          <p:cNvPicPr>
            <a:picLocks noChangeAspect="1" noChangeArrowheads="1"/>
          </p:cNvPicPr>
          <p:nvPr/>
        </p:nvPicPr>
        <p:blipFill>
          <a:blip r:embed="rId3" cstate="print"/>
          <a:srcRect/>
          <a:stretch>
            <a:fillRect/>
          </a:stretch>
        </p:blipFill>
        <p:spPr bwMode="auto">
          <a:xfrm>
            <a:off x="8548967" y="1122043"/>
            <a:ext cx="3279220" cy="2459415"/>
          </a:xfrm>
          <a:prstGeom prst="rect">
            <a:avLst/>
          </a:prstGeom>
          <a:noFill/>
        </p:spPr>
      </p:pic>
      <p:pic>
        <p:nvPicPr>
          <p:cNvPr id="5" name="Picture 5" descr="percurso sobral 013">
            <a:extLst>
              <a:ext uri="{FF2B5EF4-FFF2-40B4-BE49-F238E27FC236}">
                <a16:creationId xmlns:a16="http://schemas.microsoft.com/office/drawing/2014/main" id="{D5164D20-4342-7CAC-7C30-7272090EF9EC}"/>
              </a:ext>
            </a:extLst>
          </p:cNvPr>
          <p:cNvPicPr>
            <a:picLocks noChangeAspect="1" noChangeArrowheads="1"/>
          </p:cNvPicPr>
          <p:nvPr/>
        </p:nvPicPr>
        <p:blipFill>
          <a:blip r:embed="rId4" cstate="print"/>
          <a:srcRect/>
          <a:stretch>
            <a:fillRect/>
          </a:stretch>
        </p:blipFill>
        <p:spPr bwMode="auto">
          <a:xfrm>
            <a:off x="8548967" y="3796349"/>
            <a:ext cx="3280792" cy="2459415"/>
          </a:xfrm>
          <a:prstGeom prst="rect">
            <a:avLst/>
          </a:prstGeom>
          <a:noFill/>
        </p:spPr>
      </p:pic>
    </p:spTree>
    <p:extLst>
      <p:ext uri="{BB962C8B-B14F-4D97-AF65-F5344CB8AC3E}">
        <p14:creationId xmlns:p14="http://schemas.microsoft.com/office/powerpoint/2010/main" val="1710390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7" name="Google Shape;295;p24">
            <a:extLst>
              <a:ext uri="{FF2B5EF4-FFF2-40B4-BE49-F238E27FC236}">
                <a16:creationId xmlns:a16="http://schemas.microsoft.com/office/drawing/2014/main" id="{B0CCF57A-6D48-3FC3-4775-BEC6C74654CA}"/>
              </a:ext>
            </a:extLst>
          </p:cNvPr>
          <p:cNvSpPr txBox="1"/>
          <p:nvPr/>
        </p:nvSpPr>
        <p:spPr>
          <a:xfrm>
            <a:off x="3596640" y="980214"/>
            <a:ext cx="7970518" cy="153884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1200"/>
              </a:spcBef>
              <a:spcAft>
                <a:spcPts val="0"/>
              </a:spcAft>
              <a:buClr>
                <a:srgbClr val="000000"/>
              </a:buClr>
              <a:buSzPts val="2400"/>
              <a:buFont typeface="Calibri"/>
              <a:buNone/>
            </a:pPr>
            <a:r>
              <a:rPr lang="en-US" sz="4000" b="1" i="0" u="none" strike="noStrike" cap="none" dirty="0">
                <a:solidFill>
                  <a:srgbClr val="EC7A42"/>
                </a:solidFill>
                <a:latin typeface="Calibri"/>
                <a:cs typeface="Calibri"/>
                <a:sym typeface="Arial"/>
              </a:rPr>
              <a:t>1. </a:t>
            </a:r>
            <a:r>
              <a:rPr lang="pt-PT" sz="2200" b="0" i="0" u="none" strike="noStrike" cap="none" dirty="0">
                <a:solidFill>
                  <a:srgbClr val="000000"/>
                </a:solidFill>
                <a:latin typeface="Calibri"/>
                <a:cs typeface="Calibri"/>
                <a:sym typeface="Arial"/>
              </a:rPr>
              <a:t>Uma vez definido o tema federador, reunir-se com os professores para organizar a proposta em conjunto com os períodos e disciplinas escolares</a:t>
            </a:r>
            <a:r>
              <a:rPr lang="en-US" sz="2200" b="0" i="0" u="none" strike="noStrike" cap="none" dirty="0">
                <a:solidFill>
                  <a:srgbClr val="000000"/>
                </a:solidFill>
                <a:latin typeface="Calibri"/>
                <a:cs typeface="Calibri"/>
                <a:sym typeface="Arial"/>
              </a:rPr>
              <a:t>.</a:t>
            </a:r>
          </a:p>
        </p:txBody>
      </p:sp>
      <p:sp>
        <p:nvSpPr>
          <p:cNvPr id="8" name="Text Placeholder 1">
            <a:extLst>
              <a:ext uri="{FF2B5EF4-FFF2-40B4-BE49-F238E27FC236}">
                <a16:creationId xmlns:a16="http://schemas.microsoft.com/office/drawing/2014/main" id="{C5888678-675D-97FA-ABBC-EB3E24DEE645}"/>
              </a:ext>
            </a:extLst>
          </p:cNvPr>
          <p:cNvSpPr txBox="1">
            <a:spLocks/>
          </p:cNvSpPr>
          <p:nvPr/>
        </p:nvSpPr>
        <p:spPr>
          <a:xfrm>
            <a:off x="1219202" y="315595"/>
            <a:ext cx="9753598"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sz="3200" b="1" dirty="0">
                <a:solidFill>
                  <a:srgbClr val="EB7339"/>
                </a:solidFill>
                <a:latin typeface="Calibri" panose="020F0502020204030204" pitchFamily="34" charset="0"/>
                <a:cs typeface="Calibri" panose="020F0502020204030204" pitchFamily="34" charset="0"/>
              </a:rPr>
              <a:t>Criando um projeto de DS comunitário na escola</a:t>
            </a:r>
            <a:endParaRPr lang="en-US" sz="3200" b="1" dirty="0">
              <a:solidFill>
                <a:srgbClr val="EB7339"/>
              </a:solidFill>
              <a:latin typeface="Calibri" panose="020F0502020204030204" pitchFamily="34" charset="0"/>
              <a:cs typeface="Calibri" panose="020F0502020204030204" pitchFamily="34" charset="0"/>
            </a:endParaRPr>
          </a:p>
        </p:txBody>
      </p:sp>
      <p:sp>
        <p:nvSpPr>
          <p:cNvPr id="4" name="Google Shape;295;p24">
            <a:extLst>
              <a:ext uri="{FF2B5EF4-FFF2-40B4-BE49-F238E27FC236}">
                <a16:creationId xmlns:a16="http://schemas.microsoft.com/office/drawing/2014/main" id="{96BA5E15-392D-8325-E6C6-472BBFEF000A}"/>
              </a:ext>
            </a:extLst>
          </p:cNvPr>
          <p:cNvSpPr txBox="1"/>
          <p:nvPr/>
        </p:nvSpPr>
        <p:spPr>
          <a:xfrm>
            <a:off x="1219202" y="3286534"/>
            <a:ext cx="7010398" cy="338550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1200"/>
              </a:spcBef>
              <a:spcAft>
                <a:spcPts val="0"/>
              </a:spcAft>
              <a:buClr>
                <a:srgbClr val="000000"/>
              </a:buClr>
              <a:buSzPts val="2400"/>
              <a:buFont typeface="Calibri"/>
              <a:buNone/>
            </a:pPr>
            <a:r>
              <a:rPr lang="en-US" sz="4000" b="1" i="0" u="none" strike="noStrike" cap="none" dirty="0">
                <a:solidFill>
                  <a:srgbClr val="EC7A42"/>
                </a:solidFill>
                <a:latin typeface="Calibri" panose="020F0502020204030204" pitchFamily="34" charset="0"/>
                <a:cs typeface="Calibri" panose="020F0502020204030204" pitchFamily="34" charset="0"/>
                <a:sym typeface="Arial"/>
              </a:rPr>
              <a:t>2. </a:t>
            </a:r>
            <a:r>
              <a:rPr lang="pt-PT" sz="2200" b="0" i="0" u="none" strike="noStrike" cap="none" dirty="0">
                <a:solidFill>
                  <a:srgbClr val="000000"/>
                </a:solidFill>
                <a:latin typeface="Calibri" panose="020F0502020204030204" pitchFamily="34" charset="0"/>
                <a:cs typeface="Calibri" panose="020F0502020204030204" pitchFamily="34" charset="0"/>
                <a:sym typeface="Arial"/>
              </a:rPr>
              <a:t>Realizar uma reunião de planeamento com os familiares dos estudantes no início do ano letivo</a:t>
            </a:r>
            <a:r>
              <a:rPr lang="en-US" sz="2200" b="0" i="0" u="none" strike="noStrike" cap="none" dirty="0">
                <a:solidFill>
                  <a:srgbClr val="000000"/>
                </a:solidFill>
                <a:latin typeface="Calibri" panose="020F0502020204030204" pitchFamily="34" charset="0"/>
                <a:cs typeface="Calibri" panose="020F0502020204030204" pitchFamily="34" charset="0"/>
                <a:sym typeface="Arial"/>
              </a:rPr>
              <a:t>.</a:t>
            </a:r>
          </a:p>
          <a:p>
            <a:pPr marL="0" marR="0" lvl="0" indent="0" algn="just" rtl="0">
              <a:lnSpc>
                <a:spcPct val="100000"/>
              </a:lnSpc>
              <a:spcBef>
                <a:spcPts val="1200"/>
              </a:spcBef>
              <a:spcAft>
                <a:spcPts val="0"/>
              </a:spcAft>
              <a:buClr>
                <a:srgbClr val="000000"/>
              </a:buClr>
              <a:buSzPts val="2400"/>
              <a:buFont typeface="Calibri"/>
              <a:buNone/>
            </a:pPr>
            <a:r>
              <a:rPr lang="pt-PT" sz="2200" b="0" i="0" u="none" strike="noStrike" cap="none" dirty="0">
                <a:solidFill>
                  <a:srgbClr val="000000"/>
                </a:solidFill>
                <a:latin typeface="Calibri" panose="020F0502020204030204" pitchFamily="34" charset="0"/>
                <a:cs typeface="Calibri" panose="020F0502020204030204" pitchFamily="34" charset="0"/>
                <a:sym typeface="Arial"/>
              </a:rPr>
              <a:t>Utilizando metodologias participativas, o plano de atividades é construído, identificando objetivos, datas e partes responsáveis. Todos devem poder participar ativamente, mesmo aqueles que não sabem escrever ou estão menos habituados a falar. A reflexão em grupo deve ser promovida antes da discussão em plenário</a:t>
            </a:r>
            <a:r>
              <a:rPr lang="en-US" sz="2200" b="0" i="0" u="none" strike="noStrike" cap="none" dirty="0">
                <a:solidFill>
                  <a:srgbClr val="000000"/>
                </a:solidFill>
                <a:latin typeface="Calibri" panose="020F0502020204030204" pitchFamily="34" charset="0"/>
                <a:cs typeface="Calibri" panose="020F0502020204030204" pitchFamily="34" charset="0"/>
                <a:sym typeface="Arial"/>
              </a:rPr>
              <a:t>.</a:t>
            </a:r>
          </a:p>
        </p:txBody>
      </p:sp>
      <p:pic>
        <p:nvPicPr>
          <p:cNvPr id="5" name="Picture 13" descr="Imagem 005">
            <a:extLst>
              <a:ext uri="{FF2B5EF4-FFF2-40B4-BE49-F238E27FC236}">
                <a16:creationId xmlns:a16="http://schemas.microsoft.com/office/drawing/2014/main" id="{5E85414D-FDA4-5928-D9AB-223B3D2266FA}"/>
              </a:ext>
            </a:extLst>
          </p:cNvPr>
          <p:cNvPicPr>
            <a:picLocks noChangeAspect="1" noChangeArrowheads="1"/>
          </p:cNvPicPr>
          <p:nvPr/>
        </p:nvPicPr>
        <p:blipFill>
          <a:blip r:embed="rId3" cstate="print"/>
          <a:srcRect/>
          <a:stretch>
            <a:fillRect/>
          </a:stretch>
        </p:blipFill>
        <p:spPr bwMode="auto">
          <a:xfrm>
            <a:off x="1219202" y="1306406"/>
            <a:ext cx="2128519" cy="1596389"/>
          </a:xfrm>
          <a:prstGeom prst="rect">
            <a:avLst/>
          </a:prstGeom>
          <a:noFill/>
          <a:ln w="9525">
            <a:noFill/>
            <a:miter lim="800000"/>
            <a:headEnd/>
            <a:tailEnd/>
          </a:ln>
        </p:spPr>
      </p:pic>
      <p:sp>
        <p:nvSpPr>
          <p:cNvPr id="6" name="Rectangle 14" descr="serão aleixo  2003 (11)">
            <a:extLst>
              <a:ext uri="{FF2B5EF4-FFF2-40B4-BE49-F238E27FC236}">
                <a16:creationId xmlns:a16="http://schemas.microsoft.com/office/drawing/2014/main" id="{A7105507-993D-64EC-FEB0-AED64A5A3489}"/>
              </a:ext>
            </a:extLst>
          </p:cNvPr>
          <p:cNvSpPr>
            <a:spLocks noGrp="1" noChangeAspect="1" noChangeArrowheads="1"/>
          </p:cNvSpPr>
          <p:nvPr/>
        </p:nvSpPr>
        <p:spPr bwMode="auto">
          <a:xfrm>
            <a:off x="8503344" y="2440170"/>
            <a:ext cx="3063815" cy="2297591"/>
          </a:xfrm>
          <a:prstGeom prst="rect">
            <a:avLst/>
          </a:prstGeom>
          <a:blipFill dpi="0" rotWithShape="1">
            <a:blip r:embed="rId4" cstate="print"/>
            <a:srcRect/>
            <a:stretch>
              <a:fillRect b="-12"/>
            </a:stretch>
          </a:blipFill>
          <a:ln w="9525">
            <a:noFill/>
            <a:miter lim="800000"/>
            <a:headEnd/>
            <a:tailEnd/>
          </a:ln>
          <a:effectLst/>
        </p:spPr>
        <p:txBody>
          <a:bodyPr/>
          <a:lstStyle/>
          <a:p>
            <a:endParaRPr lang="pt-PT"/>
          </a:p>
        </p:txBody>
      </p:sp>
      <p:sp>
        <p:nvSpPr>
          <p:cNvPr id="11" name="Rectangle 4" descr="srão moura 2003 (20)">
            <a:extLst>
              <a:ext uri="{FF2B5EF4-FFF2-40B4-BE49-F238E27FC236}">
                <a16:creationId xmlns:a16="http://schemas.microsoft.com/office/drawing/2014/main" id="{AB1F1CA8-DC17-C517-5A7F-EBBF901D0CA3}"/>
              </a:ext>
            </a:extLst>
          </p:cNvPr>
          <p:cNvSpPr>
            <a:spLocks noGrp="1" noChangeAspect="1" noChangeArrowheads="1"/>
          </p:cNvSpPr>
          <p:nvPr/>
        </p:nvSpPr>
        <p:spPr bwMode="auto">
          <a:xfrm>
            <a:off x="8503343" y="4880602"/>
            <a:ext cx="3063815" cy="1452880"/>
          </a:xfrm>
          <a:prstGeom prst="rect">
            <a:avLst/>
          </a:prstGeom>
          <a:blipFill dpi="0" rotWithShape="1">
            <a:blip r:embed="rId5" cstate="print"/>
            <a:srcRect/>
            <a:stretch>
              <a:fillRect t="-24313" b="-33845"/>
            </a:stretch>
          </a:blipFill>
          <a:ln w="9525">
            <a:noFill/>
            <a:miter lim="800000"/>
            <a:headEnd/>
            <a:tailEnd/>
          </a:ln>
          <a:effectLst/>
        </p:spPr>
        <p:txBody>
          <a:bodyPr/>
          <a:lstStyle/>
          <a:p>
            <a:endParaRPr lang="pt-PT" dirty="0"/>
          </a:p>
        </p:txBody>
      </p:sp>
    </p:spTree>
    <p:extLst>
      <p:ext uri="{BB962C8B-B14F-4D97-AF65-F5344CB8AC3E}">
        <p14:creationId xmlns:p14="http://schemas.microsoft.com/office/powerpoint/2010/main" val="27742440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7" name="Google Shape;295;p24">
            <a:extLst>
              <a:ext uri="{FF2B5EF4-FFF2-40B4-BE49-F238E27FC236}">
                <a16:creationId xmlns:a16="http://schemas.microsoft.com/office/drawing/2014/main" id="{B0CCF57A-6D48-3FC3-4775-BEC6C74654CA}"/>
              </a:ext>
            </a:extLst>
          </p:cNvPr>
          <p:cNvSpPr txBox="1"/>
          <p:nvPr/>
        </p:nvSpPr>
        <p:spPr>
          <a:xfrm>
            <a:off x="1219200" y="980214"/>
            <a:ext cx="5565360" cy="553993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1200"/>
              </a:spcBef>
              <a:spcAft>
                <a:spcPts val="0"/>
              </a:spcAft>
              <a:buClr>
                <a:srgbClr val="000000"/>
              </a:buClr>
              <a:buSzPts val="2400"/>
              <a:buFont typeface="Calibri"/>
              <a:buNone/>
            </a:pPr>
            <a:r>
              <a:rPr lang="en-US" sz="4000" b="1" i="0" u="none" strike="noStrike" cap="none" dirty="0">
                <a:solidFill>
                  <a:srgbClr val="EC7A42"/>
                </a:solidFill>
                <a:latin typeface="Calibri" panose="020F0502020204030204" pitchFamily="34" charset="0"/>
                <a:cs typeface="Calibri" panose="020F0502020204030204" pitchFamily="34" charset="0"/>
                <a:sym typeface="Arial"/>
              </a:rPr>
              <a:t>3.</a:t>
            </a:r>
            <a:r>
              <a:rPr lang="en-US" sz="2200" b="0" i="0" u="none" strike="noStrike" cap="none" dirty="0">
                <a:solidFill>
                  <a:srgbClr val="000000"/>
                </a:solidFill>
                <a:latin typeface="Calibri" panose="020F0502020204030204" pitchFamily="34" charset="0"/>
                <a:cs typeface="Calibri" panose="020F0502020204030204" pitchFamily="34" charset="0"/>
                <a:sym typeface="Arial"/>
              </a:rPr>
              <a:t> </a:t>
            </a:r>
            <a:r>
              <a:rPr lang="pt-PT" sz="2200" b="0" i="0" u="none" strike="noStrike" cap="none" dirty="0">
                <a:solidFill>
                  <a:srgbClr val="000000"/>
                </a:solidFill>
                <a:latin typeface="Calibri" panose="020F0502020204030204" pitchFamily="34" charset="0"/>
                <a:cs typeface="Calibri" panose="020F0502020204030204" pitchFamily="34" charset="0"/>
                <a:sym typeface="Arial"/>
              </a:rPr>
              <a:t>As atividades são organizadas ao longo do ano letivo</a:t>
            </a:r>
            <a:r>
              <a:rPr lang="en-US" sz="2200" b="0" i="0" u="none" strike="noStrike" cap="none" dirty="0">
                <a:solidFill>
                  <a:srgbClr val="000000"/>
                </a:solidFill>
                <a:latin typeface="Calibri" panose="020F0502020204030204" pitchFamily="34" charset="0"/>
                <a:cs typeface="Calibri" panose="020F0502020204030204" pitchFamily="34" charset="0"/>
                <a:sym typeface="Arial"/>
              </a:rPr>
              <a:t>. </a:t>
            </a:r>
          </a:p>
          <a:p>
            <a:pPr marL="0" marR="0" lvl="0" indent="0" algn="just" rtl="0">
              <a:lnSpc>
                <a:spcPct val="100000"/>
              </a:lnSpc>
              <a:spcBef>
                <a:spcPts val="1200"/>
              </a:spcBef>
              <a:spcAft>
                <a:spcPts val="0"/>
              </a:spcAft>
              <a:buClr>
                <a:srgbClr val="000000"/>
              </a:buClr>
              <a:buSzPts val="2400"/>
              <a:buFont typeface="Calibri"/>
              <a:buNone/>
            </a:pPr>
            <a:r>
              <a:rPr lang="pt-PT" sz="2200" b="0" i="0" u="none" strike="noStrike" cap="none" dirty="0">
                <a:solidFill>
                  <a:srgbClr val="000000"/>
                </a:solidFill>
                <a:latin typeface="Calibri" panose="020F0502020204030204" pitchFamily="34" charset="0"/>
                <a:cs typeface="Calibri" panose="020F0502020204030204" pitchFamily="34" charset="0"/>
                <a:sym typeface="Arial"/>
              </a:rPr>
              <a:t>As crianças e os seus familiares (e amigos e outros membros da comunidade, se o  desejarem) participam nas atividades, que podem ter lugar dentro e fora da escola</a:t>
            </a:r>
            <a:r>
              <a:rPr lang="en-US" sz="2200" b="0" i="0" u="none" strike="noStrike" cap="none" dirty="0">
                <a:solidFill>
                  <a:srgbClr val="000000"/>
                </a:solidFill>
                <a:latin typeface="Calibri" panose="020F0502020204030204" pitchFamily="34" charset="0"/>
                <a:cs typeface="Calibri" panose="020F0502020204030204" pitchFamily="34" charset="0"/>
                <a:sym typeface="Arial"/>
              </a:rPr>
              <a:t>.</a:t>
            </a:r>
          </a:p>
          <a:p>
            <a:pPr marL="0" marR="0" lvl="0" indent="0" algn="just" rtl="0">
              <a:lnSpc>
                <a:spcPct val="100000"/>
              </a:lnSpc>
              <a:spcBef>
                <a:spcPts val="1200"/>
              </a:spcBef>
              <a:spcAft>
                <a:spcPts val="0"/>
              </a:spcAft>
              <a:buClr>
                <a:srgbClr val="000000"/>
              </a:buClr>
              <a:buSzPts val="2400"/>
              <a:buFont typeface="Calibri"/>
              <a:buNone/>
            </a:pPr>
            <a:r>
              <a:rPr lang="pt-PT" sz="2200" b="0" i="0" u="none" strike="noStrike" cap="none" dirty="0">
                <a:solidFill>
                  <a:srgbClr val="000000"/>
                </a:solidFill>
                <a:latin typeface="Calibri" panose="020F0502020204030204" pitchFamily="34" charset="0"/>
                <a:cs typeface="Calibri" panose="020F0502020204030204" pitchFamily="34" charset="0"/>
                <a:sym typeface="Arial"/>
              </a:rPr>
              <a:t>Por vezes são organizadas "missões de conhecimento", fora do território, para uma melhor compreensão das matérias. </a:t>
            </a:r>
          </a:p>
          <a:p>
            <a:pPr marL="0" marR="0" lvl="0" indent="0" algn="just" rtl="0">
              <a:lnSpc>
                <a:spcPct val="100000"/>
              </a:lnSpc>
              <a:spcBef>
                <a:spcPts val="1200"/>
              </a:spcBef>
              <a:spcAft>
                <a:spcPts val="0"/>
              </a:spcAft>
              <a:buClr>
                <a:srgbClr val="000000"/>
              </a:buClr>
              <a:buSzPts val="2400"/>
              <a:buFont typeface="Calibri"/>
              <a:buNone/>
            </a:pPr>
            <a:r>
              <a:rPr lang="pt-PT" sz="2200" b="0" i="0" u="none" strike="noStrike" cap="none" dirty="0">
                <a:solidFill>
                  <a:srgbClr val="000000"/>
                </a:solidFill>
                <a:latin typeface="Calibri" panose="020F0502020204030204" pitchFamily="34" charset="0"/>
                <a:cs typeface="Calibri" panose="020F0502020204030204" pitchFamily="34" charset="0"/>
                <a:sym typeface="Arial"/>
              </a:rPr>
              <a:t>As atividades têm geralmente lugar no fim-de-semana para permitirem a participação de todos</a:t>
            </a:r>
            <a:r>
              <a:rPr lang="en-US" sz="2200" b="0" i="0" u="none" strike="noStrike" cap="none" dirty="0">
                <a:solidFill>
                  <a:srgbClr val="000000"/>
                </a:solidFill>
                <a:latin typeface="Calibri" panose="020F0502020204030204" pitchFamily="34" charset="0"/>
                <a:cs typeface="Calibri" panose="020F0502020204030204" pitchFamily="34" charset="0"/>
                <a:sym typeface="Arial"/>
              </a:rPr>
              <a:t>.</a:t>
            </a:r>
          </a:p>
          <a:p>
            <a:pPr marL="0" marR="0" lvl="0" indent="0" algn="just" rtl="0">
              <a:lnSpc>
                <a:spcPct val="100000"/>
              </a:lnSpc>
              <a:spcBef>
                <a:spcPts val="1200"/>
              </a:spcBef>
              <a:spcAft>
                <a:spcPts val="0"/>
              </a:spcAft>
              <a:buClr>
                <a:srgbClr val="000000"/>
              </a:buClr>
              <a:buSzPts val="2400"/>
              <a:buFont typeface="Calibri"/>
              <a:buNone/>
            </a:pPr>
            <a:endParaRPr lang="en-US" sz="22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8" name="Text Placeholder 1">
            <a:extLst>
              <a:ext uri="{FF2B5EF4-FFF2-40B4-BE49-F238E27FC236}">
                <a16:creationId xmlns:a16="http://schemas.microsoft.com/office/drawing/2014/main" id="{C5888678-675D-97FA-ABBC-EB3E24DEE645}"/>
              </a:ext>
            </a:extLst>
          </p:cNvPr>
          <p:cNvSpPr txBox="1">
            <a:spLocks/>
          </p:cNvSpPr>
          <p:nvPr/>
        </p:nvSpPr>
        <p:spPr>
          <a:xfrm>
            <a:off x="1219202" y="315595"/>
            <a:ext cx="9753598"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sz="3200" b="1" dirty="0">
                <a:solidFill>
                  <a:srgbClr val="EB7339"/>
                </a:solidFill>
                <a:latin typeface="Calibri" panose="020F0502020204030204" pitchFamily="34" charset="0"/>
                <a:cs typeface="Calibri" panose="020F0502020204030204" pitchFamily="34" charset="0"/>
              </a:rPr>
              <a:t>Criando um projeto de DS comunitário na escola</a:t>
            </a:r>
            <a:endParaRPr lang="en-US" sz="3200" b="1" dirty="0">
              <a:solidFill>
                <a:srgbClr val="EB7339"/>
              </a:solidFill>
              <a:latin typeface="Calibri" panose="020F0502020204030204" pitchFamily="34" charset="0"/>
              <a:cs typeface="Calibri" panose="020F0502020204030204" pitchFamily="34" charset="0"/>
            </a:endParaRPr>
          </a:p>
        </p:txBody>
      </p:sp>
      <p:pic>
        <p:nvPicPr>
          <p:cNvPr id="9" name="Picture 14" descr="D:\terra plena\fotos relatorio\EPE\ciencia viva 11nov06 (92).JPG">
            <a:extLst>
              <a:ext uri="{FF2B5EF4-FFF2-40B4-BE49-F238E27FC236}">
                <a16:creationId xmlns:a16="http://schemas.microsoft.com/office/drawing/2014/main" id="{B0D18D07-C2A8-6D60-ADAD-5EB33CEABBC9}"/>
              </a:ext>
            </a:extLst>
          </p:cNvPr>
          <p:cNvPicPr>
            <a:picLocks noChangeAspect="1" noChangeArrowheads="1"/>
          </p:cNvPicPr>
          <p:nvPr/>
        </p:nvPicPr>
        <p:blipFill>
          <a:blip r:embed="rId3" cstate="print"/>
          <a:srcRect/>
          <a:stretch>
            <a:fillRect/>
          </a:stretch>
        </p:blipFill>
        <p:spPr bwMode="auto">
          <a:xfrm>
            <a:off x="9186960" y="1148078"/>
            <a:ext cx="2304000" cy="1728000"/>
          </a:xfrm>
          <a:prstGeom prst="rect">
            <a:avLst/>
          </a:prstGeom>
          <a:noFill/>
        </p:spPr>
      </p:pic>
      <p:pic>
        <p:nvPicPr>
          <p:cNvPr id="10" name="Picture 4" descr="visita a donana 254">
            <a:extLst>
              <a:ext uri="{FF2B5EF4-FFF2-40B4-BE49-F238E27FC236}">
                <a16:creationId xmlns:a16="http://schemas.microsoft.com/office/drawing/2014/main" id="{F19EB718-4989-6443-5E56-A882A55FDC0B}"/>
              </a:ext>
            </a:extLst>
          </p:cNvPr>
          <p:cNvPicPr>
            <a:picLocks noChangeAspect="1" noChangeArrowheads="1"/>
          </p:cNvPicPr>
          <p:nvPr/>
        </p:nvPicPr>
        <p:blipFill>
          <a:blip r:embed="rId4" cstate="print"/>
          <a:srcRect/>
          <a:stretch>
            <a:fillRect/>
          </a:stretch>
        </p:blipFill>
        <p:spPr bwMode="auto">
          <a:xfrm>
            <a:off x="9186960" y="2945201"/>
            <a:ext cx="2304000" cy="1728000"/>
          </a:xfrm>
          <a:prstGeom prst="rect">
            <a:avLst/>
          </a:prstGeom>
          <a:noFill/>
        </p:spPr>
      </p:pic>
      <p:pic>
        <p:nvPicPr>
          <p:cNvPr id="12" name="Picture 4" descr="pintura az e casa 7jun04 013">
            <a:extLst>
              <a:ext uri="{FF2B5EF4-FFF2-40B4-BE49-F238E27FC236}">
                <a16:creationId xmlns:a16="http://schemas.microsoft.com/office/drawing/2014/main" id="{CF2AA415-6D7B-2359-5111-FEF22CCEF318}"/>
              </a:ext>
            </a:extLst>
          </p:cNvPr>
          <p:cNvPicPr>
            <a:picLocks noChangeAspect="1" noChangeArrowheads="1"/>
          </p:cNvPicPr>
          <p:nvPr/>
        </p:nvPicPr>
        <p:blipFill>
          <a:blip r:embed="rId5" cstate="print"/>
          <a:srcRect/>
          <a:stretch>
            <a:fillRect/>
          </a:stretch>
        </p:blipFill>
        <p:spPr>
          <a:xfrm>
            <a:off x="6784560" y="1148078"/>
            <a:ext cx="2304000" cy="1727172"/>
          </a:xfrm>
          <a:prstGeom prst="rect">
            <a:avLst/>
          </a:prstGeom>
          <a:noFill/>
          <a:ln/>
        </p:spPr>
      </p:pic>
      <p:pic>
        <p:nvPicPr>
          <p:cNvPr id="13" name="Picture 6" descr="peddy paper 371">
            <a:extLst>
              <a:ext uri="{FF2B5EF4-FFF2-40B4-BE49-F238E27FC236}">
                <a16:creationId xmlns:a16="http://schemas.microsoft.com/office/drawing/2014/main" id="{560DA48F-6007-CF44-97E4-DD079AE56450}"/>
              </a:ext>
            </a:extLst>
          </p:cNvPr>
          <p:cNvPicPr>
            <a:picLocks noChangeAspect="1" noChangeArrowheads="1"/>
          </p:cNvPicPr>
          <p:nvPr/>
        </p:nvPicPr>
        <p:blipFill>
          <a:blip r:embed="rId6" cstate="print"/>
          <a:srcRect/>
          <a:stretch>
            <a:fillRect/>
          </a:stretch>
        </p:blipFill>
        <p:spPr bwMode="auto">
          <a:xfrm>
            <a:off x="6784560" y="2939772"/>
            <a:ext cx="2304000" cy="1728000"/>
          </a:xfrm>
          <a:prstGeom prst="rect">
            <a:avLst/>
          </a:prstGeom>
          <a:noFill/>
        </p:spPr>
      </p:pic>
      <p:pic>
        <p:nvPicPr>
          <p:cNvPr id="14" name="Picture 4" descr="envolvimento (126)">
            <a:extLst>
              <a:ext uri="{FF2B5EF4-FFF2-40B4-BE49-F238E27FC236}">
                <a16:creationId xmlns:a16="http://schemas.microsoft.com/office/drawing/2014/main" id="{0E0B60C2-0C14-C835-F412-7437327DE8CA}"/>
              </a:ext>
            </a:extLst>
          </p:cNvPr>
          <p:cNvPicPr>
            <a:picLocks noChangeAspect="1" noChangeArrowheads="1"/>
          </p:cNvPicPr>
          <p:nvPr/>
        </p:nvPicPr>
        <p:blipFill>
          <a:blip r:embed="rId7" cstate="print"/>
          <a:srcRect/>
          <a:stretch>
            <a:fillRect/>
          </a:stretch>
        </p:blipFill>
        <p:spPr bwMode="auto">
          <a:xfrm>
            <a:off x="6784560" y="4733125"/>
            <a:ext cx="2304000" cy="1728000"/>
          </a:xfrm>
          <a:prstGeom prst="rect">
            <a:avLst/>
          </a:prstGeom>
          <a:noFill/>
        </p:spPr>
      </p:pic>
      <p:pic>
        <p:nvPicPr>
          <p:cNvPr id="15" name="Picture 4" descr="amalga_26abr06 018">
            <a:extLst>
              <a:ext uri="{FF2B5EF4-FFF2-40B4-BE49-F238E27FC236}">
                <a16:creationId xmlns:a16="http://schemas.microsoft.com/office/drawing/2014/main" id="{070A0A69-332C-B946-311C-9497117D091B}"/>
              </a:ext>
            </a:extLst>
          </p:cNvPr>
          <p:cNvPicPr>
            <a:picLocks noChangeAspect="1" noChangeArrowheads="1"/>
          </p:cNvPicPr>
          <p:nvPr/>
        </p:nvPicPr>
        <p:blipFill>
          <a:blip r:embed="rId8" cstate="print"/>
          <a:srcRect/>
          <a:stretch>
            <a:fillRect/>
          </a:stretch>
        </p:blipFill>
        <p:spPr bwMode="auto">
          <a:xfrm>
            <a:off x="9186960" y="4733125"/>
            <a:ext cx="2304000" cy="1728000"/>
          </a:xfrm>
          <a:prstGeom prst="rect">
            <a:avLst/>
          </a:prstGeom>
          <a:noFill/>
        </p:spPr>
      </p:pic>
    </p:spTree>
    <p:extLst>
      <p:ext uri="{BB962C8B-B14F-4D97-AF65-F5344CB8AC3E}">
        <p14:creationId xmlns:p14="http://schemas.microsoft.com/office/powerpoint/2010/main" val="31774294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7" name="Google Shape;295;p24">
            <a:extLst>
              <a:ext uri="{FF2B5EF4-FFF2-40B4-BE49-F238E27FC236}">
                <a16:creationId xmlns:a16="http://schemas.microsoft.com/office/drawing/2014/main" id="{B0CCF57A-6D48-3FC3-4775-BEC6C74654CA}"/>
              </a:ext>
            </a:extLst>
          </p:cNvPr>
          <p:cNvSpPr txBox="1"/>
          <p:nvPr/>
        </p:nvSpPr>
        <p:spPr>
          <a:xfrm>
            <a:off x="1219201" y="980214"/>
            <a:ext cx="5059678" cy="455505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1200"/>
              </a:spcBef>
              <a:spcAft>
                <a:spcPts val="0"/>
              </a:spcAft>
              <a:buClr>
                <a:srgbClr val="000000"/>
              </a:buClr>
              <a:buSzPts val="2400"/>
              <a:buFont typeface="Calibri"/>
              <a:buNone/>
            </a:pPr>
            <a:r>
              <a:rPr lang="en-US" sz="4000" b="1" i="0" u="none" strike="noStrike" cap="none" dirty="0">
                <a:solidFill>
                  <a:srgbClr val="EC7A42"/>
                </a:solidFill>
                <a:latin typeface="Calibri" panose="020F0502020204030204" pitchFamily="34" charset="0"/>
                <a:cs typeface="Calibri" panose="020F0502020204030204" pitchFamily="34" charset="0"/>
                <a:sym typeface="Arial"/>
              </a:rPr>
              <a:t>4. </a:t>
            </a:r>
            <a:r>
              <a:rPr lang="pt-PT" sz="2200" b="0" i="0" u="none" strike="noStrike" cap="none" dirty="0">
                <a:solidFill>
                  <a:srgbClr val="000000"/>
                </a:solidFill>
                <a:latin typeface="Calibri" panose="020F0502020204030204" pitchFamily="34" charset="0"/>
                <a:cs typeface="Calibri" panose="020F0502020204030204" pitchFamily="34" charset="0"/>
                <a:sym typeface="Arial"/>
              </a:rPr>
              <a:t>No final do ano letivo, é organizada outra reunião geral para avaliar o projeto por todos os envolvidos</a:t>
            </a:r>
            <a:r>
              <a:rPr lang="en-US" sz="2200" b="0" i="0" u="none" strike="noStrike" cap="none" dirty="0">
                <a:solidFill>
                  <a:srgbClr val="000000"/>
                </a:solidFill>
                <a:latin typeface="Calibri" panose="020F0502020204030204" pitchFamily="34" charset="0"/>
                <a:cs typeface="Calibri" panose="020F0502020204030204" pitchFamily="34" charset="0"/>
                <a:sym typeface="Arial"/>
              </a:rPr>
              <a:t>.</a:t>
            </a:r>
          </a:p>
          <a:p>
            <a:pPr marL="0" marR="0" lvl="0" indent="0" algn="just" rtl="0">
              <a:lnSpc>
                <a:spcPct val="100000"/>
              </a:lnSpc>
              <a:spcBef>
                <a:spcPts val="1200"/>
              </a:spcBef>
              <a:spcAft>
                <a:spcPts val="0"/>
              </a:spcAft>
              <a:buClr>
                <a:srgbClr val="000000"/>
              </a:buClr>
              <a:buSzPts val="2400"/>
              <a:buFont typeface="Calibri"/>
              <a:buNone/>
            </a:pPr>
            <a:r>
              <a:rPr lang="pt-PT" sz="2200" b="0" i="0" u="none" strike="noStrike" cap="none" dirty="0">
                <a:solidFill>
                  <a:srgbClr val="000000"/>
                </a:solidFill>
                <a:latin typeface="Calibri" panose="020F0502020204030204" pitchFamily="34" charset="0"/>
                <a:cs typeface="Calibri" panose="020F0502020204030204" pitchFamily="34" charset="0"/>
                <a:sym typeface="Arial"/>
              </a:rPr>
              <a:t>É feita uma síntese dos resultados obtidos, com uma perspetiva dos próximos passos, a serem replaneados no início do ano seguinte</a:t>
            </a:r>
            <a:r>
              <a:rPr lang="en-US" sz="2200" b="0" i="0" u="none" strike="noStrike" cap="none" dirty="0">
                <a:solidFill>
                  <a:srgbClr val="000000"/>
                </a:solidFill>
                <a:latin typeface="Calibri" panose="020F0502020204030204" pitchFamily="34" charset="0"/>
                <a:cs typeface="Calibri" panose="020F0502020204030204" pitchFamily="34" charset="0"/>
                <a:sym typeface="Arial"/>
              </a:rPr>
              <a:t>.</a:t>
            </a:r>
          </a:p>
          <a:p>
            <a:pPr marL="0" marR="0" lvl="0" indent="0" algn="just" rtl="0">
              <a:lnSpc>
                <a:spcPct val="100000"/>
              </a:lnSpc>
              <a:spcBef>
                <a:spcPts val="1200"/>
              </a:spcBef>
              <a:spcAft>
                <a:spcPts val="0"/>
              </a:spcAft>
              <a:buClr>
                <a:srgbClr val="000000"/>
              </a:buClr>
              <a:buSzPts val="2400"/>
              <a:buFont typeface="Calibri"/>
              <a:buNone/>
            </a:pPr>
            <a:r>
              <a:rPr lang="pt-PT" sz="2200" b="0" i="0" u="none" strike="noStrike" cap="none" dirty="0">
                <a:solidFill>
                  <a:srgbClr val="000000"/>
                </a:solidFill>
                <a:latin typeface="Calibri" panose="020F0502020204030204" pitchFamily="34" charset="0"/>
                <a:cs typeface="Calibri" panose="020F0502020204030204" pitchFamily="34" charset="0"/>
                <a:sym typeface="Arial"/>
              </a:rPr>
              <a:t>A avaliação está, além disso, presente em todas as atividades, utilizando processos simples, nos quais participam adultos e crianças</a:t>
            </a:r>
            <a:r>
              <a:rPr lang="en-US" sz="2200" b="0" i="0" u="none" strike="noStrike" cap="none" dirty="0">
                <a:solidFill>
                  <a:srgbClr val="000000"/>
                </a:solidFill>
                <a:latin typeface="Calibri" panose="020F0502020204030204" pitchFamily="34" charset="0"/>
                <a:cs typeface="Calibri" panose="020F0502020204030204" pitchFamily="34" charset="0"/>
                <a:sym typeface="Arial"/>
              </a:rPr>
              <a:t>.</a:t>
            </a:r>
          </a:p>
        </p:txBody>
      </p:sp>
      <p:sp>
        <p:nvSpPr>
          <p:cNvPr id="8" name="Text Placeholder 1">
            <a:extLst>
              <a:ext uri="{FF2B5EF4-FFF2-40B4-BE49-F238E27FC236}">
                <a16:creationId xmlns:a16="http://schemas.microsoft.com/office/drawing/2014/main" id="{C5888678-675D-97FA-ABBC-EB3E24DEE645}"/>
              </a:ext>
            </a:extLst>
          </p:cNvPr>
          <p:cNvSpPr txBox="1">
            <a:spLocks/>
          </p:cNvSpPr>
          <p:nvPr/>
        </p:nvSpPr>
        <p:spPr>
          <a:xfrm>
            <a:off x="1219202" y="315595"/>
            <a:ext cx="9753598"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sz="3200" b="1" dirty="0">
                <a:solidFill>
                  <a:srgbClr val="EB7339"/>
                </a:solidFill>
                <a:latin typeface="Calibri" panose="020F0502020204030204" pitchFamily="34" charset="0"/>
                <a:cs typeface="Calibri" panose="020F0502020204030204" pitchFamily="34" charset="0"/>
              </a:rPr>
              <a:t>Criando um projeto de DS comunitário na escola</a:t>
            </a:r>
            <a:endParaRPr lang="en-US" sz="3200" b="1" dirty="0">
              <a:solidFill>
                <a:srgbClr val="EB7339"/>
              </a:solidFill>
              <a:latin typeface="Calibri" panose="020F0502020204030204" pitchFamily="34" charset="0"/>
              <a:cs typeface="Calibri" panose="020F0502020204030204" pitchFamily="34" charset="0"/>
            </a:endParaRPr>
          </a:p>
        </p:txBody>
      </p:sp>
      <p:sp>
        <p:nvSpPr>
          <p:cNvPr id="11" name="Rectangle 8" descr="serão amador 2004 (15)">
            <a:extLst>
              <a:ext uri="{FF2B5EF4-FFF2-40B4-BE49-F238E27FC236}">
                <a16:creationId xmlns:a16="http://schemas.microsoft.com/office/drawing/2014/main" id="{4C339738-4004-BF27-526E-6DEB8FCF17BE}"/>
              </a:ext>
            </a:extLst>
          </p:cNvPr>
          <p:cNvSpPr>
            <a:spLocks noGrp="1" noChangeAspect="1" noChangeArrowheads="1"/>
          </p:cNvSpPr>
          <p:nvPr/>
        </p:nvSpPr>
        <p:spPr bwMode="auto">
          <a:xfrm>
            <a:off x="8996680" y="1433958"/>
            <a:ext cx="2520000" cy="1890000"/>
          </a:xfrm>
          <a:prstGeom prst="rect">
            <a:avLst/>
          </a:prstGeom>
          <a:blipFill dpi="0" rotWithShape="1">
            <a:blip r:embed="rId3" cstate="print"/>
            <a:srcRect/>
            <a:stretch>
              <a:fillRect/>
            </a:stretch>
          </a:blipFill>
          <a:ln w="9525">
            <a:noFill/>
            <a:miter lim="800000"/>
            <a:headEnd/>
            <a:tailEnd/>
          </a:ln>
          <a:effectLst/>
        </p:spPr>
        <p:txBody>
          <a:bodyPr/>
          <a:lstStyle/>
          <a:p>
            <a:endParaRPr lang="pt-PT"/>
          </a:p>
        </p:txBody>
      </p:sp>
      <p:sp>
        <p:nvSpPr>
          <p:cNvPr id="16" name="Rectangle 3" descr="serão moura 2004 (35)">
            <a:extLst>
              <a:ext uri="{FF2B5EF4-FFF2-40B4-BE49-F238E27FC236}">
                <a16:creationId xmlns:a16="http://schemas.microsoft.com/office/drawing/2014/main" id="{EA29A84A-6198-3A7E-CA9C-5A5B5B318682}"/>
              </a:ext>
            </a:extLst>
          </p:cNvPr>
          <p:cNvSpPr>
            <a:spLocks noGrp="1" noChangeAspect="1" noChangeArrowheads="1"/>
          </p:cNvSpPr>
          <p:nvPr/>
        </p:nvSpPr>
        <p:spPr bwMode="auto">
          <a:xfrm>
            <a:off x="6377780" y="1410667"/>
            <a:ext cx="2520000" cy="1890000"/>
          </a:xfrm>
          <a:prstGeom prst="rect">
            <a:avLst/>
          </a:prstGeom>
          <a:blipFill dpi="0" rotWithShape="1">
            <a:blip r:embed="rId4" cstate="print"/>
            <a:srcRect/>
            <a:stretch>
              <a:fillRect/>
            </a:stretch>
          </a:blipFill>
          <a:ln w="9525">
            <a:noFill/>
            <a:miter lim="800000"/>
            <a:headEnd/>
            <a:tailEnd/>
          </a:ln>
          <a:effectLst/>
        </p:spPr>
        <p:txBody>
          <a:bodyPr/>
          <a:lstStyle/>
          <a:p>
            <a:endParaRPr lang="pt-PT" dirty="0"/>
          </a:p>
        </p:txBody>
      </p:sp>
      <p:sp>
        <p:nvSpPr>
          <p:cNvPr id="18" name="Rectangle 12" descr="serão sobral 2004 (23)">
            <a:extLst>
              <a:ext uri="{FF2B5EF4-FFF2-40B4-BE49-F238E27FC236}">
                <a16:creationId xmlns:a16="http://schemas.microsoft.com/office/drawing/2014/main" id="{70B4913C-06EC-2E09-03A6-9A0C7B1927A8}"/>
              </a:ext>
            </a:extLst>
          </p:cNvPr>
          <p:cNvSpPr>
            <a:spLocks noGrp="1" noChangeAspect="1" noChangeArrowheads="1"/>
          </p:cNvSpPr>
          <p:nvPr/>
        </p:nvSpPr>
        <p:spPr bwMode="auto">
          <a:xfrm>
            <a:off x="6377779" y="3429000"/>
            <a:ext cx="3083731" cy="2312798"/>
          </a:xfrm>
          <a:prstGeom prst="rect">
            <a:avLst/>
          </a:prstGeom>
          <a:blipFill dpi="0" rotWithShape="1">
            <a:blip r:embed="rId5" cstate="print"/>
            <a:srcRect/>
            <a:stretch>
              <a:fillRect/>
            </a:stretch>
          </a:blipFill>
          <a:ln w="9525">
            <a:noFill/>
            <a:miter lim="800000"/>
            <a:headEnd/>
            <a:tailEnd/>
          </a:ln>
          <a:effectLst/>
        </p:spPr>
        <p:txBody>
          <a:bodyPr/>
          <a:lstStyle/>
          <a:p>
            <a:endParaRPr lang="pt-PT"/>
          </a:p>
        </p:txBody>
      </p:sp>
      <p:sp>
        <p:nvSpPr>
          <p:cNvPr id="19" name="Rectangle 10" descr="serão sto aleixo 8nov05 (34)">
            <a:extLst>
              <a:ext uri="{FF2B5EF4-FFF2-40B4-BE49-F238E27FC236}">
                <a16:creationId xmlns:a16="http://schemas.microsoft.com/office/drawing/2014/main" id="{7D6A2D4B-32BD-8F9E-AD3C-B819C6896A66}"/>
              </a:ext>
            </a:extLst>
          </p:cNvPr>
          <p:cNvSpPr>
            <a:spLocks noGrp="1" noChangeAspect="1" noChangeArrowheads="1"/>
          </p:cNvSpPr>
          <p:nvPr/>
        </p:nvSpPr>
        <p:spPr bwMode="auto">
          <a:xfrm>
            <a:off x="9540240" y="3429000"/>
            <a:ext cx="1976440" cy="2651719"/>
          </a:xfrm>
          <a:prstGeom prst="rect">
            <a:avLst/>
          </a:prstGeom>
          <a:blipFill dpi="0" rotWithShape="1">
            <a:blip r:embed="rId6" cstate="print">
              <a:lum bright="12000" contrast="6000"/>
            </a:blip>
            <a:srcRect/>
            <a:stretch>
              <a:fillRect l="-7127" r="-13391" b="-19769"/>
            </a:stretch>
          </a:blipFill>
          <a:ln w="9525">
            <a:noFill/>
            <a:miter lim="800000"/>
            <a:headEnd/>
            <a:tailEnd/>
          </a:ln>
          <a:effectLst/>
        </p:spPr>
        <p:txBody>
          <a:bodyPr/>
          <a:lstStyle/>
          <a:p>
            <a:endParaRPr lang="pt-PT" dirty="0"/>
          </a:p>
        </p:txBody>
      </p:sp>
    </p:spTree>
    <p:extLst>
      <p:ext uri="{BB962C8B-B14F-4D97-AF65-F5344CB8AC3E}">
        <p14:creationId xmlns:p14="http://schemas.microsoft.com/office/powerpoint/2010/main" val="3339400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7" name="Google Shape;295;p24">
            <a:extLst>
              <a:ext uri="{FF2B5EF4-FFF2-40B4-BE49-F238E27FC236}">
                <a16:creationId xmlns:a16="http://schemas.microsoft.com/office/drawing/2014/main" id="{B0CCF57A-6D48-3FC3-4775-BEC6C74654CA}"/>
              </a:ext>
            </a:extLst>
          </p:cNvPr>
          <p:cNvSpPr txBox="1"/>
          <p:nvPr/>
        </p:nvSpPr>
        <p:spPr>
          <a:xfrm>
            <a:off x="1219201" y="980214"/>
            <a:ext cx="4876800" cy="372405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1200"/>
              </a:spcBef>
              <a:spcAft>
                <a:spcPts val="0"/>
              </a:spcAft>
              <a:buClr>
                <a:srgbClr val="000000"/>
              </a:buClr>
              <a:buSzPts val="2400"/>
              <a:buFont typeface="Calibri"/>
              <a:buNone/>
            </a:pPr>
            <a:r>
              <a:rPr lang="en-US" sz="4000" b="1" i="0" u="none" strike="noStrike" cap="none" dirty="0">
                <a:solidFill>
                  <a:srgbClr val="EC7A42"/>
                </a:solidFill>
                <a:latin typeface="Calibri" panose="020F0502020204030204" pitchFamily="34" charset="0"/>
                <a:cs typeface="Calibri" panose="020F0502020204030204" pitchFamily="34" charset="0"/>
                <a:sym typeface="Arial"/>
              </a:rPr>
              <a:t>5. </a:t>
            </a:r>
            <a:r>
              <a:rPr lang="pt-PT" sz="2200" b="0" i="0" u="none" strike="noStrike" cap="none" dirty="0">
                <a:solidFill>
                  <a:srgbClr val="000000"/>
                </a:solidFill>
                <a:latin typeface="Calibri" panose="020F0502020204030204" pitchFamily="34" charset="0"/>
                <a:cs typeface="Calibri" panose="020F0502020204030204" pitchFamily="34" charset="0"/>
                <a:sym typeface="Arial"/>
              </a:rPr>
              <a:t>Os resultados da ação podem (devem) ser apresentados publicamente, em exposições públicas, reportagens de jornais ou artigos em redes sociais.</a:t>
            </a:r>
          </a:p>
          <a:p>
            <a:pPr marL="0" marR="0" lvl="0" indent="0" algn="just" rtl="0">
              <a:lnSpc>
                <a:spcPct val="100000"/>
              </a:lnSpc>
              <a:spcBef>
                <a:spcPts val="1200"/>
              </a:spcBef>
              <a:spcAft>
                <a:spcPts val="0"/>
              </a:spcAft>
              <a:buClr>
                <a:srgbClr val="000000"/>
              </a:buClr>
              <a:buSzPts val="2400"/>
              <a:buFont typeface="Calibri"/>
              <a:buNone/>
            </a:pPr>
            <a:r>
              <a:rPr lang="pt-PT" sz="2200" b="0" i="0" u="none" strike="noStrike" cap="none" dirty="0">
                <a:solidFill>
                  <a:srgbClr val="000000"/>
                </a:solidFill>
                <a:latin typeface="Calibri" panose="020F0502020204030204" pitchFamily="34" charset="0"/>
                <a:cs typeface="Calibri" panose="020F0502020204030204" pitchFamily="34" charset="0"/>
                <a:sym typeface="Arial"/>
              </a:rPr>
              <a:t>Uma formação para adultos sobre a utilização de computadores e internet pode ser realizada em paralelo, envolvendo a comunidade na criação de um blogue sobre o projeto</a:t>
            </a:r>
            <a:r>
              <a:rPr lang="en-US" sz="2200" b="0" i="0" u="none" strike="noStrike" cap="none" dirty="0">
                <a:solidFill>
                  <a:srgbClr val="000000"/>
                </a:solidFill>
                <a:latin typeface="Calibri" panose="020F0502020204030204" pitchFamily="34" charset="0"/>
                <a:cs typeface="Calibri" panose="020F0502020204030204" pitchFamily="34" charset="0"/>
                <a:sym typeface="Arial"/>
              </a:rPr>
              <a:t>.</a:t>
            </a:r>
          </a:p>
        </p:txBody>
      </p:sp>
      <p:sp>
        <p:nvSpPr>
          <p:cNvPr id="8" name="Text Placeholder 1">
            <a:extLst>
              <a:ext uri="{FF2B5EF4-FFF2-40B4-BE49-F238E27FC236}">
                <a16:creationId xmlns:a16="http://schemas.microsoft.com/office/drawing/2014/main" id="{C5888678-675D-97FA-ABBC-EB3E24DEE645}"/>
              </a:ext>
            </a:extLst>
          </p:cNvPr>
          <p:cNvSpPr txBox="1">
            <a:spLocks/>
          </p:cNvSpPr>
          <p:nvPr/>
        </p:nvSpPr>
        <p:spPr>
          <a:xfrm>
            <a:off x="1219202" y="315595"/>
            <a:ext cx="9753598"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sz="3200" b="1" dirty="0">
                <a:solidFill>
                  <a:srgbClr val="EB7339"/>
                </a:solidFill>
                <a:latin typeface="Calibri" panose="020F0502020204030204" pitchFamily="34" charset="0"/>
                <a:cs typeface="Calibri" panose="020F0502020204030204" pitchFamily="34" charset="0"/>
              </a:rPr>
              <a:t>Criando um projeto de DS comunitário na escola</a:t>
            </a:r>
            <a:endParaRPr lang="en-US" sz="3200" b="1" dirty="0">
              <a:solidFill>
                <a:srgbClr val="EB7339"/>
              </a:solidFill>
              <a:latin typeface="Calibri" panose="020F0502020204030204" pitchFamily="34" charset="0"/>
              <a:cs typeface="Calibri" panose="020F0502020204030204" pitchFamily="34" charset="0"/>
            </a:endParaRPr>
          </a:p>
        </p:txBody>
      </p:sp>
      <p:pic>
        <p:nvPicPr>
          <p:cNvPr id="9" name="Picture 2" descr="DSC07663">
            <a:extLst>
              <a:ext uri="{FF2B5EF4-FFF2-40B4-BE49-F238E27FC236}">
                <a16:creationId xmlns:a16="http://schemas.microsoft.com/office/drawing/2014/main" id="{61B8256C-2236-35E8-394D-3F42CB481EF6}"/>
              </a:ext>
            </a:extLst>
          </p:cNvPr>
          <p:cNvPicPr>
            <a:picLocks noChangeAspect="1" noChangeArrowheads="1"/>
          </p:cNvPicPr>
          <p:nvPr/>
        </p:nvPicPr>
        <p:blipFill>
          <a:blip r:embed="rId3" cstate="print"/>
          <a:srcRect/>
          <a:stretch>
            <a:fillRect/>
          </a:stretch>
        </p:blipFill>
        <p:spPr bwMode="auto">
          <a:xfrm>
            <a:off x="6390639" y="1220886"/>
            <a:ext cx="2520000" cy="1890668"/>
          </a:xfrm>
          <a:prstGeom prst="rect">
            <a:avLst/>
          </a:prstGeom>
          <a:noFill/>
        </p:spPr>
      </p:pic>
      <p:pic>
        <p:nvPicPr>
          <p:cNvPr id="10" name="Picture 6" descr="DSC09537">
            <a:extLst>
              <a:ext uri="{FF2B5EF4-FFF2-40B4-BE49-F238E27FC236}">
                <a16:creationId xmlns:a16="http://schemas.microsoft.com/office/drawing/2014/main" id="{0589AC8E-49E5-83A5-F9A0-EA5444F18327}"/>
              </a:ext>
            </a:extLst>
          </p:cNvPr>
          <p:cNvPicPr>
            <a:picLocks noChangeAspect="1" noChangeArrowheads="1"/>
          </p:cNvPicPr>
          <p:nvPr/>
        </p:nvPicPr>
        <p:blipFill>
          <a:blip r:embed="rId4" cstate="print"/>
          <a:srcRect/>
          <a:stretch>
            <a:fillRect/>
          </a:stretch>
        </p:blipFill>
        <p:spPr bwMode="auto">
          <a:xfrm>
            <a:off x="9032558" y="1210392"/>
            <a:ext cx="2520000" cy="1889778"/>
          </a:xfrm>
          <a:prstGeom prst="rect">
            <a:avLst/>
          </a:prstGeom>
          <a:noFill/>
        </p:spPr>
      </p:pic>
      <p:pic>
        <p:nvPicPr>
          <p:cNvPr id="12" name="Picture 11" descr="DSC09097">
            <a:extLst>
              <a:ext uri="{FF2B5EF4-FFF2-40B4-BE49-F238E27FC236}">
                <a16:creationId xmlns:a16="http://schemas.microsoft.com/office/drawing/2014/main" id="{3FC405A6-8987-A7FD-C2CF-5CEB60CB75B7}"/>
              </a:ext>
            </a:extLst>
          </p:cNvPr>
          <p:cNvPicPr>
            <a:picLocks noChangeAspect="1" noChangeArrowheads="1"/>
          </p:cNvPicPr>
          <p:nvPr/>
        </p:nvPicPr>
        <p:blipFill>
          <a:blip r:embed="rId5" cstate="print"/>
          <a:srcRect/>
          <a:stretch>
            <a:fillRect/>
          </a:stretch>
        </p:blipFill>
        <p:spPr bwMode="auto">
          <a:xfrm>
            <a:off x="6390639" y="3296263"/>
            <a:ext cx="2520000" cy="1890668"/>
          </a:xfrm>
          <a:prstGeom prst="rect">
            <a:avLst/>
          </a:prstGeom>
          <a:noFill/>
        </p:spPr>
      </p:pic>
      <p:pic>
        <p:nvPicPr>
          <p:cNvPr id="13" name="Picture 12">
            <a:extLst>
              <a:ext uri="{FF2B5EF4-FFF2-40B4-BE49-F238E27FC236}">
                <a16:creationId xmlns:a16="http://schemas.microsoft.com/office/drawing/2014/main" id="{D4EC71AD-1ADA-6205-B2F3-13EF871E4FD3}"/>
              </a:ext>
            </a:extLst>
          </p:cNvPr>
          <p:cNvPicPr>
            <a:picLocks noChangeAspect="1" noChangeArrowheads="1"/>
          </p:cNvPicPr>
          <p:nvPr/>
        </p:nvPicPr>
        <p:blipFill>
          <a:blip r:embed="rId6" cstate="print"/>
          <a:srcRect/>
          <a:stretch>
            <a:fillRect/>
          </a:stretch>
        </p:blipFill>
        <p:spPr bwMode="auto">
          <a:xfrm>
            <a:off x="9032558" y="3296263"/>
            <a:ext cx="2520000" cy="1890668"/>
          </a:xfrm>
          <a:prstGeom prst="rect">
            <a:avLst/>
          </a:prstGeom>
          <a:noFill/>
          <a:ln w="9525">
            <a:noFill/>
            <a:miter lim="800000"/>
            <a:headEnd/>
            <a:tailEnd/>
          </a:ln>
          <a:effectLst/>
        </p:spPr>
      </p:pic>
    </p:spTree>
    <p:extLst>
      <p:ext uri="{BB962C8B-B14F-4D97-AF65-F5344CB8AC3E}">
        <p14:creationId xmlns:p14="http://schemas.microsoft.com/office/powerpoint/2010/main" val="2709657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Marcador de Posição da Imagem 43">
            <a:extLst>
              <a:ext uri="{FF2B5EF4-FFF2-40B4-BE49-F238E27FC236}">
                <a16:creationId xmlns:a16="http://schemas.microsoft.com/office/drawing/2014/main" id="{103F9A3A-B323-C28E-0B86-4FDC6906D3E8}"/>
              </a:ext>
            </a:extLst>
          </p:cNvPr>
          <p:cNvPicPr>
            <a:picLocks noGrp="1" noChangeAspect="1"/>
          </p:cNvPicPr>
          <p:nvPr>
            <p:ph type="pic" sz="quarter" idx="19"/>
          </p:nvPr>
        </p:nvPicPr>
        <p:blipFill>
          <a:blip r:embed="rId2"/>
          <a:srcRect t="1136" b="1136"/>
          <a:stretch>
            <a:fillRect/>
          </a:stretch>
        </p:blipFill>
        <p:spPr>
          <a:xfrm>
            <a:off x="-48344" y="0"/>
            <a:ext cx="3570477" cy="6902244"/>
          </a:xfrm>
        </p:spPr>
      </p:pic>
      <p:sp>
        <p:nvSpPr>
          <p:cNvPr id="34" name="Retângulo 33">
            <a:extLst>
              <a:ext uri="{FF2B5EF4-FFF2-40B4-BE49-F238E27FC236}">
                <a16:creationId xmlns:a16="http://schemas.microsoft.com/office/drawing/2014/main" id="{5F9C0A67-0C6D-4F38-9ED8-0012DB9CB36F}"/>
              </a:ext>
            </a:extLst>
          </p:cNvPr>
          <p:cNvSpPr/>
          <p:nvPr/>
        </p:nvSpPr>
        <p:spPr>
          <a:xfrm>
            <a:off x="3522133" y="-1"/>
            <a:ext cx="1405658" cy="690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29" name="Graphic 2">
            <a:extLst>
              <a:ext uri="{FF2B5EF4-FFF2-40B4-BE49-F238E27FC236}">
                <a16:creationId xmlns:a16="http://schemas.microsoft.com/office/drawing/2014/main" id="{1882C676-5CB9-9146-8553-CE13526C9264}"/>
              </a:ext>
            </a:extLst>
          </p:cNvPr>
          <p:cNvGrpSpPr/>
          <p:nvPr/>
        </p:nvGrpSpPr>
        <p:grpSpPr>
          <a:xfrm rot="16200000">
            <a:off x="-1121371" y="1395606"/>
            <a:ext cx="3833889" cy="1673865"/>
            <a:chOff x="3357879" y="5072538"/>
            <a:chExt cx="593407" cy="259080"/>
          </a:xfrm>
          <a:solidFill>
            <a:srgbClr val="EB7339"/>
          </a:solidFill>
        </p:grpSpPr>
        <p:sp>
          <p:nvSpPr>
            <p:cNvPr id="30" name="Freeform 29">
              <a:extLst>
                <a:ext uri="{FF2B5EF4-FFF2-40B4-BE49-F238E27FC236}">
                  <a16:creationId xmlns:a16="http://schemas.microsoft.com/office/drawing/2014/main" id="{26D7D646-0CD9-D545-995C-14C9C9200D3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FC462181-C3DC-E043-BC7E-DD32D31223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BF2F4765-3587-C24A-96B9-534A3D7B42A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3" name="Marcador de Posição do Texto 32">
            <a:extLst>
              <a:ext uri="{FF2B5EF4-FFF2-40B4-BE49-F238E27FC236}">
                <a16:creationId xmlns:a16="http://schemas.microsoft.com/office/drawing/2014/main" id="{F9792ADF-4577-44C4-96BE-6DEC9849E0EA}"/>
              </a:ext>
            </a:extLst>
          </p:cNvPr>
          <p:cNvSpPr>
            <a:spLocks noGrp="1"/>
          </p:cNvSpPr>
          <p:nvPr>
            <p:ph type="body" sz="quarter" idx="46"/>
          </p:nvPr>
        </p:nvSpPr>
        <p:spPr>
          <a:xfrm>
            <a:off x="4806017" y="3621024"/>
            <a:ext cx="6983647" cy="2942336"/>
          </a:xfrm>
        </p:spPr>
        <p:txBody>
          <a:bodyPr lIns="91440" tIns="45720" rIns="91440" bIns="45720" anchor="t">
            <a:noAutofit/>
          </a:bodyPr>
          <a:lstStyle/>
          <a:p>
            <a:pPr>
              <a:spcBef>
                <a:spcPts val="1200"/>
              </a:spcBef>
              <a:buSzPts val="2200"/>
            </a:pPr>
            <a:r>
              <a:rPr lang="en-US" i="0" u="none" strike="noStrike" cap="none" dirty="0">
                <a:solidFill>
                  <a:srgbClr val="354F92"/>
                </a:solidFill>
                <a:ea typeface="Calibri" panose="020F0502020204030204" pitchFamily="34" charset="0"/>
                <a:sym typeface="Calibri"/>
              </a:rPr>
              <a:t>Josefa</a:t>
            </a:r>
            <a:r>
              <a:rPr lang="en-US" dirty="0">
                <a:solidFill>
                  <a:srgbClr val="354F92"/>
                </a:solidFill>
                <a:ea typeface="Calibri" panose="020F0502020204030204" pitchFamily="34" charset="0"/>
                <a:sym typeface="Calibri"/>
              </a:rPr>
              <a:t> </a:t>
            </a:r>
            <a:r>
              <a:rPr lang="pt-PT" b="0" i="0" u="none" strike="noStrike" cap="none" dirty="0">
                <a:solidFill>
                  <a:srgbClr val="000000"/>
                </a:solidFill>
                <a:ea typeface="Calibri" panose="020F0502020204030204" pitchFamily="34" charset="0"/>
                <a:sym typeface="Calibri"/>
              </a:rPr>
              <a:t> é a força motriz dentro da AMUPAL, Associação de Mulheres do Planalto Leste na Ilha de Santo Antão, Cabo Verde</a:t>
            </a:r>
            <a:r>
              <a:rPr lang="en-US" b="0" i="0" u="none" strike="noStrike" cap="none" dirty="0">
                <a:solidFill>
                  <a:srgbClr val="000000"/>
                </a:solidFill>
                <a:ea typeface="Calibri" panose="020F0502020204030204" pitchFamily="34" charset="0"/>
                <a:sym typeface="Calibri"/>
              </a:rPr>
              <a:t>.</a:t>
            </a:r>
            <a:r>
              <a:rPr lang="en-US" dirty="0">
                <a:ea typeface="Calibri" panose="020F0502020204030204" pitchFamily="34" charset="0"/>
                <a:sym typeface="Calibri"/>
              </a:rPr>
              <a:t> </a:t>
            </a:r>
            <a:endParaRPr lang="en-US" dirty="0">
              <a:ea typeface="Calibri" panose="020F0502020204030204" pitchFamily="34" charset="0"/>
            </a:endParaRPr>
          </a:p>
          <a:p>
            <a:pPr>
              <a:spcBef>
                <a:spcPts val="1200"/>
              </a:spcBef>
              <a:buSzPts val="2200"/>
            </a:pPr>
            <a:r>
              <a:rPr lang="en-US" i="0" u="none" strike="noStrike" cap="none" dirty="0">
                <a:ea typeface="Calibri" panose="020F0502020204030204" pitchFamily="34" charset="0"/>
                <a:sym typeface="Calibri"/>
              </a:rPr>
              <a:t>Ela</a:t>
            </a:r>
            <a:r>
              <a:rPr lang="en-US" b="0" i="0" u="none" strike="noStrike" cap="none" dirty="0">
                <a:solidFill>
                  <a:srgbClr val="000000"/>
                </a:solidFill>
                <a:ea typeface="Calibri" panose="020F0502020204030204" pitchFamily="34" charset="0"/>
                <a:sym typeface="Calibri"/>
              </a:rPr>
              <a:t> </a:t>
            </a:r>
            <a:r>
              <a:rPr lang="pt-PT" b="0" i="0" u="none" strike="noStrike" cap="none" dirty="0">
                <a:solidFill>
                  <a:srgbClr val="000000"/>
                </a:solidFill>
                <a:ea typeface="Calibri" panose="020F0502020204030204" pitchFamily="34" charset="0"/>
                <a:sym typeface="Calibri"/>
              </a:rPr>
              <a:t>estava preocupada com o desemprego e a escassez de alimentos na sua comunidade e encontrou uma forma de juntar um grupo de mulheres, trabalhando em conjunto para transformarem as suas vidas, preservando ao mesmo tempo o seu ambiente!</a:t>
            </a:r>
            <a:endParaRPr lang="en-US" b="0" i="0" u="none" strike="noStrike" cap="none" dirty="0">
              <a:solidFill>
                <a:srgbClr val="000000"/>
              </a:solidFill>
              <a:ea typeface="Calibri" panose="020F0502020204030204" pitchFamily="34" charset="0"/>
              <a:sym typeface="Arial"/>
            </a:endParaRPr>
          </a:p>
        </p:txBody>
      </p:sp>
      <p:sp>
        <p:nvSpPr>
          <p:cNvPr id="9" name="Text Placeholder 1"/>
          <p:cNvSpPr>
            <a:spLocks noGrp="1"/>
          </p:cNvSpPr>
          <p:nvPr>
            <p:ph type="body" sz="quarter" idx="4294967295"/>
          </p:nvPr>
        </p:nvSpPr>
        <p:spPr>
          <a:xfrm>
            <a:off x="3795821" y="315595"/>
            <a:ext cx="8560935" cy="698704"/>
          </a:xfrm>
          <a:prstGeom prst="rect">
            <a:avLst/>
          </a:prstGeom>
        </p:spPr>
        <p:txBody>
          <a:bodyPr/>
          <a:lstStyle/>
          <a:p>
            <a:pPr marL="0" indent="0">
              <a:buNone/>
            </a:pPr>
            <a:r>
              <a:rPr lang="pt-PT" sz="3200" b="1" dirty="0">
                <a:solidFill>
                  <a:srgbClr val="EB7339"/>
                </a:solidFill>
                <a:latin typeface="Calibri" panose="020F0502020204030204" pitchFamily="34" charset="0"/>
                <a:cs typeface="Calibri" panose="020F0502020204030204" pitchFamily="34" charset="0"/>
              </a:rPr>
              <a:t>Fazer a mudança acontecer na comunidade…</a:t>
            </a:r>
            <a:endParaRPr lang="en-US" sz="3200" b="1" dirty="0">
              <a:solidFill>
                <a:srgbClr val="EB7339"/>
              </a:solidFill>
              <a:latin typeface="Calibri" panose="020F0502020204030204" pitchFamily="34" charset="0"/>
              <a:cs typeface="Calibri" panose="020F0502020204030204" pitchFamily="34" charset="0"/>
            </a:endParaRPr>
          </a:p>
        </p:txBody>
      </p:sp>
      <p:grpSp>
        <p:nvGrpSpPr>
          <p:cNvPr id="13" name="Google Shape;256;p22">
            <a:extLst>
              <a:ext uri="{FF2B5EF4-FFF2-40B4-BE49-F238E27FC236}">
                <a16:creationId xmlns:a16="http://schemas.microsoft.com/office/drawing/2014/main" id="{7A1A7170-CC3B-DB4F-CB64-5F22BF7C5127}"/>
              </a:ext>
            </a:extLst>
          </p:cNvPr>
          <p:cNvGrpSpPr/>
          <p:nvPr/>
        </p:nvGrpSpPr>
        <p:grpSpPr>
          <a:xfrm>
            <a:off x="4504877" y="1209041"/>
            <a:ext cx="1900621" cy="1938952"/>
            <a:chOff x="561366" y="41211"/>
            <a:chExt cx="3102698" cy="3087507"/>
          </a:xfrm>
        </p:grpSpPr>
        <p:sp>
          <p:nvSpPr>
            <p:cNvPr id="14" name="Google Shape;257;p22">
              <a:extLst>
                <a:ext uri="{FF2B5EF4-FFF2-40B4-BE49-F238E27FC236}">
                  <a16:creationId xmlns:a16="http://schemas.microsoft.com/office/drawing/2014/main" id="{15EDC174-CFA4-9D9D-5C89-7975A51060CC}"/>
                </a:ext>
              </a:extLst>
            </p:cNvPr>
            <p:cNvSpPr/>
            <p:nvPr/>
          </p:nvSpPr>
          <p:spPr>
            <a:xfrm>
              <a:off x="836117" y="206056"/>
              <a:ext cx="2662883" cy="2662883"/>
            </a:xfrm>
            <a:prstGeom prst="pie">
              <a:avLst>
                <a:gd name="adj1" fmla="val 16200000"/>
                <a:gd name="adj2" fmla="val 1800000"/>
              </a:avLst>
            </a:prstGeom>
            <a:solidFill>
              <a:schemeClr val="lt1"/>
            </a:solidFill>
            <a:ln w="12700" cap="flat" cmpd="sng">
              <a:solidFill>
                <a:srgbClr val="05626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15" name="Google Shape;258;p22">
              <a:extLst>
                <a:ext uri="{FF2B5EF4-FFF2-40B4-BE49-F238E27FC236}">
                  <a16:creationId xmlns:a16="http://schemas.microsoft.com/office/drawing/2014/main" id="{C1CBBBD0-3768-50D9-4CD7-333C9D72473A}"/>
                </a:ext>
              </a:extLst>
            </p:cNvPr>
            <p:cNvSpPr txBox="1"/>
            <p:nvPr/>
          </p:nvSpPr>
          <p:spPr>
            <a:xfrm>
              <a:off x="2239519" y="770334"/>
              <a:ext cx="951029" cy="792524"/>
            </a:xfrm>
            <a:prstGeom prst="rect">
              <a:avLst/>
            </a:prstGeom>
            <a:noFill/>
            <a:ln>
              <a:noFill/>
            </a:ln>
          </p:spPr>
          <p:txBody>
            <a:bodyPr spcFirstLastPara="1" wrap="square" lIns="21575" tIns="21575" rIns="21575" bIns="215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n-US" sz="1100" b="0" i="0" u="none" strike="noStrike" cap="none" dirty="0">
                  <a:solidFill>
                    <a:schemeClr val="tx1">
                      <a:lumMod val="50000"/>
                    </a:schemeClr>
                  </a:solidFill>
                  <a:latin typeface="Calibri" panose="020F0502020204030204" pitchFamily="34" charset="0"/>
                  <a:ea typeface="Calibri"/>
                  <a:cs typeface="Calibri" panose="020F0502020204030204" pitchFamily="34" charset="0"/>
                  <a:sym typeface="Calibri"/>
                </a:rPr>
                <a:t> 1 </a:t>
              </a:r>
              <a:r>
                <a:rPr lang="en-US" sz="1100" b="0" i="0" u="none" strike="noStrike" cap="none" dirty="0">
                  <a:solidFill>
                    <a:srgbClr val="434343"/>
                  </a:solidFill>
                  <a:latin typeface="Calibri" panose="020F0502020204030204" pitchFamily="34" charset="0"/>
                  <a:ea typeface="Calibri"/>
                  <a:cs typeface="Calibri" panose="020F0502020204030204" pitchFamily="34" charset="0"/>
                  <a:sym typeface="Calibri"/>
                </a:rPr>
                <a:t>PESSOA</a:t>
              </a:r>
              <a:endParaRPr sz="1100" b="0" i="0" u="none" strike="noStrike" cap="none" dirty="0">
                <a:solidFill>
                  <a:srgbClr val="434343"/>
                </a:solidFill>
                <a:latin typeface="Calibri" panose="020F0502020204030204" pitchFamily="34" charset="0"/>
                <a:cs typeface="Calibri" panose="020F0502020204030204" pitchFamily="34" charset="0"/>
                <a:sym typeface="Arial"/>
              </a:endParaRPr>
            </a:p>
          </p:txBody>
        </p:sp>
        <p:sp>
          <p:nvSpPr>
            <p:cNvPr id="16" name="Google Shape;259;p22">
              <a:extLst>
                <a:ext uri="{FF2B5EF4-FFF2-40B4-BE49-F238E27FC236}">
                  <a16:creationId xmlns:a16="http://schemas.microsoft.com/office/drawing/2014/main" id="{D4EB8629-D6E5-11CA-BD55-5B5F78F8AB8D}"/>
                </a:ext>
              </a:extLst>
            </p:cNvPr>
            <p:cNvSpPr/>
            <p:nvPr/>
          </p:nvSpPr>
          <p:spPr>
            <a:xfrm>
              <a:off x="781274" y="301159"/>
              <a:ext cx="2662883" cy="2662883"/>
            </a:xfrm>
            <a:prstGeom prst="pie">
              <a:avLst>
                <a:gd name="adj1" fmla="val 1800000"/>
                <a:gd name="adj2" fmla="val 9000000"/>
              </a:avLst>
            </a:prstGeom>
            <a:solidFill>
              <a:schemeClr val="lt1"/>
            </a:solidFill>
            <a:ln w="12700" cap="flat" cmpd="sng">
              <a:solidFill>
                <a:srgbClr val="05626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17" name="Google Shape;260;p22">
              <a:extLst>
                <a:ext uri="{FF2B5EF4-FFF2-40B4-BE49-F238E27FC236}">
                  <a16:creationId xmlns:a16="http://schemas.microsoft.com/office/drawing/2014/main" id="{D341D860-8C06-9912-EEB7-2EE8A3F4F4E0}"/>
                </a:ext>
              </a:extLst>
            </p:cNvPr>
            <p:cNvSpPr txBox="1"/>
            <p:nvPr/>
          </p:nvSpPr>
          <p:spPr>
            <a:xfrm>
              <a:off x="1272961" y="2055259"/>
              <a:ext cx="1569000" cy="671100"/>
            </a:xfrm>
            <a:prstGeom prst="rect">
              <a:avLst/>
            </a:prstGeom>
            <a:noFill/>
            <a:ln>
              <a:noFill/>
            </a:ln>
          </p:spPr>
          <p:txBody>
            <a:bodyPr spcFirstLastPara="1" wrap="square" lIns="21575" tIns="21575" rIns="21575" bIns="215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pt-PT" sz="1100" b="0" i="0" u="none" strike="noStrike" cap="none" dirty="0">
                  <a:solidFill>
                    <a:srgbClr val="434343"/>
                  </a:solidFill>
                  <a:latin typeface="Calibri" panose="020F0502020204030204" pitchFamily="34" charset="0"/>
                  <a:ea typeface="Calibri"/>
                  <a:cs typeface="Calibri" panose="020F0502020204030204" pitchFamily="34" charset="0"/>
                  <a:sym typeface="Calibri"/>
                </a:rPr>
                <a:t>MUDANÇA NA COMUNIDADE</a:t>
              </a:r>
              <a:endParaRPr sz="1100" b="0" i="0" u="none" strike="noStrike" cap="none" dirty="0">
                <a:solidFill>
                  <a:srgbClr val="434343"/>
                </a:solidFill>
                <a:latin typeface="Calibri" panose="020F0502020204030204" pitchFamily="34" charset="0"/>
                <a:cs typeface="Calibri" panose="020F0502020204030204" pitchFamily="34" charset="0"/>
                <a:sym typeface="Arial"/>
              </a:endParaRPr>
            </a:p>
            <a:p>
              <a:pPr marL="0" marR="0" lvl="0" indent="0" algn="ctr" rtl="0">
                <a:lnSpc>
                  <a:spcPct val="90000"/>
                </a:lnSpc>
                <a:spcBef>
                  <a:spcPts val="0"/>
                </a:spcBef>
                <a:spcAft>
                  <a:spcPts val="0"/>
                </a:spcAft>
                <a:buClr>
                  <a:schemeClr val="lt1"/>
                </a:buClr>
                <a:buSzPts val="1700"/>
                <a:buFont typeface="Calibri"/>
                <a:buNone/>
              </a:pPr>
              <a:r>
                <a:rPr lang="en-US" sz="1100" b="0" i="0" u="none" strike="noStrike" cap="none" dirty="0">
                  <a:solidFill>
                    <a:schemeClr val="lt1"/>
                  </a:solidFill>
                  <a:latin typeface="Calibri" panose="020F0502020204030204" pitchFamily="34" charset="0"/>
                  <a:ea typeface="Calibri"/>
                  <a:cs typeface="Calibri" panose="020F0502020204030204" pitchFamily="34" charset="0"/>
                  <a:sym typeface="Calibri"/>
                </a:rPr>
                <a:t>1</a:t>
              </a:r>
              <a:endParaRPr sz="1100" b="0" i="0" u="none" strike="noStrike" cap="none" dirty="0">
                <a:solidFill>
                  <a:srgbClr val="434343"/>
                </a:solidFill>
                <a:latin typeface="Calibri" panose="020F0502020204030204" pitchFamily="34" charset="0"/>
                <a:cs typeface="Calibri" panose="020F0502020204030204" pitchFamily="34" charset="0"/>
                <a:sym typeface="Arial"/>
              </a:endParaRPr>
            </a:p>
          </p:txBody>
        </p:sp>
        <p:sp>
          <p:nvSpPr>
            <p:cNvPr id="18" name="Google Shape;261;p22">
              <a:extLst>
                <a:ext uri="{FF2B5EF4-FFF2-40B4-BE49-F238E27FC236}">
                  <a16:creationId xmlns:a16="http://schemas.microsoft.com/office/drawing/2014/main" id="{8CC47CAD-8876-89EB-E747-6C86023B8E54}"/>
                </a:ext>
              </a:extLst>
            </p:cNvPr>
            <p:cNvSpPr/>
            <p:nvPr/>
          </p:nvSpPr>
          <p:spPr>
            <a:xfrm>
              <a:off x="726431" y="206056"/>
              <a:ext cx="2662883" cy="2662883"/>
            </a:xfrm>
            <a:prstGeom prst="pie">
              <a:avLst>
                <a:gd name="adj1" fmla="val 9000000"/>
                <a:gd name="adj2" fmla="val 16200000"/>
              </a:avLst>
            </a:prstGeom>
            <a:solidFill>
              <a:schemeClr val="lt1"/>
            </a:solidFill>
            <a:ln w="12700" cap="flat" cmpd="sng">
              <a:solidFill>
                <a:srgbClr val="05626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19" name="Google Shape;262;p22">
              <a:extLst>
                <a:ext uri="{FF2B5EF4-FFF2-40B4-BE49-F238E27FC236}">
                  <a16:creationId xmlns:a16="http://schemas.microsoft.com/office/drawing/2014/main" id="{DA22A1DC-1306-AEB2-8D9B-1B6E6EFF45B4}"/>
                </a:ext>
              </a:extLst>
            </p:cNvPr>
            <p:cNvSpPr txBox="1"/>
            <p:nvPr/>
          </p:nvSpPr>
          <p:spPr>
            <a:xfrm>
              <a:off x="1034882" y="770334"/>
              <a:ext cx="951029" cy="792524"/>
            </a:xfrm>
            <a:prstGeom prst="rect">
              <a:avLst/>
            </a:prstGeom>
            <a:noFill/>
            <a:ln>
              <a:noFill/>
            </a:ln>
          </p:spPr>
          <p:txBody>
            <a:bodyPr spcFirstLastPara="1" wrap="square" lIns="21575" tIns="21575" rIns="21575" bIns="215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n-US" sz="1100" b="0" i="0" u="none" strike="noStrike" cap="none" dirty="0">
                  <a:solidFill>
                    <a:srgbClr val="4D4D4C"/>
                  </a:solidFill>
                  <a:latin typeface="Calibri" panose="020F0502020204030204" pitchFamily="34" charset="0"/>
                  <a:ea typeface="Calibri"/>
                  <a:cs typeface="Calibri" panose="020F0502020204030204" pitchFamily="34" charset="0"/>
                  <a:sym typeface="Calibri"/>
                </a:rPr>
                <a:t>1 IDEIA</a:t>
              </a:r>
              <a:endParaRPr sz="1100" b="0" i="0" u="none" strike="noStrike" cap="none" dirty="0">
                <a:solidFill>
                  <a:srgbClr val="4D4D4C"/>
                </a:solidFill>
                <a:latin typeface="Calibri" panose="020F0502020204030204" pitchFamily="34" charset="0"/>
                <a:cs typeface="Calibri" panose="020F0502020204030204" pitchFamily="34" charset="0"/>
                <a:sym typeface="Arial"/>
              </a:endParaRPr>
            </a:p>
          </p:txBody>
        </p:sp>
        <p:sp>
          <p:nvSpPr>
            <p:cNvPr id="20" name="Google Shape;263;p22">
              <a:extLst>
                <a:ext uri="{FF2B5EF4-FFF2-40B4-BE49-F238E27FC236}">
                  <a16:creationId xmlns:a16="http://schemas.microsoft.com/office/drawing/2014/main" id="{5F4BB116-EC31-372C-636F-5B49022C8C32}"/>
                </a:ext>
              </a:extLst>
            </p:cNvPr>
            <p:cNvSpPr/>
            <p:nvPr/>
          </p:nvSpPr>
          <p:spPr>
            <a:xfrm>
              <a:off x="671491" y="41211"/>
              <a:ext cx="2992573" cy="2992573"/>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rgbClr val="A8B9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21" name="Google Shape;264;p22">
              <a:extLst>
                <a:ext uri="{FF2B5EF4-FFF2-40B4-BE49-F238E27FC236}">
                  <a16:creationId xmlns:a16="http://schemas.microsoft.com/office/drawing/2014/main" id="{33C63638-87F4-4BF7-76D4-F59D1286458C}"/>
                </a:ext>
              </a:extLst>
            </p:cNvPr>
            <p:cNvSpPr/>
            <p:nvPr/>
          </p:nvSpPr>
          <p:spPr>
            <a:xfrm>
              <a:off x="616429" y="136145"/>
              <a:ext cx="2992573" cy="2992573"/>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rgbClr val="A8B9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22" name="Google Shape;265;p22">
              <a:extLst>
                <a:ext uri="{FF2B5EF4-FFF2-40B4-BE49-F238E27FC236}">
                  <a16:creationId xmlns:a16="http://schemas.microsoft.com/office/drawing/2014/main" id="{A8A59398-D414-0051-3B71-F81387C7308E}"/>
                </a:ext>
              </a:extLst>
            </p:cNvPr>
            <p:cNvSpPr/>
            <p:nvPr/>
          </p:nvSpPr>
          <p:spPr>
            <a:xfrm>
              <a:off x="561366" y="41211"/>
              <a:ext cx="2992573" cy="2992573"/>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rgbClr val="A8B9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Calibri" panose="020F0502020204030204" pitchFamily="34" charset="0"/>
                <a:cs typeface="Calibri" panose="020F0502020204030204" pitchFamily="34" charset="0"/>
                <a:sym typeface="Arial"/>
              </a:endParaRPr>
            </a:p>
          </p:txBody>
        </p:sp>
      </p:grpSp>
      <p:grpSp>
        <p:nvGrpSpPr>
          <p:cNvPr id="23" name="Google Shape;266;p22">
            <a:extLst>
              <a:ext uri="{FF2B5EF4-FFF2-40B4-BE49-F238E27FC236}">
                <a16:creationId xmlns:a16="http://schemas.microsoft.com/office/drawing/2014/main" id="{06A3807D-6734-582C-DB02-E5E9B7BA956B}"/>
              </a:ext>
            </a:extLst>
          </p:cNvPr>
          <p:cNvGrpSpPr/>
          <p:nvPr/>
        </p:nvGrpSpPr>
        <p:grpSpPr>
          <a:xfrm>
            <a:off x="6597647" y="1194019"/>
            <a:ext cx="1900621" cy="1938952"/>
            <a:chOff x="715582" y="41211"/>
            <a:chExt cx="3102698" cy="3087507"/>
          </a:xfrm>
        </p:grpSpPr>
        <p:sp>
          <p:nvSpPr>
            <p:cNvPr id="24" name="Google Shape;267;p22">
              <a:extLst>
                <a:ext uri="{FF2B5EF4-FFF2-40B4-BE49-F238E27FC236}">
                  <a16:creationId xmlns:a16="http://schemas.microsoft.com/office/drawing/2014/main" id="{755C6970-354F-7964-29C0-74E7A39ADD73}"/>
                </a:ext>
              </a:extLst>
            </p:cNvPr>
            <p:cNvSpPr/>
            <p:nvPr/>
          </p:nvSpPr>
          <p:spPr>
            <a:xfrm>
              <a:off x="990332" y="206056"/>
              <a:ext cx="2662883" cy="2662883"/>
            </a:xfrm>
            <a:prstGeom prst="pie">
              <a:avLst>
                <a:gd name="adj1" fmla="val 16200000"/>
                <a:gd name="adj2" fmla="val 1800000"/>
              </a:avLst>
            </a:prstGeom>
            <a:solidFill>
              <a:srgbClr val="EB733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25" name="Google Shape;268;p22">
              <a:extLst>
                <a:ext uri="{FF2B5EF4-FFF2-40B4-BE49-F238E27FC236}">
                  <a16:creationId xmlns:a16="http://schemas.microsoft.com/office/drawing/2014/main" id="{A6A5C244-570C-FC76-E27A-3B5D37D05360}"/>
                </a:ext>
              </a:extLst>
            </p:cNvPr>
            <p:cNvSpPr txBox="1"/>
            <p:nvPr/>
          </p:nvSpPr>
          <p:spPr>
            <a:xfrm>
              <a:off x="2393735" y="770334"/>
              <a:ext cx="951029" cy="792524"/>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100" b="0" i="0" u="none" strike="noStrike" cap="none" dirty="0">
                  <a:solidFill>
                    <a:schemeClr val="lt1"/>
                  </a:solidFill>
                  <a:latin typeface="Calibri" panose="020F0502020204030204" pitchFamily="34" charset="0"/>
                  <a:ea typeface="Calibri"/>
                  <a:cs typeface="Calibri" panose="020F0502020204030204" pitchFamily="34" charset="0"/>
                  <a:sym typeface="Calibri"/>
                </a:rPr>
                <a:t>1 COMUNIDADE</a:t>
              </a:r>
              <a:endParaRPr sz="11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26" name="Google Shape;269;p22">
              <a:extLst>
                <a:ext uri="{FF2B5EF4-FFF2-40B4-BE49-F238E27FC236}">
                  <a16:creationId xmlns:a16="http://schemas.microsoft.com/office/drawing/2014/main" id="{59A7FEEE-3C97-1095-4FF8-8F5865965BF5}"/>
                </a:ext>
              </a:extLst>
            </p:cNvPr>
            <p:cNvSpPr/>
            <p:nvPr/>
          </p:nvSpPr>
          <p:spPr>
            <a:xfrm>
              <a:off x="935489" y="301159"/>
              <a:ext cx="2662883" cy="2662883"/>
            </a:xfrm>
            <a:prstGeom prst="pie">
              <a:avLst>
                <a:gd name="adj1" fmla="val 1800000"/>
                <a:gd name="adj2" fmla="val 9000000"/>
              </a:avLst>
            </a:prstGeom>
            <a:solidFill>
              <a:srgbClr val="EB733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27" name="Google Shape;270;p22">
              <a:extLst>
                <a:ext uri="{FF2B5EF4-FFF2-40B4-BE49-F238E27FC236}">
                  <a16:creationId xmlns:a16="http://schemas.microsoft.com/office/drawing/2014/main" id="{8083841F-445D-3E2A-3591-20A8EE34A4B6}"/>
                </a:ext>
              </a:extLst>
            </p:cNvPr>
            <p:cNvSpPr txBox="1"/>
            <p:nvPr/>
          </p:nvSpPr>
          <p:spPr>
            <a:xfrm>
              <a:off x="1569509" y="2028863"/>
              <a:ext cx="1426544" cy="697421"/>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100" b="0" i="0" u="none" strike="noStrike" cap="none" dirty="0">
                  <a:solidFill>
                    <a:schemeClr val="lt1"/>
                  </a:solidFill>
                  <a:latin typeface="Calibri" panose="020F0502020204030204" pitchFamily="34" charset="0"/>
                  <a:ea typeface="Calibri"/>
                  <a:cs typeface="Calibri" panose="020F0502020204030204" pitchFamily="34" charset="0"/>
                  <a:sym typeface="Calibri"/>
                </a:rPr>
                <a:t>MUDANÇA NO MUNDO</a:t>
              </a:r>
              <a:endParaRPr sz="11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5" name="Google Shape;271;p22">
              <a:extLst>
                <a:ext uri="{FF2B5EF4-FFF2-40B4-BE49-F238E27FC236}">
                  <a16:creationId xmlns:a16="http://schemas.microsoft.com/office/drawing/2014/main" id="{C0EAA1A3-BC83-F621-376F-66E1E6521DD7}"/>
                </a:ext>
              </a:extLst>
            </p:cNvPr>
            <p:cNvSpPr/>
            <p:nvPr/>
          </p:nvSpPr>
          <p:spPr>
            <a:xfrm>
              <a:off x="880647" y="206056"/>
              <a:ext cx="2662883" cy="2662883"/>
            </a:xfrm>
            <a:prstGeom prst="pie">
              <a:avLst>
                <a:gd name="adj1" fmla="val 9000000"/>
                <a:gd name="adj2" fmla="val 16200000"/>
              </a:avLst>
            </a:prstGeom>
            <a:solidFill>
              <a:srgbClr val="EB733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6" name="Google Shape;272;p22">
              <a:extLst>
                <a:ext uri="{FF2B5EF4-FFF2-40B4-BE49-F238E27FC236}">
                  <a16:creationId xmlns:a16="http://schemas.microsoft.com/office/drawing/2014/main" id="{2F6B47CB-940B-63EA-5F7E-AFFAC330E3DB}"/>
                </a:ext>
              </a:extLst>
            </p:cNvPr>
            <p:cNvSpPr txBox="1"/>
            <p:nvPr/>
          </p:nvSpPr>
          <p:spPr>
            <a:xfrm>
              <a:off x="1189097" y="770334"/>
              <a:ext cx="951029" cy="792524"/>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100" b="0" i="0" u="none" strike="noStrike" cap="none" dirty="0">
                  <a:solidFill>
                    <a:schemeClr val="lt1"/>
                  </a:solidFill>
                  <a:latin typeface="Calibri" panose="020F0502020204030204" pitchFamily="34" charset="0"/>
                  <a:ea typeface="Calibri"/>
                  <a:cs typeface="Calibri" panose="020F0502020204030204" pitchFamily="34" charset="0"/>
                  <a:sym typeface="Calibri"/>
                </a:rPr>
                <a:t>1 IDEIA</a:t>
              </a:r>
              <a:endParaRPr sz="11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7" name="Google Shape;273;p22">
              <a:extLst>
                <a:ext uri="{FF2B5EF4-FFF2-40B4-BE49-F238E27FC236}">
                  <a16:creationId xmlns:a16="http://schemas.microsoft.com/office/drawing/2014/main" id="{4AE883B0-BA76-C56F-B3B8-B286CF06A9A2}"/>
                </a:ext>
              </a:extLst>
            </p:cNvPr>
            <p:cNvSpPr/>
            <p:nvPr/>
          </p:nvSpPr>
          <p:spPr>
            <a:xfrm>
              <a:off x="825707" y="41211"/>
              <a:ext cx="2992573" cy="2992573"/>
            </a:xfrm>
            <a:custGeom>
              <a:avLst/>
              <a:gdLst/>
              <a:ahLst/>
              <a:cxnLst/>
              <a:rect l="l" t="t" r="r" b="b"/>
              <a:pathLst>
                <a:path w="120000" h="120000" extrusionOk="0">
                  <a:moveTo>
                    <a:pt x="59991" y="4067"/>
                  </a:moveTo>
                  <a:lnTo>
                    <a:pt x="59991" y="4067"/>
                  </a:lnTo>
                  <a:cubicBezTo>
                    <a:pt x="79078" y="4064"/>
                    <a:pt x="96849" y="13795"/>
                    <a:pt x="107129" y="29878"/>
                  </a:cubicBezTo>
                  <a:cubicBezTo>
                    <a:pt x="117408" y="45960"/>
                    <a:pt x="118776" y="66175"/>
                    <a:pt x="110758" y="83496"/>
                  </a:cubicBezTo>
                  <a:lnTo>
                    <a:pt x="114269" y="85523"/>
                  </a:lnTo>
                  <a:lnTo>
                    <a:pt x="105797" y="86441"/>
                  </a:lnTo>
                  <a:lnTo>
                    <a:pt x="101940" y="78405"/>
                  </a:lnTo>
                  <a:lnTo>
                    <a:pt x="105449" y="80431"/>
                  </a:lnTo>
                  <a:cubicBezTo>
                    <a:pt x="112382" y="65011"/>
                    <a:pt x="111022" y="47127"/>
                    <a:pt x="101838" y="32932"/>
                  </a:cubicBezTo>
                  <a:cubicBezTo>
                    <a:pt x="92654" y="18737"/>
                    <a:pt x="76899" y="10167"/>
                    <a:pt x="59992" y="10169"/>
                  </a:cubicBezTo>
                  <a:close/>
                </a:path>
              </a:pathLst>
            </a:custGeom>
            <a:solidFill>
              <a:srgbClr val="A8B9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8" name="Google Shape;274;p22">
              <a:extLst>
                <a:ext uri="{FF2B5EF4-FFF2-40B4-BE49-F238E27FC236}">
                  <a16:creationId xmlns:a16="http://schemas.microsoft.com/office/drawing/2014/main" id="{2F369BE9-CCBB-489C-E07C-C30C4B8EF0EA}"/>
                </a:ext>
              </a:extLst>
            </p:cNvPr>
            <p:cNvSpPr/>
            <p:nvPr/>
          </p:nvSpPr>
          <p:spPr>
            <a:xfrm>
              <a:off x="770644" y="136145"/>
              <a:ext cx="2992573" cy="2992573"/>
            </a:xfrm>
            <a:custGeom>
              <a:avLst/>
              <a:gdLst/>
              <a:ahLst/>
              <a:cxnLst/>
              <a:rect l="l" t="t" r="r" b="b"/>
              <a:pathLst>
                <a:path w="120000" h="120000" extrusionOk="0">
                  <a:moveTo>
                    <a:pt x="108435" y="87973"/>
                  </a:moveTo>
                  <a:cubicBezTo>
                    <a:pt x="98891" y="104498"/>
                    <a:pt x="81581" y="115017"/>
                    <a:pt x="62518" y="115876"/>
                  </a:cubicBezTo>
                  <a:cubicBezTo>
                    <a:pt x="43454" y="116735"/>
                    <a:pt x="25269" y="107816"/>
                    <a:pt x="14277" y="92216"/>
                  </a:cubicBezTo>
                  <a:lnTo>
                    <a:pt x="10766" y="94244"/>
                  </a:lnTo>
                  <a:lnTo>
                    <a:pt x="14207" y="86447"/>
                  </a:lnTo>
                  <a:lnTo>
                    <a:pt x="23095" y="87124"/>
                  </a:lnTo>
                  <a:lnTo>
                    <a:pt x="19585" y="89151"/>
                  </a:lnTo>
                  <a:cubicBezTo>
                    <a:pt x="29474" y="102860"/>
                    <a:pt x="45637" y="110621"/>
                    <a:pt x="62519" y="109767"/>
                  </a:cubicBezTo>
                  <a:cubicBezTo>
                    <a:pt x="79400" y="108913"/>
                    <a:pt x="94697" y="99559"/>
                    <a:pt x="103151" y="84922"/>
                  </a:cubicBezTo>
                  <a:close/>
                </a:path>
              </a:pathLst>
            </a:custGeom>
            <a:solidFill>
              <a:srgbClr val="A8B9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39" name="Google Shape;275;p22">
              <a:extLst>
                <a:ext uri="{FF2B5EF4-FFF2-40B4-BE49-F238E27FC236}">
                  <a16:creationId xmlns:a16="http://schemas.microsoft.com/office/drawing/2014/main" id="{20DB4938-4763-7377-1FE8-350613737060}"/>
                </a:ext>
              </a:extLst>
            </p:cNvPr>
            <p:cNvSpPr/>
            <p:nvPr/>
          </p:nvSpPr>
          <p:spPr>
            <a:xfrm>
              <a:off x="715582" y="41211"/>
              <a:ext cx="2992573" cy="2992573"/>
            </a:xfrm>
            <a:custGeom>
              <a:avLst/>
              <a:gdLst/>
              <a:ahLst/>
              <a:cxnLst/>
              <a:rect l="l" t="t" r="r" b="b"/>
              <a:pathLst>
                <a:path w="120000" h="120000" extrusionOk="0">
                  <a:moveTo>
                    <a:pt x="11561" y="87966"/>
                  </a:moveTo>
                  <a:cubicBezTo>
                    <a:pt x="2017" y="71436"/>
                    <a:pt x="1562" y="51181"/>
                    <a:pt x="10353" y="34238"/>
                  </a:cubicBezTo>
                  <a:cubicBezTo>
                    <a:pt x="19144" y="17296"/>
                    <a:pt x="35968" y="6007"/>
                    <a:pt x="54979" y="4293"/>
                  </a:cubicBezTo>
                  <a:lnTo>
                    <a:pt x="54979" y="239"/>
                  </a:lnTo>
                  <a:lnTo>
                    <a:pt x="60009" y="7118"/>
                  </a:lnTo>
                  <a:lnTo>
                    <a:pt x="54977" y="14476"/>
                  </a:lnTo>
                  <a:lnTo>
                    <a:pt x="54978" y="10423"/>
                  </a:lnTo>
                  <a:cubicBezTo>
                    <a:pt x="38157" y="12127"/>
                    <a:pt x="23347" y="22244"/>
                    <a:pt x="15643" y="37294"/>
                  </a:cubicBezTo>
                  <a:cubicBezTo>
                    <a:pt x="7939" y="52344"/>
                    <a:pt x="8392" y="70273"/>
                    <a:pt x="16845" y="84915"/>
                  </a:cubicBezTo>
                  <a:close/>
                </a:path>
              </a:pathLst>
            </a:custGeom>
            <a:solidFill>
              <a:srgbClr val="A8B9B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Calibri" panose="020F0502020204030204" pitchFamily="34" charset="0"/>
                <a:cs typeface="Calibri" panose="020F0502020204030204" pitchFamily="34" charset="0"/>
                <a:sym typeface="Arial"/>
              </a:endParaRPr>
            </a:p>
          </p:txBody>
        </p:sp>
      </p:grpSp>
      <p:sp>
        <p:nvSpPr>
          <p:cNvPr id="40" name="Google Shape;278;p22">
            <a:extLst>
              <a:ext uri="{FF2B5EF4-FFF2-40B4-BE49-F238E27FC236}">
                <a16:creationId xmlns:a16="http://schemas.microsoft.com/office/drawing/2014/main" id="{8E43CCFF-2036-A118-886A-72AE2F83A8C8}"/>
              </a:ext>
            </a:extLst>
          </p:cNvPr>
          <p:cNvSpPr txBox="1"/>
          <p:nvPr/>
        </p:nvSpPr>
        <p:spPr>
          <a:xfrm>
            <a:off x="9223960" y="1199145"/>
            <a:ext cx="2760776" cy="1754286"/>
          </a:xfrm>
          <a:prstGeom prst="rect">
            <a:avLst/>
          </a:prstGeom>
          <a:noFill/>
          <a:ln>
            <a:noFill/>
          </a:ln>
        </p:spPr>
        <p:txBody>
          <a:bodyPr spcFirstLastPara="1" wrap="square" lIns="91425" tIns="45700" rIns="91425" bIns="45700" anchor="t" anchorCtr="0">
            <a:spAutoFit/>
          </a:bodyPr>
          <a:lstStyle/>
          <a:p>
            <a:pPr algn="ctr">
              <a:buSzPts val="2400"/>
            </a:pPr>
            <a:r>
              <a:rPr lang="pt-PT" sz="1800" u="none" strike="noStrike" cap="none" dirty="0">
                <a:solidFill>
                  <a:schemeClr val="tx1">
                    <a:lumMod val="50000"/>
                  </a:schemeClr>
                </a:solidFill>
                <a:latin typeface="Calibri"/>
                <a:ea typeface="Calibri"/>
                <a:cs typeface="Calibri"/>
                <a:sym typeface="Calibri"/>
              </a:rPr>
              <a:t>Os agentes de mudança dão um primeiro passo e continuam a andar, um passo de cada vez, juntando outros no caminho!</a:t>
            </a:r>
            <a:endParaRPr lang="pt-BR" sz="1800" b="0" u="none" strike="noStrike" cap="none" dirty="0">
              <a:solidFill>
                <a:srgbClr val="000000"/>
              </a:solidFill>
              <a:latin typeface="Arial"/>
              <a:ea typeface="Arial"/>
              <a:cs typeface="Arial"/>
            </a:endParaRPr>
          </a:p>
        </p:txBody>
      </p:sp>
      <p:pic>
        <p:nvPicPr>
          <p:cNvPr id="41" name="Google Shape;276;p22">
            <a:extLst>
              <a:ext uri="{FF2B5EF4-FFF2-40B4-BE49-F238E27FC236}">
                <a16:creationId xmlns:a16="http://schemas.microsoft.com/office/drawing/2014/main" id="{43989366-6259-1C19-8156-13C64ACA15E0}"/>
              </a:ext>
            </a:extLst>
          </p:cNvPr>
          <p:cNvPicPr preferRelativeResize="0"/>
          <p:nvPr/>
        </p:nvPicPr>
        <p:blipFill rotWithShape="1">
          <a:blip r:embed="rId3">
            <a:alphaModFix/>
          </a:blip>
          <a:srcRect l="5484" t="29670" r="75124" b="5919"/>
          <a:stretch/>
        </p:blipFill>
        <p:spPr>
          <a:xfrm>
            <a:off x="3614921" y="3984305"/>
            <a:ext cx="1049540" cy="1879669"/>
          </a:xfrm>
          <a:prstGeom prst="roundRect">
            <a:avLst>
              <a:gd name="adj" fmla="val 0"/>
            </a:avLst>
          </a:prstGeom>
          <a:noFill/>
          <a:ln>
            <a:noFill/>
          </a:ln>
          <a:effectLst/>
        </p:spPr>
      </p:pic>
    </p:spTree>
    <p:extLst>
      <p:ext uri="{BB962C8B-B14F-4D97-AF65-F5344CB8AC3E}">
        <p14:creationId xmlns:p14="http://schemas.microsoft.com/office/powerpoint/2010/main" val="14594414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7" name="Google Shape;295;p24">
            <a:extLst>
              <a:ext uri="{FF2B5EF4-FFF2-40B4-BE49-F238E27FC236}">
                <a16:creationId xmlns:a16="http://schemas.microsoft.com/office/drawing/2014/main" id="{B0CCF57A-6D48-3FC3-4775-BEC6C74654CA}"/>
              </a:ext>
            </a:extLst>
          </p:cNvPr>
          <p:cNvSpPr txBox="1"/>
          <p:nvPr/>
        </p:nvSpPr>
        <p:spPr>
          <a:xfrm>
            <a:off x="1219199" y="980214"/>
            <a:ext cx="5730241" cy="323161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1200"/>
              </a:spcBef>
              <a:spcAft>
                <a:spcPts val="0"/>
              </a:spcAft>
              <a:buClr>
                <a:srgbClr val="000000"/>
              </a:buClr>
              <a:buSzPts val="2400"/>
              <a:buFont typeface="Calibri"/>
              <a:buNone/>
            </a:pPr>
            <a:r>
              <a:rPr lang="en-US" sz="4000" b="1" i="0" u="none" strike="noStrike" cap="none" dirty="0">
                <a:solidFill>
                  <a:srgbClr val="EC7A42"/>
                </a:solidFill>
                <a:latin typeface="Calibri" panose="020F0502020204030204" pitchFamily="34" charset="0"/>
                <a:cs typeface="Calibri" panose="020F0502020204030204" pitchFamily="34" charset="0"/>
                <a:sym typeface="Arial"/>
              </a:rPr>
              <a:t>6. </a:t>
            </a:r>
            <a:r>
              <a:rPr lang="pt-PT" sz="2200" b="0" i="0" u="none" strike="noStrike" cap="none" dirty="0">
                <a:solidFill>
                  <a:srgbClr val="000000"/>
                </a:solidFill>
                <a:latin typeface="Calibri" panose="020F0502020204030204" pitchFamily="34" charset="0"/>
                <a:cs typeface="Calibri" panose="020F0502020204030204" pitchFamily="34" charset="0"/>
                <a:sym typeface="Arial"/>
              </a:rPr>
              <a:t>Uma vez que os projetos requerem especialistas em algumas áreas científicas ou técnicas, foi necessário, antes de mais, estabelecer parcerias com várias instituições, particularmente públicas (aproveitando a oportunidade para articular os projetos com políticas nacionais ou regionais nas áreas em questão.</a:t>
            </a:r>
            <a:endParaRPr lang="en-US" sz="22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8" name="Text Placeholder 1">
            <a:extLst>
              <a:ext uri="{FF2B5EF4-FFF2-40B4-BE49-F238E27FC236}">
                <a16:creationId xmlns:a16="http://schemas.microsoft.com/office/drawing/2014/main" id="{C5888678-675D-97FA-ABBC-EB3E24DEE645}"/>
              </a:ext>
            </a:extLst>
          </p:cNvPr>
          <p:cNvSpPr txBox="1">
            <a:spLocks/>
          </p:cNvSpPr>
          <p:nvPr/>
        </p:nvSpPr>
        <p:spPr>
          <a:xfrm>
            <a:off x="1219202" y="315595"/>
            <a:ext cx="9753598"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sz="3200" b="1" dirty="0">
                <a:solidFill>
                  <a:srgbClr val="EB7339"/>
                </a:solidFill>
                <a:latin typeface="Calibri" panose="020F0502020204030204" pitchFamily="34" charset="0"/>
                <a:cs typeface="Calibri" panose="020F0502020204030204" pitchFamily="34" charset="0"/>
              </a:rPr>
              <a:t>Criando um projeto de DS comunitário na escola</a:t>
            </a:r>
            <a:endParaRPr lang="en-US" sz="3200" b="1" dirty="0">
              <a:solidFill>
                <a:srgbClr val="EB7339"/>
              </a:solidFill>
              <a:latin typeface="Calibri" panose="020F0502020204030204" pitchFamily="34" charset="0"/>
              <a:cs typeface="Calibri" panose="020F0502020204030204" pitchFamily="34" charset="0"/>
            </a:endParaRPr>
          </a:p>
        </p:txBody>
      </p:sp>
      <p:sp>
        <p:nvSpPr>
          <p:cNvPr id="11" name="Rectangle 11" descr="V acção 2 (20)">
            <a:extLst>
              <a:ext uri="{FF2B5EF4-FFF2-40B4-BE49-F238E27FC236}">
                <a16:creationId xmlns:a16="http://schemas.microsoft.com/office/drawing/2014/main" id="{CE43EF9A-D82A-5BF2-471B-503C4DCB466F}"/>
              </a:ext>
            </a:extLst>
          </p:cNvPr>
          <p:cNvSpPr>
            <a:spLocks noGrp="1" noChangeAspect="1" noChangeArrowheads="1"/>
          </p:cNvSpPr>
          <p:nvPr/>
        </p:nvSpPr>
        <p:spPr bwMode="auto">
          <a:xfrm>
            <a:off x="6949440" y="1270000"/>
            <a:ext cx="4467014" cy="2821940"/>
          </a:xfrm>
          <a:prstGeom prst="rect">
            <a:avLst/>
          </a:prstGeom>
          <a:blipFill dpi="0" rotWithShape="1">
            <a:blip r:embed="rId3" cstate="print"/>
            <a:srcRect/>
            <a:stretch>
              <a:fillRect t="-18722"/>
            </a:stretch>
          </a:blipFill>
          <a:ln w="9525">
            <a:noFill/>
            <a:miter lim="800000"/>
            <a:headEnd/>
            <a:tailEnd/>
          </a:ln>
          <a:effectLst/>
        </p:spPr>
        <p:txBody>
          <a:bodyPr/>
          <a:lstStyle/>
          <a:p>
            <a:endParaRPr lang="pt-PT" dirty="0"/>
          </a:p>
        </p:txBody>
      </p:sp>
      <p:pic>
        <p:nvPicPr>
          <p:cNvPr id="1026" name="Picture 2">
            <a:extLst>
              <a:ext uri="{FF2B5EF4-FFF2-40B4-BE49-F238E27FC236}">
                <a16:creationId xmlns:a16="http://schemas.microsoft.com/office/drawing/2014/main" id="{838F1C4E-333D-40C7-8653-1FE696A350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1420" y="3514742"/>
            <a:ext cx="1955034" cy="29266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922323B-2E4E-F5DC-9E58-4DF6FC61BD92}"/>
              </a:ext>
            </a:extLst>
          </p:cNvPr>
          <p:cNvSpPr txBox="1"/>
          <p:nvPr/>
        </p:nvSpPr>
        <p:spPr>
          <a:xfrm>
            <a:off x="1219199" y="4577258"/>
            <a:ext cx="8073082" cy="1938992"/>
          </a:xfrm>
          <a:prstGeom prst="rect">
            <a:avLst/>
          </a:prstGeom>
          <a:noFill/>
        </p:spPr>
        <p:txBody>
          <a:bodyPr wrap="square" rtlCol="0">
            <a:spAutoFit/>
          </a:bodyPr>
          <a:lstStyle/>
          <a:p>
            <a:pPr marL="0" marR="0" lvl="0" indent="0" algn="just" rtl="0">
              <a:lnSpc>
                <a:spcPct val="100000"/>
              </a:lnSpc>
              <a:spcBef>
                <a:spcPts val="1200"/>
              </a:spcBef>
              <a:spcAft>
                <a:spcPts val="0"/>
              </a:spcAft>
              <a:buClr>
                <a:srgbClr val="000000"/>
              </a:buClr>
              <a:buSzPts val="2400"/>
              <a:buFont typeface="Calibri"/>
              <a:buNone/>
            </a:pPr>
            <a:r>
              <a:rPr lang="pt-PT" sz="2200" dirty="0">
                <a:latin typeface="Calibri" panose="020F0502020204030204" pitchFamily="34" charset="0"/>
                <a:cs typeface="Calibri" panose="020F0502020204030204" pitchFamily="34" charset="0"/>
              </a:rPr>
              <a:t>No final, estes parceiros são também chamados a avaliar o processo, contribuindo ativamente para a redefinição do plano. A partir do projeto, na direção oposta, há também feedback para as referidas políticas.</a:t>
            </a:r>
          </a:p>
          <a:p>
            <a:pPr marL="0" marR="0" lvl="0" indent="0" algn="just" rtl="0">
              <a:lnSpc>
                <a:spcPct val="100000"/>
              </a:lnSpc>
              <a:spcBef>
                <a:spcPts val="1200"/>
              </a:spcBef>
              <a:spcAft>
                <a:spcPts val="0"/>
              </a:spcAft>
              <a:buClr>
                <a:srgbClr val="000000"/>
              </a:buClr>
              <a:buSzPts val="2400"/>
              <a:buFont typeface="Calibri"/>
              <a:buNone/>
            </a:pPr>
            <a:r>
              <a:rPr lang="pt-PT" sz="2200" dirty="0">
                <a:latin typeface="Calibri" panose="020F0502020204030204" pitchFamily="34" charset="0"/>
                <a:cs typeface="Calibri" panose="020F0502020204030204" pitchFamily="34" charset="0"/>
              </a:rPr>
              <a:t>Os resultados devem ser partilhados através de publicações técnicas.</a:t>
            </a:r>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06231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95D61C34-AF95-5448-B715-90AADC57BC48}"/>
              </a:ext>
            </a:extLst>
          </p:cNvPr>
          <p:cNvPicPr>
            <a:picLocks noGrp="1" noChangeAspect="1"/>
          </p:cNvPicPr>
          <p:nvPr>
            <p:ph type="pic" sz="quarter" idx="10"/>
          </p:nvPr>
        </p:nvPicPr>
        <p:blipFill>
          <a:blip r:embed="rId3"/>
          <a:srcRect t="5628" b="5628"/>
          <a:stretch>
            <a:fillRect/>
          </a:stretch>
        </p:blipFill>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05</a:t>
            </a:r>
          </a:p>
        </p:txBody>
      </p:sp>
      <p:grpSp>
        <p:nvGrpSpPr>
          <p:cNvPr id="9" name="Graphic 2">
            <a:extLst>
              <a:ext uri="{FF2B5EF4-FFF2-40B4-BE49-F238E27FC236}">
                <a16:creationId xmlns:a16="http://schemas.microsoft.com/office/drawing/2014/main"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 name="Google Shape;244;p21">
            <a:extLst>
              <a:ext uri="{FF2B5EF4-FFF2-40B4-BE49-F238E27FC236}">
                <a16:creationId xmlns:a16="http://schemas.microsoft.com/office/drawing/2014/main" id="{04AD3DAD-2E97-66D6-6DE8-1B0AD9571946}"/>
              </a:ext>
            </a:extLst>
          </p:cNvPr>
          <p:cNvSpPr/>
          <p:nvPr/>
        </p:nvSpPr>
        <p:spPr>
          <a:xfrm>
            <a:off x="5722297" y="3478480"/>
            <a:ext cx="5496309" cy="10815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7" name="TextBox 6">
            <a:extLst>
              <a:ext uri="{FF2B5EF4-FFF2-40B4-BE49-F238E27FC236}">
                <a16:creationId xmlns:a16="http://schemas.microsoft.com/office/drawing/2014/main" id="{9664755C-D94B-2A4C-946A-2A124785D8C0}"/>
              </a:ext>
            </a:extLst>
          </p:cNvPr>
          <p:cNvSpPr txBox="1"/>
          <p:nvPr/>
        </p:nvSpPr>
        <p:spPr>
          <a:xfrm>
            <a:off x="5818720" y="3629739"/>
            <a:ext cx="5310247" cy="646331"/>
          </a:xfrm>
          <a:prstGeom prst="rect">
            <a:avLst/>
          </a:prstGeom>
          <a:noFill/>
        </p:spPr>
        <p:txBody>
          <a:bodyPr wrap="square" lIns="91440" tIns="45720" rIns="91440" bIns="45720" rtlCol="0" anchor="t">
            <a:spAutoFit/>
          </a:bodyPr>
          <a:lstStyle/>
          <a:p>
            <a:r>
              <a:rPr lang="en-US" sz="3600" b="1" spc="324" dirty="0" err="1">
                <a:solidFill>
                  <a:srgbClr val="EB7339"/>
                </a:solidFill>
                <a:latin typeface="Calibri"/>
                <a:cs typeface="Calibri"/>
              </a:rPr>
              <a:t>Resumo</a:t>
            </a:r>
            <a:r>
              <a:rPr lang="en-US" sz="3600" b="1" spc="324" dirty="0">
                <a:solidFill>
                  <a:srgbClr val="EB7339"/>
                </a:solidFill>
                <a:latin typeface="Calibri"/>
                <a:cs typeface="Calibri"/>
              </a:rPr>
              <a:t> &amp; </a:t>
            </a:r>
            <a:r>
              <a:rPr lang="en-US" sz="3600" b="1" spc="324" dirty="0" err="1">
                <a:solidFill>
                  <a:srgbClr val="EB7339"/>
                </a:solidFill>
                <a:latin typeface="Calibri"/>
                <a:cs typeface="Calibri"/>
              </a:rPr>
              <a:t>Revisão</a:t>
            </a:r>
            <a:r>
              <a:rPr lang="en-US" sz="3600" b="1" spc="324" dirty="0">
                <a:solidFill>
                  <a:srgbClr val="EB7339"/>
                </a:solidFill>
                <a:latin typeface="Calibri"/>
                <a:cs typeface="Calibri"/>
              </a:rPr>
              <a:t> </a:t>
            </a:r>
            <a:r>
              <a:rPr lang="en-US" sz="3600" b="1" spc="324" dirty="0">
                <a:solidFill>
                  <a:srgbClr val="EB7339"/>
                </a:solidFill>
                <a:latin typeface="Calibri"/>
                <a:cs typeface="Calibri"/>
                <a:sym typeface="Wingdings" panose="05000000000000000000" pitchFamily="2" charset="2"/>
              </a:rPr>
              <a:t></a:t>
            </a:r>
            <a:endParaRPr lang="en-US" sz="3600" b="1" spc="324" dirty="0">
              <a:solidFill>
                <a:srgbClr val="EB7339"/>
              </a:solidFill>
              <a:latin typeface="Calibri"/>
              <a:cs typeface="Calibri"/>
            </a:endParaRPr>
          </a:p>
        </p:txBody>
      </p:sp>
    </p:spTree>
    <p:extLst>
      <p:ext uri="{BB962C8B-B14F-4D97-AF65-F5344CB8AC3E}">
        <p14:creationId xmlns:p14="http://schemas.microsoft.com/office/powerpoint/2010/main" val="6570955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1"/>
          <p:cNvSpPr txBox="1">
            <a:spLocks noGrp="1"/>
          </p:cNvSpPr>
          <p:nvPr>
            <p:ph type="body" idx="1"/>
          </p:nvPr>
        </p:nvSpPr>
        <p:spPr>
          <a:xfrm>
            <a:off x="904856" y="2457445"/>
            <a:ext cx="10479218" cy="4065275"/>
          </a:xfrm>
          <a:prstGeom prst="rect">
            <a:avLst/>
          </a:prstGeom>
          <a:noFill/>
          <a:ln>
            <a:noFill/>
          </a:ln>
        </p:spPr>
        <p:txBody>
          <a:bodyPr spcFirstLastPara="1" wrap="square" lIns="91425" tIns="45700" rIns="91425" bIns="45700" anchor="t" anchorCtr="0">
            <a:noAutofit/>
          </a:bodyPr>
          <a:lstStyle/>
          <a:p>
            <a:pPr marL="342900" indent="-342900">
              <a:lnSpc>
                <a:spcPct val="100000"/>
              </a:lnSpc>
              <a:spcBef>
                <a:spcPts val="600"/>
              </a:spcBef>
              <a:buFontTx/>
              <a:buChar char="-"/>
            </a:pPr>
            <a:r>
              <a:rPr lang="pt-PT" dirty="0"/>
              <a:t>Consegue pensar em exemplos de projetos de mudança?</a:t>
            </a:r>
          </a:p>
          <a:p>
            <a:pPr marL="342900" indent="-342900">
              <a:lnSpc>
                <a:spcPct val="100000"/>
              </a:lnSpc>
              <a:spcBef>
                <a:spcPts val="600"/>
              </a:spcBef>
              <a:buFontTx/>
              <a:buChar char="-"/>
            </a:pPr>
            <a:r>
              <a:rPr lang="pt-PT" dirty="0"/>
              <a:t>O que são a Agenda 2030 da ONU e os Objetivos de Desenvolvimento Sustentável (ODS)?</a:t>
            </a:r>
          </a:p>
          <a:p>
            <a:pPr marL="342900" indent="-342900">
              <a:lnSpc>
                <a:spcPct val="100000"/>
              </a:lnSpc>
              <a:spcBef>
                <a:spcPts val="600"/>
              </a:spcBef>
              <a:buFontTx/>
              <a:buChar char="-"/>
            </a:pPr>
            <a:r>
              <a:rPr lang="pt-PT" dirty="0"/>
              <a:t>Qual é o principal objetivo do ODS4 - Educação de Qualidade e o que é mais relevante nas políticas de Educação para o Desenvolvimento Sustentável?</a:t>
            </a:r>
          </a:p>
          <a:p>
            <a:pPr marL="342900" indent="-342900">
              <a:lnSpc>
                <a:spcPct val="100000"/>
              </a:lnSpc>
              <a:spcBef>
                <a:spcPts val="600"/>
              </a:spcBef>
              <a:buFontTx/>
              <a:buChar char="-"/>
            </a:pPr>
            <a:r>
              <a:rPr lang="pt-PT" dirty="0"/>
              <a:t>Consegue apontar alguns papéis-chave dos educadores e comunidades e competências-chave para o desenvolvimento sustentável?</a:t>
            </a:r>
          </a:p>
          <a:p>
            <a:pPr marL="342900" indent="-342900">
              <a:lnSpc>
                <a:spcPct val="100000"/>
              </a:lnSpc>
              <a:spcBef>
                <a:spcPts val="600"/>
              </a:spcBef>
              <a:buFontTx/>
              <a:buChar char="-"/>
            </a:pPr>
            <a:r>
              <a:rPr lang="pt-PT" dirty="0"/>
              <a:t>Que fatores relevantes devemos ter em mente ao iniciar um projeto comunitário?</a:t>
            </a:r>
          </a:p>
        </p:txBody>
      </p:sp>
      <p:sp>
        <p:nvSpPr>
          <p:cNvPr id="562" name="Google Shape;562;p51"/>
          <p:cNvSpPr txBox="1">
            <a:spLocks noGrp="1"/>
          </p:cNvSpPr>
          <p:nvPr>
            <p:ph type="body" idx="2"/>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indent="0">
              <a:spcBef>
                <a:spcPts val="0"/>
              </a:spcBef>
            </a:pPr>
            <a:r>
              <a:rPr lang="pt-PT" dirty="0"/>
              <a:t>Consegue lembrar-se da resposta a estas perguntas?</a:t>
            </a:r>
            <a:endParaRPr lang="pt-B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52"/>
          <p:cNvSpPr txBox="1">
            <a:spLocks noGrp="1"/>
          </p:cNvSpPr>
          <p:nvPr>
            <p:ph type="body" idx="1"/>
          </p:nvPr>
        </p:nvSpPr>
        <p:spPr>
          <a:xfrm>
            <a:off x="7821827" y="6282268"/>
            <a:ext cx="3978876" cy="46612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400"/>
              <a:buNone/>
            </a:pPr>
            <a:r>
              <a:rPr lang="en-US" dirty="0"/>
              <a:t>www.</a:t>
            </a:r>
            <a:r>
              <a:rPr lang="en-US" b="1" dirty="0"/>
              <a:t>climatechampions.how</a:t>
            </a:r>
            <a:endParaRPr dirty="0"/>
          </a:p>
          <a:p>
            <a:pPr marL="0" lvl="0" indent="0" algn="ctr" rtl="0">
              <a:lnSpc>
                <a:spcPct val="100000"/>
              </a:lnSpc>
              <a:spcBef>
                <a:spcPts val="0"/>
              </a:spcBef>
              <a:spcAft>
                <a:spcPts val="0"/>
              </a:spcAft>
              <a:buClr>
                <a:schemeClr val="lt1"/>
              </a:buClr>
              <a:buSzPts val="2400"/>
              <a:buNone/>
            </a:pPr>
            <a:endParaRPr dirty="0"/>
          </a:p>
        </p:txBody>
      </p:sp>
      <p:sp>
        <p:nvSpPr>
          <p:cNvPr id="570" name="Google Shape;570;p52"/>
          <p:cNvSpPr txBox="1">
            <a:spLocks noGrp="1"/>
          </p:cNvSpPr>
          <p:nvPr>
            <p:ph type="body" idx="2"/>
          </p:nvPr>
        </p:nvSpPr>
        <p:spPr>
          <a:xfrm>
            <a:off x="631657" y="4530508"/>
            <a:ext cx="5881764" cy="79650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en-US" dirty="0" err="1"/>
              <a:t>Alguma</a:t>
            </a:r>
            <a:r>
              <a:rPr lang="en-US" dirty="0"/>
              <a:t> </a:t>
            </a:r>
            <a:r>
              <a:rPr lang="en-US" dirty="0" err="1"/>
              <a:t>pergunta</a:t>
            </a:r>
            <a:r>
              <a:rPr lang="en-US" dirty="0"/>
              <a:t>?</a:t>
            </a:r>
            <a:endParaRPr dirty="0"/>
          </a:p>
        </p:txBody>
      </p:sp>
      <p:sp>
        <p:nvSpPr>
          <p:cNvPr id="571" name="Google Shape;571;p52"/>
          <p:cNvSpPr txBox="1">
            <a:spLocks noGrp="1"/>
          </p:cNvSpPr>
          <p:nvPr>
            <p:ph type="body" idx="3"/>
          </p:nvPr>
        </p:nvSpPr>
        <p:spPr>
          <a:xfrm>
            <a:off x="654514" y="3951170"/>
            <a:ext cx="5881764" cy="634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OBRIGADA!</a:t>
            </a:r>
            <a:endParaRPr dirty="0"/>
          </a:p>
        </p:txBody>
      </p:sp>
      <p:grpSp>
        <p:nvGrpSpPr>
          <p:cNvPr id="572" name="Google Shape;572;p52"/>
          <p:cNvGrpSpPr/>
          <p:nvPr/>
        </p:nvGrpSpPr>
        <p:grpSpPr>
          <a:xfrm>
            <a:off x="10508450" y="4424386"/>
            <a:ext cx="435641" cy="435641"/>
            <a:chOff x="1950027" y="2499889"/>
            <a:chExt cx="850463" cy="850463"/>
          </a:xfrm>
        </p:grpSpPr>
        <p:sp>
          <p:nvSpPr>
            <p:cNvPr id="573" name="Google Shape;573;p52"/>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74" name="Google Shape;574;p52"/>
            <p:cNvGrpSpPr/>
            <p:nvPr/>
          </p:nvGrpSpPr>
          <p:grpSpPr>
            <a:xfrm>
              <a:off x="2107521" y="2657382"/>
              <a:ext cx="535476" cy="535477"/>
              <a:chOff x="2107521" y="2657382"/>
              <a:chExt cx="535476" cy="535477"/>
            </a:xfrm>
          </p:grpSpPr>
          <p:sp>
            <p:nvSpPr>
              <p:cNvPr id="575" name="Google Shape;575;p52"/>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6" name="Google Shape;576;p52"/>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7" name="Google Shape;577;p52"/>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578" name="Google Shape;578;p52"/>
          <p:cNvGrpSpPr/>
          <p:nvPr/>
        </p:nvGrpSpPr>
        <p:grpSpPr>
          <a:xfrm>
            <a:off x="9433867" y="4424386"/>
            <a:ext cx="435641" cy="435641"/>
            <a:chOff x="-147782" y="2499889"/>
            <a:chExt cx="850463" cy="850463"/>
          </a:xfrm>
        </p:grpSpPr>
        <p:sp>
          <p:nvSpPr>
            <p:cNvPr id="579" name="Google Shape;579;p52"/>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0" name="Google Shape;580;p52"/>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81" name="Google Shape;581;p52"/>
          <p:cNvGrpSpPr/>
          <p:nvPr/>
        </p:nvGrpSpPr>
        <p:grpSpPr>
          <a:xfrm>
            <a:off x="11045419" y="4424386"/>
            <a:ext cx="435641" cy="435641"/>
            <a:chOff x="2998302" y="2499889"/>
            <a:chExt cx="850463" cy="850463"/>
          </a:xfrm>
        </p:grpSpPr>
        <p:sp>
          <p:nvSpPr>
            <p:cNvPr id="582" name="Google Shape;582;p52"/>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3" name="Google Shape;583;p52"/>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84" name="Google Shape;584;p52"/>
          <p:cNvGrpSpPr/>
          <p:nvPr/>
        </p:nvGrpSpPr>
        <p:grpSpPr>
          <a:xfrm>
            <a:off x="8896900" y="4424386"/>
            <a:ext cx="435641" cy="435963"/>
            <a:chOff x="-1196056" y="2499889"/>
            <a:chExt cx="850463" cy="851092"/>
          </a:xfrm>
        </p:grpSpPr>
        <p:sp>
          <p:nvSpPr>
            <p:cNvPr id="585" name="Google Shape;585;p52"/>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6" name="Google Shape;586;p52"/>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87" name="Google Shape;587;p52"/>
          <p:cNvGrpSpPr/>
          <p:nvPr/>
        </p:nvGrpSpPr>
        <p:grpSpPr>
          <a:xfrm>
            <a:off x="9971159" y="4424386"/>
            <a:ext cx="435641" cy="435641"/>
            <a:chOff x="5339337" y="8702010"/>
            <a:chExt cx="280634" cy="280634"/>
          </a:xfrm>
        </p:grpSpPr>
        <p:sp>
          <p:nvSpPr>
            <p:cNvPr id="588" name="Google Shape;588;p52"/>
            <p:cNvSpPr/>
            <p:nvPr/>
          </p:nvSpPr>
          <p:spPr>
            <a:xfrm>
              <a:off x="5339337" y="8702010"/>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89" name="Google Shape;589;p52" descr="World with solid fill"/>
            <p:cNvPicPr preferRelativeResize="0"/>
            <p:nvPr/>
          </p:nvPicPr>
          <p:blipFill rotWithShape="1">
            <a:blip r:embed="rId3">
              <a:alphaModFix/>
            </a:blip>
            <a:srcRect/>
            <a:stretch/>
          </p:blipFill>
          <p:spPr>
            <a:xfrm>
              <a:off x="5356616" y="8719289"/>
              <a:ext cx="246077" cy="246077"/>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4" name="Google Shape;294;p24"/>
          <p:cNvSpPr txBox="1"/>
          <p:nvPr/>
        </p:nvSpPr>
        <p:spPr>
          <a:xfrm>
            <a:off x="2052735" y="1119673"/>
            <a:ext cx="9877249" cy="42439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95" name="Google Shape;295;p24"/>
          <p:cNvSpPr txBox="1"/>
          <p:nvPr/>
        </p:nvSpPr>
        <p:spPr>
          <a:xfrm>
            <a:off x="1224529" y="1009902"/>
            <a:ext cx="6342938" cy="547838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1200"/>
              </a:spcBef>
              <a:spcAft>
                <a:spcPts val="0"/>
              </a:spcAft>
              <a:buClr>
                <a:srgbClr val="000000"/>
              </a:buClr>
              <a:buSzPts val="2400"/>
              <a:buFont typeface="Calibri"/>
              <a:buNone/>
            </a:pPr>
            <a:r>
              <a:rPr lang="pt-PT" sz="2200" b="0" i="0" u="none" strike="noStrike" cap="none" dirty="0">
                <a:solidFill>
                  <a:srgbClr val="000000"/>
                </a:solidFill>
                <a:latin typeface="Calibri"/>
                <a:ea typeface="Calibri"/>
                <a:cs typeface="Calibri"/>
                <a:sym typeface="Calibri"/>
              </a:rPr>
              <a:t>Essas mulheres representam 42 famílias que vivem num local onde as condições sociais e económicas são duras e os recursos naturais valiosos estão cada vez mais ameaçados.</a:t>
            </a:r>
          </a:p>
          <a:p>
            <a:pPr marL="0" marR="0" lvl="0" indent="0" algn="just" rtl="0">
              <a:lnSpc>
                <a:spcPct val="100000"/>
              </a:lnSpc>
              <a:spcBef>
                <a:spcPts val="1200"/>
              </a:spcBef>
              <a:spcAft>
                <a:spcPts val="0"/>
              </a:spcAft>
              <a:buClr>
                <a:srgbClr val="000000"/>
              </a:buClr>
              <a:buSzPts val="2400"/>
              <a:buFont typeface="Calibri"/>
              <a:buNone/>
            </a:pPr>
            <a:r>
              <a:rPr lang="pt-PT" sz="2200" b="0" i="0" u="none" strike="noStrike" cap="none" dirty="0">
                <a:solidFill>
                  <a:srgbClr val="000000"/>
                </a:solidFill>
                <a:latin typeface="Calibri"/>
                <a:ea typeface="Calibri"/>
                <a:cs typeface="Calibri"/>
                <a:sym typeface="Calibri"/>
              </a:rPr>
              <a:t>Juntas, reconstruíram uma casa tradicional e criaram um local de turismo rural, recuperaram e construíram diques e reservatórios, constituíram um banco de sementes florestais e desenvolveram um projeto agroflorestal em torno da casa. Criaram também uma marca de produtos agroalimentares fabricados com ingredientes locais que certificaram e são agora reconhecidos tanto dentro como fora da sua aldeia.</a:t>
            </a:r>
          </a:p>
          <a:p>
            <a:pPr marL="0" marR="0" lvl="0" indent="0" algn="just" rtl="0">
              <a:lnSpc>
                <a:spcPct val="100000"/>
              </a:lnSpc>
              <a:spcBef>
                <a:spcPts val="1200"/>
              </a:spcBef>
              <a:spcAft>
                <a:spcPts val="0"/>
              </a:spcAft>
              <a:buClr>
                <a:srgbClr val="000000"/>
              </a:buClr>
              <a:buSzPts val="2400"/>
              <a:buFont typeface="Calibri"/>
              <a:buNone/>
            </a:pPr>
            <a:r>
              <a:rPr lang="pt-PT" sz="2200" b="0" i="0" u="none" strike="noStrike" cap="none" dirty="0">
                <a:solidFill>
                  <a:srgbClr val="000000"/>
                </a:solidFill>
                <a:latin typeface="Calibri"/>
                <a:ea typeface="Calibri"/>
                <a:cs typeface="Calibri"/>
                <a:sym typeface="Calibri"/>
              </a:rPr>
              <a:t>Pequenos passos consistentes geraram um impacto significativo na comunidade e na região</a:t>
            </a:r>
            <a:r>
              <a:rPr lang="en-US" sz="2200" dirty="0">
                <a:latin typeface="Calibri" panose="020F0502020204030204" pitchFamily="34" charset="0"/>
                <a:cs typeface="Calibri" panose="020F0502020204030204" pitchFamily="34" charset="0"/>
                <a:sym typeface="Calibri"/>
              </a:rPr>
              <a:t>.</a:t>
            </a:r>
            <a:endParaRPr sz="2200" b="0" i="0" u="none" strike="noStrike" cap="none" dirty="0">
              <a:solidFill>
                <a:srgbClr val="000000"/>
              </a:solidFill>
              <a:latin typeface="Arial"/>
              <a:ea typeface="Arial"/>
              <a:cs typeface="Arial"/>
              <a:sym typeface="Arial"/>
            </a:endParaRPr>
          </a:p>
        </p:txBody>
      </p:sp>
      <p:sp>
        <p:nvSpPr>
          <p:cNvPr id="10" name="Text Placeholder 1">
            <a:extLst>
              <a:ext uri="{FF2B5EF4-FFF2-40B4-BE49-F238E27FC236}">
                <a16:creationId xmlns:a16="http://schemas.microsoft.com/office/drawing/2014/main" id="{1EDFF063-024F-DD2C-47BF-35C3B027F437}"/>
              </a:ext>
            </a:extLst>
          </p:cNvPr>
          <p:cNvSpPr txBox="1">
            <a:spLocks/>
          </p:cNvSpPr>
          <p:nvPr/>
        </p:nvSpPr>
        <p:spPr>
          <a:xfrm>
            <a:off x="1219202" y="315595"/>
            <a:ext cx="9753598"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buNone/>
            </a:pPr>
            <a:r>
              <a:rPr lang="pt-PT" sz="3200" b="1" dirty="0">
                <a:solidFill>
                  <a:srgbClr val="EB7339"/>
                </a:solidFill>
                <a:latin typeface="Calibri" panose="020F0502020204030204" pitchFamily="34" charset="0"/>
                <a:cs typeface="Calibri" panose="020F0502020204030204" pitchFamily="34" charset="0"/>
              </a:rPr>
              <a:t>Fazer a mudança acontecer na comunidade…</a:t>
            </a:r>
            <a:endParaRPr lang="en-US" sz="3200" b="1" dirty="0">
              <a:solidFill>
                <a:srgbClr val="EB7339"/>
              </a:solidFill>
              <a:latin typeface="Calibri" panose="020F0502020204030204" pitchFamily="34" charset="0"/>
              <a:cs typeface="Calibri" panose="020F0502020204030204" pitchFamily="34" charset="0"/>
            </a:endParaRPr>
          </a:p>
        </p:txBody>
      </p:sp>
      <p:pic>
        <p:nvPicPr>
          <p:cNvPr id="12" name="Google Shape;304;p25" descr="Nenhuma descrição de foto disponível.">
            <a:extLst>
              <a:ext uri="{FF2B5EF4-FFF2-40B4-BE49-F238E27FC236}">
                <a16:creationId xmlns:a16="http://schemas.microsoft.com/office/drawing/2014/main" id="{1C8E0860-C760-E4B1-6748-09E5EEA8FD7E}"/>
              </a:ext>
            </a:extLst>
          </p:cNvPr>
          <p:cNvPicPr preferRelativeResize="0"/>
          <p:nvPr/>
        </p:nvPicPr>
        <p:blipFill rotWithShape="1">
          <a:blip r:embed="rId3">
            <a:alphaModFix/>
          </a:blip>
          <a:srcRect l="11757"/>
          <a:stretch/>
        </p:blipFill>
        <p:spPr>
          <a:xfrm>
            <a:off x="7953414" y="2905310"/>
            <a:ext cx="2024771" cy="3059409"/>
          </a:xfrm>
          <a:prstGeom prst="roundRect">
            <a:avLst>
              <a:gd name="adj" fmla="val 0"/>
            </a:avLst>
          </a:prstGeom>
          <a:noFill/>
          <a:ln>
            <a:noFill/>
          </a:ln>
          <a:effectLst/>
        </p:spPr>
      </p:pic>
      <p:pic>
        <p:nvPicPr>
          <p:cNvPr id="14" name="Google Shape;306;p25">
            <a:extLst>
              <a:ext uri="{FF2B5EF4-FFF2-40B4-BE49-F238E27FC236}">
                <a16:creationId xmlns:a16="http://schemas.microsoft.com/office/drawing/2014/main" id="{58CDA81D-BB8F-5441-DA41-C4356719A93C}"/>
              </a:ext>
            </a:extLst>
          </p:cNvPr>
          <p:cNvPicPr preferRelativeResize="0"/>
          <p:nvPr/>
        </p:nvPicPr>
        <p:blipFill rotWithShape="1">
          <a:blip r:embed="rId4">
            <a:alphaModFix/>
          </a:blip>
          <a:srcRect r="8133"/>
          <a:stretch/>
        </p:blipFill>
        <p:spPr>
          <a:xfrm>
            <a:off x="9343041" y="4714187"/>
            <a:ext cx="2389894" cy="2022643"/>
          </a:xfrm>
          <a:prstGeom prst="roundRect">
            <a:avLst>
              <a:gd name="adj" fmla="val 0"/>
            </a:avLst>
          </a:prstGeom>
          <a:noFill/>
          <a:ln>
            <a:noFill/>
          </a:ln>
          <a:effectLst/>
        </p:spPr>
      </p:pic>
      <p:pic>
        <p:nvPicPr>
          <p:cNvPr id="2" name="Google Shape;303;p25" descr="Pode ser uma imagem de uma ou mais pessoas e ao ar livre">
            <a:extLst>
              <a:ext uri="{FF2B5EF4-FFF2-40B4-BE49-F238E27FC236}">
                <a16:creationId xmlns:a16="http://schemas.microsoft.com/office/drawing/2014/main" id="{C5756B0E-27F9-AD05-534D-F5D98297B0F5}"/>
              </a:ext>
            </a:extLst>
          </p:cNvPr>
          <p:cNvPicPr preferRelativeResize="0"/>
          <p:nvPr/>
        </p:nvPicPr>
        <p:blipFill rotWithShape="1">
          <a:blip r:embed="rId5">
            <a:alphaModFix/>
          </a:blip>
          <a:srcRect/>
          <a:stretch/>
        </p:blipFill>
        <p:spPr>
          <a:xfrm>
            <a:off x="7953414" y="860762"/>
            <a:ext cx="2915972" cy="1947019"/>
          </a:xfrm>
          <a:prstGeom prst="roundRect">
            <a:avLst>
              <a:gd name="adj" fmla="val 0"/>
            </a:avLst>
          </a:prstGeom>
          <a:noFill/>
          <a:ln>
            <a:noFill/>
          </a:ln>
          <a:effectLst/>
        </p:spPr>
      </p:pic>
      <p:pic>
        <p:nvPicPr>
          <p:cNvPr id="3" name="Google Shape;305;p25" descr="Pode ser uma imagem de interiores">
            <a:extLst>
              <a:ext uri="{FF2B5EF4-FFF2-40B4-BE49-F238E27FC236}">
                <a16:creationId xmlns:a16="http://schemas.microsoft.com/office/drawing/2014/main" id="{47480AF0-8B0C-BF4E-5401-F8F185B0C396}"/>
              </a:ext>
            </a:extLst>
          </p:cNvPr>
          <p:cNvPicPr preferRelativeResize="0"/>
          <p:nvPr/>
        </p:nvPicPr>
        <p:blipFill rotWithShape="1">
          <a:blip r:embed="rId6">
            <a:alphaModFix/>
          </a:blip>
          <a:srcRect r="11245"/>
          <a:stretch/>
        </p:blipFill>
        <p:spPr>
          <a:xfrm>
            <a:off x="10062893" y="1948810"/>
            <a:ext cx="1670042" cy="2680066"/>
          </a:xfrm>
          <a:prstGeom prst="roundRect">
            <a:avLst>
              <a:gd name="adj" fmla="val 0"/>
            </a:avLst>
          </a:prstGeom>
          <a:noFill/>
          <a:ln>
            <a:noFill/>
          </a:ln>
          <a:effectLst/>
        </p:spPr>
      </p:pic>
      <p:sp>
        <p:nvSpPr>
          <p:cNvPr id="5" name="CuadroTexto 4">
            <a:extLst>
              <a:ext uri="{FF2B5EF4-FFF2-40B4-BE49-F238E27FC236}">
                <a16:creationId xmlns:a16="http://schemas.microsoft.com/office/drawing/2014/main" id="{C476E48A-BAAF-113C-57D6-500BB0037B35}"/>
              </a:ext>
            </a:extLst>
          </p:cNvPr>
          <p:cNvSpPr txBox="1"/>
          <p:nvPr/>
        </p:nvSpPr>
        <p:spPr>
          <a:xfrm>
            <a:off x="7203989" y="6089164"/>
            <a:ext cx="2139052" cy="523220"/>
          </a:xfrm>
          <a:prstGeom prst="rect">
            <a:avLst/>
          </a:prstGeom>
          <a:noFill/>
        </p:spPr>
        <p:txBody>
          <a:bodyPr wrap="square">
            <a:spAutoFit/>
          </a:bodyPr>
          <a:lstStyle/>
          <a:p>
            <a:pPr algn="r"/>
            <a:r>
              <a:rPr lang="pt-PT" dirty="0">
                <a:latin typeface="Calibri" panose="020F0502020204030204" pitchFamily="34" charset="0"/>
                <a:ea typeface="Calibri" panose="020F0502020204030204" pitchFamily="34" charset="0"/>
                <a:cs typeface="Calibri" panose="020F0502020204030204" pitchFamily="34" charset="0"/>
                <a:hlinkClick r:id="rId7"/>
              </a:rPr>
              <a:t>https://www.facebook.com/associacaoamupal</a:t>
            </a:r>
            <a:r>
              <a:rPr lang="pt-PT" dirty="0">
                <a:latin typeface="Calibri" panose="020F0502020204030204" pitchFamily="34" charset="0"/>
                <a:ea typeface="Calibri" panose="020F0502020204030204" pitchFamily="34" charset="0"/>
                <a:cs typeface="Calibri" panose="020F0502020204030204" pitchFamily="34" charset="0"/>
              </a:rPr>
              <a:t> </a:t>
            </a:r>
          </a:p>
        </p:txBody>
      </p:sp>
      <p:pic>
        <p:nvPicPr>
          <p:cNvPr id="6" name="Gráfico 5" descr="Flecha: curva ligera con relleno sólido">
            <a:extLst>
              <a:ext uri="{FF2B5EF4-FFF2-40B4-BE49-F238E27FC236}">
                <a16:creationId xmlns:a16="http://schemas.microsoft.com/office/drawing/2014/main" id="{BED259C9-C6F5-E24E-4352-2B3D1809D7A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688563">
            <a:off x="6646545" y="5923151"/>
            <a:ext cx="689631" cy="689631"/>
          </a:xfrm>
          <a:prstGeom prst="rect">
            <a:avLst/>
          </a:prstGeom>
          <a:effectLst>
            <a:outerShdw blurRad="50800" dist="38100" dir="5400000" algn="t" rotWithShape="0">
              <a:prstClr val="black">
                <a:alpha val="40000"/>
              </a:prst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46"/>
          <p:cNvSpPr txBox="1">
            <a:spLocks noGrp="1"/>
          </p:cNvSpPr>
          <p:nvPr>
            <p:ph type="body" idx="1"/>
          </p:nvPr>
        </p:nvSpPr>
        <p:spPr>
          <a:xfrm>
            <a:off x="3377184" y="918231"/>
            <a:ext cx="8337294" cy="5062439"/>
          </a:xfrm>
          <a:prstGeom prst="rect">
            <a:avLst/>
          </a:prstGeom>
          <a:noFill/>
          <a:ln>
            <a:noFill/>
          </a:ln>
        </p:spPr>
        <p:txBody>
          <a:bodyPr spcFirstLastPara="1" wrap="square" lIns="91425" tIns="45700" rIns="91425" bIns="45700" anchor="t" anchorCtr="0">
            <a:noAutofit/>
          </a:bodyPr>
          <a:lstStyle/>
          <a:p>
            <a:pPr marL="0" indent="0" algn="just">
              <a:lnSpc>
                <a:spcPct val="100000"/>
              </a:lnSpc>
              <a:spcBef>
                <a:spcPts val="600"/>
              </a:spcBef>
            </a:pPr>
            <a:r>
              <a:rPr lang="pt-PT" sz="2100" b="0" i="0" dirty="0">
                <a:solidFill>
                  <a:srgbClr val="000000"/>
                </a:solidFill>
                <a:effectLst/>
              </a:rPr>
              <a:t>Inês, Ricardo e Rui estavam preocupados com o declínio do número de aves noturnas em Portugal. Em 2007 decidiram criar um grupo de trabalho no seio da SPEA - Sociedade de Proteção e Estudo das Aves para ajudar a promover o estudo e a conservação das corujas e noitibós no país. </a:t>
            </a:r>
          </a:p>
          <a:p>
            <a:pPr marL="0" indent="0" algn="just">
              <a:lnSpc>
                <a:spcPct val="100000"/>
              </a:lnSpc>
              <a:spcBef>
                <a:spcPts val="600"/>
              </a:spcBef>
            </a:pPr>
            <a:r>
              <a:rPr lang="pt-PT" sz="2100" b="0" i="0" dirty="0">
                <a:solidFill>
                  <a:srgbClr val="000000"/>
                </a:solidFill>
                <a:effectLst/>
              </a:rPr>
              <a:t>Entre outras iniciativas, puseram em marcha um projeto científico cidadão, NOCTUA, para envolver voluntários em censos de aves noturnas, tomando-as como indicadores do estado de conservação dos habitats. Mais especificamente, pretenderam estudar a distribuição das espécies e sua variação, determinar as tendências populacionais e relacioná-las com as mudanças de habitat.</a:t>
            </a:r>
          </a:p>
          <a:p>
            <a:pPr marL="0" indent="0" algn="just">
              <a:lnSpc>
                <a:spcPct val="100000"/>
              </a:lnSpc>
              <a:spcBef>
                <a:spcPts val="600"/>
              </a:spcBef>
            </a:pPr>
            <a:r>
              <a:rPr lang="pt-PT" sz="2100" b="0" i="0" dirty="0">
                <a:solidFill>
                  <a:srgbClr val="000000"/>
                </a:solidFill>
                <a:effectLst/>
              </a:rPr>
              <a:t>Criaram uma metodologia e ferramentas de apoio e todos os anos centenas de pessoas de todo o país participam em atividades de monitorização, a partir das quais produzem e publicam relatórios, identificando tendências e necessidades de ação para a preservação das aves noturnas.</a:t>
            </a:r>
            <a:endParaRPr lang="en-US" sz="2100" dirty="0">
              <a:latin typeface="Calibri" panose="020F0502020204030204" pitchFamily="34" charset="0"/>
              <a:cs typeface="Calibri" panose="020F0502020204030204" pitchFamily="34" charset="0"/>
            </a:endParaRPr>
          </a:p>
        </p:txBody>
      </p:sp>
      <p:sp>
        <p:nvSpPr>
          <p:cNvPr id="8" name="Text Placeholder 1">
            <a:extLst>
              <a:ext uri="{FF2B5EF4-FFF2-40B4-BE49-F238E27FC236}">
                <a16:creationId xmlns:a16="http://schemas.microsoft.com/office/drawing/2014/main" id="{1857E9D4-B85E-AEDC-1827-0BB025B2B2A8}"/>
              </a:ext>
            </a:extLst>
          </p:cNvPr>
          <p:cNvSpPr txBox="1">
            <a:spLocks/>
          </p:cNvSpPr>
          <p:nvPr/>
        </p:nvSpPr>
        <p:spPr>
          <a:xfrm>
            <a:off x="3480862" y="427355"/>
            <a:ext cx="9015938" cy="698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PT" sz="3200" b="1" dirty="0">
                <a:solidFill>
                  <a:srgbClr val="EB7339"/>
                </a:solidFill>
                <a:latin typeface="Calibri" panose="020F0502020204030204" pitchFamily="34" charset="0"/>
                <a:cs typeface="Calibri" panose="020F0502020204030204" pitchFamily="34" charset="0"/>
              </a:rPr>
              <a:t>Mobilizar para preservar valores naturais...</a:t>
            </a:r>
            <a:endParaRPr lang="en-US" sz="3200" b="1" dirty="0">
              <a:solidFill>
                <a:srgbClr val="EB7339"/>
              </a:solidFill>
              <a:latin typeface="Calibri" panose="020F0502020204030204" pitchFamily="34" charset="0"/>
              <a:cs typeface="Calibri" panose="020F0502020204030204" pitchFamily="34" charset="0"/>
            </a:endParaRPr>
          </a:p>
        </p:txBody>
      </p:sp>
      <p:pic>
        <p:nvPicPr>
          <p:cNvPr id="10" name="Imagem 9">
            <a:extLst>
              <a:ext uri="{FF2B5EF4-FFF2-40B4-BE49-F238E27FC236}">
                <a16:creationId xmlns:a16="http://schemas.microsoft.com/office/drawing/2014/main" id="{A81F7A16-4BD9-5DD3-5E88-E3619A4CB13B}"/>
              </a:ext>
            </a:extLst>
          </p:cNvPr>
          <p:cNvPicPr>
            <a:picLocks noChangeAspect="1"/>
          </p:cNvPicPr>
          <p:nvPr/>
        </p:nvPicPr>
        <p:blipFill rotWithShape="1">
          <a:blip r:embed="rId3"/>
          <a:srcRect l="-46" r="39330"/>
          <a:stretch/>
        </p:blipFill>
        <p:spPr>
          <a:xfrm>
            <a:off x="477522" y="335012"/>
            <a:ext cx="2799282" cy="6187976"/>
          </a:xfrm>
          <a:prstGeom prst="rect">
            <a:avLst/>
          </a:prstGeom>
        </p:spPr>
      </p:pic>
      <p:sp>
        <p:nvSpPr>
          <p:cNvPr id="15" name="CaixaDeTexto 14">
            <a:extLst>
              <a:ext uri="{FF2B5EF4-FFF2-40B4-BE49-F238E27FC236}">
                <a16:creationId xmlns:a16="http://schemas.microsoft.com/office/drawing/2014/main" id="{1CA7F3B4-2D8D-ADB6-648B-E9B0C55D0C29}"/>
              </a:ext>
            </a:extLst>
          </p:cNvPr>
          <p:cNvSpPr txBox="1"/>
          <p:nvPr/>
        </p:nvSpPr>
        <p:spPr>
          <a:xfrm rot="16200000">
            <a:off x="-1669595" y="4129650"/>
            <a:ext cx="4540455" cy="246221"/>
          </a:xfrm>
          <a:prstGeom prst="rect">
            <a:avLst/>
          </a:prstGeom>
          <a:noFill/>
        </p:spPr>
        <p:txBody>
          <a:bodyPr wrap="square">
            <a:spAutoFit/>
          </a:bodyPr>
          <a:lstStyle/>
          <a:p>
            <a:pPr marL="0" lvl="0" indent="0" algn="just" rtl="0">
              <a:lnSpc>
                <a:spcPct val="100000"/>
              </a:lnSpc>
              <a:spcBef>
                <a:spcPts val="1200"/>
              </a:spcBef>
              <a:spcAft>
                <a:spcPts val="0"/>
              </a:spcAft>
              <a:buClr>
                <a:srgbClr val="000000"/>
              </a:buClr>
              <a:buSzPts val="2400"/>
              <a:buNone/>
            </a:pPr>
            <a:r>
              <a:rPr lang="en-US" sz="1000" dirty="0">
                <a:latin typeface="Calibri" panose="020F0502020204030204" pitchFamily="34" charset="0"/>
                <a:cs typeface="Calibri" panose="020F0502020204030204" pitchFamily="34" charset="0"/>
              </a:rPr>
              <a:t>image: </a:t>
            </a:r>
            <a:r>
              <a:rPr lang="en-US" sz="1000" dirty="0">
                <a:latin typeface="Calibri" panose="020F0502020204030204" pitchFamily="34" charset="0"/>
                <a:cs typeface="Calibri" panose="020F0502020204030204" pitchFamily="34" charset="0"/>
                <a:hlinkClick r:id="rId4"/>
              </a:rPr>
              <a:t>https://spea.pt/censos/noctua-portugal-monitorizacao-de-aves-noturnas/</a:t>
            </a:r>
            <a:r>
              <a:rPr lang="en-US" sz="1000" dirty="0">
                <a:latin typeface="Calibri" panose="020F0502020204030204" pitchFamily="34" charset="0"/>
                <a:cs typeface="Calibri" panose="020F0502020204030204" pitchFamily="34" charset="0"/>
              </a:rPr>
              <a:t> </a:t>
            </a:r>
          </a:p>
        </p:txBody>
      </p:sp>
      <p:pic>
        <p:nvPicPr>
          <p:cNvPr id="4" name="Gráfico 3" descr="Flecha: curva ligera con relleno sólido">
            <a:extLst>
              <a:ext uri="{FF2B5EF4-FFF2-40B4-BE49-F238E27FC236}">
                <a16:creationId xmlns:a16="http://schemas.microsoft.com/office/drawing/2014/main" id="{E2387C70-4848-9307-8102-8EF4D9C661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63">
            <a:off x="5369372" y="5720204"/>
            <a:ext cx="689631" cy="689631"/>
          </a:xfrm>
          <a:prstGeom prst="rect">
            <a:avLst/>
          </a:prstGeom>
          <a:effectLst>
            <a:outerShdw blurRad="50800" dist="38100" dir="5400000" algn="t" rotWithShape="0">
              <a:prstClr val="black">
                <a:alpha val="40000"/>
              </a:prstClr>
            </a:outerShdw>
          </a:effectLst>
        </p:spPr>
      </p:pic>
      <p:sp>
        <p:nvSpPr>
          <p:cNvPr id="6" name="CuadroTexto 5">
            <a:extLst>
              <a:ext uri="{FF2B5EF4-FFF2-40B4-BE49-F238E27FC236}">
                <a16:creationId xmlns:a16="http://schemas.microsoft.com/office/drawing/2014/main" id="{B6FBF235-06FC-E285-144C-36462D1106F6}"/>
              </a:ext>
            </a:extLst>
          </p:cNvPr>
          <p:cNvSpPr txBox="1"/>
          <p:nvPr/>
        </p:nvSpPr>
        <p:spPr>
          <a:xfrm>
            <a:off x="5996116" y="5999899"/>
            <a:ext cx="5582165" cy="307777"/>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hlinkClick r:id="rId4"/>
              </a:rPr>
              <a:t>https://spea.pt/censos/noctua-portugal-monitorizacao-de-aves-noturnas</a:t>
            </a:r>
            <a:endParaRPr lang="pt-PT"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1412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7" name="Google Shape;295;p24">
            <a:extLst>
              <a:ext uri="{FF2B5EF4-FFF2-40B4-BE49-F238E27FC236}">
                <a16:creationId xmlns:a16="http://schemas.microsoft.com/office/drawing/2014/main" id="{B0CCF57A-6D48-3FC3-4775-BEC6C74654CA}"/>
              </a:ext>
            </a:extLst>
          </p:cNvPr>
          <p:cNvSpPr txBox="1"/>
          <p:nvPr/>
        </p:nvSpPr>
        <p:spPr>
          <a:xfrm>
            <a:off x="1124992" y="943392"/>
            <a:ext cx="10041613" cy="570921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600"/>
              </a:spcBef>
              <a:spcAft>
                <a:spcPts val="0"/>
              </a:spcAft>
              <a:buClr>
                <a:srgbClr val="000000"/>
              </a:buClr>
              <a:buSzPts val="2400"/>
              <a:buFont typeface="Calibri"/>
              <a:buNone/>
            </a:pPr>
            <a:r>
              <a:rPr lang="pt-PT" sz="2200" b="0" i="0" u="none" strike="noStrike" cap="none" dirty="0">
                <a:solidFill>
                  <a:srgbClr val="000000"/>
                </a:solidFill>
                <a:latin typeface="Calibri"/>
                <a:ea typeface="Calibri"/>
                <a:cs typeface="Calibri"/>
                <a:sym typeface="Calibri"/>
              </a:rPr>
              <a:t>Estes são apenas dois exemplos de pessoas que quiseram contribuir ativamente para um mundo mais sustentável, inspirando e mobilizando outros para a mudança. </a:t>
            </a:r>
          </a:p>
          <a:p>
            <a:pPr marL="0" marR="0" lvl="0" indent="0" algn="just" rtl="0">
              <a:lnSpc>
                <a:spcPct val="100000"/>
              </a:lnSpc>
              <a:spcBef>
                <a:spcPts val="600"/>
              </a:spcBef>
              <a:spcAft>
                <a:spcPts val="0"/>
              </a:spcAft>
              <a:buClr>
                <a:srgbClr val="000000"/>
              </a:buClr>
              <a:buSzPts val="2400"/>
              <a:buFont typeface="Calibri"/>
              <a:buNone/>
            </a:pPr>
            <a:r>
              <a:rPr lang="pt-PT" sz="2200" b="0" i="0" u="none" strike="noStrike" cap="none" dirty="0">
                <a:solidFill>
                  <a:srgbClr val="000000"/>
                </a:solidFill>
                <a:latin typeface="Calibri"/>
                <a:ea typeface="Calibri"/>
                <a:cs typeface="Calibri"/>
                <a:sym typeface="Calibri"/>
              </a:rPr>
              <a:t>As ações podem ter amplitudes muito diferentes em termos de geografia e envolvimento da comunidade. Podem abordar temas muito diversos, tais como os que se enquadram na </a:t>
            </a:r>
            <a:r>
              <a:rPr lang="pt-PT" sz="2200" b="1" i="0" u="none" strike="noStrike" cap="none" dirty="0">
                <a:solidFill>
                  <a:srgbClr val="354F92"/>
                </a:solidFill>
                <a:latin typeface="Calibri"/>
                <a:ea typeface="Calibri"/>
                <a:cs typeface="Calibri"/>
                <a:sym typeface="Calibri"/>
              </a:rPr>
              <a:t>Agenda 2030 - Objetivos de Desenvolvimento Sustentável (ODS)</a:t>
            </a:r>
            <a:r>
              <a:rPr lang="pt-PT" sz="2200" b="1" i="0" u="none" strike="noStrike" cap="none" dirty="0">
                <a:solidFill>
                  <a:srgbClr val="000000"/>
                </a:solidFill>
                <a:latin typeface="Calibri"/>
                <a:ea typeface="Calibri"/>
                <a:cs typeface="Calibri"/>
                <a:sym typeface="Calibri"/>
              </a:rPr>
              <a:t>.</a:t>
            </a:r>
          </a:p>
          <a:p>
            <a:pPr marL="0" marR="0" lvl="0" indent="0" algn="just" rtl="0">
              <a:lnSpc>
                <a:spcPct val="100000"/>
              </a:lnSpc>
              <a:spcBef>
                <a:spcPts val="600"/>
              </a:spcBef>
              <a:spcAft>
                <a:spcPts val="0"/>
              </a:spcAft>
              <a:buClr>
                <a:srgbClr val="000000"/>
              </a:buClr>
              <a:buSzPts val="2400"/>
              <a:buFont typeface="Calibri"/>
              <a:buNone/>
            </a:pPr>
            <a:r>
              <a:rPr lang="pt-PT" sz="2200" b="0" i="0" u="none" strike="noStrike" cap="none" dirty="0">
                <a:solidFill>
                  <a:srgbClr val="000000"/>
                </a:solidFill>
                <a:latin typeface="Calibri"/>
                <a:ea typeface="Calibri"/>
                <a:cs typeface="Calibri"/>
                <a:sym typeface="Calibri"/>
              </a:rPr>
              <a:t>Algumas delas serão abordadas particularmente ao longo deste curso, em módulos separados, especificamente aqueles ligados a </a:t>
            </a:r>
          </a:p>
          <a:p>
            <a:pPr marL="0" marR="0" lvl="0" indent="0" algn="ctr" rtl="0">
              <a:lnSpc>
                <a:spcPct val="100000"/>
              </a:lnSpc>
              <a:spcBef>
                <a:spcPts val="600"/>
              </a:spcBef>
              <a:spcAft>
                <a:spcPts val="0"/>
              </a:spcAft>
              <a:buClr>
                <a:srgbClr val="000000"/>
              </a:buClr>
              <a:buSzPts val="2400"/>
              <a:buFont typeface="Calibri"/>
              <a:buNone/>
            </a:pPr>
            <a:r>
              <a:rPr lang="pt-PT" sz="2000" b="0" i="0" u="none" strike="noStrike" cap="none" dirty="0">
                <a:solidFill>
                  <a:srgbClr val="000000"/>
                </a:solidFill>
                <a:latin typeface="Calibri"/>
                <a:ea typeface="Calibri"/>
                <a:cs typeface="Calibri"/>
                <a:sym typeface="Calibri"/>
              </a:rPr>
              <a:t>Saúde e Bem-estar (ODS 3), </a:t>
            </a:r>
          </a:p>
          <a:p>
            <a:pPr marL="0" marR="0" lvl="0" indent="0" algn="ctr" rtl="0">
              <a:lnSpc>
                <a:spcPct val="100000"/>
              </a:lnSpc>
              <a:spcBef>
                <a:spcPts val="600"/>
              </a:spcBef>
              <a:spcAft>
                <a:spcPts val="0"/>
              </a:spcAft>
              <a:buClr>
                <a:srgbClr val="000000"/>
              </a:buClr>
              <a:buSzPts val="2400"/>
              <a:buFont typeface="Calibri"/>
              <a:buNone/>
            </a:pPr>
            <a:r>
              <a:rPr lang="pt-PT" sz="2000" b="0" i="0" u="none" strike="noStrike" cap="none" dirty="0">
                <a:solidFill>
                  <a:srgbClr val="000000"/>
                </a:solidFill>
                <a:latin typeface="Calibri"/>
                <a:ea typeface="Calibri"/>
                <a:cs typeface="Calibri"/>
                <a:sym typeface="Calibri"/>
              </a:rPr>
              <a:t>Cidades &amp; Comunidades Sustentáveis (ODS 11), </a:t>
            </a:r>
          </a:p>
          <a:p>
            <a:pPr marL="0" marR="0" lvl="0" indent="0" algn="ctr" rtl="0">
              <a:lnSpc>
                <a:spcPct val="100000"/>
              </a:lnSpc>
              <a:spcBef>
                <a:spcPts val="600"/>
              </a:spcBef>
              <a:spcAft>
                <a:spcPts val="0"/>
              </a:spcAft>
              <a:buClr>
                <a:srgbClr val="000000"/>
              </a:buClr>
              <a:buSzPts val="2400"/>
              <a:buFont typeface="Calibri"/>
              <a:buNone/>
            </a:pPr>
            <a:r>
              <a:rPr lang="pt-PT" sz="2000" b="0" i="0" u="none" strike="noStrike" cap="none" dirty="0">
                <a:solidFill>
                  <a:srgbClr val="000000"/>
                </a:solidFill>
                <a:latin typeface="Calibri"/>
                <a:ea typeface="Calibri"/>
                <a:cs typeface="Calibri"/>
                <a:sym typeface="Calibri"/>
              </a:rPr>
              <a:t>Consumo e Produção Sustentáveis (ODS 12),</a:t>
            </a:r>
          </a:p>
          <a:p>
            <a:pPr marL="0" marR="0" lvl="0" indent="0" algn="ctr" rtl="0">
              <a:lnSpc>
                <a:spcPct val="100000"/>
              </a:lnSpc>
              <a:spcBef>
                <a:spcPts val="600"/>
              </a:spcBef>
              <a:spcAft>
                <a:spcPts val="0"/>
              </a:spcAft>
              <a:buClr>
                <a:srgbClr val="000000"/>
              </a:buClr>
              <a:buSzPts val="2400"/>
              <a:buFont typeface="Calibri"/>
              <a:buNone/>
            </a:pPr>
            <a:r>
              <a:rPr lang="pt-PT" sz="2000" b="0" i="0" u="none" strike="noStrike" cap="none" dirty="0">
                <a:solidFill>
                  <a:srgbClr val="000000"/>
                </a:solidFill>
                <a:latin typeface="Calibri"/>
                <a:ea typeface="Calibri"/>
                <a:cs typeface="Calibri"/>
                <a:sym typeface="Calibri"/>
              </a:rPr>
              <a:t>Ação Climática (ODS 13) </a:t>
            </a:r>
          </a:p>
          <a:p>
            <a:pPr marL="0" marR="0" lvl="0" indent="0" algn="ctr" rtl="0">
              <a:lnSpc>
                <a:spcPct val="100000"/>
              </a:lnSpc>
              <a:spcBef>
                <a:spcPts val="600"/>
              </a:spcBef>
              <a:spcAft>
                <a:spcPts val="0"/>
              </a:spcAft>
              <a:buClr>
                <a:srgbClr val="000000"/>
              </a:buClr>
              <a:buSzPts val="2400"/>
              <a:buFont typeface="Calibri"/>
              <a:buNone/>
            </a:pPr>
            <a:r>
              <a:rPr lang="pt-PT" sz="2000" b="0" i="0" u="none" strike="noStrike" cap="none" dirty="0">
                <a:solidFill>
                  <a:srgbClr val="000000"/>
                </a:solidFill>
                <a:latin typeface="Calibri"/>
                <a:ea typeface="Calibri"/>
                <a:cs typeface="Calibri"/>
                <a:sym typeface="Calibri"/>
              </a:rPr>
              <a:t>Vida na Terra (ODS 15).</a:t>
            </a:r>
          </a:p>
          <a:p>
            <a:pPr marL="0" marR="0" lvl="0" indent="0" algn="ctr" rtl="0">
              <a:lnSpc>
                <a:spcPct val="100000"/>
              </a:lnSpc>
              <a:spcBef>
                <a:spcPts val="600"/>
              </a:spcBef>
              <a:spcAft>
                <a:spcPts val="0"/>
              </a:spcAft>
              <a:buClr>
                <a:srgbClr val="000000"/>
              </a:buClr>
              <a:buSzPts val="2400"/>
              <a:buFont typeface="Calibri"/>
              <a:buNone/>
            </a:pPr>
            <a:r>
              <a:rPr lang="pt-PT" sz="2200" b="0" i="0" u="none" strike="noStrike" cap="none" dirty="0">
                <a:solidFill>
                  <a:srgbClr val="000000"/>
                </a:solidFill>
                <a:latin typeface="Calibri"/>
                <a:ea typeface="Calibri"/>
                <a:cs typeface="Calibri"/>
                <a:sym typeface="Calibri"/>
              </a:rPr>
              <a:t>Este primeiro módulo aborda a </a:t>
            </a:r>
            <a:r>
              <a:rPr lang="pt-PT" sz="2200" b="1" i="0" u="none" strike="noStrike" cap="none" dirty="0">
                <a:solidFill>
                  <a:srgbClr val="354F92"/>
                </a:solidFill>
                <a:latin typeface="Calibri"/>
                <a:ea typeface="Calibri"/>
                <a:cs typeface="Calibri"/>
                <a:sym typeface="Calibri"/>
              </a:rPr>
              <a:t>Educação de Qualidade (ODS 4)</a:t>
            </a:r>
            <a:r>
              <a:rPr lang="pt-PT" sz="2200" b="0" i="0" u="none" strike="noStrike" cap="none" dirty="0">
                <a:solidFill>
                  <a:srgbClr val="000000"/>
                </a:solidFill>
                <a:latin typeface="Calibri"/>
                <a:ea typeface="Calibri"/>
                <a:cs typeface="Calibri"/>
                <a:sym typeface="Calibri"/>
              </a:rPr>
              <a:t>, e destina-se especialmente a educadores e animadores que desejam alargar as suas competências na promoção de processos comunitários para o desenvolvimento sustentável.</a:t>
            </a:r>
            <a:endParaRPr sz="2200" b="0" i="0" u="none" strike="noStrike" cap="none" dirty="0">
              <a:solidFill>
                <a:srgbClr val="000000"/>
              </a:solidFill>
              <a:latin typeface="Arial"/>
              <a:ea typeface="Arial"/>
              <a:cs typeface="Arial"/>
            </a:endParaRPr>
          </a:p>
        </p:txBody>
      </p:sp>
      <p:sp>
        <p:nvSpPr>
          <p:cNvPr id="11" name="CaixaDeTexto 10">
            <a:extLst>
              <a:ext uri="{FF2B5EF4-FFF2-40B4-BE49-F238E27FC236}">
                <a16:creationId xmlns:a16="http://schemas.microsoft.com/office/drawing/2014/main" id="{BDAF2B20-A9C6-2E46-E48F-895D480FE230}"/>
              </a:ext>
            </a:extLst>
          </p:cNvPr>
          <p:cNvSpPr txBox="1"/>
          <p:nvPr/>
        </p:nvSpPr>
        <p:spPr>
          <a:xfrm>
            <a:off x="11166605" y="3028785"/>
            <a:ext cx="659221" cy="3170099"/>
          </a:xfrm>
          <a:prstGeom prst="rect">
            <a:avLst/>
          </a:prstGeom>
          <a:solidFill>
            <a:srgbClr val="EC7A42"/>
          </a:solidFill>
        </p:spPr>
        <p:txBody>
          <a:bodyPr wrap="square">
            <a:spAutoFit/>
          </a:bodyPr>
          <a:lstStyle/>
          <a:p>
            <a:pPr algn="ctr"/>
            <a:endParaRPr lang="en-US" sz="2000" b="1" i="0" u="none" strike="noStrike" cap="none" dirty="0">
              <a:solidFill>
                <a:schemeClr val="bg1"/>
              </a:solidFill>
              <a:latin typeface="Calibri" panose="020F0502020204030204" pitchFamily="34" charset="0"/>
              <a:ea typeface="Calibri"/>
              <a:cs typeface="Calibri" panose="020F0502020204030204" pitchFamily="34" charset="0"/>
              <a:sym typeface="Calibri"/>
            </a:endParaRPr>
          </a:p>
          <a:p>
            <a:pPr algn="ctr"/>
            <a:r>
              <a:rPr lang="en-US" sz="2000" b="1" i="0" u="none" strike="noStrike" cap="none" dirty="0">
                <a:solidFill>
                  <a:schemeClr val="bg1"/>
                </a:solidFill>
                <a:latin typeface="Calibri" panose="020F0502020204030204" pitchFamily="34" charset="0"/>
                <a:ea typeface="Calibri"/>
                <a:cs typeface="Calibri" panose="020F0502020204030204" pitchFamily="34" charset="0"/>
                <a:sym typeface="Calibri"/>
              </a:rPr>
              <a:t>ODS </a:t>
            </a:r>
          </a:p>
          <a:p>
            <a:pPr algn="ctr"/>
            <a:r>
              <a:rPr lang="en-US" sz="2000" b="1" i="0" u="none" strike="noStrike" cap="none" dirty="0">
                <a:solidFill>
                  <a:schemeClr val="bg1"/>
                </a:solidFill>
                <a:latin typeface="Calibri" panose="020F0502020204030204" pitchFamily="34" charset="0"/>
                <a:ea typeface="Calibri"/>
                <a:cs typeface="Calibri" panose="020F0502020204030204" pitchFamily="34" charset="0"/>
                <a:sym typeface="Calibri"/>
              </a:rPr>
              <a:t>3</a:t>
            </a:r>
          </a:p>
          <a:p>
            <a:pPr algn="ctr"/>
            <a:r>
              <a:rPr lang="en-US" sz="2000" b="1" i="0" u="none" strike="noStrike" cap="none" dirty="0">
                <a:solidFill>
                  <a:schemeClr val="bg1"/>
                </a:solidFill>
                <a:latin typeface="Calibri" panose="020F0502020204030204" pitchFamily="34" charset="0"/>
                <a:ea typeface="Calibri"/>
                <a:cs typeface="Calibri" panose="020F0502020204030204" pitchFamily="34" charset="0"/>
                <a:sym typeface="Calibri"/>
              </a:rPr>
              <a:t>11</a:t>
            </a:r>
          </a:p>
          <a:p>
            <a:pPr algn="ctr"/>
            <a:r>
              <a:rPr lang="en-US" sz="2000" b="1" i="0" u="none" strike="noStrike" cap="none" dirty="0">
                <a:solidFill>
                  <a:schemeClr val="bg1"/>
                </a:solidFill>
                <a:latin typeface="Calibri" panose="020F0502020204030204" pitchFamily="34" charset="0"/>
                <a:ea typeface="Calibri"/>
                <a:cs typeface="Calibri" panose="020F0502020204030204" pitchFamily="34" charset="0"/>
                <a:sym typeface="Calibri"/>
              </a:rPr>
              <a:t>12</a:t>
            </a:r>
          </a:p>
          <a:p>
            <a:pPr algn="ctr"/>
            <a:r>
              <a:rPr lang="en-US" sz="2000" b="1" i="0" u="none" strike="noStrike" cap="none" dirty="0">
                <a:solidFill>
                  <a:schemeClr val="bg1"/>
                </a:solidFill>
                <a:latin typeface="Calibri" panose="020F0502020204030204" pitchFamily="34" charset="0"/>
                <a:ea typeface="Calibri"/>
                <a:cs typeface="Calibri" panose="020F0502020204030204" pitchFamily="34" charset="0"/>
                <a:sym typeface="Calibri"/>
              </a:rPr>
              <a:t>13</a:t>
            </a:r>
          </a:p>
          <a:p>
            <a:pPr algn="ctr"/>
            <a:r>
              <a:rPr lang="en-US" sz="2000" b="1" i="0" u="none" strike="noStrike" cap="none" dirty="0">
                <a:solidFill>
                  <a:schemeClr val="bg1"/>
                </a:solidFill>
                <a:latin typeface="Calibri" panose="020F0502020204030204" pitchFamily="34" charset="0"/>
                <a:ea typeface="Calibri"/>
                <a:cs typeface="Calibri" panose="020F0502020204030204" pitchFamily="34" charset="0"/>
                <a:sym typeface="Calibri"/>
              </a:rPr>
              <a:t>15</a:t>
            </a:r>
          </a:p>
          <a:p>
            <a:pPr algn="ctr"/>
            <a:endParaRPr lang="en-US" sz="2000" b="1" dirty="0">
              <a:solidFill>
                <a:schemeClr val="bg1"/>
              </a:solidFill>
              <a:latin typeface="Calibri" panose="020F0502020204030204" pitchFamily="34" charset="0"/>
              <a:cs typeface="Calibri" panose="020F0502020204030204" pitchFamily="34" charset="0"/>
              <a:sym typeface="Calibri"/>
            </a:endParaRPr>
          </a:p>
          <a:p>
            <a:pPr algn="ctr"/>
            <a:r>
              <a:rPr lang="en-US" sz="2000" b="1" dirty="0">
                <a:solidFill>
                  <a:schemeClr val="bg1"/>
                </a:solidFill>
                <a:latin typeface="Calibri" panose="020F0502020204030204" pitchFamily="34" charset="0"/>
                <a:cs typeface="Calibri" panose="020F0502020204030204" pitchFamily="34" charset="0"/>
                <a:sym typeface="Calibri"/>
              </a:rPr>
              <a:t>4</a:t>
            </a:r>
          </a:p>
          <a:p>
            <a:pPr algn="ctr"/>
            <a:endParaRPr lang="pt-PT" sz="2000" b="1" dirty="0">
              <a:solidFill>
                <a:schemeClr val="bg1"/>
              </a:solidFill>
              <a:latin typeface="Calibri" panose="020F0502020204030204" pitchFamily="34" charset="0"/>
              <a:cs typeface="Calibri" panose="020F0502020204030204" pitchFamily="34" charset="0"/>
            </a:endParaRPr>
          </a:p>
        </p:txBody>
      </p:sp>
      <p:sp>
        <p:nvSpPr>
          <p:cNvPr id="5" name="Text Placeholder 1">
            <a:extLst>
              <a:ext uri="{FF2B5EF4-FFF2-40B4-BE49-F238E27FC236}">
                <a16:creationId xmlns:a16="http://schemas.microsoft.com/office/drawing/2014/main" id="{CC4C7BA3-4EC9-7D42-856E-9E8B522AE9C9}"/>
              </a:ext>
            </a:extLst>
          </p:cNvPr>
          <p:cNvSpPr txBox="1">
            <a:spLocks/>
          </p:cNvSpPr>
          <p:nvPr/>
        </p:nvSpPr>
        <p:spPr>
          <a:xfrm>
            <a:off x="1219202" y="315595"/>
            <a:ext cx="9753598" cy="698704"/>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rgbClr val="EB7339"/>
                </a:solidFill>
                <a:latin typeface="Calibri"/>
                <a:cs typeface="Calibri"/>
              </a:rPr>
              <a:t>… </a:t>
            </a:r>
            <a:r>
              <a:rPr lang="en-US" sz="3200" b="1" dirty="0" err="1">
                <a:solidFill>
                  <a:srgbClr val="EB7339"/>
                </a:solidFill>
                <a:latin typeface="Calibri"/>
                <a:cs typeface="Calibri"/>
              </a:rPr>
              <a:t>tornando</a:t>
            </a:r>
            <a:r>
              <a:rPr lang="en-US" sz="3200" b="1" dirty="0">
                <a:solidFill>
                  <a:srgbClr val="EB7339"/>
                </a:solidFill>
                <a:latin typeface="Calibri"/>
                <a:cs typeface="Calibri"/>
              </a:rPr>
              <a:t>-se </a:t>
            </a:r>
            <a:r>
              <a:rPr lang="en-US" sz="3200" b="1" dirty="0" err="1">
                <a:solidFill>
                  <a:srgbClr val="EB7339"/>
                </a:solidFill>
                <a:latin typeface="Calibri"/>
                <a:cs typeface="Calibri"/>
              </a:rPr>
              <a:t>campeões</a:t>
            </a:r>
            <a:r>
              <a:rPr lang="en-US" sz="3200" b="1" dirty="0">
                <a:solidFill>
                  <a:srgbClr val="EB7339"/>
                </a:solidFill>
                <a:latin typeface="Calibri"/>
                <a:cs typeface="Calibri"/>
              </a:rPr>
              <a:t> do </a:t>
            </a:r>
            <a:r>
              <a:rPr lang="en-US" sz="3200" b="1" dirty="0" err="1">
                <a:solidFill>
                  <a:srgbClr val="EB7339"/>
                </a:solidFill>
                <a:latin typeface="Calibri"/>
                <a:cs typeface="Calibri"/>
              </a:rPr>
              <a:t>clima</a:t>
            </a:r>
            <a:endParaRPr lang="pt-BR" dirty="0"/>
          </a:p>
        </p:txBody>
      </p:sp>
    </p:spTree>
    <p:extLst>
      <p:ext uri="{BB962C8B-B14F-4D97-AF65-F5344CB8AC3E}">
        <p14:creationId xmlns:p14="http://schemas.microsoft.com/office/powerpoint/2010/main" val="807889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5" name="Google Shape;295;p24">
            <a:extLst>
              <a:ext uri="{FF2B5EF4-FFF2-40B4-BE49-F238E27FC236}">
                <a16:creationId xmlns:a16="http://schemas.microsoft.com/office/drawing/2014/main" id="{A1570C6A-A9A7-078F-9880-03D5DD839ADA}"/>
              </a:ext>
            </a:extLst>
          </p:cNvPr>
          <p:cNvSpPr txBox="1"/>
          <p:nvPr/>
        </p:nvSpPr>
        <p:spPr>
          <a:xfrm>
            <a:off x="1219202" y="1131743"/>
            <a:ext cx="9546334" cy="357016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600"/>
              </a:spcBef>
              <a:spcAft>
                <a:spcPts val="0"/>
              </a:spcAft>
              <a:buClr>
                <a:srgbClr val="000000"/>
              </a:buClr>
              <a:buSzPts val="2400"/>
              <a:buFont typeface="Calibri"/>
              <a:buNone/>
            </a:pPr>
            <a:r>
              <a:rPr lang="pt-PT" sz="2400" b="0" i="0" u="none" strike="noStrike" cap="none" dirty="0">
                <a:solidFill>
                  <a:srgbClr val="000000"/>
                </a:solidFill>
                <a:latin typeface="Calibri" panose="020F0502020204030204" pitchFamily="34" charset="0"/>
                <a:cs typeface="Calibri" panose="020F0502020204030204" pitchFamily="34" charset="0"/>
                <a:sym typeface="Arial"/>
              </a:rPr>
              <a:t>Nas páginas seguintes, partilharemos ideias sobre a Agenda 2030 e a Educação para o Desenvolvimento Sustentável, o papel dos animadores comunitários, as competências-chave para desenvolver e os fatores críticos de sucesso dos processos comunitários.</a:t>
            </a:r>
          </a:p>
          <a:p>
            <a:pPr marL="0" marR="0" lvl="0" indent="0" algn="just" rtl="0">
              <a:lnSpc>
                <a:spcPct val="100000"/>
              </a:lnSpc>
              <a:spcBef>
                <a:spcPts val="600"/>
              </a:spcBef>
              <a:spcAft>
                <a:spcPts val="0"/>
              </a:spcAft>
              <a:buClr>
                <a:srgbClr val="000000"/>
              </a:buClr>
              <a:buSzPts val="2400"/>
              <a:buFont typeface="Calibri"/>
              <a:buNone/>
            </a:pPr>
            <a:r>
              <a:rPr lang="pt-PT" sz="2400" b="0" i="0" u="none" strike="noStrike" cap="none" dirty="0">
                <a:solidFill>
                  <a:srgbClr val="000000"/>
                </a:solidFill>
                <a:latin typeface="Calibri" panose="020F0502020204030204" pitchFamily="34" charset="0"/>
                <a:cs typeface="Calibri" panose="020F0502020204030204" pitchFamily="34" charset="0"/>
                <a:sym typeface="Arial"/>
              </a:rPr>
              <a:t>Tal como nos módulos seguintes, falaremos dos problemas e ameaças que pairam sobre o nosso planeta e do que podemos fazer, individual e coletivamente, para os resolver ou mitigar, apresentando boas práticas e também exemplos práticos de atividades que pode impulsionar no seu próprio grupo (família, amigos, estudantes...) ou comunidade local.</a:t>
            </a:r>
            <a:endParaRPr lang="en-US" sz="2400" b="0" i="0" u="none" strike="noStrike" cap="none" dirty="0">
              <a:solidFill>
                <a:srgbClr val="000000"/>
              </a:solidFill>
              <a:latin typeface="Calibri" panose="020F0502020204030204" pitchFamily="34" charset="0"/>
              <a:cs typeface="Calibri" panose="020F0502020204030204" pitchFamily="34" charset="0"/>
            </a:endParaRPr>
          </a:p>
        </p:txBody>
      </p:sp>
      <p:sp>
        <p:nvSpPr>
          <p:cNvPr id="8" name="CaixaDeTexto 7">
            <a:extLst>
              <a:ext uri="{FF2B5EF4-FFF2-40B4-BE49-F238E27FC236}">
                <a16:creationId xmlns:a16="http://schemas.microsoft.com/office/drawing/2014/main" id="{C0850389-E685-BA78-4F4A-D662E061F90D}"/>
              </a:ext>
            </a:extLst>
          </p:cNvPr>
          <p:cNvSpPr txBox="1"/>
          <p:nvPr/>
        </p:nvSpPr>
        <p:spPr>
          <a:xfrm>
            <a:off x="1643449" y="5138056"/>
            <a:ext cx="9885405" cy="1077218"/>
          </a:xfrm>
          <a:prstGeom prst="rect">
            <a:avLst/>
          </a:prstGeom>
          <a:noFill/>
        </p:spPr>
        <p:txBody>
          <a:bodyPr wrap="square">
            <a:spAutoFit/>
          </a:bodyPr>
          <a:lstStyle/>
          <a:p>
            <a:pPr marL="0" marR="0" lvl="0" indent="0" algn="r" rtl="0">
              <a:lnSpc>
                <a:spcPct val="100000"/>
              </a:lnSpc>
              <a:spcBef>
                <a:spcPts val="1200"/>
              </a:spcBef>
              <a:spcAft>
                <a:spcPts val="0"/>
              </a:spcAft>
              <a:buClr>
                <a:srgbClr val="000000"/>
              </a:buClr>
              <a:buSzPts val="2400"/>
              <a:buFont typeface="Calibri"/>
              <a:buNone/>
            </a:pPr>
            <a:r>
              <a:rPr lang="pt-PT" sz="3200" b="1" i="0" u="none" strike="noStrike" cap="none" dirty="0">
                <a:solidFill>
                  <a:srgbClr val="354F92"/>
                </a:solidFill>
                <a:latin typeface="Calibri" panose="020F0502020204030204" pitchFamily="34" charset="0"/>
                <a:cs typeface="Calibri" panose="020F0502020204030204" pitchFamily="34" charset="0"/>
                <a:sym typeface="Arial"/>
              </a:rPr>
              <a:t>Atreve-se a ser Campeã/o do clima na sua comunidade? O momento é AGORA! </a:t>
            </a:r>
            <a:endParaRPr lang="en-US" sz="3200" b="1" i="0" u="none" strike="noStrike" cap="none" dirty="0">
              <a:solidFill>
                <a:srgbClr val="354F92"/>
              </a:solidFill>
              <a:latin typeface="Calibri" panose="020F0502020204030204" pitchFamily="34" charset="0"/>
              <a:cs typeface="Calibri" panose="020F0502020204030204" pitchFamily="34" charset="0"/>
              <a:sym typeface="Arial"/>
            </a:endParaRPr>
          </a:p>
        </p:txBody>
      </p:sp>
      <p:sp>
        <p:nvSpPr>
          <p:cNvPr id="2" name="Text Placeholder 1">
            <a:extLst>
              <a:ext uri="{FF2B5EF4-FFF2-40B4-BE49-F238E27FC236}">
                <a16:creationId xmlns:a16="http://schemas.microsoft.com/office/drawing/2014/main" id="{464A8D37-6DDC-ECA2-731B-39471764E494}"/>
              </a:ext>
            </a:extLst>
          </p:cNvPr>
          <p:cNvSpPr txBox="1">
            <a:spLocks/>
          </p:cNvSpPr>
          <p:nvPr/>
        </p:nvSpPr>
        <p:spPr>
          <a:xfrm>
            <a:off x="1219202" y="315595"/>
            <a:ext cx="9753598" cy="698704"/>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a:solidFill>
                  <a:srgbClr val="EB7339"/>
                </a:solidFill>
                <a:latin typeface="Calibri"/>
                <a:cs typeface="Calibri"/>
              </a:rPr>
              <a:t>… </a:t>
            </a:r>
            <a:r>
              <a:rPr lang="en-US" sz="3200" b="1" dirty="0" err="1">
                <a:solidFill>
                  <a:srgbClr val="EB7339"/>
                </a:solidFill>
                <a:latin typeface="Calibri"/>
                <a:cs typeface="Calibri"/>
              </a:rPr>
              <a:t>tornando</a:t>
            </a:r>
            <a:r>
              <a:rPr lang="en-US" sz="3200" b="1" dirty="0">
                <a:solidFill>
                  <a:srgbClr val="EB7339"/>
                </a:solidFill>
                <a:latin typeface="Calibri"/>
                <a:cs typeface="Calibri"/>
              </a:rPr>
              <a:t>-se </a:t>
            </a:r>
            <a:r>
              <a:rPr lang="en-US" sz="3200" b="1" dirty="0" err="1">
                <a:solidFill>
                  <a:srgbClr val="EB7339"/>
                </a:solidFill>
                <a:latin typeface="Calibri"/>
                <a:cs typeface="Calibri"/>
              </a:rPr>
              <a:t>campeões</a:t>
            </a:r>
            <a:r>
              <a:rPr lang="en-US" sz="3200" b="1" dirty="0">
                <a:solidFill>
                  <a:srgbClr val="EB7339"/>
                </a:solidFill>
                <a:latin typeface="Calibri"/>
                <a:cs typeface="Calibri"/>
              </a:rPr>
              <a:t> do </a:t>
            </a:r>
            <a:r>
              <a:rPr lang="en-US" sz="3200" b="1" dirty="0" err="1">
                <a:solidFill>
                  <a:srgbClr val="EB7339"/>
                </a:solidFill>
                <a:latin typeface="Calibri"/>
                <a:cs typeface="Calibri"/>
              </a:rPr>
              <a:t>clima</a:t>
            </a:r>
            <a:endParaRPr lang="pt-BR" dirty="0"/>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16890</TotalTime>
  <Words>5193</Words>
  <Application>Microsoft Office PowerPoint</Application>
  <PresentationFormat>Panorámica</PresentationFormat>
  <Paragraphs>417</Paragraphs>
  <Slides>53</Slides>
  <Notes>46</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53</vt:i4>
      </vt:variant>
    </vt:vector>
  </HeadingPairs>
  <TitlesOfParts>
    <vt:vector size="61" baseType="lpstr">
      <vt:lpstr>Arial</vt:lpstr>
      <vt:lpstr>Calibri</vt:lpstr>
      <vt:lpstr>Montserrat</vt:lpstr>
      <vt:lpstr>Calibri Light</vt:lpstr>
      <vt:lpstr>Wingdings</vt:lpstr>
      <vt:lpstr>Montserrat Light</vt:lpstr>
      <vt:lpstr>Office Theme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Clara lourenco</dc:creator>
  <cp:lastModifiedBy>Clara lourenco</cp:lastModifiedBy>
  <cp:revision>462</cp:revision>
  <cp:lastPrinted>2022-07-11T10:31:59Z</cp:lastPrinted>
  <dcterms:modified xsi:type="dcterms:W3CDTF">2023-04-10T17:28:37Z</dcterms:modified>
</cp:coreProperties>
</file>